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256" r:id="rId2"/>
    <p:sldId id="261" r:id="rId3"/>
    <p:sldId id="259" r:id="rId4"/>
    <p:sldId id="258" r:id="rId5"/>
    <p:sldId id="282" r:id="rId6"/>
    <p:sldId id="257" r:id="rId7"/>
    <p:sldId id="283" r:id="rId8"/>
    <p:sldId id="284" r:id="rId9"/>
    <p:sldId id="285" r:id="rId10"/>
    <p:sldId id="286" r:id="rId11"/>
    <p:sldId id="279" r:id="rId12"/>
    <p:sldId id="263" r:id="rId13"/>
    <p:sldId id="262" r:id="rId14"/>
    <p:sldId id="264" r:id="rId15"/>
    <p:sldId id="265" r:id="rId16"/>
    <p:sldId id="266" r:id="rId17"/>
    <p:sldId id="260" r:id="rId18"/>
    <p:sldId id="267" r:id="rId19"/>
    <p:sldId id="268" r:id="rId20"/>
    <p:sldId id="274" r:id="rId21"/>
    <p:sldId id="269" r:id="rId22"/>
    <p:sldId id="270" r:id="rId23"/>
    <p:sldId id="271" r:id="rId24"/>
    <p:sldId id="272" r:id="rId25"/>
    <p:sldId id="273" r:id="rId26"/>
    <p:sldId id="275" r:id="rId27"/>
    <p:sldId id="276" r:id="rId28"/>
    <p:sldId id="278" r:id="rId29"/>
    <p:sldId id="281" r:id="rId30"/>
    <p:sldId id="277" r:id="rId31"/>
    <p:sldId id="280" r:id="rId3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2:13:13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723 1963 24575,'-13'1'0,"1"0"0,0-2 0,-1 1 0,1-2 0,0 1 0,0-2 0,0 0 0,0 0 0,0-1 0,0 0 0,1-1 0,0-1 0,0 1 0,0-2 0,1 0 0,0 0 0,-13-12 0,-3-7 0,0-2 0,2-1 0,-40-62 0,-47-109 0,36 62 0,50 93 0,2 0 0,2-1 0,2-1 0,2-1 0,2-1 0,3 0 0,-9-68 0,7 4 0,6 0 0,8-138 0,2 233 0,0-1 0,2 1 0,0 0 0,1 1 0,1-1 0,1 1 0,0 0 0,1 1 0,1 0 0,0 0 0,2 1 0,-1 0 0,2 0 0,0 2 0,1-1 0,0 1 0,19-14 0,-8 9 0,2 0 0,-1 2 0,2 1 0,0 1 0,1 1 0,0 2 0,1 0 0,0 2 0,50-9 0,-35 14 0,1 1 0,68 5 0,-25 0 0,-52 0 0,-1 1 0,1 2 0,-1 1 0,-1 1 0,1 2 0,-1 2 0,-1 1 0,0 2 0,-1 1 0,60 37 0,-70-35 0,0 0 0,-2 1 0,0 1 0,-1 0 0,-1 2 0,-1 0 0,0 1 0,15 29 0,-12-16 0,-2 1 0,-1 1 0,-2 1 0,20 73 0,-31-86 0,-3-19 0,0 1 0,0 0 0,1-1 0,0 1 0,0 0 0,1-1 0,3 7 0,-5-12 0,-1 0 0,1 0 0,0-1 0,-1 1 0,1 0 0,0 0 0,0-1 0,0 1 0,-1 0 0,1-1 0,0 1 0,0-1 0,0 0 0,0 1 0,0-1 0,0 0 0,0 1 0,0-1 0,0 0 0,2 0 0,-1 0 0,1 0 0,-1-1 0,1 0 0,-1 1 0,1-1 0,-1 0 0,0 0 0,1 0 0,-1 0 0,0-1 0,0 1 0,2-3 0,7-4 0,-1 0 0,-1-1 0,0-1 0,0 0 0,-1 0 0,12-19 0,35-75 0,-41 72 0,38-57 0,-34 61 0,21-45 0,-25 46 0,0 1 0,25-35 0,-22 40-1365,-1 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2:13:15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629 186 24575,'-3'2'0,"0"0"0,1 0 0,-1 0 0,0 0 0,0 0 0,0-1 0,0 0 0,0 1 0,0-1 0,-1 0 0,1-1 0,0 1 0,-1 0 0,1-1 0,0 0 0,-1 0 0,1 0 0,0 0 0,-1 0 0,1-1 0,0 0 0,-1 1 0,1-1 0,0 0 0,-6-3 0,-9-4 0,1-1 0,-1 0 0,-20-16 0,12 8 0,15 10 0,-115-62 0,111 63 0,-1 0 0,0 1 0,0 0 0,0 1 0,-1 1 0,-25-2 0,-87-12-1365,109 15-5461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976A-2110-45DF-8403-EC04DC0FDF13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8592-92F4-42B8-8B04-EBABD54C4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326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976A-2110-45DF-8403-EC04DC0FDF13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8592-92F4-42B8-8B04-EBABD54C4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727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976A-2110-45DF-8403-EC04DC0FDF13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8592-92F4-42B8-8B04-EBABD54C4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74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976A-2110-45DF-8403-EC04DC0FDF13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8592-92F4-42B8-8B04-EBABD54C4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704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976A-2110-45DF-8403-EC04DC0FDF13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8592-92F4-42B8-8B04-EBABD54C4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820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976A-2110-45DF-8403-EC04DC0FDF13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8592-92F4-42B8-8B04-EBABD54C4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703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976A-2110-45DF-8403-EC04DC0FDF13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8592-92F4-42B8-8B04-EBABD54C4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74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976A-2110-45DF-8403-EC04DC0FDF13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8592-92F4-42B8-8B04-EBABD54C4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984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976A-2110-45DF-8403-EC04DC0FDF13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8592-92F4-42B8-8B04-EBABD54C4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488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976A-2110-45DF-8403-EC04DC0FDF13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8592-92F4-42B8-8B04-EBABD54C4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356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976A-2110-45DF-8403-EC04DC0FDF13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8592-92F4-42B8-8B04-EBABD54C4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974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1976A-2110-45DF-8403-EC04DC0FDF13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98592-92F4-42B8-8B04-EBABD54C4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139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770755"/>
            <a:ext cx="9144000" cy="2387600"/>
          </a:xfrm>
        </p:spPr>
        <p:txBody>
          <a:bodyPr/>
          <a:lstStyle/>
          <a:p>
            <a:r>
              <a:rPr lang="hu-HU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Esettanulmány </a:t>
            </a:r>
            <a:br>
              <a:rPr lang="hu-HU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adatbázis specifikációra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250430"/>
            <a:ext cx="9144000" cy="1655762"/>
          </a:xfrm>
        </p:spPr>
        <p:txBody>
          <a:bodyPr>
            <a:normAutofit lnSpcReduction="10000"/>
          </a:bodyPr>
          <a:lstStyle/>
          <a:p>
            <a:endParaRPr lang="hu-HU" b="1"/>
          </a:p>
          <a:p>
            <a:r>
              <a:rPr lang="hu-HU" b="1"/>
              <a:t>Szoftverfejlesztő képzés</a:t>
            </a:r>
          </a:p>
          <a:p>
            <a:endParaRPr lang="hu-HU"/>
          </a:p>
          <a:p>
            <a:r>
              <a:rPr lang="hu-HU" i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Kupcsikné Fitus Ilona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577" y="371519"/>
            <a:ext cx="2791215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88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80AC6A-1985-AF42-7550-E88CB72CC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16" y="176169"/>
            <a:ext cx="11794920" cy="3749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800" dirty="0"/>
              <a:t>AKCIÓZÁS VERZIÓI</a:t>
            </a:r>
          </a:p>
          <a:p>
            <a:r>
              <a:rPr lang="hu-HU" sz="1800" dirty="0"/>
              <a:t>akciós ár tól-ig meghat</a:t>
            </a:r>
          </a:p>
          <a:p>
            <a:r>
              <a:rPr lang="hu-HU" sz="1800" dirty="0"/>
              <a:t>n-</a:t>
            </a:r>
            <a:r>
              <a:rPr lang="hu-HU" sz="1800" dirty="0" err="1"/>
              <a:t>et</a:t>
            </a:r>
            <a:r>
              <a:rPr lang="hu-HU" sz="1800" dirty="0"/>
              <a:t> fizet (n+1)-</a:t>
            </a:r>
            <a:r>
              <a:rPr lang="hu-HU" sz="1800" dirty="0" err="1"/>
              <a:t>et</a:t>
            </a:r>
            <a:r>
              <a:rPr lang="hu-HU" sz="1800" dirty="0"/>
              <a:t> kap</a:t>
            </a:r>
          </a:p>
          <a:p>
            <a:r>
              <a:rPr lang="hu-HU" sz="1800" dirty="0"/>
              <a:t>végösszegre jár engedmény</a:t>
            </a:r>
          </a:p>
          <a:p>
            <a:r>
              <a:rPr lang="hu-HU" sz="1800" dirty="0"/>
              <a:t>végösszegre jár  ajándékkönyv</a:t>
            </a:r>
          </a:p>
          <a:p>
            <a:r>
              <a:rPr lang="hu-HU" sz="1800" dirty="0"/>
              <a:t>Törzsvásárlóin az eddig elköltött összegalapján jár mindig engedmény</a:t>
            </a:r>
          </a:p>
          <a:p>
            <a:r>
              <a:rPr lang="hu-HU" sz="1800" dirty="0"/>
              <a:t>Pont gyűjtéssel </a:t>
            </a:r>
            <a:r>
              <a:rPr lang="hu-HU" sz="1800" dirty="0" err="1"/>
              <a:t>műk</a:t>
            </a:r>
            <a:r>
              <a:rPr lang="hu-HU" sz="1800" dirty="0"/>
              <a:t> Kártyával fizetés(</a:t>
            </a:r>
            <a:r>
              <a:rPr lang="hu-HU" sz="1800" dirty="0" err="1"/>
              <a:t>xt</a:t>
            </a:r>
            <a:r>
              <a:rPr lang="hu-HU" sz="1800" dirty="0"/>
              <a:t> FT után 1 pont, és pontokkal is lehet fizetni)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sz="1800" dirty="0"/>
              <a:t>+ nyereményjátékban való részvétel?</a:t>
            </a:r>
          </a:p>
          <a:p>
            <a:pPr marL="0" indent="0">
              <a:buNone/>
            </a:pPr>
            <a:endParaRPr lang="hu-HU" sz="18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F0B0596-A8B4-8F73-77EE-8D89CFA48872}"/>
              </a:ext>
            </a:extLst>
          </p:cNvPr>
          <p:cNvSpPr txBox="1"/>
          <p:nvPr/>
        </p:nvSpPr>
        <p:spPr>
          <a:xfrm>
            <a:off x="1098958" y="4471332"/>
            <a:ext cx="309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 lesz Dolgozók </a:t>
            </a:r>
            <a:r>
              <a:rPr lang="hu-HU"/>
              <a:t>akkor  bővítés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122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95" y="1815777"/>
            <a:ext cx="8552988" cy="4326220"/>
          </a:xfrm>
          <a:prstGeom prst="rect">
            <a:avLst/>
          </a:prstGeom>
        </p:spPr>
      </p:pic>
      <p:sp>
        <p:nvSpPr>
          <p:cNvPr id="3" name="Cím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ÜGYFÉLSZOLGÁLAT – minta az MSSS megvalósításra</a:t>
            </a:r>
            <a:b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u-HU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171083" y="6442159"/>
            <a:ext cx="9836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Esettanulmány adatbázis specifikációra							Kupcsikné Fitus Ilona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9656960" y="2352908"/>
            <a:ext cx="178419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/>
              <a:t>ld. még: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szkript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felvételek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575" y="6355992"/>
            <a:ext cx="1971950" cy="3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1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pPr algn="ctr"/>
            <a:r>
              <a:rPr lang="hu-HU"/>
              <a:t>Tervezési minták rendelések teljesítésére</a:t>
            </a:r>
          </a:p>
        </p:txBody>
      </p:sp>
      <p:grpSp>
        <p:nvGrpSpPr>
          <p:cNvPr id="7" name="Csoportba foglalás 6"/>
          <p:cNvGrpSpPr/>
          <p:nvPr/>
        </p:nvGrpSpPr>
        <p:grpSpPr>
          <a:xfrm>
            <a:off x="781398" y="1911857"/>
            <a:ext cx="5921427" cy="2466114"/>
            <a:chOff x="781398" y="1923008"/>
            <a:chExt cx="5921427" cy="2466114"/>
          </a:xfrm>
        </p:grpSpPr>
        <p:sp>
          <p:nvSpPr>
            <p:cNvPr id="3" name="Téglalap 2"/>
            <p:cNvSpPr/>
            <p:nvPr/>
          </p:nvSpPr>
          <p:spPr>
            <a:xfrm>
              <a:off x="2878974" y="3743497"/>
              <a:ext cx="1197032" cy="6317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/>
                <a:t>Rendelés</a:t>
              </a:r>
            </a:p>
          </p:txBody>
        </p:sp>
        <p:sp>
          <p:nvSpPr>
            <p:cNvPr id="4" name="Téglalap 3"/>
            <p:cNvSpPr/>
            <p:nvPr/>
          </p:nvSpPr>
          <p:spPr>
            <a:xfrm>
              <a:off x="5505793" y="2770907"/>
              <a:ext cx="1197032" cy="6317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/>
                <a:t>Rendelés</a:t>
              </a:r>
            </a:p>
            <a:p>
              <a:pPr algn="ctr"/>
              <a:r>
                <a:rPr lang="hu-HU"/>
                <a:t>tétel</a:t>
              </a:r>
            </a:p>
          </p:txBody>
        </p:sp>
        <p:sp>
          <p:nvSpPr>
            <p:cNvPr id="5" name="Téglalap 4"/>
            <p:cNvSpPr/>
            <p:nvPr/>
          </p:nvSpPr>
          <p:spPr>
            <a:xfrm>
              <a:off x="2854035" y="1923008"/>
              <a:ext cx="1197032" cy="6317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/>
                <a:t>Termék</a:t>
              </a:r>
            </a:p>
          </p:txBody>
        </p:sp>
        <p:sp>
          <p:nvSpPr>
            <p:cNvPr id="6" name="Téglalap 5"/>
            <p:cNvSpPr/>
            <p:nvPr/>
          </p:nvSpPr>
          <p:spPr>
            <a:xfrm>
              <a:off x="781398" y="3757354"/>
              <a:ext cx="1197032" cy="6317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/>
                <a:t>Vevő</a:t>
              </a:r>
            </a:p>
          </p:txBody>
        </p:sp>
        <p:cxnSp>
          <p:nvCxnSpPr>
            <p:cNvPr id="8" name="Egyenes összekötő nyíllal 7"/>
            <p:cNvCxnSpPr>
              <a:stCxn id="4" idx="1"/>
            </p:cNvCxnSpPr>
            <p:nvPr/>
          </p:nvCxnSpPr>
          <p:spPr>
            <a:xfrm flipH="1" flipV="1">
              <a:off x="4051067" y="2238892"/>
              <a:ext cx="1454726" cy="84789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gyenes összekötő nyíllal 8"/>
            <p:cNvCxnSpPr>
              <a:stCxn id="4" idx="1"/>
              <a:endCxn id="3" idx="3"/>
            </p:cNvCxnSpPr>
            <p:nvPr/>
          </p:nvCxnSpPr>
          <p:spPr>
            <a:xfrm flipH="1">
              <a:off x="4076006" y="3086791"/>
              <a:ext cx="1429787" cy="9725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nyíllal 12"/>
            <p:cNvCxnSpPr>
              <a:stCxn id="3" idx="1"/>
            </p:cNvCxnSpPr>
            <p:nvPr/>
          </p:nvCxnSpPr>
          <p:spPr>
            <a:xfrm flipH="1">
              <a:off x="1978430" y="4059381"/>
              <a:ext cx="900544" cy="1385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églalap 16"/>
          <p:cNvSpPr/>
          <p:nvPr/>
        </p:nvSpPr>
        <p:spPr>
          <a:xfrm>
            <a:off x="1779127" y="5507354"/>
            <a:ext cx="1197032" cy="631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Csomag</a:t>
            </a:r>
          </a:p>
        </p:txBody>
      </p:sp>
      <p:cxnSp>
        <p:nvCxnSpPr>
          <p:cNvPr id="19" name="Egyenes összekötő nyíllal 18"/>
          <p:cNvCxnSpPr>
            <a:stCxn id="3" idx="2"/>
            <a:endCxn id="17" idx="0"/>
          </p:cNvCxnSpPr>
          <p:nvPr/>
        </p:nvCxnSpPr>
        <p:spPr>
          <a:xfrm flipH="1">
            <a:off x="2377643" y="4364114"/>
            <a:ext cx="1099847" cy="114324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gyenes összekötő nyíllal 20"/>
          <p:cNvCxnSpPr/>
          <p:nvPr/>
        </p:nvCxnSpPr>
        <p:spPr>
          <a:xfrm flipH="1">
            <a:off x="2976159" y="3465528"/>
            <a:ext cx="3026906" cy="2041826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églalap 21"/>
          <p:cNvSpPr/>
          <p:nvPr/>
        </p:nvSpPr>
        <p:spPr>
          <a:xfrm>
            <a:off x="8398610" y="3965173"/>
            <a:ext cx="1197032" cy="631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Csomag</a:t>
            </a:r>
          </a:p>
          <a:p>
            <a:pPr algn="ctr"/>
            <a:r>
              <a:rPr lang="hu-HU"/>
              <a:t>tétel</a:t>
            </a:r>
          </a:p>
        </p:txBody>
      </p:sp>
      <p:cxnSp>
        <p:nvCxnSpPr>
          <p:cNvPr id="24" name="Egyenes összekötő nyíllal 23"/>
          <p:cNvCxnSpPr>
            <a:stCxn id="22" idx="1"/>
            <a:endCxn id="4" idx="3"/>
          </p:cNvCxnSpPr>
          <p:nvPr/>
        </p:nvCxnSpPr>
        <p:spPr>
          <a:xfrm flipH="1" flipV="1">
            <a:off x="6702825" y="3075640"/>
            <a:ext cx="1695785" cy="1205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gyenes összekötő nyíllal 25"/>
          <p:cNvCxnSpPr>
            <a:stCxn id="22" idx="1"/>
            <a:endCxn id="17" idx="3"/>
          </p:cNvCxnSpPr>
          <p:nvPr/>
        </p:nvCxnSpPr>
        <p:spPr>
          <a:xfrm flipH="1">
            <a:off x="2976159" y="4281057"/>
            <a:ext cx="5422451" cy="15421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Szövegdoboz 31"/>
          <p:cNvSpPr txBox="1"/>
          <p:nvPr/>
        </p:nvSpPr>
        <p:spPr>
          <a:xfrm>
            <a:off x="9266665" y="2121767"/>
            <a:ext cx="2252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/>
              <a:t>A rendelés teljesítése</a:t>
            </a:r>
          </a:p>
          <a:p>
            <a:r>
              <a:rPr lang="hu-HU" sz="1600" b="1"/>
              <a:t>történhet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b="1"/>
              <a:t>egyben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b="1"/>
              <a:t>tételenként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b="1"/>
              <a:t>tétel részletében</a:t>
            </a:r>
          </a:p>
          <a:p>
            <a:endParaRPr lang="hu-HU" sz="1600" b="1"/>
          </a:p>
        </p:txBody>
      </p:sp>
      <p:sp>
        <p:nvSpPr>
          <p:cNvPr id="20" name="Szövegdoboz 19"/>
          <p:cNvSpPr txBox="1"/>
          <p:nvPr/>
        </p:nvSpPr>
        <p:spPr>
          <a:xfrm>
            <a:off x="1171083" y="6442159"/>
            <a:ext cx="9836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Esettanulmány adatbázis specifikációra							Kupcsikné Fitus Ilona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7705351" y="5596580"/>
            <a:ext cx="37805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/>
              <a:t>ld. Adatbázisok kurzus – e-tankönyvek</a:t>
            </a:r>
          </a:p>
        </p:txBody>
      </p:sp>
      <p:sp>
        <p:nvSpPr>
          <p:cNvPr id="27" name="Téglalap 26"/>
          <p:cNvSpPr/>
          <p:nvPr/>
        </p:nvSpPr>
        <p:spPr>
          <a:xfrm>
            <a:off x="8431742" y="3971801"/>
            <a:ext cx="1197032" cy="631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Csomag</a:t>
            </a:r>
          </a:p>
          <a:p>
            <a:pPr algn="ctr"/>
            <a:r>
              <a:rPr lang="hu-HU"/>
              <a:t>tétel?</a:t>
            </a:r>
          </a:p>
        </p:txBody>
      </p:sp>
      <p:pic>
        <p:nvPicPr>
          <p:cNvPr id="25" name="Kép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575" y="6355992"/>
            <a:ext cx="1971950" cy="3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7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pPr algn="ctr"/>
            <a:r>
              <a:rPr lang="hu-HU"/>
              <a:t>Tervezési minták e-napló órarendjére</a:t>
            </a:r>
          </a:p>
        </p:txBody>
      </p:sp>
      <p:sp>
        <p:nvSpPr>
          <p:cNvPr id="3" name="Téglalap 2"/>
          <p:cNvSpPr/>
          <p:nvPr/>
        </p:nvSpPr>
        <p:spPr>
          <a:xfrm>
            <a:off x="617898" y="3175841"/>
            <a:ext cx="1197032" cy="63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ÉVFOLYAM</a:t>
            </a:r>
          </a:p>
        </p:txBody>
      </p:sp>
      <p:sp>
        <p:nvSpPr>
          <p:cNvPr id="4" name="Téglalap 3"/>
          <p:cNvSpPr/>
          <p:nvPr/>
        </p:nvSpPr>
        <p:spPr>
          <a:xfrm>
            <a:off x="2802079" y="2278068"/>
            <a:ext cx="1197032" cy="631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TANTERV</a:t>
            </a:r>
          </a:p>
        </p:txBody>
      </p:sp>
      <p:sp>
        <p:nvSpPr>
          <p:cNvPr id="5" name="Téglalap 4"/>
          <p:cNvSpPr/>
          <p:nvPr/>
        </p:nvSpPr>
        <p:spPr>
          <a:xfrm>
            <a:off x="617898" y="1813349"/>
            <a:ext cx="1197032" cy="63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TANTÁRGY</a:t>
            </a:r>
          </a:p>
        </p:txBody>
      </p:sp>
      <p:cxnSp>
        <p:nvCxnSpPr>
          <p:cNvPr id="8" name="Egyenes összekötő nyíllal 7"/>
          <p:cNvCxnSpPr>
            <a:stCxn id="4" idx="1"/>
            <a:endCxn id="5" idx="3"/>
          </p:cNvCxnSpPr>
          <p:nvPr/>
        </p:nvCxnSpPr>
        <p:spPr>
          <a:xfrm flipH="1" flipV="1">
            <a:off x="1814930" y="2129233"/>
            <a:ext cx="987149" cy="4647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/>
          <p:cNvCxnSpPr>
            <a:stCxn id="4" idx="1"/>
            <a:endCxn id="3" idx="3"/>
          </p:cNvCxnSpPr>
          <p:nvPr/>
        </p:nvCxnSpPr>
        <p:spPr>
          <a:xfrm flipH="1">
            <a:off x="1814930" y="2593952"/>
            <a:ext cx="987149" cy="8977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églalap 16"/>
          <p:cNvSpPr/>
          <p:nvPr/>
        </p:nvSpPr>
        <p:spPr>
          <a:xfrm>
            <a:off x="2796503" y="3802877"/>
            <a:ext cx="1197032" cy="63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OSZTÁLY</a:t>
            </a:r>
          </a:p>
        </p:txBody>
      </p:sp>
      <p:sp>
        <p:nvSpPr>
          <p:cNvPr id="22" name="Téglalap 21"/>
          <p:cNvSpPr/>
          <p:nvPr/>
        </p:nvSpPr>
        <p:spPr>
          <a:xfrm>
            <a:off x="5292080" y="2970411"/>
            <a:ext cx="1310655" cy="631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TANMENET</a:t>
            </a:r>
          </a:p>
        </p:txBody>
      </p:sp>
      <p:cxnSp>
        <p:nvCxnSpPr>
          <p:cNvPr id="24" name="Egyenes összekötő nyíllal 23"/>
          <p:cNvCxnSpPr>
            <a:stCxn id="22" idx="1"/>
            <a:endCxn id="4" idx="3"/>
          </p:cNvCxnSpPr>
          <p:nvPr/>
        </p:nvCxnSpPr>
        <p:spPr>
          <a:xfrm flipH="1" flipV="1">
            <a:off x="3999111" y="2593952"/>
            <a:ext cx="1292969" cy="69234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gyenes összekötő nyíllal 25"/>
          <p:cNvCxnSpPr>
            <a:stCxn id="22" idx="1"/>
            <a:endCxn id="17" idx="3"/>
          </p:cNvCxnSpPr>
          <p:nvPr/>
        </p:nvCxnSpPr>
        <p:spPr>
          <a:xfrm flipH="1">
            <a:off x="3993535" y="3286295"/>
            <a:ext cx="1298545" cy="83246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Szövegdoboz 31"/>
          <p:cNvSpPr txBox="1"/>
          <p:nvPr/>
        </p:nvSpPr>
        <p:spPr>
          <a:xfrm>
            <a:off x="8720051" y="2087127"/>
            <a:ext cx="3200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sz="1600"/>
              <a:t>az iskola </a:t>
            </a:r>
            <a:r>
              <a:rPr lang="hu-HU" sz="1600" u="sng"/>
              <a:t>párhuzamos osztályai </a:t>
            </a:r>
            <a:r>
              <a:rPr lang="hu-HU" sz="1600"/>
              <a:t>ugyanolyan tanmenet sz. tanulnak</a:t>
            </a:r>
          </a:p>
          <a:p>
            <a:pPr marL="285750" indent="-285750">
              <a:buFontTx/>
              <a:buChar char="-"/>
            </a:pPr>
            <a:r>
              <a:rPr lang="hu-HU" sz="1600"/>
              <a:t>az </a:t>
            </a:r>
            <a:r>
              <a:rPr lang="hu-HU" sz="1600" u="sng"/>
              <a:t>órarend</a:t>
            </a:r>
            <a:r>
              <a:rPr lang="hu-HU" sz="1600"/>
              <a:t> lehet heti/napi</a:t>
            </a:r>
          </a:p>
          <a:p>
            <a:pPr marL="285750" indent="-285750">
              <a:buFontTx/>
              <a:buChar char="-"/>
            </a:pPr>
            <a:r>
              <a:rPr lang="hu-HU" sz="1600"/>
              <a:t>hiányozni órarendi óráról lehet</a:t>
            </a:r>
          </a:p>
          <a:p>
            <a:pPr marL="285750" indent="-285750">
              <a:buFontTx/>
              <a:buChar char="-"/>
            </a:pPr>
            <a:r>
              <a:rPr lang="hu-HU" sz="1600"/>
              <a:t>jegyet kapni tanterv sz. tárgyból lehet</a:t>
            </a:r>
          </a:p>
          <a:p>
            <a:r>
              <a:rPr lang="hu-HU" sz="1600"/>
              <a:t>kell!</a:t>
            </a:r>
          </a:p>
          <a:p>
            <a:pPr marL="285750" indent="-285750">
              <a:buFontTx/>
              <a:buChar char="-"/>
            </a:pPr>
            <a:r>
              <a:rPr lang="hu-HU" sz="1600" u="sng"/>
              <a:t>ütközésvizsgálat</a:t>
            </a:r>
          </a:p>
          <a:p>
            <a:r>
              <a:rPr lang="hu-HU" sz="1600"/>
              <a:t>kell-e?</a:t>
            </a:r>
          </a:p>
          <a:p>
            <a:pPr marL="285750" indent="-285750">
              <a:buFontTx/>
              <a:buChar char="-"/>
            </a:pPr>
            <a:r>
              <a:rPr lang="hu-HU" sz="1600"/>
              <a:t>haladási napló</a:t>
            </a:r>
          </a:p>
          <a:p>
            <a:pPr marL="285750" indent="-285750">
              <a:buFontTx/>
              <a:buChar char="-"/>
            </a:pPr>
            <a:r>
              <a:rPr lang="hu-HU" sz="1600"/>
              <a:t>speciális terem</a:t>
            </a:r>
          </a:p>
          <a:p>
            <a:pPr marL="285750" indent="-285750">
              <a:buFontTx/>
              <a:buChar char="-"/>
            </a:pPr>
            <a:r>
              <a:rPr lang="hu-HU" sz="1600"/>
              <a:t>tanári képességek</a:t>
            </a:r>
          </a:p>
          <a:p>
            <a:pPr marL="285750" indent="-285750">
              <a:buFontTx/>
              <a:buChar char="-"/>
            </a:pPr>
            <a:r>
              <a:rPr lang="hu-HU" sz="1600"/>
              <a:t>osztálybontás</a:t>
            </a:r>
          </a:p>
          <a:p>
            <a:pPr marL="285750" indent="-285750">
              <a:buFontTx/>
              <a:buChar char="-"/>
            </a:pPr>
            <a:r>
              <a:rPr lang="hu-HU" sz="1600"/>
              <a:t>összevonás</a:t>
            </a:r>
          </a:p>
          <a:p>
            <a:pPr marL="285750" indent="-285750">
              <a:buFontTx/>
              <a:buChar char="-"/>
            </a:pPr>
            <a:r>
              <a:rPr lang="hu-HU" sz="1600"/>
              <a:t>helyettesítés</a:t>
            </a:r>
          </a:p>
        </p:txBody>
      </p:sp>
      <p:sp>
        <p:nvSpPr>
          <p:cNvPr id="53" name="Téglalap 52"/>
          <p:cNvSpPr/>
          <p:nvPr/>
        </p:nvSpPr>
        <p:spPr>
          <a:xfrm>
            <a:off x="617898" y="4809000"/>
            <a:ext cx="1197032" cy="631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Tanár</a:t>
            </a:r>
          </a:p>
        </p:txBody>
      </p:sp>
      <p:sp>
        <p:nvSpPr>
          <p:cNvPr id="54" name="Téglalap 53"/>
          <p:cNvSpPr/>
          <p:nvPr/>
        </p:nvSpPr>
        <p:spPr>
          <a:xfrm>
            <a:off x="7254796" y="4557306"/>
            <a:ext cx="1310655" cy="63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ÓRAREND</a:t>
            </a:r>
          </a:p>
        </p:txBody>
      </p:sp>
      <p:sp>
        <p:nvSpPr>
          <p:cNvPr id="55" name="Téglalap 54"/>
          <p:cNvSpPr/>
          <p:nvPr/>
        </p:nvSpPr>
        <p:spPr>
          <a:xfrm>
            <a:off x="2797368" y="5632518"/>
            <a:ext cx="1197032" cy="631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Terem</a:t>
            </a:r>
          </a:p>
        </p:txBody>
      </p:sp>
      <p:cxnSp>
        <p:nvCxnSpPr>
          <p:cNvPr id="57" name="Egyenes összekötő nyíllal 56"/>
          <p:cNvCxnSpPr>
            <a:stCxn id="54" idx="0"/>
            <a:endCxn id="22" idx="3"/>
          </p:cNvCxnSpPr>
          <p:nvPr/>
        </p:nvCxnSpPr>
        <p:spPr>
          <a:xfrm flipH="1" flipV="1">
            <a:off x="6602735" y="3286295"/>
            <a:ext cx="1307389" cy="12710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nyíllal 69"/>
          <p:cNvCxnSpPr>
            <a:stCxn id="17" idx="1"/>
            <a:endCxn id="3" idx="3"/>
          </p:cNvCxnSpPr>
          <p:nvPr/>
        </p:nvCxnSpPr>
        <p:spPr>
          <a:xfrm flipH="1" flipV="1">
            <a:off x="1814930" y="3491725"/>
            <a:ext cx="981573" cy="6270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/>
          <p:cNvSpPr txBox="1"/>
          <p:nvPr/>
        </p:nvSpPr>
        <p:spPr>
          <a:xfrm>
            <a:off x="1171083" y="6442159"/>
            <a:ext cx="9836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Esettanulmány adatbázis specifikációra							Kupcsikné Fitus Ilona</a:t>
            </a:r>
          </a:p>
        </p:txBody>
      </p:sp>
      <p:sp>
        <p:nvSpPr>
          <p:cNvPr id="16" name="Akciógomb: Súgó 15">
            <a:hlinkClick r:id="" action="ppaction://noaction" highlightClick="1"/>
          </p:cNvPr>
          <p:cNvSpPr/>
          <p:nvPr/>
        </p:nvSpPr>
        <p:spPr>
          <a:xfrm>
            <a:off x="5340628" y="5113800"/>
            <a:ext cx="467212" cy="631768"/>
          </a:xfrm>
          <a:prstGeom prst="actionButtonHelp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1" name="Kép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575" y="6355992"/>
            <a:ext cx="1971950" cy="3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8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7" grpId="0" animBg="1"/>
      <p:bldP spid="22" grpId="0" animBg="1"/>
      <p:bldP spid="53" grpId="0" animBg="1"/>
      <p:bldP spid="54" grpId="0" animBg="1"/>
      <p:bldP spid="5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pPr algn="ctr"/>
            <a:r>
              <a:rPr lang="hu-HU"/>
              <a:t>Tervezési minták árváltozásokra</a:t>
            </a:r>
          </a:p>
        </p:txBody>
      </p:sp>
      <p:sp>
        <p:nvSpPr>
          <p:cNvPr id="32" name="Szövegdoboz 31"/>
          <p:cNvSpPr txBox="1"/>
          <p:nvPr/>
        </p:nvSpPr>
        <p:spPr>
          <a:xfrm>
            <a:off x="7937353" y="2220580"/>
            <a:ext cx="296347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/>
              <a:t>Minden terméknek </a:t>
            </a:r>
          </a:p>
          <a:p>
            <a:r>
              <a:rPr lang="hu-HU" sz="1600" b="1"/>
              <a:t>minden nap legyen ára, </a:t>
            </a:r>
          </a:p>
          <a:p>
            <a:r>
              <a:rPr lang="hu-HU" sz="1600" b="1"/>
              <a:t>de pontosan 1 ára legyen!</a:t>
            </a:r>
          </a:p>
          <a:p>
            <a:endParaRPr lang="hu-HU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/>
              <a:t>időben sávosan jobb tárolni</a:t>
            </a:r>
          </a:p>
          <a:p>
            <a:endParaRPr lang="hu-HU" sz="1600"/>
          </a:p>
          <a:p>
            <a:endParaRPr lang="hu-HU" sz="1600"/>
          </a:p>
          <a:p>
            <a:r>
              <a:rPr lang="hu-HU" sz="1600"/>
              <a:t>?</a:t>
            </a:r>
          </a:p>
          <a:p>
            <a:pPr marL="285750" indent="-285750">
              <a:buFontTx/>
              <a:buChar char="-"/>
            </a:pPr>
            <a:r>
              <a:rPr lang="hu-HU" sz="1600"/>
              <a:t>változások naplózása</a:t>
            </a:r>
          </a:p>
          <a:p>
            <a:pPr marL="285750" indent="-285750">
              <a:buFontTx/>
              <a:buChar char="-"/>
            </a:pPr>
            <a:r>
              <a:rPr lang="hu-HU" sz="1600"/>
              <a:t>árak ütemezése</a:t>
            </a:r>
          </a:p>
          <a:p>
            <a:endParaRPr lang="hu-HU" sz="1600"/>
          </a:p>
          <a:p>
            <a:r>
              <a:rPr lang="hu-HU" sz="1600"/>
              <a:t>!</a:t>
            </a:r>
          </a:p>
          <a:p>
            <a:pPr marL="285750" indent="-285750">
              <a:buFontTx/>
              <a:buChar char="-"/>
            </a:pPr>
            <a:r>
              <a:rPr lang="hu-HU" sz="1600"/>
              <a:t>kényelmes nézetek (árlisták)</a:t>
            </a:r>
          </a:p>
          <a:p>
            <a:endParaRPr lang="hu-HU" sz="1600"/>
          </a:p>
          <a:p>
            <a:endParaRPr lang="hu-HU" sz="1600" b="1">
              <a:solidFill>
                <a:srgbClr val="002060"/>
              </a:solidFill>
            </a:endParaRPr>
          </a:p>
          <a:p>
            <a:r>
              <a:rPr lang="hu-HU" sz="1600" b="1">
                <a:solidFill>
                  <a:srgbClr val="002060"/>
                </a:solidFill>
              </a:rPr>
              <a:t>ld. még: szkriptek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82" y="1897013"/>
            <a:ext cx="4921337" cy="118904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082" y="3536628"/>
            <a:ext cx="4921337" cy="1070111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352" y="5078658"/>
            <a:ext cx="5084260" cy="1062414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1171083" y="6442159"/>
            <a:ext cx="9836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Esettanulmány adatbázis specifikációra							Kupcsikné Fitus Ilona</a:t>
            </a:r>
          </a:p>
        </p:txBody>
      </p:sp>
      <p:grpSp>
        <p:nvGrpSpPr>
          <p:cNvPr id="4" name="Csoportba foglalás 3"/>
          <p:cNvGrpSpPr/>
          <p:nvPr/>
        </p:nvGrpSpPr>
        <p:grpSpPr>
          <a:xfrm>
            <a:off x="3246780" y="3086059"/>
            <a:ext cx="722245" cy="1952966"/>
            <a:chOff x="3246780" y="3086059"/>
            <a:chExt cx="722245" cy="1952966"/>
          </a:xfrm>
        </p:grpSpPr>
        <p:sp>
          <p:nvSpPr>
            <p:cNvPr id="3" name="Szövegdoboz 2"/>
            <p:cNvSpPr txBox="1"/>
            <p:nvPr/>
          </p:nvSpPr>
          <p:spPr>
            <a:xfrm>
              <a:off x="3246780" y="3086059"/>
              <a:ext cx="715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>
                  <a:solidFill>
                    <a:srgbClr val="FF0000"/>
                  </a:solidFill>
                </a:rPr>
                <a:t>XOR</a:t>
              </a:r>
            </a:p>
          </p:txBody>
        </p:sp>
        <p:sp>
          <p:nvSpPr>
            <p:cNvPr id="11" name="Szövegdoboz 10"/>
            <p:cNvSpPr txBox="1"/>
            <p:nvPr/>
          </p:nvSpPr>
          <p:spPr>
            <a:xfrm>
              <a:off x="3253408" y="4669693"/>
              <a:ext cx="715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>
                  <a:solidFill>
                    <a:srgbClr val="FF0000"/>
                  </a:solidFill>
                </a:rPr>
                <a:t>XOR</a:t>
              </a:r>
            </a:p>
          </p:txBody>
        </p:sp>
      </p:grpSp>
      <p:pic>
        <p:nvPicPr>
          <p:cNvPr id="12" name="Kép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575" y="6355992"/>
            <a:ext cx="1971950" cy="3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5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72" y="1949428"/>
            <a:ext cx="7687748" cy="285789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4" name="Cím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/>
          <a:lstStyle/>
          <a:p>
            <a:pPr algn="ctr"/>
            <a:r>
              <a:rPr lang="hu-HU"/>
              <a:t>Tervezési minták - Patika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8934029" y="2403901"/>
            <a:ext cx="23047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>
                <a:solidFill>
                  <a:srgbClr val="002060"/>
                </a:solidFill>
              </a:rPr>
              <a:t>Gyógyszer ≠ Termék</a:t>
            </a:r>
          </a:p>
          <a:p>
            <a:endParaRPr lang="hu-HU" b="1">
              <a:solidFill>
                <a:srgbClr val="002060"/>
              </a:solidFill>
            </a:endParaRPr>
          </a:p>
          <a:p>
            <a:r>
              <a:rPr lang="hu-HU" b="1">
                <a:solidFill>
                  <a:srgbClr val="002060"/>
                </a:solidFill>
              </a:rPr>
              <a:t>Lejáratfüggő készletek</a:t>
            </a:r>
          </a:p>
          <a:p>
            <a:endParaRPr lang="hu-HU" b="1">
              <a:solidFill>
                <a:srgbClr val="002060"/>
              </a:solidFill>
            </a:endParaRPr>
          </a:p>
          <a:p>
            <a:r>
              <a:rPr lang="hu-HU" b="1">
                <a:solidFill>
                  <a:srgbClr val="002060"/>
                </a:solidFill>
              </a:rPr>
              <a:t>Többféle hatás</a:t>
            </a:r>
          </a:p>
          <a:p>
            <a:endParaRPr lang="hu-HU" b="1">
              <a:solidFill>
                <a:srgbClr val="002060"/>
              </a:solidFill>
            </a:endParaRPr>
          </a:p>
          <a:p>
            <a:r>
              <a:rPr lang="hu-HU" b="1">
                <a:solidFill>
                  <a:srgbClr val="002060"/>
                </a:solidFill>
              </a:rPr>
              <a:t>Vény és Nyugta</a:t>
            </a:r>
          </a:p>
          <a:p>
            <a:endParaRPr lang="hu-HU" b="1">
              <a:solidFill>
                <a:srgbClr val="002060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171083" y="6442159"/>
            <a:ext cx="9836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Esettanulmány adatbázis specifikációra							Kupcsikné Fitus Ilona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6408149" y="5167485"/>
            <a:ext cx="483800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b="1"/>
              <a:t>Patika szerkezet bővítési feladatok</a:t>
            </a:r>
          </a:p>
          <a:p>
            <a:r>
              <a:rPr lang="hu-HU"/>
              <a:t>ld. Adatbázisok kurzus - Magyarázatok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575" y="6355992"/>
            <a:ext cx="1971950" cy="3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6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/>
          <a:lstStyle/>
          <a:p>
            <a:pPr algn="ctr"/>
            <a:r>
              <a:rPr lang="hu-HU"/>
              <a:t>Tervezési minták – Könyvtári kölcsönzések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656705" y="2147887"/>
            <a:ext cx="483800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b="1"/>
              <a:t>Könyvtár</a:t>
            </a:r>
          </a:p>
          <a:p>
            <a:r>
              <a:rPr lang="hu-HU"/>
              <a:t>ld. Adatbázisok kurzus – Alapismeretek </a:t>
            </a:r>
          </a:p>
          <a:p>
            <a:r>
              <a:rPr lang="hu-HU"/>
              <a:t>ld. még Esettanulmány jegyzet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296784" y="4249454"/>
            <a:ext cx="39702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>
                <a:solidFill>
                  <a:srgbClr val="002060"/>
                </a:solidFill>
              </a:rPr>
              <a:t>a </a:t>
            </a:r>
            <a:r>
              <a:rPr lang="hu-HU" sz="1600" i="1">
                <a:solidFill>
                  <a:srgbClr val="002060"/>
                </a:solidFill>
              </a:rPr>
              <a:t>kölcsönzések</a:t>
            </a:r>
            <a:r>
              <a:rPr lang="hu-HU" sz="1600">
                <a:solidFill>
                  <a:srgbClr val="002060"/>
                </a:solidFill>
              </a:rPr>
              <a:t> és az </a:t>
            </a:r>
            <a:r>
              <a:rPr lang="hu-HU" sz="1600" i="1">
                <a:solidFill>
                  <a:srgbClr val="002060"/>
                </a:solidFill>
              </a:rPr>
              <a:t>előjegyzések</a:t>
            </a:r>
            <a:r>
              <a:rPr lang="hu-HU" sz="1600">
                <a:solidFill>
                  <a:srgbClr val="002060"/>
                </a:solidFill>
              </a:rPr>
              <a:t> kezeléséhez</a:t>
            </a:r>
          </a:p>
          <a:p>
            <a:r>
              <a:rPr lang="hu-HU" sz="1600">
                <a:solidFill>
                  <a:srgbClr val="002060"/>
                </a:solidFill>
              </a:rPr>
              <a:t>ún. őrszemekre van szükség</a:t>
            </a:r>
          </a:p>
          <a:p>
            <a:endParaRPr lang="hu-HU" sz="1600">
              <a:solidFill>
                <a:srgbClr val="002060"/>
              </a:solidFill>
            </a:endParaRPr>
          </a:p>
          <a:p>
            <a:r>
              <a:rPr lang="hu-HU" sz="1600">
                <a:solidFill>
                  <a:srgbClr val="002060"/>
                </a:solidFill>
              </a:rPr>
              <a:t>(fh.funkciók adatszintű tárgyalása alapján)</a:t>
            </a:r>
          </a:p>
          <a:p>
            <a:endParaRPr lang="hu-HU" sz="1600">
              <a:solidFill>
                <a:srgbClr val="002060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914" y="1841377"/>
            <a:ext cx="6186342" cy="4337278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1171083" y="6442159"/>
            <a:ext cx="9836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Esettanulmány adatbázis specifikációra							Kupcsikné Fitus Ilona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575" y="6355992"/>
            <a:ext cx="1971950" cy="3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24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hu-HU"/>
              <a:t>Tervezési minták – közös Szótár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171083" y="6442159"/>
            <a:ext cx="9836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Esettanulmány adatbázis specifikációra							Kupcsikné Fitus Ilona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321" y="3268694"/>
            <a:ext cx="2708538" cy="1725794"/>
          </a:xfrm>
          <a:prstGeom prst="rect">
            <a:avLst/>
          </a:prstGeom>
        </p:spPr>
      </p:pic>
      <p:sp>
        <p:nvSpPr>
          <p:cNvPr id="11" name="Téglalap 10"/>
          <p:cNvSpPr/>
          <p:nvPr/>
        </p:nvSpPr>
        <p:spPr>
          <a:xfrm>
            <a:off x="838200" y="2340630"/>
            <a:ext cx="1581615" cy="982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TÁBLA1</a:t>
            </a:r>
          </a:p>
          <a:p>
            <a:pPr algn="ctr"/>
            <a:r>
              <a:rPr lang="hu-HU"/>
              <a:t>adat1</a:t>
            </a:r>
          </a:p>
          <a:p>
            <a:pPr algn="ctr"/>
            <a:r>
              <a:rPr lang="hu-HU"/>
              <a:t>…</a:t>
            </a:r>
          </a:p>
        </p:txBody>
      </p:sp>
      <p:sp>
        <p:nvSpPr>
          <p:cNvPr id="12" name="Téglalap 11"/>
          <p:cNvSpPr/>
          <p:nvPr/>
        </p:nvSpPr>
        <p:spPr>
          <a:xfrm>
            <a:off x="838199" y="3473480"/>
            <a:ext cx="1581615" cy="982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TÁBLA2</a:t>
            </a:r>
          </a:p>
          <a:p>
            <a:pPr algn="ctr"/>
            <a:r>
              <a:rPr lang="hu-HU"/>
              <a:t>adat2</a:t>
            </a:r>
          </a:p>
          <a:p>
            <a:pPr algn="ctr"/>
            <a:r>
              <a:rPr lang="hu-HU"/>
              <a:t>…</a:t>
            </a:r>
          </a:p>
        </p:txBody>
      </p:sp>
      <p:sp>
        <p:nvSpPr>
          <p:cNvPr id="13" name="Téglalap 12"/>
          <p:cNvSpPr/>
          <p:nvPr/>
        </p:nvSpPr>
        <p:spPr>
          <a:xfrm>
            <a:off x="853072" y="5143305"/>
            <a:ext cx="1581615" cy="982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TÁBLAk</a:t>
            </a:r>
          </a:p>
          <a:p>
            <a:pPr algn="ctr"/>
            <a:r>
              <a:rPr lang="hu-HU"/>
              <a:t>adatk</a:t>
            </a:r>
          </a:p>
          <a:p>
            <a:pPr algn="ctr"/>
            <a:r>
              <a:rPr lang="hu-HU"/>
              <a:t>…</a:t>
            </a:r>
          </a:p>
        </p:txBody>
      </p:sp>
      <p:cxnSp>
        <p:nvCxnSpPr>
          <p:cNvPr id="15" name="Egyenes összekötő nyíllal 14"/>
          <p:cNvCxnSpPr>
            <a:stCxn id="11" idx="3"/>
          </p:cNvCxnSpPr>
          <p:nvPr/>
        </p:nvCxnSpPr>
        <p:spPr>
          <a:xfrm>
            <a:off x="2419815" y="2831847"/>
            <a:ext cx="1201519" cy="11786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>
            <a:stCxn id="12" idx="3"/>
          </p:cNvCxnSpPr>
          <p:nvPr/>
        </p:nvCxnSpPr>
        <p:spPr>
          <a:xfrm>
            <a:off x="2419814" y="3964697"/>
            <a:ext cx="1201520" cy="1660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>
            <a:stCxn id="13" idx="3"/>
          </p:cNvCxnSpPr>
          <p:nvPr/>
        </p:nvCxnSpPr>
        <p:spPr>
          <a:xfrm flipV="1">
            <a:off x="2434687" y="4233630"/>
            <a:ext cx="1186647" cy="14008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/>
          <p:cNvSpPr txBox="1"/>
          <p:nvPr/>
        </p:nvSpPr>
        <p:spPr>
          <a:xfrm>
            <a:off x="1427560" y="4616608"/>
            <a:ext cx="46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…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6411951" y="1817654"/>
            <a:ext cx="55756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/>
              <a:t>Ha a </a:t>
            </a:r>
            <a:r>
              <a:rPr lang="hu-HU" sz="1600" i="1"/>
              <a:t>szótárazott adatok </a:t>
            </a:r>
            <a:r>
              <a:rPr lang="hu-HU" sz="1600"/>
              <a:t>kulcsa lehet tetsz. generált szám,</a:t>
            </a:r>
          </a:p>
          <a:p>
            <a:r>
              <a:rPr lang="hu-HU" sz="1600" u="sng"/>
              <a:t>az összes érték lehet együtt</a:t>
            </a:r>
            <a:r>
              <a:rPr lang="hu-HU" sz="1600"/>
              <a:t>; </a:t>
            </a:r>
          </a:p>
          <a:p>
            <a:r>
              <a:rPr lang="hu-HU" sz="1600"/>
              <a:t>a </a:t>
            </a:r>
            <a:r>
              <a:rPr lang="hu-HU" sz="1600" i="1"/>
              <a:t>típus</a:t>
            </a:r>
            <a:r>
              <a:rPr lang="hu-HU" sz="1600"/>
              <a:t>ban a mező nevével, amihez tartozik.</a:t>
            </a:r>
          </a:p>
          <a:p>
            <a:r>
              <a:rPr lang="hu-HU" sz="1600"/>
              <a:t>ekkor nem kapcsolat kell, hanem </a:t>
            </a:r>
            <a:r>
              <a:rPr lang="hu-HU" sz="1600" b="1"/>
              <a:t>megszorítás </a:t>
            </a:r>
            <a:r>
              <a:rPr lang="hu-HU" sz="1600"/>
              <a:t>az egyes Táblákba:</a:t>
            </a:r>
          </a:p>
        </p:txBody>
      </p:sp>
      <p:sp>
        <p:nvSpPr>
          <p:cNvPr id="22" name="Téglalap 21"/>
          <p:cNvSpPr/>
          <p:nvPr/>
        </p:nvSpPr>
        <p:spPr>
          <a:xfrm>
            <a:off x="6821904" y="3765363"/>
            <a:ext cx="506529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20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hu-HU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hu-HU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>
                <a:solidFill>
                  <a:srgbClr val="008080"/>
                </a:solidFill>
                <a:latin typeface="Consolas" panose="020B0609020204030204" pitchFamily="49" charset="0"/>
              </a:rPr>
              <a:t>[dbo]</a:t>
            </a:r>
            <a:r>
              <a:rPr lang="hu-HU" sz="12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hu-HU" sz="1200">
                <a:solidFill>
                  <a:srgbClr val="008080"/>
                </a:solidFill>
                <a:latin typeface="Consolas" panose="020B0609020204030204" pitchFamily="49" charset="0"/>
              </a:rPr>
              <a:t>[megfelelő_típus]</a:t>
            </a:r>
            <a:endParaRPr lang="hu-HU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2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hu-HU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200">
                <a:solidFill>
                  <a:srgbClr val="008080"/>
                </a:solidFill>
                <a:latin typeface="Consolas" panose="020B0609020204030204" pitchFamily="49" charset="0"/>
              </a:rPr>
              <a:t>@id</a:t>
            </a:r>
            <a:r>
              <a:rPr lang="hu-HU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hu-HU" sz="12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hu-HU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200">
                <a:solidFill>
                  <a:srgbClr val="008080"/>
                </a:solidFill>
                <a:latin typeface="Consolas" panose="020B0609020204030204" pitchFamily="49" charset="0"/>
              </a:rPr>
              <a:t>@típus</a:t>
            </a:r>
            <a:r>
              <a:rPr lang="hu-HU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hu-HU" sz="12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hu-HU" sz="1200">
                <a:solidFill>
                  <a:prstClr val="black"/>
                </a:solidFill>
                <a:latin typeface="Consolas" panose="020B0609020204030204" pitchFamily="49" charset="0"/>
              </a:rPr>
              <a:t>10</a:t>
            </a:r>
            <a:r>
              <a:rPr lang="hu-HU" sz="12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hu-HU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2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hu-HU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20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hu-HU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>
                <a:solidFill>
                  <a:srgbClr val="0000FF"/>
                </a:solidFill>
                <a:latin typeface="Consolas" panose="020B0609020204030204" pitchFamily="49" charset="0"/>
              </a:rPr>
              <a:t>bit</a:t>
            </a:r>
            <a:endParaRPr lang="hu-HU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2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hu-HU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20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hu-HU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20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hu-HU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>
                <a:solidFill>
                  <a:srgbClr val="008080"/>
                </a:solidFill>
                <a:latin typeface="Consolas" panose="020B0609020204030204" pitchFamily="49" charset="0"/>
              </a:rPr>
              <a:t>@vissza</a:t>
            </a:r>
            <a:r>
              <a:rPr lang="hu-HU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>
                <a:solidFill>
                  <a:srgbClr val="0000FF"/>
                </a:solidFill>
                <a:latin typeface="Consolas" panose="020B0609020204030204" pitchFamily="49" charset="0"/>
              </a:rPr>
              <a:t>bit</a:t>
            </a:r>
            <a:r>
              <a:rPr lang="hu-HU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hu-HU" sz="1200">
                <a:solidFill>
                  <a:prstClr val="black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8080"/>
                </a:solidFill>
                <a:latin typeface="Consolas" panose="020B0609020204030204" pitchFamily="49" charset="0"/>
              </a:rPr>
              <a:t>típus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8080"/>
                </a:solidFill>
                <a:latin typeface="Consolas" panose="020B0609020204030204" pitchFamily="49" charset="0"/>
              </a:rPr>
              <a:t>szótár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8080"/>
                </a:solidFill>
                <a:latin typeface="Consolas" panose="020B0609020204030204" pitchFamily="49" charset="0"/>
              </a:rPr>
              <a:t>id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8080"/>
                </a:solidFill>
                <a:latin typeface="Consolas" panose="020B0609020204030204" pitchFamily="49" charset="0"/>
              </a:rPr>
              <a:t>@id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8080"/>
                </a:solidFill>
                <a:latin typeface="Consolas" panose="020B0609020204030204" pitchFamily="49" charset="0"/>
              </a:rPr>
              <a:t>@típus</a:t>
            </a:r>
            <a:endParaRPr lang="en-US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200">
                <a:solidFill>
                  <a:srgbClr val="0000FF"/>
                </a:solidFill>
                <a:latin typeface="Consolas" panose="020B0609020204030204" pitchFamily="49" charset="0"/>
              </a:rPr>
              <a:t>	set</a:t>
            </a:r>
            <a:r>
              <a:rPr lang="hu-HU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>
                <a:solidFill>
                  <a:srgbClr val="008080"/>
                </a:solidFill>
                <a:latin typeface="Consolas" panose="020B0609020204030204" pitchFamily="49" charset="0"/>
              </a:rPr>
              <a:t>@vissza</a:t>
            </a:r>
            <a:r>
              <a:rPr lang="hu-HU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hu-HU" sz="120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hu-HU" sz="12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>
                <a:solidFill>
                  <a:srgbClr val="008080"/>
                </a:solidFill>
                <a:latin typeface="Consolas" panose="020B0609020204030204" pitchFamily="49" charset="0"/>
              </a:rPr>
              <a:t>@vissza</a:t>
            </a:r>
            <a:endParaRPr lang="hu-HU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20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23" name="Téglalap 22"/>
          <p:cNvSpPr/>
          <p:nvPr/>
        </p:nvSpPr>
        <p:spPr>
          <a:xfrm>
            <a:off x="6343695" y="2940831"/>
            <a:ext cx="5677317" cy="7386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140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hu-HU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hu-HU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>
                <a:solidFill>
                  <a:srgbClr val="008080"/>
                </a:solidFill>
                <a:latin typeface="Consolas" panose="020B0609020204030204" pitchFamily="49" charset="0"/>
              </a:rPr>
              <a:t>Tábla1</a:t>
            </a:r>
            <a:endParaRPr lang="hu-HU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check 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>
                <a:solidFill>
                  <a:srgbClr val="008080"/>
                </a:solidFill>
                <a:latin typeface="Consolas" panose="020B0609020204030204" pitchFamily="49" charset="0"/>
              </a:rPr>
              <a:t>megfelelő_típus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hu-HU" sz="1400">
                <a:solidFill>
                  <a:srgbClr val="008080"/>
                </a:solidFill>
                <a:latin typeface="Consolas" panose="020B0609020204030204" pitchFamily="49" charset="0"/>
              </a:rPr>
              <a:t>adat1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hu-HU" sz="1400">
                <a:solidFill>
                  <a:srgbClr val="FF0000"/>
                </a:solidFill>
                <a:latin typeface="Consolas" panose="020B0609020204030204" pitchFamily="49" charset="0"/>
              </a:rPr>
              <a:t>adat1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)=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hu-HU" sz="140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hu-HU" sz="1400">
                <a:solidFill>
                  <a:srgbClr val="808080"/>
                </a:solidFill>
                <a:latin typeface="Consolas" panose="020B0609020204030204" pitchFamily="49" charset="0"/>
              </a:rPr>
              <a:t>…</a:t>
            </a:r>
            <a:endParaRPr lang="en-US" sz="140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575" y="6355992"/>
            <a:ext cx="1971950" cy="3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7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0" grpId="0"/>
      <p:bldP spid="22" grpId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b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FUTÁRSZOLGÁLAT</a:t>
            </a:r>
            <a:b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u-HU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91491" y="1353537"/>
            <a:ext cx="61376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egy nagyváros küldeményeit továbbító diszpécserszolgálat nyilvántartása</a:t>
            </a:r>
            <a:endParaRPr kumimoji="0" lang="hu-HU" altLang="hu-H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2171" y="1843969"/>
            <a:ext cx="11084306" cy="4308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20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K</a:t>
            </a:r>
            <a:r>
              <a:rPr lang="hu-HU" altLang="hu-HU" sz="2000" b="1" bmk="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övetelm</a:t>
            </a:r>
            <a:r>
              <a:rPr lang="hu-HU" altLang="hu-HU" sz="2000" b="1" bmk="_Toc267971208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ények</a:t>
            </a:r>
            <a:r>
              <a:rPr lang="hu-HU" altLang="hu-HU" sz="2000" b="1">
                <a:solidFill>
                  <a:srgbClr val="00008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u-HU" altLang="hu-HU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futárok motorral teljesítenek szolgálatot.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küldeményeket a város valamely címén található partnerek rendelik meg (akik majd kifizetik),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hogy valamely partnertől azt másik partnernek elvigyék.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küldemény felvételének pillanata és szállításának stádiuma fontos,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mert a diszpécsernek tudnia kell, melyik futár éppen hol tart.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Fontos, hogy a rendszer gyorsan válaszoljon arra, ki tart éppen egy adott címre. </a:t>
            </a:r>
            <a:endParaRPr lang="hu-HU" altLang="hu-HU" sz="105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partnerek közül több is létezhet ugyanazon a címen (ld. irodaházak esete).</a:t>
            </a:r>
            <a:endParaRPr lang="hu-HU" altLang="hu-HU" sz="105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u-HU" altLang="hu-HU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futárok alapóradíját az elszállított küldemények száma további díjjal növeli.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Valamilyen sűrűséggel a futárokat kifizetik.</a:t>
            </a:r>
            <a:endParaRPr lang="hu-HU" altLang="hu-HU" sz="105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szolgáltatás kiszámlázása a megrendelő felé: függő fh.funkció (a számítása és az ideje meghatározandó)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u-HU" altLang="hu-HU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i="1">
                <a:latin typeface="Arial" panose="020B0604020202020204" pitchFamily="34" charset="0"/>
                <a:cs typeface="Arial" panose="020B0604020202020204" pitchFamily="34" charset="0"/>
              </a:rPr>
              <a:t>Térinformatikai alkalmazás nélkül a térkép használat minden szereplő számára evidencia. </a:t>
            </a:r>
            <a:endParaRPr lang="hu-HU" altLang="hu-HU" i="1">
              <a:latin typeface="Arial" panose="020B0604020202020204" pitchFamily="34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1171083" y="6442159"/>
            <a:ext cx="9836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Esettanulmány adatbázis specifikációra							Kupcsikné Fitus Ilona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575" y="6355992"/>
            <a:ext cx="1971950" cy="3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83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38513" y="2272820"/>
            <a:ext cx="935587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hu-HU" altLang="hu-HU" sz="1600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Pontosítások</a:t>
            </a: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rendelésfelvétel naponta: 8-20 ó</a:t>
            </a: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 szabad motorokat a dolgozó futárok elosztják</a:t>
            </a: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 futárok munka közben felhívhatók</a:t>
            </a: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dolgozó futárnál egyszerre több küldemény is lehet</a:t>
            </a: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dolgozó futár állapota tehát:</a:t>
            </a: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1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adott küldeményért megy (az egyik kitől címére)</a:t>
            </a: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1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adott küldeményt visz (az egyik kinek címére)</a:t>
            </a: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1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küldemény hiányában várakozik (az általa választott címen)</a:t>
            </a: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 futár a szolgálatnak jelzi az egyes küldemények átvételét és átadását (időpontok rögzítése)</a:t>
            </a: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adott naptól az óradíjak és darabárak megváltozhatnak</a:t>
            </a: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 futárok kifizetése máshol történik (itt nem készül bizonylat, csak teljesítés-lista)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 megrendelők által</a:t>
            </a:r>
            <a:r>
              <a:rPr kumimoji="0" lang="hu-HU" altLang="hu-HU" sz="16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</a:rPr>
              <a:t> fizetendő összeg kiszámításának módja és a fizetés ideje/helye: </a:t>
            </a:r>
            <a:r>
              <a:rPr kumimoji="0" lang="hu-HU" altLang="hu-HU" sz="1600" b="0" i="0" u="none" strike="noStrike" cap="none" normalizeH="0">
                <a:ln>
                  <a:noFill/>
                </a:ln>
                <a:solidFill>
                  <a:srgbClr val="C00000"/>
                </a:solidFill>
                <a:effectLst/>
              </a:rPr>
              <a:t>függő</a:t>
            </a:r>
            <a:r>
              <a:rPr kumimoji="0" lang="hu-HU" altLang="hu-HU" sz="16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171083" y="6442159"/>
            <a:ext cx="9836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Esettanulmány adatbázis specifikációra							Kupcsikné Fitus Ilona</a:t>
            </a:r>
          </a:p>
        </p:txBody>
      </p:sp>
      <p:sp>
        <p:nvSpPr>
          <p:cNvPr id="1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b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FUTÁRSZOLGÁLAT</a:t>
            </a:r>
            <a:b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u-HU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575" y="6355992"/>
            <a:ext cx="1971950" cy="3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6849687" y="2240583"/>
            <a:ext cx="32613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hu-HU" b="1">
                <a:solidFill>
                  <a:srgbClr val="002060"/>
                </a:solidFill>
              </a:rPr>
              <a:t>Számonkérés:</a:t>
            </a:r>
          </a:p>
          <a:p>
            <a:pPr algn="ctr">
              <a:tabLst>
                <a:tab pos="2865755" algn="ctr"/>
                <a:tab pos="5731510" algn="r"/>
              </a:tabLst>
            </a:pPr>
            <a:r>
              <a:rPr lang="hu-HU" b="1">
                <a:solidFill>
                  <a:srgbClr val="002060"/>
                </a:solidFill>
              </a:rPr>
              <a:t>a választott feladat pontosítása, </a:t>
            </a:r>
          </a:p>
          <a:p>
            <a:pPr algn="ctr">
              <a:tabLst>
                <a:tab pos="2865755" algn="ctr"/>
                <a:tab pos="5731510" algn="r"/>
              </a:tabLst>
            </a:pPr>
            <a:r>
              <a:rPr lang="hu-HU" b="1">
                <a:solidFill>
                  <a:srgbClr val="002060"/>
                </a:solidFill>
              </a:rPr>
              <a:t>adatbázisának megtervezése, </a:t>
            </a:r>
          </a:p>
          <a:p>
            <a:pPr algn="ctr">
              <a:tabLst>
                <a:tab pos="2865755" algn="ctr"/>
                <a:tab pos="5731510" algn="r"/>
              </a:tabLst>
            </a:pPr>
            <a:r>
              <a:rPr lang="hu-HU" b="1">
                <a:solidFill>
                  <a:srgbClr val="002060"/>
                </a:solidFill>
              </a:rPr>
              <a:t>specifikálása;</a:t>
            </a:r>
          </a:p>
          <a:p>
            <a:pPr algn="ctr">
              <a:tabLst>
                <a:tab pos="2865755" algn="ctr"/>
                <a:tab pos="5731510" algn="r"/>
              </a:tabLst>
            </a:pPr>
            <a:r>
              <a:rPr lang="hu-HU" b="1">
                <a:solidFill>
                  <a:srgbClr val="002060"/>
                </a:solidFill>
              </a:rPr>
              <a:t>SQL - megvalósítással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2148840" y="1979485"/>
            <a:ext cx="27806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>
                <a:solidFill>
                  <a:srgbClr val="002060"/>
                </a:solidFill>
              </a:rPr>
              <a:t>Tantárgyi tematika</a:t>
            </a:r>
          </a:p>
          <a:p>
            <a:pPr algn="ctr"/>
            <a:endParaRPr lang="hu-HU" b="1">
              <a:solidFill>
                <a:srgbClr val="002060"/>
              </a:solidFill>
            </a:endParaRPr>
          </a:p>
          <a:p>
            <a:pPr algn="ctr"/>
            <a:r>
              <a:rPr lang="hu-HU" b="1">
                <a:solidFill>
                  <a:srgbClr val="002060"/>
                </a:solidFill>
              </a:rPr>
              <a:t>Projektfeladatok</a:t>
            </a:r>
          </a:p>
          <a:p>
            <a:pPr algn="ctr"/>
            <a:endParaRPr lang="hu-HU" b="1">
              <a:solidFill>
                <a:srgbClr val="002060"/>
              </a:solidFill>
            </a:endParaRPr>
          </a:p>
          <a:p>
            <a:pPr algn="ctr"/>
            <a:r>
              <a:rPr lang="hu-HU" b="1">
                <a:solidFill>
                  <a:srgbClr val="002060"/>
                </a:solidFill>
              </a:rPr>
              <a:t>Tananyag segédletek</a:t>
            </a:r>
          </a:p>
          <a:p>
            <a:pPr algn="ctr"/>
            <a:endParaRPr lang="hu-HU" b="1">
              <a:solidFill>
                <a:srgbClr val="002060"/>
              </a:solidFill>
            </a:endParaRPr>
          </a:p>
          <a:p>
            <a:pPr algn="ctr"/>
            <a:r>
              <a:rPr lang="hu-HU" b="1">
                <a:solidFill>
                  <a:srgbClr val="002060"/>
                </a:solidFill>
              </a:rPr>
              <a:t>Fórum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1936865" y="4994785"/>
            <a:ext cx="8379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/>
              <a:t>1. rész</a:t>
            </a:r>
            <a:r>
              <a:rPr lang="hu-HU" sz="1400" i="1"/>
              <a:t>: Projektmunka témák ismertetése a választás szempontjaival, MS SQL Server lehetőségeinek ismertetése</a:t>
            </a:r>
          </a:p>
          <a:p>
            <a:r>
              <a:rPr lang="hu-HU" sz="1400"/>
              <a:t>2. rész</a:t>
            </a:r>
            <a:r>
              <a:rPr lang="hu-HU" sz="1400" i="1"/>
              <a:t>: Adatrendszerek bemutatása</a:t>
            </a:r>
          </a:p>
          <a:p>
            <a:r>
              <a:rPr lang="hu-HU" sz="1400"/>
              <a:t>3. rész: </a:t>
            </a:r>
            <a:r>
              <a:rPr lang="hu-HU" sz="1400" i="1"/>
              <a:t>Rendelés adatbázis specifikációjának bemutatása, a megvalósítás tesztelése 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1171083" y="6442159"/>
            <a:ext cx="9836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Esettanulmány adatbázis specifikációra							Kupcsikné Fitus Ilona</a:t>
            </a:r>
          </a:p>
        </p:txBody>
      </p:sp>
      <p:sp>
        <p:nvSpPr>
          <p:cNvPr id="11" name="Cím 1"/>
          <p:cNvSpPr txBox="1">
            <a:spLocks/>
          </p:cNvSpPr>
          <p:nvPr/>
        </p:nvSpPr>
        <p:spPr>
          <a:xfrm>
            <a:off x="838200" y="211141"/>
            <a:ext cx="10515600" cy="7898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Bevezető</a:t>
            </a:r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575" y="6355992"/>
            <a:ext cx="1971950" cy="3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78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936701" y="1773044"/>
            <a:ext cx="60662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hu-HU" altLang="hu-HU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</a:t>
            </a:r>
            <a:r>
              <a:rPr lang="hu-HU" altLang="hu-HU" b="1" bmk="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gyviteli funkciók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hu-HU" altLang="hu-HU" b="1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altLang="hu-HU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partnerek törzsadatainak kezelése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altLang="hu-HU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motorok törzsadatainak kezelése</a:t>
            </a:r>
            <a:endParaRPr lang="hu-HU" altLang="hu-H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altLang="hu-HU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küldemények</a:t>
            </a:r>
            <a:endParaRPr lang="hu-HU" altLang="hu-H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altLang="hu-HU" u="sng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felvétele</a:t>
            </a:r>
            <a:r>
              <a:rPr lang="hu-HU" altLang="hu-HU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hu-HU" altLang="hu-H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altLang="hu-HU" u="sng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futár hozzárendelése </a:t>
            </a:r>
            <a:endParaRPr lang="hu-HU" altLang="hu-HU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altLang="hu-HU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teljesítésének ellenőrzése </a:t>
            </a:r>
            <a:endParaRPr lang="hu-HU" altLang="hu-H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altLang="hu-HU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átvételének rögzítése 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altLang="hu-HU" u="sng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átadásának rögzítése </a:t>
            </a:r>
            <a:endParaRPr lang="hu-HU" altLang="hu-HU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altLang="hu-HU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futárok</a:t>
            </a:r>
            <a:endParaRPr lang="hu-HU" altLang="hu-H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altLang="hu-HU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törzsadatok kezelése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altLang="hu-HU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munka kezdése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altLang="hu-HU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munka befejezése </a:t>
            </a:r>
            <a:endParaRPr lang="hu-HU" altLang="hu-H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altLang="hu-HU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pillanatnyi helyzetének rögzítése </a:t>
            </a:r>
            <a:endParaRPr lang="hu-HU" altLang="hu-H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altLang="hu-HU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elszámolása </a:t>
            </a:r>
            <a:endParaRPr lang="hu-HU" altLang="hu-H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6471063" y="1905738"/>
            <a:ext cx="4725461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altLang="hu-HU" u="sng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napi zárás </a:t>
            </a:r>
            <a:endParaRPr lang="hu-HU" altLang="hu-HU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altLang="hu-HU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díjak meghatározása</a:t>
            </a:r>
            <a:endParaRPr lang="hu-HU" altLang="hu-H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altLang="hu-HU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számlázás  (?)</a:t>
            </a:r>
            <a:endParaRPr lang="hu-HU" altLang="hu-H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altLang="hu-HU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hasznos lekérdezések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/>
              <a:t>adott dátumok közötti kifizetések összege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/>
              <a:t>adott napon érvényes árak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/>
              <a:t>adott futár adott napi küldeményei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/>
              <a:t>adott motor használata…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/>
              <a:t>adott partner utolsó küldeménye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/>
              <a:t>adott cím közelébe ki tart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/>
              <a:t>melyik címen járt futár a legtöbbször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/>
              <a:t>melyik partner rendelt a legrégebben utoljára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/>
              <a:t>naponta hány küldemény volt futáronként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/>
              <a:t>leggyakrabban felkeresett 3 partner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/>
              <a:t>a teljesítések időtartama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/>
              <a:t>egyéni holtidő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/>
              <a:t>…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1171083" y="6442159"/>
            <a:ext cx="9836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Esettanulmány adatbázis specifikációra							Kupcsikné Fitus Ilona</a:t>
            </a:r>
          </a:p>
        </p:txBody>
      </p:sp>
      <p:sp>
        <p:nvSpPr>
          <p:cNvPr id="9" name="Cím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FUTÁRSZOLGÁLAT</a:t>
            </a:r>
            <a:b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u-HU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575" y="6355992"/>
            <a:ext cx="1971950" cy="3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3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/>
          <p:cNvSpPr txBox="1"/>
          <p:nvPr/>
        </p:nvSpPr>
        <p:spPr>
          <a:xfrm>
            <a:off x="1171083" y="6442159"/>
            <a:ext cx="9836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Esettanulmány adatbázis specifikációra							Kupcsikné Fitus Ilona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90294" y="1934248"/>
            <a:ext cx="1147832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  <a:tab pos="2986088" algn="ctr"/>
                <a:tab pos="5972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  <a:tab pos="2986088" algn="ctr"/>
                <a:tab pos="5972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  <a:tab pos="2986088" algn="ctr"/>
                <a:tab pos="5972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  <a:tab pos="2986088" algn="ctr"/>
                <a:tab pos="5972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  <a:tab pos="2986088" algn="ctr"/>
                <a:tab pos="5972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  <a:tab pos="2986088" algn="ctr"/>
                <a:tab pos="5972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  <a:tab pos="2986088" algn="ctr"/>
                <a:tab pos="5972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  <a:tab pos="2986088" algn="ctr"/>
                <a:tab pos="5972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  <a:tab pos="2986088" algn="ctr"/>
                <a:tab pos="5972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hu-HU" altLang="hu-HU" b="1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A megtervezett adattáblák 1.</a:t>
            </a:r>
            <a:endParaRPr lang="hu-HU" altLang="hu-HU" b="1" bmk="_Toc267971208">
              <a:solidFill>
                <a:schemeClr val="accent6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lvl="0"/>
            <a:endParaRPr kumimoji="0" lang="hu-HU" altLang="hu-HU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986088" algn="ctr"/>
                <a:tab pos="5972175" algn="r"/>
              </a:tabLst>
            </a:pPr>
            <a:r>
              <a:rPr kumimoji="0" lang="hu-HU" altLang="hu-HU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MOTOR {</a:t>
            </a:r>
            <a:r>
              <a:rPr kumimoji="0" lang="hu-HU" altLang="hu-HU" sz="16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rendsz</a:t>
            </a:r>
            <a:r>
              <a:rPr kumimoji="0" lang="hu-HU" altLang="hu-HU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, adat1,…, kész}</a:t>
            </a: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986088" algn="ctr"/>
                <a:tab pos="5972175" algn="r"/>
              </a:tabLst>
            </a:pP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 motorok törzse; műszaki adatokkal és egy állapotjelzővel</a:t>
            </a:r>
            <a:r>
              <a:rPr kumimoji="0" lang="hu-HU" altLang="hu-HU" sz="16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kész-e a szolgálatra)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986088" algn="ctr"/>
                <a:tab pos="5972175" algn="r"/>
              </a:tabLst>
            </a:pP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986088" algn="ctr"/>
                <a:tab pos="5972175" algn="r"/>
              </a:tabLst>
            </a:pPr>
            <a:r>
              <a:rPr kumimoji="0" lang="hu-HU" altLang="hu-HU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FUTÁR {</a:t>
            </a:r>
            <a:r>
              <a:rPr kumimoji="0" lang="hu-HU" altLang="hu-HU" sz="16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fszám</a:t>
            </a:r>
            <a:r>
              <a:rPr kumimoji="0" lang="hu-HU" altLang="hu-HU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, fnév, </a:t>
            </a:r>
            <a:r>
              <a:rPr kumimoji="0" lang="hu-HU" altLang="hu-HU" sz="1600" b="1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fcím</a:t>
            </a:r>
            <a:r>
              <a:rPr kumimoji="0" lang="hu-HU" altLang="hu-HU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, m_váll1,...}</a:t>
            </a: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986088" algn="ctr"/>
                <a:tab pos="5972175" algn="r"/>
              </a:tabLst>
            </a:pP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 futárok törzse, névvel, címmel</a:t>
            </a:r>
            <a:r>
              <a:rPr kumimoji="0" lang="hu-HU" altLang="hu-HU" sz="16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ami ugyancsak egy CÍMre mutat), valamint munkavállalási adatokkal</a:t>
            </a: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986088" algn="ctr"/>
                <a:tab pos="5972175" algn="r"/>
              </a:tabLst>
            </a:pPr>
            <a:endParaRPr kumimoji="0" lang="hu-HU" altLang="hu-HU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986088" algn="ctr"/>
                <a:tab pos="5972175" algn="r"/>
              </a:tabLst>
            </a:pPr>
            <a:r>
              <a:rPr kumimoji="0" lang="hu-HU" altLang="hu-HU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CÍM {</a:t>
            </a:r>
            <a:r>
              <a:rPr kumimoji="0" lang="hu-HU" altLang="hu-HU" sz="16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cím</a:t>
            </a:r>
            <a:r>
              <a:rPr kumimoji="0" lang="hu-HU" altLang="hu-HU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, elnev, ker, utca, hsz}</a:t>
            </a: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986088" algn="ctr"/>
                <a:tab pos="5972175" algn="r"/>
              </a:tabLst>
            </a:pP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 címek törzse, melyben az elnevezés csak irodaházak és vegyes intézmények esetén kitöltött (magánszemély lakcímének nincs neve), a kerület, utca és a többi kötelezően kitöltendő</a:t>
            </a: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986088" algn="ctr"/>
                <a:tab pos="5972175" algn="r"/>
              </a:tabLst>
            </a:pPr>
            <a:endParaRPr kumimoji="0" lang="hu-HU" altLang="hu-HU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986088" algn="ctr"/>
                <a:tab pos="5972175" algn="r"/>
              </a:tabLst>
            </a:pPr>
            <a:r>
              <a:rPr kumimoji="0" lang="hu-HU" altLang="hu-HU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PARTNER {</a:t>
            </a:r>
            <a:r>
              <a:rPr kumimoji="0" lang="hu-HU" altLang="hu-HU" sz="16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kód</a:t>
            </a:r>
            <a:r>
              <a:rPr kumimoji="0" lang="hu-HU" altLang="hu-HU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, név, tel, cím}</a:t>
            </a: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986088" algn="ctr"/>
                <a:tab pos="5972175" algn="r"/>
              </a:tabLst>
            </a:pP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 partnerek törzse, akik megrendelik, akiktől elszállítják és akiknek kiszállítják a küldeményeket; mindegyik egy CÍMre mutat</a:t>
            </a: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986088" algn="ctr"/>
                <a:tab pos="5972175" algn="r"/>
              </a:tabLst>
            </a:pP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Cím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FUTÁRSZOLGÁLAT</a:t>
            </a:r>
            <a:b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u-HU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575" y="6355992"/>
            <a:ext cx="1971950" cy="3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85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/>
          <p:cNvSpPr txBox="1"/>
          <p:nvPr/>
        </p:nvSpPr>
        <p:spPr>
          <a:xfrm>
            <a:off x="1171083" y="6442159"/>
            <a:ext cx="9836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Esettanulmány adatbázis specifikációra							Kupcsikné Fitus Ilona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512956" y="1839943"/>
            <a:ext cx="1117352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megtervezett adattáblák 2.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hu-HU" altLang="hu-HU" sz="1600" b="1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600" b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KÜLDEMÉNY {</a:t>
            </a:r>
            <a:r>
              <a:rPr lang="hu-HU" altLang="hu-HU" sz="1600" b="1" u="sng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azon</a:t>
            </a:r>
            <a:r>
              <a:rPr lang="hu-HU" altLang="hu-HU" sz="1600" b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hu-HU" altLang="hu-HU" sz="1600" b="1">
                <a:solidFill>
                  <a:srgbClr val="5F5F5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megrend</a:t>
            </a:r>
            <a:r>
              <a:rPr lang="hu-HU" altLang="hu-HU" sz="1600" b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kelt, időpont, </a:t>
            </a:r>
            <a:r>
              <a:rPr lang="hu-HU" altLang="hu-HU" sz="1600" b="1">
                <a:solidFill>
                  <a:srgbClr val="5F5F5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kitől</a:t>
            </a:r>
            <a:r>
              <a:rPr lang="hu-HU" altLang="hu-HU" sz="1600" b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hu-HU" altLang="hu-HU" sz="1600" b="1">
                <a:solidFill>
                  <a:srgbClr val="5F5F5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kinek</a:t>
            </a:r>
            <a:r>
              <a:rPr lang="hu-HU" altLang="hu-HU" sz="1600" b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hu-HU" altLang="hu-HU" sz="1600" b="1">
                <a:solidFill>
                  <a:srgbClr val="5F5F5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fszám</a:t>
            </a:r>
            <a:r>
              <a:rPr lang="hu-HU" altLang="hu-HU" sz="1600" b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átvét, átad}</a:t>
            </a:r>
            <a:endParaRPr lang="hu-HU" altLang="hu-HU" sz="160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6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kelt+időpont-ban felvett küldemények törzse, melyek mindegyike sorszámot kap, a megrendelő szerint megadott kitől kinek szállítja egy futár és a felvétel illetve leadás időpontjával jelzi a szállítás stádiumát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hu-HU" altLang="hu-HU" sz="160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600" b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DOLGOZIK {</a:t>
            </a:r>
            <a:r>
              <a:rPr lang="hu-HU" altLang="hu-HU" sz="1600" b="1" u="sng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dátum, mettől, </a:t>
            </a:r>
            <a:r>
              <a:rPr lang="hu-HU" altLang="hu-HU" sz="1600" b="1" u="sng">
                <a:solidFill>
                  <a:srgbClr val="5F5F5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fszám</a:t>
            </a:r>
            <a:r>
              <a:rPr lang="hu-HU" altLang="hu-HU" sz="1600" b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meddig, </a:t>
            </a:r>
            <a:r>
              <a:rPr lang="hu-HU" altLang="hu-HU" sz="1600" b="1">
                <a:solidFill>
                  <a:srgbClr val="5F5F5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rendsz</a:t>
            </a:r>
            <a:r>
              <a:rPr lang="hu-HU" altLang="hu-HU" sz="1600" b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ftel, </a:t>
            </a:r>
            <a:r>
              <a:rPr lang="hu-HU" altLang="hu-HU" sz="1600" b="1">
                <a:solidFill>
                  <a:srgbClr val="5F5F5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cím</a:t>
            </a:r>
            <a:r>
              <a:rPr lang="hu-HU" altLang="hu-HU" sz="1600" b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hu-HU" altLang="hu-HU" sz="1600" b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szám</a:t>
            </a:r>
            <a:r>
              <a:rPr lang="hu-HU" altLang="hu-HU" sz="1600" b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 </a:t>
            </a:r>
            <a:endParaRPr lang="hu-HU" altLang="hu-HU" sz="160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6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az egyes futárok munkaidejének (adott dátummal mettől meddig) tárolása az aktuális motorral, pillanatnyi telefonszámmal (amin elérhető), a pillanatnyi címmel (aminek a közelében tartózkodik) és az aktuális számlálóval, amiben a rábízott küldeményeket gyűjtjük</a:t>
            </a:r>
            <a:endParaRPr lang="hu-HU" altLang="hu-HU" sz="160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6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(másik egyedi kulcs: dátum, mettől, rendsz)</a:t>
            </a:r>
            <a:endParaRPr lang="hu-HU" altLang="hu-HU" sz="160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hu-HU" altLang="hu-HU" sz="1600" b="1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600" b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DÍJAK {</a:t>
            </a:r>
            <a:r>
              <a:rPr lang="hu-HU" altLang="hu-HU" sz="1600" b="1" u="sng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mióta</a:t>
            </a:r>
            <a:r>
              <a:rPr lang="hu-HU" altLang="hu-HU" sz="1600" b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óradíj, dbár}</a:t>
            </a:r>
            <a:endParaRPr lang="hu-HU" altLang="hu-HU" sz="160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6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az óradíj és a teljesített küldemények darabára (a legfrissebb lehet az aktuális, de előre is tervezhető) a futárok felé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hu-HU" altLang="hu-HU" sz="160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600" b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ELSZÁMOLVA {</a:t>
            </a:r>
            <a:r>
              <a:rPr lang="hu-HU" altLang="hu-HU" sz="1600" b="1" u="sng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meddig, </a:t>
            </a:r>
            <a:r>
              <a:rPr lang="hu-HU" altLang="hu-HU" sz="1600" b="1" u="sng">
                <a:solidFill>
                  <a:srgbClr val="5F5F5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fszám</a:t>
            </a:r>
            <a:r>
              <a:rPr lang="hu-HU" altLang="hu-HU" sz="1600" b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hu-HU" altLang="hu-HU" sz="1600" b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összeg</a:t>
            </a:r>
            <a:r>
              <a:rPr lang="hu-HU" altLang="hu-HU" sz="1600" b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hu-HU" altLang="hu-HU" sz="160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6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futárok kifizetéséhez igazolást adnak át a kifizető helynek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hu-HU" altLang="hu-HU" sz="1600">
              <a:latin typeface="Arial" panose="020B0604020202020204" pitchFamily="34" charset="0"/>
            </a:endParaRPr>
          </a:p>
        </p:txBody>
      </p:sp>
      <p:sp>
        <p:nvSpPr>
          <p:cNvPr id="12" name="Cím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FUTÁRSZOLGÁLAT</a:t>
            </a:r>
            <a:b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u-HU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575" y="6355992"/>
            <a:ext cx="1971950" cy="3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92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/>
          <p:cNvSpPr txBox="1"/>
          <p:nvPr/>
        </p:nvSpPr>
        <p:spPr>
          <a:xfrm>
            <a:off x="1171083" y="6442159"/>
            <a:ext cx="9836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Esettanulmány adatbázis specifikációra							Kupcsikné Fitus Ilona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3767" y="1994574"/>
            <a:ext cx="1118446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hu-HU" altLang="hu-HU" sz="1600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Fogalmak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hu-HU" altLang="hu-HU" sz="1600" b="1" i="0" u="none" strike="noStrike" cap="none" normalizeH="0" baseline="0">
              <a:ln>
                <a:noFill/>
              </a:ln>
              <a:solidFill>
                <a:srgbClr val="000080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hu-HU" altLang="hu-HU" sz="1600" b="1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szám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333399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a dolgozó futárhoz pillanatnyilag hozzá tartozó (még nem teljesített) küldemények száma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hu-HU" altLang="hu-HU" sz="1600" b="1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összeg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333399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az</a:t>
            </a:r>
            <a:r>
              <a:rPr kumimoji="0" lang="hu-HU" altLang="hu-HU" sz="16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adott futárnak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kifizetendő összeg a teljesítmény alapján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å"/>
              <a:tabLst>
                <a:tab pos="228600" algn="l"/>
              </a:tabLst>
            </a:pP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(meddig – mettől) * óradíj + küldem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ények_száma * dbár   </a:t>
            </a:r>
            <a:r>
              <a:rPr kumimoji="0" lang="hu-HU" altLang="hu-HU" sz="1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időszakfüggően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hu-HU" altLang="hu-H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	(Dolgozik.dátum és Küldemény.kelt 2 Díjak.mióta közé esésének figyelésével és az utolsó Elszámolva.meddig óta az aktuális dátumig)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endParaRPr lang="hu-HU" altLang="hu-HU" sz="1400">
              <a:ea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" name="Cím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FUTÁRSZOLGÁLAT</a:t>
            </a:r>
            <a:b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u-HU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6372279" y="4394770"/>
            <a:ext cx="45447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hu-HU" altLang="hu-HU" sz="1600">
                <a:solidFill>
                  <a:srgbClr val="C00000"/>
                </a:solidFill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eldöntendő</a:t>
            </a:r>
            <a:r>
              <a:rPr lang="hu-HU" altLang="hu-HU" sz="1600"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hu-HU" altLang="hu-HU" sz="1600"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mikor változtat a főnök díjat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hu-HU" altLang="hu-HU" sz="1600"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a futárok kifizetése mikor történjen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hu-HU" altLang="hu-HU" sz="1600"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fh. szerepek kialakítása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hu-HU" altLang="hu-HU" sz="1600"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hogyan számlázzanak a megrendelők felé?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hu-HU" altLang="hu-HU" sz="1600"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a motorok állapota lehet-e többféle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575" y="6355992"/>
            <a:ext cx="1971950" cy="3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32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/>
          <p:cNvSpPr txBox="1"/>
          <p:nvPr/>
        </p:nvSpPr>
        <p:spPr>
          <a:xfrm>
            <a:off x="1171083" y="6442159"/>
            <a:ext cx="9836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Esettanulmány adatbázis specifikációra							Kupcsikné Fitus Ilona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95404" y="1876716"/>
            <a:ext cx="9666251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hu-HU" altLang="hu-HU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Megszorítások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hu-HU" altLang="hu-HU" sz="1600" b="1" i="0" u="none" strike="noStrike" cap="none" normalizeH="0" baseline="0">
              <a:ln>
                <a:noFill/>
              </a:ln>
              <a:solidFill>
                <a:srgbClr val="000080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2" algn="just">
              <a:tabLst>
                <a:tab pos="685800" algn="l"/>
              </a:tabLst>
            </a:pPr>
            <a:r>
              <a:rPr lang="hu-HU" altLang="hu-HU" sz="1600" b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kulcsok</a:t>
            </a:r>
            <a:r>
              <a:rPr lang="hu-HU" altLang="hu-HU" sz="1600">
                <a:ea typeface="Times New Roman" panose="02020603050405020304" pitchFamily="18" charset="0"/>
                <a:cs typeface="Arial" panose="020B0604020202020204" pitchFamily="34" charset="0"/>
              </a:rPr>
              <a:t> (természetes kulcs, elsődleges és egyedi kulcs, helyettesítő kulcs)</a:t>
            </a:r>
            <a:endParaRPr lang="hu-HU" altLang="hu-HU" sz="1600"/>
          </a:p>
          <a:p>
            <a:pPr lvl="2" algn="just">
              <a:tabLst>
                <a:tab pos="685800" algn="l"/>
              </a:tabLst>
            </a:pPr>
            <a:endParaRPr lang="hu-HU" altLang="hu-HU" sz="160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2" algn="just">
              <a:tabLst>
                <a:tab pos="685800" algn="l"/>
              </a:tabLst>
            </a:pPr>
            <a:r>
              <a:rPr lang="hu-HU" altLang="hu-HU" sz="1600" b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külső kulcs</a:t>
            </a:r>
            <a:r>
              <a:rPr lang="hu-HU" altLang="hu-HU" sz="160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altLang="hu-HU" sz="1600">
                <a:ea typeface="Times New Roman" panose="02020603050405020304" pitchFamily="18" charset="0"/>
                <a:cs typeface="Arial" panose="020B0604020202020204" pitchFamily="34" charset="0"/>
              </a:rPr>
              <a:t>(amikor elég a hivatkozás beállítása</a:t>
            </a:r>
            <a:r>
              <a:rPr lang="hu-HU" altLang="hu-HU" sz="1600">
                <a:cs typeface="Arial" panose="020B0604020202020204" pitchFamily="34" charset="0"/>
              </a:rPr>
              <a:t>)</a:t>
            </a:r>
            <a:endParaRPr lang="hu-HU" altLang="hu-HU" sz="1600"/>
          </a:p>
          <a:p>
            <a:pPr lvl="2" algn="just">
              <a:tabLst>
                <a:tab pos="685800" algn="l"/>
              </a:tabLst>
            </a:pPr>
            <a:endParaRPr lang="hu-HU" altLang="hu-HU" sz="160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2" algn="just">
              <a:tabLst>
                <a:tab pos="685800" algn="l"/>
              </a:tabLst>
            </a:pPr>
            <a:r>
              <a:rPr lang="hu-HU" altLang="hu-HU" sz="1600" b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kötelező</a:t>
            </a:r>
            <a:r>
              <a:rPr lang="hu-HU" altLang="hu-HU" sz="160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altLang="hu-HU" sz="1600" b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adat</a:t>
            </a:r>
            <a:r>
              <a:rPr lang="hu-HU" altLang="hu-HU" sz="1600">
                <a:ea typeface="Times New Roman" panose="02020603050405020304" pitchFamily="18" charset="0"/>
                <a:cs typeface="Arial" panose="020B0604020202020204" pitchFamily="34" charset="0"/>
              </a:rPr>
              <a:t> (ill. melyik leíró lehet Null-értékű)</a:t>
            </a:r>
          </a:p>
          <a:p>
            <a:pPr lvl="2" algn="just">
              <a:tabLst>
                <a:tab pos="685800" algn="l"/>
              </a:tabLst>
            </a:pPr>
            <a:endParaRPr lang="hu-HU" altLang="hu-HU" sz="160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2" algn="just">
              <a:tabLst>
                <a:tab pos="685800" algn="l"/>
              </a:tabLst>
            </a:pPr>
            <a:r>
              <a:rPr lang="hu-HU" altLang="hu-HU" sz="1600" b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alapértelmezett érték</a:t>
            </a:r>
          </a:p>
          <a:p>
            <a:pPr lvl="2" algn="just">
              <a:tabLst>
                <a:tab pos="685800" algn="l"/>
              </a:tabLst>
            </a:pPr>
            <a:endParaRPr lang="hu-HU" altLang="hu-HU" sz="160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2" algn="just">
              <a:tabLst>
                <a:tab pos="685800" algn="l"/>
              </a:tabLst>
            </a:pPr>
            <a:r>
              <a:rPr lang="hu-HU" altLang="hu-HU" sz="1600" b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számított adat</a:t>
            </a:r>
            <a:r>
              <a:rPr lang="hu-HU" altLang="hu-HU" sz="160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altLang="hu-HU" sz="1600">
                <a:ea typeface="Times New Roman" panose="02020603050405020304" pitchFamily="18" charset="0"/>
                <a:cs typeface="Arial" panose="020B0604020202020204" pitchFamily="34" charset="0"/>
              </a:rPr>
              <a:t>meghatározása (de pénzügyi mozgásra nem való)</a:t>
            </a:r>
          </a:p>
          <a:p>
            <a:pPr lvl="2" algn="just">
              <a:tabLst>
                <a:tab pos="685800" algn="l"/>
              </a:tabLst>
            </a:pPr>
            <a:endParaRPr lang="hu-HU" altLang="hu-HU" sz="160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2" algn="just">
              <a:tabLst>
                <a:tab pos="685800" algn="l"/>
              </a:tabLst>
            </a:pPr>
            <a:r>
              <a:rPr lang="hu-HU" altLang="hu-HU" sz="1600" b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korlátozás</a:t>
            </a:r>
            <a:r>
              <a:rPr lang="hu-HU" altLang="hu-HU" sz="1600">
                <a:ea typeface="Times New Roman" panose="02020603050405020304" pitchFamily="18" charset="0"/>
                <a:cs typeface="Arial" panose="020B0604020202020204" pitchFamily="34" charset="0"/>
              </a:rPr>
              <a:t> az adatok értékére (pl. szám, összegek, dátumidők adataira)</a:t>
            </a:r>
          </a:p>
          <a:p>
            <a:pPr lvl="2" algn="just">
              <a:tabLst>
                <a:tab pos="685800" algn="l"/>
              </a:tabLst>
            </a:pPr>
            <a:endParaRPr lang="hu-HU" altLang="hu-HU" sz="160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2" algn="just">
              <a:tabLst>
                <a:tab pos="685800" algn="l"/>
              </a:tabLst>
            </a:pPr>
            <a:r>
              <a:rPr lang="hu-HU" altLang="hu-HU" sz="1600" b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táblaszintű megszorítás </a:t>
            </a:r>
            <a:r>
              <a:rPr lang="hu-HU" altLang="hu-HU" sz="1600">
                <a:ea typeface="Times New Roman" panose="02020603050405020304" pitchFamily="18" charset="0"/>
                <a:cs typeface="Arial" panose="020B0604020202020204" pitchFamily="34" charset="0"/>
              </a:rPr>
              <a:t>(pl. Dolgozik-motor esetén, Küldemény-futár esetére 2)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63592" y="43934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85800" algn="l"/>
              </a:tabLst>
            </a:pP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963592" y="43934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ím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FUTÁRSZOLGÁLAT</a:t>
            </a:r>
            <a:b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u-HU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575" y="6355992"/>
            <a:ext cx="1971950" cy="3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7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/>
          <p:cNvSpPr txBox="1"/>
          <p:nvPr/>
        </p:nvSpPr>
        <p:spPr>
          <a:xfrm>
            <a:off x="1171083" y="6442159"/>
            <a:ext cx="9836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Esettanulmány adatbázis specifikációra							Kupcsikné Fitus Ilona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14659" y="1624399"/>
            <a:ext cx="217242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hu-HU" altLang="hu-HU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Kapcsolatok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2453268" y="3583224"/>
            <a:ext cx="1592562" cy="8474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Futár</a:t>
            </a:r>
          </a:p>
        </p:txBody>
      </p:sp>
      <p:sp>
        <p:nvSpPr>
          <p:cNvPr id="9" name="Téglalap 8"/>
          <p:cNvSpPr/>
          <p:nvPr/>
        </p:nvSpPr>
        <p:spPr>
          <a:xfrm>
            <a:off x="2453268" y="5377518"/>
            <a:ext cx="1592562" cy="8474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Motor</a:t>
            </a:r>
          </a:p>
        </p:txBody>
      </p:sp>
      <p:sp>
        <p:nvSpPr>
          <p:cNvPr id="10" name="Téglalap 9"/>
          <p:cNvSpPr/>
          <p:nvPr/>
        </p:nvSpPr>
        <p:spPr>
          <a:xfrm>
            <a:off x="200133" y="4515766"/>
            <a:ext cx="1592562" cy="8474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Cím</a:t>
            </a:r>
          </a:p>
        </p:txBody>
      </p:sp>
      <p:sp>
        <p:nvSpPr>
          <p:cNvPr id="11" name="Téglalap 10"/>
          <p:cNvSpPr/>
          <p:nvPr/>
        </p:nvSpPr>
        <p:spPr>
          <a:xfrm>
            <a:off x="4908598" y="4619862"/>
            <a:ext cx="1592562" cy="8474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Dolgozik</a:t>
            </a:r>
          </a:p>
        </p:txBody>
      </p:sp>
      <p:sp>
        <p:nvSpPr>
          <p:cNvPr id="12" name="Téglalap 11"/>
          <p:cNvSpPr/>
          <p:nvPr/>
        </p:nvSpPr>
        <p:spPr>
          <a:xfrm>
            <a:off x="6826610" y="2608420"/>
            <a:ext cx="1592562" cy="8474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Küldemény</a:t>
            </a:r>
          </a:p>
        </p:txBody>
      </p:sp>
      <p:sp>
        <p:nvSpPr>
          <p:cNvPr id="13" name="Téglalap 12"/>
          <p:cNvSpPr/>
          <p:nvPr/>
        </p:nvSpPr>
        <p:spPr>
          <a:xfrm>
            <a:off x="2453268" y="2102931"/>
            <a:ext cx="1592562" cy="8474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Partner</a:t>
            </a:r>
          </a:p>
        </p:txBody>
      </p:sp>
      <p:sp>
        <p:nvSpPr>
          <p:cNvPr id="14" name="Téglalap 13"/>
          <p:cNvSpPr/>
          <p:nvPr/>
        </p:nvSpPr>
        <p:spPr>
          <a:xfrm>
            <a:off x="9916669" y="2468334"/>
            <a:ext cx="1592562" cy="8474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Díjak</a:t>
            </a:r>
          </a:p>
        </p:txBody>
      </p:sp>
      <p:sp>
        <p:nvSpPr>
          <p:cNvPr id="15" name="Téglalap 14"/>
          <p:cNvSpPr/>
          <p:nvPr/>
        </p:nvSpPr>
        <p:spPr>
          <a:xfrm>
            <a:off x="9414868" y="4017070"/>
            <a:ext cx="1592562" cy="8474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Elszámolva</a:t>
            </a:r>
          </a:p>
        </p:txBody>
      </p:sp>
      <p:cxnSp>
        <p:nvCxnSpPr>
          <p:cNvPr id="6" name="Egyenes összekötő nyíllal 5"/>
          <p:cNvCxnSpPr>
            <a:stCxn id="12" idx="1"/>
            <a:endCxn id="13" idx="3"/>
          </p:cNvCxnSpPr>
          <p:nvPr/>
        </p:nvCxnSpPr>
        <p:spPr>
          <a:xfrm flipH="1" flipV="1">
            <a:off x="4045830" y="2526678"/>
            <a:ext cx="2780780" cy="5054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>
            <a:stCxn id="12" idx="1"/>
          </p:cNvCxnSpPr>
          <p:nvPr/>
        </p:nvCxnSpPr>
        <p:spPr>
          <a:xfrm flipH="1" flipV="1">
            <a:off x="4045830" y="2153338"/>
            <a:ext cx="2780780" cy="8788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>
            <a:stCxn id="12" idx="1"/>
          </p:cNvCxnSpPr>
          <p:nvPr/>
        </p:nvCxnSpPr>
        <p:spPr>
          <a:xfrm flipH="1" flipV="1">
            <a:off x="4045830" y="2945502"/>
            <a:ext cx="2780780" cy="866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/>
          <p:cNvCxnSpPr>
            <a:stCxn id="12" idx="2"/>
            <a:endCxn id="2" idx="3"/>
          </p:cNvCxnSpPr>
          <p:nvPr/>
        </p:nvCxnSpPr>
        <p:spPr>
          <a:xfrm flipH="1">
            <a:off x="4045830" y="3455913"/>
            <a:ext cx="3577061" cy="5510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/>
          <p:cNvCxnSpPr>
            <a:stCxn id="11" idx="1"/>
            <a:endCxn id="2" idx="3"/>
          </p:cNvCxnSpPr>
          <p:nvPr/>
        </p:nvCxnSpPr>
        <p:spPr>
          <a:xfrm flipH="1" flipV="1">
            <a:off x="4045830" y="4006971"/>
            <a:ext cx="862768" cy="103663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/>
          <p:cNvCxnSpPr>
            <a:stCxn id="11" idx="1"/>
            <a:endCxn id="9" idx="3"/>
          </p:cNvCxnSpPr>
          <p:nvPr/>
        </p:nvCxnSpPr>
        <p:spPr>
          <a:xfrm flipH="1">
            <a:off x="4045830" y="5043609"/>
            <a:ext cx="862768" cy="7576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31"/>
          <p:cNvCxnSpPr>
            <a:stCxn id="2" idx="1"/>
            <a:endCxn id="10" idx="0"/>
          </p:cNvCxnSpPr>
          <p:nvPr/>
        </p:nvCxnSpPr>
        <p:spPr>
          <a:xfrm flipH="1">
            <a:off x="996414" y="4006971"/>
            <a:ext cx="1456854" cy="5087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15" idx="1"/>
            <a:endCxn id="2" idx="3"/>
          </p:cNvCxnSpPr>
          <p:nvPr/>
        </p:nvCxnSpPr>
        <p:spPr>
          <a:xfrm flipH="1" flipV="1">
            <a:off x="4045830" y="4006971"/>
            <a:ext cx="5369038" cy="4338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11" idx="1"/>
            <a:endCxn id="10" idx="3"/>
          </p:cNvCxnSpPr>
          <p:nvPr/>
        </p:nvCxnSpPr>
        <p:spPr>
          <a:xfrm flipH="1" flipV="1">
            <a:off x="1792695" y="4939513"/>
            <a:ext cx="3115903" cy="1040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Csoportba foglalás 45"/>
          <p:cNvGrpSpPr/>
          <p:nvPr/>
        </p:nvGrpSpPr>
        <p:grpSpPr>
          <a:xfrm>
            <a:off x="5771367" y="1990489"/>
            <a:ext cx="3383954" cy="4030860"/>
            <a:chOff x="5569171" y="2001336"/>
            <a:chExt cx="3383954" cy="4030860"/>
          </a:xfrm>
        </p:grpSpPr>
        <p:sp>
          <p:nvSpPr>
            <p:cNvPr id="44" name="Téglalap 43"/>
            <p:cNvSpPr/>
            <p:nvPr/>
          </p:nvSpPr>
          <p:spPr>
            <a:xfrm>
              <a:off x="7360563" y="2001336"/>
              <a:ext cx="1592562" cy="84749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/>
                <a:t>ÖsszKüld</a:t>
              </a:r>
            </a:p>
          </p:txBody>
        </p:sp>
        <p:sp>
          <p:nvSpPr>
            <p:cNvPr id="45" name="Téglalap 44"/>
            <p:cNvSpPr/>
            <p:nvPr/>
          </p:nvSpPr>
          <p:spPr>
            <a:xfrm>
              <a:off x="5569171" y="5184703"/>
              <a:ext cx="1592562" cy="84749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/>
                <a:t>ÖsszDolg</a:t>
              </a:r>
            </a:p>
          </p:txBody>
        </p:sp>
      </p:grpSp>
      <p:sp>
        <p:nvSpPr>
          <p:cNvPr id="49" name="Cím 1"/>
          <p:cNvSpPr txBox="1">
            <a:spLocks/>
          </p:cNvSpPr>
          <p:nvPr/>
        </p:nvSpPr>
        <p:spPr>
          <a:xfrm>
            <a:off x="3367669" y="365125"/>
            <a:ext cx="5475249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FUTÁRSZOLGÁLAT</a:t>
            </a:r>
            <a:b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u-HU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" name="Kép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575" y="6355992"/>
            <a:ext cx="1971950" cy="3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7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/>
          <p:cNvSpPr txBox="1"/>
          <p:nvPr/>
        </p:nvSpPr>
        <p:spPr>
          <a:xfrm>
            <a:off x="1171083" y="6442159"/>
            <a:ext cx="9836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Esettanulmány adatbázis specifikációra							Kupcsikné Fitus Ilona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15021" y="1906384"/>
            <a:ext cx="9666251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hu-HU" altLang="hu-HU" b="1" i="0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Néhány</a:t>
            </a:r>
            <a:r>
              <a:rPr kumimoji="0" lang="hu-HU" altLang="hu-HU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hu-HU" altLang="hu-HU" b="1" i="0" u="sng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felhaszn. funkció</a:t>
            </a:r>
            <a:r>
              <a:rPr kumimoji="0" lang="hu-HU" altLang="hu-HU" b="1" i="0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nagyvonalú </a:t>
            </a:r>
            <a:r>
              <a:rPr kumimoji="0" lang="hu-HU" altLang="hu-HU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adatszintű leírása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lang="hu-HU" altLang="hu-HU" sz="1600" b="1">
              <a:solidFill>
                <a:schemeClr val="accent6">
                  <a:lumMod val="50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lang="hu-HU" altLang="hu-HU" sz="1600" b="1">
              <a:solidFill>
                <a:schemeClr val="accent6">
                  <a:lumMod val="50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hu-HU" altLang="hu-HU" sz="1600" b="1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Munka kezdése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lang="hu-HU" altLang="hu-HU" sz="1600">
                <a:ea typeface="Times New Roman" panose="02020603050405020304" pitchFamily="18" charset="0"/>
                <a:cs typeface="Arial" panose="020B0604020202020204" pitchFamily="34" charset="0"/>
              </a:rPr>
              <a:t>	új Dolgozik (feltéve, hogy éppen nem dolgozik a futár és van szabad motor)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lang="hu-HU" altLang="hu-HU" sz="1600">
                <a:ea typeface="Times New Roman" panose="02020603050405020304" pitchFamily="18" charset="0"/>
                <a:cs typeface="Arial" panose="020B0604020202020204" pitchFamily="34" charset="0"/>
              </a:rPr>
              <a:t>	a választott Motor állapotának módosítása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lang="hu-HU" altLang="hu-HU" sz="160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lang="hu-HU" altLang="hu-HU" sz="1600" b="1">
                <a:ea typeface="Times New Roman" panose="02020603050405020304" pitchFamily="18" charset="0"/>
                <a:cs typeface="Arial" panose="020B0604020202020204" pitchFamily="34" charset="0"/>
              </a:rPr>
              <a:t>Futár küldeményhez rendelése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lang="hu-HU" altLang="hu-HU" sz="1600">
                <a:ea typeface="Times New Roman" panose="02020603050405020304" pitchFamily="18" charset="0"/>
                <a:cs typeface="Arial" panose="020B0604020202020204" pitchFamily="34" charset="0"/>
              </a:rPr>
              <a:t>	adott Küldemény módosítása (ahol a fszám üres) egy dolgozó futárra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lang="hu-HU" altLang="hu-HU" sz="1600">
                <a:ea typeface="Times New Roman" panose="02020603050405020304" pitchFamily="18" charset="0"/>
                <a:cs typeface="Arial" panose="020B0604020202020204" pitchFamily="34" charset="0"/>
              </a:rPr>
              <a:t>	a választott futár akt. Dolgozik módosítása: szám növelése 1-gyel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lang="hu-HU" altLang="hu-HU" sz="1600" b="1">
              <a:solidFill>
                <a:schemeClr val="accent6">
                  <a:lumMod val="50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just"/>
            <a:r>
              <a:rPr lang="hu-HU" altLang="hu-HU" sz="1600" b="1">
                <a:ea typeface="Times New Roman" panose="02020603050405020304" pitchFamily="18" charset="0"/>
                <a:cs typeface="Arial" panose="020B0604020202020204" pitchFamily="34" charset="0"/>
              </a:rPr>
              <a:t>Küldemény átadása</a:t>
            </a:r>
          </a:p>
          <a:p>
            <a:pPr lvl="0" algn="just"/>
            <a:r>
              <a:rPr lang="hu-HU" altLang="hu-HU" sz="1600">
                <a:ea typeface="Times New Roman" panose="02020603050405020304" pitchFamily="18" charset="0"/>
                <a:cs typeface="Arial" panose="020B0604020202020204" pitchFamily="34" charset="0"/>
              </a:rPr>
              <a:t>	adott Küldemény.átad módosítása </a:t>
            </a:r>
          </a:p>
          <a:p>
            <a:pPr lvl="0" algn="just"/>
            <a:r>
              <a:rPr lang="hu-HU" altLang="hu-HU" sz="1600">
                <a:ea typeface="Times New Roman" panose="02020603050405020304" pitchFamily="18" charset="0"/>
                <a:cs typeface="Arial" panose="020B0604020202020204" pitchFamily="34" charset="0"/>
              </a:rPr>
              <a:t>		(ahol az átvét nem üres, de az átad üres) </a:t>
            </a:r>
          </a:p>
          <a:p>
            <a:pPr lvl="0" algn="just"/>
            <a:r>
              <a:rPr lang="hu-HU" altLang="hu-HU" sz="1600">
                <a:ea typeface="Times New Roman" panose="02020603050405020304" pitchFamily="18" charset="0"/>
                <a:cs typeface="Arial" panose="020B0604020202020204" pitchFamily="34" charset="0"/>
              </a:rPr>
              <a:t>	a futár akt. Dolgozik módosítása: szám csökkentése 1-gyel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lang="hu-HU" altLang="hu-HU" sz="1600" b="1">
              <a:solidFill>
                <a:schemeClr val="accent6">
                  <a:lumMod val="50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63592" y="43934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85800" algn="l"/>
              </a:tabLst>
            </a:pP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963592" y="43934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ím 1"/>
          <p:cNvSpPr txBox="1">
            <a:spLocks/>
          </p:cNvSpPr>
          <p:nvPr/>
        </p:nvSpPr>
        <p:spPr>
          <a:xfrm>
            <a:off x="3367669" y="365125"/>
            <a:ext cx="5475249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FUTÁRSZOLGÁLAT</a:t>
            </a:r>
            <a:b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u-HU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6905651" y="4312251"/>
            <a:ext cx="52447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hu-HU" altLang="hu-HU" b="1">
                <a:ea typeface="Times New Roman" panose="02020603050405020304" pitchFamily="18" charset="0"/>
                <a:cs typeface="Arial" panose="020B0604020202020204" pitchFamily="34" charset="0"/>
              </a:rPr>
              <a:t>Napi zárás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hu-HU" altLang="hu-HU"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hu-HU" altLang="hu-HU" i="1">
                <a:ea typeface="Times New Roman" panose="02020603050405020304" pitchFamily="18" charset="0"/>
                <a:cs typeface="Arial" panose="020B0604020202020204" pitchFamily="34" charset="0"/>
              </a:rPr>
              <a:t>feltétele</a:t>
            </a:r>
            <a:r>
              <a:rPr lang="hu-HU" altLang="hu-HU">
                <a:ea typeface="Times New Roman" panose="02020603050405020304" pitchFamily="18" charset="0"/>
                <a:cs typeface="Arial" panose="020B0604020202020204" pitchFamily="34" charset="0"/>
              </a:rPr>
              <a:t>: minden Dolgozik.meddig nem üres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hu-HU" altLang="hu-HU">
                <a:ea typeface="Times New Roman" panose="02020603050405020304" pitchFamily="18" charset="0"/>
                <a:cs typeface="Arial" panose="020B0604020202020204" pitchFamily="34" charset="0"/>
              </a:rPr>
              <a:t>	[Motor.kész frissítése]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hu-HU" altLang="hu-HU">
                <a:ea typeface="Times New Roman" panose="02020603050405020304" pitchFamily="18" charset="0"/>
                <a:cs typeface="Arial" panose="020B0604020202020204" pitchFamily="34" charset="0"/>
              </a:rPr>
              <a:t>	a napi Küldemény sorainak felvitele az ÖsszKüld-be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hu-HU" altLang="hu-HU">
                <a:ea typeface="Times New Roman" panose="02020603050405020304" pitchFamily="18" charset="0"/>
                <a:cs typeface="Arial" panose="020B0604020202020204" pitchFamily="34" charset="0"/>
              </a:rPr>
              <a:t>	Küldemény sorainak törlése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hu-HU" altLang="hu-HU">
                <a:ea typeface="Times New Roman" panose="02020603050405020304" pitchFamily="18" charset="0"/>
                <a:cs typeface="Arial" panose="020B0604020202020204" pitchFamily="34" charset="0"/>
              </a:rPr>
              <a:t>	a napi Dolgozik sorainak fevitele az ÖsszDolg-ba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hu-HU" altLang="hu-HU">
                <a:ea typeface="Times New Roman" panose="02020603050405020304" pitchFamily="18" charset="0"/>
                <a:cs typeface="Arial" panose="020B0604020202020204" pitchFamily="34" charset="0"/>
              </a:rPr>
              <a:t>    Dolgozik sorainak törlése</a:t>
            </a:r>
            <a:endParaRPr lang="hu-HU" altLang="hu-HU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575" y="6355992"/>
            <a:ext cx="1971950" cy="3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3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970640" y="1963822"/>
            <a:ext cx="4583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hu-HU" altLang="hu-HU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Nézet</a:t>
            </a:r>
          </a:p>
          <a:p>
            <a:r>
              <a:rPr lang="hu-HU">
                <a:solidFill>
                  <a:srgbClr val="008000"/>
                </a:solidFill>
                <a:latin typeface="Consolas" panose="020B0609020204030204" pitchFamily="49" charset="0"/>
              </a:rPr>
              <a:t>-- </a:t>
            </a:r>
            <a:r>
              <a:rPr lang="hu-HU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futárok teljes elszámolása máig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619939" y="2505952"/>
            <a:ext cx="651297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fizetendok</a:t>
            </a:r>
            <a:endParaRPr lang="hu-HU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008000"/>
                </a:solidFill>
                <a:latin typeface="Consolas" panose="020B0609020204030204" pitchFamily="49" charset="0"/>
              </a:rPr>
              <a:t>-- futárok napi kétféle elszámolása máig</a:t>
            </a:r>
            <a:endParaRPr lang="hu-HU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hu-HU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hu-HU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fszám</a:t>
            </a:r>
            <a:r>
              <a:rPr lang="hu-HU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>
                <a:solidFill>
                  <a:srgbClr val="008080"/>
                </a:solidFill>
                <a:latin typeface="Consolas" panose="020B0609020204030204" pitchFamily="49" charset="0"/>
              </a:rPr>
              <a:t>dátum</a:t>
            </a:r>
            <a:r>
              <a:rPr lang="hu-HU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>
                <a:solidFill>
                  <a:srgbClr val="FF0000"/>
                </a:solidFill>
                <a:latin typeface="Consolas" panose="020B0609020204030204" pitchFamily="49" charset="0"/>
              </a:rPr>
              <a:t>'óra:'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>
                <a:solidFill>
                  <a:srgbClr val="008080"/>
                </a:solidFill>
                <a:latin typeface="Consolas" panose="020B0609020204030204" pitchFamily="49" charset="0"/>
              </a:rPr>
              <a:t>mire,</a:t>
            </a:r>
            <a:endParaRPr lang="hu-HU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hu-HU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hu-HU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datediff</a:t>
            </a:r>
            <a:r>
              <a:rPr lang="hu-HU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hu-HU" sz="1200" dirty="0">
                <a:solidFill>
                  <a:srgbClr val="FF00FF"/>
                </a:solidFill>
                <a:latin typeface="Consolas" panose="020B0609020204030204" pitchFamily="49" charset="0"/>
              </a:rPr>
              <a:t>HOUR</a:t>
            </a:r>
            <a:r>
              <a:rPr lang="hu-HU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>
                <a:solidFill>
                  <a:srgbClr val="008080"/>
                </a:solidFill>
                <a:latin typeface="Consolas" panose="020B0609020204030204" pitchFamily="49" charset="0"/>
              </a:rPr>
              <a:t>mettől</a:t>
            </a:r>
            <a:r>
              <a:rPr lang="hu-HU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>
                <a:solidFill>
                  <a:srgbClr val="008080"/>
                </a:solidFill>
                <a:latin typeface="Consolas" panose="020B0609020204030204" pitchFamily="49" charset="0"/>
              </a:rPr>
              <a:t>meddig</a:t>
            </a:r>
            <a:r>
              <a:rPr lang="hu-HU" sz="1200" dirty="0">
                <a:solidFill>
                  <a:srgbClr val="808080"/>
                </a:solidFill>
                <a:latin typeface="Consolas" panose="020B0609020204030204" pitchFamily="49" charset="0"/>
              </a:rPr>
              <a:t>))*</a:t>
            </a:r>
            <a:r>
              <a:rPr lang="hu-HU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hu-HU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hu-HU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óradíj</a:t>
            </a:r>
            <a:r>
              <a:rPr lang="hu-HU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hu-HU" sz="1200" dirty="0">
                <a:solidFill>
                  <a:srgbClr val="008080"/>
                </a:solidFill>
                <a:latin typeface="Consolas" panose="020B0609020204030204" pitchFamily="49" charset="0"/>
              </a:rPr>
              <a:t>dátum</a:t>
            </a:r>
            <a:r>
              <a:rPr lang="hu-HU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össz</a:t>
            </a:r>
            <a:endParaRPr lang="hu-HU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összdolg</a:t>
            </a:r>
            <a:endParaRPr lang="hu-HU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>
                <a:solidFill>
                  <a:srgbClr val="008080"/>
                </a:solidFill>
                <a:latin typeface="Consolas" panose="020B0609020204030204" pitchFamily="49" charset="0"/>
              </a:rPr>
              <a:t>dátum</a:t>
            </a:r>
            <a:r>
              <a:rPr lang="hu-HU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&gt;(</a:t>
            </a:r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hu-HU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hu-HU" sz="12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hu-HU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hu-HU" sz="1200" dirty="0">
                <a:solidFill>
                  <a:srgbClr val="008080"/>
                </a:solidFill>
                <a:latin typeface="Consolas" panose="020B0609020204030204" pitchFamily="49" charset="0"/>
              </a:rPr>
              <a:t>meddig</a:t>
            </a:r>
            <a:r>
              <a:rPr lang="hu-HU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nyitáselőttinap</a:t>
            </a:r>
            <a:r>
              <a:rPr lang="hu-HU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		</a:t>
            </a:r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>
                <a:solidFill>
                  <a:srgbClr val="008080"/>
                </a:solidFill>
                <a:latin typeface="Consolas" panose="020B0609020204030204" pitchFamily="49" charset="0"/>
              </a:rPr>
              <a:t>elszámolva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fszám</a:t>
            </a:r>
            <a:r>
              <a:rPr lang="hu-HU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hu-HU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összdolg.fszám</a:t>
            </a:r>
            <a:r>
              <a:rPr lang="hu-HU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hu-HU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fszám</a:t>
            </a:r>
            <a:r>
              <a:rPr lang="hu-HU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>
                <a:solidFill>
                  <a:srgbClr val="008080"/>
                </a:solidFill>
                <a:latin typeface="Consolas" panose="020B0609020204030204" pitchFamily="49" charset="0"/>
              </a:rPr>
              <a:t>dátum</a:t>
            </a:r>
            <a:endParaRPr lang="hu-HU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hu-HU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endParaRPr lang="hu-HU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fszám</a:t>
            </a:r>
            <a:r>
              <a:rPr lang="hu-HU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>
                <a:solidFill>
                  <a:srgbClr val="008080"/>
                </a:solidFill>
                <a:latin typeface="Consolas" panose="020B0609020204030204" pitchFamily="49" charset="0"/>
              </a:rPr>
              <a:t>kelt</a:t>
            </a:r>
            <a:r>
              <a:rPr lang="hu-HU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>
                <a:solidFill>
                  <a:srgbClr val="FF0000"/>
                </a:solidFill>
                <a:latin typeface="Consolas" panose="020B0609020204030204" pitchFamily="49" charset="0"/>
              </a:rPr>
              <a:t>'darab:', </a:t>
            </a:r>
            <a:r>
              <a:rPr lang="hu-HU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hu-HU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hu-HU" sz="1200" dirty="0">
                <a:solidFill>
                  <a:srgbClr val="008080"/>
                </a:solidFill>
                <a:latin typeface="Consolas" panose="020B0609020204030204" pitchFamily="49" charset="0"/>
              </a:rPr>
              <a:t>azon</a:t>
            </a:r>
            <a:r>
              <a:rPr lang="hu-HU" sz="1200" dirty="0">
                <a:solidFill>
                  <a:srgbClr val="808080"/>
                </a:solidFill>
                <a:latin typeface="Consolas" panose="020B0609020204030204" pitchFamily="49" charset="0"/>
              </a:rPr>
              <a:t>)*</a:t>
            </a:r>
            <a:r>
              <a:rPr lang="hu-HU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hu-HU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hu-HU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dbár</a:t>
            </a:r>
            <a:r>
              <a:rPr lang="hu-HU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hu-HU" sz="1200" dirty="0">
                <a:solidFill>
                  <a:srgbClr val="008080"/>
                </a:solidFill>
                <a:latin typeface="Consolas" panose="020B0609020204030204" pitchFamily="49" charset="0"/>
              </a:rPr>
              <a:t>kelt</a:t>
            </a:r>
            <a:r>
              <a:rPr lang="hu-HU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hu-HU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összküld</a:t>
            </a:r>
            <a:endParaRPr lang="hu-HU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>
                <a:solidFill>
                  <a:srgbClr val="008080"/>
                </a:solidFill>
                <a:latin typeface="Consolas" panose="020B0609020204030204" pitchFamily="49" charset="0"/>
              </a:rPr>
              <a:t>kelt</a:t>
            </a:r>
            <a:r>
              <a:rPr lang="hu-HU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&gt;(</a:t>
            </a:r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hu-HU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hu-HU" sz="12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hu-HU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hu-HU" sz="1200" dirty="0">
                <a:solidFill>
                  <a:srgbClr val="008080"/>
                </a:solidFill>
                <a:latin typeface="Consolas" panose="020B0609020204030204" pitchFamily="49" charset="0"/>
              </a:rPr>
              <a:t>meddig</a:t>
            </a:r>
            <a:r>
              <a:rPr lang="hu-HU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nyitáselőttinap</a:t>
            </a:r>
            <a:r>
              <a:rPr lang="hu-HU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		</a:t>
            </a:r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>
                <a:solidFill>
                  <a:srgbClr val="008080"/>
                </a:solidFill>
                <a:latin typeface="Consolas" panose="020B0609020204030204" pitchFamily="49" charset="0"/>
              </a:rPr>
              <a:t>elszámolva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fszám</a:t>
            </a:r>
            <a:r>
              <a:rPr lang="hu-HU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hu-HU" sz="12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összküld</a:t>
            </a:r>
            <a:r>
              <a:rPr lang="hu-HU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hu-HU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fszám</a:t>
            </a:r>
            <a:r>
              <a:rPr lang="hu-HU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hu-HU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fszám</a:t>
            </a:r>
            <a:r>
              <a:rPr lang="hu-HU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hu-HU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>
                <a:solidFill>
                  <a:srgbClr val="008080"/>
                </a:solidFill>
                <a:latin typeface="Consolas" panose="020B0609020204030204" pitchFamily="49" charset="0"/>
              </a:rPr>
              <a:t>kelt</a:t>
            </a:r>
          </a:p>
          <a:p>
            <a:endParaRPr lang="hu-HU" sz="12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ím 1"/>
          <p:cNvSpPr txBox="1">
            <a:spLocks/>
          </p:cNvSpPr>
          <p:nvPr/>
        </p:nvSpPr>
        <p:spPr>
          <a:xfrm>
            <a:off x="3367669" y="365125"/>
            <a:ext cx="5475249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FUTÁRSZOLGÁLAT</a:t>
            </a:r>
            <a:b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u-HU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840435" y="3111254"/>
            <a:ext cx="3713356" cy="13849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140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hu-HU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hu-HU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>
                <a:solidFill>
                  <a:srgbClr val="008080"/>
                </a:solidFill>
                <a:latin typeface="Consolas" panose="020B0609020204030204" pitchFamily="49" charset="0"/>
              </a:rPr>
              <a:t>fizetni</a:t>
            </a:r>
            <a:endParaRPr lang="hu-HU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hu-HU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hu-HU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>
                <a:solidFill>
                  <a:srgbClr val="008080"/>
                </a:solidFill>
                <a:latin typeface="Consolas" panose="020B0609020204030204" pitchFamily="49" charset="0"/>
              </a:rPr>
              <a:t>fszám</a:t>
            </a:r>
            <a:r>
              <a:rPr lang="hu-HU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hu-HU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hu-HU" sz="140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hu-HU" sz="140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hu-HU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hu-HU" sz="1400">
                <a:solidFill>
                  <a:srgbClr val="008080"/>
                </a:solidFill>
                <a:latin typeface="Consolas" panose="020B0609020204030204" pitchFamily="49" charset="0"/>
              </a:rPr>
              <a:t>össz</a:t>
            </a:r>
            <a:r>
              <a:rPr lang="hu-HU" sz="1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hu-HU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hu-HU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>
                <a:solidFill>
                  <a:srgbClr val="008080"/>
                </a:solidFill>
                <a:latin typeface="Consolas" panose="020B0609020204030204" pitchFamily="49" charset="0"/>
              </a:rPr>
              <a:t>összeg</a:t>
            </a:r>
            <a:endParaRPr lang="hu-HU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hu-HU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>
                <a:solidFill>
                  <a:srgbClr val="008080"/>
                </a:solidFill>
                <a:latin typeface="Consolas" panose="020B0609020204030204" pitchFamily="49" charset="0"/>
              </a:rPr>
              <a:t>fizetendok</a:t>
            </a:r>
            <a:endParaRPr lang="hu-HU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40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hu-HU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hu-HU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>
                <a:solidFill>
                  <a:srgbClr val="008080"/>
                </a:solidFill>
                <a:latin typeface="Consolas" panose="020B0609020204030204" pitchFamily="49" charset="0"/>
              </a:rPr>
              <a:t>fszám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1171083" y="6442159"/>
            <a:ext cx="9836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Esettanulmány adatbázis specifikációra							Kupcsikné Fitus Ilona</a:t>
            </a:r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575" y="6355992"/>
            <a:ext cx="1971950" cy="3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1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591015" y="2688846"/>
            <a:ext cx="476714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8080"/>
                </a:solidFill>
                <a:latin typeface="Consolas" panose="020B0609020204030204" pitchFamily="49" charset="0"/>
              </a:rPr>
              <a:t>óradíj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8080"/>
                </a:solidFill>
                <a:latin typeface="Consolas" panose="020B0609020204030204" pitchFamily="49" charset="0"/>
              </a:rPr>
              <a:t>@mikor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200">
                <a:solidFill>
                  <a:srgbClr val="008000"/>
                </a:solidFill>
                <a:latin typeface="Consolas" panose="020B0609020204030204" pitchFamily="49" charset="0"/>
              </a:rPr>
              <a:t>-- adott napon mennyi az óradíj</a:t>
            </a:r>
            <a:endParaRPr lang="hu-HU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20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hu-HU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endParaRPr lang="hu-HU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2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</a:p>
          <a:p>
            <a:endParaRPr lang="hu-HU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20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hu-HU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hu-HU" sz="120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hu-HU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>
                <a:solidFill>
                  <a:srgbClr val="008080"/>
                </a:solidFill>
                <a:latin typeface="Consolas" panose="020B0609020204030204" pitchFamily="49" charset="0"/>
              </a:rPr>
              <a:t>@mióta</a:t>
            </a:r>
            <a:r>
              <a:rPr lang="hu-HU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endParaRPr lang="hu-HU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8080"/>
                </a:solidFill>
                <a:latin typeface="Consolas" panose="020B0609020204030204" pitchFamily="49" charset="0"/>
              </a:rPr>
              <a:t>@mióta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8080"/>
                </a:solidFill>
                <a:latin typeface="Consolas" panose="020B0609020204030204" pitchFamily="49" charset="0"/>
              </a:rPr>
              <a:t>mióta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8080"/>
                </a:solidFill>
                <a:latin typeface="Consolas" panose="020B0609020204030204" pitchFamily="49" charset="0"/>
              </a:rPr>
              <a:t>DÍJAK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hu-HU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hu-HU" sz="120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8080"/>
                </a:solidFill>
                <a:latin typeface="Consolas" panose="020B0609020204030204" pitchFamily="49" charset="0"/>
              </a:rPr>
              <a:t>mióta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1200">
                <a:solidFill>
                  <a:srgbClr val="008080"/>
                </a:solidFill>
                <a:latin typeface="Consolas" panose="020B0609020204030204" pitchFamily="49" charset="0"/>
              </a:rPr>
              <a:t>@mikor</a:t>
            </a:r>
            <a:endParaRPr lang="en-US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8080"/>
                </a:solidFill>
                <a:latin typeface="Consolas" panose="020B0609020204030204" pitchFamily="49" charset="0"/>
              </a:rPr>
              <a:t>óradíj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8080"/>
                </a:solidFill>
                <a:latin typeface="Consolas" panose="020B0609020204030204" pitchFamily="49" charset="0"/>
              </a:rPr>
              <a:t>DÍJAK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20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</a:p>
          <a:p>
            <a:pPr lvl="1"/>
            <a:r>
              <a:rPr lang="hu-HU" sz="120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8080"/>
                </a:solidFill>
                <a:latin typeface="Consolas" panose="020B0609020204030204" pitchFamily="49" charset="0"/>
              </a:rPr>
              <a:t>mióta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008080"/>
                </a:solidFill>
                <a:latin typeface="Consolas" panose="020B0609020204030204" pitchFamily="49" charset="0"/>
              </a:rPr>
              <a:t>@mikor</a:t>
            </a: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20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hu-HU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hu-HU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hu-HU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200">
                <a:solidFill>
                  <a:prstClr val="black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hu-HU" sz="1200">
                <a:solidFill>
                  <a:srgbClr val="008000"/>
                </a:solidFill>
                <a:latin typeface="Consolas" panose="020B0609020204030204" pitchFamily="49" charset="0"/>
              </a:rPr>
              <a:t>-- adott napon mennyi a dbár</a:t>
            </a:r>
          </a:p>
          <a:p>
            <a:r>
              <a:rPr lang="hu-HU" sz="120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" name="Cím 1"/>
          <p:cNvSpPr txBox="1">
            <a:spLocks/>
          </p:cNvSpPr>
          <p:nvPr/>
        </p:nvSpPr>
        <p:spPr>
          <a:xfrm>
            <a:off x="3367669" y="365125"/>
            <a:ext cx="5475249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FUTÁRSZOLGÁLAT</a:t>
            </a:r>
            <a:b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u-HU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5661102" y="2029520"/>
            <a:ext cx="5545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hu-HU" altLang="hu-HU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Eljárás</a:t>
            </a:r>
          </a:p>
          <a:p>
            <a:r>
              <a:rPr lang="hu-HU">
                <a:solidFill>
                  <a:srgbClr val="008000"/>
                </a:solidFill>
                <a:latin typeface="Consolas" panose="020B0609020204030204" pitchFamily="49" charset="0"/>
              </a:rPr>
              <a:t>-- futárok elszámolásának jóváírása máig</a:t>
            </a:r>
            <a:endParaRPr lang="hu-HU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hu-HU"/>
          </a:p>
        </p:txBody>
      </p:sp>
      <p:sp>
        <p:nvSpPr>
          <p:cNvPr id="3" name="Téglalap 2"/>
          <p:cNvSpPr/>
          <p:nvPr/>
        </p:nvSpPr>
        <p:spPr>
          <a:xfrm>
            <a:off x="6208562" y="3234702"/>
            <a:ext cx="5466601" cy="224676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140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hu-HU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hu-HU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>
                <a:solidFill>
                  <a:srgbClr val="008080"/>
                </a:solidFill>
                <a:latin typeface="Consolas" panose="020B0609020204030204" pitchFamily="49" charset="0"/>
              </a:rPr>
              <a:t>elszámolni</a:t>
            </a:r>
            <a:r>
              <a:rPr lang="hu-HU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endParaRPr lang="hu-HU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hu-HU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40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hu-HU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40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endParaRPr lang="hu-HU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40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hu-HU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hu-HU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>
                <a:solidFill>
                  <a:srgbClr val="008080"/>
                </a:solidFill>
                <a:latin typeface="Consolas" panose="020B0609020204030204" pitchFamily="49" charset="0"/>
              </a:rPr>
              <a:t>Elszámolva</a:t>
            </a:r>
            <a:endParaRPr lang="hu-HU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 panose="020B0609020204030204" pitchFamily="49" charset="0"/>
              </a:rPr>
              <a:t>fszám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 panose="020B0609020204030204" pitchFamily="49" charset="0"/>
              </a:rPr>
              <a:t>összeg</a:t>
            </a:r>
            <a:endParaRPr lang="en-US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hu-HU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>
                <a:solidFill>
                  <a:srgbClr val="008080"/>
                </a:solidFill>
                <a:latin typeface="Consolas" panose="020B0609020204030204" pitchFamily="49" charset="0"/>
              </a:rPr>
              <a:t>fizetni</a:t>
            </a:r>
            <a:endParaRPr lang="hu-HU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hu-HU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40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1171083" y="6442159"/>
            <a:ext cx="9836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Esettanulmány adatbázis specifikációra							Kupcsikné Fitus Ilona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575" y="6355992"/>
            <a:ext cx="1971950" cy="3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7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1"/>
          <p:cNvSpPr txBox="1">
            <a:spLocks/>
          </p:cNvSpPr>
          <p:nvPr/>
        </p:nvSpPr>
        <p:spPr>
          <a:xfrm>
            <a:off x="3367669" y="365125"/>
            <a:ext cx="5475249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FUTÁRSZOLGÁLAT</a:t>
            </a:r>
            <a:b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u-HU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3383418" y="1946394"/>
            <a:ext cx="5545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hu-HU" altLang="hu-HU" sz="16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Tárolt eljárással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hu-HU" sz="1600">
                <a:solidFill>
                  <a:srgbClr val="008000"/>
                </a:solidFill>
                <a:latin typeface="Consolas" panose="020B0609020204030204" pitchFamily="49" charset="0"/>
              </a:rPr>
              <a:t>-- melyik címet kellett felkeresni a legtöbbször</a:t>
            </a:r>
            <a:endParaRPr lang="hu-HU" altLang="hu-HU" sz="1600" b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hu-HU" sz="1600"/>
          </a:p>
        </p:txBody>
      </p:sp>
      <p:sp>
        <p:nvSpPr>
          <p:cNvPr id="11" name="Szövegdoboz 10"/>
          <p:cNvSpPr txBox="1"/>
          <p:nvPr/>
        </p:nvSpPr>
        <p:spPr>
          <a:xfrm>
            <a:off x="1171083" y="6442159"/>
            <a:ext cx="9836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Esettanulmány adatbázis specifikációra							Kupcsikné Fitus Ilona</a:t>
            </a:r>
          </a:p>
        </p:txBody>
      </p:sp>
      <p:sp>
        <p:nvSpPr>
          <p:cNvPr id="2" name="Téglalap 1"/>
          <p:cNvSpPr/>
          <p:nvPr/>
        </p:nvSpPr>
        <p:spPr>
          <a:xfrm>
            <a:off x="570808" y="2752733"/>
            <a:ext cx="553904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hu-HU" sz="14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 panose="020B0609020204030204" pitchFamily="49" charset="0"/>
              </a:rPr>
              <a:t>kitől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 panose="020B0609020204030204" pitchFamily="49" charset="0"/>
              </a:rPr>
              <a:t>kód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 panose="020B0609020204030204" pitchFamily="49" charset="0"/>
              </a:rPr>
              <a:t>száml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 panose="020B0609020204030204" pitchFamily="49" charset="0"/>
              </a:rPr>
              <a:t>#seg</a:t>
            </a:r>
            <a:endParaRPr lang="en-US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hu-HU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>
                <a:solidFill>
                  <a:srgbClr val="008080"/>
                </a:solidFill>
                <a:latin typeface="Consolas" panose="020B0609020204030204" pitchFamily="49" charset="0"/>
              </a:rPr>
              <a:t>összküld</a:t>
            </a:r>
            <a:endParaRPr lang="hu-HU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40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hu-HU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hu-HU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>
                <a:solidFill>
                  <a:srgbClr val="008080"/>
                </a:solidFill>
                <a:latin typeface="Consolas" panose="020B0609020204030204" pitchFamily="49" charset="0"/>
              </a:rPr>
              <a:t>kitől</a:t>
            </a:r>
            <a:endParaRPr lang="hu-HU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hu-HU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40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hu-HU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hu-HU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>
                <a:solidFill>
                  <a:srgbClr val="008080"/>
                </a:solidFill>
                <a:latin typeface="Consolas" panose="020B0609020204030204" pitchFamily="49" charset="0"/>
              </a:rPr>
              <a:t>#seg</a:t>
            </a:r>
            <a:endParaRPr lang="hu-HU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 panose="020B0609020204030204" pitchFamily="49" charset="0"/>
              </a:rPr>
              <a:t>kinek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 panose="020B0609020204030204" pitchFamily="49" charset="0"/>
              </a:rPr>
              <a:t>száml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hu-HU" sz="1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hu-HU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>
                <a:solidFill>
                  <a:srgbClr val="008080"/>
                </a:solidFill>
                <a:latin typeface="Consolas" panose="020B0609020204030204" pitchFamily="49" charset="0"/>
              </a:rPr>
              <a:t>összküld</a:t>
            </a:r>
            <a:endParaRPr lang="hu-HU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40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hu-HU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hu-HU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>
                <a:solidFill>
                  <a:srgbClr val="008080"/>
                </a:solidFill>
                <a:latin typeface="Consolas" panose="020B0609020204030204" pitchFamily="49" charset="0"/>
              </a:rPr>
              <a:t>kinek</a:t>
            </a:r>
            <a:endParaRPr lang="hu-HU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hu-HU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 panose="020B0609020204030204" pitchFamily="49" charset="0"/>
              </a:rPr>
              <a:t>kód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8080"/>
                </a:solidFill>
                <a:latin typeface="Consolas" panose="020B0609020204030204" pitchFamily="49" charset="0"/>
              </a:rPr>
              <a:t>száml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 panose="020B0609020204030204" pitchFamily="49" charset="0"/>
              </a:rPr>
              <a:t>össz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 panose="020B0609020204030204" pitchFamily="49" charset="0"/>
              </a:rPr>
              <a:t>#össz</a:t>
            </a:r>
            <a:endParaRPr lang="en-US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hu-HU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>
                <a:solidFill>
                  <a:srgbClr val="008080"/>
                </a:solidFill>
                <a:latin typeface="Consolas" panose="020B0609020204030204" pitchFamily="49" charset="0"/>
              </a:rPr>
              <a:t>#seg</a:t>
            </a:r>
            <a:endParaRPr lang="hu-HU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40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hu-HU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hu-HU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>
                <a:solidFill>
                  <a:srgbClr val="008080"/>
                </a:solidFill>
                <a:latin typeface="Consolas" panose="020B0609020204030204" pitchFamily="49" charset="0"/>
              </a:rPr>
              <a:t>kód</a:t>
            </a:r>
            <a:endParaRPr lang="hu-HU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hu-HU" sz="140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6301048" y="2945689"/>
            <a:ext cx="5644342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cím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össz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hányszor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#végl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hu-HU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hu-HU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>
                <a:solidFill>
                  <a:srgbClr val="008080"/>
                </a:solidFill>
                <a:latin typeface="Consolas" panose="020B0609020204030204" pitchFamily="49" charset="0"/>
              </a:rPr>
              <a:t>#össz</a:t>
            </a:r>
            <a:r>
              <a:rPr lang="hu-HU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hu-HU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hu-HU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>
                <a:solidFill>
                  <a:srgbClr val="0000FF"/>
                </a:solidFill>
                <a:latin typeface="Consolas" panose="020B0609020204030204" pitchFamily="49" charset="0"/>
              </a:rPr>
              <a:t>partner</a:t>
            </a:r>
            <a:r>
              <a:rPr lang="hu-HU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>
                <a:solidFill>
                  <a:srgbClr val="008080"/>
                </a:solidFill>
                <a:latin typeface="Consolas" panose="020B0609020204030204" pitchFamily="49" charset="0"/>
              </a:rPr>
              <a:t>p</a:t>
            </a:r>
            <a:endParaRPr lang="hu-HU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hu-HU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hu-HU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hu-HU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kód</a:t>
            </a:r>
            <a:r>
              <a:rPr lang="hu-HU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hu-HU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</a:t>
            </a:r>
            <a:r>
              <a:rPr lang="hu-HU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hu-HU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kód</a:t>
            </a:r>
            <a:endParaRPr lang="hu-HU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hu-HU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hu-HU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>
                <a:solidFill>
                  <a:srgbClr val="008080"/>
                </a:solidFill>
                <a:latin typeface="Consolas" panose="020B0609020204030204" pitchFamily="49" charset="0"/>
              </a:rPr>
              <a:t>cím</a:t>
            </a:r>
          </a:p>
          <a:p>
            <a:endParaRPr lang="hu-HU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hu-HU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hu-HU" sz="16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hu-HU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hu-HU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008080"/>
                </a:solidFill>
                <a:latin typeface="Consolas" panose="020B0609020204030204" pitchFamily="49" charset="0"/>
              </a:rPr>
              <a:t>cím</a:t>
            </a:r>
            <a:r>
              <a:rPr lang="hu-HU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hu-HU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hu-HU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hu-HU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008080"/>
                </a:solidFill>
                <a:latin typeface="Consolas" panose="020B0609020204030204" pitchFamily="49" charset="0"/>
              </a:rPr>
              <a:t>#végl</a:t>
            </a:r>
            <a:r>
              <a:rPr lang="hu-HU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008080"/>
                </a:solidFill>
                <a:latin typeface="Consolas" panose="020B0609020204030204" pitchFamily="49" charset="0"/>
              </a:rPr>
              <a:t>v</a:t>
            </a:r>
            <a:r>
              <a:rPr lang="hu-HU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hu-HU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hu-HU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hu-HU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cím</a:t>
            </a:r>
            <a:r>
              <a:rPr lang="hu-HU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hu-HU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v</a:t>
            </a:r>
            <a:r>
              <a:rPr lang="hu-HU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hu-HU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cím</a:t>
            </a:r>
            <a:r>
              <a:rPr lang="hu-HU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hu-HU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008080"/>
                </a:solidFill>
                <a:latin typeface="Consolas" panose="020B0609020204030204" pitchFamily="49" charset="0"/>
              </a:rPr>
              <a:t>hányszor</a:t>
            </a:r>
            <a:r>
              <a:rPr lang="hu-HU" sz="1600" dirty="0">
                <a:solidFill>
                  <a:srgbClr val="808080"/>
                </a:solidFill>
                <a:latin typeface="Consolas" panose="020B0609020204030204" pitchFamily="49" charset="0"/>
              </a:rPr>
              <a:t>=(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hu-HU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hu-HU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hu-HU" sz="1600" dirty="0">
                <a:solidFill>
                  <a:srgbClr val="008080"/>
                </a:solidFill>
                <a:latin typeface="Consolas" panose="020B0609020204030204" pitchFamily="49" charset="0"/>
              </a:rPr>
              <a:t>hányszor</a:t>
            </a:r>
            <a:r>
              <a:rPr lang="hu-HU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hu-HU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hu-HU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008080"/>
                </a:solidFill>
                <a:latin typeface="Consolas" panose="020B0609020204030204" pitchFamily="49" charset="0"/>
              </a:rPr>
              <a:t>#végl</a:t>
            </a:r>
            <a:r>
              <a:rPr lang="hu-HU" sz="16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hu-HU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hu-HU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hu-HU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hu-HU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>
                <a:solidFill>
                  <a:srgbClr val="008080"/>
                </a:solidFill>
                <a:latin typeface="Consolas" panose="020B0609020204030204" pitchFamily="49" charset="0"/>
              </a:rPr>
              <a:t>#seg</a:t>
            </a:r>
            <a:endParaRPr lang="hu-HU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hu-HU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hu-HU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>
                <a:solidFill>
                  <a:srgbClr val="008080"/>
                </a:solidFill>
                <a:latin typeface="Consolas" panose="020B0609020204030204" pitchFamily="49" charset="0"/>
              </a:rPr>
              <a:t>#össz</a:t>
            </a:r>
            <a:endParaRPr lang="hu-HU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hu-HU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hu-HU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>
                <a:solidFill>
                  <a:srgbClr val="008080"/>
                </a:solidFill>
                <a:latin typeface="Consolas" panose="020B0609020204030204" pitchFamily="49" charset="0"/>
              </a:rPr>
              <a:t>#végl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575" y="6355992"/>
            <a:ext cx="1971950" cy="3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0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pPr algn="ctr"/>
            <a:r>
              <a:rPr lang="hu-HU"/>
              <a:t>Témavázlat</a:t>
            </a:r>
          </a:p>
        </p:txBody>
      </p:sp>
      <p:sp>
        <p:nvSpPr>
          <p:cNvPr id="3" name="Téglalap 2"/>
          <p:cNvSpPr/>
          <p:nvPr/>
        </p:nvSpPr>
        <p:spPr>
          <a:xfrm>
            <a:off x="1111875" y="1959160"/>
            <a:ext cx="9916678" cy="3590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hu-HU" sz="2000" b="1">
                <a:solidFill>
                  <a:srgbClr val="2E74B5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Konkrét verseny (sport- vagy szellemi) teljes nyilvántartása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endParaRPr lang="hu-HU" sz="2000" b="1">
              <a:solidFill>
                <a:srgbClr val="2E74B5"/>
              </a:solidFill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  <a:spcAft>
                <a:spcPts val="0"/>
              </a:spcAft>
            </a:pPr>
            <a:endParaRPr lang="hu-HU" sz="2000" b="1">
              <a:solidFill>
                <a:srgbClr val="2E74B5"/>
              </a:solidFill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79705" algn="just">
              <a:spcAft>
                <a:spcPts val="600"/>
              </a:spcAft>
            </a:pPr>
            <a:r>
              <a:rPr lang="hu-HU">
                <a:ea typeface="Times New Roman" panose="02020603050405020304" pitchFamily="18" charset="0"/>
                <a:cs typeface="Times New Roman" panose="02020603050405020304" pitchFamily="18" charset="0"/>
              </a:rPr>
              <a:t>A versenyszámok és a versenyzés leírása pontosítandó, a pontozás szabályai tisztázandók. </a:t>
            </a:r>
          </a:p>
          <a:p>
            <a:pPr marL="179705" algn="just">
              <a:spcAft>
                <a:spcPts val="600"/>
              </a:spcAft>
            </a:pPr>
            <a:r>
              <a:rPr lang="hu-HU">
                <a:ea typeface="Times New Roman" panose="02020603050405020304" pitchFamily="18" charset="0"/>
                <a:cs typeface="Times New Roman" panose="02020603050405020304" pitchFamily="18" charset="0"/>
              </a:rPr>
              <a:t>Követelmény a </a:t>
            </a:r>
            <a:r>
              <a:rPr lang="hu-HU" i="1">
                <a:ea typeface="Times New Roman" panose="02020603050405020304" pitchFamily="18" charset="0"/>
                <a:cs typeface="Times New Roman" panose="02020603050405020304" pitchFamily="18" charset="0"/>
              </a:rPr>
              <a:t>versenyszámok összeállítása</a:t>
            </a:r>
            <a:r>
              <a:rPr lang="hu-HU">
                <a:ea typeface="Times New Roman" panose="02020603050405020304" pitchFamily="18" charset="0"/>
                <a:cs typeface="Times New Roman" panose="02020603050405020304" pitchFamily="18" charset="0"/>
              </a:rPr>
              <a:t> a pályák kapacitásának figyelembevételével, </a:t>
            </a:r>
            <a:r>
              <a:rPr lang="hu-HU" i="1">
                <a:ea typeface="Times New Roman" panose="02020603050405020304" pitchFamily="18" charset="0"/>
                <a:cs typeface="Times New Roman" panose="02020603050405020304" pitchFamily="18" charset="0"/>
              </a:rPr>
              <a:t>versenyzők és bírák regisztrálása</a:t>
            </a:r>
            <a:r>
              <a:rPr lang="hu-HU">
                <a:ea typeface="Times New Roman" panose="02020603050405020304" pitchFamily="18" charset="0"/>
                <a:cs typeface="Times New Roman" panose="02020603050405020304" pitchFamily="18" charset="0"/>
              </a:rPr>
              <a:t>, az </a:t>
            </a:r>
            <a:r>
              <a:rPr lang="hu-HU" i="1">
                <a:ea typeface="Times New Roman" panose="02020603050405020304" pitchFamily="18" charset="0"/>
                <a:cs typeface="Times New Roman" panose="02020603050405020304" pitchFamily="18" charset="0"/>
              </a:rPr>
              <a:t>eredmények rögzítése</a:t>
            </a:r>
            <a:r>
              <a:rPr lang="hu-HU">
                <a:ea typeface="Times New Roman" panose="02020603050405020304" pitchFamily="18" charset="0"/>
                <a:cs typeface="Times New Roman" panose="02020603050405020304" pitchFamily="18" charset="0"/>
              </a:rPr>
              <a:t>, valamint a </a:t>
            </a:r>
            <a:r>
              <a:rPr lang="hu-HU" i="1">
                <a:ea typeface="Times New Roman" panose="02020603050405020304" pitchFamily="18" charset="0"/>
                <a:cs typeface="Times New Roman" panose="02020603050405020304" pitchFamily="18" charset="0"/>
              </a:rPr>
              <a:t>díjátadás</a:t>
            </a:r>
            <a:r>
              <a:rPr lang="hu-HU">
                <a:ea typeface="Times New Roman" panose="02020603050405020304" pitchFamily="18" charset="0"/>
                <a:cs typeface="Times New Roman" panose="02020603050405020304" pitchFamily="18" charset="0"/>
              </a:rPr>
              <a:t> és a </a:t>
            </a:r>
            <a:r>
              <a:rPr lang="hu-HU" i="1">
                <a:ea typeface="Times New Roman" panose="02020603050405020304" pitchFamily="18" charset="0"/>
                <a:cs typeface="Times New Roman" panose="02020603050405020304" pitchFamily="18" charset="0"/>
              </a:rPr>
              <a:t>szponzorálás</a:t>
            </a:r>
            <a:r>
              <a:rPr lang="hu-HU">
                <a:ea typeface="Times New Roman" panose="02020603050405020304" pitchFamily="18" charset="0"/>
                <a:cs typeface="Times New Roman" panose="02020603050405020304" pitchFamily="18" charset="0"/>
              </a:rPr>
              <a:t> adatainak nyilvántartása. </a:t>
            </a:r>
          </a:p>
          <a:p>
            <a:pPr marL="179705" algn="just">
              <a:spcAft>
                <a:spcPts val="600"/>
              </a:spcAft>
            </a:pPr>
            <a:r>
              <a:rPr lang="hu-HU">
                <a:ea typeface="Times New Roman" panose="02020603050405020304" pitchFamily="18" charset="0"/>
                <a:cs typeface="Times New Roman" panose="02020603050405020304" pitchFamily="18" charset="0"/>
              </a:rPr>
              <a:t>Mindennemű ellenőrzés és rangsor elkészítése, valamint értelemszerű lekérdezések, hasznos statisztikák előállítása szükséges.</a:t>
            </a:r>
            <a:endParaRPr lang="hu-HU">
              <a:ea typeface="Times New Roman" panose="02020603050405020304" pitchFamily="18" charset="0"/>
            </a:endParaRPr>
          </a:p>
          <a:p>
            <a:pPr marL="179705" algn="just">
              <a:spcAft>
                <a:spcPts val="600"/>
              </a:spcAft>
            </a:pPr>
            <a:r>
              <a:rPr lang="hu-HU">
                <a:ea typeface="Times New Roman" panose="02020603050405020304" pitchFamily="18" charset="0"/>
                <a:cs typeface="Times New Roman" panose="02020603050405020304" pitchFamily="18" charset="0"/>
              </a:rPr>
              <a:t>Az adatrendszer bővíthető a </a:t>
            </a:r>
            <a:r>
              <a:rPr lang="hu-HU" i="1">
                <a:ea typeface="Times New Roman" panose="02020603050405020304" pitchFamily="18" charset="0"/>
                <a:cs typeface="Times New Roman" panose="02020603050405020304" pitchFamily="18" charset="0"/>
              </a:rPr>
              <a:t>csapatversenyek</a:t>
            </a:r>
            <a:r>
              <a:rPr lang="hu-HU">
                <a:ea typeface="Times New Roman" panose="02020603050405020304" pitchFamily="18" charset="0"/>
                <a:cs typeface="Times New Roman" panose="02020603050405020304" pitchFamily="18" charset="0"/>
              </a:rPr>
              <a:t> lehetőségével.</a:t>
            </a:r>
          </a:p>
          <a:p>
            <a:pPr marL="179705" algn="just">
              <a:spcAft>
                <a:spcPts val="600"/>
              </a:spcAft>
            </a:pPr>
            <a:endParaRPr lang="hu-HU">
              <a:ea typeface="Times New Roman" panose="02020603050405020304" pitchFamily="18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171083" y="6442159"/>
            <a:ext cx="9836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Esettanulmány adatbázis specifikációra							Kupcsikné Fitus Ilona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575" y="6355992"/>
            <a:ext cx="1971950" cy="3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06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1594626" y="2620536"/>
            <a:ext cx="89878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hu-HU" altLang="hu-HU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Továbbfejlesztési javaslatok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hu-HU" altLang="hu-HU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hu-HU" altLang="hu-HU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küldemény stornózása (a megrendelő lemondja, amíg nem ér oda a futár)</a:t>
            </a:r>
            <a:endParaRPr lang="hu-HU" altLang="hu-HU" sz="105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hu-HU" altLang="hu-HU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problémás esetek kezelése (baleset - új futár, hibás cím, visszaküldés, …)</a:t>
            </a:r>
            <a:endParaRPr lang="hu-HU" altLang="hu-HU" sz="105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hu-HU" altLang="hu-HU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számlázás a megrendelők felé (számítási algoritmus, bizonylat készítése)</a:t>
            </a:r>
            <a:endParaRPr lang="hu-HU" altLang="hu-HU" sz="105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hu-HU" altLang="hu-HU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motorok állapotának (szervízelés, káreset stb.) követése; üzemanyag nyilvántartás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hu-HU" altLang="hu-HU">
                <a:latin typeface="Arial" panose="020B0604020202020204" pitchFamily="34" charset="0"/>
                <a:cs typeface="Arial" panose="020B0604020202020204" pitchFamily="34" charset="0"/>
              </a:rPr>
              <a:t>áttérés a havi Elszámolva tárolásra; ÖsszElszám bővítése havi záráskor</a:t>
            </a:r>
          </a:p>
          <a:p>
            <a:endParaRPr lang="hu-HU"/>
          </a:p>
          <a:p>
            <a:endParaRPr lang="hu-HU"/>
          </a:p>
        </p:txBody>
      </p:sp>
      <p:sp>
        <p:nvSpPr>
          <p:cNvPr id="6" name="Cím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FUTÁRSZOLGÁLAT</a:t>
            </a:r>
            <a:b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u-HU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1171083" y="6442159"/>
            <a:ext cx="9836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Esettanulmány adatbázis specifikációra							Kupcsikné Fitus Ilona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575" y="6355992"/>
            <a:ext cx="1971950" cy="3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81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RENDELÉS – minta adatbázis specifikációra</a:t>
            </a:r>
            <a:br>
              <a:rPr lang="hu-H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u-HU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171083" y="6442159"/>
            <a:ext cx="9836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Esettanulmány adatbázis specifikációra							Kupcsikné Fitus Ilona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8118090" y="5550504"/>
            <a:ext cx="212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>
                <a:solidFill>
                  <a:srgbClr val="002060"/>
                </a:solidFill>
              </a:rPr>
              <a:t>ld. még: szkriptek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00" y="1726664"/>
            <a:ext cx="6245953" cy="443671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8" name="Szövegdoboz 7"/>
          <p:cNvSpPr txBox="1"/>
          <p:nvPr/>
        </p:nvSpPr>
        <p:spPr>
          <a:xfrm>
            <a:off x="7170234" y="2062976"/>
            <a:ext cx="4939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>
                <a:solidFill>
                  <a:srgbClr val="002060"/>
                </a:solidFill>
              </a:rPr>
              <a:t>a Dokumentáció fejezetei</a:t>
            </a:r>
            <a:r>
              <a:rPr lang="hu-HU"/>
              <a:t>:</a:t>
            </a:r>
          </a:p>
          <a:p>
            <a:endParaRPr lang="hu-HU"/>
          </a:p>
          <a:p>
            <a:r>
              <a:rPr lang="hu-HU"/>
              <a:t>Adatrendszer ismertetése</a:t>
            </a:r>
          </a:p>
          <a:p>
            <a:r>
              <a:rPr lang="hu-HU"/>
              <a:t>Ügyviteli funkciók</a:t>
            </a:r>
          </a:p>
          <a:p>
            <a:r>
              <a:rPr lang="hu-HU"/>
              <a:t>Adatbázis tervezés, E-Kdiagram</a:t>
            </a:r>
          </a:p>
          <a:p>
            <a:r>
              <a:rPr lang="hu-HU"/>
              <a:t>Fogalmak meghatározása</a:t>
            </a:r>
          </a:p>
          <a:p>
            <a:r>
              <a:rPr lang="hu-HU"/>
              <a:t>Hasznos lekérdezések listája</a:t>
            </a:r>
          </a:p>
          <a:p>
            <a:r>
              <a:rPr lang="hu-HU"/>
              <a:t>Táblák részletes leírása (az összes megszorítással)</a:t>
            </a:r>
          </a:p>
          <a:p>
            <a:r>
              <a:rPr lang="hu-HU"/>
              <a:t>Kapcsolati ábra </a:t>
            </a:r>
          </a:p>
          <a:p>
            <a:r>
              <a:rPr lang="hu-HU"/>
              <a:t>A megvalósítás szkriptjei</a:t>
            </a:r>
          </a:p>
          <a:p>
            <a:r>
              <a:rPr lang="hu-HU"/>
              <a:t>Tesztesetek</a:t>
            </a:r>
          </a:p>
          <a:p>
            <a:r>
              <a:rPr lang="hu-HU"/>
              <a:t>Továbbfejlesztési ötletek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575" y="6355992"/>
            <a:ext cx="1971950" cy="3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8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pPr algn="ctr"/>
            <a:r>
              <a:rPr lang="hu-HU"/>
              <a:t>Feladatvázlat</a:t>
            </a:r>
          </a:p>
        </p:txBody>
      </p:sp>
      <p:sp>
        <p:nvSpPr>
          <p:cNvPr id="4" name="Téglalap 3"/>
          <p:cNvSpPr/>
          <p:nvPr/>
        </p:nvSpPr>
        <p:spPr>
          <a:xfrm>
            <a:off x="947650" y="1952404"/>
            <a:ext cx="10337385" cy="3441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hu-HU" sz="2000" b="1">
                <a:solidFill>
                  <a:srgbClr val="2E74B5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Szálloda - </a:t>
            </a:r>
            <a:r>
              <a:rPr lang="hu-HU" sz="2000" i="1">
                <a:ea typeface="Times New Roman" panose="02020603050405020304" pitchFamily="18" charset="0"/>
              </a:rPr>
              <a:t>egy szálloda szobafoglalásainak nyilvántartása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endParaRPr lang="hu-HU">
              <a:ea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Tx/>
              <a:buChar char="-"/>
            </a:pPr>
            <a:endParaRPr lang="hu-HU"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hu-HU">
                <a:ea typeface="Times New Roman" panose="02020603050405020304" pitchFamily="18" charset="0"/>
              </a:rPr>
              <a:t>A szobák típusba sorolhatók. Minden típusnak van ágyszáma, komforfokozata és </a:t>
            </a:r>
            <a:r>
              <a:rPr lang="hu-HU" i="1">
                <a:ea typeface="Times New Roman" panose="02020603050405020304" pitchFamily="18" charset="0"/>
              </a:rPr>
              <a:t>szezonális</a:t>
            </a:r>
            <a:r>
              <a:rPr lang="hu-HU">
                <a:ea typeface="Times New Roman" panose="02020603050405020304" pitchFamily="18" charset="0"/>
              </a:rPr>
              <a:t> ára. Ráadásul jóval előbb foglalni mindig olcsóbb.</a:t>
            </a:r>
          </a:p>
          <a:p>
            <a:pPr algn="just">
              <a:spcAft>
                <a:spcPts val="0"/>
              </a:spcAft>
            </a:pPr>
            <a:r>
              <a:rPr lang="hu-HU">
                <a:ea typeface="Times New Roman" panose="02020603050405020304" pitchFamily="18" charset="0"/>
              </a:rPr>
              <a:t>A megrendelők (magánszemélyek, cégek, utazási irodák) foglalnak szobát, de az utazási irodák utólag </a:t>
            </a:r>
            <a:r>
              <a:rPr lang="hu-HU" i="1">
                <a:ea typeface="Times New Roman" panose="02020603050405020304" pitchFamily="18" charset="0"/>
              </a:rPr>
              <a:t>jutalékot</a:t>
            </a:r>
            <a:r>
              <a:rPr lang="hu-HU">
                <a:ea typeface="Times New Roman" panose="02020603050405020304" pitchFamily="18" charset="0"/>
              </a:rPr>
              <a:t> kapnak. </a:t>
            </a:r>
          </a:p>
          <a:p>
            <a:pPr algn="just">
              <a:spcAft>
                <a:spcPts val="0"/>
              </a:spcAft>
            </a:pPr>
            <a:r>
              <a:rPr lang="hu-HU">
                <a:ea typeface="Times New Roman" panose="02020603050405020304" pitchFamily="18" charset="0"/>
              </a:rPr>
              <a:t>A foglalásokat (milyen típusból hány szobát mettől meddig) </a:t>
            </a:r>
            <a:r>
              <a:rPr lang="hu-HU" u="sng">
                <a:ea typeface="Times New Roman" panose="02020603050405020304" pitchFamily="18" charset="0"/>
              </a:rPr>
              <a:t>vissza kell igazolni</a:t>
            </a:r>
            <a:r>
              <a:rPr lang="hu-HU"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r>
              <a:rPr lang="hu-HU">
                <a:ea typeface="Times New Roman" panose="02020603050405020304" pitchFamily="18" charset="0"/>
              </a:rPr>
              <a:t>A vendégekről érkezéskor személyes adatokat kell rögzíteni, </a:t>
            </a:r>
            <a:r>
              <a:rPr lang="hu-HU" i="1">
                <a:ea typeface="Times New Roman" panose="02020603050405020304" pitchFamily="18" charset="0"/>
              </a:rPr>
              <a:t>legkésőbb</a:t>
            </a:r>
            <a:r>
              <a:rPr lang="hu-HU">
                <a:ea typeface="Times New Roman" panose="02020603050405020304" pitchFamily="18" charset="0"/>
              </a:rPr>
              <a:t> távozáskor fizettetni. </a:t>
            </a:r>
          </a:p>
          <a:p>
            <a:pPr algn="just">
              <a:spcAft>
                <a:spcPts val="0"/>
              </a:spcAft>
            </a:pPr>
            <a:r>
              <a:rPr lang="hu-HU" i="1">
                <a:ea typeface="Times New Roman" panose="02020603050405020304" pitchFamily="18" charset="0"/>
              </a:rPr>
              <a:t>Előfordulhat</a:t>
            </a:r>
            <a:r>
              <a:rPr lang="hu-HU">
                <a:ea typeface="Times New Roman" panose="02020603050405020304" pitchFamily="18" charset="0"/>
              </a:rPr>
              <a:t> foglalás-lemondás; de az egyre később egyre kisebb visszatérítéssel jár. </a:t>
            </a:r>
          </a:p>
          <a:p>
            <a:pPr algn="just">
              <a:spcAft>
                <a:spcPts val="0"/>
              </a:spcAft>
            </a:pPr>
            <a:endParaRPr lang="hu-HU"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hu-HU">
                <a:ea typeface="Times New Roman" panose="02020603050405020304" pitchFamily="18" charset="0"/>
              </a:rPr>
              <a:t>verziók: tömegszállás, kemping, fogyasztás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6280356" y="5613682"/>
            <a:ext cx="52370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/>
              <a:t>ld. Adatbázisok </a:t>
            </a:r>
            <a:r>
              <a:rPr lang="hu-HU" i="1"/>
              <a:t>kurzus</a:t>
            </a:r>
            <a:r>
              <a:rPr lang="hu-HU"/>
              <a:t> – Magyarázatok - </a:t>
            </a:r>
            <a:r>
              <a:rPr lang="hu-HU" b="1"/>
              <a:t>Nagyszálló</a:t>
            </a:r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1171083" y="6442159"/>
            <a:ext cx="9836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Esettanulmány adatbázis specifikációra							Kupcsikné Fitus Ilona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575" y="6355992"/>
            <a:ext cx="1971950" cy="3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2C0FC0-5185-CB1D-EE1E-D1B16CEB8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Tervezés menete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DF17A96-6C96-4E7B-040B-B9695D025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09.18 órai jegyzet</a:t>
            </a:r>
          </a:p>
        </p:txBody>
      </p:sp>
    </p:spTree>
    <p:extLst>
      <p:ext uri="{BB962C8B-B14F-4D97-AF65-F5344CB8AC3E}">
        <p14:creationId xmlns:p14="http://schemas.microsoft.com/office/powerpoint/2010/main" val="108610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pPr algn="ctr"/>
            <a:r>
              <a:rPr lang="hu-HU"/>
              <a:t>Feladat pontosítása</a:t>
            </a:r>
          </a:p>
        </p:txBody>
      </p:sp>
      <p:sp>
        <p:nvSpPr>
          <p:cNvPr id="3" name="Téglalap 2"/>
          <p:cNvSpPr/>
          <p:nvPr/>
        </p:nvSpPr>
        <p:spPr>
          <a:xfrm>
            <a:off x="784642" y="1971765"/>
            <a:ext cx="9507932" cy="4067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hu-HU" sz="2000" b="1">
                <a:solidFill>
                  <a:srgbClr val="2E74B5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Könyvesbolt - </a:t>
            </a:r>
            <a:r>
              <a:rPr lang="hu-HU" sz="200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ü</a:t>
            </a:r>
            <a:r>
              <a:rPr lang="hu-HU" sz="2000">
                <a:ea typeface="Times New Roman" panose="02020603050405020304" pitchFamily="18" charset="0"/>
              </a:rPr>
              <a:t>gyviteli funkciók</a:t>
            </a:r>
          </a:p>
          <a:p>
            <a:pPr>
              <a:spcAft>
                <a:spcPts val="0"/>
              </a:spcAft>
            </a:pPr>
            <a:r>
              <a:rPr lang="hu-HU">
                <a:ea typeface="Times New Roman" panose="02020603050405020304" pitchFamily="18" charset="0"/>
              </a:rPr>
              <a:t> </a:t>
            </a: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hu-HU">
                <a:ea typeface="Times New Roman" panose="02020603050405020304" pitchFamily="18" charset="0"/>
              </a:rPr>
              <a:t>Könyvek beszerzése; </a:t>
            </a:r>
            <a:r>
              <a:rPr lang="hu-HU">
                <a:solidFill>
                  <a:srgbClr val="C00000"/>
                </a:solidFill>
                <a:ea typeface="Times New Roman" panose="02020603050405020304" pitchFamily="18" charset="0"/>
              </a:rPr>
              <a:t>könyvkiadók? rendelés lesz-e?</a:t>
            </a: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hu-HU">
                <a:ea typeface="Times New Roman" panose="02020603050405020304" pitchFamily="18" charset="0"/>
              </a:rPr>
              <a:t>Eladás pénztáraknál </a:t>
            </a:r>
            <a:r>
              <a:rPr lang="hu-HU">
                <a:solidFill>
                  <a:srgbClr val="C00000"/>
                </a:solidFill>
                <a:ea typeface="Times New Roman" panose="02020603050405020304" pitchFamily="18" charset="0"/>
              </a:rPr>
              <a:t>(ki állapítja meg az eladási árat?)</a:t>
            </a: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hu-HU">
                <a:solidFill>
                  <a:srgbClr val="C00000"/>
                </a:solidFill>
                <a:ea typeface="Times New Roman" panose="02020603050405020304" pitchFamily="18" charset="0"/>
              </a:rPr>
              <a:t>Készletmozgatás</a:t>
            </a:r>
            <a:r>
              <a:rPr lang="hu-HU">
                <a:ea typeface="Times New Roman" panose="02020603050405020304" pitchFamily="18" charset="0"/>
              </a:rPr>
              <a:t> (raktár, eladótér)</a:t>
            </a: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hu-HU">
                <a:ea typeface="Times New Roman" panose="02020603050405020304" pitchFamily="18" charset="0"/>
              </a:rPr>
              <a:t>Selejtezés van</a:t>
            </a: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hu-HU">
                <a:ea typeface="Times New Roman" panose="02020603050405020304" pitchFamily="18" charset="0"/>
              </a:rPr>
              <a:t>Dolgozók nyilvántartása; </a:t>
            </a:r>
            <a:r>
              <a:rPr lang="hu-HU">
                <a:solidFill>
                  <a:srgbClr val="C00000"/>
                </a:solidFill>
                <a:ea typeface="Times New Roman" panose="02020603050405020304" pitchFamily="18" charset="0"/>
              </a:rPr>
              <a:t>ki mikor dolgozik? milyen munkakörben? hány műszak van naponta?</a:t>
            </a: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hu-HU">
                <a:solidFill>
                  <a:srgbClr val="C00000"/>
                </a:solidFill>
                <a:ea typeface="Times New Roman" panose="02020603050405020304" pitchFamily="18" charset="0"/>
              </a:rPr>
              <a:t>Akciók meghatározása </a:t>
            </a:r>
            <a:r>
              <a:rPr lang="hu-HU">
                <a:ea typeface="Times New Roman" panose="02020603050405020304" pitchFamily="18" charset="0"/>
              </a:rPr>
              <a:t>(akciós napok/könyvek/műfajok, bizonyos végösszeg felett ajándékkönyv, 2-t fizet 3-at kap, összes kifizetés utáni százalékos kedvezmény…)</a:t>
            </a: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hu-HU">
                <a:ea typeface="Times New Roman" panose="02020603050405020304" pitchFamily="18" charset="0"/>
              </a:rPr>
              <a:t>Műfaji </a:t>
            </a:r>
            <a:r>
              <a:rPr lang="hu-HU">
                <a:solidFill>
                  <a:srgbClr val="C00000"/>
                </a:solidFill>
                <a:ea typeface="Times New Roman" panose="02020603050405020304" pitchFamily="18" charset="0"/>
              </a:rPr>
              <a:t>besorolás, akár többszintű,</a:t>
            </a:r>
            <a:r>
              <a:rPr lang="hu-HU">
                <a:ea typeface="Times New Roman" panose="02020603050405020304" pitchFamily="18" charset="0"/>
              </a:rPr>
              <a:t> esetleg</a:t>
            </a:r>
            <a:r>
              <a:rPr lang="hu-HU">
                <a:solidFill>
                  <a:srgbClr val="C00000"/>
                </a:solidFill>
                <a:ea typeface="Times New Roman" panose="02020603050405020304" pitchFamily="18" charset="0"/>
              </a:rPr>
              <a:t> </a:t>
            </a:r>
            <a:r>
              <a:rPr lang="hu-HU">
                <a:ea typeface="Times New Roman" panose="02020603050405020304" pitchFamily="18" charset="0"/>
              </a:rPr>
              <a:t>kulcsszavak?</a:t>
            </a: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hu-HU">
                <a:ea typeface="Times New Roman" panose="02020603050405020304" pitchFamily="18" charset="0"/>
              </a:rPr>
              <a:t>Szerzők </a:t>
            </a:r>
            <a:r>
              <a:rPr lang="hu-HU">
                <a:solidFill>
                  <a:srgbClr val="C00000"/>
                </a:solidFill>
                <a:ea typeface="Times New Roman" panose="02020603050405020304" pitchFamily="18" charset="0"/>
              </a:rPr>
              <a:t>egyedi</a:t>
            </a:r>
            <a:r>
              <a:rPr lang="hu-HU">
                <a:ea typeface="Times New Roman" panose="02020603050405020304" pitchFamily="18" charset="0"/>
              </a:rPr>
              <a:t> nyilvántartása fontos (keresési szempont)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1171083" y="6442159"/>
            <a:ext cx="9836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Esettanulmány adatbázis specifikációra							Kupcsikné Fitus Ilona</a:t>
            </a:r>
          </a:p>
        </p:txBody>
      </p:sp>
      <p:sp>
        <p:nvSpPr>
          <p:cNvPr id="6" name="Téglalap 5"/>
          <p:cNvSpPr/>
          <p:nvPr/>
        </p:nvSpPr>
        <p:spPr>
          <a:xfrm>
            <a:off x="7292895" y="2474960"/>
            <a:ext cx="4783873" cy="1304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hu-HU" i="1">
                <a:solidFill>
                  <a:srgbClr val="0033CC"/>
                </a:solidFill>
                <a:ea typeface="Times New Roman" panose="02020603050405020304" pitchFamily="18" charset="0"/>
              </a:rPr>
              <a:t>de itt mi a </a:t>
            </a:r>
            <a:r>
              <a:rPr lang="hu-HU" b="1" i="1">
                <a:solidFill>
                  <a:srgbClr val="0033CC"/>
                </a:solidFill>
                <a:ea typeface="Times New Roman" panose="02020603050405020304" pitchFamily="18" charset="0"/>
              </a:rPr>
              <a:t>könyv</a:t>
            </a:r>
            <a:r>
              <a:rPr lang="hu-HU" i="1">
                <a:solidFill>
                  <a:srgbClr val="0033CC"/>
                </a:solidFill>
                <a:ea typeface="Times New Roman" panose="02020603050405020304" pitchFamily="18" charset="0"/>
              </a:rPr>
              <a:t>? 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hu-HU" i="1">
                <a:solidFill>
                  <a:srgbClr val="0033CC"/>
                </a:solidFill>
                <a:ea typeface="Times New Roman" panose="02020603050405020304" pitchFamily="18" charset="0"/>
              </a:rPr>
              <a:t>amit eladunk, az a </a:t>
            </a:r>
            <a:r>
              <a:rPr lang="hu-HU" b="1" i="1">
                <a:solidFill>
                  <a:srgbClr val="0033CC"/>
                </a:solidFill>
                <a:ea typeface="Times New Roman" panose="02020603050405020304" pitchFamily="18" charset="0"/>
              </a:rPr>
              <a:t>kiadott könyv</a:t>
            </a:r>
            <a:r>
              <a:rPr lang="hu-HU" i="1">
                <a:solidFill>
                  <a:srgbClr val="0033CC"/>
                </a:solidFill>
                <a:ea typeface="Times New Roman" panose="02020603050405020304" pitchFamily="18" charset="0"/>
              </a:rPr>
              <a:t>! 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hu-HU" i="1">
                <a:solidFill>
                  <a:srgbClr val="0033CC"/>
                </a:solidFill>
                <a:ea typeface="Times New Roman" panose="02020603050405020304" pitchFamily="18" charset="0"/>
              </a:rPr>
              <a:t>a </a:t>
            </a:r>
            <a:r>
              <a:rPr lang="hu-HU" b="1" i="1">
                <a:solidFill>
                  <a:srgbClr val="0033CC"/>
                </a:solidFill>
                <a:ea typeface="Times New Roman" panose="02020603050405020304" pitchFamily="18" charset="0"/>
              </a:rPr>
              <a:t>példány</a:t>
            </a:r>
            <a:r>
              <a:rPr lang="hu-HU" i="1">
                <a:solidFill>
                  <a:srgbClr val="0033CC"/>
                </a:solidFill>
                <a:ea typeface="Times New Roman" panose="02020603050405020304" pitchFamily="18" charset="0"/>
              </a:rPr>
              <a:t> nem érdekes, csak a könyvtárban</a:t>
            </a:r>
            <a:r>
              <a:rPr lang="hu-HU" i="1">
                <a:solidFill>
                  <a:srgbClr val="0070C0"/>
                </a:solidFill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575" y="6355992"/>
            <a:ext cx="1971950" cy="3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7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D30297-8C60-0A0A-85B8-3A08F6CF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8" y="92280"/>
            <a:ext cx="6769915" cy="4488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600" dirty="0"/>
              <a:t>V/R/E(P)</a:t>
            </a:r>
          </a:p>
          <a:p>
            <a:pPr marL="0" indent="0">
              <a:buNone/>
            </a:pPr>
            <a:r>
              <a:rPr lang="hu-HU" sz="1600" dirty="0"/>
              <a:t>Funkciók:</a:t>
            </a:r>
          </a:p>
          <a:p>
            <a:pPr marL="0" indent="0">
              <a:buNone/>
            </a:pPr>
            <a:r>
              <a:rPr lang="hu-HU" sz="1600" dirty="0"/>
              <a:t>	beszerzés</a:t>
            </a:r>
          </a:p>
          <a:p>
            <a:pPr marL="0" indent="0">
              <a:buNone/>
            </a:pPr>
            <a:r>
              <a:rPr lang="hu-HU" sz="1600" dirty="0"/>
              <a:t>	mozgatás</a:t>
            </a:r>
          </a:p>
          <a:p>
            <a:pPr marL="0" indent="0">
              <a:buNone/>
            </a:pPr>
            <a:r>
              <a:rPr lang="hu-HU" sz="1600" dirty="0"/>
              <a:t>	selejtezés, eladás(nyugtaadással)</a:t>
            </a:r>
          </a:p>
          <a:p>
            <a:pPr marL="0" indent="0">
              <a:buNone/>
            </a:pPr>
            <a:r>
              <a:rPr lang="hu-HU" sz="1600" dirty="0"/>
              <a:t>	Könyvek, kiadványok kezelése kezelése</a:t>
            </a:r>
          </a:p>
          <a:p>
            <a:pPr marL="0" indent="0">
              <a:buNone/>
            </a:pPr>
            <a:r>
              <a:rPr lang="hu-HU" sz="1600" dirty="0"/>
              <a:t>	Árszabás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/>
              <a:t>	Extra: </a:t>
            </a:r>
          </a:p>
          <a:p>
            <a:pPr marL="0" indent="0">
              <a:buNone/>
            </a:pPr>
            <a:r>
              <a:rPr lang="hu-HU" sz="1600" dirty="0"/>
              <a:t>		műfaji bontással, kiaókkal, szerzőkkel</a:t>
            </a:r>
          </a:p>
          <a:p>
            <a:pPr marL="0" indent="0">
              <a:buNone/>
            </a:pPr>
            <a:r>
              <a:rPr lang="hu-HU" sz="1600" dirty="0"/>
              <a:t>	? Dolgozók </a:t>
            </a:r>
            <a:r>
              <a:rPr lang="hu-HU" sz="1600" dirty="0" err="1"/>
              <a:t>kez</a:t>
            </a:r>
            <a:r>
              <a:rPr lang="hu-HU" sz="1600" dirty="0"/>
              <a:t>, Munkakörrel, és dolgozással(műszak van e)</a:t>
            </a:r>
          </a:p>
        </p:txBody>
      </p:sp>
    </p:spTree>
    <p:extLst>
      <p:ext uri="{BB962C8B-B14F-4D97-AF65-F5344CB8AC3E}">
        <p14:creationId xmlns:p14="http://schemas.microsoft.com/office/powerpoint/2010/main" val="283890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64A832-45CD-CFC6-BE89-0FAB23EC2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725" y="176168"/>
            <a:ext cx="7843706" cy="6610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600" dirty="0"/>
              <a:t>Szükséges </a:t>
            </a:r>
            <a:r>
              <a:rPr lang="hu-HU" sz="1600" dirty="0" err="1"/>
              <a:t>egyedek</a:t>
            </a:r>
            <a:r>
              <a:rPr lang="hu-HU" sz="1600" dirty="0"/>
              <a:t> kialakítása</a:t>
            </a:r>
          </a:p>
          <a:p>
            <a:pPr marL="0" indent="0">
              <a:buNone/>
            </a:pPr>
            <a:r>
              <a:rPr lang="hu-HU" sz="1600" dirty="0"/>
              <a:t>MŰFAJ(</a:t>
            </a:r>
            <a:r>
              <a:rPr lang="hu-HU" sz="1600" u="sng" dirty="0" err="1"/>
              <a:t>mazon</a:t>
            </a:r>
            <a:r>
              <a:rPr lang="hu-HU" sz="1600" dirty="0"/>
              <a:t>. </a:t>
            </a:r>
            <a:r>
              <a:rPr lang="hu-HU" sz="1600" dirty="0" err="1"/>
              <a:t>Elnev</a:t>
            </a:r>
            <a:r>
              <a:rPr lang="hu-HU" sz="1600" dirty="0"/>
              <a:t>, főműfaj) 2 mélységig (max)</a:t>
            </a:r>
          </a:p>
          <a:p>
            <a:pPr marL="0" indent="0">
              <a:buNone/>
            </a:pPr>
            <a:r>
              <a:rPr lang="hu-HU" sz="1600" dirty="0"/>
              <a:t>KÖNYV(</a:t>
            </a:r>
            <a:r>
              <a:rPr lang="hu-HU" sz="1600" u="sng" dirty="0" err="1"/>
              <a:t>kv_id</a:t>
            </a:r>
            <a:r>
              <a:rPr lang="hu-HU" sz="1600" dirty="0"/>
              <a:t>, cím, </a:t>
            </a:r>
            <a:r>
              <a:rPr lang="hu-HU" sz="1600" u="sng" dirty="0" err="1"/>
              <a:t>alk_éve</a:t>
            </a:r>
            <a:r>
              <a:rPr lang="hu-HU" sz="1600" dirty="0"/>
              <a:t>,  műfaj)</a:t>
            </a:r>
          </a:p>
          <a:p>
            <a:pPr marL="0" indent="0">
              <a:buNone/>
            </a:pPr>
            <a:r>
              <a:rPr lang="hu-HU" sz="1600" dirty="0"/>
              <a:t>SZERZŐ(</a:t>
            </a:r>
            <a:r>
              <a:rPr lang="hu-HU" sz="1600" dirty="0" err="1"/>
              <a:t>szkód</a:t>
            </a:r>
            <a:r>
              <a:rPr lang="hu-HU" sz="1600" dirty="0"/>
              <a:t>, név, nemzet, </a:t>
            </a:r>
            <a:r>
              <a:rPr lang="hu-HU" sz="1600" dirty="0" err="1"/>
              <a:t>sz_éve</a:t>
            </a:r>
            <a:r>
              <a:rPr lang="hu-HU" sz="1600" dirty="0"/>
              <a:t>, ha_éve)</a:t>
            </a:r>
          </a:p>
          <a:p>
            <a:pPr marL="0" indent="0">
              <a:buNone/>
            </a:pPr>
            <a:r>
              <a:rPr lang="hu-HU" sz="1600" dirty="0"/>
              <a:t>SZERZŐ:KÖNYV =N:M ezért kell a SZERZI</a:t>
            </a:r>
            <a:r>
              <a:rPr lang="hu-HU" sz="1600" u="sng" dirty="0"/>
              <a:t>(szerző, könyv</a:t>
            </a:r>
            <a:r>
              <a:rPr lang="hu-HU" sz="1600" dirty="0"/>
              <a:t>) //csak akkor adunk neki </a:t>
            </a:r>
            <a:r>
              <a:rPr lang="hu-HU" sz="1600" dirty="0" err="1"/>
              <a:t>id</a:t>
            </a:r>
            <a:r>
              <a:rPr lang="hu-HU" sz="1600" dirty="0"/>
              <a:t>-t ha majd később szeretnénk hivatkozni rá</a:t>
            </a:r>
            <a:br>
              <a:rPr lang="hu-HU" sz="1600" dirty="0"/>
            </a:br>
            <a:r>
              <a:rPr lang="hu-HU" sz="1600" dirty="0"/>
              <a:t>De a két leíró is legyen egyedi</a:t>
            </a:r>
          </a:p>
          <a:p>
            <a:pPr marL="0" indent="0">
              <a:buNone/>
            </a:pPr>
            <a:r>
              <a:rPr lang="hu-HU" sz="1600" dirty="0"/>
              <a:t>KIADÓ(</a:t>
            </a:r>
            <a:r>
              <a:rPr lang="hu-HU" sz="1600" u="sng" dirty="0" err="1"/>
              <a:t>kazon</a:t>
            </a:r>
            <a:r>
              <a:rPr lang="hu-HU" sz="1600" dirty="0"/>
              <a:t>, </a:t>
            </a:r>
            <a:r>
              <a:rPr lang="hu-HU" sz="1600" dirty="0" err="1"/>
              <a:t>elnev</a:t>
            </a:r>
            <a:r>
              <a:rPr lang="hu-HU" sz="1600" dirty="0"/>
              <a:t>)</a:t>
            </a:r>
          </a:p>
          <a:p>
            <a:pPr marL="0" indent="0">
              <a:buNone/>
            </a:pPr>
            <a:r>
              <a:rPr lang="hu-HU" sz="1600" dirty="0"/>
              <a:t>KIADVÁNY(</a:t>
            </a:r>
            <a:r>
              <a:rPr lang="hu-HU" sz="1600" dirty="0" err="1"/>
              <a:t>ki_id</a:t>
            </a:r>
            <a:r>
              <a:rPr lang="hu-HU" sz="1600" dirty="0"/>
              <a:t>, könyv, </a:t>
            </a:r>
            <a:r>
              <a:rPr lang="hu-HU" sz="1600" dirty="0" err="1"/>
              <a:t>kiadás_éve</a:t>
            </a:r>
            <a:r>
              <a:rPr lang="hu-HU" sz="1600" dirty="0"/>
              <a:t>, kiadó,  </a:t>
            </a:r>
            <a:r>
              <a:rPr lang="hu-HU" sz="1600" dirty="0" err="1"/>
              <a:t>kötés_típusa</a:t>
            </a:r>
            <a:r>
              <a:rPr lang="hu-HU" sz="1600" dirty="0"/>
              <a:t>, </a:t>
            </a:r>
            <a:r>
              <a:rPr lang="hu-HU" sz="1600" dirty="0" err="1"/>
              <a:t>eladási_ár</a:t>
            </a:r>
            <a:r>
              <a:rPr lang="hu-HU" sz="1600" dirty="0"/>
              <a:t>)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>
                <a:solidFill>
                  <a:srgbClr val="FF0000"/>
                </a:solidFill>
              </a:rPr>
              <a:t>BESZERZÉS(</a:t>
            </a:r>
            <a:r>
              <a:rPr lang="hu-HU" sz="1600" u="sng" dirty="0">
                <a:solidFill>
                  <a:srgbClr val="FF0000"/>
                </a:solidFill>
              </a:rPr>
              <a:t>kiadvány, </a:t>
            </a:r>
            <a:r>
              <a:rPr lang="hu-HU" sz="1600" u="sng" dirty="0" err="1">
                <a:solidFill>
                  <a:srgbClr val="FF0000"/>
                </a:solidFill>
              </a:rPr>
              <a:t>mikorD</a:t>
            </a:r>
            <a:r>
              <a:rPr lang="hu-HU" sz="1600" dirty="0">
                <a:solidFill>
                  <a:srgbClr val="FF0000"/>
                </a:solidFill>
              </a:rPr>
              <a:t>, darab)</a:t>
            </a:r>
          </a:p>
          <a:p>
            <a:pPr marL="0" indent="0">
              <a:buNone/>
            </a:pPr>
            <a:r>
              <a:rPr lang="hu-HU" sz="1600" dirty="0">
                <a:solidFill>
                  <a:srgbClr val="FF0000"/>
                </a:solidFill>
              </a:rPr>
              <a:t>MOSZGATÁS(</a:t>
            </a:r>
            <a:r>
              <a:rPr lang="hu-HU" sz="1600" u="sng" dirty="0">
                <a:solidFill>
                  <a:srgbClr val="FF0000"/>
                </a:solidFill>
              </a:rPr>
              <a:t>kiadvány, </a:t>
            </a:r>
            <a:r>
              <a:rPr lang="hu-HU" sz="1600" u="sng" dirty="0" err="1">
                <a:solidFill>
                  <a:srgbClr val="FF0000"/>
                </a:solidFill>
              </a:rPr>
              <a:t>mikorD</a:t>
            </a:r>
            <a:r>
              <a:rPr lang="hu-HU" sz="1600" dirty="0">
                <a:solidFill>
                  <a:srgbClr val="FF0000"/>
                </a:solidFill>
              </a:rPr>
              <a:t>, honnan, hova, darab) honnan hova: R/E</a:t>
            </a:r>
          </a:p>
          <a:p>
            <a:pPr marL="0" indent="0">
              <a:buNone/>
            </a:pPr>
            <a:r>
              <a:rPr lang="hu-HU" sz="1600" dirty="0">
                <a:solidFill>
                  <a:srgbClr val="FF0000"/>
                </a:solidFill>
              </a:rPr>
              <a:t>SELEJTEZÉS(</a:t>
            </a:r>
            <a:r>
              <a:rPr lang="hu-HU" sz="1600" u="sng" dirty="0">
                <a:solidFill>
                  <a:srgbClr val="FF0000"/>
                </a:solidFill>
              </a:rPr>
              <a:t>kiadvány, </a:t>
            </a:r>
            <a:r>
              <a:rPr lang="hu-HU" sz="1600" u="sng" dirty="0" err="1">
                <a:solidFill>
                  <a:srgbClr val="FF0000"/>
                </a:solidFill>
              </a:rPr>
              <a:t>mikorDT</a:t>
            </a:r>
            <a:r>
              <a:rPr lang="hu-HU" sz="1600" u="sng" dirty="0">
                <a:solidFill>
                  <a:srgbClr val="FF0000"/>
                </a:solidFill>
              </a:rPr>
              <a:t>,</a:t>
            </a:r>
            <a:r>
              <a:rPr lang="hu-HU" sz="1600" dirty="0">
                <a:solidFill>
                  <a:srgbClr val="FF0000"/>
                </a:solidFill>
              </a:rPr>
              <a:t> honnan, darab)</a:t>
            </a:r>
          </a:p>
          <a:p>
            <a:pPr marL="0" indent="0">
              <a:buNone/>
            </a:pPr>
            <a:r>
              <a:rPr lang="hu-HU" sz="1600" dirty="0"/>
              <a:t>XOR </a:t>
            </a:r>
            <a:r>
              <a:rPr lang="hu-HU" sz="1600" b="1" dirty="0"/>
              <a:t>KÉSZLETMOZGÁS</a:t>
            </a:r>
            <a:r>
              <a:rPr lang="hu-HU" sz="1600" dirty="0"/>
              <a:t>(</a:t>
            </a:r>
            <a:r>
              <a:rPr lang="hu-HU" sz="1600" u="sng" dirty="0"/>
              <a:t>kiadvány, </a:t>
            </a:r>
            <a:r>
              <a:rPr lang="hu-HU" sz="1600" u="sng" dirty="0" err="1"/>
              <a:t>mikorDT</a:t>
            </a:r>
            <a:r>
              <a:rPr lang="hu-HU" sz="1600" dirty="0"/>
              <a:t>, honnan, hova, darab, </a:t>
            </a:r>
            <a:r>
              <a:rPr lang="hu-HU" sz="1600" dirty="0">
                <a:solidFill>
                  <a:srgbClr val="FF0000"/>
                </a:solidFill>
              </a:rPr>
              <a:t>mozgásnem</a:t>
            </a:r>
            <a:r>
              <a:rPr lang="hu-HU" sz="1600" dirty="0"/>
              <a:t>) honnan hova: R/E/null // 4 félemozgásnem</a:t>
            </a:r>
          </a:p>
          <a:p>
            <a:pPr marL="0" indent="0">
              <a:buNone/>
            </a:pPr>
            <a:r>
              <a:rPr lang="hu-HU" sz="1600" dirty="0"/>
              <a:t>? Ide kerüljön e minden nyugtatétel után az Eladás</a:t>
            </a:r>
          </a:p>
          <a:p>
            <a:pPr marL="0" indent="0">
              <a:buNone/>
            </a:pPr>
            <a:r>
              <a:rPr lang="hu-HU" sz="1600" dirty="0"/>
              <a:t>NYUGTA(</a:t>
            </a:r>
            <a:r>
              <a:rPr lang="hu-HU" sz="1600" u="sng" dirty="0" err="1"/>
              <a:t>ny_szám</a:t>
            </a:r>
            <a:r>
              <a:rPr lang="hu-HU" sz="1600" u="sng" dirty="0"/>
              <a:t>, </a:t>
            </a:r>
            <a:r>
              <a:rPr lang="hu-HU" sz="1600" dirty="0"/>
              <a:t> dátum, végösszeg)? pénztár</a:t>
            </a:r>
          </a:p>
          <a:p>
            <a:pPr marL="0" indent="0">
              <a:buNone/>
            </a:pPr>
            <a:r>
              <a:rPr lang="hu-HU" sz="1600" dirty="0"/>
              <a:t>NY_TÉTEL(</a:t>
            </a:r>
            <a:r>
              <a:rPr lang="hu-HU" sz="1600" i="1" u="sng" dirty="0"/>
              <a:t>nyugta</a:t>
            </a:r>
            <a:r>
              <a:rPr lang="hu-HU" sz="1600" u="sng" dirty="0"/>
              <a:t>, </a:t>
            </a:r>
            <a:r>
              <a:rPr lang="hu-HU" sz="1600" i="1" u="sng" dirty="0"/>
              <a:t>kiadvány</a:t>
            </a:r>
            <a:r>
              <a:rPr lang="hu-HU" sz="1600" dirty="0"/>
              <a:t>, darab)</a:t>
            </a:r>
          </a:p>
          <a:p>
            <a:pPr marL="0" indent="0">
              <a:buNone/>
            </a:pPr>
            <a:r>
              <a:rPr lang="hu-HU" sz="1600" dirty="0"/>
              <a:t>XOR NY_TÉTEL nem lesz de az E mozgásnemű készletmozgásba kell hivatkozni a nyugtára</a:t>
            </a:r>
          </a:p>
        </p:txBody>
      </p:sp>
    </p:spTree>
    <p:extLst>
      <p:ext uri="{BB962C8B-B14F-4D97-AF65-F5344CB8AC3E}">
        <p14:creationId xmlns:p14="http://schemas.microsoft.com/office/powerpoint/2010/main" val="259865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B52B4CC5-1FD3-CC57-1342-3DD123407C2D}"/>
              </a:ext>
            </a:extLst>
          </p:cNvPr>
          <p:cNvGrpSpPr/>
          <p:nvPr/>
        </p:nvGrpSpPr>
        <p:grpSpPr>
          <a:xfrm>
            <a:off x="322941" y="1994065"/>
            <a:ext cx="1551963" cy="746620"/>
            <a:chOff x="771787" y="1023457"/>
            <a:chExt cx="1551963" cy="746620"/>
          </a:xfrm>
        </p:grpSpPr>
        <p:sp>
          <p:nvSpPr>
            <p:cNvPr id="2" name="Téglalap 1">
              <a:extLst>
                <a:ext uri="{FF2B5EF4-FFF2-40B4-BE49-F238E27FC236}">
                  <a16:creationId xmlns:a16="http://schemas.microsoft.com/office/drawing/2014/main" id="{03BD7DBE-4895-BE86-049C-699CBA705160}"/>
                </a:ext>
              </a:extLst>
            </p:cNvPr>
            <p:cNvSpPr/>
            <p:nvPr/>
          </p:nvSpPr>
          <p:spPr>
            <a:xfrm>
              <a:off x="771787" y="1023457"/>
              <a:ext cx="1551963" cy="7466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" name="Szövegdoboz 2">
              <a:extLst>
                <a:ext uri="{FF2B5EF4-FFF2-40B4-BE49-F238E27FC236}">
                  <a16:creationId xmlns:a16="http://schemas.microsoft.com/office/drawing/2014/main" id="{A68FF453-91B8-416F-1827-42C6CEAF11AA}"/>
                </a:ext>
              </a:extLst>
            </p:cNvPr>
            <p:cNvSpPr txBox="1"/>
            <p:nvPr/>
          </p:nvSpPr>
          <p:spPr>
            <a:xfrm>
              <a:off x="1140904" y="1212101"/>
              <a:ext cx="1115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Műfaj</a:t>
              </a:r>
            </a:p>
          </p:txBody>
        </p:sp>
      </p:grp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5D4250A3-8F78-EC4A-3815-90944F6DF16F}"/>
              </a:ext>
            </a:extLst>
          </p:cNvPr>
          <p:cNvGrpSpPr/>
          <p:nvPr/>
        </p:nvGrpSpPr>
        <p:grpSpPr>
          <a:xfrm>
            <a:off x="2474753" y="2013676"/>
            <a:ext cx="1551963" cy="746620"/>
            <a:chOff x="771787" y="1023457"/>
            <a:chExt cx="1551963" cy="746620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59B65E4C-BF29-1E10-D78B-93A4247E6018}"/>
                </a:ext>
              </a:extLst>
            </p:cNvPr>
            <p:cNvSpPr/>
            <p:nvPr/>
          </p:nvSpPr>
          <p:spPr>
            <a:xfrm>
              <a:off x="771787" y="1023457"/>
              <a:ext cx="1551963" cy="7466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735405F5-F09C-4DCD-AC61-4F2BDD65654F}"/>
                </a:ext>
              </a:extLst>
            </p:cNvPr>
            <p:cNvSpPr txBox="1"/>
            <p:nvPr/>
          </p:nvSpPr>
          <p:spPr>
            <a:xfrm>
              <a:off x="1140904" y="1212101"/>
              <a:ext cx="1115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KÖNYV</a:t>
              </a:r>
            </a:p>
          </p:txBody>
        </p:sp>
      </p:grp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E1FC07BC-C7BD-BA7C-8677-7A0C4459ED1A}"/>
              </a:ext>
            </a:extLst>
          </p:cNvPr>
          <p:cNvGrpSpPr/>
          <p:nvPr/>
        </p:nvGrpSpPr>
        <p:grpSpPr>
          <a:xfrm>
            <a:off x="322941" y="4004131"/>
            <a:ext cx="1551963" cy="746620"/>
            <a:chOff x="770390" y="2726422"/>
            <a:chExt cx="1551963" cy="746620"/>
          </a:xfrm>
        </p:grpSpPr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427B266F-37CD-1266-C1F1-3AE5A6F9B9F5}"/>
                </a:ext>
              </a:extLst>
            </p:cNvPr>
            <p:cNvSpPr/>
            <p:nvPr/>
          </p:nvSpPr>
          <p:spPr>
            <a:xfrm>
              <a:off x="770390" y="2726422"/>
              <a:ext cx="1551963" cy="7466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A8D1D6FA-17FB-50E4-4927-BA8825B84E32}"/>
                </a:ext>
              </a:extLst>
            </p:cNvPr>
            <p:cNvSpPr txBox="1"/>
            <p:nvPr/>
          </p:nvSpPr>
          <p:spPr>
            <a:xfrm>
              <a:off x="1055614" y="2919044"/>
              <a:ext cx="1115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SZERZŐ</a:t>
              </a:r>
            </a:p>
          </p:txBody>
        </p:sp>
      </p:grp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5ED01899-0C8D-E0FE-BD3E-A7CD12B31D71}"/>
              </a:ext>
            </a:extLst>
          </p:cNvPr>
          <p:cNvGrpSpPr/>
          <p:nvPr/>
        </p:nvGrpSpPr>
        <p:grpSpPr>
          <a:xfrm>
            <a:off x="3591183" y="3777952"/>
            <a:ext cx="1551963" cy="746620"/>
            <a:chOff x="771787" y="1023457"/>
            <a:chExt cx="1551963" cy="746620"/>
          </a:xfrm>
        </p:grpSpPr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8FED6502-306A-BBC2-CD4F-C158115A0BAE}"/>
                </a:ext>
              </a:extLst>
            </p:cNvPr>
            <p:cNvSpPr/>
            <p:nvPr/>
          </p:nvSpPr>
          <p:spPr>
            <a:xfrm>
              <a:off x="771787" y="1023457"/>
              <a:ext cx="1551963" cy="7466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94CEE22E-A184-508B-DABD-8656E23620F6}"/>
                </a:ext>
              </a:extLst>
            </p:cNvPr>
            <p:cNvSpPr txBox="1"/>
            <p:nvPr/>
          </p:nvSpPr>
          <p:spPr>
            <a:xfrm>
              <a:off x="1140904" y="1212101"/>
              <a:ext cx="1115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SZERZI</a:t>
              </a:r>
            </a:p>
          </p:txBody>
        </p:sp>
      </p:grp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FA3319F4-3316-D5EB-5950-6461EA5E5393}"/>
              </a:ext>
            </a:extLst>
          </p:cNvPr>
          <p:cNvCxnSpPr>
            <a:stCxn id="6" idx="1"/>
            <a:endCxn id="2" idx="3"/>
          </p:cNvCxnSpPr>
          <p:nvPr/>
        </p:nvCxnSpPr>
        <p:spPr>
          <a:xfrm flipH="1" flipV="1">
            <a:off x="1874904" y="2367375"/>
            <a:ext cx="599849" cy="1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74477A2C-739C-2017-2366-4E2BAD9851A6}"/>
              </a:ext>
            </a:extLst>
          </p:cNvPr>
          <p:cNvGrpSpPr/>
          <p:nvPr/>
        </p:nvGrpSpPr>
        <p:grpSpPr>
          <a:xfrm>
            <a:off x="4245176" y="445581"/>
            <a:ext cx="1551963" cy="746620"/>
            <a:chOff x="469784" y="964734"/>
            <a:chExt cx="1551963" cy="746620"/>
          </a:xfrm>
        </p:grpSpPr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D90B44BE-D493-1251-10D3-C0D729B53D3A}"/>
                </a:ext>
              </a:extLst>
            </p:cNvPr>
            <p:cNvSpPr/>
            <p:nvPr/>
          </p:nvSpPr>
          <p:spPr>
            <a:xfrm>
              <a:off x="469784" y="964734"/>
              <a:ext cx="1551963" cy="7466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ABDD4C77-3200-C353-3DA3-BA5F123FF3DF}"/>
                </a:ext>
              </a:extLst>
            </p:cNvPr>
            <p:cNvSpPr txBox="1"/>
            <p:nvPr/>
          </p:nvSpPr>
          <p:spPr>
            <a:xfrm>
              <a:off x="624280" y="1182739"/>
              <a:ext cx="1242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KIADVÁNY</a:t>
              </a:r>
            </a:p>
          </p:txBody>
        </p:sp>
      </p:grpSp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40C090E4-4322-D9DE-0D44-BC0CED78450B}"/>
              </a:ext>
            </a:extLst>
          </p:cNvPr>
          <p:cNvGrpSpPr/>
          <p:nvPr/>
        </p:nvGrpSpPr>
        <p:grpSpPr>
          <a:xfrm>
            <a:off x="171938" y="445581"/>
            <a:ext cx="1551963" cy="746620"/>
            <a:chOff x="771787" y="1023457"/>
            <a:chExt cx="1551963" cy="746620"/>
          </a:xfrm>
        </p:grpSpPr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9BE915E0-5AC1-B104-7875-2CF9DE41BDBD}"/>
                </a:ext>
              </a:extLst>
            </p:cNvPr>
            <p:cNvSpPr/>
            <p:nvPr/>
          </p:nvSpPr>
          <p:spPr>
            <a:xfrm>
              <a:off x="771787" y="1023457"/>
              <a:ext cx="1551963" cy="7466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DAA999D4-A1C1-E876-04F4-FF9BEF6CA714}"/>
                </a:ext>
              </a:extLst>
            </p:cNvPr>
            <p:cNvSpPr txBox="1"/>
            <p:nvPr/>
          </p:nvSpPr>
          <p:spPr>
            <a:xfrm>
              <a:off x="1140904" y="1212101"/>
              <a:ext cx="1115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KIADÓ</a:t>
              </a:r>
            </a:p>
          </p:txBody>
        </p:sp>
      </p:grpSp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CF28D2B2-775D-D027-D981-F9D8BC08FCF3}"/>
              </a:ext>
            </a:extLst>
          </p:cNvPr>
          <p:cNvCxnSpPr>
            <a:cxnSpLocks/>
            <a:stCxn id="17" idx="1"/>
            <a:endCxn id="6" idx="3"/>
          </p:cNvCxnSpPr>
          <p:nvPr/>
        </p:nvCxnSpPr>
        <p:spPr>
          <a:xfrm flipH="1">
            <a:off x="4026716" y="818891"/>
            <a:ext cx="218460" cy="156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77F41E7B-762B-AE9F-3603-9357C6DED39A}"/>
              </a:ext>
            </a:extLst>
          </p:cNvPr>
          <p:cNvCxnSpPr>
            <a:cxnSpLocks/>
            <a:stCxn id="12" idx="1"/>
            <a:endCxn id="6" idx="2"/>
          </p:cNvCxnSpPr>
          <p:nvPr/>
        </p:nvCxnSpPr>
        <p:spPr>
          <a:xfrm flipH="1" flipV="1">
            <a:off x="3250735" y="2760296"/>
            <a:ext cx="340448" cy="139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45A55A09-EEA2-1FB4-7F4E-DFBB6F46CA68}"/>
              </a:ext>
            </a:extLst>
          </p:cNvPr>
          <p:cNvCxnSpPr>
            <a:stCxn id="12" idx="1"/>
            <a:endCxn id="9" idx="3"/>
          </p:cNvCxnSpPr>
          <p:nvPr/>
        </p:nvCxnSpPr>
        <p:spPr>
          <a:xfrm flipH="1">
            <a:off x="1874904" y="4151262"/>
            <a:ext cx="1716279" cy="22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>
            <a:extLst>
              <a:ext uri="{FF2B5EF4-FFF2-40B4-BE49-F238E27FC236}">
                <a16:creationId xmlns:a16="http://schemas.microsoft.com/office/drawing/2014/main" id="{A630A811-4D4B-3DC0-9ED1-3C7077283A18}"/>
              </a:ext>
            </a:extLst>
          </p:cNvPr>
          <p:cNvCxnSpPr>
            <a:cxnSpLocks/>
            <a:stCxn id="17" idx="1"/>
            <a:endCxn id="20" idx="3"/>
          </p:cNvCxnSpPr>
          <p:nvPr/>
        </p:nvCxnSpPr>
        <p:spPr>
          <a:xfrm flipH="1">
            <a:off x="1723901" y="818891"/>
            <a:ext cx="2521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olyamatábra: Bekötés 42">
            <a:extLst>
              <a:ext uri="{FF2B5EF4-FFF2-40B4-BE49-F238E27FC236}">
                <a16:creationId xmlns:a16="http://schemas.microsoft.com/office/drawing/2014/main" id="{CC581532-9EFA-798F-BF78-410812E34970}"/>
              </a:ext>
            </a:extLst>
          </p:cNvPr>
          <p:cNvSpPr/>
          <p:nvPr/>
        </p:nvSpPr>
        <p:spPr>
          <a:xfrm>
            <a:off x="7048856" y="125486"/>
            <a:ext cx="2406743" cy="4399086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33F64236-3BFB-7F3A-F2C3-7233EFF5C02F}"/>
              </a:ext>
            </a:extLst>
          </p:cNvPr>
          <p:cNvGrpSpPr/>
          <p:nvPr/>
        </p:nvGrpSpPr>
        <p:grpSpPr>
          <a:xfrm>
            <a:off x="7603561" y="924140"/>
            <a:ext cx="1256578" cy="621458"/>
            <a:chOff x="771787" y="1023457"/>
            <a:chExt cx="1551964" cy="746620"/>
          </a:xfrm>
        </p:grpSpPr>
        <p:sp>
          <p:nvSpPr>
            <p:cNvPr id="35" name="Téglalap 34">
              <a:extLst>
                <a:ext uri="{FF2B5EF4-FFF2-40B4-BE49-F238E27FC236}">
                  <a16:creationId xmlns:a16="http://schemas.microsoft.com/office/drawing/2014/main" id="{74D7ECA8-4B36-2E99-2CD6-8E2204D80D06}"/>
                </a:ext>
              </a:extLst>
            </p:cNvPr>
            <p:cNvSpPr/>
            <p:nvPr/>
          </p:nvSpPr>
          <p:spPr>
            <a:xfrm>
              <a:off x="771787" y="1023457"/>
              <a:ext cx="1551963" cy="7466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Szövegdoboz 35">
              <a:extLst>
                <a:ext uri="{FF2B5EF4-FFF2-40B4-BE49-F238E27FC236}">
                  <a16:creationId xmlns:a16="http://schemas.microsoft.com/office/drawing/2014/main" id="{C489B7F3-8300-47FF-D183-24536EB66838}"/>
                </a:ext>
              </a:extLst>
            </p:cNvPr>
            <p:cNvSpPr txBox="1"/>
            <p:nvPr/>
          </p:nvSpPr>
          <p:spPr>
            <a:xfrm>
              <a:off x="796955" y="1212101"/>
              <a:ext cx="1526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BESZERZÉS</a:t>
              </a:r>
            </a:p>
          </p:txBody>
        </p:sp>
      </p:grpSp>
      <p:grpSp>
        <p:nvGrpSpPr>
          <p:cNvPr id="37" name="Csoportba foglalás 36">
            <a:extLst>
              <a:ext uri="{FF2B5EF4-FFF2-40B4-BE49-F238E27FC236}">
                <a16:creationId xmlns:a16="http://schemas.microsoft.com/office/drawing/2014/main" id="{122CD529-7784-B3E2-F039-D1A2E99BCAF1}"/>
              </a:ext>
            </a:extLst>
          </p:cNvPr>
          <p:cNvGrpSpPr/>
          <p:nvPr/>
        </p:nvGrpSpPr>
        <p:grpSpPr>
          <a:xfrm>
            <a:off x="7623939" y="1995181"/>
            <a:ext cx="1256577" cy="621458"/>
            <a:chOff x="771787" y="1023457"/>
            <a:chExt cx="1551963" cy="746620"/>
          </a:xfrm>
        </p:grpSpPr>
        <p:sp>
          <p:nvSpPr>
            <p:cNvPr id="38" name="Téglalap 37">
              <a:extLst>
                <a:ext uri="{FF2B5EF4-FFF2-40B4-BE49-F238E27FC236}">
                  <a16:creationId xmlns:a16="http://schemas.microsoft.com/office/drawing/2014/main" id="{70A9BFDF-6EBB-E55A-847E-8CF84C22DDBB}"/>
                </a:ext>
              </a:extLst>
            </p:cNvPr>
            <p:cNvSpPr/>
            <p:nvPr/>
          </p:nvSpPr>
          <p:spPr>
            <a:xfrm>
              <a:off x="771787" y="1023457"/>
              <a:ext cx="1551963" cy="7466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" name="Szövegdoboz 38">
              <a:extLst>
                <a:ext uri="{FF2B5EF4-FFF2-40B4-BE49-F238E27FC236}">
                  <a16:creationId xmlns:a16="http://schemas.microsoft.com/office/drawing/2014/main" id="{778DBE24-49F5-CD2F-3547-6CC1D5D836A2}"/>
                </a:ext>
              </a:extLst>
            </p:cNvPr>
            <p:cNvSpPr txBox="1"/>
            <p:nvPr/>
          </p:nvSpPr>
          <p:spPr>
            <a:xfrm>
              <a:off x="771787" y="1212101"/>
              <a:ext cx="1539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MOZGATÁS</a:t>
              </a:r>
            </a:p>
          </p:txBody>
        </p:sp>
      </p:grp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B48B698D-38A5-40CB-4E5B-BBCD95353288}"/>
              </a:ext>
            </a:extLst>
          </p:cNvPr>
          <p:cNvGrpSpPr/>
          <p:nvPr/>
        </p:nvGrpSpPr>
        <p:grpSpPr>
          <a:xfrm>
            <a:off x="7623939" y="3456730"/>
            <a:ext cx="1256577" cy="621458"/>
            <a:chOff x="1195431" y="879714"/>
            <a:chExt cx="1551963" cy="746620"/>
          </a:xfrm>
        </p:grpSpPr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4DF5DB25-316D-BC19-1C16-CD92BE40173D}"/>
                </a:ext>
              </a:extLst>
            </p:cNvPr>
            <p:cNvSpPr/>
            <p:nvPr/>
          </p:nvSpPr>
          <p:spPr>
            <a:xfrm>
              <a:off x="1195431" y="879714"/>
              <a:ext cx="1551963" cy="7466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Szövegdoboz 41">
              <a:extLst>
                <a:ext uri="{FF2B5EF4-FFF2-40B4-BE49-F238E27FC236}">
                  <a16:creationId xmlns:a16="http://schemas.microsoft.com/office/drawing/2014/main" id="{BB69F4E8-A091-3F76-2998-93DA1A2EEA18}"/>
                </a:ext>
              </a:extLst>
            </p:cNvPr>
            <p:cNvSpPr txBox="1"/>
            <p:nvPr/>
          </p:nvSpPr>
          <p:spPr>
            <a:xfrm>
              <a:off x="1240480" y="1107401"/>
              <a:ext cx="1469164" cy="342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600" dirty="0">
                  <a:solidFill>
                    <a:schemeClr val="bg1"/>
                  </a:solidFill>
                </a:rPr>
                <a:t>SELEJTEZÉS</a:t>
              </a:r>
            </a:p>
          </p:txBody>
        </p:sp>
      </p:grp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4D352910-4181-6987-C694-E28F85599012}"/>
              </a:ext>
            </a:extLst>
          </p:cNvPr>
          <p:cNvCxnSpPr>
            <a:cxnSpLocks/>
            <a:stCxn id="35" idx="1"/>
            <a:endCxn id="17" idx="3"/>
          </p:cNvCxnSpPr>
          <p:nvPr/>
        </p:nvCxnSpPr>
        <p:spPr>
          <a:xfrm flipH="1" flipV="1">
            <a:off x="5797139" y="818891"/>
            <a:ext cx="1806422" cy="415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46">
            <a:extLst>
              <a:ext uri="{FF2B5EF4-FFF2-40B4-BE49-F238E27FC236}">
                <a16:creationId xmlns:a16="http://schemas.microsoft.com/office/drawing/2014/main" id="{6BEBF093-6AEA-31A5-FE91-E368B427FCE3}"/>
              </a:ext>
            </a:extLst>
          </p:cNvPr>
          <p:cNvCxnSpPr>
            <a:stCxn id="38" idx="1"/>
            <a:endCxn id="17" idx="3"/>
          </p:cNvCxnSpPr>
          <p:nvPr/>
        </p:nvCxnSpPr>
        <p:spPr>
          <a:xfrm flipH="1" flipV="1">
            <a:off x="5797139" y="818891"/>
            <a:ext cx="1826800" cy="148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>
            <a:extLst>
              <a:ext uri="{FF2B5EF4-FFF2-40B4-BE49-F238E27FC236}">
                <a16:creationId xmlns:a16="http://schemas.microsoft.com/office/drawing/2014/main" id="{9896D4FB-D2F5-1FC4-F1A6-1924F8ED740F}"/>
              </a:ext>
            </a:extLst>
          </p:cNvPr>
          <p:cNvCxnSpPr>
            <a:stCxn id="41" idx="1"/>
            <a:endCxn id="17" idx="3"/>
          </p:cNvCxnSpPr>
          <p:nvPr/>
        </p:nvCxnSpPr>
        <p:spPr>
          <a:xfrm flipH="1" flipV="1">
            <a:off x="5797139" y="818891"/>
            <a:ext cx="1826800" cy="294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Csoportba foglalás 49">
            <a:extLst>
              <a:ext uri="{FF2B5EF4-FFF2-40B4-BE49-F238E27FC236}">
                <a16:creationId xmlns:a16="http://schemas.microsoft.com/office/drawing/2014/main" id="{2D3CF4B2-7A07-42F4-1925-9F8E0F69319E}"/>
              </a:ext>
            </a:extLst>
          </p:cNvPr>
          <p:cNvGrpSpPr/>
          <p:nvPr/>
        </p:nvGrpSpPr>
        <p:grpSpPr>
          <a:xfrm>
            <a:off x="3591183" y="5157403"/>
            <a:ext cx="1551963" cy="746620"/>
            <a:chOff x="771787" y="1023457"/>
            <a:chExt cx="1551963" cy="746620"/>
          </a:xfrm>
        </p:grpSpPr>
        <p:sp>
          <p:nvSpPr>
            <p:cNvPr id="51" name="Téglalap 50">
              <a:extLst>
                <a:ext uri="{FF2B5EF4-FFF2-40B4-BE49-F238E27FC236}">
                  <a16:creationId xmlns:a16="http://schemas.microsoft.com/office/drawing/2014/main" id="{F0B30856-C122-B026-5E0F-E4BFC26DF2FD}"/>
                </a:ext>
              </a:extLst>
            </p:cNvPr>
            <p:cNvSpPr/>
            <p:nvPr/>
          </p:nvSpPr>
          <p:spPr>
            <a:xfrm>
              <a:off x="771787" y="1023457"/>
              <a:ext cx="1551963" cy="7466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" name="Szövegdoboz 51">
              <a:extLst>
                <a:ext uri="{FF2B5EF4-FFF2-40B4-BE49-F238E27FC236}">
                  <a16:creationId xmlns:a16="http://schemas.microsoft.com/office/drawing/2014/main" id="{E4246C9B-329C-7A66-71F8-F92CAA1B1BDA}"/>
                </a:ext>
              </a:extLst>
            </p:cNvPr>
            <p:cNvSpPr txBox="1"/>
            <p:nvPr/>
          </p:nvSpPr>
          <p:spPr>
            <a:xfrm>
              <a:off x="1140904" y="1212101"/>
              <a:ext cx="1115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NYUGTA</a:t>
              </a:r>
            </a:p>
          </p:txBody>
        </p:sp>
      </p:grpSp>
      <p:grpSp>
        <p:nvGrpSpPr>
          <p:cNvPr id="53" name="Csoportba foglalás 52">
            <a:extLst>
              <a:ext uri="{FF2B5EF4-FFF2-40B4-BE49-F238E27FC236}">
                <a16:creationId xmlns:a16="http://schemas.microsoft.com/office/drawing/2014/main" id="{521B9333-E926-7A3A-2467-C78031443D08}"/>
              </a:ext>
            </a:extLst>
          </p:cNvPr>
          <p:cNvGrpSpPr/>
          <p:nvPr/>
        </p:nvGrpSpPr>
        <p:grpSpPr>
          <a:xfrm>
            <a:off x="5496893" y="4117537"/>
            <a:ext cx="1551963" cy="746620"/>
            <a:chOff x="771787" y="1023457"/>
            <a:chExt cx="1551963" cy="746620"/>
          </a:xfrm>
        </p:grpSpPr>
        <p:sp>
          <p:nvSpPr>
            <p:cNvPr id="54" name="Téglalap 53">
              <a:extLst>
                <a:ext uri="{FF2B5EF4-FFF2-40B4-BE49-F238E27FC236}">
                  <a16:creationId xmlns:a16="http://schemas.microsoft.com/office/drawing/2014/main" id="{49219EDD-9141-5F97-59E0-DFED70F981B9}"/>
                </a:ext>
              </a:extLst>
            </p:cNvPr>
            <p:cNvSpPr/>
            <p:nvPr/>
          </p:nvSpPr>
          <p:spPr>
            <a:xfrm>
              <a:off x="771787" y="1023457"/>
              <a:ext cx="1551963" cy="7466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Szövegdoboz 54">
              <a:extLst>
                <a:ext uri="{FF2B5EF4-FFF2-40B4-BE49-F238E27FC236}">
                  <a16:creationId xmlns:a16="http://schemas.microsoft.com/office/drawing/2014/main" id="{23DB345C-4FCE-E8AF-53FB-D61A5F568278}"/>
                </a:ext>
              </a:extLst>
            </p:cNvPr>
            <p:cNvSpPr txBox="1"/>
            <p:nvPr/>
          </p:nvSpPr>
          <p:spPr>
            <a:xfrm>
              <a:off x="835751" y="1212101"/>
              <a:ext cx="148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600" dirty="0">
                  <a:solidFill>
                    <a:schemeClr val="bg1"/>
                  </a:solidFill>
                </a:rPr>
                <a:t>NYUGTA TÉTEL</a:t>
              </a:r>
            </a:p>
          </p:txBody>
        </p:sp>
      </p:grpSp>
      <p:cxnSp>
        <p:nvCxnSpPr>
          <p:cNvPr id="59" name="Egyenes összekötő nyíllal 58">
            <a:extLst>
              <a:ext uri="{FF2B5EF4-FFF2-40B4-BE49-F238E27FC236}">
                <a16:creationId xmlns:a16="http://schemas.microsoft.com/office/drawing/2014/main" id="{4D7BC89F-2CDD-9425-4864-DE978DAA4364}"/>
              </a:ext>
            </a:extLst>
          </p:cNvPr>
          <p:cNvCxnSpPr>
            <a:stCxn id="54" idx="0"/>
            <a:endCxn id="17" idx="2"/>
          </p:cNvCxnSpPr>
          <p:nvPr/>
        </p:nvCxnSpPr>
        <p:spPr>
          <a:xfrm flipH="1" flipV="1">
            <a:off x="5021158" y="1192201"/>
            <a:ext cx="1251717" cy="292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60">
            <a:extLst>
              <a:ext uri="{FF2B5EF4-FFF2-40B4-BE49-F238E27FC236}">
                <a16:creationId xmlns:a16="http://schemas.microsoft.com/office/drawing/2014/main" id="{750F212F-70AD-48F6-38E1-EE8A57DE93F5}"/>
              </a:ext>
            </a:extLst>
          </p:cNvPr>
          <p:cNvCxnSpPr>
            <a:cxnSpLocks/>
            <a:stCxn id="54" idx="1"/>
            <a:endCxn id="51" idx="3"/>
          </p:cNvCxnSpPr>
          <p:nvPr/>
        </p:nvCxnSpPr>
        <p:spPr>
          <a:xfrm flipH="1">
            <a:off x="5143146" y="4490847"/>
            <a:ext cx="353747" cy="103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Csoportba foglalás 67">
            <a:extLst>
              <a:ext uri="{FF2B5EF4-FFF2-40B4-BE49-F238E27FC236}">
                <a16:creationId xmlns:a16="http://schemas.microsoft.com/office/drawing/2014/main" id="{EF7C8D54-C894-8728-241F-C22C89443A3A}"/>
              </a:ext>
            </a:extLst>
          </p:cNvPr>
          <p:cNvGrpSpPr/>
          <p:nvPr/>
        </p:nvGrpSpPr>
        <p:grpSpPr>
          <a:xfrm>
            <a:off x="125951" y="1669909"/>
            <a:ext cx="696240" cy="707400"/>
            <a:chOff x="628960" y="1684027"/>
            <a:chExt cx="696240" cy="70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6" name="Szabadkéz 65">
                  <a:extLst>
                    <a:ext uri="{FF2B5EF4-FFF2-40B4-BE49-F238E27FC236}">
                      <a16:creationId xmlns:a16="http://schemas.microsoft.com/office/drawing/2014/main" id="{CCF67AF3-CDDA-76F7-03AB-9F36D13D0354}"/>
                    </a:ext>
                  </a:extLst>
                </p14:cNvPr>
                <p14:cNvContentPartPr/>
                <p14:nvPr/>
              </p14:nvContentPartPr>
              <p14:xfrm>
                <a:off x="628960" y="1684027"/>
                <a:ext cx="696240" cy="707400"/>
              </p14:xfrm>
            </p:contentPart>
          </mc:Choice>
          <mc:Fallback>
            <p:pic>
              <p:nvPicPr>
                <p:cNvPr id="66" name="Szabadkéz 65">
                  <a:extLst>
                    <a:ext uri="{FF2B5EF4-FFF2-40B4-BE49-F238E27FC236}">
                      <a16:creationId xmlns:a16="http://schemas.microsoft.com/office/drawing/2014/main" id="{CCF67AF3-CDDA-76F7-03AB-9F36D13D035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2840" y="1677907"/>
                  <a:ext cx="70848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7" name="Szabadkéz 66">
                  <a:extLst>
                    <a:ext uri="{FF2B5EF4-FFF2-40B4-BE49-F238E27FC236}">
                      <a16:creationId xmlns:a16="http://schemas.microsoft.com/office/drawing/2014/main" id="{5AB57145-5E73-1B1B-9F59-95089BAE2468}"/>
                    </a:ext>
                  </a:extLst>
                </p14:cNvPr>
                <p14:cNvContentPartPr/>
                <p14:nvPr/>
              </p14:nvContentPartPr>
              <p14:xfrm>
                <a:off x="947920" y="1853947"/>
                <a:ext cx="226440" cy="74160"/>
              </p14:xfrm>
            </p:contentPart>
          </mc:Choice>
          <mc:Fallback>
            <p:pic>
              <p:nvPicPr>
                <p:cNvPr id="67" name="Szabadkéz 66">
                  <a:extLst>
                    <a:ext uri="{FF2B5EF4-FFF2-40B4-BE49-F238E27FC236}">
                      <a16:creationId xmlns:a16="http://schemas.microsoft.com/office/drawing/2014/main" id="{5AB57145-5E73-1B1B-9F59-95089BAE246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1800" y="1847827"/>
                  <a:ext cx="23868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Csoportba foglalás 75">
            <a:extLst>
              <a:ext uri="{FF2B5EF4-FFF2-40B4-BE49-F238E27FC236}">
                <a16:creationId xmlns:a16="http://schemas.microsoft.com/office/drawing/2014/main" id="{6FEAE103-DE5B-2F03-4B23-7EC9A160E21D}"/>
              </a:ext>
            </a:extLst>
          </p:cNvPr>
          <p:cNvGrpSpPr/>
          <p:nvPr/>
        </p:nvGrpSpPr>
        <p:grpSpPr>
          <a:xfrm>
            <a:off x="9920186" y="1987884"/>
            <a:ext cx="1712201" cy="1645083"/>
            <a:chOff x="10292822" y="4678460"/>
            <a:chExt cx="1712201" cy="1645083"/>
          </a:xfrm>
        </p:grpSpPr>
        <p:grpSp>
          <p:nvGrpSpPr>
            <p:cNvPr id="72" name="Csoportba foglalás 71">
              <a:extLst>
                <a:ext uri="{FF2B5EF4-FFF2-40B4-BE49-F238E27FC236}">
                  <a16:creationId xmlns:a16="http://schemas.microsoft.com/office/drawing/2014/main" id="{E6DED1C6-B8D5-8881-9EF7-BD75A752D443}"/>
                </a:ext>
              </a:extLst>
            </p:cNvPr>
            <p:cNvGrpSpPr/>
            <p:nvPr/>
          </p:nvGrpSpPr>
          <p:grpSpPr>
            <a:xfrm>
              <a:off x="10406497" y="5187115"/>
              <a:ext cx="1480704" cy="716908"/>
              <a:chOff x="771787" y="1023457"/>
              <a:chExt cx="1551963" cy="746620"/>
            </a:xfrm>
          </p:grpSpPr>
          <p:sp>
            <p:nvSpPr>
              <p:cNvPr id="73" name="Téglalap 72">
                <a:extLst>
                  <a:ext uri="{FF2B5EF4-FFF2-40B4-BE49-F238E27FC236}">
                    <a16:creationId xmlns:a16="http://schemas.microsoft.com/office/drawing/2014/main" id="{D0050EF9-9828-34D7-39E8-0611F1628749}"/>
                  </a:ext>
                </a:extLst>
              </p:cNvPr>
              <p:cNvSpPr/>
              <p:nvPr/>
            </p:nvSpPr>
            <p:spPr>
              <a:xfrm>
                <a:off x="771787" y="1023457"/>
                <a:ext cx="1551963" cy="74662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4" name="Szövegdoboz 73">
                <a:extLst>
                  <a:ext uri="{FF2B5EF4-FFF2-40B4-BE49-F238E27FC236}">
                    <a16:creationId xmlns:a16="http://schemas.microsoft.com/office/drawing/2014/main" id="{A8B43026-650A-F2BC-FCB3-F7E64F8D4E71}"/>
                  </a:ext>
                </a:extLst>
              </p:cNvPr>
              <p:cNvSpPr txBox="1"/>
              <p:nvPr/>
            </p:nvSpPr>
            <p:spPr>
              <a:xfrm>
                <a:off x="804643" y="1104379"/>
                <a:ext cx="14862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1600" dirty="0">
                    <a:solidFill>
                      <a:schemeClr val="bg1"/>
                    </a:solidFill>
                  </a:rPr>
                  <a:t>KÉSZLET MOZGATÁS</a:t>
                </a:r>
              </a:p>
            </p:txBody>
          </p:sp>
        </p:grpSp>
        <p:sp>
          <p:nvSpPr>
            <p:cNvPr id="75" name="Ellipszis 74">
              <a:extLst>
                <a:ext uri="{FF2B5EF4-FFF2-40B4-BE49-F238E27FC236}">
                  <a16:creationId xmlns:a16="http://schemas.microsoft.com/office/drawing/2014/main" id="{DFDE346F-A8E7-2DFD-43FE-CC5A7F963872}"/>
                </a:ext>
              </a:extLst>
            </p:cNvPr>
            <p:cNvSpPr/>
            <p:nvPr/>
          </p:nvSpPr>
          <p:spPr>
            <a:xfrm>
              <a:off x="10292822" y="4678460"/>
              <a:ext cx="1712201" cy="16450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77" name="Szövegdoboz 76">
            <a:extLst>
              <a:ext uri="{FF2B5EF4-FFF2-40B4-BE49-F238E27FC236}">
                <a16:creationId xmlns:a16="http://schemas.microsoft.com/office/drawing/2014/main" id="{4F2CCE57-B71E-3AD4-5ECF-9D611A940453}"/>
              </a:ext>
            </a:extLst>
          </p:cNvPr>
          <p:cNvSpPr txBox="1"/>
          <p:nvPr/>
        </p:nvSpPr>
        <p:spPr>
          <a:xfrm>
            <a:off x="9632286" y="130057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XOR</a:t>
            </a:r>
          </a:p>
        </p:txBody>
      </p:sp>
      <p:sp>
        <p:nvSpPr>
          <p:cNvPr id="78" name="Szövegdoboz 77">
            <a:extLst>
              <a:ext uri="{FF2B5EF4-FFF2-40B4-BE49-F238E27FC236}">
                <a16:creationId xmlns:a16="http://schemas.microsoft.com/office/drawing/2014/main" id="{A8005A5E-AAF2-45E4-64E7-ABB75FEAACCF}"/>
              </a:ext>
            </a:extLst>
          </p:cNvPr>
          <p:cNvSpPr txBox="1"/>
          <p:nvPr/>
        </p:nvSpPr>
        <p:spPr>
          <a:xfrm>
            <a:off x="10405799" y="245649"/>
            <a:ext cx="171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EK diagram</a:t>
            </a:r>
          </a:p>
        </p:txBody>
      </p:sp>
    </p:spTree>
    <p:extLst>
      <p:ext uri="{BB962C8B-B14F-4D97-AF65-F5344CB8AC3E}">
        <p14:creationId xmlns:p14="http://schemas.microsoft.com/office/powerpoint/2010/main" val="2603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2803</Words>
  <Application>Microsoft Office PowerPoint</Application>
  <PresentationFormat>Szélesvásznú</PresentationFormat>
  <Paragraphs>511</Paragraphs>
  <Slides>31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Symbol</vt:lpstr>
      <vt:lpstr>Office-téma</vt:lpstr>
      <vt:lpstr>Esettanulmány  adatbázis specifikációra</vt:lpstr>
      <vt:lpstr>PowerPoint-bemutató</vt:lpstr>
      <vt:lpstr>Témavázlat</vt:lpstr>
      <vt:lpstr>Feladatvázlat</vt:lpstr>
      <vt:lpstr>Tervezés menete</vt:lpstr>
      <vt:lpstr>Feladat pontosítása</vt:lpstr>
      <vt:lpstr>PowerPoint-bemutató</vt:lpstr>
      <vt:lpstr>PowerPoint-bemutató</vt:lpstr>
      <vt:lpstr>PowerPoint-bemutató</vt:lpstr>
      <vt:lpstr>PowerPoint-bemutató</vt:lpstr>
      <vt:lpstr>PowerPoint-bemutató</vt:lpstr>
      <vt:lpstr>Tervezési minták rendelések teljesítésére</vt:lpstr>
      <vt:lpstr>Tervezési minták e-napló órarendjére</vt:lpstr>
      <vt:lpstr>Tervezési minták árváltozásokra</vt:lpstr>
      <vt:lpstr>Tervezési minták - Patika</vt:lpstr>
      <vt:lpstr>Tervezési minták – Könyvtári kölcsönzések</vt:lpstr>
      <vt:lpstr>PowerPoint-bemutató</vt:lpstr>
      <vt:lpstr> FUTÁRSZOLGÁLAT </vt:lpstr>
      <vt:lpstr> FUTÁRSZOLGÁLAT 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Esettanulmány  adatbázis specifikációra</dc:title>
  <dc:creator>Kupcsikné</dc:creator>
  <cp:lastModifiedBy>Dreilinger Vanessza Maja</cp:lastModifiedBy>
  <cp:revision>197</cp:revision>
  <dcterms:created xsi:type="dcterms:W3CDTF">2021-01-27T16:28:11Z</dcterms:created>
  <dcterms:modified xsi:type="dcterms:W3CDTF">2023-09-18T12:45:52Z</dcterms:modified>
</cp:coreProperties>
</file>