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70" r:id="rId6"/>
    <p:sldId id="269" r:id="rId7"/>
    <p:sldId id="265" r:id="rId8"/>
    <p:sldId id="266" r:id="rId9"/>
    <p:sldId id="267" r:id="rId10"/>
    <p:sldId id="268" r:id="rId11"/>
    <p:sldId id="263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6F4F7D-73C1-67D0-64F8-21A110678158}" name="NGUYỄN THU HƯƠNG" initials="NH" userId="S::huong221230872@lms.utc.edu.vn::e66aaea9-0883-446e-870a-cc2e76c0dd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E3BE5-E03A-F1F3-7184-128FD46ABA7F}" v="503" dt="2025-09-04T13:16:10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8A2D0786-13CD-C467-B382-596342D86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B73E2ABA-C5FD-8E14-0735-725F59634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>
            <a:extLst>
              <a:ext uri="{FF2B5EF4-FFF2-40B4-BE49-F238E27FC236}">
                <a16:creationId xmlns:a16="http://schemas.microsoft.com/office/drawing/2014/main" id="{B13DF383-371C-FDF1-ADD4-E75CD69D9B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29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5F85625B-DECF-16B8-19AD-0081858C9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AE7ABCD2-BDD5-984D-A8D5-BFE54A6AD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>
            <a:extLst>
              <a:ext uri="{FF2B5EF4-FFF2-40B4-BE49-F238E27FC236}">
                <a16:creationId xmlns:a16="http://schemas.microsoft.com/office/drawing/2014/main" id="{E42A0EFF-2148-47D0-33DF-6E18B9E83C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88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97D3A3D-0ED2-BE13-7327-859EE7DAC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70DA3B57-05C9-52EF-A138-2BEB71E2C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>
            <a:extLst>
              <a:ext uri="{FF2B5EF4-FFF2-40B4-BE49-F238E27FC236}">
                <a16:creationId xmlns:a16="http://schemas.microsoft.com/office/drawing/2014/main" id="{62602E5D-B265-370E-32A9-43DE97876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11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972817C0-F97A-61F4-A318-D547A752E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4D6AF4C8-EC33-C94E-2216-7EE58FD8D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>
            <a:extLst>
              <a:ext uri="{FF2B5EF4-FFF2-40B4-BE49-F238E27FC236}">
                <a16:creationId xmlns:a16="http://schemas.microsoft.com/office/drawing/2014/main" id="{5C0E6125-31AF-0F9A-8467-10249F5428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57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0DEF1F7-2E04-F77A-0F33-825AE07F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5EE47BBE-2FB8-E92B-6D0E-E4F9BDF685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>
            <a:extLst>
              <a:ext uri="{FF2B5EF4-FFF2-40B4-BE49-F238E27FC236}">
                <a16:creationId xmlns:a16="http://schemas.microsoft.com/office/drawing/2014/main" id="{51828C5A-2161-94CE-F120-1748DF23B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41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5A0A1498-CFCD-F272-4BAE-999E28345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99D11AB9-8588-1C0D-EDBF-1695C4E181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>
            <a:extLst>
              <a:ext uri="{FF2B5EF4-FFF2-40B4-BE49-F238E27FC236}">
                <a16:creationId xmlns:a16="http://schemas.microsoft.com/office/drawing/2014/main" id="{7FC2E234-6602-0B85-4326-BBCA64D922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46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C410D74-B303-D8DF-283D-DD3D2085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24C5D2C9-9C83-C6C2-1D0B-FFF1A69C4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>
            <a:extLst>
              <a:ext uri="{FF2B5EF4-FFF2-40B4-BE49-F238E27FC236}">
                <a16:creationId xmlns:a16="http://schemas.microsoft.com/office/drawing/2014/main" id="{4B94E773-2880-CDF4-5AFC-4B8C36F13F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23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7FC1FE31-E78A-090E-3430-0112D906D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726C7664-A145-CBA5-5398-D3F7E8AA6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>
            <a:extLst>
              <a:ext uri="{FF2B5EF4-FFF2-40B4-BE49-F238E27FC236}">
                <a16:creationId xmlns:a16="http://schemas.microsoft.com/office/drawing/2014/main" id="{C2E232B9-6A83-CE4D-AA2F-DCAA3FAB5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9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03E998D-E878-0FCD-0342-4ECDE6AC1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2474D76D-DD5C-044F-5B4C-58009619C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>
            <a:extLst>
              <a:ext uri="{FF2B5EF4-FFF2-40B4-BE49-F238E27FC236}">
                <a16:creationId xmlns:a16="http://schemas.microsoft.com/office/drawing/2014/main" id="{1C641763-3E4E-B548-6DBE-5F25688C1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5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9275BB05-72A1-DDFA-93CC-2AC8E66C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16C3855C-5C6D-3597-90B0-04EC3E6CE5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>
            <a:extLst>
              <a:ext uri="{FF2B5EF4-FFF2-40B4-BE49-F238E27FC236}">
                <a16:creationId xmlns:a16="http://schemas.microsoft.com/office/drawing/2014/main" id="{24590940-AB81-E01F-D07D-2DFECE5676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48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Nội dung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và Văn bản Dọc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Dọc và Văn bản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êu đề Bản chiếu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 panose="020206030504050203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Bản chiếu">
  <p:cSld name="Tiêu đề Bản chiếu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1379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/>
        </p:nvSpPr>
        <p:spPr>
          <a:xfrm>
            <a:off x="1154545" y="558741"/>
            <a:ext cx="11037454" cy="5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 panose="02020603050405020304"/>
              <a:buNone/>
            </a:pPr>
            <a:r>
              <a:rPr lang="vi-VN" sz="24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UNIVERSITY OF TRANSPORT AND COMMUNICATIONS</a:t>
            </a:r>
          </a:p>
        </p:txBody>
      </p:sp>
      <p:sp>
        <p:nvSpPr>
          <p:cNvPr id="24" name="Google Shape;24;p7"/>
          <p:cNvSpPr txBox="1"/>
          <p:nvPr/>
        </p:nvSpPr>
        <p:spPr>
          <a:xfrm>
            <a:off x="1154546" y="59846"/>
            <a:ext cx="11037454" cy="5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 panose="02020603050405020304"/>
              <a:buNone/>
            </a:pPr>
            <a:r>
              <a:rPr lang="vi-VN" sz="2800" b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TRƯỜNG ĐẠI HỌC GIAO THÔNG VẬN TẢI</a:t>
            </a:r>
          </a:p>
        </p:txBody>
      </p:sp>
      <p:sp>
        <p:nvSpPr>
          <p:cNvPr id="25" name="Google Shape;25;p7"/>
          <p:cNvSpPr txBox="1"/>
          <p:nvPr/>
        </p:nvSpPr>
        <p:spPr>
          <a:xfrm>
            <a:off x="0" y="1478154"/>
            <a:ext cx="12192000" cy="5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vi-VN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LUẬN VĂN THẠC SĨ</a:t>
            </a:r>
          </a:p>
        </p:txBody>
      </p:sp>
      <p:sp>
        <p:nvSpPr>
          <p:cNvPr id="26" name="Google Shape;26;p7"/>
          <p:cNvSpPr txBox="1"/>
          <p:nvPr/>
        </p:nvSpPr>
        <p:spPr>
          <a:xfrm>
            <a:off x="-1" y="1978448"/>
            <a:ext cx="12192000" cy="16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vi-VN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NGHIÊN CỨU PHƯƠNG PHÁP ĐO ĐẠC HIỆN TRƯỜNG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vi-VN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RUNG ĐỘNG ĐẤT NỀN KHI THI CÔNG TUYẾN ĐƯỜNG SẮT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vi-VN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ĐÔ THỊ THÍ ĐIỂM THÀNH PHỐ HÀ NỘI</a:t>
            </a:r>
          </a:p>
        </p:txBody>
      </p:sp>
      <p:sp>
        <p:nvSpPr>
          <p:cNvPr id="27" name="Google Shape;27;p7"/>
          <p:cNvSpPr txBox="1"/>
          <p:nvPr/>
        </p:nvSpPr>
        <p:spPr>
          <a:xfrm>
            <a:off x="0" y="3729627"/>
            <a:ext cx="12192000" cy="139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vi-VN" sz="18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NGÀNH: KỸ THUẬT XÂY DỰNG CÔNG TRÌNH GIAO THÔNG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vi-VN" sz="18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MÃ SỐ: 60.58.02.05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vi-VN" sz="18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CHUYÊN NGÀNH: XÂY DỰNG CẦU HẦM</a:t>
            </a:r>
          </a:p>
        </p:txBody>
      </p:sp>
      <p:sp>
        <p:nvSpPr>
          <p:cNvPr id="28" name="Google Shape;28;p7"/>
          <p:cNvSpPr txBox="1"/>
          <p:nvPr/>
        </p:nvSpPr>
        <p:spPr>
          <a:xfrm>
            <a:off x="0" y="5202948"/>
            <a:ext cx="12192000" cy="5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vi-VN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TRẦN THẢO LINH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vi-VN" sz="24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HƯỚNG DẪN KHOA HỌC: TS. NGUYỄN THỊ CẨM NHUNG</a:t>
            </a:r>
          </a:p>
        </p:txBody>
      </p:sp>
      <p:sp>
        <p:nvSpPr>
          <p:cNvPr id="29" name="Google Shape;29;p7"/>
          <p:cNvSpPr txBox="1"/>
          <p:nvPr/>
        </p:nvSpPr>
        <p:spPr>
          <a:xfrm>
            <a:off x="-1" y="6468481"/>
            <a:ext cx="12192000" cy="5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vi-VN" sz="24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Hà Nội – 2020</a:t>
            </a:r>
          </a:p>
        </p:txBody>
      </p:sp>
      <p:sp>
        <p:nvSpPr>
          <p:cNvPr id="30" name="Google Shape;30;p7"/>
          <p:cNvSpPr/>
          <p:nvPr/>
        </p:nvSpPr>
        <p:spPr>
          <a:xfrm>
            <a:off x="2" y="1072338"/>
            <a:ext cx="12191998" cy="87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35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Đầu trang của Phầ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 panose="020206030504050203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i Nội dung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ép so sánh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̉ Tiêu đề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ống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ội dung với Chú thích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̉nh với Chú thích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-2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 panose="02020603050405020304"/>
              <a:buNone/>
              <a:defRPr sz="36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vi-VN"/>
          </a:p>
        </p:txBody>
      </p:sp>
      <p:sp>
        <p:nvSpPr>
          <p:cNvPr id="14" name="Google Shape;14;p5"/>
          <p:cNvSpPr/>
          <p:nvPr/>
        </p:nvSpPr>
        <p:spPr>
          <a:xfrm>
            <a:off x="2" y="1072338"/>
            <a:ext cx="12191998" cy="87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35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22000"/>
              </a:lnSpc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C4EE6-8503-55D2-ED19-93DED1EE08B0}"/>
              </a:ext>
            </a:extLst>
          </p:cNvPr>
          <p:cNvSpPr txBox="1"/>
          <p:nvPr/>
        </p:nvSpPr>
        <p:spPr>
          <a:xfrm>
            <a:off x="4724400" y="65089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  New Roman"/>
              </a:rPr>
              <a:t>Hanoi, September 2025</a:t>
            </a:r>
            <a:endParaRPr lang="en-US" b="1" dirty="0">
              <a:latin typeface="Times  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453B8-6FDD-5A8D-0C86-7A3D8974F856}"/>
              </a:ext>
            </a:extLst>
          </p:cNvPr>
          <p:cNvSpPr txBox="1"/>
          <p:nvPr/>
        </p:nvSpPr>
        <p:spPr>
          <a:xfrm>
            <a:off x="-1" y="2105017"/>
            <a:ext cx="1219200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SÂU ĐỂ NHẬN DIỆN Ổ GÀ</a:t>
            </a:r>
            <a:endParaRPr lang="vi-V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5DF0CD8B-FD78-A832-388C-76B4C112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28554"/>
              </p:ext>
            </p:extLst>
          </p:nvPr>
        </p:nvGraphicFramePr>
        <p:xfrm>
          <a:off x="3245853" y="4708329"/>
          <a:ext cx="6639719" cy="1119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9674">
                  <a:extLst>
                    <a:ext uri="{9D8B030D-6E8A-4147-A177-3AD203B41FA5}">
                      <a16:colId xmlns:a16="http://schemas.microsoft.com/office/drawing/2014/main" val="3498282154"/>
                    </a:ext>
                  </a:extLst>
                </a:gridCol>
                <a:gridCol w="4520045">
                  <a:extLst>
                    <a:ext uri="{9D8B030D-6E8A-4147-A177-3AD203B41FA5}">
                      <a16:colId xmlns:a16="http://schemas.microsoft.com/office/drawing/2014/main" val="971160309"/>
                    </a:ext>
                  </a:extLst>
                </a:gridCol>
              </a:tblGrid>
              <a:tr h="3781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800" b="0" i="0" u="none" strike="noStrike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Van Quyet (L)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Robotics and Artificial Intelligence – K62</a:t>
                      </a:r>
                      <a:endParaRPr lang="vi-V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47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altLang="ja-JP" sz="1800" b="0" i="0" u="none" strike="noStrike" noProof="0" dirty="0">
                          <a:latin typeface="+mj-lt"/>
                        </a:rPr>
                        <a:t>Tran Minh Duong</a:t>
                      </a:r>
                      <a:endParaRPr lang="vi-VN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Robotics and Artificial Intelligence – K62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2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altLang="ja-JP" sz="1800" b="0" i="0" u="none" strike="noStrike" noProof="0" dirty="0">
                          <a:latin typeface="+mj-lt"/>
                        </a:rPr>
                        <a:t>Dao Manh Tung</a:t>
                      </a:r>
                      <a:endParaRPr lang="vi-VN" sz="1800" b="0" i="0" u="none" strike="noStrike" noProof="0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Technology – K63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51812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AA1157C-719D-C0DD-80ED-241C4012156E}"/>
              </a:ext>
            </a:extLst>
          </p:cNvPr>
          <p:cNvSpPr txBox="1"/>
          <p:nvPr/>
        </p:nvSpPr>
        <p:spPr>
          <a:xfrm>
            <a:off x="2355088" y="4199729"/>
            <a:ext cx="59285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altLang="ja-JP" sz="2000" b="1" dirty="0" err="1">
                <a:latin typeface="Times New Roman"/>
              </a:rPr>
              <a:t>Teams</a:t>
            </a:r>
            <a:r>
              <a:rPr lang="ja-JP" altLang="vi-VN" sz="2000" b="1" dirty="0">
                <a:latin typeface="Times New Roman"/>
              </a:rPr>
              <a:t>:</a:t>
            </a:r>
            <a:endParaRPr lang="vi-VN" sz="4000" b="1" dirty="0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618CDEF5-8BC8-2150-C5B4-6B879565F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70560DB5-305E-B8AC-066D-86A1FD223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22000"/>
              </a:lnSpc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75DC0-BF83-327C-CBCB-8175E5794800}"/>
              </a:ext>
            </a:extLst>
          </p:cNvPr>
          <p:cNvSpPr txBox="1"/>
          <p:nvPr/>
        </p:nvSpPr>
        <p:spPr>
          <a:xfrm>
            <a:off x="314757" y="1406466"/>
            <a:ext cx="9566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Hạn chế &amp; Hướng phát triển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242B03F-8EBB-C539-0F7A-E8FBBB4A37C9}"/>
              </a:ext>
            </a:extLst>
          </p:cNvPr>
          <p:cNvSpPr txBox="1"/>
          <p:nvPr/>
        </p:nvSpPr>
        <p:spPr>
          <a:xfrm>
            <a:off x="314758" y="2052797"/>
            <a:ext cx="79541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Nhầm lẫn với bóng đen, vệt dầu, vết nứt dài.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Thiếu dữ liệu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edge-case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(mưa, trời tối, nhiều rác).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thập thêm dữ liệu đa dạng điều kiện.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Multi-frame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giảm nhiễu khi xe chạy nhanh.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chuyển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diện tích thực (m²).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giám sát, xe,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drone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1894562-9976-8127-7EA6-3BD15F5E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39" y="2780224"/>
            <a:ext cx="2143125" cy="2143125"/>
          </a:xfrm>
          <a:prstGeom prst="rect">
            <a:avLst/>
          </a:prstGeom>
        </p:spPr>
      </p:pic>
      <p:sp>
        <p:nvSpPr>
          <p:cNvPr id="8" name="AutoShape 11" descr="Hình ảnh Xe Tự Lái Xe Thông Minh Biểu Tượng Vector Minh Họa Công Nghệ Tự  động Tự động Vectơ PNG , Tự động, Công Nghệ, Tự động minh họa trên Pngtree,">
            <a:extLst>
              <a:ext uri="{FF2B5EF4-FFF2-40B4-BE49-F238E27FC236}">
                <a16:creationId xmlns:a16="http://schemas.microsoft.com/office/drawing/2014/main" id="{80411A81-1E31-DF1B-89F3-20CB307349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Hình ảnh Xe Tự Lái Xe Thông Minh Biểu Tượng Vector Minh Họa Công Nghệ Tự  động Tự động Vectơ PNG , Tự động, Công Nghệ, Tự động minh họa trên Pngtree,">
            <a:extLst>
              <a:ext uri="{FF2B5EF4-FFF2-40B4-BE49-F238E27FC236}">
                <a16:creationId xmlns:a16="http://schemas.microsoft.com/office/drawing/2014/main" id="{A61B33ED-C5F4-301E-D6F5-FC69AA75D7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5" descr="Hình ảnh Xe Tự Lái Xe Thông Minh Biểu Tượng Vector Minh Họa Công Nghệ Tự  động Tự động Vectơ PNG , Tự động, Công Nghệ, Tự động minh họa trên Pngtree,">
            <a:extLst>
              <a:ext uri="{FF2B5EF4-FFF2-40B4-BE49-F238E27FC236}">
                <a16:creationId xmlns:a16="http://schemas.microsoft.com/office/drawing/2014/main" id="{8ADE23A1-9D90-7713-6C91-5C52C38B81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-140110"/>
            <a:ext cx="4026310" cy="402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CE728D75-DE77-E3C6-B024-262785441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264" y="2052797"/>
            <a:ext cx="4001090" cy="41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3A39DE25-79A9-8379-B05A-8B6D6EFA3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9EF78400-322E-DF32-0C03-5B289C7753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22000"/>
              </a:lnSpc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C39DF-488F-38DF-B83D-C10EAD762121}"/>
              </a:ext>
            </a:extLst>
          </p:cNvPr>
          <p:cNvSpPr txBox="1"/>
          <p:nvPr/>
        </p:nvSpPr>
        <p:spPr>
          <a:xfrm>
            <a:off x="-1" y="2914188"/>
            <a:ext cx="1219200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vi-VN" sz="7200" b="1" dirty="0">
                <a:latin typeface="+mj-lt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8276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40F4A38B-B0CA-6DF9-3043-17CE86A1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FB17EC43-84E5-3162-AA2A-45D98A0D3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22000"/>
              </a:lnSpc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1730E-9DE2-2693-C2E7-D57ECBE9863A}"/>
              </a:ext>
            </a:extLst>
          </p:cNvPr>
          <p:cNvSpPr txBox="1"/>
          <p:nvPr/>
        </p:nvSpPr>
        <p:spPr>
          <a:xfrm>
            <a:off x="636876" y="1396075"/>
            <a:ext cx="109182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800" b="1" dirty="0">
                <a:latin typeface="Times   New Roman"/>
              </a:rPr>
              <a:t>MỤC LỤC</a:t>
            </a:r>
          </a:p>
          <a:p>
            <a:pPr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U-Net</a:t>
            </a:r>
          </a:p>
          <a:p>
            <a:pPr>
              <a:buFont typeface="+mj-lt"/>
              <a:buAutoNum type="arabicPeriod"/>
            </a:pPr>
            <a:r>
              <a:rPr lang="nl-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(U-Net với ResNet34)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&amp;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 &amp; Hướng phát triển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F0103DB8-491F-27F2-9F71-5100DBD84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72AA19F5-8BFF-DAEF-A38E-790ADEEC6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22000"/>
              </a:lnSpc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35625-DD7D-3C89-57ED-A4821CD8BC28}"/>
              </a:ext>
            </a:extLst>
          </p:cNvPr>
          <p:cNvSpPr txBox="1"/>
          <p:nvPr/>
        </p:nvSpPr>
        <p:spPr>
          <a:xfrm>
            <a:off x="314757" y="1406466"/>
            <a:ext cx="9566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79569-3F85-BF01-5E9F-767C0F6E1E7A}"/>
              </a:ext>
            </a:extLst>
          </p:cNvPr>
          <p:cNvSpPr txBox="1"/>
          <p:nvPr/>
        </p:nvSpPr>
        <p:spPr>
          <a:xfrm>
            <a:off x="387941" y="2002447"/>
            <a:ext cx="57768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đề: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Thách thức phát hiện ổ gà trên mặt đường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 tầng giao thông mở rộng →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xuống cấp mặt đường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ngày càng phổ biến.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Ổ gà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gây hư hỏng phương tiện, mất an toàn, dễ gây tai nạn.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trạng: phát hiện thủ công (quan sát, báo cáo) →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tốn thời gian, thiếu chính xác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hệ thống tự động, nhanh và chính xác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để phát hiện &amp; phân vùng ổ gà.</a:t>
            </a:r>
          </a:p>
        </p:txBody>
      </p:sp>
      <p:pic>
        <p:nvPicPr>
          <p:cNvPr id="1026" name="Picture 2" descr="Đường nhiều ổ gà, đi lại nguy hiểm">
            <a:extLst>
              <a:ext uri="{FF2B5EF4-FFF2-40B4-BE49-F238E27FC236}">
                <a16:creationId xmlns:a16="http://schemas.microsoft.com/office/drawing/2014/main" id="{1A2D0A25-265E-030A-1F07-85C524A5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56" y="2052797"/>
            <a:ext cx="4637130" cy="36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B0FE6014-7CC7-F4DD-552C-DA3F96AB8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212" y="4476556"/>
            <a:ext cx="2807390" cy="1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1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5E076E04-D5B6-25FD-2943-CFF90C62C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A5A38E02-9C9A-08AC-7C25-389A107621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22000"/>
              </a:lnSpc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5B99B-57A1-4F10-8CA9-9AF0D0FBD36B}"/>
              </a:ext>
            </a:extLst>
          </p:cNvPr>
          <p:cNvSpPr txBox="1"/>
          <p:nvPr/>
        </p:nvSpPr>
        <p:spPr>
          <a:xfrm>
            <a:off x="314757" y="1406466"/>
            <a:ext cx="9566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86D19-42E7-750E-E896-E294B671AA99}"/>
              </a:ext>
            </a:extLst>
          </p:cNvPr>
          <p:cNvSpPr txBox="1"/>
          <p:nvPr/>
        </p:nvSpPr>
        <p:spPr>
          <a:xfrm>
            <a:off x="314757" y="2052797"/>
            <a:ext cx="115624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latin typeface="+mj-lt"/>
              </a:rPr>
              <a:t>U-</a:t>
            </a:r>
            <a:r>
              <a:rPr lang="vi-VN" sz="2000" dirty="0" err="1">
                <a:latin typeface="+mj-lt"/>
              </a:rPr>
              <a:t>Net</a:t>
            </a:r>
            <a:r>
              <a:rPr lang="vi-VN" sz="2000" dirty="0">
                <a:latin typeface="+mj-lt"/>
              </a:rPr>
              <a:t> cho bài toán phân vùng ảnh (</a:t>
            </a:r>
            <a:r>
              <a:rPr lang="vi-VN" sz="2000" dirty="0" err="1">
                <a:latin typeface="+mj-lt"/>
              </a:rPr>
              <a:t>segmentation</a:t>
            </a:r>
            <a:r>
              <a:rPr lang="vi-VN" sz="2000" dirty="0">
                <a:latin typeface="+mj-lt"/>
              </a:rPr>
              <a:t>)</a:t>
            </a:r>
          </a:p>
          <a:p>
            <a:r>
              <a:rPr lang="vi-VN" sz="2000" b="1" dirty="0">
                <a:latin typeface="+mj-lt"/>
              </a:rPr>
              <a:t>Ý tưởng chính:</a:t>
            </a:r>
            <a:endParaRPr lang="vi-VN" sz="2000" dirty="0">
              <a:latin typeface="+mj-lt"/>
            </a:endParaRPr>
          </a:p>
          <a:p>
            <a:pPr lvl="1"/>
            <a:r>
              <a:rPr lang="vi-VN" sz="2000" dirty="0">
                <a:latin typeface="+mj-lt"/>
              </a:rPr>
              <a:t>Mạng </a:t>
            </a:r>
            <a:r>
              <a:rPr lang="vi-VN" sz="2000" dirty="0" err="1">
                <a:latin typeface="+mj-lt"/>
              </a:rPr>
              <a:t>encoder</a:t>
            </a:r>
            <a:r>
              <a:rPr lang="vi-VN" sz="2000" dirty="0">
                <a:latin typeface="+mj-lt"/>
              </a:rPr>
              <a:t>–</a:t>
            </a:r>
            <a:r>
              <a:rPr lang="vi-VN" sz="2000" dirty="0" err="1">
                <a:latin typeface="+mj-lt"/>
              </a:rPr>
              <a:t>decoder</a:t>
            </a:r>
            <a:r>
              <a:rPr lang="vi-VN" sz="2000" dirty="0">
                <a:latin typeface="+mj-lt"/>
              </a:rPr>
              <a:t> đối xứng hình chữ U.</a:t>
            </a:r>
          </a:p>
          <a:p>
            <a:pPr lvl="1"/>
            <a:r>
              <a:rPr lang="vi-VN" sz="2000" dirty="0">
                <a:latin typeface="+mj-lt"/>
              </a:rPr>
              <a:t>Kết hợp </a:t>
            </a:r>
            <a:r>
              <a:rPr lang="vi-VN" sz="2000" b="1" dirty="0">
                <a:latin typeface="+mj-lt"/>
              </a:rPr>
              <a:t>ngữ cảnh toàn cục</a:t>
            </a:r>
            <a:r>
              <a:rPr lang="vi-VN" sz="2000" dirty="0">
                <a:latin typeface="+mj-lt"/>
              </a:rPr>
              <a:t> (</a:t>
            </a:r>
            <a:r>
              <a:rPr lang="vi-VN" sz="2000" dirty="0" err="1">
                <a:latin typeface="+mj-lt"/>
              </a:rPr>
              <a:t>downsampling</a:t>
            </a:r>
            <a:r>
              <a:rPr lang="vi-VN" sz="2000" dirty="0">
                <a:latin typeface="+mj-lt"/>
              </a:rPr>
              <a:t>) và </a:t>
            </a:r>
            <a:r>
              <a:rPr lang="vi-VN" sz="2000" b="1" dirty="0">
                <a:latin typeface="+mj-lt"/>
              </a:rPr>
              <a:t>chi tiết biên</a:t>
            </a:r>
            <a:r>
              <a:rPr lang="vi-VN" sz="2000" dirty="0">
                <a:latin typeface="+mj-lt"/>
              </a:rPr>
              <a:t> (</a:t>
            </a:r>
            <a:r>
              <a:rPr lang="vi-VN" sz="2000" dirty="0" err="1">
                <a:latin typeface="+mj-lt"/>
              </a:rPr>
              <a:t>skip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connections</a:t>
            </a:r>
            <a:r>
              <a:rPr lang="vi-VN" sz="2000" dirty="0">
                <a:latin typeface="+mj-lt"/>
              </a:rPr>
              <a:t>).</a:t>
            </a:r>
          </a:p>
          <a:p>
            <a:r>
              <a:rPr lang="vi-VN" sz="2000" b="1" dirty="0">
                <a:latin typeface="+mj-lt"/>
              </a:rPr>
              <a:t>Thành phần:</a:t>
            </a:r>
            <a:endParaRPr lang="vi-VN" sz="2000" dirty="0">
              <a:latin typeface="+mj-lt"/>
            </a:endParaRPr>
          </a:p>
          <a:p>
            <a:pPr lvl="1"/>
            <a:r>
              <a:rPr lang="vi-VN" sz="2000" b="1" dirty="0" err="1">
                <a:latin typeface="+mj-lt"/>
              </a:rPr>
              <a:t>Encoder</a:t>
            </a:r>
            <a:r>
              <a:rPr lang="vi-VN" sz="2000" b="1" dirty="0">
                <a:latin typeface="+mj-lt"/>
              </a:rPr>
              <a:t>:</a:t>
            </a:r>
            <a:r>
              <a:rPr lang="vi-VN" sz="2000" dirty="0">
                <a:latin typeface="+mj-lt"/>
              </a:rPr>
              <a:t> nhiều lớp </a:t>
            </a:r>
            <a:r>
              <a:rPr lang="vi-VN" sz="2000" dirty="0" err="1">
                <a:latin typeface="+mj-lt"/>
              </a:rPr>
              <a:t>conv</a:t>
            </a:r>
            <a:r>
              <a:rPr lang="vi-VN" sz="2000" dirty="0">
                <a:latin typeface="+mj-lt"/>
              </a:rPr>
              <a:t> 3x3 + </a:t>
            </a:r>
            <a:r>
              <a:rPr lang="vi-VN" sz="2000" dirty="0" err="1">
                <a:latin typeface="+mj-lt"/>
              </a:rPr>
              <a:t>ReLU</a:t>
            </a:r>
            <a:r>
              <a:rPr lang="vi-VN" sz="2000" dirty="0">
                <a:latin typeface="+mj-lt"/>
              </a:rPr>
              <a:t>, kèm </a:t>
            </a:r>
            <a:r>
              <a:rPr lang="vi-VN" sz="2000" dirty="0" err="1">
                <a:latin typeface="+mj-lt"/>
              </a:rPr>
              <a:t>max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pooling</a:t>
            </a:r>
            <a:r>
              <a:rPr lang="vi-VN" sz="2000" dirty="0">
                <a:latin typeface="+mj-lt"/>
              </a:rPr>
              <a:t> 2x2 để giảm kích thước và tăng số kênh đặc trưng.</a:t>
            </a:r>
          </a:p>
          <a:p>
            <a:pPr lvl="1"/>
            <a:r>
              <a:rPr lang="vi-VN" sz="2000" b="1" dirty="0" err="1">
                <a:latin typeface="+mj-lt"/>
              </a:rPr>
              <a:t>Bottleneck</a:t>
            </a:r>
            <a:r>
              <a:rPr lang="vi-VN" sz="2000" b="1" dirty="0">
                <a:latin typeface="+mj-lt"/>
              </a:rPr>
              <a:t>:</a:t>
            </a:r>
            <a:r>
              <a:rPr lang="vi-VN" sz="2000" dirty="0">
                <a:latin typeface="+mj-lt"/>
              </a:rPr>
              <a:t> đặc trưng trừu tượng nhất, có nhiều kênh.</a:t>
            </a:r>
          </a:p>
          <a:p>
            <a:pPr lvl="1"/>
            <a:r>
              <a:rPr lang="vi-VN" sz="2000" b="1" dirty="0" err="1">
                <a:latin typeface="+mj-lt"/>
              </a:rPr>
              <a:t>Decoder</a:t>
            </a:r>
            <a:r>
              <a:rPr lang="vi-VN" sz="2000" b="1" dirty="0">
                <a:latin typeface="+mj-lt"/>
              </a:rPr>
              <a:t>: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up-conv</a:t>
            </a:r>
            <a:r>
              <a:rPr lang="vi-VN" sz="2000" dirty="0">
                <a:latin typeface="+mj-lt"/>
              </a:rPr>
              <a:t> 2x2 để khôi phục độ phân giải, kết hợp (</a:t>
            </a:r>
            <a:r>
              <a:rPr lang="vi-VN" sz="2000" dirty="0" err="1">
                <a:latin typeface="+mj-lt"/>
              </a:rPr>
              <a:t>copy</a:t>
            </a:r>
            <a:r>
              <a:rPr lang="vi-VN" sz="2000" dirty="0">
                <a:latin typeface="+mj-lt"/>
              </a:rPr>
              <a:t> &amp; </a:t>
            </a:r>
            <a:r>
              <a:rPr lang="vi-VN" sz="2000" dirty="0" err="1">
                <a:latin typeface="+mj-lt"/>
              </a:rPr>
              <a:t>crop</a:t>
            </a:r>
            <a:r>
              <a:rPr lang="vi-VN" sz="2000" dirty="0">
                <a:latin typeface="+mj-lt"/>
              </a:rPr>
              <a:t>) với đặc trưng </a:t>
            </a:r>
            <a:r>
              <a:rPr lang="vi-VN" sz="2000" dirty="0" err="1">
                <a:latin typeface="+mj-lt"/>
              </a:rPr>
              <a:t>encoder</a:t>
            </a:r>
            <a:r>
              <a:rPr lang="vi-VN" sz="2000" dirty="0">
                <a:latin typeface="+mj-lt"/>
              </a:rPr>
              <a:t>.</a:t>
            </a:r>
          </a:p>
          <a:p>
            <a:pPr lvl="1"/>
            <a:r>
              <a:rPr lang="vi-VN" sz="2000" b="1" dirty="0" err="1">
                <a:latin typeface="+mj-lt"/>
              </a:rPr>
              <a:t>Output</a:t>
            </a:r>
            <a:r>
              <a:rPr lang="vi-VN" sz="2000" b="1" dirty="0">
                <a:latin typeface="+mj-lt"/>
              </a:rPr>
              <a:t>: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conv</a:t>
            </a:r>
            <a:r>
              <a:rPr lang="vi-VN" sz="2000" dirty="0">
                <a:latin typeface="+mj-lt"/>
              </a:rPr>
              <a:t> 1x1 để tạo </a:t>
            </a:r>
            <a:r>
              <a:rPr lang="vi-VN" sz="2000" dirty="0" err="1">
                <a:latin typeface="+mj-lt"/>
              </a:rPr>
              <a:t>segmentation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map</a:t>
            </a:r>
            <a:r>
              <a:rPr lang="vi-VN" sz="2000" dirty="0">
                <a:latin typeface="+mj-lt"/>
              </a:rPr>
              <a:t> (</a:t>
            </a:r>
            <a:r>
              <a:rPr lang="vi-VN" sz="2000" dirty="0" err="1">
                <a:latin typeface="+mj-lt"/>
              </a:rPr>
              <a:t>mask</a:t>
            </a:r>
            <a:r>
              <a:rPr lang="vi-VN" sz="2000" dirty="0">
                <a:latin typeface="+mj-lt"/>
              </a:rPr>
              <a:t> nhị phân hoặc đa lớp).</a:t>
            </a:r>
          </a:p>
          <a:p>
            <a:r>
              <a:rPr lang="vi-VN" sz="2000" b="1" dirty="0">
                <a:latin typeface="+mj-lt"/>
              </a:rPr>
              <a:t>Ưu điểm:</a:t>
            </a:r>
            <a:endParaRPr lang="vi-VN" sz="2000" dirty="0">
              <a:latin typeface="+mj-lt"/>
            </a:endParaRPr>
          </a:p>
          <a:p>
            <a:pPr lvl="1"/>
            <a:r>
              <a:rPr lang="vi-VN" sz="2000" dirty="0">
                <a:latin typeface="+mj-lt"/>
              </a:rPr>
              <a:t>Giữ được </a:t>
            </a:r>
            <a:r>
              <a:rPr lang="vi-VN" sz="2000" b="1" dirty="0">
                <a:latin typeface="+mj-lt"/>
              </a:rPr>
              <a:t>chi tiết biên</a:t>
            </a:r>
            <a:r>
              <a:rPr lang="vi-VN" sz="2000" dirty="0">
                <a:latin typeface="+mj-lt"/>
              </a:rPr>
              <a:t> → phù hợp </a:t>
            </a:r>
            <a:r>
              <a:rPr lang="vi-VN" sz="2000" dirty="0" err="1">
                <a:latin typeface="+mj-lt"/>
              </a:rPr>
              <a:t>segmentation</a:t>
            </a:r>
            <a:r>
              <a:rPr lang="vi-VN" sz="2000" dirty="0">
                <a:latin typeface="+mj-lt"/>
              </a:rPr>
              <a:t> y tế, đường sá.</a:t>
            </a:r>
          </a:p>
          <a:p>
            <a:pPr lvl="1"/>
            <a:r>
              <a:rPr lang="vi-VN" sz="2000" dirty="0">
                <a:latin typeface="+mj-lt"/>
              </a:rPr>
              <a:t>Hoạt động tốt ngay cả với tập dữ liệu vừa và nhỏ.</a:t>
            </a:r>
          </a:p>
        </p:txBody>
      </p:sp>
    </p:spTree>
    <p:extLst>
      <p:ext uri="{BB962C8B-B14F-4D97-AF65-F5344CB8AC3E}">
        <p14:creationId xmlns:p14="http://schemas.microsoft.com/office/powerpoint/2010/main" val="17081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C190DCC3-E4E6-B846-B8F3-64C38A532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CB257F58-C3AC-6ADD-70CB-96C5ADB93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22000"/>
              </a:lnSpc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55B89-7421-6596-2432-A0EDB9A90250}"/>
              </a:ext>
            </a:extLst>
          </p:cNvPr>
          <p:cNvSpPr txBox="1"/>
          <p:nvPr/>
        </p:nvSpPr>
        <p:spPr>
          <a:xfrm>
            <a:off x="314757" y="1406466"/>
            <a:ext cx="9566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42C579D-8E9D-9DA4-3FAB-A799DFA4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86" y="2052797"/>
            <a:ext cx="7605228" cy="45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1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98A99D04-E764-BF88-E9AF-A48072DC6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0AAA0F74-ECCB-5CC2-FB60-1008B7569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22000"/>
              </a:lnSpc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DD413-8F3C-A138-AE19-1C7447AE9B33}"/>
              </a:ext>
            </a:extLst>
          </p:cNvPr>
          <p:cNvSpPr txBox="1"/>
          <p:nvPr/>
        </p:nvSpPr>
        <p:spPr>
          <a:xfrm>
            <a:off x="314757" y="1406466"/>
            <a:ext cx="9566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nl-NL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(U-Net với ResNet34)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DE8F0-1E07-A7EE-ACD3-EFC4A1FDBD2F}"/>
              </a:ext>
            </a:extLst>
          </p:cNvPr>
          <p:cNvSpPr txBox="1"/>
          <p:nvPr/>
        </p:nvSpPr>
        <p:spPr>
          <a:xfrm>
            <a:off x="314757" y="2052797"/>
            <a:ext cx="48078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đề xuất: ResNet34-UNet</a:t>
            </a:r>
          </a:p>
          <a:p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(ResNet34):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Trích xuất đặc trưng đa tầng từ ảnh.</a:t>
            </a:r>
          </a:p>
          <a:p>
            <a:pPr lvl="1"/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học sâu, giảm mất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(U-</a:t>
            </a: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khôi phục kích thước gốc.</a:t>
            </a:r>
          </a:p>
          <a:p>
            <a:pPr lvl="1"/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giữ chi tiết biên, bắt được ổ gà nhỏ.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 ra: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nhị phân (ổ gà / nền).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biên rõ, phù hợp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pixel-wise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cần dữ liệu vừa phải.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878C975-F4B7-ADA0-3678-4130FFD6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11" y="2052797"/>
            <a:ext cx="7065037" cy="47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FF37C01B-3400-9255-8286-ED00BEA5D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B2439A2B-8381-5A2F-0BC7-BF94A6DA2F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22000"/>
              </a:lnSpc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99717-884B-4F52-8BFA-6E29564416A5}"/>
              </a:ext>
            </a:extLst>
          </p:cNvPr>
          <p:cNvSpPr txBox="1"/>
          <p:nvPr/>
        </p:nvSpPr>
        <p:spPr>
          <a:xfrm>
            <a:off x="314757" y="1406466"/>
            <a:ext cx="9566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&amp;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8471930-62B1-B406-547B-A4D6C561AF6F}"/>
              </a:ext>
            </a:extLst>
          </p:cNvPr>
          <p:cNvSpPr txBox="1"/>
          <p:nvPr/>
        </p:nvSpPr>
        <p:spPr>
          <a:xfrm>
            <a:off x="314758" y="2052797"/>
            <a:ext cx="74035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ảnh mặt đường +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ổ gà).</a:t>
            </a: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&amp;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resize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xoay, lật, thay đổi sáng, thêm bóng,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BCE +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=1e-4),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stopping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loại bỏ vùng nhỏ.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8230A6FF-C8D5-3F8E-79CF-735C372A5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324" y="1729631"/>
            <a:ext cx="1653683" cy="4519052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0FDA92D0-8E94-D434-A9D8-28BB1A11F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754" y="1729631"/>
            <a:ext cx="1803956" cy="42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8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BB377DFE-1D02-CBC8-63EC-B3FF832E4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B3E80CB1-66A4-D5D8-406F-046F302C0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22000"/>
              </a:lnSpc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B60F4-8CD1-C91D-3574-BE2BB9E8D79C}"/>
              </a:ext>
            </a:extLst>
          </p:cNvPr>
          <p:cNvSpPr txBox="1"/>
          <p:nvPr/>
        </p:nvSpPr>
        <p:spPr>
          <a:xfrm>
            <a:off x="314757" y="1406466"/>
            <a:ext cx="9566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Kết quả đạt được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5751A-AB93-4130-9B8C-611D6A9D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6" y="2387062"/>
            <a:ext cx="12124894" cy="342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D2E0832C-3FA0-900A-F130-754528238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4261EE07-CEA1-5195-E502-2826C1A8E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22000"/>
              </a:lnSpc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Giao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tải</a:t>
            </a:r>
            <a:br>
              <a:rPr lang="vi-VN" dirty="0"/>
            </a:br>
            <a:r>
              <a:rPr lang="vi-VN" sz="2400" dirty="0"/>
              <a:t>UNIVERSITY OF TRANSPOST AND COMMUNICATIONS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0133C-4C73-9AD7-06AD-18ECB6FF1C16}"/>
              </a:ext>
            </a:extLst>
          </p:cNvPr>
          <p:cNvSpPr txBox="1"/>
          <p:nvPr/>
        </p:nvSpPr>
        <p:spPr>
          <a:xfrm>
            <a:off x="314757" y="1406466"/>
            <a:ext cx="9566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Kết quả đạt được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1BEEC7C-76F5-0A81-373D-4C5918F28044}"/>
              </a:ext>
            </a:extLst>
          </p:cNvPr>
          <p:cNvSpPr txBox="1"/>
          <p:nvPr/>
        </p:nvSpPr>
        <p:spPr>
          <a:xfrm>
            <a:off x="314757" y="2052797"/>
            <a:ext cx="60860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nghiệm: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Ảnh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ổ gà rõ, biên sắc nét.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khó: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Bóng đen, vệt dầu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dễ gây nhầm lẫn.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3E5FCC1-1A38-EF0B-6C71-1CAB3137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071" y="2717320"/>
            <a:ext cx="7954172" cy="36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101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777</Words>
  <Application>Microsoft Office PowerPoint</Application>
  <PresentationFormat>Widescreen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  New Roman</vt:lpstr>
      <vt:lpstr>Arial</vt:lpstr>
      <vt:lpstr>Times New Roman</vt:lpstr>
      <vt:lpstr>Calibri</vt:lpstr>
      <vt:lpstr>Theme1</vt:lpstr>
      <vt:lpstr>Đại học Giao thông Vận tải UNIVERSITY OF TRANSPOST AND COMMUNICATIONS</vt:lpstr>
      <vt:lpstr>Đại học Giao thông Vận tải UNIVERSITY OF TRANSPOST AND COMMUNICATIONS</vt:lpstr>
      <vt:lpstr>Đại học Giao thông Vận tải UNIVERSITY OF TRANSPOST AND COMMUNICATIONS</vt:lpstr>
      <vt:lpstr>Đại học Giao thông Vận tải UNIVERSITY OF TRANSPOST AND COMMUNICATIONS</vt:lpstr>
      <vt:lpstr>Đại học Giao thông Vận tải UNIVERSITY OF TRANSPOST AND COMMUNICATIONS</vt:lpstr>
      <vt:lpstr>Đại học Giao thông Vận tải UNIVERSITY OF TRANSPOST AND COMMUNICATIONS</vt:lpstr>
      <vt:lpstr>Đại học Giao thông Vận tải UNIVERSITY OF TRANSPOST AND COMMUNICATIONS</vt:lpstr>
      <vt:lpstr>Đại học Giao thông Vận tải UNIVERSITY OF TRANSPOST AND COMMUNICATIONS</vt:lpstr>
      <vt:lpstr>Đại học Giao thông Vận tải UNIVERSITY OF TRANSPOST AND COMMUNICATIONS</vt:lpstr>
      <vt:lpstr>Đại học Giao thông Vận tải UNIVERSITY OF TRANSPOST AND COMMUNICATIONS</vt:lpstr>
      <vt:lpstr>Đại học Giao thông Vận tải UNIVERSITY OF TRANSPOST AND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UNIVERSITY OF TRANSPOST AND COMMUNICATIONS</dc:title>
  <dc:creator>NGUYEN QUANG  HUAN</dc:creator>
  <cp:lastModifiedBy>Duong</cp:lastModifiedBy>
  <cp:revision>270</cp:revision>
  <dcterms:created xsi:type="dcterms:W3CDTF">2022-12-05T13:13:16Z</dcterms:created>
  <dcterms:modified xsi:type="dcterms:W3CDTF">2025-09-12T11:55:07Z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1033-4.7.1.7786</vt:lpwstr>
  </property>
</Properties>
</file>