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335" r:id="rId5"/>
    <p:sldId id="336" r:id="rId6"/>
    <p:sldId id="340" r:id="rId7"/>
    <p:sldId id="341" r:id="rId8"/>
    <p:sldId id="350" r:id="rId9"/>
    <p:sldId id="339" r:id="rId10"/>
    <p:sldId id="351" r:id="rId11"/>
    <p:sldId id="342" r:id="rId12"/>
    <p:sldId id="348" r:id="rId13"/>
    <p:sldId id="352" r:id="rId14"/>
    <p:sldId id="345" r:id="rId15"/>
    <p:sldId id="353" r:id="rId16"/>
    <p:sldId id="349" r:id="rId17"/>
    <p:sldId id="34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94" autoAdjust="0"/>
  </p:normalViewPr>
  <p:slideViewPr>
    <p:cSldViewPr snapToGrid="0">
      <p:cViewPr varScale="1">
        <p:scale>
          <a:sx n="81" d="100"/>
          <a:sy n="81" d="100"/>
        </p:scale>
        <p:origin x="754" y="53"/>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8/2/2024</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8/2/2024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a:t>Click icon to add picture</a:t>
            </a:r>
            <a:endParaRPr lang="en-US" dirty="0"/>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a:t>Click icon to add picture</a:t>
            </a:r>
            <a:endParaRPr lang="en-US" dirty="0"/>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E0BCE3-7A85-71CE-E027-A8E454AF1454}"/>
              </a:ext>
            </a:extLst>
          </p:cNvPr>
          <p:cNvSpPr>
            <a:spLocks noGrp="1"/>
          </p:cNvSpPr>
          <p:nvPr>
            <p:ph type="ctrTitle"/>
          </p:nvPr>
        </p:nvSpPr>
        <p:spPr>
          <a:xfrm>
            <a:off x="5778630" y="518474"/>
            <a:ext cx="4958028" cy="1895432"/>
          </a:xfrm>
        </p:spPr>
        <p:txBody>
          <a:bodyPr/>
          <a:lstStyle/>
          <a:p>
            <a:r>
              <a:rPr lang="en-US" dirty="0"/>
              <a:t>Library Management System</a:t>
            </a:r>
          </a:p>
        </p:txBody>
      </p:sp>
      <p:sp>
        <p:nvSpPr>
          <p:cNvPr id="2" name="TextBox 1">
            <a:extLst>
              <a:ext uri="{FF2B5EF4-FFF2-40B4-BE49-F238E27FC236}">
                <a16:creationId xmlns:a16="http://schemas.microsoft.com/office/drawing/2014/main" id="{2FC12433-8312-F7A0-9A71-CA13FB991761}"/>
              </a:ext>
            </a:extLst>
          </p:cNvPr>
          <p:cNvSpPr txBox="1"/>
          <p:nvPr/>
        </p:nvSpPr>
        <p:spPr>
          <a:xfrm>
            <a:off x="6325386" y="3544478"/>
            <a:ext cx="4656841" cy="1477328"/>
          </a:xfrm>
          <a:prstGeom prst="rect">
            <a:avLst/>
          </a:prstGeom>
          <a:noFill/>
        </p:spPr>
        <p:txBody>
          <a:bodyPr wrap="square" rtlCol="0">
            <a:spAutoFit/>
          </a:bodyPr>
          <a:lstStyle/>
          <a:p>
            <a:r>
              <a:rPr lang="en-US" dirty="0" err="1"/>
              <a:t>Venkatarama</a:t>
            </a:r>
            <a:r>
              <a:rPr lang="en-US" dirty="0"/>
              <a:t> Sai Teja </a:t>
            </a:r>
            <a:r>
              <a:rPr lang="en-US" dirty="0" err="1"/>
              <a:t>Dasarathi</a:t>
            </a:r>
            <a:endParaRPr lang="en-US" dirty="0"/>
          </a:p>
          <a:p>
            <a:r>
              <a:rPr lang="en-US" dirty="0"/>
              <a:t>Likith Kumar Tarala</a:t>
            </a:r>
          </a:p>
          <a:p>
            <a:r>
              <a:rPr lang="en-US" dirty="0"/>
              <a:t>Siddhanth </a:t>
            </a:r>
            <a:r>
              <a:rPr lang="en-US" dirty="0" err="1"/>
              <a:t>Erramaraju</a:t>
            </a:r>
            <a:endParaRPr lang="en-US" dirty="0"/>
          </a:p>
          <a:p>
            <a:r>
              <a:rPr lang="en-US" dirty="0"/>
              <a:t>Surya </a:t>
            </a:r>
            <a:r>
              <a:rPr lang="en-US" dirty="0" err="1"/>
              <a:t>Sathwik</a:t>
            </a:r>
            <a:r>
              <a:rPr lang="en-US" dirty="0"/>
              <a:t> Varma </a:t>
            </a:r>
            <a:r>
              <a:rPr lang="en-US" dirty="0" err="1"/>
              <a:t>Nadimpalli</a:t>
            </a:r>
            <a:endParaRPr lang="en-US" dirty="0"/>
          </a:p>
          <a:p>
            <a:endParaRPr lang="en-IN" dirty="0"/>
          </a:p>
        </p:txBody>
      </p:sp>
    </p:spTree>
    <p:extLst>
      <p:ext uri="{BB962C8B-B14F-4D97-AF65-F5344CB8AC3E}">
        <p14:creationId xmlns:p14="http://schemas.microsoft.com/office/powerpoint/2010/main" val="95441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BF9F0-B02C-F479-3755-F41439C1E147}"/>
              </a:ext>
            </a:extLst>
          </p:cNvPr>
          <p:cNvSpPr>
            <a:spLocks noGrp="1"/>
          </p:cNvSpPr>
          <p:nvPr>
            <p:ph type="title"/>
          </p:nvPr>
        </p:nvSpPr>
        <p:spPr>
          <a:xfrm>
            <a:off x="6095999" y="441960"/>
            <a:ext cx="5641897" cy="3316893"/>
          </a:xfrm>
        </p:spPr>
        <p:txBody>
          <a:bodyPr/>
          <a:lstStyle/>
          <a:p>
            <a:r>
              <a:rPr lang="en-US" dirty="0"/>
              <a:t>Views</a:t>
            </a:r>
            <a:endParaRPr lang="en-ZA" dirty="0"/>
          </a:p>
        </p:txBody>
      </p:sp>
      <p:sp>
        <p:nvSpPr>
          <p:cNvPr id="4" name="Text Placeholder 3">
            <a:extLst>
              <a:ext uri="{FF2B5EF4-FFF2-40B4-BE49-F238E27FC236}">
                <a16:creationId xmlns:a16="http://schemas.microsoft.com/office/drawing/2014/main" id="{438454DC-C030-7E9F-D45F-48606AD72856}"/>
              </a:ext>
            </a:extLst>
          </p:cNvPr>
          <p:cNvSpPr>
            <a:spLocks noGrp="1"/>
          </p:cNvSpPr>
          <p:nvPr>
            <p:ph type="body" sz="quarter" idx="13"/>
          </p:nvPr>
        </p:nvSpPr>
        <p:spPr/>
        <p:txBody>
          <a:bodyPr/>
          <a:lstStyle/>
          <a:p>
            <a:r>
              <a:rPr lang="en-US" dirty="0"/>
              <a:t>Screens available in on the library management system</a:t>
            </a:r>
          </a:p>
        </p:txBody>
      </p:sp>
    </p:spTree>
    <p:extLst>
      <p:ext uri="{BB962C8B-B14F-4D97-AF65-F5344CB8AC3E}">
        <p14:creationId xmlns:p14="http://schemas.microsoft.com/office/powerpoint/2010/main" val="2493517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186A1-11A8-21B1-B6A0-AA1A1DAA5A9A}"/>
              </a:ext>
            </a:extLst>
          </p:cNvPr>
          <p:cNvSpPr>
            <a:spLocks noGrp="1"/>
          </p:cNvSpPr>
          <p:nvPr>
            <p:ph type="title"/>
          </p:nvPr>
        </p:nvSpPr>
        <p:spPr>
          <a:xfrm>
            <a:off x="893064" y="72518"/>
            <a:ext cx="10405174" cy="1326514"/>
          </a:xfrm>
        </p:spPr>
        <p:txBody>
          <a:bodyPr/>
          <a:lstStyle/>
          <a:p>
            <a:r>
              <a:rPr lang="en-US" dirty="0"/>
              <a:t>Views</a:t>
            </a:r>
            <a:endParaRPr lang="en-ZA" dirty="0"/>
          </a:p>
        </p:txBody>
      </p:sp>
      <p:sp>
        <p:nvSpPr>
          <p:cNvPr id="5" name="Content Placeholder 4">
            <a:extLst>
              <a:ext uri="{FF2B5EF4-FFF2-40B4-BE49-F238E27FC236}">
                <a16:creationId xmlns:a16="http://schemas.microsoft.com/office/drawing/2014/main" id="{2726E51D-0E5E-98CC-19AE-F6AC7B00BF2E}"/>
              </a:ext>
            </a:extLst>
          </p:cNvPr>
          <p:cNvSpPr>
            <a:spLocks noGrp="1"/>
          </p:cNvSpPr>
          <p:nvPr>
            <p:ph sz="quarter" idx="14"/>
          </p:nvPr>
        </p:nvSpPr>
        <p:spPr>
          <a:xfrm>
            <a:off x="911352" y="2058669"/>
            <a:ext cx="10386886" cy="3687763"/>
          </a:xfrm>
        </p:spPr>
        <p:txBody>
          <a:bodyPr>
            <a:normAutofit/>
          </a:bodyPr>
          <a:lstStyle/>
          <a:p>
            <a:pPr marL="0" marR="0" indent="0">
              <a:lnSpc>
                <a:spcPct val="107000"/>
              </a:lnSpc>
              <a:spcBef>
                <a:spcPts val="0"/>
              </a:spcBef>
              <a:spcAft>
                <a:spcPts val="800"/>
              </a:spcAft>
              <a:buNone/>
            </a:pPr>
            <a:r>
              <a:rPr lang="en-US" sz="1800" kern="100" dirty="0">
                <a:effectLst/>
                <a:ea typeface="Aptos" panose="020B0004020202020204" pitchFamily="34" charset="0"/>
                <a:cs typeface="Times New Roman" panose="02020603050405020304" pitchFamily="18" charset="0"/>
              </a:rPr>
              <a:t>We have created different views for all the endpoints defined above which perform the required actions when the user is using our app.</a:t>
            </a:r>
          </a:p>
          <a:p>
            <a:pPr marL="342900" marR="0" lvl="0" indent="-342900">
              <a:lnSpc>
                <a:spcPct val="107000"/>
              </a:lnSpc>
              <a:spcBef>
                <a:spcPts val="0"/>
              </a:spcBef>
              <a:spcAft>
                <a:spcPts val="0"/>
              </a:spcAft>
              <a:buFont typeface="+mj-lt"/>
              <a:buAutoNum type="arabicPeriod"/>
            </a:pPr>
            <a:r>
              <a:rPr lang="en-US" sz="1800" kern="100" dirty="0">
                <a:effectLst/>
                <a:ea typeface="Aptos" panose="020B0004020202020204" pitchFamily="34" charset="0"/>
                <a:cs typeface="Times New Roman" panose="02020603050405020304" pitchFamily="18" charset="0"/>
              </a:rPr>
              <a:t>The process of signing up, logging in, and logging out via authentication.</a:t>
            </a:r>
          </a:p>
          <a:p>
            <a:pPr marL="342900" marR="0" lvl="0" indent="-342900">
              <a:lnSpc>
                <a:spcPct val="107000"/>
              </a:lnSpc>
              <a:spcBef>
                <a:spcPts val="0"/>
              </a:spcBef>
              <a:spcAft>
                <a:spcPts val="0"/>
              </a:spcAft>
              <a:buFont typeface="+mj-lt"/>
              <a:buAutoNum type="arabicPeriod"/>
            </a:pPr>
            <a:r>
              <a:rPr lang="en-US" sz="1800" kern="100" dirty="0">
                <a:effectLst/>
                <a:ea typeface="Aptos" panose="020B0004020202020204" pitchFamily="34" charset="0"/>
                <a:cs typeface="Times New Roman" panose="02020603050405020304" pitchFamily="18" charset="0"/>
              </a:rPr>
              <a:t>Views for users to borrow and return books.</a:t>
            </a:r>
          </a:p>
          <a:p>
            <a:pPr marL="342900" marR="0" lvl="0" indent="-342900">
              <a:lnSpc>
                <a:spcPct val="107000"/>
              </a:lnSpc>
              <a:spcBef>
                <a:spcPts val="0"/>
              </a:spcBef>
              <a:spcAft>
                <a:spcPts val="0"/>
              </a:spcAft>
              <a:buFont typeface="+mj-lt"/>
              <a:buAutoNum type="arabicPeriod"/>
            </a:pPr>
            <a:r>
              <a:rPr lang="en-US" sz="1800" kern="100" dirty="0">
                <a:effectLst/>
                <a:ea typeface="Aptos" panose="020B0004020202020204" pitchFamily="34" charset="0"/>
                <a:cs typeface="Times New Roman" panose="02020603050405020304" pitchFamily="18" charset="0"/>
              </a:rPr>
              <a:t>Librarians can view the list of all books, manage borrowing records, and perform other administrative tasks.</a:t>
            </a:r>
          </a:p>
          <a:p>
            <a:pPr marL="342900" marR="0" lvl="0" indent="-342900">
              <a:lnSpc>
                <a:spcPct val="107000"/>
              </a:lnSpc>
              <a:spcBef>
                <a:spcPts val="0"/>
              </a:spcBef>
              <a:spcAft>
                <a:spcPts val="800"/>
              </a:spcAft>
              <a:buFont typeface="+mj-lt"/>
              <a:buAutoNum type="arabicPeriod"/>
            </a:pPr>
            <a:r>
              <a:rPr lang="en-US" sz="1800" kern="100" dirty="0">
                <a:effectLst/>
                <a:ea typeface="Aptos" panose="020B0004020202020204" pitchFamily="34" charset="0"/>
                <a:cs typeface="Times New Roman" panose="02020603050405020304" pitchFamily="18" charset="0"/>
              </a:rPr>
              <a:t>Users can view available books, their borrowing history, and details of each book.</a:t>
            </a:r>
          </a:p>
        </p:txBody>
      </p:sp>
      <p:sp>
        <p:nvSpPr>
          <p:cNvPr id="3" name="Slide Number Placeholder 2">
            <a:extLst>
              <a:ext uri="{FF2B5EF4-FFF2-40B4-BE49-F238E27FC236}">
                <a16:creationId xmlns:a16="http://schemas.microsoft.com/office/drawing/2014/main" id="{C5430536-D522-9F5E-B2C4-24F7C757082B}"/>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1684465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BF9F0-B02C-F479-3755-F41439C1E147}"/>
              </a:ext>
            </a:extLst>
          </p:cNvPr>
          <p:cNvSpPr>
            <a:spLocks noGrp="1"/>
          </p:cNvSpPr>
          <p:nvPr>
            <p:ph type="title"/>
          </p:nvPr>
        </p:nvSpPr>
        <p:spPr>
          <a:xfrm>
            <a:off x="6095999" y="441960"/>
            <a:ext cx="5641897" cy="3316893"/>
          </a:xfrm>
        </p:spPr>
        <p:txBody>
          <a:bodyPr/>
          <a:lstStyle/>
          <a:p>
            <a:r>
              <a:rPr lang="en-US" dirty="0"/>
              <a:t>Conclusion</a:t>
            </a:r>
            <a:endParaRPr lang="en-ZA" dirty="0"/>
          </a:p>
        </p:txBody>
      </p:sp>
    </p:spTree>
    <p:extLst>
      <p:ext uri="{BB962C8B-B14F-4D97-AF65-F5344CB8AC3E}">
        <p14:creationId xmlns:p14="http://schemas.microsoft.com/office/powerpoint/2010/main" val="69118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186A1-11A8-21B1-B6A0-AA1A1DAA5A9A}"/>
              </a:ext>
            </a:extLst>
          </p:cNvPr>
          <p:cNvSpPr>
            <a:spLocks noGrp="1"/>
          </p:cNvSpPr>
          <p:nvPr>
            <p:ph type="title"/>
          </p:nvPr>
        </p:nvSpPr>
        <p:spPr>
          <a:xfrm>
            <a:off x="893064" y="72518"/>
            <a:ext cx="10405174" cy="1326514"/>
          </a:xfrm>
        </p:spPr>
        <p:txBody>
          <a:bodyPr/>
          <a:lstStyle/>
          <a:p>
            <a:r>
              <a:rPr lang="en-US" dirty="0">
                <a:latin typeface="+mn-lt"/>
              </a:rPr>
              <a:t>Conclusion</a:t>
            </a:r>
            <a:endParaRPr lang="en-ZA" dirty="0">
              <a:latin typeface="+mn-lt"/>
            </a:endParaRPr>
          </a:p>
        </p:txBody>
      </p:sp>
      <p:sp>
        <p:nvSpPr>
          <p:cNvPr id="5" name="Content Placeholder 4">
            <a:extLst>
              <a:ext uri="{FF2B5EF4-FFF2-40B4-BE49-F238E27FC236}">
                <a16:creationId xmlns:a16="http://schemas.microsoft.com/office/drawing/2014/main" id="{2726E51D-0E5E-98CC-19AE-F6AC7B00BF2E}"/>
              </a:ext>
            </a:extLst>
          </p:cNvPr>
          <p:cNvSpPr>
            <a:spLocks noGrp="1"/>
          </p:cNvSpPr>
          <p:nvPr>
            <p:ph sz="quarter" idx="14"/>
          </p:nvPr>
        </p:nvSpPr>
        <p:spPr>
          <a:xfrm>
            <a:off x="911352" y="2058669"/>
            <a:ext cx="10386886" cy="3687763"/>
          </a:xfrm>
        </p:spPr>
        <p:txBody>
          <a:bodyPr>
            <a:normAutofit/>
          </a:bodyPr>
          <a:lstStyle/>
          <a:p>
            <a:pPr marL="0" marR="0" indent="0">
              <a:lnSpc>
                <a:spcPct val="107000"/>
              </a:lnSpc>
              <a:spcBef>
                <a:spcPts val="0"/>
              </a:spcBef>
              <a:spcAft>
                <a:spcPts val="800"/>
              </a:spcAft>
              <a:buNone/>
            </a:pPr>
            <a:r>
              <a:rPr lang="en-US" sz="2800" kern="100" dirty="0">
                <a:effectLst/>
                <a:ea typeface="Aptos" panose="020B0004020202020204" pitchFamily="34" charset="0"/>
                <a:cs typeface="Times New Roman" panose="02020603050405020304" pitchFamily="18" charset="0"/>
              </a:rPr>
              <a:t>The </a:t>
            </a:r>
            <a:r>
              <a:rPr lang="en-US" sz="2800" b="1" kern="100" dirty="0" err="1">
                <a:effectLst/>
                <a:ea typeface="Aptos" panose="020B0004020202020204" pitchFamily="34" charset="0"/>
                <a:cs typeface="Times New Roman" panose="02020603050405020304" pitchFamily="18" charset="0"/>
              </a:rPr>
              <a:t>LibraryApp</a:t>
            </a:r>
            <a:r>
              <a:rPr lang="en-US" sz="2800" kern="100" dirty="0">
                <a:effectLst/>
                <a:ea typeface="Aptos" panose="020B0004020202020204" pitchFamily="34" charset="0"/>
                <a:cs typeface="Times New Roman" panose="02020603050405020304" pitchFamily="18" charset="0"/>
              </a:rPr>
              <a:t> provides a comprehensive solution for </a:t>
            </a:r>
            <a:r>
              <a:rPr lang="en-US" sz="2800" b="1" kern="100" dirty="0">
                <a:effectLst/>
                <a:ea typeface="Aptos" panose="020B0004020202020204" pitchFamily="34" charset="0"/>
                <a:cs typeface="Times New Roman" panose="02020603050405020304" pitchFamily="18" charset="0"/>
              </a:rPr>
              <a:t>managing</a:t>
            </a:r>
            <a:r>
              <a:rPr lang="en-US" sz="2800" kern="100" dirty="0">
                <a:effectLst/>
                <a:ea typeface="Aptos" panose="020B0004020202020204" pitchFamily="34" charset="0"/>
                <a:cs typeface="Times New Roman" panose="02020603050405020304" pitchFamily="18" charset="0"/>
              </a:rPr>
              <a:t> library resources and </a:t>
            </a:r>
            <a:r>
              <a:rPr lang="en-US" sz="2800" b="1" kern="100" dirty="0">
                <a:effectLst/>
                <a:ea typeface="Aptos" panose="020B0004020202020204" pitchFamily="34" charset="0"/>
                <a:cs typeface="Times New Roman" panose="02020603050405020304" pitchFamily="18" charset="0"/>
              </a:rPr>
              <a:t>borrowing</a:t>
            </a:r>
            <a:r>
              <a:rPr lang="en-US" sz="2800" kern="100" dirty="0">
                <a:effectLst/>
                <a:ea typeface="Aptos" panose="020B0004020202020204" pitchFamily="34" charset="0"/>
                <a:cs typeface="Times New Roman" panose="02020603050405020304" pitchFamily="18" charset="0"/>
              </a:rPr>
              <a:t> processes. It simplifies the task of librarians and offers a user-friendly interface for users to access and borrow books.</a:t>
            </a:r>
          </a:p>
        </p:txBody>
      </p:sp>
      <p:sp>
        <p:nvSpPr>
          <p:cNvPr id="3" name="Slide Number Placeholder 2">
            <a:extLst>
              <a:ext uri="{FF2B5EF4-FFF2-40B4-BE49-F238E27FC236}">
                <a16:creationId xmlns:a16="http://schemas.microsoft.com/office/drawing/2014/main" id="{C5430536-D522-9F5E-B2C4-24F7C757082B}"/>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3673485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8D25-D403-2E2B-50DA-B21A0500AB0E}"/>
              </a:ext>
            </a:extLst>
          </p:cNvPr>
          <p:cNvSpPr>
            <a:spLocks noGrp="1"/>
          </p:cNvSpPr>
          <p:nvPr>
            <p:ph type="title"/>
          </p:nvPr>
        </p:nvSpPr>
        <p:spPr>
          <a:xfrm>
            <a:off x="911352" y="505016"/>
            <a:ext cx="5775656" cy="3284932"/>
          </a:xfrm>
        </p:spPr>
        <p:txBody>
          <a:bodyPr/>
          <a:lstStyle/>
          <a:p>
            <a:r>
              <a:rPr lang="en-US" dirty="0"/>
              <a:t>Thank you </a:t>
            </a:r>
          </a:p>
        </p:txBody>
      </p:sp>
      <p:sp>
        <p:nvSpPr>
          <p:cNvPr id="3" name="Text Placeholder 2">
            <a:extLst>
              <a:ext uri="{FF2B5EF4-FFF2-40B4-BE49-F238E27FC236}">
                <a16:creationId xmlns:a16="http://schemas.microsoft.com/office/drawing/2014/main" id="{1EC6DB3D-3AE2-9478-3245-FE2F98B96EC7}"/>
              </a:ext>
            </a:extLst>
          </p:cNvPr>
          <p:cNvSpPr>
            <a:spLocks noGrp="1"/>
          </p:cNvSpPr>
          <p:nvPr>
            <p:ph type="body" sz="quarter" idx="13"/>
          </p:nvPr>
        </p:nvSpPr>
        <p:spPr>
          <a:xfrm>
            <a:off x="911353" y="4006024"/>
            <a:ext cx="5794248" cy="2346960"/>
          </a:xfrm>
        </p:spPr>
        <p:txBody>
          <a:bodyPr/>
          <a:lstStyle/>
          <a:p>
            <a:r>
              <a:rPr lang="en-US"/>
              <a:t>Venkatarama </a:t>
            </a:r>
            <a:r>
              <a:rPr lang="en-US" dirty="0"/>
              <a:t>Sai Teja </a:t>
            </a:r>
            <a:r>
              <a:rPr lang="en-US" dirty="0" err="1"/>
              <a:t>Dasarathi</a:t>
            </a:r>
            <a:endParaRPr lang="en-US" dirty="0"/>
          </a:p>
          <a:p>
            <a:r>
              <a:rPr lang="en-US" dirty="0"/>
              <a:t>Likith Kumar Tarala</a:t>
            </a:r>
          </a:p>
          <a:p>
            <a:r>
              <a:rPr lang="en-US" dirty="0"/>
              <a:t>Siddhanth </a:t>
            </a:r>
            <a:r>
              <a:rPr lang="en-US" dirty="0" err="1"/>
              <a:t>Erramaraju</a:t>
            </a:r>
            <a:endParaRPr lang="en-US" dirty="0"/>
          </a:p>
          <a:p>
            <a:r>
              <a:rPr lang="en-US" dirty="0"/>
              <a:t>Surya </a:t>
            </a:r>
            <a:r>
              <a:rPr lang="en-US" dirty="0" err="1"/>
              <a:t>Sathwik</a:t>
            </a:r>
            <a:r>
              <a:rPr lang="en-US" dirty="0"/>
              <a:t> Varma </a:t>
            </a:r>
            <a:r>
              <a:rPr lang="en-US" dirty="0" err="1"/>
              <a:t>Nadimpalli</a:t>
            </a:r>
            <a:endParaRPr lang="en-US" dirty="0"/>
          </a:p>
        </p:txBody>
      </p:sp>
    </p:spTree>
    <p:extLst>
      <p:ext uri="{BB962C8B-B14F-4D97-AF65-F5344CB8AC3E}">
        <p14:creationId xmlns:p14="http://schemas.microsoft.com/office/powerpoint/2010/main" val="3493061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870A-EBCD-13FC-D1A2-49C555C48170}"/>
              </a:ext>
            </a:extLst>
          </p:cNvPr>
          <p:cNvSpPr>
            <a:spLocks noGrp="1"/>
          </p:cNvSpPr>
          <p:nvPr>
            <p:ph type="title"/>
          </p:nvPr>
        </p:nvSpPr>
        <p:spPr>
          <a:xfrm>
            <a:off x="893064" y="72518"/>
            <a:ext cx="8297380" cy="1326514"/>
          </a:xfrm>
        </p:spPr>
        <p:txBody>
          <a:bodyPr/>
          <a:lstStyle/>
          <a:p>
            <a:r>
              <a:rPr lang="en-US"/>
              <a:t>Purpose</a:t>
            </a:r>
            <a:endParaRPr lang="en-US" dirty="0"/>
          </a:p>
        </p:txBody>
      </p:sp>
      <p:sp>
        <p:nvSpPr>
          <p:cNvPr id="7" name="Text Placeholder 6">
            <a:extLst>
              <a:ext uri="{FF2B5EF4-FFF2-40B4-BE49-F238E27FC236}">
                <a16:creationId xmlns:a16="http://schemas.microsoft.com/office/drawing/2014/main" id="{70B4EC43-20C2-1DA5-646B-B8D26CF7D003}"/>
              </a:ext>
            </a:extLst>
          </p:cNvPr>
          <p:cNvSpPr>
            <a:spLocks noGrp="1"/>
          </p:cNvSpPr>
          <p:nvPr>
            <p:ph type="body" sz="quarter" idx="13"/>
          </p:nvPr>
        </p:nvSpPr>
        <p:spPr>
          <a:xfrm>
            <a:off x="865631" y="2072640"/>
            <a:ext cx="8324089" cy="3493008"/>
          </a:xfrm>
        </p:spPr>
        <p:txBody>
          <a:bodyPr/>
          <a:lstStyle/>
          <a:p>
            <a:pPr marL="0" indent="0">
              <a:lnSpc>
                <a:spcPct val="107000"/>
              </a:lnSpc>
              <a:spcAft>
                <a:spcPts val="800"/>
              </a:spcAft>
              <a:buNone/>
            </a:pPr>
            <a:r>
              <a:rPr lang="en-US" sz="1800" b="1" kern="100" dirty="0">
                <a:effectLst/>
                <a:ea typeface="Aptos" panose="020B0004020202020204" pitchFamily="34" charset="0"/>
                <a:cs typeface="Times New Roman" panose="02020603050405020304" pitchFamily="18" charset="0"/>
              </a:rPr>
              <a:t>The purpose</a:t>
            </a:r>
            <a:r>
              <a:rPr lang="en-US" sz="1800" kern="100" dirty="0">
                <a:effectLst/>
                <a:ea typeface="Aptos" panose="020B0004020202020204" pitchFamily="34" charset="0"/>
                <a:cs typeface="Times New Roman" panose="02020603050405020304" pitchFamily="18" charset="0"/>
              </a:rPr>
              <a:t> of the app is to streamline the management of library resources and make it easier for users to access and borrow books. Here: </a:t>
            </a:r>
          </a:p>
          <a:p>
            <a:pPr>
              <a:lnSpc>
                <a:spcPct val="107000"/>
              </a:lnSpc>
              <a:spcAft>
                <a:spcPts val="800"/>
              </a:spcAft>
            </a:pPr>
            <a:r>
              <a:rPr lang="en-US" sz="1800" kern="100" dirty="0">
                <a:ea typeface="Aptos" panose="020B0004020202020204" pitchFamily="34" charset="0"/>
                <a:cs typeface="Times New Roman" panose="02020603050405020304" pitchFamily="18" charset="0"/>
              </a:rPr>
              <a:t>T</a:t>
            </a:r>
            <a:r>
              <a:rPr lang="en-US" sz="1800" kern="100" dirty="0">
                <a:effectLst/>
                <a:ea typeface="Aptos" panose="020B0004020202020204" pitchFamily="34" charset="0"/>
                <a:cs typeface="Times New Roman" panose="02020603050405020304" pitchFamily="18" charset="0"/>
              </a:rPr>
              <a:t>he </a:t>
            </a:r>
            <a:r>
              <a:rPr lang="en-US" sz="1800" b="1" kern="100" dirty="0">
                <a:effectLst/>
                <a:ea typeface="Aptos" panose="020B0004020202020204" pitchFamily="34" charset="0"/>
                <a:cs typeface="Times New Roman" panose="02020603050405020304" pitchFamily="18" charset="0"/>
              </a:rPr>
              <a:t>librarian</a:t>
            </a:r>
            <a:r>
              <a:rPr lang="en-US" sz="1800" kern="100" dirty="0">
                <a:effectLst/>
                <a:ea typeface="Aptos" panose="020B0004020202020204" pitchFamily="34" charset="0"/>
                <a:cs typeface="Times New Roman" panose="02020603050405020304" pitchFamily="18" charset="0"/>
              </a:rPr>
              <a:t> can manage the collection of books, track borrowing and returns, and manage user accounts. </a:t>
            </a:r>
          </a:p>
          <a:p>
            <a:pPr>
              <a:lnSpc>
                <a:spcPct val="107000"/>
              </a:lnSpc>
              <a:spcAft>
                <a:spcPts val="800"/>
              </a:spcAft>
            </a:pPr>
            <a:r>
              <a:rPr lang="en-US" sz="1800" kern="100" dirty="0">
                <a:ea typeface="Aptos" panose="020B0004020202020204" pitchFamily="34" charset="0"/>
                <a:cs typeface="Times New Roman" panose="02020603050405020304" pitchFamily="18" charset="0"/>
              </a:rPr>
              <a:t>The</a:t>
            </a:r>
            <a:r>
              <a:rPr lang="en-US" sz="1800" b="1" kern="100" dirty="0">
                <a:ea typeface="Aptos" panose="020B0004020202020204" pitchFamily="34" charset="0"/>
                <a:cs typeface="Times New Roman" panose="02020603050405020304" pitchFamily="18" charset="0"/>
              </a:rPr>
              <a:t> </a:t>
            </a:r>
            <a:r>
              <a:rPr lang="en-US" sz="1800" b="1" kern="100" dirty="0">
                <a:effectLst/>
                <a:ea typeface="Aptos" panose="020B0004020202020204" pitchFamily="34" charset="0"/>
                <a:cs typeface="Times New Roman" panose="02020603050405020304" pitchFamily="18" charset="0"/>
              </a:rPr>
              <a:t>users</a:t>
            </a:r>
            <a:r>
              <a:rPr lang="en-US" sz="1800" kern="100" dirty="0">
                <a:effectLst/>
                <a:ea typeface="Aptos" panose="020B0004020202020204" pitchFamily="34" charset="0"/>
                <a:cs typeface="Times New Roman" panose="02020603050405020304" pitchFamily="18" charset="0"/>
              </a:rPr>
              <a:t> can view available books, borrow books, and see their borrowing history.</a:t>
            </a:r>
          </a:p>
        </p:txBody>
      </p:sp>
      <p:sp>
        <p:nvSpPr>
          <p:cNvPr id="3" name="Slide Number Placeholder 2">
            <a:extLst>
              <a:ext uri="{FF2B5EF4-FFF2-40B4-BE49-F238E27FC236}">
                <a16:creationId xmlns:a16="http://schemas.microsoft.com/office/drawing/2014/main" id="{089920E1-1F47-D3FB-B5CD-7110B3795525}"/>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582749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BF9F0-B02C-F479-3755-F41439C1E147}"/>
              </a:ext>
            </a:extLst>
          </p:cNvPr>
          <p:cNvSpPr>
            <a:spLocks noGrp="1"/>
          </p:cNvSpPr>
          <p:nvPr>
            <p:ph type="title"/>
          </p:nvPr>
        </p:nvSpPr>
        <p:spPr>
          <a:xfrm>
            <a:off x="6095999" y="441960"/>
            <a:ext cx="5641897" cy="3316893"/>
          </a:xfrm>
        </p:spPr>
        <p:txBody>
          <a:bodyPr/>
          <a:lstStyle/>
          <a:p>
            <a:r>
              <a:rPr lang="en-US" dirty="0"/>
              <a:t>Users</a:t>
            </a:r>
            <a:endParaRPr lang="en-ZA" dirty="0"/>
          </a:p>
        </p:txBody>
      </p:sp>
      <p:sp>
        <p:nvSpPr>
          <p:cNvPr id="5" name="Text Placeholder 4">
            <a:extLst>
              <a:ext uri="{FF2B5EF4-FFF2-40B4-BE49-F238E27FC236}">
                <a16:creationId xmlns:a16="http://schemas.microsoft.com/office/drawing/2014/main" id="{CE3C8A46-D49C-FB70-9062-B672F2F7FB49}"/>
              </a:ext>
            </a:extLst>
          </p:cNvPr>
          <p:cNvSpPr>
            <a:spLocks noGrp="1"/>
          </p:cNvSpPr>
          <p:nvPr>
            <p:ph type="body" sz="quarter" idx="13"/>
          </p:nvPr>
        </p:nvSpPr>
        <p:spPr>
          <a:xfrm>
            <a:off x="6109694" y="4068392"/>
            <a:ext cx="5580586" cy="2197590"/>
          </a:xfrm>
        </p:spPr>
        <p:txBody>
          <a:bodyPr/>
          <a:lstStyle/>
          <a:p>
            <a:r>
              <a:rPr lang="en-US" dirty="0"/>
              <a:t>2 Types of Users</a:t>
            </a:r>
          </a:p>
        </p:txBody>
      </p:sp>
    </p:spTree>
    <p:extLst>
      <p:ext uri="{BB962C8B-B14F-4D97-AF65-F5344CB8AC3E}">
        <p14:creationId xmlns:p14="http://schemas.microsoft.com/office/powerpoint/2010/main" val="4043390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F4228-0DC4-4119-B9C7-6C936C41E980}"/>
              </a:ext>
            </a:extLst>
          </p:cNvPr>
          <p:cNvSpPr>
            <a:spLocks noGrp="1"/>
          </p:cNvSpPr>
          <p:nvPr>
            <p:ph type="title"/>
          </p:nvPr>
        </p:nvSpPr>
        <p:spPr>
          <a:xfrm>
            <a:off x="893064" y="72518"/>
            <a:ext cx="10405174" cy="1326514"/>
          </a:xfrm>
        </p:spPr>
        <p:txBody>
          <a:bodyPr/>
          <a:lstStyle/>
          <a:p>
            <a:r>
              <a:rPr lang="en-US" dirty="0"/>
              <a:t>Librarians &amp; Readers</a:t>
            </a:r>
            <a:endParaRPr lang="en-ZA" dirty="0"/>
          </a:p>
        </p:txBody>
      </p:sp>
      <p:sp>
        <p:nvSpPr>
          <p:cNvPr id="4" name="Content Placeholder 3">
            <a:extLst>
              <a:ext uri="{FF2B5EF4-FFF2-40B4-BE49-F238E27FC236}">
                <a16:creationId xmlns:a16="http://schemas.microsoft.com/office/drawing/2014/main" id="{7658EE59-4D4C-0681-0DD3-18233C3F94A9}"/>
              </a:ext>
            </a:extLst>
          </p:cNvPr>
          <p:cNvSpPr>
            <a:spLocks noGrp="1"/>
          </p:cNvSpPr>
          <p:nvPr>
            <p:ph sz="quarter" idx="13"/>
          </p:nvPr>
        </p:nvSpPr>
        <p:spPr>
          <a:xfrm>
            <a:off x="893763" y="2073275"/>
            <a:ext cx="4887594" cy="3687763"/>
          </a:xfrm>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email: the email address of the user.</a:t>
            </a:r>
          </a:p>
          <a:p>
            <a:pPr marL="342900" marR="0" lvl="0" indent="-342900">
              <a:lnSpc>
                <a:spcPct val="107000"/>
              </a:lnSpc>
              <a:spcBef>
                <a:spcPts val="0"/>
              </a:spcBef>
              <a:spcAft>
                <a:spcPts val="0"/>
              </a:spcAft>
              <a:buFont typeface="Symbol" panose="05050102010706020507" pitchFamily="18" charset="2"/>
              <a:buChar char=""/>
            </a:pP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first_name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first name of the user.</a:t>
            </a:r>
          </a:p>
          <a:p>
            <a:pPr marL="342900" marR="0" lvl="0" indent="-342900">
              <a:lnSpc>
                <a:spcPct val="107000"/>
              </a:lnSpc>
              <a:spcBef>
                <a:spcPts val="0"/>
              </a:spcBef>
              <a:spcAft>
                <a:spcPts val="0"/>
              </a:spcAft>
              <a:buFont typeface="Symbol" panose="05050102010706020507" pitchFamily="18" charset="2"/>
              <a:buChar char=""/>
            </a:pP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last_name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last name of the user.</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phone: phone number of the user.</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address: address of the user.</a:t>
            </a:r>
          </a:p>
          <a:p>
            <a:pPr marL="342900" marR="0" lvl="0" indent="-342900">
              <a:lnSpc>
                <a:spcPct val="107000"/>
              </a:lnSpc>
              <a:spcBef>
                <a:spcPts val="0"/>
              </a:spcBef>
              <a:spcAft>
                <a:spcPts val="800"/>
              </a:spcAft>
              <a:buFont typeface="Symbol" panose="05050102010706020507" pitchFamily="18" charset="2"/>
              <a:buChar char=""/>
            </a:pP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is_librarian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boolean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field that defines if the user is a librarian.</a:t>
            </a:r>
          </a:p>
        </p:txBody>
      </p:sp>
      <p:sp>
        <p:nvSpPr>
          <p:cNvPr id="5" name="Content Placeholder 4">
            <a:extLst>
              <a:ext uri="{FF2B5EF4-FFF2-40B4-BE49-F238E27FC236}">
                <a16:creationId xmlns:a16="http://schemas.microsoft.com/office/drawing/2014/main" id="{8E5B1204-B9F7-0D66-EBAA-9265C1E35527}"/>
              </a:ext>
            </a:extLst>
          </p:cNvPr>
          <p:cNvSpPr>
            <a:spLocks noGrp="1"/>
          </p:cNvSpPr>
          <p:nvPr>
            <p:ph sz="quarter" idx="14"/>
          </p:nvPr>
        </p:nvSpPr>
        <p:spPr>
          <a:xfrm>
            <a:off x="6410644" y="2073275"/>
            <a:ext cx="4887594" cy="3687763"/>
          </a:xfrm>
        </p:spPr>
        <p:txBody>
          <a:bodyPr/>
          <a:lstStyle/>
          <a:p>
            <a:pPr marR="0" lvl="0">
              <a:lnSpc>
                <a:spcPct val="107000"/>
              </a:lnSpc>
              <a:spcBef>
                <a:spcPts val="0"/>
              </a:spcBef>
              <a:spcAft>
                <a:spcPts val="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a:t>
            </a:r>
            <a:r>
              <a:rPr lang="en-US" sz="1800" b="1" kern="100" dirty="0" err="1">
                <a:latin typeface="Aptos" panose="020B0004020202020204" pitchFamily="34" charset="0"/>
                <a:ea typeface="Aptos" panose="020B0004020202020204" pitchFamily="34" charset="0"/>
                <a:cs typeface="Times New Roman" panose="02020603050405020304" pitchFamily="18" charset="0"/>
              </a:rPr>
              <a:t>i</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s_librarian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field defines if the user is a librarian or a reader.</a:t>
            </a:r>
          </a:p>
        </p:txBody>
      </p:sp>
      <p:sp>
        <p:nvSpPr>
          <p:cNvPr id="3" name="Slide Number Placeholder 2">
            <a:extLst>
              <a:ext uri="{FF2B5EF4-FFF2-40B4-BE49-F238E27FC236}">
                <a16:creationId xmlns:a16="http://schemas.microsoft.com/office/drawing/2014/main" id="{714ECC30-C8C7-7D87-4D74-AECB825055F7}"/>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041471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BF9F0-B02C-F479-3755-F41439C1E147}"/>
              </a:ext>
            </a:extLst>
          </p:cNvPr>
          <p:cNvSpPr>
            <a:spLocks noGrp="1"/>
          </p:cNvSpPr>
          <p:nvPr>
            <p:ph type="title"/>
          </p:nvPr>
        </p:nvSpPr>
        <p:spPr>
          <a:xfrm>
            <a:off x="6095999" y="441960"/>
            <a:ext cx="5641897" cy="3316893"/>
          </a:xfrm>
        </p:spPr>
        <p:txBody>
          <a:bodyPr/>
          <a:lstStyle/>
          <a:p>
            <a:r>
              <a:rPr lang="en-US" dirty="0"/>
              <a:t>Dependencies</a:t>
            </a:r>
            <a:endParaRPr lang="en-ZA" dirty="0"/>
          </a:p>
        </p:txBody>
      </p:sp>
      <p:sp>
        <p:nvSpPr>
          <p:cNvPr id="4" name="Text Placeholder 3">
            <a:extLst>
              <a:ext uri="{FF2B5EF4-FFF2-40B4-BE49-F238E27FC236}">
                <a16:creationId xmlns:a16="http://schemas.microsoft.com/office/drawing/2014/main" id="{438454DC-C030-7E9F-D45F-48606AD72856}"/>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2098657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931AA74-1B85-8980-9816-4DAB721C1BE4}"/>
              </a:ext>
            </a:extLst>
          </p:cNvPr>
          <p:cNvSpPr>
            <a:spLocks noGrp="1"/>
          </p:cNvSpPr>
          <p:nvPr>
            <p:ph type="body" sz="quarter" idx="13"/>
          </p:nvPr>
        </p:nvSpPr>
        <p:spPr>
          <a:xfrm>
            <a:off x="865631" y="2072640"/>
            <a:ext cx="8324089" cy="3493008"/>
          </a:xfrm>
        </p:spPr>
        <p:txBody>
          <a:bodyPr>
            <a:normAutofit/>
          </a:bodyPr>
          <a:lstStyle/>
          <a:p>
            <a:pPr marL="0" marR="0">
              <a:lnSpc>
                <a:spcPct val="107000"/>
              </a:lnSpc>
              <a:spcBef>
                <a:spcPts val="0"/>
              </a:spcBef>
              <a:spcAft>
                <a:spcPts val="800"/>
              </a:spcAft>
            </a:pPr>
            <a:r>
              <a:rPr lang="en-US" sz="1800" kern="100" dirty="0">
                <a:effectLst/>
                <a:ea typeface="Aptos" panose="020B0004020202020204" pitchFamily="34" charset="0"/>
                <a:cs typeface="Times New Roman" panose="02020603050405020304" pitchFamily="18" charset="0"/>
              </a:rPr>
              <a:t>We used the Django framework in Python to build this app and for the storage of the data we used SQLite.</a:t>
            </a:r>
          </a:p>
          <a:p>
            <a:r>
              <a:rPr lang="en-US" sz="1800" dirty="0">
                <a:effectLst/>
                <a:ea typeface="Aptos" panose="020B0004020202020204" pitchFamily="34" charset="0"/>
                <a:cs typeface="Times New Roman" panose="02020603050405020304" pitchFamily="18" charset="0"/>
              </a:rPr>
              <a:t>For displaying web pages, we used HTML and CSS instead of vue.js to minimize the call time and data handling by deploying Django’s built in features that allow us to traverse the database faster which would enable us to increase the scalability of our website</a:t>
            </a:r>
            <a:endParaRPr lang="en-US" sz="1800" dirty="0"/>
          </a:p>
        </p:txBody>
      </p:sp>
      <p:sp>
        <p:nvSpPr>
          <p:cNvPr id="3" name="Slide Number Placeholder 2">
            <a:extLst>
              <a:ext uri="{FF2B5EF4-FFF2-40B4-BE49-F238E27FC236}">
                <a16:creationId xmlns:a16="http://schemas.microsoft.com/office/drawing/2014/main" id="{95D7C9F2-EB2A-D57B-0D06-69B87C19A3A9}"/>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6</a:t>
            </a:fld>
            <a:endParaRPr lang="en-US" dirty="0"/>
          </a:p>
        </p:txBody>
      </p:sp>
      <p:sp>
        <p:nvSpPr>
          <p:cNvPr id="6" name="Title 5">
            <a:extLst>
              <a:ext uri="{FF2B5EF4-FFF2-40B4-BE49-F238E27FC236}">
                <a16:creationId xmlns:a16="http://schemas.microsoft.com/office/drawing/2014/main" id="{A6931A4B-76F0-C8F4-18D9-2163CC3800E3}"/>
              </a:ext>
            </a:extLst>
          </p:cNvPr>
          <p:cNvSpPr>
            <a:spLocks noGrp="1"/>
          </p:cNvSpPr>
          <p:nvPr>
            <p:ph type="title"/>
          </p:nvPr>
        </p:nvSpPr>
        <p:spPr/>
        <p:txBody>
          <a:bodyPr/>
          <a:lstStyle/>
          <a:p>
            <a:r>
              <a:rPr lang="en-US" dirty="0">
                <a:latin typeface="+mn-lt"/>
              </a:rPr>
              <a:t>Dependencies</a:t>
            </a:r>
          </a:p>
        </p:txBody>
      </p:sp>
    </p:spTree>
    <p:extLst>
      <p:ext uri="{BB962C8B-B14F-4D97-AF65-F5344CB8AC3E}">
        <p14:creationId xmlns:p14="http://schemas.microsoft.com/office/powerpoint/2010/main" val="2099008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BF9F0-B02C-F479-3755-F41439C1E147}"/>
              </a:ext>
            </a:extLst>
          </p:cNvPr>
          <p:cNvSpPr>
            <a:spLocks noGrp="1"/>
          </p:cNvSpPr>
          <p:nvPr>
            <p:ph type="title"/>
          </p:nvPr>
        </p:nvSpPr>
        <p:spPr>
          <a:xfrm>
            <a:off x="6095999" y="441960"/>
            <a:ext cx="5641897" cy="3316893"/>
          </a:xfrm>
        </p:spPr>
        <p:txBody>
          <a:bodyPr/>
          <a:lstStyle/>
          <a:p>
            <a:r>
              <a:rPr lang="en-US" dirty="0"/>
              <a:t>Models</a:t>
            </a:r>
            <a:endParaRPr lang="en-ZA" dirty="0"/>
          </a:p>
        </p:txBody>
      </p:sp>
      <p:sp>
        <p:nvSpPr>
          <p:cNvPr id="4" name="Text Placeholder 3">
            <a:extLst>
              <a:ext uri="{FF2B5EF4-FFF2-40B4-BE49-F238E27FC236}">
                <a16:creationId xmlns:a16="http://schemas.microsoft.com/office/drawing/2014/main" id="{438454DC-C030-7E9F-D45F-48606AD72856}"/>
              </a:ext>
            </a:extLst>
          </p:cNvPr>
          <p:cNvSpPr>
            <a:spLocks noGrp="1"/>
          </p:cNvSpPr>
          <p:nvPr>
            <p:ph type="body" sz="quarter" idx="13"/>
          </p:nvPr>
        </p:nvSpPr>
        <p:spPr/>
        <p:txBody>
          <a:bodyPr/>
          <a:lstStyle/>
          <a:p>
            <a:r>
              <a:rPr lang="en-US" dirty="0"/>
              <a:t>Models for the app</a:t>
            </a:r>
          </a:p>
        </p:txBody>
      </p:sp>
    </p:spTree>
    <p:extLst>
      <p:ext uri="{BB962C8B-B14F-4D97-AF65-F5344CB8AC3E}">
        <p14:creationId xmlns:p14="http://schemas.microsoft.com/office/powerpoint/2010/main" val="1586036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CA8C54-30A3-3553-626E-52909A83C86B}"/>
              </a:ext>
            </a:extLst>
          </p:cNvPr>
          <p:cNvSpPr>
            <a:spLocks noGrp="1"/>
          </p:cNvSpPr>
          <p:nvPr>
            <p:ph type="title"/>
          </p:nvPr>
        </p:nvSpPr>
        <p:spPr>
          <a:xfrm>
            <a:off x="893064" y="72518"/>
            <a:ext cx="10405174" cy="1326514"/>
          </a:xfrm>
        </p:spPr>
        <p:txBody>
          <a:bodyPr/>
          <a:lstStyle/>
          <a:p>
            <a:r>
              <a:rPr lang="en-US" dirty="0"/>
              <a:t>Models</a:t>
            </a:r>
            <a:endParaRPr lang="en-ZA" dirty="0"/>
          </a:p>
        </p:txBody>
      </p:sp>
      <p:sp>
        <p:nvSpPr>
          <p:cNvPr id="4" name="Content Placeholder 3">
            <a:extLst>
              <a:ext uri="{FF2B5EF4-FFF2-40B4-BE49-F238E27FC236}">
                <a16:creationId xmlns:a16="http://schemas.microsoft.com/office/drawing/2014/main" id="{8D97CD95-A6D1-C7C3-F7D9-C0AB6438B279}"/>
              </a:ext>
            </a:extLst>
          </p:cNvPr>
          <p:cNvSpPr>
            <a:spLocks noGrp="1"/>
          </p:cNvSpPr>
          <p:nvPr>
            <p:ph sz="quarter" idx="13"/>
          </p:nvPr>
        </p:nvSpPr>
        <p:spPr>
          <a:xfrm>
            <a:off x="893763" y="2073275"/>
            <a:ext cx="3144837" cy="3687763"/>
          </a:xfrm>
        </p:spPr>
        <p:txBody>
          <a:bodyPr/>
          <a:lstStyle/>
          <a:p>
            <a:r>
              <a:rPr lang="en-US" dirty="0" err="1"/>
              <a:t>CustomUser</a:t>
            </a:r>
            <a:endParaRPr lang="en-US" dirty="0"/>
          </a:p>
          <a:p>
            <a:r>
              <a:rPr lang="en-US" dirty="0"/>
              <a:t>Book</a:t>
            </a:r>
          </a:p>
          <a:p>
            <a:r>
              <a:rPr lang="en-US" dirty="0"/>
              <a:t>Borrow</a:t>
            </a:r>
          </a:p>
        </p:txBody>
      </p:sp>
      <p:sp>
        <p:nvSpPr>
          <p:cNvPr id="9" name="Content Placeholder 8">
            <a:extLst>
              <a:ext uri="{FF2B5EF4-FFF2-40B4-BE49-F238E27FC236}">
                <a16:creationId xmlns:a16="http://schemas.microsoft.com/office/drawing/2014/main" id="{57454D1F-D2CD-3356-639E-75B37DE30F1F}"/>
              </a:ext>
            </a:extLst>
          </p:cNvPr>
          <p:cNvSpPr>
            <a:spLocks noGrp="1"/>
          </p:cNvSpPr>
          <p:nvPr>
            <p:ph sz="quarter" idx="14"/>
          </p:nvPr>
        </p:nvSpPr>
        <p:spPr>
          <a:xfrm>
            <a:off x="4556760" y="2073275"/>
            <a:ext cx="6192838" cy="3687763"/>
          </a:xfrm>
        </p:spPr>
        <p:txBody>
          <a:bodyPr/>
          <a:lstStyle/>
          <a:p>
            <a:pPr marL="0" marR="0">
              <a:lnSpc>
                <a:spcPct val="107000"/>
              </a:lnSpc>
              <a:spcBef>
                <a:spcPts val="0"/>
              </a:spcBef>
              <a:spcAft>
                <a:spcPts val="800"/>
              </a:spcAft>
            </a:pPr>
            <a:r>
              <a:rPr lang="en-US" sz="1800" b="1" kern="100" dirty="0" err="1">
                <a:effectLst/>
                <a:ea typeface="Aptos" panose="020B0004020202020204" pitchFamily="34" charset="0"/>
                <a:cs typeface="Times New Roman" panose="02020603050405020304" pitchFamily="18" charset="0"/>
              </a:rPr>
              <a:t>CustomUser</a:t>
            </a:r>
            <a:r>
              <a:rPr lang="en-US" sz="1800" kern="100" dirty="0">
                <a:effectLst/>
                <a:ea typeface="Aptos" panose="020B0004020202020204" pitchFamily="34" charset="0"/>
                <a:cs typeface="Times New Roman" panose="02020603050405020304" pitchFamily="18" charset="0"/>
              </a:rPr>
              <a:t> defines all the users in our app. It consists of the following additional fields:</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ea typeface="Aptos" panose="020B0004020202020204" pitchFamily="34" charset="0"/>
                <a:cs typeface="Times New Roman" panose="02020603050405020304" pitchFamily="18" charset="0"/>
              </a:rPr>
              <a:t>email: the email address of the user.</a:t>
            </a:r>
          </a:p>
          <a:p>
            <a:pPr marL="342900" marR="0" lvl="0" indent="-342900">
              <a:lnSpc>
                <a:spcPct val="107000"/>
              </a:lnSpc>
              <a:spcBef>
                <a:spcPts val="0"/>
              </a:spcBef>
              <a:spcAft>
                <a:spcPts val="0"/>
              </a:spcAft>
              <a:buFont typeface="Symbol" panose="05050102010706020507" pitchFamily="18" charset="2"/>
              <a:buChar char=""/>
            </a:pPr>
            <a:r>
              <a:rPr lang="en-US" sz="1800" kern="100" dirty="0" err="1">
                <a:effectLst/>
                <a:ea typeface="Aptos" panose="020B0004020202020204" pitchFamily="34" charset="0"/>
                <a:cs typeface="Times New Roman" panose="02020603050405020304" pitchFamily="18" charset="0"/>
              </a:rPr>
              <a:t>first_name</a:t>
            </a:r>
            <a:r>
              <a:rPr lang="en-US" sz="1800" kern="100" dirty="0">
                <a:effectLst/>
                <a:ea typeface="Aptos" panose="020B0004020202020204" pitchFamily="34" charset="0"/>
                <a:cs typeface="Times New Roman" panose="02020603050405020304" pitchFamily="18" charset="0"/>
              </a:rPr>
              <a:t>: first name of the user.</a:t>
            </a:r>
          </a:p>
          <a:p>
            <a:pPr marL="342900" marR="0" lvl="0" indent="-342900">
              <a:lnSpc>
                <a:spcPct val="107000"/>
              </a:lnSpc>
              <a:spcBef>
                <a:spcPts val="0"/>
              </a:spcBef>
              <a:spcAft>
                <a:spcPts val="0"/>
              </a:spcAft>
              <a:buFont typeface="Symbol" panose="05050102010706020507" pitchFamily="18" charset="2"/>
              <a:buChar char=""/>
            </a:pPr>
            <a:r>
              <a:rPr lang="en-US" sz="1800" kern="100" dirty="0" err="1">
                <a:effectLst/>
                <a:ea typeface="Aptos" panose="020B0004020202020204" pitchFamily="34" charset="0"/>
                <a:cs typeface="Times New Roman" panose="02020603050405020304" pitchFamily="18" charset="0"/>
              </a:rPr>
              <a:t>last_name</a:t>
            </a:r>
            <a:r>
              <a:rPr lang="en-US" sz="1800" kern="100" dirty="0">
                <a:effectLst/>
                <a:ea typeface="Aptos" panose="020B0004020202020204" pitchFamily="34" charset="0"/>
                <a:cs typeface="Times New Roman" panose="02020603050405020304" pitchFamily="18" charset="0"/>
              </a:rPr>
              <a:t>: last name of the user.</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ea typeface="Aptos" panose="020B0004020202020204" pitchFamily="34" charset="0"/>
                <a:cs typeface="Times New Roman" panose="02020603050405020304" pitchFamily="18" charset="0"/>
              </a:rPr>
              <a:t>phone: phone number of the user.</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ea typeface="Aptos" panose="020B0004020202020204" pitchFamily="34" charset="0"/>
                <a:cs typeface="Times New Roman" panose="02020603050405020304" pitchFamily="18" charset="0"/>
              </a:rPr>
              <a:t>address: address of the user.</a:t>
            </a:r>
          </a:p>
          <a:p>
            <a:pPr marL="342900" marR="0" lvl="0" indent="-342900">
              <a:lnSpc>
                <a:spcPct val="107000"/>
              </a:lnSpc>
              <a:spcBef>
                <a:spcPts val="0"/>
              </a:spcBef>
              <a:spcAft>
                <a:spcPts val="800"/>
              </a:spcAft>
              <a:buFont typeface="Symbol" panose="05050102010706020507" pitchFamily="18" charset="2"/>
              <a:buChar char=""/>
            </a:pPr>
            <a:r>
              <a:rPr lang="en-US" sz="1800" kern="100" dirty="0" err="1">
                <a:effectLst/>
                <a:ea typeface="Aptos" panose="020B0004020202020204" pitchFamily="34" charset="0"/>
                <a:cs typeface="Times New Roman" panose="02020603050405020304" pitchFamily="18" charset="0"/>
              </a:rPr>
              <a:t>is_librarian</a:t>
            </a:r>
            <a:r>
              <a:rPr lang="en-US" sz="1800" kern="100" dirty="0">
                <a:effectLst/>
                <a:ea typeface="Aptos" panose="020B0004020202020204" pitchFamily="34" charset="0"/>
                <a:cs typeface="Times New Roman" panose="02020603050405020304" pitchFamily="18" charset="0"/>
              </a:rPr>
              <a:t>: a </a:t>
            </a:r>
            <a:r>
              <a:rPr lang="en-US" sz="1800" kern="100" dirty="0" err="1">
                <a:effectLst/>
                <a:ea typeface="Aptos" panose="020B0004020202020204" pitchFamily="34" charset="0"/>
                <a:cs typeface="Times New Roman" panose="02020603050405020304" pitchFamily="18" charset="0"/>
              </a:rPr>
              <a:t>boolean</a:t>
            </a:r>
            <a:r>
              <a:rPr lang="en-US" sz="1800" kern="100" dirty="0">
                <a:effectLst/>
                <a:ea typeface="Aptos" panose="020B0004020202020204" pitchFamily="34" charset="0"/>
                <a:cs typeface="Times New Roman" panose="02020603050405020304" pitchFamily="18" charset="0"/>
              </a:rPr>
              <a:t> field that defines if the user is a librarian.</a:t>
            </a:r>
          </a:p>
        </p:txBody>
      </p:sp>
      <p:sp>
        <p:nvSpPr>
          <p:cNvPr id="3" name="Slide Number Placeholder 2">
            <a:extLst>
              <a:ext uri="{FF2B5EF4-FFF2-40B4-BE49-F238E27FC236}">
                <a16:creationId xmlns:a16="http://schemas.microsoft.com/office/drawing/2014/main" id="{B02207A1-A505-3185-A282-927E9F6F0E61}"/>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812209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CA8C54-30A3-3553-626E-52909A83C86B}"/>
              </a:ext>
            </a:extLst>
          </p:cNvPr>
          <p:cNvSpPr>
            <a:spLocks noGrp="1"/>
          </p:cNvSpPr>
          <p:nvPr>
            <p:ph type="title"/>
          </p:nvPr>
        </p:nvSpPr>
        <p:spPr>
          <a:xfrm>
            <a:off x="893064" y="72518"/>
            <a:ext cx="10405174" cy="1326514"/>
          </a:xfrm>
        </p:spPr>
        <p:txBody>
          <a:bodyPr/>
          <a:lstStyle/>
          <a:p>
            <a:r>
              <a:rPr lang="en-US" dirty="0"/>
              <a:t>Models</a:t>
            </a:r>
            <a:endParaRPr lang="en-ZA" dirty="0"/>
          </a:p>
        </p:txBody>
      </p:sp>
      <p:sp>
        <p:nvSpPr>
          <p:cNvPr id="4" name="Content Placeholder 3">
            <a:extLst>
              <a:ext uri="{FF2B5EF4-FFF2-40B4-BE49-F238E27FC236}">
                <a16:creationId xmlns:a16="http://schemas.microsoft.com/office/drawing/2014/main" id="{8D97CD95-A6D1-C7C3-F7D9-C0AB6438B279}"/>
              </a:ext>
            </a:extLst>
          </p:cNvPr>
          <p:cNvSpPr>
            <a:spLocks noGrp="1"/>
          </p:cNvSpPr>
          <p:nvPr>
            <p:ph sz="quarter" idx="13"/>
          </p:nvPr>
        </p:nvSpPr>
        <p:spPr>
          <a:xfrm>
            <a:off x="893763" y="2073275"/>
            <a:ext cx="4866957" cy="3687763"/>
          </a:xfrm>
        </p:spPr>
        <p:txBody>
          <a:bodyPr>
            <a:normAutofit/>
          </a:bodyPr>
          <a:lstStyle/>
          <a:p>
            <a:pPr marL="0" marR="0">
              <a:lnSpc>
                <a:spcPct val="107000"/>
              </a:lnSpc>
              <a:spcBef>
                <a:spcPts val="0"/>
              </a:spcBef>
              <a:spcAft>
                <a:spcPts val="800"/>
              </a:spcAft>
            </a:pPr>
            <a:r>
              <a:rPr lang="en-US" sz="1800" b="1" kern="100" dirty="0">
                <a:effectLst/>
                <a:ea typeface="Aptos" panose="020B0004020202020204" pitchFamily="34" charset="0"/>
                <a:cs typeface="Times New Roman" panose="02020603050405020304" pitchFamily="18" charset="0"/>
              </a:rPr>
              <a:t>Book</a:t>
            </a:r>
            <a:r>
              <a:rPr lang="en-US" sz="1800" kern="100" dirty="0">
                <a:effectLst/>
                <a:ea typeface="Aptos" panose="020B0004020202020204" pitchFamily="34" charset="0"/>
                <a:cs typeface="Times New Roman" panose="02020603050405020304" pitchFamily="18" charset="0"/>
              </a:rPr>
              <a:t> defines the books available in the library:</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ea typeface="Aptos" panose="020B0004020202020204" pitchFamily="34" charset="0"/>
                <a:cs typeface="Times New Roman" panose="02020603050405020304" pitchFamily="18" charset="0"/>
              </a:rPr>
              <a:t>title: the title of the book.</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ea typeface="Aptos" panose="020B0004020202020204" pitchFamily="34" charset="0"/>
                <a:cs typeface="Times New Roman" panose="02020603050405020304" pitchFamily="18" charset="0"/>
              </a:rPr>
              <a:t>author: the author of the book.</a:t>
            </a:r>
          </a:p>
          <a:p>
            <a:pPr marL="342900" marR="0" lvl="0" indent="-342900">
              <a:lnSpc>
                <a:spcPct val="107000"/>
              </a:lnSpc>
              <a:spcBef>
                <a:spcPts val="0"/>
              </a:spcBef>
              <a:spcAft>
                <a:spcPts val="0"/>
              </a:spcAft>
              <a:buFont typeface="Symbol" panose="05050102010706020507" pitchFamily="18" charset="2"/>
              <a:buChar char=""/>
            </a:pPr>
            <a:r>
              <a:rPr lang="en-US" sz="1800" kern="100" dirty="0" err="1">
                <a:effectLst/>
                <a:ea typeface="Aptos" panose="020B0004020202020204" pitchFamily="34" charset="0"/>
                <a:cs typeface="Times New Roman" panose="02020603050405020304" pitchFamily="18" charset="0"/>
              </a:rPr>
              <a:t>isbn</a:t>
            </a:r>
            <a:r>
              <a:rPr lang="en-US" sz="1800" kern="100" dirty="0">
                <a:effectLst/>
                <a:ea typeface="Aptos" panose="020B0004020202020204" pitchFamily="34" charset="0"/>
                <a:cs typeface="Times New Roman" panose="02020603050405020304" pitchFamily="18" charset="0"/>
              </a:rPr>
              <a:t>: the ISBN of the book.</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ea typeface="Aptos" panose="020B0004020202020204" pitchFamily="34" charset="0"/>
                <a:cs typeface="Times New Roman" panose="02020603050405020304" pitchFamily="18" charset="0"/>
              </a:rPr>
              <a:t>description: a brief description of the book.</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ea typeface="Aptos" panose="020B0004020202020204" pitchFamily="34" charset="0"/>
                <a:cs typeface="Times New Roman" panose="02020603050405020304" pitchFamily="18" charset="0"/>
              </a:rPr>
              <a:t>quantity: the number of copies available in the library.</a:t>
            </a:r>
          </a:p>
          <a:p>
            <a:pPr marL="342900" marR="0" lvl="0" indent="-342900">
              <a:lnSpc>
                <a:spcPct val="107000"/>
              </a:lnSpc>
              <a:spcBef>
                <a:spcPts val="0"/>
              </a:spcBef>
              <a:spcAft>
                <a:spcPts val="800"/>
              </a:spcAft>
              <a:buFont typeface="Symbol" panose="05050102010706020507" pitchFamily="18" charset="2"/>
              <a:buChar char=""/>
            </a:pPr>
            <a:r>
              <a:rPr lang="en-US" sz="1800" kern="100" dirty="0" err="1">
                <a:effectLst/>
                <a:ea typeface="Aptos" panose="020B0004020202020204" pitchFamily="34" charset="0"/>
                <a:cs typeface="Times New Roman" panose="02020603050405020304" pitchFamily="18" charset="0"/>
              </a:rPr>
              <a:t>quantity_borrowed</a:t>
            </a:r>
            <a:r>
              <a:rPr lang="en-US" sz="1800" kern="100" dirty="0">
                <a:effectLst/>
                <a:ea typeface="Aptos" panose="020B0004020202020204" pitchFamily="34" charset="0"/>
                <a:cs typeface="Times New Roman" panose="02020603050405020304" pitchFamily="18" charset="0"/>
              </a:rPr>
              <a:t>: the number of copies currently borrowed.</a:t>
            </a:r>
          </a:p>
        </p:txBody>
      </p:sp>
      <p:sp>
        <p:nvSpPr>
          <p:cNvPr id="9" name="Content Placeholder 8">
            <a:extLst>
              <a:ext uri="{FF2B5EF4-FFF2-40B4-BE49-F238E27FC236}">
                <a16:creationId xmlns:a16="http://schemas.microsoft.com/office/drawing/2014/main" id="{57454D1F-D2CD-3356-639E-75B37DE30F1F}"/>
              </a:ext>
            </a:extLst>
          </p:cNvPr>
          <p:cNvSpPr>
            <a:spLocks noGrp="1"/>
          </p:cNvSpPr>
          <p:nvPr>
            <p:ph sz="quarter" idx="14"/>
          </p:nvPr>
        </p:nvSpPr>
        <p:spPr>
          <a:xfrm>
            <a:off x="5971032" y="2073275"/>
            <a:ext cx="5111496" cy="3687763"/>
          </a:xfrm>
        </p:spPr>
        <p:txBody>
          <a:bodyPr/>
          <a:lstStyle/>
          <a:p>
            <a:pPr marL="0" marR="0">
              <a:lnSpc>
                <a:spcPct val="107000"/>
              </a:lnSpc>
              <a:spcBef>
                <a:spcPts val="0"/>
              </a:spcBef>
              <a:spcAft>
                <a:spcPts val="800"/>
              </a:spcAft>
            </a:pPr>
            <a:r>
              <a:rPr lang="en-US" sz="1800" b="1" kern="100" dirty="0">
                <a:effectLst/>
                <a:ea typeface="Aptos" panose="020B0004020202020204" pitchFamily="34" charset="0"/>
                <a:cs typeface="Times New Roman" panose="02020603050405020304" pitchFamily="18" charset="0"/>
              </a:rPr>
              <a:t>Borrow</a:t>
            </a:r>
            <a:r>
              <a:rPr lang="en-US" sz="1800" kern="100" dirty="0">
                <a:effectLst/>
                <a:ea typeface="Aptos" panose="020B0004020202020204" pitchFamily="34" charset="0"/>
                <a:cs typeface="Times New Roman" panose="02020603050405020304" pitchFamily="18" charset="0"/>
              </a:rPr>
              <a:t> tracks the borrowing details. It includes:</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ea typeface="Aptos" panose="020B0004020202020204" pitchFamily="34" charset="0"/>
                <a:cs typeface="Times New Roman" panose="02020603050405020304" pitchFamily="18" charset="0"/>
              </a:rPr>
              <a:t>user: a reference to the </a:t>
            </a:r>
            <a:r>
              <a:rPr lang="en-US" sz="1800" kern="100" dirty="0" err="1">
                <a:effectLst/>
                <a:ea typeface="Aptos" panose="020B0004020202020204" pitchFamily="34" charset="0"/>
                <a:cs typeface="Times New Roman" panose="02020603050405020304" pitchFamily="18" charset="0"/>
              </a:rPr>
              <a:t>CustomUser</a:t>
            </a:r>
            <a:r>
              <a:rPr lang="en-US" sz="1800" kern="100" dirty="0">
                <a:effectLst/>
                <a:ea typeface="Aptos" panose="020B0004020202020204" pitchFamily="34" charset="0"/>
                <a:cs typeface="Times New Roman" panose="02020603050405020304" pitchFamily="18" charset="0"/>
              </a:rPr>
              <a:t> who borrowed the book.</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ea typeface="Aptos" panose="020B0004020202020204" pitchFamily="34" charset="0"/>
                <a:cs typeface="Times New Roman" panose="02020603050405020304" pitchFamily="18" charset="0"/>
              </a:rPr>
              <a:t>book: a reference to the Book being borrowed.</a:t>
            </a:r>
          </a:p>
          <a:p>
            <a:pPr marL="342900" marR="0" lvl="0" indent="-342900">
              <a:lnSpc>
                <a:spcPct val="107000"/>
              </a:lnSpc>
              <a:spcBef>
                <a:spcPts val="0"/>
              </a:spcBef>
              <a:spcAft>
                <a:spcPts val="0"/>
              </a:spcAft>
              <a:buFont typeface="Symbol" panose="05050102010706020507" pitchFamily="18" charset="2"/>
              <a:buChar char=""/>
            </a:pPr>
            <a:r>
              <a:rPr lang="en-US" sz="1800" kern="100" dirty="0" err="1">
                <a:effectLst/>
                <a:ea typeface="Aptos" panose="020B0004020202020204" pitchFamily="34" charset="0"/>
                <a:cs typeface="Times New Roman" panose="02020603050405020304" pitchFamily="18" charset="0"/>
              </a:rPr>
              <a:t>borrow_date</a:t>
            </a:r>
            <a:r>
              <a:rPr lang="en-US" sz="1800" kern="100" dirty="0">
                <a:effectLst/>
                <a:ea typeface="Aptos" panose="020B0004020202020204" pitchFamily="34" charset="0"/>
                <a:cs typeface="Times New Roman" panose="02020603050405020304" pitchFamily="18" charset="0"/>
              </a:rPr>
              <a:t>: the date when the book was borrowed.</a:t>
            </a:r>
          </a:p>
          <a:p>
            <a:pPr marL="342900" marR="0" lvl="0" indent="-342900">
              <a:lnSpc>
                <a:spcPct val="107000"/>
              </a:lnSpc>
              <a:spcBef>
                <a:spcPts val="0"/>
              </a:spcBef>
              <a:spcAft>
                <a:spcPts val="0"/>
              </a:spcAft>
              <a:buFont typeface="Symbol" panose="05050102010706020507" pitchFamily="18" charset="2"/>
              <a:buChar char=""/>
            </a:pPr>
            <a:r>
              <a:rPr lang="en-US" sz="1800" kern="100" dirty="0" err="1">
                <a:effectLst/>
                <a:ea typeface="Aptos" panose="020B0004020202020204" pitchFamily="34" charset="0"/>
                <a:cs typeface="Times New Roman" panose="02020603050405020304" pitchFamily="18" charset="0"/>
              </a:rPr>
              <a:t>due_date</a:t>
            </a:r>
            <a:r>
              <a:rPr lang="en-US" sz="1800" kern="100" dirty="0">
                <a:effectLst/>
                <a:ea typeface="Aptos" panose="020B0004020202020204" pitchFamily="34" charset="0"/>
                <a:cs typeface="Times New Roman" panose="02020603050405020304" pitchFamily="18" charset="0"/>
              </a:rPr>
              <a:t>: the due date for returning the book.</a:t>
            </a:r>
          </a:p>
          <a:p>
            <a:pPr marL="342900" marR="0" lvl="0" indent="-342900">
              <a:lnSpc>
                <a:spcPct val="107000"/>
              </a:lnSpc>
              <a:spcBef>
                <a:spcPts val="0"/>
              </a:spcBef>
              <a:spcAft>
                <a:spcPts val="800"/>
              </a:spcAft>
              <a:buFont typeface="Symbol" panose="05050102010706020507" pitchFamily="18" charset="2"/>
              <a:buChar char=""/>
            </a:pPr>
            <a:r>
              <a:rPr lang="en-US" sz="1800" kern="100" dirty="0" err="1">
                <a:effectLst/>
                <a:ea typeface="Aptos" panose="020B0004020202020204" pitchFamily="34" charset="0"/>
                <a:cs typeface="Times New Roman" panose="02020603050405020304" pitchFamily="18" charset="0"/>
              </a:rPr>
              <a:t>return_date</a:t>
            </a:r>
            <a:r>
              <a:rPr lang="en-US" sz="1800" kern="100" dirty="0">
                <a:effectLst/>
                <a:ea typeface="Aptos" panose="020B0004020202020204" pitchFamily="34" charset="0"/>
                <a:cs typeface="Times New Roman" panose="02020603050405020304" pitchFamily="18" charset="0"/>
              </a:rPr>
              <a:t>: the date when the book was returned (if applicable).</a:t>
            </a:r>
          </a:p>
        </p:txBody>
      </p:sp>
      <p:sp>
        <p:nvSpPr>
          <p:cNvPr id="3" name="Slide Number Placeholder 2">
            <a:extLst>
              <a:ext uri="{FF2B5EF4-FFF2-40B4-BE49-F238E27FC236}">
                <a16:creationId xmlns:a16="http://schemas.microsoft.com/office/drawing/2014/main" id="{B02207A1-A505-3185-A282-927E9F6F0E61}"/>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3959955498"/>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C5040CA-20CC-43C6-BC0C-8D8696B6AF8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CC02FA78-7B40-45E2-B806-470B0FC280F6}">
  <ds:schemaRefs>
    <ds:schemaRef ds:uri="http://schemas.microsoft.com/sharepoint/v3/contenttype/forms"/>
  </ds:schemaRefs>
</ds:datastoreItem>
</file>

<file path=customXml/itemProps3.xml><?xml version="1.0" encoding="utf-8"?>
<ds:datastoreItem xmlns:ds="http://schemas.openxmlformats.org/officeDocument/2006/customXml" ds:itemID="{BFBA14A9-9290-4E1F-A1C4-0305BFA570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{92A6E48F-1B5A-4490-83A1-55C60927F9D4}tf16411248_win32</Template>
  <TotalTime>84</TotalTime>
  <Words>606</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Arial</vt:lpstr>
      <vt:lpstr>Avenir Next LT Pro Light</vt:lpstr>
      <vt:lpstr>Calibri</vt:lpstr>
      <vt:lpstr>Posterama</vt:lpstr>
      <vt:lpstr>Symbol</vt:lpstr>
      <vt:lpstr>Custom</vt:lpstr>
      <vt:lpstr>Library Management System</vt:lpstr>
      <vt:lpstr>Purpose</vt:lpstr>
      <vt:lpstr>Users</vt:lpstr>
      <vt:lpstr>Librarians &amp; Readers</vt:lpstr>
      <vt:lpstr>Dependencies</vt:lpstr>
      <vt:lpstr>Dependencies</vt:lpstr>
      <vt:lpstr>Models</vt:lpstr>
      <vt:lpstr>Models</vt:lpstr>
      <vt:lpstr>Models</vt:lpstr>
      <vt:lpstr>Views</vt:lpstr>
      <vt:lpstr>Views</vt:lpstr>
      <vt:lpstr>Conclusion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bscs19043</dc:creator>
  <cp:lastModifiedBy>Tarala, Likith Kumar</cp:lastModifiedBy>
  <cp:revision>10</cp:revision>
  <dcterms:created xsi:type="dcterms:W3CDTF">2024-07-30T20:06:32Z</dcterms:created>
  <dcterms:modified xsi:type="dcterms:W3CDTF">2024-08-02T12:31:38Z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