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1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8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D4EEF-8F9A-284A-B219-E73BC771C475}" type="datetimeFigureOut">
              <a:rPr lang="en-US" smtClean="0"/>
              <a:t>5/23/17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C5C2-11DE-784E-85A2-90EF9F61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3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"/>
          <p:cNvSpPr txBox="1">
            <a:spLocks noChangeArrowheads="1"/>
          </p:cNvSpPr>
          <p:nvPr/>
        </p:nvSpPr>
        <p:spPr bwMode="auto">
          <a:xfrm>
            <a:off x="2835672" y="974612"/>
            <a:ext cx="7842211" cy="1422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8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Here we applied a meta-analytic data-driven approach to nearly 10,000 fMRI studies to identify putatively separable regions of MFC and determine which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psychological states preferentially recruit their activation.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786">
              <a:latin typeface="Helvetic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Here we defined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786">
              <a:latin typeface="Helvetic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Multivariate classification analyses aimed at identifying the psychological functions most strongly predictive of activity in each region revealed a tripartite division within MFC,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with each zone displaying a relatively distinct functional signature. The posterior zone was associated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preferentially with motor function, the middle zone with cognitive control, pain, and affect, and the anterior with reward, social processing,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and episodic memory. Within each zone, the more fine-grained subregions showed distinct, but subtler, variations in psychological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function. These results provide hypotheses about the functional organization of medial prefrontal cortex that can be tested explicitly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future studies.</a:t>
            </a:r>
          </a:p>
        </p:txBody>
      </p:sp>
      <p:pic>
        <p:nvPicPr>
          <p:cNvPr id="16386" name="Picture 2" descr="neurosynth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36" y="3400935"/>
            <a:ext cx="582839" cy="68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neurosynth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58" y="3192859"/>
            <a:ext cx="728549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neurosynth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890384"/>
            <a:ext cx="574051" cy="56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neurosynth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7"/>
          <a:stretch>
            <a:fillRect/>
          </a:stretch>
        </p:blipFill>
        <p:spPr bwMode="auto">
          <a:xfrm>
            <a:off x="4166337" y="3040062"/>
            <a:ext cx="973761" cy="35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 descr="neurosynth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2" y="3361248"/>
            <a:ext cx="937759" cy="524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5379357" y="3175000"/>
            <a:ext cx="566181" cy="17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8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536" b="1">
                <a:latin typeface="Helvetica" charset="0"/>
              </a:rPr>
              <a:t>Neurosynth</a:t>
            </a:r>
          </a:p>
        </p:txBody>
      </p:sp>
      <p:pic>
        <p:nvPicPr>
          <p:cNvPr id="16392" name="Picture 8" descr="studi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322" y="3493350"/>
            <a:ext cx="552223" cy="42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3" name="Straight Arrow Connector 10"/>
          <p:cNvCxnSpPr>
            <a:cxnSpLocks noChangeShapeType="1"/>
          </p:cNvCxnSpPr>
          <p:nvPr/>
        </p:nvCxnSpPr>
        <p:spPr bwMode="auto">
          <a:xfrm>
            <a:off x="5262846" y="3401786"/>
            <a:ext cx="612888" cy="0"/>
          </a:xfrm>
          <a:prstGeom prst="straightConnector1">
            <a:avLst/>
          </a:prstGeom>
          <a:noFill/>
          <a:ln w="152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3515746" y="4970292"/>
            <a:ext cx="4572000" cy="21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8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3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786">
                <a:latin typeface="Helvetica" charset="0"/>
              </a:rPr>
              <a:t>As a whole, these accompanied by fine-grained differences between subregions.</a:t>
            </a:r>
          </a:p>
        </p:txBody>
      </p:sp>
    </p:spTree>
    <p:extLst>
      <p:ext uri="{BB962C8B-B14F-4D97-AF65-F5344CB8AC3E}">
        <p14:creationId xmlns:p14="http://schemas.microsoft.com/office/powerpoint/2010/main" val="72285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ＭＳ Ｐゴシック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Shaoming Wang</dc:creator>
  <cp:lastModifiedBy>Shaoming Wang</cp:lastModifiedBy>
  <cp:revision>2</cp:revision>
  <dcterms:created xsi:type="dcterms:W3CDTF">2017-05-23T04:47:53Z</dcterms:created>
  <dcterms:modified xsi:type="dcterms:W3CDTF">2017-05-23T20:49:02Z</dcterms:modified>
</cp:coreProperties>
</file>