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Gill Sans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illSans-bold.fntdata"/><Relationship Id="rId12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d7ac70ba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d7ac70ba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d7a57f48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d7a57f48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9c85b18c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9c85b18c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d7a57f4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d7a57f4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d7a57f48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d7a57f48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d7a57f48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8d7a57f48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07930" y="637501"/>
            <a:ext cx="8928134" cy="3979420"/>
            <a:chOff x="-1095216" y="-47697"/>
            <a:chExt cx="12626409" cy="5158029"/>
          </a:xfrm>
        </p:grpSpPr>
        <p:pic>
          <p:nvPicPr>
            <p:cNvPr id="55" name="Google Shape;5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647093" y="2824182"/>
              <a:ext cx="2194560" cy="1645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13"/>
            <p:cNvSpPr/>
            <p:nvPr/>
          </p:nvSpPr>
          <p:spPr>
            <a:xfrm>
              <a:off x="-647068" y="322893"/>
              <a:ext cx="2194500" cy="1649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399186" y="1697533"/>
              <a:ext cx="2194500" cy="147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 rot="-5400000">
              <a:off x="-1931162" y="3160333"/>
              <a:ext cx="2483400" cy="8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000000"/>
                  </a:solidFill>
                </a:rPr>
                <a:t>Social </a:t>
              </a:r>
              <a:endParaRPr sz="1700">
                <a:solidFill>
                  <a:srgbClr val="000000"/>
                </a:solidFill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 rot="-5400000">
              <a:off x="-1884516" y="741603"/>
              <a:ext cx="2390100" cy="8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000000"/>
                  </a:solidFill>
                </a:rPr>
                <a:t>Monetary </a:t>
              </a:r>
              <a:endParaRPr sz="1600">
                <a:solidFill>
                  <a:srgbClr val="000000"/>
                </a:solidFill>
              </a:endParaRPr>
            </a:p>
          </p:txBody>
        </p:sp>
        <p:cxnSp>
          <p:nvCxnSpPr>
            <p:cNvPr id="60" name="Google Shape;60;p13"/>
            <p:cNvCxnSpPr/>
            <p:nvPr/>
          </p:nvCxnSpPr>
          <p:spPr>
            <a:xfrm>
              <a:off x="6601505" y="2435560"/>
              <a:ext cx="270600" cy="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1" name="Google Shape;61;p13"/>
            <p:cNvSpPr/>
            <p:nvPr/>
          </p:nvSpPr>
          <p:spPr>
            <a:xfrm>
              <a:off x="6782870" y="453925"/>
              <a:ext cx="2194500" cy="1654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6782866" y="3009140"/>
              <a:ext cx="2194500" cy="1654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6782413" y="4663633"/>
              <a:ext cx="2195400" cy="4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</a:rPr>
                <a:t>1000 ms</a:t>
              </a:r>
              <a:endParaRPr sz="1200">
                <a:solidFill>
                  <a:srgbClr val="000000"/>
                </a:solidFill>
              </a:endParaRPr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6803624" y="2312299"/>
              <a:ext cx="21942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</a:rPr>
                <a:t>or</a:t>
              </a:r>
              <a:endParaRPr sz="1200">
                <a:solidFill>
                  <a:srgbClr val="000000"/>
                </a:solidFill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9336693" y="1607991"/>
              <a:ext cx="2194500" cy="1655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9336681" y="2259936"/>
              <a:ext cx="2194500" cy="39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endPara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7" name="Google Shape;67;p13"/>
            <p:cNvCxnSpPr/>
            <p:nvPr/>
          </p:nvCxnSpPr>
          <p:spPr>
            <a:xfrm>
              <a:off x="8977360" y="2435535"/>
              <a:ext cx="274200" cy="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8" name="Google Shape;68;p13"/>
            <p:cNvCxnSpPr>
              <a:stCxn id="56" idx="3"/>
            </p:cNvCxnSpPr>
            <p:nvPr/>
          </p:nvCxnSpPr>
          <p:spPr>
            <a:xfrm>
              <a:off x="1547432" y="1147593"/>
              <a:ext cx="478200" cy="4998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9" name="Google Shape;69;p13"/>
            <p:cNvCxnSpPr>
              <a:stCxn id="55" idx="3"/>
            </p:cNvCxnSpPr>
            <p:nvPr/>
          </p:nvCxnSpPr>
          <p:spPr>
            <a:xfrm flipH="1" rot="10800000">
              <a:off x="1547467" y="3209442"/>
              <a:ext cx="456000" cy="4377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70" name="Google Shape;70;p13"/>
          <p:cNvSpPr txBox="1"/>
          <p:nvPr/>
        </p:nvSpPr>
        <p:spPr>
          <a:xfrm>
            <a:off x="4092789" y="2399418"/>
            <a:ext cx="136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3"/>
          <p:cNvCxnSpPr/>
          <p:nvPr/>
        </p:nvCxnSpPr>
        <p:spPr>
          <a:xfrm rot="10800000">
            <a:off x="6431703" y="1515670"/>
            <a:ext cx="0" cy="226800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" name="Google Shape;72;p13"/>
          <p:cNvCxnSpPr/>
          <p:nvPr/>
        </p:nvCxnSpPr>
        <p:spPr>
          <a:xfrm>
            <a:off x="6431692" y="3505893"/>
            <a:ext cx="0" cy="22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3" name="Google Shape;73;p13"/>
          <p:cNvSpPr txBox="1"/>
          <p:nvPr/>
        </p:nvSpPr>
        <p:spPr>
          <a:xfrm>
            <a:off x="5857658" y="790591"/>
            <a:ext cx="1148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(Win)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857658" y="2793603"/>
            <a:ext cx="1148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(Loss)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7605375" y="3211500"/>
            <a:ext cx="1360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11000-11600 ms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172" y="1174875"/>
            <a:ext cx="545866" cy="7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 rotWithShape="1">
          <a:blip r:embed="rId5">
            <a:alphaModFix/>
          </a:blip>
          <a:srcRect b="11237" l="0" r="0" t="0"/>
          <a:stretch/>
        </p:blipFill>
        <p:spPr>
          <a:xfrm>
            <a:off x="540750" y="1174873"/>
            <a:ext cx="545875" cy="7016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/>
          <p:nvPr/>
        </p:nvSpPr>
        <p:spPr>
          <a:xfrm>
            <a:off x="2250372" y="1983908"/>
            <a:ext cx="1551600" cy="113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9" name="Google Shape;79;p13"/>
          <p:cNvCxnSpPr/>
          <p:nvPr/>
        </p:nvCxnSpPr>
        <p:spPr>
          <a:xfrm>
            <a:off x="3801982" y="2553308"/>
            <a:ext cx="1914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" name="Google Shape;80;p13"/>
          <p:cNvSpPr/>
          <p:nvPr/>
        </p:nvSpPr>
        <p:spPr>
          <a:xfrm rot="-5400000">
            <a:off x="2051175" y="2617225"/>
            <a:ext cx="88500" cy="33069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1319177" y="4314916"/>
            <a:ext cx="15525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r>
              <a:rPr lang="en" sz="1200">
                <a:solidFill>
                  <a:srgbClr val="000000"/>
                </a:solidFill>
              </a:rPr>
              <a:t>000 ms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1086625" y="483869"/>
            <a:ext cx="184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5509650" y="483869"/>
            <a:ext cx="184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10128"/>
          <a:stretch/>
        </p:blipFill>
        <p:spPr>
          <a:xfrm>
            <a:off x="3699213" y="1094962"/>
            <a:ext cx="4634624" cy="33747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>
            <p:ph idx="4294967295" type="subTitle"/>
          </p:nvPr>
        </p:nvSpPr>
        <p:spPr>
          <a:xfrm>
            <a:off x="3699203" y="714525"/>
            <a:ext cx="7140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B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863088" y="673838"/>
            <a:ext cx="289800" cy="28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4294967295" type="subTitle"/>
          </p:nvPr>
        </p:nvSpPr>
        <p:spPr>
          <a:xfrm>
            <a:off x="863078" y="714525"/>
            <a:ext cx="7140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A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3885163" y="756388"/>
            <a:ext cx="426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HYPOTHESIZED TARGET REGIONS</a:t>
            </a:r>
            <a:endParaRPr sz="1300"/>
          </a:p>
        </p:txBody>
      </p:sp>
      <p:sp>
        <p:nvSpPr>
          <p:cNvPr id="93" name="Google Shape;93;p14"/>
          <p:cNvSpPr txBox="1"/>
          <p:nvPr/>
        </p:nvSpPr>
        <p:spPr>
          <a:xfrm>
            <a:off x="1458125" y="756388"/>
            <a:ext cx="193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SEED REGION</a:t>
            </a:r>
            <a:endParaRPr sz="1300"/>
          </a:p>
        </p:txBody>
      </p:sp>
      <p:sp>
        <p:nvSpPr>
          <p:cNvPr id="94" name="Google Shape;94;p14"/>
          <p:cNvSpPr/>
          <p:nvPr/>
        </p:nvSpPr>
        <p:spPr>
          <a:xfrm>
            <a:off x="3626175" y="1311425"/>
            <a:ext cx="714000" cy="24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2101000" y="3664500"/>
            <a:ext cx="714000" cy="50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4294967295" type="subTitle"/>
          </p:nvPr>
        </p:nvSpPr>
        <p:spPr>
          <a:xfrm>
            <a:off x="1935988" y="3622800"/>
            <a:ext cx="10440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y=12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0" l="2844" r="5706" t="0"/>
          <a:stretch/>
        </p:blipFill>
        <p:spPr>
          <a:xfrm>
            <a:off x="1303800" y="1309340"/>
            <a:ext cx="2308400" cy="242508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>
            <p:ph idx="4294967295" type="subTitle"/>
          </p:nvPr>
        </p:nvSpPr>
        <p:spPr>
          <a:xfrm>
            <a:off x="3771500" y="1221275"/>
            <a:ext cx="1044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dmPFC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9" name="Google Shape;99;p14"/>
          <p:cNvSpPr txBox="1"/>
          <p:nvPr>
            <p:ph idx="4294967295" type="subTitle"/>
          </p:nvPr>
        </p:nvSpPr>
        <p:spPr>
          <a:xfrm>
            <a:off x="3829575" y="3420000"/>
            <a:ext cx="1044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</a:t>
            </a:r>
            <a:r>
              <a:rPr lang="en" sz="1300">
                <a:solidFill>
                  <a:schemeClr val="dk1"/>
                </a:solidFill>
              </a:rPr>
              <a:t>mPFC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3994575" y="3480150"/>
            <a:ext cx="776700" cy="24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5541000" y="4006975"/>
            <a:ext cx="776700" cy="4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917150" y="2532000"/>
            <a:ext cx="416700" cy="24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7297875" y="1311425"/>
            <a:ext cx="585000" cy="18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 txBox="1"/>
          <p:nvPr>
            <p:ph idx="4294967295" type="subTitle"/>
          </p:nvPr>
        </p:nvSpPr>
        <p:spPr>
          <a:xfrm>
            <a:off x="3885175" y="3359850"/>
            <a:ext cx="1044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vmPFC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5" name="Google Shape;105;p14"/>
          <p:cNvSpPr txBox="1"/>
          <p:nvPr>
            <p:ph idx="4294967295" type="subTitle"/>
          </p:nvPr>
        </p:nvSpPr>
        <p:spPr>
          <a:xfrm>
            <a:off x="5407350" y="3887275"/>
            <a:ext cx="10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Amygdala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(bilateral)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subTitle"/>
          </p:nvPr>
        </p:nvSpPr>
        <p:spPr>
          <a:xfrm>
            <a:off x="7650750" y="2471850"/>
            <a:ext cx="1044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rFFA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subTitle"/>
          </p:nvPr>
        </p:nvSpPr>
        <p:spPr>
          <a:xfrm>
            <a:off x="6981675" y="1221275"/>
            <a:ext cx="1044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PCC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5704" t="0"/>
          <a:stretch/>
        </p:blipFill>
        <p:spPr>
          <a:xfrm>
            <a:off x="1387525" y="1441588"/>
            <a:ext cx="214092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>
            <p:ph idx="4294967295" type="subTitle"/>
          </p:nvPr>
        </p:nvSpPr>
        <p:spPr>
          <a:xfrm>
            <a:off x="1935988" y="3622800"/>
            <a:ext cx="10440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y=12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4" name="Google Shape;114;p15"/>
          <p:cNvSpPr txBox="1"/>
          <p:nvPr/>
        </p:nvSpPr>
        <p:spPr>
          <a:xfrm rot="-5400000">
            <a:off x="2135688" y="2063300"/>
            <a:ext cx="3628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VS Activation (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</a:rPr>
              <a:t>β</a:t>
            </a:r>
            <a:r>
              <a:rPr lang="en" sz="1300"/>
              <a:t>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Reward &gt; Loss</a:t>
            </a:r>
            <a:endParaRPr sz="1300"/>
          </a:p>
        </p:txBody>
      </p:sp>
      <p:sp>
        <p:nvSpPr>
          <p:cNvPr id="115" name="Google Shape;115;p15"/>
          <p:cNvSpPr txBox="1"/>
          <p:nvPr>
            <p:ph idx="4294967295" type="subTitle"/>
          </p:nvPr>
        </p:nvSpPr>
        <p:spPr>
          <a:xfrm>
            <a:off x="1387515" y="855800"/>
            <a:ext cx="7140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A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16" name="Google Shape;116;p15"/>
          <p:cNvSpPr txBox="1"/>
          <p:nvPr>
            <p:ph idx="4294967295" type="subTitle"/>
          </p:nvPr>
        </p:nvSpPr>
        <p:spPr>
          <a:xfrm>
            <a:off x="3528440" y="855800"/>
            <a:ext cx="7140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B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050" y="1000012"/>
            <a:ext cx="3575432" cy="301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9470" y="3136063"/>
            <a:ext cx="847428" cy="5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4800450" y="4016938"/>
            <a:ext cx="266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Reward Sensitivity</a:t>
            </a:r>
            <a:endParaRPr baseline="30000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(BAS + SR)</a:t>
            </a:r>
            <a:endParaRPr sz="1300"/>
          </a:p>
        </p:txBody>
      </p:sp>
      <p:sp>
        <p:nvSpPr>
          <p:cNvPr id="120" name="Google Shape;120;p15"/>
          <p:cNvSpPr/>
          <p:nvPr/>
        </p:nvSpPr>
        <p:spPr>
          <a:xfrm>
            <a:off x="4615150" y="1003300"/>
            <a:ext cx="34500" cy="277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4633150" y="3722575"/>
            <a:ext cx="3139200" cy="4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4615150" y="1049863"/>
            <a:ext cx="3139200" cy="2717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/>
        </p:nvSpPr>
        <p:spPr>
          <a:xfrm rot="-5400000">
            <a:off x="2254525" y="1952200"/>
            <a:ext cx="362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TPJ Activation </a:t>
            </a:r>
            <a:r>
              <a:rPr lang="en" sz="1300"/>
              <a:t>(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</a:rPr>
              <a:t>β</a:t>
            </a:r>
            <a:r>
              <a:rPr lang="en" sz="1300"/>
              <a:t>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Social (Reward&gt;Loss) &gt;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Monetary (Reward&gt; Loss)</a:t>
            </a:r>
            <a:endParaRPr sz="1300"/>
          </a:p>
        </p:txBody>
      </p:sp>
      <p:sp>
        <p:nvSpPr>
          <p:cNvPr id="128" name="Google Shape;128;p16"/>
          <p:cNvSpPr txBox="1"/>
          <p:nvPr>
            <p:ph idx="4294967295" type="subTitle"/>
          </p:nvPr>
        </p:nvSpPr>
        <p:spPr>
          <a:xfrm>
            <a:off x="1107228" y="921200"/>
            <a:ext cx="7140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A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29" name="Google Shape;129;p16"/>
          <p:cNvSpPr txBox="1"/>
          <p:nvPr>
            <p:ph idx="4294967295" type="subTitle"/>
          </p:nvPr>
        </p:nvSpPr>
        <p:spPr>
          <a:xfrm>
            <a:off x="3482328" y="921200"/>
            <a:ext cx="7140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B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3">
            <a:alphaModFix/>
          </a:blip>
          <a:srcRect b="22873" l="1353" r="58011" t="17421"/>
          <a:stretch/>
        </p:blipFill>
        <p:spPr>
          <a:xfrm>
            <a:off x="1107225" y="1539563"/>
            <a:ext cx="2568991" cy="21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0475" y="1011070"/>
            <a:ext cx="3488523" cy="324107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>
            <p:ph idx="4294967295" type="subTitle"/>
          </p:nvPr>
        </p:nvSpPr>
        <p:spPr>
          <a:xfrm>
            <a:off x="1869713" y="3768200"/>
            <a:ext cx="10440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TPJ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x=20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3526" y="1011075"/>
            <a:ext cx="3643247" cy="32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/>
          <p:nvPr/>
        </p:nvSpPr>
        <p:spPr>
          <a:xfrm>
            <a:off x="4402475" y="1113850"/>
            <a:ext cx="425100" cy="29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 rot="5400000">
            <a:off x="5481350" y="2163500"/>
            <a:ext cx="425100" cy="379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4332425" y="1326025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00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4332425" y="3178875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</a:t>
            </a:r>
            <a:r>
              <a:rPr lang="en"/>
              <a:t>00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4332425" y="2568125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100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4332425" y="1927738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5300025" y="3758788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5932550" y="3758788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6510225" y="3758788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7134125" y="3758788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5153200" y="4028000"/>
            <a:ext cx="266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Substance Use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(AUDIT + DUDIT)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/>
          <p:cNvPicPr preferRelativeResize="0"/>
          <p:nvPr/>
        </p:nvPicPr>
        <p:blipFill rotWithShape="1">
          <a:blip r:embed="rId3">
            <a:alphaModFix/>
          </a:blip>
          <a:srcRect b="0" l="0" r="5704" t="0"/>
          <a:stretch/>
        </p:blipFill>
        <p:spPr>
          <a:xfrm>
            <a:off x="-1412" y="1341138"/>
            <a:ext cx="214092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>
            <p:ph idx="4294967295" type="subTitle"/>
          </p:nvPr>
        </p:nvSpPr>
        <p:spPr>
          <a:xfrm>
            <a:off x="547050" y="3522363"/>
            <a:ext cx="10440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y=12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1" name="Google Shape;151;p17"/>
          <p:cNvSpPr txBox="1"/>
          <p:nvPr>
            <p:ph idx="4294967295" type="subTitle"/>
          </p:nvPr>
        </p:nvSpPr>
        <p:spPr>
          <a:xfrm>
            <a:off x="261138" y="987738"/>
            <a:ext cx="16158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SEED REGION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2" name="Google Shape;152;p17"/>
          <p:cNvSpPr txBox="1"/>
          <p:nvPr>
            <p:ph idx="4294967295" type="subTitle"/>
          </p:nvPr>
        </p:nvSpPr>
        <p:spPr>
          <a:xfrm>
            <a:off x="2716325" y="987738"/>
            <a:ext cx="16158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TARGET REGION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3" name="Google Shape;153;p17"/>
          <p:cNvSpPr txBox="1"/>
          <p:nvPr>
            <p:ph idx="4294967295" type="subTitle"/>
          </p:nvPr>
        </p:nvSpPr>
        <p:spPr>
          <a:xfrm>
            <a:off x="3002225" y="3522363"/>
            <a:ext cx="10440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dmPFC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x=3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4" name="Google Shape;154;p17"/>
          <p:cNvSpPr txBox="1"/>
          <p:nvPr/>
        </p:nvSpPr>
        <p:spPr>
          <a:xfrm rot="-5400000">
            <a:off x="3509313" y="2039200"/>
            <a:ext cx="362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VS-dmPFC Connectivity (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</a:rPr>
              <a:t>β</a:t>
            </a:r>
            <a:r>
              <a:rPr lang="en" sz="1300"/>
              <a:t>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Social (Reward &gt; Loss) &gt;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Monetary (Reward &gt; Loss)</a:t>
            </a:r>
            <a:endParaRPr sz="1300"/>
          </a:p>
        </p:txBody>
      </p:sp>
      <p:sp>
        <p:nvSpPr>
          <p:cNvPr id="155" name="Google Shape;155;p17"/>
          <p:cNvSpPr txBox="1"/>
          <p:nvPr>
            <p:ph idx="4294967295" type="subTitle"/>
          </p:nvPr>
        </p:nvSpPr>
        <p:spPr>
          <a:xfrm>
            <a:off x="-1410" y="761488"/>
            <a:ext cx="7140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A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56" name="Google Shape;156;p17"/>
          <p:cNvSpPr txBox="1"/>
          <p:nvPr>
            <p:ph idx="4294967295" type="subTitle"/>
          </p:nvPr>
        </p:nvSpPr>
        <p:spPr>
          <a:xfrm>
            <a:off x="4488990" y="761488"/>
            <a:ext cx="7140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B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4">
            <a:alphaModFix/>
          </a:blip>
          <a:srcRect b="0" l="17921" r="9494" t="3679"/>
          <a:stretch/>
        </p:blipFill>
        <p:spPr>
          <a:xfrm>
            <a:off x="2293800" y="1356103"/>
            <a:ext cx="2460851" cy="217493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/>
          <p:nvPr/>
        </p:nvSpPr>
        <p:spPr>
          <a:xfrm>
            <a:off x="1313988" y="2153213"/>
            <a:ext cx="2977737" cy="452993"/>
          </a:xfrm>
          <a:custGeom>
            <a:rect b="b" l="l" r="r" t="t"/>
            <a:pathLst>
              <a:path extrusionOk="0" h="21651" w="121194">
                <a:moveTo>
                  <a:pt x="0" y="21651"/>
                </a:moveTo>
                <a:cubicBezTo>
                  <a:pt x="4536" y="19595"/>
                  <a:pt x="13728" y="12882"/>
                  <a:pt x="27214" y="9314"/>
                </a:cubicBezTo>
                <a:cubicBezTo>
                  <a:pt x="40700" y="5746"/>
                  <a:pt x="65254" y="1210"/>
                  <a:pt x="80917" y="242"/>
                </a:cubicBezTo>
                <a:cubicBezTo>
                  <a:pt x="96580" y="-726"/>
                  <a:pt x="114481" y="2964"/>
                  <a:pt x="121194" y="3508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pic>
        <p:nvPicPr>
          <p:cNvPr id="159" name="Google Shape;159;p17"/>
          <p:cNvPicPr preferRelativeResize="0"/>
          <p:nvPr/>
        </p:nvPicPr>
        <p:blipFill rotWithShape="1">
          <a:blip r:embed="rId5">
            <a:alphaModFix/>
          </a:blip>
          <a:srcRect b="11410" l="9608" r="0" t="0"/>
          <a:stretch/>
        </p:blipFill>
        <p:spPr>
          <a:xfrm>
            <a:off x="5994713" y="987738"/>
            <a:ext cx="3150700" cy="27741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5534663" y="1032888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150</a:t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5534663" y="2481113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-50</a:t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5534663" y="1757000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</a:t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6502263" y="3671775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7134788" y="3671775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7712463" y="3671775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8336363" y="3671775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6355438" y="3940988"/>
            <a:ext cx="266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Substance Use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(AUDIT + DUDIT)</a:t>
            </a:r>
            <a:endParaRPr sz="1300"/>
          </a:p>
        </p:txBody>
      </p:sp>
      <p:sp>
        <p:nvSpPr>
          <p:cNvPr id="168" name="Google Shape;168;p17"/>
          <p:cNvSpPr txBox="1"/>
          <p:nvPr/>
        </p:nvSpPr>
        <p:spPr>
          <a:xfrm>
            <a:off x="5534663" y="1394425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5534663" y="2157213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5534663" y="2845375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-100</a:t>
            </a: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5534663" y="3205213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-150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b="0" l="0" r="5704" t="0"/>
          <a:stretch/>
        </p:blipFill>
        <p:spPr>
          <a:xfrm>
            <a:off x="0" y="1385463"/>
            <a:ext cx="214092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>
            <p:ph idx="4294967295" type="subTitle"/>
          </p:nvPr>
        </p:nvSpPr>
        <p:spPr>
          <a:xfrm>
            <a:off x="548463" y="3566688"/>
            <a:ext cx="10440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y=12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8" name="Google Shape;178;p18"/>
          <p:cNvSpPr txBox="1"/>
          <p:nvPr>
            <p:ph idx="4294967295" type="subTitle"/>
          </p:nvPr>
        </p:nvSpPr>
        <p:spPr>
          <a:xfrm>
            <a:off x="262550" y="1032063"/>
            <a:ext cx="16158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SEED REGION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9" name="Google Shape;179;p18"/>
          <p:cNvSpPr txBox="1"/>
          <p:nvPr>
            <p:ph idx="4294967295" type="subTitle"/>
          </p:nvPr>
        </p:nvSpPr>
        <p:spPr>
          <a:xfrm>
            <a:off x="2717738" y="1032063"/>
            <a:ext cx="16158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TARGET REGION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0" name="Google Shape;180;p18"/>
          <p:cNvSpPr txBox="1"/>
          <p:nvPr>
            <p:ph idx="4294967295" type="subTitle"/>
          </p:nvPr>
        </p:nvSpPr>
        <p:spPr>
          <a:xfrm>
            <a:off x="3003638" y="3566688"/>
            <a:ext cx="10440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vmPFC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x=-3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1" name="Google Shape;181;p18"/>
          <p:cNvSpPr txBox="1"/>
          <p:nvPr/>
        </p:nvSpPr>
        <p:spPr>
          <a:xfrm rot="-5400000">
            <a:off x="3517763" y="2020225"/>
            <a:ext cx="362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VS-vmPFC Connectivity (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</a:rPr>
              <a:t>β</a:t>
            </a:r>
            <a:r>
              <a:rPr lang="en" sz="1300"/>
              <a:t>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Social (Reward &gt; Loss) &gt;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Monetary (Reward &gt; Loss)</a:t>
            </a:r>
            <a:endParaRPr sz="1300"/>
          </a:p>
        </p:txBody>
      </p:sp>
      <p:sp>
        <p:nvSpPr>
          <p:cNvPr id="182" name="Google Shape;182;p18"/>
          <p:cNvSpPr txBox="1"/>
          <p:nvPr/>
        </p:nvSpPr>
        <p:spPr>
          <a:xfrm>
            <a:off x="6330475" y="3959963"/>
            <a:ext cx="266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Reward Sensitivity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(BAS + SR)</a:t>
            </a:r>
            <a:endParaRPr sz="1300"/>
          </a:p>
        </p:txBody>
      </p:sp>
      <p:sp>
        <p:nvSpPr>
          <p:cNvPr id="183" name="Google Shape;183;p18"/>
          <p:cNvSpPr txBox="1"/>
          <p:nvPr>
            <p:ph idx="4294967295" type="subTitle"/>
          </p:nvPr>
        </p:nvSpPr>
        <p:spPr>
          <a:xfrm>
            <a:off x="3" y="805813"/>
            <a:ext cx="7140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A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84" name="Google Shape;184;p18"/>
          <p:cNvSpPr txBox="1"/>
          <p:nvPr>
            <p:ph idx="4294967295" type="subTitle"/>
          </p:nvPr>
        </p:nvSpPr>
        <p:spPr>
          <a:xfrm>
            <a:off x="4490403" y="805813"/>
            <a:ext cx="7140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B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185" name="Google Shape;185;p18"/>
          <p:cNvPicPr preferRelativeResize="0"/>
          <p:nvPr/>
        </p:nvPicPr>
        <p:blipFill rotWithShape="1">
          <a:blip r:embed="rId4">
            <a:alphaModFix/>
          </a:blip>
          <a:srcRect b="43650" l="47578" r="0" t="17108"/>
          <a:stretch/>
        </p:blipFill>
        <p:spPr>
          <a:xfrm>
            <a:off x="2140925" y="1388466"/>
            <a:ext cx="2543489" cy="221334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8"/>
          <p:cNvSpPr/>
          <p:nvPr/>
        </p:nvSpPr>
        <p:spPr>
          <a:xfrm flipH="1">
            <a:off x="1315343" y="2621288"/>
            <a:ext cx="2812307" cy="183384"/>
          </a:xfrm>
          <a:custGeom>
            <a:rect b="b" l="l" r="r" t="t"/>
            <a:pathLst>
              <a:path extrusionOk="0" h="21651" w="121194">
                <a:moveTo>
                  <a:pt x="0" y="21651"/>
                </a:moveTo>
                <a:cubicBezTo>
                  <a:pt x="4536" y="19595"/>
                  <a:pt x="13728" y="12882"/>
                  <a:pt x="27214" y="9314"/>
                </a:cubicBezTo>
                <a:cubicBezTo>
                  <a:pt x="40700" y="5746"/>
                  <a:pt x="65254" y="1210"/>
                  <a:pt x="80917" y="242"/>
                </a:cubicBezTo>
                <a:cubicBezTo>
                  <a:pt x="96580" y="-726"/>
                  <a:pt x="114481" y="2964"/>
                  <a:pt x="121194" y="3508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pic>
        <p:nvPicPr>
          <p:cNvPr id="187" name="Google Shape;187;p18"/>
          <p:cNvPicPr preferRelativeResize="0"/>
          <p:nvPr/>
        </p:nvPicPr>
        <p:blipFill rotWithShape="1">
          <a:blip r:embed="rId5">
            <a:alphaModFix/>
          </a:blip>
          <a:srcRect b="11668" l="10857" r="0" t="0"/>
          <a:stretch/>
        </p:blipFill>
        <p:spPr>
          <a:xfrm>
            <a:off x="6036850" y="1031188"/>
            <a:ext cx="3107150" cy="27631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8"/>
          <p:cNvSpPr txBox="1"/>
          <p:nvPr/>
        </p:nvSpPr>
        <p:spPr>
          <a:xfrm>
            <a:off x="7307825" y="3659825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7885375" y="3659825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0" name="Google Shape;190;p18"/>
          <p:cNvSpPr txBox="1"/>
          <p:nvPr/>
        </p:nvSpPr>
        <p:spPr>
          <a:xfrm>
            <a:off x="8431075" y="3659825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6762075" y="3659825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2</a:t>
            </a:r>
            <a:endParaRPr/>
          </a:p>
        </p:txBody>
      </p:sp>
      <p:sp>
        <p:nvSpPr>
          <p:cNvPr id="192" name="Google Shape;192;p18"/>
          <p:cNvSpPr txBox="1"/>
          <p:nvPr/>
        </p:nvSpPr>
        <p:spPr>
          <a:xfrm>
            <a:off x="6184575" y="3659825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-4</a:t>
            </a:r>
            <a:endParaRPr/>
          </a:p>
        </p:txBody>
      </p:sp>
      <p:sp>
        <p:nvSpPr>
          <p:cNvPr id="193" name="Google Shape;193;p18"/>
          <p:cNvSpPr txBox="1"/>
          <p:nvPr/>
        </p:nvSpPr>
        <p:spPr>
          <a:xfrm>
            <a:off x="5541000" y="2404463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5541000" y="1768488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lang="en"/>
              <a:t>0</a:t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5541000" y="2995288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100</a:t>
            </a:r>
            <a:endParaRPr/>
          </a:p>
        </p:txBody>
      </p:sp>
      <p:sp>
        <p:nvSpPr>
          <p:cNvPr id="196" name="Google Shape;196;p18"/>
          <p:cNvSpPr txBox="1"/>
          <p:nvPr/>
        </p:nvSpPr>
        <p:spPr>
          <a:xfrm>
            <a:off x="5541000" y="1132513"/>
            <a:ext cx="5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00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