
<file path=[Content_Types].xml><?xml version="1.0" encoding="utf-8"?>
<Types xmlns="http://schemas.openxmlformats.org/package/2006/content-types">
  <Default Extension="xml" ContentType="application/xml"/>
  <Default Extension="wmv" ContentType="video/unknown"/>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7"/>
  </p:notesMasterIdLst>
  <p:handoutMasterIdLst>
    <p:handoutMasterId r:id="rId38"/>
  </p:handoutMasterIdLst>
  <p:sldIdLst>
    <p:sldId id="413" r:id="rId2"/>
    <p:sldId id="575" r:id="rId3"/>
    <p:sldId id="658" r:id="rId4"/>
    <p:sldId id="668" r:id="rId5"/>
    <p:sldId id="665" r:id="rId6"/>
    <p:sldId id="602" r:id="rId7"/>
    <p:sldId id="601" r:id="rId8"/>
    <p:sldId id="597" r:id="rId9"/>
    <p:sldId id="599" r:id="rId10"/>
    <p:sldId id="607" r:id="rId11"/>
    <p:sldId id="608" r:id="rId12"/>
    <p:sldId id="609" r:id="rId13"/>
    <p:sldId id="622" r:id="rId14"/>
    <p:sldId id="630" r:id="rId15"/>
    <p:sldId id="648" r:id="rId16"/>
    <p:sldId id="636" r:id="rId17"/>
    <p:sldId id="638" r:id="rId18"/>
    <p:sldId id="639" r:id="rId19"/>
    <p:sldId id="640" r:id="rId20"/>
    <p:sldId id="641" r:id="rId21"/>
    <p:sldId id="659" r:id="rId22"/>
    <p:sldId id="664" r:id="rId23"/>
    <p:sldId id="644" r:id="rId24"/>
    <p:sldId id="660" r:id="rId25"/>
    <p:sldId id="661" r:id="rId26"/>
    <p:sldId id="662" r:id="rId27"/>
    <p:sldId id="663" r:id="rId28"/>
    <p:sldId id="569" r:id="rId29"/>
    <p:sldId id="624" r:id="rId30"/>
    <p:sldId id="667" r:id="rId31"/>
    <p:sldId id="512" r:id="rId32"/>
    <p:sldId id="581" r:id="rId33"/>
    <p:sldId id="582" r:id="rId34"/>
    <p:sldId id="579" r:id="rId35"/>
    <p:sldId id="580" r:id="rId36"/>
  </p:sldIdLst>
  <p:sldSz cx="9906000" cy="6858000" type="A4"/>
  <p:notesSz cx="6662738" cy="98663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000" kern="1200" baseline="-25000">
        <a:solidFill>
          <a:schemeClr val="tx1"/>
        </a:solidFill>
        <a:latin typeface="Comic Sans MS" pitchFamily="66" charset="0"/>
        <a:ea typeface="+mn-ea"/>
        <a:cs typeface="+mn-cs"/>
      </a:defRPr>
    </a:lvl1pPr>
    <a:lvl2pPr marL="457200" algn="l" rtl="0" fontAlgn="base">
      <a:spcBef>
        <a:spcPct val="0"/>
      </a:spcBef>
      <a:spcAft>
        <a:spcPct val="0"/>
      </a:spcAft>
      <a:defRPr sz="2000" kern="1200" baseline="-25000">
        <a:solidFill>
          <a:schemeClr val="tx1"/>
        </a:solidFill>
        <a:latin typeface="Comic Sans MS" pitchFamily="66" charset="0"/>
        <a:ea typeface="+mn-ea"/>
        <a:cs typeface="+mn-cs"/>
      </a:defRPr>
    </a:lvl2pPr>
    <a:lvl3pPr marL="914400" algn="l" rtl="0" fontAlgn="base">
      <a:spcBef>
        <a:spcPct val="0"/>
      </a:spcBef>
      <a:spcAft>
        <a:spcPct val="0"/>
      </a:spcAft>
      <a:defRPr sz="2000" kern="1200" baseline="-25000">
        <a:solidFill>
          <a:schemeClr val="tx1"/>
        </a:solidFill>
        <a:latin typeface="Comic Sans MS" pitchFamily="66" charset="0"/>
        <a:ea typeface="+mn-ea"/>
        <a:cs typeface="+mn-cs"/>
      </a:defRPr>
    </a:lvl3pPr>
    <a:lvl4pPr marL="1371600" algn="l" rtl="0" fontAlgn="base">
      <a:spcBef>
        <a:spcPct val="0"/>
      </a:spcBef>
      <a:spcAft>
        <a:spcPct val="0"/>
      </a:spcAft>
      <a:defRPr sz="2000" kern="1200" baseline="-25000">
        <a:solidFill>
          <a:schemeClr val="tx1"/>
        </a:solidFill>
        <a:latin typeface="Comic Sans MS" pitchFamily="66" charset="0"/>
        <a:ea typeface="+mn-ea"/>
        <a:cs typeface="+mn-cs"/>
      </a:defRPr>
    </a:lvl4pPr>
    <a:lvl5pPr marL="1828800" algn="l" rtl="0" fontAlgn="base">
      <a:spcBef>
        <a:spcPct val="0"/>
      </a:spcBef>
      <a:spcAft>
        <a:spcPct val="0"/>
      </a:spcAft>
      <a:defRPr sz="2000" kern="1200" baseline="-25000">
        <a:solidFill>
          <a:schemeClr val="tx1"/>
        </a:solidFill>
        <a:latin typeface="Comic Sans MS" pitchFamily="66" charset="0"/>
        <a:ea typeface="+mn-ea"/>
        <a:cs typeface="+mn-cs"/>
      </a:defRPr>
    </a:lvl5pPr>
    <a:lvl6pPr marL="2286000" algn="l" defTabSz="914400" rtl="0" eaLnBrk="1" latinLnBrk="0" hangingPunct="1">
      <a:defRPr sz="2000" kern="1200" baseline="-25000">
        <a:solidFill>
          <a:schemeClr val="tx1"/>
        </a:solidFill>
        <a:latin typeface="Comic Sans MS" pitchFamily="66" charset="0"/>
        <a:ea typeface="+mn-ea"/>
        <a:cs typeface="+mn-cs"/>
      </a:defRPr>
    </a:lvl6pPr>
    <a:lvl7pPr marL="2743200" algn="l" defTabSz="914400" rtl="0" eaLnBrk="1" latinLnBrk="0" hangingPunct="1">
      <a:defRPr sz="2000" kern="1200" baseline="-25000">
        <a:solidFill>
          <a:schemeClr val="tx1"/>
        </a:solidFill>
        <a:latin typeface="Comic Sans MS" pitchFamily="66" charset="0"/>
        <a:ea typeface="+mn-ea"/>
        <a:cs typeface="+mn-cs"/>
      </a:defRPr>
    </a:lvl7pPr>
    <a:lvl8pPr marL="3200400" algn="l" defTabSz="914400" rtl="0" eaLnBrk="1" latinLnBrk="0" hangingPunct="1">
      <a:defRPr sz="2000" kern="1200" baseline="-25000">
        <a:solidFill>
          <a:schemeClr val="tx1"/>
        </a:solidFill>
        <a:latin typeface="Comic Sans MS" pitchFamily="66" charset="0"/>
        <a:ea typeface="+mn-ea"/>
        <a:cs typeface="+mn-cs"/>
      </a:defRPr>
    </a:lvl8pPr>
    <a:lvl9pPr marL="3657600" algn="l" defTabSz="914400" rtl="0" eaLnBrk="1" latinLnBrk="0" hangingPunct="1">
      <a:defRPr sz="2000" kern="1200" baseline="-250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8FEC8"/>
    <a:srgbClr val="009688"/>
    <a:srgbClr val="000000"/>
    <a:srgbClr val="006B61"/>
    <a:srgbClr val="037C03"/>
    <a:srgbClr val="FFFF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17" autoAdjust="0"/>
  </p:normalViewPr>
  <p:slideViewPr>
    <p:cSldViewPr snapToGrid="0" snapToObjects="1">
      <p:cViewPr>
        <p:scale>
          <a:sx n="70" d="100"/>
          <a:sy n="70" d="100"/>
        </p:scale>
        <p:origin x="-1992" y="-4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54" d="100"/>
          <a:sy n="54" d="100"/>
        </p:scale>
        <p:origin x="-2220" y="-102"/>
      </p:cViewPr>
      <p:guideLst>
        <p:guide orient="horz" pos="3108"/>
        <p:guide pos="2099"/>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093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865438" cy="457200"/>
          </a:xfrm>
          <a:prstGeom prst="rect">
            <a:avLst/>
          </a:prstGeom>
          <a:noFill/>
          <a:ln w="12700">
            <a:noFill/>
            <a:miter lim="800000"/>
            <a:headEnd/>
            <a:tailEnd/>
          </a:ln>
          <a:effectLst/>
        </p:spPr>
        <p:txBody>
          <a:bodyPr vert="horz" wrap="square" lIns="91256" tIns="45627" rIns="91256" bIns="45627" numCol="1" anchor="t" anchorCtr="0" compatLnSpc="1">
            <a:prstTxWarp prst="textNoShape">
              <a:avLst/>
            </a:prstTxWarp>
          </a:bodyPr>
          <a:lstStyle>
            <a:lvl1pPr defTabSz="912813" eaLnBrk="0" hangingPunct="0">
              <a:defRPr sz="1200" baseline="0">
                <a:solidFill>
                  <a:schemeClr val="bg2"/>
                </a:solidFill>
              </a:defRPr>
            </a:lvl1pPr>
          </a:lstStyle>
          <a:p>
            <a:pPr>
              <a:defRPr/>
            </a:pPr>
            <a:endParaRPr lang="en-GB"/>
          </a:p>
        </p:txBody>
      </p:sp>
      <p:sp>
        <p:nvSpPr>
          <p:cNvPr id="195587" name="Rectangle 3"/>
          <p:cNvSpPr>
            <a:spLocks noGrp="1" noChangeArrowheads="1"/>
          </p:cNvSpPr>
          <p:nvPr>
            <p:ph type="dt" idx="1"/>
          </p:nvPr>
        </p:nvSpPr>
        <p:spPr bwMode="auto">
          <a:xfrm>
            <a:off x="3770313" y="0"/>
            <a:ext cx="2865437" cy="457200"/>
          </a:xfrm>
          <a:prstGeom prst="rect">
            <a:avLst/>
          </a:prstGeom>
          <a:noFill/>
          <a:ln w="12700">
            <a:noFill/>
            <a:miter lim="800000"/>
            <a:headEnd/>
            <a:tailEnd/>
          </a:ln>
          <a:effectLst/>
        </p:spPr>
        <p:txBody>
          <a:bodyPr vert="horz" wrap="square" lIns="91256" tIns="45627" rIns="91256" bIns="45627" numCol="1" anchor="t" anchorCtr="0" compatLnSpc="1">
            <a:prstTxWarp prst="textNoShape">
              <a:avLst/>
            </a:prstTxWarp>
          </a:bodyPr>
          <a:lstStyle>
            <a:lvl1pPr algn="r" defTabSz="912813" eaLnBrk="0" hangingPunct="0">
              <a:defRPr sz="1200" baseline="0">
                <a:solidFill>
                  <a:schemeClr val="bg2"/>
                </a:solidFill>
              </a:defRPr>
            </a:lvl1pPr>
          </a:lstStyle>
          <a:p>
            <a:pPr>
              <a:defRPr/>
            </a:pPr>
            <a:endParaRPr lang="en-GB"/>
          </a:p>
        </p:txBody>
      </p:sp>
      <p:sp>
        <p:nvSpPr>
          <p:cNvPr id="74756" name="Rectangle 4"/>
          <p:cNvSpPr>
            <a:spLocks noGrp="1" noRot="1" noChangeAspect="1" noChangeArrowheads="1" noTextEdit="1"/>
          </p:cNvSpPr>
          <p:nvPr>
            <p:ph type="sldImg" idx="2"/>
          </p:nvPr>
        </p:nvSpPr>
        <p:spPr bwMode="auto">
          <a:xfrm>
            <a:off x="711200" y="763588"/>
            <a:ext cx="5292725" cy="3663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9" name="Rectangle 5"/>
          <p:cNvSpPr>
            <a:spLocks noGrp="1" noChangeArrowheads="1"/>
          </p:cNvSpPr>
          <p:nvPr>
            <p:ph type="body" sz="quarter" idx="3"/>
          </p:nvPr>
        </p:nvSpPr>
        <p:spPr bwMode="auto">
          <a:xfrm>
            <a:off x="904875" y="4654550"/>
            <a:ext cx="4902200" cy="4498975"/>
          </a:xfrm>
          <a:prstGeom prst="rect">
            <a:avLst/>
          </a:prstGeom>
          <a:noFill/>
          <a:ln w="12700">
            <a:noFill/>
            <a:miter lim="800000"/>
            <a:headEnd/>
            <a:tailEnd/>
          </a:ln>
          <a:effectLst/>
        </p:spPr>
        <p:txBody>
          <a:bodyPr vert="horz" wrap="square" lIns="91256" tIns="45627" rIns="91256" bIns="45627"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95590" name="Rectangle 6"/>
          <p:cNvSpPr>
            <a:spLocks noGrp="1" noChangeArrowheads="1"/>
          </p:cNvSpPr>
          <p:nvPr>
            <p:ph type="ftr" sz="quarter" idx="4"/>
          </p:nvPr>
        </p:nvSpPr>
        <p:spPr bwMode="auto">
          <a:xfrm>
            <a:off x="0" y="9383713"/>
            <a:ext cx="2865438" cy="457200"/>
          </a:xfrm>
          <a:prstGeom prst="rect">
            <a:avLst/>
          </a:prstGeom>
          <a:noFill/>
          <a:ln w="12700">
            <a:noFill/>
            <a:miter lim="800000"/>
            <a:headEnd/>
            <a:tailEnd/>
          </a:ln>
          <a:effectLst/>
        </p:spPr>
        <p:txBody>
          <a:bodyPr vert="horz" wrap="square" lIns="91256" tIns="45627" rIns="91256" bIns="45627" numCol="1" anchor="b" anchorCtr="0" compatLnSpc="1">
            <a:prstTxWarp prst="textNoShape">
              <a:avLst/>
            </a:prstTxWarp>
          </a:bodyPr>
          <a:lstStyle>
            <a:lvl1pPr defTabSz="912813" eaLnBrk="0" hangingPunct="0">
              <a:defRPr sz="1200" baseline="0">
                <a:solidFill>
                  <a:schemeClr val="bg2"/>
                </a:solidFill>
              </a:defRPr>
            </a:lvl1pPr>
          </a:lstStyle>
          <a:p>
            <a:pPr>
              <a:defRPr/>
            </a:pPr>
            <a:endParaRPr lang="en-GB"/>
          </a:p>
        </p:txBody>
      </p:sp>
      <p:sp>
        <p:nvSpPr>
          <p:cNvPr id="195591" name="Rectangle 7"/>
          <p:cNvSpPr>
            <a:spLocks noGrp="1" noChangeArrowheads="1"/>
          </p:cNvSpPr>
          <p:nvPr>
            <p:ph type="sldNum" sz="quarter" idx="5"/>
          </p:nvPr>
        </p:nvSpPr>
        <p:spPr bwMode="auto">
          <a:xfrm>
            <a:off x="3770313" y="9383713"/>
            <a:ext cx="2865437" cy="457200"/>
          </a:xfrm>
          <a:prstGeom prst="rect">
            <a:avLst/>
          </a:prstGeom>
          <a:noFill/>
          <a:ln w="12700">
            <a:noFill/>
            <a:miter lim="800000"/>
            <a:headEnd/>
            <a:tailEnd/>
          </a:ln>
          <a:effectLst/>
        </p:spPr>
        <p:txBody>
          <a:bodyPr vert="horz" wrap="square" lIns="91256" tIns="45627" rIns="91256" bIns="45627" numCol="1" anchor="b" anchorCtr="0" compatLnSpc="1">
            <a:prstTxWarp prst="textNoShape">
              <a:avLst/>
            </a:prstTxWarp>
          </a:bodyPr>
          <a:lstStyle>
            <a:lvl1pPr algn="r" defTabSz="912813" eaLnBrk="0" hangingPunct="0">
              <a:defRPr sz="1200" baseline="0">
                <a:solidFill>
                  <a:schemeClr val="bg2"/>
                </a:solidFill>
              </a:defRPr>
            </a:lvl1pPr>
          </a:lstStyle>
          <a:p>
            <a:pPr>
              <a:defRPr/>
            </a:pPr>
            <a:fld id="{C2B1E918-51AE-46C4-AE35-5E8DEEE3EAB3}" type="slidenum">
              <a:rPr lang="en-GB"/>
              <a:pPr>
                <a:defRPr/>
              </a:pPr>
              <a:t>‹#›</a:t>
            </a:fld>
            <a:endParaRPr lang="en-GB"/>
          </a:p>
        </p:txBody>
      </p:sp>
    </p:spTree>
    <p:extLst>
      <p:ext uri="{BB962C8B-B14F-4D97-AF65-F5344CB8AC3E}">
        <p14:creationId xmlns:p14="http://schemas.microsoft.com/office/powerpoint/2010/main" val="3599936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430942F2-FFC4-4EE8-B047-BA826F234B47}" type="slidenum">
              <a:rPr lang="en-GB" sz="1200" baseline="0" smtClean="0">
                <a:solidFill>
                  <a:schemeClr val="bg2"/>
                </a:solidFill>
              </a:rPr>
              <a:pPr/>
              <a:t>1</a:t>
            </a:fld>
            <a:endParaRPr lang="en-GB" sz="1200" baseline="0" smtClean="0">
              <a:solidFill>
                <a:schemeClr val="bg2"/>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cs typeface="Arial" pitchFamily="34" charset="0"/>
              </a:rPr>
              <a:t>Auditory example data</a:t>
            </a:r>
            <a:endParaRPr lang="en-GB" smtClean="0">
              <a:latin typeface="Arial" pitchFamily="34" charset="0"/>
              <a:cs typeface="Arial"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35298" indent="-282807" eaLnBrk="0" hangingPunct="0">
              <a:defRPr>
                <a:solidFill>
                  <a:schemeClr val="tx1"/>
                </a:solidFill>
                <a:latin typeface="Arial" pitchFamily="34" charset="0"/>
                <a:cs typeface="Arial" pitchFamily="34" charset="0"/>
              </a:defRPr>
            </a:lvl2pPr>
            <a:lvl3pPr marL="1131227" indent="-226245" eaLnBrk="0" hangingPunct="0">
              <a:defRPr>
                <a:solidFill>
                  <a:schemeClr val="tx1"/>
                </a:solidFill>
                <a:latin typeface="Arial" pitchFamily="34" charset="0"/>
                <a:cs typeface="Arial" pitchFamily="34" charset="0"/>
              </a:defRPr>
            </a:lvl3pPr>
            <a:lvl4pPr marL="1583718" indent="-226245" eaLnBrk="0" hangingPunct="0">
              <a:defRPr>
                <a:solidFill>
                  <a:schemeClr val="tx1"/>
                </a:solidFill>
                <a:latin typeface="Arial" pitchFamily="34" charset="0"/>
                <a:cs typeface="Arial" pitchFamily="34" charset="0"/>
              </a:defRPr>
            </a:lvl4pPr>
            <a:lvl5pPr marL="2036209" indent="-226245" eaLnBrk="0" hangingPunct="0">
              <a:defRPr>
                <a:solidFill>
                  <a:schemeClr val="tx1"/>
                </a:solidFill>
                <a:latin typeface="Arial" pitchFamily="34" charset="0"/>
                <a:cs typeface="Arial" pitchFamily="34" charset="0"/>
              </a:defRPr>
            </a:lvl5pPr>
            <a:lvl6pPr marL="2488700" indent="-226245" eaLnBrk="0" fontAlgn="base" hangingPunct="0">
              <a:spcBef>
                <a:spcPct val="0"/>
              </a:spcBef>
              <a:spcAft>
                <a:spcPct val="0"/>
              </a:spcAft>
              <a:defRPr>
                <a:solidFill>
                  <a:schemeClr val="tx1"/>
                </a:solidFill>
                <a:latin typeface="Arial" pitchFamily="34" charset="0"/>
                <a:cs typeface="Arial" pitchFamily="34" charset="0"/>
              </a:defRPr>
            </a:lvl6pPr>
            <a:lvl7pPr marL="2941190" indent="-226245" eaLnBrk="0" fontAlgn="base" hangingPunct="0">
              <a:spcBef>
                <a:spcPct val="0"/>
              </a:spcBef>
              <a:spcAft>
                <a:spcPct val="0"/>
              </a:spcAft>
              <a:defRPr>
                <a:solidFill>
                  <a:schemeClr val="tx1"/>
                </a:solidFill>
                <a:latin typeface="Arial" pitchFamily="34" charset="0"/>
                <a:cs typeface="Arial" pitchFamily="34" charset="0"/>
              </a:defRPr>
            </a:lvl7pPr>
            <a:lvl8pPr marL="3393681" indent="-226245" eaLnBrk="0" fontAlgn="base" hangingPunct="0">
              <a:spcBef>
                <a:spcPct val="0"/>
              </a:spcBef>
              <a:spcAft>
                <a:spcPct val="0"/>
              </a:spcAft>
              <a:defRPr>
                <a:solidFill>
                  <a:schemeClr val="tx1"/>
                </a:solidFill>
                <a:latin typeface="Arial" pitchFamily="34" charset="0"/>
                <a:cs typeface="Arial" pitchFamily="34" charset="0"/>
              </a:defRPr>
            </a:lvl8pPr>
            <a:lvl9pPr marL="3846172" indent="-22624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D56C84D-1729-4855-B01A-3AC7D873CFDD}" type="slidenum">
              <a:rPr lang="en-GB" smtClean="0"/>
              <a:pPr eaLnBrk="1" hangingPunct="1"/>
              <a:t>5</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BF22CD72-6F4F-45D6-ADB4-0C445ADC6745}" type="slidenum">
              <a:rPr lang="en-GB" sz="1200" baseline="0" smtClean="0">
                <a:solidFill>
                  <a:schemeClr val="bg2"/>
                </a:solidFill>
              </a:rPr>
              <a:pPr/>
              <a:t>6</a:t>
            </a:fld>
            <a:endParaRPr lang="en-GB" sz="1200" baseline="0" smtClean="0">
              <a:solidFill>
                <a:schemeClr val="bg2"/>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smtClean="0">
                <a:cs typeface="Times New Roman" pitchFamily="18" charset="0"/>
              </a:rPr>
              <a:t>Even tiny head movements can induce major artefacts in your data, so motion correction is very important.</a:t>
            </a:r>
          </a:p>
          <a:p>
            <a:pPr eaLnBrk="1" hangingPunct="1"/>
            <a:r>
              <a:rPr lang="nl-NL" smtClean="0">
                <a:cs typeface="Times New Roman" pitchFamily="18" charset="0"/>
              </a:rPr>
              <a:t>-The t-test that is used by SPM (and that will be discussed in the next lecture) is based on the signal change relative to the residual variance. This signal is computed from the sum of squared differences between the data and the linear model to which it is fitted. Movement artefacts will add up to the residual variance and therefore reduce the sensitivity of your test.</a:t>
            </a:r>
          </a:p>
          <a:p>
            <a:pPr eaLnBrk="1" hangingPunct="1"/>
            <a:r>
              <a:rPr lang="nl-NL" smtClean="0">
                <a:cs typeface="Times New Roman" pitchFamily="18" charset="0"/>
              </a:rPr>
              <a:t>- </a:t>
            </a:r>
          </a:p>
          <a:p>
            <a:pPr eaLnBrk="1" hangingPunct="1"/>
            <a:r>
              <a:rPr lang="nl-NL" smtClean="0">
                <a:cs typeface="Times New Roman" pitchFamily="18" charset="0"/>
              </a:rPr>
              <a:t>-A lot of fMRI studies have paradigms in which the subject could be moving in a way that is correlated to the different experimental conditions, for example, when you would move your head each time you press a button. If you do not correct for this, these systematic differences might appear as activations in your data. </a:t>
            </a:r>
            <a:endParaRPr lang="en-US" smtClean="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CFDEBE3B-F7EF-4EA2-B757-526AC240A1AC}" type="slidenum">
              <a:rPr lang="en-GB" sz="1200" baseline="0" smtClean="0">
                <a:solidFill>
                  <a:schemeClr val="bg2"/>
                </a:solidFill>
              </a:rPr>
              <a:pPr/>
              <a:t>12</a:t>
            </a:fld>
            <a:endParaRPr lang="en-GB" sz="1200" baseline="0" smtClean="0">
              <a:solidFill>
                <a:schemeClr val="bg2"/>
              </a:solidFill>
            </a:endParaRPr>
          </a:p>
        </p:txBody>
      </p:sp>
      <p:sp>
        <p:nvSpPr>
          <p:cNvPr id="77827" name="Rectangle 2"/>
          <p:cNvSpPr>
            <a:spLocks noGrp="1" noRot="1" noChangeAspect="1" noChangeArrowheads="1" noTextEdit="1"/>
          </p:cNvSpPr>
          <p:nvPr>
            <p:ph type="sldImg"/>
          </p:nvPr>
        </p:nvSpPr>
        <p:spPr>
          <a:xfrm>
            <a:off x="658813" y="739775"/>
            <a:ext cx="5345112" cy="3700463"/>
          </a:xfrm>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Also DICOM scanner-based voxel-world mapping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FB1DDD4B-E065-43FB-97F5-4CDF6DBDE40E}" type="slidenum">
              <a:rPr lang="en-GB" sz="1200" baseline="0" smtClean="0">
                <a:solidFill>
                  <a:schemeClr val="bg2"/>
                </a:solidFill>
              </a:rPr>
              <a:pPr/>
              <a:t>27</a:t>
            </a:fld>
            <a:endParaRPr lang="en-GB" sz="1200" baseline="0" smtClean="0">
              <a:solidFill>
                <a:schemeClr val="bg2"/>
              </a:solidFill>
            </a:endParaRPr>
          </a:p>
        </p:txBody>
      </p:sp>
      <p:sp>
        <p:nvSpPr>
          <p:cNvPr id="81923" name="Rectangle 2"/>
          <p:cNvSpPr>
            <a:spLocks noGrp="1" noRot="1" noChangeAspect="1" noChangeArrowheads="1" noTextEdit="1"/>
          </p:cNvSpPr>
          <p:nvPr>
            <p:ph type="sldImg"/>
          </p:nvPr>
        </p:nvSpPr>
        <p:spPr>
          <a:xfrm>
            <a:off x="658813" y="739775"/>
            <a:ext cx="5345112" cy="3700463"/>
          </a:xfrm>
          <a:ln/>
        </p:spPr>
      </p:sp>
      <p:sp>
        <p:nvSpPr>
          <p:cNvPr id="81924"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A4F11BA7-E52B-4C6F-A36B-52238A1F6FD1}" type="slidenum">
              <a:rPr lang="en-GB" sz="1200" baseline="0" smtClean="0">
                <a:solidFill>
                  <a:schemeClr val="bg2"/>
                </a:solidFill>
              </a:rPr>
              <a:pPr/>
              <a:t>28</a:t>
            </a:fld>
            <a:endParaRPr lang="en-GB" sz="1200" baseline="0" smtClean="0">
              <a:solidFill>
                <a:schemeClr val="bg2"/>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Spatial normalisation is never exact, so homologous regions can never be precisely registered. </a:t>
            </a:r>
            <a:r>
              <a:rPr lang="en-US" smtClean="0">
                <a:solidFill>
                  <a:srgbClr val="FFFF00"/>
                </a:solidFill>
              </a:rPr>
              <a:t>Furthermore, due to the noisy nature of the BOLD signal, activations from different scans can be slightly offset, thereby cancelling each other out. </a:t>
            </a:r>
            <a:r>
              <a:rPr lang="en-US" smtClean="0"/>
              <a:t>Smoothing spreads out the different areas and reduces the discrepancy.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convolution is a kind of very general </a:t>
            </a:r>
            <a:r>
              <a:rPr lang="en-US" b="1" smtClean="0"/>
              <a:t>moving average</a:t>
            </a:r>
            <a:r>
              <a:rPr lang="en-US" smtClean="0"/>
              <a:t>.) First you convolve in one direction, than in the other two directions.</a:t>
            </a:r>
          </a:p>
          <a:p>
            <a:pPr eaLnBrk="1" hangingPunct="1"/>
            <a:r>
              <a:rPr lang="en-US" smtClean="0"/>
              <a:t>A general rule of thumb is to use a smoothing kernel of 6 mm for single subject analyses and a smoothing kernel of 8 or 10 mm when you are going to do a group analysis.</a:t>
            </a:r>
          </a:p>
          <a:p>
            <a:endParaRPr lang="en-GB" smtClean="0"/>
          </a:p>
        </p:txBody>
      </p:sp>
      <p:sp>
        <p:nvSpPr>
          <p:cNvPr id="839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12813" eaLnBrk="0" hangingPunct="0">
              <a:defRPr sz="2000" baseline="-25000">
                <a:solidFill>
                  <a:schemeClr val="tx1"/>
                </a:solidFill>
                <a:latin typeface="Comic Sans MS" pitchFamily="66" charset="0"/>
              </a:defRPr>
            </a:lvl1pPr>
            <a:lvl2pPr marL="742950" indent="-285750" defTabSz="912813" eaLnBrk="0" hangingPunct="0">
              <a:defRPr sz="2000" baseline="-25000">
                <a:solidFill>
                  <a:schemeClr val="tx1"/>
                </a:solidFill>
                <a:latin typeface="Comic Sans MS" pitchFamily="66" charset="0"/>
              </a:defRPr>
            </a:lvl2pPr>
            <a:lvl3pPr marL="1143000" indent="-228600" defTabSz="912813" eaLnBrk="0" hangingPunct="0">
              <a:defRPr sz="2000" baseline="-25000">
                <a:solidFill>
                  <a:schemeClr val="tx1"/>
                </a:solidFill>
                <a:latin typeface="Comic Sans MS" pitchFamily="66" charset="0"/>
              </a:defRPr>
            </a:lvl3pPr>
            <a:lvl4pPr marL="1600200" indent="-228600" defTabSz="912813" eaLnBrk="0" hangingPunct="0">
              <a:defRPr sz="2000" baseline="-25000">
                <a:solidFill>
                  <a:schemeClr val="tx1"/>
                </a:solidFill>
                <a:latin typeface="Comic Sans MS" pitchFamily="66" charset="0"/>
              </a:defRPr>
            </a:lvl4pPr>
            <a:lvl5pPr marL="2057400" indent="-228600" defTabSz="912813" eaLnBrk="0" hangingPunct="0">
              <a:defRPr sz="2000" baseline="-25000">
                <a:solidFill>
                  <a:schemeClr val="tx1"/>
                </a:solidFill>
                <a:latin typeface="Comic Sans MS" pitchFamily="66" charset="0"/>
              </a:defRPr>
            </a:lvl5pPr>
            <a:lvl6pPr marL="2514600" indent="-228600" defTabSz="912813" eaLnBrk="0" fontAlgn="base" hangingPunct="0">
              <a:spcBef>
                <a:spcPct val="0"/>
              </a:spcBef>
              <a:spcAft>
                <a:spcPct val="0"/>
              </a:spcAft>
              <a:defRPr sz="2000" baseline="-25000">
                <a:solidFill>
                  <a:schemeClr val="tx1"/>
                </a:solidFill>
                <a:latin typeface="Comic Sans MS" pitchFamily="66" charset="0"/>
              </a:defRPr>
            </a:lvl6pPr>
            <a:lvl7pPr marL="2971800" indent="-228600" defTabSz="912813" eaLnBrk="0" fontAlgn="base" hangingPunct="0">
              <a:spcBef>
                <a:spcPct val="0"/>
              </a:spcBef>
              <a:spcAft>
                <a:spcPct val="0"/>
              </a:spcAft>
              <a:defRPr sz="2000" baseline="-25000">
                <a:solidFill>
                  <a:schemeClr val="tx1"/>
                </a:solidFill>
                <a:latin typeface="Comic Sans MS" pitchFamily="66" charset="0"/>
              </a:defRPr>
            </a:lvl7pPr>
            <a:lvl8pPr marL="3429000" indent="-228600" defTabSz="912813" eaLnBrk="0" fontAlgn="base" hangingPunct="0">
              <a:spcBef>
                <a:spcPct val="0"/>
              </a:spcBef>
              <a:spcAft>
                <a:spcPct val="0"/>
              </a:spcAft>
              <a:defRPr sz="2000" baseline="-25000">
                <a:solidFill>
                  <a:schemeClr val="tx1"/>
                </a:solidFill>
                <a:latin typeface="Comic Sans MS" pitchFamily="66" charset="0"/>
              </a:defRPr>
            </a:lvl8pPr>
            <a:lvl9pPr marL="3886200" indent="-228600" defTabSz="912813" eaLnBrk="0" fontAlgn="base" hangingPunct="0">
              <a:spcBef>
                <a:spcPct val="0"/>
              </a:spcBef>
              <a:spcAft>
                <a:spcPct val="0"/>
              </a:spcAft>
              <a:defRPr sz="2000" baseline="-25000">
                <a:solidFill>
                  <a:schemeClr val="tx1"/>
                </a:solidFill>
                <a:latin typeface="Comic Sans MS" pitchFamily="66" charset="0"/>
              </a:defRPr>
            </a:lvl9pPr>
          </a:lstStyle>
          <a:p>
            <a:fld id="{9ADF3D20-E7D4-44BB-BC27-917930B6230C}" type="slidenum">
              <a:rPr lang="en-GB" sz="1200" baseline="0" smtClean="0">
                <a:solidFill>
                  <a:schemeClr val="bg2"/>
                </a:solidFill>
              </a:rPr>
              <a:pPr/>
              <a:t>29</a:t>
            </a:fld>
            <a:endParaRPr lang="en-GB" sz="1200" baseline="0" smtClean="0">
              <a:solidFill>
                <a:schemeClr val="bg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9202" name="Rectangle 2"/>
          <p:cNvSpPr>
            <a:spLocks noGrp="1" noChangeArrowheads="1"/>
          </p:cNvSpPr>
          <p:nvPr>
            <p:ph type="ctrTitle"/>
          </p:nvPr>
        </p:nvSpPr>
        <p:spPr>
          <a:xfrm>
            <a:off x="990600" y="685800"/>
            <a:ext cx="8364538" cy="2743200"/>
          </a:xfrm>
        </p:spPr>
        <p:txBody>
          <a:bodyPr/>
          <a:lstStyle>
            <a:lvl1pPr algn="ctr">
              <a:defRPr sz="6600" b="1"/>
            </a:lvl1pPr>
          </a:lstStyle>
          <a:p>
            <a:r>
              <a:rPr lang="en-US"/>
              <a:t>Click to edit Master title style</a:t>
            </a:r>
          </a:p>
        </p:txBody>
      </p:sp>
      <p:sp>
        <p:nvSpPr>
          <p:cNvPr id="179203" name="Rectangle 3"/>
          <p:cNvSpPr>
            <a:spLocks noGrp="1" noChangeArrowheads="1"/>
          </p:cNvSpPr>
          <p:nvPr>
            <p:ph type="subTitle" idx="1"/>
          </p:nvPr>
        </p:nvSpPr>
        <p:spPr>
          <a:xfrm>
            <a:off x="2311400" y="3886200"/>
            <a:ext cx="6934200" cy="177165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a:xfrm>
            <a:off x="769938" y="6229350"/>
            <a:ext cx="2092325" cy="514350"/>
          </a:xfrm>
        </p:spPr>
        <p:txBody>
          <a:bodyPr/>
          <a:lstStyle>
            <a:lvl1pPr>
              <a:defRPr>
                <a:solidFill>
                  <a:srgbClr val="5E574E"/>
                </a:solidFill>
              </a:defRPr>
            </a:lvl1pPr>
          </a:lstStyle>
          <a:p>
            <a:pPr>
              <a:defRPr/>
            </a:pPr>
            <a:endParaRPr lang="en-US"/>
          </a:p>
        </p:txBody>
      </p:sp>
      <p:sp>
        <p:nvSpPr>
          <p:cNvPr id="5" name="Rectangle 5"/>
          <p:cNvSpPr>
            <a:spLocks noGrp="1" noChangeArrowheads="1"/>
          </p:cNvSpPr>
          <p:nvPr>
            <p:ph type="ftr" sz="quarter" idx="11"/>
          </p:nvPr>
        </p:nvSpPr>
        <p:spPr>
          <a:xfrm>
            <a:off x="3411538" y="6229350"/>
            <a:ext cx="3082925" cy="514350"/>
          </a:xfrm>
        </p:spPr>
        <p:txBody>
          <a:bodyPr/>
          <a:lstStyle>
            <a:lvl1pPr>
              <a:defRPr>
                <a:solidFill>
                  <a:srgbClr val="5E574E"/>
                </a:solidFill>
              </a:defRPr>
            </a:lvl1pPr>
          </a:lstStyle>
          <a:p>
            <a:pPr>
              <a:defRPr/>
            </a:pPr>
            <a:endParaRPr lang="en-US"/>
          </a:p>
        </p:txBody>
      </p:sp>
      <p:sp>
        <p:nvSpPr>
          <p:cNvPr id="6" name="Rectangle 6"/>
          <p:cNvSpPr>
            <a:spLocks noGrp="1" noChangeArrowheads="1"/>
          </p:cNvSpPr>
          <p:nvPr>
            <p:ph type="sldNum" sz="quarter" idx="12"/>
          </p:nvPr>
        </p:nvSpPr>
        <p:spPr>
          <a:xfrm>
            <a:off x="7154863" y="6229350"/>
            <a:ext cx="1981200" cy="514350"/>
          </a:xfrm>
        </p:spPr>
        <p:txBody>
          <a:bodyPr/>
          <a:lstStyle>
            <a:lvl1pPr>
              <a:defRPr>
                <a:solidFill>
                  <a:srgbClr val="5E574E"/>
                </a:solidFill>
              </a:defRPr>
            </a:lvl1pPr>
          </a:lstStyle>
          <a:p>
            <a:pPr>
              <a:defRPr/>
            </a:pPr>
            <a:fld id="{2D4ADE47-0DBE-4F02-BD7B-23C273AD785A}" type="slidenum">
              <a:rPr lang="en-US"/>
              <a:pPr>
                <a:defRPr/>
              </a:pPr>
              <a:t>‹#›</a:t>
            </a:fld>
            <a:endParaRPr lang="en-US"/>
          </a:p>
        </p:txBody>
      </p:sp>
    </p:spTree>
    <p:extLst>
      <p:ext uri="{BB962C8B-B14F-4D97-AF65-F5344CB8AC3E}">
        <p14:creationId xmlns:p14="http://schemas.microsoft.com/office/powerpoint/2010/main" val="302791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0CFAC-660B-4366-BAB2-856451CF1127}" type="slidenum">
              <a:rPr lang="en-US"/>
              <a:pPr>
                <a:defRPr/>
              </a:pPr>
              <a:t>‹#›</a:t>
            </a:fld>
            <a:endParaRPr lang="en-US"/>
          </a:p>
        </p:txBody>
      </p:sp>
    </p:spTree>
    <p:extLst>
      <p:ext uri="{BB962C8B-B14F-4D97-AF65-F5344CB8AC3E}">
        <p14:creationId xmlns:p14="http://schemas.microsoft.com/office/powerpoint/2010/main" val="2271603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28600"/>
            <a:ext cx="2362200" cy="6019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228600"/>
            <a:ext cx="69342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6FDF9B-6E24-4661-8911-6D6AF5B06D70}" type="slidenum">
              <a:rPr lang="en-US"/>
              <a:pPr>
                <a:defRPr/>
              </a:pPr>
              <a:t>‹#›</a:t>
            </a:fld>
            <a:endParaRPr lang="en-US"/>
          </a:p>
        </p:txBody>
      </p:sp>
    </p:spTree>
    <p:extLst>
      <p:ext uri="{BB962C8B-B14F-4D97-AF65-F5344CB8AC3E}">
        <p14:creationId xmlns:p14="http://schemas.microsoft.com/office/powerpoint/2010/main" val="2936883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94488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28600" y="1371600"/>
            <a:ext cx="4648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5029200" y="1371600"/>
            <a:ext cx="4648200" cy="4876800"/>
          </a:xfrm>
        </p:spPr>
        <p:txBody>
          <a:bodyPr/>
          <a:lstStyle/>
          <a:p>
            <a:pPr lvl="0"/>
            <a:endParaRPr lang="en-GB"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ED5ED8-ECB5-4A91-BB59-EB77D4178D56}" type="slidenum">
              <a:rPr lang="en-US"/>
              <a:pPr>
                <a:defRPr/>
              </a:pPr>
              <a:t>‹#›</a:t>
            </a:fld>
            <a:endParaRPr lang="en-US"/>
          </a:p>
        </p:txBody>
      </p:sp>
    </p:spTree>
    <p:extLst>
      <p:ext uri="{BB962C8B-B14F-4D97-AF65-F5344CB8AC3E}">
        <p14:creationId xmlns:p14="http://schemas.microsoft.com/office/powerpoint/2010/main" val="3621130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99"/>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342900" indent="-342900">
              <a:buClr>
                <a:srgbClr val="000099"/>
              </a:buClr>
              <a:buSzPct val="120000"/>
              <a:buFont typeface="Arial" pitchFamily="34" charset="0"/>
              <a:buChar char="•"/>
              <a:defRPr/>
            </a:lvl1pPr>
            <a:lvl2pPr marL="742950" indent="-285750">
              <a:buClr>
                <a:srgbClr val="000099"/>
              </a:buClr>
              <a:buSzPct val="100000"/>
              <a:buFont typeface="Arial" pitchFamily="34" charset="0"/>
              <a:buChar char="−"/>
              <a:defRPr/>
            </a:lvl2pPr>
            <a:lvl3pPr marL="1143000" indent="-228600">
              <a:buClr>
                <a:srgbClr val="000099"/>
              </a:buClr>
              <a:buSzPct val="120000"/>
              <a:buFont typeface="Arial" pitchFamily="34" charset="0"/>
              <a:buChar char="•"/>
              <a:defRPr/>
            </a:lvl3pPr>
            <a:lvl4pPr marL="1600200" indent="-228600">
              <a:buClr>
                <a:srgbClr val="000099"/>
              </a:buClr>
              <a:buSzPct val="120000"/>
              <a:buFont typeface="Arial" pitchFamily="34" charset="0"/>
              <a:buChar char="•"/>
              <a:defRPr/>
            </a:lvl4pPr>
            <a:lvl5pPr marL="2057400" indent="-228600">
              <a:buClr>
                <a:srgbClr val="000099"/>
              </a:buClr>
              <a:buSzPct val="1200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6B2A6-B260-4EEB-B080-98226EFBD771}" type="slidenum">
              <a:rPr lang="en-US"/>
              <a:pPr>
                <a:defRPr/>
              </a:pPr>
              <a:t>‹#›</a:t>
            </a:fld>
            <a:endParaRPr lang="en-US"/>
          </a:p>
        </p:txBody>
      </p:sp>
    </p:spTree>
    <p:extLst>
      <p:ext uri="{BB962C8B-B14F-4D97-AF65-F5344CB8AC3E}">
        <p14:creationId xmlns:p14="http://schemas.microsoft.com/office/powerpoint/2010/main" val="3669061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722BD3-186E-45E1-808F-B233B1F5CEDF}" type="slidenum">
              <a:rPr lang="en-US"/>
              <a:pPr>
                <a:defRPr/>
              </a:pPr>
              <a:t>‹#›</a:t>
            </a:fld>
            <a:endParaRPr lang="en-US"/>
          </a:p>
        </p:txBody>
      </p:sp>
    </p:spTree>
    <p:extLst>
      <p:ext uri="{BB962C8B-B14F-4D97-AF65-F5344CB8AC3E}">
        <p14:creationId xmlns:p14="http://schemas.microsoft.com/office/powerpoint/2010/main" val="489434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8600" y="1371600"/>
            <a:ext cx="4648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371600"/>
            <a:ext cx="4648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D56856-4B44-4B0F-82AA-B2E4A0EBF608}" type="slidenum">
              <a:rPr lang="en-US"/>
              <a:pPr>
                <a:defRPr/>
              </a:pPr>
              <a:t>‹#›</a:t>
            </a:fld>
            <a:endParaRPr lang="en-US"/>
          </a:p>
        </p:txBody>
      </p:sp>
    </p:spTree>
    <p:extLst>
      <p:ext uri="{BB962C8B-B14F-4D97-AF65-F5344CB8AC3E}">
        <p14:creationId xmlns:p14="http://schemas.microsoft.com/office/powerpoint/2010/main" val="3306380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356EA15-2AB4-4B97-A4D7-A3224F91789D}" type="slidenum">
              <a:rPr lang="en-US"/>
              <a:pPr>
                <a:defRPr/>
              </a:pPr>
              <a:t>‹#›</a:t>
            </a:fld>
            <a:endParaRPr lang="en-US"/>
          </a:p>
        </p:txBody>
      </p:sp>
    </p:spTree>
    <p:extLst>
      <p:ext uri="{BB962C8B-B14F-4D97-AF65-F5344CB8AC3E}">
        <p14:creationId xmlns:p14="http://schemas.microsoft.com/office/powerpoint/2010/main" val="199041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4DC3CFF-59A2-45ED-9F1F-B6487CF0CD6E}" type="slidenum">
              <a:rPr lang="en-US"/>
              <a:pPr>
                <a:defRPr/>
              </a:pPr>
              <a:t>‹#›</a:t>
            </a:fld>
            <a:endParaRPr lang="en-US"/>
          </a:p>
        </p:txBody>
      </p:sp>
    </p:spTree>
    <p:extLst>
      <p:ext uri="{BB962C8B-B14F-4D97-AF65-F5344CB8AC3E}">
        <p14:creationId xmlns:p14="http://schemas.microsoft.com/office/powerpoint/2010/main" val="3975802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DF0904C-ED0F-48FF-8827-3A4F080B097E}" type="slidenum">
              <a:rPr lang="en-US"/>
              <a:pPr>
                <a:defRPr/>
              </a:pPr>
              <a:t>‹#›</a:t>
            </a:fld>
            <a:endParaRPr lang="en-US"/>
          </a:p>
        </p:txBody>
      </p:sp>
    </p:spTree>
    <p:extLst>
      <p:ext uri="{BB962C8B-B14F-4D97-AF65-F5344CB8AC3E}">
        <p14:creationId xmlns:p14="http://schemas.microsoft.com/office/powerpoint/2010/main" val="1248974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6DF4BF-0263-4935-A33C-7FEC6F15D045}" type="slidenum">
              <a:rPr lang="en-US"/>
              <a:pPr>
                <a:defRPr/>
              </a:pPr>
              <a:t>‹#›</a:t>
            </a:fld>
            <a:endParaRPr lang="en-US"/>
          </a:p>
        </p:txBody>
      </p:sp>
    </p:spTree>
    <p:extLst>
      <p:ext uri="{BB962C8B-B14F-4D97-AF65-F5344CB8AC3E}">
        <p14:creationId xmlns:p14="http://schemas.microsoft.com/office/powerpoint/2010/main" val="1725463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4F208F-DB0B-4F94-9206-9EF789F190E1}" type="slidenum">
              <a:rPr lang="en-US"/>
              <a:pPr>
                <a:defRPr/>
              </a:pPr>
              <a:t>‹#›</a:t>
            </a:fld>
            <a:endParaRPr lang="en-US"/>
          </a:p>
        </p:txBody>
      </p:sp>
    </p:spTree>
    <p:extLst>
      <p:ext uri="{BB962C8B-B14F-4D97-AF65-F5344CB8AC3E}">
        <p14:creationId xmlns:p14="http://schemas.microsoft.com/office/powerpoint/2010/main" val="149966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228600" y="228600"/>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228600" y="1371600"/>
            <a:ext cx="9448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8180" name="Rectangle 4"/>
          <p:cNvSpPr>
            <a:spLocks noGrp="1" noChangeArrowheads="1"/>
          </p:cNvSpPr>
          <p:nvPr>
            <p:ph type="dt" sz="half" idx="2"/>
          </p:nvPr>
        </p:nvSpPr>
        <p:spPr bwMode="auto">
          <a:xfrm>
            <a:off x="468313" y="6229350"/>
            <a:ext cx="206375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spcBef>
                <a:spcPct val="50000"/>
              </a:spcBef>
              <a:defRPr sz="1400" baseline="0">
                <a:solidFill>
                  <a:schemeClr val="bg2"/>
                </a:solidFill>
              </a:defRPr>
            </a:lvl1pPr>
          </a:lstStyle>
          <a:p>
            <a:pPr>
              <a:defRPr/>
            </a:pPr>
            <a:endParaRPr lang="en-US"/>
          </a:p>
        </p:txBody>
      </p:sp>
      <p:sp>
        <p:nvSpPr>
          <p:cNvPr id="178181" name="Rectangle 5"/>
          <p:cNvSpPr>
            <a:spLocks noGrp="1" noChangeArrowheads="1"/>
          </p:cNvSpPr>
          <p:nvPr>
            <p:ph type="ftr" sz="quarter" idx="3"/>
          </p:nvPr>
        </p:nvSpPr>
        <p:spPr bwMode="auto">
          <a:xfrm>
            <a:off x="3384550" y="6229350"/>
            <a:ext cx="31369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0" hangingPunct="0">
              <a:spcBef>
                <a:spcPct val="50000"/>
              </a:spcBef>
              <a:defRPr sz="1400" baseline="0">
                <a:solidFill>
                  <a:schemeClr val="bg2"/>
                </a:solidFill>
              </a:defRPr>
            </a:lvl1pPr>
          </a:lstStyle>
          <a:p>
            <a:pPr>
              <a:defRPr/>
            </a:pPr>
            <a:endParaRPr lang="en-US"/>
          </a:p>
        </p:txBody>
      </p:sp>
      <p:sp>
        <p:nvSpPr>
          <p:cNvPr id="178182" name="Rectangle 6"/>
          <p:cNvSpPr>
            <a:spLocks noGrp="1" noChangeArrowheads="1"/>
          </p:cNvSpPr>
          <p:nvPr>
            <p:ph type="sldNum" sz="quarter" idx="4"/>
          </p:nvPr>
        </p:nvSpPr>
        <p:spPr bwMode="auto">
          <a:xfrm>
            <a:off x="7291388" y="6229350"/>
            <a:ext cx="206375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50000"/>
              </a:spcBef>
              <a:defRPr sz="1400" baseline="0">
                <a:solidFill>
                  <a:schemeClr val="bg2"/>
                </a:solidFill>
              </a:defRPr>
            </a:lvl1pPr>
          </a:lstStyle>
          <a:p>
            <a:pPr>
              <a:defRPr/>
            </a:pPr>
            <a:fld id="{B548541A-F49E-446A-B62B-6BACE3D747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eaLnBrk="0" fontAlgn="base" hangingPunct="0">
        <a:spcBef>
          <a:spcPct val="0"/>
        </a:spcBef>
        <a:spcAft>
          <a:spcPct val="0"/>
        </a:spcAft>
        <a:defRPr kumimoji="1" sz="4000">
          <a:solidFill>
            <a:srgbClr val="000099"/>
          </a:solidFill>
          <a:latin typeface="+mj-lt"/>
          <a:ea typeface="+mj-ea"/>
          <a:cs typeface="+mj-cs"/>
        </a:defRPr>
      </a:lvl1pPr>
      <a:lvl2pPr algn="l" rtl="0" eaLnBrk="0" fontAlgn="base" hangingPunct="0">
        <a:spcBef>
          <a:spcPct val="0"/>
        </a:spcBef>
        <a:spcAft>
          <a:spcPct val="0"/>
        </a:spcAft>
        <a:defRPr kumimoji="1" sz="4000">
          <a:solidFill>
            <a:srgbClr val="000099"/>
          </a:solidFill>
          <a:latin typeface="Arial" charset="0"/>
        </a:defRPr>
      </a:lvl2pPr>
      <a:lvl3pPr algn="l" rtl="0" eaLnBrk="0" fontAlgn="base" hangingPunct="0">
        <a:spcBef>
          <a:spcPct val="0"/>
        </a:spcBef>
        <a:spcAft>
          <a:spcPct val="0"/>
        </a:spcAft>
        <a:defRPr kumimoji="1" sz="4000">
          <a:solidFill>
            <a:srgbClr val="000099"/>
          </a:solidFill>
          <a:latin typeface="Arial" charset="0"/>
        </a:defRPr>
      </a:lvl3pPr>
      <a:lvl4pPr algn="l" rtl="0" eaLnBrk="0" fontAlgn="base" hangingPunct="0">
        <a:spcBef>
          <a:spcPct val="0"/>
        </a:spcBef>
        <a:spcAft>
          <a:spcPct val="0"/>
        </a:spcAft>
        <a:defRPr kumimoji="1" sz="4000">
          <a:solidFill>
            <a:srgbClr val="000099"/>
          </a:solidFill>
          <a:latin typeface="Arial" charset="0"/>
        </a:defRPr>
      </a:lvl4pPr>
      <a:lvl5pPr algn="l" rtl="0" eaLnBrk="0" fontAlgn="base" hangingPunct="0">
        <a:spcBef>
          <a:spcPct val="0"/>
        </a:spcBef>
        <a:spcAft>
          <a:spcPct val="0"/>
        </a:spcAft>
        <a:defRPr kumimoji="1" sz="4000">
          <a:solidFill>
            <a:srgbClr val="000099"/>
          </a:solidFill>
          <a:latin typeface="Arial" charset="0"/>
        </a:defRPr>
      </a:lvl5pPr>
      <a:lvl6pPr marL="457200" algn="l" rtl="0" eaLnBrk="0" fontAlgn="base" hangingPunct="0">
        <a:spcBef>
          <a:spcPct val="0"/>
        </a:spcBef>
        <a:spcAft>
          <a:spcPct val="0"/>
        </a:spcAft>
        <a:defRPr kumimoji="1" sz="4000">
          <a:solidFill>
            <a:srgbClr val="000099"/>
          </a:solidFill>
          <a:latin typeface="Arial" charset="0"/>
        </a:defRPr>
      </a:lvl6pPr>
      <a:lvl7pPr marL="914400" algn="l" rtl="0" eaLnBrk="0" fontAlgn="base" hangingPunct="0">
        <a:spcBef>
          <a:spcPct val="0"/>
        </a:spcBef>
        <a:spcAft>
          <a:spcPct val="0"/>
        </a:spcAft>
        <a:defRPr kumimoji="1" sz="4000">
          <a:solidFill>
            <a:srgbClr val="000099"/>
          </a:solidFill>
          <a:latin typeface="Arial" charset="0"/>
        </a:defRPr>
      </a:lvl7pPr>
      <a:lvl8pPr marL="1371600" algn="l" rtl="0" eaLnBrk="0" fontAlgn="base" hangingPunct="0">
        <a:spcBef>
          <a:spcPct val="0"/>
        </a:spcBef>
        <a:spcAft>
          <a:spcPct val="0"/>
        </a:spcAft>
        <a:defRPr kumimoji="1" sz="4000">
          <a:solidFill>
            <a:srgbClr val="000099"/>
          </a:solidFill>
          <a:latin typeface="Arial" charset="0"/>
        </a:defRPr>
      </a:lvl8pPr>
      <a:lvl9pPr marL="1828800" algn="l" rtl="0" eaLnBrk="0" fontAlgn="base" hangingPunct="0">
        <a:spcBef>
          <a:spcPct val="0"/>
        </a:spcBef>
        <a:spcAft>
          <a:spcPct val="0"/>
        </a:spcAft>
        <a:defRPr kumimoji="1" sz="4000">
          <a:solidFill>
            <a:srgbClr val="000099"/>
          </a:solidFill>
          <a:latin typeface="Arial" charset="0"/>
        </a:defRPr>
      </a:lvl9pPr>
    </p:titleStyle>
    <p:bodyStyle>
      <a:lvl1pPr marL="342900" indent="-342900" algn="l" rtl="0" eaLnBrk="0" fontAlgn="base" hangingPunct="0">
        <a:spcBef>
          <a:spcPct val="20000"/>
        </a:spcBef>
        <a:spcAft>
          <a:spcPct val="0"/>
        </a:spcAft>
        <a:buClr>
          <a:srgbClr val="000099"/>
        </a:buClr>
        <a:buSzPct val="120000"/>
        <a:buFont typeface="Arial" pitchFamily="34" charset="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99"/>
        </a:buClr>
        <a:buSzPct val="120000"/>
        <a:buFont typeface="Arial" pitchFamily="34" charset="0"/>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99"/>
        </a:buClr>
        <a:buSzPct val="120000"/>
        <a:buFont typeface="Arial" pitchFamily="34" charset="0"/>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99"/>
        </a:buClr>
        <a:buSzPct val="120000"/>
        <a:buFont typeface="Arial" pitchFamily="34" charset="0"/>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0099"/>
        </a:buClr>
        <a:buSzPct val="120000"/>
        <a:buFont typeface="Arial" pitchFamily="34" charset="0"/>
        <a:buChar char="•"/>
        <a:defRPr kumimoji="1" sz="2000">
          <a:solidFill>
            <a:schemeClr val="tx1"/>
          </a:solidFill>
          <a:latin typeface="+mn-lt"/>
        </a:defRPr>
      </a:lvl5pPr>
      <a:lvl6pPr marL="2514600" indent="-228600" algn="l" rtl="0" eaLnBrk="0" fontAlgn="base" hangingPunct="0">
        <a:spcBef>
          <a:spcPct val="20000"/>
        </a:spcBef>
        <a:spcAft>
          <a:spcPct val="0"/>
        </a:spcAft>
        <a:buClr>
          <a:srgbClr val="9900CC"/>
        </a:buClr>
        <a:buChar char="*"/>
        <a:defRPr kumimoji="1">
          <a:solidFill>
            <a:schemeClr val="tx1"/>
          </a:solidFill>
          <a:latin typeface="+mn-lt"/>
        </a:defRPr>
      </a:lvl6pPr>
      <a:lvl7pPr marL="2971800" indent="-228600" algn="l" rtl="0" eaLnBrk="0" fontAlgn="base" hangingPunct="0">
        <a:spcBef>
          <a:spcPct val="20000"/>
        </a:spcBef>
        <a:spcAft>
          <a:spcPct val="0"/>
        </a:spcAft>
        <a:buClr>
          <a:srgbClr val="9900CC"/>
        </a:buClr>
        <a:buChar char="*"/>
        <a:defRPr kumimoji="1">
          <a:solidFill>
            <a:schemeClr val="tx1"/>
          </a:solidFill>
          <a:latin typeface="+mn-lt"/>
        </a:defRPr>
      </a:lvl7pPr>
      <a:lvl8pPr marL="3429000" indent="-228600" algn="l" rtl="0" eaLnBrk="0" fontAlgn="base" hangingPunct="0">
        <a:spcBef>
          <a:spcPct val="20000"/>
        </a:spcBef>
        <a:spcAft>
          <a:spcPct val="0"/>
        </a:spcAft>
        <a:buClr>
          <a:srgbClr val="9900CC"/>
        </a:buClr>
        <a:buChar char="*"/>
        <a:defRPr kumimoji="1">
          <a:solidFill>
            <a:schemeClr val="tx1"/>
          </a:solidFill>
          <a:latin typeface="+mn-lt"/>
        </a:defRPr>
      </a:lvl8pPr>
      <a:lvl9pPr marL="3886200" indent="-228600" algn="l" rtl="0" eaLnBrk="0" fontAlgn="base" hangingPunct="0">
        <a:spcBef>
          <a:spcPct val="20000"/>
        </a:spcBef>
        <a:spcAft>
          <a:spcPct val="0"/>
        </a:spcAft>
        <a:buClr>
          <a:srgbClr val="9900CC"/>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hyperlink" Target="http://imaging.mrc-cbu.cam.ac.uk/imaging/MniTalairach" TargetMode="External"/><Relationship Id="rId5" Type="http://schemas.openxmlformats.org/officeDocument/2006/relationships/image" Target="../media/image27.jpe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ncbi.nlm.nih.gov/pubmed/2336525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l.ion.ucl.ac.uk/spm/course/video/"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9.png"/><Relationship Id="rId1" Type="http://schemas.microsoft.com/office/2007/relationships/media" Target="../media/media1.wmv"/><Relationship Id="rId2" Type="http://schemas.openxmlformats.org/officeDocument/2006/relationships/video" Target="../media/media1.wmv"/></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wmf"/><Relationship Id="rId5" Type="http://schemas.openxmlformats.org/officeDocument/2006/relationships/oleObject" Target="../embeddings/oleObject1.bin"/><Relationship Id="rId6" Type="http://schemas.openxmlformats.org/officeDocument/2006/relationships/image" Target="../media/image12.emf"/><Relationship Id="rId7" Type="http://schemas.openxmlformats.org/officeDocument/2006/relationships/image" Target="../media/image16.wmf"/><Relationship Id="rId8" Type="http://schemas.openxmlformats.org/officeDocument/2006/relationships/oleObject" Target="../embeddings/oleObject2.bin"/><Relationship Id="rId9"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ctrTitle"/>
          </p:nvPr>
        </p:nvSpPr>
        <p:spPr>
          <a:xfrm>
            <a:off x="769938" y="685800"/>
            <a:ext cx="8366125" cy="2743200"/>
          </a:xfrm>
        </p:spPr>
        <p:txBody>
          <a:bodyPr lIns="90488" tIns="44450" rIns="90488" bIns="44450" anchor="ctr"/>
          <a:lstStyle/>
          <a:p>
            <a:r>
              <a:rPr lang="en-GB" sz="6000" dirty="0" smtClean="0"/>
              <a:t>Spatial Preprocessing</a:t>
            </a:r>
            <a:endParaRPr lang="en-GB" sz="5400" b="0" i="1" dirty="0" smtClean="0"/>
          </a:p>
        </p:txBody>
      </p:sp>
      <p:sp>
        <p:nvSpPr>
          <p:cNvPr id="12291" name="Subtitle 4"/>
          <p:cNvSpPr>
            <a:spLocks noGrp="1"/>
          </p:cNvSpPr>
          <p:nvPr>
            <p:ph type="subTitle" idx="1"/>
          </p:nvPr>
        </p:nvSpPr>
        <p:spPr>
          <a:xfrm>
            <a:off x="1485900" y="4157663"/>
            <a:ext cx="6934200" cy="1771650"/>
          </a:xfrm>
        </p:spPr>
        <p:txBody>
          <a:bodyPr/>
          <a:lstStyle/>
          <a:p>
            <a:pPr algn="ctr"/>
            <a:r>
              <a:rPr lang="en-GB" b="1" dirty="0" smtClean="0"/>
              <a:t>Ged Ridgway, London</a:t>
            </a:r>
          </a:p>
          <a:p>
            <a:pPr algn="ctr"/>
            <a:r>
              <a:rPr lang="en-GB" dirty="0" smtClean="0"/>
              <a:t>With thanks to John Ashburner</a:t>
            </a:r>
          </a:p>
          <a:p>
            <a:pPr algn="ctr"/>
            <a:r>
              <a:rPr lang="en-GB" dirty="0"/>
              <a:t>a</a:t>
            </a:r>
            <a:r>
              <a:rPr lang="en-GB" dirty="0" smtClean="0"/>
              <a:t>nd the FIL Methods Group</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
          <p:cNvSpPr>
            <a:spLocks noGrp="1" noChangeArrowheads="1"/>
          </p:cNvSpPr>
          <p:nvPr>
            <p:ph type="title"/>
          </p:nvPr>
        </p:nvSpPr>
        <p:spPr>
          <a:xfrm>
            <a:off x="271463" y="0"/>
            <a:ext cx="8915400" cy="1143000"/>
          </a:xfrm>
        </p:spPr>
        <p:txBody>
          <a:bodyPr/>
          <a:lstStyle/>
          <a:p>
            <a:pPr eaLnBrk="1" hangingPunct="1"/>
            <a:r>
              <a:rPr lang="en-US" smtClean="0"/>
              <a:t>Spatial Normalisation</a:t>
            </a:r>
          </a:p>
        </p:txBody>
      </p:sp>
      <p:grpSp>
        <p:nvGrpSpPr>
          <p:cNvPr id="41987" name="Group 16"/>
          <p:cNvGrpSpPr>
            <a:grpSpLocks/>
          </p:cNvGrpSpPr>
          <p:nvPr/>
        </p:nvGrpSpPr>
        <p:grpSpPr bwMode="auto">
          <a:xfrm>
            <a:off x="1676400" y="1052513"/>
            <a:ext cx="6475413" cy="5589587"/>
            <a:chOff x="1020" y="799"/>
            <a:chExt cx="3765" cy="3521"/>
          </a:xfrm>
        </p:grpSpPr>
        <p:sp>
          <p:nvSpPr>
            <p:cNvPr id="41988" name="Rectangle 15"/>
            <p:cNvSpPr>
              <a:spLocks noChangeArrowheads="1"/>
            </p:cNvSpPr>
            <p:nvPr/>
          </p:nvSpPr>
          <p:spPr bwMode="auto">
            <a:xfrm>
              <a:off x="1020" y="799"/>
              <a:ext cx="3765" cy="3521"/>
            </a:xfrm>
            <a:prstGeom prst="rect">
              <a:avLst/>
            </a:prstGeom>
            <a:solidFill>
              <a:schemeClr val="tx2"/>
            </a:solidFill>
            <a:ln w="9525">
              <a:solidFill>
                <a:schemeClr val="accent2"/>
              </a:solidFill>
              <a:miter lim="800000"/>
              <a:headEnd/>
              <a:tailEnd/>
            </a:ln>
          </p:spPr>
          <p:txBody>
            <a:bodyPr wrap="none" anchor="ctr"/>
            <a:lstStyle/>
            <a:p>
              <a:pPr eaLnBrk="0" hangingPunct="0"/>
              <a:endParaRPr lang="en-US"/>
            </a:p>
          </p:txBody>
        </p:sp>
        <p:pic>
          <p:nvPicPr>
            <p:cNvPr id="41989" name="Picture 5" descr="s3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 y="871"/>
              <a:ext cx="1168" cy="10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0" name="Picture 6" descr="s1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 y="993"/>
              <a:ext cx="1099" cy="9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1" name="Picture 7" descr="s2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6" y="3201"/>
              <a:ext cx="1125" cy="10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2" name="Picture 8" descr="s2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8" y="2094"/>
              <a:ext cx="1121" cy="10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3" name="Picture 9" descr="s2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6" y="2071"/>
              <a:ext cx="1136" cy="1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4" name="Picture 10" descr="s26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70" y="2164"/>
              <a:ext cx="1073" cy="9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5" name="Picture 11" descr="s3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2" y="946"/>
              <a:ext cx="1173" cy="9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6" name="Picture 12" descr="s21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32" y="3231"/>
              <a:ext cx="1151" cy="9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997" name="Picture 13" descr="s26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7" y="3252"/>
              <a:ext cx="1075" cy="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GB" smtClean="0"/>
              <a:t>Spatial Normalisation - Reasons</a:t>
            </a:r>
          </a:p>
        </p:txBody>
      </p:sp>
      <p:sp>
        <p:nvSpPr>
          <p:cNvPr id="153605" name="Rectangle 5"/>
          <p:cNvSpPr>
            <a:spLocks noGrp="1" noChangeArrowheads="1"/>
          </p:cNvSpPr>
          <p:nvPr>
            <p:ph type="body" idx="1"/>
          </p:nvPr>
        </p:nvSpPr>
        <p:spPr/>
        <p:txBody>
          <a:bodyPr/>
          <a:lstStyle/>
          <a:p>
            <a:pPr eaLnBrk="1" hangingPunct="1"/>
            <a:r>
              <a:rPr lang="en-GB" smtClean="0"/>
              <a:t>Inter-subject averaging</a:t>
            </a:r>
          </a:p>
          <a:p>
            <a:pPr lvl="1" eaLnBrk="1" hangingPunct="1"/>
            <a:r>
              <a:rPr lang="en-GB" smtClean="0"/>
              <a:t>Increase sensitivity with more subjects</a:t>
            </a:r>
          </a:p>
          <a:p>
            <a:pPr lvl="2" eaLnBrk="1" hangingPunct="1"/>
            <a:r>
              <a:rPr lang="en-GB" smtClean="0"/>
              <a:t>Fixed-effects analysis</a:t>
            </a:r>
          </a:p>
          <a:p>
            <a:pPr lvl="1" eaLnBrk="1" hangingPunct="1"/>
            <a:r>
              <a:rPr lang="en-GB" smtClean="0"/>
              <a:t>Extrapolate findings to the population as a whole</a:t>
            </a:r>
          </a:p>
          <a:p>
            <a:pPr lvl="2" eaLnBrk="1" hangingPunct="1"/>
            <a:r>
              <a:rPr lang="en-GB" smtClean="0"/>
              <a:t>Mixed-effects analysis</a:t>
            </a:r>
          </a:p>
          <a:p>
            <a:pPr lvl="2" eaLnBrk="1" hangingPunct="1"/>
            <a:endParaRPr lang="en-GB" smtClean="0"/>
          </a:p>
          <a:p>
            <a:pPr eaLnBrk="1" hangingPunct="1"/>
            <a:r>
              <a:rPr lang="en-GB" smtClean="0"/>
              <a:t>Make results from different studies comparable  by aligning them to standard space</a:t>
            </a:r>
          </a:p>
          <a:p>
            <a:pPr lvl="1" eaLnBrk="1" hangingPunct="1"/>
            <a:r>
              <a:rPr lang="en-GB" smtClean="0"/>
              <a:t>e.g. The T&amp;T convention, using the MNI template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wipe(left)">
                                      <p:cBhvr>
                                        <p:cTn id="7" dur="500"/>
                                        <p:tgtEl>
                                          <p:spTgt spid="15360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3605">
                                            <p:txEl>
                                              <p:pRg st="1" end="1"/>
                                            </p:txEl>
                                          </p:spTgt>
                                        </p:tgtEl>
                                        <p:attrNameLst>
                                          <p:attrName>style.visibility</p:attrName>
                                        </p:attrNameLst>
                                      </p:cBhvr>
                                      <p:to>
                                        <p:strVal val="visible"/>
                                      </p:to>
                                    </p:set>
                                    <p:animEffect transition="in" filter="wipe(left)">
                                      <p:cBhvr>
                                        <p:cTn id="10" dur="500"/>
                                        <p:tgtEl>
                                          <p:spTgt spid="15360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3605">
                                            <p:txEl>
                                              <p:pRg st="2" end="2"/>
                                            </p:txEl>
                                          </p:spTgt>
                                        </p:tgtEl>
                                        <p:attrNameLst>
                                          <p:attrName>style.visibility</p:attrName>
                                        </p:attrNameLst>
                                      </p:cBhvr>
                                      <p:to>
                                        <p:strVal val="visible"/>
                                      </p:to>
                                    </p:set>
                                    <p:animEffect transition="in" filter="wipe(left)">
                                      <p:cBhvr>
                                        <p:cTn id="13" dur="500"/>
                                        <p:tgtEl>
                                          <p:spTgt spid="15360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3605">
                                            <p:txEl>
                                              <p:pRg st="3" end="3"/>
                                            </p:txEl>
                                          </p:spTgt>
                                        </p:tgtEl>
                                        <p:attrNameLst>
                                          <p:attrName>style.visibility</p:attrName>
                                        </p:attrNameLst>
                                      </p:cBhvr>
                                      <p:to>
                                        <p:strVal val="visible"/>
                                      </p:to>
                                    </p:set>
                                    <p:animEffect transition="in" filter="wipe(left)">
                                      <p:cBhvr>
                                        <p:cTn id="16" dur="500"/>
                                        <p:tgtEl>
                                          <p:spTgt spid="15360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3605">
                                            <p:txEl>
                                              <p:pRg st="4" end="4"/>
                                            </p:txEl>
                                          </p:spTgt>
                                        </p:tgtEl>
                                        <p:attrNameLst>
                                          <p:attrName>style.visibility</p:attrName>
                                        </p:attrNameLst>
                                      </p:cBhvr>
                                      <p:to>
                                        <p:strVal val="visible"/>
                                      </p:to>
                                    </p:set>
                                    <p:animEffect transition="in" filter="wipe(left)">
                                      <p:cBhvr>
                                        <p:cTn id="19" dur="500"/>
                                        <p:tgtEl>
                                          <p:spTgt spid="15360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3605">
                                            <p:txEl>
                                              <p:pRg st="6" end="6"/>
                                            </p:txEl>
                                          </p:spTgt>
                                        </p:tgtEl>
                                        <p:attrNameLst>
                                          <p:attrName>style.visibility</p:attrName>
                                        </p:attrNameLst>
                                      </p:cBhvr>
                                      <p:to>
                                        <p:strVal val="visible"/>
                                      </p:to>
                                    </p:set>
                                    <p:animEffect transition="in" filter="wipe(left)">
                                      <p:cBhvr>
                                        <p:cTn id="24" dur="500"/>
                                        <p:tgtEl>
                                          <p:spTgt spid="15360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3605">
                                            <p:txEl>
                                              <p:pRg st="7" end="7"/>
                                            </p:txEl>
                                          </p:spTgt>
                                        </p:tgtEl>
                                        <p:attrNameLst>
                                          <p:attrName>style.visibility</p:attrName>
                                        </p:attrNameLst>
                                      </p:cBhvr>
                                      <p:to>
                                        <p:strVal val="visible"/>
                                      </p:to>
                                    </p:set>
                                    <p:animEffect transition="in" filter="wipe(left)">
                                      <p:cBhvr>
                                        <p:cTn id="27" dur="500"/>
                                        <p:tgtEl>
                                          <p:spTgt spid="1536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p:txBody>
          <a:bodyPr/>
          <a:lstStyle/>
          <a:p>
            <a:pPr eaLnBrk="1" hangingPunct="1"/>
            <a:r>
              <a:rPr lang="en-GB" smtClean="0"/>
              <a:t>Standard spaces</a:t>
            </a:r>
          </a:p>
        </p:txBody>
      </p:sp>
      <p:pic>
        <p:nvPicPr>
          <p:cNvPr id="8196" name="Picture 4" descr="Brett_mnitalcor"/>
          <p:cNvPicPr>
            <a:picLocks noChangeAspect="1" noChangeArrowheads="1"/>
          </p:cNvPicPr>
          <p:nvPr/>
        </p:nvPicPr>
        <p:blipFill>
          <a:blip r:embed="rId3" cstate="print">
            <a:extLst>
              <a:ext uri="{28A0092B-C50C-407E-A947-70E740481C1C}">
                <a14:useLocalDpi xmlns:a14="http://schemas.microsoft.com/office/drawing/2010/main" val="0"/>
              </a:ext>
            </a:extLst>
          </a:blip>
          <a:srcRect r="52429"/>
          <a:stretch>
            <a:fillRect/>
          </a:stretch>
        </p:blipFill>
        <p:spPr bwMode="auto">
          <a:xfrm>
            <a:off x="0" y="1844675"/>
            <a:ext cx="47117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107950" y="5876925"/>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2800">
                <a:latin typeface="+mn-lt"/>
              </a:rPr>
              <a:t>The MNI template follows the </a:t>
            </a:r>
            <a:r>
              <a:rPr lang="en-GB" sz="2800" i="1">
                <a:latin typeface="+mn-lt"/>
              </a:rPr>
              <a:t>convention</a:t>
            </a:r>
            <a:r>
              <a:rPr lang="en-GB" sz="2800">
                <a:latin typeface="+mn-lt"/>
              </a:rPr>
              <a:t> of T&amp;T, but doesn’t match the </a:t>
            </a:r>
            <a:r>
              <a:rPr lang="en-GB" sz="2800" i="1">
                <a:latin typeface="+mn-lt"/>
              </a:rPr>
              <a:t>particular brain</a:t>
            </a:r>
            <a:br>
              <a:rPr lang="en-GB" sz="2800" i="1">
                <a:latin typeface="+mn-lt"/>
              </a:rPr>
            </a:br>
            <a:r>
              <a:rPr lang="en-GB" sz="1600">
                <a:latin typeface="+mn-lt"/>
              </a:rPr>
              <a:t/>
            </a:r>
            <a:br>
              <a:rPr lang="en-GB" sz="1600">
                <a:latin typeface="+mn-lt"/>
              </a:rPr>
            </a:br>
            <a:r>
              <a:rPr lang="en-GB" sz="2800">
                <a:latin typeface="+mn-lt"/>
              </a:rPr>
              <a:t>Recommended reading: </a:t>
            </a:r>
            <a:r>
              <a:rPr lang="en-GB" sz="2800">
                <a:latin typeface="+mn-lt"/>
                <a:hlinkClick r:id="rId4"/>
              </a:rPr>
              <a:t>http://imaging.mrc-cbu.cam.ac.uk/imaging/MniTalairach</a:t>
            </a:r>
            <a:r>
              <a:rPr lang="en-GB" sz="2800">
                <a:latin typeface="+mn-lt"/>
              </a:rPr>
              <a:t> </a:t>
            </a:r>
          </a:p>
        </p:txBody>
      </p:sp>
      <p:sp>
        <p:nvSpPr>
          <p:cNvPr id="8199" name="Text Box 7"/>
          <p:cNvSpPr txBox="1">
            <a:spLocks noChangeArrowheads="1"/>
          </p:cNvSpPr>
          <p:nvPr/>
        </p:nvSpPr>
        <p:spPr bwMode="auto">
          <a:xfrm>
            <a:off x="1213512" y="1268413"/>
            <a:ext cx="248914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3200" dirty="0">
                <a:latin typeface="+mn-lt"/>
              </a:rPr>
              <a:t>The </a:t>
            </a:r>
            <a:r>
              <a:rPr lang="en-GB" sz="3200" dirty="0" err="1">
                <a:latin typeface="+mn-lt"/>
              </a:rPr>
              <a:t>Talairach</a:t>
            </a:r>
            <a:r>
              <a:rPr lang="en-GB" sz="3200" dirty="0">
                <a:latin typeface="+mn-lt"/>
              </a:rPr>
              <a:t> Atlas</a:t>
            </a:r>
          </a:p>
        </p:txBody>
      </p:sp>
      <p:sp>
        <p:nvSpPr>
          <p:cNvPr id="8200" name="Text Box 8"/>
          <p:cNvSpPr txBox="1">
            <a:spLocks noChangeArrowheads="1"/>
          </p:cNvSpPr>
          <p:nvPr/>
        </p:nvSpPr>
        <p:spPr bwMode="auto">
          <a:xfrm>
            <a:off x="5230241" y="1268413"/>
            <a:ext cx="424494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3200">
                <a:latin typeface="+mn-lt"/>
              </a:rPr>
              <a:t>The MNI/ICBM AVG152 Template</a:t>
            </a:r>
          </a:p>
        </p:txBody>
      </p:sp>
      <p:pic>
        <p:nvPicPr>
          <p:cNvPr id="9" name="Picture 4" descr="Brett_mnitalc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1700" y="1844675"/>
            <a:ext cx="51943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82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dirty="0" smtClean="0"/>
              <a:t>Normalisation via unified segmentation</a:t>
            </a:r>
          </a:p>
        </p:txBody>
      </p:sp>
      <p:sp>
        <p:nvSpPr>
          <p:cNvPr id="52227" name="Content Placeholder 2"/>
          <p:cNvSpPr>
            <a:spLocks noGrp="1"/>
          </p:cNvSpPr>
          <p:nvPr>
            <p:ph idx="1"/>
          </p:nvPr>
        </p:nvSpPr>
        <p:spPr/>
        <p:txBody>
          <a:bodyPr/>
          <a:lstStyle/>
          <a:p>
            <a:r>
              <a:rPr lang="en-GB" dirty="0" smtClean="0"/>
              <a:t>MRI imperfections make normalisation harder</a:t>
            </a:r>
          </a:p>
          <a:p>
            <a:pPr lvl="1"/>
            <a:r>
              <a:rPr lang="en-GB" dirty="0" smtClean="0"/>
              <a:t>Noise, artefacts, partial volume effect</a:t>
            </a:r>
          </a:p>
          <a:p>
            <a:pPr lvl="1"/>
            <a:r>
              <a:rPr lang="en-GB" dirty="0" smtClean="0"/>
              <a:t>Intensity inhomogeneity or “bias” field</a:t>
            </a:r>
          </a:p>
          <a:p>
            <a:pPr lvl="1"/>
            <a:r>
              <a:rPr lang="en-GB" dirty="0" smtClean="0"/>
              <a:t>Differences between sequences</a:t>
            </a:r>
          </a:p>
          <a:p>
            <a:r>
              <a:rPr lang="en-GB" dirty="0" smtClean="0"/>
              <a:t>Normalising segmented tissue maps should be more robust and precise than using the original images ...</a:t>
            </a:r>
          </a:p>
          <a:p>
            <a:pPr eaLnBrk="1" hangingPunct="1"/>
            <a:r>
              <a:rPr lang="en-US" dirty="0" smtClean="0"/>
              <a:t>… Tissue segmentation benefits from spatially-aligned prior tissue probability maps (from other segmentations)</a:t>
            </a:r>
          </a:p>
          <a:p>
            <a:pPr eaLnBrk="1" hangingPunct="1"/>
            <a:endParaRPr lang="en-US" dirty="0" smtClean="0"/>
          </a:p>
          <a:p>
            <a:pPr eaLnBrk="1" hangingPunct="1"/>
            <a:r>
              <a:rPr lang="en-US" dirty="0" smtClean="0"/>
              <a:t>This circularity motivates simultaneous segmentation and </a:t>
            </a:r>
            <a:r>
              <a:rPr lang="en-US" dirty="0" err="1" smtClean="0"/>
              <a:t>normalisation</a:t>
            </a:r>
            <a:r>
              <a:rPr lang="en-US" dirty="0" smtClean="0"/>
              <a:t> in a unified model</a:t>
            </a:r>
            <a:endParaRPr lang="en-GB"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smtClean="0"/>
              <a:t>Summary of the unified model</a:t>
            </a:r>
          </a:p>
        </p:txBody>
      </p:sp>
      <p:sp>
        <p:nvSpPr>
          <p:cNvPr id="53251" name="Rectangle 3"/>
          <p:cNvSpPr>
            <a:spLocks noGrp="1" noChangeArrowheads="1"/>
          </p:cNvSpPr>
          <p:nvPr>
            <p:ph type="body" idx="1"/>
          </p:nvPr>
        </p:nvSpPr>
        <p:spPr/>
        <p:txBody>
          <a:bodyPr/>
          <a:lstStyle/>
          <a:p>
            <a:pPr eaLnBrk="1" hangingPunct="1"/>
            <a:r>
              <a:rPr lang="en-GB" smtClean="0"/>
              <a:t>SPM8 implements  a </a:t>
            </a:r>
            <a:r>
              <a:rPr lang="en-GB" b="1" smtClean="0"/>
              <a:t>generative model</a:t>
            </a:r>
          </a:p>
          <a:p>
            <a:pPr lvl="1" eaLnBrk="1" hangingPunct="1"/>
            <a:r>
              <a:rPr lang="en-GB" smtClean="0"/>
              <a:t>Principled Bayesian probabilistic formulation</a:t>
            </a:r>
          </a:p>
          <a:p>
            <a:pPr eaLnBrk="1" hangingPunct="1"/>
            <a:r>
              <a:rPr lang="en-GB" smtClean="0"/>
              <a:t>Gaussian mixture model segmentation with deformable tissue probability maps (priors) </a:t>
            </a:r>
          </a:p>
          <a:p>
            <a:pPr lvl="1" eaLnBrk="1" hangingPunct="1"/>
            <a:r>
              <a:rPr lang="en-GB" smtClean="0"/>
              <a:t>The inverse of the transformation that aligns the TPMs can be used to normalise the original image</a:t>
            </a:r>
          </a:p>
          <a:p>
            <a:pPr eaLnBrk="1" hangingPunct="1"/>
            <a:r>
              <a:rPr lang="en-GB" smtClean="0"/>
              <a:t>Bias correction is included within the model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Intensity.png"/>
          <p:cNvPicPr>
            <a:picLocks noChangeAspect="1"/>
          </p:cNvPicPr>
          <p:nvPr/>
        </p:nvPicPr>
        <p:blipFill>
          <a:blip r:embed="rId2" cstate="print">
            <a:extLst>
              <a:ext uri="{28A0092B-C50C-407E-A947-70E740481C1C}">
                <a14:useLocalDpi xmlns:a14="http://schemas.microsoft.com/office/drawing/2010/main" val="0"/>
              </a:ext>
            </a:extLst>
          </a:blip>
          <a:srcRect l="4903" t="5975" r="7027" b="3697"/>
          <a:stretch>
            <a:fillRect/>
          </a:stretch>
        </p:blipFill>
        <p:spPr bwMode="auto">
          <a:xfrm>
            <a:off x="928688" y="823913"/>
            <a:ext cx="7751762"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4"/>
          <p:cNvSpPr>
            <a:spLocks noGrp="1"/>
          </p:cNvSpPr>
          <p:nvPr>
            <p:ph type="title"/>
          </p:nvPr>
        </p:nvSpPr>
        <p:spPr/>
        <p:txBody>
          <a:bodyPr/>
          <a:lstStyle/>
          <a:p>
            <a:r>
              <a:rPr lang="en-GB" smtClean="0"/>
              <a:t>Tissue intensity distributions (T1-w MRI)</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228600"/>
            <a:ext cx="9448800" cy="914400"/>
          </a:xfrm>
        </p:spPr>
        <p:txBody>
          <a:bodyPr/>
          <a:lstStyle/>
          <a:p>
            <a:r>
              <a:rPr lang="en-GB" smtClean="0"/>
              <a:t>Mixture of Gaussians (MOG)</a:t>
            </a:r>
          </a:p>
        </p:txBody>
      </p:sp>
      <p:sp>
        <p:nvSpPr>
          <p:cNvPr id="57347" name="Rectangle 3"/>
          <p:cNvSpPr>
            <a:spLocks noGrp="1" noChangeArrowheads="1"/>
          </p:cNvSpPr>
          <p:nvPr>
            <p:ph type="body" idx="1"/>
          </p:nvPr>
        </p:nvSpPr>
        <p:spPr>
          <a:xfrm>
            <a:off x="495300" y="1371600"/>
            <a:ext cx="8859838" cy="3048000"/>
          </a:xfrm>
        </p:spPr>
        <p:txBody>
          <a:bodyPr/>
          <a:lstStyle/>
          <a:p>
            <a:r>
              <a:rPr lang="en-GB" sz="2400" smtClean="0"/>
              <a:t>Classification is based on a Mixture of Gaussians model (MOG), which represents the intensity probability density by a number of Gaussian distributions.</a:t>
            </a:r>
          </a:p>
        </p:txBody>
      </p:sp>
      <p:pic>
        <p:nvPicPr>
          <p:cNvPr id="57348" name="Picture 4" descr="hist"/>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5" y="3141663"/>
            <a:ext cx="8640763"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 Box 5"/>
          <p:cNvSpPr txBox="1">
            <a:spLocks noChangeArrowheads="1"/>
          </p:cNvSpPr>
          <p:nvPr/>
        </p:nvSpPr>
        <p:spPr bwMode="auto">
          <a:xfrm>
            <a:off x="3524250" y="6432550"/>
            <a:ext cx="1878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eaLnBrk="1" hangingPunct="1"/>
            <a:r>
              <a:rPr lang="en-GB" sz="1800" baseline="0">
                <a:latin typeface="Arial" pitchFamily="34" charset="0"/>
                <a:cs typeface="Arial" pitchFamily="34" charset="0"/>
              </a:rPr>
              <a:t>Image Intensity</a:t>
            </a:r>
          </a:p>
        </p:txBody>
      </p:sp>
      <p:sp>
        <p:nvSpPr>
          <p:cNvPr id="57350" name="Text Box 6"/>
          <p:cNvSpPr txBox="1">
            <a:spLocks noChangeArrowheads="1"/>
          </p:cNvSpPr>
          <p:nvPr/>
        </p:nvSpPr>
        <p:spPr bwMode="auto">
          <a:xfrm>
            <a:off x="0" y="4291013"/>
            <a:ext cx="200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eaLnBrk="1" hangingPunct="1"/>
            <a:endParaRPr lang="en-GB" sz="1800" baseline="0">
              <a:latin typeface="Arial" pitchFamily="34" charset="0"/>
              <a:cs typeface="Arial" pitchFamily="34" charset="0"/>
            </a:endParaRPr>
          </a:p>
        </p:txBody>
      </p:sp>
      <p:sp>
        <p:nvSpPr>
          <p:cNvPr id="57351" name="Text Box 7"/>
          <p:cNvSpPr txBox="1">
            <a:spLocks noChangeArrowheads="1"/>
          </p:cNvSpPr>
          <p:nvPr/>
        </p:nvSpPr>
        <p:spPr bwMode="auto">
          <a:xfrm>
            <a:off x="98425" y="418623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eaLnBrk="1" hangingPunct="1"/>
            <a:r>
              <a:rPr lang="en-GB" sz="1800" baseline="0" dirty="0">
                <a:latin typeface="Arial" pitchFamily="34" charset="0"/>
                <a:cs typeface="Arial" pitchFamily="34" charset="0"/>
              </a:rPr>
              <a:t>Frequency</a:t>
            </a:r>
          </a:p>
        </p:txBody>
      </p:sp>
      <p:sp>
        <p:nvSpPr>
          <p:cNvPr id="57352" name="Line 8"/>
          <p:cNvSpPr>
            <a:spLocks noChangeShapeType="1"/>
          </p:cNvSpPr>
          <p:nvPr/>
        </p:nvSpPr>
        <p:spPr bwMode="auto">
          <a:xfrm flipV="1">
            <a:off x="509588" y="372268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7353" name="Line 9"/>
          <p:cNvSpPr>
            <a:spLocks noChangeShapeType="1"/>
          </p:cNvSpPr>
          <p:nvPr/>
        </p:nvSpPr>
        <p:spPr bwMode="auto">
          <a:xfrm>
            <a:off x="5364163" y="6635750"/>
            <a:ext cx="62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smtClean="0"/>
              <a:t>Non-Gaussian Intensity Distributions</a:t>
            </a:r>
          </a:p>
        </p:txBody>
      </p:sp>
      <p:sp>
        <p:nvSpPr>
          <p:cNvPr id="60419" name="Rectangle 3"/>
          <p:cNvSpPr>
            <a:spLocks noGrp="1" noChangeArrowheads="1"/>
          </p:cNvSpPr>
          <p:nvPr>
            <p:ph type="body" idx="1"/>
          </p:nvPr>
        </p:nvSpPr>
        <p:spPr>
          <a:xfrm>
            <a:off x="228600" y="1371600"/>
            <a:ext cx="9448800" cy="1487488"/>
          </a:xfrm>
        </p:spPr>
        <p:txBody>
          <a:bodyPr/>
          <a:lstStyle/>
          <a:p>
            <a:r>
              <a:rPr lang="en-GB" smtClean="0"/>
              <a:t>Multiple Gaussians per tissue class allow non-Gaussian intensity distributions to be modelled.</a:t>
            </a:r>
          </a:p>
          <a:p>
            <a:pPr lvl="1"/>
            <a:r>
              <a:rPr lang="en-GB" smtClean="0"/>
              <a:t>E.g. accounting for partial volume effects</a:t>
            </a:r>
          </a:p>
        </p:txBody>
      </p:sp>
      <p:pic>
        <p:nvPicPr>
          <p:cNvPr id="60420" name="Picture 4" descr="nongauss"/>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208338"/>
            <a:ext cx="9906000"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228600"/>
            <a:ext cx="6810375" cy="1143000"/>
          </a:xfrm>
        </p:spPr>
        <p:txBody>
          <a:bodyPr/>
          <a:lstStyle/>
          <a:p>
            <a:r>
              <a:rPr lang="en-GB" smtClean="0"/>
              <a:t>Modelling inhomogeneity</a:t>
            </a:r>
          </a:p>
        </p:txBody>
      </p:sp>
      <p:sp>
        <p:nvSpPr>
          <p:cNvPr id="57347" name="Rectangle 3"/>
          <p:cNvSpPr>
            <a:spLocks noGrp="1" noChangeArrowheads="1"/>
          </p:cNvSpPr>
          <p:nvPr>
            <p:ph type="body" idx="1"/>
          </p:nvPr>
        </p:nvSpPr>
        <p:spPr>
          <a:xfrm>
            <a:off x="495300" y="1447800"/>
            <a:ext cx="5897563" cy="920750"/>
          </a:xfrm>
        </p:spPr>
        <p:txBody>
          <a:bodyPr/>
          <a:lstStyle/>
          <a:p>
            <a:r>
              <a:rPr lang="en-GB" sz="2000" smtClean="0"/>
              <a:t>A multiplicative bias field is modelled as a linear combination of basis functions.</a:t>
            </a:r>
            <a:endParaRPr lang="en-GB" sz="2400" smtClean="0"/>
          </a:p>
        </p:txBody>
      </p:sp>
      <p:pic>
        <p:nvPicPr>
          <p:cNvPr id="61444" name="Picture 4" descr="bi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950" y="2368550"/>
            <a:ext cx="8856663"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920750" y="5949950"/>
            <a:ext cx="2303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b="1" baseline="0" dirty="0">
                <a:solidFill>
                  <a:srgbClr val="0000FF"/>
                </a:solidFill>
                <a:latin typeface="+mn-lt"/>
                <a:cs typeface="Arial" pitchFamily="34" charset="0"/>
              </a:rPr>
              <a:t>Corrupted image</a:t>
            </a:r>
            <a:endParaRPr lang="en-GB" baseline="0" dirty="0">
              <a:latin typeface="+mn-lt"/>
              <a:cs typeface="Arial" pitchFamily="34" charset="0"/>
            </a:endParaRPr>
          </a:p>
        </p:txBody>
      </p:sp>
      <p:sp>
        <p:nvSpPr>
          <p:cNvPr id="61446" name="Text Box 6"/>
          <p:cNvSpPr txBox="1">
            <a:spLocks noChangeArrowheads="1"/>
          </p:cNvSpPr>
          <p:nvPr/>
        </p:nvSpPr>
        <p:spPr bwMode="auto">
          <a:xfrm>
            <a:off x="6689725" y="5884863"/>
            <a:ext cx="219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b="1" baseline="0" dirty="0">
                <a:solidFill>
                  <a:srgbClr val="3333FF"/>
                </a:solidFill>
                <a:latin typeface="+mn-lt"/>
                <a:cs typeface="Arial" pitchFamily="34" charset="0"/>
              </a:rPr>
              <a:t>Corrected image</a:t>
            </a:r>
            <a:endParaRPr lang="en-GB" baseline="0" dirty="0">
              <a:solidFill>
                <a:srgbClr val="3333FF"/>
              </a:solidFill>
              <a:latin typeface="+mn-lt"/>
              <a:cs typeface="Arial" pitchFamily="34" charset="0"/>
            </a:endParaRPr>
          </a:p>
        </p:txBody>
      </p:sp>
      <p:sp>
        <p:nvSpPr>
          <p:cNvPr id="61447" name="Text Box 7"/>
          <p:cNvSpPr txBox="1">
            <a:spLocks noChangeArrowheads="1"/>
          </p:cNvSpPr>
          <p:nvPr/>
        </p:nvSpPr>
        <p:spPr bwMode="auto">
          <a:xfrm>
            <a:off x="3786827" y="5949950"/>
            <a:ext cx="2303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lgn="ctr"/>
            <a:r>
              <a:rPr lang="en-GB" b="1" baseline="0" dirty="0">
                <a:solidFill>
                  <a:srgbClr val="0000FF"/>
                </a:solidFill>
                <a:latin typeface="+mn-lt"/>
                <a:cs typeface="Arial" pitchFamily="34" charset="0"/>
              </a:rPr>
              <a:t>Bias Field</a:t>
            </a:r>
            <a:endParaRPr lang="en-GB" baseline="0" dirty="0">
              <a:latin typeface="+mn-lt"/>
              <a:cs typeface="Arial" pitchFamily="34" charset="0"/>
            </a:endParaRPr>
          </a:p>
        </p:txBody>
      </p:sp>
      <p:pic>
        <p:nvPicPr>
          <p:cNvPr id="57352" name="Picture 8" descr="dc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4663" y="0"/>
            <a:ext cx="3081337"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smtClean="0"/>
              <a:t>Tissue Probability Maps</a:t>
            </a:r>
          </a:p>
        </p:txBody>
      </p:sp>
      <p:sp>
        <p:nvSpPr>
          <p:cNvPr id="62467" name="Rectangle 3"/>
          <p:cNvSpPr>
            <a:spLocks noGrp="1" noChangeArrowheads="1"/>
          </p:cNvSpPr>
          <p:nvPr>
            <p:ph type="body" idx="1"/>
          </p:nvPr>
        </p:nvSpPr>
        <p:spPr>
          <a:xfrm>
            <a:off x="495300" y="1590675"/>
            <a:ext cx="9096375" cy="2000250"/>
          </a:xfrm>
        </p:spPr>
        <p:txBody>
          <a:bodyPr/>
          <a:lstStyle/>
          <a:p>
            <a:r>
              <a:rPr lang="en-GB" smtClean="0"/>
              <a:t>Tissue probability maps (TPMs) are used as the prior, instead of the proportion of voxels in each class</a:t>
            </a:r>
          </a:p>
        </p:txBody>
      </p:sp>
      <p:pic>
        <p:nvPicPr>
          <p:cNvPr id="62468" name="Picture 4" descr="priors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263" y="2981325"/>
            <a:ext cx="920115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 Box 5"/>
          <p:cNvSpPr txBox="1">
            <a:spLocks noChangeArrowheads="1"/>
          </p:cNvSpPr>
          <p:nvPr/>
        </p:nvSpPr>
        <p:spPr bwMode="auto">
          <a:xfrm>
            <a:off x="449263" y="5726113"/>
            <a:ext cx="91424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2400" b="1" baseline="0" dirty="0">
                <a:solidFill>
                  <a:srgbClr val="0033CC"/>
                </a:solidFill>
                <a:latin typeface="+mn-lt"/>
              </a:rPr>
              <a:t>ICBM Tissue Probabilistic Atlases</a:t>
            </a:r>
            <a:r>
              <a:rPr lang="en-GB" sz="2400" baseline="0" dirty="0" smtClean="0">
                <a:latin typeface="+mn-lt"/>
              </a:rPr>
              <a:t>. </a:t>
            </a:r>
            <a:r>
              <a:rPr lang="en-GB" sz="1800" baseline="0" dirty="0" smtClean="0">
                <a:latin typeface="+mn-lt"/>
              </a:rPr>
              <a:t>These </a:t>
            </a:r>
            <a:r>
              <a:rPr lang="en-GB" sz="1800" baseline="0" dirty="0">
                <a:latin typeface="+mn-lt"/>
              </a:rPr>
              <a:t>tissue probability maps </a:t>
            </a:r>
            <a:r>
              <a:rPr lang="en-GB" sz="1800" baseline="0" dirty="0" smtClean="0">
                <a:latin typeface="+mn-lt"/>
              </a:rPr>
              <a:t>were </a:t>
            </a:r>
            <a:r>
              <a:rPr lang="en-GB" sz="1800" baseline="0" dirty="0">
                <a:latin typeface="+mn-lt"/>
              </a:rPr>
              <a:t>kindly provided by the </a:t>
            </a:r>
            <a:r>
              <a:rPr lang="en-GB" sz="1800" b="1" baseline="0" dirty="0">
                <a:latin typeface="+mn-lt"/>
              </a:rPr>
              <a:t>International Consortium for Brain </a:t>
            </a:r>
            <a:r>
              <a:rPr lang="en-GB" sz="1800" b="1" baseline="0" dirty="0" smtClean="0">
                <a:latin typeface="+mn-lt"/>
              </a:rPr>
              <a:t>Mapping</a:t>
            </a:r>
            <a:endParaRPr lang="en-GB" sz="1800" baseline="0"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0" y="0"/>
            <a:ext cx="6096000" cy="1143000"/>
          </a:xfrm>
        </p:spPr>
        <p:txBody>
          <a:bodyPr/>
          <a:lstStyle/>
          <a:p>
            <a:r>
              <a:rPr lang="en-GB" dirty="0" smtClean="0"/>
              <a:t>Preprocessing overview</a:t>
            </a:r>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1995488" y="6119813"/>
            <a:ext cx="1928812"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2"/>
          </p:cNvCxnSpPr>
          <p:nvPr/>
        </p:nvCxnSpPr>
        <p:spPr bwMode="auto">
          <a:xfrm rot="16200000" flipH="1">
            <a:off x="1473994" y="3558381"/>
            <a:ext cx="781050" cy="15382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104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30151" r="53882" b="47353"/>
          <a:stretch>
            <a:fillRect/>
          </a:stretch>
        </p:blipFill>
        <p:spPr bwMode="auto">
          <a:xfrm>
            <a:off x="2782888" y="1281113"/>
            <a:ext cx="1349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4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4293" t="74982" r="53328" b="2010"/>
          <a:stretch>
            <a:fillRect/>
          </a:stretch>
        </p:blipFill>
        <p:spPr bwMode="auto">
          <a:xfrm>
            <a:off x="6269038" y="1714500"/>
            <a:ext cx="1368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93"/>
          <p:cNvGrpSpPr>
            <a:grpSpLocks/>
          </p:cNvGrpSpPr>
          <p:nvPr/>
        </p:nvGrpSpPr>
        <p:grpSpPr bwMode="auto">
          <a:xfrm>
            <a:off x="8275638" y="4559300"/>
            <a:ext cx="1406525" cy="1452563"/>
            <a:chOff x="8167688" y="4429125"/>
            <a:chExt cx="1408112" cy="1452563"/>
          </a:xfrm>
        </p:grpSpPr>
        <p:pic>
          <p:nvPicPr>
            <p:cNvPr id="108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9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9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2" name="TextBox 61"/>
          <p:cNvSpPr txBox="1"/>
          <p:nvPr/>
        </p:nvSpPr>
        <p:spPr>
          <a:xfrm>
            <a:off x="2309813"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COREG</a:t>
            </a:r>
          </a:p>
        </p:txBody>
      </p:sp>
      <p:sp>
        <p:nvSpPr>
          <p:cNvPr id="63" name="TextBox 62"/>
          <p:cNvSpPr txBox="1"/>
          <p:nvPr/>
        </p:nvSpPr>
        <p:spPr>
          <a:xfrm>
            <a:off x="2381250" y="785813"/>
            <a:ext cx="2143125" cy="379412"/>
          </a:xfrm>
          <a:prstGeom prst="rect">
            <a:avLst/>
          </a:prstGeom>
          <a:noFill/>
        </p:spPr>
        <p:txBody>
          <a:bodyPr>
            <a:spAutoFit/>
          </a:bodyPr>
          <a:lstStyle/>
          <a:p>
            <a:pPr algn="ctr" eaLnBrk="0" hangingPunct="0">
              <a:defRPr/>
            </a:pPr>
            <a:r>
              <a:rPr lang="en-GB" sz="2800" b="1" dirty="0">
                <a:latin typeface="+mn-lt"/>
              </a:rPr>
              <a:t>Anatomical MRI</a:t>
            </a:r>
          </a:p>
        </p:txBody>
      </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571625" cy="765175"/>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NORM WRITE</a:t>
            </a:r>
          </a:p>
        </p:txBody>
      </p:sp>
      <p:sp>
        <p:nvSpPr>
          <p:cNvPr id="66" name="TextBox 65"/>
          <p:cNvSpPr txBox="1"/>
          <p:nvPr/>
        </p:nvSpPr>
        <p:spPr>
          <a:xfrm>
            <a:off x="8147050" y="3829050"/>
            <a:ext cx="1571625" cy="436563"/>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SMOOTH</a:t>
            </a:r>
          </a:p>
        </p:txBody>
      </p:sp>
      <p:grpSp>
        <p:nvGrpSpPr>
          <p:cNvPr id="3" name="Group 67"/>
          <p:cNvGrpSpPr>
            <a:grpSpLocks/>
          </p:cNvGrpSpPr>
          <p:nvPr/>
        </p:nvGrpSpPr>
        <p:grpSpPr bwMode="auto">
          <a:xfrm>
            <a:off x="4559300" y="1281113"/>
            <a:ext cx="1239838" cy="1504950"/>
            <a:chOff x="4238620" y="1357298"/>
            <a:chExt cx="1015993" cy="1296992"/>
          </a:xfrm>
        </p:grpSpPr>
        <p:pic>
          <p:nvPicPr>
            <p:cNvPr id="1087"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68"/>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cxnSp>
        <p:nvCxnSpPr>
          <p:cNvPr id="72" name="Straight Arrow Connector 71"/>
          <p:cNvCxnSpPr>
            <a:stCxn id="45" idx="2"/>
            <a:endCxn id="62" idx="0"/>
          </p:cNvCxnSpPr>
          <p:nvPr/>
        </p:nvCxnSpPr>
        <p:spPr bwMode="auto">
          <a:xfrm rot="5400000">
            <a:off x="2870200" y="2913063"/>
            <a:ext cx="741363" cy="43338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stCxn id="83" idx="0"/>
            <a:endCxn id="62" idx="2"/>
          </p:cNvCxnSpPr>
          <p:nvPr/>
        </p:nvCxnSpPr>
        <p:spPr bwMode="auto">
          <a:xfrm rot="5400000" flipH="1" flipV="1">
            <a:off x="2556669" y="4312444"/>
            <a:ext cx="842963" cy="920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62" idx="3"/>
          </p:cNvCxnSpPr>
          <p:nvPr/>
        </p:nvCxnSpPr>
        <p:spPr bwMode="auto">
          <a:xfrm>
            <a:off x="3738563" y="3719513"/>
            <a:ext cx="958850" cy="1169987"/>
          </a:xfrm>
          <a:prstGeom prst="straightConnector1">
            <a:avLst/>
          </a:prstGeom>
          <a:ln>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45" idx="2"/>
            <a:endCxn id="64" idx="0"/>
          </p:cNvCxnSpPr>
          <p:nvPr/>
        </p:nvCxnSpPr>
        <p:spPr bwMode="auto">
          <a:xfrm rot="16200000" flipH="1">
            <a:off x="3763168" y="2453482"/>
            <a:ext cx="741363" cy="13525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2" name="Straight Arrow Connector 81"/>
          <p:cNvCxnSpPr>
            <a:stCxn id="67" idx="2"/>
            <a:endCxn id="64" idx="0"/>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64" idx="3"/>
          </p:cNvCxnSpPr>
          <p:nvPr/>
        </p:nvCxnSpPr>
        <p:spPr bwMode="auto">
          <a:xfrm flipV="1">
            <a:off x="5595938" y="3192463"/>
            <a:ext cx="642937" cy="5270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stCxn id="91141" idx="2"/>
            <a:endCxn id="65" idx="0"/>
          </p:cNvCxnSpPr>
          <p:nvPr/>
        </p:nvCxnSpPr>
        <p:spPr bwMode="auto">
          <a:xfrm rot="5400000">
            <a:off x="6800056" y="3345657"/>
            <a:ext cx="307975"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1" name="Straight Arrow Connector 90"/>
          <p:cNvCxnSpPr>
            <a:endCxn id="65" idx="1"/>
          </p:cNvCxnSpPr>
          <p:nvPr/>
        </p:nvCxnSpPr>
        <p:spPr bwMode="auto">
          <a:xfrm flipV="1">
            <a:off x="1828800" y="3883025"/>
            <a:ext cx="4338638" cy="749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5" idx="2"/>
          </p:cNvCxnSpPr>
          <p:nvPr/>
        </p:nvCxnSpPr>
        <p:spPr bwMode="auto">
          <a:xfrm rot="16200000" flipH="1">
            <a:off x="6700044" y="4518819"/>
            <a:ext cx="508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bwMode="auto">
          <a:xfrm flipV="1">
            <a:off x="4989513" y="4214813"/>
            <a:ext cx="1177925" cy="638175"/>
          </a:xfrm>
          <a:prstGeom prst="straightConnector1">
            <a:avLst/>
          </a:prstGeom>
          <a:ln>
            <a:solidFill>
              <a:schemeClr val="accent1"/>
            </a:solidFill>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4" name="Straight Arrow Connector 103"/>
          <p:cNvCxnSpPr>
            <a:stCxn id="70" idx="2"/>
            <a:endCxn id="66" idx="0"/>
          </p:cNvCxnSpPr>
          <p:nvPr/>
        </p:nvCxnSpPr>
        <p:spPr bwMode="auto">
          <a:xfrm rot="16200000" flipH="1">
            <a:off x="8768557" y="3664744"/>
            <a:ext cx="328612"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a:endCxn id="66" idx="1"/>
          </p:cNvCxnSpPr>
          <p:nvPr/>
        </p:nvCxnSpPr>
        <p:spPr bwMode="auto">
          <a:xfrm rot="5400000" flipH="1" flipV="1">
            <a:off x="7466806" y="4106069"/>
            <a:ext cx="738188" cy="622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a:stCxn id="66" idx="2"/>
          </p:cNvCxnSpPr>
          <p:nvPr/>
        </p:nvCxnSpPr>
        <p:spPr bwMode="auto">
          <a:xfrm rot="16200000" flipH="1">
            <a:off x="8786019" y="4412457"/>
            <a:ext cx="29368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2" name="TextBox 111"/>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grpSp>
        <p:nvGrpSpPr>
          <p:cNvPr id="4" name="Group 124"/>
          <p:cNvGrpSpPr>
            <a:grpSpLocks/>
          </p:cNvGrpSpPr>
          <p:nvPr/>
        </p:nvGrpSpPr>
        <p:grpSpPr bwMode="auto">
          <a:xfrm>
            <a:off x="8226425" y="109538"/>
            <a:ext cx="1595438" cy="874712"/>
            <a:chOff x="8239148" y="406203"/>
            <a:chExt cx="1595414" cy="874903"/>
          </a:xfrm>
        </p:grpSpPr>
        <p:sp>
          <p:nvSpPr>
            <p:cNvPr id="124" name="Rectangle 123"/>
            <p:cNvSpPr/>
            <p:nvPr/>
          </p:nvSpPr>
          <p:spPr bwMode="auto">
            <a:xfrm>
              <a:off x="8239148" y="406203"/>
              <a:ext cx="1595414" cy="87490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GB"/>
            </a:p>
          </p:txBody>
        </p:sp>
        <p:sp>
          <p:nvSpPr>
            <p:cNvPr id="117" name="TextBox 116"/>
            <p:cNvSpPr txBox="1"/>
            <p:nvPr/>
          </p:nvSpPr>
          <p:spPr>
            <a:xfrm>
              <a:off x="8339159" y="406203"/>
              <a:ext cx="768338" cy="379495"/>
            </a:xfrm>
            <a:prstGeom prst="rect">
              <a:avLst/>
            </a:prstGeom>
            <a:noFill/>
          </p:spPr>
          <p:txBody>
            <a:bodyPr wrap="none">
              <a:spAutoFit/>
            </a:bodyPr>
            <a:lstStyle/>
            <a:p>
              <a:pPr eaLnBrk="0" hangingPunct="0">
                <a:defRPr/>
              </a:pPr>
              <a:r>
                <a:rPr lang="en-GB" sz="2800" b="1" dirty="0">
                  <a:latin typeface="+mn-lt"/>
                </a:rPr>
                <a:t>Input</a:t>
              </a:r>
            </a:p>
          </p:txBody>
        </p:sp>
        <p:sp>
          <p:nvSpPr>
            <p:cNvPr id="118" name="TextBox 117"/>
            <p:cNvSpPr txBox="1"/>
            <p:nvPr/>
          </p:nvSpPr>
          <p:spPr>
            <a:xfrm>
              <a:off x="8239148" y="809516"/>
              <a:ext cx="968360" cy="379495"/>
            </a:xfrm>
            <a:prstGeom prst="rect">
              <a:avLst/>
            </a:prstGeom>
            <a:noFill/>
          </p:spPr>
          <p:txBody>
            <a:bodyPr wrap="none">
              <a:spAutoFit/>
            </a:bodyPr>
            <a:lstStyle/>
            <a:p>
              <a:pPr eaLnBrk="0" hangingPunct="0">
                <a:defRPr/>
              </a:pPr>
              <a:r>
                <a:rPr lang="en-GB" sz="2800" b="1" dirty="0">
                  <a:latin typeface="+mn-lt"/>
                </a:rPr>
                <a:t>Output</a:t>
              </a:r>
            </a:p>
          </p:txBody>
        </p:sp>
        <p:cxnSp>
          <p:nvCxnSpPr>
            <p:cNvPr id="122" name="Straight Arrow Connector 121"/>
            <p:cNvCxnSpPr/>
            <p:nvPr/>
          </p:nvCxnSpPr>
          <p:spPr bwMode="auto">
            <a:xfrm>
              <a:off x="9213858" y="1055632"/>
              <a:ext cx="507992"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3" name="Straight Arrow Connector 122"/>
            <p:cNvCxnSpPr/>
            <p:nvPr/>
          </p:nvCxnSpPr>
          <p:spPr bwMode="auto">
            <a:xfrm>
              <a:off x="9213858" y="680900"/>
              <a:ext cx="507992"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128" name="TextBox 127"/>
          <p:cNvSpPr txBox="1"/>
          <p:nvPr/>
        </p:nvSpPr>
        <p:spPr>
          <a:xfrm>
            <a:off x="7596188" y="1139825"/>
            <a:ext cx="1765300" cy="381000"/>
          </a:xfrm>
          <a:prstGeom prst="rect">
            <a:avLst/>
          </a:prstGeom>
          <a:noFill/>
        </p:spPr>
        <p:txBody>
          <a:bodyPr>
            <a:spAutoFit/>
          </a:bodyPr>
          <a:lstStyle/>
          <a:p>
            <a:pPr algn="ctr" eaLnBrk="0" hangingPunct="0">
              <a:defRPr/>
            </a:pPr>
            <a:r>
              <a:rPr lang="en-GB" sz="2800" b="1" dirty="0">
                <a:latin typeface="+mn-lt"/>
              </a:rPr>
              <a:t>Segmentation</a:t>
            </a:r>
          </a:p>
        </p:txBody>
      </p:sp>
      <p:sp>
        <p:nvSpPr>
          <p:cNvPr id="134" name="TextBox 133"/>
          <p:cNvSpPr txBox="1"/>
          <p:nvPr/>
        </p:nvSpPr>
        <p:spPr>
          <a:xfrm>
            <a:off x="7572375" y="1555750"/>
            <a:ext cx="1908175" cy="668338"/>
          </a:xfrm>
          <a:prstGeom prst="rect">
            <a:avLst/>
          </a:prstGeom>
          <a:noFill/>
        </p:spPr>
        <p:txBody>
          <a:bodyPr>
            <a:spAutoFit/>
          </a:bodyPr>
          <a:lstStyle/>
          <a:p>
            <a:pPr algn="ctr" eaLnBrk="0" hangingPunct="0">
              <a:defRPr/>
            </a:pPr>
            <a:r>
              <a:rPr lang="en-GB" sz="2800" b="1" dirty="0">
                <a:latin typeface="+mn-lt"/>
              </a:rPr>
              <a:t>Transformation</a:t>
            </a:r>
          </a:p>
          <a:p>
            <a:pPr eaLnBrk="0" hangingPunct="0">
              <a:defRPr/>
            </a:pPr>
            <a:r>
              <a:rPr lang="en-GB" sz="2800" b="1" dirty="0">
                <a:latin typeface="+mn-lt"/>
              </a:rPr>
              <a:t>(seg_sn.mat)</a:t>
            </a:r>
          </a:p>
        </p:txBody>
      </p:sp>
      <p:grpSp>
        <p:nvGrpSpPr>
          <p:cNvPr id="5" name="Group 96"/>
          <p:cNvGrpSpPr>
            <a:grpSpLocks/>
          </p:cNvGrpSpPr>
          <p:nvPr/>
        </p:nvGrpSpPr>
        <p:grpSpPr bwMode="auto">
          <a:xfrm>
            <a:off x="8020117" y="2344738"/>
            <a:ext cx="1789112" cy="1155700"/>
            <a:chOff x="8155496" y="2344738"/>
            <a:chExt cx="1789397" cy="1155700"/>
          </a:xfrm>
          <a:noFill/>
        </p:grpSpPr>
        <p:pic>
          <p:nvPicPr>
            <p:cNvPr id="1081" name="Picture 38"/>
            <p:cNvPicPr>
              <a:picLocks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155496" y="2344738"/>
              <a:ext cx="1554162" cy="1155700"/>
            </a:xfrm>
            <a:prstGeom prst="rect">
              <a:avLst/>
            </a:prstGeom>
            <a:grpFill/>
            <a:ln w="12700">
              <a:noFill/>
              <a:miter lim="800000"/>
              <a:headEnd/>
              <a:tailEnd/>
            </a:ln>
          </p:spPr>
        </p:pic>
        <p:sp>
          <p:nvSpPr>
            <p:cNvPr id="136" name="TextBox 135"/>
            <p:cNvSpPr txBox="1"/>
            <p:nvPr/>
          </p:nvSpPr>
          <p:spPr>
            <a:xfrm>
              <a:off x="9016058" y="2406650"/>
              <a:ext cx="928835" cy="379413"/>
            </a:xfrm>
            <a:prstGeom prst="rect">
              <a:avLst/>
            </a:prstGeom>
            <a:grpFill/>
          </p:spPr>
          <p:txBody>
            <a:bodyPr wrap="none">
              <a:spAutoFit/>
            </a:bodyPr>
            <a:lstStyle/>
            <a:p>
              <a:pPr algn="ctr" eaLnBrk="0" hangingPunct="0">
                <a:defRPr/>
              </a:pPr>
              <a:r>
                <a:rPr lang="en-GB" sz="2800" b="1" dirty="0">
                  <a:latin typeface="+mn-lt"/>
                </a:rPr>
                <a:t>Kernel</a:t>
              </a:r>
            </a:p>
          </p:txBody>
        </p:sp>
      </p:grpSp>
      <p:sp>
        <p:nvSpPr>
          <p:cNvPr id="68" name="TextBox 67"/>
          <p:cNvSpPr txBox="1"/>
          <p:nvPr/>
        </p:nvSpPr>
        <p:spPr>
          <a:xfrm>
            <a:off x="4003675" y="6021388"/>
            <a:ext cx="1616075" cy="666750"/>
          </a:xfrm>
          <a:prstGeom prst="rect">
            <a:avLst/>
          </a:prstGeom>
          <a:noFill/>
        </p:spPr>
        <p:txBody>
          <a:bodyPr>
            <a:spAutoFit/>
          </a:bodyPr>
          <a:lstStyle/>
          <a:p>
            <a:pPr algn="ctr" eaLnBrk="0" hangingPunct="0">
              <a:defRPr/>
            </a:pPr>
            <a:r>
              <a:rPr lang="en-GB" sz="2800" b="1" dirty="0">
                <a:latin typeface="+mn-lt"/>
              </a:rPr>
              <a:t>(Headers changed)</a:t>
            </a:r>
          </a:p>
        </p:txBody>
      </p:sp>
      <p:grpSp>
        <p:nvGrpSpPr>
          <p:cNvPr id="7" name="Group 92"/>
          <p:cNvGrpSpPr>
            <a:grpSpLocks/>
          </p:cNvGrpSpPr>
          <p:nvPr/>
        </p:nvGrpSpPr>
        <p:grpSpPr bwMode="auto">
          <a:xfrm>
            <a:off x="6096000" y="4786313"/>
            <a:ext cx="1406525" cy="1797050"/>
            <a:chOff x="6096000" y="4786313"/>
            <a:chExt cx="1406525" cy="1796296"/>
          </a:xfrm>
        </p:grpSpPr>
        <p:pic>
          <p:nvPicPr>
            <p:cNvPr id="107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310313" y="4786313"/>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7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238875" y="4857750"/>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167438" y="4929188"/>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8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096000" y="5000625"/>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096000" y="6203355"/>
              <a:ext cx="1393825" cy="379254"/>
            </a:xfrm>
            <a:prstGeom prst="rect">
              <a:avLst/>
            </a:prstGeom>
            <a:noFill/>
          </p:spPr>
          <p:txBody>
            <a:bodyPr wrap="none">
              <a:spAutoFit/>
            </a:bodyPr>
            <a:lstStyle/>
            <a:p>
              <a:pPr algn="ctr" eaLnBrk="0" hangingPunct="0">
                <a:defRPr/>
              </a:pPr>
              <a:r>
                <a:rPr lang="en-GB" sz="2800" b="1" dirty="0">
                  <a:latin typeface="+mn-lt"/>
                </a:rPr>
                <a:t>MNI Space</a:t>
              </a:r>
            </a:p>
          </p:txBody>
        </p:sp>
      </p:grpSp>
      <p:cxnSp>
        <p:nvCxnSpPr>
          <p:cNvPr id="77" name="Straight Arrow Connector 76"/>
          <p:cNvCxnSpPr>
            <a:stCxn id="1054" idx="2"/>
          </p:cNvCxnSpPr>
          <p:nvPr/>
        </p:nvCxnSpPr>
        <p:spPr bwMode="auto">
          <a:xfrm rot="16200000" flipH="1">
            <a:off x="8734425" y="6149976"/>
            <a:ext cx="276225"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2287588" y="47799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2"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0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115" name="Picture 9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725" t="19864" r="29062" b="48347"/>
          <a:stretch/>
        </p:blipFill>
        <p:spPr bwMode="auto">
          <a:xfrm>
            <a:off x="4026445" y="4936331"/>
            <a:ext cx="156949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2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500"/>
                                        <p:tgtEl>
                                          <p:spTgt spid="75"/>
                                        </p:tgtEl>
                                      </p:cBhvr>
                                    </p:animEffect>
                                  </p:childTnLst>
                                </p:cTn>
                              </p:par>
                            </p:childTnLst>
                          </p:cTn>
                        </p:par>
                        <p:par>
                          <p:cTn id="11" fill="hold" nodeType="afterGroup">
                            <p:stCondLst>
                              <p:cond delay="700"/>
                            </p:stCondLst>
                            <p:childTnLst>
                              <p:par>
                                <p:cTn id="12" presetID="22" presetClass="entr" presetSubtype="1"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wipe(up)">
                                      <p:cBhvr>
                                        <p:cTn id="14" dur="500"/>
                                        <p:tgtEl>
                                          <p:spTgt spid="85"/>
                                        </p:tgtEl>
                                      </p:cBhvr>
                                    </p:animEffect>
                                  </p:childTnLst>
                                </p:cTn>
                              </p:par>
                            </p:childTnLst>
                          </p:cTn>
                        </p:par>
                        <p:par>
                          <p:cTn id="15" fill="hold" nodeType="afterGroup">
                            <p:stCondLst>
                              <p:cond delay="1200"/>
                            </p:stCondLst>
                            <p:childTnLst>
                              <p:par>
                                <p:cTn id="16" presetID="22" presetClass="entr" presetSubtype="1" fill="hold" nodeType="after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up)">
                                      <p:cBhvr>
                                        <p:cTn id="18" dur="500"/>
                                        <p:tgtEl>
                                          <p:spTgt spid="87"/>
                                        </p:tgtEl>
                                      </p:cBhvr>
                                    </p:animEffect>
                                  </p:childTnLst>
                                </p:cTn>
                              </p:par>
                            </p:childTnLst>
                          </p:cTn>
                        </p:par>
                        <p:par>
                          <p:cTn id="19" fill="hold" nodeType="afterGroup">
                            <p:stCondLst>
                              <p:cond delay="1700"/>
                            </p:stCondLst>
                            <p:childTnLst>
                              <p:par>
                                <p:cTn id="20" presetID="22" presetClass="entr" presetSubtype="1"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up)">
                                      <p:cBhvr>
                                        <p:cTn id="22" dur="500"/>
                                        <p:tgtEl>
                                          <p:spTgt spid="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par>
                          <p:cTn id="37" fill="hold" nodeType="with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wipe(up)">
                                      <p:cBhvr>
                                        <p:cTn id="40" dur="500"/>
                                        <p:tgtEl>
                                          <p:spTgt spid="102"/>
                                        </p:tgtEl>
                                      </p:cBhvr>
                                    </p:animEffect>
                                  </p:childTnLst>
                                </p:cTn>
                              </p:par>
                            </p:childTnLst>
                          </p:cTn>
                        </p:par>
                        <p:par>
                          <p:cTn id="41" fill="hold" nodeType="afterGroup">
                            <p:stCondLst>
                              <p:cond delay="1000"/>
                            </p:stCondLst>
                            <p:childTnLst>
                              <p:par>
                                <p:cTn id="42" presetID="22" presetClass="entr" presetSubtype="1" fill="hold" nodeType="after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wipe(up)">
                                      <p:cBhvr>
                                        <p:cTn id="44" dur="500"/>
                                        <p:tgtEl>
                                          <p:spTgt spid="103"/>
                                        </p:tgtEl>
                                      </p:cBhvr>
                                    </p:animEffect>
                                  </p:childTnLst>
                                </p:cTn>
                              </p:par>
                            </p:childTnLst>
                          </p:cTn>
                        </p:par>
                        <p:par>
                          <p:cTn id="45" fill="hold" nodeType="afterGroup">
                            <p:stCondLst>
                              <p:cond delay="1500"/>
                            </p:stCondLst>
                            <p:childTnLst>
                              <p:par>
                                <p:cTn id="46" presetID="22" presetClass="entr" presetSubtype="1" fill="hold" nodeType="afterEffect">
                                  <p:stCondLst>
                                    <p:cond delay="0"/>
                                  </p:stCondLst>
                                  <p:childTnLst>
                                    <p:set>
                                      <p:cBhvr>
                                        <p:cTn id="47" dur="1" fill="hold">
                                          <p:stCondLst>
                                            <p:cond delay="0"/>
                                          </p:stCondLst>
                                        </p:cTn>
                                        <p:tgtEl>
                                          <p:spTgt spid="105"/>
                                        </p:tgtEl>
                                        <p:attrNameLst>
                                          <p:attrName>style.visibility</p:attrName>
                                        </p:attrNameLst>
                                      </p:cBhvr>
                                      <p:to>
                                        <p:strVal val="visible"/>
                                      </p:to>
                                    </p:set>
                                    <p:animEffect transition="in" filter="wipe(up)">
                                      <p:cBhvr>
                                        <p:cTn id="48" dur="500"/>
                                        <p:tgtEl>
                                          <p:spTgt spid="105"/>
                                        </p:tgtEl>
                                      </p:cBhvr>
                                    </p:animEffect>
                                  </p:childTnLst>
                                </p:cTn>
                              </p:par>
                            </p:childTnLst>
                          </p:cTn>
                        </p:par>
                        <p:par>
                          <p:cTn id="49" fill="hold" nodeType="afterGroup">
                            <p:stCondLst>
                              <p:cond delay="2000"/>
                            </p:stCondLst>
                            <p:childTnLst>
                              <p:par>
                                <p:cTn id="50" presetID="22" presetClass="entr" presetSubtype="1" fill="hold" nodeType="after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wipe(up)">
                                      <p:cBhvr>
                                        <p:cTn id="52" dur="500"/>
                                        <p:tgtEl>
                                          <p:spTgt spid="107"/>
                                        </p:tgtEl>
                                      </p:cBhvr>
                                    </p:animEffect>
                                  </p:childTnLst>
                                </p:cTn>
                              </p:par>
                            </p:childTnLst>
                          </p:cTn>
                        </p:par>
                        <p:par>
                          <p:cTn id="53" fill="hold" nodeType="afterGroup">
                            <p:stCondLst>
                              <p:cond delay="2500"/>
                            </p:stCondLst>
                            <p:childTnLst>
                              <p:par>
                                <p:cTn id="54" presetID="1"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500"/>
                                        <p:tgtEl>
                                          <p:spTgt spid="8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par>
                                <p:cTn id="72" presetID="10" presetClass="entr" presetSubtype="0" fill="hold" nodeType="withEffect">
                                  <p:stCondLst>
                                    <p:cond delay="0"/>
                                  </p:stCondLst>
                                  <p:childTnLst>
                                    <p:set>
                                      <p:cBhvr>
                                        <p:cTn id="73" dur="1" fill="hold">
                                          <p:stCondLst>
                                            <p:cond delay="0"/>
                                          </p:stCondLst>
                                        </p:cTn>
                                        <p:tgtEl>
                                          <p:spTgt spid="1047"/>
                                        </p:tgtEl>
                                        <p:attrNameLst>
                                          <p:attrName>style.visibility</p:attrName>
                                        </p:attrNameLst>
                                      </p:cBhvr>
                                      <p:to>
                                        <p:strVal val="visible"/>
                                      </p:to>
                                    </p:set>
                                    <p:animEffect transition="in" filter="fade">
                                      <p:cBhvr>
                                        <p:cTn id="74" dur="500"/>
                                        <p:tgtEl>
                                          <p:spTgt spid="104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500"/>
                                        <p:tgtEl>
                                          <p:spTgt spid="7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par>
                                <p:cTn id="94" presetID="10" presetClass="entr" presetSubtype="0" fill="hold" nodeType="withEffect">
                                  <p:stCondLst>
                                    <p:cond delay="0"/>
                                  </p:stCondLst>
                                  <p:childTnLst>
                                    <p:set>
                                      <p:cBhvr>
                                        <p:cTn id="95" dur="1" fill="hold">
                                          <p:stCondLst>
                                            <p:cond delay="0"/>
                                          </p:stCondLst>
                                        </p:cTn>
                                        <p:tgtEl>
                                          <p:spTgt spid="1115"/>
                                        </p:tgtEl>
                                        <p:attrNameLst>
                                          <p:attrName>style.visibility</p:attrName>
                                        </p:attrNameLst>
                                      </p:cBhvr>
                                      <p:to>
                                        <p:strVal val="visible"/>
                                      </p:to>
                                    </p:set>
                                    <p:animEffect transition="in" filter="fade">
                                      <p:cBhvr>
                                        <p:cTn id="96" dur="500"/>
                                        <p:tgtEl>
                                          <p:spTgt spid="111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ntr" presetSubtype="0" fill="hold"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500"/>
                                        <p:tgtEl>
                                          <p:spTgt spid="3"/>
                                        </p:tgtEl>
                                      </p:cBhvr>
                                    </p:animEffect>
                                  </p:childTnLst>
                                </p:cTn>
                              </p:par>
                              <p:par>
                                <p:cTn id="105" presetID="10" presetClass="entr" presetSubtype="0" fill="hold" nodeType="withEffect">
                                  <p:stCondLst>
                                    <p:cond delay="0"/>
                                  </p:stCondLst>
                                  <p:childTnLst>
                                    <p:set>
                                      <p:cBhvr>
                                        <p:cTn id="106" dur="1" fill="hold">
                                          <p:stCondLst>
                                            <p:cond delay="0"/>
                                          </p:stCondLst>
                                        </p:cTn>
                                        <p:tgtEl>
                                          <p:spTgt spid="82"/>
                                        </p:tgtEl>
                                        <p:attrNameLst>
                                          <p:attrName>style.visibility</p:attrName>
                                        </p:attrNameLst>
                                      </p:cBhvr>
                                      <p:to>
                                        <p:strVal val="visible"/>
                                      </p:to>
                                    </p:set>
                                    <p:animEffect transition="in" filter="fade">
                                      <p:cBhvr>
                                        <p:cTn id="107" dur="500"/>
                                        <p:tgtEl>
                                          <p:spTgt spid="82"/>
                                        </p:tgtEl>
                                      </p:cBhvr>
                                    </p:animEffect>
                                  </p:childTnLst>
                                </p:cTn>
                              </p:par>
                              <p:par>
                                <p:cTn id="108" presetID="10" presetClass="entr" presetSubtype="0" fill="hold" nodeType="with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fade">
                                      <p:cBhvr>
                                        <p:cTn id="110" dur="500"/>
                                        <p:tgtEl>
                                          <p:spTgt spid="8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86"/>
                                        </p:tgtEl>
                                        <p:attrNameLst>
                                          <p:attrName>style.visibility</p:attrName>
                                        </p:attrNameLst>
                                      </p:cBhvr>
                                      <p:to>
                                        <p:strVal val="visible"/>
                                      </p:to>
                                    </p:set>
                                    <p:animEffect transition="in" filter="fade">
                                      <p:cBhvr>
                                        <p:cTn id="118" dur="500"/>
                                        <p:tgtEl>
                                          <p:spTgt spid="86"/>
                                        </p:tgtEl>
                                      </p:cBhvr>
                                    </p:animEffect>
                                  </p:childTnLst>
                                </p:cTn>
                              </p:par>
                              <p:par>
                                <p:cTn id="119" presetID="10" presetClass="entr" presetSubtype="0"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fade">
                                      <p:cBhvr>
                                        <p:cTn id="121" dur="500"/>
                                        <p:tgtEl>
                                          <p:spTgt spid="84"/>
                                        </p:tgtEl>
                                      </p:cBhvr>
                                    </p:animEffect>
                                  </p:childTnLst>
                                </p:cTn>
                              </p:par>
                              <p:par>
                                <p:cTn id="122" presetID="10" presetClass="entr" presetSubtype="0" fill="hold" nodeType="withEffect">
                                  <p:stCondLst>
                                    <p:cond delay="0"/>
                                  </p:stCondLst>
                                  <p:childTnLst>
                                    <p:set>
                                      <p:cBhvr>
                                        <p:cTn id="123" dur="1" fill="hold">
                                          <p:stCondLst>
                                            <p:cond delay="0"/>
                                          </p:stCondLst>
                                        </p:cTn>
                                        <p:tgtEl>
                                          <p:spTgt spid="1046"/>
                                        </p:tgtEl>
                                        <p:attrNameLst>
                                          <p:attrName>style.visibility</p:attrName>
                                        </p:attrNameLst>
                                      </p:cBhvr>
                                      <p:to>
                                        <p:strVal val="visible"/>
                                      </p:to>
                                    </p:set>
                                    <p:animEffect transition="in" filter="fade">
                                      <p:cBhvr>
                                        <p:cTn id="124" dur="500"/>
                                        <p:tgtEl>
                                          <p:spTgt spid="1046"/>
                                        </p:tgtEl>
                                      </p:cBhvr>
                                    </p:animEffect>
                                  </p:childTnLst>
                                </p:cTn>
                              </p:par>
                              <p:par>
                                <p:cTn id="125" presetID="10" presetClass="entr" presetSubtype="0" fill="hold" nodeType="withEffect">
                                  <p:stCondLst>
                                    <p:cond delay="0"/>
                                  </p:stCondLst>
                                  <p:childTnLst>
                                    <p:set>
                                      <p:cBhvr>
                                        <p:cTn id="126" dur="1" fill="hold">
                                          <p:stCondLst>
                                            <p:cond delay="0"/>
                                          </p:stCondLst>
                                        </p:cTn>
                                        <p:tgtEl>
                                          <p:spTgt spid="1048"/>
                                        </p:tgtEl>
                                        <p:attrNameLst>
                                          <p:attrName>style.visibility</p:attrName>
                                        </p:attrNameLst>
                                      </p:cBhvr>
                                      <p:to>
                                        <p:strVal val="visible"/>
                                      </p:to>
                                    </p:set>
                                    <p:animEffect transition="in" filter="fade">
                                      <p:cBhvr>
                                        <p:cTn id="127" dur="500"/>
                                        <p:tgtEl>
                                          <p:spTgt spid="104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8"/>
                                        </p:tgtEl>
                                        <p:attrNameLst>
                                          <p:attrName>style.visibility</p:attrName>
                                        </p:attrNameLst>
                                      </p:cBhvr>
                                      <p:to>
                                        <p:strVal val="visible"/>
                                      </p:to>
                                    </p:set>
                                    <p:animEffect transition="in" filter="fade">
                                      <p:cBhvr>
                                        <p:cTn id="130" dur="500"/>
                                        <p:tgtEl>
                                          <p:spTgt spid="12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34"/>
                                        </p:tgtEl>
                                        <p:attrNameLst>
                                          <p:attrName>style.visibility</p:attrName>
                                        </p:attrNameLst>
                                      </p:cBhvr>
                                      <p:to>
                                        <p:strVal val="visible"/>
                                      </p:to>
                                    </p:set>
                                    <p:animEffect transition="in" filter="fade">
                                      <p:cBhvr>
                                        <p:cTn id="133" dur="500"/>
                                        <p:tgtEl>
                                          <p:spTgt spid="13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0" presetClass="entr" presetSubtype="0" fill="hold" nodeType="clickEffect">
                                  <p:stCondLst>
                                    <p:cond delay="0"/>
                                  </p:stCondLst>
                                  <p:childTnLst>
                                    <p:set>
                                      <p:cBhvr>
                                        <p:cTn id="137" dur="1" fill="hold">
                                          <p:stCondLst>
                                            <p:cond delay="0"/>
                                          </p:stCondLst>
                                        </p:cTn>
                                        <p:tgtEl>
                                          <p:spTgt spid="100"/>
                                        </p:tgtEl>
                                        <p:attrNameLst>
                                          <p:attrName>style.visibility</p:attrName>
                                        </p:attrNameLst>
                                      </p:cBhvr>
                                      <p:to>
                                        <p:strVal val="visible"/>
                                      </p:to>
                                    </p:set>
                                    <p:animEffect transition="in" filter="fade">
                                      <p:cBhvr>
                                        <p:cTn id="138" dur="500"/>
                                        <p:tgtEl>
                                          <p:spTgt spid="100"/>
                                        </p:tgtEl>
                                      </p:cBhvr>
                                    </p:animEffect>
                                  </p:childTnLst>
                                </p:cTn>
                              </p:par>
                              <p:par>
                                <p:cTn id="139" presetID="10" presetClass="entr" presetSubtype="0" fill="hold" nodeType="with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fade">
                                      <p:cBhvr>
                                        <p:cTn id="141" dur="500"/>
                                        <p:tgtEl>
                                          <p:spTgt spid="8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animEffect transition="in" filter="fade">
                                      <p:cBhvr>
                                        <p:cTn id="144" dur="500"/>
                                        <p:tgtEl>
                                          <p:spTgt spid="65"/>
                                        </p:tgtEl>
                                      </p:cBhvr>
                                    </p:animEffect>
                                  </p:childTnLst>
                                </p:cTn>
                              </p:par>
                              <p:par>
                                <p:cTn id="145" presetID="10" presetClass="entr" presetSubtype="0" fill="hold" nodeType="with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fade">
                                      <p:cBhvr>
                                        <p:cTn id="147" dur="500"/>
                                        <p:tgtEl>
                                          <p:spTgt spid="9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fade">
                                      <p:cBhvr>
                                        <p:cTn id="152" dur="500"/>
                                        <p:tgtEl>
                                          <p:spTgt spid="95"/>
                                        </p:tgtEl>
                                      </p:cBhvr>
                                    </p:animEffect>
                                  </p:childTnLst>
                                </p:cTn>
                              </p:par>
                              <p:par>
                                <p:cTn id="153" presetID="10" presetClass="entr" presetSubtype="0" fill="hold" nodeType="withEffect">
                                  <p:stCondLst>
                                    <p:cond delay="0"/>
                                  </p:stCondLst>
                                  <p:childTnLst>
                                    <p:set>
                                      <p:cBhvr>
                                        <p:cTn id="154" dur="1" fill="hold">
                                          <p:stCondLst>
                                            <p:cond delay="0"/>
                                          </p:stCondLst>
                                        </p:cTn>
                                        <p:tgtEl>
                                          <p:spTgt spid="7"/>
                                        </p:tgtEl>
                                        <p:attrNameLst>
                                          <p:attrName>style.visibility</p:attrName>
                                        </p:attrNameLst>
                                      </p:cBhvr>
                                      <p:to>
                                        <p:strVal val="visible"/>
                                      </p:to>
                                    </p:set>
                                    <p:animEffect transition="in" filter="fade">
                                      <p:cBhvr>
                                        <p:cTn id="155" dur="500"/>
                                        <p:tgtEl>
                                          <p:spTgt spid="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0" presetClass="entr" presetSubtype="0" fill="hold" nodeType="clickEffect">
                                  <p:stCondLst>
                                    <p:cond delay="0"/>
                                  </p:stCondLst>
                                  <p:childTnLst>
                                    <p:set>
                                      <p:cBhvr>
                                        <p:cTn id="159" dur="1" fill="hold">
                                          <p:stCondLst>
                                            <p:cond delay="0"/>
                                          </p:stCondLst>
                                        </p:cTn>
                                        <p:tgtEl>
                                          <p:spTgt spid="5"/>
                                        </p:tgtEl>
                                        <p:attrNameLst>
                                          <p:attrName>style.visibility</p:attrName>
                                        </p:attrNameLst>
                                      </p:cBhvr>
                                      <p:to>
                                        <p:strVal val="visible"/>
                                      </p:to>
                                    </p:set>
                                    <p:animEffect transition="in" filter="fade">
                                      <p:cBhvr>
                                        <p:cTn id="160" dur="500"/>
                                        <p:tgtEl>
                                          <p:spTgt spid="5"/>
                                        </p:tgtEl>
                                      </p:cBhvr>
                                    </p:animEffect>
                                  </p:childTnLst>
                                </p:cTn>
                              </p:par>
                              <p:par>
                                <p:cTn id="161" presetID="10" presetClass="entr" presetSubtype="0" fill="hold"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fade">
                                      <p:cBhvr>
                                        <p:cTn id="163" dur="500"/>
                                        <p:tgtEl>
                                          <p:spTgt spid="106"/>
                                        </p:tgtEl>
                                      </p:cBhvr>
                                    </p:animEffect>
                                  </p:childTnLst>
                                </p:cTn>
                              </p:par>
                              <p:par>
                                <p:cTn id="164" presetID="10" presetClass="entr" presetSubtype="0" fill="hold" nodeType="withEffect">
                                  <p:stCondLst>
                                    <p:cond delay="0"/>
                                  </p:stCondLst>
                                  <p:childTnLst>
                                    <p:set>
                                      <p:cBhvr>
                                        <p:cTn id="165" dur="1" fill="hold">
                                          <p:stCondLst>
                                            <p:cond delay="0"/>
                                          </p:stCondLst>
                                        </p:cTn>
                                        <p:tgtEl>
                                          <p:spTgt spid="104"/>
                                        </p:tgtEl>
                                        <p:attrNameLst>
                                          <p:attrName>style.visibility</p:attrName>
                                        </p:attrNameLst>
                                      </p:cBhvr>
                                      <p:to>
                                        <p:strVal val="visible"/>
                                      </p:to>
                                    </p:set>
                                    <p:animEffect transition="in" filter="fade">
                                      <p:cBhvr>
                                        <p:cTn id="166" dur="500"/>
                                        <p:tgtEl>
                                          <p:spTgt spid="10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fade">
                                      <p:cBhvr>
                                        <p:cTn id="169" dur="500"/>
                                        <p:tgtEl>
                                          <p:spTgt spid="66"/>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0" presetClass="entr" presetSubtype="0" fill="hold" nodeType="clickEffect">
                                  <p:stCondLst>
                                    <p:cond delay="0"/>
                                  </p:stCondLst>
                                  <p:childTnLst>
                                    <p:set>
                                      <p:cBhvr>
                                        <p:cTn id="173" dur="1" fill="hold">
                                          <p:stCondLst>
                                            <p:cond delay="0"/>
                                          </p:stCondLst>
                                        </p:cTn>
                                        <p:tgtEl>
                                          <p:spTgt spid="108"/>
                                        </p:tgtEl>
                                        <p:attrNameLst>
                                          <p:attrName>style.visibility</p:attrName>
                                        </p:attrNameLst>
                                      </p:cBhvr>
                                      <p:to>
                                        <p:strVal val="visible"/>
                                      </p:to>
                                    </p:set>
                                    <p:animEffect transition="in" filter="fade">
                                      <p:cBhvr>
                                        <p:cTn id="174" dur="500"/>
                                        <p:tgtEl>
                                          <p:spTgt spid="108"/>
                                        </p:tgtEl>
                                      </p:cBhvr>
                                    </p:animEffect>
                                  </p:childTnLst>
                                </p:cTn>
                              </p:par>
                              <p:par>
                                <p:cTn id="175" presetID="10" presetClass="entr" presetSubtype="0" fill="hold" nodeType="withEffect">
                                  <p:stCondLst>
                                    <p:cond delay="0"/>
                                  </p:stCondLst>
                                  <p:childTnLst>
                                    <p:set>
                                      <p:cBhvr>
                                        <p:cTn id="176" dur="1" fill="hold">
                                          <p:stCondLst>
                                            <p:cond delay="0"/>
                                          </p:stCondLst>
                                        </p:cTn>
                                        <p:tgtEl>
                                          <p:spTgt spid="2"/>
                                        </p:tgtEl>
                                        <p:attrNameLst>
                                          <p:attrName>style.visibility</p:attrName>
                                        </p:attrNameLst>
                                      </p:cBhvr>
                                      <p:to>
                                        <p:strVal val="visible"/>
                                      </p:to>
                                    </p:set>
                                    <p:animEffect transition="in" filter="fade">
                                      <p:cBhvr>
                                        <p:cTn id="177" dur="500"/>
                                        <p:tgtEl>
                                          <p:spTgt spid="2"/>
                                        </p:tgtEl>
                                      </p:cBhvr>
                                    </p:animEffect>
                                  </p:childTnLst>
                                </p:cTn>
                              </p:par>
                              <p:par>
                                <p:cTn id="178" presetID="10" presetClass="entr" presetSubtype="0" fill="hold" nodeType="withEffect">
                                  <p:stCondLst>
                                    <p:cond delay="0"/>
                                  </p:stCondLst>
                                  <p:childTnLst>
                                    <p:set>
                                      <p:cBhvr>
                                        <p:cTn id="179" dur="1" fill="hold">
                                          <p:stCondLst>
                                            <p:cond delay="0"/>
                                          </p:stCondLst>
                                        </p:cTn>
                                        <p:tgtEl>
                                          <p:spTgt spid="77"/>
                                        </p:tgtEl>
                                        <p:attrNameLst>
                                          <p:attrName>style.visibility</p:attrName>
                                        </p:attrNameLst>
                                      </p:cBhvr>
                                      <p:to>
                                        <p:strVal val="visible"/>
                                      </p:to>
                                    </p:set>
                                    <p:animEffect transition="in" filter="fade">
                                      <p:cBhvr>
                                        <p:cTn id="180" dur="500"/>
                                        <p:tgtEl>
                                          <p:spTgt spid="7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12"/>
                                        </p:tgtEl>
                                        <p:attrNameLst>
                                          <p:attrName>style.visibility</p:attrName>
                                        </p:attrNameLst>
                                      </p:cBhvr>
                                      <p:to>
                                        <p:strVal val="visible"/>
                                      </p:to>
                                    </p:set>
                                    <p:animEffect transition="in" filter="fade">
                                      <p:cBhvr>
                                        <p:cTn id="18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7" grpId="0" animBg="1"/>
      <p:bldP spid="62" grpId="0" animBg="1"/>
      <p:bldP spid="63" grpId="0"/>
      <p:bldP spid="64" grpId="0" animBg="1"/>
      <p:bldP spid="65" grpId="0" animBg="1"/>
      <p:bldP spid="66" grpId="0" animBg="1"/>
      <p:bldP spid="69" grpId="0"/>
      <p:bldP spid="112" grpId="0" animBg="1"/>
      <p:bldP spid="128" grpId="0"/>
      <p:bldP spid="134" grpId="0"/>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28600"/>
            <a:ext cx="9906000" cy="1143000"/>
          </a:xfrm>
        </p:spPr>
        <p:txBody>
          <a:bodyPr/>
          <a:lstStyle/>
          <a:p>
            <a:r>
              <a:rPr lang="en-GB" sz="3600" smtClean="0"/>
              <a:t>Deforming the Tissue Probability Maps</a:t>
            </a:r>
          </a:p>
        </p:txBody>
      </p:sp>
      <p:pic>
        <p:nvPicPr>
          <p:cNvPr id="65539" name="Picture 3" descr="def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371600"/>
            <a:ext cx="570706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4"/>
          <p:cNvSpPr>
            <a:spLocks noChangeArrowheads="1"/>
          </p:cNvSpPr>
          <p:nvPr/>
        </p:nvSpPr>
        <p:spPr bwMode="auto">
          <a:xfrm>
            <a:off x="322263" y="1447800"/>
            <a:ext cx="34925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9900CC"/>
              </a:buClr>
              <a:buFontTx/>
              <a:buChar char="*"/>
            </a:pPr>
            <a:r>
              <a:rPr kumimoji="1" lang="en-GB" sz="2400" baseline="0">
                <a:latin typeface="Arial" pitchFamily="34" charset="0"/>
              </a:rPr>
              <a:t>Tissue probability images are warped to match the subject</a:t>
            </a:r>
          </a:p>
          <a:p>
            <a:pPr marL="342900" indent="-342900" eaLnBrk="0" hangingPunct="0">
              <a:spcBef>
                <a:spcPct val="20000"/>
              </a:spcBef>
              <a:buClr>
                <a:srgbClr val="9900CC"/>
              </a:buClr>
              <a:buFontTx/>
              <a:buChar char="*"/>
            </a:pPr>
            <a:r>
              <a:rPr kumimoji="1" lang="en-GB" sz="2400" baseline="0">
                <a:latin typeface="Arial" pitchFamily="34" charset="0"/>
              </a:rPr>
              <a:t>The inverse transform warps to the TPMs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Optimisation</a:t>
            </a:r>
          </a:p>
        </p:txBody>
      </p:sp>
      <p:sp>
        <p:nvSpPr>
          <p:cNvPr id="74755" name="Rectangle 3"/>
          <p:cNvSpPr>
            <a:spLocks noGrp="1" noChangeArrowheads="1"/>
          </p:cNvSpPr>
          <p:nvPr>
            <p:ph type="body" idx="1"/>
          </p:nvPr>
        </p:nvSpPr>
        <p:spPr>
          <a:xfrm>
            <a:off x="747713" y="1820863"/>
            <a:ext cx="8358187" cy="4305300"/>
          </a:xfrm>
        </p:spPr>
        <p:txBody>
          <a:bodyPr/>
          <a:lstStyle/>
          <a:p>
            <a:pPr eaLnBrk="1" hangingPunct="1"/>
            <a:r>
              <a:rPr lang="en-GB" smtClean="0"/>
              <a:t>Find the “best” parameters according to an “objective function” (minimised or maximised)</a:t>
            </a:r>
          </a:p>
          <a:p>
            <a:pPr eaLnBrk="1" hangingPunct="1"/>
            <a:r>
              <a:rPr lang="en-GB" smtClean="0"/>
              <a:t>Objective functions can often be related to a probabilistic model (Bayes -&gt; MAP -&gt; ML -&gt; LSQ)</a:t>
            </a:r>
          </a:p>
        </p:txBody>
      </p:sp>
      <p:pic>
        <p:nvPicPr>
          <p:cNvPr id="29700" name="Picture 4" descr="optim"/>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0988" y="4224338"/>
            <a:ext cx="8026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 Box 5"/>
          <p:cNvSpPr txBox="1">
            <a:spLocks noChangeArrowheads="1"/>
          </p:cNvSpPr>
          <p:nvPr/>
        </p:nvSpPr>
        <p:spPr bwMode="auto">
          <a:xfrm>
            <a:off x="3965575" y="5994400"/>
            <a:ext cx="2324100" cy="379413"/>
          </a:xfrm>
          <a:prstGeom prst="rect">
            <a:avLst/>
          </a:prstGeom>
          <a:noFill/>
          <a:ln w="12700">
            <a:noFill/>
            <a:miter lim="800000"/>
            <a:headEnd/>
            <a:tailEnd/>
          </a:ln>
        </p:spPr>
        <p:txBody>
          <a:bodyPr wrap="none">
            <a:spAutoFit/>
          </a:bodyPr>
          <a:lstStyle/>
          <a:p>
            <a:pPr eaLnBrk="0" hangingPunct="0">
              <a:defRPr/>
            </a:pPr>
            <a:r>
              <a:rPr lang="en-GB" sz="2800" b="1" dirty="0">
                <a:latin typeface="+mn-lt"/>
              </a:rPr>
              <a:t>Value of parameter</a:t>
            </a:r>
          </a:p>
        </p:txBody>
      </p:sp>
      <p:sp>
        <p:nvSpPr>
          <p:cNvPr id="56326" name="Text Box 6"/>
          <p:cNvSpPr txBox="1">
            <a:spLocks noChangeArrowheads="1"/>
          </p:cNvSpPr>
          <p:nvPr/>
        </p:nvSpPr>
        <p:spPr bwMode="auto">
          <a:xfrm>
            <a:off x="11113" y="4749800"/>
            <a:ext cx="1539875" cy="666750"/>
          </a:xfrm>
          <a:prstGeom prst="rect">
            <a:avLst/>
          </a:prstGeom>
          <a:noFill/>
          <a:ln w="12700">
            <a:noFill/>
            <a:miter lim="800000"/>
            <a:headEnd/>
            <a:tailEnd/>
          </a:ln>
        </p:spPr>
        <p:txBody>
          <a:bodyPr>
            <a:spAutoFit/>
          </a:bodyPr>
          <a:lstStyle/>
          <a:p>
            <a:pPr algn="r" eaLnBrk="0" hangingPunct="0">
              <a:defRPr/>
            </a:pPr>
            <a:r>
              <a:rPr lang="en-GB" sz="2800" b="1" dirty="0">
                <a:latin typeface="+mn-lt"/>
              </a:rPr>
              <a:t>Objective function</a:t>
            </a:r>
          </a:p>
        </p:txBody>
      </p:sp>
      <p:sp>
        <p:nvSpPr>
          <p:cNvPr id="56327" name="Line 7"/>
          <p:cNvSpPr>
            <a:spLocks noChangeShapeType="1"/>
          </p:cNvSpPr>
          <p:nvPr/>
        </p:nvSpPr>
        <p:spPr bwMode="auto">
          <a:xfrm flipV="1">
            <a:off x="4502150" y="4600575"/>
            <a:ext cx="915988" cy="196850"/>
          </a:xfrm>
          <a:prstGeom prst="line">
            <a:avLst/>
          </a:prstGeom>
          <a:noFill/>
          <a:ln w="25400">
            <a:solidFill>
              <a:schemeClr val="tx1"/>
            </a:solidFill>
            <a:round/>
            <a:headEnd/>
            <a:tailEnd type="triangle" w="med" len="med"/>
          </a:ln>
        </p:spPr>
        <p:txBody>
          <a:bodyPr wrap="none" anchor="ctr"/>
          <a:lstStyle/>
          <a:p>
            <a:pPr eaLnBrk="0" hangingPunct="0">
              <a:defRPr/>
            </a:pPr>
            <a:endParaRPr lang="en-GB" sz="2800">
              <a:latin typeface="+mn-lt"/>
            </a:endParaRPr>
          </a:p>
        </p:txBody>
      </p:sp>
      <p:sp>
        <p:nvSpPr>
          <p:cNvPr id="56328" name="Text Box 8"/>
          <p:cNvSpPr txBox="1">
            <a:spLocks noChangeArrowheads="1"/>
          </p:cNvSpPr>
          <p:nvPr/>
        </p:nvSpPr>
        <p:spPr bwMode="auto">
          <a:xfrm>
            <a:off x="1766888" y="4460875"/>
            <a:ext cx="2787650" cy="666750"/>
          </a:xfrm>
          <a:prstGeom prst="rect">
            <a:avLst/>
          </a:prstGeom>
          <a:noFill/>
          <a:ln w="12700">
            <a:noFill/>
            <a:miter lim="800000"/>
            <a:headEnd/>
            <a:tailEnd/>
          </a:ln>
        </p:spPr>
        <p:txBody>
          <a:bodyPr>
            <a:spAutoFit/>
          </a:bodyPr>
          <a:lstStyle/>
          <a:p>
            <a:pPr algn="r" eaLnBrk="0" hangingPunct="0">
              <a:spcBef>
                <a:spcPct val="50000"/>
              </a:spcBef>
              <a:defRPr/>
            </a:pPr>
            <a:r>
              <a:rPr lang="en-GB" sz="2800" b="1" dirty="0">
                <a:latin typeface="+mn-lt"/>
              </a:rPr>
              <a:t>Global optimum</a:t>
            </a:r>
            <a:br>
              <a:rPr lang="en-GB" sz="2800" b="1" dirty="0">
                <a:latin typeface="+mn-lt"/>
              </a:rPr>
            </a:br>
            <a:r>
              <a:rPr lang="en-GB" sz="2800" b="1" dirty="0">
                <a:latin typeface="+mn-lt"/>
              </a:rPr>
              <a:t>(most probable)</a:t>
            </a:r>
          </a:p>
        </p:txBody>
      </p:sp>
      <p:sp>
        <p:nvSpPr>
          <p:cNvPr id="56329" name="Line 9"/>
          <p:cNvSpPr>
            <a:spLocks noChangeShapeType="1"/>
          </p:cNvSpPr>
          <p:nvPr/>
        </p:nvSpPr>
        <p:spPr bwMode="auto">
          <a:xfrm flipH="1">
            <a:off x="7816850" y="5381625"/>
            <a:ext cx="82550" cy="396875"/>
          </a:xfrm>
          <a:prstGeom prst="line">
            <a:avLst/>
          </a:prstGeom>
          <a:noFill/>
          <a:ln w="25400">
            <a:solidFill>
              <a:schemeClr val="tx1"/>
            </a:solidFill>
            <a:round/>
            <a:headEnd/>
            <a:tailEnd type="triangle" w="med" len="med"/>
          </a:ln>
        </p:spPr>
        <p:txBody>
          <a:bodyPr wrap="none" anchor="ctr"/>
          <a:lstStyle/>
          <a:p>
            <a:pPr eaLnBrk="0" hangingPunct="0">
              <a:defRPr/>
            </a:pPr>
            <a:endParaRPr lang="en-GB" sz="2800">
              <a:latin typeface="+mn-lt"/>
            </a:endParaRPr>
          </a:p>
        </p:txBody>
      </p:sp>
      <p:sp>
        <p:nvSpPr>
          <p:cNvPr id="56330" name="Text Box 10"/>
          <p:cNvSpPr txBox="1">
            <a:spLocks noChangeArrowheads="1"/>
          </p:cNvSpPr>
          <p:nvPr/>
        </p:nvSpPr>
        <p:spPr bwMode="auto">
          <a:xfrm>
            <a:off x="6962775" y="5046663"/>
            <a:ext cx="1947863" cy="379412"/>
          </a:xfrm>
          <a:prstGeom prst="rect">
            <a:avLst/>
          </a:prstGeom>
          <a:noFill/>
          <a:ln w="12700">
            <a:noFill/>
            <a:miter lim="800000"/>
            <a:headEnd/>
            <a:tailEnd/>
          </a:ln>
        </p:spPr>
        <p:txBody>
          <a:bodyPr>
            <a:spAutoFit/>
          </a:bodyPr>
          <a:lstStyle/>
          <a:p>
            <a:pPr eaLnBrk="0" hangingPunct="0">
              <a:defRPr/>
            </a:pPr>
            <a:r>
              <a:rPr lang="en-GB" sz="2800" b="1">
                <a:latin typeface="+mn-lt"/>
              </a:rPr>
              <a:t>Local optimum</a:t>
            </a:r>
          </a:p>
        </p:txBody>
      </p:sp>
      <p:sp>
        <p:nvSpPr>
          <p:cNvPr id="56331" name="Text Box 11"/>
          <p:cNvSpPr txBox="1">
            <a:spLocks noChangeArrowheads="1"/>
          </p:cNvSpPr>
          <p:nvPr/>
        </p:nvSpPr>
        <p:spPr bwMode="auto">
          <a:xfrm>
            <a:off x="2492375" y="5135563"/>
            <a:ext cx="1946275" cy="379412"/>
          </a:xfrm>
          <a:prstGeom prst="rect">
            <a:avLst/>
          </a:prstGeom>
          <a:noFill/>
          <a:ln w="12700">
            <a:noFill/>
            <a:miter lim="800000"/>
            <a:headEnd/>
            <a:tailEnd/>
          </a:ln>
        </p:spPr>
        <p:txBody>
          <a:bodyPr>
            <a:spAutoFit/>
          </a:bodyPr>
          <a:lstStyle/>
          <a:p>
            <a:pPr eaLnBrk="0" hangingPunct="0">
              <a:defRPr/>
            </a:pPr>
            <a:r>
              <a:rPr lang="en-GB" sz="2800" b="1">
                <a:latin typeface="+mn-lt"/>
              </a:rPr>
              <a:t>Local optimum</a:t>
            </a:r>
          </a:p>
        </p:txBody>
      </p:sp>
      <p:sp>
        <p:nvSpPr>
          <p:cNvPr id="56332" name="Line 12"/>
          <p:cNvSpPr>
            <a:spLocks noChangeShapeType="1"/>
          </p:cNvSpPr>
          <p:nvPr/>
        </p:nvSpPr>
        <p:spPr bwMode="auto">
          <a:xfrm>
            <a:off x="4237038" y="5467350"/>
            <a:ext cx="317500" cy="201613"/>
          </a:xfrm>
          <a:prstGeom prst="line">
            <a:avLst/>
          </a:prstGeom>
          <a:noFill/>
          <a:ln w="25400">
            <a:solidFill>
              <a:schemeClr val="tx1"/>
            </a:solidFill>
            <a:round/>
            <a:headEnd/>
            <a:tailEnd type="triangle" w="med" len="med"/>
          </a:ln>
        </p:spPr>
        <p:txBody>
          <a:bodyPr wrap="none" anchor="ctr"/>
          <a:lstStyle/>
          <a:p>
            <a:pPr eaLnBrk="0" hangingPunct="0">
              <a:defRPr/>
            </a:pPr>
            <a:endParaRPr lang="en-GB" sz="2800">
              <a:latin typeface="+mn-lt"/>
            </a:endParaRPr>
          </a:p>
        </p:txBody>
      </p:sp>
    </p:spTree>
    <p:extLst>
      <p:ext uri="{BB962C8B-B14F-4D97-AF65-F5344CB8AC3E}">
        <p14:creationId xmlns:p14="http://schemas.microsoft.com/office/powerpoint/2010/main" val="1351690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Optimisation of multiple parameters</a:t>
            </a:r>
            <a:endParaRPr lang="en-GB" dirty="0"/>
          </a:p>
        </p:txBody>
      </p:sp>
      <p:sp>
        <p:nvSpPr>
          <p:cNvPr id="16" name="Text Box 16"/>
          <p:cNvSpPr txBox="1">
            <a:spLocks noChangeArrowheads="1"/>
          </p:cNvSpPr>
          <p:nvPr/>
        </p:nvSpPr>
        <p:spPr bwMode="auto">
          <a:xfrm>
            <a:off x="4482897" y="3806459"/>
            <a:ext cx="1239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lgn="ctr"/>
            <a:r>
              <a:rPr lang="en-GB" baseline="0" dirty="0">
                <a:latin typeface="+mn-lt"/>
              </a:rPr>
              <a:t>Optimum</a:t>
            </a:r>
          </a:p>
        </p:txBody>
      </p:sp>
      <p:grpSp>
        <p:nvGrpSpPr>
          <p:cNvPr id="29" name="Group 28"/>
          <p:cNvGrpSpPr/>
          <p:nvPr/>
        </p:nvGrpSpPr>
        <p:grpSpPr>
          <a:xfrm>
            <a:off x="994784" y="1976634"/>
            <a:ext cx="8767763" cy="4765675"/>
            <a:chOff x="994784" y="1976634"/>
            <a:chExt cx="8767763" cy="4765675"/>
          </a:xfrm>
        </p:grpSpPr>
        <p:sp>
          <p:nvSpPr>
            <p:cNvPr id="4" name="Rectangle 3"/>
            <p:cNvSpPr>
              <a:spLocks noChangeArrowheads="1"/>
            </p:cNvSpPr>
            <p:nvPr/>
          </p:nvSpPr>
          <p:spPr bwMode="auto">
            <a:xfrm>
              <a:off x="1236084" y="2002034"/>
              <a:ext cx="8399463" cy="474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5" name="Freeform 5"/>
            <p:cNvSpPr>
              <a:spLocks/>
            </p:cNvSpPr>
            <p:nvPr/>
          </p:nvSpPr>
          <p:spPr bwMode="auto">
            <a:xfrm>
              <a:off x="994784" y="2424309"/>
              <a:ext cx="8767763" cy="4276725"/>
            </a:xfrm>
            <a:custGeom>
              <a:avLst/>
              <a:gdLst>
                <a:gd name="T0" fmla="*/ 2147483647 w 5523"/>
                <a:gd name="T1" fmla="*/ 2147483647 h 2694"/>
                <a:gd name="T2" fmla="*/ 2147483647 w 5523"/>
                <a:gd name="T3" fmla="*/ 2147483647 h 2694"/>
                <a:gd name="T4" fmla="*/ 2147483647 w 5523"/>
                <a:gd name="T5" fmla="*/ 2147483647 h 2694"/>
                <a:gd name="T6" fmla="*/ 2147483647 w 5523"/>
                <a:gd name="T7" fmla="*/ 2147483647 h 2694"/>
                <a:gd name="T8" fmla="*/ 2147483647 w 5523"/>
                <a:gd name="T9" fmla="*/ 2147483647 h 2694"/>
                <a:gd name="T10" fmla="*/ 2147483647 w 5523"/>
                <a:gd name="T11" fmla="*/ 2147483647 h 2694"/>
                <a:gd name="T12" fmla="*/ 2147483647 w 5523"/>
                <a:gd name="T13" fmla="*/ 2147483647 h 2694"/>
                <a:gd name="T14" fmla="*/ 2147483647 w 5523"/>
                <a:gd name="T15" fmla="*/ 2147483647 h 2694"/>
                <a:gd name="T16" fmla="*/ 2147483647 w 5523"/>
                <a:gd name="T17" fmla="*/ 2147483647 h 2694"/>
                <a:gd name="T18" fmla="*/ 2147483647 w 5523"/>
                <a:gd name="T19" fmla="*/ 2147483647 h 2694"/>
                <a:gd name="T20" fmla="*/ 2147483647 w 5523"/>
                <a:gd name="T21" fmla="*/ 2147483647 h 2694"/>
                <a:gd name="T22" fmla="*/ 2147483647 w 5523"/>
                <a:gd name="T23" fmla="*/ 2147483647 h 2694"/>
                <a:gd name="T24" fmla="*/ 2147483647 w 5523"/>
                <a:gd name="T25" fmla="*/ 2147483647 h 26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23"/>
                <a:gd name="T40" fmla="*/ 0 h 2694"/>
                <a:gd name="T41" fmla="*/ 5523 w 5523"/>
                <a:gd name="T42" fmla="*/ 2694 h 26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23" h="2694">
                  <a:moveTo>
                    <a:pt x="642" y="1166"/>
                  </a:moveTo>
                  <a:cubicBezTo>
                    <a:pt x="680" y="850"/>
                    <a:pt x="463" y="493"/>
                    <a:pt x="533" y="307"/>
                  </a:cubicBezTo>
                  <a:cubicBezTo>
                    <a:pt x="603" y="121"/>
                    <a:pt x="885" y="96"/>
                    <a:pt x="1065" y="48"/>
                  </a:cubicBezTo>
                  <a:cubicBezTo>
                    <a:pt x="1245" y="0"/>
                    <a:pt x="1402" y="14"/>
                    <a:pt x="1611" y="21"/>
                  </a:cubicBezTo>
                  <a:cubicBezTo>
                    <a:pt x="1820" y="28"/>
                    <a:pt x="2027" y="53"/>
                    <a:pt x="2320" y="89"/>
                  </a:cubicBezTo>
                  <a:cubicBezTo>
                    <a:pt x="2613" y="125"/>
                    <a:pt x="3022" y="214"/>
                    <a:pt x="3370" y="239"/>
                  </a:cubicBezTo>
                  <a:cubicBezTo>
                    <a:pt x="3718" y="264"/>
                    <a:pt x="4095" y="175"/>
                    <a:pt x="4406" y="239"/>
                  </a:cubicBezTo>
                  <a:cubicBezTo>
                    <a:pt x="4717" y="303"/>
                    <a:pt x="5102" y="378"/>
                    <a:pt x="5238" y="621"/>
                  </a:cubicBezTo>
                  <a:cubicBezTo>
                    <a:pt x="5374" y="864"/>
                    <a:pt x="5523" y="1473"/>
                    <a:pt x="5225" y="1698"/>
                  </a:cubicBezTo>
                  <a:cubicBezTo>
                    <a:pt x="4927" y="1923"/>
                    <a:pt x="4234" y="1809"/>
                    <a:pt x="3452" y="1971"/>
                  </a:cubicBezTo>
                  <a:cubicBezTo>
                    <a:pt x="2670" y="2133"/>
                    <a:pt x="1068" y="2640"/>
                    <a:pt x="534" y="2667"/>
                  </a:cubicBezTo>
                  <a:cubicBezTo>
                    <a:pt x="0" y="2694"/>
                    <a:pt x="229" y="2384"/>
                    <a:pt x="247" y="2134"/>
                  </a:cubicBezTo>
                  <a:cubicBezTo>
                    <a:pt x="265" y="1884"/>
                    <a:pt x="560" y="1368"/>
                    <a:pt x="642" y="1166"/>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6" name="Freeform 6"/>
            <p:cNvSpPr>
              <a:spLocks/>
            </p:cNvSpPr>
            <p:nvPr/>
          </p:nvSpPr>
          <p:spPr bwMode="auto">
            <a:xfrm>
              <a:off x="1588509" y="2984696"/>
              <a:ext cx="7370763" cy="3279775"/>
            </a:xfrm>
            <a:custGeom>
              <a:avLst/>
              <a:gdLst>
                <a:gd name="T0" fmla="*/ 2147483647 w 4643"/>
                <a:gd name="T1" fmla="*/ 2147483647 h 2066"/>
                <a:gd name="T2" fmla="*/ 2147483647 w 4643"/>
                <a:gd name="T3" fmla="*/ 2147483647 h 2066"/>
                <a:gd name="T4" fmla="*/ 2147483647 w 4643"/>
                <a:gd name="T5" fmla="*/ 2147483647 h 2066"/>
                <a:gd name="T6" fmla="*/ 2147483647 w 4643"/>
                <a:gd name="T7" fmla="*/ 2147483647 h 2066"/>
                <a:gd name="T8" fmla="*/ 2147483647 w 4643"/>
                <a:gd name="T9" fmla="*/ 2147483647 h 2066"/>
                <a:gd name="T10" fmla="*/ 2147483647 w 4643"/>
                <a:gd name="T11" fmla="*/ 2147483647 h 2066"/>
                <a:gd name="T12" fmla="*/ 2147483647 w 4643"/>
                <a:gd name="T13" fmla="*/ 2147483647 h 2066"/>
                <a:gd name="T14" fmla="*/ 2147483647 w 4643"/>
                <a:gd name="T15" fmla="*/ 2147483647 h 2066"/>
                <a:gd name="T16" fmla="*/ 2147483647 w 4643"/>
                <a:gd name="T17" fmla="*/ 2147483647 h 2066"/>
                <a:gd name="T18" fmla="*/ 2147483647 w 4643"/>
                <a:gd name="T19" fmla="*/ 2147483647 h 2066"/>
                <a:gd name="T20" fmla="*/ 2147483647 w 4643"/>
                <a:gd name="T21" fmla="*/ 2147483647 h 2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43"/>
                <a:gd name="T34" fmla="*/ 0 h 2066"/>
                <a:gd name="T35" fmla="*/ 4643 w 4643"/>
                <a:gd name="T36" fmla="*/ 2066 h 2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43" h="2066">
                  <a:moveTo>
                    <a:pt x="828" y="1045"/>
                  </a:moveTo>
                  <a:cubicBezTo>
                    <a:pt x="905" y="745"/>
                    <a:pt x="707" y="400"/>
                    <a:pt x="814" y="227"/>
                  </a:cubicBezTo>
                  <a:cubicBezTo>
                    <a:pt x="921" y="54"/>
                    <a:pt x="1144" y="18"/>
                    <a:pt x="1469" y="9"/>
                  </a:cubicBezTo>
                  <a:cubicBezTo>
                    <a:pt x="1794" y="0"/>
                    <a:pt x="2354" y="116"/>
                    <a:pt x="2765" y="173"/>
                  </a:cubicBezTo>
                  <a:cubicBezTo>
                    <a:pt x="3176" y="230"/>
                    <a:pt x="3669" y="287"/>
                    <a:pt x="3937" y="350"/>
                  </a:cubicBezTo>
                  <a:cubicBezTo>
                    <a:pt x="4205" y="413"/>
                    <a:pt x="4271" y="468"/>
                    <a:pt x="4373" y="554"/>
                  </a:cubicBezTo>
                  <a:cubicBezTo>
                    <a:pt x="4475" y="640"/>
                    <a:pt x="4550" y="773"/>
                    <a:pt x="4550" y="868"/>
                  </a:cubicBezTo>
                  <a:cubicBezTo>
                    <a:pt x="4550" y="963"/>
                    <a:pt x="4643" y="1059"/>
                    <a:pt x="4373" y="1127"/>
                  </a:cubicBezTo>
                  <a:cubicBezTo>
                    <a:pt x="4103" y="1195"/>
                    <a:pt x="3598" y="1127"/>
                    <a:pt x="2928" y="1277"/>
                  </a:cubicBezTo>
                  <a:cubicBezTo>
                    <a:pt x="2258" y="1427"/>
                    <a:pt x="700" y="2066"/>
                    <a:pt x="350" y="2027"/>
                  </a:cubicBezTo>
                  <a:cubicBezTo>
                    <a:pt x="0" y="1988"/>
                    <a:pt x="764" y="1338"/>
                    <a:pt x="828" y="1045"/>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7" name="Freeform 7"/>
            <p:cNvSpPr>
              <a:spLocks/>
            </p:cNvSpPr>
            <p:nvPr/>
          </p:nvSpPr>
          <p:spPr bwMode="auto">
            <a:xfrm>
              <a:off x="2079047" y="3235521"/>
              <a:ext cx="6567487" cy="2684463"/>
            </a:xfrm>
            <a:custGeom>
              <a:avLst/>
              <a:gdLst>
                <a:gd name="T0" fmla="*/ 2147483647 w 4137"/>
                <a:gd name="T1" fmla="*/ 2147483647 h 1691"/>
                <a:gd name="T2" fmla="*/ 2147483647 w 4137"/>
                <a:gd name="T3" fmla="*/ 2147483647 h 1691"/>
                <a:gd name="T4" fmla="*/ 2147483647 w 4137"/>
                <a:gd name="T5" fmla="*/ 2147483647 h 1691"/>
                <a:gd name="T6" fmla="*/ 2147483647 w 4137"/>
                <a:gd name="T7" fmla="*/ 2147483647 h 1691"/>
                <a:gd name="T8" fmla="*/ 2147483647 w 4137"/>
                <a:gd name="T9" fmla="*/ 2147483647 h 1691"/>
                <a:gd name="T10" fmla="*/ 2147483647 w 4137"/>
                <a:gd name="T11" fmla="*/ 2147483647 h 1691"/>
                <a:gd name="T12" fmla="*/ 2147483647 w 4137"/>
                <a:gd name="T13" fmla="*/ 2147483647 h 1691"/>
                <a:gd name="T14" fmla="*/ 2147483647 w 4137"/>
                <a:gd name="T15" fmla="*/ 2147483647 h 1691"/>
                <a:gd name="T16" fmla="*/ 2147483647 w 4137"/>
                <a:gd name="T17" fmla="*/ 2147483647 h 1691"/>
                <a:gd name="T18" fmla="*/ 2147483647 w 4137"/>
                <a:gd name="T19" fmla="*/ 2147483647 h 16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37"/>
                <a:gd name="T31" fmla="*/ 0 h 1691"/>
                <a:gd name="T32" fmla="*/ 4137 w 4137"/>
                <a:gd name="T33" fmla="*/ 1691 h 16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37" h="1691">
                  <a:moveTo>
                    <a:pt x="873" y="969"/>
                  </a:moveTo>
                  <a:cubicBezTo>
                    <a:pt x="946" y="719"/>
                    <a:pt x="653" y="351"/>
                    <a:pt x="710" y="192"/>
                  </a:cubicBezTo>
                  <a:cubicBezTo>
                    <a:pt x="767" y="33"/>
                    <a:pt x="907" y="28"/>
                    <a:pt x="1214" y="14"/>
                  </a:cubicBezTo>
                  <a:cubicBezTo>
                    <a:pt x="1521" y="0"/>
                    <a:pt x="2145" y="54"/>
                    <a:pt x="2552" y="111"/>
                  </a:cubicBezTo>
                  <a:cubicBezTo>
                    <a:pt x="2959" y="168"/>
                    <a:pt x="3399" y="251"/>
                    <a:pt x="3655" y="355"/>
                  </a:cubicBezTo>
                  <a:cubicBezTo>
                    <a:pt x="3911" y="459"/>
                    <a:pt x="4137" y="655"/>
                    <a:pt x="4091" y="737"/>
                  </a:cubicBezTo>
                  <a:cubicBezTo>
                    <a:pt x="4045" y="819"/>
                    <a:pt x="3645" y="807"/>
                    <a:pt x="3382" y="846"/>
                  </a:cubicBezTo>
                  <a:cubicBezTo>
                    <a:pt x="3119" y="885"/>
                    <a:pt x="3028" y="828"/>
                    <a:pt x="2510" y="969"/>
                  </a:cubicBezTo>
                  <a:cubicBezTo>
                    <a:pt x="1992" y="1110"/>
                    <a:pt x="546" y="1691"/>
                    <a:pt x="273" y="1691"/>
                  </a:cubicBezTo>
                  <a:cubicBezTo>
                    <a:pt x="0" y="1691"/>
                    <a:pt x="818" y="1223"/>
                    <a:pt x="873" y="9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8" name="Freeform 8"/>
            <p:cNvSpPr>
              <a:spLocks/>
            </p:cNvSpPr>
            <p:nvPr/>
          </p:nvSpPr>
          <p:spPr bwMode="auto">
            <a:xfrm>
              <a:off x="3036309" y="3375221"/>
              <a:ext cx="5267325" cy="2155825"/>
            </a:xfrm>
            <a:custGeom>
              <a:avLst/>
              <a:gdLst>
                <a:gd name="T0" fmla="*/ 2147483647 w 3318"/>
                <a:gd name="T1" fmla="*/ 2147483647 h 1358"/>
                <a:gd name="T2" fmla="*/ 2147483647 w 3318"/>
                <a:gd name="T3" fmla="*/ 2147483647 h 1358"/>
                <a:gd name="T4" fmla="*/ 2147483647 w 3318"/>
                <a:gd name="T5" fmla="*/ 2147483647 h 1358"/>
                <a:gd name="T6" fmla="*/ 2147483647 w 3318"/>
                <a:gd name="T7" fmla="*/ 2147483647 h 1358"/>
                <a:gd name="T8" fmla="*/ 2147483647 w 3318"/>
                <a:gd name="T9" fmla="*/ 2147483647 h 1358"/>
                <a:gd name="T10" fmla="*/ 2147483647 w 3318"/>
                <a:gd name="T11" fmla="*/ 2147483647 h 1358"/>
                <a:gd name="T12" fmla="*/ 2147483647 w 3318"/>
                <a:gd name="T13" fmla="*/ 2147483647 h 1358"/>
                <a:gd name="T14" fmla="*/ 2147483647 w 3318"/>
                <a:gd name="T15" fmla="*/ 2147483647 h 1358"/>
                <a:gd name="T16" fmla="*/ 2147483647 w 3318"/>
                <a:gd name="T17" fmla="*/ 2147483647 h 1358"/>
                <a:gd name="T18" fmla="*/ 2147483647 w 3318"/>
                <a:gd name="T19" fmla="*/ 2147483647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8"/>
                <a:gd name="T31" fmla="*/ 0 h 1358"/>
                <a:gd name="T32" fmla="*/ 3318 w 3318"/>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8" h="1358">
                  <a:moveTo>
                    <a:pt x="516" y="840"/>
                  </a:moveTo>
                  <a:cubicBezTo>
                    <a:pt x="543" y="658"/>
                    <a:pt x="334" y="390"/>
                    <a:pt x="366" y="254"/>
                  </a:cubicBezTo>
                  <a:cubicBezTo>
                    <a:pt x="398" y="118"/>
                    <a:pt x="427" y="44"/>
                    <a:pt x="707" y="22"/>
                  </a:cubicBezTo>
                  <a:cubicBezTo>
                    <a:pt x="987" y="0"/>
                    <a:pt x="1652" y="60"/>
                    <a:pt x="2045" y="119"/>
                  </a:cubicBezTo>
                  <a:cubicBezTo>
                    <a:pt x="2438" y="178"/>
                    <a:pt x="2869" y="297"/>
                    <a:pt x="3066" y="376"/>
                  </a:cubicBezTo>
                  <a:cubicBezTo>
                    <a:pt x="3263" y="455"/>
                    <a:pt x="3318" y="555"/>
                    <a:pt x="3229" y="594"/>
                  </a:cubicBezTo>
                  <a:cubicBezTo>
                    <a:pt x="3140" y="633"/>
                    <a:pt x="2784" y="581"/>
                    <a:pt x="2534" y="608"/>
                  </a:cubicBezTo>
                  <a:cubicBezTo>
                    <a:pt x="2284" y="635"/>
                    <a:pt x="2118" y="635"/>
                    <a:pt x="1729" y="758"/>
                  </a:cubicBezTo>
                  <a:cubicBezTo>
                    <a:pt x="1340" y="881"/>
                    <a:pt x="404" y="1330"/>
                    <a:pt x="202" y="1344"/>
                  </a:cubicBezTo>
                  <a:cubicBezTo>
                    <a:pt x="0" y="1358"/>
                    <a:pt x="489" y="1022"/>
                    <a:pt x="516" y="840"/>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9" name="Freeform 9"/>
            <p:cNvSpPr>
              <a:spLocks/>
            </p:cNvSpPr>
            <p:nvPr/>
          </p:nvSpPr>
          <p:spPr bwMode="auto">
            <a:xfrm>
              <a:off x="3826884" y="3522859"/>
              <a:ext cx="3960813" cy="1622425"/>
            </a:xfrm>
            <a:custGeom>
              <a:avLst/>
              <a:gdLst>
                <a:gd name="T0" fmla="*/ 2147483647 w 2495"/>
                <a:gd name="T1" fmla="*/ 2147483647 h 1022"/>
                <a:gd name="T2" fmla="*/ 2147483647 w 2495"/>
                <a:gd name="T3" fmla="*/ 2147483647 h 1022"/>
                <a:gd name="T4" fmla="*/ 2147483647 w 2495"/>
                <a:gd name="T5" fmla="*/ 2147483647 h 1022"/>
                <a:gd name="T6" fmla="*/ 2147483647 w 2495"/>
                <a:gd name="T7" fmla="*/ 2147483647 h 1022"/>
                <a:gd name="T8" fmla="*/ 2147483647 w 2495"/>
                <a:gd name="T9" fmla="*/ 2147483647 h 1022"/>
                <a:gd name="T10" fmla="*/ 2147483647 w 2495"/>
                <a:gd name="T11" fmla="*/ 2147483647 h 1022"/>
                <a:gd name="T12" fmla="*/ 2147483647 w 2495"/>
                <a:gd name="T13" fmla="*/ 2147483647 h 1022"/>
                <a:gd name="T14" fmla="*/ 2147483647 w 2495"/>
                <a:gd name="T15" fmla="*/ 2147483647 h 1022"/>
                <a:gd name="T16" fmla="*/ 2147483647 w 2495"/>
                <a:gd name="T17" fmla="*/ 2147483647 h 10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
                <a:gd name="T28" fmla="*/ 0 h 1022"/>
                <a:gd name="T29" fmla="*/ 2495 w 2495"/>
                <a:gd name="T30" fmla="*/ 1022 h 10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 h="1022">
                  <a:moveTo>
                    <a:pt x="236" y="692"/>
                  </a:moveTo>
                  <a:cubicBezTo>
                    <a:pt x="220" y="569"/>
                    <a:pt x="20" y="381"/>
                    <a:pt x="31" y="270"/>
                  </a:cubicBezTo>
                  <a:cubicBezTo>
                    <a:pt x="42" y="159"/>
                    <a:pt x="36" y="50"/>
                    <a:pt x="305" y="25"/>
                  </a:cubicBezTo>
                  <a:cubicBezTo>
                    <a:pt x="574" y="0"/>
                    <a:pt x="1280" y="61"/>
                    <a:pt x="1643" y="122"/>
                  </a:cubicBezTo>
                  <a:cubicBezTo>
                    <a:pt x="2006" y="183"/>
                    <a:pt x="2477" y="340"/>
                    <a:pt x="2486" y="392"/>
                  </a:cubicBezTo>
                  <a:cubicBezTo>
                    <a:pt x="2495" y="444"/>
                    <a:pt x="1943" y="399"/>
                    <a:pt x="1695" y="433"/>
                  </a:cubicBezTo>
                  <a:cubicBezTo>
                    <a:pt x="1447" y="467"/>
                    <a:pt x="1260" y="501"/>
                    <a:pt x="999" y="597"/>
                  </a:cubicBezTo>
                  <a:cubicBezTo>
                    <a:pt x="738" y="693"/>
                    <a:pt x="254" y="990"/>
                    <a:pt x="127" y="1006"/>
                  </a:cubicBezTo>
                  <a:cubicBezTo>
                    <a:pt x="0" y="1022"/>
                    <a:pt x="252" y="815"/>
                    <a:pt x="236" y="692"/>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10" name="Freeform 10"/>
            <p:cNvSpPr>
              <a:spLocks/>
            </p:cNvSpPr>
            <p:nvPr/>
          </p:nvSpPr>
          <p:spPr bwMode="auto">
            <a:xfrm>
              <a:off x="4109459" y="3651446"/>
              <a:ext cx="3195638" cy="1143000"/>
            </a:xfrm>
            <a:custGeom>
              <a:avLst/>
              <a:gdLst>
                <a:gd name="T0" fmla="*/ 2147483647 w 2013"/>
                <a:gd name="T1" fmla="*/ 2147483647 h 720"/>
                <a:gd name="T2" fmla="*/ 2147483647 w 2013"/>
                <a:gd name="T3" fmla="*/ 2147483647 h 720"/>
                <a:gd name="T4" fmla="*/ 2147483647 w 2013"/>
                <a:gd name="T5" fmla="*/ 2147483647 h 720"/>
                <a:gd name="T6" fmla="*/ 2147483647 w 2013"/>
                <a:gd name="T7" fmla="*/ 2147483647 h 720"/>
                <a:gd name="T8" fmla="*/ 2147483647 w 2013"/>
                <a:gd name="T9" fmla="*/ 2147483647 h 720"/>
                <a:gd name="T10" fmla="*/ 2147483647 w 2013"/>
                <a:gd name="T11" fmla="*/ 2147483647 h 720"/>
                <a:gd name="T12" fmla="*/ 2147483647 w 2013"/>
                <a:gd name="T13" fmla="*/ 2147483647 h 720"/>
                <a:gd name="T14" fmla="*/ 2147483647 w 2013"/>
                <a:gd name="T15" fmla="*/ 2147483647 h 720"/>
                <a:gd name="T16" fmla="*/ 0 60000 65536"/>
                <a:gd name="T17" fmla="*/ 0 60000 65536"/>
                <a:gd name="T18" fmla="*/ 0 60000 65536"/>
                <a:gd name="T19" fmla="*/ 0 60000 65536"/>
                <a:gd name="T20" fmla="*/ 0 60000 65536"/>
                <a:gd name="T21" fmla="*/ 0 60000 65536"/>
                <a:gd name="T22" fmla="*/ 0 60000 65536"/>
                <a:gd name="T23" fmla="*/ 0 60000 65536"/>
                <a:gd name="T24" fmla="*/ 0 w 2013"/>
                <a:gd name="T25" fmla="*/ 0 h 720"/>
                <a:gd name="T26" fmla="*/ 2013 w 2013"/>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3" h="720">
                  <a:moveTo>
                    <a:pt x="221" y="720"/>
                  </a:moveTo>
                  <a:cubicBezTo>
                    <a:pt x="119" y="718"/>
                    <a:pt x="221" y="492"/>
                    <a:pt x="221" y="379"/>
                  </a:cubicBezTo>
                  <a:cubicBezTo>
                    <a:pt x="221" y="266"/>
                    <a:pt x="0" y="80"/>
                    <a:pt x="223" y="40"/>
                  </a:cubicBezTo>
                  <a:cubicBezTo>
                    <a:pt x="446" y="0"/>
                    <a:pt x="1270" y="99"/>
                    <a:pt x="1561" y="137"/>
                  </a:cubicBezTo>
                  <a:cubicBezTo>
                    <a:pt x="1852" y="175"/>
                    <a:pt x="2013" y="243"/>
                    <a:pt x="1967" y="270"/>
                  </a:cubicBezTo>
                  <a:cubicBezTo>
                    <a:pt x="1921" y="297"/>
                    <a:pt x="1517" y="262"/>
                    <a:pt x="1285" y="298"/>
                  </a:cubicBezTo>
                  <a:cubicBezTo>
                    <a:pt x="1053" y="334"/>
                    <a:pt x="753" y="419"/>
                    <a:pt x="576" y="489"/>
                  </a:cubicBezTo>
                  <a:cubicBezTo>
                    <a:pt x="399" y="559"/>
                    <a:pt x="295" y="672"/>
                    <a:pt x="221" y="720"/>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11" name="Freeform 11"/>
            <p:cNvSpPr>
              <a:spLocks/>
            </p:cNvSpPr>
            <p:nvPr/>
          </p:nvSpPr>
          <p:spPr bwMode="auto">
            <a:xfrm>
              <a:off x="4385684" y="3830834"/>
              <a:ext cx="1816100" cy="531812"/>
            </a:xfrm>
            <a:custGeom>
              <a:avLst/>
              <a:gdLst>
                <a:gd name="T0" fmla="*/ 2147483647 w 1144"/>
                <a:gd name="T1" fmla="*/ 2147483647 h 335"/>
                <a:gd name="T2" fmla="*/ 2147483647 w 1144"/>
                <a:gd name="T3" fmla="*/ 2147483647 h 335"/>
                <a:gd name="T4" fmla="*/ 2147483647 w 1144"/>
                <a:gd name="T5" fmla="*/ 2147483647 h 335"/>
                <a:gd name="T6" fmla="*/ 2147483647 w 1144"/>
                <a:gd name="T7" fmla="*/ 2147483647 h 335"/>
                <a:gd name="T8" fmla="*/ 2147483647 w 1144"/>
                <a:gd name="T9" fmla="*/ 2147483647 h 335"/>
                <a:gd name="T10" fmla="*/ 2147483647 w 1144"/>
                <a:gd name="T11" fmla="*/ 2147483647 h 335"/>
                <a:gd name="T12" fmla="*/ 2147483647 w 1144"/>
                <a:gd name="T13" fmla="*/ 2147483647 h 335"/>
                <a:gd name="T14" fmla="*/ 0 60000 65536"/>
                <a:gd name="T15" fmla="*/ 0 60000 65536"/>
                <a:gd name="T16" fmla="*/ 0 60000 65536"/>
                <a:gd name="T17" fmla="*/ 0 60000 65536"/>
                <a:gd name="T18" fmla="*/ 0 60000 65536"/>
                <a:gd name="T19" fmla="*/ 0 60000 65536"/>
                <a:gd name="T20" fmla="*/ 0 60000 65536"/>
                <a:gd name="T21" fmla="*/ 0 w 1144"/>
                <a:gd name="T22" fmla="*/ 0 h 335"/>
                <a:gd name="T23" fmla="*/ 1144 w 1144"/>
                <a:gd name="T24" fmla="*/ 335 h 3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4" h="335">
                  <a:moveTo>
                    <a:pt x="320" y="335"/>
                  </a:moveTo>
                  <a:cubicBezTo>
                    <a:pt x="261" y="331"/>
                    <a:pt x="186" y="264"/>
                    <a:pt x="157" y="212"/>
                  </a:cubicBezTo>
                  <a:cubicBezTo>
                    <a:pt x="128" y="160"/>
                    <a:pt x="0" y="46"/>
                    <a:pt x="145" y="23"/>
                  </a:cubicBezTo>
                  <a:cubicBezTo>
                    <a:pt x="290" y="0"/>
                    <a:pt x="914" y="56"/>
                    <a:pt x="1029" y="76"/>
                  </a:cubicBezTo>
                  <a:cubicBezTo>
                    <a:pt x="1144" y="96"/>
                    <a:pt x="924" y="117"/>
                    <a:pt x="838" y="144"/>
                  </a:cubicBezTo>
                  <a:cubicBezTo>
                    <a:pt x="752" y="171"/>
                    <a:pt x="597" y="207"/>
                    <a:pt x="511" y="239"/>
                  </a:cubicBezTo>
                  <a:cubicBezTo>
                    <a:pt x="425" y="271"/>
                    <a:pt x="381" y="315"/>
                    <a:pt x="320" y="335"/>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18" name="Freeform 19"/>
            <p:cNvSpPr>
              <a:spLocks/>
            </p:cNvSpPr>
            <p:nvPr/>
          </p:nvSpPr>
          <p:spPr bwMode="auto">
            <a:xfrm>
              <a:off x="2382259" y="5097659"/>
              <a:ext cx="7253288" cy="1644650"/>
            </a:xfrm>
            <a:custGeom>
              <a:avLst/>
              <a:gdLst>
                <a:gd name="T0" fmla="*/ 0 w 4569"/>
                <a:gd name="T1" fmla="*/ 2147483647 h 1036"/>
                <a:gd name="T2" fmla="*/ 2147483647 w 4569"/>
                <a:gd name="T3" fmla="*/ 2147483647 h 1036"/>
                <a:gd name="T4" fmla="*/ 2147483647 w 4569"/>
                <a:gd name="T5" fmla="*/ 2147483647 h 1036"/>
                <a:gd name="T6" fmla="*/ 2147483647 w 4569"/>
                <a:gd name="T7" fmla="*/ 0 h 1036"/>
                <a:gd name="T8" fmla="*/ 0 60000 65536"/>
                <a:gd name="T9" fmla="*/ 0 60000 65536"/>
                <a:gd name="T10" fmla="*/ 0 60000 65536"/>
                <a:gd name="T11" fmla="*/ 0 60000 65536"/>
                <a:gd name="T12" fmla="*/ 0 w 4569"/>
                <a:gd name="T13" fmla="*/ 0 h 1036"/>
                <a:gd name="T14" fmla="*/ 4569 w 4569"/>
                <a:gd name="T15" fmla="*/ 1036 h 1036"/>
              </a:gdLst>
              <a:ahLst/>
              <a:cxnLst>
                <a:cxn ang="T8">
                  <a:pos x="T0" y="T1"/>
                </a:cxn>
                <a:cxn ang="T9">
                  <a:pos x="T2" y="T3"/>
                </a:cxn>
                <a:cxn ang="T10">
                  <a:pos x="T4" y="T5"/>
                </a:cxn>
                <a:cxn ang="T11">
                  <a:pos x="T6" y="T7"/>
                </a:cxn>
              </a:cxnLst>
              <a:rect l="T12" t="T13" r="T14" b="T15"/>
              <a:pathLst>
                <a:path w="4569" h="1036">
                  <a:moveTo>
                    <a:pt x="0" y="1036"/>
                  </a:moveTo>
                  <a:cubicBezTo>
                    <a:pt x="414" y="936"/>
                    <a:pt x="1791" y="573"/>
                    <a:pt x="2482" y="437"/>
                  </a:cubicBezTo>
                  <a:cubicBezTo>
                    <a:pt x="3173" y="301"/>
                    <a:pt x="3798" y="291"/>
                    <a:pt x="4146" y="218"/>
                  </a:cubicBezTo>
                  <a:cubicBezTo>
                    <a:pt x="4494" y="145"/>
                    <a:pt x="4481" y="45"/>
                    <a:pt x="4569"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19" name="Freeform 20"/>
            <p:cNvSpPr>
              <a:spLocks/>
            </p:cNvSpPr>
            <p:nvPr/>
          </p:nvSpPr>
          <p:spPr bwMode="auto">
            <a:xfrm>
              <a:off x="3096634" y="5443734"/>
              <a:ext cx="6538913" cy="1298575"/>
            </a:xfrm>
            <a:custGeom>
              <a:avLst/>
              <a:gdLst>
                <a:gd name="T0" fmla="*/ 0 w 4119"/>
                <a:gd name="T1" fmla="*/ 2147483647 h 818"/>
                <a:gd name="T2" fmla="*/ 2147483647 w 4119"/>
                <a:gd name="T3" fmla="*/ 2147483647 h 818"/>
                <a:gd name="T4" fmla="*/ 2147483647 w 4119"/>
                <a:gd name="T5" fmla="*/ 2147483647 h 818"/>
                <a:gd name="T6" fmla="*/ 2147483647 w 4119"/>
                <a:gd name="T7" fmla="*/ 0 h 818"/>
                <a:gd name="T8" fmla="*/ 0 60000 65536"/>
                <a:gd name="T9" fmla="*/ 0 60000 65536"/>
                <a:gd name="T10" fmla="*/ 0 60000 65536"/>
                <a:gd name="T11" fmla="*/ 0 60000 65536"/>
                <a:gd name="T12" fmla="*/ 0 w 4119"/>
                <a:gd name="T13" fmla="*/ 0 h 818"/>
                <a:gd name="T14" fmla="*/ 4119 w 4119"/>
                <a:gd name="T15" fmla="*/ 818 h 818"/>
              </a:gdLst>
              <a:ahLst/>
              <a:cxnLst>
                <a:cxn ang="T8">
                  <a:pos x="T0" y="T1"/>
                </a:cxn>
                <a:cxn ang="T9">
                  <a:pos x="T2" y="T3"/>
                </a:cxn>
                <a:cxn ang="T10">
                  <a:pos x="T4" y="T5"/>
                </a:cxn>
                <a:cxn ang="T11">
                  <a:pos x="T6" y="T7"/>
                </a:cxn>
              </a:cxnLst>
              <a:rect l="T12" t="T13" r="T14" b="T15"/>
              <a:pathLst>
                <a:path w="4119" h="818">
                  <a:moveTo>
                    <a:pt x="0" y="818"/>
                  </a:moveTo>
                  <a:cubicBezTo>
                    <a:pt x="355" y="735"/>
                    <a:pt x="1528" y="431"/>
                    <a:pt x="2128" y="315"/>
                  </a:cubicBezTo>
                  <a:cubicBezTo>
                    <a:pt x="2728" y="199"/>
                    <a:pt x="3268" y="175"/>
                    <a:pt x="3600" y="123"/>
                  </a:cubicBezTo>
                  <a:cubicBezTo>
                    <a:pt x="3932" y="71"/>
                    <a:pt x="4011" y="26"/>
                    <a:pt x="4119"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20" name="Freeform 21"/>
            <p:cNvSpPr>
              <a:spLocks/>
            </p:cNvSpPr>
            <p:nvPr/>
          </p:nvSpPr>
          <p:spPr bwMode="auto">
            <a:xfrm>
              <a:off x="3898322" y="5616771"/>
              <a:ext cx="5761037" cy="1104900"/>
            </a:xfrm>
            <a:custGeom>
              <a:avLst/>
              <a:gdLst>
                <a:gd name="T0" fmla="*/ 0 w 4119"/>
                <a:gd name="T1" fmla="*/ 2147483647 h 818"/>
                <a:gd name="T2" fmla="*/ 2147483647 w 4119"/>
                <a:gd name="T3" fmla="*/ 2147483647 h 818"/>
                <a:gd name="T4" fmla="*/ 2147483647 w 4119"/>
                <a:gd name="T5" fmla="*/ 2147483647 h 818"/>
                <a:gd name="T6" fmla="*/ 2147483647 w 4119"/>
                <a:gd name="T7" fmla="*/ 0 h 818"/>
                <a:gd name="T8" fmla="*/ 0 60000 65536"/>
                <a:gd name="T9" fmla="*/ 0 60000 65536"/>
                <a:gd name="T10" fmla="*/ 0 60000 65536"/>
                <a:gd name="T11" fmla="*/ 0 60000 65536"/>
                <a:gd name="T12" fmla="*/ 0 w 4119"/>
                <a:gd name="T13" fmla="*/ 0 h 818"/>
                <a:gd name="T14" fmla="*/ 4119 w 4119"/>
                <a:gd name="T15" fmla="*/ 818 h 818"/>
              </a:gdLst>
              <a:ahLst/>
              <a:cxnLst>
                <a:cxn ang="T8">
                  <a:pos x="T0" y="T1"/>
                </a:cxn>
                <a:cxn ang="T9">
                  <a:pos x="T2" y="T3"/>
                </a:cxn>
                <a:cxn ang="T10">
                  <a:pos x="T4" y="T5"/>
                </a:cxn>
                <a:cxn ang="T11">
                  <a:pos x="T6" y="T7"/>
                </a:cxn>
              </a:cxnLst>
              <a:rect l="T12" t="T13" r="T14" b="T15"/>
              <a:pathLst>
                <a:path w="4119" h="818">
                  <a:moveTo>
                    <a:pt x="0" y="818"/>
                  </a:moveTo>
                  <a:cubicBezTo>
                    <a:pt x="355" y="735"/>
                    <a:pt x="1528" y="431"/>
                    <a:pt x="2128" y="315"/>
                  </a:cubicBezTo>
                  <a:cubicBezTo>
                    <a:pt x="2728" y="199"/>
                    <a:pt x="3268" y="175"/>
                    <a:pt x="3600" y="123"/>
                  </a:cubicBezTo>
                  <a:cubicBezTo>
                    <a:pt x="3932" y="71"/>
                    <a:pt x="4011" y="26"/>
                    <a:pt x="4119"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21" name="Line 22"/>
            <p:cNvSpPr>
              <a:spLocks noChangeShapeType="1"/>
            </p:cNvSpPr>
            <p:nvPr/>
          </p:nvSpPr>
          <p:spPr bwMode="auto">
            <a:xfrm flipV="1">
              <a:off x="4612697" y="6420046"/>
              <a:ext cx="1774825" cy="322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 name="Line 23"/>
            <p:cNvSpPr>
              <a:spLocks noChangeShapeType="1"/>
            </p:cNvSpPr>
            <p:nvPr/>
          </p:nvSpPr>
          <p:spPr bwMode="auto">
            <a:xfrm flipV="1">
              <a:off x="6041447" y="6569271"/>
              <a:ext cx="909637" cy="173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flipV="1">
              <a:off x="9114847" y="5834259"/>
              <a:ext cx="520700"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 name="Freeform 25"/>
            <p:cNvSpPr>
              <a:spLocks/>
            </p:cNvSpPr>
            <p:nvPr/>
          </p:nvSpPr>
          <p:spPr bwMode="auto">
            <a:xfrm>
              <a:off x="1221797" y="1976634"/>
              <a:ext cx="8413750" cy="3533775"/>
            </a:xfrm>
            <a:custGeom>
              <a:avLst/>
              <a:gdLst>
                <a:gd name="T0" fmla="*/ 2147483647 w 5300"/>
                <a:gd name="T1" fmla="*/ 2147483647 h 2226"/>
                <a:gd name="T2" fmla="*/ 2147483647 w 5300"/>
                <a:gd name="T3" fmla="*/ 2147483647 h 2226"/>
                <a:gd name="T4" fmla="*/ 2147483647 w 5300"/>
                <a:gd name="T5" fmla="*/ 2147483647 h 2226"/>
                <a:gd name="T6" fmla="*/ 2147483647 w 5300"/>
                <a:gd name="T7" fmla="*/ 2147483647 h 2226"/>
                <a:gd name="T8" fmla="*/ 2147483647 w 5300"/>
                <a:gd name="T9" fmla="*/ 2147483647 h 2226"/>
                <a:gd name="T10" fmla="*/ 2147483647 w 5300"/>
                <a:gd name="T11" fmla="*/ 2147483647 h 2226"/>
                <a:gd name="T12" fmla="*/ 0 60000 65536"/>
                <a:gd name="T13" fmla="*/ 0 60000 65536"/>
                <a:gd name="T14" fmla="*/ 0 60000 65536"/>
                <a:gd name="T15" fmla="*/ 0 60000 65536"/>
                <a:gd name="T16" fmla="*/ 0 60000 65536"/>
                <a:gd name="T17" fmla="*/ 0 60000 65536"/>
                <a:gd name="T18" fmla="*/ 0 w 5300"/>
                <a:gd name="T19" fmla="*/ 0 h 2226"/>
                <a:gd name="T20" fmla="*/ 5300 w 5300"/>
                <a:gd name="T21" fmla="*/ 2226 h 2226"/>
              </a:gdLst>
              <a:ahLst/>
              <a:cxnLst>
                <a:cxn ang="T12">
                  <a:pos x="T0" y="T1"/>
                </a:cxn>
                <a:cxn ang="T13">
                  <a:pos x="T2" y="T3"/>
                </a:cxn>
                <a:cxn ang="T14">
                  <a:pos x="T4" y="T5"/>
                </a:cxn>
                <a:cxn ang="T15">
                  <a:pos x="T6" y="T7"/>
                </a:cxn>
                <a:cxn ang="T16">
                  <a:pos x="T8" y="T9"/>
                </a:cxn>
                <a:cxn ang="T17">
                  <a:pos x="T10" y="T11"/>
                </a:cxn>
              </a:cxnLst>
              <a:rect l="T18" t="T19" r="T20" b="T21"/>
              <a:pathLst>
                <a:path w="5300" h="2226">
                  <a:moveTo>
                    <a:pt x="9" y="2226"/>
                  </a:moveTo>
                  <a:cubicBezTo>
                    <a:pt x="36" y="2131"/>
                    <a:pt x="127" y="1808"/>
                    <a:pt x="172" y="1653"/>
                  </a:cubicBezTo>
                  <a:cubicBezTo>
                    <a:pt x="217" y="1498"/>
                    <a:pt x="197" y="1546"/>
                    <a:pt x="281" y="1298"/>
                  </a:cubicBezTo>
                  <a:cubicBezTo>
                    <a:pt x="365" y="1050"/>
                    <a:pt x="0" y="332"/>
                    <a:pt x="677" y="166"/>
                  </a:cubicBezTo>
                  <a:cubicBezTo>
                    <a:pt x="1354" y="0"/>
                    <a:pt x="3575" y="223"/>
                    <a:pt x="4345" y="303"/>
                  </a:cubicBezTo>
                  <a:cubicBezTo>
                    <a:pt x="5115" y="383"/>
                    <a:pt x="5101" y="574"/>
                    <a:pt x="530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25" name="Freeform 26"/>
            <p:cNvSpPr>
              <a:spLocks/>
            </p:cNvSpPr>
            <p:nvPr/>
          </p:nvSpPr>
          <p:spPr bwMode="auto">
            <a:xfrm>
              <a:off x="6149397" y="2002034"/>
              <a:ext cx="3486150" cy="541337"/>
            </a:xfrm>
            <a:custGeom>
              <a:avLst/>
              <a:gdLst>
                <a:gd name="T0" fmla="*/ 0 w 2196"/>
                <a:gd name="T1" fmla="*/ 0 h 341"/>
                <a:gd name="T2" fmla="*/ 2147483647 w 2196"/>
                <a:gd name="T3" fmla="*/ 2147483647 h 341"/>
                <a:gd name="T4" fmla="*/ 2147483647 w 2196"/>
                <a:gd name="T5" fmla="*/ 2147483647 h 341"/>
                <a:gd name="T6" fmla="*/ 0 60000 65536"/>
                <a:gd name="T7" fmla="*/ 0 60000 65536"/>
                <a:gd name="T8" fmla="*/ 0 60000 65536"/>
                <a:gd name="T9" fmla="*/ 0 w 2196"/>
                <a:gd name="T10" fmla="*/ 0 h 341"/>
                <a:gd name="T11" fmla="*/ 2196 w 2196"/>
                <a:gd name="T12" fmla="*/ 341 h 341"/>
              </a:gdLst>
              <a:ahLst/>
              <a:cxnLst>
                <a:cxn ang="T6">
                  <a:pos x="T0" y="T1"/>
                </a:cxn>
                <a:cxn ang="T7">
                  <a:pos x="T2" y="T3"/>
                </a:cxn>
                <a:cxn ang="T8">
                  <a:pos x="T4" y="T5"/>
                </a:cxn>
              </a:cxnLst>
              <a:rect l="T9" t="T10" r="T11" b="T12"/>
              <a:pathLst>
                <a:path w="2196" h="341">
                  <a:moveTo>
                    <a:pt x="0" y="0"/>
                  </a:moveTo>
                  <a:cubicBezTo>
                    <a:pt x="220" y="23"/>
                    <a:pt x="957" y="80"/>
                    <a:pt x="1323" y="137"/>
                  </a:cubicBezTo>
                  <a:cubicBezTo>
                    <a:pt x="1689" y="194"/>
                    <a:pt x="2014" y="299"/>
                    <a:pt x="2196" y="34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26" name="Freeform 27"/>
            <p:cNvSpPr>
              <a:spLocks/>
            </p:cNvSpPr>
            <p:nvPr/>
          </p:nvSpPr>
          <p:spPr bwMode="auto">
            <a:xfrm>
              <a:off x="1236084" y="2023025"/>
              <a:ext cx="215900" cy="2511425"/>
            </a:xfrm>
            <a:custGeom>
              <a:avLst/>
              <a:gdLst>
                <a:gd name="T0" fmla="*/ 2147483647 w 136"/>
                <a:gd name="T1" fmla="*/ 0 h 1582"/>
                <a:gd name="T2" fmla="*/ 2147483647 w 136"/>
                <a:gd name="T3" fmla="*/ 2147483647 h 1582"/>
                <a:gd name="T4" fmla="*/ 2147483647 w 136"/>
                <a:gd name="T5" fmla="*/ 2147483647 h 1582"/>
                <a:gd name="T6" fmla="*/ 0 w 136"/>
                <a:gd name="T7" fmla="*/ 2147483647 h 1582"/>
                <a:gd name="T8" fmla="*/ 0 60000 65536"/>
                <a:gd name="T9" fmla="*/ 0 60000 65536"/>
                <a:gd name="T10" fmla="*/ 0 60000 65536"/>
                <a:gd name="T11" fmla="*/ 0 60000 65536"/>
                <a:gd name="T12" fmla="*/ 0 w 136"/>
                <a:gd name="T13" fmla="*/ 0 h 1582"/>
                <a:gd name="T14" fmla="*/ 136 w 136"/>
                <a:gd name="T15" fmla="*/ 1582 h 1582"/>
              </a:gdLst>
              <a:ahLst/>
              <a:cxnLst>
                <a:cxn ang="T8">
                  <a:pos x="T0" y="T1"/>
                </a:cxn>
                <a:cxn ang="T9">
                  <a:pos x="T2" y="T3"/>
                </a:cxn>
                <a:cxn ang="T10">
                  <a:pos x="T4" y="T5"/>
                </a:cxn>
                <a:cxn ang="T11">
                  <a:pos x="T6" y="T7"/>
                </a:cxn>
              </a:cxnLst>
              <a:rect l="T12" t="T13" r="T14" b="T15"/>
              <a:pathLst>
                <a:path w="136" h="1582">
                  <a:moveTo>
                    <a:pt x="136" y="0"/>
                  </a:moveTo>
                  <a:cubicBezTo>
                    <a:pt x="127" y="54"/>
                    <a:pt x="85" y="157"/>
                    <a:pt x="81" y="327"/>
                  </a:cubicBezTo>
                  <a:cubicBezTo>
                    <a:pt x="77" y="497"/>
                    <a:pt x="122" y="814"/>
                    <a:pt x="109" y="1023"/>
                  </a:cubicBezTo>
                  <a:cubicBezTo>
                    <a:pt x="96" y="1232"/>
                    <a:pt x="23" y="1466"/>
                    <a:pt x="0" y="158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sp>
          <p:nvSpPr>
            <p:cNvPr id="28" name="Freeform 4"/>
            <p:cNvSpPr>
              <a:spLocks/>
            </p:cNvSpPr>
            <p:nvPr/>
          </p:nvSpPr>
          <p:spPr bwMode="auto">
            <a:xfrm>
              <a:off x="1040822" y="2821184"/>
              <a:ext cx="8478837" cy="3849687"/>
            </a:xfrm>
            <a:custGeom>
              <a:avLst/>
              <a:gdLst>
                <a:gd name="T0" fmla="*/ 2147483647 w 5341"/>
                <a:gd name="T1" fmla="*/ 2147483647 h 2425"/>
                <a:gd name="T2" fmla="*/ 2147483647 w 5341"/>
                <a:gd name="T3" fmla="*/ 2147483647 h 2425"/>
                <a:gd name="T4" fmla="*/ 2147483647 w 5341"/>
                <a:gd name="T5" fmla="*/ 2147483647 h 2425"/>
                <a:gd name="T6" fmla="*/ 2147483647 w 5341"/>
                <a:gd name="T7" fmla="*/ 2147483647 h 2425"/>
                <a:gd name="T8" fmla="*/ 2147483647 w 5341"/>
                <a:gd name="T9" fmla="*/ 2147483647 h 2425"/>
                <a:gd name="T10" fmla="*/ 2147483647 w 5341"/>
                <a:gd name="T11" fmla="*/ 2147483647 h 2425"/>
                <a:gd name="T12" fmla="*/ 2147483647 w 5341"/>
                <a:gd name="T13" fmla="*/ 2147483647 h 2425"/>
                <a:gd name="T14" fmla="*/ 2147483647 w 5341"/>
                <a:gd name="T15" fmla="*/ 2147483647 h 2425"/>
                <a:gd name="T16" fmla="*/ 2147483647 w 5341"/>
                <a:gd name="T17" fmla="*/ 2147483647 h 2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41"/>
                <a:gd name="T28" fmla="*/ 0 h 2425"/>
                <a:gd name="T29" fmla="*/ 5341 w 5341"/>
                <a:gd name="T30" fmla="*/ 2425 h 24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41" h="2425">
                  <a:moveTo>
                    <a:pt x="873" y="998"/>
                  </a:moveTo>
                  <a:cubicBezTo>
                    <a:pt x="968" y="657"/>
                    <a:pt x="841" y="439"/>
                    <a:pt x="982" y="275"/>
                  </a:cubicBezTo>
                  <a:cubicBezTo>
                    <a:pt x="1123" y="111"/>
                    <a:pt x="1379" y="32"/>
                    <a:pt x="1718" y="16"/>
                  </a:cubicBezTo>
                  <a:cubicBezTo>
                    <a:pt x="2057" y="0"/>
                    <a:pt x="2505" y="105"/>
                    <a:pt x="3014" y="180"/>
                  </a:cubicBezTo>
                  <a:cubicBezTo>
                    <a:pt x="3523" y="255"/>
                    <a:pt x="4425" y="271"/>
                    <a:pt x="4773" y="466"/>
                  </a:cubicBezTo>
                  <a:cubicBezTo>
                    <a:pt x="5121" y="661"/>
                    <a:pt x="5341" y="1159"/>
                    <a:pt x="5100" y="1352"/>
                  </a:cubicBezTo>
                  <a:cubicBezTo>
                    <a:pt x="4859" y="1545"/>
                    <a:pt x="4109" y="1463"/>
                    <a:pt x="3327" y="1625"/>
                  </a:cubicBezTo>
                  <a:cubicBezTo>
                    <a:pt x="2545" y="1787"/>
                    <a:pt x="818" y="2425"/>
                    <a:pt x="409" y="2321"/>
                  </a:cubicBezTo>
                  <a:cubicBezTo>
                    <a:pt x="0" y="2217"/>
                    <a:pt x="778" y="1339"/>
                    <a:pt x="873" y="998"/>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GB"/>
            </a:p>
          </p:txBody>
        </p:sp>
      </p:grpSp>
      <p:sp>
        <p:nvSpPr>
          <p:cNvPr id="27" name="Text Box 18"/>
          <p:cNvSpPr txBox="1">
            <a:spLocks noChangeArrowheads="1"/>
          </p:cNvSpPr>
          <p:nvPr/>
        </p:nvSpPr>
        <p:spPr bwMode="auto">
          <a:xfrm>
            <a:off x="5663622" y="5889823"/>
            <a:ext cx="3798887" cy="707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eaLnBrk="0" hangingPunct="0">
              <a:defRPr/>
            </a:pPr>
            <a:r>
              <a:rPr lang="en-GB" baseline="0" dirty="0" smtClean="0"/>
              <a:t>Contours of a two-dimensional objective function “landscape”</a:t>
            </a:r>
            <a:endParaRPr lang="en-GB" baseline="0" dirty="0"/>
          </a:p>
        </p:txBody>
      </p:sp>
    </p:spTree>
    <p:extLst>
      <p:ext uri="{BB962C8B-B14F-4D97-AF65-F5344CB8AC3E}">
        <p14:creationId xmlns:p14="http://schemas.microsoft.com/office/powerpoint/2010/main" val="3968017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brainwe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6550" y="873125"/>
            <a:ext cx="6119813" cy="54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Line 3"/>
          <p:cNvSpPr>
            <a:spLocks noChangeShapeType="1"/>
          </p:cNvSpPr>
          <p:nvPr/>
        </p:nvSpPr>
        <p:spPr bwMode="auto">
          <a:xfrm>
            <a:off x="1633538" y="2749550"/>
            <a:ext cx="61071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7588" name="Line 4"/>
          <p:cNvSpPr>
            <a:spLocks noChangeShapeType="1"/>
          </p:cNvSpPr>
          <p:nvPr/>
        </p:nvSpPr>
        <p:spPr bwMode="auto">
          <a:xfrm flipH="1">
            <a:off x="3062288" y="865188"/>
            <a:ext cx="1587" cy="5497512"/>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7589" name="Text Box 5"/>
          <p:cNvSpPr txBox="1">
            <a:spLocks noChangeArrowheads="1"/>
          </p:cNvSpPr>
          <p:nvPr/>
        </p:nvSpPr>
        <p:spPr bwMode="auto">
          <a:xfrm>
            <a:off x="0" y="3409950"/>
            <a:ext cx="1571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lgn="ctr"/>
            <a:r>
              <a:rPr lang="en-GB" sz="1800" baseline="0" dirty="0">
                <a:latin typeface="+mj-lt"/>
              </a:rPr>
              <a:t>Tissue probability maps of GM and WM</a:t>
            </a:r>
            <a:endParaRPr lang="en-GB" baseline="0" dirty="0">
              <a:latin typeface="+mj-lt"/>
            </a:endParaRPr>
          </a:p>
        </p:txBody>
      </p:sp>
      <p:sp>
        <p:nvSpPr>
          <p:cNvPr id="67590" name="Text Box 6"/>
          <p:cNvSpPr txBox="1">
            <a:spLocks noChangeArrowheads="1"/>
          </p:cNvSpPr>
          <p:nvPr/>
        </p:nvSpPr>
        <p:spPr bwMode="auto">
          <a:xfrm>
            <a:off x="7829550" y="968743"/>
            <a:ext cx="19462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lgn="ctr"/>
            <a:r>
              <a:rPr lang="en-GB" baseline="0" dirty="0">
                <a:latin typeface="+mj-lt"/>
              </a:rPr>
              <a:t>Spatially normalised </a:t>
            </a:r>
            <a:r>
              <a:rPr lang="en-GB" baseline="0" dirty="0" err="1">
                <a:latin typeface="+mj-lt"/>
              </a:rPr>
              <a:t>BrainWeb</a:t>
            </a:r>
            <a:r>
              <a:rPr lang="en-GB" baseline="0" dirty="0">
                <a:latin typeface="+mj-lt"/>
              </a:rPr>
              <a:t> </a:t>
            </a:r>
            <a:r>
              <a:rPr lang="en-GB" baseline="0" dirty="0" smtClean="0">
                <a:latin typeface="+mj-lt"/>
              </a:rPr>
              <a:t>phantoms</a:t>
            </a:r>
            <a:br>
              <a:rPr lang="en-GB" baseline="0" dirty="0" smtClean="0">
                <a:latin typeface="+mj-lt"/>
              </a:rPr>
            </a:br>
            <a:r>
              <a:rPr lang="en-GB" baseline="0" dirty="0" smtClean="0">
                <a:latin typeface="+mj-lt"/>
              </a:rPr>
              <a:t>(</a:t>
            </a:r>
            <a:r>
              <a:rPr lang="en-GB" baseline="0" dirty="0">
                <a:latin typeface="+mj-lt"/>
              </a:rPr>
              <a:t>T1, </a:t>
            </a:r>
            <a:r>
              <a:rPr lang="en-GB" baseline="0" dirty="0" smtClean="0">
                <a:latin typeface="+mj-lt"/>
              </a:rPr>
              <a:t>T2, PD</a:t>
            </a:r>
            <a:r>
              <a:rPr lang="en-GB" baseline="0" dirty="0">
                <a:latin typeface="+mj-lt"/>
              </a:rPr>
              <a:t>)</a:t>
            </a:r>
          </a:p>
        </p:txBody>
      </p:sp>
      <p:sp>
        <p:nvSpPr>
          <p:cNvPr id="67591" name="Text Box 7"/>
          <p:cNvSpPr txBox="1">
            <a:spLocks noChangeArrowheads="1"/>
          </p:cNvSpPr>
          <p:nvPr/>
        </p:nvSpPr>
        <p:spPr bwMode="auto">
          <a:xfrm>
            <a:off x="0" y="6482169"/>
            <a:ext cx="9906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lgn="ctr"/>
            <a:r>
              <a:rPr lang="en-GB" sz="1200" baseline="0" dirty="0" err="1">
                <a:latin typeface="+mj-lt"/>
              </a:rPr>
              <a:t>Cocosco</a:t>
            </a:r>
            <a:r>
              <a:rPr lang="en-GB" sz="1200" baseline="0" dirty="0">
                <a:latin typeface="+mj-lt"/>
              </a:rPr>
              <a:t>, </a:t>
            </a:r>
            <a:r>
              <a:rPr lang="en-GB" sz="1200" baseline="0" dirty="0" err="1">
                <a:latin typeface="+mj-lt"/>
              </a:rPr>
              <a:t>Kollokian</a:t>
            </a:r>
            <a:r>
              <a:rPr lang="en-GB" sz="1200" baseline="0" dirty="0">
                <a:latin typeface="+mj-lt"/>
              </a:rPr>
              <a:t>, Kwan &amp; Evans. “</a:t>
            </a:r>
            <a:r>
              <a:rPr lang="en-GB" sz="1200" i="1" baseline="0" dirty="0" err="1">
                <a:latin typeface="+mj-lt"/>
              </a:rPr>
              <a:t>BrainWeb</a:t>
            </a:r>
            <a:r>
              <a:rPr lang="en-GB" sz="1200" i="1" baseline="0" dirty="0">
                <a:latin typeface="+mj-lt"/>
              </a:rPr>
              <a:t>: Online Interface to a 3D MRI Simulated Brain Database</a:t>
            </a:r>
            <a:r>
              <a:rPr lang="en-GB" sz="1200" baseline="0" dirty="0">
                <a:latin typeface="+mj-lt"/>
              </a:rPr>
              <a:t>”. NeuroImage 5(4):S425 (1997)</a:t>
            </a:r>
            <a:endParaRPr lang="en-GB" sz="1600" baseline="0" dirty="0">
              <a:latin typeface="+mj-lt"/>
            </a:endParaRPr>
          </a:p>
        </p:txBody>
      </p:sp>
      <p:sp>
        <p:nvSpPr>
          <p:cNvPr id="67592" name="Line 8"/>
          <p:cNvSpPr>
            <a:spLocks noChangeShapeType="1"/>
          </p:cNvSpPr>
          <p:nvPr/>
        </p:nvSpPr>
        <p:spPr bwMode="auto">
          <a:xfrm flipV="1">
            <a:off x="1417638" y="3960813"/>
            <a:ext cx="152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7593" name="Line 9"/>
          <p:cNvSpPr>
            <a:spLocks noChangeShapeType="1"/>
          </p:cNvSpPr>
          <p:nvPr/>
        </p:nvSpPr>
        <p:spPr bwMode="auto">
          <a:xfrm>
            <a:off x="1049338" y="4567238"/>
            <a:ext cx="455612" cy="584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7594" name="Line 10"/>
          <p:cNvSpPr>
            <a:spLocks noChangeShapeType="1"/>
          </p:cNvSpPr>
          <p:nvPr/>
        </p:nvSpPr>
        <p:spPr bwMode="auto">
          <a:xfrm flipH="1">
            <a:off x="7815263" y="1797050"/>
            <a:ext cx="3238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 name="Title 1"/>
          <p:cNvSpPr>
            <a:spLocks noGrp="1"/>
          </p:cNvSpPr>
          <p:nvPr>
            <p:ph type="title"/>
          </p:nvPr>
        </p:nvSpPr>
        <p:spPr>
          <a:xfrm>
            <a:off x="0" y="0"/>
            <a:ext cx="9448800" cy="1143000"/>
          </a:xfrm>
        </p:spPr>
        <p:txBody>
          <a:bodyPr/>
          <a:lstStyle/>
          <a:p>
            <a:r>
              <a:rPr lang="en-GB" dirty="0" smtClean="0"/>
              <a:t>Segmentation results</a:t>
            </a:r>
            <a:endParaRPr lang="en-GB"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title"/>
          </p:nvPr>
        </p:nvSpPr>
        <p:spPr/>
        <p:txBody>
          <a:bodyPr/>
          <a:lstStyle/>
          <a:p>
            <a:pPr eaLnBrk="1" hangingPunct="1"/>
            <a:r>
              <a:rPr lang="en-GB" dirty="0" smtClean="0"/>
              <a:t>Spatial </a:t>
            </a:r>
            <a:r>
              <a:rPr lang="en-GB" dirty="0"/>
              <a:t>n</a:t>
            </a:r>
            <a:r>
              <a:rPr lang="en-GB" dirty="0" smtClean="0"/>
              <a:t>ormalisation results</a:t>
            </a:r>
          </a:p>
        </p:txBody>
      </p:sp>
      <p:sp>
        <p:nvSpPr>
          <p:cNvPr id="159747" name="Rectangle 3"/>
          <p:cNvSpPr>
            <a:spLocks noChangeArrowheads="1"/>
          </p:cNvSpPr>
          <p:nvPr/>
        </p:nvSpPr>
        <p:spPr bwMode="auto">
          <a:xfrm flipH="1">
            <a:off x="5105400" y="5546725"/>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lIns="90488" tIns="44450" rIns="90488" bIns="44450" anchor="ctr"/>
          <a:lstStyle/>
          <a:p>
            <a:pPr algn="ctr" eaLnBrk="0" hangingPunct="0"/>
            <a:r>
              <a:rPr lang="en-GB" sz="3200">
                <a:latin typeface="+mj-lt"/>
              </a:rPr>
              <a:t>Non-linear registration</a:t>
            </a:r>
            <a:endParaRPr lang="en-GB" sz="3600">
              <a:latin typeface="+mj-lt"/>
            </a:endParaRPr>
          </a:p>
        </p:txBody>
      </p:sp>
      <p:pic>
        <p:nvPicPr>
          <p:cNvPr id="159748" name="Picture 4" descr="6aff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8" y="1843088"/>
            <a:ext cx="44180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pic>
        <p:nvPicPr>
          <p:cNvPr id="159749" name="Picture 5" descr="6bas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851025"/>
            <a:ext cx="4419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
        <p:nvSpPr>
          <p:cNvPr id="50182" name="Rectangle 6"/>
          <p:cNvSpPr>
            <a:spLocks noChangeArrowheads="1"/>
          </p:cNvSpPr>
          <p:nvPr/>
        </p:nvSpPr>
        <p:spPr bwMode="auto">
          <a:xfrm>
            <a:off x="304800" y="5318125"/>
            <a:ext cx="84201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lIns="90488" tIns="44450" rIns="90488" bIns="44450" anchor="ctr"/>
          <a:lstStyle/>
          <a:p>
            <a:pPr eaLnBrk="0" hangingPunct="0"/>
            <a:endParaRPr lang="en-US" sz="3200">
              <a:solidFill>
                <a:schemeClr val="tx2"/>
              </a:solidFill>
            </a:endParaRPr>
          </a:p>
        </p:txBody>
      </p:sp>
      <p:sp>
        <p:nvSpPr>
          <p:cNvPr id="159752" name="Rectangle 8"/>
          <p:cNvSpPr>
            <a:spLocks noChangeArrowheads="1"/>
          </p:cNvSpPr>
          <p:nvPr/>
        </p:nvSpPr>
        <p:spPr bwMode="auto">
          <a:xfrm flipH="1">
            <a:off x="382588" y="5546725"/>
            <a:ext cx="464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lIns="90488" tIns="44450" rIns="90488" bIns="44450" anchor="ctr"/>
          <a:lstStyle/>
          <a:p>
            <a:pPr algn="ctr" eaLnBrk="0" hangingPunct="0"/>
            <a:r>
              <a:rPr lang="en-GB" sz="3200" dirty="0">
                <a:latin typeface="+mj-lt"/>
              </a:rPr>
              <a:t>Affine registration</a:t>
            </a:r>
            <a:endParaRPr lang="en-GB" sz="3600" dirty="0">
              <a:latin typeface="+mj-lt"/>
            </a:endParaRPr>
          </a:p>
        </p:txBody>
      </p:sp>
    </p:spTree>
    <p:extLst>
      <p:ext uri="{BB962C8B-B14F-4D97-AF65-F5344CB8AC3E}">
        <p14:creationId xmlns:p14="http://schemas.microsoft.com/office/powerpoint/2010/main" val="367444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2660455" y="2415278"/>
            <a:ext cx="101438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GB" sz="2400" dirty="0">
                <a:latin typeface="+mj-lt"/>
              </a:rPr>
              <a:t>Template</a:t>
            </a:r>
          </a:p>
          <a:p>
            <a:pPr algn="ctr" eaLnBrk="0" hangingPunct="0"/>
            <a:r>
              <a:rPr lang="en-GB" sz="2400" dirty="0">
                <a:latin typeface="+mj-lt"/>
              </a:rPr>
              <a:t>image</a:t>
            </a:r>
          </a:p>
        </p:txBody>
      </p:sp>
      <p:sp>
        <p:nvSpPr>
          <p:cNvPr id="166915" name="Rectangle 3"/>
          <p:cNvSpPr>
            <a:spLocks noChangeArrowheads="1"/>
          </p:cNvSpPr>
          <p:nvPr/>
        </p:nvSpPr>
        <p:spPr bwMode="auto">
          <a:xfrm>
            <a:off x="8090848" y="1875432"/>
            <a:ext cx="1828800"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r>
              <a:rPr lang="en-GB" sz="2400" dirty="0">
                <a:latin typeface="+mj-lt"/>
              </a:rPr>
              <a:t>Affine </a:t>
            </a:r>
            <a:r>
              <a:rPr lang="en-GB" sz="2400" dirty="0" smtClean="0">
                <a:latin typeface="+mj-lt"/>
              </a:rPr>
              <a:t>registration</a:t>
            </a:r>
            <a:endParaRPr lang="en-GB" sz="2400" dirty="0">
              <a:latin typeface="+mj-lt"/>
            </a:endParaRPr>
          </a:p>
          <a:p>
            <a:pPr algn="ctr" eaLnBrk="0" hangingPunct="0"/>
            <a:r>
              <a:rPr lang="en-GB" sz="2400" dirty="0" smtClean="0">
                <a:latin typeface="+mj-lt"/>
              </a:rPr>
              <a:t>(error = </a:t>
            </a:r>
            <a:r>
              <a:rPr lang="en-GB" sz="2400" dirty="0">
                <a:latin typeface="+mj-lt"/>
              </a:rPr>
              <a:t>472.1)</a:t>
            </a:r>
          </a:p>
        </p:txBody>
      </p:sp>
      <p:sp>
        <p:nvSpPr>
          <p:cNvPr id="166916" name="Rectangle 4"/>
          <p:cNvSpPr>
            <a:spLocks noChangeArrowheads="1"/>
          </p:cNvSpPr>
          <p:nvPr/>
        </p:nvSpPr>
        <p:spPr bwMode="auto">
          <a:xfrm>
            <a:off x="8248022" y="3790664"/>
            <a:ext cx="1561327"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GB" sz="2400" dirty="0">
                <a:latin typeface="+mj-lt"/>
              </a:rPr>
              <a:t>Non-linear</a:t>
            </a:r>
          </a:p>
          <a:p>
            <a:pPr algn="ctr" eaLnBrk="0" hangingPunct="0"/>
            <a:r>
              <a:rPr lang="en-GB" sz="2400" dirty="0">
                <a:latin typeface="+mj-lt"/>
              </a:rPr>
              <a:t>registration</a:t>
            </a:r>
          </a:p>
          <a:p>
            <a:pPr algn="ctr" eaLnBrk="0" hangingPunct="0"/>
            <a:r>
              <a:rPr lang="en-GB" sz="2400" dirty="0">
                <a:latin typeface="+mj-lt"/>
              </a:rPr>
              <a:t>without</a:t>
            </a:r>
          </a:p>
          <a:p>
            <a:pPr algn="ctr" eaLnBrk="0" hangingPunct="0"/>
            <a:r>
              <a:rPr lang="en-GB" sz="2400" dirty="0" smtClean="0">
                <a:latin typeface="+mj-lt"/>
              </a:rPr>
              <a:t>regularisation</a:t>
            </a:r>
            <a:endParaRPr lang="en-GB" sz="2400" dirty="0">
              <a:latin typeface="+mj-lt"/>
            </a:endParaRPr>
          </a:p>
          <a:p>
            <a:pPr algn="ctr" eaLnBrk="0" hangingPunct="0"/>
            <a:r>
              <a:rPr lang="en-GB" sz="2400" dirty="0" smtClean="0">
                <a:latin typeface="+mj-lt"/>
              </a:rPr>
              <a:t>(error  </a:t>
            </a:r>
            <a:r>
              <a:rPr lang="en-GB" sz="2400" dirty="0">
                <a:latin typeface="+mj-lt"/>
              </a:rPr>
              <a:t>= 287.3)</a:t>
            </a:r>
          </a:p>
        </p:txBody>
      </p:sp>
      <p:sp>
        <p:nvSpPr>
          <p:cNvPr id="166917" name="Rectangle 5"/>
          <p:cNvSpPr>
            <a:spLocks noChangeArrowheads="1"/>
          </p:cNvSpPr>
          <p:nvPr/>
        </p:nvSpPr>
        <p:spPr bwMode="auto">
          <a:xfrm>
            <a:off x="1692919" y="4198960"/>
            <a:ext cx="1503618"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GB" sz="2400" dirty="0">
                <a:latin typeface="+mj-lt"/>
              </a:rPr>
              <a:t>Non-linear</a:t>
            </a:r>
          </a:p>
          <a:p>
            <a:pPr algn="ctr" eaLnBrk="0" hangingPunct="0"/>
            <a:r>
              <a:rPr lang="en-GB" sz="2400" dirty="0">
                <a:latin typeface="+mj-lt"/>
              </a:rPr>
              <a:t>registration</a:t>
            </a:r>
          </a:p>
          <a:p>
            <a:pPr algn="ctr" eaLnBrk="0" hangingPunct="0"/>
            <a:r>
              <a:rPr lang="en-GB" sz="2400" dirty="0">
                <a:latin typeface="+mj-lt"/>
              </a:rPr>
              <a:t>using</a:t>
            </a:r>
          </a:p>
          <a:p>
            <a:pPr algn="ctr" eaLnBrk="0" hangingPunct="0"/>
            <a:r>
              <a:rPr lang="en-GB" sz="2400" dirty="0" smtClean="0">
                <a:latin typeface="+mj-lt"/>
              </a:rPr>
              <a:t>regularisation</a:t>
            </a:r>
            <a:endParaRPr lang="en-GB" sz="2400" dirty="0">
              <a:latin typeface="+mj-lt"/>
            </a:endParaRPr>
          </a:p>
          <a:p>
            <a:pPr algn="ctr" eaLnBrk="0" hangingPunct="0"/>
            <a:r>
              <a:rPr lang="en-GB" sz="2400" dirty="0" smtClean="0">
                <a:latin typeface="+mj-lt"/>
              </a:rPr>
              <a:t>(error = </a:t>
            </a:r>
            <a:r>
              <a:rPr lang="en-GB" sz="2400" dirty="0">
                <a:latin typeface="+mj-lt"/>
              </a:rPr>
              <a:t>302.7)</a:t>
            </a:r>
          </a:p>
        </p:txBody>
      </p:sp>
      <p:sp>
        <p:nvSpPr>
          <p:cNvPr id="166918" name="Arc 6"/>
          <p:cNvSpPr>
            <a:spLocks/>
          </p:cNvSpPr>
          <p:nvPr/>
        </p:nvSpPr>
        <p:spPr bwMode="auto">
          <a:xfrm rot="-5400000">
            <a:off x="8514557" y="2231231"/>
            <a:ext cx="488950" cy="903287"/>
          </a:xfrm>
          <a:custGeom>
            <a:avLst/>
            <a:gdLst>
              <a:gd name="T0" fmla="*/ 2147483647 w 21600"/>
              <a:gd name="T1" fmla="*/ 2147483647 h 20698"/>
              <a:gd name="T2" fmla="*/ 0 w 21600"/>
              <a:gd name="T3" fmla="*/ 0 h 20698"/>
              <a:gd name="T4" fmla="*/ 2147483647 w 21600"/>
              <a:gd name="T5" fmla="*/ 0 h 20698"/>
              <a:gd name="T6" fmla="*/ 0 60000 65536"/>
              <a:gd name="T7" fmla="*/ 0 60000 65536"/>
              <a:gd name="T8" fmla="*/ 0 60000 65536"/>
              <a:gd name="T9" fmla="*/ 0 w 21600"/>
              <a:gd name="T10" fmla="*/ 0 h 20698"/>
              <a:gd name="T11" fmla="*/ 21600 w 21600"/>
              <a:gd name="T12" fmla="*/ 20698 h 20698"/>
            </a:gdLst>
            <a:ahLst/>
            <a:cxnLst>
              <a:cxn ang="T6">
                <a:pos x="T0" y="T1"/>
              </a:cxn>
              <a:cxn ang="T7">
                <a:pos x="T2" y="T3"/>
              </a:cxn>
              <a:cxn ang="T8">
                <a:pos x="T4" y="T5"/>
              </a:cxn>
            </a:cxnLst>
            <a:rect l="T9" t="T10" r="T11" b="T12"/>
            <a:pathLst>
              <a:path w="21600" h="20698" fill="none" extrusionOk="0">
                <a:moveTo>
                  <a:pt x="15422" y="20697"/>
                </a:moveTo>
                <a:cubicBezTo>
                  <a:pt x="6271" y="17966"/>
                  <a:pt x="0" y="9549"/>
                  <a:pt x="0" y="0"/>
                </a:cubicBezTo>
              </a:path>
              <a:path w="21600" h="20698" stroke="0" extrusionOk="0">
                <a:moveTo>
                  <a:pt x="15422" y="20697"/>
                </a:moveTo>
                <a:cubicBezTo>
                  <a:pt x="6271" y="17966"/>
                  <a:pt x="0" y="9549"/>
                  <a:pt x="0" y="0"/>
                </a:cubicBezTo>
                <a:lnTo>
                  <a:pt x="21600" y="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66919" name="Arc 7"/>
          <p:cNvSpPr>
            <a:spLocks/>
          </p:cNvSpPr>
          <p:nvPr/>
        </p:nvSpPr>
        <p:spPr bwMode="auto">
          <a:xfrm rot="5400000">
            <a:off x="3158331" y="2861469"/>
            <a:ext cx="225425" cy="598488"/>
          </a:xfrm>
          <a:custGeom>
            <a:avLst/>
            <a:gdLst>
              <a:gd name="T0" fmla="*/ 2147483647 w 21600"/>
              <a:gd name="T1" fmla="*/ 0 h 21595"/>
              <a:gd name="T2" fmla="*/ 2147483647 w 21600"/>
              <a:gd name="T3" fmla="*/ 2147483647 h 21595"/>
              <a:gd name="T4" fmla="*/ 0 w 21600"/>
              <a:gd name="T5" fmla="*/ 0 h 21595"/>
              <a:gd name="T6" fmla="*/ 0 60000 65536"/>
              <a:gd name="T7" fmla="*/ 0 60000 65536"/>
              <a:gd name="T8" fmla="*/ 0 60000 65536"/>
              <a:gd name="T9" fmla="*/ 0 w 21600"/>
              <a:gd name="T10" fmla="*/ 0 h 21595"/>
              <a:gd name="T11" fmla="*/ 21600 w 21600"/>
              <a:gd name="T12" fmla="*/ 21595 h 21595"/>
            </a:gdLst>
            <a:ahLst/>
            <a:cxnLst>
              <a:cxn ang="T6">
                <a:pos x="T0" y="T1"/>
              </a:cxn>
              <a:cxn ang="T7">
                <a:pos x="T2" y="T3"/>
              </a:cxn>
              <a:cxn ang="T8">
                <a:pos x="T4" y="T5"/>
              </a:cxn>
            </a:cxnLst>
            <a:rect l="T9" t="T10" r="T11" b="T12"/>
            <a:pathLst>
              <a:path w="21600" h="21595" fill="none" extrusionOk="0">
                <a:moveTo>
                  <a:pt x="21600" y="0"/>
                </a:moveTo>
                <a:cubicBezTo>
                  <a:pt x="21600" y="11748"/>
                  <a:pt x="12210" y="21342"/>
                  <a:pt x="464" y="21594"/>
                </a:cubicBezTo>
              </a:path>
              <a:path w="21600" h="21595" stroke="0" extrusionOk="0">
                <a:moveTo>
                  <a:pt x="21600" y="0"/>
                </a:moveTo>
                <a:cubicBezTo>
                  <a:pt x="21600" y="11748"/>
                  <a:pt x="12210" y="21342"/>
                  <a:pt x="464" y="21594"/>
                </a:cubicBezTo>
                <a:lnTo>
                  <a:pt x="0" y="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66920" name="Arc 8"/>
          <p:cNvSpPr>
            <a:spLocks/>
          </p:cNvSpPr>
          <p:nvPr/>
        </p:nvSpPr>
        <p:spPr bwMode="auto">
          <a:xfrm rot="-5400000">
            <a:off x="8457407" y="4953793"/>
            <a:ext cx="488950" cy="9445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66921" name="Arc 9"/>
          <p:cNvSpPr>
            <a:spLocks/>
          </p:cNvSpPr>
          <p:nvPr/>
        </p:nvSpPr>
        <p:spPr bwMode="auto">
          <a:xfrm rot="5400000">
            <a:off x="2891631" y="5185569"/>
            <a:ext cx="300038" cy="10541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pic>
        <p:nvPicPr>
          <p:cNvPr id="67594" name="Picture 10" descr="compari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1524000"/>
            <a:ext cx="44545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24" name="Oval 12"/>
          <p:cNvSpPr>
            <a:spLocks noChangeArrowheads="1"/>
          </p:cNvSpPr>
          <p:nvPr/>
        </p:nvSpPr>
        <p:spPr bwMode="auto">
          <a:xfrm>
            <a:off x="5867400" y="5486400"/>
            <a:ext cx="914400" cy="990600"/>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2237" name="Rectangle 14"/>
          <p:cNvSpPr>
            <a:spLocks noGrp="1" noChangeArrowheads="1"/>
          </p:cNvSpPr>
          <p:nvPr>
            <p:ph type="title"/>
          </p:nvPr>
        </p:nvSpPr>
        <p:spPr/>
        <p:txBody>
          <a:bodyPr/>
          <a:lstStyle/>
          <a:p>
            <a:pPr eaLnBrk="1" hangingPunct="1"/>
            <a:r>
              <a:rPr lang="en-GB" dirty="0" smtClean="0"/>
              <a:t>Spatial normalisation – </a:t>
            </a:r>
            <a:r>
              <a:rPr lang="en-GB" dirty="0" err="1" smtClean="0"/>
              <a:t>Overfitting</a:t>
            </a:r>
            <a:endParaRPr lang="en-GB" dirty="0" smtClean="0"/>
          </a:p>
        </p:txBody>
      </p:sp>
      <p:sp>
        <p:nvSpPr>
          <p:cNvPr id="2" name="TextBox 1"/>
          <p:cNvSpPr txBox="1"/>
          <p:nvPr/>
        </p:nvSpPr>
        <p:spPr>
          <a:xfrm>
            <a:off x="85502" y="1665144"/>
            <a:ext cx="3165627" cy="1733808"/>
          </a:xfrm>
          <a:prstGeom prst="rect">
            <a:avLst/>
          </a:prstGeom>
          <a:noFill/>
        </p:spPr>
        <p:txBody>
          <a:bodyPr wrap="square" rtlCol="0">
            <a:spAutoFit/>
          </a:bodyPr>
          <a:lstStyle/>
          <a:p>
            <a:r>
              <a:rPr lang="en-GB" sz="3200" dirty="0" smtClean="0">
                <a:latin typeface="+mn-lt"/>
              </a:rPr>
              <a:t>Without regularisation, the non-linear spatial normalisation can introduce unwanted deformation</a:t>
            </a:r>
          </a:p>
        </p:txBody>
      </p:sp>
    </p:spTree>
    <p:extLst>
      <p:ext uri="{BB962C8B-B14F-4D97-AF65-F5344CB8AC3E}">
        <p14:creationId xmlns:p14="http://schemas.microsoft.com/office/powerpoint/2010/main" val="144571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9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9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69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69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5" grpId="0"/>
      <p:bldP spid="166916" grpId="0"/>
      <p:bldP spid="166917" grpId="0"/>
      <p:bldP spid="166918" grpId="0" animBg="1"/>
      <p:bldP spid="166919" grpId="0" animBg="1"/>
      <p:bldP spid="166920" grpId="0" animBg="1"/>
      <p:bldP spid="166921" grpId="0" animBg="1"/>
      <p:bldP spid="1669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dirty="0" smtClean="0"/>
              <a:t>Spatial normalisation – regularisation</a:t>
            </a:r>
          </a:p>
        </p:txBody>
      </p:sp>
      <p:sp>
        <p:nvSpPr>
          <p:cNvPr id="75779" name="Rectangle 3"/>
          <p:cNvSpPr>
            <a:spLocks noGrp="1" noChangeArrowheads="1"/>
          </p:cNvSpPr>
          <p:nvPr>
            <p:ph type="body" idx="1"/>
          </p:nvPr>
        </p:nvSpPr>
        <p:spPr>
          <a:xfrm>
            <a:off x="747713" y="1820863"/>
            <a:ext cx="8358187" cy="4305300"/>
          </a:xfrm>
        </p:spPr>
        <p:txBody>
          <a:bodyPr/>
          <a:lstStyle/>
          <a:p>
            <a:pPr eaLnBrk="1" hangingPunct="1"/>
            <a:r>
              <a:rPr lang="en-GB" dirty="0" smtClean="0"/>
              <a:t>The “best” parameters according to the objective function may not be realistic</a:t>
            </a:r>
          </a:p>
          <a:p>
            <a:pPr eaLnBrk="1" hangingPunct="1"/>
            <a:r>
              <a:rPr lang="en-GB" dirty="0" smtClean="0"/>
              <a:t>In addition to similarity, regularisation terms or constraints are often needed to ensure a reasonable solution is found</a:t>
            </a:r>
          </a:p>
          <a:p>
            <a:pPr lvl="1" eaLnBrk="1" hangingPunct="1"/>
            <a:r>
              <a:rPr lang="en-GB" dirty="0" smtClean="0"/>
              <a:t>Also helps avoid poor local optima</a:t>
            </a:r>
          </a:p>
          <a:p>
            <a:pPr lvl="1" eaLnBrk="1" hangingPunct="1"/>
            <a:r>
              <a:rPr lang="en-GB" dirty="0" smtClean="0"/>
              <a:t>Can be considered as priors in a Bayesian framework, e.g. converting ML to MAP:</a:t>
            </a:r>
          </a:p>
          <a:p>
            <a:pPr lvl="2" eaLnBrk="1" hangingPunct="1"/>
            <a:r>
              <a:rPr lang="en-GB" dirty="0" smtClean="0"/>
              <a:t>log(posterior) = log(likelihood) + log(prior) + c</a:t>
            </a:r>
          </a:p>
        </p:txBody>
      </p:sp>
    </p:spTree>
    <p:extLst>
      <p:ext uri="{BB962C8B-B14F-4D97-AF65-F5344CB8AC3E}">
        <p14:creationId xmlns:p14="http://schemas.microsoft.com/office/powerpoint/2010/main" val="2947180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5"/>
          <p:cNvSpPr>
            <a:spLocks noGrp="1"/>
          </p:cNvSpPr>
          <p:nvPr>
            <p:ph idx="1"/>
          </p:nvPr>
        </p:nvSpPr>
        <p:spPr/>
        <p:txBody>
          <a:bodyPr/>
          <a:lstStyle/>
          <a:p>
            <a:r>
              <a:rPr lang="en-GB" dirty="0" smtClean="0"/>
              <a:t>Seek to match </a:t>
            </a:r>
            <a:r>
              <a:rPr lang="en-GB" b="1" dirty="0" smtClean="0"/>
              <a:t>functionally </a:t>
            </a:r>
            <a:r>
              <a:rPr lang="en-GB" dirty="0" smtClean="0"/>
              <a:t>homologous regions, but...</a:t>
            </a:r>
          </a:p>
          <a:p>
            <a:pPr lvl="1"/>
            <a:r>
              <a:rPr lang="en-GB" dirty="0"/>
              <a:t>Challenging high-dimensional </a:t>
            </a:r>
            <a:r>
              <a:rPr lang="en-GB" dirty="0" smtClean="0"/>
              <a:t>optimisation, many local optima</a:t>
            </a:r>
            <a:endParaRPr lang="en-GB" dirty="0"/>
          </a:p>
          <a:p>
            <a:pPr lvl="1"/>
            <a:r>
              <a:rPr lang="en-GB" dirty="0"/>
              <a:t>Different cortices can have different folding patterns</a:t>
            </a:r>
          </a:p>
          <a:p>
            <a:pPr lvl="1"/>
            <a:r>
              <a:rPr lang="en-GB" dirty="0" smtClean="0"/>
              <a:t>No exact match between structure and function</a:t>
            </a:r>
          </a:p>
          <a:p>
            <a:pPr lvl="1"/>
            <a:r>
              <a:rPr lang="en-GB" dirty="0" smtClean="0"/>
              <a:t>[Interesting recent paper </a:t>
            </a:r>
            <a:r>
              <a:rPr lang="en-GB" dirty="0" err="1" smtClean="0"/>
              <a:t>Amiez</a:t>
            </a:r>
            <a:r>
              <a:rPr lang="en-GB" dirty="0" smtClean="0"/>
              <a:t> et al. </a:t>
            </a:r>
            <a:r>
              <a:rPr lang="en-GB" dirty="0"/>
              <a:t>(2013), </a:t>
            </a:r>
            <a:r>
              <a:rPr lang="en-GB" dirty="0" smtClean="0">
                <a:hlinkClick r:id="rId3"/>
              </a:rPr>
              <a:t>PMID:23365257</a:t>
            </a:r>
            <a:r>
              <a:rPr lang="en-GB" dirty="0" smtClean="0"/>
              <a:t> ]</a:t>
            </a:r>
          </a:p>
          <a:p>
            <a:pPr lvl="1"/>
            <a:endParaRPr lang="en-GB" dirty="0" smtClean="0"/>
          </a:p>
          <a:p>
            <a:r>
              <a:rPr lang="en-GB" dirty="0" smtClean="0"/>
              <a:t>Compromise</a:t>
            </a:r>
          </a:p>
          <a:p>
            <a:pPr lvl="1"/>
            <a:r>
              <a:rPr lang="en-GB" dirty="0" smtClean="0"/>
              <a:t>Correct relatively large-scale variability (sizes of structures)</a:t>
            </a:r>
          </a:p>
          <a:p>
            <a:pPr lvl="1"/>
            <a:r>
              <a:rPr lang="en-GB" dirty="0" smtClean="0"/>
              <a:t>Smooth over finer-scale residual differences</a:t>
            </a:r>
          </a:p>
        </p:txBody>
      </p:sp>
      <p:sp>
        <p:nvSpPr>
          <p:cNvPr id="50180" name="Rectangle 9"/>
          <p:cNvSpPr>
            <a:spLocks noGrp="1" noChangeArrowheads="1"/>
          </p:cNvSpPr>
          <p:nvPr>
            <p:ph type="title"/>
          </p:nvPr>
        </p:nvSpPr>
        <p:spPr/>
        <p:txBody>
          <a:bodyPr/>
          <a:lstStyle/>
          <a:p>
            <a:pPr eaLnBrk="1" hangingPunct="1">
              <a:defRPr/>
            </a:pPr>
            <a:r>
              <a:rPr lang="en-GB" dirty="0" smtClean="0">
                <a:latin typeface="+mn-lt"/>
              </a:rPr>
              <a:t>Spatial normalisation – Limitations</a:t>
            </a:r>
          </a:p>
        </p:txBody>
      </p:sp>
    </p:spTree>
    <p:extLst>
      <p:ext uri="{BB962C8B-B14F-4D97-AF65-F5344CB8AC3E}">
        <p14:creationId xmlns:p14="http://schemas.microsoft.com/office/powerpoint/2010/main" val="979734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title"/>
          </p:nvPr>
        </p:nvSpPr>
        <p:spPr/>
        <p:txBody>
          <a:bodyPr/>
          <a:lstStyle/>
          <a:p>
            <a:pPr eaLnBrk="1" hangingPunct="1"/>
            <a:r>
              <a:rPr lang="en-GB" smtClean="0"/>
              <a:t>Smoothing</a:t>
            </a:r>
          </a:p>
        </p:txBody>
      </p:sp>
      <p:sp>
        <p:nvSpPr>
          <p:cNvPr id="73731" name="Rectangle 6"/>
          <p:cNvSpPr>
            <a:spLocks noGrp="1" noChangeArrowheads="1"/>
          </p:cNvSpPr>
          <p:nvPr>
            <p:ph type="body" idx="1"/>
          </p:nvPr>
        </p:nvSpPr>
        <p:spPr>
          <a:xfrm>
            <a:off x="166688" y="1785938"/>
            <a:ext cx="9448800" cy="4876800"/>
          </a:xfrm>
        </p:spPr>
        <p:txBody>
          <a:bodyPr/>
          <a:lstStyle/>
          <a:p>
            <a:pPr eaLnBrk="1" hangingPunct="1"/>
            <a:r>
              <a:rPr lang="en-GB" dirty="0" smtClean="0"/>
              <a:t>Why would we deliberately blur the data?</a:t>
            </a:r>
          </a:p>
          <a:p>
            <a:pPr lvl="1" eaLnBrk="1" hangingPunct="1"/>
            <a:r>
              <a:rPr lang="en-GB" dirty="0"/>
              <a:t>Improves spatial overlap by blurring over minor anatomical differences and registration errors</a:t>
            </a:r>
            <a:endParaRPr lang="en-US" dirty="0"/>
          </a:p>
          <a:p>
            <a:pPr lvl="1" eaLnBrk="1" hangingPunct="1"/>
            <a:r>
              <a:rPr lang="en-GB" dirty="0" smtClean="0"/>
              <a:t>Averaging neighbouring voxels suppresses noise</a:t>
            </a:r>
          </a:p>
          <a:p>
            <a:pPr lvl="1" eaLnBrk="1" hangingPunct="1"/>
            <a:r>
              <a:rPr lang="en-GB" dirty="0" smtClean="0"/>
              <a:t>Increases sensitivity to effects of similar scale to kernel (matched filter theorem)</a:t>
            </a:r>
          </a:p>
          <a:p>
            <a:pPr lvl="1" eaLnBrk="1" hangingPunct="1"/>
            <a:r>
              <a:rPr lang="en-GB" dirty="0"/>
              <a:t>Makes data more normally distributed (central limit theorem</a:t>
            </a:r>
            <a:r>
              <a:rPr lang="en-GB" dirty="0" smtClean="0"/>
              <a:t>)</a:t>
            </a:r>
          </a:p>
          <a:p>
            <a:pPr lvl="1" eaLnBrk="1" hangingPunct="1"/>
            <a:r>
              <a:rPr lang="en-GB" dirty="0" smtClean="0"/>
              <a:t>Reduces the effective number of multiple comparisons</a:t>
            </a:r>
          </a:p>
          <a:p>
            <a:pPr eaLnBrk="1" hangingPunct="1"/>
            <a:r>
              <a:rPr lang="en-GB" dirty="0" smtClean="0"/>
              <a:t>How is it implemented?</a:t>
            </a:r>
          </a:p>
          <a:p>
            <a:pPr lvl="1" eaLnBrk="1" hangingPunct="1"/>
            <a:r>
              <a:rPr lang="en-GB" dirty="0" smtClean="0"/>
              <a:t>Convolution with a 3D Gaussian kernel, of specified full-width at half-maximum (FWHM) in mm</a:t>
            </a:r>
          </a:p>
        </p:txBody>
      </p:sp>
      <p:pic>
        <p:nvPicPr>
          <p:cNvPr id="4" name="Picture 8"/>
          <p:cNvPicPr>
            <a:picLocks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9438" y="0"/>
            <a:ext cx="297656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7" end="7"/>
                                            </p:txEl>
                                          </p:spTgt>
                                        </p:tgtEl>
                                        <p:attrNameLst>
                                          <p:attrName>style.visibility</p:attrName>
                                        </p:attrNameLst>
                                      </p:cBhvr>
                                      <p:to>
                                        <p:strVal val="visible"/>
                                      </p:to>
                                    </p:set>
                                  </p:childTnLst>
                                </p:cTn>
                              </p:par>
                              <p:par>
                                <p:cTn id="9" presetID="17"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ppt_h/2"/>
                                          </p:val>
                                        </p:tav>
                                        <p:tav tm="100000">
                                          <p:val>
                                            <p:strVal val="#ppt_y"/>
                                          </p:val>
                                        </p:tav>
                                      </p:tavLst>
                                    </p:anim>
                                    <p:anim calcmode="lin" valueType="num">
                                      <p:cBhvr>
                                        <p:cTn id="13" dur="500" fill="hold"/>
                                        <p:tgtEl>
                                          <p:spTgt spid="4"/>
                                        </p:tgtEl>
                                        <p:attrNameLst>
                                          <p:attrName>ppt_w</p:attrName>
                                        </p:attrNameLst>
                                      </p:cBhvr>
                                      <p:tavLst>
                                        <p:tav tm="0">
                                          <p:val>
                                            <p:strVal val="#ppt_w"/>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046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638" y="4264025"/>
            <a:ext cx="28670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659" name="Picture 12" descr="smth_example_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68" name="Picture 4" descr="conv2d"/>
          <p:cNvPicPr>
            <a:picLocks noChangeAspect="1" noChangeArrowheads="1"/>
          </p:cNvPicPr>
          <p:nvPr/>
        </p:nvPicPr>
        <p:blipFill>
          <a:blip r:embed="rId5" cstate="print">
            <a:extLst>
              <a:ext uri="{28A0092B-C50C-407E-A947-70E740481C1C}">
                <a14:useLocalDpi xmlns:a14="http://schemas.microsoft.com/office/drawing/2010/main" val="0"/>
              </a:ext>
            </a:extLst>
          </a:blip>
          <a:srcRect t="5821" b="3728"/>
          <a:stretch>
            <a:fillRect/>
          </a:stretch>
        </p:blipFill>
        <p:spPr bwMode="auto">
          <a:xfrm>
            <a:off x="3902075" y="4276725"/>
            <a:ext cx="60039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2" name="Picture 8" descr="smth_example_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3" name="Picture 9" descr="smth_example_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4" name="Picture 10" descr="smth_example_0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5" name="Picture 11" descr="smth_example_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1" name="Picture 7" descr="smth_example_0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263" y="63500"/>
            <a:ext cx="5778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Text Box 13"/>
          <p:cNvSpPr txBox="1">
            <a:spLocks noChangeArrowheads="1"/>
          </p:cNvSpPr>
          <p:nvPr/>
        </p:nvSpPr>
        <p:spPr bwMode="auto">
          <a:xfrm>
            <a:off x="6062663" y="347663"/>
            <a:ext cx="3000375" cy="954087"/>
          </a:xfrm>
          <a:prstGeom prst="rect">
            <a:avLst/>
          </a:prstGeom>
          <a:noFill/>
          <a:ln w="9525">
            <a:noFill/>
            <a:miter lim="800000"/>
            <a:headEnd/>
            <a:tailEnd/>
          </a:ln>
        </p:spPr>
        <p:txBody>
          <a:bodyPr>
            <a:spAutoFit/>
          </a:bodyPr>
          <a:lstStyle/>
          <a:p>
            <a:pPr eaLnBrk="0" hangingPunct="0">
              <a:defRPr/>
            </a:pPr>
            <a:r>
              <a:rPr lang="en-GB" sz="2800" b="1" dirty="0">
                <a:latin typeface="+mn-lt"/>
              </a:rPr>
              <a:t>Example of</a:t>
            </a:r>
          </a:p>
          <a:p>
            <a:pPr eaLnBrk="0" hangingPunct="0">
              <a:defRPr/>
            </a:pPr>
            <a:r>
              <a:rPr lang="en-GB" sz="2800" b="1" dirty="0">
                <a:latin typeface="+mn-lt"/>
              </a:rPr>
              <a:t>Gaussian smoothing in one-dimension</a:t>
            </a:r>
          </a:p>
        </p:txBody>
      </p:sp>
      <p:sp>
        <p:nvSpPr>
          <p:cNvPr id="190478" name="Text Box 14"/>
          <p:cNvSpPr txBox="1">
            <a:spLocks noChangeArrowheads="1"/>
          </p:cNvSpPr>
          <p:nvPr/>
        </p:nvSpPr>
        <p:spPr bwMode="auto">
          <a:xfrm>
            <a:off x="352425" y="4356100"/>
            <a:ext cx="1533525" cy="954088"/>
          </a:xfrm>
          <a:prstGeom prst="rect">
            <a:avLst/>
          </a:prstGeom>
          <a:noFill/>
          <a:ln w="9525">
            <a:noFill/>
            <a:miter lim="800000"/>
            <a:headEnd/>
            <a:tailEnd/>
          </a:ln>
        </p:spPr>
        <p:txBody>
          <a:bodyPr>
            <a:spAutoFit/>
          </a:bodyPr>
          <a:lstStyle/>
          <a:p>
            <a:pPr eaLnBrk="0" hangingPunct="0">
              <a:defRPr/>
            </a:pPr>
            <a:r>
              <a:rPr lang="en-GB" sz="2800">
                <a:latin typeface="+mn-lt"/>
              </a:rPr>
              <a:t>A 2D Gaussian Kernel</a:t>
            </a:r>
          </a:p>
        </p:txBody>
      </p:sp>
      <p:sp>
        <p:nvSpPr>
          <p:cNvPr id="190479" name="Text Box 15"/>
          <p:cNvSpPr txBox="1">
            <a:spLocks noChangeArrowheads="1"/>
          </p:cNvSpPr>
          <p:nvPr/>
        </p:nvSpPr>
        <p:spPr bwMode="auto">
          <a:xfrm>
            <a:off x="6754813" y="1868488"/>
            <a:ext cx="3151187" cy="1241425"/>
          </a:xfrm>
          <a:prstGeom prst="rect">
            <a:avLst/>
          </a:prstGeom>
          <a:noFill/>
          <a:ln w="9525">
            <a:noFill/>
            <a:miter lim="800000"/>
            <a:headEnd/>
            <a:tailEnd/>
          </a:ln>
        </p:spPr>
        <p:txBody>
          <a:bodyPr>
            <a:spAutoFit/>
          </a:bodyPr>
          <a:lstStyle/>
          <a:p>
            <a:pPr eaLnBrk="0" hangingPunct="0">
              <a:defRPr/>
            </a:pPr>
            <a:r>
              <a:rPr lang="en-GB" sz="2800">
                <a:latin typeface="+mn-lt"/>
              </a:rPr>
              <a:t>The Gaussian kernel is </a:t>
            </a:r>
            <a:r>
              <a:rPr lang="en-GB" sz="2800" b="1">
                <a:latin typeface="+mn-lt"/>
              </a:rPr>
              <a:t>separable</a:t>
            </a:r>
            <a:r>
              <a:rPr lang="en-GB" sz="2800">
                <a:latin typeface="+mn-lt"/>
              </a:rPr>
              <a:t> we can smooth 2D data with two 1D convolutions.</a:t>
            </a:r>
          </a:p>
        </p:txBody>
      </p:sp>
      <p:sp>
        <p:nvSpPr>
          <p:cNvPr id="190480" name="Text Box 16"/>
          <p:cNvSpPr txBox="1">
            <a:spLocks noChangeArrowheads="1"/>
          </p:cNvSpPr>
          <p:nvPr/>
        </p:nvSpPr>
        <p:spPr bwMode="auto">
          <a:xfrm>
            <a:off x="6754813" y="3375025"/>
            <a:ext cx="3151187" cy="666750"/>
          </a:xfrm>
          <a:prstGeom prst="rect">
            <a:avLst/>
          </a:prstGeom>
          <a:noFill/>
          <a:ln w="9525">
            <a:noFill/>
            <a:miter lim="800000"/>
            <a:headEnd/>
            <a:tailEnd/>
          </a:ln>
        </p:spPr>
        <p:txBody>
          <a:bodyPr>
            <a:spAutoFit/>
          </a:bodyPr>
          <a:lstStyle/>
          <a:p>
            <a:pPr eaLnBrk="0" hangingPunct="0">
              <a:defRPr/>
            </a:pPr>
            <a:r>
              <a:rPr lang="en-GB" sz="2800">
                <a:solidFill>
                  <a:schemeClr val="bg2"/>
                </a:solidFill>
                <a:latin typeface="+mn-lt"/>
              </a:rPr>
              <a:t>Generalisation to 3D is simple and efficient</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04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04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04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046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04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046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p:bldP spid="190479" grpId="0"/>
      <p:bldP spid="1904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Reorientation and registration demo</a:t>
            </a:r>
            <a:endParaRPr lang="en-GB" dirty="0"/>
          </a:p>
        </p:txBody>
      </p:sp>
      <p:sp>
        <p:nvSpPr>
          <p:cNvPr id="3" name="Content Placeholder 2"/>
          <p:cNvSpPr>
            <a:spLocks noGrp="1"/>
          </p:cNvSpPr>
          <p:nvPr>
            <p:ph idx="1"/>
          </p:nvPr>
        </p:nvSpPr>
        <p:spPr/>
        <p:txBody>
          <a:bodyPr/>
          <a:lstStyle/>
          <a:p>
            <a:r>
              <a:rPr lang="en-GB" dirty="0" smtClean="0"/>
              <a:t>Now to SPM…</a:t>
            </a:r>
          </a:p>
          <a:p>
            <a:r>
              <a:rPr lang="en-GB" dirty="0" smtClean="0"/>
              <a:t>… for a more conventional slide-based talk, please </a:t>
            </a:r>
            <a:r>
              <a:rPr lang="en-GB" dirty="0"/>
              <a:t>see </a:t>
            </a:r>
            <a:r>
              <a:rPr lang="en-GB" dirty="0" smtClean="0"/>
              <a:t>the video (with accompanying slides available) at</a:t>
            </a:r>
            <a:r>
              <a:rPr lang="en-GB" dirty="0"/>
              <a:t/>
            </a:r>
            <a:br>
              <a:rPr lang="en-GB" dirty="0"/>
            </a:br>
            <a:r>
              <a:rPr lang="en-GB" dirty="0" smtClean="0">
                <a:solidFill>
                  <a:srgbClr val="0070C0"/>
                </a:solidFill>
                <a:hlinkClick r:id="rId2"/>
              </a:rPr>
              <a:t>www.fil.ion.ucl.ac.uk/spm/course/video/</a:t>
            </a:r>
            <a:r>
              <a:rPr lang="en-GB" dirty="0" smtClean="0"/>
              <a:t>  </a:t>
            </a:r>
            <a:endParaRPr lang="en-GB" dirty="0"/>
          </a:p>
          <a:p>
            <a:endParaRPr lang="en-GB" dirty="0"/>
          </a:p>
        </p:txBody>
      </p:sp>
    </p:spTree>
    <p:extLst>
      <p:ext uri="{BB962C8B-B14F-4D97-AF65-F5344CB8AC3E}">
        <p14:creationId xmlns:p14="http://schemas.microsoft.com/office/powerpoint/2010/main" val="243188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0" y="0"/>
            <a:ext cx="6096000" cy="1143000"/>
          </a:xfrm>
        </p:spPr>
        <p:txBody>
          <a:bodyPr/>
          <a:lstStyle/>
          <a:p>
            <a:r>
              <a:rPr lang="en-GB" dirty="0" smtClean="0"/>
              <a:t>Preprocessing overview</a:t>
            </a:r>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1995488" y="6119813"/>
            <a:ext cx="1928812"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2"/>
          </p:cNvCxnSpPr>
          <p:nvPr/>
        </p:nvCxnSpPr>
        <p:spPr bwMode="auto">
          <a:xfrm rot="16200000" flipH="1">
            <a:off x="1473994" y="3558381"/>
            <a:ext cx="781050" cy="15382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1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30151" r="53882" b="47353"/>
          <a:stretch>
            <a:fillRect/>
          </a:stretch>
        </p:blipFill>
        <p:spPr bwMode="auto">
          <a:xfrm>
            <a:off x="2782888" y="1281113"/>
            <a:ext cx="1349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4293" t="74982" r="53328" b="2010"/>
          <a:stretch>
            <a:fillRect/>
          </a:stretch>
        </p:blipFill>
        <p:spPr bwMode="auto">
          <a:xfrm>
            <a:off x="6269038" y="1714500"/>
            <a:ext cx="1368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182" name="Group 93"/>
          <p:cNvGrpSpPr>
            <a:grpSpLocks/>
          </p:cNvGrpSpPr>
          <p:nvPr/>
        </p:nvGrpSpPr>
        <p:grpSpPr bwMode="auto">
          <a:xfrm>
            <a:off x="8275638" y="4559300"/>
            <a:ext cx="1406525" cy="1452563"/>
            <a:chOff x="8167688" y="4429125"/>
            <a:chExt cx="1408112" cy="1452563"/>
          </a:xfrm>
        </p:grpSpPr>
        <p:pic>
          <p:nvPicPr>
            <p:cNvPr id="723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2" name="TextBox 61"/>
          <p:cNvSpPr txBox="1"/>
          <p:nvPr/>
        </p:nvSpPr>
        <p:spPr>
          <a:xfrm>
            <a:off x="2309813"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COREG</a:t>
            </a:r>
          </a:p>
        </p:txBody>
      </p:sp>
      <p:sp>
        <p:nvSpPr>
          <p:cNvPr id="63" name="TextBox 62"/>
          <p:cNvSpPr txBox="1"/>
          <p:nvPr/>
        </p:nvSpPr>
        <p:spPr>
          <a:xfrm>
            <a:off x="2381250" y="785813"/>
            <a:ext cx="2143125" cy="379412"/>
          </a:xfrm>
          <a:prstGeom prst="rect">
            <a:avLst/>
          </a:prstGeom>
          <a:noFill/>
        </p:spPr>
        <p:txBody>
          <a:bodyPr>
            <a:spAutoFit/>
          </a:bodyPr>
          <a:lstStyle/>
          <a:p>
            <a:pPr algn="ctr" eaLnBrk="0" hangingPunct="0">
              <a:defRPr/>
            </a:pPr>
            <a:r>
              <a:rPr lang="en-GB" sz="2800" b="1" dirty="0">
                <a:latin typeface="+mn-lt"/>
              </a:rPr>
              <a:t>Anatomical MRI</a:t>
            </a:r>
          </a:p>
        </p:txBody>
      </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571625" cy="765175"/>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NORM WRITE</a:t>
            </a:r>
          </a:p>
        </p:txBody>
      </p:sp>
      <p:sp>
        <p:nvSpPr>
          <p:cNvPr id="66" name="TextBox 65"/>
          <p:cNvSpPr txBox="1"/>
          <p:nvPr/>
        </p:nvSpPr>
        <p:spPr>
          <a:xfrm>
            <a:off x="8147050" y="3829050"/>
            <a:ext cx="1571625" cy="436563"/>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SMOOTH</a:t>
            </a:r>
          </a:p>
        </p:txBody>
      </p:sp>
      <p:grpSp>
        <p:nvGrpSpPr>
          <p:cNvPr id="7188" name="Group 67"/>
          <p:cNvGrpSpPr>
            <a:grpSpLocks/>
          </p:cNvGrpSpPr>
          <p:nvPr/>
        </p:nvGrpSpPr>
        <p:grpSpPr bwMode="auto">
          <a:xfrm>
            <a:off x="4559300" y="1281113"/>
            <a:ext cx="1239838" cy="1504950"/>
            <a:chOff x="4238620" y="1357298"/>
            <a:chExt cx="1015993" cy="1296992"/>
          </a:xfrm>
        </p:grpSpPr>
        <p:pic>
          <p:nvPicPr>
            <p:cNvPr id="7231"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32"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68"/>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cxnSp>
        <p:nvCxnSpPr>
          <p:cNvPr id="72" name="Straight Arrow Connector 71"/>
          <p:cNvCxnSpPr>
            <a:endCxn id="62" idx="0"/>
          </p:cNvCxnSpPr>
          <p:nvPr/>
        </p:nvCxnSpPr>
        <p:spPr bwMode="auto">
          <a:xfrm rot="5400000">
            <a:off x="2870200" y="2913063"/>
            <a:ext cx="741363" cy="43338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endCxn id="62" idx="2"/>
          </p:cNvCxnSpPr>
          <p:nvPr/>
        </p:nvCxnSpPr>
        <p:spPr bwMode="auto">
          <a:xfrm rot="5400000" flipH="1" flipV="1">
            <a:off x="2556669" y="4312444"/>
            <a:ext cx="842963" cy="920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62" idx="3"/>
          </p:cNvCxnSpPr>
          <p:nvPr/>
        </p:nvCxnSpPr>
        <p:spPr bwMode="auto">
          <a:xfrm>
            <a:off x="3738563" y="3719513"/>
            <a:ext cx="958850" cy="1169987"/>
          </a:xfrm>
          <a:prstGeom prst="straightConnector1">
            <a:avLst/>
          </a:prstGeom>
          <a:ln>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endCxn id="64" idx="0"/>
          </p:cNvCxnSpPr>
          <p:nvPr/>
        </p:nvCxnSpPr>
        <p:spPr bwMode="auto">
          <a:xfrm rot="16200000" flipH="1">
            <a:off x="3763168" y="2453482"/>
            <a:ext cx="741363" cy="13525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2" name="Straight Arrow Connector 81"/>
          <p:cNvCxnSpPr>
            <a:endCxn id="64" idx="0"/>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64" idx="3"/>
          </p:cNvCxnSpPr>
          <p:nvPr/>
        </p:nvCxnSpPr>
        <p:spPr bwMode="auto">
          <a:xfrm flipV="1">
            <a:off x="5595938" y="3192463"/>
            <a:ext cx="642937" cy="5270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endCxn id="65" idx="0"/>
          </p:cNvCxnSpPr>
          <p:nvPr/>
        </p:nvCxnSpPr>
        <p:spPr bwMode="auto">
          <a:xfrm rot="5400000">
            <a:off x="6800056" y="3345657"/>
            <a:ext cx="307975"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5" idx="2"/>
          </p:cNvCxnSpPr>
          <p:nvPr/>
        </p:nvCxnSpPr>
        <p:spPr bwMode="auto">
          <a:xfrm rot="16200000" flipH="1">
            <a:off x="6700044" y="4518819"/>
            <a:ext cx="508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bwMode="auto">
          <a:xfrm flipV="1">
            <a:off x="4989513" y="4214813"/>
            <a:ext cx="1177925" cy="638175"/>
          </a:xfrm>
          <a:prstGeom prst="straightConnector1">
            <a:avLst/>
          </a:prstGeom>
          <a:ln>
            <a:solidFill>
              <a:schemeClr val="accent1"/>
            </a:solidFill>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4" name="Straight Arrow Connector 103"/>
          <p:cNvCxnSpPr>
            <a:endCxn id="66" idx="0"/>
          </p:cNvCxnSpPr>
          <p:nvPr/>
        </p:nvCxnSpPr>
        <p:spPr bwMode="auto">
          <a:xfrm rot="16200000" flipH="1">
            <a:off x="8768557" y="3664744"/>
            <a:ext cx="328612"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a:endCxn id="66" idx="1"/>
          </p:cNvCxnSpPr>
          <p:nvPr/>
        </p:nvCxnSpPr>
        <p:spPr bwMode="auto">
          <a:xfrm rot="5400000" flipH="1" flipV="1">
            <a:off x="7466806" y="4106069"/>
            <a:ext cx="738188" cy="622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a:stCxn id="66" idx="2"/>
          </p:cNvCxnSpPr>
          <p:nvPr/>
        </p:nvCxnSpPr>
        <p:spPr bwMode="auto">
          <a:xfrm rot="16200000" flipH="1">
            <a:off x="8786019" y="4412457"/>
            <a:ext cx="29368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2" name="TextBox 111"/>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grpSp>
        <p:nvGrpSpPr>
          <p:cNvPr id="7204" name="Group 124"/>
          <p:cNvGrpSpPr>
            <a:grpSpLocks/>
          </p:cNvGrpSpPr>
          <p:nvPr/>
        </p:nvGrpSpPr>
        <p:grpSpPr bwMode="auto">
          <a:xfrm>
            <a:off x="8226425" y="109538"/>
            <a:ext cx="1595438" cy="874712"/>
            <a:chOff x="8239148" y="406203"/>
            <a:chExt cx="1595414" cy="874903"/>
          </a:xfrm>
        </p:grpSpPr>
        <p:sp>
          <p:nvSpPr>
            <p:cNvPr id="124" name="Rectangle 123"/>
            <p:cNvSpPr/>
            <p:nvPr/>
          </p:nvSpPr>
          <p:spPr bwMode="auto">
            <a:xfrm>
              <a:off x="8239148" y="406203"/>
              <a:ext cx="1595414" cy="87490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GB"/>
            </a:p>
          </p:txBody>
        </p:sp>
        <p:sp>
          <p:nvSpPr>
            <p:cNvPr id="117" name="TextBox 116"/>
            <p:cNvSpPr txBox="1"/>
            <p:nvPr/>
          </p:nvSpPr>
          <p:spPr>
            <a:xfrm>
              <a:off x="8339159" y="406203"/>
              <a:ext cx="768338" cy="379495"/>
            </a:xfrm>
            <a:prstGeom prst="rect">
              <a:avLst/>
            </a:prstGeom>
            <a:noFill/>
          </p:spPr>
          <p:txBody>
            <a:bodyPr wrap="none">
              <a:spAutoFit/>
            </a:bodyPr>
            <a:lstStyle/>
            <a:p>
              <a:pPr eaLnBrk="0" hangingPunct="0">
                <a:defRPr/>
              </a:pPr>
              <a:r>
                <a:rPr lang="en-GB" sz="2800" b="1" dirty="0">
                  <a:latin typeface="+mn-lt"/>
                </a:rPr>
                <a:t>Input</a:t>
              </a:r>
            </a:p>
          </p:txBody>
        </p:sp>
        <p:sp>
          <p:nvSpPr>
            <p:cNvPr id="118" name="TextBox 117"/>
            <p:cNvSpPr txBox="1"/>
            <p:nvPr/>
          </p:nvSpPr>
          <p:spPr>
            <a:xfrm>
              <a:off x="8239148" y="809516"/>
              <a:ext cx="968360" cy="379495"/>
            </a:xfrm>
            <a:prstGeom prst="rect">
              <a:avLst/>
            </a:prstGeom>
            <a:noFill/>
          </p:spPr>
          <p:txBody>
            <a:bodyPr wrap="none">
              <a:spAutoFit/>
            </a:bodyPr>
            <a:lstStyle/>
            <a:p>
              <a:pPr eaLnBrk="0" hangingPunct="0">
                <a:defRPr/>
              </a:pPr>
              <a:r>
                <a:rPr lang="en-GB" sz="2800" b="1" dirty="0">
                  <a:latin typeface="+mn-lt"/>
                </a:rPr>
                <a:t>Output</a:t>
              </a:r>
            </a:p>
          </p:txBody>
        </p:sp>
        <p:cxnSp>
          <p:nvCxnSpPr>
            <p:cNvPr id="122" name="Straight Arrow Connector 121"/>
            <p:cNvCxnSpPr/>
            <p:nvPr/>
          </p:nvCxnSpPr>
          <p:spPr bwMode="auto">
            <a:xfrm>
              <a:off x="9213858" y="1055632"/>
              <a:ext cx="507992"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3" name="Straight Arrow Connector 122"/>
            <p:cNvCxnSpPr/>
            <p:nvPr/>
          </p:nvCxnSpPr>
          <p:spPr bwMode="auto">
            <a:xfrm>
              <a:off x="9213858" y="680900"/>
              <a:ext cx="507992"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128" name="TextBox 127"/>
          <p:cNvSpPr txBox="1"/>
          <p:nvPr/>
        </p:nvSpPr>
        <p:spPr>
          <a:xfrm>
            <a:off x="7596188" y="1139825"/>
            <a:ext cx="1765300" cy="381000"/>
          </a:xfrm>
          <a:prstGeom prst="rect">
            <a:avLst/>
          </a:prstGeom>
          <a:noFill/>
        </p:spPr>
        <p:txBody>
          <a:bodyPr>
            <a:spAutoFit/>
          </a:bodyPr>
          <a:lstStyle/>
          <a:p>
            <a:pPr algn="ctr" eaLnBrk="0" hangingPunct="0">
              <a:defRPr/>
            </a:pPr>
            <a:r>
              <a:rPr lang="en-GB" sz="2800" b="1" dirty="0">
                <a:latin typeface="+mn-lt"/>
              </a:rPr>
              <a:t>Segmentation</a:t>
            </a:r>
          </a:p>
        </p:txBody>
      </p:sp>
      <p:sp>
        <p:nvSpPr>
          <p:cNvPr id="134" name="TextBox 133"/>
          <p:cNvSpPr txBox="1"/>
          <p:nvPr/>
        </p:nvSpPr>
        <p:spPr>
          <a:xfrm>
            <a:off x="7572375" y="1555750"/>
            <a:ext cx="1908175" cy="668338"/>
          </a:xfrm>
          <a:prstGeom prst="rect">
            <a:avLst/>
          </a:prstGeom>
          <a:noFill/>
        </p:spPr>
        <p:txBody>
          <a:bodyPr>
            <a:spAutoFit/>
          </a:bodyPr>
          <a:lstStyle/>
          <a:p>
            <a:pPr algn="ctr" eaLnBrk="0" hangingPunct="0">
              <a:defRPr/>
            </a:pPr>
            <a:r>
              <a:rPr lang="en-GB" sz="2800" b="1" dirty="0">
                <a:latin typeface="+mn-lt"/>
              </a:rPr>
              <a:t>Transformation</a:t>
            </a:r>
          </a:p>
          <a:p>
            <a:pPr eaLnBrk="0" hangingPunct="0">
              <a:defRPr/>
            </a:pPr>
            <a:r>
              <a:rPr lang="en-GB" sz="2800" b="1" dirty="0">
                <a:latin typeface="+mn-lt"/>
              </a:rPr>
              <a:t>(seg_sn.mat)</a:t>
            </a:r>
          </a:p>
        </p:txBody>
      </p:sp>
      <p:grpSp>
        <p:nvGrpSpPr>
          <p:cNvPr id="5" name="Group 96"/>
          <p:cNvGrpSpPr>
            <a:grpSpLocks/>
          </p:cNvGrpSpPr>
          <p:nvPr/>
        </p:nvGrpSpPr>
        <p:grpSpPr bwMode="auto">
          <a:xfrm>
            <a:off x="8020117" y="2344738"/>
            <a:ext cx="1789112" cy="1155700"/>
            <a:chOff x="8155496" y="2344738"/>
            <a:chExt cx="1789397" cy="1155700"/>
          </a:xfrm>
          <a:noFill/>
        </p:grpSpPr>
        <p:pic>
          <p:nvPicPr>
            <p:cNvPr id="1081" name="Picture 38"/>
            <p:cNvPicPr>
              <a:picLocks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155496" y="2344738"/>
              <a:ext cx="1554162" cy="1155700"/>
            </a:xfrm>
            <a:prstGeom prst="rect">
              <a:avLst/>
            </a:prstGeom>
            <a:grpFill/>
            <a:ln w="12700">
              <a:noFill/>
              <a:miter lim="800000"/>
              <a:headEnd/>
              <a:tailEnd/>
            </a:ln>
          </p:spPr>
        </p:pic>
        <p:sp>
          <p:nvSpPr>
            <p:cNvPr id="136" name="TextBox 135"/>
            <p:cNvSpPr txBox="1"/>
            <p:nvPr/>
          </p:nvSpPr>
          <p:spPr>
            <a:xfrm>
              <a:off x="9016058" y="2406650"/>
              <a:ext cx="928835" cy="379413"/>
            </a:xfrm>
            <a:prstGeom prst="rect">
              <a:avLst/>
            </a:prstGeom>
            <a:grpFill/>
          </p:spPr>
          <p:txBody>
            <a:bodyPr wrap="none">
              <a:spAutoFit/>
            </a:bodyPr>
            <a:lstStyle/>
            <a:p>
              <a:pPr algn="ctr" eaLnBrk="0" hangingPunct="0">
                <a:defRPr/>
              </a:pPr>
              <a:r>
                <a:rPr lang="en-GB" sz="2800" b="1" dirty="0">
                  <a:latin typeface="+mn-lt"/>
                </a:rPr>
                <a:t>Kernel</a:t>
              </a:r>
            </a:p>
          </p:txBody>
        </p:sp>
      </p:grpSp>
      <p:sp>
        <p:nvSpPr>
          <p:cNvPr id="68" name="TextBox 67"/>
          <p:cNvSpPr txBox="1"/>
          <p:nvPr/>
        </p:nvSpPr>
        <p:spPr>
          <a:xfrm>
            <a:off x="4003675" y="6021388"/>
            <a:ext cx="1616075" cy="666750"/>
          </a:xfrm>
          <a:prstGeom prst="rect">
            <a:avLst/>
          </a:prstGeom>
          <a:noFill/>
        </p:spPr>
        <p:txBody>
          <a:bodyPr>
            <a:spAutoFit/>
          </a:bodyPr>
          <a:lstStyle/>
          <a:p>
            <a:pPr algn="ctr" eaLnBrk="0" hangingPunct="0">
              <a:defRPr/>
            </a:pPr>
            <a:r>
              <a:rPr lang="en-GB" sz="2800" b="1" dirty="0">
                <a:latin typeface="+mn-lt"/>
              </a:rPr>
              <a:t>(Headers changed)</a:t>
            </a:r>
          </a:p>
        </p:txBody>
      </p:sp>
      <p:grpSp>
        <p:nvGrpSpPr>
          <p:cNvPr id="7209" name="Group 92"/>
          <p:cNvGrpSpPr>
            <a:grpSpLocks/>
          </p:cNvGrpSpPr>
          <p:nvPr/>
        </p:nvGrpSpPr>
        <p:grpSpPr bwMode="auto">
          <a:xfrm>
            <a:off x="6096000" y="4786313"/>
            <a:ext cx="1406525" cy="1797050"/>
            <a:chOff x="6096000" y="4786313"/>
            <a:chExt cx="1406525" cy="1796296"/>
          </a:xfrm>
        </p:grpSpPr>
        <p:pic>
          <p:nvPicPr>
            <p:cNvPr id="72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310313" y="4786313"/>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238875" y="4857750"/>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167438" y="4929188"/>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096000" y="5000625"/>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096000" y="6203355"/>
              <a:ext cx="1393825" cy="379254"/>
            </a:xfrm>
            <a:prstGeom prst="rect">
              <a:avLst/>
            </a:prstGeom>
            <a:noFill/>
          </p:spPr>
          <p:txBody>
            <a:bodyPr wrap="none">
              <a:spAutoFit/>
            </a:bodyPr>
            <a:lstStyle/>
            <a:p>
              <a:pPr algn="ctr" eaLnBrk="0" hangingPunct="0">
                <a:defRPr/>
              </a:pPr>
              <a:r>
                <a:rPr lang="en-GB" sz="2800" b="1" dirty="0">
                  <a:latin typeface="+mn-lt"/>
                </a:rPr>
                <a:t>MNI Space</a:t>
              </a:r>
            </a:p>
          </p:txBody>
        </p:sp>
      </p:grpSp>
      <p:cxnSp>
        <p:nvCxnSpPr>
          <p:cNvPr id="77" name="Straight Arrow Connector 76"/>
          <p:cNvCxnSpPr/>
          <p:nvPr/>
        </p:nvCxnSpPr>
        <p:spPr bwMode="auto">
          <a:xfrm rot="16200000" flipH="1">
            <a:off x="8734425" y="6149976"/>
            <a:ext cx="276225"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21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2"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2287588" y="47799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1828800" y="3937000"/>
            <a:ext cx="4338638" cy="69532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5" name="Picture 9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725" t="19864" r="29062" b="48347"/>
          <a:stretch/>
        </p:blipFill>
        <p:spPr bwMode="auto">
          <a:xfrm>
            <a:off x="4026445" y="4936331"/>
            <a:ext cx="156949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09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smtClean="0"/>
              <a:t>References</a:t>
            </a:r>
          </a:p>
        </p:txBody>
      </p:sp>
      <p:sp>
        <p:nvSpPr>
          <p:cNvPr id="72707" name="Rectangle 3"/>
          <p:cNvSpPr>
            <a:spLocks noGrp="1" noChangeArrowheads="1"/>
          </p:cNvSpPr>
          <p:nvPr>
            <p:ph type="body" idx="1"/>
          </p:nvPr>
        </p:nvSpPr>
        <p:spPr/>
        <p:txBody>
          <a:bodyPr/>
          <a:lstStyle/>
          <a:p>
            <a:pPr>
              <a:lnSpc>
                <a:spcPct val="80000"/>
              </a:lnSpc>
            </a:pPr>
            <a:r>
              <a:rPr lang="en-US" sz="2000" dirty="0" err="1" smtClean="0">
                <a:solidFill>
                  <a:srgbClr val="000099"/>
                </a:solidFill>
              </a:rPr>
              <a:t>Friston</a:t>
            </a:r>
            <a:r>
              <a:rPr lang="en-US" sz="2000" dirty="0" smtClean="0">
                <a:solidFill>
                  <a:srgbClr val="000099"/>
                </a:solidFill>
              </a:rPr>
              <a:t> et al.</a:t>
            </a:r>
            <a:r>
              <a:rPr lang="en-US" sz="2000" dirty="0" smtClean="0"/>
              <a:t>  </a:t>
            </a:r>
            <a:r>
              <a:rPr lang="en-US" sz="2000" i="1" dirty="0" smtClean="0"/>
              <a:t>Spatial registration and </a:t>
            </a:r>
            <a:r>
              <a:rPr lang="en-US" sz="2000" i="1" dirty="0" err="1" smtClean="0"/>
              <a:t>normalisation</a:t>
            </a:r>
            <a:r>
              <a:rPr lang="en-US" sz="2000" i="1" dirty="0" smtClean="0"/>
              <a:t> of images</a:t>
            </a:r>
            <a:r>
              <a:rPr lang="en-US" sz="2000" dirty="0" smtClean="0"/>
              <a:t>.</a:t>
            </a:r>
            <a:br>
              <a:rPr lang="en-US" sz="2000" dirty="0" smtClean="0"/>
            </a:br>
            <a:r>
              <a:rPr lang="en-US" sz="2000" dirty="0" smtClean="0"/>
              <a:t>Human Brain Mapping 3:165-189 (1995).</a:t>
            </a:r>
          </a:p>
          <a:p>
            <a:pPr>
              <a:lnSpc>
                <a:spcPct val="80000"/>
              </a:lnSpc>
            </a:pPr>
            <a:r>
              <a:rPr lang="en-US" sz="2000" dirty="0" err="1" smtClean="0">
                <a:solidFill>
                  <a:srgbClr val="000099"/>
                </a:solidFill>
              </a:rPr>
              <a:t>Collignon</a:t>
            </a:r>
            <a:r>
              <a:rPr lang="en-US" sz="2000" dirty="0" smtClean="0">
                <a:solidFill>
                  <a:srgbClr val="000099"/>
                </a:solidFill>
              </a:rPr>
              <a:t> et al.</a:t>
            </a:r>
            <a:r>
              <a:rPr lang="en-US" sz="2000" dirty="0" smtClean="0"/>
              <a:t> </a:t>
            </a:r>
            <a:r>
              <a:rPr lang="en-US" sz="2000" i="1" dirty="0" smtClean="0"/>
              <a:t>Automated multi-modality image registration based on information theory</a:t>
            </a:r>
            <a:r>
              <a:rPr lang="en-US" sz="2000" dirty="0" smtClean="0"/>
              <a:t>.  IPMI’95 </a:t>
            </a:r>
            <a:r>
              <a:rPr lang="en-US" sz="2000" dirty="0" err="1" smtClean="0"/>
              <a:t>pp</a:t>
            </a:r>
            <a:r>
              <a:rPr lang="en-US" sz="2000" dirty="0" smtClean="0"/>
              <a:t> 263-274 (1995).</a:t>
            </a:r>
          </a:p>
          <a:p>
            <a:pPr>
              <a:lnSpc>
                <a:spcPct val="80000"/>
              </a:lnSpc>
            </a:pPr>
            <a:r>
              <a:rPr lang="en-US" sz="2000" dirty="0" smtClean="0">
                <a:solidFill>
                  <a:srgbClr val="000099"/>
                </a:solidFill>
              </a:rPr>
              <a:t>Ashburner et al.</a:t>
            </a:r>
            <a:r>
              <a:rPr lang="en-US" sz="2000" dirty="0" smtClean="0"/>
              <a:t> </a:t>
            </a:r>
            <a:r>
              <a:rPr lang="en-US" sz="2000" i="1" dirty="0" smtClean="0"/>
              <a:t>Incorporating prior knowledge into image registration</a:t>
            </a:r>
            <a:r>
              <a:rPr lang="en-US" sz="2000" dirty="0" smtClean="0"/>
              <a:t>.</a:t>
            </a:r>
            <a:br>
              <a:rPr lang="en-US" sz="2000" dirty="0" smtClean="0"/>
            </a:br>
            <a:r>
              <a:rPr lang="en-US" sz="2000" dirty="0" smtClean="0"/>
              <a:t>NeuroImage 6:344-352 (1997).</a:t>
            </a:r>
          </a:p>
          <a:p>
            <a:pPr>
              <a:lnSpc>
                <a:spcPct val="80000"/>
              </a:lnSpc>
            </a:pPr>
            <a:r>
              <a:rPr lang="en-US" sz="2000" dirty="0" smtClean="0">
                <a:solidFill>
                  <a:srgbClr val="000099"/>
                </a:solidFill>
              </a:rPr>
              <a:t>Ashburner &amp; </a:t>
            </a:r>
            <a:r>
              <a:rPr lang="en-US" sz="2000" dirty="0" err="1" smtClean="0">
                <a:solidFill>
                  <a:srgbClr val="000099"/>
                </a:solidFill>
              </a:rPr>
              <a:t>Friston</a:t>
            </a:r>
            <a:r>
              <a:rPr lang="en-US" sz="2000" dirty="0" smtClean="0">
                <a:solidFill>
                  <a:srgbClr val="000099"/>
                </a:solidFill>
              </a:rPr>
              <a:t>.</a:t>
            </a:r>
            <a:r>
              <a:rPr lang="en-US" sz="2000" dirty="0" smtClean="0"/>
              <a:t> </a:t>
            </a:r>
            <a:r>
              <a:rPr lang="en-US" sz="2000" i="1" dirty="0" smtClean="0"/>
              <a:t>Nonlinear spatial </a:t>
            </a:r>
            <a:r>
              <a:rPr lang="en-US" sz="2000" i="1" dirty="0" err="1" smtClean="0"/>
              <a:t>normalisation</a:t>
            </a:r>
            <a:r>
              <a:rPr lang="en-US" sz="2000" i="1" dirty="0" smtClean="0"/>
              <a:t> using basis functions</a:t>
            </a:r>
            <a:r>
              <a:rPr lang="en-US" sz="2000" dirty="0" smtClean="0"/>
              <a:t>.</a:t>
            </a:r>
            <a:br>
              <a:rPr lang="en-US" sz="2000" dirty="0" smtClean="0"/>
            </a:br>
            <a:r>
              <a:rPr lang="en-US" sz="2000" dirty="0" smtClean="0"/>
              <a:t>Human Brain Mapping 7:254-266 (1999).</a:t>
            </a:r>
          </a:p>
          <a:p>
            <a:pPr>
              <a:lnSpc>
                <a:spcPct val="80000"/>
              </a:lnSpc>
            </a:pPr>
            <a:r>
              <a:rPr lang="en-GB" sz="2000" dirty="0" err="1" smtClean="0">
                <a:solidFill>
                  <a:srgbClr val="000099"/>
                </a:solidFill>
              </a:rPr>
              <a:t>Thévenaz</a:t>
            </a:r>
            <a:r>
              <a:rPr lang="en-GB" sz="2000" dirty="0" smtClean="0">
                <a:solidFill>
                  <a:srgbClr val="000099"/>
                </a:solidFill>
              </a:rPr>
              <a:t> et al.</a:t>
            </a:r>
            <a:r>
              <a:rPr lang="en-GB" sz="2000" dirty="0" smtClean="0"/>
              <a:t> </a:t>
            </a:r>
            <a:r>
              <a:rPr lang="en-GB" sz="2000" i="1" dirty="0" smtClean="0"/>
              <a:t>Interpolation revisited</a:t>
            </a:r>
            <a:r>
              <a:rPr lang="en-GB" sz="2000" dirty="0" smtClean="0"/>
              <a:t>.</a:t>
            </a:r>
            <a:br>
              <a:rPr lang="en-GB" sz="2000" dirty="0" smtClean="0"/>
            </a:br>
            <a:r>
              <a:rPr lang="en-GB" sz="2000" dirty="0" smtClean="0"/>
              <a:t>IEEE Trans. Med. Imaging 19:739-758 (2000).</a:t>
            </a:r>
            <a:endParaRPr lang="en-US" sz="2000" dirty="0" smtClean="0"/>
          </a:p>
          <a:p>
            <a:pPr>
              <a:lnSpc>
                <a:spcPct val="80000"/>
              </a:lnSpc>
            </a:pPr>
            <a:r>
              <a:rPr lang="en-GB" sz="2000" dirty="0" err="1" smtClean="0">
                <a:solidFill>
                  <a:srgbClr val="000099"/>
                </a:solidFill>
              </a:rPr>
              <a:t>Andersson</a:t>
            </a:r>
            <a:r>
              <a:rPr lang="en-GB" sz="2000" dirty="0" smtClean="0">
                <a:solidFill>
                  <a:srgbClr val="000099"/>
                </a:solidFill>
              </a:rPr>
              <a:t> et al.</a:t>
            </a:r>
            <a:r>
              <a:rPr lang="en-GB" sz="2000" dirty="0" smtClean="0"/>
              <a:t> </a:t>
            </a:r>
            <a:r>
              <a:rPr lang="en-GB" sz="2000" i="1" dirty="0" err="1" smtClean="0"/>
              <a:t>Modeling</a:t>
            </a:r>
            <a:r>
              <a:rPr lang="en-GB" sz="2000" i="1" dirty="0" smtClean="0"/>
              <a:t> geometric deformations in EPI time series</a:t>
            </a:r>
            <a:r>
              <a:rPr lang="en-GB" sz="2000" dirty="0" smtClean="0"/>
              <a:t>.</a:t>
            </a:r>
            <a:br>
              <a:rPr lang="en-GB" sz="2000" dirty="0" smtClean="0"/>
            </a:br>
            <a:r>
              <a:rPr lang="en-GB" sz="2000" dirty="0" err="1" smtClean="0"/>
              <a:t>Neuroimage</a:t>
            </a:r>
            <a:r>
              <a:rPr lang="en-GB" sz="2000" dirty="0" smtClean="0"/>
              <a:t> 13:903-919 (2001).</a:t>
            </a:r>
            <a:endParaRPr lang="en-US" sz="2000" dirty="0" smtClean="0"/>
          </a:p>
          <a:p>
            <a:pPr>
              <a:lnSpc>
                <a:spcPct val="80000"/>
              </a:lnSpc>
            </a:pPr>
            <a:r>
              <a:rPr lang="en-US" sz="2000" dirty="0" smtClean="0">
                <a:solidFill>
                  <a:srgbClr val="000099"/>
                </a:solidFill>
              </a:rPr>
              <a:t>Ashburner &amp; </a:t>
            </a:r>
            <a:r>
              <a:rPr lang="en-US" sz="2000" dirty="0" err="1" smtClean="0">
                <a:solidFill>
                  <a:srgbClr val="000099"/>
                </a:solidFill>
              </a:rPr>
              <a:t>Friston</a:t>
            </a:r>
            <a:r>
              <a:rPr lang="en-US" sz="2000" dirty="0" smtClean="0">
                <a:solidFill>
                  <a:srgbClr val="000099"/>
                </a:solidFill>
              </a:rPr>
              <a:t>.</a:t>
            </a:r>
            <a:r>
              <a:rPr lang="en-US" sz="2000" dirty="0" smtClean="0"/>
              <a:t> </a:t>
            </a:r>
            <a:r>
              <a:rPr lang="en-US" sz="2000" i="1" dirty="0" smtClean="0"/>
              <a:t>Unified Segmentation</a:t>
            </a:r>
            <a:r>
              <a:rPr lang="en-US" sz="2000" dirty="0" smtClean="0"/>
              <a:t>.</a:t>
            </a:r>
            <a:br>
              <a:rPr lang="en-US" sz="2000" dirty="0" smtClean="0"/>
            </a:br>
            <a:r>
              <a:rPr lang="en-US" sz="2000" dirty="0" smtClean="0"/>
              <a:t>NeuroImage </a:t>
            </a:r>
            <a:r>
              <a:rPr lang="en-GB" sz="2000" dirty="0" smtClean="0"/>
              <a:t>26:839-851</a:t>
            </a:r>
            <a:r>
              <a:rPr lang="en-US" sz="2000" dirty="0" smtClean="0"/>
              <a:t> (2005).</a:t>
            </a:r>
          </a:p>
          <a:p>
            <a:pPr>
              <a:lnSpc>
                <a:spcPct val="80000"/>
              </a:lnSpc>
            </a:pPr>
            <a:r>
              <a:rPr lang="en-GB" sz="2000" dirty="0" smtClean="0">
                <a:solidFill>
                  <a:srgbClr val="000099"/>
                </a:solidFill>
              </a:rPr>
              <a:t>Ashburner.</a:t>
            </a:r>
            <a:r>
              <a:rPr lang="en-GB" sz="2000" dirty="0" smtClean="0"/>
              <a:t> </a:t>
            </a:r>
            <a:r>
              <a:rPr lang="en-GB" sz="2000" i="1" dirty="0" smtClean="0"/>
              <a:t>A Fast </a:t>
            </a:r>
            <a:r>
              <a:rPr lang="en-GB" sz="2000" i="1" dirty="0" err="1" smtClean="0"/>
              <a:t>Diffeomorphic</a:t>
            </a:r>
            <a:r>
              <a:rPr lang="en-GB" sz="2000" i="1" dirty="0" smtClean="0"/>
              <a:t> Image Registration Algorithm</a:t>
            </a:r>
            <a:r>
              <a:rPr lang="en-GB" sz="2000" dirty="0" smtClean="0"/>
              <a:t>. NeuroImage 38:95-113 (2007).</a:t>
            </a:r>
          </a:p>
          <a:p>
            <a:pPr>
              <a:lnSpc>
                <a:spcPct val="80000"/>
              </a:lnSpc>
            </a:pPr>
            <a:endParaRPr lang="en-GB" sz="1800"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0" y="0"/>
            <a:ext cx="6096000" cy="1143000"/>
          </a:xfrm>
        </p:spPr>
        <p:txBody>
          <a:bodyPr/>
          <a:lstStyle/>
          <a:p>
            <a:r>
              <a:rPr lang="en-GB" dirty="0" smtClean="0"/>
              <a:t>Preprocessing overview</a:t>
            </a:r>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1995488" y="6119813"/>
            <a:ext cx="1928812"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2"/>
          </p:cNvCxnSpPr>
          <p:nvPr/>
        </p:nvCxnSpPr>
        <p:spPr bwMode="auto">
          <a:xfrm rot="16200000" flipH="1">
            <a:off x="1473994" y="3558381"/>
            <a:ext cx="781050" cy="15382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1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30151" r="53882" b="47353"/>
          <a:stretch>
            <a:fillRect/>
          </a:stretch>
        </p:blipFill>
        <p:spPr bwMode="auto">
          <a:xfrm>
            <a:off x="2782888" y="1281113"/>
            <a:ext cx="1349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4293" t="74982" r="53328" b="2010"/>
          <a:stretch>
            <a:fillRect/>
          </a:stretch>
        </p:blipFill>
        <p:spPr bwMode="auto">
          <a:xfrm>
            <a:off x="6269038" y="1714500"/>
            <a:ext cx="1368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182" name="Group 93"/>
          <p:cNvGrpSpPr>
            <a:grpSpLocks/>
          </p:cNvGrpSpPr>
          <p:nvPr/>
        </p:nvGrpSpPr>
        <p:grpSpPr bwMode="auto">
          <a:xfrm>
            <a:off x="8275638" y="4559300"/>
            <a:ext cx="1406525" cy="1452563"/>
            <a:chOff x="8167688" y="4429125"/>
            <a:chExt cx="1408112" cy="1452563"/>
          </a:xfrm>
        </p:grpSpPr>
        <p:pic>
          <p:nvPicPr>
            <p:cNvPr id="723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2" name="TextBox 61"/>
          <p:cNvSpPr txBox="1"/>
          <p:nvPr/>
        </p:nvSpPr>
        <p:spPr>
          <a:xfrm>
            <a:off x="2309813"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COREG</a:t>
            </a:r>
          </a:p>
        </p:txBody>
      </p:sp>
      <p:sp>
        <p:nvSpPr>
          <p:cNvPr id="63" name="TextBox 62"/>
          <p:cNvSpPr txBox="1"/>
          <p:nvPr/>
        </p:nvSpPr>
        <p:spPr>
          <a:xfrm>
            <a:off x="2381250" y="785813"/>
            <a:ext cx="2143125" cy="379412"/>
          </a:xfrm>
          <a:prstGeom prst="rect">
            <a:avLst/>
          </a:prstGeom>
          <a:noFill/>
        </p:spPr>
        <p:txBody>
          <a:bodyPr>
            <a:spAutoFit/>
          </a:bodyPr>
          <a:lstStyle/>
          <a:p>
            <a:pPr algn="ctr" eaLnBrk="0" hangingPunct="0">
              <a:defRPr/>
            </a:pPr>
            <a:r>
              <a:rPr lang="en-GB" sz="2800" b="1" dirty="0">
                <a:latin typeface="+mn-lt"/>
              </a:rPr>
              <a:t>Anatomical MRI</a:t>
            </a:r>
          </a:p>
        </p:txBody>
      </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571625" cy="765175"/>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NORM WRITE</a:t>
            </a:r>
          </a:p>
        </p:txBody>
      </p:sp>
      <p:sp>
        <p:nvSpPr>
          <p:cNvPr id="66" name="TextBox 65"/>
          <p:cNvSpPr txBox="1"/>
          <p:nvPr/>
        </p:nvSpPr>
        <p:spPr>
          <a:xfrm>
            <a:off x="8147050" y="3829050"/>
            <a:ext cx="1571625" cy="436563"/>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SMOOTH</a:t>
            </a:r>
          </a:p>
        </p:txBody>
      </p:sp>
      <p:grpSp>
        <p:nvGrpSpPr>
          <p:cNvPr id="7188" name="Group 67"/>
          <p:cNvGrpSpPr>
            <a:grpSpLocks/>
          </p:cNvGrpSpPr>
          <p:nvPr/>
        </p:nvGrpSpPr>
        <p:grpSpPr bwMode="auto">
          <a:xfrm>
            <a:off x="4559300" y="1281113"/>
            <a:ext cx="1239838" cy="1504950"/>
            <a:chOff x="4238620" y="1357298"/>
            <a:chExt cx="1015993" cy="1296992"/>
          </a:xfrm>
        </p:grpSpPr>
        <p:pic>
          <p:nvPicPr>
            <p:cNvPr id="7231"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32"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68"/>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cxnSp>
        <p:nvCxnSpPr>
          <p:cNvPr id="72" name="Straight Arrow Connector 71"/>
          <p:cNvCxnSpPr>
            <a:stCxn id="45" idx="2"/>
            <a:endCxn id="62" idx="0"/>
          </p:cNvCxnSpPr>
          <p:nvPr/>
        </p:nvCxnSpPr>
        <p:spPr bwMode="auto">
          <a:xfrm rot="5400000">
            <a:off x="2870200" y="2913063"/>
            <a:ext cx="741363" cy="43338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stCxn id="83" idx="0"/>
            <a:endCxn id="62" idx="2"/>
          </p:cNvCxnSpPr>
          <p:nvPr/>
        </p:nvCxnSpPr>
        <p:spPr bwMode="auto">
          <a:xfrm rot="5400000" flipH="1" flipV="1">
            <a:off x="2556669" y="4312444"/>
            <a:ext cx="842963" cy="920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62" idx="3"/>
          </p:cNvCxnSpPr>
          <p:nvPr/>
        </p:nvCxnSpPr>
        <p:spPr bwMode="auto">
          <a:xfrm>
            <a:off x="3738563" y="3719513"/>
            <a:ext cx="958850" cy="1169987"/>
          </a:xfrm>
          <a:prstGeom prst="straightConnector1">
            <a:avLst/>
          </a:prstGeom>
          <a:ln>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45" idx="2"/>
            <a:endCxn id="64" idx="0"/>
          </p:cNvCxnSpPr>
          <p:nvPr/>
        </p:nvCxnSpPr>
        <p:spPr bwMode="auto">
          <a:xfrm rot="16200000" flipH="1">
            <a:off x="3763168" y="2453482"/>
            <a:ext cx="741363" cy="13525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2" name="Straight Arrow Connector 81"/>
          <p:cNvCxnSpPr>
            <a:stCxn id="67" idx="2"/>
            <a:endCxn id="64" idx="0"/>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64" idx="3"/>
          </p:cNvCxnSpPr>
          <p:nvPr/>
        </p:nvCxnSpPr>
        <p:spPr bwMode="auto">
          <a:xfrm flipV="1">
            <a:off x="5595938" y="3192463"/>
            <a:ext cx="642937" cy="5270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stCxn id="91141" idx="2"/>
            <a:endCxn id="65" idx="0"/>
          </p:cNvCxnSpPr>
          <p:nvPr/>
        </p:nvCxnSpPr>
        <p:spPr bwMode="auto">
          <a:xfrm rot="5400000">
            <a:off x="6800056" y="3345657"/>
            <a:ext cx="307975"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5" idx="2"/>
          </p:cNvCxnSpPr>
          <p:nvPr/>
        </p:nvCxnSpPr>
        <p:spPr bwMode="auto">
          <a:xfrm rot="16200000" flipH="1">
            <a:off x="6700044" y="4518819"/>
            <a:ext cx="508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bwMode="auto">
          <a:xfrm flipV="1">
            <a:off x="4989513" y="4214813"/>
            <a:ext cx="1177925" cy="638175"/>
          </a:xfrm>
          <a:prstGeom prst="straightConnector1">
            <a:avLst/>
          </a:prstGeom>
          <a:ln>
            <a:solidFill>
              <a:schemeClr val="accent1"/>
            </a:solidFill>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4" name="Straight Arrow Connector 103"/>
          <p:cNvCxnSpPr>
            <a:stCxn id="70" idx="2"/>
            <a:endCxn id="66" idx="0"/>
          </p:cNvCxnSpPr>
          <p:nvPr/>
        </p:nvCxnSpPr>
        <p:spPr bwMode="auto">
          <a:xfrm rot="16200000" flipH="1">
            <a:off x="8768557" y="3664744"/>
            <a:ext cx="328612"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a:endCxn id="66" idx="1"/>
          </p:cNvCxnSpPr>
          <p:nvPr/>
        </p:nvCxnSpPr>
        <p:spPr bwMode="auto">
          <a:xfrm rot="5400000" flipH="1" flipV="1">
            <a:off x="7466806" y="4106069"/>
            <a:ext cx="738188" cy="622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a:stCxn id="66" idx="2"/>
          </p:cNvCxnSpPr>
          <p:nvPr/>
        </p:nvCxnSpPr>
        <p:spPr bwMode="auto">
          <a:xfrm rot="16200000" flipH="1">
            <a:off x="8786019" y="4412457"/>
            <a:ext cx="29368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2" name="TextBox 111"/>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grpSp>
        <p:nvGrpSpPr>
          <p:cNvPr id="7204" name="Group 124"/>
          <p:cNvGrpSpPr>
            <a:grpSpLocks/>
          </p:cNvGrpSpPr>
          <p:nvPr/>
        </p:nvGrpSpPr>
        <p:grpSpPr bwMode="auto">
          <a:xfrm>
            <a:off x="8226425" y="109538"/>
            <a:ext cx="1595438" cy="874712"/>
            <a:chOff x="8239148" y="406203"/>
            <a:chExt cx="1595414" cy="874903"/>
          </a:xfrm>
        </p:grpSpPr>
        <p:sp>
          <p:nvSpPr>
            <p:cNvPr id="124" name="Rectangle 123"/>
            <p:cNvSpPr/>
            <p:nvPr/>
          </p:nvSpPr>
          <p:spPr bwMode="auto">
            <a:xfrm>
              <a:off x="8239148" y="406203"/>
              <a:ext cx="1595414" cy="87490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GB"/>
            </a:p>
          </p:txBody>
        </p:sp>
        <p:sp>
          <p:nvSpPr>
            <p:cNvPr id="117" name="TextBox 116"/>
            <p:cNvSpPr txBox="1"/>
            <p:nvPr/>
          </p:nvSpPr>
          <p:spPr>
            <a:xfrm>
              <a:off x="8339159" y="406203"/>
              <a:ext cx="768338" cy="379495"/>
            </a:xfrm>
            <a:prstGeom prst="rect">
              <a:avLst/>
            </a:prstGeom>
            <a:noFill/>
          </p:spPr>
          <p:txBody>
            <a:bodyPr wrap="none">
              <a:spAutoFit/>
            </a:bodyPr>
            <a:lstStyle/>
            <a:p>
              <a:pPr eaLnBrk="0" hangingPunct="0">
                <a:defRPr/>
              </a:pPr>
              <a:r>
                <a:rPr lang="en-GB" sz="2800" b="1" dirty="0">
                  <a:latin typeface="+mn-lt"/>
                </a:rPr>
                <a:t>Input</a:t>
              </a:r>
            </a:p>
          </p:txBody>
        </p:sp>
        <p:sp>
          <p:nvSpPr>
            <p:cNvPr id="118" name="TextBox 117"/>
            <p:cNvSpPr txBox="1"/>
            <p:nvPr/>
          </p:nvSpPr>
          <p:spPr>
            <a:xfrm>
              <a:off x="8239148" y="809516"/>
              <a:ext cx="968360" cy="379495"/>
            </a:xfrm>
            <a:prstGeom prst="rect">
              <a:avLst/>
            </a:prstGeom>
            <a:noFill/>
          </p:spPr>
          <p:txBody>
            <a:bodyPr wrap="none">
              <a:spAutoFit/>
            </a:bodyPr>
            <a:lstStyle/>
            <a:p>
              <a:pPr eaLnBrk="0" hangingPunct="0">
                <a:defRPr/>
              </a:pPr>
              <a:r>
                <a:rPr lang="en-GB" sz="2800" b="1" dirty="0">
                  <a:latin typeface="+mn-lt"/>
                </a:rPr>
                <a:t>Output</a:t>
              </a:r>
            </a:p>
          </p:txBody>
        </p:sp>
        <p:cxnSp>
          <p:nvCxnSpPr>
            <p:cNvPr id="122" name="Straight Arrow Connector 121"/>
            <p:cNvCxnSpPr/>
            <p:nvPr/>
          </p:nvCxnSpPr>
          <p:spPr bwMode="auto">
            <a:xfrm>
              <a:off x="9213858" y="1055632"/>
              <a:ext cx="507992"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3" name="Straight Arrow Connector 122"/>
            <p:cNvCxnSpPr/>
            <p:nvPr/>
          </p:nvCxnSpPr>
          <p:spPr bwMode="auto">
            <a:xfrm>
              <a:off x="9213858" y="680900"/>
              <a:ext cx="507992"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128" name="TextBox 127"/>
          <p:cNvSpPr txBox="1"/>
          <p:nvPr/>
        </p:nvSpPr>
        <p:spPr>
          <a:xfrm>
            <a:off x="7596188" y="1139825"/>
            <a:ext cx="1765300" cy="381000"/>
          </a:xfrm>
          <a:prstGeom prst="rect">
            <a:avLst/>
          </a:prstGeom>
          <a:noFill/>
        </p:spPr>
        <p:txBody>
          <a:bodyPr>
            <a:spAutoFit/>
          </a:bodyPr>
          <a:lstStyle/>
          <a:p>
            <a:pPr algn="ctr" eaLnBrk="0" hangingPunct="0">
              <a:defRPr/>
            </a:pPr>
            <a:r>
              <a:rPr lang="en-GB" sz="2800" b="1" dirty="0">
                <a:latin typeface="+mn-lt"/>
              </a:rPr>
              <a:t>Segmentation</a:t>
            </a:r>
          </a:p>
        </p:txBody>
      </p:sp>
      <p:sp>
        <p:nvSpPr>
          <p:cNvPr id="134" name="TextBox 133"/>
          <p:cNvSpPr txBox="1"/>
          <p:nvPr/>
        </p:nvSpPr>
        <p:spPr>
          <a:xfrm>
            <a:off x="7572375" y="1555750"/>
            <a:ext cx="1908175" cy="668338"/>
          </a:xfrm>
          <a:prstGeom prst="rect">
            <a:avLst/>
          </a:prstGeom>
          <a:noFill/>
        </p:spPr>
        <p:txBody>
          <a:bodyPr>
            <a:spAutoFit/>
          </a:bodyPr>
          <a:lstStyle/>
          <a:p>
            <a:pPr algn="ctr" eaLnBrk="0" hangingPunct="0">
              <a:defRPr/>
            </a:pPr>
            <a:r>
              <a:rPr lang="en-GB" sz="2800" b="1" dirty="0">
                <a:latin typeface="+mn-lt"/>
              </a:rPr>
              <a:t>Transformation</a:t>
            </a:r>
          </a:p>
          <a:p>
            <a:pPr eaLnBrk="0" hangingPunct="0">
              <a:defRPr/>
            </a:pPr>
            <a:r>
              <a:rPr lang="en-GB" sz="2800" b="1" dirty="0">
                <a:latin typeface="+mn-lt"/>
              </a:rPr>
              <a:t>(seg_sn.mat)</a:t>
            </a:r>
          </a:p>
        </p:txBody>
      </p:sp>
      <p:grpSp>
        <p:nvGrpSpPr>
          <p:cNvPr id="5" name="Group 96"/>
          <p:cNvGrpSpPr>
            <a:grpSpLocks/>
          </p:cNvGrpSpPr>
          <p:nvPr/>
        </p:nvGrpSpPr>
        <p:grpSpPr bwMode="auto">
          <a:xfrm>
            <a:off x="8020117" y="2344738"/>
            <a:ext cx="1789112" cy="1155700"/>
            <a:chOff x="8155496" y="2344738"/>
            <a:chExt cx="1789397" cy="1155700"/>
          </a:xfrm>
          <a:noFill/>
        </p:grpSpPr>
        <p:pic>
          <p:nvPicPr>
            <p:cNvPr id="1081" name="Picture 38"/>
            <p:cNvPicPr>
              <a:picLocks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155496" y="2344738"/>
              <a:ext cx="1554162" cy="1155700"/>
            </a:xfrm>
            <a:prstGeom prst="rect">
              <a:avLst/>
            </a:prstGeom>
            <a:grpFill/>
            <a:ln w="12700">
              <a:noFill/>
              <a:miter lim="800000"/>
              <a:headEnd/>
              <a:tailEnd/>
            </a:ln>
          </p:spPr>
        </p:pic>
        <p:sp>
          <p:nvSpPr>
            <p:cNvPr id="136" name="TextBox 135"/>
            <p:cNvSpPr txBox="1"/>
            <p:nvPr/>
          </p:nvSpPr>
          <p:spPr>
            <a:xfrm>
              <a:off x="9016058" y="2406650"/>
              <a:ext cx="928835" cy="379413"/>
            </a:xfrm>
            <a:prstGeom prst="rect">
              <a:avLst/>
            </a:prstGeom>
            <a:grpFill/>
          </p:spPr>
          <p:txBody>
            <a:bodyPr wrap="none">
              <a:spAutoFit/>
            </a:bodyPr>
            <a:lstStyle/>
            <a:p>
              <a:pPr algn="ctr" eaLnBrk="0" hangingPunct="0">
                <a:defRPr/>
              </a:pPr>
              <a:r>
                <a:rPr lang="en-GB" sz="2800" b="1" dirty="0">
                  <a:latin typeface="+mn-lt"/>
                </a:rPr>
                <a:t>Kernel</a:t>
              </a:r>
            </a:p>
          </p:txBody>
        </p:sp>
      </p:grpSp>
      <p:sp>
        <p:nvSpPr>
          <p:cNvPr id="68" name="TextBox 67"/>
          <p:cNvSpPr txBox="1"/>
          <p:nvPr/>
        </p:nvSpPr>
        <p:spPr>
          <a:xfrm>
            <a:off x="4003675" y="6021388"/>
            <a:ext cx="1616075" cy="666750"/>
          </a:xfrm>
          <a:prstGeom prst="rect">
            <a:avLst/>
          </a:prstGeom>
          <a:noFill/>
        </p:spPr>
        <p:txBody>
          <a:bodyPr>
            <a:spAutoFit/>
          </a:bodyPr>
          <a:lstStyle/>
          <a:p>
            <a:pPr algn="ctr" eaLnBrk="0" hangingPunct="0">
              <a:defRPr/>
            </a:pPr>
            <a:r>
              <a:rPr lang="en-GB" sz="2800" b="1" dirty="0">
                <a:latin typeface="+mn-lt"/>
              </a:rPr>
              <a:t>(Headers changed)</a:t>
            </a:r>
          </a:p>
        </p:txBody>
      </p:sp>
      <p:grpSp>
        <p:nvGrpSpPr>
          <p:cNvPr id="7209" name="Group 92"/>
          <p:cNvGrpSpPr>
            <a:grpSpLocks/>
          </p:cNvGrpSpPr>
          <p:nvPr/>
        </p:nvGrpSpPr>
        <p:grpSpPr bwMode="auto">
          <a:xfrm>
            <a:off x="6096000" y="4786313"/>
            <a:ext cx="1406525" cy="1797050"/>
            <a:chOff x="6096000" y="4786313"/>
            <a:chExt cx="1406525" cy="1796296"/>
          </a:xfrm>
        </p:grpSpPr>
        <p:pic>
          <p:nvPicPr>
            <p:cNvPr id="72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310313" y="4786313"/>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238875" y="4857750"/>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167438" y="4929188"/>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096000" y="5000625"/>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096000" y="6203355"/>
              <a:ext cx="1393825" cy="379254"/>
            </a:xfrm>
            <a:prstGeom prst="rect">
              <a:avLst/>
            </a:prstGeom>
            <a:noFill/>
          </p:spPr>
          <p:txBody>
            <a:bodyPr wrap="none">
              <a:spAutoFit/>
            </a:bodyPr>
            <a:lstStyle/>
            <a:p>
              <a:pPr algn="ctr" eaLnBrk="0" hangingPunct="0">
                <a:defRPr/>
              </a:pPr>
              <a:r>
                <a:rPr lang="en-GB" sz="2800" b="1" dirty="0">
                  <a:latin typeface="+mn-lt"/>
                </a:rPr>
                <a:t>MNI Space</a:t>
              </a:r>
            </a:p>
          </p:txBody>
        </p:sp>
      </p:grpSp>
      <p:cxnSp>
        <p:nvCxnSpPr>
          <p:cNvPr id="77" name="Straight Arrow Connector 76"/>
          <p:cNvCxnSpPr>
            <a:stCxn id="1054" idx="2"/>
          </p:cNvCxnSpPr>
          <p:nvPr/>
        </p:nvCxnSpPr>
        <p:spPr bwMode="auto">
          <a:xfrm rot="16200000" flipH="1">
            <a:off x="8734425" y="6149976"/>
            <a:ext cx="276225"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21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2"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2287588" y="47799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21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1828800" y="3937000"/>
            <a:ext cx="4338638" cy="69532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5" name="Picture 9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725" t="19864" r="29062" b="48347"/>
          <a:stretch/>
        </p:blipFill>
        <p:spPr bwMode="auto">
          <a:xfrm>
            <a:off x="4026445" y="4936331"/>
            <a:ext cx="156949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0" y="0"/>
            <a:ext cx="6096000" cy="1143000"/>
          </a:xfrm>
        </p:spPr>
        <p:txBody>
          <a:bodyPr/>
          <a:lstStyle/>
          <a:p>
            <a:r>
              <a:rPr lang="en-GB" dirty="0" smtClean="0"/>
              <a:t>Preprocessing (fMRI only)</a:t>
            </a:r>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2178050" y="1931988"/>
            <a:ext cx="1570038"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3"/>
            <a:endCxn id="83" idx="1"/>
          </p:cNvCxnSpPr>
          <p:nvPr/>
        </p:nvCxnSpPr>
        <p:spPr bwMode="auto">
          <a:xfrm flipV="1">
            <a:off x="1809750" y="3411538"/>
            <a:ext cx="514350" cy="30797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373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373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4293" t="74982" r="53328" b="2010"/>
          <a:stretch>
            <a:fillRect/>
          </a:stretch>
        </p:blipFill>
        <p:spPr bwMode="auto">
          <a:xfrm>
            <a:off x="6269038" y="1714500"/>
            <a:ext cx="1368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3740" name="Group 93"/>
          <p:cNvGrpSpPr>
            <a:grpSpLocks/>
          </p:cNvGrpSpPr>
          <p:nvPr/>
        </p:nvGrpSpPr>
        <p:grpSpPr bwMode="auto">
          <a:xfrm>
            <a:off x="8275638" y="4559300"/>
            <a:ext cx="1406525" cy="1452563"/>
            <a:chOff x="8167688" y="4429125"/>
            <a:chExt cx="1408112" cy="1452563"/>
          </a:xfrm>
        </p:grpSpPr>
        <p:pic>
          <p:nvPicPr>
            <p:cNvPr id="7378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8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8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8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571625" cy="765175"/>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NORM WRITE</a:t>
            </a:r>
          </a:p>
        </p:txBody>
      </p:sp>
      <p:sp>
        <p:nvSpPr>
          <p:cNvPr id="66" name="TextBox 65"/>
          <p:cNvSpPr txBox="1"/>
          <p:nvPr/>
        </p:nvSpPr>
        <p:spPr>
          <a:xfrm>
            <a:off x="8147050" y="3829050"/>
            <a:ext cx="1571625" cy="436563"/>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SMOOTH</a:t>
            </a:r>
          </a:p>
        </p:txBody>
      </p:sp>
      <p:cxnSp>
        <p:nvCxnSpPr>
          <p:cNvPr id="80" name="Straight Arrow Connector 79"/>
          <p:cNvCxnSpPr>
            <a:stCxn id="83" idx="3"/>
            <a:endCxn id="64" idx="1"/>
          </p:cNvCxnSpPr>
          <p:nvPr/>
        </p:nvCxnSpPr>
        <p:spPr bwMode="auto">
          <a:xfrm>
            <a:off x="3613150" y="3411538"/>
            <a:ext cx="411163" cy="3079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64" idx="3"/>
          </p:cNvCxnSpPr>
          <p:nvPr/>
        </p:nvCxnSpPr>
        <p:spPr bwMode="auto">
          <a:xfrm flipV="1">
            <a:off x="5595938" y="3192463"/>
            <a:ext cx="642937" cy="5270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stCxn id="91141" idx="2"/>
            <a:endCxn id="65" idx="0"/>
          </p:cNvCxnSpPr>
          <p:nvPr/>
        </p:nvCxnSpPr>
        <p:spPr bwMode="auto">
          <a:xfrm rot="5400000">
            <a:off x="6800056" y="3345657"/>
            <a:ext cx="307975"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1" name="Straight Arrow Connector 90"/>
          <p:cNvCxnSpPr/>
          <p:nvPr/>
        </p:nvCxnSpPr>
        <p:spPr bwMode="auto">
          <a:xfrm flipV="1">
            <a:off x="1828800" y="4268788"/>
            <a:ext cx="4292600" cy="36353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5" idx="2"/>
          </p:cNvCxnSpPr>
          <p:nvPr/>
        </p:nvCxnSpPr>
        <p:spPr bwMode="auto">
          <a:xfrm rot="16200000" flipH="1">
            <a:off x="6700044" y="4518819"/>
            <a:ext cx="508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4" name="Straight Arrow Connector 103"/>
          <p:cNvCxnSpPr>
            <a:stCxn id="70" idx="2"/>
            <a:endCxn id="66" idx="0"/>
          </p:cNvCxnSpPr>
          <p:nvPr/>
        </p:nvCxnSpPr>
        <p:spPr bwMode="auto">
          <a:xfrm rot="16200000" flipH="1">
            <a:off x="8768557" y="3664744"/>
            <a:ext cx="328612"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a:endCxn id="66" idx="1"/>
          </p:cNvCxnSpPr>
          <p:nvPr/>
        </p:nvCxnSpPr>
        <p:spPr bwMode="auto">
          <a:xfrm rot="5400000" flipH="1" flipV="1">
            <a:off x="7466806" y="4106069"/>
            <a:ext cx="738188" cy="622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a:stCxn id="66" idx="2"/>
          </p:cNvCxnSpPr>
          <p:nvPr/>
        </p:nvCxnSpPr>
        <p:spPr bwMode="auto">
          <a:xfrm rot="16200000" flipH="1">
            <a:off x="8786019" y="4412457"/>
            <a:ext cx="29368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2" name="TextBox 111"/>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grpSp>
        <p:nvGrpSpPr>
          <p:cNvPr id="73754" name="Group 124"/>
          <p:cNvGrpSpPr>
            <a:grpSpLocks/>
          </p:cNvGrpSpPr>
          <p:nvPr/>
        </p:nvGrpSpPr>
        <p:grpSpPr bwMode="auto">
          <a:xfrm>
            <a:off x="8226425" y="109538"/>
            <a:ext cx="1595438" cy="874712"/>
            <a:chOff x="8239148" y="406203"/>
            <a:chExt cx="1595414" cy="874903"/>
          </a:xfrm>
        </p:grpSpPr>
        <p:sp>
          <p:nvSpPr>
            <p:cNvPr id="124" name="Rectangle 123"/>
            <p:cNvSpPr/>
            <p:nvPr/>
          </p:nvSpPr>
          <p:spPr bwMode="auto">
            <a:xfrm>
              <a:off x="8239148" y="406203"/>
              <a:ext cx="1595414" cy="87490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GB"/>
            </a:p>
          </p:txBody>
        </p:sp>
        <p:sp>
          <p:nvSpPr>
            <p:cNvPr id="117" name="TextBox 116"/>
            <p:cNvSpPr txBox="1"/>
            <p:nvPr/>
          </p:nvSpPr>
          <p:spPr>
            <a:xfrm>
              <a:off x="8339159" y="406203"/>
              <a:ext cx="768338" cy="379495"/>
            </a:xfrm>
            <a:prstGeom prst="rect">
              <a:avLst/>
            </a:prstGeom>
            <a:noFill/>
          </p:spPr>
          <p:txBody>
            <a:bodyPr wrap="none">
              <a:spAutoFit/>
            </a:bodyPr>
            <a:lstStyle/>
            <a:p>
              <a:pPr eaLnBrk="0" hangingPunct="0">
                <a:defRPr/>
              </a:pPr>
              <a:r>
                <a:rPr lang="en-GB" sz="2800" b="1" dirty="0">
                  <a:latin typeface="+mn-lt"/>
                </a:rPr>
                <a:t>Input</a:t>
              </a:r>
            </a:p>
          </p:txBody>
        </p:sp>
        <p:sp>
          <p:nvSpPr>
            <p:cNvPr id="118" name="TextBox 117"/>
            <p:cNvSpPr txBox="1"/>
            <p:nvPr/>
          </p:nvSpPr>
          <p:spPr>
            <a:xfrm>
              <a:off x="8239148" y="809516"/>
              <a:ext cx="968360" cy="379495"/>
            </a:xfrm>
            <a:prstGeom prst="rect">
              <a:avLst/>
            </a:prstGeom>
            <a:noFill/>
          </p:spPr>
          <p:txBody>
            <a:bodyPr wrap="none">
              <a:spAutoFit/>
            </a:bodyPr>
            <a:lstStyle/>
            <a:p>
              <a:pPr eaLnBrk="0" hangingPunct="0">
                <a:defRPr/>
              </a:pPr>
              <a:r>
                <a:rPr lang="en-GB" sz="2800" b="1" dirty="0">
                  <a:latin typeface="+mn-lt"/>
                </a:rPr>
                <a:t>Output</a:t>
              </a:r>
            </a:p>
          </p:txBody>
        </p:sp>
        <p:cxnSp>
          <p:nvCxnSpPr>
            <p:cNvPr id="122" name="Straight Arrow Connector 121"/>
            <p:cNvCxnSpPr/>
            <p:nvPr/>
          </p:nvCxnSpPr>
          <p:spPr bwMode="auto">
            <a:xfrm>
              <a:off x="9213858" y="1055632"/>
              <a:ext cx="507992"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3" name="Straight Arrow Connector 122"/>
            <p:cNvCxnSpPr/>
            <p:nvPr/>
          </p:nvCxnSpPr>
          <p:spPr bwMode="auto">
            <a:xfrm>
              <a:off x="9213858" y="680900"/>
              <a:ext cx="507992"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128" name="TextBox 127"/>
          <p:cNvSpPr txBox="1"/>
          <p:nvPr/>
        </p:nvSpPr>
        <p:spPr>
          <a:xfrm>
            <a:off x="7596188" y="1139825"/>
            <a:ext cx="1765300" cy="381000"/>
          </a:xfrm>
          <a:prstGeom prst="rect">
            <a:avLst/>
          </a:prstGeom>
          <a:noFill/>
        </p:spPr>
        <p:txBody>
          <a:bodyPr>
            <a:spAutoFit/>
          </a:bodyPr>
          <a:lstStyle/>
          <a:p>
            <a:pPr algn="ctr" eaLnBrk="0" hangingPunct="0">
              <a:defRPr/>
            </a:pPr>
            <a:r>
              <a:rPr lang="en-GB" sz="2800" b="1" dirty="0">
                <a:latin typeface="+mn-lt"/>
              </a:rPr>
              <a:t>Segmentation</a:t>
            </a:r>
          </a:p>
        </p:txBody>
      </p:sp>
      <p:sp>
        <p:nvSpPr>
          <p:cNvPr id="134" name="TextBox 133"/>
          <p:cNvSpPr txBox="1"/>
          <p:nvPr/>
        </p:nvSpPr>
        <p:spPr>
          <a:xfrm>
            <a:off x="7572375" y="1555750"/>
            <a:ext cx="1908175" cy="668338"/>
          </a:xfrm>
          <a:prstGeom prst="rect">
            <a:avLst/>
          </a:prstGeom>
          <a:noFill/>
        </p:spPr>
        <p:txBody>
          <a:bodyPr>
            <a:spAutoFit/>
          </a:bodyPr>
          <a:lstStyle/>
          <a:p>
            <a:pPr algn="ctr" eaLnBrk="0" hangingPunct="0">
              <a:defRPr/>
            </a:pPr>
            <a:r>
              <a:rPr lang="en-GB" sz="2800" b="1" dirty="0">
                <a:latin typeface="+mn-lt"/>
              </a:rPr>
              <a:t>Transformation</a:t>
            </a:r>
          </a:p>
          <a:p>
            <a:pPr eaLnBrk="0" hangingPunct="0">
              <a:defRPr/>
            </a:pPr>
            <a:r>
              <a:rPr lang="en-GB" sz="2800" b="1" dirty="0">
                <a:latin typeface="+mn-lt"/>
              </a:rPr>
              <a:t>(seg_sn.mat)</a:t>
            </a:r>
          </a:p>
        </p:txBody>
      </p:sp>
      <p:grpSp>
        <p:nvGrpSpPr>
          <p:cNvPr id="4" name="Group 96"/>
          <p:cNvGrpSpPr>
            <a:grpSpLocks/>
          </p:cNvGrpSpPr>
          <p:nvPr/>
        </p:nvGrpSpPr>
        <p:grpSpPr bwMode="auto">
          <a:xfrm>
            <a:off x="8020117" y="2344738"/>
            <a:ext cx="1789112" cy="1155700"/>
            <a:chOff x="8155496" y="2344738"/>
            <a:chExt cx="1789397" cy="1155700"/>
          </a:xfrm>
          <a:noFill/>
        </p:grpSpPr>
        <p:pic>
          <p:nvPicPr>
            <p:cNvPr id="1081" name="Picture 38"/>
            <p:cNvPicPr>
              <a:picLocks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155496" y="2344738"/>
              <a:ext cx="1554162" cy="1155700"/>
            </a:xfrm>
            <a:prstGeom prst="rect">
              <a:avLst/>
            </a:prstGeom>
            <a:grpFill/>
            <a:ln w="12700">
              <a:noFill/>
              <a:miter lim="800000"/>
              <a:headEnd/>
              <a:tailEnd/>
            </a:ln>
          </p:spPr>
        </p:pic>
        <p:sp>
          <p:nvSpPr>
            <p:cNvPr id="136" name="TextBox 135"/>
            <p:cNvSpPr txBox="1"/>
            <p:nvPr/>
          </p:nvSpPr>
          <p:spPr>
            <a:xfrm>
              <a:off x="9016058" y="2406650"/>
              <a:ext cx="928835" cy="379413"/>
            </a:xfrm>
            <a:prstGeom prst="rect">
              <a:avLst/>
            </a:prstGeom>
            <a:grpFill/>
          </p:spPr>
          <p:txBody>
            <a:bodyPr wrap="none">
              <a:spAutoFit/>
            </a:bodyPr>
            <a:lstStyle/>
            <a:p>
              <a:pPr algn="ctr" eaLnBrk="0" hangingPunct="0">
                <a:defRPr/>
              </a:pPr>
              <a:r>
                <a:rPr lang="en-GB" sz="2800" b="1" dirty="0">
                  <a:latin typeface="+mn-lt"/>
                </a:rPr>
                <a:t>Kernel</a:t>
              </a:r>
            </a:p>
          </p:txBody>
        </p:sp>
      </p:grpSp>
      <p:grpSp>
        <p:nvGrpSpPr>
          <p:cNvPr id="73758" name="Group 92"/>
          <p:cNvGrpSpPr>
            <a:grpSpLocks/>
          </p:cNvGrpSpPr>
          <p:nvPr/>
        </p:nvGrpSpPr>
        <p:grpSpPr bwMode="auto">
          <a:xfrm>
            <a:off x="6096000" y="4786313"/>
            <a:ext cx="1406525" cy="1797050"/>
            <a:chOff x="6096000" y="4786313"/>
            <a:chExt cx="1406525" cy="1796296"/>
          </a:xfrm>
        </p:grpSpPr>
        <p:pic>
          <p:nvPicPr>
            <p:cNvPr id="7377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310313" y="4786313"/>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238875" y="4857750"/>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7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167438" y="4929188"/>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7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096000" y="5000625"/>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096000" y="6203355"/>
              <a:ext cx="1393825" cy="379254"/>
            </a:xfrm>
            <a:prstGeom prst="rect">
              <a:avLst/>
            </a:prstGeom>
            <a:noFill/>
          </p:spPr>
          <p:txBody>
            <a:bodyPr wrap="none">
              <a:spAutoFit/>
            </a:bodyPr>
            <a:lstStyle/>
            <a:p>
              <a:pPr algn="ctr" eaLnBrk="0" hangingPunct="0">
                <a:defRPr/>
              </a:pPr>
              <a:r>
                <a:rPr lang="en-GB" sz="2800" b="1" dirty="0">
                  <a:latin typeface="+mn-lt"/>
                </a:rPr>
                <a:t>MNI Space</a:t>
              </a:r>
            </a:p>
          </p:txBody>
        </p:sp>
      </p:grpSp>
      <p:cxnSp>
        <p:nvCxnSpPr>
          <p:cNvPr id="77" name="Straight Arrow Connector 76"/>
          <p:cNvCxnSpPr>
            <a:stCxn id="1054" idx="2"/>
          </p:cNvCxnSpPr>
          <p:nvPr/>
        </p:nvCxnSpPr>
        <p:spPr bwMode="auto">
          <a:xfrm rot="16200000" flipH="1">
            <a:off x="8734425" y="6149976"/>
            <a:ext cx="276225"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37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2324100" y="26987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37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nvGrpSpPr>
          <p:cNvPr id="73769" name="Group 67"/>
          <p:cNvGrpSpPr>
            <a:grpSpLocks/>
          </p:cNvGrpSpPr>
          <p:nvPr/>
        </p:nvGrpSpPr>
        <p:grpSpPr bwMode="auto">
          <a:xfrm>
            <a:off x="4559300" y="1281113"/>
            <a:ext cx="1239838" cy="1504950"/>
            <a:chOff x="4238620" y="1357298"/>
            <a:chExt cx="1015993" cy="1296992"/>
          </a:xfrm>
        </p:grpSpPr>
        <p:pic>
          <p:nvPicPr>
            <p:cNvPr id="73772" name="Picture 46" descr="priors3"/>
            <p:cNvPicPr>
              <a:picLocks noChangeAspect="1" noChangeArrowheads="1"/>
            </p:cNvPicPr>
            <p:nvPr/>
          </p:nvPicPr>
          <p:blipFill>
            <a:blip r:embed="rId7"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73" name="Picture 46" descr="priors3"/>
            <p:cNvPicPr>
              <a:picLocks noChangeAspect="1" noChangeArrowheads="1"/>
            </p:cNvPicPr>
            <p:nvPr/>
          </p:nvPicPr>
          <p:blipFill>
            <a:blip r:embed="rId7"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9" name="Straight Arrow Connector 108"/>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0" name="TextBox 109"/>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0" y="0"/>
            <a:ext cx="6096000" cy="1143000"/>
          </a:xfrm>
        </p:spPr>
        <p:txBody>
          <a:bodyPr/>
          <a:lstStyle/>
          <a:p>
            <a:r>
              <a:rPr lang="en-GB" dirty="0" smtClean="0"/>
              <a:t>Preprocessing overview</a:t>
            </a:r>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1995488" y="6119813"/>
            <a:ext cx="1928812"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2"/>
          </p:cNvCxnSpPr>
          <p:nvPr/>
        </p:nvCxnSpPr>
        <p:spPr bwMode="auto">
          <a:xfrm rot="16200000" flipH="1">
            <a:off x="1473994" y="3558381"/>
            <a:ext cx="781050" cy="15382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82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20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30151" r="53882" b="47353"/>
          <a:stretch>
            <a:fillRect/>
          </a:stretch>
        </p:blipFill>
        <p:spPr bwMode="auto">
          <a:xfrm>
            <a:off x="2782888" y="1281113"/>
            <a:ext cx="1349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20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4293" t="74982" r="53328" b="2010"/>
          <a:stretch>
            <a:fillRect/>
          </a:stretch>
        </p:blipFill>
        <p:spPr bwMode="auto">
          <a:xfrm>
            <a:off x="6269038" y="1714500"/>
            <a:ext cx="1368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8206" name="Group 93"/>
          <p:cNvGrpSpPr>
            <a:grpSpLocks/>
          </p:cNvGrpSpPr>
          <p:nvPr/>
        </p:nvGrpSpPr>
        <p:grpSpPr bwMode="auto">
          <a:xfrm>
            <a:off x="8275638" y="4559300"/>
            <a:ext cx="1406525" cy="1452563"/>
            <a:chOff x="8167688" y="4429125"/>
            <a:chExt cx="1408112" cy="1452563"/>
          </a:xfrm>
        </p:grpSpPr>
        <p:pic>
          <p:nvPicPr>
            <p:cNvPr id="825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5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6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2" name="TextBox 61"/>
          <p:cNvSpPr txBox="1"/>
          <p:nvPr/>
        </p:nvSpPr>
        <p:spPr>
          <a:xfrm>
            <a:off x="2309813"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COREG</a:t>
            </a:r>
          </a:p>
        </p:txBody>
      </p:sp>
      <p:sp>
        <p:nvSpPr>
          <p:cNvPr id="63" name="TextBox 62"/>
          <p:cNvSpPr txBox="1"/>
          <p:nvPr/>
        </p:nvSpPr>
        <p:spPr>
          <a:xfrm>
            <a:off x="2381250" y="785813"/>
            <a:ext cx="2143125" cy="379412"/>
          </a:xfrm>
          <a:prstGeom prst="rect">
            <a:avLst/>
          </a:prstGeom>
          <a:noFill/>
        </p:spPr>
        <p:txBody>
          <a:bodyPr>
            <a:spAutoFit/>
          </a:bodyPr>
          <a:lstStyle/>
          <a:p>
            <a:pPr algn="ctr" eaLnBrk="0" hangingPunct="0">
              <a:defRPr/>
            </a:pPr>
            <a:r>
              <a:rPr lang="en-GB" sz="2800" b="1" dirty="0">
                <a:latin typeface="+mn-lt"/>
              </a:rPr>
              <a:t>Anatomical MRI</a:t>
            </a:r>
          </a:p>
        </p:txBody>
      </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571625" cy="765175"/>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NORM WRITE</a:t>
            </a:r>
          </a:p>
        </p:txBody>
      </p:sp>
      <p:sp>
        <p:nvSpPr>
          <p:cNvPr id="66" name="TextBox 65"/>
          <p:cNvSpPr txBox="1"/>
          <p:nvPr/>
        </p:nvSpPr>
        <p:spPr>
          <a:xfrm>
            <a:off x="8147050" y="3829050"/>
            <a:ext cx="1571625" cy="436563"/>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SMOOTH</a:t>
            </a:r>
          </a:p>
        </p:txBody>
      </p:sp>
      <p:grpSp>
        <p:nvGrpSpPr>
          <p:cNvPr id="8212" name="Group 67"/>
          <p:cNvGrpSpPr>
            <a:grpSpLocks/>
          </p:cNvGrpSpPr>
          <p:nvPr/>
        </p:nvGrpSpPr>
        <p:grpSpPr bwMode="auto">
          <a:xfrm>
            <a:off x="4559300" y="1281113"/>
            <a:ext cx="1239838" cy="1504950"/>
            <a:chOff x="4238620" y="1357298"/>
            <a:chExt cx="1015993" cy="1296992"/>
          </a:xfrm>
        </p:grpSpPr>
        <p:pic>
          <p:nvPicPr>
            <p:cNvPr id="8255"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6" name="Picture 46" descr="priors3"/>
            <p:cNvPicPr>
              <a:picLocks noChangeAspect="1" noChangeArrowheads="1"/>
            </p:cNvPicPr>
            <p:nvPr/>
          </p:nvPicPr>
          <p:blipFill>
            <a:blip r:embed="rId5"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68"/>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cxnSp>
        <p:nvCxnSpPr>
          <p:cNvPr id="72" name="Straight Arrow Connector 71"/>
          <p:cNvCxnSpPr>
            <a:stCxn id="45" idx="2"/>
            <a:endCxn id="62" idx="0"/>
          </p:cNvCxnSpPr>
          <p:nvPr/>
        </p:nvCxnSpPr>
        <p:spPr bwMode="auto">
          <a:xfrm rot="5400000">
            <a:off x="2870200" y="2913063"/>
            <a:ext cx="741363" cy="43338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stCxn id="83" idx="0"/>
            <a:endCxn id="62" idx="2"/>
          </p:cNvCxnSpPr>
          <p:nvPr/>
        </p:nvCxnSpPr>
        <p:spPr bwMode="auto">
          <a:xfrm rot="5400000" flipH="1" flipV="1">
            <a:off x="2556669" y="4312444"/>
            <a:ext cx="842963" cy="920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62" idx="3"/>
          </p:cNvCxnSpPr>
          <p:nvPr/>
        </p:nvCxnSpPr>
        <p:spPr bwMode="auto">
          <a:xfrm>
            <a:off x="3738563" y="3719513"/>
            <a:ext cx="958850" cy="1169987"/>
          </a:xfrm>
          <a:prstGeom prst="straightConnector1">
            <a:avLst/>
          </a:prstGeom>
          <a:ln>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45" idx="2"/>
            <a:endCxn id="64" idx="0"/>
          </p:cNvCxnSpPr>
          <p:nvPr/>
        </p:nvCxnSpPr>
        <p:spPr bwMode="auto">
          <a:xfrm rot="16200000" flipH="1">
            <a:off x="3763168" y="2453482"/>
            <a:ext cx="741363" cy="13525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2" name="Straight Arrow Connector 81"/>
          <p:cNvCxnSpPr>
            <a:stCxn id="67" idx="2"/>
            <a:endCxn id="64" idx="0"/>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6" name="Straight Arrow Connector 85"/>
          <p:cNvCxnSpPr>
            <a:stCxn id="64" idx="3"/>
          </p:cNvCxnSpPr>
          <p:nvPr/>
        </p:nvCxnSpPr>
        <p:spPr bwMode="auto">
          <a:xfrm flipV="1">
            <a:off x="5595938" y="3192463"/>
            <a:ext cx="642937" cy="5270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stCxn id="91141" idx="2"/>
            <a:endCxn id="65" idx="0"/>
          </p:cNvCxnSpPr>
          <p:nvPr/>
        </p:nvCxnSpPr>
        <p:spPr bwMode="auto">
          <a:xfrm rot="5400000">
            <a:off x="6800056" y="3345657"/>
            <a:ext cx="307975"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5" idx="2"/>
          </p:cNvCxnSpPr>
          <p:nvPr/>
        </p:nvCxnSpPr>
        <p:spPr bwMode="auto">
          <a:xfrm rot="16200000" flipH="1">
            <a:off x="6700044" y="4518819"/>
            <a:ext cx="508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bwMode="auto">
          <a:xfrm flipV="1">
            <a:off x="4989513" y="4214813"/>
            <a:ext cx="1177925" cy="638175"/>
          </a:xfrm>
          <a:prstGeom prst="straightConnector1">
            <a:avLst/>
          </a:prstGeom>
          <a:ln>
            <a:solidFill>
              <a:schemeClr val="accent1"/>
            </a:solidFill>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4" name="Straight Arrow Connector 103"/>
          <p:cNvCxnSpPr>
            <a:stCxn id="70" idx="2"/>
            <a:endCxn id="66" idx="0"/>
          </p:cNvCxnSpPr>
          <p:nvPr/>
        </p:nvCxnSpPr>
        <p:spPr bwMode="auto">
          <a:xfrm rot="16200000" flipH="1">
            <a:off x="8768557" y="3664744"/>
            <a:ext cx="328612"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a:endCxn id="66" idx="1"/>
          </p:cNvCxnSpPr>
          <p:nvPr/>
        </p:nvCxnSpPr>
        <p:spPr bwMode="auto">
          <a:xfrm rot="5400000" flipH="1" flipV="1">
            <a:off x="7466806" y="4106069"/>
            <a:ext cx="738188" cy="622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a:stCxn id="66" idx="2"/>
          </p:cNvCxnSpPr>
          <p:nvPr/>
        </p:nvCxnSpPr>
        <p:spPr bwMode="auto">
          <a:xfrm rot="16200000" flipH="1">
            <a:off x="8786019" y="4412457"/>
            <a:ext cx="29368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12" name="TextBox 111"/>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grpSp>
        <p:nvGrpSpPr>
          <p:cNvPr id="8228" name="Group 124"/>
          <p:cNvGrpSpPr>
            <a:grpSpLocks/>
          </p:cNvGrpSpPr>
          <p:nvPr/>
        </p:nvGrpSpPr>
        <p:grpSpPr bwMode="auto">
          <a:xfrm>
            <a:off x="8226425" y="109538"/>
            <a:ext cx="1595438" cy="874712"/>
            <a:chOff x="8239148" y="406203"/>
            <a:chExt cx="1595414" cy="874903"/>
          </a:xfrm>
        </p:grpSpPr>
        <p:sp>
          <p:nvSpPr>
            <p:cNvPr id="124" name="Rectangle 123"/>
            <p:cNvSpPr/>
            <p:nvPr/>
          </p:nvSpPr>
          <p:spPr bwMode="auto">
            <a:xfrm>
              <a:off x="8239148" y="406203"/>
              <a:ext cx="1595414" cy="87490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GB"/>
            </a:p>
          </p:txBody>
        </p:sp>
        <p:sp>
          <p:nvSpPr>
            <p:cNvPr id="117" name="TextBox 116"/>
            <p:cNvSpPr txBox="1"/>
            <p:nvPr/>
          </p:nvSpPr>
          <p:spPr>
            <a:xfrm>
              <a:off x="8339159" y="406203"/>
              <a:ext cx="768338" cy="379495"/>
            </a:xfrm>
            <a:prstGeom prst="rect">
              <a:avLst/>
            </a:prstGeom>
            <a:noFill/>
          </p:spPr>
          <p:txBody>
            <a:bodyPr wrap="none">
              <a:spAutoFit/>
            </a:bodyPr>
            <a:lstStyle/>
            <a:p>
              <a:pPr eaLnBrk="0" hangingPunct="0">
                <a:defRPr/>
              </a:pPr>
              <a:r>
                <a:rPr lang="en-GB" sz="2800" b="1" dirty="0">
                  <a:latin typeface="+mn-lt"/>
                </a:rPr>
                <a:t>Input</a:t>
              </a:r>
            </a:p>
          </p:txBody>
        </p:sp>
        <p:sp>
          <p:nvSpPr>
            <p:cNvPr id="118" name="TextBox 117"/>
            <p:cNvSpPr txBox="1"/>
            <p:nvPr/>
          </p:nvSpPr>
          <p:spPr>
            <a:xfrm>
              <a:off x="8239148" y="809516"/>
              <a:ext cx="968360" cy="379495"/>
            </a:xfrm>
            <a:prstGeom prst="rect">
              <a:avLst/>
            </a:prstGeom>
            <a:noFill/>
          </p:spPr>
          <p:txBody>
            <a:bodyPr wrap="none">
              <a:spAutoFit/>
            </a:bodyPr>
            <a:lstStyle/>
            <a:p>
              <a:pPr eaLnBrk="0" hangingPunct="0">
                <a:defRPr/>
              </a:pPr>
              <a:r>
                <a:rPr lang="en-GB" sz="2800" b="1" dirty="0">
                  <a:latin typeface="+mn-lt"/>
                </a:rPr>
                <a:t>Output</a:t>
              </a:r>
            </a:p>
          </p:txBody>
        </p:sp>
        <p:cxnSp>
          <p:nvCxnSpPr>
            <p:cNvPr id="122" name="Straight Arrow Connector 121"/>
            <p:cNvCxnSpPr/>
            <p:nvPr/>
          </p:nvCxnSpPr>
          <p:spPr bwMode="auto">
            <a:xfrm>
              <a:off x="9213858" y="1055632"/>
              <a:ext cx="507992"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3" name="Straight Arrow Connector 122"/>
            <p:cNvCxnSpPr/>
            <p:nvPr/>
          </p:nvCxnSpPr>
          <p:spPr bwMode="auto">
            <a:xfrm>
              <a:off x="9213858" y="680900"/>
              <a:ext cx="507992" cy="1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128" name="TextBox 127"/>
          <p:cNvSpPr txBox="1"/>
          <p:nvPr/>
        </p:nvSpPr>
        <p:spPr>
          <a:xfrm>
            <a:off x="7596188" y="1139825"/>
            <a:ext cx="1765300" cy="381000"/>
          </a:xfrm>
          <a:prstGeom prst="rect">
            <a:avLst/>
          </a:prstGeom>
          <a:noFill/>
        </p:spPr>
        <p:txBody>
          <a:bodyPr>
            <a:spAutoFit/>
          </a:bodyPr>
          <a:lstStyle/>
          <a:p>
            <a:pPr algn="ctr" eaLnBrk="0" hangingPunct="0">
              <a:defRPr/>
            </a:pPr>
            <a:r>
              <a:rPr lang="en-GB" sz="2800" b="1" dirty="0">
                <a:latin typeface="+mn-lt"/>
              </a:rPr>
              <a:t>Segmentation</a:t>
            </a:r>
          </a:p>
        </p:txBody>
      </p:sp>
      <p:sp>
        <p:nvSpPr>
          <p:cNvPr id="134" name="TextBox 133"/>
          <p:cNvSpPr txBox="1"/>
          <p:nvPr/>
        </p:nvSpPr>
        <p:spPr>
          <a:xfrm>
            <a:off x="7572375" y="1555750"/>
            <a:ext cx="1908175" cy="668338"/>
          </a:xfrm>
          <a:prstGeom prst="rect">
            <a:avLst/>
          </a:prstGeom>
          <a:noFill/>
        </p:spPr>
        <p:txBody>
          <a:bodyPr>
            <a:spAutoFit/>
          </a:bodyPr>
          <a:lstStyle/>
          <a:p>
            <a:pPr algn="ctr" eaLnBrk="0" hangingPunct="0">
              <a:defRPr/>
            </a:pPr>
            <a:r>
              <a:rPr lang="en-GB" sz="2800" b="1" dirty="0">
                <a:latin typeface="+mn-lt"/>
              </a:rPr>
              <a:t>Transformation</a:t>
            </a:r>
          </a:p>
          <a:p>
            <a:pPr eaLnBrk="0" hangingPunct="0">
              <a:defRPr/>
            </a:pPr>
            <a:r>
              <a:rPr lang="en-GB" sz="2800" b="1" dirty="0">
                <a:latin typeface="+mn-lt"/>
              </a:rPr>
              <a:t>(seg_sn.mat)</a:t>
            </a:r>
          </a:p>
        </p:txBody>
      </p:sp>
      <p:grpSp>
        <p:nvGrpSpPr>
          <p:cNvPr id="5" name="Group 96"/>
          <p:cNvGrpSpPr>
            <a:grpSpLocks/>
          </p:cNvGrpSpPr>
          <p:nvPr/>
        </p:nvGrpSpPr>
        <p:grpSpPr bwMode="auto">
          <a:xfrm>
            <a:off x="8020117" y="2344738"/>
            <a:ext cx="1789112" cy="1155700"/>
            <a:chOff x="8155496" y="2344738"/>
            <a:chExt cx="1789397" cy="1155700"/>
          </a:xfrm>
          <a:noFill/>
        </p:grpSpPr>
        <p:pic>
          <p:nvPicPr>
            <p:cNvPr id="1081" name="Picture 38"/>
            <p:cNvPicPr>
              <a:picLocks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155496" y="2344738"/>
              <a:ext cx="1554162" cy="1155700"/>
            </a:xfrm>
            <a:prstGeom prst="rect">
              <a:avLst/>
            </a:prstGeom>
            <a:grpFill/>
            <a:ln w="12700">
              <a:noFill/>
              <a:miter lim="800000"/>
              <a:headEnd/>
              <a:tailEnd/>
            </a:ln>
          </p:spPr>
        </p:pic>
        <p:sp>
          <p:nvSpPr>
            <p:cNvPr id="136" name="TextBox 135"/>
            <p:cNvSpPr txBox="1"/>
            <p:nvPr/>
          </p:nvSpPr>
          <p:spPr>
            <a:xfrm>
              <a:off x="9016058" y="2406650"/>
              <a:ext cx="928835" cy="379413"/>
            </a:xfrm>
            <a:prstGeom prst="rect">
              <a:avLst/>
            </a:prstGeom>
            <a:grpFill/>
          </p:spPr>
          <p:txBody>
            <a:bodyPr wrap="none">
              <a:spAutoFit/>
            </a:bodyPr>
            <a:lstStyle/>
            <a:p>
              <a:pPr algn="ctr" eaLnBrk="0" hangingPunct="0">
                <a:defRPr/>
              </a:pPr>
              <a:r>
                <a:rPr lang="en-GB" sz="2800" b="1" dirty="0">
                  <a:latin typeface="+mn-lt"/>
                </a:rPr>
                <a:t>Kernel</a:t>
              </a:r>
            </a:p>
          </p:txBody>
        </p:sp>
      </p:grpSp>
      <p:sp>
        <p:nvSpPr>
          <p:cNvPr id="68" name="TextBox 67"/>
          <p:cNvSpPr txBox="1"/>
          <p:nvPr/>
        </p:nvSpPr>
        <p:spPr>
          <a:xfrm>
            <a:off x="4003675" y="6021388"/>
            <a:ext cx="1616075" cy="666750"/>
          </a:xfrm>
          <a:prstGeom prst="rect">
            <a:avLst/>
          </a:prstGeom>
          <a:noFill/>
        </p:spPr>
        <p:txBody>
          <a:bodyPr>
            <a:spAutoFit/>
          </a:bodyPr>
          <a:lstStyle/>
          <a:p>
            <a:pPr algn="ctr" eaLnBrk="0" hangingPunct="0">
              <a:defRPr/>
            </a:pPr>
            <a:r>
              <a:rPr lang="en-GB" sz="2800" b="1" dirty="0">
                <a:latin typeface="+mn-lt"/>
              </a:rPr>
              <a:t>(Headers changed)</a:t>
            </a:r>
          </a:p>
        </p:txBody>
      </p:sp>
      <p:grpSp>
        <p:nvGrpSpPr>
          <p:cNvPr id="8233" name="Group 92"/>
          <p:cNvGrpSpPr>
            <a:grpSpLocks/>
          </p:cNvGrpSpPr>
          <p:nvPr/>
        </p:nvGrpSpPr>
        <p:grpSpPr bwMode="auto">
          <a:xfrm>
            <a:off x="6096000" y="4786313"/>
            <a:ext cx="1406525" cy="1797050"/>
            <a:chOff x="6096000" y="4786313"/>
            <a:chExt cx="1406525" cy="1796296"/>
          </a:xfrm>
        </p:grpSpPr>
        <p:pic>
          <p:nvPicPr>
            <p:cNvPr id="82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310313" y="4786313"/>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238875" y="4857750"/>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167438" y="4929188"/>
              <a:ext cx="1192212" cy="12366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284" t="78490" r="76285" b="6976"/>
            <a:stretch>
              <a:fillRect/>
            </a:stretch>
          </p:blipFill>
          <p:spPr bwMode="auto">
            <a:xfrm>
              <a:off x="6096000" y="5000625"/>
              <a:ext cx="1192213" cy="12366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096000" y="6203355"/>
              <a:ext cx="1393825" cy="379254"/>
            </a:xfrm>
            <a:prstGeom prst="rect">
              <a:avLst/>
            </a:prstGeom>
            <a:noFill/>
          </p:spPr>
          <p:txBody>
            <a:bodyPr wrap="none">
              <a:spAutoFit/>
            </a:bodyPr>
            <a:lstStyle/>
            <a:p>
              <a:pPr algn="ctr" eaLnBrk="0" hangingPunct="0">
                <a:defRPr/>
              </a:pPr>
              <a:r>
                <a:rPr lang="en-GB" sz="2800" b="1" dirty="0">
                  <a:latin typeface="+mn-lt"/>
                </a:rPr>
                <a:t>MNI Space</a:t>
              </a:r>
            </a:p>
          </p:txBody>
        </p:sp>
      </p:grpSp>
      <p:cxnSp>
        <p:nvCxnSpPr>
          <p:cNvPr id="77" name="Straight Arrow Connector 76"/>
          <p:cNvCxnSpPr>
            <a:stCxn id="1054" idx="2"/>
          </p:cNvCxnSpPr>
          <p:nvPr/>
        </p:nvCxnSpPr>
        <p:spPr bwMode="auto">
          <a:xfrm rot="16200000" flipH="1">
            <a:off x="8734425" y="6149976"/>
            <a:ext cx="276225" cy="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823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3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2287588" y="47799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3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3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3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2"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824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1828800" y="3937000"/>
            <a:ext cx="4338638" cy="69532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75" name="Picture 9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725" t="19864" r="29062" b="48347"/>
          <a:stretch/>
        </p:blipFill>
        <p:spPr bwMode="auto">
          <a:xfrm>
            <a:off x="4026445" y="4936331"/>
            <a:ext cx="156949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0" y="0"/>
            <a:ext cx="6230938" cy="1143000"/>
          </a:xfrm>
        </p:spPr>
        <p:txBody>
          <a:bodyPr/>
          <a:lstStyle/>
          <a:p>
            <a:r>
              <a:rPr lang="en-GB" dirty="0" smtClean="0"/>
              <a:t>Preprocessing with </a:t>
            </a:r>
            <a:r>
              <a:rPr lang="en-GB" dirty="0" err="1" smtClean="0"/>
              <a:t>Dartel</a:t>
            </a:r>
            <a:endParaRPr lang="en-GB" dirty="0" smtClean="0"/>
          </a:p>
        </p:txBody>
      </p:sp>
      <p:sp>
        <p:nvSpPr>
          <p:cNvPr id="6" name="TextBox 5"/>
          <p:cNvSpPr txBox="1"/>
          <p:nvPr/>
        </p:nvSpPr>
        <p:spPr>
          <a:xfrm>
            <a:off x="23813" y="785813"/>
            <a:ext cx="2143125" cy="379412"/>
          </a:xfrm>
          <a:prstGeom prst="rect">
            <a:avLst/>
          </a:prstGeom>
          <a:noFill/>
        </p:spPr>
        <p:txBody>
          <a:bodyPr>
            <a:spAutoFit/>
          </a:bodyPr>
          <a:lstStyle/>
          <a:p>
            <a:pPr algn="ctr" eaLnBrk="0" hangingPunct="0">
              <a:defRPr/>
            </a:pPr>
            <a:r>
              <a:rPr lang="en-GB" sz="2800" b="1" dirty="0" err="1">
                <a:latin typeface="+mn-lt"/>
              </a:rPr>
              <a:t>fMRI</a:t>
            </a:r>
            <a:r>
              <a:rPr lang="en-GB" sz="2800" b="1" dirty="0">
                <a:latin typeface="+mn-lt"/>
              </a:rPr>
              <a:t> time-series</a:t>
            </a:r>
          </a:p>
        </p:txBody>
      </p:sp>
      <p:sp>
        <p:nvSpPr>
          <p:cNvPr id="15" name="TextBox 14"/>
          <p:cNvSpPr txBox="1"/>
          <p:nvPr/>
        </p:nvSpPr>
        <p:spPr>
          <a:xfrm>
            <a:off x="0" y="6276975"/>
            <a:ext cx="2201863" cy="379413"/>
          </a:xfrm>
          <a:prstGeom prst="rect">
            <a:avLst/>
          </a:prstGeom>
          <a:noFill/>
        </p:spPr>
        <p:txBody>
          <a:bodyPr lIns="0">
            <a:spAutoFit/>
          </a:bodyPr>
          <a:lstStyle/>
          <a:p>
            <a:pPr algn="ctr" eaLnBrk="0" hangingPunct="0">
              <a:defRPr/>
            </a:pPr>
            <a:r>
              <a:rPr lang="en-GB" sz="2800" b="1" dirty="0">
                <a:latin typeface="+mn-lt"/>
              </a:rPr>
              <a:t>Motion corrected</a:t>
            </a:r>
          </a:p>
        </p:txBody>
      </p:sp>
      <p:sp>
        <p:nvSpPr>
          <p:cNvPr id="16" name="TextBox 15"/>
          <p:cNvSpPr txBox="1"/>
          <p:nvPr/>
        </p:nvSpPr>
        <p:spPr bwMode="auto">
          <a:xfrm>
            <a:off x="1995488" y="6119813"/>
            <a:ext cx="1928812" cy="668337"/>
          </a:xfrm>
          <a:prstGeom prst="rect">
            <a:avLst/>
          </a:prstGeom>
          <a:noFill/>
        </p:spPr>
        <p:txBody>
          <a:bodyPr>
            <a:spAutoFit/>
          </a:bodyPr>
          <a:lstStyle/>
          <a:p>
            <a:pPr algn="ctr" eaLnBrk="0" hangingPunct="0">
              <a:defRPr/>
            </a:pPr>
            <a:r>
              <a:rPr lang="en-GB" sz="2800" b="1" dirty="0">
                <a:latin typeface="+mn-lt"/>
              </a:rPr>
              <a:t>Mean functional</a:t>
            </a:r>
          </a:p>
        </p:txBody>
      </p:sp>
      <p:sp>
        <p:nvSpPr>
          <p:cNvPr id="17" name="TextBox 16"/>
          <p:cNvSpPr txBox="1"/>
          <p:nvPr/>
        </p:nvSpPr>
        <p:spPr>
          <a:xfrm>
            <a:off x="381000"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REALIGN</a:t>
            </a:r>
          </a:p>
        </p:txBody>
      </p:sp>
      <p:cxnSp>
        <p:nvCxnSpPr>
          <p:cNvPr id="19" name="Straight Arrow Connector 18"/>
          <p:cNvCxnSpPr>
            <a:endCxn id="17" idx="0"/>
          </p:cNvCxnSpPr>
          <p:nvPr/>
        </p:nvCxnSpPr>
        <p:spPr bwMode="auto">
          <a:xfrm rot="5400000">
            <a:off x="900906" y="3291682"/>
            <a:ext cx="403225" cy="142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7" idx="2"/>
          </p:cNvCxnSpPr>
          <p:nvPr/>
        </p:nvCxnSpPr>
        <p:spPr bwMode="auto">
          <a:xfrm rot="16200000" flipH="1">
            <a:off x="749300" y="4283075"/>
            <a:ext cx="696913" cy="476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7" idx="2"/>
          </p:cNvCxnSpPr>
          <p:nvPr/>
        </p:nvCxnSpPr>
        <p:spPr bwMode="auto">
          <a:xfrm rot="16200000" flipH="1">
            <a:off x="1473994" y="3558381"/>
            <a:ext cx="781050" cy="15382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9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74316" r="53882" b="3186"/>
          <a:stretch>
            <a:fillRect/>
          </a:stretch>
        </p:blipFill>
        <p:spPr bwMode="auto">
          <a:xfrm>
            <a:off x="6278563" y="142875"/>
            <a:ext cx="1349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4877" t="30151" r="53882" b="47353"/>
          <a:stretch>
            <a:fillRect/>
          </a:stretch>
        </p:blipFill>
        <p:spPr bwMode="auto">
          <a:xfrm>
            <a:off x="2782888" y="1281113"/>
            <a:ext cx="1349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9229" name="Group 93"/>
          <p:cNvGrpSpPr>
            <a:grpSpLocks/>
          </p:cNvGrpSpPr>
          <p:nvPr/>
        </p:nvGrpSpPr>
        <p:grpSpPr bwMode="auto">
          <a:xfrm>
            <a:off x="6450013" y="5145088"/>
            <a:ext cx="1406525" cy="1452562"/>
            <a:chOff x="8167688" y="4429125"/>
            <a:chExt cx="1408112" cy="1452563"/>
          </a:xfrm>
        </p:grpSpPr>
        <p:pic>
          <p:nvPicPr>
            <p:cNvPr id="927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51196" t="78490" r="27371" b="6976"/>
            <a:stretch>
              <a:fillRect/>
            </a:stretch>
          </p:blipFill>
          <p:spPr bwMode="auto">
            <a:xfrm>
              <a:off x="8382000" y="4429125"/>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51196" t="78490" r="27371" b="6976"/>
            <a:stretch>
              <a:fillRect/>
            </a:stretch>
          </p:blipFill>
          <p:spPr bwMode="auto">
            <a:xfrm>
              <a:off x="8310563" y="4500563"/>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7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51196" t="78490" r="27371" b="6976"/>
            <a:stretch>
              <a:fillRect/>
            </a:stretch>
          </p:blipFill>
          <p:spPr bwMode="auto">
            <a:xfrm>
              <a:off x="8239125" y="4572000"/>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7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51196" t="78490" r="27371" b="6976"/>
            <a:stretch>
              <a:fillRect/>
            </a:stretch>
          </p:blipFill>
          <p:spPr bwMode="auto">
            <a:xfrm>
              <a:off x="8167688" y="4643438"/>
              <a:ext cx="1193800" cy="123825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sp>
        <p:nvSpPr>
          <p:cNvPr id="62" name="TextBox 61"/>
          <p:cNvSpPr txBox="1"/>
          <p:nvPr/>
        </p:nvSpPr>
        <p:spPr>
          <a:xfrm>
            <a:off x="2309813" y="3500438"/>
            <a:ext cx="1428750"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COREG</a:t>
            </a:r>
          </a:p>
        </p:txBody>
      </p:sp>
      <p:sp>
        <p:nvSpPr>
          <p:cNvPr id="63" name="TextBox 62"/>
          <p:cNvSpPr txBox="1"/>
          <p:nvPr/>
        </p:nvSpPr>
        <p:spPr>
          <a:xfrm>
            <a:off x="2381250" y="785813"/>
            <a:ext cx="2143125" cy="379412"/>
          </a:xfrm>
          <a:prstGeom prst="rect">
            <a:avLst/>
          </a:prstGeom>
          <a:noFill/>
        </p:spPr>
        <p:txBody>
          <a:bodyPr>
            <a:spAutoFit/>
          </a:bodyPr>
          <a:lstStyle/>
          <a:p>
            <a:pPr algn="ctr" eaLnBrk="0" hangingPunct="0">
              <a:defRPr/>
            </a:pPr>
            <a:r>
              <a:rPr lang="en-GB" sz="2800" b="1" dirty="0">
                <a:latin typeface="+mn-lt"/>
              </a:rPr>
              <a:t>Anatomical MRI</a:t>
            </a:r>
          </a:p>
        </p:txBody>
      </p:sp>
      <p:sp>
        <p:nvSpPr>
          <p:cNvPr id="64" name="TextBox 63"/>
          <p:cNvSpPr txBox="1"/>
          <p:nvPr/>
        </p:nvSpPr>
        <p:spPr>
          <a:xfrm>
            <a:off x="4024313" y="3500438"/>
            <a:ext cx="1571625" cy="436562"/>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SEGMENT</a:t>
            </a:r>
          </a:p>
        </p:txBody>
      </p:sp>
      <p:sp>
        <p:nvSpPr>
          <p:cNvPr id="65" name="TextBox 64"/>
          <p:cNvSpPr txBox="1"/>
          <p:nvPr/>
        </p:nvSpPr>
        <p:spPr>
          <a:xfrm>
            <a:off x="6167438" y="3500438"/>
            <a:ext cx="1998662" cy="1366837"/>
          </a:xfrm>
          <a:prstGeom prst="rect">
            <a:avLst/>
          </a:prstGeom>
          <a:solidFill>
            <a:srgbClr val="002060"/>
          </a:solidFill>
        </p:spPr>
        <p:txBody>
          <a:bodyPr tIns="0" bIns="180000">
            <a:spAutoFit/>
          </a:bodyPr>
          <a:lstStyle/>
          <a:p>
            <a:pPr algn="ctr" eaLnBrk="0" hangingPunct="0">
              <a:defRPr/>
            </a:pPr>
            <a:r>
              <a:rPr lang="en-GB" sz="3200" b="1" dirty="0">
                <a:solidFill>
                  <a:schemeClr val="bg1"/>
                </a:solidFill>
                <a:latin typeface="+mn-lt"/>
              </a:rPr>
              <a:t>DARTEL</a:t>
            </a:r>
            <a:r>
              <a:rPr lang="en-GB" sz="3200" b="1" baseline="0" dirty="0">
                <a:solidFill>
                  <a:schemeClr val="bg1"/>
                </a:solidFill>
                <a:latin typeface="+mn-lt"/>
              </a:rPr>
              <a:t> </a:t>
            </a:r>
            <a:r>
              <a:rPr lang="en-GB" sz="3200" b="1" dirty="0">
                <a:solidFill>
                  <a:schemeClr val="bg1"/>
                </a:solidFill>
                <a:latin typeface="+mn-lt"/>
              </a:rPr>
              <a:t>NORM 2 MNI &amp; SMOOTH</a:t>
            </a:r>
          </a:p>
        </p:txBody>
      </p:sp>
      <p:grpSp>
        <p:nvGrpSpPr>
          <p:cNvPr id="9234" name="Group 67"/>
          <p:cNvGrpSpPr>
            <a:grpSpLocks/>
          </p:cNvGrpSpPr>
          <p:nvPr/>
        </p:nvGrpSpPr>
        <p:grpSpPr bwMode="auto">
          <a:xfrm>
            <a:off x="4559300" y="1281113"/>
            <a:ext cx="1239838" cy="1504950"/>
            <a:chOff x="4238620" y="1357298"/>
            <a:chExt cx="1015993" cy="1296992"/>
          </a:xfrm>
        </p:grpSpPr>
        <p:pic>
          <p:nvPicPr>
            <p:cNvPr id="9268" name="Picture 46" descr="priors3"/>
            <p:cNvPicPr>
              <a:picLocks noChangeAspect="1" noChangeArrowheads="1"/>
            </p:cNvPicPr>
            <p:nvPr/>
          </p:nvPicPr>
          <p:blipFill>
            <a:blip r:embed="rId4" cstate="print">
              <a:extLst>
                <a:ext uri="{28A0092B-C50C-407E-A947-70E740481C1C}">
                  <a14:useLocalDpi xmlns:a14="http://schemas.microsoft.com/office/drawing/2010/main" val="0"/>
                </a:ext>
              </a:extLst>
            </a:blip>
            <a:srcRect r="50394"/>
            <a:stretch>
              <a:fillRect/>
            </a:stretch>
          </p:blipFill>
          <p:spPr bwMode="auto">
            <a:xfrm>
              <a:off x="4238620" y="1357298"/>
              <a:ext cx="100013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9" name="Picture 46" descr="priors3"/>
            <p:cNvPicPr>
              <a:picLocks noChangeAspect="1" noChangeArrowheads="1"/>
            </p:cNvPicPr>
            <p:nvPr/>
          </p:nvPicPr>
          <p:blipFill>
            <a:blip r:embed="rId4" cstate="print">
              <a:extLst>
                <a:ext uri="{28A0092B-C50C-407E-A947-70E740481C1C}">
                  <a14:useLocalDpi xmlns:a14="http://schemas.microsoft.com/office/drawing/2010/main" val="0"/>
                </a:ext>
              </a:extLst>
            </a:blip>
            <a:srcRect l="49606"/>
            <a:stretch>
              <a:fillRect/>
            </a:stretch>
          </p:blipFill>
          <p:spPr bwMode="auto">
            <a:xfrm>
              <a:off x="4238620" y="2000240"/>
              <a:ext cx="101599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68"/>
          <p:cNvSpPr txBox="1"/>
          <p:nvPr/>
        </p:nvSpPr>
        <p:spPr>
          <a:xfrm>
            <a:off x="4656138" y="785813"/>
            <a:ext cx="1000125" cy="379412"/>
          </a:xfrm>
          <a:prstGeom prst="rect">
            <a:avLst/>
          </a:prstGeom>
          <a:noFill/>
        </p:spPr>
        <p:txBody>
          <a:bodyPr>
            <a:spAutoFit/>
          </a:bodyPr>
          <a:lstStyle/>
          <a:p>
            <a:pPr algn="ctr" eaLnBrk="0" hangingPunct="0">
              <a:defRPr/>
            </a:pPr>
            <a:r>
              <a:rPr lang="en-GB" sz="2800" b="1" dirty="0">
                <a:latin typeface="+mn-lt"/>
              </a:rPr>
              <a:t>TPMs</a:t>
            </a:r>
          </a:p>
        </p:txBody>
      </p:sp>
      <p:cxnSp>
        <p:nvCxnSpPr>
          <p:cNvPr id="72" name="Straight Arrow Connector 71"/>
          <p:cNvCxnSpPr>
            <a:stCxn id="45" idx="2"/>
            <a:endCxn id="62" idx="0"/>
          </p:cNvCxnSpPr>
          <p:nvPr/>
        </p:nvCxnSpPr>
        <p:spPr bwMode="auto">
          <a:xfrm rot="5400000">
            <a:off x="2870200" y="2913063"/>
            <a:ext cx="741363" cy="433387"/>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stCxn id="83" idx="0"/>
            <a:endCxn id="62" idx="2"/>
          </p:cNvCxnSpPr>
          <p:nvPr/>
        </p:nvCxnSpPr>
        <p:spPr bwMode="auto">
          <a:xfrm rot="5400000" flipH="1" flipV="1">
            <a:off x="2556669" y="4312444"/>
            <a:ext cx="842963" cy="920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6" name="Straight Arrow Connector 75"/>
          <p:cNvCxnSpPr>
            <a:stCxn id="62" idx="3"/>
          </p:cNvCxnSpPr>
          <p:nvPr/>
        </p:nvCxnSpPr>
        <p:spPr bwMode="auto">
          <a:xfrm>
            <a:off x="3738563" y="3719513"/>
            <a:ext cx="958850" cy="1169987"/>
          </a:xfrm>
          <a:prstGeom prst="straightConnector1">
            <a:avLst/>
          </a:prstGeom>
          <a:ln>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45" idx="2"/>
            <a:endCxn id="64" idx="0"/>
          </p:cNvCxnSpPr>
          <p:nvPr/>
        </p:nvCxnSpPr>
        <p:spPr bwMode="auto">
          <a:xfrm rot="16200000" flipH="1">
            <a:off x="3763168" y="2453482"/>
            <a:ext cx="741363" cy="13525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2" name="Straight Arrow Connector 81"/>
          <p:cNvCxnSpPr>
            <a:stCxn id="67" idx="2"/>
            <a:endCxn id="64" idx="0"/>
          </p:cNvCxnSpPr>
          <p:nvPr/>
        </p:nvCxnSpPr>
        <p:spPr bwMode="auto">
          <a:xfrm rot="5400000">
            <a:off x="4637087" y="2959101"/>
            <a:ext cx="714375" cy="3683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a:stCxn id="64" idx="3"/>
          </p:cNvCxnSpPr>
          <p:nvPr/>
        </p:nvCxnSpPr>
        <p:spPr bwMode="auto">
          <a:xfrm flipV="1">
            <a:off x="5595938" y="1471613"/>
            <a:ext cx="642937" cy="22479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9" name="Straight Arrow Connector 88"/>
          <p:cNvCxnSpPr>
            <a:stCxn id="137" idx="2"/>
            <a:endCxn id="65" idx="0"/>
          </p:cNvCxnSpPr>
          <p:nvPr/>
        </p:nvCxnSpPr>
        <p:spPr bwMode="auto">
          <a:xfrm rot="16200000" flipH="1">
            <a:off x="6952456" y="3285332"/>
            <a:ext cx="307975" cy="12223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1" name="Straight Arrow Connector 90"/>
          <p:cNvCxnSpPr/>
          <p:nvPr/>
        </p:nvCxnSpPr>
        <p:spPr bwMode="auto">
          <a:xfrm flipV="1">
            <a:off x="1828800" y="3937000"/>
            <a:ext cx="4338638" cy="69532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bwMode="auto">
          <a:xfrm flipV="1">
            <a:off x="4989513" y="4214813"/>
            <a:ext cx="1177925" cy="638175"/>
          </a:xfrm>
          <a:prstGeom prst="straightConnector1">
            <a:avLst/>
          </a:prstGeom>
          <a:ln>
            <a:solidFill>
              <a:schemeClr val="accent1"/>
            </a:solidFill>
            <a:prstDash val="dash"/>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68" name="TextBox 67"/>
          <p:cNvSpPr txBox="1"/>
          <p:nvPr/>
        </p:nvSpPr>
        <p:spPr>
          <a:xfrm>
            <a:off x="4003675" y="6021388"/>
            <a:ext cx="1616075" cy="666750"/>
          </a:xfrm>
          <a:prstGeom prst="rect">
            <a:avLst/>
          </a:prstGeom>
          <a:noFill/>
        </p:spPr>
        <p:txBody>
          <a:bodyPr>
            <a:spAutoFit/>
          </a:bodyPr>
          <a:lstStyle/>
          <a:p>
            <a:pPr algn="ctr" eaLnBrk="0" hangingPunct="0">
              <a:defRPr/>
            </a:pPr>
            <a:r>
              <a:rPr lang="en-GB" sz="2800" b="1" dirty="0">
                <a:latin typeface="+mn-lt"/>
              </a:rPr>
              <a:t>(Headers changed)</a:t>
            </a:r>
          </a:p>
        </p:txBody>
      </p:sp>
      <p:pic>
        <p:nvPicPr>
          <p:cNvPr id="924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425450" y="12747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2287588" y="477996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4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169863" y="1420813"/>
            <a:ext cx="1289050" cy="14239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4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352425" y="15303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5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571500" y="16764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534988" y="467042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5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461963" y="474345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5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388938" y="4816475"/>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925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4754" t="34579" r="48984" b="40945"/>
          <a:stretch>
            <a:fillRect/>
          </a:stretch>
        </p:blipFill>
        <p:spPr bwMode="auto">
          <a:xfrm>
            <a:off x="315913" y="4889500"/>
            <a:ext cx="1289050" cy="14239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cxnSp>
        <p:nvCxnSpPr>
          <p:cNvPr id="92" name="Straight Arrow Connector 91"/>
          <p:cNvCxnSpPr/>
          <p:nvPr/>
        </p:nvCxnSpPr>
        <p:spPr bwMode="auto">
          <a:xfrm rot="16200000" flipH="1">
            <a:off x="7837488" y="5875338"/>
            <a:ext cx="438150" cy="29210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7" name="TextBox 96"/>
          <p:cNvSpPr txBox="1"/>
          <p:nvPr/>
        </p:nvSpPr>
        <p:spPr>
          <a:xfrm>
            <a:off x="8215313" y="6288088"/>
            <a:ext cx="1571625" cy="438150"/>
          </a:xfrm>
          <a:prstGeom prst="rect">
            <a:avLst/>
          </a:prstGeom>
          <a:solidFill>
            <a:srgbClr val="002060"/>
          </a:solidFill>
        </p:spPr>
        <p:txBody>
          <a:bodyPr tIns="0" bIns="108000" anchor="ctr">
            <a:spAutoFit/>
          </a:bodyPr>
          <a:lstStyle/>
          <a:p>
            <a:pPr algn="ctr" eaLnBrk="0" hangingPunct="0">
              <a:defRPr/>
            </a:pPr>
            <a:r>
              <a:rPr lang="en-GB" sz="3200" b="1" dirty="0">
                <a:solidFill>
                  <a:schemeClr val="bg1"/>
                </a:solidFill>
                <a:latin typeface="+mn-lt"/>
              </a:rPr>
              <a:t>ANALYSIS</a:t>
            </a:r>
          </a:p>
        </p:txBody>
      </p:sp>
      <p:cxnSp>
        <p:nvCxnSpPr>
          <p:cNvPr id="109" name="Straight Arrow Connector 108"/>
          <p:cNvCxnSpPr>
            <a:stCxn id="65" idx="2"/>
          </p:cNvCxnSpPr>
          <p:nvPr/>
        </p:nvCxnSpPr>
        <p:spPr bwMode="auto">
          <a:xfrm rot="5400000">
            <a:off x="7034213" y="4997450"/>
            <a:ext cx="263525" cy="317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92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8939" t="33139" r="54546" b="46555"/>
          <a:stretch>
            <a:fillRect/>
          </a:stretch>
        </p:blipFill>
        <p:spPr bwMode="auto">
          <a:xfrm>
            <a:off x="8509000" y="3884613"/>
            <a:ext cx="1277938"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l="18939" t="77219" r="54546" b="2477"/>
          <a:stretch>
            <a:fillRect/>
          </a:stretch>
        </p:blipFill>
        <p:spPr bwMode="auto">
          <a:xfrm>
            <a:off x="8509000" y="142875"/>
            <a:ext cx="1277938"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9" name="TextBox 118"/>
          <p:cNvSpPr txBox="1"/>
          <p:nvPr/>
        </p:nvSpPr>
        <p:spPr>
          <a:xfrm>
            <a:off x="8047038" y="2027238"/>
            <a:ext cx="1739900" cy="1330325"/>
          </a:xfrm>
          <a:prstGeom prst="rect">
            <a:avLst/>
          </a:prstGeom>
          <a:solidFill>
            <a:srgbClr val="002060"/>
          </a:solidFill>
        </p:spPr>
        <p:txBody>
          <a:bodyPr tIns="0" bIns="180000">
            <a:spAutoFit/>
          </a:bodyPr>
          <a:lstStyle/>
          <a:p>
            <a:pPr algn="ctr" eaLnBrk="0" hangingPunct="0">
              <a:defRPr/>
            </a:pPr>
            <a:r>
              <a:rPr lang="en-GB" sz="3200" b="1" dirty="0">
                <a:solidFill>
                  <a:schemeClr val="bg1"/>
                </a:solidFill>
                <a:latin typeface="+mn-lt"/>
              </a:rPr>
              <a:t>DARTEL</a:t>
            </a:r>
            <a:r>
              <a:rPr lang="en-GB" sz="3200" b="1" baseline="0" dirty="0">
                <a:solidFill>
                  <a:schemeClr val="bg1"/>
                </a:solidFill>
                <a:latin typeface="+mn-lt"/>
              </a:rPr>
              <a:t> </a:t>
            </a:r>
            <a:r>
              <a:rPr lang="en-GB" sz="3200" b="1" dirty="0">
                <a:solidFill>
                  <a:schemeClr val="bg1"/>
                </a:solidFill>
                <a:latin typeface="+mn-lt"/>
              </a:rPr>
              <a:t>CREATE TEMPLATE</a:t>
            </a:r>
          </a:p>
        </p:txBody>
      </p:sp>
      <p:sp>
        <p:nvSpPr>
          <p:cNvPr id="121" name="TextBox 120"/>
          <p:cNvSpPr txBox="1"/>
          <p:nvPr/>
        </p:nvSpPr>
        <p:spPr>
          <a:xfrm>
            <a:off x="7573963" y="568325"/>
            <a:ext cx="1000125" cy="379413"/>
          </a:xfrm>
          <a:prstGeom prst="rect">
            <a:avLst/>
          </a:prstGeom>
          <a:noFill/>
        </p:spPr>
        <p:txBody>
          <a:bodyPr>
            <a:spAutoFit/>
          </a:bodyPr>
          <a:lstStyle/>
          <a:p>
            <a:pPr algn="ctr" eaLnBrk="0" hangingPunct="0">
              <a:defRPr/>
            </a:pPr>
            <a:r>
              <a:rPr lang="en-GB" sz="2800" b="1" dirty="0">
                <a:latin typeface="+mn-lt"/>
              </a:rPr>
              <a:t>...</a:t>
            </a:r>
          </a:p>
        </p:txBody>
      </p:sp>
      <p:cxnSp>
        <p:nvCxnSpPr>
          <p:cNvPr id="126" name="Straight Arrow Connector 125"/>
          <p:cNvCxnSpPr>
            <a:stCxn id="1046" idx="3"/>
          </p:cNvCxnSpPr>
          <p:nvPr/>
        </p:nvCxnSpPr>
        <p:spPr bwMode="auto">
          <a:xfrm>
            <a:off x="7627938" y="882650"/>
            <a:ext cx="419100" cy="1144588"/>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7" name="Straight Arrow Connector 126"/>
          <p:cNvCxnSpPr/>
          <p:nvPr/>
        </p:nvCxnSpPr>
        <p:spPr bwMode="auto">
          <a:xfrm rot="16200000" flipH="1">
            <a:off x="7641432" y="1453356"/>
            <a:ext cx="979488" cy="168275"/>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9" name="Straight Arrow Connector 128"/>
          <p:cNvCxnSpPr>
            <a:stCxn id="116" idx="2"/>
          </p:cNvCxnSpPr>
          <p:nvPr/>
        </p:nvCxnSpPr>
        <p:spPr bwMode="auto">
          <a:xfrm rot="5400000">
            <a:off x="8836025" y="1716088"/>
            <a:ext cx="387350" cy="234950"/>
          </a:xfrm>
          <a:prstGeom prst="straightConnector1">
            <a:avLst/>
          </a:prstGeom>
          <a:ln>
            <a:solidFill>
              <a:schemeClr val="accent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5" name="Straight Arrow Connector 134"/>
          <p:cNvCxnSpPr>
            <a:stCxn id="119" idx="2"/>
            <a:endCxn id="115" idx="0"/>
          </p:cNvCxnSpPr>
          <p:nvPr/>
        </p:nvCxnSpPr>
        <p:spPr bwMode="auto">
          <a:xfrm rot="16200000" flipH="1">
            <a:off x="8768557" y="3505994"/>
            <a:ext cx="527050" cy="230187"/>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926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l="5077" t="55290" r="57281" b="14447"/>
          <a:stretch>
            <a:fillRect/>
          </a:stretch>
        </p:blipFill>
        <p:spPr bwMode="auto">
          <a:xfrm>
            <a:off x="6450013" y="1730375"/>
            <a:ext cx="1189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40" name="Straight Arrow Connector 139"/>
          <p:cNvCxnSpPr>
            <a:stCxn id="119" idx="1"/>
            <a:endCxn id="137" idx="3"/>
          </p:cNvCxnSpPr>
          <p:nvPr/>
        </p:nvCxnSpPr>
        <p:spPr bwMode="auto">
          <a:xfrm rot="10800000">
            <a:off x="7639050" y="2460625"/>
            <a:ext cx="407988" cy="23177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58" name="Picture 9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725" t="19864" r="29062" b="48347"/>
          <a:stretch/>
        </p:blipFill>
        <p:spPr bwMode="auto">
          <a:xfrm>
            <a:off x="4026445" y="4936331"/>
            <a:ext cx="156949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Coregistration</a:t>
            </a:r>
            <a:endParaRPr lang="en-GB" dirty="0"/>
          </a:p>
        </p:txBody>
      </p:sp>
      <p:sp>
        <p:nvSpPr>
          <p:cNvPr id="4" name="Content Placeholder 3"/>
          <p:cNvSpPr>
            <a:spLocks noGrp="1"/>
          </p:cNvSpPr>
          <p:nvPr>
            <p:ph sz="half" idx="1"/>
          </p:nvPr>
        </p:nvSpPr>
        <p:spPr>
          <a:xfrm>
            <a:off x="37527" y="1371600"/>
            <a:ext cx="3592773" cy="4876800"/>
          </a:xfrm>
        </p:spPr>
        <p:txBody>
          <a:bodyPr/>
          <a:lstStyle/>
          <a:p>
            <a:endParaRPr lang="en-GB" dirty="0" smtClean="0"/>
          </a:p>
          <a:p>
            <a:r>
              <a:rPr lang="en-GB" dirty="0" smtClean="0"/>
              <a:t>Intermodal </a:t>
            </a:r>
            <a:r>
              <a:rPr lang="en-GB" dirty="0" err="1" smtClean="0"/>
              <a:t>coreg</a:t>
            </a:r>
            <a:r>
              <a:rPr lang="en-GB" dirty="0" smtClean="0"/>
              <a:t>.</a:t>
            </a:r>
          </a:p>
          <a:p>
            <a:pPr lvl="1"/>
            <a:r>
              <a:rPr lang="en-GB" dirty="0" smtClean="0"/>
              <a:t>Can’t use intensity differences</a:t>
            </a:r>
          </a:p>
          <a:p>
            <a:pPr lvl="1"/>
            <a:r>
              <a:rPr lang="en-GB" dirty="0" smtClean="0"/>
              <a:t>Quantify how well one image predicts the other = how much shared info</a:t>
            </a:r>
          </a:p>
          <a:p>
            <a:pPr lvl="1"/>
            <a:r>
              <a:rPr lang="en-GB" dirty="0" smtClean="0"/>
              <a:t>Info from joint probability </a:t>
            </a:r>
            <a:r>
              <a:rPr lang="en-GB" dirty="0" err="1" smtClean="0"/>
              <a:t>distrib</a:t>
            </a:r>
            <a:r>
              <a:rPr lang="en-GB" dirty="0" smtClean="0"/>
              <a:t>.</a:t>
            </a:r>
          </a:p>
          <a:p>
            <a:pPr lvl="1"/>
            <a:r>
              <a:rPr lang="en-GB" dirty="0" smtClean="0"/>
              <a:t>Estimated from joint histogram</a:t>
            </a:r>
            <a:endParaRPr lang="en-GB"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84" t="25156" r="2216" b="6300"/>
          <a:stretch/>
        </p:blipFill>
        <p:spPr bwMode="auto">
          <a:xfrm>
            <a:off x="3643952" y="33275"/>
            <a:ext cx="6262048" cy="682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887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p:txBody>
          <a:bodyPr/>
          <a:lstStyle/>
          <a:p>
            <a:r>
              <a:rPr lang="en-US" dirty="0" smtClean="0"/>
              <a:t>fMRI time-series </a:t>
            </a:r>
            <a:r>
              <a:rPr lang="en-US" dirty="0"/>
              <a:t>m</a:t>
            </a:r>
            <a:r>
              <a:rPr lang="en-US" dirty="0" smtClean="0"/>
              <a:t>ovie</a:t>
            </a:r>
            <a:endParaRPr lang="en-GB" dirty="0" smtClean="0"/>
          </a:p>
        </p:txBody>
      </p:sp>
      <p:pic>
        <p:nvPicPr>
          <p:cNvPr id="3" name="fM00223_004.avi">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cstate="print"/>
          <a:stretch>
            <a:fillRect/>
          </a:stretch>
        </p:blipFill>
        <p:spPr>
          <a:xfrm>
            <a:off x="2514600" y="1371600"/>
            <a:ext cx="4876800" cy="4876800"/>
          </a:xfrm>
        </p:spPr>
      </p:pic>
    </p:spTree>
    <p:extLst>
      <p:ext uri="{BB962C8B-B14F-4D97-AF65-F5344CB8AC3E}">
        <p14:creationId xmlns:p14="http://schemas.microsoft.com/office/powerpoint/2010/main" val="4098350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video>
              <p:cMediaNode vol="80000" mute="1">
                <p:cTn id="2" repeatCount="indefinite"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pPr eaLnBrk="1" hangingPunct="1"/>
            <a:r>
              <a:rPr lang="en-GB" smtClean="0"/>
              <a:t>Motion in fMRI</a:t>
            </a:r>
          </a:p>
        </p:txBody>
      </p:sp>
      <p:sp>
        <p:nvSpPr>
          <p:cNvPr id="106505" name="Rectangle 9"/>
          <p:cNvSpPr>
            <a:spLocks noGrp="1" noChangeArrowheads="1"/>
          </p:cNvSpPr>
          <p:nvPr>
            <p:ph type="body" idx="1"/>
          </p:nvPr>
        </p:nvSpPr>
        <p:spPr>
          <a:xfrm>
            <a:off x="228600" y="1371600"/>
            <a:ext cx="9448800" cy="5002213"/>
          </a:xfrm>
        </p:spPr>
        <p:txBody>
          <a:bodyPr/>
          <a:lstStyle/>
          <a:p>
            <a:pPr eaLnBrk="1" hangingPunct="1">
              <a:defRPr/>
            </a:pPr>
            <a:r>
              <a:rPr lang="en-GB" dirty="0" smtClean="0"/>
              <a:t>Is important!</a:t>
            </a:r>
          </a:p>
          <a:p>
            <a:pPr lvl="1" eaLnBrk="1" hangingPunct="1">
              <a:defRPr/>
            </a:pPr>
            <a:r>
              <a:rPr lang="en-GB" dirty="0" smtClean="0"/>
              <a:t>Increases residual variance and reduces sensitivity</a:t>
            </a:r>
          </a:p>
          <a:p>
            <a:pPr lvl="1" eaLnBrk="1" hangingPunct="1">
              <a:defRPr/>
            </a:pPr>
            <a:r>
              <a:rPr lang="en-GB" dirty="0" smtClean="0"/>
              <a:t>Data may get completely lost with sudden movements</a:t>
            </a:r>
          </a:p>
          <a:p>
            <a:pPr lvl="1" eaLnBrk="1" hangingPunct="1">
              <a:defRPr/>
            </a:pPr>
            <a:r>
              <a:rPr lang="en-GB" dirty="0" smtClean="0"/>
              <a:t>Movements may be correlated with the task</a:t>
            </a:r>
          </a:p>
          <a:p>
            <a:pPr lvl="1" eaLnBrk="1" hangingPunct="1">
              <a:defRPr/>
            </a:pPr>
            <a:r>
              <a:rPr lang="en-GB" dirty="0" smtClean="0"/>
              <a:t>Try to minimise movement (don’t scan for too long!)</a:t>
            </a:r>
          </a:p>
          <a:p>
            <a:pPr eaLnBrk="1" hangingPunct="1">
              <a:defRPr/>
            </a:pPr>
            <a:r>
              <a:rPr lang="en-GB" dirty="0" smtClean="0"/>
              <a:t>Motion correction using realignment</a:t>
            </a:r>
          </a:p>
          <a:p>
            <a:pPr lvl="1" eaLnBrk="1" hangingPunct="1">
              <a:defRPr/>
            </a:pPr>
            <a:r>
              <a:rPr lang="en-GB" dirty="0" smtClean="0"/>
              <a:t>Each volume rigidly registered to reference</a:t>
            </a:r>
          </a:p>
          <a:p>
            <a:pPr lvl="1" eaLnBrk="1" hangingPunct="1">
              <a:defRPr/>
            </a:pPr>
            <a:r>
              <a:rPr lang="en-GB" dirty="0" smtClean="0"/>
              <a:t>Least squares objective function</a:t>
            </a:r>
          </a:p>
          <a:p>
            <a:pPr marL="533400" indent="-533400" eaLnBrk="1" hangingPunct="1">
              <a:defRPr/>
            </a:pPr>
            <a:r>
              <a:rPr lang="en-GB" dirty="0" smtClean="0"/>
              <a:t>Realigned images must be </a:t>
            </a:r>
            <a:r>
              <a:rPr lang="en-GB" dirty="0" err="1" smtClean="0"/>
              <a:t>resliced</a:t>
            </a:r>
            <a:r>
              <a:rPr lang="en-GB" dirty="0" smtClean="0"/>
              <a:t> for analysis</a:t>
            </a:r>
          </a:p>
          <a:p>
            <a:pPr marL="914400" lvl="1" indent="-457200" eaLnBrk="1" hangingPunct="1">
              <a:defRPr/>
            </a:pPr>
            <a:r>
              <a:rPr lang="en-GB" dirty="0" smtClean="0"/>
              <a:t>Not necessary if they will be normalised anyway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50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50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50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50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50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5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228600"/>
            <a:ext cx="9448800" cy="823913"/>
          </a:xfrm>
        </p:spPr>
        <p:txBody>
          <a:bodyPr/>
          <a:lstStyle/>
          <a:p>
            <a:r>
              <a:rPr lang="en-GB" smtClean="0"/>
              <a:t>Residual Errors from aligned fMRI</a:t>
            </a:r>
          </a:p>
        </p:txBody>
      </p:sp>
      <p:sp>
        <p:nvSpPr>
          <p:cNvPr id="32771" name="Rectangle 3"/>
          <p:cNvSpPr>
            <a:spLocks noGrp="1" noChangeArrowheads="1"/>
          </p:cNvSpPr>
          <p:nvPr>
            <p:ph type="body" idx="1"/>
          </p:nvPr>
        </p:nvSpPr>
        <p:spPr/>
        <p:txBody>
          <a:bodyPr/>
          <a:lstStyle/>
          <a:p>
            <a:r>
              <a:rPr lang="en-GB" sz="2400" dirty="0" smtClean="0"/>
              <a:t>Slices are not acquired simultaneously</a:t>
            </a:r>
          </a:p>
          <a:p>
            <a:pPr lvl="1"/>
            <a:r>
              <a:rPr lang="en-GB" sz="2000" dirty="0" smtClean="0"/>
              <a:t>rapid movements not accounted for by rigid body model</a:t>
            </a:r>
          </a:p>
          <a:p>
            <a:r>
              <a:rPr lang="en-GB" sz="2400" dirty="0" smtClean="0"/>
              <a:t>Image artefacts may not move according to a rigid body model</a:t>
            </a:r>
          </a:p>
          <a:p>
            <a:pPr lvl="1"/>
            <a:r>
              <a:rPr lang="en-GB" sz="2000" dirty="0" smtClean="0"/>
              <a:t>image distortion, image dropout, </a:t>
            </a:r>
            <a:r>
              <a:rPr lang="en-GB" sz="2000" dirty="0" err="1" smtClean="0"/>
              <a:t>Nyquist</a:t>
            </a:r>
            <a:r>
              <a:rPr lang="en-GB" sz="2000" dirty="0" smtClean="0"/>
              <a:t> ghost</a:t>
            </a:r>
          </a:p>
          <a:p>
            <a:r>
              <a:rPr lang="en-GB" sz="2400" dirty="0" smtClean="0"/>
              <a:t>Gaps between slices can cause aliasing artefacts</a:t>
            </a:r>
          </a:p>
          <a:p>
            <a:r>
              <a:rPr lang="en-GB" sz="2400" dirty="0" smtClean="0"/>
              <a:t>Re-sampling can introduce interpolation errors</a:t>
            </a:r>
          </a:p>
          <a:p>
            <a:pPr lvl="1"/>
            <a:r>
              <a:rPr lang="en-GB" sz="2000" dirty="0" smtClean="0"/>
              <a:t>Though higher degree spline interpolation mitigates</a:t>
            </a:r>
          </a:p>
          <a:p>
            <a:endParaRPr lang="en-GB" sz="2400" dirty="0" smtClean="0"/>
          </a:p>
          <a:p>
            <a:r>
              <a:rPr lang="en-GB" sz="2400" dirty="0" smtClean="0"/>
              <a:t>Functions of the estimated motion parameters can be modelled as confounds in subsequent analyses</a:t>
            </a:r>
            <a:endParaRPr lang="en-GB"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fMRI movement by distortion interaction</a:t>
            </a:r>
          </a:p>
        </p:txBody>
      </p:sp>
      <p:sp>
        <p:nvSpPr>
          <p:cNvPr id="7" name="Content Placeholder 6"/>
          <p:cNvSpPr>
            <a:spLocks noGrp="1"/>
          </p:cNvSpPr>
          <p:nvPr>
            <p:ph sz="half" idx="1"/>
          </p:nvPr>
        </p:nvSpPr>
        <p:spPr>
          <a:xfrm>
            <a:off x="228600" y="1371600"/>
            <a:ext cx="4648200" cy="2989263"/>
          </a:xfrm>
        </p:spPr>
        <p:txBody>
          <a:bodyPr>
            <a:normAutofit fontScale="92500" lnSpcReduction="20000"/>
          </a:bodyPr>
          <a:lstStyle/>
          <a:p>
            <a:pPr>
              <a:buFont typeface="Comic Sans MS" pitchFamily="66" charset="0"/>
              <a:buChar char="*"/>
              <a:defRPr/>
            </a:pPr>
            <a:r>
              <a:rPr lang="en-GB" dirty="0" smtClean="0"/>
              <a:t>Subject disrupts B0 field, rendering it inhomogeneous</a:t>
            </a:r>
          </a:p>
          <a:p>
            <a:pPr lvl="1">
              <a:buFont typeface="Comic Sans MS" pitchFamily="66" charset="0"/>
              <a:buChar char="*"/>
              <a:defRPr/>
            </a:pPr>
            <a:r>
              <a:rPr lang="en-GB" dirty="0" smtClean="0"/>
              <a:t>distortions occur along the phase-encoding direction</a:t>
            </a:r>
          </a:p>
          <a:p>
            <a:pPr>
              <a:buFont typeface="Comic Sans MS" pitchFamily="66" charset="0"/>
              <a:buChar char="*"/>
              <a:defRPr/>
            </a:pPr>
            <a:r>
              <a:rPr lang="en-GB" dirty="0" smtClean="0"/>
              <a:t>Subject moves during EPI time series</a:t>
            </a:r>
          </a:p>
          <a:p>
            <a:pPr lvl="1">
              <a:buFont typeface="Comic Sans MS" pitchFamily="66" charset="0"/>
              <a:buChar char="*"/>
              <a:defRPr/>
            </a:pPr>
            <a:r>
              <a:rPr lang="en-GB" dirty="0" smtClean="0"/>
              <a:t>Distortions vary with subject position</a:t>
            </a:r>
          </a:p>
          <a:p>
            <a:pPr lvl="1">
              <a:buFont typeface="Comic Sans MS" pitchFamily="66" charset="0"/>
              <a:buChar char="*"/>
              <a:defRPr/>
            </a:pPr>
            <a:r>
              <a:rPr lang="en-GB" dirty="0" smtClean="0"/>
              <a:t>shape varies (non-rigidly)</a:t>
            </a:r>
          </a:p>
          <a:p>
            <a:pPr>
              <a:defRPr/>
            </a:pPr>
            <a:endParaRPr lang="en-GB" dirty="0"/>
          </a:p>
        </p:txBody>
      </p:sp>
      <p:pic>
        <p:nvPicPr>
          <p:cNvPr id="33795" name="Picture 3" descr="fieldmap_graphics"/>
          <p:cNvPicPr>
            <a:picLocks noChangeAspect="1" noChangeArrowheads="1"/>
          </p:cNvPicPr>
          <p:nvPr/>
        </p:nvPicPr>
        <p:blipFill>
          <a:blip r:embed="rId2" cstate="print">
            <a:clrChange>
              <a:clrFrom>
                <a:srgbClr val="F8FCF8"/>
              </a:clrFrom>
              <a:clrTo>
                <a:srgbClr val="F8FCF8">
                  <a:alpha val="0"/>
                </a:srgbClr>
              </a:clrTo>
            </a:clrChange>
            <a:extLst>
              <a:ext uri="{28A0092B-C50C-407E-A947-70E740481C1C}">
                <a14:useLocalDpi xmlns:a14="http://schemas.microsoft.com/office/drawing/2010/main" val="0"/>
              </a:ext>
            </a:extLst>
          </a:blip>
          <a:srcRect/>
          <a:stretch>
            <a:fillRect/>
          </a:stretch>
        </p:blipFill>
        <p:spPr bwMode="auto">
          <a:xfrm>
            <a:off x="5691188" y="1370013"/>
            <a:ext cx="42148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4"/>
          <p:cNvSpPr txBox="1">
            <a:spLocks noChangeArrowheads="1"/>
          </p:cNvSpPr>
          <p:nvPr/>
        </p:nvSpPr>
        <p:spPr bwMode="auto">
          <a:xfrm>
            <a:off x="669925" y="2540000"/>
            <a:ext cx="184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endParaRPr lang="en-GB"/>
          </a:p>
        </p:txBody>
      </p:sp>
      <p:pic>
        <p:nvPicPr>
          <p:cNvPr id="33798" name="Picture 14"/>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l="10983" t="7065" r="7790" b="18710"/>
          <a:stretch>
            <a:fillRect/>
          </a:stretch>
        </p:blipFill>
        <p:spPr bwMode="auto">
          <a:xfrm>
            <a:off x="0" y="4360863"/>
            <a:ext cx="5514975"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79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52400" y="76200"/>
            <a:ext cx="9505950" cy="1295400"/>
          </a:xfrm>
        </p:spPr>
        <p:txBody>
          <a:bodyPr/>
          <a:lstStyle/>
          <a:p>
            <a:r>
              <a:rPr lang="en-GB" smtClean="0"/>
              <a:t>Correcting for distortion changes using Unwarp</a:t>
            </a:r>
            <a:endParaRPr lang="en-US" sz="2800" smtClean="0"/>
          </a:p>
        </p:txBody>
      </p:sp>
      <p:sp>
        <p:nvSpPr>
          <p:cNvPr id="5125" name="Text Box 3"/>
          <p:cNvSpPr txBox="1">
            <a:spLocks noChangeArrowheads="1"/>
          </p:cNvSpPr>
          <p:nvPr/>
        </p:nvSpPr>
        <p:spPr bwMode="auto">
          <a:xfrm>
            <a:off x="1220788" y="3625850"/>
            <a:ext cx="1676400" cy="1016000"/>
          </a:xfrm>
          <a:prstGeom prst="rect">
            <a:avLst/>
          </a:prstGeom>
          <a:solidFill>
            <a:schemeClr val="bg1"/>
          </a:solidFill>
          <a:ln w="9525">
            <a:solidFill>
              <a:srgbClr val="0000FF"/>
            </a:solidFill>
            <a:miter lim="800000"/>
            <a:headEnd/>
            <a:tailEnd/>
          </a:ln>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spcBef>
                <a:spcPct val="50000"/>
              </a:spcBef>
            </a:pPr>
            <a:r>
              <a:rPr lang="en-GB" baseline="0" dirty="0">
                <a:latin typeface="+mn-lt"/>
              </a:rPr>
              <a:t>Estimate movement parameters.</a:t>
            </a:r>
            <a:endParaRPr lang="en-US" baseline="0" dirty="0">
              <a:latin typeface="+mn-lt"/>
            </a:endParaRPr>
          </a:p>
        </p:txBody>
      </p:sp>
      <p:grpSp>
        <p:nvGrpSpPr>
          <p:cNvPr id="5126" name="Group 4"/>
          <p:cNvGrpSpPr>
            <a:grpSpLocks/>
          </p:cNvGrpSpPr>
          <p:nvPr/>
        </p:nvGrpSpPr>
        <p:grpSpPr bwMode="auto">
          <a:xfrm>
            <a:off x="1325563" y="1782763"/>
            <a:ext cx="1403350" cy="1524000"/>
            <a:chOff x="192" y="720"/>
            <a:chExt cx="2206" cy="2423"/>
          </a:xfrm>
        </p:grpSpPr>
        <p:grpSp>
          <p:nvGrpSpPr>
            <p:cNvPr id="5210" name="Group 5"/>
            <p:cNvGrpSpPr>
              <a:grpSpLocks/>
            </p:cNvGrpSpPr>
            <p:nvPr/>
          </p:nvGrpSpPr>
          <p:grpSpPr bwMode="auto">
            <a:xfrm>
              <a:off x="192" y="720"/>
              <a:ext cx="670" cy="887"/>
              <a:chOff x="192" y="720"/>
              <a:chExt cx="670" cy="887"/>
            </a:xfrm>
          </p:grpSpPr>
          <p:pic>
            <p:nvPicPr>
              <p:cNvPr id="5274" name="Picture 6"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5" name="Line 7"/>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76" name="Line 8"/>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1" name="Group 9"/>
            <p:cNvGrpSpPr>
              <a:grpSpLocks/>
            </p:cNvGrpSpPr>
            <p:nvPr/>
          </p:nvGrpSpPr>
          <p:grpSpPr bwMode="auto">
            <a:xfrm>
              <a:off x="288" y="816"/>
              <a:ext cx="670" cy="887"/>
              <a:chOff x="192" y="720"/>
              <a:chExt cx="670" cy="887"/>
            </a:xfrm>
          </p:grpSpPr>
          <p:pic>
            <p:nvPicPr>
              <p:cNvPr id="5271" name="Picture 10"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2" name="Line 11"/>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73" name="Line 12"/>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2" name="Group 13"/>
            <p:cNvGrpSpPr>
              <a:grpSpLocks/>
            </p:cNvGrpSpPr>
            <p:nvPr/>
          </p:nvGrpSpPr>
          <p:grpSpPr bwMode="auto">
            <a:xfrm>
              <a:off x="384" y="912"/>
              <a:ext cx="670" cy="887"/>
              <a:chOff x="192" y="720"/>
              <a:chExt cx="670" cy="887"/>
            </a:xfrm>
          </p:grpSpPr>
          <p:pic>
            <p:nvPicPr>
              <p:cNvPr id="5268" name="Picture 14"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9" name="Line 15"/>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70" name="Line 16"/>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3" name="Group 17"/>
            <p:cNvGrpSpPr>
              <a:grpSpLocks/>
            </p:cNvGrpSpPr>
            <p:nvPr/>
          </p:nvGrpSpPr>
          <p:grpSpPr bwMode="auto">
            <a:xfrm>
              <a:off x="480" y="1008"/>
              <a:ext cx="670" cy="887"/>
              <a:chOff x="192" y="720"/>
              <a:chExt cx="670" cy="887"/>
            </a:xfrm>
          </p:grpSpPr>
          <p:pic>
            <p:nvPicPr>
              <p:cNvPr id="5265" name="Picture 18"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6" name="Line 19"/>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67" name="Line 20"/>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4" name="Group 21"/>
            <p:cNvGrpSpPr>
              <a:grpSpLocks/>
            </p:cNvGrpSpPr>
            <p:nvPr/>
          </p:nvGrpSpPr>
          <p:grpSpPr bwMode="auto">
            <a:xfrm>
              <a:off x="576" y="1104"/>
              <a:ext cx="670" cy="887"/>
              <a:chOff x="192" y="720"/>
              <a:chExt cx="670" cy="887"/>
            </a:xfrm>
          </p:grpSpPr>
          <p:pic>
            <p:nvPicPr>
              <p:cNvPr id="5262" name="Picture 22"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3" name="Line 23"/>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64" name="Line 24"/>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5" name="Group 25"/>
            <p:cNvGrpSpPr>
              <a:grpSpLocks/>
            </p:cNvGrpSpPr>
            <p:nvPr/>
          </p:nvGrpSpPr>
          <p:grpSpPr bwMode="auto">
            <a:xfrm>
              <a:off x="672" y="1200"/>
              <a:ext cx="670" cy="887"/>
              <a:chOff x="192" y="720"/>
              <a:chExt cx="670" cy="887"/>
            </a:xfrm>
          </p:grpSpPr>
          <p:pic>
            <p:nvPicPr>
              <p:cNvPr id="5259" name="Picture 26"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0" name="Line 27"/>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61" name="Line 28"/>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6" name="Group 29"/>
            <p:cNvGrpSpPr>
              <a:grpSpLocks/>
            </p:cNvGrpSpPr>
            <p:nvPr/>
          </p:nvGrpSpPr>
          <p:grpSpPr bwMode="auto">
            <a:xfrm>
              <a:off x="768" y="1296"/>
              <a:ext cx="670" cy="887"/>
              <a:chOff x="192" y="720"/>
              <a:chExt cx="670" cy="887"/>
            </a:xfrm>
          </p:grpSpPr>
          <p:pic>
            <p:nvPicPr>
              <p:cNvPr id="5256" name="Picture 30"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7" name="Line 31"/>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58" name="Line 32"/>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7" name="Group 33"/>
            <p:cNvGrpSpPr>
              <a:grpSpLocks/>
            </p:cNvGrpSpPr>
            <p:nvPr/>
          </p:nvGrpSpPr>
          <p:grpSpPr bwMode="auto">
            <a:xfrm>
              <a:off x="864" y="1392"/>
              <a:ext cx="670" cy="887"/>
              <a:chOff x="192" y="720"/>
              <a:chExt cx="670" cy="887"/>
            </a:xfrm>
          </p:grpSpPr>
          <p:pic>
            <p:nvPicPr>
              <p:cNvPr id="5253" name="Picture 34"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4" name="Line 35"/>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55" name="Line 36"/>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8" name="Group 37"/>
            <p:cNvGrpSpPr>
              <a:grpSpLocks/>
            </p:cNvGrpSpPr>
            <p:nvPr/>
          </p:nvGrpSpPr>
          <p:grpSpPr bwMode="auto">
            <a:xfrm>
              <a:off x="960" y="1488"/>
              <a:ext cx="670" cy="887"/>
              <a:chOff x="192" y="720"/>
              <a:chExt cx="670" cy="887"/>
            </a:xfrm>
          </p:grpSpPr>
          <p:pic>
            <p:nvPicPr>
              <p:cNvPr id="5250" name="Picture 38"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1" name="Line 39"/>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52" name="Line 40"/>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19" name="Group 41"/>
            <p:cNvGrpSpPr>
              <a:grpSpLocks/>
            </p:cNvGrpSpPr>
            <p:nvPr/>
          </p:nvGrpSpPr>
          <p:grpSpPr bwMode="auto">
            <a:xfrm>
              <a:off x="1056" y="1584"/>
              <a:ext cx="670" cy="887"/>
              <a:chOff x="192" y="720"/>
              <a:chExt cx="670" cy="887"/>
            </a:xfrm>
          </p:grpSpPr>
          <p:pic>
            <p:nvPicPr>
              <p:cNvPr id="5247" name="Picture 42"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8" name="Line 43"/>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49" name="Line 44"/>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0" name="Group 45"/>
            <p:cNvGrpSpPr>
              <a:grpSpLocks/>
            </p:cNvGrpSpPr>
            <p:nvPr/>
          </p:nvGrpSpPr>
          <p:grpSpPr bwMode="auto">
            <a:xfrm>
              <a:off x="1152" y="1680"/>
              <a:ext cx="670" cy="887"/>
              <a:chOff x="192" y="720"/>
              <a:chExt cx="670" cy="887"/>
            </a:xfrm>
          </p:grpSpPr>
          <p:pic>
            <p:nvPicPr>
              <p:cNvPr id="5244" name="Picture 46"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5" name="Line 47"/>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46" name="Line 48"/>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1" name="Group 49"/>
            <p:cNvGrpSpPr>
              <a:grpSpLocks/>
            </p:cNvGrpSpPr>
            <p:nvPr/>
          </p:nvGrpSpPr>
          <p:grpSpPr bwMode="auto">
            <a:xfrm>
              <a:off x="1248" y="1776"/>
              <a:ext cx="670" cy="887"/>
              <a:chOff x="192" y="720"/>
              <a:chExt cx="670" cy="887"/>
            </a:xfrm>
          </p:grpSpPr>
          <p:pic>
            <p:nvPicPr>
              <p:cNvPr id="5241" name="Picture 50"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2" name="Line 51"/>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43" name="Line 52"/>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2" name="Group 53"/>
            <p:cNvGrpSpPr>
              <a:grpSpLocks/>
            </p:cNvGrpSpPr>
            <p:nvPr/>
          </p:nvGrpSpPr>
          <p:grpSpPr bwMode="auto">
            <a:xfrm>
              <a:off x="1344" y="1872"/>
              <a:ext cx="670" cy="887"/>
              <a:chOff x="192" y="720"/>
              <a:chExt cx="670" cy="887"/>
            </a:xfrm>
          </p:grpSpPr>
          <p:pic>
            <p:nvPicPr>
              <p:cNvPr id="5238" name="Picture 54"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9" name="Line 55"/>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40" name="Line 56"/>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3" name="Group 57"/>
            <p:cNvGrpSpPr>
              <a:grpSpLocks/>
            </p:cNvGrpSpPr>
            <p:nvPr/>
          </p:nvGrpSpPr>
          <p:grpSpPr bwMode="auto">
            <a:xfrm>
              <a:off x="1440" y="1968"/>
              <a:ext cx="670" cy="887"/>
              <a:chOff x="192" y="720"/>
              <a:chExt cx="670" cy="887"/>
            </a:xfrm>
          </p:grpSpPr>
          <p:pic>
            <p:nvPicPr>
              <p:cNvPr id="5235" name="Picture 58"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6" name="Line 59"/>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37" name="Line 60"/>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4" name="Group 61"/>
            <p:cNvGrpSpPr>
              <a:grpSpLocks/>
            </p:cNvGrpSpPr>
            <p:nvPr/>
          </p:nvGrpSpPr>
          <p:grpSpPr bwMode="auto">
            <a:xfrm>
              <a:off x="1536" y="2064"/>
              <a:ext cx="670" cy="887"/>
              <a:chOff x="192" y="720"/>
              <a:chExt cx="670" cy="887"/>
            </a:xfrm>
          </p:grpSpPr>
          <p:pic>
            <p:nvPicPr>
              <p:cNvPr id="5232" name="Picture 62"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3" name="Line 63"/>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34" name="Line 64"/>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225" name="Group 65"/>
            <p:cNvGrpSpPr>
              <a:grpSpLocks/>
            </p:cNvGrpSpPr>
            <p:nvPr/>
          </p:nvGrpSpPr>
          <p:grpSpPr bwMode="auto">
            <a:xfrm>
              <a:off x="1632" y="2160"/>
              <a:ext cx="670" cy="887"/>
              <a:chOff x="192" y="720"/>
              <a:chExt cx="670" cy="887"/>
            </a:xfrm>
          </p:grpSpPr>
          <p:pic>
            <p:nvPicPr>
              <p:cNvPr id="5229" name="Picture 66"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0" name="Line 67"/>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31" name="Line 68"/>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pic>
          <p:nvPicPr>
            <p:cNvPr id="5226" name="Picture 69"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728" y="2256"/>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7" name="Line 70"/>
            <p:cNvSpPr>
              <a:spLocks noChangeShapeType="1"/>
            </p:cNvSpPr>
            <p:nvPr/>
          </p:nvSpPr>
          <p:spPr bwMode="auto">
            <a:xfrm flipV="1">
              <a:off x="2322" y="2256"/>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28" name="Line 71"/>
            <p:cNvSpPr>
              <a:spLocks noChangeShapeType="1"/>
            </p:cNvSpPr>
            <p:nvPr/>
          </p:nvSpPr>
          <p:spPr bwMode="auto">
            <a:xfrm flipV="1">
              <a:off x="1728" y="2744"/>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sp>
        <p:nvSpPr>
          <p:cNvPr id="5127" name="Text Box 72"/>
          <p:cNvSpPr txBox="1">
            <a:spLocks noChangeArrowheads="1"/>
          </p:cNvSpPr>
          <p:nvPr/>
        </p:nvSpPr>
        <p:spPr bwMode="auto">
          <a:xfrm>
            <a:off x="3581400" y="2209800"/>
            <a:ext cx="3308350" cy="2387600"/>
          </a:xfrm>
          <a:prstGeom prst="rect">
            <a:avLst/>
          </a:prstGeom>
          <a:solidFill>
            <a:schemeClr val="bg1"/>
          </a:solidFill>
          <a:ln w="9525">
            <a:solidFill>
              <a:srgbClr val="0000FF"/>
            </a:solidFill>
            <a:miter lim="800000"/>
            <a:headEnd/>
            <a:tailEnd/>
          </a:ln>
        </p:spPr>
        <p:txBody>
          <a:bodyPr>
            <a:spAutoFit/>
          </a:bodyPr>
          <a:lstStyle>
            <a:lvl1pPr marL="234950" indent="-234950"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spcBef>
                <a:spcPct val="50000"/>
              </a:spcBef>
            </a:pPr>
            <a:r>
              <a:rPr lang="en-GB" baseline="0">
                <a:latin typeface="+mn-lt"/>
              </a:rPr>
              <a:t>Estimate new distortion fields for each image:</a:t>
            </a:r>
          </a:p>
          <a:p>
            <a:pPr>
              <a:spcBef>
                <a:spcPct val="50000"/>
              </a:spcBef>
              <a:buFontTx/>
              <a:buChar char="•"/>
            </a:pPr>
            <a:r>
              <a:rPr lang="en-GB" baseline="0">
                <a:latin typeface="+mn-lt"/>
              </a:rPr>
              <a:t>estimate rate of change of field with respect to the current estimate of movement parameters in </a:t>
            </a:r>
            <a:r>
              <a:rPr lang="en-GB" b="1" baseline="0">
                <a:latin typeface="+mn-lt"/>
              </a:rPr>
              <a:t>pitch</a:t>
            </a:r>
            <a:r>
              <a:rPr lang="en-GB" baseline="0">
                <a:latin typeface="+mn-lt"/>
              </a:rPr>
              <a:t> and </a:t>
            </a:r>
            <a:r>
              <a:rPr lang="en-GB" b="1" baseline="0">
                <a:latin typeface="+mn-lt"/>
              </a:rPr>
              <a:t>roll</a:t>
            </a:r>
            <a:r>
              <a:rPr lang="en-GB" baseline="0">
                <a:latin typeface="+mn-lt"/>
              </a:rPr>
              <a:t>.</a:t>
            </a:r>
            <a:endParaRPr lang="en-US" baseline="0">
              <a:solidFill>
                <a:srgbClr val="FF0000"/>
              </a:solidFill>
              <a:latin typeface="+mn-lt"/>
            </a:endParaRPr>
          </a:p>
        </p:txBody>
      </p:sp>
      <p:sp>
        <p:nvSpPr>
          <p:cNvPr id="5128" name="Text Box 73"/>
          <p:cNvSpPr txBox="1">
            <a:spLocks noChangeArrowheads="1"/>
          </p:cNvSpPr>
          <p:nvPr/>
        </p:nvSpPr>
        <p:spPr bwMode="auto">
          <a:xfrm>
            <a:off x="3621088" y="1077913"/>
            <a:ext cx="3268662" cy="711200"/>
          </a:xfrm>
          <a:prstGeom prst="rect">
            <a:avLst/>
          </a:prstGeom>
          <a:solidFill>
            <a:schemeClr val="bg1"/>
          </a:solidFill>
          <a:ln w="9525">
            <a:solidFill>
              <a:srgbClr val="0000FF"/>
            </a:solidFill>
            <a:miter lim="800000"/>
            <a:headEnd/>
            <a:tailEnd/>
          </a:ln>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spcBef>
                <a:spcPct val="50000"/>
              </a:spcBef>
            </a:pPr>
            <a:r>
              <a:rPr lang="en-GB" baseline="0">
                <a:latin typeface="+mn-lt"/>
              </a:rPr>
              <a:t>Estimate reference from mean of all scans.</a:t>
            </a:r>
            <a:endParaRPr lang="en-US" baseline="0">
              <a:latin typeface="+mn-lt"/>
            </a:endParaRPr>
          </a:p>
        </p:txBody>
      </p:sp>
      <p:sp>
        <p:nvSpPr>
          <p:cNvPr id="5129" name="Text Box 74"/>
          <p:cNvSpPr txBox="1">
            <a:spLocks noChangeArrowheads="1"/>
          </p:cNvSpPr>
          <p:nvPr/>
        </p:nvSpPr>
        <p:spPr bwMode="auto">
          <a:xfrm>
            <a:off x="7346950" y="2901950"/>
            <a:ext cx="1752600" cy="711200"/>
          </a:xfrm>
          <a:prstGeom prst="rect">
            <a:avLst/>
          </a:prstGeom>
          <a:solidFill>
            <a:schemeClr val="bg1"/>
          </a:solidFill>
          <a:ln w="9525">
            <a:solidFill>
              <a:srgbClr val="0000FF"/>
            </a:solidFill>
            <a:miter lim="800000"/>
            <a:headEnd/>
            <a:tailEnd/>
          </a:ln>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spcBef>
                <a:spcPct val="50000"/>
              </a:spcBef>
            </a:pPr>
            <a:r>
              <a:rPr lang="en-GB" baseline="0">
                <a:latin typeface="+mn-lt"/>
              </a:rPr>
              <a:t>Unwarp time series.</a:t>
            </a:r>
            <a:endParaRPr lang="en-US" baseline="0">
              <a:latin typeface="+mn-lt"/>
            </a:endParaRPr>
          </a:p>
        </p:txBody>
      </p:sp>
      <p:grpSp>
        <p:nvGrpSpPr>
          <p:cNvPr id="5130" name="Group 75"/>
          <p:cNvGrpSpPr>
            <a:grpSpLocks/>
          </p:cNvGrpSpPr>
          <p:nvPr/>
        </p:nvGrpSpPr>
        <p:grpSpPr bwMode="auto">
          <a:xfrm>
            <a:off x="7539038" y="3865563"/>
            <a:ext cx="1403350" cy="1524000"/>
            <a:chOff x="192" y="720"/>
            <a:chExt cx="2206" cy="2423"/>
          </a:xfrm>
        </p:grpSpPr>
        <p:grpSp>
          <p:nvGrpSpPr>
            <p:cNvPr id="5143" name="Group 76"/>
            <p:cNvGrpSpPr>
              <a:grpSpLocks/>
            </p:cNvGrpSpPr>
            <p:nvPr/>
          </p:nvGrpSpPr>
          <p:grpSpPr bwMode="auto">
            <a:xfrm>
              <a:off x="192" y="720"/>
              <a:ext cx="670" cy="887"/>
              <a:chOff x="192" y="720"/>
              <a:chExt cx="670" cy="887"/>
            </a:xfrm>
          </p:grpSpPr>
          <p:pic>
            <p:nvPicPr>
              <p:cNvPr id="5207" name="Picture 77"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8" name="Line 78"/>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09" name="Line 79"/>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4" name="Group 80"/>
            <p:cNvGrpSpPr>
              <a:grpSpLocks/>
            </p:cNvGrpSpPr>
            <p:nvPr/>
          </p:nvGrpSpPr>
          <p:grpSpPr bwMode="auto">
            <a:xfrm>
              <a:off x="288" y="816"/>
              <a:ext cx="670" cy="887"/>
              <a:chOff x="192" y="720"/>
              <a:chExt cx="670" cy="887"/>
            </a:xfrm>
          </p:grpSpPr>
          <p:pic>
            <p:nvPicPr>
              <p:cNvPr id="5204" name="Picture 81"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5" name="Line 82"/>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06" name="Line 83"/>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5" name="Group 84"/>
            <p:cNvGrpSpPr>
              <a:grpSpLocks/>
            </p:cNvGrpSpPr>
            <p:nvPr/>
          </p:nvGrpSpPr>
          <p:grpSpPr bwMode="auto">
            <a:xfrm>
              <a:off x="384" y="912"/>
              <a:ext cx="670" cy="887"/>
              <a:chOff x="192" y="720"/>
              <a:chExt cx="670" cy="887"/>
            </a:xfrm>
          </p:grpSpPr>
          <p:pic>
            <p:nvPicPr>
              <p:cNvPr id="5201" name="Picture 85"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2" name="Line 86"/>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03" name="Line 87"/>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6" name="Group 88"/>
            <p:cNvGrpSpPr>
              <a:grpSpLocks/>
            </p:cNvGrpSpPr>
            <p:nvPr/>
          </p:nvGrpSpPr>
          <p:grpSpPr bwMode="auto">
            <a:xfrm>
              <a:off x="480" y="1008"/>
              <a:ext cx="670" cy="887"/>
              <a:chOff x="192" y="720"/>
              <a:chExt cx="670" cy="887"/>
            </a:xfrm>
          </p:grpSpPr>
          <p:pic>
            <p:nvPicPr>
              <p:cNvPr id="5198" name="Picture 89"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9" name="Line 90"/>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200" name="Line 91"/>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7" name="Group 92"/>
            <p:cNvGrpSpPr>
              <a:grpSpLocks/>
            </p:cNvGrpSpPr>
            <p:nvPr/>
          </p:nvGrpSpPr>
          <p:grpSpPr bwMode="auto">
            <a:xfrm>
              <a:off x="576" y="1104"/>
              <a:ext cx="670" cy="887"/>
              <a:chOff x="192" y="720"/>
              <a:chExt cx="670" cy="887"/>
            </a:xfrm>
          </p:grpSpPr>
          <p:pic>
            <p:nvPicPr>
              <p:cNvPr id="5195" name="Picture 93"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6" name="Line 94"/>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97" name="Line 95"/>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8" name="Group 96"/>
            <p:cNvGrpSpPr>
              <a:grpSpLocks/>
            </p:cNvGrpSpPr>
            <p:nvPr/>
          </p:nvGrpSpPr>
          <p:grpSpPr bwMode="auto">
            <a:xfrm>
              <a:off x="672" y="1200"/>
              <a:ext cx="670" cy="887"/>
              <a:chOff x="192" y="720"/>
              <a:chExt cx="670" cy="887"/>
            </a:xfrm>
          </p:grpSpPr>
          <p:pic>
            <p:nvPicPr>
              <p:cNvPr id="5192" name="Picture 97"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3" name="Line 98"/>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94" name="Line 99"/>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49" name="Group 100"/>
            <p:cNvGrpSpPr>
              <a:grpSpLocks/>
            </p:cNvGrpSpPr>
            <p:nvPr/>
          </p:nvGrpSpPr>
          <p:grpSpPr bwMode="auto">
            <a:xfrm>
              <a:off x="768" y="1296"/>
              <a:ext cx="670" cy="887"/>
              <a:chOff x="192" y="720"/>
              <a:chExt cx="670" cy="887"/>
            </a:xfrm>
          </p:grpSpPr>
          <p:pic>
            <p:nvPicPr>
              <p:cNvPr id="5189" name="Picture 101"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0" name="Line 102"/>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91" name="Line 103"/>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0" name="Group 104"/>
            <p:cNvGrpSpPr>
              <a:grpSpLocks/>
            </p:cNvGrpSpPr>
            <p:nvPr/>
          </p:nvGrpSpPr>
          <p:grpSpPr bwMode="auto">
            <a:xfrm>
              <a:off x="864" y="1392"/>
              <a:ext cx="670" cy="887"/>
              <a:chOff x="192" y="720"/>
              <a:chExt cx="670" cy="887"/>
            </a:xfrm>
          </p:grpSpPr>
          <p:pic>
            <p:nvPicPr>
              <p:cNvPr id="5186" name="Picture 105"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7" name="Line 106"/>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88" name="Line 107"/>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1" name="Group 108"/>
            <p:cNvGrpSpPr>
              <a:grpSpLocks/>
            </p:cNvGrpSpPr>
            <p:nvPr/>
          </p:nvGrpSpPr>
          <p:grpSpPr bwMode="auto">
            <a:xfrm>
              <a:off x="960" y="1488"/>
              <a:ext cx="670" cy="887"/>
              <a:chOff x="192" y="720"/>
              <a:chExt cx="670" cy="887"/>
            </a:xfrm>
          </p:grpSpPr>
          <p:pic>
            <p:nvPicPr>
              <p:cNvPr id="5183" name="Picture 109"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4" name="Line 110"/>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85" name="Line 111"/>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2" name="Group 112"/>
            <p:cNvGrpSpPr>
              <a:grpSpLocks/>
            </p:cNvGrpSpPr>
            <p:nvPr/>
          </p:nvGrpSpPr>
          <p:grpSpPr bwMode="auto">
            <a:xfrm>
              <a:off x="1056" y="1584"/>
              <a:ext cx="670" cy="887"/>
              <a:chOff x="192" y="720"/>
              <a:chExt cx="670" cy="887"/>
            </a:xfrm>
          </p:grpSpPr>
          <p:pic>
            <p:nvPicPr>
              <p:cNvPr id="5180" name="Picture 113"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 name="Line 114"/>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82" name="Line 115"/>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3" name="Group 116"/>
            <p:cNvGrpSpPr>
              <a:grpSpLocks/>
            </p:cNvGrpSpPr>
            <p:nvPr/>
          </p:nvGrpSpPr>
          <p:grpSpPr bwMode="auto">
            <a:xfrm>
              <a:off x="1152" y="1680"/>
              <a:ext cx="670" cy="887"/>
              <a:chOff x="192" y="720"/>
              <a:chExt cx="670" cy="887"/>
            </a:xfrm>
          </p:grpSpPr>
          <p:pic>
            <p:nvPicPr>
              <p:cNvPr id="5177" name="Picture 117"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8" name="Line 118"/>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79" name="Line 119"/>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4" name="Group 120"/>
            <p:cNvGrpSpPr>
              <a:grpSpLocks/>
            </p:cNvGrpSpPr>
            <p:nvPr/>
          </p:nvGrpSpPr>
          <p:grpSpPr bwMode="auto">
            <a:xfrm>
              <a:off x="1248" y="1776"/>
              <a:ext cx="670" cy="887"/>
              <a:chOff x="192" y="720"/>
              <a:chExt cx="670" cy="887"/>
            </a:xfrm>
          </p:grpSpPr>
          <p:pic>
            <p:nvPicPr>
              <p:cNvPr id="5174" name="Picture 121"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5" name="Line 122"/>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76" name="Line 123"/>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5" name="Group 124"/>
            <p:cNvGrpSpPr>
              <a:grpSpLocks/>
            </p:cNvGrpSpPr>
            <p:nvPr/>
          </p:nvGrpSpPr>
          <p:grpSpPr bwMode="auto">
            <a:xfrm>
              <a:off x="1344" y="1872"/>
              <a:ext cx="670" cy="887"/>
              <a:chOff x="192" y="720"/>
              <a:chExt cx="670" cy="887"/>
            </a:xfrm>
          </p:grpSpPr>
          <p:pic>
            <p:nvPicPr>
              <p:cNvPr id="5171" name="Picture 125"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2" name="Line 126"/>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73" name="Line 127"/>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6" name="Group 128"/>
            <p:cNvGrpSpPr>
              <a:grpSpLocks/>
            </p:cNvGrpSpPr>
            <p:nvPr/>
          </p:nvGrpSpPr>
          <p:grpSpPr bwMode="auto">
            <a:xfrm>
              <a:off x="1440" y="1968"/>
              <a:ext cx="670" cy="887"/>
              <a:chOff x="192" y="720"/>
              <a:chExt cx="670" cy="887"/>
            </a:xfrm>
          </p:grpSpPr>
          <p:pic>
            <p:nvPicPr>
              <p:cNvPr id="5168" name="Picture 129"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9" name="Line 130"/>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70" name="Line 131"/>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7" name="Group 132"/>
            <p:cNvGrpSpPr>
              <a:grpSpLocks/>
            </p:cNvGrpSpPr>
            <p:nvPr/>
          </p:nvGrpSpPr>
          <p:grpSpPr bwMode="auto">
            <a:xfrm>
              <a:off x="1536" y="2064"/>
              <a:ext cx="670" cy="887"/>
              <a:chOff x="192" y="720"/>
              <a:chExt cx="670" cy="887"/>
            </a:xfrm>
          </p:grpSpPr>
          <p:pic>
            <p:nvPicPr>
              <p:cNvPr id="5165" name="Picture 133"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6" name="Line 134"/>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67" name="Line 135"/>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grpSp>
          <p:nvGrpSpPr>
            <p:cNvPr id="5158" name="Group 136"/>
            <p:cNvGrpSpPr>
              <a:grpSpLocks/>
            </p:cNvGrpSpPr>
            <p:nvPr/>
          </p:nvGrpSpPr>
          <p:grpSpPr bwMode="auto">
            <a:xfrm>
              <a:off x="1632" y="2160"/>
              <a:ext cx="670" cy="887"/>
              <a:chOff x="192" y="720"/>
              <a:chExt cx="670" cy="887"/>
            </a:xfrm>
          </p:grpSpPr>
          <p:pic>
            <p:nvPicPr>
              <p:cNvPr id="5162" name="Picture 137"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92" y="720"/>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3" name="Line 138"/>
              <p:cNvSpPr>
                <a:spLocks noChangeShapeType="1"/>
              </p:cNvSpPr>
              <p:nvPr/>
            </p:nvSpPr>
            <p:spPr bwMode="auto">
              <a:xfrm flipV="1">
                <a:off x="786" y="720"/>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64" name="Line 139"/>
              <p:cNvSpPr>
                <a:spLocks noChangeShapeType="1"/>
              </p:cNvSpPr>
              <p:nvPr/>
            </p:nvSpPr>
            <p:spPr bwMode="auto">
              <a:xfrm flipV="1">
                <a:off x="192" y="1208"/>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pic>
          <p:nvPicPr>
            <p:cNvPr id="5159" name="Picture 140" descr="slice"/>
            <p:cNvPicPr>
              <a:picLocks noChangeAspect="1" noChangeArrowheads="1"/>
            </p:cNvPicPr>
            <p:nvPr/>
          </p:nvPicPr>
          <p:blipFill>
            <a:blip r:embed="rId3" cstate="print">
              <a:extLst>
                <a:ext uri="{28A0092B-C50C-407E-A947-70E740481C1C}">
                  <a14:useLocalDpi xmlns:a14="http://schemas.microsoft.com/office/drawing/2010/main" val="0"/>
                </a:ext>
              </a:extLst>
            </a:blip>
            <a:srcRect l="14081" t="28236" r="54173" b="42599"/>
            <a:stretch>
              <a:fillRect/>
            </a:stretch>
          </p:blipFill>
          <p:spPr bwMode="auto">
            <a:xfrm>
              <a:off x="1728" y="2256"/>
              <a:ext cx="670"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0" name="Line 141"/>
            <p:cNvSpPr>
              <a:spLocks noChangeShapeType="1"/>
            </p:cNvSpPr>
            <p:nvPr/>
          </p:nvSpPr>
          <p:spPr bwMode="auto">
            <a:xfrm flipV="1">
              <a:off x="2322" y="2256"/>
              <a:ext cx="0" cy="88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5161" name="Line 142"/>
            <p:cNvSpPr>
              <a:spLocks noChangeShapeType="1"/>
            </p:cNvSpPr>
            <p:nvPr/>
          </p:nvSpPr>
          <p:spPr bwMode="auto">
            <a:xfrm flipV="1">
              <a:off x="1728" y="2744"/>
              <a:ext cx="67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grpSp>
      <p:sp>
        <p:nvSpPr>
          <p:cNvPr id="5131" name="AutoShape 143"/>
          <p:cNvSpPr>
            <a:spLocks noChangeArrowheads="1"/>
          </p:cNvSpPr>
          <p:nvPr/>
        </p:nvSpPr>
        <p:spPr bwMode="auto">
          <a:xfrm>
            <a:off x="8229600" y="1828800"/>
            <a:ext cx="882650" cy="866775"/>
          </a:xfrm>
          <a:custGeom>
            <a:avLst/>
            <a:gdLst>
              <a:gd name="T0" fmla="*/ 1032115289 w 21600"/>
              <a:gd name="T1" fmla="*/ 0 h 21600"/>
              <a:gd name="T2" fmla="*/ 1032115289 w 21600"/>
              <a:gd name="T3" fmla="*/ 785633340 h 21600"/>
              <a:gd name="T4" fmla="*/ 220875319 w 21600"/>
              <a:gd name="T5" fmla="*/ 1395762141 h 21600"/>
              <a:gd name="T6" fmla="*/ 1473866090 w 21600"/>
              <a:gd name="T7" fmla="*/ 39281667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32" name="AutoShape 144"/>
          <p:cNvSpPr>
            <a:spLocks noChangeArrowheads="1"/>
          </p:cNvSpPr>
          <p:nvPr/>
        </p:nvSpPr>
        <p:spPr bwMode="auto">
          <a:xfrm>
            <a:off x="2590800" y="1219200"/>
            <a:ext cx="882650" cy="866775"/>
          </a:xfrm>
          <a:custGeom>
            <a:avLst/>
            <a:gdLst>
              <a:gd name="T0" fmla="*/ 1032115289 w 21600"/>
              <a:gd name="T1" fmla="*/ 0 h 21600"/>
              <a:gd name="T2" fmla="*/ 1032115289 w 21600"/>
              <a:gd name="T3" fmla="*/ 785633340 h 21600"/>
              <a:gd name="T4" fmla="*/ 220875319 w 21600"/>
              <a:gd name="T5" fmla="*/ 1395762141 h 21600"/>
              <a:gd name="T6" fmla="*/ 1473866090 w 21600"/>
              <a:gd name="T7" fmla="*/ 39281667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33" name="AutoShape 145"/>
          <p:cNvSpPr>
            <a:spLocks noChangeArrowheads="1"/>
          </p:cNvSpPr>
          <p:nvPr/>
        </p:nvSpPr>
        <p:spPr bwMode="auto">
          <a:xfrm rot="16200000" flipV="1">
            <a:off x="7004050" y="5076826"/>
            <a:ext cx="814387" cy="938212"/>
          </a:xfrm>
          <a:custGeom>
            <a:avLst/>
            <a:gdLst>
              <a:gd name="T0" fmla="*/ 810690898 w 21600"/>
              <a:gd name="T1" fmla="*/ 0 h 21600"/>
              <a:gd name="T2" fmla="*/ 810690898 w 21600"/>
              <a:gd name="T3" fmla="*/ 996331788 h 21600"/>
              <a:gd name="T4" fmla="*/ 173489780 w 21600"/>
              <a:gd name="T5" fmla="*/ 1770089192 h 21600"/>
              <a:gd name="T6" fmla="*/ 1157670307 w 21600"/>
              <a:gd name="T7" fmla="*/ 49816589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34" name="AutoShape 146"/>
          <p:cNvSpPr>
            <a:spLocks noChangeArrowheads="1"/>
          </p:cNvSpPr>
          <p:nvPr/>
        </p:nvSpPr>
        <p:spPr bwMode="auto">
          <a:xfrm rot="16200000" flipV="1">
            <a:off x="1294606" y="4899819"/>
            <a:ext cx="814388" cy="939800"/>
          </a:xfrm>
          <a:custGeom>
            <a:avLst/>
            <a:gdLst>
              <a:gd name="T0" fmla="*/ 810694306 w 21600"/>
              <a:gd name="T1" fmla="*/ 0 h 21600"/>
              <a:gd name="T2" fmla="*/ 810694306 w 21600"/>
              <a:gd name="T3" fmla="*/ 1001400047 h 21600"/>
              <a:gd name="T4" fmla="*/ 173490295 w 21600"/>
              <a:gd name="T5" fmla="*/ 1779092968 h 21600"/>
              <a:gd name="T6" fmla="*/ 1157674142 w 21600"/>
              <a:gd name="T7" fmla="*/ 50070002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35" name="Rectangle 148"/>
          <p:cNvSpPr>
            <a:spLocks noChangeArrowheads="1"/>
          </p:cNvSpPr>
          <p:nvPr/>
        </p:nvSpPr>
        <p:spPr bwMode="auto">
          <a:xfrm>
            <a:off x="3629025" y="5056188"/>
            <a:ext cx="3054350" cy="1447800"/>
          </a:xfrm>
          <a:prstGeom prst="rect">
            <a:avLst/>
          </a:prstGeom>
          <a:solidFill>
            <a:srgbClr val="0000FF"/>
          </a:solidFill>
          <a:ln w="9525">
            <a:solidFill>
              <a:srgbClr val="FF0000"/>
            </a:solidFill>
            <a:miter lim="800000"/>
            <a:headEnd/>
            <a:tailEnd/>
          </a:ln>
        </p:spPr>
        <p:txBody>
          <a:bodyPr wrap="none" anchor="ctr"/>
          <a:lstStyle/>
          <a:p>
            <a:pPr eaLnBrk="0" hangingPunct="0"/>
            <a:endParaRPr lang="en-GB">
              <a:latin typeface="+mn-lt"/>
            </a:endParaRPr>
          </a:p>
        </p:txBody>
      </p:sp>
      <p:pic>
        <p:nvPicPr>
          <p:cNvPr id="5136" name="Picture 149" descr="taylor_dxr"/>
          <p:cNvPicPr>
            <a:picLocks noChangeAspect="1" noChangeArrowheads="1"/>
          </p:cNvPicPr>
          <p:nvPr/>
        </p:nvPicPr>
        <p:blipFill>
          <a:blip r:embed="rId4" cstate="print">
            <a:extLst>
              <a:ext uri="{28A0092B-C50C-407E-A947-70E740481C1C}">
                <a14:useLocalDpi xmlns:a14="http://schemas.microsoft.com/office/drawing/2010/main" val="0"/>
              </a:ext>
            </a:extLst>
          </a:blip>
          <a:srcRect l="1865" t="1532" r="6932" b="4785"/>
          <a:stretch>
            <a:fillRect/>
          </a:stretch>
        </p:blipFill>
        <p:spPr bwMode="auto">
          <a:xfrm>
            <a:off x="4292600" y="5132388"/>
            <a:ext cx="820738" cy="914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2"/>
          <p:cNvGraphicFramePr>
            <a:graphicFrameLocks noChangeAspect="1"/>
          </p:cNvGraphicFramePr>
          <p:nvPr>
            <p:extLst>
              <p:ext uri="{D42A27DB-BD31-4B8C-83A1-F6EECF244321}">
                <p14:modId xmlns:p14="http://schemas.microsoft.com/office/powerpoint/2010/main" val="857386266"/>
              </p:ext>
            </p:extLst>
          </p:nvPr>
        </p:nvGraphicFramePr>
        <p:xfrm>
          <a:off x="4206875" y="6046788"/>
          <a:ext cx="1111250" cy="438150"/>
        </p:xfrm>
        <a:graphic>
          <a:graphicData uri="http://schemas.openxmlformats.org/presentationml/2006/ole">
            <mc:AlternateContent xmlns:mc="http://schemas.openxmlformats.org/markup-compatibility/2006">
              <mc:Choice xmlns:v="urn:schemas-microsoft-com:vml" Requires="v">
                <p:oleObj spid="_x0000_s5373" name="Equation" r:id="rId5" imgW="686520" imgH="291960" progId="">
                  <p:embed/>
                </p:oleObj>
              </mc:Choice>
              <mc:Fallback>
                <p:oleObj name="Equation" r:id="rId5" imgW="686520" imgH="291960" progId="">
                  <p:embed/>
                  <p:pic>
                    <p:nvPicPr>
                      <p:cNvPr id="0" name="Picture 2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75" y="6046788"/>
                        <a:ext cx="1111250" cy="438150"/>
                      </a:xfrm>
                      <a:prstGeom prst="rect">
                        <a:avLst/>
                      </a:prstGeom>
                      <a:solidFill>
                        <a:srgbClr val="0000FF"/>
                      </a:solidFill>
                    </p:spPr>
                  </p:pic>
                </p:oleObj>
              </mc:Fallback>
            </mc:AlternateContent>
          </a:graphicData>
        </a:graphic>
      </p:graphicFrame>
      <p:pic>
        <p:nvPicPr>
          <p:cNvPr id="5137" name="Picture 151" descr="taylor_dyr"/>
          <p:cNvPicPr>
            <a:picLocks noChangeAspect="1" noChangeArrowheads="1"/>
          </p:cNvPicPr>
          <p:nvPr/>
        </p:nvPicPr>
        <p:blipFill>
          <a:blip r:embed="rId7" cstate="print">
            <a:extLst>
              <a:ext uri="{28A0092B-C50C-407E-A947-70E740481C1C}">
                <a14:useLocalDpi xmlns:a14="http://schemas.microsoft.com/office/drawing/2010/main" val="0"/>
              </a:ext>
            </a:extLst>
          </a:blip>
          <a:srcRect l="1865" t="1532" r="2972" b="4785"/>
          <a:stretch>
            <a:fillRect/>
          </a:stretch>
        </p:blipFill>
        <p:spPr bwMode="auto">
          <a:xfrm>
            <a:off x="5829300" y="5132388"/>
            <a:ext cx="785813" cy="917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p:cNvGraphicFramePr>
            <a:graphicFrameLocks noChangeAspect="1"/>
          </p:cNvGraphicFramePr>
          <p:nvPr>
            <p:extLst>
              <p:ext uri="{D42A27DB-BD31-4B8C-83A1-F6EECF244321}">
                <p14:modId xmlns:p14="http://schemas.microsoft.com/office/powerpoint/2010/main" val="4011482578"/>
              </p:ext>
            </p:extLst>
          </p:nvPr>
        </p:nvGraphicFramePr>
        <p:xfrm>
          <a:off x="5656263" y="6089650"/>
          <a:ext cx="939800" cy="414338"/>
        </p:xfrm>
        <a:graphic>
          <a:graphicData uri="http://schemas.openxmlformats.org/presentationml/2006/ole">
            <mc:AlternateContent xmlns:mc="http://schemas.openxmlformats.org/markup-compatibility/2006">
              <mc:Choice xmlns:v="urn:schemas-microsoft-com:vml" Requires="v">
                <p:oleObj spid="_x0000_s5374" name="Equation" r:id="rId8" imgW="660960" imgH="291960" progId="">
                  <p:embed/>
                </p:oleObj>
              </mc:Choice>
              <mc:Fallback>
                <p:oleObj name="Equation" r:id="rId8" imgW="660960" imgH="291960" progId="">
                  <p:embed/>
                  <p:pic>
                    <p:nvPicPr>
                      <p:cNvPr id="0"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6263" y="6089650"/>
                        <a:ext cx="939800" cy="414338"/>
                      </a:xfrm>
                      <a:prstGeom prst="rect">
                        <a:avLst/>
                      </a:prstGeom>
                      <a:solidFill>
                        <a:srgbClr val="0000FF"/>
                      </a:solidFill>
                    </p:spPr>
                  </p:pic>
                </p:oleObj>
              </mc:Fallback>
            </mc:AlternateContent>
          </a:graphicData>
        </a:graphic>
      </p:graphicFrame>
      <p:sp>
        <p:nvSpPr>
          <p:cNvPr id="5138" name="Text Box 153"/>
          <p:cNvSpPr txBox="1">
            <a:spLocks noChangeArrowheads="1"/>
          </p:cNvSpPr>
          <p:nvPr/>
        </p:nvSpPr>
        <p:spPr bwMode="auto">
          <a:xfrm>
            <a:off x="3711575" y="5360988"/>
            <a:ext cx="554038"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2400" baseline="0">
                <a:solidFill>
                  <a:schemeClr val="bg1"/>
                </a:solidFill>
                <a:latin typeface="+mn-lt"/>
                <a:sym typeface="Symbol" pitchFamily="18" charset="2"/>
              </a:rPr>
              <a:t></a:t>
            </a:r>
            <a:endParaRPr lang="en-GB" sz="2400" baseline="0">
              <a:latin typeface="+mn-lt"/>
            </a:endParaRPr>
          </a:p>
        </p:txBody>
      </p:sp>
      <p:sp>
        <p:nvSpPr>
          <p:cNvPr id="5139" name="Text Box 154"/>
          <p:cNvSpPr txBox="1">
            <a:spLocks noChangeArrowheads="1"/>
          </p:cNvSpPr>
          <p:nvPr/>
        </p:nvSpPr>
        <p:spPr bwMode="auto">
          <a:xfrm>
            <a:off x="5137150" y="5360988"/>
            <a:ext cx="75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r>
              <a:rPr lang="en-GB" sz="2400" baseline="0">
                <a:solidFill>
                  <a:schemeClr val="bg1"/>
                </a:solidFill>
                <a:latin typeface="+mn-lt"/>
                <a:sym typeface="Symbol" pitchFamily="18" charset="2"/>
              </a:rPr>
              <a:t>+</a:t>
            </a:r>
            <a:endParaRPr lang="en-GB" sz="2400" baseline="0">
              <a:solidFill>
                <a:schemeClr val="bg1"/>
              </a:solidFill>
              <a:latin typeface="+mn-lt"/>
            </a:endParaRPr>
          </a:p>
        </p:txBody>
      </p:sp>
      <p:sp>
        <p:nvSpPr>
          <p:cNvPr id="5140" name="AutoShape 155"/>
          <p:cNvSpPr>
            <a:spLocks noChangeArrowheads="1"/>
          </p:cNvSpPr>
          <p:nvPr/>
        </p:nvSpPr>
        <p:spPr bwMode="auto">
          <a:xfrm>
            <a:off x="4902200" y="4618038"/>
            <a:ext cx="330200" cy="381000"/>
          </a:xfrm>
          <a:prstGeom prst="downArrow">
            <a:avLst>
              <a:gd name="adj1" fmla="val 50000"/>
              <a:gd name="adj2" fmla="val 28846"/>
            </a:avLst>
          </a:pr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41" name="AutoShape 156"/>
          <p:cNvSpPr>
            <a:spLocks noChangeArrowheads="1"/>
          </p:cNvSpPr>
          <p:nvPr/>
        </p:nvSpPr>
        <p:spPr bwMode="auto">
          <a:xfrm>
            <a:off x="4838700" y="1792288"/>
            <a:ext cx="330200" cy="381000"/>
          </a:xfrm>
          <a:prstGeom prst="downArrow">
            <a:avLst>
              <a:gd name="adj1" fmla="val 50000"/>
              <a:gd name="adj2" fmla="val 28846"/>
            </a:avLst>
          </a:prstGeom>
          <a:solidFill>
            <a:srgbClr val="0000FF"/>
          </a:solidFill>
          <a:ln w="9525">
            <a:solidFill>
              <a:schemeClr val="tx2"/>
            </a:solidFill>
            <a:miter lim="800000"/>
            <a:headEnd/>
            <a:tailEnd/>
          </a:ln>
        </p:spPr>
        <p:txBody>
          <a:bodyPr wrap="none" anchor="ctr"/>
          <a:lstStyle/>
          <a:p>
            <a:pPr eaLnBrk="0" hangingPunct="0"/>
            <a:endParaRPr lang="en-GB">
              <a:latin typeface="+mn-lt"/>
            </a:endParaRPr>
          </a:p>
        </p:txBody>
      </p:sp>
      <p:sp>
        <p:nvSpPr>
          <p:cNvPr id="5142" name="Text Box 157"/>
          <p:cNvSpPr txBox="1">
            <a:spLocks noChangeArrowheads="1"/>
          </p:cNvSpPr>
          <p:nvPr/>
        </p:nvSpPr>
        <p:spPr bwMode="auto">
          <a:xfrm>
            <a:off x="6824663" y="6430963"/>
            <a:ext cx="30813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aseline="-25000">
                <a:solidFill>
                  <a:schemeClr val="tx1"/>
                </a:solidFill>
                <a:latin typeface="Comic Sans MS" pitchFamily="66" charset="0"/>
              </a:defRPr>
            </a:lvl1pPr>
            <a:lvl2pPr marL="742950" indent="-285750" eaLnBrk="0" hangingPunct="0">
              <a:defRPr sz="2000" baseline="-25000">
                <a:solidFill>
                  <a:schemeClr val="tx1"/>
                </a:solidFill>
                <a:latin typeface="Comic Sans MS" pitchFamily="66" charset="0"/>
              </a:defRPr>
            </a:lvl2pPr>
            <a:lvl3pPr marL="1143000" indent="-228600" eaLnBrk="0" hangingPunct="0">
              <a:defRPr sz="2000" baseline="-25000">
                <a:solidFill>
                  <a:schemeClr val="tx1"/>
                </a:solidFill>
                <a:latin typeface="Comic Sans MS" pitchFamily="66" charset="0"/>
              </a:defRPr>
            </a:lvl3pPr>
            <a:lvl4pPr marL="1600200" indent="-228600" eaLnBrk="0" hangingPunct="0">
              <a:defRPr sz="2000" baseline="-25000">
                <a:solidFill>
                  <a:schemeClr val="tx1"/>
                </a:solidFill>
                <a:latin typeface="Comic Sans MS" pitchFamily="66" charset="0"/>
              </a:defRPr>
            </a:lvl4pPr>
            <a:lvl5pPr marL="2057400" indent="-228600" eaLnBrk="0" hangingPunct="0">
              <a:defRPr sz="2000" baseline="-25000">
                <a:solidFill>
                  <a:schemeClr val="tx1"/>
                </a:solidFill>
                <a:latin typeface="Comic Sans MS" pitchFamily="66" charset="0"/>
              </a:defRPr>
            </a:lvl5pPr>
            <a:lvl6pPr marL="2514600" indent="-228600" eaLnBrk="0" fontAlgn="base" hangingPunct="0">
              <a:spcBef>
                <a:spcPct val="0"/>
              </a:spcBef>
              <a:spcAft>
                <a:spcPct val="0"/>
              </a:spcAft>
              <a:defRPr sz="2000" baseline="-25000">
                <a:solidFill>
                  <a:schemeClr val="tx1"/>
                </a:solidFill>
                <a:latin typeface="Comic Sans MS" pitchFamily="66" charset="0"/>
              </a:defRPr>
            </a:lvl6pPr>
            <a:lvl7pPr marL="2971800" indent="-228600" eaLnBrk="0" fontAlgn="base" hangingPunct="0">
              <a:spcBef>
                <a:spcPct val="0"/>
              </a:spcBef>
              <a:spcAft>
                <a:spcPct val="0"/>
              </a:spcAft>
              <a:defRPr sz="2000" baseline="-25000">
                <a:solidFill>
                  <a:schemeClr val="tx1"/>
                </a:solidFill>
                <a:latin typeface="Comic Sans MS" pitchFamily="66" charset="0"/>
              </a:defRPr>
            </a:lvl7pPr>
            <a:lvl8pPr marL="3429000" indent="-228600" eaLnBrk="0" fontAlgn="base" hangingPunct="0">
              <a:spcBef>
                <a:spcPct val="0"/>
              </a:spcBef>
              <a:spcAft>
                <a:spcPct val="0"/>
              </a:spcAft>
              <a:defRPr sz="2000" baseline="-25000">
                <a:solidFill>
                  <a:schemeClr val="tx1"/>
                </a:solidFill>
                <a:latin typeface="Comic Sans MS" pitchFamily="66" charset="0"/>
              </a:defRPr>
            </a:lvl8pPr>
            <a:lvl9pPr marL="3886200" indent="-228600" eaLnBrk="0" fontAlgn="base" hangingPunct="0">
              <a:spcBef>
                <a:spcPct val="0"/>
              </a:spcBef>
              <a:spcAft>
                <a:spcPct val="0"/>
              </a:spcAft>
              <a:defRPr sz="2000" baseline="-25000">
                <a:solidFill>
                  <a:schemeClr val="tx1"/>
                </a:solidFill>
                <a:latin typeface="Comic Sans MS" pitchFamily="66" charset="0"/>
              </a:defRPr>
            </a:lvl9pPr>
          </a:lstStyle>
          <a:p>
            <a:pPr>
              <a:spcBef>
                <a:spcPct val="50000"/>
              </a:spcBef>
            </a:pPr>
            <a:r>
              <a:rPr lang="en-GB" sz="2200" i="1" baseline="0">
                <a:latin typeface="+mn-lt"/>
              </a:rPr>
              <a:t>Andersson et al, 2001</a:t>
            </a:r>
            <a:endParaRPr lang="en-US" sz="2200" i="1" baseline="0">
              <a:latin typeface="+mn-l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Comic Sans MS" pitchFamily="66" charset="0"/>
          </a:defRPr>
        </a:defPPr>
      </a:lstStyle>
    </a:spDef>
    <a:lnDef>
      <a:spPr bwMode="auto">
        <a:ln>
          <a:headEnd type="none" w="med" len="med"/>
          <a:tailEnd type="arrow"/>
        </a:ln>
      </a:spPr>
      <a:bodyPr/>
      <a:lstStyle/>
      <a:style>
        <a:lnRef idx="3">
          <a:schemeClr val="accent4"/>
        </a:lnRef>
        <a:fillRef idx="0">
          <a:schemeClr val="accent4"/>
        </a:fillRef>
        <a:effectRef idx="2">
          <a:schemeClr val="accent4"/>
        </a:effectRef>
        <a:fontRef idx="minor">
          <a:schemeClr val="tx1"/>
        </a:fontRef>
      </a:style>
    </a:lnDef>
    <a:txDef>
      <a:spPr>
        <a:noFill/>
      </a:spPr>
      <a:bodyPr wrap="square" rtlCol="0">
        <a:spAutoFit/>
      </a:bodyPr>
      <a:lstStyle>
        <a:defPPr algn="ctr">
          <a:defRPr sz="2800" b="1" dirty="0" err="1" smtClean="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170320914</TotalTime>
  <Pages>19</Pages>
  <Words>1622</Words>
  <Application>Microsoft Macintosh PowerPoint</Application>
  <PresentationFormat>A4 Paper (210x297 mm)</PresentationFormat>
  <Paragraphs>299</Paragraphs>
  <Slides>35</Slides>
  <Notes>7</Notes>
  <HiddenSlides>1</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Contemporary Portrait</vt:lpstr>
      <vt:lpstr>Equation</vt:lpstr>
      <vt:lpstr>Spatial Preprocessing</vt:lpstr>
      <vt:lpstr>Preprocessing overview</vt:lpstr>
      <vt:lpstr>Reorientation and registration demo</vt:lpstr>
      <vt:lpstr>Coregistration</vt:lpstr>
      <vt:lpstr>fMRI time-series movie</vt:lpstr>
      <vt:lpstr>Motion in fMRI</vt:lpstr>
      <vt:lpstr>Residual Errors from aligned fMRI</vt:lpstr>
      <vt:lpstr>fMRI movement by distortion interaction</vt:lpstr>
      <vt:lpstr>Correcting for distortion changes using Unwarp</vt:lpstr>
      <vt:lpstr>Spatial Normalisation</vt:lpstr>
      <vt:lpstr>Spatial Normalisation - Reasons</vt:lpstr>
      <vt:lpstr>Standard spaces</vt:lpstr>
      <vt:lpstr>Normalisation via unified segmentation</vt:lpstr>
      <vt:lpstr>Summary of the unified model</vt:lpstr>
      <vt:lpstr>Tissue intensity distributions (T1-w MRI)</vt:lpstr>
      <vt:lpstr>Mixture of Gaussians (MOG)</vt:lpstr>
      <vt:lpstr>Non-Gaussian Intensity Distributions</vt:lpstr>
      <vt:lpstr>Modelling inhomogeneity</vt:lpstr>
      <vt:lpstr>Tissue Probability Maps</vt:lpstr>
      <vt:lpstr>Deforming the Tissue Probability Maps</vt:lpstr>
      <vt:lpstr>Optimisation</vt:lpstr>
      <vt:lpstr>Optimisation of multiple parameters</vt:lpstr>
      <vt:lpstr>Segmentation results</vt:lpstr>
      <vt:lpstr>Spatial normalisation results</vt:lpstr>
      <vt:lpstr>Spatial normalisation – Overfitting</vt:lpstr>
      <vt:lpstr>Spatial normalisation – regularisation</vt:lpstr>
      <vt:lpstr>Spatial normalisation – Limitations</vt:lpstr>
      <vt:lpstr>Smoothing</vt:lpstr>
      <vt:lpstr>PowerPoint Presentation</vt:lpstr>
      <vt:lpstr>Preprocessing overview</vt:lpstr>
      <vt:lpstr>References</vt:lpstr>
      <vt:lpstr>Preprocessing overview</vt:lpstr>
      <vt:lpstr>Preprocessing (fMRI only)</vt:lpstr>
      <vt:lpstr>Preprocessing overview</vt:lpstr>
      <vt:lpstr>Preprocessing with Dartel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dc:title>
  <dc:subject>SPM Course Overheads</dc:subject>
  <dc:creator>WDCN</dc:creator>
  <cp:keywords>Statistical Parametric Mapping</cp:keywords>
  <cp:lastModifiedBy>David Smith</cp:lastModifiedBy>
  <cp:revision>247</cp:revision>
  <cp:lastPrinted>2004-05-04T13:58:27Z</cp:lastPrinted>
  <dcterms:created xsi:type="dcterms:W3CDTF">1996-05-14T17:42:09Z</dcterms:created>
  <dcterms:modified xsi:type="dcterms:W3CDTF">2015-03-10T16:21:48Z</dcterms:modified>
</cp:coreProperties>
</file>