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1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100" d="100"/>
          <a:sy n="100" d="100"/>
        </p:scale>
        <p:origin x="13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2875-A5BD-4953-5502-2503C43CC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EAE5A-90D7-317D-EFC1-4A48D9B9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CF06-973F-B939-3FB7-7A3618BF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049-F92C-3B1A-116E-CECC018A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AB483-ACE2-041B-BC0D-C283203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85E-F5AE-C382-D199-8A86BAE5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FB62-870E-7937-70F9-BE8B02706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7D7-E82D-8EE4-2478-F3E4D00D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EF14-3BED-0C4D-BF79-C32E2217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A478-8B27-0224-6A0E-15BAB4C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5DE4B-1F18-71A3-0093-1C7D801A6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C697-864C-35C6-5D3B-0562A3EB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6D00-97E9-9DC5-379B-4052D6D7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E42E-DFA4-8008-E287-C5BA8AD0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31DF2-9300-B073-C355-BA1FDE15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07DA-89AB-1F5C-8AE3-89E284D0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E468-C81A-7220-B7D5-1D783DAB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22A1-D1A1-24F7-E9EA-12A5C29D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ECF7-4ED5-6C19-3677-ACAAF83F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60E-566F-1614-8499-BF893CF0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4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369C-AAE8-A450-24A3-87237429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983E-5525-213A-6E4F-79DC5C73D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75D3-4F14-E43F-AD10-3DC226AD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D84D-66C7-7DDD-EC82-54A24AA9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A8E1-7214-F845-C12B-B1941B65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7C45-058E-B933-B615-0BDFE768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4C8-4C94-0003-F2BA-C51020115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6FDD-A306-679E-F9B0-9E5706B0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C2A3B-681B-F918-E882-6EEC78A1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E146-38BE-74A4-0F32-00CC7CD3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36786-07C0-04AC-8D3F-3931ABB9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8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63C4-81E4-8344-C87A-0413A35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9D25-58F9-DB2D-8ADF-7F8B1FC4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4C21-9BDD-F0E9-A37D-F19966AC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483BA-0654-ACE6-BF15-70F8C030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EAF9-BDA2-C74A-97B7-BE71B87A9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50E8-EA5C-CAE1-3962-C3C5B20E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F4EBD-3B52-6FAA-5FCB-12169CC6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29B08-B6A2-A2B0-AFF4-122D1DEC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1EB-6B2A-FFD8-42E2-BC8C9591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31A97-1E97-CDE5-4D4E-BA53F1A0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7CD63-1CEF-68AE-494F-E3E1929F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B0958-B378-C275-1AAE-F1F7C649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5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79064-2B66-4EAF-5A23-FD718C91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4F3DB-EA5B-B4F2-2763-425ED22C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08D9-6358-4A99-A0FC-8E65637E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FC30-40A0-F964-E211-BEB0C74C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819D-9ED5-4787-6911-A1619C77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E68D-E2E3-8002-3C83-CC27A326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800B-B2AD-DC0B-80AE-BFC26F3C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B87AC-4168-6070-C022-663C1A46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EB14-1FFC-3813-C8E0-88CB3DD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F645-DEA7-241A-90EE-48BFE0DC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734E4-ED5B-3A18-8B13-210ACBFFF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EAE2-F69E-A28A-F5E1-32307C1F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64797-7A19-BB3D-1C68-1303594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F2A47-3634-2F9F-AE37-EDFC3E7A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C966-C7D6-C525-4727-3F9B15F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3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6CA01-3B1C-2D31-1608-3C44198C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50C5B-FC39-912D-A6B1-280E379F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6332-D0A2-804B-0FDC-25C59D551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7DA75-4CA3-4616-B3D0-CEA25F41454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7009-4925-3A6C-AD7D-2EA220DB1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C1AC-1A10-1C6C-E35E-C2FFB946C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50D1-EE35-42F4-BAC2-C76578DDD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9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3929-4D5A-29C7-334D-A0054E86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75F494-1AB1-B217-8A49-370B775028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60429" y="2067213"/>
          <a:ext cx="7471141" cy="2821578"/>
        </p:xfrm>
        <a:graphic>
          <a:graphicData uri="http://schemas.openxmlformats.org/drawingml/2006/table">
            <a:tbl>
              <a:tblPr/>
              <a:tblGrid>
                <a:gridCol w="2075313">
                  <a:extLst>
                    <a:ext uri="{9D8B030D-6E8A-4147-A177-3AD203B41FA5}">
                      <a16:colId xmlns:a16="http://schemas.microsoft.com/office/drawing/2014/main" val="3154424743"/>
                    </a:ext>
                  </a:extLst>
                </a:gridCol>
                <a:gridCol w="2905428">
                  <a:extLst>
                    <a:ext uri="{9D8B030D-6E8A-4147-A177-3AD203B41FA5}">
                      <a16:colId xmlns:a16="http://schemas.microsoft.com/office/drawing/2014/main" val="1255224883"/>
                    </a:ext>
                  </a:extLst>
                </a:gridCol>
                <a:gridCol w="2490400">
                  <a:extLst>
                    <a:ext uri="{9D8B030D-6E8A-4147-A177-3AD203B41FA5}">
                      <a16:colId xmlns:a16="http://schemas.microsoft.com/office/drawing/2014/main" val="3053027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6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is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>
                          <a:effectLst/>
                        </a:rPr>
                        <a:t>Returns True if both variables are the same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x is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1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is not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400">
                          <a:effectLst/>
                        </a:rPr>
                        <a:t>Returns True if both variables are not the same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x is not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7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9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FC3-7200-1D12-A501-95CF21B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2C86C-AC10-E7AC-6250-28FDD5FA24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4914" y="2347217"/>
          <a:ext cx="7362171" cy="2394858"/>
        </p:xfrm>
        <a:graphic>
          <a:graphicData uri="http://schemas.openxmlformats.org/drawingml/2006/table">
            <a:tbl>
              <a:tblPr/>
              <a:tblGrid>
                <a:gridCol w="2045043">
                  <a:extLst>
                    <a:ext uri="{9D8B030D-6E8A-4147-A177-3AD203B41FA5}">
                      <a16:colId xmlns:a16="http://schemas.microsoft.com/office/drawing/2014/main" val="4286678629"/>
                    </a:ext>
                  </a:extLst>
                </a:gridCol>
                <a:gridCol w="2863051">
                  <a:extLst>
                    <a:ext uri="{9D8B030D-6E8A-4147-A177-3AD203B41FA5}">
                      <a16:colId xmlns:a16="http://schemas.microsoft.com/office/drawing/2014/main" val="2258682470"/>
                    </a:ext>
                  </a:extLst>
                </a:gridCol>
                <a:gridCol w="2454077">
                  <a:extLst>
                    <a:ext uri="{9D8B030D-6E8A-4147-A177-3AD203B41FA5}">
                      <a16:colId xmlns:a16="http://schemas.microsoft.com/office/drawing/2014/main" val="3206462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Operator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Example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89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in 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a sequence with the specified value is present in the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x in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27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effectLst/>
                        </a:rPr>
                        <a:t>not in</a:t>
                      </a:r>
                    </a:p>
                  </a:txBody>
                  <a:tcPr marL="87086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2000">
                          <a:effectLst/>
                        </a:rPr>
                        <a:t>Returns True if a sequence with the specified value is not present in the object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x not in y</a:t>
                      </a:r>
                    </a:p>
                  </a:txBody>
                  <a:tcPr marL="43543" marR="43543" marT="43543" marB="43543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5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D140-179B-C2EF-EF86-43DBBD0A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34445A-789E-DD40-FAC0-0FFD25D2D3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25773" y="2082165"/>
          <a:ext cx="8140454" cy="2693669"/>
        </p:xfrm>
        <a:graphic>
          <a:graphicData uri="http://schemas.openxmlformats.org/drawingml/2006/table">
            <a:tbl>
              <a:tblPr/>
              <a:tblGrid>
                <a:gridCol w="904482">
                  <a:extLst>
                    <a:ext uri="{9D8B030D-6E8A-4147-A177-3AD203B41FA5}">
                      <a16:colId xmlns:a16="http://schemas.microsoft.com/office/drawing/2014/main" val="1564315086"/>
                    </a:ext>
                  </a:extLst>
                </a:gridCol>
                <a:gridCol w="1356751">
                  <a:extLst>
                    <a:ext uri="{9D8B030D-6E8A-4147-A177-3AD203B41FA5}">
                      <a16:colId xmlns:a16="http://schemas.microsoft.com/office/drawing/2014/main" val="567051005"/>
                    </a:ext>
                  </a:extLst>
                </a:gridCol>
                <a:gridCol w="3165716">
                  <a:extLst>
                    <a:ext uri="{9D8B030D-6E8A-4147-A177-3AD203B41FA5}">
                      <a16:colId xmlns:a16="http://schemas.microsoft.com/office/drawing/2014/main" val="2869167698"/>
                    </a:ext>
                  </a:extLst>
                </a:gridCol>
                <a:gridCol w="2713505">
                  <a:extLst>
                    <a:ext uri="{9D8B030D-6E8A-4147-A177-3AD203B41FA5}">
                      <a16:colId xmlns:a16="http://schemas.microsoft.com/office/drawing/2014/main" val="141219899"/>
                    </a:ext>
                  </a:extLst>
                </a:gridCol>
              </a:tblGrid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Operator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Name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Description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Example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32277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&amp; 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AND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both bits are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&amp;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7109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|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OR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one of two bits is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|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83810"/>
                  </a:ext>
                </a:extLst>
              </a:tr>
              <a:tr h="709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^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XOR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300">
                          <a:effectLst/>
                        </a:rPr>
                        <a:t>Sets each bit to 1 if only one of two bits is 1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x ^ y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962828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~</a:t>
                      </a:r>
                    </a:p>
                  </a:txBody>
                  <a:tcPr marL="62162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NOT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>
                          <a:effectLst/>
                        </a:rPr>
                        <a:t>Inverts all the bits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effectLst/>
                        </a:rPr>
                        <a:t>~x</a:t>
                      </a:r>
                    </a:p>
                  </a:txBody>
                  <a:tcPr marL="31081" marR="31081" marT="31081" marB="31081">
                    <a:lnL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1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63B3A-898D-5D9F-2D5D-A2F5D2631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86" y="1727474"/>
            <a:ext cx="3430036" cy="30942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51A5A-A476-496D-E459-C5342457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67" y="1673500"/>
            <a:ext cx="3531806" cy="3148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5AC3CE-DABB-43C4-1C6D-F4FFFA25D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834" y="1753361"/>
            <a:ext cx="3385012" cy="31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F61D-999E-48C6-915F-336BF2E9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0B2A-1C04-4783-EE5B-2B738702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Syntax: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3200" dirty="0"/>
              <a:t>&lt;variable&gt; = &lt;datatype&gt;(&lt;value&gt;)</a:t>
            </a:r>
          </a:p>
          <a:p>
            <a:pPr marL="457200" lvl="1" indent="0">
              <a:buNone/>
            </a:pPr>
            <a:endParaRPr lang="en-GB" sz="3200" dirty="0"/>
          </a:p>
          <a:p>
            <a:pPr lvl="1"/>
            <a:r>
              <a:rPr lang="en-GB" sz="3200" dirty="0"/>
              <a:t>To int </a:t>
            </a:r>
          </a:p>
          <a:p>
            <a:pPr lvl="1"/>
            <a:r>
              <a:rPr lang="en-GB" sz="3200" dirty="0"/>
              <a:t>To float </a:t>
            </a:r>
          </a:p>
          <a:p>
            <a:pPr lvl="1"/>
            <a:r>
              <a:rPr lang="en-GB" sz="3200"/>
              <a:t>To string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908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981D-FED2-4562-1A90-173BD833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052-FA17-B55C-88BC-97611046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</a:t>
            </a:r>
          </a:p>
          <a:p>
            <a:pPr marL="457200" lvl="1" indent="0">
              <a:buNone/>
            </a:pPr>
            <a:r>
              <a:rPr lang="en-IN" dirty="0"/>
              <a:t>&lt;Variable&gt; = input(&lt;message&gt;)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err="1"/>
              <a:t>Exampe</a:t>
            </a:r>
            <a:r>
              <a:rPr lang="en-IN" dirty="0"/>
              <a:t> :</a:t>
            </a:r>
          </a:p>
          <a:p>
            <a:pPr marL="457200" lvl="1" indent="0">
              <a:buNone/>
            </a:pPr>
            <a:r>
              <a:rPr lang="en-IN" dirty="0"/>
              <a:t>	name = input(‘enter </a:t>
            </a:r>
            <a:r>
              <a:rPr lang="en-IN"/>
              <a:t>your name:’)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87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Identity Operators</vt:lpstr>
      <vt:lpstr>Membership Operators</vt:lpstr>
      <vt:lpstr>Bitwise Operators</vt:lpstr>
      <vt:lpstr>PowerPoint Presentation</vt:lpstr>
      <vt:lpstr>Casting</vt:lpstr>
      <vt:lpstr>Input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Operators</dc:title>
  <dc:creator>VAMSEE D</dc:creator>
  <cp:lastModifiedBy>VAMSEE D</cp:lastModifiedBy>
  <cp:revision>5</cp:revision>
  <dcterms:created xsi:type="dcterms:W3CDTF">2023-10-25T04:35:05Z</dcterms:created>
  <dcterms:modified xsi:type="dcterms:W3CDTF">2023-10-25T05:11:34Z</dcterms:modified>
</cp:coreProperties>
</file>