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B306-5A1D-622C-B268-6A02EE43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F5E6A-D6D9-0C05-5E5D-DD0C958F5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16BE-87CA-BA02-3056-1F5B12A1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6BC4-BFB9-2F27-FD50-AB6D39BD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1A9D-F7A3-D03F-989E-8BE3F4E9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F607-2E9B-EA5D-98F5-6521EFA5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CEEFD-0607-8C79-820F-D75E82998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5AF9-424F-6494-681E-E2E426E5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2BD5-32AB-1FD8-C6D3-28A50C49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58D5-DDD5-B76D-810B-D3B29EE1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C55A3-AAEC-886D-3F90-CD36EEDD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4F1F0-D066-7282-6716-34AB1CD0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6E65-05AB-AD86-F964-4B37D46B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0499E-64AD-1E0D-6AC6-5BCE4AB7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C9EF-9017-DC36-2E6C-E4C640BD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62BE-D43B-895C-52B2-513FF587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9D6A-3BB2-0527-DBA1-6044EEC3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BB74-5ED4-109D-7839-6D5D0FB3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8EEF-ACF7-B7C2-6E77-31F8487E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78DA-9446-8D1A-880E-15588994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32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FF84-208B-79AE-A8BA-D35D08C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EC07-49E3-5878-8BDB-DF4A97D2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045A-3A80-4EE6-0CE0-BCE675E4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6551-9FA4-C90A-DE02-14BABC1A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A94E-C071-9E2A-CD89-A348F923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4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824A-62DA-E485-999F-FA2F773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E870-300A-7958-332C-76B408A16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7A96-160D-3DB5-42F8-6345ECBE2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A6CE-F72D-0A1F-A65B-FF890658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74EA-8382-A73D-4D8A-8C714B6B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A7F58-7BA4-5B6D-7351-D893CF9B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3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F14E-005B-9849-0697-54C3071C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E9C18-ADBC-79E9-24A1-724BD6A3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84C4A-A128-44D8-1712-274607EF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D002B-8699-92CD-CB15-46E16B416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C9A4C-C7E9-50E4-02BF-ED5BBD0E1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534C1-7E9C-540F-9DAF-1C3D2804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0AF57-AEAF-2921-E222-6AD6963F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49BD-3E57-D9CC-47FE-544EEAD0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7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D32C-3C96-A041-9951-76668364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93F3A-4BA3-D8D2-B479-2B09AD61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A8B92-1395-4183-1945-133DFE8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D2EC-02FC-FA05-6AC6-D5B6D53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4CC17-E0D1-2E31-B3E8-F5CC900B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AF2A7-27DC-78C4-2FD3-6B51F467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B9976-40CE-4AC9-FD52-DE1FBB13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2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87DA-1379-EC67-84CF-510C8620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4B77-6F89-C524-5350-ABB36AAB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562C1-A435-CB05-F115-26544715A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1989-2ACB-C7A8-47AA-DA0E8188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035BF-70FD-34C6-8E91-48E703A2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C4425-308E-0F68-A225-68BB7554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80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CA14-E1D6-57CF-2769-46236435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17230-295D-EFD8-EE86-15A068BE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AB6A5-0FCA-8416-356B-94EB24E0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1771-DFD5-11CC-950C-A287946A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E9D3A-F980-BEAB-EDEC-EC67C5F6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C0E7-E8E5-BA00-DFCC-FD1C6505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1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81EC8-3DF2-3E2B-FB01-14B49610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2D7C-5D83-0524-E03D-4AC05484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2BD4-09B4-218C-574C-D6103EDD0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79A30-0642-49FB-8F6C-D5E8A7EE730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4068-2FDE-9BB8-7DB2-BB823DB0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52A5-B500-B39C-3641-0397397D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6294-7056-4019-BC56-A32F46ED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81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7949-5AC5-9F12-858F-813799813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703" y="1288187"/>
            <a:ext cx="9144000" cy="2387600"/>
          </a:xfrm>
        </p:spPr>
        <p:txBody>
          <a:bodyPr>
            <a:normAutofit/>
          </a:bodyPr>
          <a:lstStyle/>
          <a:p>
            <a:r>
              <a:rPr lang="en-GB" sz="8800" dirty="0"/>
              <a:t>Python</a:t>
            </a:r>
            <a:endParaRPr lang="en-IN" sz="8800" dirty="0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C3D2D941-5B72-5BFD-FC82-6FC611C2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30" y="2134513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93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37BF-FB8A-5CC0-40E4-22B440CD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172D61-E646-C80F-D443-DF2E5D369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810740"/>
              </p:ext>
            </p:extLst>
          </p:nvPr>
        </p:nvGraphicFramePr>
        <p:xfrm>
          <a:off x="2890479" y="1883228"/>
          <a:ext cx="5846614" cy="3091544"/>
        </p:xfrm>
        <a:graphic>
          <a:graphicData uri="http://schemas.openxmlformats.org/drawingml/2006/table">
            <a:tbl>
              <a:tblPr/>
              <a:tblGrid>
                <a:gridCol w="1624056">
                  <a:extLst>
                    <a:ext uri="{9D8B030D-6E8A-4147-A177-3AD203B41FA5}">
                      <a16:colId xmlns:a16="http://schemas.microsoft.com/office/drawing/2014/main" val="914042466"/>
                    </a:ext>
                  </a:extLst>
                </a:gridCol>
                <a:gridCol w="2273671">
                  <a:extLst>
                    <a:ext uri="{9D8B030D-6E8A-4147-A177-3AD203B41FA5}">
                      <a16:colId xmlns:a16="http://schemas.microsoft.com/office/drawing/2014/main" val="2519118504"/>
                    </a:ext>
                  </a:extLst>
                </a:gridCol>
                <a:gridCol w="1948887">
                  <a:extLst>
                    <a:ext uri="{9D8B030D-6E8A-4147-A177-3AD203B41FA5}">
                      <a16:colId xmlns:a16="http://schemas.microsoft.com/office/drawing/2014/main" val="2241303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4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and 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Returns True if both statements are true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x &lt; 5 and  x &lt; 10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367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Returns True if one of the statements is true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x &lt; 5 or x &lt; 4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15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not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>
                          <a:effectLst/>
                        </a:rPr>
                        <a:t>not(x &lt; 5 and x &lt; 10)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54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3929-4D5A-29C7-334D-A0054E8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75F494-1AB1-B217-8A49-370B77502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030248"/>
              </p:ext>
            </p:extLst>
          </p:nvPr>
        </p:nvGraphicFramePr>
        <p:xfrm>
          <a:off x="2360429" y="2067213"/>
          <a:ext cx="7471141" cy="2821578"/>
        </p:xfrm>
        <a:graphic>
          <a:graphicData uri="http://schemas.openxmlformats.org/drawingml/2006/table">
            <a:tbl>
              <a:tblPr/>
              <a:tblGrid>
                <a:gridCol w="2075313">
                  <a:extLst>
                    <a:ext uri="{9D8B030D-6E8A-4147-A177-3AD203B41FA5}">
                      <a16:colId xmlns:a16="http://schemas.microsoft.com/office/drawing/2014/main" val="3154424743"/>
                    </a:ext>
                  </a:extLst>
                </a:gridCol>
                <a:gridCol w="2905428">
                  <a:extLst>
                    <a:ext uri="{9D8B030D-6E8A-4147-A177-3AD203B41FA5}">
                      <a16:colId xmlns:a16="http://schemas.microsoft.com/office/drawing/2014/main" val="1255224883"/>
                    </a:ext>
                  </a:extLst>
                </a:gridCol>
                <a:gridCol w="2490400">
                  <a:extLst>
                    <a:ext uri="{9D8B030D-6E8A-4147-A177-3AD203B41FA5}">
                      <a16:colId xmlns:a16="http://schemas.microsoft.com/office/drawing/2014/main" val="3053027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Operator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Description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Example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6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is 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is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1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is not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x is not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1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6FC3-7200-1D12-A501-95CF21B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2C86C-AC10-E7AC-6250-28FDD5FA2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60471"/>
              </p:ext>
            </p:extLst>
          </p:nvPr>
        </p:nvGraphicFramePr>
        <p:xfrm>
          <a:off x="2414914" y="2347217"/>
          <a:ext cx="7362171" cy="2394858"/>
        </p:xfrm>
        <a:graphic>
          <a:graphicData uri="http://schemas.openxmlformats.org/drawingml/2006/table">
            <a:tbl>
              <a:tblPr/>
              <a:tblGrid>
                <a:gridCol w="2045043">
                  <a:extLst>
                    <a:ext uri="{9D8B030D-6E8A-4147-A177-3AD203B41FA5}">
                      <a16:colId xmlns:a16="http://schemas.microsoft.com/office/drawing/2014/main" val="4286678629"/>
                    </a:ext>
                  </a:extLst>
                </a:gridCol>
                <a:gridCol w="2863051">
                  <a:extLst>
                    <a:ext uri="{9D8B030D-6E8A-4147-A177-3AD203B41FA5}">
                      <a16:colId xmlns:a16="http://schemas.microsoft.com/office/drawing/2014/main" val="2258682470"/>
                    </a:ext>
                  </a:extLst>
                </a:gridCol>
                <a:gridCol w="2454077">
                  <a:extLst>
                    <a:ext uri="{9D8B030D-6E8A-4147-A177-3AD203B41FA5}">
                      <a16:colId xmlns:a16="http://schemas.microsoft.com/office/drawing/2014/main" val="3206462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89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in 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in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2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not in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x not in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6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D140-179B-C2EF-EF86-43DBBD0A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34445A-789E-DD40-FAC0-0FFD25D2D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673916"/>
              </p:ext>
            </p:extLst>
          </p:nvPr>
        </p:nvGraphicFramePr>
        <p:xfrm>
          <a:off x="2025773" y="2082165"/>
          <a:ext cx="8140454" cy="2693669"/>
        </p:xfrm>
        <a:graphic>
          <a:graphicData uri="http://schemas.openxmlformats.org/drawingml/2006/table">
            <a:tbl>
              <a:tblPr/>
              <a:tblGrid>
                <a:gridCol w="904482">
                  <a:extLst>
                    <a:ext uri="{9D8B030D-6E8A-4147-A177-3AD203B41FA5}">
                      <a16:colId xmlns:a16="http://schemas.microsoft.com/office/drawing/2014/main" val="1564315086"/>
                    </a:ext>
                  </a:extLst>
                </a:gridCol>
                <a:gridCol w="1356751">
                  <a:extLst>
                    <a:ext uri="{9D8B030D-6E8A-4147-A177-3AD203B41FA5}">
                      <a16:colId xmlns:a16="http://schemas.microsoft.com/office/drawing/2014/main" val="567051005"/>
                    </a:ext>
                  </a:extLst>
                </a:gridCol>
                <a:gridCol w="3165716">
                  <a:extLst>
                    <a:ext uri="{9D8B030D-6E8A-4147-A177-3AD203B41FA5}">
                      <a16:colId xmlns:a16="http://schemas.microsoft.com/office/drawing/2014/main" val="2869167698"/>
                    </a:ext>
                  </a:extLst>
                </a:gridCol>
                <a:gridCol w="2713505">
                  <a:extLst>
                    <a:ext uri="{9D8B030D-6E8A-4147-A177-3AD203B41FA5}">
                      <a16:colId xmlns:a16="http://schemas.microsoft.com/office/drawing/2014/main" val="141219899"/>
                    </a:ext>
                  </a:extLst>
                </a:gridCol>
              </a:tblGrid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Operator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Name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Description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Example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32277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&amp; 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AND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Sets each bit to 1 if both bits are 1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 &amp; y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7109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|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OR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Sets each bit to 1 if one of two bits is 1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 | y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3810"/>
                  </a:ext>
                </a:extLst>
              </a:tr>
              <a:tr h="709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^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XOR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Sets each bit to 1 if only one of two bits is 1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 ^ y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62828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~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NOT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Inverts all the bits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~x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1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5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F61D-999E-48C6-915F-336BF2E9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0B2A-1C04-4783-EE5B-2B738702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Syntax: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3200" dirty="0"/>
              <a:t>&lt;variable&gt; = &lt;datatype&gt;(&lt;value&gt;)</a:t>
            </a:r>
          </a:p>
          <a:p>
            <a:pPr marL="457200" lvl="1" indent="0">
              <a:buNone/>
            </a:pPr>
            <a:endParaRPr lang="en-GB" sz="3200" dirty="0"/>
          </a:p>
          <a:p>
            <a:pPr lvl="1"/>
            <a:r>
              <a:rPr lang="en-GB" sz="3200" dirty="0"/>
              <a:t>To int </a:t>
            </a:r>
          </a:p>
          <a:p>
            <a:pPr lvl="1"/>
            <a:r>
              <a:rPr lang="en-GB" sz="3200" dirty="0"/>
              <a:t>To float </a:t>
            </a:r>
          </a:p>
          <a:p>
            <a:pPr lvl="1"/>
            <a:r>
              <a:rPr lang="en-GB" sz="3200"/>
              <a:t>To string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908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981D-FED2-4562-1A90-173BD833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052-FA17-B55C-88BC-97611046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:</a:t>
            </a:r>
          </a:p>
          <a:p>
            <a:pPr marL="457200" lvl="1" indent="0">
              <a:buNone/>
            </a:pPr>
            <a:r>
              <a:rPr lang="en-IN" dirty="0"/>
              <a:t>&lt;Variable&gt; = input(&lt;message&gt;)</a:t>
            </a:r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7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ification of programming languages - Codeforwin">
            <a:extLst>
              <a:ext uri="{FF2B5EF4-FFF2-40B4-BE49-F238E27FC236}">
                <a16:creationId xmlns:a16="http://schemas.microsoft.com/office/drawing/2014/main" id="{B0B109D5-DC08-291A-BC18-E17D7DE4AF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66" y="1621810"/>
            <a:ext cx="8316467" cy="313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CC5006-4F97-9892-9780-9A1CCC5662B1}"/>
              </a:ext>
            </a:extLst>
          </p:cNvPr>
          <p:cNvSpPr txBox="1"/>
          <p:nvPr/>
        </p:nvSpPr>
        <p:spPr>
          <a:xfrm>
            <a:off x="5029200" y="4812422"/>
            <a:ext cx="31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 level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47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4F4D-0372-5BAE-6855-F828FBA4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4353-8469-C86E-208D-3461F1EC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Rules: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 names are case-sensitive (age, Age and AGE are three different variables)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cannot be any of the Python keywords.</a:t>
            </a:r>
          </a:p>
          <a:p>
            <a:pPr marL="0" indent="0" algn="l">
              <a:buNone/>
            </a:pPr>
            <a:endParaRPr lang="en-GB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67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2E13-7C51-4F7A-AE47-3FCDA28C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Keywords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3FA30-1BC2-C71B-2C0C-D1FF59FCA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637" y="2095432"/>
            <a:ext cx="8649468" cy="2912448"/>
          </a:xfrm>
        </p:spPr>
      </p:pic>
    </p:spTree>
    <p:extLst>
      <p:ext uri="{BB962C8B-B14F-4D97-AF65-F5344CB8AC3E}">
        <p14:creationId xmlns:p14="http://schemas.microsoft.com/office/powerpoint/2010/main" val="22101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DCCF-4397-359A-FD5F-EFA53116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in Python </a:t>
            </a:r>
            <a:endParaRPr lang="en-IN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6780968B-9F07-6982-CA66-9A495B473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5119" r="2818" b="11314"/>
          <a:stretch/>
        </p:blipFill>
        <p:spPr bwMode="auto">
          <a:xfrm>
            <a:off x="2222038" y="1242902"/>
            <a:ext cx="7931117" cy="437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9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2ECC-A154-1567-EFF8-A6BDAE31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datatypes in python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5EC1AF-738B-A36A-BBDC-22F48F348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74122"/>
              </p:ext>
            </p:extLst>
          </p:nvPr>
        </p:nvGraphicFramePr>
        <p:xfrm>
          <a:off x="1448195" y="1745082"/>
          <a:ext cx="9295610" cy="38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7805">
                  <a:extLst>
                    <a:ext uri="{9D8B030D-6E8A-4147-A177-3AD203B41FA5}">
                      <a16:colId xmlns:a16="http://schemas.microsoft.com/office/drawing/2014/main" val="1676257919"/>
                    </a:ext>
                  </a:extLst>
                </a:gridCol>
                <a:gridCol w="4647805">
                  <a:extLst>
                    <a:ext uri="{9D8B030D-6E8A-4147-A177-3AD203B41FA5}">
                      <a16:colId xmlns:a16="http://schemas.microsoft.com/office/drawing/2014/main" val="2669518505"/>
                    </a:ext>
                  </a:extLst>
                </a:gridCol>
              </a:tblGrid>
              <a:tr h="64171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Datatype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Key word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320934"/>
                  </a:ext>
                </a:extLst>
              </a:tr>
              <a:tr h="64171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Integer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99999"/>
                  </a:ext>
                </a:extLst>
              </a:tr>
              <a:tr h="64171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734712"/>
                  </a:ext>
                </a:extLst>
              </a:tr>
              <a:tr h="64171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91741"/>
                  </a:ext>
                </a:extLst>
              </a:tr>
              <a:tr h="64171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Boolean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bool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63059"/>
                  </a:ext>
                </a:extLst>
              </a:tr>
              <a:tr h="64171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Complex numbers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complex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95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9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596C-F478-219F-8F5C-DA1368E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BAF14F-DE87-9511-C7DC-03A1C1A46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78295"/>
              </p:ext>
            </p:extLst>
          </p:nvPr>
        </p:nvGraphicFramePr>
        <p:xfrm>
          <a:off x="2979124" y="1617160"/>
          <a:ext cx="5601777" cy="4431104"/>
        </p:xfrm>
        <a:graphic>
          <a:graphicData uri="http://schemas.openxmlformats.org/drawingml/2006/table">
            <a:tbl>
              <a:tblPr/>
              <a:tblGrid>
                <a:gridCol w="1556046">
                  <a:extLst>
                    <a:ext uri="{9D8B030D-6E8A-4147-A177-3AD203B41FA5}">
                      <a16:colId xmlns:a16="http://schemas.microsoft.com/office/drawing/2014/main" val="4241857928"/>
                    </a:ext>
                  </a:extLst>
                </a:gridCol>
                <a:gridCol w="2178457">
                  <a:extLst>
                    <a:ext uri="{9D8B030D-6E8A-4147-A177-3AD203B41FA5}">
                      <a16:colId xmlns:a16="http://schemas.microsoft.com/office/drawing/2014/main" val="2283609465"/>
                    </a:ext>
                  </a:extLst>
                </a:gridCol>
                <a:gridCol w="1867274">
                  <a:extLst>
                    <a:ext uri="{9D8B030D-6E8A-4147-A177-3AD203B41FA5}">
                      <a16:colId xmlns:a16="http://schemas.microsoft.com/office/drawing/2014/main" val="1825903066"/>
                    </a:ext>
                  </a:extLst>
                </a:gridCol>
              </a:tblGrid>
              <a:tr h="3462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83439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Name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35577"/>
                  </a:ext>
                </a:extLst>
              </a:tr>
              <a:tr h="609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+</a:t>
                      </a:r>
                    </a:p>
                  </a:txBody>
                  <a:tcPr marL="83439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Addition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+ y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08514"/>
                  </a:ext>
                </a:extLst>
              </a:tr>
              <a:tr h="609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-</a:t>
                      </a:r>
                    </a:p>
                  </a:txBody>
                  <a:tcPr marL="83439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Subtraction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- y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27024"/>
                  </a:ext>
                </a:extLst>
              </a:tr>
              <a:tr h="609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*</a:t>
                      </a:r>
                    </a:p>
                  </a:txBody>
                  <a:tcPr marL="83439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Multiplication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* y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3327"/>
                  </a:ext>
                </a:extLst>
              </a:tr>
              <a:tr h="609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/</a:t>
                      </a:r>
                    </a:p>
                  </a:txBody>
                  <a:tcPr marL="83439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Division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/ y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123185"/>
                  </a:ext>
                </a:extLst>
              </a:tr>
              <a:tr h="609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%</a:t>
                      </a:r>
                    </a:p>
                  </a:txBody>
                  <a:tcPr marL="83439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Modulus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% y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27097"/>
                  </a:ext>
                </a:extLst>
              </a:tr>
              <a:tr h="6091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**</a:t>
                      </a:r>
                    </a:p>
                  </a:txBody>
                  <a:tcPr marL="83439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Exponentiation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** y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01021"/>
                  </a:ext>
                </a:extLst>
              </a:tr>
              <a:tr h="35044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//</a:t>
                      </a:r>
                    </a:p>
                  </a:txBody>
                  <a:tcPr marL="83439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Floor division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x // y</a:t>
                      </a:r>
                    </a:p>
                  </a:txBody>
                  <a:tcPr marL="41720" marR="41720" marT="41720" marB="41720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08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07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9565-61A8-C399-14B9-A91641B4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Assignment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D75438-0549-2F84-0924-F5BB76D37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61660"/>
              </p:ext>
            </p:extLst>
          </p:nvPr>
        </p:nvGraphicFramePr>
        <p:xfrm>
          <a:off x="3027877" y="1813727"/>
          <a:ext cx="5630109" cy="4075614"/>
        </p:xfrm>
        <a:graphic>
          <a:graphicData uri="http://schemas.openxmlformats.org/drawingml/2006/table">
            <a:tbl>
              <a:tblPr/>
              <a:tblGrid>
                <a:gridCol w="2165443">
                  <a:extLst>
                    <a:ext uri="{9D8B030D-6E8A-4147-A177-3AD203B41FA5}">
                      <a16:colId xmlns:a16="http://schemas.microsoft.com/office/drawing/2014/main" val="3489108574"/>
                    </a:ext>
                  </a:extLst>
                </a:gridCol>
                <a:gridCol w="1709690">
                  <a:extLst>
                    <a:ext uri="{9D8B030D-6E8A-4147-A177-3AD203B41FA5}">
                      <a16:colId xmlns:a16="http://schemas.microsoft.com/office/drawing/2014/main" val="748553447"/>
                    </a:ext>
                  </a:extLst>
                </a:gridCol>
                <a:gridCol w="1754976">
                  <a:extLst>
                    <a:ext uri="{9D8B030D-6E8A-4147-A177-3AD203B41FA5}">
                      <a16:colId xmlns:a16="http://schemas.microsoft.com/office/drawing/2014/main" val="2397192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Operator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Example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Same As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27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= 5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= 5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9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+=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+=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= x + 3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60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-=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-=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= x - 3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50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*=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*=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= x *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9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/=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/=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= x /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426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%=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%=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= x %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5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//=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//=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= x //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283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**=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**=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x = x ** 3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9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4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7A47-BCFD-505B-48FD-F8DC6974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573AF-0A38-298D-7C24-2EAB6EE0C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958123"/>
              </p:ext>
            </p:extLst>
          </p:nvPr>
        </p:nvGraphicFramePr>
        <p:xfrm>
          <a:off x="2847838" y="2048396"/>
          <a:ext cx="6769943" cy="2743202"/>
        </p:xfrm>
        <a:graphic>
          <a:graphicData uri="http://schemas.openxmlformats.org/drawingml/2006/table">
            <a:tbl>
              <a:tblPr/>
              <a:tblGrid>
                <a:gridCol w="1880536">
                  <a:extLst>
                    <a:ext uri="{9D8B030D-6E8A-4147-A177-3AD203B41FA5}">
                      <a16:colId xmlns:a16="http://schemas.microsoft.com/office/drawing/2014/main" val="334230970"/>
                    </a:ext>
                  </a:extLst>
                </a:gridCol>
                <a:gridCol w="2632741">
                  <a:extLst>
                    <a:ext uri="{9D8B030D-6E8A-4147-A177-3AD203B41FA5}">
                      <a16:colId xmlns:a16="http://schemas.microsoft.com/office/drawing/2014/main" val="3338320220"/>
                    </a:ext>
                  </a:extLst>
                </a:gridCol>
                <a:gridCol w="2256666">
                  <a:extLst>
                    <a:ext uri="{9D8B030D-6E8A-4147-A177-3AD203B41FA5}">
                      <a16:colId xmlns:a16="http://schemas.microsoft.com/office/drawing/2014/main" val="342146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Name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1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==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Equal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==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2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!=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Not equal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!=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4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&gt;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Greater than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&gt;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67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&lt;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Less than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&lt;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643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&gt;=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Greater than or equal to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&gt;=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8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&lt;=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Less than or equal to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x &lt;=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65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06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488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Verdana</vt:lpstr>
      <vt:lpstr>Office Theme</vt:lpstr>
      <vt:lpstr>Python</vt:lpstr>
      <vt:lpstr>PowerPoint Presentation</vt:lpstr>
      <vt:lpstr>Variables</vt:lpstr>
      <vt:lpstr>Python Keywords</vt:lpstr>
      <vt:lpstr>Datatypes in Python </vt:lpstr>
      <vt:lpstr>Primitive datatypes in python</vt:lpstr>
      <vt:lpstr>Arithmetic Operators</vt:lpstr>
      <vt:lpstr>Assignment Operators</vt:lpstr>
      <vt:lpstr>Comparison operators</vt:lpstr>
      <vt:lpstr>Logical Operators</vt:lpstr>
      <vt:lpstr>Identity Operators</vt:lpstr>
      <vt:lpstr>Membership Operators</vt:lpstr>
      <vt:lpstr>Bitwise Operators</vt:lpstr>
      <vt:lpstr>Casting</vt:lpstr>
      <vt:lpstr>Input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VAMSEE D</dc:creator>
  <cp:lastModifiedBy>VAMSEE D</cp:lastModifiedBy>
  <cp:revision>30</cp:revision>
  <dcterms:created xsi:type="dcterms:W3CDTF">2023-10-06T13:19:34Z</dcterms:created>
  <dcterms:modified xsi:type="dcterms:W3CDTF">2023-10-09T08:49:06Z</dcterms:modified>
</cp:coreProperties>
</file>