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8"/>
  </p:notesMasterIdLst>
  <p:sldIdLst>
    <p:sldId id="256" r:id="rId2"/>
    <p:sldId id="257" r:id="rId3"/>
    <p:sldId id="277" r:id="rId4"/>
    <p:sldId id="292" r:id="rId5"/>
    <p:sldId id="274" r:id="rId6"/>
    <p:sldId id="275" r:id="rId7"/>
    <p:sldId id="276" r:id="rId8"/>
    <p:sldId id="273" r:id="rId9"/>
    <p:sldId id="258" r:id="rId10"/>
    <p:sldId id="271" r:id="rId11"/>
    <p:sldId id="296" r:id="rId12"/>
    <p:sldId id="280" r:id="rId13"/>
    <p:sldId id="259" r:id="rId14"/>
    <p:sldId id="260" r:id="rId15"/>
    <p:sldId id="279" r:id="rId16"/>
    <p:sldId id="261" r:id="rId17"/>
    <p:sldId id="262" r:id="rId18"/>
    <p:sldId id="286" r:id="rId19"/>
    <p:sldId id="284" r:id="rId20"/>
    <p:sldId id="285" r:id="rId21"/>
    <p:sldId id="263" r:id="rId22"/>
    <p:sldId id="287" r:id="rId23"/>
    <p:sldId id="288" r:id="rId24"/>
    <p:sldId id="264" r:id="rId25"/>
    <p:sldId id="289" r:id="rId26"/>
    <p:sldId id="290" r:id="rId27"/>
    <p:sldId id="291" r:id="rId28"/>
    <p:sldId id="293" r:id="rId29"/>
    <p:sldId id="265" r:id="rId30"/>
    <p:sldId id="294" r:id="rId31"/>
    <p:sldId id="267" r:id="rId32"/>
    <p:sldId id="268" r:id="rId33"/>
    <p:sldId id="269" r:id="rId34"/>
    <p:sldId id="295" r:id="rId35"/>
    <p:sldId id="283" r:id="rId36"/>
    <p:sldId id="28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DCF43-A856-4B77-A785-BDEA4CB33CB1}" type="datetimeFigureOut">
              <a:rPr lang="en-US" smtClean="0"/>
              <a:pPr/>
              <a:t>6/24/2008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B2B10-8E18-4794-AD1B-ADF0DC0F1813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15</a:t>
            </a:fld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16</a:t>
            </a:fld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17</a:t>
            </a:fld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18</a:t>
            </a:fld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19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20</a:t>
            </a:fld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21</a:t>
            </a:fld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22</a:t>
            </a:fld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23</a:t>
            </a:fld>
            <a:endParaRPr lang="en-A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24</a:t>
            </a:fld>
            <a:endParaRPr lang="en-A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25</a:t>
            </a:fld>
            <a:endParaRPr lang="en-A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26</a:t>
            </a:fld>
            <a:endParaRPr lang="en-A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27</a:t>
            </a:fld>
            <a:endParaRPr lang="en-A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28</a:t>
            </a:fld>
            <a:endParaRPr lang="en-A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29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30</a:t>
            </a:fld>
            <a:endParaRPr lang="en-A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31</a:t>
            </a:fld>
            <a:endParaRPr lang="en-A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32</a:t>
            </a:fld>
            <a:endParaRPr lang="en-A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33</a:t>
            </a:fld>
            <a:endParaRPr lang="en-A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34</a:t>
            </a:fld>
            <a:endParaRPr lang="en-A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35</a:t>
            </a:fld>
            <a:endParaRPr lang="en-A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36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B2B10-8E18-4794-AD1B-ADF0DC0F1813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595A5-6CD8-469B-B2FA-636C547DE4D0}" type="datetimeFigureOut">
              <a:rPr lang="en-US" smtClean="0"/>
              <a:pPr/>
              <a:t>6/24/2008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A66855-61AA-4712-9492-DCD1EAD79BA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595A5-6CD8-469B-B2FA-636C547DE4D0}" type="datetimeFigureOut">
              <a:rPr lang="en-US" smtClean="0"/>
              <a:pPr/>
              <a:t>6/24/2008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A66855-61AA-4712-9492-DCD1EAD79BA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595A5-6CD8-469B-B2FA-636C547DE4D0}" type="datetimeFigureOut">
              <a:rPr lang="en-US" smtClean="0"/>
              <a:pPr/>
              <a:t>6/24/2008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A66855-61AA-4712-9492-DCD1EAD79BA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595A5-6CD8-469B-B2FA-636C547DE4D0}" type="datetimeFigureOut">
              <a:rPr lang="en-US" smtClean="0"/>
              <a:pPr/>
              <a:t>6/24/2008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A66855-61AA-4712-9492-DCD1EAD79BA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595A5-6CD8-469B-B2FA-636C547DE4D0}" type="datetimeFigureOut">
              <a:rPr lang="en-US" smtClean="0"/>
              <a:pPr/>
              <a:t>6/24/2008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A66855-61AA-4712-9492-DCD1EAD79BA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595A5-6CD8-469B-B2FA-636C547DE4D0}" type="datetimeFigureOut">
              <a:rPr lang="en-US" smtClean="0"/>
              <a:pPr/>
              <a:t>6/24/2008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A66855-61AA-4712-9492-DCD1EAD79BA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595A5-6CD8-469B-B2FA-636C547DE4D0}" type="datetimeFigureOut">
              <a:rPr lang="en-US" smtClean="0"/>
              <a:pPr/>
              <a:t>6/24/2008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A66855-61AA-4712-9492-DCD1EAD79BA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595A5-6CD8-469B-B2FA-636C547DE4D0}" type="datetimeFigureOut">
              <a:rPr lang="en-US" smtClean="0"/>
              <a:pPr/>
              <a:t>6/24/2008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A66855-61AA-4712-9492-DCD1EAD79BA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595A5-6CD8-469B-B2FA-636C547DE4D0}" type="datetimeFigureOut">
              <a:rPr lang="en-US" smtClean="0"/>
              <a:pPr/>
              <a:t>6/24/2008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A66855-61AA-4712-9492-DCD1EAD79BA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595A5-6CD8-469B-B2FA-636C547DE4D0}" type="datetimeFigureOut">
              <a:rPr lang="en-US" smtClean="0"/>
              <a:pPr/>
              <a:t>6/24/2008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A66855-61AA-4712-9492-DCD1EAD79BA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99595A5-6CD8-469B-B2FA-636C547DE4D0}" type="datetimeFigureOut">
              <a:rPr lang="en-US" smtClean="0"/>
              <a:pPr/>
              <a:t>6/24/2008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DA66855-61AA-4712-9492-DCD1EAD79BA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99595A5-6CD8-469B-B2FA-636C547DE4D0}" type="datetimeFigureOut">
              <a:rPr lang="en-US" smtClean="0"/>
              <a:pPr/>
              <a:t>6/24/2008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DA66855-61AA-4712-9492-DCD1EAD79BA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anielvaughan.orpius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mgrayson/archive/2006/05/22/dependency-properties.aspx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ms752914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Leading edge </a:t>
            </a:r>
            <a:br>
              <a:rPr lang="en-AU" dirty="0" smtClean="0"/>
            </a:br>
            <a:r>
              <a:rPr lang="en-AU" dirty="0" smtClean="0"/>
              <a:t>windows development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An introduction to </a:t>
            </a:r>
          </a:p>
          <a:p>
            <a:r>
              <a:rPr lang="en-AU" dirty="0" smtClean="0"/>
              <a:t>Windows Presentation Foundation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With XAML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Wire up event handlers</a:t>
            </a:r>
          </a:p>
          <a:p>
            <a:r>
              <a:rPr lang="en-AU" dirty="0" smtClean="0"/>
              <a:t>Define resources</a:t>
            </a:r>
          </a:p>
          <a:p>
            <a:r>
              <a:rPr lang="en-AU" dirty="0" smtClean="0"/>
              <a:t>Define control templates</a:t>
            </a:r>
          </a:p>
          <a:p>
            <a:r>
              <a:rPr lang="en-AU" dirty="0" smtClean="0"/>
              <a:t>Data bind</a:t>
            </a:r>
          </a:p>
          <a:p>
            <a:r>
              <a:rPr lang="en-AU" dirty="0" smtClean="0"/>
              <a:t>Animate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Alien </a:t>
            </a:r>
            <a:r>
              <a:rPr lang="en-AU" dirty="0" err="1" smtClean="0"/>
              <a:t>Sokoban</a:t>
            </a:r>
            <a:r>
              <a:rPr lang="en-AU" dirty="0" smtClean="0"/>
              <a:t> Demo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571472" y="5357826"/>
            <a:ext cx="1785950" cy="12144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AU" dirty="0" smtClean="0"/>
              <a:t>Legend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Class Hierarchy Overview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929058" y="1643050"/>
            <a:ext cx="178595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DispatcherObject</a:t>
            </a:r>
            <a:endParaRPr lang="en-AU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3929058" y="2214554"/>
            <a:ext cx="1785950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DependencyObject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29058" y="3357562"/>
            <a:ext cx="1785950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UIElement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29058" y="2786058"/>
            <a:ext cx="178595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Visual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29058" y="3929066"/>
            <a:ext cx="1785950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FrameworkElement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714480" y="4714884"/>
            <a:ext cx="178595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Shape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29058" y="4714884"/>
            <a:ext cx="1785950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Control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143636" y="4714884"/>
            <a:ext cx="178595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Panel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00628" y="5429264"/>
            <a:ext cx="1785950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ContentControl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00628" y="6000768"/>
            <a:ext cx="1785950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ItemsControl</a:t>
            </a:r>
          </a:p>
        </p:txBody>
      </p:sp>
      <p:cxnSp>
        <p:nvCxnSpPr>
          <p:cNvPr id="34" name="Elbow Connector 33"/>
          <p:cNvCxnSpPr/>
          <p:nvPr/>
        </p:nvCxnSpPr>
        <p:spPr>
          <a:xfrm rot="5400000" flipH="1" flipV="1">
            <a:off x="4679951" y="2107397"/>
            <a:ext cx="213520" cy="794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Elbow Connector 33"/>
          <p:cNvCxnSpPr/>
          <p:nvPr/>
        </p:nvCxnSpPr>
        <p:spPr>
          <a:xfrm rot="5400000" flipH="1" flipV="1">
            <a:off x="4679951" y="2678107"/>
            <a:ext cx="213520" cy="794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Elbow Connector 33"/>
          <p:cNvCxnSpPr/>
          <p:nvPr/>
        </p:nvCxnSpPr>
        <p:spPr>
          <a:xfrm rot="5400000" flipH="1" flipV="1">
            <a:off x="4679951" y="3250405"/>
            <a:ext cx="213520" cy="794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Elbow Connector 33"/>
          <p:cNvCxnSpPr/>
          <p:nvPr/>
        </p:nvCxnSpPr>
        <p:spPr>
          <a:xfrm rot="5400000" flipH="1" flipV="1">
            <a:off x="4679951" y="3821115"/>
            <a:ext cx="213520" cy="794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Elbow Connector 33"/>
          <p:cNvCxnSpPr/>
          <p:nvPr/>
        </p:nvCxnSpPr>
        <p:spPr>
          <a:xfrm rot="5400000" flipH="1" flipV="1">
            <a:off x="4571997" y="4499773"/>
            <a:ext cx="428628" cy="1594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Elbow Connector 33"/>
          <p:cNvCxnSpPr>
            <a:stCxn id="14" idx="1"/>
          </p:cNvCxnSpPr>
          <p:nvPr/>
        </p:nvCxnSpPr>
        <p:spPr>
          <a:xfrm rot="10800000">
            <a:off x="4786314" y="5072074"/>
            <a:ext cx="214314" cy="537190"/>
          </a:xfrm>
          <a:prstGeom prst="bentConnector2">
            <a:avLst/>
          </a:prstGeom>
          <a:ln>
            <a:tailEnd type="triangl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Elbow Connector 33"/>
          <p:cNvCxnSpPr>
            <a:stCxn id="15" idx="1"/>
          </p:cNvCxnSpPr>
          <p:nvPr/>
        </p:nvCxnSpPr>
        <p:spPr>
          <a:xfrm rot="10800000">
            <a:off x="4786314" y="5572140"/>
            <a:ext cx="214314" cy="608628"/>
          </a:xfrm>
          <a:prstGeom prst="bentConnector2">
            <a:avLst/>
          </a:prstGeom>
          <a:ln>
            <a:tailEnd type="non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Elbow Connector 33"/>
          <p:cNvCxnSpPr>
            <a:endCxn id="10" idx="0"/>
          </p:cNvCxnSpPr>
          <p:nvPr/>
        </p:nvCxnSpPr>
        <p:spPr>
          <a:xfrm rot="10800000" flipV="1">
            <a:off x="2607456" y="4573596"/>
            <a:ext cx="2178859" cy="141288"/>
          </a:xfrm>
          <a:prstGeom prst="bentConnector2">
            <a:avLst/>
          </a:prstGeom>
          <a:ln>
            <a:tailEnd type="non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Elbow Connector 33"/>
          <p:cNvCxnSpPr>
            <a:stCxn id="12" idx="0"/>
          </p:cNvCxnSpPr>
          <p:nvPr/>
        </p:nvCxnSpPr>
        <p:spPr>
          <a:xfrm rot="16200000" flipV="1">
            <a:off x="5840025" y="3518297"/>
            <a:ext cx="142876" cy="2250297"/>
          </a:xfrm>
          <a:prstGeom prst="bentConnector2">
            <a:avLst/>
          </a:prstGeom>
          <a:ln>
            <a:tailEnd type="non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928662" y="6143644"/>
            <a:ext cx="1062000" cy="216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Concrete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928662" y="5786454"/>
            <a:ext cx="1063206" cy="21431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Abstract</a:t>
            </a:r>
            <a:endParaRPr lang="en-A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Application Class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Single Threaded Apartment State.</a:t>
            </a:r>
          </a:p>
          <a:p>
            <a:r>
              <a:rPr lang="en-AU" dirty="0" smtClean="0"/>
              <a:t>Tracks all open windows.</a:t>
            </a:r>
          </a:p>
          <a:p>
            <a:r>
              <a:rPr lang="en-AU" dirty="0" smtClean="0"/>
              <a:t>Allows for initialization and cleanup.</a:t>
            </a:r>
          </a:p>
          <a:p>
            <a:r>
              <a:rPr lang="en-AU" dirty="0" smtClean="0"/>
              <a:t>System.Windows.Application ≈ System.Windows.Forms.Application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Layout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Layout defined using </a:t>
            </a:r>
            <a:r>
              <a:rPr lang="en-AU" i="1" dirty="0" smtClean="0">
                <a:solidFill>
                  <a:schemeClr val="accent2"/>
                </a:solidFill>
              </a:rPr>
              <a:t>containers</a:t>
            </a:r>
            <a:r>
              <a:rPr lang="en-AU" i="1" dirty="0" smtClean="0"/>
              <a:t>.</a:t>
            </a:r>
          </a:p>
          <a:p>
            <a:r>
              <a:rPr lang="en-AU" dirty="0" smtClean="0"/>
              <a:t>Coordinate based layout is discouraged.</a:t>
            </a:r>
          </a:p>
          <a:p>
            <a:r>
              <a:rPr lang="en-AU" dirty="0" smtClean="0"/>
              <a:t>Resolution-independent and size-independent interfaces.</a:t>
            </a:r>
          </a:p>
          <a:p>
            <a:r>
              <a:rPr lang="en-AU" dirty="0" smtClean="0"/>
              <a:t>Advantages:</a:t>
            </a:r>
          </a:p>
          <a:p>
            <a:pPr lvl="1"/>
            <a:r>
              <a:rPr lang="en-AU" dirty="0" smtClean="0"/>
              <a:t>Scale well on different monitors.</a:t>
            </a:r>
          </a:p>
          <a:p>
            <a:pPr lvl="1"/>
            <a:r>
              <a:rPr lang="en-AU" dirty="0" smtClean="0"/>
              <a:t>Adjust when content changes.</a:t>
            </a:r>
          </a:p>
          <a:p>
            <a:pPr lvl="1"/>
            <a:r>
              <a:rPr lang="en-AU" dirty="0" smtClean="0"/>
              <a:t>Handle transition to other languages.</a:t>
            </a:r>
          </a:p>
          <a:p>
            <a:endParaRPr lang="en-A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Layout Panels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StackPanel</a:t>
            </a:r>
          </a:p>
          <a:p>
            <a:r>
              <a:rPr lang="en-AU" dirty="0" smtClean="0"/>
              <a:t>WrapPanel</a:t>
            </a:r>
          </a:p>
          <a:p>
            <a:r>
              <a:rPr lang="en-AU" dirty="0" smtClean="0"/>
              <a:t>DockPanel</a:t>
            </a:r>
          </a:p>
          <a:p>
            <a:r>
              <a:rPr lang="en-AU" dirty="0" smtClean="0"/>
              <a:t>Grid</a:t>
            </a:r>
          </a:p>
          <a:p>
            <a:r>
              <a:rPr lang="en-AU" dirty="0" smtClean="0"/>
              <a:t>UniformGrid</a:t>
            </a:r>
          </a:p>
          <a:p>
            <a:r>
              <a:rPr lang="en-AU" dirty="0" smtClean="0"/>
              <a:t>Canvas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 Model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2571736" y="1928802"/>
            <a:ext cx="1785950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ContentControl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57620" y="2786058"/>
            <a:ext cx="1785950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ScrollViewer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57620" y="3357562"/>
            <a:ext cx="1785950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Window</a:t>
            </a:r>
          </a:p>
        </p:txBody>
      </p:sp>
      <p:cxnSp>
        <p:nvCxnSpPr>
          <p:cNvPr id="9" name="Elbow Connector 33"/>
          <p:cNvCxnSpPr>
            <a:endCxn id="6" idx="2"/>
          </p:cNvCxnSpPr>
          <p:nvPr/>
        </p:nvCxnSpPr>
        <p:spPr>
          <a:xfrm rot="16200000" flipV="1">
            <a:off x="2591001" y="3162512"/>
            <a:ext cx="1783140" cy="35719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357290" y="3357562"/>
            <a:ext cx="1785950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Label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57290" y="2786058"/>
            <a:ext cx="1785950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Tooltip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857620" y="3929066"/>
            <a:ext cx="1785950" cy="360000"/>
          </a:xfrm>
          <a:prstGeom prst="roundRect">
            <a:avLst/>
          </a:prstGeom>
          <a:effectLst>
            <a:glow rad="63500">
              <a:schemeClr val="dk1">
                <a:alpha val="45000"/>
                <a:satMod val="120000"/>
              </a:schemeClr>
            </a:glow>
            <a:reflection blurRad="6350" stA="50000" endA="300" endPos="55500" dist="1016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UserControl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857884" y="2786058"/>
            <a:ext cx="2214578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HeaderedContentControl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1472" y="5357826"/>
            <a:ext cx="1785950" cy="12144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AU" dirty="0" smtClean="0"/>
              <a:t>Legend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357290" y="3929066"/>
            <a:ext cx="1785950" cy="360000"/>
          </a:xfrm>
          <a:prstGeom prst="roundRect">
            <a:avLst/>
          </a:prstGeom>
          <a:effectLst>
            <a:glow rad="63500">
              <a:schemeClr val="accent4">
                <a:alpha val="45000"/>
                <a:satMod val="120000"/>
              </a:schemeClr>
            </a:glow>
            <a:reflection blurRad="6350" stA="50000" endA="300" endPos="55500" dist="101600" dir="5400000" sy="-100000" algn="bl" rotWithShape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ButtonBase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28662" y="6143644"/>
            <a:ext cx="1062000" cy="216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Concrete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28662" y="5786454"/>
            <a:ext cx="1063206" cy="21431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Abstract</a:t>
            </a:r>
            <a:endParaRPr lang="en-AU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6286512" y="3357562"/>
            <a:ext cx="1785950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Expander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286512" y="3929066"/>
            <a:ext cx="1785950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GroupBox</a:t>
            </a:r>
          </a:p>
        </p:txBody>
      </p:sp>
      <p:cxnSp>
        <p:nvCxnSpPr>
          <p:cNvPr id="21" name="Elbow Connector 33"/>
          <p:cNvCxnSpPr>
            <a:stCxn id="19" idx="1"/>
          </p:cNvCxnSpPr>
          <p:nvPr/>
        </p:nvCxnSpPr>
        <p:spPr>
          <a:xfrm rot="10800000">
            <a:off x="6072198" y="3143248"/>
            <a:ext cx="214314" cy="394314"/>
          </a:xfrm>
          <a:prstGeom prst="bentConnector2">
            <a:avLst/>
          </a:prstGeom>
          <a:ln>
            <a:tailEnd type="triangl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86512" y="4500570"/>
            <a:ext cx="1785950" cy="360000"/>
          </a:xfrm>
          <a:prstGeom prst="roundRect">
            <a:avLst/>
          </a:prstGeom>
          <a:effectLst>
            <a:glow rad="63500">
              <a:schemeClr val="dk1">
                <a:alpha val="45000"/>
                <a:satMod val="120000"/>
              </a:schemeClr>
            </a:glow>
            <a:reflection blurRad="6350" stA="50000" endA="300" endPos="55500" dist="1016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TabItem</a:t>
            </a:r>
          </a:p>
        </p:txBody>
      </p:sp>
      <p:cxnSp>
        <p:nvCxnSpPr>
          <p:cNvPr id="26" name="Elbow Connector 33"/>
          <p:cNvCxnSpPr>
            <a:stCxn id="22" idx="1"/>
          </p:cNvCxnSpPr>
          <p:nvPr/>
        </p:nvCxnSpPr>
        <p:spPr>
          <a:xfrm rot="10800000">
            <a:off x="6072198" y="4143380"/>
            <a:ext cx="214314" cy="537190"/>
          </a:xfrm>
          <a:prstGeom prst="bentConnector2">
            <a:avLst/>
          </a:prstGeom>
          <a:ln>
            <a:tailEnd type="non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Elbow Connector 33"/>
          <p:cNvCxnSpPr>
            <a:endCxn id="20" idx="1"/>
          </p:cNvCxnSpPr>
          <p:nvPr/>
        </p:nvCxnSpPr>
        <p:spPr>
          <a:xfrm rot="16200000" flipH="1">
            <a:off x="5875041" y="3697595"/>
            <a:ext cx="608628" cy="214314"/>
          </a:xfrm>
          <a:prstGeom prst="bentConnector2">
            <a:avLst/>
          </a:prstGeom>
          <a:ln>
            <a:tailEnd type="non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Elbow Connector 33"/>
          <p:cNvCxnSpPr>
            <a:stCxn id="10" idx="3"/>
            <a:endCxn id="8" idx="1"/>
          </p:cNvCxnSpPr>
          <p:nvPr/>
        </p:nvCxnSpPr>
        <p:spPr>
          <a:xfrm>
            <a:off x="3143240" y="3537562"/>
            <a:ext cx="714380" cy="1588"/>
          </a:xfrm>
          <a:prstGeom prst="bentConnector3">
            <a:avLst>
              <a:gd name="adj1" fmla="val 50000"/>
            </a:avLst>
          </a:prstGeom>
          <a:ln>
            <a:tailEnd type="non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Elbow Connector 33"/>
          <p:cNvCxnSpPr>
            <a:stCxn id="12" idx="1"/>
            <a:endCxn id="16" idx="3"/>
          </p:cNvCxnSpPr>
          <p:nvPr/>
        </p:nvCxnSpPr>
        <p:spPr>
          <a:xfrm rot="10800000">
            <a:off x="3143240" y="4109066"/>
            <a:ext cx="714380" cy="1588"/>
          </a:xfrm>
          <a:prstGeom prst="bentConnector3">
            <a:avLst>
              <a:gd name="adj1" fmla="val 50000"/>
            </a:avLst>
          </a:prstGeom>
          <a:ln>
            <a:tailEnd type="non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Elbow Connector 33"/>
          <p:cNvCxnSpPr>
            <a:stCxn id="11" idx="3"/>
            <a:endCxn id="7" idx="1"/>
          </p:cNvCxnSpPr>
          <p:nvPr/>
        </p:nvCxnSpPr>
        <p:spPr>
          <a:xfrm>
            <a:off x="3143240" y="2966058"/>
            <a:ext cx="714380" cy="1588"/>
          </a:xfrm>
          <a:prstGeom prst="bentConnector3">
            <a:avLst>
              <a:gd name="adj1" fmla="val 50000"/>
            </a:avLst>
          </a:prstGeom>
          <a:ln>
            <a:tailEnd type="non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Elbow Connector 33"/>
          <p:cNvCxnSpPr>
            <a:stCxn id="14" idx="0"/>
          </p:cNvCxnSpPr>
          <p:nvPr/>
        </p:nvCxnSpPr>
        <p:spPr>
          <a:xfrm rot="16200000" flipV="1">
            <a:off x="5125645" y="946530"/>
            <a:ext cx="214314" cy="3464742"/>
          </a:xfrm>
          <a:prstGeom prst="bentConnector2">
            <a:avLst/>
          </a:prstGeom>
          <a:ln>
            <a:tailEnd type="non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500562" y="5357826"/>
            <a:ext cx="3571900" cy="12144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 smtClean="0"/>
              <a:t>&lt;Button&gt;</a:t>
            </a:r>
          </a:p>
          <a:p>
            <a:r>
              <a:rPr lang="en-AU" sz="1400" dirty="0" smtClean="0"/>
              <a:t>        &lt;Grid&gt;</a:t>
            </a:r>
          </a:p>
          <a:p>
            <a:r>
              <a:rPr lang="en-AU" sz="1400" dirty="0" smtClean="0"/>
              <a:t>                &lt;Polygon Points=“...” /&gt;</a:t>
            </a:r>
          </a:p>
          <a:p>
            <a:r>
              <a:rPr lang="en-AU" sz="1400" dirty="0" smtClean="0"/>
              <a:t>        &lt;Grid&gt;</a:t>
            </a:r>
          </a:p>
          <a:p>
            <a:r>
              <a:rPr lang="en-AU" sz="1400" dirty="0" smtClean="0"/>
              <a:t>&lt;/Button&gt;</a:t>
            </a:r>
            <a:endParaRPr lang="en-A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Dependency Properties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Change notification</a:t>
            </a:r>
          </a:p>
          <a:p>
            <a:r>
              <a:rPr lang="en-AU" dirty="0" smtClean="0"/>
              <a:t>Property value inheritance</a:t>
            </a:r>
          </a:p>
          <a:p>
            <a:r>
              <a:rPr lang="en-AU" dirty="0" smtClean="0"/>
              <a:t>Used in animation, data binding, and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All WPF controls guarantee that their properties can be set in any order.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1928794" y="4143380"/>
            <a:ext cx="5929354" cy="135732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reflection blurRad="6350" stA="50000" endA="300" endPos="55500" dist="508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2000" dirty="0" smtClean="0"/>
              <a:t>ScrollBar bar = new ScrollBar();</a:t>
            </a:r>
          </a:p>
          <a:p>
            <a:r>
              <a:rPr lang="en-AU" sz="2000" dirty="0" smtClean="0"/>
              <a:t>bar.Value = 100;</a:t>
            </a:r>
          </a:p>
          <a:p>
            <a:r>
              <a:rPr lang="en-AU" sz="2000" dirty="0" smtClean="0"/>
              <a:t>bar.Minimum = 1;</a:t>
            </a:r>
          </a:p>
          <a:p>
            <a:r>
              <a:rPr lang="en-AU" sz="2000" dirty="0" smtClean="0"/>
              <a:t>bar.Maximum = 200;</a:t>
            </a:r>
          </a:p>
          <a:p>
            <a:endParaRPr lang="en-AU" sz="2000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5286380" y="3571876"/>
            <a:ext cx="1143008" cy="64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Property Coercion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5214942" y="3143248"/>
            <a:ext cx="2428892" cy="78581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At this point bar.Maximum = 1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786182" y="4714884"/>
            <a:ext cx="1643074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429256" y="4500570"/>
            <a:ext cx="2428892" cy="4286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bar.Value = 1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4214810" y="5286388"/>
            <a:ext cx="1214446" cy="428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429256" y="5500702"/>
            <a:ext cx="2428892" cy="4286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bar.Value = 100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 smtClean="0"/>
              <a:t>Registering a Dependency Property</a:t>
            </a:r>
            <a:endParaRPr lang="en-AU" sz="3200" dirty="0"/>
          </a:p>
        </p:txBody>
      </p:sp>
      <p:sp>
        <p:nvSpPr>
          <p:cNvPr id="4" name="Rectangle 3"/>
          <p:cNvSpPr/>
          <p:nvPr/>
        </p:nvSpPr>
        <p:spPr>
          <a:xfrm>
            <a:off x="1142976" y="1428736"/>
            <a:ext cx="5929354" cy="1500198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dirty="0" smtClean="0"/>
              <a:t>public class MyClass</a:t>
            </a:r>
          </a:p>
          <a:p>
            <a:r>
              <a:rPr lang="en-AU" sz="1400" dirty="0" smtClean="0"/>
              <a:t>{</a:t>
            </a:r>
          </a:p>
          <a:p>
            <a:r>
              <a:rPr lang="en-AU" sz="1400" dirty="0" smtClean="0"/>
              <a:t>        public static readonly DependencyProperty </a:t>
            </a:r>
            <a:r>
              <a:rPr lang="en-AU" sz="1400" dirty="0" smtClean="0">
                <a:solidFill>
                  <a:schemeClr val="accent2"/>
                </a:solidFill>
              </a:rPr>
              <a:t>MyNameProperty</a:t>
            </a:r>
            <a:r>
              <a:rPr lang="en-AU" sz="1400" dirty="0" smtClean="0"/>
              <a:t> </a:t>
            </a:r>
          </a:p>
          <a:p>
            <a:r>
              <a:rPr lang="en-AU" sz="1400" dirty="0" smtClean="0"/>
              <a:t>	= DependencyProperty.Register("MyName", typeof(string), 	typeof(MyClass), </a:t>
            </a:r>
          </a:p>
          <a:p>
            <a:r>
              <a:rPr lang="en-AU" sz="1400" dirty="0" smtClean="0"/>
              <a:t>	new UIPropertyMetadata(</a:t>
            </a:r>
            <a:r>
              <a:rPr lang="en-AU" sz="1400" dirty="0" err="1" smtClean="0">
                <a:solidFill>
                  <a:schemeClr val="accent4"/>
                </a:solidFill>
              </a:rPr>
              <a:t>MyClass.MyNameValueChanged</a:t>
            </a:r>
            <a:r>
              <a:rPr lang="en-AU" sz="1400" dirty="0" smtClean="0"/>
              <a:t>));</a:t>
            </a:r>
          </a:p>
          <a:p>
            <a:endParaRPr lang="en-AU" sz="1400" dirty="0"/>
          </a:p>
        </p:txBody>
      </p:sp>
      <p:sp>
        <p:nvSpPr>
          <p:cNvPr id="5" name="Rectangle 4"/>
          <p:cNvSpPr/>
          <p:nvPr/>
        </p:nvSpPr>
        <p:spPr>
          <a:xfrm>
            <a:off x="1142976" y="3500438"/>
            <a:ext cx="5929354" cy="1143008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1400" dirty="0" smtClean="0"/>
              <a:t>public string MyName</a:t>
            </a:r>
          </a:p>
          <a:p>
            <a:pPr lvl="1"/>
            <a:r>
              <a:rPr lang="en-AU" sz="1400" dirty="0" smtClean="0"/>
              <a:t>{</a:t>
            </a:r>
          </a:p>
          <a:p>
            <a:pPr lvl="1"/>
            <a:r>
              <a:rPr lang="en-AU" sz="1400" dirty="0" smtClean="0"/>
              <a:t>	get { return (string)</a:t>
            </a:r>
            <a:r>
              <a:rPr lang="en-AU" sz="1400" dirty="0" err="1" smtClean="0">
                <a:solidFill>
                  <a:schemeClr val="accent1"/>
                </a:solidFill>
              </a:rPr>
              <a:t>GetValue</a:t>
            </a:r>
            <a:r>
              <a:rPr lang="en-AU" sz="1400" dirty="0" smtClean="0">
                <a:solidFill>
                  <a:schemeClr val="accent1"/>
                </a:solidFill>
              </a:rPr>
              <a:t>(</a:t>
            </a:r>
            <a:r>
              <a:rPr lang="en-AU" sz="1400" dirty="0" err="1" smtClean="0">
                <a:solidFill>
                  <a:schemeClr val="accent2"/>
                </a:solidFill>
              </a:rPr>
              <a:t>MyNameProperty</a:t>
            </a:r>
            <a:r>
              <a:rPr lang="en-AU" sz="1400" dirty="0" smtClean="0">
                <a:solidFill>
                  <a:schemeClr val="accent1"/>
                </a:solidFill>
              </a:rPr>
              <a:t>)</a:t>
            </a:r>
            <a:r>
              <a:rPr lang="en-AU" sz="1400" dirty="0" smtClean="0"/>
              <a:t>; }</a:t>
            </a:r>
          </a:p>
          <a:p>
            <a:pPr lvl="1"/>
            <a:r>
              <a:rPr lang="en-AU" sz="1400" dirty="0" smtClean="0"/>
              <a:t> 	set { </a:t>
            </a:r>
            <a:r>
              <a:rPr lang="en-AU" sz="1400" dirty="0" smtClean="0">
                <a:solidFill>
                  <a:schemeClr val="accent1"/>
                </a:solidFill>
              </a:rPr>
              <a:t>SetValue(</a:t>
            </a:r>
            <a:r>
              <a:rPr lang="en-AU" sz="1400" dirty="0" smtClean="0">
                <a:solidFill>
                  <a:schemeClr val="accent2"/>
                </a:solidFill>
              </a:rPr>
              <a:t>MyNameProperty</a:t>
            </a:r>
            <a:r>
              <a:rPr lang="en-AU" sz="1400" dirty="0" smtClean="0"/>
              <a:t>, value</a:t>
            </a:r>
            <a:r>
              <a:rPr lang="en-AU" sz="1400" dirty="0" smtClean="0">
                <a:solidFill>
                  <a:schemeClr val="accent1"/>
                </a:solidFill>
              </a:rPr>
              <a:t>)</a:t>
            </a:r>
            <a:r>
              <a:rPr lang="en-AU" sz="1400" dirty="0" smtClean="0"/>
              <a:t>; }</a:t>
            </a:r>
          </a:p>
          <a:p>
            <a:pPr lvl="1"/>
            <a:r>
              <a:rPr lang="en-AU" sz="1400" dirty="0" smtClean="0"/>
              <a:t>}</a:t>
            </a:r>
            <a:endParaRPr lang="en-AU" sz="1400" dirty="0"/>
          </a:p>
        </p:txBody>
      </p:sp>
      <p:sp>
        <p:nvSpPr>
          <p:cNvPr id="8" name="Rectangle 7"/>
          <p:cNvSpPr/>
          <p:nvPr/>
        </p:nvSpPr>
        <p:spPr>
          <a:xfrm>
            <a:off x="1142976" y="5214950"/>
            <a:ext cx="5929354" cy="135732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 smtClean="0"/>
              <a:t>static void </a:t>
            </a:r>
            <a:r>
              <a:rPr lang="en-AU" sz="1400" dirty="0" err="1" smtClean="0">
                <a:solidFill>
                  <a:schemeClr val="accent4"/>
                </a:solidFill>
              </a:rPr>
              <a:t>MyNameValueChanged</a:t>
            </a:r>
            <a:r>
              <a:rPr lang="en-AU" sz="1400" dirty="0" smtClean="0"/>
              <a:t>(DependencyObject </a:t>
            </a:r>
            <a:r>
              <a:rPr lang="en-AU" sz="1400" dirty="0" err="1" smtClean="0">
                <a:solidFill>
                  <a:schemeClr val="accent3"/>
                </a:solidFill>
              </a:rPr>
              <a:t>dependencyObject</a:t>
            </a:r>
            <a:r>
              <a:rPr lang="en-AU" sz="1400" dirty="0" smtClean="0"/>
              <a:t>,</a:t>
            </a:r>
          </a:p>
          <a:p>
            <a:r>
              <a:rPr lang="en-AU" sz="1400" dirty="0" smtClean="0"/>
              <a:t>	</a:t>
            </a:r>
            <a:r>
              <a:rPr lang="en-AU" sz="1400" dirty="0" err="1" smtClean="0"/>
              <a:t>DependencyPropertyChangedEventArgs</a:t>
            </a:r>
            <a:r>
              <a:rPr lang="en-AU" sz="1400" dirty="0" smtClean="0"/>
              <a:t> e)</a:t>
            </a:r>
          </a:p>
          <a:p>
            <a:r>
              <a:rPr lang="en-AU" sz="1400" dirty="0" smtClean="0"/>
              <a:t>{</a:t>
            </a:r>
          </a:p>
          <a:p>
            <a:r>
              <a:rPr lang="en-AU" sz="1400" dirty="0" smtClean="0"/>
              <a:t>	MyClass </a:t>
            </a:r>
            <a:r>
              <a:rPr lang="en-AU" sz="1400" dirty="0" err="1" smtClean="0"/>
              <a:t>myClass</a:t>
            </a:r>
            <a:r>
              <a:rPr lang="en-AU" sz="1400" dirty="0" smtClean="0"/>
              <a:t> = (MyClass)</a:t>
            </a:r>
            <a:r>
              <a:rPr lang="en-AU" sz="1400" dirty="0" smtClean="0">
                <a:solidFill>
                  <a:schemeClr val="accent3"/>
                </a:solidFill>
              </a:rPr>
              <a:t>dependencyObject</a:t>
            </a:r>
            <a:r>
              <a:rPr lang="en-AU" sz="1400" dirty="0" smtClean="0"/>
              <a:t>;</a:t>
            </a:r>
          </a:p>
          <a:p>
            <a:r>
              <a:rPr lang="en-AU" sz="1400" dirty="0" smtClean="0"/>
              <a:t>	</a:t>
            </a:r>
            <a:r>
              <a:rPr lang="en-AU" sz="1400" dirty="0" err="1" smtClean="0"/>
              <a:t>myClass.TextBox_Name.Text</a:t>
            </a:r>
            <a:r>
              <a:rPr lang="en-AU" sz="1400" dirty="0" smtClean="0"/>
              <a:t>  =  (string)</a:t>
            </a:r>
            <a:r>
              <a:rPr lang="en-AU" sz="1400" dirty="0" err="1" smtClean="0"/>
              <a:t>e.NewValue</a:t>
            </a:r>
            <a:r>
              <a:rPr lang="en-AU" sz="1400" dirty="0" smtClean="0"/>
              <a:t>;</a:t>
            </a:r>
          </a:p>
          <a:p>
            <a:r>
              <a:rPr lang="en-AU" sz="1400" dirty="0" smtClean="0"/>
              <a:t>}</a:t>
            </a:r>
            <a:endParaRPr lang="en-A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Introducing WPF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Available on Vista, Xp SP2, </a:t>
            </a:r>
            <a:br>
              <a:rPr lang="en-AU" dirty="0" smtClean="0"/>
            </a:br>
            <a:r>
              <a:rPr lang="en-AU" dirty="0" smtClean="0"/>
              <a:t>and Windows Server 2003 </a:t>
            </a:r>
          </a:p>
          <a:p>
            <a:r>
              <a:rPr lang="en-AU" dirty="0" smtClean="0"/>
              <a:t>Hardware acceleration</a:t>
            </a:r>
          </a:p>
          <a:p>
            <a:r>
              <a:rPr lang="en-AU" dirty="0" smtClean="0"/>
              <a:t>Resolution independence</a:t>
            </a:r>
          </a:p>
          <a:p>
            <a:r>
              <a:rPr lang="en-AU" dirty="0" smtClean="0"/>
              <a:t>Declarative user interface</a:t>
            </a:r>
          </a:p>
          <a:p>
            <a:r>
              <a:rPr lang="en-AU" dirty="0" smtClean="0"/>
              <a:t>Object-based drawing</a:t>
            </a:r>
          </a:p>
          <a:p>
            <a:r>
              <a:rPr lang="en-AU" dirty="0" smtClean="0"/>
              <a:t>Dynamic control appearance</a:t>
            </a:r>
            <a:r>
              <a:rPr lang="en-AU" dirty="0"/>
              <a:t> </a:t>
            </a:r>
            <a:r>
              <a:rPr lang="en-AU" dirty="0" smtClean="0"/>
              <a:t>(</a:t>
            </a:r>
            <a:r>
              <a:rPr lang="en-AU" dirty="0" err="1" smtClean="0"/>
              <a:t>lookless</a:t>
            </a:r>
            <a:r>
              <a:rPr lang="en-AU" dirty="0" smtClean="0"/>
              <a:t> controls)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Property Validation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Don’t place code in </a:t>
            </a:r>
            <a:r>
              <a:rPr lang="en-AU" dirty="0" err="1" smtClean="0"/>
              <a:t>accessor</a:t>
            </a:r>
            <a:r>
              <a:rPr lang="en-AU" dirty="0" smtClean="0"/>
              <a:t>, apart from SetValue and </a:t>
            </a:r>
            <a:r>
              <a:rPr lang="en-AU" dirty="0" err="1" smtClean="0"/>
              <a:t>GetValue</a:t>
            </a:r>
            <a:r>
              <a:rPr lang="en-AU" dirty="0" smtClean="0"/>
              <a:t>.</a:t>
            </a:r>
          </a:p>
          <a:p>
            <a:r>
              <a:rPr lang="en-AU" dirty="0" smtClean="0"/>
              <a:t>Use an event handler for property validation.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214414" y="3500438"/>
            <a:ext cx="5929354" cy="1643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dirty="0" smtClean="0"/>
              <a:t>public class MyClass</a:t>
            </a:r>
          </a:p>
          <a:p>
            <a:r>
              <a:rPr lang="en-AU" sz="1400" dirty="0" smtClean="0"/>
              <a:t>{</a:t>
            </a:r>
          </a:p>
          <a:p>
            <a:r>
              <a:rPr lang="en-AU" sz="1400" dirty="0" smtClean="0"/>
              <a:t>        public static readonly </a:t>
            </a:r>
            <a:r>
              <a:rPr lang="en-AU" sz="1400" dirty="0" smtClean="0">
                <a:solidFill>
                  <a:schemeClr val="tx1"/>
                </a:solidFill>
              </a:rPr>
              <a:t>DependencyProperty MyNameProperty </a:t>
            </a:r>
          </a:p>
          <a:p>
            <a:r>
              <a:rPr lang="en-AU" sz="1400" dirty="0" smtClean="0">
                <a:solidFill>
                  <a:schemeClr val="tx1"/>
                </a:solidFill>
              </a:rPr>
              <a:t>	= </a:t>
            </a:r>
            <a:r>
              <a:rPr lang="en-AU" sz="1400" dirty="0" smtClean="0"/>
              <a:t>DependencyProperty.Register("MyName", typeof(string), 	typeof(MyClass), </a:t>
            </a:r>
          </a:p>
          <a:p>
            <a:r>
              <a:rPr lang="en-AU" sz="1400" dirty="0" smtClean="0"/>
              <a:t>	new </a:t>
            </a:r>
            <a:r>
              <a:rPr lang="en-AU" sz="1400" dirty="0" smtClean="0">
                <a:solidFill>
                  <a:schemeClr val="tx1"/>
                </a:solidFill>
              </a:rPr>
              <a:t>UIPropertyMetadata(</a:t>
            </a:r>
            <a:r>
              <a:rPr lang="en-AU" sz="1400" dirty="0" err="1" smtClean="0">
                <a:solidFill>
                  <a:schemeClr val="tx1"/>
                </a:solidFill>
              </a:rPr>
              <a:t>MyClass.MyNameValueChanged</a:t>
            </a:r>
            <a:r>
              <a:rPr lang="en-AU" sz="1400" dirty="0" smtClean="0">
                <a:solidFill>
                  <a:schemeClr val="tx1"/>
                </a:solidFill>
              </a:rPr>
              <a:t>),</a:t>
            </a:r>
          </a:p>
          <a:p>
            <a:r>
              <a:rPr lang="en-AU" sz="1400" dirty="0" smtClean="0"/>
              <a:t>	new </a:t>
            </a:r>
            <a:r>
              <a:rPr lang="en-AU" sz="1400" dirty="0" err="1" smtClean="0"/>
              <a:t>ValidateValueCallback</a:t>
            </a:r>
            <a:r>
              <a:rPr lang="en-AU" sz="1400" dirty="0" smtClean="0"/>
              <a:t>(</a:t>
            </a:r>
            <a:r>
              <a:rPr lang="en-AU" sz="1400" dirty="0" err="1" smtClean="0">
                <a:solidFill>
                  <a:schemeClr val="accent2"/>
                </a:solidFill>
              </a:rPr>
              <a:t>MyClass.IsNameValid</a:t>
            </a:r>
            <a:r>
              <a:rPr lang="en-AU" sz="1400" dirty="0" smtClean="0"/>
              <a:t>));</a:t>
            </a:r>
          </a:p>
          <a:p>
            <a:endParaRPr lang="en-AU" sz="1400" dirty="0"/>
          </a:p>
        </p:txBody>
      </p:sp>
      <p:sp>
        <p:nvSpPr>
          <p:cNvPr id="5" name="Rectangle 4"/>
          <p:cNvSpPr/>
          <p:nvPr/>
        </p:nvSpPr>
        <p:spPr>
          <a:xfrm>
            <a:off x="1214414" y="5572140"/>
            <a:ext cx="5929354" cy="928718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dirty="0" smtClean="0"/>
              <a:t>static </a:t>
            </a:r>
            <a:r>
              <a:rPr lang="en-AU" sz="1400" dirty="0" err="1" smtClean="0"/>
              <a:t>bool</a:t>
            </a:r>
            <a:r>
              <a:rPr lang="en-AU" sz="1400" dirty="0" smtClean="0"/>
              <a:t> </a:t>
            </a:r>
            <a:r>
              <a:rPr lang="en-AU" sz="1400" dirty="0" err="1" smtClean="0">
                <a:solidFill>
                  <a:schemeClr val="accent2"/>
                </a:solidFill>
              </a:rPr>
              <a:t>IsNameValid</a:t>
            </a:r>
            <a:r>
              <a:rPr lang="en-AU" sz="1400" dirty="0" smtClean="0"/>
              <a:t>(object value)</a:t>
            </a:r>
          </a:p>
          <a:p>
            <a:r>
              <a:rPr lang="en-AU" sz="1400" dirty="0" smtClean="0"/>
              <a:t>{</a:t>
            </a:r>
          </a:p>
          <a:p>
            <a:r>
              <a:rPr lang="en-AU" sz="1400" dirty="0" smtClean="0"/>
              <a:t>	return value == “Daniel”;</a:t>
            </a:r>
          </a:p>
          <a:p>
            <a:r>
              <a:rPr lang="en-AU" sz="1400" dirty="0" smtClean="0"/>
              <a:t>}</a:t>
            </a:r>
            <a:endParaRPr lang="en-A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Routed Events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1288250"/>
          </a:xfrm>
        </p:spPr>
        <p:txBody>
          <a:bodyPr/>
          <a:lstStyle/>
          <a:p>
            <a:r>
              <a:rPr lang="en-AU" dirty="0" smtClean="0"/>
              <a:t>Tunnel down or bubble up the element tree.</a:t>
            </a:r>
          </a:p>
          <a:p>
            <a:r>
              <a:rPr lang="en-AU" dirty="0" smtClean="0"/>
              <a:t>Required for the </a:t>
            </a:r>
            <a:r>
              <a:rPr lang="en-AU" i="1" dirty="0" smtClean="0">
                <a:solidFill>
                  <a:schemeClr val="tx2"/>
                </a:solidFill>
              </a:rPr>
              <a:t>Content Model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9" name="Down Arrow 8"/>
          <p:cNvSpPr/>
          <p:nvPr/>
        </p:nvSpPr>
        <p:spPr>
          <a:xfrm>
            <a:off x="6500826" y="3714752"/>
            <a:ext cx="784800" cy="23580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dirty="0" smtClean="0"/>
              <a:t>Tunneling Event</a:t>
            </a:r>
            <a:endParaRPr lang="en-AU" dirty="0"/>
          </a:p>
        </p:txBody>
      </p:sp>
      <p:sp>
        <p:nvSpPr>
          <p:cNvPr id="10" name="Up Arrow 9"/>
          <p:cNvSpPr/>
          <p:nvPr/>
        </p:nvSpPr>
        <p:spPr>
          <a:xfrm>
            <a:off x="2285984" y="3214686"/>
            <a:ext cx="785818" cy="2357454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dirty="0" smtClean="0"/>
              <a:t>Bubbling Event</a:t>
            </a:r>
            <a:endParaRPr lang="en-AU" dirty="0"/>
          </a:p>
        </p:txBody>
      </p:sp>
      <p:sp>
        <p:nvSpPr>
          <p:cNvPr id="12" name="Cube 11"/>
          <p:cNvSpPr/>
          <p:nvPr/>
        </p:nvSpPr>
        <p:spPr>
          <a:xfrm>
            <a:off x="3714744" y="3000372"/>
            <a:ext cx="2071702" cy="71438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Root Element</a:t>
            </a:r>
          </a:p>
          <a:p>
            <a:pPr algn="ctr"/>
            <a:r>
              <a:rPr lang="en-AU" dirty="0" smtClean="0"/>
              <a:t>(Window)</a:t>
            </a:r>
            <a:endParaRPr lang="en-AU" dirty="0"/>
          </a:p>
        </p:txBody>
      </p:sp>
      <p:sp>
        <p:nvSpPr>
          <p:cNvPr id="13" name="Cube 12"/>
          <p:cNvSpPr/>
          <p:nvPr/>
        </p:nvSpPr>
        <p:spPr>
          <a:xfrm>
            <a:off x="3714744" y="3810003"/>
            <a:ext cx="2071702" cy="71438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Child UIElement</a:t>
            </a:r>
            <a:endParaRPr lang="en-AU" dirty="0"/>
          </a:p>
        </p:txBody>
      </p:sp>
      <p:sp>
        <p:nvSpPr>
          <p:cNvPr id="14" name="Cube 13"/>
          <p:cNvSpPr/>
          <p:nvPr/>
        </p:nvSpPr>
        <p:spPr>
          <a:xfrm>
            <a:off x="3714744" y="4619634"/>
            <a:ext cx="2071702" cy="71438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Child UIElement</a:t>
            </a:r>
            <a:endParaRPr lang="en-AU" dirty="0"/>
          </a:p>
        </p:txBody>
      </p:sp>
      <p:sp>
        <p:nvSpPr>
          <p:cNvPr id="15" name="Cube 14"/>
          <p:cNvSpPr/>
          <p:nvPr/>
        </p:nvSpPr>
        <p:spPr>
          <a:xfrm>
            <a:off x="3714744" y="5429264"/>
            <a:ext cx="2071702" cy="7143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Event Source</a:t>
            </a:r>
            <a:endParaRPr lang="en-AU" dirty="0"/>
          </a:p>
        </p:txBody>
      </p:sp>
      <p:sp>
        <p:nvSpPr>
          <p:cNvPr id="16" name="Lightning Bolt 15"/>
          <p:cNvSpPr/>
          <p:nvPr/>
        </p:nvSpPr>
        <p:spPr>
          <a:xfrm>
            <a:off x="5643570" y="3000372"/>
            <a:ext cx="857256" cy="642942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6215074" y="3000372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Raised here </a:t>
            </a:r>
          </a:p>
          <a:p>
            <a:pPr algn="ctr"/>
            <a:r>
              <a:rPr lang="en-AU" dirty="0" smtClean="0"/>
              <a:t>first</a:t>
            </a:r>
            <a:endParaRPr lang="en-AU" dirty="0"/>
          </a:p>
        </p:txBody>
      </p:sp>
      <p:sp>
        <p:nvSpPr>
          <p:cNvPr id="19" name="Lightning Bolt 18"/>
          <p:cNvSpPr/>
          <p:nvPr/>
        </p:nvSpPr>
        <p:spPr>
          <a:xfrm>
            <a:off x="1428728" y="5500702"/>
            <a:ext cx="857256" cy="642942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2071670" y="5572140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Raised here </a:t>
            </a:r>
          </a:p>
          <a:p>
            <a:pPr algn="ctr"/>
            <a:r>
              <a:rPr lang="en-AU" dirty="0" smtClean="0"/>
              <a:t>first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Registering a Routed Event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071538" y="1500174"/>
            <a:ext cx="7643866" cy="342902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/>
              <a:t>public abstract class </a:t>
            </a:r>
            <a:r>
              <a:rPr lang="en-AU" dirty="0" smtClean="0">
                <a:solidFill>
                  <a:schemeClr val="tx2"/>
                </a:solidFill>
              </a:rPr>
              <a:t>ButtonBase</a:t>
            </a:r>
            <a:r>
              <a:rPr lang="en-AU" dirty="0" smtClean="0"/>
              <a:t> : </a:t>
            </a:r>
            <a:r>
              <a:rPr lang="en-AU" dirty="0" err="1" smtClean="0"/>
              <a:t>ContentControl</a:t>
            </a:r>
            <a:r>
              <a:rPr lang="en-AU" dirty="0" smtClean="0"/>
              <a:t>, ...</a:t>
            </a:r>
          </a:p>
          <a:p>
            <a:r>
              <a:rPr lang="en-AU" dirty="0" smtClean="0"/>
              <a:t>{</a:t>
            </a:r>
          </a:p>
          <a:p>
            <a:r>
              <a:rPr lang="en-AU" dirty="0" smtClean="0"/>
              <a:t>    public static readonly RoutedEvent </a:t>
            </a:r>
            <a:r>
              <a:rPr lang="en-AU" dirty="0" err="1" smtClean="0">
                <a:solidFill>
                  <a:schemeClr val="accent2"/>
                </a:solidFill>
              </a:rPr>
              <a:t>ClickEvent</a:t>
            </a:r>
            <a:endParaRPr lang="en-AU" dirty="0" smtClean="0">
              <a:solidFill>
                <a:schemeClr val="accent2"/>
              </a:solidFill>
            </a:endParaRPr>
          </a:p>
          <a:p>
            <a:r>
              <a:rPr lang="en-AU" dirty="0" smtClean="0"/>
              <a:t>        = EventManager.RegisterRoutedEvent(“Click”,</a:t>
            </a:r>
          </a:p>
          <a:p>
            <a:r>
              <a:rPr lang="en-AU" dirty="0" smtClean="0"/>
              <a:t>	RoutingStrategy.Bubble, 	typeof(</a:t>
            </a:r>
            <a:r>
              <a:rPr lang="en-AU" dirty="0" err="1" smtClean="0"/>
              <a:t>RoutedEventHandler</a:t>
            </a:r>
            <a:r>
              <a:rPr lang="en-AU" dirty="0" smtClean="0"/>
              <a:t>), </a:t>
            </a:r>
          </a:p>
          <a:p>
            <a:r>
              <a:rPr lang="en-AU" dirty="0" smtClean="0"/>
              <a:t>	typeof(</a:t>
            </a:r>
            <a:r>
              <a:rPr lang="en-AU" dirty="0" err="1" smtClean="0">
                <a:solidFill>
                  <a:schemeClr val="tx2"/>
                </a:solidFill>
              </a:rPr>
              <a:t>ButtonBase</a:t>
            </a:r>
            <a:r>
              <a:rPr lang="en-AU" dirty="0" smtClean="0"/>
              <a:t>));</a:t>
            </a:r>
          </a:p>
          <a:p>
            <a:endParaRPr lang="en-AU" dirty="0" smtClean="0"/>
          </a:p>
          <a:p>
            <a:r>
              <a:rPr lang="en-AU" dirty="0" smtClean="0"/>
              <a:t>public event RoutedEventHandler Click</a:t>
            </a:r>
          </a:p>
          <a:p>
            <a:r>
              <a:rPr lang="en-AU" dirty="0" smtClean="0"/>
              <a:t>{ </a:t>
            </a:r>
          </a:p>
          <a:p>
            <a:r>
              <a:rPr lang="en-AU" dirty="0" smtClean="0"/>
              <a:t>    add { base.AddHandler(</a:t>
            </a:r>
            <a:r>
              <a:rPr lang="en-AU" dirty="0" err="1" smtClean="0">
                <a:solidFill>
                  <a:schemeClr val="accent2"/>
                </a:solidFill>
              </a:rPr>
              <a:t>ButtonBase.ClickEvent</a:t>
            </a:r>
            <a:r>
              <a:rPr lang="en-AU" dirty="0" smtClean="0"/>
              <a:t>, value); }</a:t>
            </a:r>
          </a:p>
          <a:p>
            <a:r>
              <a:rPr lang="en-AU" dirty="0" smtClean="0"/>
              <a:t>    remove { </a:t>
            </a:r>
            <a:r>
              <a:rPr lang="en-AU" dirty="0" err="1" smtClean="0"/>
              <a:t>base.RemoveHandler</a:t>
            </a:r>
            <a:r>
              <a:rPr lang="en-AU" dirty="0" smtClean="0"/>
              <a:t>(</a:t>
            </a:r>
            <a:r>
              <a:rPr lang="en-AU" dirty="0" err="1" smtClean="0">
                <a:solidFill>
                  <a:schemeClr val="accent2"/>
                </a:solidFill>
              </a:rPr>
              <a:t>ButtonBase.ClickEvent</a:t>
            </a:r>
            <a:r>
              <a:rPr lang="en-AU" dirty="0" smtClean="0"/>
              <a:t>, value); }</a:t>
            </a:r>
          </a:p>
          <a:p>
            <a:r>
              <a:rPr lang="en-AU" dirty="0" smtClean="0"/>
              <a:t>}</a:t>
            </a:r>
          </a:p>
          <a:p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1538" y="5500702"/>
            <a:ext cx="7643866" cy="71438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reflection blurRad="6350" stA="50000" endA="300" endPos="55500" dist="508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/>
              <a:t>RoutedEventArgs args = new RoutedEventArgs(</a:t>
            </a:r>
            <a:r>
              <a:rPr lang="en-AU" dirty="0" err="1" smtClean="0"/>
              <a:t>ButtonBase.ClickEvent</a:t>
            </a:r>
            <a:r>
              <a:rPr lang="en-AU" dirty="0" smtClean="0"/>
              <a:t>, this);</a:t>
            </a:r>
          </a:p>
          <a:p>
            <a:r>
              <a:rPr lang="en-AU" dirty="0" smtClean="0"/>
              <a:t>Base.RaiseEvent(args);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Attaching an Event Handler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Declaratively in XAML: </a:t>
            </a:r>
            <a:br>
              <a:rPr lang="en-AU" dirty="0" smtClean="0"/>
            </a:br>
            <a:r>
              <a:rPr lang="en-AU" dirty="0" smtClean="0"/>
              <a:t>   </a:t>
            </a:r>
            <a:r>
              <a:rPr lang="en-AU" sz="2600" dirty="0" smtClean="0"/>
              <a:t>&lt;Button Name=“</a:t>
            </a:r>
            <a:r>
              <a:rPr lang="en-AU" sz="2600" dirty="0" err="1" smtClean="0">
                <a:solidFill>
                  <a:schemeClr val="accent3"/>
                </a:solidFill>
              </a:rPr>
              <a:t>Button_Test</a:t>
            </a:r>
            <a:r>
              <a:rPr lang="en-AU" sz="2600" dirty="0" smtClean="0"/>
              <a:t>” </a:t>
            </a:r>
            <a:r>
              <a:rPr lang="en-AU" sz="2600" dirty="0" smtClean="0">
                <a:solidFill>
                  <a:schemeClr val="accent2"/>
                </a:solidFill>
              </a:rPr>
              <a:t>Click</a:t>
            </a:r>
            <a:r>
              <a:rPr lang="en-AU" sz="2600" dirty="0" smtClean="0"/>
              <a:t>=“</a:t>
            </a:r>
            <a:r>
              <a:rPr lang="en-AU" sz="2600" dirty="0" err="1" smtClean="0">
                <a:solidFill>
                  <a:schemeClr val="accent1"/>
                </a:solidFill>
              </a:rPr>
              <a:t>Button_Click</a:t>
            </a:r>
            <a:r>
              <a:rPr lang="en-AU" sz="2600" dirty="0" smtClean="0"/>
              <a:t>” /&gt;</a:t>
            </a:r>
          </a:p>
          <a:p>
            <a:r>
              <a:rPr lang="en-AU" dirty="0" smtClean="0"/>
              <a:t>Imperatively in code beside:</a:t>
            </a:r>
            <a:br>
              <a:rPr lang="en-AU" dirty="0" smtClean="0"/>
            </a:br>
            <a:r>
              <a:rPr lang="en-AU" dirty="0" smtClean="0"/>
              <a:t>   </a:t>
            </a:r>
            <a:r>
              <a:rPr lang="en-AU" sz="2600" dirty="0" err="1" smtClean="0">
                <a:solidFill>
                  <a:schemeClr val="accent3"/>
                </a:solidFill>
              </a:rPr>
              <a:t>Button_Test</a:t>
            </a:r>
            <a:r>
              <a:rPr lang="en-AU" sz="2600" dirty="0" err="1" smtClean="0"/>
              <a:t>.</a:t>
            </a:r>
            <a:r>
              <a:rPr lang="en-AU" sz="2600" dirty="0" err="1" smtClean="0">
                <a:solidFill>
                  <a:schemeClr val="accent2"/>
                </a:solidFill>
              </a:rPr>
              <a:t>Click</a:t>
            </a:r>
            <a:r>
              <a:rPr lang="en-AU" sz="2600" dirty="0" smtClean="0"/>
              <a:t> += </a:t>
            </a:r>
            <a:r>
              <a:rPr lang="en-AU" sz="2600" dirty="0" err="1" smtClean="0">
                <a:solidFill>
                  <a:schemeClr val="accent1"/>
                </a:solidFill>
              </a:rPr>
              <a:t>Button_Click</a:t>
            </a:r>
            <a:r>
              <a:rPr lang="en-AU" sz="2600" dirty="0" smtClean="0"/>
              <a:t>;</a:t>
            </a:r>
          </a:p>
          <a:p>
            <a:r>
              <a:rPr lang="en-AU" dirty="0" smtClean="0"/>
              <a:t>Directly using the Routed Event:</a:t>
            </a:r>
            <a:br>
              <a:rPr lang="en-AU" dirty="0" smtClean="0"/>
            </a:br>
            <a:r>
              <a:rPr lang="en-AU" dirty="0" smtClean="0"/>
              <a:t>   </a:t>
            </a:r>
            <a:r>
              <a:rPr lang="en-AU" sz="2600" dirty="0" err="1" smtClean="0">
                <a:solidFill>
                  <a:schemeClr val="accent3"/>
                </a:solidFill>
              </a:rPr>
              <a:t>Button_Test</a:t>
            </a:r>
            <a:r>
              <a:rPr lang="en-AU" sz="2600" dirty="0" err="1" smtClean="0"/>
              <a:t>.AddHandler</a:t>
            </a:r>
            <a:r>
              <a:rPr lang="en-AU" sz="2600" dirty="0" smtClean="0"/>
              <a:t>(</a:t>
            </a:r>
            <a:r>
              <a:rPr lang="en-AU" sz="2600" dirty="0" err="1" smtClean="0">
                <a:solidFill>
                  <a:schemeClr val="accent4"/>
                </a:solidFill>
              </a:rPr>
              <a:t>ButtonBase.ClickEvent</a:t>
            </a:r>
            <a:r>
              <a:rPr lang="en-AU" sz="2600" dirty="0" smtClean="0"/>
              <a:t>, </a:t>
            </a:r>
            <a:br>
              <a:rPr lang="en-AU" sz="2600" dirty="0" smtClean="0"/>
            </a:br>
            <a:r>
              <a:rPr lang="en-AU" sz="2600" dirty="0" smtClean="0"/>
              <a:t>	                  new RoutedEventHandler(</a:t>
            </a:r>
            <a:r>
              <a:rPr lang="en-AU" sz="2600" dirty="0" err="1" smtClean="0">
                <a:solidFill>
                  <a:schemeClr val="accent1"/>
                </a:solidFill>
              </a:rPr>
              <a:t>Button_Click</a:t>
            </a:r>
            <a:r>
              <a:rPr lang="en-AU" sz="2600" dirty="0" smtClean="0"/>
              <a:t>));</a:t>
            </a:r>
          </a:p>
          <a:p>
            <a:r>
              <a:rPr lang="en-AU" dirty="0" smtClean="0"/>
              <a:t>Handler:</a:t>
            </a:r>
            <a:br>
              <a:rPr lang="en-AU" dirty="0" smtClean="0"/>
            </a:br>
            <a:r>
              <a:rPr lang="en-AU" sz="2600" dirty="0" smtClean="0"/>
              <a:t>   void </a:t>
            </a:r>
            <a:r>
              <a:rPr lang="en-AU" sz="2600" dirty="0" err="1" smtClean="0">
                <a:solidFill>
                  <a:schemeClr val="accent1"/>
                </a:solidFill>
              </a:rPr>
              <a:t>Button_Click</a:t>
            </a:r>
            <a:r>
              <a:rPr lang="en-AU" sz="2600" dirty="0" smtClean="0"/>
              <a:t>(object sender, 			                                         	                                      RoutedEventArgs e)</a:t>
            </a:r>
            <a:br>
              <a:rPr lang="en-AU" sz="2600" dirty="0" smtClean="0"/>
            </a:br>
            <a:r>
              <a:rPr lang="en-AU" sz="2600" dirty="0" smtClean="0"/>
              <a:t>   {...}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Pages and Navigation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145506"/>
          </a:xfrm>
        </p:spPr>
        <p:txBody>
          <a:bodyPr/>
          <a:lstStyle/>
          <a:p>
            <a:r>
              <a:rPr lang="en-AU" dirty="0" smtClean="0"/>
              <a:t>Traditional Windows applications are window-centric, while the web is page-centric.</a:t>
            </a:r>
          </a:p>
          <a:p>
            <a:r>
              <a:rPr lang="en-AU" dirty="0" smtClean="0"/>
              <a:t>WPF provides for both.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5572100" y="3714752"/>
            <a:ext cx="1785950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FrameworkElement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572100" y="4500570"/>
            <a:ext cx="1785950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Control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572100" y="5214950"/>
            <a:ext cx="1785950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ContentControl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57554" y="4500570"/>
            <a:ext cx="1785950" cy="360000"/>
          </a:xfrm>
          <a:prstGeom prst="roundRect">
            <a:avLst/>
          </a:prstGeom>
          <a:effectLst>
            <a:glow rad="63500">
              <a:schemeClr val="accent2">
                <a:alpha val="45000"/>
                <a:satMod val="120000"/>
              </a:schemeClr>
            </a:glow>
            <a:reflection blurRad="6350" stA="50000" endA="300" endPos="55500" dist="1016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Page</a:t>
            </a:r>
          </a:p>
        </p:txBody>
      </p:sp>
      <p:cxnSp>
        <p:nvCxnSpPr>
          <p:cNvPr id="8" name="Elbow Connector 33"/>
          <p:cNvCxnSpPr/>
          <p:nvPr/>
        </p:nvCxnSpPr>
        <p:spPr>
          <a:xfrm rot="5400000" flipH="1" flipV="1">
            <a:off x="6215039" y="4285459"/>
            <a:ext cx="428628" cy="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Elbow Connector 33"/>
          <p:cNvCxnSpPr/>
          <p:nvPr/>
        </p:nvCxnSpPr>
        <p:spPr>
          <a:xfrm rot="5400000" flipH="1" flipV="1">
            <a:off x="6250761" y="5036355"/>
            <a:ext cx="357190" cy="1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Elbow Connector 33"/>
          <p:cNvCxnSpPr>
            <a:stCxn id="7" idx="0"/>
          </p:cNvCxnSpPr>
          <p:nvPr/>
        </p:nvCxnSpPr>
        <p:spPr>
          <a:xfrm rot="5400000" flipH="1" flipV="1">
            <a:off x="5268505" y="3339718"/>
            <a:ext cx="142876" cy="2178828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572100" y="5929330"/>
            <a:ext cx="1785950" cy="360000"/>
          </a:xfrm>
          <a:prstGeom prst="roundRect">
            <a:avLst/>
          </a:prstGeom>
          <a:effectLst>
            <a:glow rad="63500">
              <a:schemeClr val="accent2">
                <a:alpha val="45000"/>
                <a:satMod val="120000"/>
              </a:schemeClr>
            </a:glow>
            <a:reflection blurRad="6350" stA="50000" endA="300" endPos="55500" dist="1016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Window</a:t>
            </a:r>
          </a:p>
        </p:txBody>
      </p:sp>
      <p:cxnSp>
        <p:nvCxnSpPr>
          <p:cNvPr id="14" name="Elbow Connector 33"/>
          <p:cNvCxnSpPr/>
          <p:nvPr/>
        </p:nvCxnSpPr>
        <p:spPr>
          <a:xfrm rot="5400000" flipH="1" flipV="1">
            <a:off x="6251555" y="5749941"/>
            <a:ext cx="357190" cy="1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1538" y="1500174"/>
            <a:ext cx="7643866" cy="307183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dirty="0" smtClean="0"/>
              <a:t>&lt;Page x:Class="WpfApplication1.Page1"</a:t>
            </a:r>
          </a:p>
          <a:p>
            <a:r>
              <a:rPr lang="en-AU" sz="1400" dirty="0" smtClean="0"/>
              <a:t>    xmlns="http://schemas.microsoft.com/winfx/2006/xaml/presentation"</a:t>
            </a:r>
          </a:p>
          <a:p>
            <a:r>
              <a:rPr lang="en-AU" sz="1400" dirty="0" smtClean="0"/>
              <a:t>    xmlns:x="http://schemas.microsoft.com/winfx/2006/xaml"</a:t>
            </a:r>
          </a:p>
          <a:p>
            <a:r>
              <a:rPr lang="en-AU" sz="1400" dirty="0" smtClean="0"/>
              <a:t>    Title="Page1"&gt;</a:t>
            </a:r>
          </a:p>
          <a:p>
            <a:r>
              <a:rPr lang="en-AU" sz="1400" dirty="0" smtClean="0"/>
              <a:t>    &lt;Grid&gt;</a:t>
            </a:r>
          </a:p>
          <a:p>
            <a:r>
              <a:rPr lang="en-AU" sz="1400" dirty="0" smtClean="0"/>
              <a:t>        &lt;StackPanel&gt;</a:t>
            </a:r>
          </a:p>
          <a:p>
            <a:r>
              <a:rPr lang="en-AU" sz="1400" dirty="0" smtClean="0"/>
              <a:t>	&lt;TextBlock Width="120"&gt;Hello DEEWR&lt;/TextBlock&gt;		</a:t>
            </a:r>
          </a:p>
          <a:p>
            <a:r>
              <a:rPr lang="en-AU" sz="1400" dirty="0" smtClean="0"/>
              <a:t>	&lt;TextBlock Width="120"&gt;</a:t>
            </a:r>
          </a:p>
          <a:p>
            <a:r>
              <a:rPr lang="en-AU" sz="1400" dirty="0" smtClean="0"/>
              <a:t>		</a:t>
            </a:r>
            <a:r>
              <a:rPr lang="en-AU" sz="1400" dirty="0" smtClean="0">
                <a:solidFill>
                  <a:schemeClr val="accent1"/>
                </a:solidFill>
              </a:rPr>
              <a:t>&lt;Hyperlink NavigateUri="Page2.xaml"&gt;Next&lt;/Hyperlink&gt;</a:t>
            </a:r>
          </a:p>
          <a:p>
            <a:r>
              <a:rPr lang="en-AU" sz="1400" dirty="0" smtClean="0"/>
              <a:t>	&lt;/TextBlock&gt;</a:t>
            </a:r>
          </a:p>
          <a:p>
            <a:r>
              <a:rPr lang="en-AU" sz="1400" dirty="0" smtClean="0"/>
              <a:t>	&lt;Button Width="75" Click="button2_Click"&gt;Close&lt;/Button&gt;</a:t>
            </a:r>
          </a:p>
          <a:p>
            <a:r>
              <a:rPr lang="en-AU" sz="1400" dirty="0" smtClean="0"/>
              <a:t>         &lt;/StackPanel&gt;</a:t>
            </a:r>
          </a:p>
          <a:p>
            <a:r>
              <a:rPr lang="en-AU" sz="1400" dirty="0" smtClean="0"/>
              <a:t>    &lt;/Grid&gt;</a:t>
            </a:r>
          </a:p>
          <a:p>
            <a:r>
              <a:rPr lang="en-AU" sz="1400" dirty="0" smtClean="0"/>
              <a:t>&lt;/Page&gt;</a:t>
            </a:r>
            <a:endParaRPr lang="en-AU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Hyperlinks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4286256"/>
            <a:ext cx="179267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072198" y="4286256"/>
            <a:ext cx="179267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75" endPos="40000" dist="1016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Navigation Continued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Fragment Navigation</a:t>
            </a:r>
            <a:br>
              <a:rPr lang="en-AU" dirty="0" smtClean="0"/>
            </a:br>
            <a:r>
              <a:rPr lang="en-AU" sz="2400" dirty="0" smtClean="0">
                <a:solidFill>
                  <a:schemeClr val="accent1"/>
                </a:solidFill>
              </a:rPr>
              <a:t>&lt;Hyperlink NavigateUri=“Page2.xaml</a:t>
            </a:r>
            <a:r>
              <a:rPr lang="en-AU" sz="2400" dirty="0" smtClean="0">
                <a:solidFill>
                  <a:schemeClr val="accent2"/>
                </a:solidFill>
              </a:rPr>
              <a:t>#MyTextBox</a:t>
            </a:r>
            <a:r>
              <a:rPr lang="en-AU" sz="2400" dirty="0" smtClean="0">
                <a:solidFill>
                  <a:schemeClr val="accent1"/>
                </a:solidFill>
              </a:rPr>
              <a:t>”&gt;</a:t>
            </a:r>
            <a:br>
              <a:rPr lang="en-AU" sz="2400" dirty="0" smtClean="0">
                <a:solidFill>
                  <a:schemeClr val="accent1"/>
                </a:solidFill>
              </a:rPr>
            </a:br>
            <a:r>
              <a:rPr lang="en-AU" sz="2400" dirty="0" smtClean="0">
                <a:solidFill>
                  <a:schemeClr val="accent1"/>
                </a:solidFill>
              </a:rPr>
              <a:t>		link text&lt;/Hyperlink&gt;</a:t>
            </a:r>
          </a:p>
          <a:p>
            <a:r>
              <a:rPr lang="en-AU" dirty="0" smtClean="0"/>
              <a:t>Hyperlinks ok for linear and fixed series of steps. </a:t>
            </a:r>
          </a:p>
          <a:p>
            <a:r>
              <a:rPr lang="en-AU" dirty="0" smtClean="0"/>
              <a:t>NavigationService used for more complex scenarios.</a:t>
            </a:r>
          </a:p>
          <a:p>
            <a:r>
              <a:rPr lang="en-AU" dirty="0" smtClean="0"/>
              <a:t>Navigation in WPF is asynchronous. </a:t>
            </a:r>
          </a:p>
          <a:p>
            <a:r>
              <a:rPr lang="en-AU" dirty="0" smtClean="0"/>
              <a:t>NavigationService provides useful events for e.g.  monitoring progress and cancelling navigation.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Page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1788316"/>
          </a:xfrm>
        </p:spPr>
        <p:txBody>
          <a:bodyPr>
            <a:normAutofit/>
          </a:bodyPr>
          <a:lstStyle/>
          <a:p>
            <a:r>
              <a:rPr lang="en-AU" sz="2800" dirty="0" smtClean="0"/>
              <a:t>Derived from </a:t>
            </a:r>
            <a:r>
              <a:rPr lang="en-AU" sz="2800" dirty="0" smtClean="0">
                <a:solidFill>
                  <a:schemeClr val="accent2"/>
                </a:solidFill>
              </a:rPr>
              <a:t>Page</a:t>
            </a:r>
            <a:r>
              <a:rPr lang="en-AU" sz="2800" dirty="0" smtClean="0"/>
              <a:t> class.</a:t>
            </a:r>
          </a:p>
          <a:p>
            <a:r>
              <a:rPr lang="en-AU" sz="2800" dirty="0" smtClean="0"/>
              <a:t>Adds ability to return a result.</a:t>
            </a:r>
          </a:p>
          <a:p>
            <a:r>
              <a:rPr lang="en-AU" sz="2800" dirty="0" smtClean="0"/>
              <a:t>No need for global variables or shared state.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1071538" y="3571876"/>
            <a:ext cx="7143800" cy="2571768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/>
              <a:t>&lt;</a:t>
            </a:r>
            <a:r>
              <a:rPr lang="en-AU" dirty="0" smtClean="0">
                <a:solidFill>
                  <a:schemeClr val="accent1"/>
                </a:solidFill>
              </a:rPr>
              <a:t>PageFunction</a:t>
            </a:r>
          </a:p>
          <a:p>
            <a:r>
              <a:rPr lang="en-AU" dirty="0" smtClean="0"/>
              <a:t>    xmlns="http://schemas.microsoft.com/winfx/2006/xaml/presentation"</a:t>
            </a:r>
          </a:p>
          <a:p>
            <a:r>
              <a:rPr lang="en-AU" dirty="0" smtClean="0"/>
              <a:t>    xmlns:x="http://schemas.microsoft.com/winfx/2006/xaml"</a:t>
            </a:r>
          </a:p>
          <a:p>
            <a:r>
              <a:rPr lang="en-AU" dirty="0" smtClean="0"/>
              <a:t>    xmlns:sys="clr-namespace:System;assembly=</a:t>
            </a:r>
            <a:r>
              <a:rPr lang="en-AU" dirty="0" err="1" smtClean="0"/>
              <a:t>mscorlib</a:t>
            </a:r>
            <a:r>
              <a:rPr lang="en-AU" dirty="0" smtClean="0"/>
              <a:t>" </a:t>
            </a:r>
          </a:p>
          <a:p>
            <a:r>
              <a:rPr lang="en-AU" dirty="0" smtClean="0"/>
              <a:t>    x:Class="WpfApplication1.PageFunction1"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chemeClr val="accent3"/>
                </a:solidFill>
              </a:rPr>
              <a:t>x:TypeArguments="sys:String"</a:t>
            </a:r>
          </a:p>
          <a:p>
            <a:r>
              <a:rPr lang="en-AU" dirty="0" smtClean="0"/>
              <a:t>    Title="PageFunction1"&gt;</a:t>
            </a:r>
          </a:p>
          <a:p>
            <a:r>
              <a:rPr lang="en-AU" dirty="0" smtClean="0"/>
              <a:t>  &lt;Grid&gt;&lt;/Grid&gt;</a:t>
            </a:r>
          </a:p>
          <a:p>
            <a:r>
              <a:rPr lang="en-AU" dirty="0" smtClean="0"/>
              <a:t>&lt;/</a:t>
            </a:r>
            <a:r>
              <a:rPr lang="en-AU" dirty="0" smtClean="0">
                <a:solidFill>
                  <a:schemeClr val="accent1"/>
                </a:solidFill>
              </a:rPr>
              <a:t>PageFunction</a:t>
            </a:r>
            <a:r>
              <a:rPr lang="en-AU" dirty="0" smtClean="0"/>
              <a:t>&gt;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Page Functions Continued</a:t>
            </a:r>
            <a:endParaRPr lang="en-AU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1142976" y="3071810"/>
            <a:ext cx="1571636" cy="7858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643306" y="3071810"/>
            <a:ext cx="1428760" cy="7858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Controller</a:t>
            </a:r>
            <a:endParaRPr lang="en-AU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6143636" y="2000240"/>
            <a:ext cx="1571636" cy="78581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PageFunction</a:t>
            </a:r>
            <a:endParaRPr lang="en-AU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6143636" y="3071810"/>
            <a:ext cx="1571636" cy="78581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PageFunction</a:t>
            </a:r>
            <a:endParaRPr lang="en-AU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6143636" y="4929198"/>
            <a:ext cx="1571636" cy="78581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PageFunction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143636" y="3862992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.</a:t>
            </a:r>
          </a:p>
          <a:p>
            <a:r>
              <a:rPr lang="en-AU" dirty="0" smtClean="0"/>
              <a:t>.</a:t>
            </a:r>
          </a:p>
          <a:p>
            <a:r>
              <a:rPr lang="en-AU" dirty="0" smtClean="0"/>
              <a:t>.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43174" y="321468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2714612" y="371475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14612" y="2906909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Navigate()</a:t>
            </a:r>
            <a:endParaRPr lang="en-A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714612" y="3406975"/>
            <a:ext cx="102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OnReturn()</a:t>
            </a:r>
            <a:endParaRPr lang="en-AU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072066" y="2285992"/>
            <a:ext cx="1071570" cy="857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5072066" y="2643182"/>
            <a:ext cx="107157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072066" y="3357562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5072066" y="3643314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43504" y="3121223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Navigate()</a:t>
            </a:r>
            <a:endParaRPr lang="en-AU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120920" y="3406975"/>
            <a:ext cx="102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OnReturn()</a:t>
            </a:r>
            <a:endParaRPr lang="en-AU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rot="16200000" flipH="1">
            <a:off x="4929190" y="3929066"/>
            <a:ext cx="135732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V="1">
            <a:off x="4750596" y="4179100"/>
            <a:ext cx="1714510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Commands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Commands are higher level tasks.</a:t>
            </a:r>
          </a:p>
          <a:p>
            <a:r>
              <a:rPr lang="en-AU" dirty="0" smtClean="0"/>
              <a:t>Triggered by a variety of sources: Toolbar button, menu item etc.</a:t>
            </a:r>
          </a:p>
          <a:p>
            <a:r>
              <a:rPr lang="en-AU" dirty="0" smtClean="0"/>
              <a:t>Allows for enabling and disabling of controls.</a:t>
            </a:r>
          </a:p>
          <a:p>
            <a:r>
              <a:rPr lang="en-AU" dirty="0" smtClean="0"/>
              <a:t>Allows for localization.</a:t>
            </a:r>
          </a:p>
          <a:p>
            <a:r>
              <a:rPr lang="en-AU" dirty="0" smtClean="0"/>
              <a:t>Lacks history and undo/redo.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WPF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Web like layout model</a:t>
            </a:r>
          </a:p>
          <a:p>
            <a:r>
              <a:rPr lang="en-AU" dirty="0" smtClean="0"/>
              <a:t>Rich drawing model</a:t>
            </a:r>
          </a:p>
          <a:p>
            <a:r>
              <a:rPr lang="en-AU" dirty="0" smtClean="0"/>
              <a:t>Styles and control templates</a:t>
            </a:r>
          </a:p>
          <a:p>
            <a:r>
              <a:rPr lang="en-AU" dirty="0" smtClean="0"/>
              <a:t>Animation</a:t>
            </a:r>
          </a:p>
          <a:p>
            <a:r>
              <a:rPr lang="en-AU" dirty="0" smtClean="0"/>
              <a:t>Audio and Video</a:t>
            </a:r>
          </a:p>
          <a:p>
            <a:r>
              <a:rPr lang="en-AU" dirty="0" smtClean="0"/>
              <a:t>Page based applications</a:t>
            </a:r>
          </a:p>
          <a:p>
            <a:r>
              <a:rPr lang="en-AU" dirty="0" smtClean="0"/>
              <a:t>Command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Commands continued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Business logic usually shouldn’t sit in event handlers, and may reside in separately compiled components.</a:t>
            </a:r>
          </a:p>
          <a:p>
            <a:r>
              <a:rPr lang="en-AU" dirty="0" smtClean="0"/>
              <a:t>Wiring up event handlers for controls can be messy.</a:t>
            </a:r>
          </a:p>
          <a:p>
            <a:r>
              <a:rPr lang="en-AU" dirty="0" smtClean="0"/>
              <a:t>WPF Command model </a:t>
            </a:r>
          </a:p>
          <a:p>
            <a:pPr lvl="1"/>
            <a:r>
              <a:rPr lang="en-AU" dirty="0" smtClean="0"/>
              <a:t>Designates events to commands</a:t>
            </a:r>
          </a:p>
          <a:p>
            <a:pPr lvl="1"/>
            <a:r>
              <a:rPr lang="en-AU" dirty="0" smtClean="0"/>
              <a:t>Synchronizes enabled control state</a:t>
            </a:r>
          </a:p>
          <a:p>
            <a:pPr lvl="1"/>
            <a:r>
              <a:rPr lang="en-AU" dirty="0" smtClean="0"/>
              <a:t>Wired up using XAML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Styles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Collection of property values that can be applied to a UIElement.</a:t>
            </a:r>
          </a:p>
          <a:p>
            <a:r>
              <a:rPr lang="en-AU" dirty="0" smtClean="0"/>
              <a:t>More powerful than CSS.</a:t>
            </a:r>
          </a:p>
          <a:p>
            <a:r>
              <a:rPr lang="en-AU" dirty="0" smtClean="0"/>
              <a:t>Able to modify behaviour as well as appearance.</a:t>
            </a:r>
          </a:p>
          <a:p>
            <a:r>
              <a:rPr lang="en-AU" dirty="0" smtClean="0"/>
              <a:t>Supports Triggers.</a:t>
            </a:r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428728" y="5072074"/>
            <a:ext cx="6572296" cy="1500198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accent3"/>
                </a:solidFill>
              </a:rPr>
              <a:t>&lt;</a:t>
            </a:r>
            <a:r>
              <a:rPr lang="en-AU" dirty="0" smtClean="0">
                <a:solidFill>
                  <a:schemeClr val="accent1"/>
                </a:solidFill>
              </a:rPr>
              <a:t>Style</a:t>
            </a:r>
            <a:r>
              <a:rPr lang="en-AU" dirty="0" smtClean="0">
                <a:solidFill>
                  <a:schemeClr val="accent3"/>
                </a:solidFill>
              </a:rPr>
              <a:t> x:Key="CenterLabels" TargetType="</a:t>
            </a:r>
            <a:r>
              <a:rPr lang="en-AU" dirty="0" smtClean="0">
                <a:solidFill>
                  <a:schemeClr val="tx1"/>
                </a:solidFill>
              </a:rPr>
              <a:t>{x:Type Label}</a:t>
            </a:r>
            <a:r>
              <a:rPr lang="en-AU" dirty="0" smtClean="0">
                <a:solidFill>
                  <a:schemeClr val="accent3"/>
                </a:solidFill>
              </a:rPr>
              <a:t>"&gt;</a:t>
            </a:r>
          </a:p>
          <a:p>
            <a:r>
              <a:rPr lang="en-AU" dirty="0" smtClean="0">
                <a:solidFill>
                  <a:schemeClr val="accent3"/>
                </a:solidFill>
              </a:rPr>
              <a:t>	</a:t>
            </a:r>
            <a:r>
              <a:rPr lang="en-AU" dirty="0" smtClean="0">
                <a:solidFill>
                  <a:schemeClr val="accent5"/>
                </a:solidFill>
              </a:rPr>
              <a:t>&lt;Setter Property="</a:t>
            </a:r>
            <a:r>
              <a:rPr lang="en-AU" dirty="0" smtClean="0">
                <a:solidFill>
                  <a:schemeClr val="accent2"/>
                </a:solidFill>
              </a:rPr>
              <a:t>Foreground</a:t>
            </a:r>
            <a:r>
              <a:rPr lang="en-AU" dirty="0" smtClean="0">
                <a:solidFill>
                  <a:schemeClr val="accent5"/>
                </a:solidFill>
              </a:rPr>
              <a:t>" Value="</a:t>
            </a:r>
            <a:r>
              <a:rPr lang="en-AU" dirty="0" smtClean="0">
                <a:solidFill>
                  <a:schemeClr val="accent2"/>
                </a:solidFill>
              </a:rPr>
              <a:t>White</a:t>
            </a:r>
            <a:r>
              <a:rPr lang="en-AU" dirty="0" smtClean="0">
                <a:solidFill>
                  <a:schemeClr val="accent5"/>
                </a:solidFill>
              </a:rPr>
              <a:t>"/&gt;</a:t>
            </a:r>
          </a:p>
          <a:p>
            <a:r>
              <a:rPr lang="en-AU" dirty="0" smtClean="0">
                <a:solidFill>
                  <a:schemeClr val="accent5"/>
                </a:solidFill>
              </a:rPr>
              <a:t>	&lt;Setter Property="</a:t>
            </a:r>
            <a:r>
              <a:rPr lang="en-AU" dirty="0" smtClean="0">
                <a:solidFill>
                  <a:schemeClr val="accent2"/>
                </a:solidFill>
              </a:rPr>
              <a:t>FontSize</a:t>
            </a:r>
            <a:r>
              <a:rPr lang="en-AU" dirty="0" smtClean="0">
                <a:solidFill>
                  <a:schemeClr val="accent5"/>
                </a:solidFill>
              </a:rPr>
              <a:t>" Value="</a:t>
            </a:r>
            <a:r>
              <a:rPr lang="en-AU" dirty="0" smtClean="0">
                <a:solidFill>
                  <a:schemeClr val="accent2"/>
                </a:solidFill>
              </a:rPr>
              <a:t>25</a:t>
            </a:r>
            <a:r>
              <a:rPr lang="en-AU" dirty="0" smtClean="0">
                <a:solidFill>
                  <a:schemeClr val="accent5"/>
                </a:solidFill>
              </a:rPr>
              <a:t>"/&gt;</a:t>
            </a:r>
          </a:p>
          <a:p>
            <a:r>
              <a:rPr lang="en-AU" dirty="0" smtClean="0">
                <a:solidFill>
                  <a:schemeClr val="accent5"/>
                </a:solidFill>
              </a:rPr>
              <a:t>	&lt;Setter Property="</a:t>
            </a:r>
            <a:r>
              <a:rPr lang="en-AU" dirty="0" smtClean="0">
                <a:solidFill>
                  <a:schemeClr val="accent2"/>
                </a:solidFill>
              </a:rPr>
              <a:t>VerticalAlignment</a:t>
            </a:r>
            <a:r>
              <a:rPr lang="en-AU" dirty="0" smtClean="0">
                <a:solidFill>
                  <a:schemeClr val="accent5"/>
                </a:solidFill>
              </a:rPr>
              <a:t>" Value="</a:t>
            </a:r>
            <a:r>
              <a:rPr lang="en-AU" dirty="0" smtClean="0">
                <a:solidFill>
                  <a:schemeClr val="accent2"/>
                </a:solidFill>
              </a:rPr>
              <a:t>Center</a:t>
            </a:r>
            <a:r>
              <a:rPr lang="en-AU" dirty="0" smtClean="0">
                <a:solidFill>
                  <a:schemeClr val="accent5"/>
                </a:solidFill>
              </a:rPr>
              <a:t>"/&gt;</a:t>
            </a:r>
          </a:p>
          <a:p>
            <a:r>
              <a:rPr lang="en-AU" dirty="0" smtClean="0">
                <a:solidFill>
                  <a:schemeClr val="accent3"/>
                </a:solidFill>
              </a:rPr>
              <a:t>&lt;/</a:t>
            </a:r>
            <a:r>
              <a:rPr lang="en-AU" dirty="0" smtClean="0">
                <a:solidFill>
                  <a:schemeClr val="accent1"/>
                </a:solidFill>
              </a:rPr>
              <a:t>Style</a:t>
            </a:r>
            <a:r>
              <a:rPr lang="en-AU" dirty="0" smtClean="0">
                <a:solidFill>
                  <a:schemeClr val="accent3"/>
                </a:solidFill>
              </a:rPr>
              <a:t>&gt;</a:t>
            </a:r>
            <a:endParaRPr lang="en-AU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Control Templates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Allows radical redesign of every control.</a:t>
            </a:r>
          </a:p>
          <a:p>
            <a:r>
              <a:rPr lang="en-AU" dirty="0" smtClean="0"/>
              <a:t>In the past</a:t>
            </a:r>
          </a:p>
          <a:p>
            <a:pPr lvl="1"/>
            <a:r>
              <a:rPr lang="en-AU" dirty="0" smtClean="0"/>
              <a:t>Customization difficult or impossible.</a:t>
            </a:r>
          </a:p>
          <a:p>
            <a:pPr lvl="1"/>
            <a:r>
              <a:rPr lang="en-AU" dirty="0" smtClean="0"/>
              <a:t>Had to choose between convenience (prebuilt controls) and flexibility (roll your own).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Binding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Allows binding any UIElement’s property to another UIElement’s property.</a:t>
            </a:r>
          </a:p>
          <a:p>
            <a:r>
              <a:rPr lang="en-AU" dirty="0" smtClean="0"/>
              <a:t>Eliminates tedious code.</a:t>
            </a:r>
          </a:p>
          <a:p>
            <a:r>
              <a:rPr lang="en-AU" dirty="0" smtClean="0"/>
              <a:t>Binding Directions</a:t>
            </a:r>
          </a:p>
          <a:p>
            <a:pPr lvl="1"/>
            <a:r>
              <a:rPr lang="en-AU" dirty="0" err="1" smtClean="0"/>
              <a:t>OneWay</a:t>
            </a:r>
            <a:endParaRPr lang="en-AU" dirty="0" smtClean="0"/>
          </a:p>
          <a:p>
            <a:pPr lvl="1"/>
            <a:r>
              <a:rPr lang="en-AU" dirty="0" err="1" smtClean="0"/>
              <a:t>TwoWay</a:t>
            </a:r>
            <a:endParaRPr lang="en-AU" dirty="0" smtClean="0"/>
          </a:p>
          <a:p>
            <a:pPr lvl="1"/>
            <a:r>
              <a:rPr lang="en-AU" dirty="0" err="1" smtClean="0"/>
              <a:t>OneTime</a:t>
            </a:r>
            <a:endParaRPr lang="en-AU" dirty="0"/>
          </a:p>
          <a:p>
            <a:r>
              <a:rPr lang="en-AU" dirty="0" smtClean="0"/>
              <a:t>.NET 3.5 offers binding to LINQ expressions.</a:t>
            </a:r>
            <a:br>
              <a:rPr lang="en-AU" dirty="0" smtClean="0"/>
            </a:br>
            <a:r>
              <a:rPr lang="en-AU" dirty="0" smtClean="0"/>
              <a:t>Demo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3571876"/>
            <a:ext cx="1901214" cy="169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Notable Omissions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XPS</a:t>
            </a:r>
          </a:p>
          <a:p>
            <a:r>
              <a:rPr lang="en-AU" dirty="0" smtClean="0"/>
              <a:t>Resources</a:t>
            </a:r>
          </a:p>
          <a:p>
            <a:r>
              <a:rPr lang="en-AU" dirty="0" smtClean="0"/>
              <a:t>Accessibility</a:t>
            </a:r>
          </a:p>
          <a:p>
            <a:r>
              <a:rPr lang="en-AU" dirty="0" smtClean="0"/>
              <a:t>Data binding validation</a:t>
            </a:r>
          </a:p>
          <a:p>
            <a:r>
              <a:rPr lang="en-AU" dirty="0" smtClean="0"/>
              <a:t>Animation</a:t>
            </a:r>
          </a:p>
          <a:p>
            <a:r>
              <a:rPr lang="en-AU" dirty="0" smtClean="0"/>
              <a:t>3D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hlinkClick r:id="rId3"/>
              </a:rPr>
              <a:t>http://danielvaughan.orpius.com</a:t>
            </a: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hlinkClick r:id="rId3"/>
              </a:rPr>
              <a:t>Dependency Properties</a:t>
            </a:r>
            <a:endParaRPr lang="en-AU" dirty="0" smtClean="0">
              <a:hlinkClick r:id="rId4"/>
            </a:endParaRPr>
          </a:p>
          <a:p>
            <a:r>
              <a:rPr lang="en-AU" dirty="0" smtClean="0"/>
              <a:t>MacDonald, M. 2008, </a:t>
            </a:r>
            <a:r>
              <a:rPr lang="en-AU" i="1" dirty="0" smtClean="0"/>
              <a:t>Pro WPF in C# 2008, </a:t>
            </a:r>
            <a:r>
              <a:rPr lang="en-AU" dirty="0" err="1" smtClean="0"/>
              <a:t>Apress</a:t>
            </a:r>
            <a:endParaRPr lang="en-AU" dirty="0" smtClean="0"/>
          </a:p>
          <a:p>
            <a:r>
              <a:rPr lang="en-AU" dirty="0" smtClean="0">
                <a:hlinkClick r:id="rId4"/>
              </a:rPr>
              <a:t>Dependency Properties Overview</a:t>
            </a:r>
            <a:endParaRPr lang="en-AU" dirty="0" smtClean="0"/>
          </a:p>
          <a:p>
            <a:endParaRPr lang="en-AU" dirty="0" smtClean="0"/>
          </a:p>
          <a:p>
            <a:endParaRPr lang="en-A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WPF Applications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Windows Standalone Applications</a:t>
            </a:r>
          </a:p>
          <a:p>
            <a:pPr lvl="1"/>
            <a:r>
              <a:rPr lang="en-AU" dirty="0" smtClean="0"/>
              <a:t>Full trust by default</a:t>
            </a:r>
          </a:p>
          <a:p>
            <a:pPr lvl="1"/>
            <a:r>
              <a:rPr lang="en-AU" dirty="0" smtClean="0"/>
              <a:t>Installed</a:t>
            </a:r>
          </a:p>
          <a:p>
            <a:r>
              <a:rPr lang="en-AU" dirty="0" smtClean="0"/>
              <a:t>XAML Browser Applications (XBAP)</a:t>
            </a:r>
          </a:p>
          <a:p>
            <a:pPr lvl="1"/>
            <a:r>
              <a:rPr lang="en-AU" dirty="0" smtClean="0"/>
              <a:t>Partial trust by default</a:t>
            </a:r>
          </a:p>
          <a:p>
            <a:pPr lvl="1"/>
            <a:r>
              <a:rPr lang="en-AU" dirty="0" smtClean="0"/>
              <a:t>Not installed</a:t>
            </a:r>
          </a:p>
          <a:p>
            <a:pPr lvl="1"/>
            <a:r>
              <a:rPr lang="en-AU" dirty="0" smtClean="0"/>
              <a:t>Windows: IE, Firefox</a:t>
            </a:r>
          </a:p>
          <a:p>
            <a:r>
              <a:rPr lang="en-AU" dirty="0" smtClean="0"/>
              <a:t>Both require .NET Framework 3.0/3.5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Display Technologies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Same display technology for 15 years.</a:t>
            </a:r>
          </a:p>
          <a:p>
            <a:pPr lvl="1"/>
            <a:r>
              <a:rPr lang="en-AU" dirty="0" smtClean="0"/>
              <a:t>User32 provides familiar look and feel.</a:t>
            </a:r>
          </a:p>
          <a:p>
            <a:pPr lvl="1"/>
            <a:r>
              <a:rPr lang="en-AU" dirty="0" smtClean="0"/>
              <a:t>GDI/GDI+ provides drawing support for rendering shapes, text, and images.</a:t>
            </a:r>
          </a:p>
          <a:p>
            <a:r>
              <a:rPr lang="en-AU" dirty="0" smtClean="0"/>
              <a:t>Newer frameworks increase usability, but are fundamentally limited by base technology.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WPF Display Technology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WPF uses DirectX for all rendering.</a:t>
            </a:r>
          </a:p>
          <a:p>
            <a:r>
              <a:rPr lang="en-AU" dirty="0" smtClean="0"/>
              <a:t>WPF is not a wrapper for GDI/GDI+, it is a replacement.</a:t>
            </a:r>
          </a:p>
          <a:p>
            <a:r>
              <a:rPr lang="en-AU" dirty="0" smtClean="0"/>
              <a:t>DirectX is more efficient as it is able to use the video card to render textures and gradients. GDI/GDI+ can’t.</a:t>
            </a:r>
          </a:p>
          <a:p>
            <a:r>
              <a:rPr lang="en-AU" dirty="0" smtClean="0"/>
              <a:t>WPF still uses User32 for some things such as handling user input.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WPF Rendering Tiers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Hardware factors determine the tier. Factors include card Ram, pixel shaders, vertex shaders.</a:t>
            </a:r>
          </a:p>
          <a:p>
            <a:r>
              <a:rPr lang="en-AU" dirty="0" smtClean="0"/>
              <a:t>Tier 0</a:t>
            </a:r>
          </a:p>
          <a:p>
            <a:pPr lvl="1"/>
            <a:r>
              <a:rPr lang="en-AU" dirty="0" smtClean="0"/>
              <a:t>Equivalent DirectX &lt; 7.0. </a:t>
            </a:r>
          </a:p>
          <a:p>
            <a:pPr lvl="1"/>
            <a:r>
              <a:rPr lang="en-AU" dirty="0" smtClean="0"/>
              <a:t>No hardware acceleration.</a:t>
            </a:r>
          </a:p>
          <a:p>
            <a:r>
              <a:rPr lang="en-AU" dirty="0" smtClean="0"/>
              <a:t>Tier 1</a:t>
            </a:r>
          </a:p>
          <a:p>
            <a:pPr lvl="1"/>
            <a:r>
              <a:rPr lang="en-AU" dirty="0" smtClean="0"/>
              <a:t>Equivalent 7.0 &lt; DirectX &lt; 9.0</a:t>
            </a:r>
          </a:p>
          <a:p>
            <a:pPr lvl="1"/>
            <a:r>
              <a:rPr lang="en-AU" dirty="0" smtClean="0"/>
              <a:t>Partial hardware acceleration.</a:t>
            </a:r>
          </a:p>
          <a:p>
            <a:r>
              <a:rPr lang="en-AU" dirty="0" smtClean="0"/>
              <a:t>Tier 2</a:t>
            </a:r>
          </a:p>
          <a:p>
            <a:pPr lvl="1"/>
            <a:r>
              <a:rPr lang="en-AU" dirty="0" smtClean="0"/>
              <a:t>Equivalent to DirectX &gt; 9.0</a:t>
            </a:r>
          </a:p>
          <a:p>
            <a:pPr lvl="1"/>
            <a:r>
              <a:rPr lang="en-AU" dirty="0" smtClean="0"/>
              <a:t>All features.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XamlToApp.jpg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000760" y="4429132"/>
            <a:ext cx="1943100" cy="1143000"/>
          </a:xfrm>
          <a:effectLst>
            <a:glow rad="101600">
              <a:schemeClr val="accent5">
                <a:satMod val="175000"/>
                <a:alpha val="40000"/>
              </a:schemeClr>
            </a:glow>
            <a:reflection blurRad="6350" stA="50000" endA="275" endPos="40000" dist="1016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714348" y="428604"/>
            <a:ext cx="4786346" cy="2428892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sz="1200" dirty="0" smtClean="0"/>
              <a:t>&lt;Window x:Class="WpfApplication1.Window1"</a:t>
            </a:r>
          </a:p>
          <a:p>
            <a:r>
              <a:rPr lang="en-AU" sz="1200" dirty="0" smtClean="0"/>
              <a:t>    xmlns="http://schemas.microsoft.com/winfx/2006/xaml/presentation"</a:t>
            </a:r>
          </a:p>
          <a:p>
            <a:r>
              <a:rPr lang="en-AU" sz="1200" dirty="0" smtClean="0"/>
              <a:t>    xmlns:x="http://schemas.microsoft.com/winfx/2006/xaml"</a:t>
            </a:r>
          </a:p>
          <a:p>
            <a:r>
              <a:rPr lang="en-AU" sz="1200" dirty="0" smtClean="0"/>
              <a:t>    Title="Window1" Height="120" Width="204"&gt;</a:t>
            </a:r>
          </a:p>
          <a:p>
            <a:r>
              <a:rPr lang="en-AU" sz="1200" dirty="0" smtClean="0"/>
              <a:t>    &lt;Grid&gt;</a:t>
            </a:r>
          </a:p>
          <a:p>
            <a:r>
              <a:rPr lang="en-AU" sz="1200" dirty="0" smtClean="0"/>
              <a:t>	&lt;TextBlock FontSize="50"&gt;WPF!&lt;/TextBlock&gt;</a:t>
            </a:r>
          </a:p>
          <a:p>
            <a:r>
              <a:rPr lang="en-AU" sz="1200" dirty="0" smtClean="0"/>
              <a:t>    &lt;/Grid&gt;</a:t>
            </a:r>
          </a:p>
          <a:p>
            <a:r>
              <a:rPr lang="en-AU" sz="1200" dirty="0" smtClean="0"/>
              <a:t>&lt;/Window&gt;</a:t>
            </a:r>
            <a:endParaRPr lang="en-AU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1571604" y="4786322"/>
            <a:ext cx="2643206" cy="928694"/>
          </a:xfrm>
          <a:prstGeom prst="roundRect">
            <a:avLst/>
          </a:prstGeom>
          <a:effectLst>
            <a:reflection blurRad="6350" stA="50000" endA="300" endPos="55500" dist="50800" dir="5400000" sy="-100000" algn="bl" rotWithShape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011100110100010100101010110100010110101010010000011110011100010100010001111010100011001010001111111101000101100010010000</a:t>
            </a:r>
            <a:endParaRPr lang="en-AU" sz="1200" dirty="0"/>
          </a:p>
        </p:txBody>
      </p:sp>
      <p:sp>
        <p:nvSpPr>
          <p:cNvPr id="9" name="Down Arrow 8"/>
          <p:cNvSpPr/>
          <p:nvPr/>
        </p:nvSpPr>
        <p:spPr>
          <a:xfrm>
            <a:off x="2643174" y="3000372"/>
            <a:ext cx="642942" cy="71438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Arrow 9"/>
          <p:cNvSpPr/>
          <p:nvPr/>
        </p:nvSpPr>
        <p:spPr>
          <a:xfrm>
            <a:off x="4572000" y="4643446"/>
            <a:ext cx="857256" cy="6429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785786" y="500042"/>
            <a:ext cx="1499128" cy="707886"/>
          </a:xfrm>
          <a:prstGeom prst="rect">
            <a:avLst/>
          </a:prstGeom>
          <a:noFill/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AU" sz="4000" dirty="0" smtClean="0">
                <a:solidFill>
                  <a:schemeClr val="tx2"/>
                </a:solidFill>
              </a:rPr>
              <a:t>XAML</a:t>
            </a:r>
            <a:endParaRPr lang="en-AU" sz="40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786" y="3929066"/>
            <a:ext cx="1503938" cy="707886"/>
          </a:xfrm>
          <a:prstGeom prst="rect">
            <a:avLst/>
          </a:prstGeom>
          <a:noFill/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AU" sz="4000" dirty="0" smtClean="0">
                <a:solidFill>
                  <a:schemeClr val="tx2"/>
                </a:solidFill>
              </a:rPr>
              <a:t>BAML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XAML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Separation of design from code.</a:t>
            </a:r>
          </a:p>
          <a:p>
            <a:r>
              <a:rPr lang="en-AU" dirty="0" smtClean="0"/>
              <a:t>No conversion of graphical content. </a:t>
            </a:r>
          </a:p>
          <a:p>
            <a:r>
              <a:rPr lang="en-AU" dirty="0" smtClean="0"/>
              <a:t>Main domain is WPF user interfaces.</a:t>
            </a:r>
          </a:p>
          <a:p>
            <a:r>
              <a:rPr lang="en-AU" dirty="0" smtClean="0"/>
              <a:t>Understanding XAML is critical in WPF application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1819</TotalTime>
  <Words>1042</Words>
  <Application>Microsoft Office PowerPoint</Application>
  <PresentationFormat>On-screen Show (4:3)</PresentationFormat>
  <Paragraphs>342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Metro</vt:lpstr>
      <vt:lpstr>Leading edge  windows development</vt:lpstr>
      <vt:lpstr>Introducing WPF</vt:lpstr>
      <vt:lpstr>WPF Features</vt:lpstr>
      <vt:lpstr>WPF Applications</vt:lpstr>
      <vt:lpstr>Display Technologies</vt:lpstr>
      <vt:lpstr>WPF Display Technology</vt:lpstr>
      <vt:lpstr>WPF Rendering Tiers</vt:lpstr>
      <vt:lpstr>Slide 8</vt:lpstr>
      <vt:lpstr>XAML</vt:lpstr>
      <vt:lpstr>With XAML</vt:lpstr>
      <vt:lpstr>Alien Sokoban Demo</vt:lpstr>
      <vt:lpstr>Class Hierarchy Overview</vt:lpstr>
      <vt:lpstr>The Application Class</vt:lpstr>
      <vt:lpstr>Layout</vt:lpstr>
      <vt:lpstr>Layout Panels</vt:lpstr>
      <vt:lpstr>Content Model</vt:lpstr>
      <vt:lpstr>Dependency Properties</vt:lpstr>
      <vt:lpstr>Property Coercion</vt:lpstr>
      <vt:lpstr>Registering a Dependency Property</vt:lpstr>
      <vt:lpstr>Property Validation</vt:lpstr>
      <vt:lpstr>Routed Events</vt:lpstr>
      <vt:lpstr>Registering a Routed Event</vt:lpstr>
      <vt:lpstr>Attaching an Event Handler</vt:lpstr>
      <vt:lpstr>Pages and Navigation</vt:lpstr>
      <vt:lpstr>Hyperlinks</vt:lpstr>
      <vt:lpstr>Navigation Continued</vt:lpstr>
      <vt:lpstr>Page Functions</vt:lpstr>
      <vt:lpstr>Page Functions Continued</vt:lpstr>
      <vt:lpstr>Commands</vt:lpstr>
      <vt:lpstr>Commands continued</vt:lpstr>
      <vt:lpstr>Styles</vt:lpstr>
      <vt:lpstr>Control Templates</vt:lpstr>
      <vt:lpstr>Data Binding</vt:lpstr>
      <vt:lpstr>Notable Omissions</vt:lpstr>
      <vt:lpstr>Further Information</vt:lpstr>
      <vt:lpstr>References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Windows Desktop Development</dc:title>
  <dc:creator>Daniel</dc:creator>
  <cp:lastModifiedBy>Daniel</cp:lastModifiedBy>
  <cp:revision>197</cp:revision>
  <dcterms:created xsi:type="dcterms:W3CDTF">2008-05-31T07:32:47Z</dcterms:created>
  <dcterms:modified xsi:type="dcterms:W3CDTF">2008-06-24T07:47:32Z</dcterms:modified>
</cp:coreProperties>
</file>