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9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4"/>
    <p:sldMasterId id="2147483709" r:id="rId5"/>
    <p:sldMasterId id="2147483721" r:id="rId6"/>
    <p:sldMasterId id="2147483733" r:id="rId7"/>
    <p:sldMasterId id="2147483778" r:id="rId8"/>
    <p:sldMasterId id="2147483792" r:id="rId9"/>
    <p:sldMasterId id="2147483806" r:id="rId10"/>
    <p:sldMasterId id="2147489362" r:id="rId11"/>
    <p:sldMasterId id="2147490302" r:id="rId12"/>
    <p:sldMasterId id="2147493722" r:id="rId13"/>
  </p:sldMasterIdLst>
  <p:notesMasterIdLst>
    <p:notesMasterId r:id="rId32"/>
  </p:notesMasterIdLst>
  <p:handoutMasterIdLst>
    <p:handoutMasterId r:id="rId33"/>
  </p:handoutMasterIdLst>
  <p:sldIdLst>
    <p:sldId id="379" r:id="rId14"/>
    <p:sldId id="570" r:id="rId15"/>
    <p:sldId id="527" r:id="rId16"/>
    <p:sldId id="531" r:id="rId17"/>
    <p:sldId id="559" r:id="rId18"/>
    <p:sldId id="576" r:id="rId19"/>
    <p:sldId id="577" r:id="rId20"/>
    <p:sldId id="574" r:id="rId21"/>
    <p:sldId id="578" r:id="rId22"/>
    <p:sldId id="566" r:id="rId23"/>
    <p:sldId id="547" r:id="rId24"/>
    <p:sldId id="530" r:id="rId25"/>
    <p:sldId id="540" r:id="rId26"/>
    <p:sldId id="541" r:id="rId27"/>
    <p:sldId id="542" r:id="rId28"/>
    <p:sldId id="543" r:id="rId29"/>
    <p:sldId id="544" r:id="rId30"/>
    <p:sldId id="545" r:id="rId31"/>
  </p:sldIdLst>
  <p:sldSz cx="9144000" cy="5143500" type="screen16x9"/>
  <p:notesSz cx="6797675" cy="9928225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Сидорова Юлия Михайловна" initials="СЮМ" lastIdx="30" clrIdx="0"/>
  <p:cmAuthor id="1" name="Досчиева Светлана Анатольевна" initials="ДСА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B41C76"/>
    <a:srgbClr val="1B591C"/>
    <a:srgbClr val="C5076B"/>
    <a:srgbClr val="179983"/>
    <a:srgbClr val="4D97A1"/>
    <a:srgbClr val="240284"/>
    <a:srgbClr val="FF4747"/>
    <a:srgbClr val="DAE7F6"/>
    <a:srgbClr val="F02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3883" autoAdjust="0"/>
  </p:normalViewPr>
  <p:slideViewPr>
    <p:cSldViewPr>
      <p:cViewPr varScale="1">
        <p:scale>
          <a:sx n="84" d="100"/>
          <a:sy n="84" d="100"/>
        </p:scale>
        <p:origin x="960" y="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92" y="-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microsoft.com/office/2016/11/relationships/changesInfo" Target="changesInfos/changesInfo1.xml"/><Relationship Id="rId21" Type="http://schemas.openxmlformats.org/officeDocument/2006/relationships/slide" Target="slides/slide8.xml"/><Relationship Id="rId34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1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митрий Вьюнков" userId="dd4898090acd7e19" providerId="LiveId" clId="{0FE7E3CF-A374-47B1-A84F-D895BCDC874F}"/>
  </pc:docChgLst>
  <pc:docChgLst>
    <pc:chgData userId="dd4898090acd7e19" providerId="LiveId" clId="{39900097-3A97-4681-8CCB-CC36B17011E4}"/>
    <pc:docChg chg="custSel delSld modSld modMainMaster">
      <pc:chgData name="" userId="dd4898090acd7e19" providerId="LiveId" clId="{39900097-3A97-4681-8CCB-CC36B17011E4}" dt="2022-08-22T08:24:02.122" v="36" actId="2696"/>
      <pc:docMkLst>
        <pc:docMk/>
      </pc:docMkLst>
      <pc:sldChg chg="modSp">
        <pc:chgData name="" userId="dd4898090acd7e19" providerId="LiveId" clId="{39900097-3A97-4681-8CCB-CC36B17011E4}" dt="2022-08-22T08:23:55.532" v="35" actId="20577"/>
        <pc:sldMkLst>
          <pc:docMk/>
          <pc:sldMk cId="0" sldId="379"/>
        </pc:sldMkLst>
        <pc:spChg chg="mod">
          <ac:chgData name="" userId="dd4898090acd7e19" providerId="LiveId" clId="{39900097-3A97-4681-8CCB-CC36B17011E4}" dt="2022-08-22T08:23:55.532" v="35" actId="20577"/>
          <ac:spMkLst>
            <pc:docMk/>
            <pc:sldMk cId="0" sldId="379"/>
            <ac:spMk id="49154" creationId="{00000000-0000-0000-0000-000000000000}"/>
          </ac:spMkLst>
        </pc:spChg>
      </pc:sldChg>
      <pc:sldChg chg="del">
        <pc:chgData name="" userId="dd4898090acd7e19" providerId="LiveId" clId="{39900097-3A97-4681-8CCB-CC36B17011E4}" dt="2022-08-22T08:21:55.708" v="0" actId="2696"/>
        <pc:sldMkLst>
          <pc:docMk/>
          <pc:sldMk cId="2875901828" sldId="500"/>
        </pc:sldMkLst>
      </pc:sldChg>
      <pc:sldChg chg="del">
        <pc:chgData name="" userId="dd4898090acd7e19" providerId="LiveId" clId="{39900097-3A97-4681-8CCB-CC36B17011E4}" dt="2022-08-22T08:24:02.122" v="36" actId="2696"/>
        <pc:sldMkLst>
          <pc:docMk/>
          <pc:sldMk cId="2000182625" sldId="571"/>
        </pc:sldMkLst>
      </pc:sldChg>
      <pc:sldMasterChg chg="delSp">
        <pc:chgData name="" userId="dd4898090acd7e19" providerId="LiveId" clId="{39900097-3A97-4681-8CCB-CC36B17011E4}" dt="2022-08-22T08:23:13.195" v="2" actId="478"/>
        <pc:sldMasterMkLst>
          <pc:docMk/>
          <pc:sldMasterMk cId="0" sldId="2147483697"/>
        </pc:sldMasterMkLst>
        <pc:picChg chg="del">
          <ac:chgData name="" userId="dd4898090acd7e19" providerId="LiveId" clId="{39900097-3A97-4681-8CCB-CC36B17011E4}" dt="2022-08-22T08:23:13.195" v="2" actId="478"/>
          <ac:picMkLst>
            <pc:docMk/>
            <pc:sldMasterMk cId="0" sldId="2147483697"/>
            <ac:picMk id="1031" creationId="{00000000-0000-0000-0000-000000000000}"/>
          </ac:picMkLst>
        </pc:picChg>
      </pc:sldMasterChg>
      <pc:sldMasterChg chg="delSp">
        <pc:chgData name="" userId="dd4898090acd7e19" providerId="LiveId" clId="{39900097-3A97-4681-8CCB-CC36B17011E4}" dt="2022-08-22T08:23:08.576" v="1" actId="478"/>
        <pc:sldMasterMkLst>
          <pc:docMk/>
          <pc:sldMasterMk cId="0" sldId="2147483709"/>
        </pc:sldMasterMkLst>
        <pc:picChg chg="del">
          <ac:chgData name="" userId="dd4898090acd7e19" providerId="LiveId" clId="{39900097-3A97-4681-8CCB-CC36B17011E4}" dt="2022-08-22T08:23:08.576" v="1" actId="478"/>
          <ac:picMkLst>
            <pc:docMk/>
            <pc:sldMasterMk cId="0" sldId="2147483709"/>
            <ac:picMk id="2055" creationId="{00000000-0000-0000-0000-000000000000}"/>
          </ac:picMkLst>
        </pc:picChg>
      </pc:sldMasterChg>
      <pc:sldMasterChg chg="delSp">
        <pc:chgData name="" userId="dd4898090acd7e19" providerId="LiveId" clId="{39900097-3A97-4681-8CCB-CC36B17011E4}" dt="2022-08-22T08:23:22.522" v="3" actId="478"/>
        <pc:sldMasterMkLst>
          <pc:docMk/>
          <pc:sldMasterMk cId="0" sldId="2147483733"/>
        </pc:sldMasterMkLst>
        <pc:picChg chg="del">
          <ac:chgData name="" userId="dd4898090acd7e19" providerId="LiveId" clId="{39900097-3A97-4681-8CCB-CC36B17011E4}" dt="2022-08-22T08:23:22.522" v="3" actId="478"/>
          <ac:picMkLst>
            <pc:docMk/>
            <pc:sldMasterMk cId="0" sldId="2147483733"/>
            <ac:picMk id="4103" creationId="{00000000-0000-0000-0000-000000000000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752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2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3A2EF74-0BC7-4E3E-A56D-3225F9A1C67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37332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5" y="4716466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752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2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0DFE0E-B341-4025-9428-94492E3347B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63705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0DFE0E-B341-4025-9428-94492E3347BD}" type="slidenum">
              <a:rPr lang="ru-RU" altLang="ru-RU" smtClean="0"/>
              <a:pPr>
                <a:defRPr/>
              </a:pPr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5404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0DFE0E-B341-4025-9428-94492E3347BD}" type="slidenum">
              <a:rPr lang="ru-RU" altLang="ru-RU" smtClean="0"/>
              <a:pPr>
                <a:defRPr/>
              </a:pPr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66775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0DFE0E-B341-4025-9428-94492E3347BD}" type="slidenum">
              <a:rPr lang="ru-RU" altLang="ru-RU" smtClean="0"/>
              <a:pPr>
                <a:defRPr/>
              </a:pPr>
              <a:t>12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57452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0DFE0E-B341-4025-9428-94492E3347BD}" type="slidenum">
              <a:rPr lang="ru-RU" altLang="ru-RU" smtClean="0"/>
              <a:pPr>
                <a:defRPr/>
              </a:pPr>
              <a:t>13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9589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0DFE0E-B341-4025-9428-94492E3347BD}" type="slidenum">
              <a:rPr lang="ru-RU" altLang="ru-RU" smtClean="0"/>
              <a:pPr>
                <a:defRPr/>
              </a:pPr>
              <a:t>14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3937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0DFE0E-B341-4025-9428-94492E3347BD}" type="slidenum">
              <a:rPr lang="ru-RU" altLang="ru-RU" smtClean="0"/>
              <a:pPr>
                <a:defRPr/>
              </a:pPr>
              <a:t>15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6818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0DFE0E-B341-4025-9428-94492E3347BD}" type="slidenum">
              <a:rPr lang="ru-RU" altLang="ru-RU" smtClean="0"/>
              <a:pPr>
                <a:defRPr/>
              </a:pPr>
              <a:t>16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79342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0DFE0E-B341-4025-9428-94492E3347BD}" type="slidenum">
              <a:rPr lang="ru-RU" altLang="ru-RU" smtClean="0"/>
              <a:pPr>
                <a:defRPr/>
              </a:pPr>
              <a:t>17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38684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0DFE0E-B341-4025-9428-94492E3347BD}" type="slidenum">
              <a:rPr lang="ru-RU" altLang="ru-RU" smtClean="0"/>
              <a:pPr>
                <a:defRPr/>
              </a:pPr>
              <a:t>18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39996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0DFE0E-B341-4025-9428-94492E3347BD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05853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0DFE0E-B341-4025-9428-94492E3347BD}" type="slidenum">
              <a:rPr lang="ru-RU" altLang="ru-RU" smtClean="0"/>
              <a:pPr>
                <a:defRPr/>
              </a:pPr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09614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0DFE0E-B341-4025-9428-94492E3347BD}" type="slidenum">
              <a:rPr lang="ru-RU" altLang="ru-RU" smtClean="0"/>
              <a:pPr>
                <a:defRPr/>
              </a:pPr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10607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0DFE0E-B341-4025-9428-94492E3347BD}" type="slidenum">
              <a:rPr lang="ru-RU" altLang="ru-RU" smtClean="0"/>
              <a:pPr>
                <a:defRPr/>
              </a:pPr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40920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0DFE0E-B341-4025-9428-94492E3347BD}" type="slidenum">
              <a:rPr lang="ru-RU" altLang="ru-RU" smtClean="0"/>
              <a:pPr>
                <a:defRPr/>
              </a:pPr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46642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0DFE0E-B341-4025-9428-94492E3347BD}" type="slidenum">
              <a:rPr lang="ru-RU" altLang="ru-RU" smtClean="0"/>
              <a:pPr>
                <a:defRPr/>
              </a:pPr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31143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0DFE0E-B341-4025-9428-94492E3347BD}" type="slidenum">
              <a:rPr lang="ru-RU" altLang="ru-RU" smtClean="0"/>
              <a:pPr>
                <a:defRPr/>
              </a:pPr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08744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20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292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37FA6-B498-42A9-835D-F75F625A28BD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B6433-629E-40C1-A795-3068EB42981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095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DC9AD-8F9B-4ED0-A5A8-537AD21CC5A6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93BB0-C637-45D8-8E51-EAF87269F19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7446985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D5F46-2DE7-4431-8BCF-59C507D63511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891E0-36C6-493E-9745-D437DC4E1F1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8972959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CEDB7-C354-4D56-B18D-FD6CEBF6DE03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51EE7-42E8-4C8C-8FAB-58A72D2DB3D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2640228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4D927-0E65-47D9-8E48-A77486459D80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473D0-61B4-4732-AFAF-C46A35BE4E0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033178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D1698-1A7D-41FB-9AAA-5FC0EC295378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1BE62-EC53-4978-9668-151B79DDB8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0827745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3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3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08E6F-3E51-426D-A0B1-6FE82D466DFF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9CFAF-EC61-48D3-891E-A32C61D5137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2721068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BB9F8-5F9F-4031-B758-1C49FCFC4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477F02-9C6E-426D-A629-D00F0B9D4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131CCE-4FD3-40CE-A45A-D101DA0D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90138B-347E-49A6-A5AD-151EAE32D7E3}" type="datetime1">
              <a:rPr lang="ru-RU" smtClean="0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9BDE42-5B6E-4A10-9B4B-C959932D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DBA5FE-8C69-449E-A143-DEC8D80B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B79C9-AB8C-4369-A5DE-03D35424C4B8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3537316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7EF7E-9708-44A0-B439-0ED3351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51D260-8FCA-4D8E-B70E-B6748444A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A38F8D-30DD-4F4C-8854-DB7E4810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4D5CD9-3471-4293-BF67-BF20E1E90CA1}" type="datetime1">
              <a:rPr lang="ru-RU" smtClean="0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D8D8A2-4249-4077-8246-9F81EC48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0785EA-CD77-4A2E-8D09-3B72669F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6D2579-5C6B-4163-A0D6-F4ABE1A6CD7E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5495651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725DE-57AD-47BE-8CFD-08EB29A8F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4A419E-E14C-4C7C-B1A4-ACF170DD8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54EDDB-A14A-4D9E-9DDA-9C61DC37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558DCD-1A34-4DCA-84BC-B5EFA54D44C9}" type="datetime1">
              <a:rPr lang="ru-RU" smtClean="0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B53E76-DD57-4EFF-829E-25FC58BE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986C17-2926-49F5-87F3-A4ED2A5D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C7737-10A7-4DC3-838B-5AAB971ACFAD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2950286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5E988-5A5D-4316-AE61-DAE31BCB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521377-B197-4698-850A-5A6A8EAF5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80DCFE-4671-4830-9FDD-EFDBD37E6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BC0C1D-E2D0-49F2-AE1E-E5AAE3D8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22F863-8294-48FB-9FC3-2115ADC8E917}" type="datetime1">
              <a:rPr lang="ru-RU" smtClean="0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0A4BAF-7E78-4B3D-8E85-5B49AD08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5B9C84-6F72-4F96-B0CC-C0B748AC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C46AD5-B191-473F-B92F-3A5DC0D93DBD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9813864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63B41-BE38-4C20-AD06-3EFA6A6E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717968-DF3E-4518-866D-F5B5B3FDC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8DA4BB-F236-49F3-842B-5B7491268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C99D95-B266-4356-82F7-50D6470CA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A3861F-FC25-4EB2-A62B-94ED3207F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BC1BB5B-0E26-4117-AC4D-9491C6D9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06CB3-C5CA-4187-9520-CCD4B7AC06B1}" type="datetime1">
              <a:rPr lang="ru-RU" smtClean="0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EC5CF4-100E-47B6-B93A-E8B9942F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9FAFE28-83D1-4B72-8780-F652EDB2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317C3-DF12-45B7-BCA7-849183F467A1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208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3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3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21F86-E535-49BF-9198-E059DA66A66D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E736A-D67C-4D3E-974D-687460DA822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7144822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0186F-6862-4E82-9888-6C1437DC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E9FC50C-ED84-4203-B5C2-99D57304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B98C85-294B-4B2A-9B3B-FC293031A48B}" type="datetime1">
              <a:rPr lang="ru-RU" smtClean="0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68B375-ADBF-4FC0-AED3-C5122C80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F4ADB9-F141-44FC-9E92-D0639DE9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6D2B0-EE9D-4D70-B466-E3D044D2C779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594100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5444907-34FF-4EAF-857E-9D2FEF1B1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D62CAE-529F-46E4-A573-C2621768EAA8}" type="datetime1">
              <a:rPr lang="ru-RU" smtClean="0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5FFE64F-801E-416E-A305-CB525EF6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78F868-2B8F-46E6-AFC0-ACEB6ECD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6E7D3-AB5C-40DF-A2C3-5AA134EF1EED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1962431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F1891-B02A-4D1D-98D4-B318671F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EC13E4-E349-4268-9483-0892D913C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0E0819-4989-40E9-ACC5-E7AC6DE23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1838AA-920B-4B10-9293-1CE79BD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D2D28E-3B41-432A-B790-DF8E60D5266E}" type="datetime1">
              <a:rPr lang="ru-RU" smtClean="0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C32A83-EEBB-469E-A8F9-47AFA6E2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F47CA3-26A0-4BA3-99D6-54C6DFA3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2507E8-6E9D-4FB3-B414-396777F03358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2318960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DF850-0BED-4C68-B307-FB684E802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E2C0525-5E9B-4176-8EFD-9CF1B5C99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1F4406-D1D5-4EBA-B541-4951FD930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3CAD5B-B395-42ED-8D1A-E00830D3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82CB03-30C4-4ACC-9565-D8F7E2BD7D8D}" type="datetime1">
              <a:rPr lang="ru-RU" smtClean="0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C43791-F17E-45D8-8E4A-D7BB2193F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888D2E-6B34-48B3-8954-BA2F19EF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BB89D-7A32-4C73-B14C-4087278ED356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5485480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BB1AE-804F-494C-B89F-DF4B0591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581DDB-1FB9-45EA-A404-89038EC22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A55295-8894-4C24-A242-413BA5D3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0A646E-63EA-46ED-BA7C-EAA38F6B2213}" type="datetime1">
              <a:rPr lang="ru-RU" smtClean="0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6076DC-CFC0-4FAE-ADC4-5C71526D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6AAAC1-B6F1-46F7-A679-CC2EA5FD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291AEF-1292-4596-A829-51F809CE1152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3976907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01377F9-0F3D-49C4-B78A-9F0DA104C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17769B-CA02-4374-97EF-E106E2082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C7B0C-BEC3-4794-B892-61B141B8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088F94-1202-4BF9-9784-B0FCAD0EBFA8}" type="datetime1">
              <a:rPr lang="ru-RU" smtClean="0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D8E4BB-8AEF-4938-9A17-6699FE59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665C57-EBE1-417F-A19A-6FD629602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8229F3-2D9C-4B87-BB04-55DEF84CEFBD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39473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3033-CCA9-49C0-A323-00B90D9572D5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4F2FC-0FAB-4D7D-9590-AE18413CBCC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51186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162AE-5475-40E2-B944-3BACEBB42F9B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5AACC-5E2C-4493-A54E-C13F93851D6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1504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80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0DF89-F683-4406-B514-21FD0285C7EC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42B3D-0FD1-4F16-B548-D66E3299FA8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96012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B18AB-686F-419E-A9A1-EEFBDBFF5150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7D489-0478-4FF0-94A5-8C0A9B4B28A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79903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9BEEF-3F74-474C-BED4-C88D26A7561F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76761-193B-4130-9245-182C5272C01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93180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2D1AB-B818-43D4-890B-6FC13F81603C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BCF24-5D8F-432E-8B9A-E829419E32A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06226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2FF4A-BB6D-4567-A2E0-7CF74A26D0BD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1AF0F-845F-4F55-BE64-89960D25741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10691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C9F49-E6B6-4265-8CA8-59C9671F09A6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870C3-22E6-487D-A96D-27549E125CE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845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2CB5A-C337-4063-B0B6-4B894B1121A1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72C01-A5F3-4946-8B7B-921E2F55E74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13031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F070F-74CB-426E-9140-394A59084C0B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67F99-2D0E-4892-B0D0-04091F49B34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532500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64B31-90EB-4AEF-8816-D52D08547BE6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2EFEF-18E9-4257-A63E-3AF704B21BE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537831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3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3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3ECCD-15F4-41BF-86D1-20FCDD15E008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B5985-98F7-465C-8431-29523D047E8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915751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0138B-347E-49A6-A5AD-151EAE32D7E3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B79C9-AB8C-4369-A5DE-03D35424C4B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049414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D5CD9-3471-4293-BF67-BF20E1E90CA1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D2579-5C6B-4163-A0D6-F4ABE1A6CD7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686019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80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58DCD-1A34-4DCA-84BC-B5EFA54D44C9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C7737-10A7-4DC3-838B-5AAB971ACFA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477426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2F863-8294-48FB-9FC3-2115ADC8E917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6AD5-B191-473F-B92F-3A5DC0D93DB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816125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06CB3-C5CA-4187-9520-CCD4B7AC06B1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317C3-DF12-45B7-BCA7-849183F467A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387995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98C85-294B-4B2A-9B3B-FC293031A48B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6D2B0-EE9D-4D70-B466-E3D044D2C77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93600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62CAE-529F-46E4-A573-C2621768EAA8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6E7D3-AB5C-40DF-A2C3-5AA134EF1EE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0247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80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B2A1D-40E1-4E90-8E2C-E3FC8E7D7F61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3F186-FA1F-4C08-BC00-BC5C23E6FD5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845963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2D28E-3B41-432A-B790-DF8E60D5266E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507E8-6E9D-4FB3-B414-396777F0335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67545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2CB03-30C4-4ACC-9565-D8F7E2BD7D8D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BB89D-7A32-4C73-B14C-4087278ED35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075113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A646E-63EA-46ED-BA7C-EAA38F6B2213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91AEF-1292-4596-A829-51F809CE115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889352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3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3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88F94-1202-4BF9-9784-B0FCAD0EBFA8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229F3-2D9C-4B87-BB04-55DEF84CEFB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355189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EA740-65C6-486F-91FC-7C9CE2D5A39D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7B996-846B-4F4A-9E51-334E63E78A9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196625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CD57B-FC54-4D08-8953-71776494F49F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67A94-4F6F-4768-A8C6-8CB6ECE79EE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531615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80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D2BB5-DBEE-41F4-9BB5-3AFE69EA57E3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91DBB-7047-4705-87A6-C6DFF3F5F2E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88871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EA4ED-820F-4D7A-888D-B11AB6554B02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D7338-EEC0-4D6B-A1BA-DA5B91929B8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574909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CE50C-FF6F-4330-A796-7D7F12182303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16B5C-C02D-4BD0-93D3-BD883225C6D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184815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9CFCD-9CD7-447B-BCB6-9C73E9F29CBF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71CED-3139-4B96-B227-01A4345EEE6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3555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CBFA3-BE94-407F-8EAF-C9FFB0F8EEFE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828CA-115B-457D-BA7F-31F5092A9CB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844264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DCC99-8913-4836-8DE3-03ED5186A6FC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E54B0-8CFE-40A0-966C-D7F715E4235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629260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D77DE-618D-4B1B-846C-47BAB762BF29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5D67E-1490-4445-A74E-C56D0D13913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181053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FB1E8-D34D-43BD-99C3-7D15AC693509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32BD0-1F1E-401E-B72E-085E8711F86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437919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C2546-9488-4361-AF5E-D0D74867FC9E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E372E-1CC9-4BBC-AE19-0B2EF495AB5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504508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3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3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928EE-A233-489A-B5D5-34A367F8079D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D6233-5CB8-40B3-B0F6-AF6452E97BE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200349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0" y="1802606"/>
            <a:ext cx="9144000" cy="2511029"/>
            <a:chOff x="0" y="2403072"/>
            <a:chExt cx="9144000" cy="3347943"/>
          </a:xfrm>
        </p:grpSpPr>
        <p:sp>
          <p:nvSpPr>
            <p:cNvPr id="5" name="Freeform 8"/>
            <p:cNvSpPr>
              <a:spLocks/>
            </p:cNvSpPr>
            <p:nvPr userDrawn="1"/>
          </p:nvSpPr>
          <p:spPr bwMode="gray">
            <a:xfrm>
              <a:off x="2279115" y="2403072"/>
              <a:ext cx="6864885" cy="2493085"/>
            </a:xfrm>
            <a:custGeom>
              <a:avLst/>
              <a:gdLst>
                <a:gd name="T0" fmla="*/ 0 w 5081"/>
                <a:gd name="T1" fmla="*/ 2147483647 h 1852"/>
                <a:gd name="T2" fmla="*/ 2147483647 w 5081"/>
                <a:gd name="T3" fmla="*/ 0 h 1852"/>
                <a:gd name="T4" fmla="*/ 2147483647 w 5081"/>
                <a:gd name="T5" fmla="*/ 2147483647 h 1852"/>
                <a:gd name="T6" fmla="*/ 0 w 5081"/>
                <a:gd name="T7" fmla="*/ 2147483647 h 18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81" h="1852">
                  <a:moveTo>
                    <a:pt x="0" y="1852"/>
                  </a:moveTo>
                  <a:lnTo>
                    <a:pt x="5081" y="0"/>
                  </a:lnTo>
                  <a:lnTo>
                    <a:pt x="5081" y="968"/>
                  </a:lnTo>
                  <a:lnTo>
                    <a:pt x="0" y="18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pic>
          <p:nvPicPr>
            <p:cNvPr id="6" name="Picture 3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08610"/>
              <a:ext cx="2289301" cy="1342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Picture 9" descr="EY_Logo_Tag_Stacked_RGB_RUS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4311254"/>
            <a:ext cx="1509712" cy="55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2560" y="568128"/>
            <a:ext cx="5490000" cy="645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2560" y="1314900"/>
            <a:ext cx="5490000" cy="7263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6555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457200" y="631031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457200" y="4681538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202"/>
            <a:ext cx="8229600" cy="480394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1596"/>
            <a:ext cx="8229600" cy="396110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0462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"/>
          <p:cNvSpPr>
            <a:spLocks noChangeShapeType="1"/>
          </p:cNvSpPr>
          <p:nvPr userDrawn="1"/>
        </p:nvSpPr>
        <p:spPr bwMode="auto">
          <a:xfrm>
            <a:off x="457200" y="783431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4" name="Line 11"/>
          <p:cNvSpPr>
            <a:spLocks noChangeShapeType="1"/>
          </p:cNvSpPr>
          <p:nvPr userDrawn="1"/>
        </p:nvSpPr>
        <p:spPr bwMode="auto">
          <a:xfrm>
            <a:off x="457200" y="4681538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8013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0"/>
          <p:cNvSpPr>
            <a:spLocks noChangeShapeType="1"/>
          </p:cNvSpPr>
          <p:nvPr userDrawn="1"/>
        </p:nvSpPr>
        <p:spPr bwMode="auto">
          <a:xfrm>
            <a:off x="457200" y="783431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457200" y="4681538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5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5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9435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783431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4681538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7004"/>
            <a:ext cx="4042800" cy="299622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200" y="1633500"/>
            <a:ext cx="4042800" cy="299622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1117800"/>
            <a:ext cx="4042800" cy="480600"/>
          </a:xfrm>
        </p:spPr>
        <p:txBody>
          <a:bodyPr anchor="b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51200" y="1117800"/>
            <a:ext cx="4042800" cy="480600"/>
          </a:xfrm>
        </p:spPr>
        <p:txBody>
          <a:bodyPr anchor="b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10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0F1CE-774F-4808-AA28-972C99799457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C3684-9E2B-4A91-9994-C8AC1AFAC4E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172781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"/>
          <p:cNvSpPr>
            <a:spLocks noChangeShapeType="1"/>
          </p:cNvSpPr>
          <p:nvPr userDrawn="1"/>
        </p:nvSpPr>
        <p:spPr bwMode="auto">
          <a:xfrm>
            <a:off x="457200" y="4681538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5614" y="769146"/>
            <a:ext cx="8229600" cy="1232297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7397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 userDrawn="1"/>
        </p:nvSpPr>
        <p:spPr bwMode="gray">
          <a:xfrm>
            <a:off x="457200" y="779860"/>
            <a:ext cx="8229600" cy="3888581"/>
          </a:xfrm>
          <a:custGeom>
            <a:avLst/>
            <a:gdLst>
              <a:gd name="T0" fmla="*/ 0 w 5184"/>
              <a:gd name="T1" fmla="*/ 0 h 3266"/>
              <a:gd name="T2" fmla="*/ 0 w 5184"/>
              <a:gd name="T3" fmla="*/ 2147483647 h 3266"/>
              <a:gd name="T4" fmla="*/ 2147483647 w 5184"/>
              <a:gd name="T5" fmla="*/ 2147483647 h 3266"/>
              <a:gd name="T6" fmla="*/ 2147483647 w 5184"/>
              <a:gd name="T7" fmla="*/ 0 h 3266"/>
              <a:gd name="T8" fmla="*/ 0 w 5184"/>
              <a:gd name="T9" fmla="*/ 0 h 32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50876"/>
            <a:ext cx="8229600" cy="603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3567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 userDrawn="1"/>
        </p:nvSpPr>
        <p:spPr bwMode="gray">
          <a:xfrm>
            <a:off x="457200" y="779860"/>
            <a:ext cx="8229600" cy="3888581"/>
          </a:xfrm>
          <a:custGeom>
            <a:avLst/>
            <a:gdLst>
              <a:gd name="T0" fmla="*/ 0 w 5184"/>
              <a:gd name="T1" fmla="*/ 0 h 3266"/>
              <a:gd name="T2" fmla="*/ 0 w 5184"/>
              <a:gd name="T3" fmla="*/ 2147483647 h 3266"/>
              <a:gd name="T4" fmla="*/ 2147483647 w 5184"/>
              <a:gd name="T5" fmla="*/ 2147483647 h 3266"/>
              <a:gd name="T6" fmla="*/ 2147483647 w 5184"/>
              <a:gd name="T7" fmla="*/ 0 h 3266"/>
              <a:gd name="T8" fmla="*/ 0 w 5184"/>
              <a:gd name="T9" fmla="*/ 0 h 32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50876"/>
            <a:ext cx="8229600" cy="603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4088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83431"/>
            <a:ext cx="8224838" cy="388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50876"/>
            <a:ext cx="8229600" cy="603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3359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1"/>
          <p:cNvSpPr>
            <a:spLocks noChangeShapeType="1"/>
          </p:cNvSpPr>
          <p:nvPr userDrawn="1"/>
        </p:nvSpPr>
        <p:spPr bwMode="auto">
          <a:xfrm>
            <a:off x="455613" y="4682729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82428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1"/>
          <p:cNvSpPr>
            <a:spLocks noChangeShapeType="1"/>
          </p:cNvSpPr>
          <p:nvPr userDrawn="1"/>
        </p:nvSpPr>
        <p:spPr bwMode="auto">
          <a:xfrm>
            <a:off x="455613" y="4682729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539354"/>
            <a:ext cx="3506400" cy="3907547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3910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25655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 userDrawn="1"/>
        </p:nvSpPr>
        <p:spPr bwMode="gray">
          <a:xfrm>
            <a:off x="457200" y="779860"/>
            <a:ext cx="8229600" cy="3888581"/>
          </a:xfrm>
          <a:custGeom>
            <a:avLst/>
            <a:gdLst>
              <a:gd name="T0" fmla="*/ 0 w 5184"/>
              <a:gd name="T1" fmla="*/ 0 h 3266"/>
              <a:gd name="T2" fmla="*/ 0 w 5184"/>
              <a:gd name="T3" fmla="*/ 2147483647 h 3266"/>
              <a:gd name="T4" fmla="*/ 2147483647 w 5184"/>
              <a:gd name="T5" fmla="*/ 2147483647 h 3266"/>
              <a:gd name="T6" fmla="*/ 2147483647 w 5184"/>
              <a:gd name="T7" fmla="*/ 0 h 3266"/>
              <a:gd name="T8" fmla="*/ 0 w 5184"/>
              <a:gd name="T9" fmla="*/ 0 h 32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50876"/>
            <a:ext cx="8229600" cy="603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2587625" y="4811316"/>
            <a:ext cx="3435350" cy="151209"/>
          </a:xfrm>
        </p:spPr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646464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818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0" y="1802606"/>
            <a:ext cx="9144000" cy="2511029"/>
            <a:chOff x="0" y="2403072"/>
            <a:chExt cx="9144000" cy="3347943"/>
          </a:xfrm>
        </p:grpSpPr>
        <p:sp>
          <p:nvSpPr>
            <p:cNvPr id="5" name="Freeform 8"/>
            <p:cNvSpPr>
              <a:spLocks/>
            </p:cNvSpPr>
            <p:nvPr userDrawn="1"/>
          </p:nvSpPr>
          <p:spPr bwMode="gray">
            <a:xfrm>
              <a:off x="2279115" y="2403072"/>
              <a:ext cx="6864885" cy="2493085"/>
            </a:xfrm>
            <a:custGeom>
              <a:avLst/>
              <a:gdLst>
                <a:gd name="T0" fmla="*/ 0 w 5081"/>
                <a:gd name="T1" fmla="*/ 2147483647 h 1852"/>
                <a:gd name="T2" fmla="*/ 2147483647 w 5081"/>
                <a:gd name="T3" fmla="*/ 0 h 1852"/>
                <a:gd name="T4" fmla="*/ 2147483647 w 5081"/>
                <a:gd name="T5" fmla="*/ 2147483647 h 1852"/>
                <a:gd name="T6" fmla="*/ 0 w 5081"/>
                <a:gd name="T7" fmla="*/ 2147483647 h 18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81" h="1852">
                  <a:moveTo>
                    <a:pt x="0" y="1852"/>
                  </a:moveTo>
                  <a:lnTo>
                    <a:pt x="5081" y="0"/>
                  </a:lnTo>
                  <a:lnTo>
                    <a:pt x="5081" y="968"/>
                  </a:lnTo>
                  <a:lnTo>
                    <a:pt x="0" y="18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pic>
          <p:nvPicPr>
            <p:cNvPr id="6" name="Picture 3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08610"/>
              <a:ext cx="2289301" cy="1342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Picture 9" descr="EY_Logo_Tag_Stacked_RGB_RUS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4311254"/>
            <a:ext cx="1509712" cy="55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2560" y="568128"/>
            <a:ext cx="5490000" cy="645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2560" y="1314900"/>
            <a:ext cx="5490000" cy="7263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066940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457200" y="631031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457200" y="4681538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202"/>
            <a:ext cx="8229600" cy="480394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1596"/>
            <a:ext cx="8229600" cy="396110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21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13C62-5534-42BF-AF00-A9D93692D0BD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C928A-6D76-4457-B4B9-8BDAEE06DF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7880192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"/>
          <p:cNvSpPr>
            <a:spLocks noChangeShapeType="1"/>
          </p:cNvSpPr>
          <p:nvPr userDrawn="1"/>
        </p:nvSpPr>
        <p:spPr bwMode="auto">
          <a:xfrm>
            <a:off x="457200" y="783431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4" name="Line 11"/>
          <p:cNvSpPr>
            <a:spLocks noChangeShapeType="1"/>
          </p:cNvSpPr>
          <p:nvPr userDrawn="1"/>
        </p:nvSpPr>
        <p:spPr bwMode="auto">
          <a:xfrm>
            <a:off x="457200" y="4681538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1951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0"/>
          <p:cNvSpPr>
            <a:spLocks noChangeShapeType="1"/>
          </p:cNvSpPr>
          <p:nvPr userDrawn="1"/>
        </p:nvSpPr>
        <p:spPr bwMode="auto">
          <a:xfrm>
            <a:off x="457200" y="783431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457200" y="4681538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5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5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61862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783431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4681538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7004"/>
            <a:ext cx="4042800" cy="299622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200" y="1633500"/>
            <a:ext cx="4042800" cy="299622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1117800"/>
            <a:ext cx="4042800" cy="480600"/>
          </a:xfrm>
        </p:spPr>
        <p:txBody>
          <a:bodyPr anchor="b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51200" y="1117800"/>
            <a:ext cx="4042800" cy="480600"/>
          </a:xfrm>
        </p:spPr>
        <p:txBody>
          <a:bodyPr anchor="b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57175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"/>
          <p:cNvSpPr>
            <a:spLocks noChangeShapeType="1"/>
          </p:cNvSpPr>
          <p:nvPr userDrawn="1"/>
        </p:nvSpPr>
        <p:spPr bwMode="auto">
          <a:xfrm>
            <a:off x="457200" y="4681538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5614" y="769146"/>
            <a:ext cx="8229600" cy="1232297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69078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 userDrawn="1"/>
        </p:nvSpPr>
        <p:spPr bwMode="gray">
          <a:xfrm>
            <a:off x="457200" y="779860"/>
            <a:ext cx="8229600" cy="3888581"/>
          </a:xfrm>
          <a:custGeom>
            <a:avLst/>
            <a:gdLst>
              <a:gd name="T0" fmla="*/ 0 w 5184"/>
              <a:gd name="T1" fmla="*/ 0 h 3266"/>
              <a:gd name="T2" fmla="*/ 0 w 5184"/>
              <a:gd name="T3" fmla="*/ 2147483647 h 3266"/>
              <a:gd name="T4" fmla="*/ 2147483647 w 5184"/>
              <a:gd name="T5" fmla="*/ 2147483647 h 3266"/>
              <a:gd name="T6" fmla="*/ 2147483647 w 5184"/>
              <a:gd name="T7" fmla="*/ 0 h 3266"/>
              <a:gd name="T8" fmla="*/ 0 w 5184"/>
              <a:gd name="T9" fmla="*/ 0 h 32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50876"/>
            <a:ext cx="8229600" cy="603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08616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 userDrawn="1"/>
        </p:nvSpPr>
        <p:spPr bwMode="gray">
          <a:xfrm>
            <a:off x="457200" y="779860"/>
            <a:ext cx="8229600" cy="3888581"/>
          </a:xfrm>
          <a:custGeom>
            <a:avLst/>
            <a:gdLst>
              <a:gd name="T0" fmla="*/ 0 w 5184"/>
              <a:gd name="T1" fmla="*/ 0 h 3266"/>
              <a:gd name="T2" fmla="*/ 0 w 5184"/>
              <a:gd name="T3" fmla="*/ 2147483647 h 3266"/>
              <a:gd name="T4" fmla="*/ 2147483647 w 5184"/>
              <a:gd name="T5" fmla="*/ 2147483647 h 3266"/>
              <a:gd name="T6" fmla="*/ 2147483647 w 5184"/>
              <a:gd name="T7" fmla="*/ 0 h 3266"/>
              <a:gd name="T8" fmla="*/ 0 w 5184"/>
              <a:gd name="T9" fmla="*/ 0 h 32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50876"/>
            <a:ext cx="8229600" cy="603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35957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83431"/>
            <a:ext cx="8224838" cy="388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50876"/>
            <a:ext cx="8229600" cy="603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57795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1"/>
          <p:cNvSpPr>
            <a:spLocks noChangeShapeType="1"/>
          </p:cNvSpPr>
          <p:nvPr userDrawn="1"/>
        </p:nvSpPr>
        <p:spPr bwMode="auto">
          <a:xfrm>
            <a:off x="455613" y="4682729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7951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1"/>
          <p:cNvSpPr>
            <a:spLocks noChangeShapeType="1"/>
          </p:cNvSpPr>
          <p:nvPr userDrawn="1"/>
        </p:nvSpPr>
        <p:spPr bwMode="auto">
          <a:xfrm>
            <a:off x="455613" y="4682729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539354"/>
            <a:ext cx="3506400" cy="3907547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95419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56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DF754-3F1D-48D9-ABAD-DE40C5876DB3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D05C7-E8D4-4693-96FB-69DB8C6081E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7735119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 userDrawn="1"/>
        </p:nvSpPr>
        <p:spPr bwMode="gray">
          <a:xfrm>
            <a:off x="457200" y="779860"/>
            <a:ext cx="8229600" cy="3888581"/>
          </a:xfrm>
          <a:custGeom>
            <a:avLst/>
            <a:gdLst>
              <a:gd name="T0" fmla="*/ 0 w 5184"/>
              <a:gd name="T1" fmla="*/ 0 h 3266"/>
              <a:gd name="T2" fmla="*/ 0 w 5184"/>
              <a:gd name="T3" fmla="*/ 2147483647 h 3266"/>
              <a:gd name="T4" fmla="*/ 2147483647 w 5184"/>
              <a:gd name="T5" fmla="*/ 2147483647 h 3266"/>
              <a:gd name="T6" fmla="*/ 2147483647 w 5184"/>
              <a:gd name="T7" fmla="*/ 0 h 3266"/>
              <a:gd name="T8" fmla="*/ 0 w 5184"/>
              <a:gd name="T9" fmla="*/ 0 h 32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50876"/>
            <a:ext cx="8229600" cy="603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2587625" y="4811316"/>
            <a:ext cx="3435350" cy="151209"/>
          </a:xfrm>
        </p:spPr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646464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2873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0" y="1802606"/>
            <a:ext cx="9144000" cy="2511029"/>
            <a:chOff x="0" y="2403072"/>
            <a:chExt cx="9144000" cy="3347943"/>
          </a:xfrm>
        </p:grpSpPr>
        <p:sp>
          <p:nvSpPr>
            <p:cNvPr id="5" name="Freeform 8"/>
            <p:cNvSpPr>
              <a:spLocks/>
            </p:cNvSpPr>
            <p:nvPr userDrawn="1"/>
          </p:nvSpPr>
          <p:spPr bwMode="gray">
            <a:xfrm>
              <a:off x="2279115" y="2403072"/>
              <a:ext cx="6864885" cy="2493085"/>
            </a:xfrm>
            <a:custGeom>
              <a:avLst/>
              <a:gdLst>
                <a:gd name="T0" fmla="*/ 0 w 5081"/>
                <a:gd name="T1" fmla="*/ 2147483647 h 1852"/>
                <a:gd name="T2" fmla="*/ 2147483647 w 5081"/>
                <a:gd name="T3" fmla="*/ 0 h 1852"/>
                <a:gd name="T4" fmla="*/ 2147483647 w 5081"/>
                <a:gd name="T5" fmla="*/ 2147483647 h 1852"/>
                <a:gd name="T6" fmla="*/ 0 w 5081"/>
                <a:gd name="T7" fmla="*/ 2147483647 h 18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81" h="1852">
                  <a:moveTo>
                    <a:pt x="0" y="1852"/>
                  </a:moveTo>
                  <a:lnTo>
                    <a:pt x="5081" y="0"/>
                  </a:lnTo>
                  <a:lnTo>
                    <a:pt x="5081" y="968"/>
                  </a:lnTo>
                  <a:lnTo>
                    <a:pt x="0" y="18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pic>
          <p:nvPicPr>
            <p:cNvPr id="6" name="Picture 3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08610"/>
              <a:ext cx="2289301" cy="1342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Picture 9" descr="EY_Logo_Tag_Stacked_RGB_RUS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4311254"/>
            <a:ext cx="1509712" cy="55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2560" y="568128"/>
            <a:ext cx="5490000" cy="645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2560" y="1314900"/>
            <a:ext cx="5490000" cy="7263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155544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457200" y="575072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457200" y="4736306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6451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"/>
          <p:cNvSpPr>
            <a:spLocks noChangeShapeType="1"/>
          </p:cNvSpPr>
          <p:nvPr userDrawn="1"/>
        </p:nvSpPr>
        <p:spPr bwMode="auto">
          <a:xfrm>
            <a:off x="457200" y="783431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4" name="Line 11"/>
          <p:cNvSpPr>
            <a:spLocks noChangeShapeType="1"/>
          </p:cNvSpPr>
          <p:nvPr userDrawn="1"/>
        </p:nvSpPr>
        <p:spPr bwMode="auto">
          <a:xfrm>
            <a:off x="457200" y="4681538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6561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0"/>
          <p:cNvSpPr>
            <a:spLocks noChangeShapeType="1"/>
          </p:cNvSpPr>
          <p:nvPr userDrawn="1"/>
        </p:nvSpPr>
        <p:spPr bwMode="auto">
          <a:xfrm>
            <a:off x="457200" y="783431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457200" y="4681538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5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5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587625" y="4810125"/>
            <a:ext cx="3435350" cy="15121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25362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783431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4681538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7004"/>
            <a:ext cx="4042800" cy="299622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200" y="1633500"/>
            <a:ext cx="4042800" cy="299622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1117800"/>
            <a:ext cx="4042800" cy="480600"/>
          </a:xfrm>
        </p:spPr>
        <p:txBody>
          <a:bodyPr anchor="b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51200" y="1117800"/>
            <a:ext cx="4042800" cy="480600"/>
          </a:xfrm>
        </p:spPr>
        <p:txBody>
          <a:bodyPr anchor="b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786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"/>
          <p:cNvSpPr>
            <a:spLocks noChangeShapeType="1"/>
          </p:cNvSpPr>
          <p:nvPr userDrawn="1"/>
        </p:nvSpPr>
        <p:spPr bwMode="auto">
          <a:xfrm>
            <a:off x="457200" y="4681538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5614" y="769146"/>
            <a:ext cx="8229600" cy="1232297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2425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 userDrawn="1"/>
        </p:nvSpPr>
        <p:spPr bwMode="gray">
          <a:xfrm>
            <a:off x="457200" y="779860"/>
            <a:ext cx="8229600" cy="3888581"/>
          </a:xfrm>
          <a:custGeom>
            <a:avLst/>
            <a:gdLst>
              <a:gd name="T0" fmla="*/ 0 w 5184"/>
              <a:gd name="T1" fmla="*/ 0 h 3266"/>
              <a:gd name="T2" fmla="*/ 0 w 5184"/>
              <a:gd name="T3" fmla="*/ 2147483647 h 3266"/>
              <a:gd name="T4" fmla="*/ 2147483647 w 5184"/>
              <a:gd name="T5" fmla="*/ 2147483647 h 3266"/>
              <a:gd name="T6" fmla="*/ 2147483647 w 5184"/>
              <a:gd name="T7" fmla="*/ 0 h 3266"/>
              <a:gd name="T8" fmla="*/ 0 w 5184"/>
              <a:gd name="T9" fmla="*/ 0 h 32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50876"/>
            <a:ext cx="8229600" cy="603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8471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 userDrawn="1"/>
        </p:nvSpPr>
        <p:spPr bwMode="gray">
          <a:xfrm>
            <a:off x="457200" y="779860"/>
            <a:ext cx="8229600" cy="3888581"/>
          </a:xfrm>
          <a:custGeom>
            <a:avLst/>
            <a:gdLst>
              <a:gd name="T0" fmla="*/ 0 w 5184"/>
              <a:gd name="T1" fmla="*/ 0 h 3266"/>
              <a:gd name="T2" fmla="*/ 0 w 5184"/>
              <a:gd name="T3" fmla="*/ 2147483647 h 3266"/>
              <a:gd name="T4" fmla="*/ 2147483647 w 5184"/>
              <a:gd name="T5" fmla="*/ 2147483647 h 3266"/>
              <a:gd name="T6" fmla="*/ 2147483647 w 5184"/>
              <a:gd name="T7" fmla="*/ 0 h 3266"/>
              <a:gd name="T8" fmla="*/ 0 w 5184"/>
              <a:gd name="T9" fmla="*/ 0 h 32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50876"/>
            <a:ext cx="8229600" cy="603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0629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83431"/>
            <a:ext cx="8224838" cy="388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50876"/>
            <a:ext cx="8229600" cy="603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4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12D68-37DD-49F9-8023-3255EEA8F2FD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E15C8-6F54-4AE5-B8B6-2D3533FE015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654839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1"/>
          <p:cNvSpPr>
            <a:spLocks noChangeShapeType="1"/>
          </p:cNvSpPr>
          <p:nvPr userDrawn="1"/>
        </p:nvSpPr>
        <p:spPr bwMode="auto">
          <a:xfrm>
            <a:off x="455613" y="4682729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4710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1"/>
          <p:cNvSpPr>
            <a:spLocks noChangeShapeType="1"/>
          </p:cNvSpPr>
          <p:nvPr userDrawn="1"/>
        </p:nvSpPr>
        <p:spPr bwMode="auto">
          <a:xfrm>
            <a:off x="455613" y="4682729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539354"/>
            <a:ext cx="3506400" cy="3907547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112954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14925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15DCD-1DDF-470D-8016-7641D5766E61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2633A-CA49-41B7-880B-F3824BBD6BB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295827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27B8E-DB14-4C9D-AB5E-4406C0EE1BFF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2E2F1-6819-4797-9E3E-002DD868BD4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8620973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62EB4-A3C1-41A3-A3F3-BB4F42C46FF7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4A47C-E381-4053-946D-813B6EFCB0B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8726063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BE49D-E39F-4A4F-B771-B24D37615221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9083-AAEC-4D1D-B154-1C5DCF9D310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1752880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D4B79-CB9E-4B5B-847D-34ECE3117727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5888A-22EC-448A-B35F-D7438998CEF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857045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16E0D-D9F8-4604-9CD4-E1C00BE28A3A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DC759-1D5D-45A3-9E8D-1BA0AAC8707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7034557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7B580-A62F-4C29-A023-3C7343B157FB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A5540-B2CE-4634-A420-D292153617B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3861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F6883-E219-4325-BFB2-05E6CF8F6EBA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8B569-5756-43D4-82DE-D3B0094E10B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5505945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25A91-8EBF-432D-B59E-87F9B172DAB9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57889-1169-42F9-BB2A-7CEC8F2DB7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2352336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9BB61-3E74-4922-865F-E54438BC2428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3C88B-098A-4078-AC5C-5600B18901E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6239140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56EB1-49D7-4E17-A1C1-1A20E790D31E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8CB23-C16D-4A50-AC30-556FE1479DE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9616443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F2E4D-754E-42B5-8BAE-6F56661A3C76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95641-636F-4441-A861-F312F9C3785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1923308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4719B-7251-4E9F-9DAC-99AC89E1BEF9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3BDDA-5B4D-4F4D-A845-CE03E3F468E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6587612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7083C-2E1B-4BA3-99AB-51BDF9E5DB1C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6E0C6-5BC5-48D2-A5B8-E7EFBD79E52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174407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80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0E192-44EC-4ABF-A5B9-AFCABBA9E8BE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12C64-076E-4EFB-A185-97BC66B1978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18399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43F7B-BC7F-4598-BEFC-7A6FDA4AF5C5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3CDA5-DC77-4757-A76D-27AD7340F59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549484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B4D4B-603C-4398-8FFD-8AF6281F3A6F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D1F3F-90D8-4D1C-A3A8-C9E13C5824D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7644558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5EBA0-1069-460F-96BE-E00871AC45F3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93190-3FB1-4F62-A9B5-F39D29B4EF8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6736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B14F600F-272D-437F-B88E-86F0BB3B7FCC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8EA75EB-C290-479B-ACE5-11FD52C5377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618" r:id="rId1"/>
    <p:sldLayoutId id="2147493619" r:id="rId2"/>
    <p:sldLayoutId id="2147493620" r:id="rId3"/>
    <p:sldLayoutId id="2147493621" r:id="rId4"/>
    <p:sldLayoutId id="2147493622" r:id="rId5"/>
    <p:sldLayoutId id="2147493623" r:id="rId6"/>
    <p:sldLayoutId id="2147493624" r:id="rId7"/>
    <p:sldLayoutId id="2147493625" r:id="rId8"/>
    <p:sldLayoutId id="2147493626" r:id="rId9"/>
    <p:sldLayoutId id="2147493627" r:id="rId10"/>
    <p:sldLayoutId id="214749362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BAEA1-8CF7-41BD-BB83-44B5C2CB9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6497AC-8122-4717-A5A7-66FA6E9C4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666539-8F1F-461D-81E9-1861EEC54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14F600F-272D-437F-B88E-86F0BB3B7FCC}" type="datetime1">
              <a:rPr lang="ru-RU" smtClean="0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0E0884-4434-4643-B05B-42BBFFF61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10B229-F240-42D2-85C6-A5DB59C18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8EA75EB-C290-479B-ACE5-11FD52C5377B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1623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723" r:id="rId1"/>
    <p:sldLayoutId id="2147493724" r:id="rId2"/>
    <p:sldLayoutId id="2147493725" r:id="rId3"/>
    <p:sldLayoutId id="2147493726" r:id="rId4"/>
    <p:sldLayoutId id="2147493727" r:id="rId5"/>
    <p:sldLayoutId id="2147493728" r:id="rId6"/>
    <p:sldLayoutId id="2147493729" r:id="rId7"/>
    <p:sldLayoutId id="2147493730" r:id="rId8"/>
    <p:sldLayoutId id="2147493731" r:id="rId9"/>
    <p:sldLayoutId id="2147493732" r:id="rId10"/>
    <p:sldLayoutId id="214749373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205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3F5A931E-F279-4D3B-BA66-1F7FC0891744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6932499-0E00-421A-9216-8157947FE6F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629" r:id="rId1"/>
    <p:sldLayoutId id="2147493630" r:id="rId2"/>
    <p:sldLayoutId id="2147493631" r:id="rId3"/>
    <p:sldLayoutId id="2147493632" r:id="rId4"/>
    <p:sldLayoutId id="2147493633" r:id="rId5"/>
    <p:sldLayoutId id="2147493634" r:id="rId6"/>
    <p:sldLayoutId id="2147493635" r:id="rId7"/>
    <p:sldLayoutId id="2147493636" r:id="rId8"/>
    <p:sldLayoutId id="2147493637" r:id="rId9"/>
    <p:sldLayoutId id="2147493638" r:id="rId10"/>
    <p:sldLayoutId id="214749363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3075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974FEF67-20A8-4998-82B2-336970295C97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5D81276-36A9-44E8-AB23-5685F873DAD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pic>
        <p:nvPicPr>
          <p:cNvPr id="3079" name="Рисунок 9" descr="3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640" r:id="rId1"/>
    <p:sldLayoutId id="2147493641" r:id="rId2"/>
    <p:sldLayoutId id="2147493642" r:id="rId3"/>
    <p:sldLayoutId id="2147493643" r:id="rId4"/>
    <p:sldLayoutId id="2147493644" r:id="rId5"/>
    <p:sldLayoutId id="2147493645" r:id="rId6"/>
    <p:sldLayoutId id="2147493646" r:id="rId7"/>
    <p:sldLayoutId id="2147493647" r:id="rId8"/>
    <p:sldLayoutId id="2147493648" r:id="rId9"/>
    <p:sldLayoutId id="2147493649" r:id="rId10"/>
    <p:sldLayoutId id="214749365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4099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FD9B4754-8C43-455B-A1FB-FD6A5CC4F51F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D9E0433-B0D0-4F60-B2C5-2893C5A9279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651" r:id="rId1"/>
    <p:sldLayoutId id="2147493652" r:id="rId2"/>
    <p:sldLayoutId id="2147493653" r:id="rId3"/>
    <p:sldLayoutId id="2147493654" r:id="rId4"/>
    <p:sldLayoutId id="2147493655" r:id="rId5"/>
    <p:sldLayoutId id="2147493656" r:id="rId6"/>
    <p:sldLayoutId id="2147493657" r:id="rId7"/>
    <p:sldLayoutId id="2147493658" r:id="rId8"/>
    <p:sldLayoutId id="2147493659" r:id="rId9"/>
    <p:sldLayoutId id="2147493660" r:id="rId10"/>
    <p:sldLayoutId id="214749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1210"/>
            <a:ext cx="8229600" cy="64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  <a:endParaRPr lang="en-GB" altLang="ru-RU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9182"/>
            <a:ext cx="8229600" cy="352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  <a:endParaRPr lang="en-GB" altLang="ru-RU"/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457201" y="4811316"/>
            <a:ext cx="720725" cy="14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ru-RU" altLang="ru-RU" sz="1100">
                <a:solidFill>
                  <a:srgbClr val="808080"/>
                </a:solidFill>
              </a:rPr>
              <a:t>Стр </a:t>
            </a:r>
            <a:fld id="{191E317D-265C-4EB0-99B4-B7CF0B3C3CBB}" type="slidenum">
              <a:rPr lang="en-GB" altLang="ru-RU" sz="1100" smtClean="0">
                <a:solidFill>
                  <a:srgbClr val="808080"/>
                </a:solidFill>
              </a:rPr>
              <a:pPr eaLnBrk="1" hangingPunct="1">
                <a:defRPr/>
              </a:pPr>
              <a:t>‹#›</a:t>
            </a:fld>
            <a:endParaRPr lang="en-GB" altLang="ru-RU" sz="1100">
              <a:solidFill>
                <a:srgbClr val="80808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 bwMode="gray">
          <a:xfrm>
            <a:off x="8348667" y="4837515"/>
            <a:ext cx="338137" cy="153590"/>
            <a:chOff x="8348663" y="6450013"/>
            <a:chExt cx="338137" cy="204787"/>
          </a:xfrm>
          <a:solidFill>
            <a:srgbClr val="808080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gray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gray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7625" y="4811316"/>
            <a:ext cx="4751388" cy="151209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srgbClr val="808080">
                    <a:lumMod val="75000"/>
                  </a:srgbClr>
                </a:solidFill>
                <a:latin typeface="Arial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684" r:id="rId1"/>
    <p:sldLayoutId id="2147493685" r:id="rId2"/>
    <p:sldLayoutId id="2147493686" r:id="rId3"/>
    <p:sldLayoutId id="2147493687" r:id="rId4"/>
    <p:sldLayoutId id="2147493688" r:id="rId5"/>
    <p:sldLayoutId id="2147493689" r:id="rId6"/>
    <p:sldLayoutId id="2147493690" r:id="rId7"/>
    <p:sldLayoutId id="2147493691" r:id="rId8"/>
    <p:sldLayoutId id="2147493692" r:id="rId9"/>
    <p:sldLayoutId id="2147493693" r:id="rId10"/>
    <p:sldLayoutId id="2147493694" r:id="rId11"/>
    <p:sldLayoutId id="2147493695" r:id="rId12"/>
    <p:sldLayoutId id="2147493696" r:id="rId13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charset="0"/>
        <a:buChar char="►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09613" indent="-3540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charset="0"/>
        <a:buChar char="►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77913" indent="-3540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charset="0"/>
        <a:buChar char="►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433513" indent="-355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787525" indent="-3540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1210"/>
            <a:ext cx="8229600" cy="64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  <a:endParaRPr lang="en-GB" altLang="ru-RU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9182"/>
            <a:ext cx="8229600" cy="352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  <a:endParaRPr lang="en-GB" altLang="ru-RU"/>
          </a:p>
        </p:txBody>
      </p:sp>
      <p:sp>
        <p:nvSpPr>
          <p:cNvPr id="6148" name="TextBox 6"/>
          <p:cNvSpPr txBox="1">
            <a:spLocks noChangeArrowheads="1"/>
          </p:cNvSpPr>
          <p:nvPr/>
        </p:nvSpPr>
        <p:spPr bwMode="auto">
          <a:xfrm>
            <a:off x="457201" y="4811316"/>
            <a:ext cx="720725" cy="14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ru-RU" altLang="ru-RU" sz="1100">
                <a:solidFill>
                  <a:srgbClr val="808080"/>
                </a:solidFill>
              </a:rPr>
              <a:t>Стр </a:t>
            </a:r>
            <a:fld id="{2783596B-6646-489B-BA6A-F78879E9D26B}" type="slidenum">
              <a:rPr lang="en-GB" altLang="ru-RU" sz="1100" smtClean="0">
                <a:solidFill>
                  <a:srgbClr val="808080"/>
                </a:solidFill>
              </a:rPr>
              <a:pPr eaLnBrk="1" hangingPunct="1">
                <a:defRPr/>
              </a:pPr>
              <a:t>‹#›</a:t>
            </a:fld>
            <a:endParaRPr lang="en-GB" altLang="ru-RU" sz="1100">
              <a:solidFill>
                <a:srgbClr val="80808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 bwMode="gray">
          <a:xfrm>
            <a:off x="8348667" y="4837515"/>
            <a:ext cx="338137" cy="153590"/>
            <a:chOff x="8348663" y="6450013"/>
            <a:chExt cx="338137" cy="204787"/>
          </a:xfrm>
          <a:solidFill>
            <a:srgbClr val="808080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gray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gray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7625" y="4811316"/>
            <a:ext cx="4751388" cy="151209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srgbClr val="808080">
                    <a:lumMod val="75000"/>
                  </a:srgbClr>
                </a:solidFill>
                <a:latin typeface="Arial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697" r:id="rId1"/>
    <p:sldLayoutId id="2147493698" r:id="rId2"/>
    <p:sldLayoutId id="2147493699" r:id="rId3"/>
    <p:sldLayoutId id="2147493700" r:id="rId4"/>
    <p:sldLayoutId id="2147493701" r:id="rId5"/>
    <p:sldLayoutId id="2147493702" r:id="rId6"/>
    <p:sldLayoutId id="2147493703" r:id="rId7"/>
    <p:sldLayoutId id="2147493704" r:id="rId8"/>
    <p:sldLayoutId id="2147493705" r:id="rId9"/>
    <p:sldLayoutId id="2147493706" r:id="rId10"/>
    <p:sldLayoutId id="2147493707" r:id="rId11"/>
    <p:sldLayoutId id="2147493708" r:id="rId12"/>
    <p:sldLayoutId id="2147493709" r:id="rId13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charset="0"/>
        <a:buChar char="►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09613" indent="-3540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charset="0"/>
        <a:buChar char="►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77913" indent="-3540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charset="0"/>
        <a:buChar char="►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433513" indent="-355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787525" indent="-3540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1210"/>
            <a:ext cx="8229600" cy="64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  <a:endParaRPr lang="en-GB" altLang="ru-RU"/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9182"/>
            <a:ext cx="8229600" cy="352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7625" y="4811316"/>
            <a:ext cx="3435350" cy="1512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srgbClr val="808080"/>
                </a:solidFill>
                <a:latin typeface="Arial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457201" y="4811316"/>
            <a:ext cx="720725" cy="14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ru-RU" altLang="ru-RU" sz="1100">
                <a:solidFill>
                  <a:srgbClr val="808080"/>
                </a:solidFill>
              </a:rPr>
              <a:t>Стр </a:t>
            </a:r>
            <a:fld id="{88D7EFF3-FA22-4B40-AFEF-513B631C15FD}" type="slidenum">
              <a:rPr lang="en-GB" altLang="ru-RU" sz="1100" smtClean="0">
                <a:solidFill>
                  <a:srgbClr val="808080"/>
                </a:solidFill>
              </a:rPr>
              <a:pPr eaLnBrk="1" hangingPunct="1">
                <a:defRPr/>
              </a:pPr>
              <a:t>‹#›</a:t>
            </a:fld>
            <a:endParaRPr lang="en-GB" altLang="ru-RU" sz="1100">
              <a:solidFill>
                <a:srgbClr val="80808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 bwMode="gray">
          <a:xfrm>
            <a:off x="8348667" y="4837515"/>
            <a:ext cx="338137" cy="153590"/>
            <a:chOff x="8348663" y="6450013"/>
            <a:chExt cx="338137" cy="204787"/>
          </a:xfrm>
          <a:solidFill>
            <a:srgbClr val="808080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gray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gray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93710" r:id="rId1"/>
    <p:sldLayoutId id="2147493711" r:id="rId2"/>
    <p:sldLayoutId id="2147493712" r:id="rId3"/>
    <p:sldLayoutId id="2147493713" r:id="rId4"/>
    <p:sldLayoutId id="2147493714" r:id="rId5"/>
    <p:sldLayoutId id="2147493715" r:id="rId6"/>
    <p:sldLayoutId id="2147493716" r:id="rId7"/>
    <p:sldLayoutId id="2147493717" r:id="rId8"/>
    <p:sldLayoutId id="2147493718" r:id="rId9"/>
    <p:sldLayoutId id="2147493719" r:id="rId10"/>
    <p:sldLayoutId id="2147493720" r:id="rId11"/>
    <p:sldLayoutId id="2147493721" r:id="rId12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charset="0"/>
        <a:buChar char="►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09613" indent="-3540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charset="0"/>
        <a:buChar char="►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77913" indent="-3540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charset="0"/>
        <a:buChar char="►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433513" indent="-355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787525" indent="-3540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8195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892C1F10-295B-458E-8A1E-5109E4941F3D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6D05E3-3FCF-4D4C-8839-9A536690184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662" r:id="rId1"/>
    <p:sldLayoutId id="2147493663" r:id="rId2"/>
    <p:sldLayoutId id="2147493664" r:id="rId3"/>
    <p:sldLayoutId id="2147493665" r:id="rId4"/>
    <p:sldLayoutId id="2147493666" r:id="rId5"/>
    <p:sldLayoutId id="2147493667" r:id="rId6"/>
    <p:sldLayoutId id="2147493668" r:id="rId7"/>
    <p:sldLayoutId id="2147493669" r:id="rId8"/>
    <p:sldLayoutId id="2147493670" r:id="rId9"/>
    <p:sldLayoutId id="2147493671" r:id="rId10"/>
    <p:sldLayoutId id="214749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9219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DD7300DC-14B3-4974-BDE4-D30078289EA9}" type="datetime1">
              <a:rPr lang="ru-RU"/>
              <a:pPr>
                <a:defRPr/>
              </a:pPr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E8E449-98C4-471F-B153-296453A519F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673" r:id="rId1"/>
    <p:sldLayoutId id="2147493674" r:id="rId2"/>
    <p:sldLayoutId id="2147493675" r:id="rId3"/>
    <p:sldLayoutId id="2147493676" r:id="rId4"/>
    <p:sldLayoutId id="2147493677" r:id="rId5"/>
    <p:sldLayoutId id="2147493678" r:id="rId6"/>
    <p:sldLayoutId id="2147493679" r:id="rId7"/>
    <p:sldLayoutId id="2147493680" r:id="rId8"/>
    <p:sldLayoutId id="2147493681" r:id="rId9"/>
    <p:sldLayoutId id="2147493682" r:id="rId10"/>
    <p:sldLayoutId id="214749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Подзаголовок 2"/>
          <p:cNvSpPr txBox="1">
            <a:spLocks/>
          </p:cNvSpPr>
          <p:nvPr/>
        </p:nvSpPr>
        <p:spPr bwMode="auto">
          <a:xfrm>
            <a:off x="179512" y="1923678"/>
            <a:ext cx="8856984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ru-RU" altLang="ru-RU" b="1" dirty="0"/>
              <a:t>Методология ведения ИТ проектов</a:t>
            </a:r>
            <a:endParaRPr lang="en-US" altLang="ru-RU" b="1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 bwMode="auto">
          <a:xfrm>
            <a:off x="169983" y="3759882"/>
            <a:ext cx="8856984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buFont typeface="Arial" charset="0"/>
              <a:buNone/>
            </a:pPr>
            <a:r>
              <a:rPr lang="ru-RU" altLang="ru-RU" sz="2400" b="1" dirty="0">
                <a:solidFill>
                  <a:schemeClr val="bg1"/>
                </a:solidFill>
              </a:rPr>
              <a:t>Докладчик: Вьюнков Д.Ю.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29857" y="-633759"/>
            <a:ext cx="8910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Franklin Gothic Book" panose="020B0503020102020204" pitchFamily="34" charset="0"/>
              </a:rPr>
              <a:t>Организационная структура программы проектов </a:t>
            </a:r>
            <a:r>
              <a:rPr lang="en-US" b="1" dirty="0">
                <a:latin typeface="Franklin Gothic Book" panose="020B0503020102020204" pitchFamily="34" charset="0"/>
              </a:rPr>
              <a:t>ERP</a:t>
            </a:r>
            <a:r>
              <a:rPr lang="ru-RU" b="1" dirty="0">
                <a:latin typeface="Franklin Gothic Book" panose="020B0503020102020204" pitchFamily="34" charset="0"/>
              </a:rPr>
              <a:t> (предложение)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12224" y="1720214"/>
            <a:ext cx="1724058" cy="310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  <a:lvl1pPr algn="ctr">
              <a:defRPr sz="1200"/>
            </a:lvl1pPr>
          </a:lstStyle>
          <a:p>
            <a:r>
              <a:rPr lang="ru-RU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Куратор проекта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12223" y="1275606"/>
            <a:ext cx="4320001" cy="3235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 algn="ctr">
              <a:defRPr sz="1200"/>
            </a:lvl1pPr>
          </a:lstStyle>
          <a:p>
            <a:r>
              <a:rPr lang="ru-RU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Управляющий комитет </a:t>
            </a:r>
            <a:br>
              <a:rPr lang="ru-RU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программы проектов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6628" y="1749722"/>
            <a:ext cx="1499229" cy="64063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 algn="ctr">
              <a:defRPr sz="1200"/>
            </a:lvl1pPr>
          </a:lstStyle>
          <a:p>
            <a:r>
              <a:rPr lang="ru-RU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Методологи</a:t>
            </a:r>
          </a:p>
          <a:p>
            <a:r>
              <a:rPr lang="ru-RU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(внешние</a:t>
            </a:r>
            <a:br>
              <a:rPr lang="ru-RU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бизнес-консультанты, </a:t>
            </a:r>
            <a:br>
              <a:rPr lang="ru-RU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собственные </a:t>
            </a:r>
            <a:br>
              <a:rPr lang="ru-RU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бизнес-аналитики)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93971" y="1736553"/>
            <a:ext cx="14581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/>
            </a:lvl1pPr>
          </a:lstStyle>
          <a:p>
            <a:r>
              <a:rPr lang="ru-RU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Подгруппа контроля </a:t>
            </a:r>
            <a:br>
              <a:rPr lang="ru-RU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качества поставщика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93971" y="2106059"/>
            <a:ext cx="1458162" cy="2308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/>
            </a:lvl1pPr>
          </a:lstStyle>
          <a:p>
            <a:r>
              <a:rPr lang="ru-RU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Архитектор КИС</a:t>
            </a:r>
            <a:endParaRPr lang="ru-RU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TextBox 20"/>
          <p:cNvSpPr txBox="1"/>
          <p:nvPr/>
        </p:nvSpPr>
        <p:spPr>
          <a:xfrm>
            <a:off x="4572000" y="1720213"/>
            <a:ext cx="943584" cy="3231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ru-RU"/>
            </a:defPPr>
            <a:lvl1pPr algn="ctr">
              <a:defRPr sz="1000"/>
            </a:lvl1pPr>
          </a:lstStyle>
          <a:p>
            <a:r>
              <a:rPr lang="ru-RU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Куратор ПО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488326" y="3799764"/>
            <a:ext cx="1093572" cy="3116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ru-RU"/>
            </a:defPPr>
            <a:lvl1pPr algn="ctr">
              <a:defRPr sz="1200"/>
            </a:lvl1pPr>
          </a:lstStyle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Системное администрирование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627784" y="3797435"/>
            <a:ext cx="1022630" cy="3116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ru-RU"/>
            </a:defPPr>
            <a:lvl1pPr algn="ctr">
              <a:defRPr sz="1200"/>
            </a:lvl1pPr>
          </a:lstStyle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Безопасность</a:t>
            </a:r>
            <a:endParaRPr lang="ru-RU" sz="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696300" y="3797435"/>
            <a:ext cx="1087347" cy="3163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ru-RU"/>
            </a:defPPr>
            <a:lvl1pPr algn="ctr">
              <a:defRPr sz="1200"/>
            </a:lvl1pPr>
          </a:lstStyle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Интеграция</a:t>
            </a:r>
            <a:endParaRPr lang="ru-RU" sz="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18738" y="3799226"/>
            <a:ext cx="1032383" cy="3116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ru-RU"/>
            </a:defPPr>
            <a:lvl1pPr algn="ctr">
              <a:defRPr sz="1200"/>
            </a:lvl1pPr>
          </a:lstStyle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НСИ</a:t>
            </a:r>
          </a:p>
        </p:txBody>
      </p:sp>
      <p:cxnSp>
        <p:nvCxnSpPr>
          <p:cNvPr id="56" name="Прямая со стрелкой 55"/>
          <p:cNvCxnSpPr/>
          <p:nvPr/>
        </p:nvCxnSpPr>
        <p:spPr>
          <a:xfrm>
            <a:off x="3199930" y="2001771"/>
            <a:ext cx="1" cy="206402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V="1">
            <a:off x="3449361" y="2001772"/>
            <a:ext cx="0" cy="2090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12222" y="2215316"/>
            <a:ext cx="310336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/>
            </a:lvl1pPr>
          </a:lstStyle>
          <a:p>
            <a:r>
              <a:rPr lang="ru-RU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Руководитель проекта </a:t>
            </a:r>
            <a:br>
              <a:rPr lang="ru-RU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cxnSp>
        <p:nvCxnSpPr>
          <p:cNvPr id="73" name="Прямая со стрелкой 72"/>
          <p:cNvCxnSpPr/>
          <p:nvPr/>
        </p:nvCxnSpPr>
        <p:spPr>
          <a:xfrm flipV="1">
            <a:off x="3325405" y="2024626"/>
            <a:ext cx="0" cy="22122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 flipH="1" flipV="1">
            <a:off x="2167404" y="2390359"/>
            <a:ext cx="316364" cy="962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Прямоугольник 95"/>
          <p:cNvSpPr/>
          <p:nvPr/>
        </p:nvSpPr>
        <p:spPr>
          <a:xfrm>
            <a:off x="1403648" y="3730272"/>
            <a:ext cx="5670083" cy="42565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403648" y="3550322"/>
            <a:ext cx="5670083" cy="207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ru-RU" sz="7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ИТ-подгруппа</a:t>
            </a:r>
          </a:p>
        </p:txBody>
      </p:sp>
      <p:sp>
        <p:nvSpPr>
          <p:cNvPr id="99" name="Прямоугольник 98"/>
          <p:cNvSpPr/>
          <p:nvPr/>
        </p:nvSpPr>
        <p:spPr>
          <a:xfrm>
            <a:off x="440495" y="1575945"/>
            <a:ext cx="1788600" cy="116177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40496" y="1397343"/>
            <a:ext cx="1788600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ru-RU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Бизнес контроль качества</a:t>
            </a:r>
          </a:p>
        </p:txBody>
      </p:sp>
      <p:sp>
        <p:nvSpPr>
          <p:cNvPr id="101" name="Прямоугольник 100"/>
          <p:cNvSpPr/>
          <p:nvPr/>
        </p:nvSpPr>
        <p:spPr>
          <a:xfrm>
            <a:off x="6915350" y="1590800"/>
            <a:ext cx="1788600" cy="112496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915350" y="1414512"/>
            <a:ext cx="1788600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</a:t>
            </a:r>
            <a:r>
              <a:rPr lang="ru-RU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контроль качества</a:t>
            </a:r>
          </a:p>
        </p:txBody>
      </p:sp>
      <p:cxnSp>
        <p:nvCxnSpPr>
          <p:cNvPr id="105" name="Прямая со стрелкой 104"/>
          <p:cNvCxnSpPr/>
          <p:nvPr/>
        </p:nvCxnSpPr>
        <p:spPr>
          <a:xfrm>
            <a:off x="4872942" y="2003086"/>
            <a:ext cx="1" cy="206402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/>
          <p:nvPr/>
        </p:nvCxnSpPr>
        <p:spPr>
          <a:xfrm flipV="1">
            <a:off x="5008164" y="2001772"/>
            <a:ext cx="0" cy="2090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>
          <a:xfrm flipH="1">
            <a:off x="8028384" y="4470160"/>
            <a:ext cx="34677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/>
          <p:nvPr/>
        </p:nvCxnSpPr>
        <p:spPr>
          <a:xfrm flipV="1">
            <a:off x="8028384" y="4784439"/>
            <a:ext cx="34676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/>
          <p:nvPr/>
        </p:nvCxnSpPr>
        <p:spPr>
          <a:xfrm flipH="1">
            <a:off x="8028385" y="4641312"/>
            <a:ext cx="346769" cy="2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328123" y="4371950"/>
            <a:ext cx="6543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Отчетность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328122" y="4533858"/>
            <a:ext cx="4748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8328122" y="4678361"/>
            <a:ext cx="6094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Проблемы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5897007" y="3803749"/>
            <a:ext cx="1123265" cy="3059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ru-RU"/>
            </a:defPPr>
            <a:lvl1pPr algn="ctr">
              <a:defRPr sz="1200"/>
            </a:lvl1pPr>
          </a:lstStyle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Разработка, </a:t>
            </a:r>
            <a:r>
              <a:rPr lang="ru-RU" sz="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</a:t>
            </a:r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администрирование </a:t>
            </a:r>
            <a:endParaRPr lang="ru-RU" sz="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6" name="Прямая со стрелкой 135"/>
          <p:cNvCxnSpPr/>
          <p:nvPr/>
        </p:nvCxnSpPr>
        <p:spPr>
          <a:xfrm flipH="1">
            <a:off x="4225738" y="1567438"/>
            <a:ext cx="6812" cy="669279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/>
          <p:cNvCxnSpPr/>
          <p:nvPr/>
        </p:nvCxnSpPr>
        <p:spPr>
          <a:xfrm flipV="1">
            <a:off x="4477871" y="1567438"/>
            <a:ext cx="4111" cy="6692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/>
          <p:nvPr/>
        </p:nvCxnSpPr>
        <p:spPr>
          <a:xfrm flipV="1">
            <a:off x="4356847" y="1606194"/>
            <a:ext cx="1179" cy="660779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694510" y="2381101"/>
            <a:ext cx="1122103" cy="334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  <a:prstDash val="dash"/>
          </a:ln>
        </p:spPr>
        <p:txBody>
          <a:bodyPr wrap="square" lIns="0" tIns="0" rIns="0" bIns="0" rtlCol="0" anchor="ctr" anchorCtr="1">
            <a:noAutofit/>
          </a:bodyPr>
          <a:lstStyle>
            <a:defPPr>
              <a:defRPr lang="ru-RU"/>
            </a:defPPr>
            <a:lvl1pPr algn="ctr">
              <a:defRPr sz="1100"/>
            </a:lvl1pPr>
          </a:lstStyle>
          <a:p>
            <a:r>
              <a:rPr lang="ru-RU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ИТ Бизнес-партнер</a:t>
            </a:r>
          </a:p>
        </p:txBody>
      </p:sp>
      <p:sp>
        <p:nvSpPr>
          <p:cNvPr id="126" name="TextBox 2"/>
          <p:cNvSpPr txBox="1"/>
          <p:nvPr/>
        </p:nvSpPr>
        <p:spPr>
          <a:xfrm>
            <a:off x="5678612" y="2021566"/>
            <a:ext cx="1138001" cy="3175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 algn="ctr">
              <a:defRPr sz="1400"/>
            </a:lvl1pPr>
          </a:lstStyle>
          <a:p>
            <a:r>
              <a:rPr lang="ru-RU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РП интегратора</a:t>
            </a:r>
          </a:p>
        </p:txBody>
      </p:sp>
      <p:cxnSp>
        <p:nvCxnSpPr>
          <p:cNvPr id="134" name="Прямая со стрелкой 133"/>
          <p:cNvCxnSpPr/>
          <p:nvPr/>
        </p:nvCxnSpPr>
        <p:spPr>
          <a:xfrm flipH="1">
            <a:off x="5427752" y="2376349"/>
            <a:ext cx="368384" cy="475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/>
          <p:nvPr/>
        </p:nvCxnSpPr>
        <p:spPr>
          <a:xfrm flipH="1">
            <a:off x="8032456" y="4931225"/>
            <a:ext cx="366980" cy="89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349687" y="4831299"/>
            <a:ext cx="6110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Взаимод</a:t>
            </a:r>
            <a:r>
              <a:rPr lang="ru-RU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-е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412222" y="875301"/>
            <a:ext cx="4320001" cy="3235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 algn="ctr">
              <a:defRPr sz="1200"/>
            </a:lvl1pPr>
          </a:lstStyle>
          <a:p>
            <a:r>
              <a:rPr lang="ru-RU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Наблюдательный Совет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907703" y="17647"/>
            <a:ext cx="6192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sz="1400" dirty="0">
                <a:solidFill>
                  <a:schemeClr val="bg1"/>
                </a:solidFill>
              </a:rPr>
              <a:t>Структура управления проектом</a:t>
            </a:r>
          </a:p>
        </p:txBody>
      </p:sp>
      <p:sp>
        <p:nvSpPr>
          <p:cNvPr id="87" name="Прямоугольник 86"/>
          <p:cNvSpPr/>
          <p:nvPr/>
        </p:nvSpPr>
        <p:spPr>
          <a:xfrm>
            <a:off x="1399753" y="3044925"/>
            <a:ext cx="5673978" cy="37814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Рабочая группа </a:t>
            </a:r>
          </a:p>
          <a:p>
            <a:pPr algn="ctr"/>
            <a:r>
              <a:rPr lang="ru-RU" sz="9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Проекта</a:t>
            </a:r>
          </a:p>
        </p:txBody>
      </p:sp>
      <p:cxnSp>
        <p:nvCxnSpPr>
          <p:cNvPr id="90" name="Прямая со стрелкой 89"/>
          <p:cNvCxnSpPr/>
          <p:nvPr/>
        </p:nvCxnSpPr>
        <p:spPr>
          <a:xfrm flipH="1">
            <a:off x="4522595" y="2562868"/>
            <a:ext cx="1" cy="453797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 flipV="1">
            <a:off x="4781846" y="2566084"/>
            <a:ext cx="1" cy="4368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/>
          <p:nvPr/>
        </p:nvCxnSpPr>
        <p:spPr>
          <a:xfrm flipV="1">
            <a:off x="4653654" y="2574793"/>
            <a:ext cx="0" cy="46222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39567" y="8174"/>
            <a:ext cx="853618" cy="303060"/>
          </a:xfrm>
        </p:spPr>
        <p:txBody>
          <a:bodyPr/>
          <a:lstStyle/>
          <a:p>
            <a:pPr>
              <a:defRPr/>
            </a:pPr>
            <a:r>
              <a:rPr lang="ru-RU" alt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9\34</a:t>
            </a:r>
          </a:p>
        </p:txBody>
      </p:sp>
    </p:spTree>
    <p:extLst>
      <p:ext uri="{BB962C8B-B14F-4D97-AF65-F5344CB8AC3E}">
        <p14:creationId xmlns:p14="http://schemas.microsoft.com/office/powerpoint/2010/main" val="220910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39567" y="8174"/>
            <a:ext cx="853618" cy="303060"/>
          </a:xfrm>
        </p:spPr>
        <p:txBody>
          <a:bodyPr/>
          <a:lstStyle/>
          <a:p>
            <a:pPr>
              <a:defRPr/>
            </a:pPr>
            <a:fld id="{126D2579-5C6B-4163-A0D6-F4ABE1A6CD7E}" type="slidenum">
              <a:rPr lang="ru-RU" altLang="ru-RU" sz="1400" b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11</a:t>
            </a:fld>
            <a:r>
              <a:rPr lang="ru-RU" alt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\34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07703" y="17647"/>
            <a:ext cx="6192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sz="1400" dirty="0">
                <a:solidFill>
                  <a:schemeClr val="bg1"/>
                </a:solidFill>
              </a:rPr>
              <a:t>Стадии, потоки работ и задачи проекта изменений БП и\или ИС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422983"/>
              </p:ext>
            </p:extLst>
          </p:nvPr>
        </p:nvGraphicFramePr>
        <p:xfrm>
          <a:off x="179514" y="539750"/>
          <a:ext cx="8784970" cy="35915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32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Стадия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Поток работ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Задача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Результат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Выбор</a:t>
                      </a:r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(платформы и подрядчика)  - фаза "Планирование проекта"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ИТ</a:t>
                      </a:r>
                    </a:p>
                    <a:p>
                      <a:pPr algn="ctr"/>
                      <a:endParaRPr lang="ru-RU" sz="8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ИТ (с орг задачами)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ОРГ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ОРГ (с ИТ задачами)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ИТ (с ОРГ и ИТ этапами)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8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0.4</a:t>
                      </a:r>
                    </a:p>
                    <a:p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Управление техническим решением (разработка требований и настройка)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8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Формирование ФТ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ФТ согласованы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ИТ (с орг задачами)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ОРГ (с ИТ задачами)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ИТ (с ОРГ и ИТ этапами)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0.4._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8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Выбор 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Протокол по выбору платформы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ИТ (с орг задачами)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ИТ </a:t>
                      </a:r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(с ОРГ и ИТ этапами)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8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Овал 2"/>
          <p:cNvSpPr/>
          <p:nvPr/>
        </p:nvSpPr>
        <p:spPr>
          <a:xfrm>
            <a:off x="5724128" y="2500806"/>
            <a:ext cx="864096" cy="504056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6536854" y="3256963"/>
            <a:ext cx="864096" cy="504056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5868144" y="1995686"/>
            <a:ext cx="1440160" cy="360040"/>
          </a:xfrm>
          <a:prstGeom prst="wedgeRoundRectCallout">
            <a:avLst>
              <a:gd name="adj1" fmla="val -21626"/>
              <a:gd name="adj2" fmla="val 79622"/>
              <a:gd name="adj3" fmla="val 16667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 выполняется для данного типа проекта</a:t>
            </a: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6735884" y="3921615"/>
            <a:ext cx="1364507" cy="360040"/>
          </a:xfrm>
          <a:prstGeom prst="wedgeRoundRectCallout">
            <a:avLst>
              <a:gd name="adj1" fmla="val -23211"/>
              <a:gd name="adj2" fmla="val -80181"/>
              <a:gd name="adj3" fmla="val 16667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Отсутствует задача для данного типа проекта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79514" y="4240128"/>
            <a:ext cx="87849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Методика определяет </a:t>
            </a:r>
            <a:r>
              <a:rPr lang="ru-RU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строгие правила нумерации</a:t>
            </a:r>
            <a:r>
              <a:rPr lang="ru-RU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lang="ru-RU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отнесения задач к стадиям и потокам</a:t>
            </a:r>
            <a:r>
              <a:rPr lang="ru-RU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работ.</a:t>
            </a:r>
          </a:p>
          <a:p>
            <a:endParaRPr lang="ru-RU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Наличие либо отсутствие задач, определяется </a:t>
            </a:r>
            <a:r>
              <a:rPr lang="ru-RU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каждого типа проекта </a:t>
            </a:r>
            <a:r>
              <a:rPr lang="ru-RU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(с учетом этого распределения, формируется шаблон КПГ для каждого типа проекта).</a:t>
            </a:r>
          </a:p>
        </p:txBody>
      </p:sp>
    </p:spTree>
    <p:extLst>
      <p:ext uri="{BB962C8B-B14F-4D97-AF65-F5344CB8AC3E}">
        <p14:creationId xmlns:p14="http://schemas.microsoft.com/office/powerpoint/2010/main" val="290621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1378317" y="407691"/>
            <a:ext cx="0" cy="46440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7504" y="373337"/>
            <a:ext cx="1224136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defPPr>
              <a:defRPr lang="ru-RU"/>
            </a:defPPr>
            <a:lvl1pPr algn="ctr">
              <a:defRPr sz="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ru-RU" b="1" dirty="0"/>
              <a:t>0.1 Управление проектом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840009"/>
            <a:ext cx="1224136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0.2 Управление обучением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1301102"/>
            <a:ext cx="1224136" cy="4248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0.3 Управление бизнес-процессами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07504" y="1772904"/>
            <a:ext cx="1224136" cy="39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0.4 Управление техническим решением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107505" y="2229635"/>
            <a:ext cx="1224135" cy="3960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fontAlgn="t"/>
            <a:r>
              <a:rPr lang="ru-RU" sz="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0.5 Управление программирование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107504" y="2692385"/>
            <a:ext cx="1224136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0.6 Управление тестированием и обеспечением качества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107504" y="3145112"/>
            <a:ext cx="1224136" cy="432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0.7 Управление инфраструктурой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107504" y="3640367"/>
            <a:ext cx="1224136" cy="396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0.8 Управление интеграцией 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107505" y="4115447"/>
            <a:ext cx="1224135" cy="396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fontAlgn="t"/>
            <a:r>
              <a:rPr lang="ru-RU" sz="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0.9 Управление НСИ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107504" y="4602333"/>
            <a:ext cx="1224136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0.10 Управление поставщиками и финансы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H="1">
            <a:off x="107504" y="798200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39567" y="8174"/>
            <a:ext cx="853618" cy="303060"/>
          </a:xfrm>
        </p:spPr>
        <p:txBody>
          <a:bodyPr/>
          <a:lstStyle/>
          <a:p>
            <a:pPr>
              <a:defRPr/>
            </a:pPr>
            <a:fld id="{126D2579-5C6B-4163-A0D6-F4ABE1A6CD7E}" type="slidenum">
              <a:rPr lang="ru-RU" altLang="ru-RU" sz="1400" b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12</a:t>
            </a:fld>
            <a:r>
              <a:rPr lang="ru-RU" alt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\34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07703" y="17647"/>
            <a:ext cx="6192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sz="1400" dirty="0">
                <a:solidFill>
                  <a:schemeClr val="bg1"/>
                </a:solidFill>
              </a:rPr>
              <a:t>0. Выбор (платформы и подрядчика) </a:t>
            </a:r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107504" y="1254240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flipH="1">
            <a:off x="107504" y="1725965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H="1">
            <a:off x="107504" y="2197768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H="1">
            <a:off x="107504" y="2654499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flipH="1">
            <a:off x="107504" y="3117249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H="1">
            <a:off x="107504" y="3591240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107504" y="4065231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H="1">
            <a:off x="107504" y="4550320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1547664" y="365607"/>
            <a:ext cx="108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Планирование проекта </a:t>
            </a:r>
          </a:p>
        </p:txBody>
      </p:sp>
      <p:sp>
        <p:nvSpPr>
          <p:cNvPr id="61" name="Прямоугольник 60"/>
          <p:cNvSpPr/>
          <p:nvPr/>
        </p:nvSpPr>
        <p:spPr>
          <a:xfrm>
            <a:off x="2699792" y="365607"/>
            <a:ext cx="108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рисками и проблемами</a:t>
            </a:r>
          </a:p>
        </p:txBody>
      </p:sp>
      <p:sp>
        <p:nvSpPr>
          <p:cNvPr id="62" name="Прямоугольник 61"/>
          <p:cNvSpPr/>
          <p:nvPr/>
        </p:nvSpPr>
        <p:spPr>
          <a:xfrm>
            <a:off x="3851920" y="364146"/>
            <a:ext cx="108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коммуникациям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4997191" y="364146"/>
            <a:ext cx="108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изменениями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6142462" y="371445"/>
            <a:ext cx="108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ресурсами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7286302" y="366984"/>
            <a:ext cx="108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качеством</a:t>
            </a:r>
          </a:p>
        </p:txBody>
      </p:sp>
      <p:sp>
        <p:nvSpPr>
          <p:cNvPr id="66" name="Прямоугольник 65"/>
          <p:cNvSpPr/>
          <p:nvPr/>
        </p:nvSpPr>
        <p:spPr>
          <a:xfrm>
            <a:off x="2123728" y="834896"/>
            <a:ext cx="910774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Обучение лучшим </a:t>
            </a:r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практикам по БП 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3203848" y="833315"/>
            <a:ext cx="792088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Обучение вариантам реализации БП в ИС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5747574" y="826877"/>
            <a:ext cx="82892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Обучение реализации БП в отобранных ИС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1475656" y="1302980"/>
            <a:ext cx="1080000" cy="39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Описание / анализ текущего состояния бизнес-процесса ("as is")</a:t>
            </a:r>
          </a:p>
        </p:txBody>
      </p:sp>
      <p:sp>
        <p:nvSpPr>
          <p:cNvPr id="70" name="Прямоугольник 69"/>
          <p:cNvSpPr/>
          <p:nvPr/>
        </p:nvSpPr>
        <p:spPr>
          <a:xfrm>
            <a:off x="3189150" y="1288618"/>
            <a:ext cx="1116991" cy="39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требований к изменяемому процессу (требования к "</a:t>
            </a:r>
            <a:r>
              <a:rPr lang="ru-RU" sz="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</a:t>
            </a:r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")</a:t>
            </a:r>
          </a:p>
        </p:txBody>
      </p:sp>
      <p:sp>
        <p:nvSpPr>
          <p:cNvPr id="72" name="Прямоугольник 71"/>
          <p:cNvSpPr/>
          <p:nvPr/>
        </p:nvSpPr>
        <p:spPr>
          <a:xfrm>
            <a:off x="7164288" y="4616451"/>
            <a:ext cx="739560" cy="3818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Принятие решения о реализации проекта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4499992" y="1292064"/>
            <a:ext cx="1080000" cy="39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бизнес-процессов "</a:t>
            </a:r>
            <a:r>
              <a:rPr lang="ru-RU" sz="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</a:t>
            </a:r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</a:t>
            </a:r>
          </a:p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уровня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6734920" y="1290970"/>
            <a:ext cx="789408" cy="39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 реализации БП в отобранных ИС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3851920" y="1756209"/>
            <a:ext cx="792088" cy="39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ФТ</a:t>
            </a:r>
          </a:p>
        </p:txBody>
      </p:sp>
      <p:sp>
        <p:nvSpPr>
          <p:cNvPr id="76" name="Прямоугольник 75"/>
          <p:cNvSpPr/>
          <p:nvPr/>
        </p:nvSpPr>
        <p:spPr>
          <a:xfrm>
            <a:off x="4760580" y="1759550"/>
            <a:ext cx="843078" cy="3864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 соответствия ИС сформированным ФТ</a:t>
            </a:r>
          </a:p>
        </p:txBody>
      </p:sp>
      <p:sp>
        <p:nvSpPr>
          <p:cNvPr id="78" name="Прямоугольник 77"/>
          <p:cNvSpPr/>
          <p:nvPr/>
        </p:nvSpPr>
        <p:spPr>
          <a:xfrm>
            <a:off x="5731644" y="1754757"/>
            <a:ext cx="856573" cy="39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систем отвечающих  ФТ к выбору системы (анализ ИС)</a:t>
            </a:r>
          </a:p>
        </p:txBody>
      </p:sp>
      <p:sp>
        <p:nvSpPr>
          <p:cNvPr id="79" name="Прямоугольник 78"/>
          <p:cNvSpPr/>
          <p:nvPr/>
        </p:nvSpPr>
        <p:spPr>
          <a:xfrm>
            <a:off x="4742327" y="3150623"/>
            <a:ext cx="837267" cy="396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Сбор требований к поддержке выбираемых ИС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7812360" y="1756209"/>
            <a:ext cx="720944" cy="39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Выбор ИС</a:t>
            </a:r>
          </a:p>
        </p:txBody>
      </p:sp>
      <p:sp>
        <p:nvSpPr>
          <p:cNvPr id="81" name="Прямоугольник 80"/>
          <p:cNvSpPr/>
          <p:nvPr/>
        </p:nvSpPr>
        <p:spPr>
          <a:xfrm>
            <a:off x="6801585" y="1755477"/>
            <a:ext cx="722743" cy="3937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критериев выбора ИС</a:t>
            </a:r>
          </a:p>
        </p:txBody>
      </p:sp>
      <p:sp>
        <p:nvSpPr>
          <p:cNvPr id="82" name="Прямоугольник 81"/>
          <p:cNvSpPr/>
          <p:nvPr/>
        </p:nvSpPr>
        <p:spPr>
          <a:xfrm>
            <a:off x="3834636" y="3150623"/>
            <a:ext cx="850262" cy="396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Сбор требований к инфраструктуре выбираемых систем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6465161" y="2687874"/>
            <a:ext cx="843143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Демонстрация ИС \ Тестирование ИС для выбора</a:t>
            </a:r>
          </a:p>
        </p:txBody>
      </p:sp>
      <p:sp>
        <p:nvSpPr>
          <p:cNvPr id="84" name="Прямоугольник 83"/>
          <p:cNvSpPr/>
          <p:nvPr/>
        </p:nvSpPr>
        <p:spPr>
          <a:xfrm>
            <a:off x="3847631" y="3635785"/>
            <a:ext cx="837267" cy="396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Сбор требований к взаимодействию с внешними системами</a:t>
            </a:r>
          </a:p>
        </p:txBody>
      </p:sp>
      <p:sp>
        <p:nvSpPr>
          <p:cNvPr id="85" name="Прямоугольник 84"/>
          <p:cNvSpPr/>
          <p:nvPr/>
        </p:nvSpPr>
        <p:spPr>
          <a:xfrm>
            <a:off x="3034502" y="4618235"/>
            <a:ext cx="800134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Расчет эффекта от внедрения</a:t>
            </a:r>
          </a:p>
        </p:txBody>
      </p:sp>
      <p:sp>
        <p:nvSpPr>
          <p:cNvPr id="86" name="Прямоугольник 85"/>
          <p:cNvSpPr/>
          <p:nvPr/>
        </p:nvSpPr>
        <p:spPr>
          <a:xfrm>
            <a:off x="5364088" y="4618308"/>
            <a:ext cx="739560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Расчет ТСО на 5 лет на выбранные системы</a:t>
            </a:r>
          </a:p>
        </p:txBody>
      </p:sp>
      <p:sp>
        <p:nvSpPr>
          <p:cNvPr id="87" name="Прямоугольник 86"/>
          <p:cNvSpPr/>
          <p:nvPr/>
        </p:nvSpPr>
        <p:spPr>
          <a:xfrm>
            <a:off x="6228184" y="4616452"/>
            <a:ext cx="739560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бюджета проекта</a:t>
            </a:r>
          </a:p>
        </p:txBody>
      </p:sp>
      <p:sp>
        <p:nvSpPr>
          <p:cNvPr id="88" name="Прямоугольник 87"/>
          <p:cNvSpPr/>
          <p:nvPr/>
        </p:nvSpPr>
        <p:spPr>
          <a:xfrm>
            <a:off x="8028384" y="4610284"/>
            <a:ext cx="739560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Выбор подрядчика</a:t>
            </a:r>
          </a:p>
        </p:txBody>
      </p:sp>
      <p:cxnSp>
        <p:nvCxnSpPr>
          <p:cNvPr id="90" name="Прямая со стрелкой 89"/>
          <p:cNvCxnSpPr>
            <a:stCxn id="69" idx="0"/>
            <a:endCxn id="66" idx="1"/>
          </p:cNvCxnSpPr>
          <p:nvPr/>
        </p:nvCxnSpPr>
        <p:spPr>
          <a:xfrm rot="5400000" flipH="1" flipV="1">
            <a:off x="1934650" y="1113902"/>
            <a:ext cx="270084" cy="1080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89"/>
          <p:cNvCxnSpPr>
            <a:stCxn id="66" idx="3"/>
            <a:endCxn id="67" idx="1"/>
          </p:cNvCxnSpPr>
          <p:nvPr/>
        </p:nvCxnSpPr>
        <p:spPr>
          <a:xfrm flipV="1">
            <a:off x="3034502" y="1031315"/>
            <a:ext cx="169346" cy="15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89"/>
          <p:cNvCxnSpPr>
            <a:endCxn id="70" idx="1"/>
          </p:cNvCxnSpPr>
          <p:nvPr/>
        </p:nvCxnSpPr>
        <p:spPr>
          <a:xfrm rot="10800000" flipV="1">
            <a:off x="3189150" y="1229314"/>
            <a:ext cx="266730" cy="257304"/>
          </a:xfrm>
          <a:prstGeom prst="bentConnector3">
            <a:avLst>
              <a:gd name="adj1" fmla="val 185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89"/>
          <p:cNvCxnSpPr>
            <a:stCxn id="70" idx="3"/>
            <a:endCxn id="73" idx="1"/>
          </p:cNvCxnSpPr>
          <p:nvPr/>
        </p:nvCxnSpPr>
        <p:spPr>
          <a:xfrm>
            <a:off x="4306141" y="1486618"/>
            <a:ext cx="193851" cy="34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89"/>
          <p:cNvCxnSpPr>
            <a:stCxn id="73" idx="2"/>
            <a:endCxn id="75" idx="1"/>
          </p:cNvCxnSpPr>
          <p:nvPr/>
        </p:nvCxnSpPr>
        <p:spPr>
          <a:xfrm rot="5400000">
            <a:off x="4312884" y="1227100"/>
            <a:ext cx="266145" cy="1188072"/>
          </a:xfrm>
          <a:prstGeom prst="bentConnector4">
            <a:avLst>
              <a:gd name="adj1" fmla="val 12802"/>
              <a:gd name="adj2" fmla="val 119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89"/>
          <p:cNvCxnSpPr>
            <a:stCxn id="75" idx="3"/>
            <a:endCxn id="76" idx="1"/>
          </p:cNvCxnSpPr>
          <p:nvPr/>
        </p:nvCxnSpPr>
        <p:spPr>
          <a:xfrm flipV="1">
            <a:off x="4644008" y="1952758"/>
            <a:ext cx="116572" cy="14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89"/>
          <p:cNvCxnSpPr>
            <a:stCxn id="76" idx="3"/>
            <a:endCxn id="78" idx="1"/>
          </p:cNvCxnSpPr>
          <p:nvPr/>
        </p:nvCxnSpPr>
        <p:spPr>
          <a:xfrm flipV="1">
            <a:off x="5603658" y="1952757"/>
            <a:ext cx="12798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 стрелкой 89"/>
          <p:cNvCxnSpPr>
            <a:stCxn id="78" idx="0"/>
            <a:endCxn id="68" idx="2"/>
          </p:cNvCxnSpPr>
          <p:nvPr/>
        </p:nvCxnSpPr>
        <p:spPr>
          <a:xfrm rot="5400000" flipH="1" flipV="1">
            <a:off x="5895042" y="1487766"/>
            <a:ext cx="531880" cy="21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89"/>
          <p:cNvCxnSpPr>
            <a:stCxn id="68" idx="3"/>
            <a:endCxn id="74" idx="0"/>
          </p:cNvCxnSpPr>
          <p:nvPr/>
        </p:nvCxnSpPr>
        <p:spPr>
          <a:xfrm>
            <a:off x="6576494" y="1024877"/>
            <a:ext cx="553130" cy="2660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89"/>
          <p:cNvCxnSpPr>
            <a:stCxn id="78" idx="3"/>
            <a:endCxn id="81" idx="1"/>
          </p:cNvCxnSpPr>
          <p:nvPr/>
        </p:nvCxnSpPr>
        <p:spPr>
          <a:xfrm flipV="1">
            <a:off x="6588217" y="1952333"/>
            <a:ext cx="213368" cy="4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 стрелкой 89"/>
          <p:cNvCxnSpPr>
            <a:stCxn id="81" idx="3"/>
            <a:endCxn id="80" idx="1"/>
          </p:cNvCxnSpPr>
          <p:nvPr/>
        </p:nvCxnSpPr>
        <p:spPr>
          <a:xfrm>
            <a:off x="7524328" y="1952333"/>
            <a:ext cx="288032" cy="18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89"/>
          <p:cNvCxnSpPr>
            <a:stCxn id="74" idx="3"/>
            <a:endCxn id="80" idx="0"/>
          </p:cNvCxnSpPr>
          <p:nvPr/>
        </p:nvCxnSpPr>
        <p:spPr>
          <a:xfrm>
            <a:off x="7524328" y="1488970"/>
            <a:ext cx="648504" cy="2672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89"/>
          <p:cNvCxnSpPr>
            <a:stCxn id="78" idx="2"/>
            <a:endCxn id="83" idx="1"/>
          </p:cNvCxnSpPr>
          <p:nvPr/>
        </p:nvCxnSpPr>
        <p:spPr>
          <a:xfrm rot="16200000" flipH="1">
            <a:off x="5944988" y="2365700"/>
            <a:ext cx="735117" cy="3052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89"/>
          <p:cNvCxnSpPr>
            <a:stCxn id="78" idx="2"/>
            <a:endCxn id="82" idx="1"/>
          </p:cNvCxnSpPr>
          <p:nvPr/>
        </p:nvCxnSpPr>
        <p:spPr>
          <a:xfrm rot="5400000">
            <a:off x="4398351" y="1587043"/>
            <a:ext cx="1197866" cy="2325295"/>
          </a:xfrm>
          <a:prstGeom prst="bentConnector4">
            <a:avLst>
              <a:gd name="adj1" fmla="val 50032"/>
              <a:gd name="adj2" fmla="val 1068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 стрелкой 89"/>
          <p:cNvCxnSpPr>
            <a:stCxn id="78" idx="2"/>
            <a:endCxn id="84" idx="1"/>
          </p:cNvCxnSpPr>
          <p:nvPr/>
        </p:nvCxnSpPr>
        <p:spPr>
          <a:xfrm rot="5400000">
            <a:off x="4162267" y="1836121"/>
            <a:ext cx="1683028" cy="2312300"/>
          </a:xfrm>
          <a:prstGeom prst="bentConnector4">
            <a:avLst>
              <a:gd name="adj1" fmla="val 21205"/>
              <a:gd name="adj2" fmla="val 1119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89"/>
          <p:cNvCxnSpPr>
            <a:stCxn id="73" idx="2"/>
            <a:endCxn id="85" idx="0"/>
          </p:cNvCxnSpPr>
          <p:nvPr/>
        </p:nvCxnSpPr>
        <p:spPr>
          <a:xfrm rot="5400000">
            <a:off x="2772196" y="2350438"/>
            <a:ext cx="2930171" cy="1605423"/>
          </a:xfrm>
          <a:prstGeom prst="bentConnector3">
            <a:avLst>
              <a:gd name="adj1" fmla="val 1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 стрелкой 89"/>
          <p:cNvCxnSpPr>
            <a:stCxn id="83" idx="3"/>
            <a:endCxn id="80" idx="1"/>
          </p:cNvCxnSpPr>
          <p:nvPr/>
        </p:nvCxnSpPr>
        <p:spPr>
          <a:xfrm flipV="1">
            <a:off x="7308304" y="1954209"/>
            <a:ext cx="504056" cy="931665"/>
          </a:xfrm>
          <a:prstGeom prst="bentConnector3">
            <a:avLst>
              <a:gd name="adj1" fmla="val 69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 стрелкой 89"/>
          <p:cNvCxnSpPr>
            <a:stCxn id="79" idx="3"/>
            <a:endCxn id="86" idx="0"/>
          </p:cNvCxnSpPr>
          <p:nvPr/>
        </p:nvCxnSpPr>
        <p:spPr>
          <a:xfrm>
            <a:off x="5579594" y="3348623"/>
            <a:ext cx="154274" cy="1269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Прямая со стрелкой 89"/>
          <p:cNvCxnSpPr>
            <a:stCxn id="84" idx="3"/>
            <a:endCxn id="86" idx="0"/>
          </p:cNvCxnSpPr>
          <p:nvPr/>
        </p:nvCxnSpPr>
        <p:spPr>
          <a:xfrm>
            <a:off x="4684898" y="3833785"/>
            <a:ext cx="1048970" cy="7845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Прямая со стрелкой 89"/>
          <p:cNvCxnSpPr>
            <a:stCxn id="85" idx="3"/>
            <a:endCxn id="86" idx="1"/>
          </p:cNvCxnSpPr>
          <p:nvPr/>
        </p:nvCxnSpPr>
        <p:spPr>
          <a:xfrm>
            <a:off x="3834636" y="4816235"/>
            <a:ext cx="1529452" cy="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 стрелкой 89"/>
          <p:cNvCxnSpPr>
            <a:stCxn id="86" idx="3"/>
            <a:endCxn id="87" idx="1"/>
          </p:cNvCxnSpPr>
          <p:nvPr/>
        </p:nvCxnSpPr>
        <p:spPr>
          <a:xfrm flipV="1">
            <a:off x="6103648" y="4814452"/>
            <a:ext cx="124536" cy="1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Прямая со стрелкой 89"/>
          <p:cNvCxnSpPr>
            <a:stCxn id="80" idx="2"/>
            <a:endCxn id="72" idx="0"/>
          </p:cNvCxnSpPr>
          <p:nvPr/>
        </p:nvCxnSpPr>
        <p:spPr>
          <a:xfrm rot="5400000">
            <a:off x="6621329" y="3064948"/>
            <a:ext cx="2464242" cy="6387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89"/>
          <p:cNvCxnSpPr>
            <a:stCxn id="87" idx="3"/>
            <a:endCxn id="72" idx="1"/>
          </p:cNvCxnSpPr>
          <p:nvPr/>
        </p:nvCxnSpPr>
        <p:spPr>
          <a:xfrm flipV="1">
            <a:off x="6967744" y="4807392"/>
            <a:ext cx="196544" cy="70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 стрелкой 89"/>
          <p:cNvCxnSpPr>
            <a:stCxn id="72" idx="3"/>
            <a:endCxn id="88" idx="1"/>
          </p:cNvCxnSpPr>
          <p:nvPr/>
        </p:nvCxnSpPr>
        <p:spPr>
          <a:xfrm>
            <a:off x="7903848" y="4807392"/>
            <a:ext cx="124536" cy="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175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1378317" y="407691"/>
            <a:ext cx="0" cy="46440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107504" y="798200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39567" y="8174"/>
            <a:ext cx="853618" cy="303060"/>
          </a:xfrm>
        </p:spPr>
        <p:txBody>
          <a:bodyPr/>
          <a:lstStyle/>
          <a:p>
            <a:pPr>
              <a:defRPr/>
            </a:pPr>
            <a:fld id="{126D2579-5C6B-4163-A0D6-F4ABE1A6CD7E}" type="slidenum">
              <a:rPr lang="ru-RU" altLang="ru-RU" sz="1400" b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13</a:t>
            </a:fld>
            <a:r>
              <a:rPr lang="ru-RU" alt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\34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00846" y="11721"/>
            <a:ext cx="6192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sz="1400" dirty="0">
                <a:solidFill>
                  <a:schemeClr val="bg1"/>
                </a:solidFill>
              </a:rPr>
              <a:t>1. Подготовка (фаза "Планирование проекта)</a:t>
            </a:r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107504" y="1254240"/>
            <a:ext cx="8856000" cy="0"/>
          </a:xfrm>
          <a:prstGeom prst="lin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</p:cxnSp>
      <p:cxnSp>
        <p:nvCxnSpPr>
          <p:cNvPr id="52" name="Прямая соединительная линия 51"/>
          <p:cNvCxnSpPr/>
          <p:nvPr/>
        </p:nvCxnSpPr>
        <p:spPr>
          <a:xfrm flipH="1">
            <a:off x="107504" y="1725965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H="1">
            <a:off x="107504" y="2197768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H="1">
            <a:off x="107504" y="2654499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flipH="1">
            <a:off x="107504" y="3117249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H="1">
            <a:off x="107504" y="3591240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107504" y="4065231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H="1">
            <a:off x="107504" y="4550320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1484400" y="365607"/>
            <a:ext cx="108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Планирование проекта </a:t>
            </a:r>
          </a:p>
        </p:txBody>
      </p:sp>
      <p:sp>
        <p:nvSpPr>
          <p:cNvPr id="61" name="Прямоугольник 60"/>
          <p:cNvSpPr/>
          <p:nvPr/>
        </p:nvSpPr>
        <p:spPr>
          <a:xfrm>
            <a:off x="2600260" y="364146"/>
            <a:ext cx="1080000" cy="4089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рисками и проблемами</a:t>
            </a:r>
          </a:p>
        </p:txBody>
      </p:sp>
      <p:sp>
        <p:nvSpPr>
          <p:cNvPr id="62" name="Прямоугольник 61"/>
          <p:cNvSpPr/>
          <p:nvPr/>
        </p:nvSpPr>
        <p:spPr>
          <a:xfrm>
            <a:off x="3714033" y="364145"/>
            <a:ext cx="1080000" cy="4113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коммуникациям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4824088" y="364146"/>
            <a:ext cx="1080000" cy="4113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изменениями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5925162" y="364146"/>
            <a:ext cx="1049796" cy="4113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ресурсами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7020332" y="364146"/>
            <a:ext cx="1073203" cy="4113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качеством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3491880" y="859809"/>
            <a:ext cx="2664296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Обучение общим принципам системы и методологии владельцев БП</a:t>
            </a:r>
          </a:p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(Уровень 1)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1547664" y="854526"/>
            <a:ext cx="1224136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Обучение ИТ специалистов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7668344" y="4687385"/>
            <a:ext cx="108012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Подписание акта и оплата подрядчику (стадия "Подготовка")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6516216" y="4687385"/>
            <a:ext cx="1008112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Актуализация бюджета проекта</a:t>
            </a:r>
          </a:p>
        </p:txBody>
      </p:sp>
      <p:sp>
        <p:nvSpPr>
          <p:cNvPr id="70" name="Прямоугольник 69"/>
          <p:cNvSpPr/>
          <p:nvPr/>
        </p:nvSpPr>
        <p:spPr>
          <a:xfrm>
            <a:off x="1547664" y="4687385"/>
            <a:ext cx="1224136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Коррекция ТСО на 5 лет на выбранную систему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4860032" y="4146634"/>
            <a:ext cx="122413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t"/>
            <a:r>
              <a:rPr lang="ru-RU" sz="600" dirty="0">
                <a:latin typeface="Tahoma" pitchFamily="34" charset="0"/>
                <a:ea typeface="Tahoma" pitchFamily="34" charset="0"/>
                <a:cs typeface="Tahoma" pitchFamily="34" charset="0"/>
              </a:rPr>
              <a:t>Разработка архитектуры НСИ и начальных данных верхнего уровня</a:t>
            </a:r>
            <a:endParaRPr lang="ru-RU" sz="6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3275856" y="4146634"/>
            <a:ext cx="144016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t"/>
            <a:r>
              <a:rPr lang="ru-RU" sz="600" dirty="0">
                <a:latin typeface="Tahoma" pitchFamily="34" charset="0"/>
                <a:ea typeface="Tahoma" pitchFamily="34" charset="0"/>
                <a:cs typeface="Tahoma" pitchFamily="34" charset="0"/>
              </a:rPr>
              <a:t>Сбор требований к НСИ и загрузке начальных данных верхнего уровня</a:t>
            </a:r>
            <a:endParaRPr lang="ru-RU" sz="6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4860032" y="3651870"/>
            <a:ext cx="1224136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интеграционной архитектуры верхнего уровня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3275856" y="3651870"/>
            <a:ext cx="144016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Сбор требований к взаимодействию с системами верхнего уровня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6516216" y="3181267"/>
            <a:ext cx="1224136" cy="36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среды для концептуального проектирования</a:t>
            </a:r>
          </a:p>
        </p:txBody>
      </p:sp>
      <p:sp>
        <p:nvSpPr>
          <p:cNvPr id="76" name="Прямоугольник 75"/>
          <p:cNvSpPr/>
          <p:nvPr/>
        </p:nvSpPr>
        <p:spPr>
          <a:xfrm>
            <a:off x="4860032" y="3181267"/>
            <a:ext cx="1224136" cy="36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Предварительная оценка технических параметров оборудования</a:t>
            </a:r>
          </a:p>
        </p:txBody>
      </p:sp>
      <p:sp>
        <p:nvSpPr>
          <p:cNvPr id="77" name="Прямоугольник 76"/>
          <p:cNvSpPr/>
          <p:nvPr/>
        </p:nvSpPr>
        <p:spPr>
          <a:xfrm>
            <a:off x="3275856" y="3181267"/>
            <a:ext cx="1440160" cy="36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Определение технических требований  и дизайна системного ландшафта верхнего уровня</a:t>
            </a:r>
          </a:p>
        </p:txBody>
      </p:sp>
      <p:sp>
        <p:nvSpPr>
          <p:cNvPr id="78" name="Прямоугольник 77"/>
          <p:cNvSpPr/>
          <p:nvPr/>
        </p:nvSpPr>
        <p:spPr>
          <a:xfrm>
            <a:off x="1547664" y="3175099"/>
            <a:ext cx="1224136" cy="36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среды для обучения общим принципам</a:t>
            </a:r>
          </a:p>
        </p:txBody>
      </p:sp>
      <p:sp>
        <p:nvSpPr>
          <p:cNvPr id="79" name="Прямоугольник 78"/>
          <p:cNvSpPr/>
          <p:nvPr/>
        </p:nvSpPr>
        <p:spPr>
          <a:xfrm>
            <a:off x="3275856" y="2715765"/>
            <a:ext cx="144016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подхода к тестированию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3275856" y="2239112"/>
            <a:ext cx="1440160" cy="3600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t"/>
            <a:r>
              <a:rPr lang="ru-RU" sz="600" dirty="0">
                <a:latin typeface="Tahoma" pitchFamily="34" charset="0"/>
                <a:ea typeface="Tahoma" pitchFamily="34" charset="0"/>
                <a:cs typeface="Tahoma" pitchFamily="34" charset="0"/>
              </a:rPr>
              <a:t>Формирование стандарта разработки</a:t>
            </a:r>
            <a:endParaRPr lang="ru-RU" sz="6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7092280" y="1779662"/>
            <a:ext cx="1224136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Актуализация ФТ по итогам обучения и описания БП "</a:t>
            </a:r>
            <a:r>
              <a:rPr lang="ru-RU" sz="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</a:t>
            </a:r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82" name="Прямоугольник 81"/>
          <p:cNvSpPr/>
          <p:nvPr/>
        </p:nvSpPr>
        <p:spPr>
          <a:xfrm>
            <a:off x="7092280" y="1309058"/>
            <a:ext cx="1224136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Уточнение БП "</a:t>
            </a:r>
            <a:r>
              <a:rPr lang="ru-RU" sz="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</a:t>
            </a:r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</a:t>
            </a:r>
          </a:p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уровень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8127796" y="366619"/>
            <a:ext cx="972616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актуализированного плана проекта</a:t>
            </a:r>
          </a:p>
        </p:txBody>
      </p:sp>
      <p:cxnSp>
        <p:nvCxnSpPr>
          <p:cNvPr id="85" name="Прямая со стрелкой 84"/>
          <p:cNvCxnSpPr>
            <a:stCxn id="67" idx="3"/>
            <a:endCxn id="59" idx="1"/>
          </p:cNvCxnSpPr>
          <p:nvPr/>
        </p:nvCxnSpPr>
        <p:spPr>
          <a:xfrm>
            <a:off x="2771800" y="1034526"/>
            <a:ext cx="720080" cy="528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67" idx="2"/>
            <a:endCxn id="78" idx="0"/>
          </p:cNvCxnSpPr>
          <p:nvPr/>
        </p:nvCxnSpPr>
        <p:spPr>
          <a:xfrm>
            <a:off x="2159732" y="1214526"/>
            <a:ext cx="0" cy="196057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Соединительная линия уступом 89"/>
          <p:cNvCxnSpPr>
            <a:stCxn id="78" idx="3"/>
            <a:endCxn id="59" idx="1"/>
          </p:cNvCxnSpPr>
          <p:nvPr/>
        </p:nvCxnSpPr>
        <p:spPr>
          <a:xfrm flipV="1">
            <a:off x="2771800" y="1039809"/>
            <a:ext cx="720080" cy="2315290"/>
          </a:xfrm>
          <a:prstGeom prst="bentConnector3">
            <a:avLst>
              <a:gd name="adj1" fmla="val 14562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9"/>
          <p:cNvCxnSpPr>
            <a:stCxn id="67" idx="3"/>
            <a:endCxn id="80" idx="1"/>
          </p:cNvCxnSpPr>
          <p:nvPr/>
        </p:nvCxnSpPr>
        <p:spPr>
          <a:xfrm>
            <a:off x="2771800" y="1034526"/>
            <a:ext cx="504056" cy="1384586"/>
          </a:xfrm>
          <a:prstGeom prst="bent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Соединительная линия уступом 101"/>
          <p:cNvCxnSpPr>
            <a:stCxn id="67" idx="3"/>
            <a:endCxn id="79" idx="1"/>
          </p:cNvCxnSpPr>
          <p:nvPr/>
        </p:nvCxnSpPr>
        <p:spPr>
          <a:xfrm>
            <a:off x="2771800" y="1034526"/>
            <a:ext cx="504056" cy="1861239"/>
          </a:xfrm>
          <a:prstGeom prst="bent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ная линия уступом 103"/>
          <p:cNvCxnSpPr>
            <a:stCxn id="67" idx="3"/>
            <a:endCxn id="77" idx="1"/>
          </p:cNvCxnSpPr>
          <p:nvPr/>
        </p:nvCxnSpPr>
        <p:spPr>
          <a:xfrm>
            <a:off x="2771800" y="1034526"/>
            <a:ext cx="504056" cy="2326741"/>
          </a:xfrm>
          <a:prstGeom prst="bent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Соединительная линия уступом 113"/>
          <p:cNvCxnSpPr>
            <a:stCxn id="67" idx="3"/>
            <a:endCxn id="74" idx="1"/>
          </p:cNvCxnSpPr>
          <p:nvPr/>
        </p:nvCxnSpPr>
        <p:spPr>
          <a:xfrm>
            <a:off x="2771800" y="1034526"/>
            <a:ext cx="504056" cy="2802010"/>
          </a:xfrm>
          <a:prstGeom prst="bent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Соединительная линия уступом 119"/>
          <p:cNvCxnSpPr>
            <a:stCxn id="67" idx="3"/>
            <a:endCxn id="72" idx="1"/>
          </p:cNvCxnSpPr>
          <p:nvPr/>
        </p:nvCxnSpPr>
        <p:spPr>
          <a:xfrm>
            <a:off x="2771800" y="1034526"/>
            <a:ext cx="504056" cy="3296774"/>
          </a:xfrm>
          <a:prstGeom prst="bent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77" idx="3"/>
            <a:endCxn id="76" idx="1"/>
          </p:cNvCxnSpPr>
          <p:nvPr/>
        </p:nvCxnSpPr>
        <p:spPr>
          <a:xfrm>
            <a:off x="4716016" y="3361267"/>
            <a:ext cx="14401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74" idx="3"/>
            <a:endCxn id="73" idx="1"/>
          </p:cNvCxnSpPr>
          <p:nvPr/>
        </p:nvCxnSpPr>
        <p:spPr>
          <a:xfrm>
            <a:off x="4716016" y="3836536"/>
            <a:ext cx="14401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72" idx="3"/>
            <a:endCxn id="71" idx="1"/>
          </p:cNvCxnSpPr>
          <p:nvPr/>
        </p:nvCxnSpPr>
        <p:spPr>
          <a:xfrm>
            <a:off x="4716016" y="4331300"/>
            <a:ext cx="14401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 стрелкой 146"/>
          <p:cNvCxnSpPr>
            <a:stCxn id="76" idx="3"/>
            <a:endCxn id="75" idx="1"/>
          </p:cNvCxnSpPr>
          <p:nvPr/>
        </p:nvCxnSpPr>
        <p:spPr>
          <a:xfrm>
            <a:off x="6084168" y="3361267"/>
            <a:ext cx="43204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hape 148"/>
          <p:cNvCxnSpPr>
            <a:stCxn id="71" idx="3"/>
            <a:endCxn id="83" idx="2"/>
          </p:cNvCxnSpPr>
          <p:nvPr/>
        </p:nvCxnSpPr>
        <p:spPr>
          <a:xfrm flipV="1">
            <a:off x="6084168" y="762619"/>
            <a:ext cx="2529936" cy="3568681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hape 150"/>
          <p:cNvCxnSpPr>
            <a:stCxn id="73" idx="3"/>
            <a:endCxn id="83" idx="2"/>
          </p:cNvCxnSpPr>
          <p:nvPr/>
        </p:nvCxnSpPr>
        <p:spPr>
          <a:xfrm flipV="1">
            <a:off x="6084168" y="762619"/>
            <a:ext cx="2529936" cy="3073917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hape 152"/>
          <p:cNvCxnSpPr>
            <a:stCxn id="75" idx="3"/>
            <a:endCxn id="83" idx="2"/>
          </p:cNvCxnSpPr>
          <p:nvPr/>
        </p:nvCxnSpPr>
        <p:spPr>
          <a:xfrm flipV="1">
            <a:off x="7740352" y="762619"/>
            <a:ext cx="873752" cy="2598648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Соединительная линия уступом 167"/>
          <p:cNvCxnSpPr>
            <a:stCxn id="76" idx="0"/>
            <a:endCxn id="83" idx="2"/>
          </p:cNvCxnSpPr>
          <p:nvPr/>
        </p:nvCxnSpPr>
        <p:spPr>
          <a:xfrm rot="5400000" flipH="1" flipV="1">
            <a:off x="5833778" y="400941"/>
            <a:ext cx="2418648" cy="3142004"/>
          </a:xfrm>
          <a:prstGeom prst="bentConnector3">
            <a:avLst>
              <a:gd name="adj1" fmla="val 13274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70" idx="3"/>
            <a:endCxn id="69" idx="1"/>
          </p:cNvCxnSpPr>
          <p:nvPr/>
        </p:nvCxnSpPr>
        <p:spPr>
          <a:xfrm>
            <a:off x="2771800" y="4867385"/>
            <a:ext cx="374441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Прямая со стрелкой 221"/>
          <p:cNvCxnSpPr>
            <a:stCxn id="69" idx="3"/>
            <a:endCxn id="68" idx="1"/>
          </p:cNvCxnSpPr>
          <p:nvPr/>
        </p:nvCxnSpPr>
        <p:spPr>
          <a:xfrm>
            <a:off x="7524328" y="4867385"/>
            <a:ext cx="14401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59" idx="3"/>
            <a:endCxn id="69" idx="1"/>
          </p:cNvCxnSpPr>
          <p:nvPr/>
        </p:nvCxnSpPr>
        <p:spPr>
          <a:xfrm>
            <a:off x="6156176" y="1039809"/>
            <a:ext cx="360040" cy="3827576"/>
          </a:xfrm>
          <a:prstGeom prst="bent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Соединительная линия уступом 233"/>
          <p:cNvCxnSpPr>
            <a:stCxn id="59" idx="3"/>
            <a:endCxn id="82" idx="1"/>
          </p:cNvCxnSpPr>
          <p:nvPr/>
        </p:nvCxnSpPr>
        <p:spPr>
          <a:xfrm>
            <a:off x="6156176" y="1039809"/>
            <a:ext cx="936104" cy="449249"/>
          </a:xfrm>
          <a:prstGeom prst="bent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59" idx="3"/>
            <a:endCxn id="81" idx="1"/>
          </p:cNvCxnSpPr>
          <p:nvPr/>
        </p:nvCxnSpPr>
        <p:spPr>
          <a:xfrm>
            <a:off x="6156176" y="1039809"/>
            <a:ext cx="936104" cy="924519"/>
          </a:xfrm>
          <a:prstGeom prst="bent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Прямая со стрелкой 241"/>
          <p:cNvCxnSpPr>
            <a:stCxn id="82" idx="2"/>
            <a:endCxn id="81" idx="0"/>
          </p:cNvCxnSpPr>
          <p:nvPr/>
        </p:nvCxnSpPr>
        <p:spPr>
          <a:xfrm>
            <a:off x="7704348" y="1669058"/>
            <a:ext cx="0" cy="11060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1378317" y="407691"/>
            <a:ext cx="0" cy="46440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7504" y="373337"/>
            <a:ext cx="1224136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defPPr>
              <a:defRPr lang="ru-RU"/>
            </a:defPPr>
            <a:lvl1pPr algn="ctr">
              <a:defRPr sz="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ru-RU" b="1" dirty="0"/>
              <a:t>1.1 Управление проектом</a:t>
            </a:r>
          </a:p>
        </p:txBody>
      </p:sp>
      <p:sp>
        <p:nvSpPr>
          <p:cNvPr id="87" name="Прямоугольник 86"/>
          <p:cNvSpPr/>
          <p:nvPr/>
        </p:nvSpPr>
        <p:spPr>
          <a:xfrm>
            <a:off x="107504" y="840009"/>
            <a:ext cx="1224136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1.2 Управление обучением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107504" y="1301102"/>
            <a:ext cx="1224136" cy="4248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1.3 Управление бизнес-процессами</a:t>
            </a:r>
          </a:p>
        </p:txBody>
      </p:sp>
      <p:sp>
        <p:nvSpPr>
          <p:cNvPr id="91" name="Прямоугольник 90"/>
          <p:cNvSpPr/>
          <p:nvPr/>
        </p:nvSpPr>
        <p:spPr>
          <a:xfrm>
            <a:off x="107504" y="1772904"/>
            <a:ext cx="1224136" cy="39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1.4 Управление техническим решением</a:t>
            </a:r>
          </a:p>
        </p:txBody>
      </p:sp>
      <p:sp>
        <p:nvSpPr>
          <p:cNvPr id="92" name="Прямоугольник 91"/>
          <p:cNvSpPr/>
          <p:nvPr/>
        </p:nvSpPr>
        <p:spPr>
          <a:xfrm>
            <a:off x="107505" y="2229635"/>
            <a:ext cx="1224135" cy="3960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fontAlgn="t"/>
            <a:r>
              <a:rPr lang="ru-RU" sz="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1.5 Управление программирование</a:t>
            </a:r>
          </a:p>
        </p:txBody>
      </p:sp>
      <p:sp>
        <p:nvSpPr>
          <p:cNvPr id="93" name="Прямоугольник 92"/>
          <p:cNvSpPr/>
          <p:nvPr/>
        </p:nvSpPr>
        <p:spPr>
          <a:xfrm>
            <a:off x="107504" y="2692385"/>
            <a:ext cx="1224136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1.6 Управление тестированием и обеспечением качества</a:t>
            </a:r>
          </a:p>
        </p:txBody>
      </p:sp>
      <p:sp>
        <p:nvSpPr>
          <p:cNvPr id="94" name="Прямоугольник 93"/>
          <p:cNvSpPr/>
          <p:nvPr/>
        </p:nvSpPr>
        <p:spPr>
          <a:xfrm>
            <a:off x="107504" y="3145112"/>
            <a:ext cx="1224136" cy="432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1.7 Управление инфраструктурой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107504" y="3640367"/>
            <a:ext cx="1224136" cy="396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1.8 Управление интеграцией 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107505" y="4115447"/>
            <a:ext cx="1224135" cy="396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fontAlgn="t"/>
            <a:r>
              <a:rPr lang="ru-RU" sz="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1.9 Управление НСИ</a:t>
            </a:r>
          </a:p>
        </p:txBody>
      </p:sp>
      <p:sp>
        <p:nvSpPr>
          <p:cNvPr id="97" name="Прямоугольник 96"/>
          <p:cNvSpPr/>
          <p:nvPr/>
        </p:nvSpPr>
        <p:spPr>
          <a:xfrm>
            <a:off x="107504" y="4602333"/>
            <a:ext cx="1224136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1.10 Управление поставщиками и финансы</a:t>
            </a:r>
          </a:p>
        </p:txBody>
      </p:sp>
    </p:spTree>
    <p:extLst>
      <p:ext uri="{BB962C8B-B14F-4D97-AF65-F5344CB8AC3E}">
        <p14:creationId xmlns:p14="http://schemas.microsoft.com/office/powerpoint/2010/main" val="627692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1378317" y="407691"/>
            <a:ext cx="0" cy="46440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107504" y="798200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39567" y="8174"/>
            <a:ext cx="853618" cy="303060"/>
          </a:xfrm>
        </p:spPr>
        <p:txBody>
          <a:bodyPr/>
          <a:lstStyle/>
          <a:p>
            <a:pPr>
              <a:defRPr/>
            </a:pPr>
            <a:fld id="{126D2579-5C6B-4163-A0D6-F4ABE1A6CD7E}" type="slidenum">
              <a:rPr lang="ru-RU" altLang="ru-RU" sz="1400" b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14</a:t>
            </a:fld>
            <a:r>
              <a:rPr lang="ru-RU" alt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\34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00846" y="11721"/>
            <a:ext cx="6192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sz="1400" dirty="0">
                <a:solidFill>
                  <a:schemeClr val="bg1"/>
                </a:solidFill>
              </a:rPr>
              <a:t>2. Концептуальный проект  (фаза "Реализация проекта")</a:t>
            </a:r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107504" y="1254240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flipH="1">
            <a:off x="107504" y="1725965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H="1">
            <a:off x="107504" y="2197768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H="1">
            <a:off x="107504" y="2654499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flipH="1">
            <a:off x="107504" y="3117249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H="1">
            <a:off x="107504" y="3591240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107504" y="4065231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H="1">
            <a:off x="107504" y="4550320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1691800" y="365607"/>
            <a:ext cx="108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Планирование проекта </a:t>
            </a:r>
          </a:p>
        </p:txBody>
      </p:sp>
      <p:sp>
        <p:nvSpPr>
          <p:cNvPr id="61" name="Прямоугольник 60"/>
          <p:cNvSpPr/>
          <p:nvPr/>
        </p:nvSpPr>
        <p:spPr>
          <a:xfrm>
            <a:off x="2915936" y="364146"/>
            <a:ext cx="108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рисками и проблемами</a:t>
            </a:r>
          </a:p>
        </p:txBody>
      </p:sp>
      <p:sp>
        <p:nvSpPr>
          <p:cNvPr id="62" name="Прямоугольник 61"/>
          <p:cNvSpPr/>
          <p:nvPr/>
        </p:nvSpPr>
        <p:spPr>
          <a:xfrm>
            <a:off x="4140072" y="364146"/>
            <a:ext cx="108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коммуникациям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5364208" y="364146"/>
            <a:ext cx="108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изменениями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6588344" y="364146"/>
            <a:ext cx="108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ресурсами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7812480" y="364146"/>
            <a:ext cx="108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качеством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4076113" y="1770953"/>
            <a:ext cx="1503999" cy="39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или модификация концептуального дизайна (при необходимости) и Технического задания (Проектного решения)</a:t>
            </a:r>
          </a:p>
        </p:txBody>
      </p:sp>
      <p:sp>
        <p:nvSpPr>
          <p:cNvPr id="76" name="Прямоугольник 75"/>
          <p:cNvSpPr/>
          <p:nvPr/>
        </p:nvSpPr>
        <p:spPr>
          <a:xfrm>
            <a:off x="1619672" y="1770953"/>
            <a:ext cx="1152128" cy="39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Проведение анализа отклонений от стандартной конфигурации</a:t>
            </a:r>
          </a:p>
        </p:txBody>
      </p:sp>
      <p:sp>
        <p:nvSpPr>
          <p:cNvPr id="77" name="Прямоугольник 76"/>
          <p:cNvSpPr/>
          <p:nvPr/>
        </p:nvSpPr>
        <p:spPr>
          <a:xfrm>
            <a:off x="7932585" y="1294236"/>
            <a:ext cx="796929" cy="39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Подготовка сценариев тестирования </a:t>
            </a:r>
          </a:p>
        </p:txBody>
      </p:sp>
      <p:sp>
        <p:nvSpPr>
          <p:cNvPr id="78" name="Прямоугольник 77"/>
          <p:cNvSpPr/>
          <p:nvPr/>
        </p:nvSpPr>
        <p:spPr>
          <a:xfrm>
            <a:off x="6876376" y="1294236"/>
            <a:ext cx="863976" cy="39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модели бизнес-процессов "</a:t>
            </a:r>
            <a:r>
              <a:rPr lang="ru-RU" sz="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</a:t>
            </a:r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79" name="Прямоугольник 78"/>
          <p:cNvSpPr/>
          <p:nvPr/>
        </p:nvSpPr>
        <p:spPr>
          <a:xfrm>
            <a:off x="5652120" y="1294236"/>
            <a:ext cx="1007992" cy="39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Принятие решений об объеме изменений в ИС (</a:t>
            </a:r>
            <a:r>
              <a:rPr lang="ru-RU" sz="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Gap</a:t>
            </a:r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анализ)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4716016" y="1294236"/>
            <a:ext cx="792088" cy="39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 бизнес выгод от изменения </a:t>
            </a:r>
          </a:p>
        </p:txBody>
      </p:sp>
      <p:sp>
        <p:nvSpPr>
          <p:cNvPr id="81" name="Прямоугольник 80"/>
          <p:cNvSpPr/>
          <p:nvPr/>
        </p:nvSpPr>
        <p:spPr>
          <a:xfrm>
            <a:off x="3515671" y="1294236"/>
            <a:ext cx="1008112" cy="39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Определение соответствия бизнес требований бизнес модели решения</a:t>
            </a:r>
          </a:p>
        </p:txBody>
      </p:sp>
      <p:sp>
        <p:nvSpPr>
          <p:cNvPr id="82" name="Прямоугольник 81"/>
          <p:cNvSpPr/>
          <p:nvPr/>
        </p:nvSpPr>
        <p:spPr>
          <a:xfrm>
            <a:off x="3193644" y="843558"/>
            <a:ext cx="108012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Проведение обучения проектной команды, решение без доработок (2 -ой уровень)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2123728" y="843558"/>
            <a:ext cx="1008112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Подготовка плана обучения (семинаров) проектной команды</a:t>
            </a:r>
          </a:p>
        </p:txBody>
      </p:sp>
      <p:sp>
        <p:nvSpPr>
          <p:cNvPr id="84" name="Прямоугольник 83"/>
          <p:cNvSpPr/>
          <p:nvPr/>
        </p:nvSpPr>
        <p:spPr>
          <a:xfrm>
            <a:off x="1378317" y="843558"/>
            <a:ext cx="673403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  потребностей  обучения</a:t>
            </a:r>
          </a:p>
        </p:txBody>
      </p:sp>
      <p:sp>
        <p:nvSpPr>
          <p:cNvPr id="85" name="Прямоугольник 84"/>
          <p:cNvSpPr/>
          <p:nvPr/>
        </p:nvSpPr>
        <p:spPr>
          <a:xfrm>
            <a:off x="7740352" y="4624022"/>
            <a:ext cx="1296144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Подписание Акта и оплата подрядчику (стадия "Концептуальный проект")</a:t>
            </a:r>
          </a:p>
        </p:txBody>
      </p:sp>
      <p:sp>
        <p:nvSpPr>
          <p:cNvPr id="86" name="Прямоугольник 85"/>
          <p:cNvSpPr/>
          <p:nvPr/>
        </p:nvSpPr>
        <p:spPr>
          <a:xfrm>
            <a:off x="7889040" y="2687303"/>
            <a:ext cx="920687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Внутренняя и внешняя проверка качества проектных документов</a:t>
            </a:r>
          </a:p>
        </p:txBody>
      </p:sp>
      <p:sp>
        <p:nvSpPr>
          <p:cNvPr id="87" name="Прямоугольник 86"/>
          <p:cNvSpPr/>
          <p:nvPr/>
        </p:nvSpPr>
        <p:spPr>
          <a:xfrm>
            <a:off x="6444208" y="2689639"/>
            <a:ext cx="1152128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Подготовка программы и методики испытаний</a:t>
            </a:r>
          </a:p>
        </p:txBody>
      </p:sp>
      <p:sp>
        <p:nvSpPr>
          <p:cNvPr id="88" name="Прямоугольник 87"/>
          <p:cNvSpPr/>
          <p:nvPr/>
        </p:nvSpPr>
        <p:spPr>
          <a:xfrm>
            <a:off x="2555776" y="2715766"/>
            <a:ext cx="1368152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Тестирование функциональных возможностей стандартного решения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6444208" y="2247758"/>
            <a:ext cx="1152128" cy="3600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 fontAlgn="t"/>
            <a:r>
              <a:rPr lang="ru-RU" sz="600" dirty="0">
                <a:latin typeface="Tahoma" pitchFamily="34" charset="0"/>
                <a:ea typeface="Tahoma" pitchFamily="34" charset="0"/>
                <a:cs typeface="Tahoma" pitchFamily="34" charset="0"/>
              </a:rPr>
              <a:t>Разработка верхнеуровневого дизайна доработок</a:t>
            </a:r>
          </a:p>
        </p:txBody>
      </p:sp>
      <p:sp>
        <p:nvSpPr>
          <p:cNvPr id="90" name="Прямоугольник 89"/>
          <p:cNvSpPr/>
          <p:nvPr/>
        </p:nvSpPr>
        <p:spPr>
          <a:xfrm>
            <a:off x="4644008" y="2247758"/>
            <a:ext cx="1224136" cy="3600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 fontAlgn="t"/>
            <a:r>
              <a:rPr lang="ru-RU" sz="600" dirty="0">
                <a:latin typeface="Tahoma" pitchFamily="34" charset="0"/>
                <a:ea typeface="Tahoma" pitchFamily="34" charset="0"/>
                <a:cs typeface="Tahoma" pitchFamily="34" charset="0"/>
              </a:rPr>
              <a:t>Проведение анализа требуемых ресурсов для ликвидации отклонения</a:t>
            </a:r>
          </a:p>
        </p:txBody>
      </p:sp>
      <p:sp>
        <p:nvSpPr>
          <p:cNvPr id="91" name="Прямоугольник 90"/>
          <p:cNvSpPr/>
          <p:nvPr/>
        </p:nvSpPr>
        <p:spPr>
          <a:xfrm>
            <a:off x="7847326" y="1771423"/>
            <a:ext cx="962401" cy="39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и тестирование ролей для проектной команды</a:t>
            </a:r>
          </a:p>
        </p:txBody>
      </p:sp>
      <p:sp>
        <p:nvSpPr>
          <p:cNvPr id="92" name="Прямоугольник 91"/>
          <p:cNvSpPr/>
          <p:nvPr/>
        </p:nvSpPr>
        <p:spPr>
          <a:xfrm>
            <a:off x="6372080" y="1771592"/>
            <a:ext cx="1088289" cy="39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Начало конфигурирования и настройки не продуктивных сред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6516216" y="4624022"/>
            <a:ext cx="1080000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Актуализация бюджета ИТ проекта (при необходимости)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5292080" y="4624022"/>
            <a:ext cx="1080000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Коррекция ТСО на 5 лет (при необходимости)</a:t>
            </a:r>
          </a:p>
        </p:txBody>
      </p:sp>
      <p:sp>
        <p:nvSpPr>
          <p:cNvPr id="97" name="Прямоугольник 96"/>
          <p:cNvSpPr/>
          <p:nvPr/>
        </p:nvSpPr>
        <p:spPr>
          <a:xfrm>
            <a:off x="4644008" y="4126082"/>
            <a:ext cx="1224136" cy="36321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 fontAlgn="t"/>
            <a:r>
              <a:rPr lang="ru-RU" sz="600" dirty="0">
                <a:latin typeface="Tahoma" pitchFamily="34" charset="0"/>
                <a:ea typeface="Tahoma" pitchFamily="34" charset="0"/>
                <a:cs typeface="Tahoma" pitchFamily="34" charset="0"/>
              </a:rPr>
              <a:t>Подготовка данных для разработки и тестирования</a:t>
            </a:r>
          </a:p>
        </p:txBody>
      </p:sp>
      <p:sp>
        <p:nvSpPr>
          <p:cNvPr id="98" name="Прямоугольник 97"/>
          <p:cNvSpPr/>
          <p:nvPr/>
        </p:nvSpPr>
        <p:spPr>
          <a:xfrm>
            <a:off x="2555776" y="4119966"/>
            <a:ext cx="136815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t"/>
            <a:r>
              <a:rPr lang="ru-RU" sz="600" dirty="0">
                <a:latin typeface="Tahoma" pitchFamily="34" charset="0"/>
                <a:ea typeface="Tahoma" pitchFamily="34" charset="0"/>
                <a:cs typeface="Tahoma" pitchFamily="34" charset="0"/>
              </a:rPr>
              <a:t>Разработка дизайна НСИ и проектного решения по миграции данных</a:t>
            </a:r>
          </a:p>
        </p:txBody>
      </p:sp>
      <p:sp>
        <p:nvSpPr>
          <p:cNvPr id="99" name="Прямоугольник 98"/>
          <p:cNvSpPr/>
          <p:nvPr/>
        </p:nvSpPr>
        <p:spPr>
          <a:xfrm>
            <a:off x="2555776" y="3615910"/>
            <a:ext cx="1368152" cy="396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дизайна интеграции по каждому потоку</a:t>
            </a:r>
          </a:p>
        </p:txBody>
      </p:sp>
      <p:sp>
        <p:nvSpPr>
          <p:cNvPr id="100" name="Прямоугольник 99"/>
          <p:cNvSpPr/>
          <p:nvPr/>
        </p:nvSpPr>
        <p:spPr>
          <a:xfrm>
            <a:off x="4644128" y="3147814"/>
            <a:ext cx="1224016" cy="396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не продуктивных сред</a:t>
            </a:r>
          </a:p>
        </p:txBody>
      </p:sp>
      <p:sp>
        <p:nvSpPr>
          <p:cNvPr id="101" name="Прямоугольник 100"/>
          <p:cNvSpPr/>
          <p:nvPr/>
        </p:nvSpPr>
        <p:spPr>
          <a:xfrm>
            <a:off x="2555776" y="3147814"/>
            <a:ext cx="1368152" cy="396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дизайна системного ландшафта</a:t>
            </a:r>
          </a:p>
        </p:txBody>
      </p:sp>
      <p:cxnSp>
        <p:nvCxnSpPr>
          <p:cNvPr id="103" name="Прямая со стрелкой 102"/>
          <p:cNvCxnSpPr>
            <a:stCxn id="84" idx="3"/>
            <a:endCxn id="83" idx="1"/>
          </p:cNvCxnSpPr>
          <p:nvPr/>
        </p:nvCxnSpPr>
        <p:spPr>
          <a:xfrm>
            <a:off x="2051720" y="1041558"/>
            <a:ext cx="72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83" idx="3"/>
            <a:endCxn id="82" idx="1"/>
          </p:cNvCxnSpPr>
          <p:nvPr/>
        </p:nvCxnSpPr>
        <p:spPr>
          <a:xfrm>
            <a:off x="3131840" y="1041558"/>
            <a:ext cx="6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82" idx="3"/>
          </p:cNvCxnSpPr>
          <p:nvPr/>
        </p:nvCxnSpPr>
        <p:spPr>
          <a:xfrm>
            <a:off x="4273764" y="1041558"/>
            <a:ext cx="144016" cy="2526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81" idx="3"/>
            <a:endCxn id="80" idx="1"/>
          </p:cNvCxnSpPr>
          <p:nvPr/>
        </p:nvCxnSpPr>
        <p:spPr>
          <a:xfrm>
            <a:off x="4523783" y="1492236"/>
            <a:ext cx="192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>
            <a:stCxn id="80" idx="3"/>
            <a:endCxn id="79" idx="1"/>
          </p:cNvCxnSpPr>
          <p:nvPr/>
        </p:nvCxnSpPr>
        <p:spPr>
          <a:xfrm>
            <a:off x="5508104" y="1492236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79" idx="3"/>
            <a:endCxn id="78" idx="1"/>
          </p:cNvCxnSpPr>
          <p:nvPr/>
        </p:nvCxnSpPr>
        <p:spPr>
          <a:xfrm>
            <a:off x="6660112" y="1492236"/>
            <a:ext cx="216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>
            <a:stCxn id="78" idx="3"/>
            <a:endCxn id="77" idx="1"/>
          </p:cNvCxnSpPr>
          <p:nvPr/>
        </p:nvCxnSpPr>
        <p:spPr>
          <a:xfrm>
            <a:off x="7740352" y="1492236"/>
            <a:ext cx="192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127"/>
          <p:cNvCxnSpPr>
            <a:stCxn id="81" idx="1"/>
            <a:endCxn id="76" idx="0"/>
          </p:cNvCxnSpPr>
          <p:nvPr/>
        </p:nvCxnSpPr>
        <p:spPr>
          <a:xfrm rot="10800000" flipV="1">
            <a:off x="2195737" y="1492235"/>
            <a:ext cx="1319935" cy="2787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Соединительная линия уступом 131"/>
          <p:cNvCxnSpPr>
            <a:stCxn id="78" idx="2"/>
            <a:endCxn id="75" idx="1"/>
          </p:cNvCxnSpPr>
          <p:nvPr/>
        </p:nvCxnSpPr>
        <p:spPr>
          <a:xfrm rot="5400000">
            <a:off x="5552881" y="213469"/>
            <a:ext cx="278717" cy="3232251"/>
          </a:xfrm>
          <a:prstGeom prst="bentConnector4">
            <a:avLst>
              <a:gd name="adj1" fmla="val 14480"/>
              <a:gd name="adj2" fmla="val 1070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75" idx="3"/>
            <a:endCxn id="92" idx="1"/>
          </p:cNvCxnSpPr>
          <p:nvPr/>
        </p:nvCxnSpPr>
        <p:spPr>
          <a:xfrm>
            <a:off x="5580112" y="1968953"/>
            <a:ext cx="791968" cy="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/>
          <p:cNvCxnSpPr>
            <a:stCxn id="92" idx="3"/>
            <a:endCxn id="91" idx="1"/>
          </p:cNvCxnSpPr>
          <p:nvPr/>
        </p:nvCxnSpPr>
        <p:spPr>
          <a:xfrm flipV="1">
            <a:off x="7460369" y="1969423"/>
            <a:ext cx="386957" cy="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77" idx="2"/>
            <a:endCxn id="91" idx="0"/>
          </p:cNvCxnSpPr>
          <p:nvPr/>
        </p:nvCxnSpPr>
        <p:spPr>
          <a:xfrm rot="5400000">
            <a:off x="8289196" y="1729568"/>
            <a:ext cx="81187" cy="25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hape 145"/>
          <p:cNvCxnSpPr>
            <a:stCxn id="76" idx="2"/>
            <a:endCxn id="90" idx="1"/>
          </p:cNvCxnSpPr>
          <p:nvPr/>
        </p:nvCxnSpPr>
        <p:spPr>
          <a:xfrm rot="16200000" flipH="1">
            <a:off x="3289470" y="1073219"/>
            <a:ext cx="260805" cy="24482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78" idx="2"/>
            <a:endCxn id="89" idx="3"/>
          </p:cNvCxnSpPr>
          <p:nvPr/>
        </p:nvCxnSpPr>
        <p:spPr>
          <a:xfrm rot="16200000" flipH="1">
            <a:off x="7083589" y="1915011"/>
            <a:ext cx="737522" cy="287972"/>
          </a:xfrm>
          <a:prstGeom prst="bentConnector4">
            <a:avLst>
              <a:gd name="adj1" fmla="val 37797"/>
              <a:gd name="adj2" fmla="val 229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57"/>
          <p:cNvCxnSpPr>
            <a:endCxn id="88" idx="1"/>
          </p:cNvCxnSpPr>
          <p:nvPr/>
        </p:nvCxnSpPr>
        <p:spPr>
          <a:xfrm rot="5400000">
            <a:off x="2132740" y="1698642"/>
            <a:ext cx="1638160" cy="792088"/>
          </a:xfrm>
          <a:prstGeom prst="bentConnector4">
            <a:avLst>
              <a:gd name="adj1" fmla="val 5582"/>
              <a:gd name="adj2" fmla="val 229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hape 173"/>
          <p:cNvCxnSpPr>
            <a:stCxn id="90" idx="3"/>
          </p:cNvCxnSpPr>
          <p:nvPr/>
        </p:nvCxnSpPr>
        <p:spPr>
          <a:xfrm flipV="1">
            <a:off x="5868144" y="1664700"/>
            <a:ext cx="97388" cy="763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Соединительная линия уступом 194"/>
          <p:cNvCxnSpPr>
            <a:stCxn id="78" idx="2"/>
            <a:endCxn id="87" idx="3"/>
          </p:cNvCxnSpPr>
          <p:nvPr/>
        </p:nvCxnSpPr>
        <p:spPr>
          <a:xfrm rot="16200000" flipH="1">
            <a:off x="6853649" y="2144951"/>
            <a:ext cx="1197403" cy="287972"/>
          </a:xfrm>
          <a:prstGeom prst="bentConnector4">
            <a:avLst>
              <a:gd name="adj1" fmla="val 3913"/>
              <a:gd name="adj2" fmla="val 1356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/>
          <p:nvPr/>
        </p:nvCxnSpPr>
        <p:spPr>
          <a:xfrm>
            <a:off x="7596336" y="3003798"/>
            <a:ext cx="292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hape 202"/>
          <p:cNvCxnSpPr>
            <a:endCxn id="101" idx="1"/>
          </p:cNvCxnSpPr>
          <p:nvPr/>
        </p:nvCxnSpPr>
        <p:spPr>
          <a:xfrm rot="5400000">
            <a:off x="1916716" y="1914666"/>
            <a:ext cx="2070208" cy="792088"/>
          </a:xfrm>
          <a:prstGeom prst="bentConnector4">
            <a:avLst>
              <a:gd name="adj1" fmla="val 4729"/>
              <a:gd name="adj2" fmla="val 229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 стрелкой 206"/>
          <p:cNvCxnSpPr>
            <a:stCxn id="101" idx="3"/>
            <a:endCxn id="100" idx="1"/>
          </p:cNvCxnSpPr>
          <p:nvPr/>
        </p:nvCxnSpPr>
        <p:spPr>
          <a:xfrm>
            <a:off x="3923928" y="3345814"/>
            <a:ext cx="72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hape 208"/>
          <p:cNvCxnSpPr>
            <a:stCxn id="100" idx="3"/>
            <a:endCxn id="87" idx="2"/>
          </p:cNvCxnSpPr>
          <p:nvPr/>
        </p:nvCxnSpPr>
        <p:spPr>
          <a:xfrm flipV="1">
            <a:off x="5868144" y="3085639"/>
            <a:ext cx="1152128" cy="260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hape 213"/>
          <p:cNvCxnSpPr>
            <a:endCxn id="99" idx="1"/>
          </p:cNvCxnSpPr>
          <p:nvPr/>
        </p:nvCxnSpPr>
        <p:spPr>
          <a:xfrm rot="5400000">
            <a:off x="1682668" y="2148714"/>
            <a:ext cx="2538304" cy="792088"/>
          </a:xfrm>
          <a:prstGeom prst="bentConnector4">
            <a:avLst>
              <a:gd name="adj1" fmla="val 3697"/>
              <a:gd name="adj2" fmla="val 229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hape 249"/>
          <p:cNvCxnSpPr>
            <a:stCxn id="99" idx="3"/>
            <a:endCxn id="87" idx="2"/>
          </p:cNvCxnSpPr>
          <p:nvPr/>
        </p:nvCxnSpPr>
        <p:spPr>
          <a:xfrm flipV="1">
            <a:off x="3923928" y="3085639"/>
            <a:ext cx="3096344" cy="7282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hape 256"/>
          <p:cNvCxnSpPr>
            <a:endCxn id="98" idx="1"/>
          </p:cNvCxnSpPr>
          <p:nvPr/>
        </p:nvCxnSpPr>
        <p:spPr>
          <a:xfrm rot="5400000">
            <a:off x="1437307" y="2394075"/>
            <a:ext cx="3029026" cy="792088"/>
          </a:xfrm>
          <a:prstGeom prst="bentConnector4">
            <a:avLst>
              <a:gd name="adj1" fmla="val 2964"/>
              <a:gd name="adj2" fmla="val 2300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Прямая со стрелкой 264"/>
          <p:cNvCxnSpPr>
            <a:stCxn id="98" idx="3"/>
            <a:endCxn id="97" idx="1"/>
          </p:cNvCxnSpPr>
          <p:nvPr/>
        </p:nvCxnSpPr>
        <p:spPr>
          <a:xfrm>
            <a:off x="3923928" y="4304632"/>
            <a:ext cx="720080" cy="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hape 266"/>
          <p:cNvCxnSpPr>
            <a:stCxn id="97" idx="3"/>
            <a:endCxn id="87" idx="2"/>
          </p:cNvCxnSpPr>
          <p:nvPr/>
        </p:nvCxnSpPr>
        <p:spPr>
          <a:xfrm flipV="1">
            <a:off x="5868144" y="3085639"/>
            <a:ext cx="1152128" cy="12220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Соединительная линия уступом 293"/>
          <p:cNvCxnSpPr>
            <a:stCxn id="98" idx="3"/>
            <a:endCxn id="87" idx="1"/>
          </p:cNvCxnSpPr>
          <p:nvPr/>
        </p:nvCxnSpPr>
        <p:spPr>
          <a:xfrm flipV="1">
            <a:off x="3923928" y="2887639"/>
            <a:ext cx="2520280" cy="1416993"/>
          </a:xfrm>
          <a:prstGeom prst="bentConnector3">
            <a:avLst>
              <a:gd name="adj1" fmla="val 109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Соединительная линия уступом 298"/>
          <p:cNvCxnSpPr>
            <a:stCxn id="86" idx="2"/>
          </p:cNvCxnSpPr>
          <p:nvPr/>
        </p:nvCxnSpPr>
        <p:spPr>
          <a:xfrm rot="5400000">
            <a:off x="7088827" y="3341776"/>
            <a:ext cx="1519030" cy="1002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Прямая со стрелкой 300"/>
          <p:cNvCxnSpPr>
            <a:stCxn id="96" idx="3"/>
            <a:endCxn id="95" idx="1"/>
          </p:cNvCxnSpPr>
          <p:nvPr/>
        </p:nvCxnSpPr>
        <p:spPr>
          <a:xfrm>
            <a:off x="6372080" y="4822022"/>
            <a:ext cx="14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hape 304"/>
          <p:cNvCxnSpPr>
            <a:stCxn id="91" idx="3"/>
            <a:endCxn id="85" idx="0"/>
          </p:cNvCxnSpPr>
          <p:nvPr/>
        </p:nvCxnSpPr>
        <p:spPr>
          <a:xfrm flipH="1">
            <a:off x="8388424" y="1969423"/>
            <a:ext cx="421303" cy="2654599"/>
          </a:xfrm>
          <a:prstGeom prst="bentConnector4">
            <a:avLst>
              <a:gd name="adj1" fmla="val -31522"/>
              <a:gd name="adj2" fmla="val 894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>
            <a:stCxn id="95" idx="3"/>
            <a:endCxn id="85" idx="1"/>
          </p:cNvCxnSpPr>
          <p:nvPr/>
        </p:nvCxnSpPr>
        <p:spPr>
          <a:xfrm>
            <a:off x="7596216" y="4822022"/>
            <a:ext cx="14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>
            <a:off x="1378317" y="407691"/>
            <a:ext cx="0" cy="46440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07504" y="373337"/>
            <a:ext cx="1224136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defPPr>
              <a:defRPr lang="ru-RU"/>
            </a:defPPr>
            <a:lvl1pPr algn="ctr">
              <a:defRPr sz="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ru-RU" b="1" dirty="0"/>
              <a:t>2.1 Управление проектом</a:t>
            </a:r>
          </a:p>
        </p:txBody>
      </p:sp>
      <p:sp>
        <p:nvSpPr>
          <p:cNvPr id="102" name="Прямоугольник 101"/>
          <p:cNvSpPr/>
          <p:nvPr/>
        </p:nvSpPr>
        <p:spPr>
          <a:xfrm>
            <a:off x="107504" y="840009"/>
            <a:ext cx="1224136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2.2 Управление обучением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07504" y="1301102"/>
            <a:ext cx="1224136" cy="4248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2.3 Управление бизнес-процессами</a:t>
            </a:r>
          </a:p>
        </p:txBody>
      </p:sp>
      <p:sp>
        <p:nvSpPr>
          <p:cNvPr id="106" name="Прямоугольник 105"/>
          <p:cNvSpPr/>
          <p:nvPr/>
        </p:nvSpPr>
        <p:spPr>
          <a:xfrm>
            <a:off x="107504" y="1772904"/>
            <a:ext cx="1224136" cy="39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2.4 Управление техническим решением</a:t>
            </a:r>
          </a:p>
        </p:txBody>
      </p:sp>
      <p:sp>
        <p:nvSpPr>
          <p:cNvPr id="107" name="Прямоугольник 106"/>
          <p:cNvSpPr/>
          <p:nvPr/>
        </p:nvSpPr>
        <p:spPr>
          <a:xfrm>
            <a:off x="107505" y="2229635"/>
            <a:ext cx="1224135" cy="3960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fontAlgn="t"/>
            <a:r>
              <a:rPr lang="ru-RU" sz="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2.5 Управление программирование</a:t>
            </a:r>
          </a:p>
        </p:txBody>
      </p:sp>
      <p:sp>
        <p:nvSpPr>
          <p:cNvPr id="108" name="Прямоугольник 107"/>
          <p:cNvSpPr/>
          <p:nvPr/>
        </p:nvSpPr>
        <p:spPr>
          <a:xfrm>
            <a:off x="107504" y="2692385"/>
            <a:ext cx="1224136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2.6 Управление тестированием и обеспечением качества</a:t>
            </a:r>
          </a:p>
        </p:txBody>
      </p:sp>
      <p:sp>
        <p:nvSpPr>
          <p:cNvPr id="109" name="Прямоугольник 108"/>
          <p:cNvSpPr/>
          <p:nvPr/>
        </p:nvSpPr>
        <p:spPr>
          <a:xfrm>
            <a:off x="107504" y="3145112"/>
            <a:ext cx="1224136" cy="432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2.7 Управление инфраструктурой</a:t>
            </a:r>
          </a:p>
        </p:txBody>
      </p:sp>
      <p:sp>
        <p:nvSpPr>
          <p:cNvPr id="110" name="Прямоугольник 109"/>
          <p:cNvSpPr/>
          <p:nvPr/>
        </p:nvSpPr>
        <p:spPr>
          <a:xfrm>
            <a:off x="107504" y="3640367"/>
            <a:ext cx="1224136" cy="396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2.8 Управление интеграцией </a:t>
            </a:r>
          </a:p>
        </p:txBody>
      </p:sp>
      <p:sp>
        <p:nvSpPr>
          <p:cNvPr id="111" name="Прямоугольник 110"/>
          <p:cNvSpPr/>
          <p:nvPr/>
        </p:nvSpPr>
        <p:spPr>
          <a:xfrm>
            <a:off x="107505" y="4115447"/>
            <a:ext cx="1224135" cy="396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fontAlgn="t"/>
            <a:r>
              <a:rPr lang="ru-RU" sz="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2.9 Управление НСИ</a:t>
            </a:r>
          </a:p>
        </p:txBody>
      </p:sp>
      <p:sp>
        <p:nvSpPr>
          <p:cNvPr id="112" name="Прямоугольник 111"/>
          <p:cNvSpPr/>
          <p:nvPr/>
        </p:nvSpPr>
        <p:spPr>
          <a:xfrm>
            <a:off x="107504" y="4602333"/>
            <a:ext cx="1224136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2.10 Управление поставщиками и финансы</a:t>
            </a:r>
          </a:p>
        </p:txBody>
      </p:sp>
    </p:spTree>
    <p:extLst>
      <p:ext uri="{BB962C8B-B14F-4D97-AF65-F5344CB8AC3E}">
        <p14:creationId xmlns:p14="http://schemas.microsoft.com/office/powerpoint/2010/main" val="2322576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1378317" y="407691"/>
            <a:ext cx="0" cy="46440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107504" y="798200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39567" y="8174"/>
            <a:ext cx="853618" cy="303060"/>
          </a:xfrm>
        </p:spPr>
        <p:txBody>
          <a:bodyPr/>
          <a:lstStyle/>
          <a:p>
            <a:pPr>
              <a:defRPr/>
            </a:pPr>
            <a:fld id="{126D2579-5C6B-4163-A0D6-F4ABE1A6CD7E}" type="slidenum">
              <a:rPr lang="ru-RU" altLang="ru-RU" sz="1400" b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15</a:t>
            </a:fld>
            <a:r>
              <a:rPr lang="ru-RU" alt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\34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07703" y="17647"/>
            <a:ext cx="6192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3</a:t>
            </a:r>
            <a:r>
              <a:rPr lang="ru-RU" sz="1400" dirty="0">
                <a:solidFill>
                  <a:schemeClr val="bg1"/>
                </a:solidFill>
              </a:rPr>
              <a:t>. Реализация (фаза "Реализация проекта")</a:t>
            </a:r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107504" y="1254240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flipH="1">
            <a:off x="107504" y="1725965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H="1">
            <a:off x="107504" y="2197768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H="1">
            <a:off x="107504" y="2654499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flipH="1">
            <a:off x="107504" y="3117249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H="1">
            <a:off x="107504" y="3591240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107504" y="4065231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H="1">
            <a:off x="107504" y="4550320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1547664" y="365607"/>
            <a:ext cx="108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Планирование проекта </a:t>
            </a:r>
          </a:p>
        </p:txBody>
      </p:sp>
      <p:sp>
        <p:nvSpPr>
          <p:cNvPr id="61" name="Прямоугольник 60"/>
          <p:cNvSpPr/>
          <p:nvPr/>
        </p:nvSpPr>
        <p:spPr>
          <a:xfrm>
            <a:off x="2699792" y="365607"/>
            <a:ext cx="108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рисками и проблемами</a:t>
            </a:r>
          </a:p>
        </p:txBody>
      </p:sp>
      <p:sp>
        <p:nvSpPr>
          <p:cNvPr id="62" name="Прямоугольник 61"/>
          <p:cNvSpPr/>
          <p:nvPr/>
        </p:nvSpPr>
        <p:spPr>
          <a:xfrm>
            <a:off x="3851920" y="364146"/>
            <a:ext cx="108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коммуникациям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4997191" y="364146"/>
            <a:ext cx="108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изменениями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6142462" y="371445"/>
            <a:ext cx="108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ресурсами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7286302" y="366984"/>
            <a:ext cx="108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качеством</a:t>
            </a:r>
          </a:p>
        </p:txBody>
      </p:sp>
      <p:sp>
        <p:nvSpPr>
          <p:cNvPr id="66" name="Прямоугольник 65"/>
          <p:cNvSpPr/>
          <p:nvPr/>
        </p:nvSpPr>
        <p:spPr>
          <a:xfrm>
            <a:off x="7668344" y="4587974"/>
            <a:ext cx="1080000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Подписание Акта и оплата подрядчику (стадия "Реализация")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3059952" y="2247757"/>
            <a:ext cx="1080000" cy="3600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 fontAlgn="t"/>
            <a:r>
              <a:rPr lang="ru-RU" sz="600" dirty="0">
                <a:latin typeface="Tahoma" pitchFamily="34" charset="0"/>
                <a:ea typeface="Tahoma" pitchFamily="34" charset="0"/>
                <a:cs typeface="Tahoma" pitchFamily="34" charset="0"/>
              </a:rPr>
              <a:t>Разработка (в том числе НСИ и интеграция)</a:t>
            </a:r>
          </a:p>
          <a:p>
            <a:pPr algn="ctr" fontAlgn="t"/>
            <a:r>
              <a:rPr lang="ru-RU" sz="600" dirty="0">
                <a:latin typeface="Tahoma" pitchFamily="34" charset="0"/>
                <a:ea typeface="Tahoma" pitchFamily="34" charset="0"/>
                <a:cs typeface="Tahoma" pitchFamily="34" charset="0"/>
              </a:rPr>
              <a:t>ОФДД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4067944" y="1779662"/>
            <a:ext cx="1080000" cy="39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ролей ключевых пользователей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2843808" y="1779662"/>
            <a:ext cx="1080000" cy="39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Окончание конфигурирования и установки системы</a:t>
            </a:r>
          </a:p>
        </p:txBody>
      </p:sp>
      <p:sp>
        <p:nvSpPr>
          <p:cNvPr id="70" name="Прямоугольник 69"/>
          <p:cNvSpPr/>
          <p:nvPr/>
        </p:nvSpPr>
        <p:spPr>
          <a:xfrm>
            <a:off x="1475656" y="1779662"/>
            <a:ext cx="1224136" cy="39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Подготовка списков для присвоения ролей конечным пользователям</a:t>
            </a:r>
          </a:p>
        </p:txBody>
      </p:sp>
      <p:sp>
        <p:nvSpPr>
          <p:cNvPr id="72" name="Прямоугольник 71"/>
          <p:cNvSpPr/>
          <p:nvPr/>
        </p:nvSpPr>
        <p:spPr>
          <a:xfrm>
            <a:off x="7092280" y="1294236"/>
            <a:ext cx="900160" cy="39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регламентирующих документов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5652240" y="1294236"/>
            <a:ext cx="1080000" cy="39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 и обновление моделей БП "</a:t>
            </a:r>
            <a:r>
              <a:rPr lang="ru-RU" sz="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</a:t>
            </a:r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(при необходимости)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1907824" y="1294236"/>
            <a:ext cx="1296024" cy="39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Модификация (детализация) сценариев тестирования (при необходимости)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6516216" y="843558"/>
            <a:ext cx="1512168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\ актуализация учебных материалов и инструкций </a:t>
            </a:r>
          </a:p>
        </p:txBody>
      </p:sp>
      <p:sp>
        <p:nvSpPr>
          <p:cNvPr id="76" name="Прямоугольник 75"/>
          <p:cNvSpPr/>
          <p:nvPr/>
        </p:nvSpPr>
        <p:spPr>
          <a:xfrm>
            <a:off x="1907704" y="843558"/>
            <a:ext cx="1512168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плана обучения и плана разработки \ актуализации учебных материалов и инструкций</a:t>
            </a:r>
          </a:p>
        </p:txBody>
      </p:sp>
      <p:sp>
        <p:nvSpPr>
          <p:cNvPr id="78" name="Прямоугольник 77"/>
          <p:cNvSpPr/>
          <p:nvPr/>
        </p:nvSpPr>
        <p:spPr>
          <a:xfrm>
            <a:off x="6084168" y="4119966"/>
            <a:ext cx="1224136" cy="396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 fontAlgn="t"/>
            <a:r>
              <a:rPr lang="ru-RU" sz="600" dirty="0">
                <a:latin typeface="Tahoma" pitchFamily="34" charset="0"/>
                <a:ea typeface="Tahoma" pitchFamily="34" charset="0"/>
                <a:cs typeface="Tahoma" pitchFamily="34" charset="0"/>
              </a:rPr>
              <a:t>Разработка обработок для первоначальной загрузки данных</a:t>
            </a:r>
          </a:p>
        </p:txBody>
      </p:sp>
      <p:sp>
        <p:nvSpPr>
          <p:cNvPr id="79" name="Прямоугольник 78"/>
          <p:cNvSpPr/>
          <p:nvPr/>
        </p:nvSpPr>
        <p:spPr>
          <a:xfrm>
            <a:off x="1547664" y="4137384"/>
            <a:ext cx="3600399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 fontAlgn="t"/>
            <a:r>
              <a:rPr lang="ru-RU" sz="600" dirty="0">
                <a:latin typeface="Tahoma" pitchFamily="34" charset="0"/>
                <a:ea typeface="Tahoma" pitchFamily="34" charset="0"/>
                <a:cs typeface="Tahoma" pitchFamily="34" charset="0"/>
              </a:rPr>
              <a:t>Очистка НСИ и первоначальных данных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6876256" y="3147814"/>
            <a:ext cx="1080000" cy="396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Утверждение спецификации производственной среды</a:t>
            </a:r>
          </a:p>
        </p:txBody>
      </p:sp>
      <p:sp>
        <p:nvSpPr>
          <p:cNvPr id="81" name="Прямоугольник 80"/>
          <p:cNvSpPr/>
          <p:nvPr/>
        </p:nvSpPr>
        <p:spPr>
          <a:xfrm>
            <a:off x="7740472" y="2680930"/>
            <a:ext cx="1080000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Заморозка ФТ и ТЗ</a:t>
            </a:r>
          </a:p>
        </p:txBody>
      </p:sp>
      <p:sp>
        <p:nvSpPr>
          <p:cNvPr id="82" name="Прямоугольник 81"/>
          <p:cNvSpPr/>
          <p:nvPr/>
        </p:nvSpPr>
        <p:spPr>
          <a:xfrm>
            <a:off x="6084288" y="2689639"/>
            <a:ext cx="1224016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Сквозное (интеграционное) тестирование БП с использованием ИС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4572120" y="2689639"/>
            <a:ext cx="1080000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Тестирование по бизнес-процессам</a:t>
            </a:r>
          </a:p>
        </p:txBody>
      </p:sp>
      <p:sp>
        <p:nvSpPr>
          <p:cNvPr id="84" name="Прямоугольник 83"/>
          <p:cNvSpPr/>
          <p:nvPr/>
        </p:nvSpPr>
        <p:spPr>
          <a:xfrm>
            <a:off x="3059952" y="2689639"/>
            <a:ext cx="1080000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Функциональное тестирование</a:t>
            </a:r>
          </a:p>
        </p:txBody>
      </p:sp>
      <p:sp>
        <p:nvSpPr>
          <p:cNvPr id="85" name="Прямоугольник 84"/>
          <p:cNvSpPr/>
          <p:nvPr/>
        </p:nvSpPr>
        <p:spPr>
          <a:xfrm>
            <a:off x="1547664" y="2689639"/>
            <a:ext cx="1080000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Проверка корректности данных для тестирования</a:t>
            </a:r>
          </a:p>
        </p:txBody>
      </p:sp>
      <p:sp>
        <p:nvSpPr>
          <p:cNvPr id="86" name="Прямоугольник 85"/>
          <p:cNvSpPr/>
          <p:nvPr/>
        </p:nvSpPr>
        <p:spPr>
          <a:xfrm>
            <a:off x="6084288" y="2247758"/>
            <a:ext cx="1224016" cy="3600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t"/>
            <a:r>
              <a:rPr lang="ru-RU" sz="600" dirty="0">
                <a:latin typeface="Tahoma" pitchFamily="34" charset="0"/>
                <a:ea typeface="Tahoma" pitchFamily="34" charset="0"/>
                <a:cs typeface="Tahoma" pitchFamily="34" charset="0"/>
              </a:rPr>
              <a:t>Исправление ошибок в разработанных функциях (итерационное)</a:t>
            </a:r>
          </a:p>
        </p:txBody>
      </p:sp>
      <p:cxnSp>
        <p:nvCxnSpPr>
          <p:cNvPr id="88" name="Прямая со стрелкой 87"/>
          <p:cNvCxnSpPr>
            <a:stCxn id="76" idx="3"/>
            <a:endCxn id="75" idx="1"/>
          </p:cNvCxnSpPr>
          <p:nvPr/>
        </p:nvCxnSpPr>
        <p:spPr>
          <a:xfrm>
            <a:off x="3419872" y="1041558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74" idx="3"/>
            <a:endCxn id="73" idx="1"/>
          </p:cNvCxnSpPr>
          <p:nvPr/>
        </p:nvCxnSpPr>
        <p:spPr>
          <a:xfrm>
            <a:off x="3203848" y="1492236"/>
            <a:ext cx="2448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73" idx="3"/>
            <a:endCxn id="72" idx="1"/>
          </p:cNvCxnSpPr>
          <p:nvPr/>
        </p:nvCxnSpPr>
        <p:spPr>
          <a:xfrm>
            <a:off x="6732240" y="14922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stCxn id="70" idx="3"/>
            <a:endCxn id="69" idx="1"/>
          </p:cNvCxnSpPr>
          <p:nvPr/>
        </p:nvCxnSpPr>
        <p:spPr>
          <a:xfrm>
            <a:off x="2699792" y="1977662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>
            <a:stCxn id="69" idx="3"/>
            <a:endCxn id="68" idx="1"/>
          </p:cNvCxnSpPr>
          <p:nvPr/>
        </p:nvCxnSpPr>
        <p:spPr>
          <a:xfrm>
            <a:off x="3923808" y="1977662"/>
            <a:ext cx="14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68" idx="3"/>
            <a:endCxn id="75" idx="1"/>
          </p:cNvCxnSpPr>
          <p:nvPr/>
        </p:nvCxnSpPr>
        <p:spPr>
          <a:xfrm flipV="1">
            <a:off x="5147944" y="1041558"/>
            <a:ext cx="1368272" cy="936104"/>
          </a:xfrm>
          <a:prstGeom prst="bentConnector3">
            <a:avLst>
              <a:gd name="adj1" fmla="val 86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Соединительная линия уступом 111"/>
          <p:cNvCxnSpPr>
            <a:stCxn id="85" idx="3"/>
            <a:endCxn id="67" idx="1"/>
          </p:cNvCxnSpPr>
          <p:nvPr/>
        </p:nvCxnSpPr>
        <p:spPr>
          <a:xfrm flipV="1">
            <a:off x="2627664" y="2427757"/>
            <a:ext cx="432288" cy="4598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85" idx="3"/>
            <a:endCxn id="84" idx="1"/>
          </p:cNvCxnSpPr>
          <p:nvPr/>
        </p:nvCxnSpPr>
        <p:spPr>
          <a:xfrm>
            <a:off x="2627664" y="2887639"/>
            <a:ext cx="43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17"/>
          <p:cNvCxnSpPr/>
          <p:nvPr/>
        </p:nvCxnSpPr>
        <p:spPr>
          <a:xfrm>
            <a:off x="4139952" y="2355726"/>
            <a:ext cx="12700" cy="468008"/>
          </a:xfrm>
          <a:prstGeom prst="bentConnector3">
            <a:avLst>
              <a:gd name="adj1" fmla="val 9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84" idx="3"/>
            <a:endCxn id="83" idx="1"/>
          </p:cNvCxnSpPr>
          <p:nvPr/>
        </p:nvCxnSpPr>
        <p:spPr>
          <a:xfrm>
            <a:off x="4139952" y="2887639"/>
            <a:ext cx="43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ная линия уступом 122"/>
          <p:cNvCxnSpPr>
            <a:stCxn id="84" idx="3"/>
            <a:endCxn id="86" idx="1"/>
          </p:cNvCxnSpPr>
          <p:nvPr/>
        </p:nvCxnSpPr>
        <p:spPr>
          <a:xfrm flipV="1">
            <a:off x="4139952" y="2427758"/>
            <a:ext cx="1944336" cy="459881"/>
          </a:xfrm>
          <a:prstGeom prst="bentConnector3">
            <a:avLst>
              <a:gd name="adj1" fmla="val 123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127"/>
          <p:cNvCxnSpPr/>
          <p:nvPr/>
        </p:nvCxnSpPr>
        <p:spPr>
          <a:xfrm>
            <a:off x="3203848" y="1635646"/>
            <a:ext cx="2376264" cy="1080120"/>
          </a:xfrm>
          <a:prstGeom prst="bentConnector3">
            <a:avLst>
              <a:gd name="adj1" fmla="val 998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Соединительная линия уступом 129"/>
          <p:cNvCxnSpPr>
            <a:stCxn id="75" idx="1"/>
            <a:endCxn id="68" idx="0"/>
          </p:cNvCxnSpPr>
          <p:nvPr/>
        </p:nvCxnSpPr>
        <p:spPr>
          <a:xfrm rot="10800000" flipV="1">
            <a:off x="4607944" y="1041558"/>
            <a:ext cx="1908272" cy="738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hape 133"/>
          <p:cNvCxnSpPr>
            <a:endCxn id="75" idx="1"/>
          </p:cNvCxnSpPr>
          <p:nvPr/>
        </p:nvCxnSpPr>
        <p:spPr>
          <a:xfrm rot="5400000" flipH="1" flipV="1">
            <a:off x="5152056" y="1325479"/>
            <a:ext cx="1648081" cy="10802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hape 138"/>
          <p:cNvCxnSpPr>
            <a:stCxn id="68" idx="3"/>
          </p:cNvCxnSpPr>
          <p:nvPr/>
        </p:nvCxnSpPr>
        <p:spPr>
          <a:xfrm>
            <a:off x="5147944" y="1977662"/>
            <a:ext cx="120279" cy="738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hape 142"/>
          <p:cNvCxnSpPr>
            <a:stCxn id="83" idx="3"/>
            <a:endCxn id="86" idx="1"/>
          </p:cNvCxnSpPr>
          <p:nvPr/>
        </p:nvCxnSpPr>
        <p:spPr>
          <a:xfrm flipV="1">
            <a:off x="5652120" y="2427758"/>
            <a:ext cx="432168" cy="4598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/>
          <p:cNvCxnSpPr>
            <a:stCxn id="83" idx="3"/>
            <a:endCxn id="82" idx="1"/>
          </p:cNvCxnSpPr>
          <p:nvPr/>
        </p:nvCxnSpPr>
        <p:spPr>
          <a:xfrm>
            <a:off x="5652120" y="2887639"/>
            <a:ext cx="43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154"/>
          <p:cNvCxnSpPr>
            <a:stCxn id="82" idx="3"/>
            <a:endCxn id="73" idx="2"/>
          </p:cNvCxnSpPr>
          <p:nvPr/>
        </p:nvCxnSpPr>
        <p:spPr>
          <a:xfrm flipH="1" flipV="1">
            <a:off x="6192240" y="1690236"/>
            <a:ext cx="1116064" cy="1197403"/>
          </a:xfrm>
          <a:prstGeom prst="bentConnector4">
            <a:avLst>
              <a:gd name="adj1" fmla="val -20483"/>
              <a:gd name="adj2" fmla="val 793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/>
          <p:cNvCxnSpPr>
            <a:stCxn id="82" idx="3"/>
            <a:endCxn id="81" idx="1"/>
          </p:cNvCxnSpPr>
          <p:nvPr/>
        </p:nvCxnSpPr>
        <p:spPr>
          <a:xfrm flipV="1">
            <a:off x="7308304" y="2878930"/>
            <a:ext cx="432168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Соединительная линия уступом 160"/>
          <p:cNvCxnSpPr>
            <a:stCxn id="82" idx="3"/>
          </p:cNvCxnSpPr>
          <p:nvPr/>
        </p:nvCxnSpPr>
        <p:spPr>
          <a:xfrm flipV="1">
            <a:off x="7308304" y="1701988"/>
            <a:ext cx="306004" cy="11856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hape 179"/>
          <p:cNvCxnSpPr>
            <a:stCxn id="80" idx="0"/>
            <a:endCxn id="86" idx="3"/>
          </p:cNvCxnSpPr>
          <p:nvPr/>
        </p:nvCxnSpPr>
        <p:spPr>
          <a:xfrm rot="16200000" flipV="1">
            <a:off x="7002252" y="2733810"/>
            <a:ext cx="720056" cy="107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hape 181"/>
          <p:cNvCxnSpPr>
            <a:stCxn id="82" idx="3"/>
          </p:cNvCxnSpPr>
          <p:nvPr/>
        </p:nvCxnSpPr>
        <p:spPr>
          <a:xfrm>
            <a:off x="7308304" y="2887639"/>
            <a:ext cx="323544" cy="240851"/>
          </a:xfrm>
          <a:prstGeom prst="bentConnector3">
            <a:avLst>
              <a:gd name="adj1" fmla="val 984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hape 183"/>
          <p:cNvCxnSpPr>
            <a:stCxn id="80" idx="3"/>
            <a:endCxn id="81" idx="2"/>
          </p:cNvCxnSpPr>
          <p:nvPr/>
        </p:nvCxnSpPr>
        <p:spPr>
          <a:xfrm flipV="1">
            <a:off x="7956256" y="3076930"/>
            <a:ext cx="324216" cy="2688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Прямая со стрелкой 185"/>
          <p:cNvCxnSpPr>
            <a:stCxn id="79" idx="3"/>
            <a:endCxn id="78" idx="1"/>
          </p:cNvCxnSpPr>
          <p:nvPr/>
        </p:nvCxnSpPr>
        <p:spPr>
          <a:xfrm>
            <a:off x="5148063" y="4317384"/>
            <a:ext cx="936105" cy="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 стрелкой 187"/>
          <p:cNvCxnSpPr>
            <a:stCxn id="78" idx="0"/>
            <a:endCxn id="82" idx="2"/>
          </p:cNvCxnSpPr>
          <p:nvPr/>
        </p:nvCxnSpPr>
        <p:spPr>
          <a:xfrm flipV="1">
            <a:off x="6696236" y="3085639"/>
            <a:ext cx="60" cy="103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Соединительная линия уступом 189"/>
          <p:cNvCxnSpPr>
            <a:stCxn id="81" idx="3"/>
            <a:endCxn id="66" idx="3"/>
          </p:cNvCxnSpPr>
          <p:nvPr/>
        </p:nvCxnSpPr>
        <p:spPr>
          <a:xfrm flipH="1">
            <a:off x="8748344" y="2878930"/>
            <a:ext cx="72128" cy="1907044"/>
          </a:xfrm>
          <a:prstGeom prst="bentConnector3">
            <a:avLst>
              <a:gd name="adj1" fmla="val -147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/>
          <p:cNvSpPr/>
          <p:nvPr/>
        </p:nvSpPr>
        <p:spPr>
          <a:xfrm>
            <a:off x="8209448" y="1289970"/>
            <a:ext cx="611024" cy="39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</a:t>
            </a:r>
            <a:r>
              <a:rPr lang="en-US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SLA</a:t>
            </a:r>
            <a:endParaRPr lang="ru-RU" sz="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7" name="Прямая со стрелкой 86"/>
          <p:cNvCxnSpPr>
            <a:stCxn id="72" idx="3"/>
            <a:endCxn id="77" idx="1"/>
          </p:cNvCxnSpPr>
          <p:nvPr/>
        </p:nvCxnSpPr>
        <p:spPr>
          <a:xfrm flipV="1">
            <a:off x="7992440" y="1487970"/>
            <a:ext cx="217008" cy="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77" idx="2"/>
          </p:cNvCxnSpPr>
          <p:nvPr/>
        </p:nvCxnSpPr>
        <p:spPr>
          <a:xfrm>
            <a:off x="8514960" y="1685970"/>
            <a:ext cx="0" cy="98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>
            <a:off x="1378317" y="407691"/>
            <a:ext cx="0" cy="46440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07504" y="373337"/>
            <a:ext cx="1224136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defPPr>
              <a:defRPr lang="ru-RU"/>
            </a:defPPr>
            <a:lvl1pPr algn="ctr">
              <a:defRPr sz="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ru-RU" b="1" dirty="0"/>
              <a:t>3.1 Управление проектом</a:t>
            </a:r>
          </a:p>
        </p:txBody>
      </p:sp>
      <p:sp>
        <p:nvSpPr>
          <p:cNvPr id="93" name="Прямоугольник 92"/>
          <p:cNvSpPr/>
          <p:nvPr/>
        </p:nvSpPr>
        <p:spPr>
          <a:xfrm>
            <a:off x="107504" y="840009"/>
            <a:ext cx="1224136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3.2 Управление обучением</a:t>
            </a:r>
          </a:p>
        </p:txBody>
      </p:sp>
      <p:sp>
        <p:nvSpPr>
          <p:cNvPr id="94" name="Прямоугольник 93"/>
          <p:cNvSpPr/>
          <p:nvPr/>
        </p:nvSpPr>
        <p:spPr>
          <a:xfrm>
            <a:off x="107504" y="1301102"/>
            <a:ext cx="1224136" cy="4248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3.3 Управление бизнес-процессами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107504" y="1772904"/>
            <a:ext cx="1224136" cy="39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3.4 Управление техническим решением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107505" y="2229635"/>
            <a:ext cx="1224135" cy="3960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fontAlgn="t"/>
            <a:r>
              <a:rPr lang="ru-RU" sz="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3.5 Управление программирование</a:t>
            </a:r>
          </a:p>
        </p:txBody>
      </p:sp>
      <p:sp>
        <p:nvSpPr>
          <p:cNvPr id="97" name="Прямоугольник 96"/>
          <p:cNvSpPr/>
          <p:nvPr/>
        </p:nvSpPr>
        <p:spPr>
          <a:xfrm>
            <a:off x="107504" y="2692385"/>
            <a:ext cx="1224136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3.6 Управление тестированием и обеспечением качества</a:t>
            </a:r>
          </a:p>
        </p:txBody>
      </p:sp>
      <p:sp>
        <p:nvSpPr>
          <p:cNvPr id="99" name="Прямоугольник 98"/>
          <p:cNvSpPr/>
          <p:nvPr/>
        </p:nvSpPr>
        <p:spPr>
          <a:xfrm>
            <a:off x="107504" y="3145112"/>
            <a:ext cx="1224136" cy="432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3.7 Управление инфраструктурой</a:t>
            </a:r>
          </a:p>
        </p:txBody>
      </p:sp>
      <p:sp>
        <p:nvSpPr>
          <p:cNvPr id="100" name="Прямоугольник 99"/>
          <p:cNvSpPr/>
          <p:nvPr/>
        </p:nvSpPr>
        <p:spPr>
          <a:xfrm>
            <a:off x="107504" y="3640367"/>
            <a:ext cx="1224136" cy="396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3.8 Управление интеграцией </a:t>
            </a:r>
          </a:p>
        </p:txBody>
      </p:sp>
      <p:sp>
        <p:nvSpPr>
          <p:cNvPr id="101" name="Прямоугольник 100"/>
          <p:cNvSpPr/>
          <p:nvPr/>
        </p:nvSpPr>
        <p:spPr>
          <a:xfrm>
            <a:off x="107505" y="4115447"/>
            <a:ext cx="1224135" cy="396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fontAlgn="t"/>
            <a:r>
              <a:rPr lang="ru-RU" sz="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3.9 Управление НСИ</a:t>
            </a:r>
          </a:p>
        </p:txBody>
      </p:sp>
      <p:sp>
        <p:nvSpPr>
          <p:cNvPr id="102" name="Прямоугольник 101"/>
          <p:cNvSpPr/>
          <p:nvPr/>
        </p:nvSpPr>
        <p:spPr>
          <a:xfrm>
            <a:off x="107504" y="4602333"/>
            <a:ext cx="1224136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3.10 Управление поставщиками и финансы</a:t>
            </a:r>
          </a:p>
        </p:txBody>
      </p:sp>
    </p:spTree>
    <p:extLst>
      <p:ext uri="{BB962C8B-B14F-4D97-AF65-F5344CB8AC3E}">
        <p14:creationId xmlns:p14="http://schemas.microsoft.com/office/powerpoint/2010/main" val="2674894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1378317" y="407691"/>
            <a:ext cx="0" cy="46440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107504" y="798200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39567" y="8174"/>
            <a:ext cx="853618" cy="303060"/>
          </a:xfrm>
        </p:spPr>
        <p:txBody>
          <a:bodyPr/>
          <a:lstStyle/>
          <a:p>
            <a:pPr>
              <a:defRPr/>
            </a:pPr>
            <a:fld id="{126D2579-5C6B-4163-A0D6-F4ABE1A6CD7E}" type="slidenum">
              <a:rPr lang="ru-RU" altLang="ru-RU" sz="1400" b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16</a:t>
            </a:fld>
            <a:r>
              <a:rPr lang="ru-RU" alt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\34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63688" y="17647"/>
            <a:ext cx="69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4</a:t>
            </a:r>
            <a:r>
              <a:rPr lang="ru-RU" sz="1400" dirty="0">
                <a:solidFill>
                  <a:schemeClr val="bg1"/>
                </a:solidFill>
              </a:rPr>
              <a:t>. Подготовка к ОЭ (фаза "Реализация проекта")</a:t>
            </a:r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107504" y="1254240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flipH="1">
            <a:off x="107504" y="1725965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H="1">
            <a:off x="107504" y="2197768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H="1">
            <a:off x="107504" y="2654499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flipH="1">
            <a:off x="107504" y="3117249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H="1">
            <a:off x="107504" y="3591240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107504" y="4065231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H="1">
            <a:off x="107504" y="4550320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1547664" y="365607"/>
            <a:ext cx="108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Планирование проекта </a:t>
            </a:r>
          </a:p>
        </p:txBody>
      </p:sp>
      <p:sp>
        <p:nvSpPr>
          <p:cNvPr id="61" name="Прямоугольник 60"/>
          <p:cNvSpPr/>
          <p:nvPr/>
        </p:nvSpPr>
        <p:spPr>
          <a:xfrm>
            <a:off x="2699792" y="365607"/>
            <a:ext cx="108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рисками и проблемами</a:t>
            </a:r>
          </a:p>
        </p:txBody>
      </p:sp>
      <p:sp>
        <p:nvSpPr>
          <p:cNvPr id="62" name="Прямоугольник 61"/>
          <p:cNvSpPr/>
          <p:nvPr/>
        </p:nvSpPr>
        <p:spPr>
          <a:xfrm>
            <a:off x="3851920" y="364146"/>
            <a:ext cx="108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коммуникациям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4997191" y="364146"/>
            <a:ext cx="108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изменениями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6142462" y="371445"/>
            <a:ext cx="108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ресурсами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7286302" y="366984"/>
            <a:ext cx="108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качеством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6156176" y="2715766"/>
            <a:ext cx="1080000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</a:t>
            </a:r>
            <a:r>
              <a:rPr lang="ru-RU" sz="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чек-листа</a:t>
            </a:r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ИТ готовности к опытной эксплуатации</a:t>
            </a:r>
          </a:p>
        </p:txBody>
      </p:sp>
      <p:sp>
        <p:nvSpPr>
          <p:cNvPr id="66" name="Прямоугольник 65"/>
          <p:cNvSpPr/>
          <p:nvPr/>
        </p:nvSpPr>
        <p:spPr>
          <a:xfrm>
            <a:off x="3851920" y="2698348"/>
            <a:ext cx="1080000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Проведение нагрузочного тестирования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7308304" y="1770953"/>
            <a:ext cx="1080000" cy="39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Переход в опытную эксплуатацию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5004048" y="1762244"/>
            <a:ext cx="1080000" cy="39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Окончательная подготовка системы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1547664" y="1762244"/>
            <a:ext cx="2232248" cy="39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ролей конечных пользователей</a:t>
            </a:r>
          </a:p>
        </p:txBody>
      </p:sp>
      <p:sp>
        <p:nvSpPr>
          <p:cNvPr id="70" name="Прямоугольник 69"/>
          <p:cNvSpPr/>
          <p:nvPr/>
        </p:nvSpPr>
        <p:spPr>
          <a:xfrm>
            <a:off x="7308304" y="1293024"/>
            <a:ext cx="1080000" cy="39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Проверка готовности БП к опытной эксплуатации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5004048" y="834849"/>
            <a:ext cx="2232248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Обучение конечных пользователей  </a:t>
            </a:r>
          </a:p>
        </p:txBody>
      </p:sp>
      <p:sp>
        <p:nvSpPr>
          <p:cNvPr id="72" name="Прямоугольник 71"/>
          <p:cNvSpPr/>
          <p:nvPr/>
        </p:nvSpPr>
        <p:spPr>
          <a:xfrm>
            <a:off x="1547664" y="834849"/>
            <a:ext cx="2232248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Подготовка и обучение "Центров компетенций"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7380312" y="4587974"/>
            <a:ext cx="1440160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Подписание акта и оплата подрядчику (стадия "Подготовка к опытной эксплуатации")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5148064" y="4119966"/>
            <a:ext cx="1080000" cy="396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 fontAlgn="t"/>
            <a:r>
              <a:rPr lang="ru-RU" sz="600" dirty="0">
                <a:latin typeface="Tahoma" pitchFamily="34" charset="0"/>
                <a:ea typeface="Tahoma" pitchFamily="34" charset="0"/>
                <a:cs typeface="Tahoma" pitchFamily="34" charset="0"/>
              </a:rPr>
              <a:t>Развертывание процесса управления </a:t>
            </a:r>
            <a:r>
              <a:rPr lang="ru-RU" sz="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мастер-данными</a:t>
            </a:r>
            <a:endParaRPr lang="ru-RU" sz="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3708024" y="4119966"/>
            <a:ext cx="1080000" cy="396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 fontAlgn="t"/>
            <a:r>
              <a:rPr lang="ru-RU" sz="600" dirty="0">
                <a:latin typeface="Tahoma" pitchFamily="34" charset="0"/>
                <a:ea typeface="Tahoma" pitchFamily="34" charset="0"/>
                <a:cs typeface="Tahoma" pitchFamily="34" charset="0"/>
              </a:rPr>
              <a:t>Загрузка данных для промышленной среды</a:t>
            </a:r>
          </a:p>
        </p:txBody>
      </p:sp>
      <p:sp>
        <p:nvSpPr>
          <p:cNvPr id="76" name="Прямоугольник 75"/>
          <p:cNvSpPr/>
          <p:nvPr/>
        </p:nvSpPr>
        <p:spPr>
          <a:xfrm>
            <a:off x="7668344" y="3147814"/>
            <a:ext cx="1152128" cy="396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Проведение тестирования аварийного восстановления</a:t>
            </a:r>
          </a:p>
        </p:txBody>
      </p:sp>
      <p:sp>
        <p:nvSpPr>
          <p:cNvPr id="77" name="Прямоугольник 76"/>
          <p:cNvSpPr/>
          <p:nvPr/>
        </p:nvSpPr>
        <p:spPr>
          <a:xfrm>
            <a:off x="6444208" y="3147814"/>
            <a:ext cx="935864" cy="396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мониторинга продуктивной среды</a:t>
            </a:r>
          </a:p>
        </p:txBody>
      </p:sp>
      <p:sp>
        <p:nvSpPr>
          <p:cNvPr id="78" name="Прямоугольник 77"/>
          <p:cNvSpPr/>
          <p:nvPr/>
        </p:nvSpPr>
        <p:spPr>
          <a:xfrm>
            <a:off x="5364088" y="3147814"/>
            <a:ext cx="936104" cy="396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Проведение аудита продуктивной среды</a:t>
            </a:r>
          </a:p>
        </p:txBody>
      </p:sp>
      <p:sp>
        <p:nvSpPr>
          <p:cNvPr id="79" name="Прямоугольник 78"/>
          <p:cNvSpPr/>
          <p:nvPr/>
        </p:nvSpPr>
        <p:spPr>
          <a:xfrm>
            <a:off x="4067944" y="3147814"/>
            <a:ext cx="1152008" cy="396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Подготовка документации по эксплуатации продуктивной среды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3059832" y="3147814"/>
            <a:ext cx="864096" cy="396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Построение продуктивной среды</a:t>
            </a:r>
          </a:p>
        </p:txBody>
      </p:sp>
      <p:sp>
        <p:nvSpPr>
          <p:cNvPr id="81" name="Прямоугольник 80"/>
          <p:cNvSpPr/>
          <p:nvPr/>
        </p:nvSpPr>
        <p:spPr>
          <a:xfrm>
            <a:off x="1547664" y="3147814"/>
            <a:ext cx="1368152" cy="396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Подготовка плана перевода внедряемой ИС в опытную эксплуатацию и вывода стары ИС</a:t>
            </a:r>
          </a:p>
        </p:txBody>
      </p:sp>
      <p:cxnSp>
        <p:nvCxnSpPr>
          <p:cNvPr id="83" name="Прямая со стрелкой 82"/>
          <p:cNvCxnSpPr>
            <a:stCxn id="72" idx="3"/>
            <a:endCxn id="71" idx="1"/>
          </p:cNvCxnSpPr>
          <p:nvPr/>
        </p:nvCxnSpPr>
        <p:spPr>
          <a:xfrm>
            <a:off x="3779912" y="1032849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hape 84"/>
          <p:cNvCxnSpPr>
            <a:stCxn id="71" idx="3"/>
            <a:endCxn id="70" idx="0"/>
          </p:cNvCxnSpPr>
          <p:nvPr/>
        </p:nvCxnSpPr>
        <p:spPr>
          <a:xfrm>
            <a:off x="7236296" y="1032849"/>
            <a:ext cx="612008" cy="260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Соединительная линия уступом 86"/>
          <p:cNvCxnSpPr>
            <a:endCxn id="71" idx="1"/>
          </p:cNvCxnSpPr>
          <p:nvPr/>
        </p:nvCxnSpPr>
        <p:spPr>
          <a:xfrm flipV="1">
            <a:off x="3779792" y="1032849"/>
            <a:ext cx="1224256" cy="8188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69" idx="3"/>
            <a:endCxn id="68" idx="1"/>
          </p:cNvCxnSpPr>
          <p:nvPr/>
        </p:nvCxnSpPr>
        <p:spPr>
          <a:xfrm>
            <a:off x="3779912" y="1960244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70" idx="2"/>
            <a:endCxn id="67" idx="0"/>
          </p:cNvCxnSpPr>
          <p:nvPr/>
        </p:nvCxnSpPr>
        <p:spPr>
          <a:xfrm>
            <a:off x="7848304" y="1689024"/>
            <a:ext cx="0" cy="8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92"/>
          <p:cNvCxnSpPr>
            <a:endCxn id="67" idx="2"/>
          </p:cNvCxnSpPr>
          <p:nvPr/>
        </p:nvCxnSpPr>
        <p:spPr>
          <a:xfrm flipV="1">
            <a:off x="7222462" y="2166953"/>
            <a:ext cx="625842" cy="6121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81" idx="3"/>
            <a:endCxn id="80" idx="1"/>
          </p:cNvCxnSpPr>
          <p:nvPr/>
        </p:nvCxnSpPr>
        <p:spPr>
          <a:xfrm>
            <a:off x="2915816" y="3345814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stCxn id="80" idx="3"/>
            <a:endCxn id="79" idx="1"/>
          </p:cNvCxnSpPr>
          <p:nvPr/>
        </p:nvCxnSpPr>
        <p:spPr>
          <a:xfrm>
            <a:off x="3923928" y="3345814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79" idx="3"/>
            <a:endCxn id="78" idx="1"/>
          </p:cNvCxnSpPr>
          <p:nvPr/>
        </p:nvCxnSpPr>
        <p:spPr>
          <a:xfrm>
            <a:off x="5219952" y="3345814"/>
            <a:ext cx="14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78" idx="3"/>
            <a:endCxn id="77" idx="1"/>
          </p:cNvCxnSpPr>
          <p:nvPr/>
        </p:nvCxnSpPr>
        <p:spPr>
          <a:xfrm>
            <a:off x="6300192" y="3345814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77" idx="3"/>
            <a:endCxn id="76" idx="1"/>
          </p:cNvCxnSpPr>
          <p:nvPr/>
        </p:nvCxnSpPr>
        <p:spPr>
          <a:xfrm>
            <a:off x="7380072" y="3345814"/>
            <a:ext cx="28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hape 104"/>
          <p:cNvCxnSpPr>
            <a:stCxn id="80" idx="0"/>
            <a:endCxn id="66" idx="1"/>
          </p:cNvCxnSpPr>
          <p:nvPr/>
        </p:nvCxnSpPr>
        <p:spPr>
          <a:xfrm rot="5400000" flipH="1" flipV="1">
            <a:off x="3546167" y="2842061"/>
            <a:ext cx="251466" cy="360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108"/>
          <p:cNvCxnSpPr>
            <a:stCxn id="66" idx="3"/>
            <a:endCxn id="78" idx="0"/>
          </p:cNvCxnSpPr>
          <p:nvPr/>
        </p:nvCxnSpPr>
        <p:spPr>
          <a:xfrm>
            <a:off x="4931920" y="2896348"/>
            <a:ext cx="900220" cy="251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Соединительная линия уступом 110"/>
          <p:cNvCxnSpPr>
            <a:endCxn id="68" idx="2"/>
          </p:cNvCxnSpPr>
          <p:nvPr/>
        </p:nvCxnSpPr>
        <p:spPr>
          <a:xfrm rot="16200000" flipV="1">
            <a:off x="5309932" y="2392360"/>
            <a:ext cx="936104" cy="467872"/>
          </a:xfrm>
          <a:prstGeom prst="bentConnector3">
            <a:avLst>
              <a:gd name="adj1" fmla="val 64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Соединительная линия уступом 113"/>
          <p:cNvCxnSpPr>
            <a:stCxn id="76" idx="0"/>
            <a:endCxn id="59" idx="0"/>
          </p:cNvCxnSpPr>
          <p:nvPr/>
        </p:nvCxnSpPr>
        <p:spPr>
          <a:xfrm rot="16200000" flipV="1">
            <a:off x="7254268" y="2157674"/>
            <a:ext cx="432048" cy="1548232"/>
          </a:xfrm>
          <a:prstGeom prst="bentConnector3">
            <a:avLst>
              <a:gd name="adj1" fmla="val 152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80" idx="2"/>
            <a:endCxn id="75" idx="1"/>
          </p:cNvCxnSpPr>
          <p:nvPr/>
        </p:nvCxnSpPr>
        <p:spPr>
          <a:xfrm rot="16200000" flipH="1">
            <a:off x="3212876" y="3822818"/>
            <a:ext cx="774152" cy="216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>
            <a:stCxn id="75" idx="3"/>
            <a:endCxn id="74" idx="1"/>
          </p:cNvCxnSpPr>
          <p:nvPr/>
        </p:nvCxnSpPr>
        <p:spPr>
          <a:xfrm>
            <a:off x="4788024" y="431796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Соединительная линия уступом 119"/>
          <p:cNvCxnSpPr>
            <a:stCxn id="74" idx="3"/>
            <a:endCxn id="59" idx="3"/>
          </p:cNvCxnSpPr>
          <p:nvPr/>
        </p:nvCxnSpPr>
        <p:spPr>
          <a:xfrm flipV="1">
            <a:off x="6228064" y="2913766"/>
            <a:ext cx="1008112" cy="1404200"/>
          </a:xfrm>
          <a:prstGeom prst="bentConnector3">
            <a:avLst>
              <a:gd name="adj1" fmla="val 122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ная линия уступом 122"/>
          <p:cNvCxnSpPr>
            <a:stCxn id="67" idx="3"/>
            <a:endCxn id="73" idx="3"/>
          </p:cNvCxnSpPr>
          <p:nvPr/>
        </p:nvCxnSpPr>
        <p:spPr>
          <a:xfrm>
            <a:off x="8388304" y="1968953"/>
            <a:ext cx="432168" cy="2817021"/>
          </a:xfrm>
          <a:prstGeom prst="bentConnector3">
            <a:avLst>
              <a:gd name="adj1" fmla="val 124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1378317" y="407691"/>
            <a:ext cx="0" cy="46440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7504" y="373337"/>
            <a:ext cx="1224136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defPPr>
              <a:defRPr lang="ru-RU"/>
            </a:defPPr>
            <a:lvl1pPr algn="ctr">
              <a:defRPr sz="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ru-RU" b="1" dirty="0"/>
              <a:t>4.1 Управление проектом</a:t>
            </a:r>
          </a:p>
        </p:txBody>
      </p:sp>
      <p:sp>
        <p:nvSpPr>
          <p:cNvPr id="86" name="Прямоугольник 85"/>
          <p:cNvSpPr/>
          <p:nvPr/>
        </p:nvSpPr>
        <p:spPr>
          <a:xfrm>
            <a:off x="107504" y="840009"/>
            <a:ext cx="1224136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4.2 Управление обучением</a:t>
            </a:r>
          </a:p>
        </p:txBody>
      </p:sp>
      <p:sp>
        <p:nvSpPr>
          <p:cNvPr id="88" name="Прямоугольник 87"/>
          <p:cNvSpPr/>
          <p:nvPr/>
        </p:nvSpPr>
        <p:spPr>
          <a:xfrm>
            <a:off x="107504" y="1301102"/>
            <a:ext cx="1224136" cy="4248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4.3 Управление бизнес-процессами</a:t>
            </a:r>
          </a:p>
        </p:txBody>
      </p:sp>
      <p:sp>
        <p:nvSpPr>
          <p:cNvPr id="90" name="Прямоугольник 89"/>
          <p:cNvSpPr/>
          <p:nvPr/>
        </p:nvSpPr>
        <p:spPr>
          <a:xfrm>
            <a:off x="107504" y="1772904"/>
            <a:ext cx="1224136" cy="39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4.4 Управление техническим решением</a:t>
            </a:r>
          </a:p>
        </p:txBody>
      </p:sp>
      <p:sp>
        <p:nvSpPr>
          <p:cNvPr id="92" name="Прямоугольник 91"/>
          <p:cNvSpPr/>
          <p:nvPr/>
        </p:nvSpPr>
        <p:spPr>
          <a:xfrm>
            <a:off x="107505" y="2229635"/>
            <a:ext cx="1224135" cy="3960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fontAlgn="t"/>
            <a:r>
              <a:rPr lang="ru-RU" sz="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4.5 Управление программирование</a:t>
            </a:r>
          </a:p>
        </p:txBody>
      </p:sp>
      <p:sp>
        <p:nvSpPr>
          <p:cNvPr id="94" name="Прямоугольник 93"/>
          <p:cNvSpPr/>
          <p:nvPr/>
        </p:nvSpPr>
        <p:spPr>
          <a:xfrm>
            <a:off x="107504" y="2692385"/>
            <a:ext cx="1224136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4.6 Управление тестированием и обеспечением качества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107504" y="3145112"/>
            <a:ext cx="1224136" cy="432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4.7 Управление инфраструктурой</a:t>
            </a:r>
          </a:p>
        </p:txBody>
      </p:sp>
      <p:sp>
        <p:nvSpPr>
          <p:cNvPr id="98" name="Прямоугольник 97"/>
          <p:cNvSpPr/>
          <p:nvPr/>
        </p:nvSpPr>
        <p:spPr>
          <a:xfrm>
            <a:off x="107504" y="3640367"/>
            <a:ext cx="1224136" cy="396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4.8 Управление интеграцией </a:t>
            </a:r>
          </a:p>
        </p:txBody>
      </p:sp>
      <p:sp>
        <p:nvSpPr>
          <p:cNvPr id="100" name="Прямоугольник 99"/>
          <p:cNvSpPr/>
          <p:nvPr/>
        </p:nvSpPr>
        <p:spPr>
          <a:xfrm>
            <a:off x="107505" y="4115447"/>
            <a:ext cx="1224135" cy="396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fontAlgn="t"/>
            <a:r>
              <a:rPr lang="ru-RU" sz="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4.9 Управление НСИ</a:t>
            </a:r>
          </a:p>
        </p:txBody>
      </p:sp>
      <p:sp>
        <p:nvSpPr>
          <p:cNvPr id="102" name="Прямоугольник 101"/>
          <p:cNvSpPr/>
          <p:nvPr/>
        </p:nvSpPr>
        <p:spPr>
          <a:xfrm>
            <a:off x="107504" y="4602333"/>
            <a:ext cx="1224136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4.10 Управление поставщиками и финансы</a:t>
            </a:r>
          </a:p>
        </p:txBody>
      </p:sp>
    </p:spTree>
    <p:extLst>
      <p:ext uri="{BB962C8B-B14F-4D97-AF65-F5344CB8AC3E}">
        <p14:creationId xmlns:p14="http://schemas.microsoft.com/office/powerpoint/2010/main" val="3590430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1378317" y="407691"/>
            <a:ext cx="0" cy="46440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107504" y="798200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39567" y="8174"/>
            <a:ext cx="853618" cy="303060"/>
          </a:xfrm>
        </p:spPr>
        <p:txBody>
          <a:bodyPr/>
          <a:lstStyle/>
          <a:p>
            <a:pPr>
              <a:defRPr/>
            </a:pPr>
            <a:fld id="{126D2579-5C6B-4163-A0D6-F4ABE1A6CD7E}" type="slidenum">
              <a:rPr lang="ru-RU" altLang="ru-RU" sz="1400" b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17</a:t>
            </a:fld>
            <a:r>
              <a:rPr lang="ru-RU" alt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\34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07703" y="17647"/>
            <a:ext cx="6192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5</a:t>
            </a:r>
            <a:r>
              <a:rPr lang="ru-RU" sz="1400" dirty="0">
                <a:solidFill>
                  <a:schemeClr val="bg1"/>
                </a:solidFill>
              </a:rPr>
              <a:t>. Опытная эксплуатация (фаза "Реализация проекта")</a:t>
            </a:r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107504" y="1254240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flipH="1">
            <a:off x="107504" y="1725965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H="1">
            <a:off x="107504" y="2197768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H="1">
            <a:off x="110502" y="2654499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flipH="1">
            <a:off x="107504" y="3117249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H="1">
            <a:off x="107504" y="3591240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107504" y="4065231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H="1">
            <a:off x="107504" y="4550320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1547664" y="365607"/>
            <a:ext cx="108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Планирование проекта </a:t>
            </a:r>
          </a:p>
        </p:txBody>
      </p:sp>
      <p:sp>
        <p:nvSpPr>
          <p:cNvPr id="61" name="Прямоугольник 60"/>
          <p:cNvSpPr/>
          <p:nvPr/>
        </p:nvSpPr>
        <p:spPr>
          <a:xfrm>
            <a:off x="2699792" y="365607"/>
            <a:ext cx="108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рисками и проблемами</a:t>
            </a:r>
          </a:p>
        </p:txBody>
      </p:sp>
      <p:sp>
        <p:nvSpPr>
          <p:cNvPr id="62" name="Прямоугольник 61"/>
          <p:cNvSpPr/>
          <p:nvPr/>
        </p:nvSpPr>
        <p:spPr>
          <a:xfrm>
            <a:off x="3851920" y="364146"/>
            <a:ext cx="108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коммуникациям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4997191" y="364146"/>
            <a:ext cx="108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изменениями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6142462" y="371445"/>
            <a:ext cx="108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ресурсами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7286302" y="366984"/>
            <a:ext cx="1080000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качеством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7740352" y="4605392"/>
            <a:ext cx="1152128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Подписание акта и оплата подрядчику за стадию. Окончание внедрения</a:t>
            </a:r>
          </a:p>
        </p:txBody>
      </p:sp>
      <p:sp>
        <p:nvSpPr>
          <p:cNvPr id="66" name="Прямоугольник 65"/>
          <p:cNvSpPr/>
          <p:nvPr/>
        </p:nvSpPr>
        <p:spPr>
          <a:xfrm>
            <a:off x="6529723" y="4606834"/>
            <a:ext cx="1080000" cy="3945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Заключение договора на техническую поддержку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5305707" y="4605392"/>
            <a:ext cx="1080000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процессного бюджета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3491880" y="3155088"/>
            <a:ext cx="1512168" cy="396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Проведение настройки и оптимизация для повышения производительности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6660232" y="2692385"/>
            <a:ext cx="1224136" cy="393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Подписание </a:t>
            </a:r>
            <a:r>
              <a:rPr lang="ru-RU" sz="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чек-листа</a:t>
            </a:r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ИТ готовности к промышленной эксплуатации</a:t>
            </a:r>
          </a:p>
        </p:txBody>
      </p:sp>
      <p:sp>
        <p:nvSpPr>
          <p:cNvPr id="70" name="Прямоугольник 69"/>
          <p:cNvSpPr/>
          <p:nvPr/>
        </p:nvSpPr>
        <p:spPr>
          <a:xfrm>
            <a:off x="5154557" y="2689639"/>
            <a:ext cx="1080000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Тестирование выполненных изменений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3491880" y="2698348"/>
            <a:ext cx="1512168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Мониторинг работы функциональных и технических   процессов в период опытной  эксплуатации </a:t>
            </a:r>
          </a:p>
        </p:txBody>
      </p:sp>
      <p:sp>
        <p:nvSpPr>
          <p:cNvPr id="72" name="Прямоугольник 71"/>
          <p:cNvSpPr/>
          <p:nvPr/>
        </p:nvSpPr>
        <p:spPr>
          <a:xfrm>
            <a:off x="4491959" y="2228472"/>
            <a:ext cx="1080000" cy="3960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 fontAlgn="t"/>
            <a:r>
              <a:rPr lang="ru-RU" sz="600" dirty="0">
                <a:latin typeface="Tahoma" pitchFamily="34" charset="0"/>
                <a:ea typeface="Tahoma" pitchFamily="34" charset="0"/>
                <a:cs typeface="Tahoma" pitchFamily="34" charset="0"/>
              </a:rPr>
              <a:t>Процессы внесения изменений в опытной эксплуатации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7875659" y="1762244"/>
            <a:ext cx="877228" cy="3746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Переход в промышленную эксплуатацию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6876256" y="1769815"/>
            <a:ext cx="841976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Вывод старых ИС из эксплуатации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3923928" y="1790747"/>
            <a:ext cx="144016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Планирование ИТ поддержки (внешней и внутренней) на стадии промышленной эксплуатации</a:t>
            </a:r>
          </a:p>
        </p:txBody>
      </p:sp>
      <p:sp>
        <p:nvSpPr>
          <p:cNvPr id="76" name="Прямоугольник 75"/>
          <p:cNvSpPr/>
          <p:nvPr/>
        </p:nvSpPr>
        <p:spPr>
          <a:xfrm>
            <a:off x="2837531" y="1788371"/>
            <a:ext cx="942261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Передача решения на техническую поддержку</a:t>
            </a:r>
          </a:p>
        </p:txBody>
      </p:sp>
      <p:sp>
        <p:nvSpPr>
          <p:cNvPr id="77" name="Прямоугольник 76"/>
          <p:cNvSpPr/>
          <p:nvPr/>
        </p:nvSpPr>
        <p:spPr>
          <a:xfrm>
            <a:off x="1397372" y="1788370"/>
            <a:ext cx="1289010" cy="3655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Начало работы во внедряемой ИС и прекращение работы в старых ИС</a:t>
            </a:r>
          </a:p>
        </p:txBody>
      </p:sp>
      <p:sp>
        <p:nvSpPr>
          <p:cNvPr id="78" name="Прямоугольник 77"/>
          <p:cNvSpPr/>
          <p:nvPr/>
        </p:nvSpPr>
        <p:spPr>
          <a:xfrm>
            <a:off x="6215052" y="1293024"/>
            <a:ext cx="1656184" cy="39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Проведение тестирования и подписание </a:t>
            </a:r>
            <a:r>
              <a:rPr lang="ru-RU" sz="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чек-листа</a:t>
            </a:r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готовности БП к промышленной эксплуатации</a:t>
            </a:r>
          </a:p>
        </p:txBody>
      </p:sp>
      <p:sp>
        <p:nvSpPr>
          <p:cNvPr id="79" name="Прямоугольник 78"/>
          <p:cNvSpPr/>
          <p:nvPr/>
        </p:nvSpPr>
        <p:spPr>
          <a:xfrm>
            <a:off x="4707968" y="1291188"/>
            <a:ext cx="1080000" cy="39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Поддержка в актуальном состоянии каталога БП, регламентов и ВНД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2843808" y="1284315"/>
            <a:ext cx="1584176" cy="4138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Мониторинг исполнения бизнес-процесса (Опытная эксплуатация БП с использованием внедренной ИС)</a:t>
            </a:r>
          </a:p>
        </p:txBody>
      </p:sp>
      <p:sp>
        <p:nvSpPr>
          <p:cNvPr id="81" name="Прямоугольник 80"/>
          <p:cNvSpPr/>
          <p:nvPr/>
        </p:nvSpPr>
        <p:spPr>
          <a:xfrm>
            <a:off x="1397372" y="1293024"/>
            <a:ext cx="1277090" cy="39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Внедрение бизнес-процессов "</a:t>
            </a:r>
            <a:r>
              <a:rPr lang="ru-RU" sz="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</a:t>
            </a:r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(перевод в "</a:t>
            </a:r>
            <a:r>
              <a:rPr lang="ru-RU" sz="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")</a:t>
            </a:r>
          </a:p>
        </p:txBody>
      </p:sp>
      <p:sp>
        <p:nvSpPr>
          <p:cNvPr id="82" name="Прямоугольник 81"/>
          <p:cNvSpPr/>
          <p:nvPr/>
        </p:nvSpPr>
        <p:spPr>
          <a:xfrm>
            <a:off x="4644008" y="834479"/>
            <a:ext cx="2808312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Методическая и методологическая поддержка "Центрами компетенций"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1397372" y="834849"/>
            <a:ext cx="314113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Поддержание в актуальном состоянии учебных материалов</a:t>
            </a:r>
          </a:p>
        </p:txBody>
      </p:sp>
      <p:cxnSp>
        <p:nvCxnSpPr>
          <p:cNvPr id="84" name="Shape 104"/>
          <p:cNvCxnSpPr>
            <a:stCxn id="76" idx="2"/>
            <a:endCxn id="68" idx="1"/>
          </p:cNvCxnSpPr>
          <p:nvPr/>
        </p:nvCxnSpPr>
        <p:spPr>
          <a:xfrm rot="16200000" flipH="1">
            <a:off x="2797913" y="2659120"/>
            <a:ext cx="1204717" cy="1832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hape 104"/>
          <p:cNvCxnSpPr>
            <a:stCxn id="81" idx="3"/>
            <a:endCxn id="80" idx="1"/>
          </p:cNvCxnSpPr>
          <p:nvPr/>
        </p:nvCxnSpPr>
        <p:spPr>
          <a:xfrm>
            <a:off x="2674462" y="1491024"/>
            <a:ext cx="169346" cy="2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hape 104"/>
          <p:cNvCxnSpPr>
            <a:stCxn id="76" idx="2"/>
            <a:endCxn id="71" idx="1"/>
          </p:cNvCxnSpPr>
          <p:nvPr/>
        </p:nvCxnSpPr>
        <p:spPr>
          <a:xfrm rot="16200000" flipH="1">
            <a:off x="3026283" y="2430750"/>
            <a:ext cx="747977" cy="1832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104"/>
          <p:cNvCxnSpPr>
            <a:stCxn id="77" idx="3"/>
            <a:endCxn id="76" idx="1"/>
          </p:cNvCxnSpPr>
          <p:nvPr/>
        </p:nvCxnSpPr>
        <p:spPr>
          <a:xfrm flipV="1">
            <a:off x="2686382" y="1968371"/>
            <a:ext cx="151149" cy="27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hape 104"/>
          <p:cNvCxnSpPr>
            <a:stCxn id="71" idx="0"/>
            <a:endCxn id="72" idx="1"/>
          </p:cNvCxnSpPr>
          <p:nvPr/>
        </p:nvCxnSpPr>
        <p:spPr>
          <a:xfrm rot="5400000" flipH="1" flipV="1">
            <a:off x="4234023" y="2440413"/>
            <a:ext cx="271876" cy="2439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hape 104"/>
          <p:cNvCxnSpPr>
            <a:stCxn id="76" idx="3"/>
            <a:endCxn id="75" idx="1"/>
          </p:cNvCxnSpPr>
          <p:nvPr/>
        </p:nvCxnSpPr>
        <p:spPr>
          <a:xfrm>
            <a:off x="3779792" y="1968371"/>
            <a:ext cx="144136" cy="23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104"/>
          <p:cNvCxnSpPr>
            <a:stCxn id="72" idx="3"/>
            <a:endCxn id="70" idx="0"/>
          </p:cNvCxnSpPr>
          <p:nvPr/>
        </p:nvCxnSpPr>
        <p:spPr>
          <a:xfrm>
            <a:off x="5571959" y="2426472"/>
            <a:ext cx="122598" cy="2631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hape 104"/>
          <p:cNvCxnSpPr>
            <a:stCxn id="78" idx="3"/>
            <a:endCxn id="73" idx="0"/>
          </p:cNvCxnSpPr>
          <p:nvPr/>
        </p:nvCxnSpPr>
        <p:spPr>
          <a:xfrm>
            <a:off x="7871236" y="1491024"/>
            <a:ext cx="443037" cy="2712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104"/>
          <p:cNvCxnSpPr>
            <a:stCxn id="79" idx="3"/>
            <a:endCxn id="78" idx="1"/>
          </p:cNvCxnSpPr>
          <p:nvPr/>
        </p:nvCxnSpPr>
        <p:spPr>
          <a:xfrm>
            <a:off x="5787968" y="1489188"/>
            <a:ext cx="427084" cy="18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104"/>
          <p:cNvCxnSpPr>
            <a:stCxn id="80" idx="3"/>
            <a:endCxn id="79" idx="1"/>
          </p:cNvCxnSpPr>
          <p:nvPr/>
        </p:nvCxnSpPr>
        <p:spPr>
          <a:xfrm flipV="1">
            <a:off x="4427984" y="1489188"/>
            <a:ext cx="279984" cy="20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hape 104"/>
          <p:cNvCxnSpPr>
            <a:stCxn id="75" idx="3"/>
          </p:cNvCxnSpPr>
          <p:nvPr/>
        </p:nvCxnSpPr>
        <p:spPr>
          <a:xfrm>
            <a:off x="5364088" y="1970747"/>
            <a:ext cx="1296144" cy="817027"/>
          </a:xfrm>
          <a:prstGeom prst="bentConnector3">
            <a:avLst>
              <a:gd name="adj1" fmla="val 71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104"/>
          <p:cNvCxnSpPr>
            <a:stCxn id="75" idx="3"/>
            <a:endCxn id="67" idx="1"/>
          </p:cNvCxnSpPr>
          <p:nvPr/>
        </p:nvCxnSpPr>
        <p:spPr>
          <a:xfrm flipH="1">
            <a:off x="5305707" y="1970747"/>
            <a:ext cx="58381" cy="2832645"/>
          </a:xfrm>
          <a:prstGeom prst="bentConnector5">
            <a:avLst>
              <a:gd name="adj1" fmla="val -391566"/>
              <a:gd name="adj2" fmla="val 7871"/>
              <a:gd name="adj3" fmla="val 38329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hape 104"/>
          <p:cNvCxnSpPr>
            <a:stCxn id="67" idx="3"/>
            <a:endCxn id="66" idx="1"/>
          </p:cNvCxnSpPr>
          <p:nvPr/>
        </p:nvCxnSpPr>
        <p:spPr>
          <a:xfrm>
            <a:off x="6385707" y="4803392"/>
            <a:ext cx="144016" cy="7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4"/>
          <p:cNvCxnSpPr>
            <a:stCxn id="68" idx="3"/>
            <a:endCxn id="69" idx="2"/>
          </p:cNvCxnSpPr>
          <p:nvPr/>
        </p:nvCxnSpPr>
        <p:spPr>
          <a:xfrm flipV="1">
            <a:off x="5004048" y="3085638"/>
            <a:ext cx="2268252" cy="267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hape 104"/>
          <p:cNvCxnSpPr>
            <a:stCxn id="70" idx="3"/>
            <a:endCxn id="69" idx="1"/>
          </p:cNvCxnSpPr>
          <p:nvPr/>
        </p:nvCxnSpPr>
        <p:spPr>
          <a:xfrm>
            <a:off x="6234557" y="2887639"/>
            <a:ext cx="425675" cy="1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104"/>
          <p:cNvCxnSpPr>
            <a:stCxn id="69" idx="0"/>
            <a:endCxn id="74" idx="2"/>
          </p:cNvCxnSpPr>
          <p:nvPr/>
        </p:nvCxnSpPr>
        <p:spPr>
          <a:xfrm rot="5400000" flipH="1" flipV="1">
            <a:off x="7003487" y="2398628"/>
            <a:ext cx="562570" cy="249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104"/>
          <p:cNvCxnSpPr>
            <a:stCxn id="69" idx="0"/>
          </p:cNvCxnSpPr>
          <p:nvPr/>
        </p:nvCxnSpPr>
        <p:spPr>
          <a:xfrm rot="16200000" flipV="1">
            <a:off x="6459313" y="1879398"/>
            <a:ext cx="1013906" cy="612068"/>
          </a:xfrm>
          <a:prstGeom prst="bentConnector3">
            <a:avLst>
              <a:gd name="adj1" fmla="val 276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hape 104"/>
          <p:cNvCxnSpPr>
            <a:stCxn id="74" idx="3"/>
            <a:endCxn id="73" idx="1"/>
          </p:cNvCxnSpPr>
          <p:nvPr/>
        </p:nvCxnSpPr>
        <p:spPr>
          <a:xfrm flipV="1">
            <a:off x="7718232" y="1949581"/>
            <a:ext cx="157427" cy="2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hape 104"/>
          <p:cNvCxnSpPr>
            <a:stCxn id="73" idx="2"/>
            <a:endCxn id="59" idx="0"/>
          </p:cNvCxnSpPr>
          <p:nvPr/>
        </p:nvCxnSpPr>
        <p:spPr>
          <a:xfrm rot="16200000" flipH="1">
            <a:off x="7081107" y="3370083"/>
            <a:ext cx="2468474" cy="2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hape 104"/>
          <p:cNvCxnSpPr>
            <a:stCxn id="66" idx="3"/>
            <a:endCxn id="59" idx="1"/>
          </p:cNvCxnSpPr>
          <p:nvPr/>
        </p:nvCxnSpPr>
        <p:spPr>
          <a:xfrm flipV="1">
            <a:off x="7609723" y="4803392"/>
            <a:ext cx="130629" cy="7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/>
          <p:nvPr/>
        </p:nvCxnSpPr>
        <p:spPr>
          <a:xfrm>
            <a:off x="1378317" y="407691"/>
            <a:ext cx="0" cy="46440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7504" y="373337"/>
            <a:ext cx="1224136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defPPr>
              <a:defRPr lang="ru-RU"/>
            </a:defPPr>
            <a:lvl1pPr algn="ctr">
              <a:defRPr sz="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ru-RU" b="1" dirty="0"/>
              <a:t>5.1 Управление проектом</a:t>
            </a:r>
          </a:p>
        </p:txBody>
      </p:sp>
      <p:sp>
        <p:nvSpPr>
          <p:cNvPr id="98" name="Прямоугольник 97"/>
          <p:cNvSpPr/>
          <p:nvPr/>
        </p:nvSpPr>
        <p:spPr>
          <a:xfrm>
            <a:off x="107504" y="840009"/>
            <a:ext cx="1224136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5.2 Управление обучением</a:t>
            </a:r>
          </a:p>
        </p:txBody>
      </p:sp>
      <p:sp>
        <p:nvSpPr>
          <p:cNvPr id="99" name="Прямоугольник 98"/>
          <p:cNvSpPr/>
          <p:nvPr/>
        </p:nvSpPr>
        <p:spPr>
          <a:xfrm>
            <a:off x="107504" y="1301102"/>
            <a:ext cx="1224136" cy="4248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5.3 Управление бизнес-процессами</a:t>
            </a:r>
          </a:p>
        </p:txBody>
      </p:sp>
      <p:sp>
        <p:nvSpPr>
          <p:cNvPr id="101" name="Прямоугольник 100"/>
          <p:cNvSpPr/>
          <p:nvPr/>
        </p:nvSpPr>
        <p:spPr>
          <a:xfrm>
            <a:off x="107504" y="1772904"/>
            <a:ext cx="1224136" cy="39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5.4 Управление техническим решением</a:t>
            </a:r>
          </a:p>
        </p:txBody>
      </p:sp>
      <p:sp>
        <p:nvSpPr>
          <p:cNvPr id="102" name="Прямоугольник 101"/>
          <p:cNvSpPr/>
          <p:nvPr/>
        </p:nvSpPr>
        <p:spPr>
          <a:xfrm>
            <a:off x="107505" y="2229635"/>
            <a:ext cx="1224135" cy="3960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fontAlgn="t"/>
            <a:r>
              <a:rPr lang="ru-RU" sz="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5.5 Управление программирование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07504" y="2692385"/>
            <a:ext cx="1224136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5.6 Управление тестированием и обеспечением качества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07504" y="3145112"/>
            <a:ext cx="1224136" cy="432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5.7 Управление инфраструктурой</a:t>
            </a:r>
          </a:p>
        </p:txBody>
      </p:sp>
      <p:sp>
        <p:nvSpPr>
          <p:cNvPr id="106" name="Прямоугольник 105"/>
          <p:cNvSpPr/>
          <p:nvPr/>
        </p:nvSpPr>
        <p:spPr>
          <a:xfrm>
            <a:off x="107504" y="3640367"/>
            <a:ext cx="1224136" cy="396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5.8 Управление интеграцией </a:t>
            </a:r>
          </a:p>
        </p:txBody>
      </p:sp>
      <p:sp>
        <p:nvSpPr>
          <p:cNvPr id="107" name="Прямоугольник 106"/>
          <p:cNvSpPr/>
          <p:nvPr/>
        </p:nvSpPr>
        <p:spPr>
          <a:xfrm>
            <a:off x="107505" y="4115447"/>
            <a:ext cx="1224135" cy="396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fontAlgn="t"/>
            <a:r>
              <a:rPr lang="ru-RU" sz="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5.9 Управление НСИ</a:t>
            </a:r>
          </a:p>
        </p:txBody>
      </p:sp>
      <p:sp>
        <p:nvSpPr>
          <p:cNvPr id="109" name="Прямоугольник 108"/>
          <p:cNvSpPr/>
          <p:nvPr/>
        </p:nvSpPr>
        <p:spPr>
          <a:xfrm>
            <a:off x="107504" y="4602333"/>
            <a:ext cx="1224136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5.10 Управление поставщиками и финансы</a:t>
            </a:r>
          </a:p>
        </p:txBody>
      </p:sp>
    </p:spTree>
    <p:extLst>
      <p:ext uri="{BB962C8B-B14F-4D97-AF65-F5344CB8AC3E}">
        <p14:creationId xmlns:p14="http://schemas.microsoft.com/office/powerpoint/2010/main" val="511400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30240" y="802472"/>
            <a:ext cx="6166095" cy="3695836"/>
          </a:xfrm>
          <a:prstGeom prst="rect">
            <a:avLst/>
          </a:prstGeom>
          <a:solidFill>
            <a:schemeClr val="accent2">
              <a:lumMod val="20000"/>
              <a:lumOff val="80000"/>
              <a:alpha val="24000"/>
            </a:schemeClr>
          </a:solidFill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378317" y="407691"/>
            <a:ext cx="0" cy="46440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107504" y="798200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39567" y="8174"/>
            <a:ext cx="853618" cy="303060"/>
          </a:xfrm>
        </p:spPr>
        <p:txBody>
          <a:bodyPr/>
          <a:lstStyle/>
          <a:p>
            <a:pPr>
              <a:defRPr/>
            </a:pPr>
            <a:fld id="{126D2579-5C6B-4163-A0D6-F4ABE1A6CD7E}" type="slidenum">
              <a:rPr lang="ru-RU" altLang="ru-RU" sz="1400" b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18</a:t>
            </a:fld>
            <a:r>
              <a:rPr lang="ru-RU" alt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\34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07703" y="17647"/>
            <a:ext cx="6192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sz="1400" dirty="0">
                <a:solidFill>
                  <a:schemeClr val="bg1"/>
                </a:solidFill>
              </a:rPr>
              <a:t>6. Промышленная эксплуатация (фаза «Завершение проекта»)</a:t>
            </a:r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107504" y="1254240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flipH="1">
            <a:off x="107504" y="1725965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H="1">
            <a:off x="107504" y="2197768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H="1">
            <a:off x="107504" y="2654499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flipH="1">
            <a:off x="107504" y="3117249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H="1">
            <a:off x="107504" y="3591240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107504" y="4065231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H="1">
            <a:off x="107504" y="4550320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1547664" y="4622810"/>
            <a:ext cx="7128792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Подписание акта и оплата подрядчику за сопровождение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6228184" y="3147814"/>
            <a:ext cx="1224136" cy="396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Проведение настройки и оптимизации для повышения производительности</a:t>
            </a:r>
          </a:p>
        </p:txBody>
      </p:sp>
      <p:sp>
        <p:nvSpPr>
          <p:cNvPr id="40" name="Прямоугольник 39"/>
          <p:cNvSpPr/>
          <p:nvPr/>
        </p:nvSpPr>
        <p:spPr>
          <a:xfrm>
            <a:off x="3961100" y="3147814"/>
            <a:ext cx="1224136" cy="396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Проведение регулярного тестирования аварийного восстановления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2123728" y="3147814"/>
            <a:ext cx="1224136" cy="396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Проведение регулярных операций технического обслуживания (ТО)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5940152" y="2678594"/>
            <a:ext cx="1512168" cy="417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Постпроектные процессы внесения изменений, тестирование и обеспечение качества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3491880" y="2687303"/>
            <a:ext cx="2160240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Мониторинг работы бизнес-процессов, информационной системы и инфраструктуры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3491880" y="1770953"/>
            <a:ext cx="396044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Контроль качества поддержки (внешней и внутренней)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6228184" y="1301733"/>
            <a:ext cx="1224136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Проведение аудитов бизнес-процессов</a:t>
            </a:r>
          </a:p>
        </p:txBody>
      </p:sp>
      <p:sp>
        <p:nvSpPr>
          <p:cNvPr id="61" name="Прямоугольник 60"/>
          <p:cNvSpPr/>
          <p:nvPr/>
        </p:nvSpPr>
        <p:spPr>
          <a:xfrm>
            <a:off x="4932040" y="1301101"/>
            <a:ext cx="1080124" cy="3606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Мониторинг КПЭ бизнес-процессов</a:t>
            </a:r>
          </a:p>
        </p:txBody>
      </p:sp>
      <p:sp>
        <p:nvSpPr>
          <p:cNvPr id="62" name="Прямоугольник 61"/>
          <p:cNvSpPr/>
          <p:nvPr/>
        </p:nvSpPr>
        <p:spPr>
          <a:xfrm>
            <a:off x="3491880" y="1301733"/>
            <a:ext cx="1224136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Обеспечение исполнения БП владельцем БП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1475656" y="1298915"/>
            <a:ext cx="1800200" cy="3628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Поддержка в актуальном состоянии </a:t>
            </a:r>
            <a:r>
              <a:rPr lang="ru-RU" sz="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репозитария</a:t>
            </a:r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БП, регламентов и ВНД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2915816" y="834849"/>
            <a:ext cx="1296144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Методическая и методологическая поддержка "Центрами компетенций"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1475656" y="834849"/>
            <a:ext cx="136114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Поддержка в актуальном состоянии учебных материалов</a:t>
            </a:r>
          </a:p>
        </p:txBody>
      </p:sp>
      <p:sp>
        <p:nvSpPr>
          <p:cNvPr id="66" name="Прямоугольник 65"/>
          <p:cNvSpPr/>
          <p:nvPr/>
        </p:nvSpPr>
        <p:spPr>
          <a:xfrm>
            <a:off x="1475656" y="408573"/>
            <a:ext cx="5976664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Мониторинг достижения целевых показателей проекта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7596336" y="403416"/>
            <a:ext cx="1342867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ru-RU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Завершение проекта</a:t>
            </a:r>
          </a:p>
        </p:txBody>
      </p:sp>
      <p:cxnSp>
        <p:nvCxnSpPr>
          <p:cNvPr id="68" name="Shape 104"/>
          <p:cNvCxnSpPr/>
          <p:nvPr/>
        </p:nvCxnSpPr>
        <p:spPr>
          <a:xfrm rot="16200000" flipV="1">
            <a:off x="5389576" y="1026919"/>
            <a:ext cx="525091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104"/>
          <p:cNvCxnSpPr>
            <a:stCxn id="63" idx="3"/>
            <a:endCxn id="62" idx="1"/>
          </p:cNvCxnSpPr>
          <p:nvPr/>
        </p:nvCxnSpPr>
        <p:spPr>
          <a:xfrm>
            <a:off x="3275856" y="1480324"/>
            <a:ext cx="216024" cy="14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104"/>
          <p:cNvCxnSpPr>
            <a:stCxn id="62" idx="3"/>
            <a:endCxn id="61" idx="1"/>
          </p:cNvCxnSpPr>
          <p:nvPr/>
        </p:nvCxnSpPr>
        <p:spPr>
          <a:xfrm flipV="1">
            <a:off x="4716016" y="1481417"/>
            <a:ext cx="216024" cy="3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104"/>
          <p:cNvCxnSpPr/>
          <p:nvPr/>
        </p:nvCxnSpPr>
        <p:spPr>
          <a:xfrm rot="5400000" flipH="1" flipV="1">
            <a:off x="4395592" y="1047831"/>
            <a:ext cx="49683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104"/>
          <p:cNvCxnSpPr/>
          <p:nvPr/>
        </p:nvCxnSpPr>
        <p:spPr>
          <a:xfrm rot="5400000" flipH="1" flipV="1">
            <a:off x="6469696" y="1026918"/>
            <a:ext cx="52509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104"/>
          <p:cNvCxnSpPr>
            <a:stCxn id="61" idx="3"/>
            <a:endCxn id="60" idx="1"/>
          </p:cNvCxnSpPr>
          <p:nvPr/>
        </p:nvCxnSpPr>
        <p:spPr>
          <a:xfrm>
            <a:off x="6012164" y="1481417"/>
            <a:ext cx="216020" cy="3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104"/>
          <p:cNvCxnSpPr>
            <a:stCxn id="66" idx="3"/>
            <a:endCxn id="67" idx="1"/>
          </p:cNvCxnSpPr>
          <p:nvPr/>
        </p:nvCxnSpPr>
        <p:spPr>
          <a:xfrm flipV="1">
            <a:off x="7452320" y="583416"/>
            <a:ext cx="144016" cy="5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hape 104"/>
          <p:cNvCxnSpPr/>
          <p:nvPr/>
        </p:nvCxnSpPr>
        <p:spPr>
          <a:xfrm rot="16200000" flipV="1">
            <a:off x="3937557" y="2412900"/>
            <a:ext cx="548804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hape 104"/>
          <p:cNvCxnSpPr/>
          <p:nvPr/>
        </p:nvCxnSpPr>
        <p:spPr>
          <a:xfrm rot="16200000" flipV="1">
            <a:off x="6669891" y="2431721"/>
            <a:ext cx="54040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hape 104"/>
          <p:cNvCxnSpPr>
            <a:stCxn id="45" idx="3"/>
            <a:endCxn id="42" idx="1"/>
          </p:cNvCxnSpPr>
          <p:nvPr/>
        </p:nvCxnSpPr>
        <p:spPr>
          <a:xfrm>
            <a:off x="5652120" y="2885303"/>
            <a:ext cx="288032" cy="18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104"/>
          <p:cNvCxnSpPr/>
          <p:nvPr/>
        </p:nvCxnSpPr>
        <p:spPr>
          <a:xfrm rot="5400000" flipH="1" flipV="1">
            <a:off x="3888181" y="1716438"/>
            <a:ext cx="133100" cy="103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104"/>
          <p:cNvCxnSpPr>
            <a:stCxn id="41" idx="0"/>
            <a:endCxn id="45" idx="1"/>
          </p:cNvCxnSpPr>
          <p:nvPr/>
        </p:nvCxnSpPr>
        <p:spPr>
          <a:xfrm rot="5400000" flipH="1" flipV="1">
            <a:off x="2982583" y="2638517"/>
            <a:ext cx="262511" cy="756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104"/>
          <p:cNvCxnSpPr>
            <a:stCxn id="39" idx="1"/>
          </p:cNvCxnSpPr>
          <p:nvPr/>
        </p:nvCxnSpPr>
        <p:spPr>
          <a:xfrm rot="10800000">
            <a:off x="5472100" y="3075326"/>
            <a:ext cx="756084" cy="270489"/>
          </a:xfrm>
          <a:prstGeom prst="bentConnector3">
            <a:avLst>
              <a:gd name="adj1" fmla="val 995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104"/>
          <p:cNvCxnSpPr>
            <a:stCxn id="40" idx="0"/>
            <a:endCxn id="45" idx="2"/>
          </p:cNvCxnSpPr>
          <p:nvPr/>
        </p:nvCxnSpPr>
        <p:spPr>
          <a:xfrm rot="16200000" flipV="1">
            <a:off x="4540329" y="3114975"/>
            <a:ext cx="64511" cy="11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Скругленная прямоугольная выноска 73"/>
          <p:cNvSpPr/>
          <p:nvPr/>
        </p:nvSpPr>
        <p:spPr>
          <a:xfrm>
            <a:off x="7740351" y="1655087"/>
            <a:ext cx="1080121" cy="517178"/>
          </a:xfrm>
          <a:prstGeom prst="wedgeRoundRectCallout">
            <a:avLst>
              <a:gd name="adj1" fmla="val -57772"/>
              <a:gd name="adj2" fmla="val -21694"/>
              <a:gd name="adj3" fmla="val 16667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Выполняется в операционной деятельности</a:t>
            </a:r>
          </a:p>
        </p:txBody>
      </p:sp>
      <p:cxnSp>
        <p:nvCxnSpPr>
          <p:cNvPr id="76" name="Прямая соединительная линия 75"/>
          <p:cNvCxnSpPr/>
          <p:nvPr/>
        </p:nvCxnSpPr>
        <p:spPr>
          <a:xfrm>
            <a:off x="1378317" y="407691"/>
            <a:ext cx="0" cy="46440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07504" y="373337"/>
            <a:ext cx="1224136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defPPr>
              <a:defRPr lang="ru-RU"/>
            </a:defPPr>
            <a:lvl1pPr algn="ctr">
              <a:defRPr sz="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ru-RU" b="1" dirty="0"/>
              <a:t>6.1 Управление проектом</a:t>
            </a:r>
          </a:p>
        </p:txBody>
      </p:sp>
      <p:sp>
        <p:nvSpPr>
          <p:cNvPr id="78" name="Прямоугольник 77"/>
          <p:cNvSpPr/>
          <p:nvPr/>
        </p:nvSpPr>
        <p:spPr>
          <a:xfrm>
            <a:off x="107504" y="840009"/>
            <a:ext cx="1224136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6.2 Управление обучением</a:t>
            </a:r>
          </a:p>
        </p:txBody>
      </p:sp>
      <p:sp>
        <p:nvSpPr>
          <p:cNvPr id="79" name="Прямоугольник 78"/>
          <p:cNvSpPr/>
          <p:nvPr/>
        </p:nvSpPr>
        <p:spPr>
          <a:xfrm>
            <a:off x="107504" y="1301102"/>
            <a:ext cx="1224136" cy="4248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6.3 Управление бизнес-процессами</a:t>
            </a:r>
          </a:p>
        </p:txBody>
      </p:sp>
      <p:sp>
        <p:nvSpPr>
          <p:cNvPr id="81" name="Прямоугольник 80"/>
          <p:cNvSpPr/>
          <p:nvPr/>
        </p:nvSpPr>
        <p:spPr>
          <a:xfrm>
            <a:off x="107504" y="1772904"/>
            <a:ext cx="1224136" cy="39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6.4 Управление техническим решением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107505" y="2229635"/>
            <a:ext cx="1224135" cy="3960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fontAlgn="t"/>
            <a:r>
              <a:rPr lang="ru-RU" sz="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6.5 Управление программирование</a:t>
            </a:r>
          </a:p>
        </p:txBody>
      </p:sp>
      <p:sp>
        <p:nvSpPr>
          <p:cNvPr id="84" name="Прямоугольник 83"/>
          <p:cNvSpPr/>
          <p:nvPr/>
        </p:nvSpPr>
        <p:spPr>
          <a:xfrm>
            <a:off x="107504" y="2692385"/>
            <a:ext cx="1224136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6.6 Управление тестированием и обеспечением качества</a:t>
            </a:r>
          </a:p>
        </p:txBody>
      </p:sp>
      <p:sp>
        <p:nvSpPr>
          <p:cNvPr id="85" name="Прямоугольник 84"/>
          <p:cNvSpPr/>
          <p:nvPr/>
        </p:nvSpPr>
        <p:spPr>
          <a:xfrm>
            <a:off x="107504" y="3145112"/>
            <a:ext cx="1224136" cy="432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6.7 Управление инфраструктурой</a:t>
            </a:r>
          </a:p>
        </p:txBody>
      </p:sp>
      <p:sp>
        <p:nvSpPr>
          <p:cNvPr id="86" name="Прямоугольник 85"/>
          <p:cNvSpPr/>
          <p:nvPr/>
        </p:nvSpPr>
        <p:spPr>
          <a:xfrm>
            <a:off x="107504" y="3640367"/>
            <a:ext cx="1224136" cy="396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6.8 Управление интеграцией </a:t>
            </a:r>
          </a:p>
        </p:txBody>
      </p:sp>
      <p:sp>
        <p:nvSpPr>
          <p:cNvPr id="87" name="Прямоугольник 86"/>
          <p:cNvSpPr/>
          <p:nvPr/>
        </p:nvSpPr>
        <p:spPr>
          <a:xfrm>
            <a:off x="107505" y="4115447"/>
            <a:ext cx="1224135" cy="396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fontAlgn="t"/>
            <a:r>
              <a:rPr lang="ru-RU" sz="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6.9 Управление НСИ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107504" y="4602333"/>
            <a:ext cx="1224136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6.10 Управление поставщиками и финансы</a:t>
            </a:r>
          </a:p>
        </p:txBody>
      </p:sp>
    </p:spTree>
    <p:extLst>
      <p:ext uri="{BB962C8B-B14F-4D97-AF65-F5344CB8AC3E}">
        <p14:creationId xmlns:p14="http://schemas.microsoft.com/office/powerpoint/2010/main" val="199705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39567" y="8174"/>
            <a:ext cx="853618" cy="303060"/>
          </a:xfrm>
        </p:spPr>
        <p:txBody>
          <a:bodyPr/>
          <a:lstStyle/>
          <a:p>
            <a:pPr>
              <a:defRPr/>
            </a:pPr>
            <a:fld id="{126D2579-5C6B-4163-A0D6-F4ABE1A6CD7E}" type="slidenum">
              <a:rPr lang="ru-RU" altLang="ru-RU" sz="1400" b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2</a:t>
            </a:fld>
            <a:r>
              <a:rPr lang="ru-RU" alt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\34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07703" y="17647"/>
            <a:ext cx="6192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sz="1400" dirty="0">
                <a:solidFill>
                  <a:schemeClr val="bg1"/>
                </a:solidFill>
              </a:rPr>
              <a:t>Глоссарий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175367"/>
              </p:ext>
            </p:extLst>
          </p:nvPr>
        </p:nvGraphicFramePr>
        <p:xfrm>
          <a:off x="86237" y="390239"/>
          <a:ext cx="8985681" cy="470179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168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6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94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b="1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Наименование термина</a:t>
                      </a:r>
                    </a:p>
                  </a:txBody>
                  <a:tcPr marL="4959" marR="4959" marT="0" marB="0"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b="1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Определение термина (расшифровка сокращения)</a:t>
                      </a:r>
                    </a:p>
                  </a:txBody>
                  <a:tcPr marL="4959" marR="4959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Информационная система</a:t>
                      </a:r>
                    </a:p>
                  </a:txBody>
                  <a:tcPr marL="4959" marR="495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 настоящей методике не только программная система, но и программно-аппаратный комплекс или дополнение к текущей системе (отраслевое решение) </a:t>
                      </a:r>
                      <a:endParaRPr lang="ru-RU" sz="700" b="1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959" marR="4959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Бизнес-процесс </a:t>
                      </a:r>
                    </a:p>
                  </a:txBody>
                  <a:tcPr marL="4959" marR="495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Процесс, представляющий ценность с точки зрения бизнеса​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7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959" marR="4959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7526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Существенные изменения в ИС</a:t>
                      </a:r>
                    </a:p>
                  </a:txBody>
                  <a:tcPr marL="4959" marR="495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Изменения в ИС, которые по оценке Департамента информационных технологий и проектной деятельности, Проектного офиса и Процессного офиса обладают следующими характеристиками:</a:t>
                      </a:r>
                    </a:p>
                    <a:p>
                      <a:pPr marL="85725" lvl="0" indent="18097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7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Длительность работ составит более 3-ех рабочих месяцев</a:t>
                      </a:r>
                    </a:p>
                    <a:p>
                      <a:pPr marL="85725" lvl="0" indent="18097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7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Бюджет затрат (не включая плановый ФОТ исполнителей) составит более 500 тыс. руб. без учета НДС</a:t>
                      </a:r>
                    </a:p>
                    <a:p>
                      <a:pPr marL="85725" lvl="0" indent="18097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7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 реализации изменений предполагается к участию более 2-х участвующих структурных подразделений предприятий холдинга ABI PRODUCT</a:t>
                      </a:r>
                    </a:p>
                    <a:p>
                      <a:pPr marL="85725" lvl="0" indent="18097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7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 реализации изменений предполагается более 3-ех исполнителей (без учета КП, РП, РМ, КПО).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r>
                        <a:rPr lang="ru-RU" sz="7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Если предполагаемые изменения ИС обладают 3 или 4 обозначенных выше характеристиками, то изменение по умолчанию считается существенным. 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 остальных случаях отнесение изменения в ИС к существенным изменениям принимается совместно Департаментом информационных технологий и проектной деятельности, Проектным и Процессным офисами. Далее данное решение фиксируется на Комитете по изменениям.</a:t>
                      </a:r>
                    </a:p>
                  </a:txBody>
                  <a:tcPr marL="4959" marR="4959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Несущественные изменения в ИС</a:t>
                      </a:r>
                    </a:p>
                  </a:txBody>
                  <a:tcPr marL="4959" marR="495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Все изменения, которые не были признаны существенными (см. термин выше)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7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959" marR="4959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5578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Существенные изменения в БП</a:t>
                      </a:r>
                    </a:p>
                  </a:txBody>
                  <a:tcPr marL="4959" marR="495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Изменения в БП, которые по оценке Процессного и Проектного офисов обладают следующими характеристиками:</a:t>
                      </a:r>
                    </a:p>
                    <a:p>
                      <a:pPr marL="85725" lvl="0" indent="18097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7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Длительность работ составит более 3-ех рабочих месяцев</a:t>
                      </a:r>
                    </a:p>
                    <a:p>
                      <a:pPr marL="85725" lvl="0" indent="18097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7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Бюджет затрат (не включая плановый ФОТ исполнителей) составит более 500 тыс. руб. без учета НДС</a:t>
                      </a:r>
                    </a:p>
                    <a:p>
                      <a:pPr marL="85725" lvl="0" indent="18097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7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 реализации изменений предполагается к участию более 2-х участвующих структурных подразделений предприятий холдинга </a:t>
                      </a:r>
                      <a:r>
                        <a:rPr lang="en-US" sz="7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ABI PRODUCT</a:t>
                      </a:r>
                      <a:endParaRPr lang="ru-RU" sz="7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85725" lvl="0" indent="18097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7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 реализации изменений предполагается более 3-ех исполнителей (без учета КП, РП, РМ, КПО).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r>
                        <a:rPr lang="ru-RU" sz="7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Если предполагаемые изменения БП обладают 3 или 4 обозначенных выше характеристиками, то изменение по умолчанию считается существенным. 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 остальных случаях отнесение изменения в БП к существенным изменениям принимается совместно Департаментом информационных технологий и проектной деятельности, Проектным и Процессным офисами. Далее данное решение фиксируется на Комитете по изменениям.</a:t>
                      </a:r>
                    </a:p>
                  </a:txBody>
                  <a:tcPr marL="4959" marR="4959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86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Несущественные изменения в БП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4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959" marR="495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Все изменения, которые не были признаны существенными (см. термин выше)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7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959" marR="4959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Менеджер БП</a:t>
                      </a:r>
                    </a:p>
                  </a:txBody>
                  <a:tcPr marL="4959" marR="495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​Представитель, назначенный владельцем процесса для оперативного управления ходом процесса или его отдельных подпроцессов.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7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959" marR="4959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Владелец БП</a:t>
                      </a:r>
                    </a:p>
                  </a:txBody>
                  <a:tcPr marL="4959" marR="495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Менеджер, несущий ответственность за достижение целей, результаты, эффективность бизнес-процесса, представляющих ценность для Клиента бизнес-процесса, за регламентацию этого бизнес-процесса, а также имеющий полномочия для управления бизнес-процессом</a:t>
                      </a:r>
                      <a:endParaRPr lang="ru-RU" sz="700" b="1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959" marR="4959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Комитет по изменениям (КИ)</a:t>
                      </a:r>
                    </a:p>
                  </a:txBody>
                  <a:tcPr marL="4959" marR="495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Коллективный орган управления потоком запросов на изменения в холдинге. Решения КИ – реализовывать предлагаемые изменения или нет,- оформляются в протоколе. Т.О. изменения, рекомендованные к внедрению, становятся авторизованными</a:t>
                      </a:r>
                      <a:endParaRPr lang="ru-RU" sz="7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959" marR="4959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Концептуальный дизайн</a:t>
                      </a:r>
                    </a:p>
                  </a:txBody>
                  <a:tcPr marL="4959" marR="495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Набор верхнеуровневых документов, определяющих дизайн ИС в целом и архитектуру ее взаимодействия с системным ландшафтом (стратегия реализации бизнес-процессов в модулях системы, интеграция, НСИ, миграция данных, концепция ролей и политик). </a:t>
                      </a:r>
                    </a:p>
                  </a:txBody>
                  <a:tcPr marL="4959" marR="4959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Функциональные требования</a:t>
                      </a:r>
                    </a:p>
                  </a:txBody>
                  <a:tcPr marL="4959" marR="495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Требования, которые определяют функции автоматизированной системы и ее компоненты, а также содержат набор требований к входам, ожидаемому содержанию и выходам автоматизированной системы.</a:t>
                      </a:r>
                      <a:endParaRPr lang="ru-RU" sz="7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959" marR="4959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89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Техническое задание</a:t>
                      </a:r>
                    </a:p>
                  </a:txBody>
                  <a:tcPr marL="4959" marR="495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Документ, определяющий требования и порядок создания, развития или модернизации автоматизированной системы, в соответствии с которым проводится изменения   автоматизированной системы и ее приемка при вводе в действие.</a:t>
                      </a:r>
                      <a:endParaRPr lang="ru-RU" sz="7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959" marR="4959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87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Комиссия по контролю изменений </a:t>
                      </a:r>
                    </a:p>
                  </a:txBody>
                  <a:tcPr marL="4959" marR="495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Группа лиц, которая анализирует поступившие запросы на изменения в проекте на целесообразность и критичность. Рекомендует УК согласовать или не согласовать запрос на изменение.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3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959" marR="4959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194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ИТ чек-лист </a:t>
                      </a:r>
                    </a:p>
                  </a:txBody>
                  <a:tcPr marL="4959" marR="495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Документ, фиксирующий готовность ИС к опытной эксплуатации.</a:t>
                      </a:r>
                      <a:endParaRPr lang="ru-RU" sz="7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959" marR="4959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97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1343648" y="1635646"/>
            <a:ext cx="7581563" cy="2604900"/>
          </a:xfrm>
          <a:prstGeom prst="rect">
            <a:avLst/>
          </a:prstGeom>
          <a:solidFill>
            <a:schemeClr val="accent2">
              <a:lumMod val="20000"/>
              <a:lumOff val="80000"/>
              <a:alpha val="28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7380312" y="1639457"/>
            <a:ext cx="1544900" cy="1504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ятиугольник 42"/>
          <p:cNvSpPr/>
          <p:nvPr/>
        </p:nvSpPr>
        <p:spPr>
          <a:xfrm>
            <a:off x="7389969" y="2200611"/>
            <a:ext cx="1427424" cy="655357"/>
          </a:xfrm>
          <a:prstGeom prst="homePlate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Промышленная</a:t>
            </a:r>
          </a:p>
          <a:p>
            <a:pPr algn="ctr"/>
            <a:r>
              <a:rPr lang="ru-RU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эксплуатация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343649" y="1639457"/>
            <a:ext cx="6036664" cy="150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7380312" y="699942"/>
            <a:ext cx="0" cy="4248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226236" y="699942"/>
            <a:ext cx="0" cy="4248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1259632" y="699942"/>
            <a:ext cx="0" cy="4248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ятиугольник 12"/>
          <p:cNvSpPr/>
          <p:nvPr/>
        </p:nvSpPr>
        <p:spPr>
          <a:xfrm>
            <a:off x="6407696" y="2202314"/>
            <a:ext cx="1308306" cy="653655"/>
          </a:xfrm>
          <a:prstGeom prst="homePlat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Опытная</a:t>
            </a:r>
          </a:p>
          <a:p>
            <a:pPr algn="ctr"/>
            <a:r>
              <a:rPr lang="ru-RU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эксплуатация</a:t>
            </a:r>
          </a:p>
        </p:txBody>
      </p:sp>
      <p:sp>
        <p:nvSpPr>
          <p:cNvPr id="12" name="Пятиугольник 11"/>
          <p:cNvSpPr/>
          <p:nvPr/>
        </p:nvSpPr>
        <p:spPr>
          <a:xfrm>
            <a:off x="5423066" y="2202314"/>
            <a:ext cx="1306371" cy="653656"/>
          </a:xfrm>
          <a:prstGeom prst="homePlat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Подготовка к</a:t>
            </a:r>
          </a:p>
          <a:p>
            <a:pPr algn="ctr"/>
            <a:r>
              <a:rPr lang="ru-RU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опытной</a:t>
            </a:r>
          </a:p>
          <a:p>
            <a:pPr algn="ctr"/>
            <a:r>
              <a:rPr lang="ru-RU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эксплуатации</a:t>
            </a:r>
          </a:p>
        </p:txBody>
      </p:sp>
      <p:sp>
        <p:nvSpPr>
          <p:cNvPr id="11" name="Пятиугольник 10"/>
          <p:cNvSpPr/>
          <p:nvPr/>
        </p:nvSpPr>
        <p:spPr>
          <a:xfrm>
            <a:off x="4391471" y="2202314"/>
            <a:ext cx="1358497" cy="653656"/>
          </a:xfrm>
          <a:prstGeom prst="homePlat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Реализация</a:t>
            </a:r>
          </a:p>
        </p:txBody>
      </p:sp>
      <p:sp>
        <p:nvSpPr>
          <p:cNvPr id="10" name="Пятиугольник 9"/>
          <p:cNvSpPr/>
          <p:nvPr/>
        </p:nvSpPr>
        <p:spPr>
          <a:xfrm>
            <a:off x="3230851" y="2196787"/>
            <a:ext cx="1483378" cy="659183"/>
          </a:xfrm>
          <a:prstGeom prst="homePlat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Концептуальный</a:t>
            </a:r>
          </a:p>
          <a:p>
            <a:pPr algn="ctr"/>
            <a:r>
              <a:rPr lang="ru-RU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проект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39567" y="8174"/>
            <a:ext cx="853618" cy="303060"/>
          </a:xfrm>
        </p:spPr>
        <p:txBody>
          <a:bodyPr/>
          <a:lstStyle/>
          <a:p>
            <a:pPr>
              <a:defRPr/>
            </a:pPr>
            <a:fld id="{126D2579-5C6B-4163-A0D6-F4ABE1A6CD7E}" type="slidenum">
              <a:rPr lang="ru-RU" altLang="ru-RU" sz="1400" b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3</a:t>
            </a:fld>
            <a:r>
              <a:rPr lang="ru-RU" alt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\34</a:t>
            </a:r>
          </a:p>
        </p:txBody>
      </p:sp>
      <p:sp>
        <p:nvSpPr>
          <p:cNvPr id="7" name="Пятиугольник 6"/>
          <p:cNvSpPr/>
          <p:nvPr/>
        </p:nvSpPr>
        <p:spPr>
          <a:xfrm>
            <a:off x="573159" y="967026"/>
            <a:ext cx="1046513" cy="648072"/>
          </a:xfrm>
          <a:prstGeom prst="homePlate">
            <a:avLst/>
          </a:prstGeom>
          <a:solidFill>
            <a:schemeClr val="bg1"/>
          </a:solidFill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Инициация проекта</a:t>
            </a:r>
          </a:p>
        </p:txBody>
      </p:sp>
      <p:sp>
        <p:nvSpPr>
          <p:cNvPr id="9" name="Пятиугольник 8"/>
          <p:cNvSpPr/>
          <p:nvPr/>
        </p:nvSpPr>
        <p:spPr>
          <a:xfrm>
            <a:off x="2345609" y="2196787"/>
            <a:ext cx="1243758" cy="659183"/>
          </a:xfrm>
          <a:prstGeom prst="homePlat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Подготовка</a:t>
            </a:r>
          </a:p>
        </p:txBody>
      </p:sp>
      <p:sp>
        <p:nvSpPr>
          <p:cNvPr id="14" name="Пятиугольник 13"/>
          <p:cNvSpPr/>
          <p:nvPr/>
        </p:nvSpPr>
        <p:spPr>
          <a:xfrm>
            <a:off x="7524328" y="3507854"/>
            <a:ext cx="1296144" cy="648072"/>
          </a:xfrm>
          <a:prstGeom prst="homePlat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Промышленная эксплуатация (вне рамок проекта)</a:t>
            </a:r>
          </a:p>
        </p:txBody>
      </p:sp>
      <p:sp>
        <p:nvSpPr>
          <p:cNvPr id="8" name="Пятиугольник 7"/>
          <p:cNvSpPr/>
          <p:nvPr/>
        </p:nvSpPr>
        <p:spPr>
          <a:xfrm>
            <a:off x="1475656" y="2196787"/>
            <a:ext cx="1196867" cy="659183"/>
          </a:xfrm>
          <a:prstGeom prst="homePlat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Выбор (платформы и подрядчика) 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213393" y="873175"/>
            <a:ext cx="860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59632" y="41151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Планирование проекта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21622" y="415322"/>
            <a:ext cx="4158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Реализация </a:t>
            </a:r>
          </a:p>
          <a:p>
            <a:pPr algn="ctr"/>
            <a:r>
              <a:rPr lang="ru-RU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062" y="411510"/>
            <a:ext cx="116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Инициация </a:t>
            </a:r>
          </a:p>
          <a:p>
            <a:pPr algn="ctr"/>
            <a:r>
              <a:rPr lang="ru-RU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29930" y="416670"/>
            <a:ext cx="153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Завершение проекта</a:t>
            </a:r>
          </a:p>
        </p:txBody>
      </p:sp>
      <p:sp>
        <p:nvSpPr>
          <p:cNvPr id="25" name="Овал 24"/>
          <p:cNvSpPr/>
          <p:nvPr/>
        </p:nvSpPr>
        <p:spPr>
          <a:xfrm>
            <a:off x="1771979" y="1985495"/>
            <a:ext cx="360040" cy="3638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26" name="Овал 25"/>
          <p:cNvSpPr/>
          <p:nvPr/>
        </p:nvSpPr>
        <p:spPr>
          <a:xfrm>
            <a:off x="2709849" y="1979692"/>
            <a:ext cx="360040" cy="3638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7" name="Овал 26"/>
          <p:cNvSpPr/>
          <p:nvPr/>
        </p:nvSpPr>
        <p:spPr>
          <a:xfrm>
            <a:off x="3752267" y="1991415"/>
            <a:ext cx="360040" cy="3638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28" name="Овал 27"/>
          <p:cNvSpPr/>
          <p:nvPr/>
        </p:nvSpPr>
        <p:spPr>
          <a:xfrm>
            <a:off x="4907021" y="2003138"/>
            <a:ext cx="360040" cy="3638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9" name="Овал 28"/>
          <p:cNvSpPr/>
          <p:nvPr/>
        </p:nvSpPr>
        <p:spPr>
          <a:xfrm>
            <a:off x="5829006" y="1981867"/>
            <a:ext cx="360040" cy="3638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30" name="Овал 29"/>
          <p:cNvSpPr/>
          <p:nvPr/>
        </p:nvSpPr>
        <p:spPr>
          <a:xfrm>
            <a:off x="6791579" y="1991415"/>
            <a:ext cx="360040" cy="3638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31" name="Овал 30"/>
          <p:cNvSpPr/>
          <p:nvPr/>
        </p:nvSpPr>
        <p:spPr>
          <a:xfrm>
            <a:off x="7879527" y="3302414"/>
            <a:ext cx="360040" cy="3638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5521" y="3981713"/>
            <a:ext cx="7559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sz="1000" dirty="0"/>
              <a:t>Область действия методики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24101" y="2899307"/>
            <a:ext cx="59562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sz="900" dirty="0"/>
              <a:t>Границы проекта «как есть»</a:t>
            </a:r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51" y="4411319"/>
            <a:ext cx="493087" cy="493087"/>
          </a:xfrm>
          <a:prstGeom prst="rect">
            <a:avLst/>
          </a:prstGeom>
        </p:spPr>
      </p:pic>
      <p:cxnSp>
        <p:nvCxnSpPr>
          <p:cNvPr id="37" name="Прямая соединительная линия 36"/>
          <p:cNvCxnSpPr/>
          <p:nvPr/>
        </p:nvCxnSpPr>
        <p:spPr>
          <a:xfrm>
            <a:off x="321211" y="4325932"/>
            <a:ext cx="860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51997" y="4523351"/>
            <a:ext cx="1906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sz="1000" dirty="0"/>
              <a:t>КПЭ проекта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49707" y="4381092"/>
            <a:ext cx="13731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sz="1000" dirty="0"/>
              <a:t>КПЭ фактические</a:t>
            </a:r>
          </a:p>
          <a:p>
            <a:r>
              <a:rPr lang="ru-RU" sz="1000" b="0" dirty="0"/>
              <a:t>(по результатам ОЭ)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668381" y="4394016"/>
            <a:ext cx="14401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sz="1000" dirty="0"/>
              <a:t>КПЭ фактические</a:t>
            </a:r>
          </a:p>
          <a:p>
            <a:r>
              <a:rPr lang="ru-RU" sz="1000" b="0" dirty="0"/>
              <a:t>(целевые, по результатам ПЭ)</a:t>
            </a:r>
          </a:p>
        </p:txBody>
      </p:sp>
      <p:cxnSp>
        <p:nvCxnSpPr>
          <p:cNvPr id="42" name="Прямая со стрелкой 41"/>
          <p:cNvCxnSpPr/>
          <p:nvPr/>
        </p:nvCxnSpPr>
        <p:spPr>
          <a:xfrm>
            <a:off x="7093004" y="4613964"/>
            <a:ext cx="579980" cy="0"/>
          </a:xfrm>
          <a:prstGeom prst="straightConnector1">
            <a:avLst/>
          </a:prstGeom>
          <a:ln w="349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07703" y="17647"/>
            <a:ext cx="6192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sz="1400" dirty="0">
                <a:solidFill>
                  <a:schemeClr val="bg1"/>
                </a:solidFill>
              </a:rPr>
              <a:t>Область действия методики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-1211741" y="2375014"/>
            <a:ext cx="310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>
                <a:solidFill>
                  <a:srgbClr val="C00000"/>
                </a:solidFill>
              </a:rPr>
              <a:t>Стадии реализации проекта изменений БП и\или ИС</a:t>
            </a:r>
          </a:p>
        </p:txBody>
      </p:sp>
      <p:sp>
        <p:nvSpPr>
          <p:cNvPr id="46" name="Овал 45"/>
          <p:cNvSpPr/>
          <p:nvPr/>
        </p:nvSpPr>
        <p:spPr>
          <a:xfrm>
            <a:off x="7847908" y="1995172"/>
            <a:ext cx="360040" cy="3638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380312" y="1607858"/>
            <a:ext cx="154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sz="900" dirty="0"/>
              <a:t>Границы проекта «как должно быть»</a:t>
            </a:r>
          </a:p>
        </p:txBody>
      </p:sp>
      <p:sp>
        <p:nvSpPr>
          <p:cNvPr id="2" name="Стрелка вверх 1"/>
          <p:cNvSpPr/>
          <p:nvPr/>
        </p:nvSpPr>
        <p:spPr>
          <a:xfrm>
            <a:off x="7936737" y="2963702"/>
            <a:ext cx="216024" cy="276768"/>
          </a:xfrm>
          <a:prstGeom prst="up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7389969" y="1131590"/>
            <a:ext cx="1495281" cy="0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29930" y="915566"/>
            <a:ext cx="14548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sz="700" dirty="0"/>
              <a:t>Срок завершения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89968" y="1131590"/>
            <a:ext cx="15098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sz="700" b="0" dirty="0"/>
              <a:t>От 3-х месяцев, но не более чем полгода. Срок определяется в Уставе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56414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088991"/>
            <a:ext cx="490885" cy="502249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833" y="2662465"/>
            <a:ext cx="481039" cy="48103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195206"/>
            <a:ext cx="702903" cy="4393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266677"/>
            <a:ext cx="481039" cy="48103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795118"/>
            <a:ext cx="523118" cy="456857"/>
          </a:xfrm>
          <a:prstGeom prst="rect">
            <a:avLst/>
          </a:prstGeom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1378317" y="407691"/>
            <a:ext cx="0" cy="46440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7504" y="373337"/>
            <a:ext cx="1270813" cy="4248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ru-RU" sz="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_.1 </a:t>
            </a:r>
            <a:r>
              <a:rPr lang="ru-RU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проектом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829377"/>
            <a:ext cx="1270813" cy="4248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ru-RU" sz="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_.2 </a:t>
            </a:r>
            <a:r>
              <a:rPr lang="ru-RU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обучением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1301102"/>
            <a:ext cx="1270813" cy="4248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ru-RU" sz="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_.3 </a:t>
            </a:r>
            <a:r>
              <a:rPr lang="ru-RU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бизнес-процессами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07504" y="1772905"/>
            <a:ext cx="1270813" cy="4248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ru-RU" sz="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_.4 </a:t>
            </a:r>
            <a:r>
              <a:rPr lang="ru-RU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техническим решением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107505" y="2229636"/>
            <a:ext cx="1270812" cy="4248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ru-RU" sz="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_.5 </a:t>
            </a:r>
            <a:r>
              <a:rPr lang="ru-RU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программирование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107504" y="2630742"/>
            <a:ext cx="1270813" cy="4248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ru-RU" sz="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_.6 </a:t>
            </a:r>
            <a:r>
              <a:rPr lang="ru-RU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тестированием и обеспечением качества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107504" y="3166377"/>
            <a:ext cx="1270813" cy="4248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ru-RU" sz="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_.7 </a:t>
            </a:r>
            <a:r>
              <a:rPr lang="ru-RU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инфраструктурой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107504" y="3640368"/>
            <a:ext cx="1270813" cy="4248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ru-RU" sz="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_.8 </a:t>
            </a:r>
            <a:r>
              <a:rPr lang="ru-RU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интеграцией 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107505" y="4126082"/>
            <a:ext cx="1270812" cy="4242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ru-RU" sz="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_.9 </a:t>
            </a:r>
            <a:r>
              <a:rPr lang="ru-RU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НСИ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107504" y="4602333"/>
            <a:ext cx="1270813" cy="4242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ru-RU" sz="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_.10 </a:t>
            </a:r>
            <a:r>
              <a:rPr lang="ru-RU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поставщиками и финансы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H="1">
            <a:off x="107504" y="798200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39567" y="8174"/>
            <a:ext cx="853618" cy="303060"/>
          </a:xfrm>
        </p:spPr>
        <p:txBody>
          <a:bodyPr/>
          <a:lstStyle/>
          <a:p>
            <a:pPr>
              <a:defRPr/>
            </a:pPr>
            <a:fld id="{126D2579-5C6B-4163-A0D6-F4ABE1A6CD7E}" type="slidenum">
              <a:rPr lang="ru-RU" altLang="ru-RU" sz="1400" b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4</a:t>
            </a:fld>
            <a:r>
              <a:rPr lang="ru-RU" alt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\34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07703" y="17647"/>
            <a:ext cx="6192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sz="1400" dirty="0">
                <a:solidFill>
                  <a:schemeClr val="bg1"/>
                </a:solidFill>
              </a:rPr>
              <a:t>Ответственность за реализацию потоков работ </a:t>
            </a:r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107504" y="1254240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flipH="1">
            <a:off x="107504" y="1725965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H="1">
            <a:off x="107504" y="2197768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H="1">
            <a:off x="107504" y="2654499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flipH="1">
            <a:off x="107504" y="3117249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H="1">
            <a:off x="107504" y="3591240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107504" y="4065231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H="1">
            <a:off x="107504" y="4550320"/>
            <a:ext cx="885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491880" y="1375389"/>
            <a:ext cx="18238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Менеджер БП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665819" y="3713633"/>
            <a:ext cx="1282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/>
              <a:t>Архитектор КИС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272832" y="1792202"/>
            <a:ext cx="1551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/>
              <a:t>Архитектор ИС (Ведущий ИТ консультант)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860032" y="2335889"/>
            <a:ext cx="1553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Ведущий ИТ разработчик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77" y="358149"/>
            <a:ext cx="589867" cy="44122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651" y="3619055"/>
            <a:ext cx="561934" cy="43509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410" y="4126082"/>
            <a:ext cx="544694" cy="37910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756957"/>
            <a:ext cx="564928" cy="423696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862870" y="840216"/>
            <a:ext cx="1876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Руководитель Корпоративного университета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267744" y="468846"/>
            <a:ext cx="1876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Руководитель проекта</a:t>
            </a:r>
          </a:p>
        </p:txBody>
      </p:sp>
      <p:pic>
        <p:nvPicPr>
          <p:cNvPr id="61" name="Рисунок 6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188" y="2673652"/>
            <a:ext cx="564928" cy="423696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4247144" y="2710667"/>
            <a:ext cx="2955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ru-RU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Архитектор ИС (Ведущий ИТ консультант)</a:t>
            </a:r>
          </a:p>
          <a:p>
            <a:pPr marL="228600" indent="-228600">
              <a:buAutoNum type="arabicPeriod"/>
            </a:pPr>
            <a:r>
              <a:rPr lang="ru-RU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Менеджер БП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4936046" y="3185530"/>
            <a:ext cx="1553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Главный системный администратор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457907" y="4068981"/>
            <a:ext cx="1282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/>
              <a:t>Руководитель отдела управления НСИ</a:t>
            </a:r>
          </a:p>
        </p:txBody>
      </p:sp>
      <p:pic>
        <p:nvPicPr>
          <p:cNvPr id="65" name="Рисунок 6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77" y="4595799"/>
            <a:ext cx="589867" cy="441221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2267744" y="4706496"/>
            <a:ext cx="1876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Руководитель проекта</a:t>
            </a:r>
          </a:p>
        </p:txBody>
      </p:sp>
      <p:sp>
        <p:nvSpPr>
          <p:cNvPr id="21" name="Скругленная прямоугольная выноска 20"/>
          <p:cNvSpPr/>
          <p:nvPr/>
        </p:nvSpPr>
        <p:spPr>
          <a:xfrm>
            <a:off x="4811353" y="555526"/>
            <a:ext cx="1584176" cy="800711"/>
          </a:xfrm>
          <a:prstGeom prst="wedgeRoundRectCallout">
            <a:avLst>
              <a:gd name="adj1" fmla="val -39179"/>
              <a:gd name="adj2" fmla="val 70838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algn="ctr"/>
            <a:r>
              <a:rPr lang="ru-RU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 каждый поток работ (на любой из стадий проекта) закреплен ответственный исполнитель, отвечающий за реализацию задач потока. </a:t>
            </a:r>
          </a:p>
          <a:p>
            <a:pPr algn="ctr"/>
            <a:endParaRPr lang="ru-RU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7" name="Прямая соединительная линия 66"/>
          <p:cNvCxnSpPr/>
          <p:nvPr/>
        </p:nvCxnSpPr>
        <p:spPr>
          <a:xfrm>
            <a:off x="7729348" y="388667"/>
            <a:ext cx="0" cy="46440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726451" y="351642"/>
            <a:ext cx="1417550" cy="21645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ru-RU" dirty="0">
                <a:solidFill>
                  <a:schemeClr val="bg1"/>
                </a:solidFill>
              </a:rPr>
              <a:t>Ресурсы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726451" y="592785"/>
            <a:ext cx="1064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/>
              <a:t>Администратор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12869" y="808942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Тренер \ консультанты по БП,  консультант по ИТ</a:t>
            </a:r>
          </a:p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Ключевые пользователи (Наставники)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12870" y="1296704"/>
            <a:ext cx="138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/>
              <a:t>1. Сотрудник ПрО</a:t>
            </a:r>
          </a:p>
          <a:p>
            <a:r>
              <a:rPr lang="ru-RU" dirty="0"/>
              <a:t>2. ИТ бизнес-партнер</a:t>
            </a:r>
          </a:p>
          <a:p>
            <a:r>
              <a:rPr lang="ru-RU" dirty="0"/>
              <a:t>3. Ключевые пользователи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715818" y="1769202"/>
            <a:ext cx="138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/>
              <a:t>1. ИТ бизнес-партнер</a:t>
            </a:r>
          </a:p>
          <a:p>
            <a:r>
              <a:rPr lang="ru-RU" dirty="0"/>
              <a:t>2. ИТ консультант</a:t>
            </a:r>
          </a:p>
          <a:p>
            <a:r>
              <a:rPr lang="ru-RU" dirty="0"/>
              <a:t>3. Ключевые пользователи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7712869" y="2344898"/>
            <a:ext cx="13803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ИТ разработчик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02237" y="2693602"/>
            <a:ext cx="138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/>
              <a:t>1. Сотрудник ПрО</a:t>
            </a:r>
          </a:p>
          <a:p>
            <a:r>
              <a:rPr lang="ru-RU" dirty="0"/>
              <a:t>2. ИТ бизнес-партнер</a:t>
            </a:r>
          </a:p>
          <a:p>
            <a:r>
              <a:rPr lang="ru-RU" dirty="0"/>
              <a:t>3. Ключевые пользователи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7705186" y="3280656"/>
            <a:ext cx="13667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Системный администратор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720277" y="3652402"/>
            <a:ext cx="130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ИТ бизнес-партнер</a:t>
            </a:r>
          </a:p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Системный аналитик</a:t>
            </a:r>
          </a:p>
          <a:p>
            <a:r>
              <a:rPr lang="ru-RU" sz="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Консультант ИС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31467" y="4037082"/>
            <a:ext cx="12824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/>
              <a:t>1. Сотрудник НСИ</a:t>
            </a:r>
          </a:p>
          <a:p>
            <a:r>
              <a:rPr lang="ru-RU" dirty="0"/>
              <a:t>2. ИТ бизнес-партнер</a:t>
            </a:r>
          </a:p>
          <a:p>
            <a:r>
              <a:rPr lang="ru-RU" dirty="0"/>
              <a:t>3. Системный аналитик</a:t>
            </a:r>
          </a:p>
          <a:p>
            <a:r>
              <a:rPr lang="ru-RU" dirty="0"/>
              <a:t>4. Консультант ИС</a:t>
            </a:r>
          </a:p>
          <a:p>
            <a:r>
              <a:rPr lang="ru-RU" dirty="0"/>
              <a:t>5. Сотрудник ПрО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750151" y="4713936"/>
            <a:ext cx="1064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/>
              <a:t>Администратор</a:t>
            </a:r>
          </a:p>
        </p:txBody>
      </p:sp>
    </p:spTree>
    <p:extLst>
      <p:ext uri="{BB962C8B-B14F-4D97-AF65-F5344CB8AC3E}">
        <p14:creationId xmlns:p14="http://schemas.microsoft.com/office/powerpoint/2010/main" val="284452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39567" y="8174"/>
            <a:ext cx="853618" cy="303060"/>
          </a:xfrm>
        </p:spPr>
        <p:txBody>
          <a:bodyPr/>
          <a:lstStyle/>
          <a:p>
            <a:pPr>
              <a:defRPr/>
            </a:pPr>
            <a:fld id="{126D2579-5C6B-4163-A0D6-F4ABE1A6CD7E}" type="slidenum">
              <a:rPr lang="ru-RU" altLang="ru-RU" sz="1400" b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5</a:t>
            </a:fld>
            <a:r>
              <a:rPr lang="ru-RU" alt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\34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07703" y="17647"/>
            <a:ext cx="6192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sz="1400" dirty="0">
                <a:solidFill>
                  <a:schemeClr val="bg1"/>
                </a:solidFill>
              </a:rPr>
              <a:t>Ответственность за приемку результатов 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509512"/>
              </p:ext>
            </p:extLst>
          </p:nvPr>
        </p:nvGraphicFramePr>
        <p:xfrm>
          <a:off x="323528" y="486846"/>
          <a:ext cx="8568951" cy="37185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4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31"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Роль\ Должность \</a:t>
                      </a:r>
                      <a:r>
                        <a:rPr lang="ru-RU" sz="8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Коллегиальный орган</a:t>
                      </a:r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Группы задач в методике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Задачи</a:t>
                      </a:r>
                      <a:r>
                        <a:rPr lang="ru-RU" sz="8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в рамках методики</a:t>
                      </a:r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865"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Наблюдательный совет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Принимает все результаты по задачам группы 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15"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Управляющий комитет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Принимает результаты задач группы </a:t>
                      </a:r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r>
                        <a:rPr lang="en-US" sz="8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</a:t>
                      </a:r>
                      <a:r>
                        <a:rPr lang="ru-RU" sz="8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задачи по потоку работ «Управление проектом», а также ключевые промежуточные результаты проекта)</a:t>
                      </a:r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865"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Владелец БП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Принимает результаты задач группы B, касающиеся</a:t>
                      </a:r>
                      <a:r>
                        <a:rPr lang="ru-RU" sz="8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описания и внедрения процесса</a:t>
                      </a:r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Директор ДИКТ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Принимает результаты задач группы B, касающиеся ИТ изменений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Руководитель ДИВ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Принимает результаты задач по разработке</a:t>
                      </a:r>
                      <a:r>
                        <a:rPr lang="ru-RU" sz="8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\ актуализации бюджета</a:t>
                      </a:r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15"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Представитель отдела по информационной безопасности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Принимает</a:t>
                      </a:r>
                      <a:r>
                        <a:rPr lang="ru-RU" sz="8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результаты задач </a:t>
                      </a:r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связанные с информационной безопасностью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Руководитель проекта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Принимает результаты</a:t>
                      </a:r>
                      <a:r>
                        <a:rPr lang="ru-RU" sz="8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задач группы С</a:t>
                      </a:r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865"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Директор Проектного офиса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Участник</a:t>
                      </a:r>
                      <a:r>
                        <a:rPr lang="ru-RU" sz="8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комиссии по приемке результатов задач группы </a:t>
                      </a:r>
                      <a:r>
                        <a:rPr lang="en-US" sz="8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865"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Куратор Проектного офиса \ РПП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Участник комиссии по приемке результатов задач по потоку работ</a:t>
                      </a:r>
                      <a:r>
                        <a:rPr lang="ru-RU" sz="8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«Управление проектами»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9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Руководитель Процессного офиса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Участник комиссии по приемке работ по потокам работ «Управление бизнес-процессами», «Управление тестированием и обеспечением качества»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931"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ИТ бизнес-партнер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Участник</a:t>
                      </a:r>
                      <a:r>
                        <a:rPr lang="ru-RU" sz="8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комиссии по приемке задач по потокам работ «Управление бизнес-процессами», «Управление техническим решением», «Управление тестированием и обеспечением качества»</a:t>
                      </a:r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2931"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Архитектор КИС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Участник комиссии по приемке задач по потокам работ  «Управление техническим решением», «Управление программированием», «Управление инфраструктурой», «Управление НСИ»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1865"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Эксперт внедряемой 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Участник комиссии привлекаемый для консультаций</a:t>
                      </a:r>
                      <a:r>
                        <a:rPr lang="ru-RU" sz="8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по внедряемой ИС</a:t>
                      </a:r>
                      <a:endParaRPr lang="ru-RU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7" y="4269120"/>
            <a:ext cx="85689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Примечание.</a:t>
            </a:r>
          </a:p>
          <a:p>
            <a:pPr marL="228600" indent="-228600">
              <a:buAutoNum type="arabicPeriod"/>
            </a:pPr>
            <a:r>
              <a:rPr lang="ru-RU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методике значительная часть результатов по задачам принимается комиссией. Руководителем комиссии, считается лицо стоящее первым в списке. При возникновении разногласий его мнение считается решающим. </a:t>
            </a:r>
          </a:p>
          <a:p>
            <a:pPr marL="228600" indent="-228600">
              <a:buAutoNum type="arabicPeriod"/>
            </a:pPr>
            <a:r>
              <a:rPr lang="ru-RU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снижения нагрузки на топ-менеджера принимающего результат, необходимо установить правило направления на согласование документов. Ответственный руководитель за приемку результата смотрит после согласования всеми участниками комиссии.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03201" y="2571750"/>
            <a:ext cx="8784000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4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39567" y="8174"/>
            <a:ext cx="853618" cy="303060"/>
          </a:xfrm>
        </p:spPr>
        <p:txBody>
          <a:bodyPr/>
          <a:lstStyle/>
          <a:p>
            <a:pPr>
              <a:defRPr/>
            </a:pPr>
            <a:fld id="{126D2579-5C6B-4163-A0D6-F4ABE1A6CD7E}" type="slidenum">
              <a:rPr lang="ru-RU" altLang="ru-RU" sz="1400" b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6</a:t>
            </a:fld>
            <a:r>
              <a:rPr lang="ru-RU" alt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\34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07703" y="17647"/>
            <a:ext cx="6192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sz="1400" dirty="0">
                <a:solidFill>
                  <a:schemeClr val="bg1"/>
                </a:solidFill>
              </a:rPr>
              <a:t>Основные документы программы проектов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19881" y="483518"/>
            <a:ext cx="1332148" cy="44550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sz="1050" dirty="0"/>
          </a:p>
          <a:p>
            <a:pPr algn="ctr"/>
            <a:r>
              <a:rPr lang="ru-RU" sz="1050" dirty="0"/>
              <a:t>ФТ</a:t>
            </a:r>
          </a:p>
          <a:p>
            <a:pPr algn="ctr"/>
            <a:endParaRPr lang="ru-RU" sz="1050" dirty="0"/>
          </a:p>
          <a:p>
            <a:pPr algn="ctr"/>
            <a:r>
              <a:rPr lang="ru-RU" sz="1050" dirty="0"/>
              <a:t>(Функциональные требования)</a:t>
            </a:r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2978042" y="483518"/>
            <a:ext cx="1296144" cy="4501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/>
              <a:t>Концептуальный Дизайн</a:t>
            </a:r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300" dirty="0"/>
          </a:p>
        </p:txBody>
      </p:sp>
      <p:sp>
        <p:nvSpPr>
          <p:cNvPr id="12" name="TextBox 11"/>
          <p:cNvSpPr txBox="1"/>
          <p:nvPr/>
        </p:nvSpPr>
        <p:spPr>
          <a:xfrm>
            <a:off x="3050050" y="1005865"/>
            <a:ext cx="1136968" cy="28392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/>
              <a:t>Техническое задание </a:t>
            </a:r>
            <a:endParaRPr lang="ru-RU" sz="100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</p:txBody>
      </p:sp>
      <p:sp>
        <p:nvSpPr>
          <p:cNvPr id="17" name="Стрелка вправо 16"/>
          <p:cNvSpPr/>
          <p:nvPr/>
        </p:nvSpPr>
        <p:spPr>
          <a:xfrm>
            <a:off x="4187017" y="2067694"/>
            <a:ext cx="294971" cy="27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18" name="TextBox 17"/>
          <p:cNvSpPr txBox="1"/>
          <p:nvPr/>
        </p:nvSpPr>
        <p:spPr>
          <a:xfrm>
            <a:off x="4489911" y="2643758"/>
            <a:ext cx="1332147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sz="1050" dirty="0"/>
          </a:p>
          <a:p>
            <a:pPr algn="ctr"/>
            <a:r>
              <a:rPr lang="ru-RU" sz="1050" dirty="0"/>
              <a:t>ПМИ</a:t>
            </a:r>
          </a:p>
          <a:p>
            <a:pPr algn="ctr"/>
            <a:r>
              <a:rPr lang="ru-RU" sz="1050" dirty="0"/>
              <a:t>(Программа и методика испытаний)</a:t>
            </a:r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4492070" y="1206584"/>
            <a:ext cx="1332147" cy="12234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sz="1050" dirty="0"/>
          </a:p>
          <a:p>
            <a:pPr algn="ctr"/>
            <a:r>
              <a:rPr lang="ru-RU" sz="1050" dirty="0"/>
              <a:t>ОФДД</a:t>
            </a:r>
          </a:p>
          <a:p>
            <a:pPr algn="ctr"/>
            <a:r>
              <a:rPr lang="ru-RU" sz="1050" dirty="0"/>
              <a:t>(Описание функционального дизайна доработки)</a:t>
            </a:r>
          </a:p>
          <a:p>
            <a:pPr algn="ctr"/>
            <a:endParaRPr lang="ru-RU" sz="1050" dirty="0"/>
          </a:p>
        </p:txBody>
      </p:sp>
      <p:sp>
        <p:nvSpPr>
          <p:cNvPr id="20" name="Стрелка вправо 19"/>
          <p:cNvSpPr/>
          <p:nvPr/>
        </p:nvSpPr>
        <p:spPr>
          <a:xfrm rot="2243645">
            <a:off x="4158394" y="3736804"/>
            <a:ext cx="690669" cy="27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21" name="TextBox 20"/>
          <p:cNvSpPr txBox="1"/>
          <p:nvPr/>
        </p:nvSpPr>
        <p:spPr>
          <a:xfrm>
            <a:off x="6190021" y="3098746"/>
            <a:ext cx="1368152" cy="5770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/>
              <a:t>Протокол тестирования по БП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90019" y="1197890"/>
            <a:ext cx="1368156" cy="12234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sz="1050" dirty="0"/>
          </a:p>
          <a:p>
            <a:pPr algn="ctr"/>
            <a:r>
              <a:rPr lang="ru-RU" sz="1050" dirty="0"/>
              <a:t>Протокол функционального тестирования</a:t>
            </a:r>
          </a:p>
          <a:p>
            <a:pPr algn="ctr"/>
            <a:endParaRPr lang="ru-RU" sz="1050" dirty="0"/>
          </a:p>
          <a:p>
            <a:pPr algn="ctr"/>
            <a:r>
              <a:rPr lang="ru-RU" sz="1050" dirty="0"/>
              <a:t> </a:t>
            </a:r>
          </a:p>
          <a:p>
            <a:pPr algn="ctr"/>
            <a:endParaRPr lang="ru-RU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6190021" y="4083922"/>
            <a:ext cx="1368152" cy="9002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sz="1050" dirty="0"/>
          </a:p>
          <a:p>
            <a:pPr algn="ctr"/>
            <a:r>
              <a:rPr lang="ru-RU" sz="1050" dirty="0"/>
              <a:t>Сквозного (интеграционного) тестирования</a:t>
            </a:r>
          </a:p>
          <a:p>
            <a:pPr algn="ctr"/>
            <a:endParaRPr lang="ru-RU" sz="1050" dirty="0"/>
          </a:p>
        </p:txBody>
      </p:sp>
      <p:sp>
        <p:nvSpPr>
          <p:cNvPr id="24" name="Стрелка вправо 23"/>
          <p:cNvSpPr/>
          <p:nvPr/>
        </p:nvSpPr>
        <p:spPr>
          <a:xfrm>
            <a:off x="5860468" y="1707654"/>
            <a:ext cx="288032" cy="27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25" name="Стрелка вправо 24"/>
          <p:cNvSpPr/>
          <p:nvPr/>
        </p:nvSpPr>
        <p:spPr>
          <a:xfrm rot="19317684">
            <a:off x="5653657" y="3721446"/>
            <a:ext cx="619055" cy="27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16" name="Стрелка вниз 15"/>
          <p:cNvSpPr/>
          <p:nvPr/>
        </p:nvSpPr>
        <p:spPr>
          <a:xfrm>
            <a:off x="6714237" y="2506232"/>
            <a:ext cx="360040" cy="5075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7934058" y="4083922"/>
            <a:ext cx="100811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900" dirty="0"/>
              <a:t>Чек-лист готовности системы </a:t>
            </a:r>
          </a:p>
          <a:p>
            <a:pPr algn="ctr"/>
            <a:r>
              <a:rPr lang="ru-RU" sz="900" dirty="0"/>
              <a:t>к опытной эксплуатации. БП</a:t>
            </a:r>
          </a:p>
        </p:txBody>
      </p:sp>
      <p:sp>
        <p:nvSpPr>
          <p:cNvPr id="28" name="Стрелка вправо 27"/>
          <p:cNvSpPr/>
          <p:nvPr/>
        </p:nvSpPr>
        <p:spPr>
          <a:xfrm>
            <a:off x="7604257" y="4379399"/>
            <a:ext cx="288032" cy="27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30" name="TextBox 29"/>
          <p:cNvSpPr txBox="1"/>
          <p:nvPr/>
        </p:nvSpPr>
        <p:spPr>
          <a:xfrm>
            <a:off x="7925920" y="3036897"/>
            <a:ext cx="100811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800" dirty="0"/>
              <a:t>Чек-лист готовности системы </a:t>
            </a:r>
          </a:p>
          <a:p>
            <a:pPr algn="ctr"/>
            <a:r>
              <a:rPr lang="ru-RU" sz="800" dirty="0"/>
              <a:t>к промышленной эксплуатации. БП</a:t>
            </a:r>
          </a:p>
        </p:txBody>
      </p:sp>
      <p:sp>
        <p:nvSpPr>
          <p:cNvPr id="31" name="Стрелка вправо 30"/>
          <p:cNvSpPr/>
          <p:nvPr/>
        </p:nvSpPr>
        <p:spPr>
          <a:xfrm rot="16200000">
            <a:off x="8265800" y="3812408"/>
            <a:ext cx="288032" cy="27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32" name="TextBox 31"/>
          <p:cNvSpPr txBox="1"/>
          <p:nvPr/>
        </p:nvSpPr>
        <p:spPr>
          <a:xfrm>
            <a:off x="1631006" y="2643758"/>
            <a:ext cx="1136968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/>
              <a:t>Бизнес требования</a:t>
            </a:r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1617479" y="4138635"/>
            <a:ext cx="1136952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/>
              <a:t>Требования к ИТ архитектуре и безопасности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43052" y="1491630"/>
            <a:ext cx="1136968" cy="1061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/>
              <a:t>Общая часть</a:t>
            </a:r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</p:txBody>
      </p:sp>
      <p:sp>
        <p:nvSpPr>
          <p:cNvPr id="47" name="Стрелка вниз 46"/>
          <p:cNvSpPr/>
          <p:nvPr/>
        </p:nvSpPr>
        <p:spPr>
          <a:xfrm>
            <a:off x="6714237" y="3675827"/>
            <a:ext cx="360040" cy="408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трелка вправо 51"/>
          <p:cNvSpPr/>
          <p:nvPr/>
        </p:nvSpPr>
        <p:spPr>
          <a:xfrm>
            <a:off x="2851403" y="2792610"/>
            <a:ext cx="197903" cy="27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53" name="TextBox 52"/>
          <p:cNvSpPr txBox="1"/>
          <p:nvPr/>
        </p:nvSpPr>
        <p:spPr>
          <a:xfrm>
            <a:off x="107504" y="497162"/>
            <a:ext cx="1332148" cy="4616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sz="1050" dirty="0"/>
          </a:p>
          <a:p>
            <a:pPr algn="ctr"/>
            <a:r>
              <a:rPr lang="ru-RU" sz="1050" dirty="0"/>
              <a:t>ФТ</a:t>
            </a:r>
            <a:r>
              <a:rPr lang="en-US" sz="1050" dirty="0"/>
              <a:t> </a:t>
            </a:r>
            <a:r>
              <a:rPr lang="ru-RU" sz="1050" dirty="0"/>
              <a:t>на систему </a:t>
            </a:r>
            <a:br>
              <a:rPr lang="ru-RU" sz="1050" dirty="0"/>
            </a:br>
            <a:r>
              <a:rPr lang="ru-RU" sz="1050" dirty="0"/>
              <a:t>в целом</a:t>
            </a:r>
          </a:p>
          <a:p>
            <a:pPr algn="ctr"/>
            <a:r>
              <a:rPr lang="ru-RU" sz="1050" dirty="0"/>
              <a:t>(Функциональные требования)</a:t>
            </a:r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</p:txBody>
      </p:sp>
      <p:sp>
        <p:nvSpPr>
          <p:cNvPr id="55" name="TextBox 54"/>
          <p:cNvSpPr txBox="1"/>
          <p:nvPr/>
        </p:nvSpPr>
        <p:spPr>
          <a:xfrm>
            <a:off x="217852" y="1410494"/>
            <a:ext cx="1136952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/>
              <a:t>Цели автоматизации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9955" y="2743786"/>
            <a:ext cx="1136968" cy="1061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/>
              <a:t>Перечень автоматизируемых процессов и </a:t>
            </a:r>
            <a:r>
              <a:rPr lang="ru-RU" sz="1050" dirty="0" err="1"/>
              <a:t>подпроцессов</a:t>
            </a:r>
            <a:endParaRPr lang="ru-RU" sz="1050" dirty="0"/>
          </a:p>
          <a:p>
            <a:pPr algn="ctr"/>
            <a:r>
              <a:rPr lang="ru-RU" sz="1050" dirty="0"/>
              <a:t>(до  </a:t>
            </a:r>
            <a:r>
              <a:rPr lang="en-US" sz="1050" dirty="0"/>
              <a:t>VAD3)</a:t>
            </a:r>
            <a:endParaRPr lang="ru-RU" sz="1050" dirty="0"/>
          </a:p>
        </p:txBody>
      </p:sp>
      <p:sp>
        <p:nvSpPr>
          <p:cNvPr id="62" name="TextBox 61"/>
          <p:cNvSpPr txBox="1"/>
          <p:nvPr/>
        </p:nvSpPr>
        <p:spPr>
          <a:xfrm>
            <a:off x="194987" y="4025741"/>
            <a:ext cx="1136952" cy="9002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/>
              <a:t>Требования к технической архитектуре и ИТ </a:t>
            </a:r>
            <a:r>
              <a:rPr lang="ru-RU" sz="1050" dirty="0" err="1"/>
              <a:t>безовасности</a:t>
            </a:r>
            <a:endParaRPr lang="ru-RU" sz="1050" dirty="0"/>
          </a:p>
        </p:txBody>
      </p:sp>
      <p:cxnSp>
        <p:nvCxnSpPr>
          <p:cNvPr id="3" name="Скругленная соединительная линия 2"/>
          <p:cNvCxnSpPr>
            <a:stCxn id="53" idx="0"/>
            <a:endCxn id="11" idx="0"/>
          </p:cNvCxnSpPr>
          <p:nvPr/>
        </p:nvCxnSpPr>
        <p:spPr>
          <a:xfrm rot="5400000" flipH="1" flipV="1">
            <a:off x="2193024" y="-935928"/>
            <a:ext cx="13644" cy="2852536"/>
          </a:xfrm>
          <a:prstGeom prst="curvedConnector3">
            <a:avLst>
              <a:gd name="adj1" fmla="val 209363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1490815" y="411510"/>
            <a:ext cx="7602370" cy="47023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236296" y="49716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/>
              <a:t>Проект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08181" y="1915010"/>
            <a:ext cx="1136952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/>
              <a:t>ИТ архитектура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05005" y="2419526"/>
            <a:ext cx="11369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/>
              <a:t>Интеграция</a:t>
            </a:r>
          </a:p>
        </p:txBody>
      </p:sp>
    </p:spTree>
    <p:extLst>
      <p:ext uri="{BB962C8B-B14F-4D97-AF65-F5344CB8AC3E}">
        <p14:creationId xmlns:p14="http://schemas.microsoft.com/office/powerpoint/2010/main" val="184748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39567" y="8174"/>
            <a:ext cx="853618" cy="303060"/>
          </a:xfrm>
        </p:spPr>
        <p:txBody>
          <a:bodyPr/>
          <a:lstStyle/>
          <a:p>
            <a:pPr>
              <a:defRPr/>
            </a:pPr>
            <a:fld id="{126D2579-5C6B-4163-A0D6-F4ABE1A6CD7E}" type="slidenum">
              <a:rPr lang="ru-RU" altLang="ru-RU" sz="1400" b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7</a:t>
            </a:fld>
            <a:r>
              <a:rPr lang="ru-RU" alt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\34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07703" y="17647"/>
            <a:ext cx="6192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sz="1400" dirty="0">
                <a:solidFill>
                  <a:schemeClr val="bg1"/>
                </a:solidFill>
              </a:rPr>
              <a:t>Основные документ проекта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19881" y="483518"/>
            <a:ext cx="1332148" cy="44550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sz="1050" dirty="0"/>
          </a:p>
          <a:p>
            <a:pPr algn="ctr"/>
            <a:r>
              <a:rPr lang="ru-RU" sz="1050" dirty="0"/>
              <a:t>ФТ</a:t>
            </a:r>
          </a:p>
          <a:p>
            <a:pPr algn="ctr"/>
            <a:endParaRPr lang="ru-RU" sz="1050" dirty="0"/>
          </a:p>
          <a:p>
            <a:pPr algn="ctr"/>
            <a:r>
              <a:rPr lang="ru-RU" sz="1050" dirty="0"/>
              <a:t>(Функциональные требования)</a:t>
            </a:r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2978042" y="483518"/>
            <a:ext cx="1296144" cy="4501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/>
              <a:t>Концептуальный Дизайн</a:t>
            </a:r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300" dirty="0"/>
          </a:p>
        </p:txBody>
      </p:sp>
      <p:sp>
        <p:nvSpPr>
          <p:cNvPr id="12" name="TextBox 11"/>
          <p:cNvSpPr txBox="1"/>
          <p:nvPr/>
        </p:nvSpPr>
        <p:spPr>
          <a:xfrm>
            <a:off x="3050050" y="1005865"/>
            <a:ext cx="1136968" cy="28392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/>
              <a:t>Техническое задание </a:t>
            </a:r>
            <a:endParaRPr lang="ru-RU" sz="100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3064673" y="3923191"/>
            <a:ext cx="1136968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800" dirty="0"/>
              <a:t>Дизайн интеграции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50072" y="4659982"/>
            <a:ext cx="1136952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800" dirty="0"/>
              <a:t>Дизайн НСИ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6989" y="4236069"/>
            <a:ext cx="113696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800" dirty="0"/>
              <a:t>Дизайн системного ландшафта</a:t>
            </a:r>
          </a:p>
        </p:txBody>
      </p:sp>
      <p:sp>
        <p:nvSpPr>
          <p:cNvPr id="17" name="Стрелка вправо 16"/>
          <p:cNvSpPr/>
          <p:nvPr/>
        </p:nvSpPr>
        <p:spPr>
          <a:xfrm>
            <a:off x="3976273" y="2067694"/>
            <a:ext cx="505716" cy="27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18" name="TextBox 17"/>
          <p:cNvSpPr txBox="1"/>
          <p:nvPr/>
        </p:nvSpPr>
        <p:spPr>
          <a:xfrm>
            <a:off x="4489911" y="2643758"/>
            <a:ext cx="1332147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sz="1050" dirty="0"/>
          </a:p>
          <a:p>
            <a:pPr algn="ctr"/>
            <a:r>
              <a:rPr lang="ru-RU" sz="1050" dirty="0"/>
              <a:t>ПМИ</a:t>
            </a:r>
          </a:p>
          <a:p>
            <a:pPr algn="ctr"/>
            <a:r>
              <a:rPr lang="ru-RU" sz="1050" dirty="0"/>
              <a:t>(Программа и методика испытаний)</a:t>
            </a:r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4492070" y="1206584"/>
            <a:ext cx="1332147" cy="12234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sz="1050" dirty="0"/>
          </a:p>
          <a:p>
            <a:pPr algn="ctr"/>
            <a:r>
              <a:rPr lang="ru-RU" sz="1050" dirty="0"/>
              <a:t>ОФДД</a:t>
            </a:r>
          </a:p>
          <a:p>
            <a:pPr algn="ctr"/>
            <a:r>
              <a:rPr lang="ru-RU" sz="1050" dirty="0"/>
              <a:t>(Описание функционального дизайна доработки)</a:t>
            </a:r>
          </a:p>
          <a:p>
            <a:pPr algn="ctr"/>
            <a:endParaRPr lang="ru-RU" sz="1050" dirty="0"/>
          </a:p>
        </p:txBody>
      </p:sp>
      <p:sp>
        <p:nvSpPr>
          <p:cNvPr id="20" name="Стрелка вправо 19"/>
          <p:cNvSpPr/>
          <p:nvPr/>
        </p:nvSpPr>
        <p:spPr>
          <a:xfrm rot="2243645">
            <a:off x="3664046" y="3569505"/>
            <a:ext cx="1241636" cy="27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21" name="TextBox 20"/>
          <p:cNvSpPr txBox="1"/>
          <p:nvPr/>
        </p:nvSpPr>
        <p:spPr>
          <a:xfrm>
            <a:off x="6190021" y="3098746"/>
            <a:ext cx="1368152" cy="5770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/>
              <a:t>Протокол тестирования по БП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90019" y="1197890"/>
            <a:ext cx="1368156" cy="12234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sz="1050" dirty="0"/>
          </a:p>
          <a:p>
            <a:pPr algn="ctr"/>
            <a:r>
              <a:rPr lang="ru-RU" sz="1050" dirty="0"/>
              <a:t>Протокол функционального тестирования</a:t>
            </a:r>
          </a:p>
          <a:p>
            <a:pPr algn="ctr"/>
            <a:endParaRPr lang="ru-RU" sz="1050" dirty="0"/>
          </a:p>
          <a:p>
            <a:pPr algn="ctr"/>
            <a:r>
              <a:rPr lang="ru-RU" sz="1050" dirty="0"/>
              <a:t> </a:t>
            </a:r>
          </a:p>
          <a:p>
            <a:pPr algn="ctr"/>
            <a:endParaRPr lang="ru-RU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6190021" y="4083922"/>
            <a:ext cx="1368152" cy="9002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sz="1050" dirty="0"/>
          </a:p>
          <a:p>
            <a:pPr algn="ctr"/>
            <a:r>
              <a:rPr lang="ru-RU" sz="1050" dirty="0"/>
              <a:t>Сквозного (интеграционного) тестирования</a:t>
            </a:r>
          </a:p>
          <a:p>
            <a:pPr algn="ctr"/>
            <a:endParaRPr lang="ru-RU" sz="1050" dirty="0"/>
          </a:p>
        </p:txBody>
      </p:sp>
      <p:sp>
        <p:nvSpPr>
          <p:cNvPr id="24" name="Стрелка вправо 23"/>
          <p:cNvSpPr/>
          <p:nvPr/>
        </p:nvSpPr>
        <p:spPr>
          <a:xfrm>
            <a:off x="5860468" y="1707654"/>
            <a:ext cx="288032" cy="27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25" name="Стрелка вправо 24"/>
          <p:cNvSpPr/>
          <p:nvPr/>
        </p:nvSpPr>
        <p:spPr>
          <a:xfrm rot="19317684">
            <a:off x="5653657" y="3721446"/>
            <a:ext cx="619055" cy="27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16" name="Стрелка вниз 15"/>
          <p:cNvSpPr/>
          <p:nvPr/>
        </p:nvSpPr>
        <p:spPr>
          <a:xfrm>
            <a:off x="6714237" y="2506232"/>
            <a:ext cx="360040" cy="5075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7934058" y="4083922"/>
            <a:ext cx="100811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900" dirty="0"/>
              <a:t>Чек-лист готовности системы </a:t>
            </a:r>
          </a:p>
          <a:p>
            <a:pPr algn="ctr"/>
            <a:r>
              <a:rPr lang="ru-RU" sz="900" dirty="0"/>
              <a:t>к опытной эксплуатации. БП</a:t>
            </a:r>
          </a:p>
        </p:txBody>
      </p:sp>
      <p:sp>
        <p:nvSpPr>
          <p:cNvPr id="28" name="Стрелка вправо 27"/>
          <p:cNvSpPr/>
          <p:nvPr/>
        </p:nvSpPr>
        <p:spPr>
          <a:xfrm>
            <a:off x="7604257" y="4379399"/>
            <a:ext cx="288032" cy="27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30" name="TextBox 29"/>
          <p:cNvSpPr txBox="1"/>
          <p:nvPr/>
        </p:nvSpPr>
        <p:spPr>
          <a:xfrm>
            <a:off x="7925920" y="3036897"/>
            <a:ext cx="100811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800" dirty="0"/>
              <a:t>Чек-лист готовности системы </a:t>
            </a:r>
          </a:p>
          <a:p>
            <a:pPr algn="ctr"/>
            <a:r>
              <a:rPr lang="ru-RU" sz="800" dirty="0"/>
              <a:t>к промышленной эксплуатации. БП</a:t>
            </a:r>
          </a:p>
        </p:txBody>
      </p:sp>
      <p:sp>
        <p:nvSpPr>
          <p:cNvPr id="31" name="Стрелка вправо 30"/>
          <p:cNvSpPr/>
          <p:nvPr/>
        </p:nvSpPr>
        <p:spPr>
          <a:xfrm rot="16200000">
            <a:off x="8265800" y="3812408"/>
            <a:ext cx="288032" cy="27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32" name="TextBox 31"/>
          <p:cNvSpPr txBox="1"/>
          <p:nvPr/>
        </p:nvSpPr>
        <p:spPr>
          <a:xfrm>
            <a:off x="1631006" y="2643758"/>
            <a:ext cx="1136968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/>
              <a:t>Бизнес требования</a:t>
            </a:r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1617479" y="4138635"/>
            <a:ext cx="1136952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/>
              <a:t>Требования к ИТ архитектуре и безопасности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43052" y="1491630"/>
            <a:ext cx="1136968" cy="1061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/>
              <a:t>Общая часть</a:t>
            </a:r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</p:txBody>
      </p:sp>
      <p:sp>
        <p:nvSpPr>
          <p:cNvPr id="35" name="TextBox 34"/>
          <p:cNvSpPr txBox="1"/>
          <p:nvPr/>
        </p:nvSpPr>
        <p:spPr>
          <a:xfrm>
            <a:off x="1733061" y="2139702"/>
            <a:ext cx="956949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/>
              <a:t>Интеграция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43070" y="1813778"/>
            <a:ext cx="956949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/>
              <a:t>Цели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04629" y="3374758"/>
            <a:ext cx="956949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/>
              <a:t>БТ 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93208" y="3042108"/>
            <a:ext cx="956949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/>
              <a:t>БТ 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4629" y="3710017"/>
            <a:ext cx="956949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/>
              <a:t>БТ 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33479" y="2050344"/>
            <a:ext cx="95694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800" dirty="0"/>
              <a:t>Реестр доработок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22058" y="1491630"/>
            <a:ext cx="95694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800" dirty="0"/>
              <a:t>Реестр настроек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33479" y="2567511"/>
            <a:ext cx="956949" cy="11541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700" dirty="0"/>
              <a:t>Реализация бизнес-процессов в системе</a:t>
            </a:r>
          </a:p>
          <a:p>
            <a:pPr algn="ctr"/>
            <a:endParaRPr lang="ru-RU" sz="800" dirty="0"/>
          </a:p>
          <a:p>
            <a:pPr algn="ctr"/>
            <a:endParaRPr lang="ru-RU" sz="800" dirty="0"/>
          </a:p>
          <a:p>
            <a:pPr algn="ctr"/>
            <a:endParaRPr lang="ru-RU" sz="800" dirty="0"/>
          </a:p>
          <a:p>
            <a:pPr algn="ctr"/>
            <a:endParaRPr lang="ru-RU" sz="800" dirty="0"/>
          </a:p>
          <a:p>
            <a:pPr algn="ctr"/>
            <a:endParaRPr lang="ru-RU" sz="800" dirty="0"/>
          </a:p>
          <a:p>
            <a:pPr algn="ctr"/>
            <a:endParaRPr lang="ru-RU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3190935" y="3219822"/>
            <a:ext cx="795220" cy="2000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700" dirty="0"/>
              <a:t>РБПС 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94066" y="3003798"/>
            <a:ext cx="795220" cy="2000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700" dirty="0"/>
              <a:t>РБПС 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94066" y="3451815"/>
            <a:ext cx="795220" cy="2000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700" dirty="0"/>
              <a:t>РБПС 3</a:t>
            </a:r>
          </a:p>
        </p:txBody>
      </p:sp>
      <p:sp>
        <p:nvSpPr>
          <p:cNvPr id="47" name="Стрелка вниз 46"/>
          <p:cNvSpPr/>
          <p:nvPr/>
        </p:nvSpPr>
        <p:spPr>
          <a:xfrm>
            <a:off x="6714237" y="3675827"/>
            <a:ext cx="360040" cy="408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4677168" y="3940012"/>
            <a:ext cx="956949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/>
              <a:t>БТ 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65747" y="3607362"/>
            <a:ext cx="956949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/>
              <a:t>БТ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77168" y="4275271"/>
            <a:ext cx="956949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/>
              <a:t>БТ 3</a:t>
            </a:r>
          </a:p>
        </p:txBody>
      </p:sp>
      <p:sp>
        <p:nvSpPr>
          <p:cNvPr id="51" name="Стрелка вправо 50"/>
          <p:cNvSpPr/>
          <p:nvPr/>
        </p:nvSpPr>
        <p:spPr>
          <a:xfrm rot="3622809">
            <a:off x="1917253" y="3031843"/>
            <a:ext cx="1713080" cy="27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10" name="Стрелка вправо 9"/>
          <p:cNvSpPr/>
          <p:nvPr/>
        </p:nvSpPr>
        <p:spPr>
          <a:xfrm rot="20952771">
            <a:off x="2570677" y="3298623"/>
            <a:ext cx="624284" cy="27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52" name="Стрелка вправо 51"/>
          <p:cNvSpPr/>
          <p:nvPr/>
        </p:nvSpPr>
        <p:spPr>
          <a:xfrm>
            <a:off x="2648729" y="4227934"/>
            <a:ext cx="395807" cy="27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cxnSp>
        <p:nvCxnSpPr>
          <p:cNvPr id="3" name="Скругленная соединительная линия 2"/>
          <p:cNvCxnSpPr>
            <a:endCxn id="11" idx="0"/>
          </p:cNvCxnSpPr>
          <p:nvPr/>
        </p:nvCxnSpPr>
        <p:spPr>
          <a:xfrm rot="5400000" flipH="1" flipV="1">
            <a:off x="2193024" y="-935928"/>
            <a:ext cx="13644" cy="2852536"/>
          </a:xfrm>
          <a:prstGeom prst="curvedConnector3">
            <a:avLst>
              <a:gd name="adj1" fmla="val 334398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1500" y="497162"/>
            <a:ext cx="1332148" cy="4616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sz="1050" dirty="0"/>
          </a:p>
          <a:p>
            <a:pPr algn="ctr"/>
            <a:r>
              <a:rPr lang="ru-RU" sz="1050" dirty="0"/>
              <a:t>ФТ</a:t>
            </a:r>
            <a:r>
              <a:rPr lang="en-US" sz="1050" dirty="0"/>
              <a:t> </a:t>
            </a:r>
            <a:r>
              <a:rPr lang="ru-RU" sz="1050" dirty="0"/>
              <a:t>на систему </a:t>
            </a:r>
            <a:br>
              <a:rPr lang="ru-RU" sz="1050" dirty="0"/>
            </a:br>
            <a:r>
              <a:rPr lang="ru-RU" sz="1050" dirty="0"/>
              <a:t>в целом</a:t>
            </a:r>
          </a:p>
          <a:p>
            <a:pPr algn="ctr"/>
            <a:r>
              <a:rPr lang="ru-RU" sz="1050" dirty="0"/>
              <a:t>(Функциональные требования)</a:t>
            </a:r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</p:txBody>
      </p:sp>
      <p:sp>
        <p:nvSpPr>
          <p:cNvPr id="59" name="TextBox 58"/>
          <p:cNvSpPr txBox="1"/>
          <p:nvPr/>
        </p:nvSpPr>
        <p:spPr>
          <a:xfrm>
            <a:off x="181848" y="1410494"/>
            <a:ext cx="1136952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/>
              <a:t>Цели автоматизации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3951" y="2743786"/>
            <a:ext cx="1136968" cy="1061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/>
              <a:t>Перечень автоматизируемых процессов и </a:t>
            </a:r>
            <a:r>
              <a:rPr lang="ru-RU" sz="1050" dirty="0" err="1"/>
              <a:t>подпроцессов</a:t>
            </a:r>
            <a:endParaRPr lang="ru-RU" sz="1050" dirty="0"/>
          </a:p>
          <a:p>
            <a:pPr algn="ctr"/>
            <a:r>
              <a:rPr lang="ru-RU" sz="1050" dirty="0"/>
              <a:t>(до  </a:t>
            </a:r>
            <a:r>
              <a:rPr lang="en-US" sz="1050" dirty="0"/>
              <a:t>VAD3)</a:t>
            </a:r>
            <a:endParaRPr lang="ru-RU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158983" y="4025741"/>
            <a:ext cx="1136952" cy="9002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/>
              <a:t>Требования к технической архитектуре и ИТ </a:t>
            </a:r>
            <a:r>
              <a:rPr lang="ru-RU" sz="1050" dirty="0" err="1"/>
              <a:t>безовасности</a:t>
            </a:r>
            <a:endParaRPr lang="ru-RU" sz="1050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1490815" y="411510"/>
            <a:ext cx="7602370" cy="47023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172177" y="1915010"/>
            <a:ext cx="1136952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/>
              <a:t>ИТ архитектура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69001" y="2419526"/>
            <a:ext cx="11369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/>
              <a:t>Интеграция</a:t>
            </a:r>
          </a:p>
        </p:txBody>
      </p:sp>
    </p:spTree>
    <p:extLst>
      <p:ext uri="{BB962C8B-B14F-4D97-AF65-F5344CB8AC3E}">
        <p14:creationId xmlns:p14="http://schemas.microsoft.com/office/powerpoint/2010/main" val="180296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39567" y="8174"/>
            <a:ext cx="853618" cy="303060"/>
          </a:xfrm>
        </p:spPr>
        <p:txBody>
          <a:bodyPr/>
          <a:lstStyle/>
          <a:p>
            <a:pPr>
              <a:defRPr/>
            </a:pPr>
            <a:fld id="{126D2579-5C6B-4163-A0D6-F4ABE1A6CD7E}" type="slidenum">
              <a:rPr lang="ru-RU" altLang="ru-RU" sz="1400" b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8</a:t>
            </a:fld>
            <a:r>
              <a:rPr lang="ru-RU" alt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\34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07703" y="17647"/>
            <a:ext cx="6192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sz="1400" dirty="0">
                <a:solidFill>
                  <a:schemeClr val="bg1"/>
                </a:solidFill>
              </a:rPr>
              <a:t>Состав РБПС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95936" y="418115"/>
            <a:ext cx="4320480" cy="46320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00" b="1" dirty="0"/>
              <a:t>Реализация бизнес-процесса 1 в системе</a:t>
            </a:r>
          </a:p>
          <a:p>
            <a:pPr algn="ctr"/>
            <a:endParaRPr lang="ru-RU" sz="800" dirty="0"/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Цель выполнения БП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Краткое описание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Условия начала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Условия окончания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Ссылка на правила</a:t>
            </a:r>
            <a:r>
              <a:rPr lang="en-US" sz="1050" dirty="0"/>
              <a:t>/</a:t>
            </a:r>
            <a:r>
              <a:rPr lang="ru-RU" sz="1050" dirty="0"/>
              <a:t>регламенты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Схема бизнес-процессов на момент запуска системы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Процедуры работы в системе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Проводки в ГК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Вход (Документы, отчеты)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Выход (Результат)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Выход в информационные системы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Человеческие ресурсы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Список отчетов и унифицированных печатных форм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/>
              <a:t>KPI </a:t>
            </a:r>
            <a:r>
              <a:rPr lang="ru-RU" sz="1050" dirty="0"/>
              <a:t>по бизнес-процессу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Контроль, оповещения и другие виды информирования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Необходимые настройки в системе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Список требуемых модификация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Список модификаций в сторонних системах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35696" y="483518"/>
            <a:ext cx="1296144" cy="4501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/>
              <a:t>Концептуальный Дизайн</a:t>
            </a:r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300" dirty="0"/>
          </a:p>
        </p:txBody>
      </p:sp>
      <p:sp>
        <p:nvSpPr>
          <p:cNvPr id="26" name="TextBox 25"/>
          <p:cNvSpPr txBox="1"/>
          <p:nvPr/>
        </p:nvSpPr>
        <p:spPr>
          <a:xfrm>
            <a:off x="1907704" y="1005865"/>
            <a:ext cx="1136968" cy="28392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/>
              <a:t>Техническое задание </a:t>
            </a:r>
            <a:endParaRPr lang="ru-RU" sz="100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  <a:p>
            <a:pPr algn="ctr"/>
            <a:endParaRPr lang="ru-RU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1922327" y="3923191"/>
            <a:ext cx="1136968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800" dirty="0"/>
              <a:t>Дизайн интеграции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07726" y="4659982"/>
            <a:ext cx="1136952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800" dirty="0"/>
              <a:t>Дизайн НСИ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14643" y="4236069"/>
            <a:ext cx="113696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800" dirty="0"/>
              <a:t>Дизайн системного ландшафта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91133" y="2050344"/>
            <a:ext cx="95694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800" dirty="0"/>
              <a:t>Реестр доработок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79712" y="1491630"/>
            <a:ext cx="95694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800" dirty="0"/>
              <a:t>Реестр настроек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133" y="2567511"/>
            <a:ext cx="956949" cy="11541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700" dirty="0"/>
              <a:t>Реализация бизнес-процессов в системе</a:t>
            </a:r>
          </a:p>
          <a:p>
            <a:pPr algn="ctr"/>
            <a:endParaRPr lang="ru-RU" sz="800" dirty="0"/>
          </a:p>
          <a:p>
            <a:pPr algn="ctr"/>
            <a:endParaRPr lang="ru-RU" sz="800" dirty="0"/>
          </a:p>
          <a:p>
            <a:pPr algn="ctr"/>
            <a:endParaRPr lang="ru-RU" sz="800" dirty="0"/>
          </a:p>
          <a:p>
            <a:pPr algn="ctr"/>
            <a:endParaRPr lang="ru-RU" sz="800" dirty="0"/>
          </a:p>
          <a:p>
            <a:pPr algn="ctr"/>
            <a:endParaRPr lang="ru-RU" sz="800" dirty="0"/>
          </a:p>
          <a:p>
            <a:pPr algn="ctr"/>
            <a:endParaRPr lang="ru-RU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2048589" y="3219822"/>
            <a:ext cx="795220" cy="2000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700" dirty="0"/>
              <a:t>РБПС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51720" y="3003798"/>
            <a:ext cx="795220" cy="2000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700" dirty="0"/>
              <a:t>РБПС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51720" y="3451815"/>
            <a:ext cx="795220" cy="2000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700" dirty="0"/>
              <a:t>РБПС 3</a:t>
            </a:r>
          </a:p>
        </p:txBody>
      </p:sp>
      <p:sp>
        <p:nvSpPr>
          <p:cNvPr id="36" name="Стрелка вправо 35"/>
          <p:cNvSpPr/>
          <p:nvPr/>
        </p:nvSpPr>
        <p:spPr>
          <a:xfrm>
            <a:off x="3346204" y="2187190"/>
            <a:ext cx="505716" cy="27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</p:spTree>
    <p:extLst>
      <p:ext uri="{BB962C8B-B14F-4D97-AF65-F5344CB8AC3E}">
        <p14:creationId xmlns:p14="http://schemas.microsoft.com/office/powerpoint/2010/main" val="252666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39567" y="8174"/>
            <a:ext cx="853618" cy="303060"/>
          </a:xfrm>
        </p:spPr>
        <p:txBody>
          <a:bodyPr/>
          <a:lstStyle/>
          <a:p>
            <a:pPr>
              <a:defRPr/>
            </a:pPr>
            <a:fld id="{126D2579-5C6B-4163-A0D6-F4ABE1A6CD7E}" type="slidenum">
              <a:rPr lang="ru-RU" altLang="ru-RU" sz="1400" b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9</a:t>
            </a:fld>
            <a:r>
              <a:rPr lang="ru-RU" alt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\34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07703" y="17647"/>
            <a:ext cx="6192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sz="1400" dirty="0">
                <a:solidFill>
                  <a:schemeClr val="bg1"/>
                </a:solidFill>
              </a:rPr>
              <a:t>Превращение ФТ в РБПС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48589" y="411510"/>
            <a:ext cx="4320480" cy="46320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00" b="1" dirty="0"/>
              <a:t>Реализация бизнес-процесса 1 в системе</a:t>
            </a:r>
          </a:p>
          <a:p>
            <a:pPr algn="ctr"/>
            <a:endParaRPr lang="ru-RU" sz="800" dirty="0"/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Цель выполнения БП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Краткое описание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Условия начала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Условия окончания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Ссылка на правила</a:t>
            </a:r>
            <a:r>
              <a:rPr lang="en-US" sz="1050" dirty="0"/>
              <a:t>/</a:t>
            </a:r>
            <a:r>
              <a:rPr lang="ru-RU" sz="1050" dirty="0"/>
              <a:t>регламенты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Схема бизнес-процессов на момент запуска системы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Процедуры работы в системе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Проводки в ГК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Вход (Документы, отчеты)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Выход (Результат)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Выход в информационные системы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Человеческие ресурсы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Список отчетов и унифицированных печатных форм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/>
              <a:t>KPI </a:t>
            </a:r>
            <a:r>
              <a:rPr lang="ru-RU" sz="1050" dirty="0"/>
              <a:t>по бизнес-процессу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Контроль, оповещения и другие виды информирования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Необходимые настройки в системе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Список требуемых модификация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Список модификаций в сторонних системах</a:t>
            </a:r>
          </a:p>
        </p:txBody>
      </p:sp>
      <p:sp>
        <p:nvSpPr>
          <p:cNvPr id="36" name="Стрелка вправо 35"/>
          <p:cNvSpPr/>
          <p:nvPr/>
        </p:nvSpPr>
        <p:spPr>
          <a:xfrm>
            <a:off x="4499992" y="2211710"/>
            <a:ext cx="217684" cy="27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17" name="TextBox 16"/>
          <p:cNvSpPr txBox="1"/>
          <p:nvPr/>
        </p:nvSpPr>
        <p:spPr>
          <a:xfrm>
            <a:off x="107504" y="411509"/>
            <a:ext cx="4320480" cy="41088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00" b="1" dirty="0"/>
              <a:t>ФТ</a:t>
            </a:r>
          </a:p>
          <a:p>
            <a:pPr algn="ctr"/>
            <a:endParaRPr lang="ru-RU" sz="800" dirty="0"/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Цель выполнения БП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Концептуальная схема бизнес-процесса после запуска системы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Концептуальное описание </a:t>
            </a:r>
            <a:r>
              <a:rPr lang="ru-RU" sz="1050" dirty="0" err="1"/>
              <a:t>подпроцесса</a:t>
            </a:r>
            <a:endParaRPr lang="ru-RU" sz="1050" dirty="0"/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Пользовательские требования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Системные требования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Ссылка на правила</a:t>
            </a:r>
            <a:r>
              <a:rPr lang="en-US" sz="1050" dirty="0"/>
              <a:t>/</a:t>
            </a:r>
            <a:r>
              <a:rPr lang="ru-RU" sz="1050" dirty="0"/>
              <a:t>регламенты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Вход (Документы, отчеты)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Выход (Результат)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Выход в информационные системы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Человеческие ресурсы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Требования к реализации НСИ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Требования к отчетности и аналитике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/>
              <a:t>KPI </a:t>
            </a:r>
            <a:r>
              <a:rPr lang="ru-RU" sz="1050" dirty="0"/>
              <a:t>по бизнес-процессу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Контроль, оповещения и другие виды информирования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050" dirty="0"/>
              <a:t>Тестовый сценарий</a:t>
            </a:r>
          </a:p>
        </p:txBody>
      </p:sp>
    </p:spTree>
    <p:extLst>
      <p:ext uri="{BB962C8B-B14F-4D97-AF65-F5344CB8AC3E}">
        <p14:creationId xmlns:p14="http://schemas.microsoft.com/office/powerpoint/2010/main" val="2590578441"/>
      </p:ext>
    </p:extLst>
  </p:cSld>
  <p:clrMapOvr>
    <a:masterClrMapping/>
  </p:clrMapOvr>
</p:sld>
</file>

<file path=ppt/theme/theme1.xml><?xml version="1.0" encoding="utf-8"?>
<a:theme xmlns:a="http://schemas.openxmlformats.org/drawingml/2006/main" name="3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EY_regular_presentation_2010">
  <a:themeElements>
    <a:clrScheme name="Custom 1">
      <a:dk1>
        <a:srgbClr val="000000"/>
      </a:dk1>
      <a:lt1>
        <a:srgbClr val="808080"/>
      </a:lt1>
      <a:dk2>
        <a:srgbClr val="FFFFFF"/>
      </a:dk2>
      <a:lt2>
        <a:srgbClr val="80808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6.xml><?xml version="1.0" encoding="utf-8"?>
<a:theme xmlns:a="http://schemas.openxmlformats.org/drawingml/2006/main" name="1_EY_regular_presentation_2010">
  <a:themeElements>
    <a:clrScheme name="Custom 1">
      <a:dk1>
        <a:srgbClr val="000000"/>
      </a:dk1>
      <a:lt1>
        <a:srgbClr val="808080"/>
      </a:lt1>
      <a:dk2>
        <a:srgbClr val="FFFFFF"/>
      </a:dk2>
      <a:lt2>
        <a:srgbClr val="80808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7.xml><?xml version="1.0" encoding="utf-8"?>
<a:theme xmlns:a="http://schemas.openxmlformats.org/drawingml/2006/main" name="2_EY_regular_presentation_2010">
  <a:themeElements>
    <a:clrScheme name="Custom 1">
      <a:dk1>
        <a:srgbClr val="000000"/>
      </a:dk1>
      <a:lt1>
        <a:srgbClr val="808080"/>
      </a:lt1>
      <a:dk2>
        <a:srgbClr val="FFFFFF"/>
      </a:dk2>
      <a:lt2>
        <a:srgbClr val="80808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8.xml><?xml version="1.0" encoding="utf-8"?>
<a:theme xmlns:a="http://schemas.openxmlformats.org/drawingml/2006/main" name="6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f__x0440__x0438__x043c__x0435__x0447__x0430__x043d__x0438__x0435_ xmlns="d6d34ac6-0435-4127-be82-e86db495d87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CD0BD8472C9D6438A71E97EA65A4334" ma:contentTypeVersion="1" ma:contentTypeDescription="Создание документа." ma:contentTypeScope="" ma:versionID="203bba4e6e3b0d98fba7ca1da1d0cde7">
  <xsd:schema xmlns:xsd="http://www.w3.org/2001/XMLSchema" xmlns:xs="http://www.w3.org/2001/XMLSchema" xmlns:p="http://schemas.microsoft.com/office/2006/metadata/properties" xmlns:ns2="d6d34ac6-0435-4127-be82-e86db495d87a" targetNamespace="http://schemas.microsoft.com/office/2006/metadata/properties" ma:root="true" ma:fieldsID="b7487f1e6def0f359c68aa6d75302a57" ns2:_="">
    <xsd:import namespace="d6d34ac6-0435-4127-be82-e86db495d87a"/>
    <xsd:element name="properties">
      <xsd:complexType>
        <xsd:sequence>
          <xsd:element name="documentManagement">
            <xsd:complexType>
              <xsd:all>
                <xsd:element ref="ns2:_x041f__x0440__x0438__x043c__x0435__x0447__x0430__x043d__x0438__x0435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d34ac6-0435-4127-be82-e86db495d87a" elementFormDefault="qualified">
    <xsd:import namespace="http://schemas.microsoft.com/office/2006/documentManagement/types"/>
    <xsd:import namespace="http://schemas.microsoft.com/office/infopath/2007/PartnerControls"/>
    <xsd:element name="_x041f__x0440__x0438__x043c__x0435__x0447__x0430__x043d__x0438__x0435_" ma:index="8" nillable="true" ma:displayName="Примечание" ma:internalName="_x041f__x0440__x0438__x043c__x0435__x0447__x0430__x043d__x0438__x0435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E58B30-7B31-4055-BEC5-EABCD81922A0}">
  <ds:schemaRefs>
    <ds:schemaRef ds:uri="http://schemas.microsoft.com/office/2006/metadata/properties"/>
    <ds:schemaRef ds:uri="http://schemas.microsoft.com/office/infopath/2007/PartnerControls"/>
    <ds:schemaRef ds:uri="d6d34ac6-0435-4127-be82-e86db495d87a"/>
  </ds:schemaRefs>
</ds:datastoreItem>
</file>

<file path=customXml/itemProps2.xml><?xml version="1.0" encoding="utf-8"?>
<ds:datastoreItem xmlns:ds="http://schemas.openxmlformats.org/officeDocument/2006/customXml" ds:itemID="{E360C439-F3A2-4644-A609-30FB38A3B8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d34ac6-0435-4127-be82-e86db495d8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0F0820-E210-4799-9F76-ADDFF1FA63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31855</TotalTime>
  <Words>3247</Words>
  <Application>Microsoft Office PowerPoint</Application>
  <PresentationFormat>Экран (16:9)</PresentationFormat>
  <Paragraphs>916</Paragraphs>
  <Slides>18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10</vt:i4>
      </vt:variant>
      <vt:variant>
        <vt:lpstr>Заголовки слайдов</vt:lpstr>
      </vt:variant>
      <vt:variant>
        <vt:i4>18</vt:i4>
      </vt:variant>
    </vt:vector>
  </HeadingPairs>
  <TitlesOfParts>
    <vt:vector size="34" baseType="lpstr">
      <vt:lpstr>Arial</vt:lpstr>
      <vt:lpstr>Calibri</vt:lpstr>
      <vt:lpstr>Calibri Light</vt:lpstr>
      <vt:lpstr>Franklin Gothic Book</vt:lpstr>
      <vt:lpstr>Symbol</vt:lpstr>
      <vt:lpstr>Tahoma</vt:lpstr>
      <vt:lpstr>3_Специальное оформление</vt:lpstr>
      <vt:lpstr>4_Специальное оформление</vt:lpstr>
      <vt:lpstr>5_Специальное оформление</vt:lpstr>
      <vt:lpstr>1_Специальное оформление</vt:lpstr>
      <vt:lpstr>EY_regular_presentation_2010</vt:lpstr>
      <vt:lpstr>1_EY_regular_presentation_2010</vt:lpstr>
      <vt:lpstr>2_EY_regular_presentation_2010</vt:lpstr>
      <vt:lpstr>6_Специальное оформление</vt:lpstr>
      <vt:lpstr>7_Специальное оформление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sergeevvv</dc:creator>
  <cp:lastModifiedBy>Dmitriy Vyunkov</cp:lastModifiedBy>
  <cp:revision>1577</cp:revision>
  <cp:lastPrinted>2015-12-12T16:58:07Z</cp:lastPrinted>
  <dcterms:created xsi:type="dcterms:W3CDTF">2009-08-07T12:42:33Z</dcterms:created>
  <dcterms:modified xsi:type="dcterms:W3CDTF">2022-08-22T08:24:08Z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/>
  </property>
  <property fmtid="{D5CDD505-2E9C-101B-9397-08002B2CF9AE}" pid="3" name="Owner">
    <vt:lpwstr/>
  </property>
  <property fmtid="{D5CDD505-2E9C-101B-9397-08002B2CF9AE}" pid="4" name="Status">
    <vt:lpwstr>Окончательный</vt:lpwstr>
  </property>
  <property fmtid="{D5CDD505-2E9C-101B-9397-08002B2CF9AE}" pid="5" name="ContentTypeId">
    <vt:lpwstr>0x0101004CD0BD8472C9D6438A71E97EA65A4334</vt:lpwstr>
  </property>
</Properties>
</file>