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77" r:id="rId4"/>
    <p:sldId id="288" r:id="rId5"/>
    <p:sldId id="285" r:id="rId6"/>
    <p:sldId id="278" r:id="rId7"/>
    <p:sldId id="287" r:id="rId8"/>
    <p:sldId id="280" r:id="rId9"/>
    <p:sldId id="286" r:id="rId10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425878"/>
            <a:ext cx="12191999" cy="181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4068" y="981210"/>
            <a:ext cx="11103864" cy="42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9873" y="2654935"/>
            <a:ext cx="457225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0617" y="2098903"/>
            <a:ext cx="6381115" cy="143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30875"/>
            <a:ext cx="12192000" cy="4768850"/>
            <a:chOff x="0" y="1130875"/>
            <a:chExt cx="12192000" cy="4768850"/>
          </a:xfrm>
        </p:grpSpPr>
        <p:sp>
          <p:nvSpPr>
            <p:cNvPr id="3" name="object 3"/>
            <p:cNvSpPr/>
            <p:nvPr/>
          </p:nvSpPr>
          <p:spPr>
            <a:xfrm>
              <a:off x="3707894" y="1130875"/>
              <a:ext cx="4771635" cy="4768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93847"/>
              <a:ext cx="3767454" cy="1179830"/>
            </a:xfrm>
            <a:custGeom>
              <a:avLst/>
              <a:gdLst/>
              <a:ahLst/>
              <a:cxnLst/>
              <a:rect l="l" t="t" r="r" b="b"/>
              <a:pathLst>
                <a:path w="3767454" h="1179829">
                  <a:moveTo>
                    <a:pt x="3570732" y="0"/>
                  </a:moveTo>
                  <a:lnTo>
                    <a:pt x="0" y="0"/>
                  </a:lnTo>
                  <a:lnTo>
                    <a:pt x="0" y="1179576"/>
                  </a:lnTo>
                  <a:lnTo>
                    <a:pt x="3767328" y="1179576"/>
                  </a:lnTo>
                  <a:lnTo>
                    <a:pt x="3767328" y="196596"/>
                  </a:lnTo>
                  <a:lnTo>
                    <a:pt x="3762136" y="151515"/>
                  </a:lnTo>
                  <a:lnTo>
                    <a:pt x="3747347" y="110134"/>
                  </a:lnTo>
                  <a:lnTo>
                    <a:pt x="3724140" y="73631"/>
                  </a:lnTo>
                  <a:lnTo>
                    <a:pt x="3693696" y="43187"/>
                  </a:lnTo>
                  <a:lnTo>
                    <a:pt x="3657193" y="19980"/>
                  </a:lnTo>
                  <a:lnTo>
                    <a:pt x="3615812" y="5191"/>
                  </a:lnTo>
                  <a:lnTo>
                    <a:pt x="357073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7328" y="2593847"/>
              <a:ext cx="8425180" cy="1179830"/>
            </a:xfrm>
            <a:custGeom>
              <a:avLst/>
              <a:gdLst/>
              <a:ahLst/>
              <a:cxnLst/>
              <a:rect l="l" t="t" r="r" b="b"/>
              <a:pathLst>
                <a:path w="8425180" h="1179829">
                  <a:moveTo>
                    <a:pt x="8424672" y="0"/>
                  </a:moveTo>
                  <a:lnTo>
                    <a:pt x="196596" y="0"/>
                  </a:lnTo>
                  <a:lnTo>
                    <a:pt x="151515" y="5191"/>
                  </a:lnTo>
                  <a:lnTo>
                    <a:pt x="110134" y="19980"/>
                  </a:lnTo>
                  <a:lnTo>
                    <a:pt x="73631" y="43187"/>
                  </a:lnTo>
                  <a:lnTo>
                    <a:pt x="43187" y="73631"/>
                  </a:lnTo>
                  <a:lnTo>
                    <a:pt x="19980" y="110134"/>
                  </a:lnTo>
                  <a:lnTo>
                    <a:pt x="5191" y="151515"/>
                  </a:lnTo>
                  <a:lnTo>
                    <a:pt x="0" y="196596"/>
                  </a:lnTo>
                  <a:lnTo>
                    <a:pt x="0" y="1179576"/>
                  </a:lnTo>
                  <a:lnTo>
                    <a:pt x="8228076" y="1179576"/>
                  </a:lnTo>
                  <a:lnTo>
                    <a:pt x="8273156" y="1174384"/>
                  </a:lnTo>
                  <a:lnTo>
                    <a:pt x="8314537" y="1159595"/>
                  </a:lnTo>
                  <a:lnTo>
                    <a:pt x="8351040" y="1136388"/>
                  </a:lnTo>
                  <a:lnTo>
                    <a:pt x="8381484" y="1105944"/>
                  </a:lnTo>
                  <a:lnTo>
                    <a:pt x="8404691" y="1069441"/>
                  </a:lnTo>
                  <a:lnTo>
                    <a:pt x="8419480" y="1028060"/>
                  </a:lnTo>
                  <a:lnTo>
                    <a:pt x="8424672" y="982979"/>
                  </a:lnTo>
                  <a:lnTo>
                    <a:pt x="8424672" y="0"/>
                  </a:lnTo>
                  <a:close/>
                </a:path>
              </a:pathLst>
            </a:custGeom>
            <a:solidFill>
              <a:srgbClr val="0092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7027" y="2667000"/>
              <a:ext cx="1033272" cy="10332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0" y="2697480"/>
              <a:ext cx="3783329" cy="11193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06388" y="2831083"/>
            <a:ext cx="3143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b="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0" spc="-20" dirty="0">
                <a:solidFill>
                  <a:srgbClr val="FFFFFF"/>
                </a:solidFill>
                <a:latin typeface="Times New Roman"/>
                <a:cs typeface="Times New Roman"/>
              </a:rPr>
              <a:t>Tutorial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1988" y="2520695"/>
            <a:ext cx="6319266" cy="111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4502" y="2654935"/>
            <a:ext cx="5681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Python</a:t>
            </a:r>
            <a:r>
              <a:rPr spc="-20" dirty="0"/>
              <a:t> </a:t>
            </a:r>
            <a:r>
              <a:rPr spc="-5" dirty="0"/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12" y="229946"/>
            <a:ext cx="17390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D</a:t>
            </a:r>
            <a:r>
              <a:rPr lang="en-US" altLang="zh-CN" sz="3600" dirty="0"/>
              <a:t>ebug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23112" y="1442504"/>
            <a:ext cx="4646295" cy="4712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Break point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108" y="2743200"/>
            <a:ext cx="4798695" cy="141000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F7 (</a:t>
            </a:r>
            <a:r>
              <a:rPr lang="en-US" altLang="zh-CN" sz="2800" b="1" spc="-5" dirty="0">
                <a:latin typeface="Times New Roman"/>
                <a:cs typeface="Times New Roman"/>
              </a:rPr>
              <a:t>Step</a:t>
            </a:r>
            <a:r>
              <a:rPr lang="zh-CN" altLang="en-US" sz="2800" b="1" spc="-5" dirty="0">
                <a:latin typeface="Times New Roman"/>
                <a:cs typeface="Times New Roman"/>
              </a:rPr>
              <a:t> </a:t>
            </a:r>
            <a:r>
              <a:rPr lang="en-US" altLang="zh-CN" sz="2800" b="1" spc="-5" dirty="0">
                <a:latin typeface="Times New Roman"/>
                <a:cs typeface="Times New Roman"/>
              </a:rPr>
              <a:t>into)</a:t>
            </a:r>
          </a:p>
          <a:p>
            <a:pPr marL="12066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     F8 (Step Over)</a:t>
            </a:r>
          </a:p>
          <a:p>
            <a:pPr marL="12066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     F9 (Resume)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5F17D24-3AEC-4B7C-8938-907291B11921}"/>
              </a:ext>
            </a:extLst>
          </p:cNvPr>
          <p:cNvSpPr txBox="1"/>
          <p:nvPr/>
        </p:nvSpPr>
        <p:spPr>
          <a:xfrm>
            <a:off x="623112" y="4539888"/>
            <a:ext cx="4798695" cy="4712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Monitor variable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D3451CB-9820-4C61-9A11-1C136B0DB5D9}"/>
              </a:ext>
            </a:extLst>
          </p:cNvPr>
          <p:cNvSpPr txBox="1"/>
          <p:nvPr/>
        </p:nvSpPr>
        <p:spPr>
          <a:xfrm>
            <a:off x="623112" y="5715000"/>
            <a:ext cx="6507031" cy="4712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Make good use of  </a:t>
            </a:r>
            <a:r>
              <a:rPr lang="zh-CN" altLang="en-US" sz="2800" b="1" spc="-5" dirty="0">
                <a:latin typeface="Times New Roman"/>
                <a:cs typeface="Times New Roman"/>
              </a:rPr>
              <a:t>test_for_debug.py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34F27D-DA67-481E-AE7C-A34C1596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44" y="1433626"/>
            <a:ext cx="4238348" cy="5097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12" y="229946"/>
            <a:ext cx="17390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D</a:t>
            </a:r>
            <a:r>
              <a:rPr lang="en-US" altLang="zh-CN" sz="3600" dirty="0"/>
              <a:t>ebug</a:t>
            </a:r>
            <a:endParaRPr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EBF241-3DDD-4B63-B840-F5E5D696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10013924" cy="56328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73E1557-66EC-447F-BCC3-28349C430DDB}"/>
              </a:ext>
            </a:extLst>
          </p:cNvPr>
          <p:cNvSpPr/>
          <p:nvPr/>
        </p:nvSpPr>
        <p:spPr>
          <a:xfrm>
            <a:off x="2895600" y="4648200"/>
            <a:ext cx="76962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E4C310-00AA-4F99-97B1-36646A147F9C}"/>
              </a:ext>
            </a:extLst>
          </p:cNvPr>
          <p:cNvSpPr/>
          <p:nvPr/>
        </p:nvSpPr>
        <p:spPr>
          <a:xfrm>
            <a:off x="2667000" y="2438400"/>
            <a:ext cx="7848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E935C162-8DA0-482E-BE6E-9BF073C04B6C}"/>
              </a:ext>
            </a:extLst>
          </p:cNvPr>
          <p:cNvSpPr/>
          <p:nvPr/>
        </p:nvSpPr>
        <p:spPr>
          <a:xfrm>
            <a:off x="10722746" y="4800600"/>
            <a:ext cx="1066800" cy="609600"/>
          </a:xfrm>
          <a:prstGeom prst="wedgeRoundRectCallout">
            <a:avLst>
              <a:gd name="adj1" fmla="val -59280"/>
              <a:gd name="adj2" fmla="val 858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-5" dirty="0">
                <a:latin typeface="Times New Roman"/>
                <a:cs typeface="Times New Roman"/>
              </a:rPr>
              <a:t>variable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87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12" y="229946"/>
            <a:ext cx="686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I/O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23112" y="1248708"/>
            <a:ext cx="4646295" cy="126124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Input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testcases </a:t>
            </a:r>
            <a:r>
              <a:rPr sz="2400" dirty="0">
                <a:latin typeface="Consolas"/>
                <a:cs typeface="Consolas"/>
              </a:rPr>
              <a:t>--&gt;</a:t>
            </a:r>
            <a:r>
              <a:rPr sz="2400" spc="-210" dirty="0">
                <a:latin typeface="Consolas"/>
                <a:cs typeface="Consolas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“input</a:t>
            </a:r>
            <a:r>
              <a:rPr sz="2400" dirty="0">
                <a:solidFill>
                  <a:srgbClr val="92D050"/>
                </a:solidFill>
                <a:latin typeface="Consolas"/>
                <a:cs typeface="Consolas"/>
              </a:rPr>
              <a:t>(num)</a:t>
            </a:r>
            <a:r>
              <a:rPr sz="2400" dirty="0">
                <a:latin typeface="Times New Roman"/>
                <a:cs typeface="Times New Roman"/>
              </a:rPr>
              <a:t>.txt”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endParaRPr lang="en-US" altLang="zh-CN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112" y="3724319"/>
            <a:ext cx="4798695" cy="86931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Output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testcases </a:t>
            </a:r>
            <a:r>
              <a:rPr sz="2400" dirty="0">
                <a:latin typeface="Consolas"/>
                <a:cs typeface="Consolas"/>
              </a:rPr>
              <a:t>--&gt;</a:t>
            </a:r>
            <a:r>
              <a:rPr sz="2400" spc="-210" dirty="0">
                <a:latin typeface="Consolas"/>
                <a:cs typeface="Consolas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“output</a:t>
            </a:r>
            <a:r>
              <a:rPr sz="2400" dirty="0">
                <a:solidFill>
                  <a:srgbClr val="92D050"/>
                </a:solidFill>
                <a:latin typeface="Consolas"/>
                <a:cs typeface="Consolas"/>
              </a:rPr>
              <a:t>(num)</a:t>
            </a:r>
            <a:r>
              <a:rPr sz="2400" dirty="0">
                <a:latin typeface="Times New Roman"/>
                <a:cs typeface="Times New Roman"/>
              </a:rPr>
              <a:t>.txt”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685028" y="1066800"/>
            <a:ext cx="2534920" cy="5495925"/>
            <a:chOff x="4532376" y="1071181"/>
            <a:chExt cx="2534920" cy="5495925"/>
          </a:xfrm>
        </p:grpSpPr>
        <p:sp>
          <p:nvSpPr>
            <p:cNvPr id="6" name="object 6"/>
            <p:cNvSpPr/>
            <p:nvPr/>
          </p:nvSpPr>
          <p:spPr>
            <a:xfrm>
              <a:off x="5611104" y="1071181"/>
              <a:ext cx="1416195" cy="4939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69864" y="1229868"/>
              <a:ext cx="918971" cy="4442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2376" y="5765291"/>
              <a:ext cx="2534412" cy="8012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27448" y="5960364"/>
              <a:ext cx="1964436" cy="2316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348728" y="3526539"/>
            <a:ext cx="4258310" cy="3331845"/>
            <a:chOff x="7348728" y="3526539"/>
            <a:chExt cx="4258310" cy="3331845"/>
          </a:xfrm>
        </p:grpSpPr>
        <p:sp>
          <p:nvSpPr>
            <p:cNvPr id="11" name="object 11"/>
            <p:cNvSpPr/>
            <p:nvPr/>
          </p:nvSpPr>
          <p:spPr>
            <a:xfrm>
              <a:off x="7357865" y="3544788"/>
              <a:ext cx="4248925" cy="33040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48728" y="3526539"/>
              <a:ext cx="4072128" cy="33314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74636" y="3552442"/>
              <a:ext cx="4165600" cy="3232785"/>
            </a:xfrm>
            <a:custGeom>
              <a:avLst/>
              <a:gdLst/>
              <a:ahLst/>
              <a:cxnLst/>
              <a:rect l="l" t="t" r="r" b="b"/>
              <a:pathLst>
                <a:path w="4165600" h="3232784">
                  <a:moveTo>
                    <a:pt x="4165091" y="0"/>
                  </a:moveTo>
                  <a:lnTo>
                    <a:pt x="0" y="0"/>
                  </a:lnTo>
                  <a:lnTo>
                    <a:pt x="0" y="3232404"/>
                  </a:lnTo>
                  <a:lnTo>
                    <a:pt x="4165091" y="3232404"/>
                  </a:lnTo>
                  <a:lnTo>
                    <a:pt x="416509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54265" y="3577844"/>
            <a:ext cx="3811904" cy="31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2825" algn="l"/>
              </a:tabLst>
            </a:pP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if </a:t>
            </a:r>
            <a:r>
              <a:rPr sz="1200" u="sng" dirty="0">
                <a:solidFill>
                  <a:srgbClr val="00AF50"/>
                </a:solidFill>
                <a:uFill>
                  <a:solidFill>
                    <a:srgbClr val="575757"/>
                  </a:solidFill>
                </a:uFill>
                <a:latin typeface="Consolas"/>
                <a:cs typeface="Consolas"/>
              </a:rPr>
              <a:t> </a:t>
            </a:r>
            <a:r>
              <a:rPr sz="1200" u="sng" spc="5" dirty="0">
                <a:solidFill>
                  <a:srgbClr val="00AF50"/>
                </a:solidFill>
                <a:uFill>
                  <a:solidFill>
                    <a:srgbClr val="575757"/>
                  </a:solidFill>
                </a:u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name</a:t>
            </a:r>
            <a:r>
              <a:rPr sz="1200" u="sng" dirty="0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Consolas"/>
                <a:cs typeface="Consolas"/>
              </a:rPr>
              <a:t> 	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== </a:t>
            </a:r>
            <a:r>
              <a:rPr sz="1200" spc="10" dirty="0">
                <a:solidFill>
                  <a:srgbClr val="585858"/>
                </a:solidFill>
                <a:latin typeface="Consolas"/>
                <a:cs typeface="Consolas"/>
              </a:rPr>
              <a:t>'</a:t>
            </a:r>
            <a:r>
              <a:rPr sz="1200" u="sng" spc="10" dirty="0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main</a:t>
            </a:r>
            <a:r>
              <a:rPr sz="1200" u="sng" spc="630" dirty="0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85858"/>
                </a:solidFill>
                <a:latin typeface="Consolas"/>
                <a:cs typeface="Consolas"/>
              </a:rPr>
              <a:t>':</a:t>
            </a:r>
            <a:endParaRPr sz="1200" dirty="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Actions = </a:t>
            </a:r>
            <a:r>
              <a:rPr sz="1200" spc="-5" dirty="0">
                <a:solidFill>
                  <a:srgbClr val="585858"/>
                </a:solidFill>
                <a:latin typeface="Consolas"/>
                <a:cs typeface="Consolas"/>
              </a:rPr>
              <a:t>[]</a:t>
            </a:r>
            <a:endParaRPr sz="1200" dirty="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while</a:t>
            </a:r>
            <a:r>
              <a:rPr sz="1200" spc="-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True:</a:t>
            </a:r>
            <a:endParaRPr sz="1200" dirty="0">
              <a:latin typeface="Consolas"/>
              <a:cs typeface="Consolas"/>
            </a:endParaRPr>
          </a:p>
          <a:p>
            <a:pPr marL="684530" marR="152019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a =</a:t>
            </a:r>
            <a:r>
              <a:rPr sz="1200" spc="-6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input().strip()  </a:t>
            </a: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if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a !=</a:t>
            </a:r>
            <a:r>
              <a:rPr sz="12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00000"/>
                </a:solidFill>
                <a:latin typeface="Consolas"/>
                <a:cs typeface="Consolas"/>
              </a:rPr>
              <a:t>'END'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:</a:t>
            </a:r>
            <a:endParaRPr sz="1200" dirty="0">
              <a:latin typeface="Consolas"/>
              <a:cs typeface="Consolas"/>
            </a:endParaRPr>
          </a:p>
          <a:p>
            <a:pPr marL="1021715" marR="160401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a = a.split()  Actions +=</a:t>
            </a:r>
            <a:r>
              <a:rPr sz="1200" spc="-7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[a]</a:t>
            </a:r>
            <a:endParaRPr sz="1200" dirty="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else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:</a:t>
            </a:r>
            <a:endParaRPr sz="1200" dirty="0">
              <a:latin typeface="Consolas"/>
              <a:cs typeface="Consolas"/>
            </a:endParaRPr>
          </a:p>
          <a:p>
            <a:pPr marL="1021715">
              <a:lnSpc>
                <a:spcPct val="100000"/>
              </a:lnSpc>
            </a:pPr>
            <a:r>
              <a:rPr sz="1200" dirty="0">
                <a:solidFill>
                  <a:srgbClr val="850000"/>
                </a:solidFill>
                <a:latin typeface="Consolas"/>
                <a:cs typeface="Consolas"/>
              </a:rPr>
              <a:t>break</a:t>
            </a:r>
            <a:endParaRPr sz="1200" dirty="0">
              <a:latin typeface="Consolas"/>
              <a:cs typeface="Consolas"/>
            </a:endParaRPr>
          </a:p>
          <a:p>
            <a:pPr marL="347345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graph_problem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problem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C00000"/>
                </a:solidFill>
                <a:latin typeface="Consolas"/>
                <a:cs typeface="Consolas"/>
              </a:rPr>
              <a:t>'Start'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, Actions)  </a:t>
            </a:r>
            <a:r>
              <a:rPr sz="1200" dirty="0">
                <a:solidFill>
                  <a:srgbClr val="009DEA"/>
                </a:solidFill>
                <a:latin typeface="Consolas"/>
                <a:cs typeface="Consolas"/>
              </a:rPr>
              <a:t>answer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009DEA"/>
                </a:solidFill>
                <a:latin typeface="Consolas"/>
                <a:cs typeface="Consolas"/>
              </a:rPr>
              <a:t>UCS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graph_problem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)</a:t>
            </a:r>
            <a:endParaRPr sz="1200" dirty="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s =</a:t>
            </a:r>
            <a:r>
              <a:rPr sz="1200" spc="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00000"/>
                </a:solidFill>
                <a:latin typeface="Consolas"/>
                <a:cs typeface="Consolas"/>
              </a:rPr>
              <a:t>"-&gt;"</a:t>
            </a:r>
            <a:endParaRPr sz="1200" dirty="0">
              <a:latin typeface="Consolas"/>
              <a:cs typeface="Consolas"/>
            </a:endParaRPr>
          </a:p>
          <a:p>
            <a:pPr marL="684530" marR="1177925" indent="-33718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if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answer == 'Unreachable':  </a:t>
            </a: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print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(answer)</a:t>
            </a:r>
            <a:endParaRPr sz="1200" dirty="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else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:</a:t>
            </a:r>
            <a:endParaRPr sz="1200" dirty="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path =</a:t>
            </a:r>
            <a:r>
              <a:rPr sz="1200" spc="-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s.join(answer)</a:t>
            </a:r>
            <a:endParaRPr sz="1200" dirty="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</a:pPr>
            <a:r>
              <a:rPr sz="1200" dirty="0">
                <a:solidFill>
                  <a:srgbClr val="00AF50"/>
                </a:solidFill>
                <a:latin typeface="Consolas"/>
                <a:cs typeface="Consolas"/>
              </a:rPr>
              <a:t>print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(path)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74635" y="1229867"/>
            <a:ext cx="2958083" cy="2221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617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12" y="229946"/>
            <a:ext cx="2250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Code</a:t>
            </a:r>
            <a:r>
              <a:rPr sz="3600" spc="-80" dirty="0"/>
              <a:t> </a:t>
            </a:r>
            <a:r>
              <a:rPr sz="3600" dirty="0"/>
              <a:t>Logic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23112" y="1241600"/>
            <a:ext cx="10349688" cy="545662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70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PriorityQueue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4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problem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i="1" spc="-15" dirty="0">
                <a:solidFill>
                  <a:srgbClr val="850000"/>
                </a:solidFill>
                <a:latin typeface="Times New Roman"/>
                <a:cs typeface="Times New Roman"/>
              </a:rPr>
              <a:t>search </a:t>
            </a:r>
            <a:r>
              <a:rPr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actions</a:t>
            </a:r>
            <a:r>
              <a:rPr sz="2400" dirty="0">
                <a:latin typeface="Times New Roman"/>
                <a:cs typeface="Times New Roman"/>
              </a:rPr>
              <a:t>: given a node, return possible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actions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698500" lvl="1" indent="-229235">
              <a:spcBef>
                <a:spcPts val="229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lang="en-US" altLang="zh-CN"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solution</a:t>
            </a:r>
            <a:r>
              <a:rPr lang="en-US" altLang="zh-CN" sz="2400" dirty="0">
                <a:latin typeface="Times New Roman"/>
                <a:cs typeface="Times New Roman"/>
              </a:rPr>
              <a:t>: return a list containing nodes in </a:t>
            </a:r>
            <a:r>
              <a:rPr lang="en-US" altLang="zh-CN" sz="2400" spc="-5" dirty="0">
                <a:latin typeface="Times New Roman"/>
                <a:cs typeface="Times New Roman"/>
              </a:rPr>
              <a:t>optimal</a:t>
            </a:r>
            <a:r>
              <a:rPr lang="en-US" altLang="zh-CN" sz="2400" spc="-175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path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transition</a:t>
            </a:r>
            <a:r>
              <a:rPr sz="2400" dirty="0">
                <a:latin typeface="Times New Roman"/>
                <a:cs typeface="Times New Roman"/>
              </a:rPr>
              <a:t>: given a state and specific action, return next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</a:p>
          <a:p>
            <a:pPr marL="698500" lvl="1" indent="-229235">
              <a:spcBef>
                <a:spcPts val="219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lang="en-US" altLang="zh-CN"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goal test</a:t>
            </a:r>
            <a:r>
              <a:rPr lang="en-US" altLang="zh-CN" sz="2400" dirty="0">
                <a:latin typeface="Times New Roman"/>
                <a:cs typeface="Times New Roman"/>
              </a:rPr>
              <a:t>: given a node, return whether the node </a:t>
            </a:r>
            <a:r>
              <a:rPr lang="en-US" altLang="zh-CN" sz="2400" spc="-5" dirty="0">
                <a:latin typeface="Times New Roman"/>
                <a:cs typeface="Times New Roman"/>
              </a:rPr>
              <a:t>matches </a:t>
            </a:r>
            <a:r>
              <a:rPr lang="en-US" altLang="zh-CN" sz="2400" dirty="0">
                <a:latin typeface="Times New Roman"/>
                <a:cs typeface="Times New Roman"/>
              </a:rPr>
              <a:t>the</a:t>
            </a:r>
            <a:r>
              <a:rPr lang="en-US" altLang="zh-CN" sz="2400" spc="-18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goal</a:t>
            </a:r>
            <a:endParaRPr lang="en-US"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step cost</a:t>
            </a:r>
            <a:r>
              <a:rPr sz="2400" dirty="0">
                <a:latin typeface="Times New Roman"/>
                <a:cs typeface="Times New Roman"/>
              </a:rPr>
              <a:t>: given inherited nodes and action, return step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698500" lvl="1" indent="-229235">
              <a:spcBef>
                <a:spcPts val="21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lang="en-US" altLang="zh-CN"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child node</a:t>
            </a:r>
            <a:r>
              <a:rPr lang="en-US" altLang="zh-CN" sz="2400" dirty="0">
                <a:latin typeface="Times New Roman"/>
                <a:cs typeface="Times New Roman"/>
              </a:rPr>
              <a:t>: given a node and specific action, return child</a:t>
            </a:r>
            <a:r>
              <a:rPr lang="en-US" altLang="zh-CN" sz="2400" spc="-2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node</a:t>
            </a:r>
          </a:p>
          <a:p>
            <a:pPr marL="469265" lvl="1">
              <a:lnSpc>
                <a:spcPct val="100000"/>
              </a:lnSpc>
              <a:spcBef>
                <a:spcPts val="215"/>
              </a:spcBef>
              <a:buClr>
                <a:srgbClr val="AEABAB"/>
              </a:buClr>
              <a:tabLst>
                <a:tab pos="6991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5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UCS(problem)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i="1" dirty="0">
                <a:solidFill>
                  <a:srgbClr val="850000"/>
                </a:solidFill>
                <a:latin typeface="Times New Roman"/>
                <a:cs typeface="Times New Roman"/>
              </a:rPr>
              <a:t>implement the </a:t>
            </a:r>
            <a:r>
              <a:rPr sz="2400" i="1" spc="-15" dirty="0">
                <a:solidFill>
                  <a:srgbClr val="850000"/>
                </a:solidFill>
                <a:latin typeface="Times New Roman"/>
                <a:cs typeface="Times New Roman"/>
              </a:rPr>
              <a:t>search</a:t>
            </a:r>
            <a:r>
              <a:rPr sz="2400" i="1" spc="-35" dirty="0">
                <a:solidFill>
                  <a:srgbClr val="85000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850000"/>
                </a:solidFill>
                <a:latin typeface="Times New Roman"/>
                <a:cs typeface="Times New Roman"/>
              </a:rPr>
              <a:t>process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12" y="229946"/>
            <a:ext cx="2250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OJ</a:t>
            </a:r>
            <a:endParaRPr sz="36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D465A92-6F91-4D89-81F1-4CF6AC7123AC}"/>
              </a:ext>
            </a:extLst>
          </p:cNvPr>
          <p:cNvSpPr txBox="1"/>
          <p:nvPr/>
        </p:nvSpPr>
        <p:spPr>
          <a:xfrm>
            <a:off x="655661" y="1524000"/>
            <a:ext cx="4646295" cy="4712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http://10.192.9.85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F5D1137-488D-44E2-B198-A0145FACF1E2}"/>
              </a:ext>
            </a:extLst>
          </p:cNvPr>
          <p:cNvSpPr txBox="1"/>
          <p:nvPr/>
        </p:nvSpPr>
        <p:spPr>
          <a:xfrm>
            <a:off x="623112" y="3048000"/>
            <a:ext cx="4646295" cy="4712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Register with your ID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1F633E0-171D-4327-A6EE-EEA16E45AD94}"/>
              </a:ext>
            </a:extLst>
          </p:cNvPr>
          <p:cNvSpPr txBox="1"/>
          <p:nvPr/>
        </p:nvSpPr>
        <p:spPr>
          <a:xfrm>
            <a:off x="609600" y="4648200"/>
            <a:ext cx="4646295" cy="4712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1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T</a:t>
            </a:r>
            <a:r>
              <a:rPr lang="en-US" altLang="zh-CN" sz="2800" b="1" spc="-5" dirty="0">
                <a:latin typeface="Times New Roman"/>
                <a:cs typeface="Times New Roman"/>
              </a:rPr>
              <a:t>est </a:t>
            </a:r>
            <a:r>
              <a:rPr lang="en-US" altLang="zh-CN" sz="2800" b="1" spc="-5">
                <a:latin typeface="Times New Roman"/>
                <a:cs typeface="Times New Roman"/>
              </a:rPr>
              <a:t>on your own</a:t>
            </a:r>
            <a:endParaRPr lang="en-US" sz="2800" b="1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274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12" y="229946"/>
            <a:ext cx="2960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Lab for</a:t>
            </a:r>
            <a:r>
              <a:rPr sz="3600" spc="-130" dirty="0"/>
              <a:t> </a:t>
            </a:r>
            <a:r>
              <a:rPr sz="3600" spc="-10" dirty="0"/>
              <a:t>Search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23112" y="1676400"/>
            <a:ext cx="8623300" cy="42947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70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70" dirty="0">
                <a:latin typeface="Times New Roman"/>
                <a:cs typeface="Times New Roman"/>
              </a:rPr>
              <a:t>Task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Implement </a:t>
            </a:r>
            <a:r>
              <a:rPr sz="24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Uniform-Cost </a:t>
            </a:r>
            <a:r>
              <a:rPr sz="24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Search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spc="-30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limits: </a:t>
            </a:r>
            <a:r>
              <a:rPr sz="2400" i="1" dirty="0">
                <a:solidFill>
                  <a:srgbClr val="C00000"/>
                </a:solidFill>
                <a:latin typeface="Times New Roman"/>
                <a:cs typeface="Times New Roman"/>
              </a:rPr>
              <a:t>2000</a:t>
            </a:r>
            <a:r>
              <a:rPr sz="24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ms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Pass the test to get the </a:t>
            </a:r>
            <a:r>
              <a:rPr sz="2400" i="1" dirty="0">
                <a:solidFill>
                  <a:srgbClr val="C00000"/>
                </a:solidFill>
                <a:latin typeface="Times New Roman"/>
                <a:cs typeface="Times New Roman"/>
              </a:rPr>
              <a:t>full </a:t>
            </a:r>
            <a:r>
              <a:rPr sz="24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score</a:t>
            </a:r>
            <a:r>
              <a:rPr sz="2400" spc="-15" dirty="0">
                <a:latin typeface="Times New Roman"/>
                <a:cs typeface="Times New Roman"/>
              </a:rPr>
              <a:t>! </a:t>
            </a:r>
            <a:r>
              <a:rPr sz="2400" dirty="0">
                <a:latin typeface="Times New Roman"/>
                <a:cs typeface="Times New Roman"/>
              </a:rPr>
              <a:t>(as </a:t>
            </a:r>
            <a:r>
              <a:rPr sz="2400" spc="-5" dirty="0">
                <a:latin typeface="Times New Roman"/>
                <a:cs typeface="Times New Roman"/>
              </a:rPr>
              <a:t>participation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grade)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DDL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AEABAB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575"/>
              </a:spcBef>
              <a:buClr>
                <a:srgbClr val="55A2E9"/>
              </a:buClr>
              <a:buSzPct val="80357"/>
              <a:buFont typeface="Times New Roman"/>
              <a:buChar char="►"/>
              <a:tabLst>
                <a:tab pos="469900" algn="l"/>
                <a:tab pos="470534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Environment</a:t>
            </a:r>
            <a:endParaRPr sz="2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 invalidUrl="http:///"/>
              </a:rPr>
              <a:t>http://</a:t>
            </a:r>
            <a:r>
              <a:rPr lang="en-US" altLang="zh-CN"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10.192.9.85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lr>
                <a:srgbClr val="AEABAB"/>
              </a:buClr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Suggest using Pycharm to test </a:t>
            </a:r>
            <a:r>
              <a:rPr sz="2400" spc="-5" dirty="0">
                <a:latin typeface="Times New Roman"/>
                <a:cs typeface="Times New Roman"/>
              </a:rPr>
              <a:t>(automatically </a:t>
            </a:r>
            <a:r>
              <a:rPr sz="2400" dirty="0">
                <a:latin typeface="Times New Roman"/>
                <a:cs typeface="Times New Roman"/>
              </a:rPr>
              <a:t>identify line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break)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8919B6-95B8-451A-B01F-E9D53E4F3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" t="17704" r="5628" b="18289"/>
          <a:stretch/>
        </p:blipFill>
        <p:spPr>
          <a:xfrm>
            <a:off x="3429000" y="1143000"/>
            <a:ext cx="4343400" cy="55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0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288</Words>
  <Application>Microsoft Office PowerPoint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Consolas</vt:lpstr>
      <vt:lpstr>Times New Roman</vt:lpstr>
      <vt:lpstr>Office Theme</vt:lpstr>
      <vt:lpstr>Search Tutorial</vt:lpstr>
      <vt:lpstr>4. Python Implementation</vt:lpstr>
      <vt:lpstr>Debug</vt:lpstr>
      <vt:lpstr>Debug</vt:lpstr>
      <vt:lpstr>I/O</vt:lpstr>
      <vt:lpstr>Code Logic</vt:lpstr>
      <vt:lpstr>OJ</vt:lpstr>
      <vt:lpstr>Lab for Search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zhongyu</dc:creator>
  <cp:lastModifiedBy>ZC</cp:lastModifiedBy>
  <cp:revision>23</cp:revision>
  <dcterms:created xsi:type="dcterms:W3CDTF">2020-09-24T10:21:41Z</dcterms:created>
  <dcterms:modified xsi:type="dcterms:W3CDTF">2020-09-27T02:53:50Z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2020-09-24T00:00:00Z</vt:filetime>
  </property>
</Properties>
</file>