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2" r:id="rId3"/>
    <p:sldId id="257" r:id="rId4"/>
    <p:sldId id="323" r:id="rId5"/>
    <p:sldId id="303" r:id="rId6"/>
    <p:sldId id="321" r:id="rId7"/>
    <p:sldId id="311" r:id="rId8"/>
    <p:sldId id="312" r:id="rId9"/>
    <p:sldId id="324" r:id="rId10"/>
    <p:sldId id="320" r:id="rId11"/>
    <p:sldId id="266" r:id="rId12"/>
    <p:sldId id="279" r:id="rId13"/>
    <p:sldId id="315" r:id="rId14"/>
    <p:sldId id="305" r:id="rId15"/>
    <p:sldId id="316" r:id="rId16"/>
    <p:sldId id="308" r:id="rId17"/>
    <p:sldId id="318" r:id="rId18"/>
    <p:sldId id="309" r:id="rId19"/>
    <p:sldId id="332" r:id="rId20"/>
    <p:sldId id="319" r:id="rId21"/>
    <p:sldId id="313" r:id="rId22"/>
    <p:sldId id="304" r:id="rId23"/>
    <p:sldId id="329" r:id="rId24"/>
    <p:sldId id="330" r:id="rId25"/>
    <p:sldId id="331" r:id="rId26"/>
    <p:sldId id="326" r:id="rId27"/>
    <p:sldId id="327" r:id="rId28"/>
    <p:sldId id="328" r:id="rId29"/>
    <p:sldId id="310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B53"/>
    <a:srgbClr val="1E7553"/>
    <a:srgbClr val="1ED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6"/>
    <p:restoredTop sz="95313"/>
  </p:normalViewPr>
  <p:slideViewPr>
    <p:cSldViewPr snapToGrid="0" snapToObjects="1">
      <p:cViewPr varScale="1">
        <p:scale>
          <a:sx n="92" d="100"/>
          <a:sy n="9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CD04631-7AD9-3144-B8C3-8B29C8CAA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B83AC-6AC9-8442-BD62-4D4B12F79F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38D4-A3FE-B946-B410-E2A155AEFED9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D7611-3522-1947-A18E-D263626B4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49778-23A6-ED42-97AA-E210E3D65A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4711B-3B33-6B43-B2A0-E0C10FE286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231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4" name="Shape 3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图片占位符 4"/>
          <p:cNvSpPr>
            <a:spLocks noGrp="1"/>
          </p:cNvSpPr>
          <p:nvPr>
            <p:ph type="pic" idx="13"/>
          </p:nvPr>
        </p:nvSpPr>
        <p:spPr>
          <a:xfrm>
            <a:off x="0" y="0"/>
            <a:ext cx="5050972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4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72F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图片 3" descr="图片 3"/>
          <p:cNvPicPr>
            <a:picLocks noChangeAspect="1"/>
          </p:cNvPicPr>
          <p:nvPr/>
        </p:nvPicPr>
        <p:blipFill>
          <a:blip r:embed="rId2"/>
          <a:srcRect l="33053" t="26933" r="5485" b="38459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6956"/>
            <a:ext cx="6611044" cy="661104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文本框 5"/>
          <p:cNvSpPr txBox="1"/>
          <p:nvPr/>
        </p:nvSpPr>
        <p:spPr>
          <a:xfrm>
            <a:off x="6643182" y="722577"/>
            <a:ext cx="3986922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pPr>
            <a:r>
              <a:t>Smile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呆鱼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混迹在人力资源圈子的</a:t>
            </a: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达人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</a:defRPr>
            </a:pPr>
            <a:r>
              <a:t>HRBP  |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设计师</a:t>
            </a:r>
            <a:r>
              <a:t>&amp;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自由讲师</a:t>
            </a:r>
          </a:p>
        </p:txBody>
      </p:sp>
      <p:pic>
        <p:nvPicPr>
          <p:cNvPr id="278" name="图片 6" descr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42" y="2816191"/>
            <a:ext cx="3171587" cy="3171586"/>
          </a:xfrm>
          <a:prstGeom prst="rect">
            <a:avLst/>
          </a:prstGeom>
          <a:ln w="12700">
            <a:miter lim="400000"/>
          </a:ln>
          <a:effectLst>
            <a:outerShdw blurRad="215900" dist="76200" dir="2700000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0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4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  <a:ea typeface="+mn-ea"/>
                <a:cs typeface="+mn-cs"/>
                <a:sym typeface="Calibri"/>
              </a:defRPr>
            </a:lvl1pPr>
            <a:lvl2pPr marL="718457" indent="-261257">
              <a:defRPr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defRPr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defRPr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defRPr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5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矩形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75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67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7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矩形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椭圆 2"/>
          <p:cNvSpPr/>
          <p:nvPr/>
        </p:nvSpPr>
        <p:spPr>
          <a:xfrm>
            <a:off x="3434442" y="767442"/>
            <a:ext cx="5323118" cy="5323118"/>
          </a:xfrm>
          <a:prstGeom prst="ellipse">
            <a:avLst/>
          </a:prstGeom>
          <a:solidFill>
            <a:srgbClr val="000000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椭圆 3"/>
          <p:cNvSpPr/>
          <p:nvPr/>
        </p:nvSpPr>
        <p:spPr>
          <a:xfrm>
            <a:off x="3092450" y="425449"/>
            <a:ext cx="6007100" cy="6007101"/>
          </a:xfrm>
          <a:prstGeom prst="ellipse">
            <a:avLst/>
          </a:prstGeom>
          <a:ln w="12700">
            <a:solidFill>
              <a:srgbClr val="FFFFFF">
                <a:alpha val="2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椭圆 4"/>
          <p:cNvSpPr/>
          <p:nvPr/>
        </p:nvSpPr>
        <p:spPr>
          <a:xfrm>
            <a:off x="2692513" y="25513"/>
            <a:ext cx="6806976" cy="6806976"/>
          </a:xfrm>
          <a:prstGeom prst="ellipse">
            <a:avLst/>
          </a:prstGeom>
          <a:ln w="1270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椭圆 5"/>
          <p:cNvSpPr/>
          <p:nvPr/>
        </p:nvSpPr>
        <p:spPr>
          <a:xfrm>
            <a:off x="2249771" y="-417229"/>
            <a:ext cx="7692460" cy="7692460"/>
          </a:xfrm>
          <a:prstGeom prst="ellipse">
            <a:avLst/>
          </a:prstGeom>
          <a:ln w="12700">
            <a:solidFill>
              <a:srgbClr val="FFFFFF">
                <a:alpha val="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椭圆 6"/>
          <p:cNvSpPr/>
          <p:nvPr/>
        </p:nvSpPr>
        <p:spPr>
          <a:xfrm>
            <a:off x="1729256" y="-937744"/>
            <a:ext cx="8733490" cy="8733490"/>
          </a:xfrm>
          <a:prstGeom prst="ellipse">
            <a:avLst/>
          </a:prstGeom>
          <a:ln w="12700">
            <a:solidFill>
              <a:srgbClr val="FFFFFF">
                <a:alpha val="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任意多边形 7"/>
          <p:cNvSpPr/>
          <p:nvPr/>
        </p:nvSpPr>
        <p:spPr>
          <a:xfrm rot="13500000">
            <a:off x="1077815" y="3406773"/>
            <a:ext cx="218481" cy="21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10" y="20910"/>
                </a:moveTo>
                <a:cubicBezTo>
                  <a:pt x="20484" y="21336"/>
                  <a:pt x="19896" y="21600"/>
                  <a:pt x="19246" y="21600"/>
                </a:cubicBezTo>
                <a:cubicBezTo>
                  <a:pt x="17945" y="21600"/>
                  <a:pt x="16891" y="20546"/>
                  <a:pt x="16891" y="19246"/>
                </a:cubicBezTo>
                <a:lnTo>
                  <a:pt x="16891" y="4709"/>
                </a:lnTo>
                <a:lnTo>
                  <a:pt x="2354" y="4709"/>
                </a:lnTo>
                <a:cubicBezTo>
                  <a:pt x="1054" y="4709"/>
                  <a:pt x="0" y="3655"/>
                  <a:pt x="0" y="2354"/>
                </a:cubicBezTo>
                <a:cubicBezTo>
                  <a:pt x="0" y="1054"/>
                  <a:pt x="1054" y="0"/>
                  <a:pt x="2354" y="0"/>
                </a:cubicBezTo>
                <a:lnTo>
                  <a:pt x="19246" y="0"/>
                </a:lnTo>
                <a:cubicBezTo>
                  <a:pt x="19896" y="0"/>
                  <a:pt x="20484" y="264"/>
                  <a:pt x="20910" y="690"/>
                </a:cubicBezTo>
                <a:cubicBezTo>
                  <a:pt x="21336" y="1116"/>
                  <a:pt x="21600" y="1704"/>
                  <a:pt x="21600" y="2354"/>
                </a:cubicBezTo>
                <a:lnTo>
                  <a:pt x="21600" y="19246"/>
                </a:lnTo>
                <a:cubicBezTo>
                  <a:pt x="21600" y="19896"/>
                  <a:pt x="21336" y="20484"/>
                  <a:pt x="20910" y="2091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任意多边形 8"/>
          <p:cNvSpPr/>
          <p:nvPr/>
        </p:nvSpPr>
        <p:spPr>
          <a:xfrm rot="8100000" flipH="1">
            <a:off x="10895704" y="3406773"/>
            <a:ext cx="218481" cy="21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10" y="20910"/>
                </a:moveTo>
                <a:cubicBezTo>
                  <a:pt x="20484" y="21336"/>
                  <a:pt x="19896" y="21600"/>
                  <a:pt x="19246" y="21600"/>
                </a:cubicBezTo>
                <a:cubicBezTo>
                  <a:pt x="17945" y="21600"/>
                  <a:pt x="16891" y="20546"/>
                  <a:pt x="16891" y="19246"/>
                </a:cubicBezTo>
                <a:lnTo>
                  <a:pt x="16891" y="4709"/>
                </a:lnTo>
                <a:lnTo>
                  <a:pt x="2354" y="4709"/>
                </a:lnTo>
                <a:cubicBezTo>
                  <a:pt x="1054" y="4709"/>
                  <a:pt x="0" y="3655"/>
                  <a:pt x="0" y="2354"/>
                </a:cubicBezTo>
                <a:cubicBezTo>
                  <a:pt x="0" y="1054"/>
                  <a:pt x="1054" y="0"/>
                  <a:pt x="2354" y="0"/>
                </a:cubicBezTo>
                <a:lnTo>
                  <a:pt x="19246" y="0"/>
                </a:lnTo>
                <a:cubicBezTo>
                  <a:pt x="19896" y="0"/>
                  <a:pt x="20484" y="264"/>
                  <a:pt x="20910" y="690"/>
                </a:cubicBezTo>
                <a:cubicBezTo>
                  <a:pt x="21336" y="1116"/>
                  <a:pt x="21600" y="1704"/>
                  <a:pt x="21600" y="2354"/>
                </a:cubicBezTo>
                <a:lnTo>
                  <a:pt x="21600" y="19246"/>
                </a:lnTo>
                <a:cubicBezTo>
                  <a:pt x="21600" y="19896"/>
                  <a:pt x="21336" y="20484"/>
                  <a:pt x="20910" y="2091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些文字和图片的手机截图&#10;&#10;描述已自动生成">
            <a:extLst>
              <a:ext uri="{FF2B5EF4-FFF2-40B4-BE49-F238E27FC236}">
                <a16:creationId xmlns:a16="http://schemas.microsoft.com/office/drawing/2014/main" id="{EA2C09D4-AAA5-4141-BB5B-B8426F305F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2" b="26786"/>
          <a:stretch/>
        </p:blipFill>
        <p:spPr>
          <a:xfrm>
            <a:off x="0" y="-25513"/>
            <a:ext cx="12192000" cy="6858000"/>
          </a:xfrm>
          <a:prstGeom prst="rect">
            <a:avLst/>
          </a:prstGeom>
        </p:spPr>
      </p:pic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矩形 1">
            <a:hlinkClick r:id="rId3"/>
          </p:cNvPr>
          <p:cNvSpPr/>
          <p:nvPr/>
        </p:nvSpPr>
        <p:spPr>
          <a:xfrm>
            <a:off x="0" y="-8596"/>
            <a:ext cx="12192000" cy="6858000"/>
          </a:xfrm>
          <a:prstGeom prst="rect">
            <a:avLst/>
          </a:prstGeom>
          <a:solidFill>
            <a:srgbClr val="1EAB53">
              <a:alpha val="8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椭圆 2"/>
          <p:cNvSpPr/>
          <p:nvPr/>
        </p:nvSpPr>
        <p:spPr>
          <a:xfrm>
            <a:off x="3434442" y="767442"/>
            <a:ext cx="5323118" cy="5323118"/>
          </a:xfrm>
          <a:prstGeom prst="ellipse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椭圆 3"/>
          <p:cNvSpPr/>
          <p:nvPr/>
        </p:nvSpPr>
        <p:spPr>
          <a:xfrm>
            <a:off x="3092450" y="425449"/>
            <a:ext cx="6007100" cy="6007101"/>
          </a:xfrm>
          <a:prstGeom prst="ellipse">
            <a:avLst/>
          </a:prstGeom>
          <a:ln w="12700">
            <a:solidFill>
              <a:srgbClr val="FFFFFF">
                <a:alpha val="2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椭圆 4"/>
          <p:cNvSpPr/>
          <p:nvPr/>
        </p:nvSpPr>
        <p:spPr>
          <a:xfrm>
            <a:off x="2692513" y="25513"/>
            <a:ext cx="6806976" cy="6806976"/>
          </a:xfrm>
          <a:prstGeom prst="ellipse">
            <a:avLst/>
          </a:prstGeom>
          <a:ln w="1270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椭圆 5"/>
          <p:cNvSpPr/>
          <p:nvPr/>
        </p:nvSpPr>
        <p:spPr>
          <a:xfrm>
            <a:off x="2249771" y="-417229"/>
            <a:ext cx="7692460" cy="7692460"/>
          </a:xfrm>
          <a:prstGeom prst="ellipse">
            <a:avLst/>
          </a:prstGeom>
          <a:ln w="12700">
            <a:solidFill>
              <a:srgbClr val="FFFFFF">
                <a:alpha val="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椭圆 6"/>
          <p:cNvSpPr/>
          <p:nvPr/>
        </p:nvSpPr>
        <p:spPr>
          <a:xfrm>
            <a:off x="1729256" y="-937744"/>
            <a:ext cx="8733490" cy="8733490"/>
          </a:xfrm>
          <a:prstGeom prst="ellipse">
            <a:avLst/>
          </a:prstGeom>
          <a:ln w="12700">
            <a:solidFill>
              <a:srgbClr val="FFFFFF">
                <a:alpha val="5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任意多边形 7"/>
          <p:cNvSpPr/>
          <p:nvPr/>
        </p:nvSpPr>
        <p:spPr>
          <a:xfrm rot="13500000">
            <a:off x="1077815" y="3406773"/>
            <a:ext cx="218481" cy="21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10" y="20910"/>
                </a:moveTo>
                <a:cubicBezTo>
                  <a:pt x="20484" y="21336"/>
                  <a:pt x="19896" y="21600"/>
                  <a:pt x="19246" y="21600"/>
                </a:cubicBezTo>
                <a:cubicBezTo>
                  <a:pt x="17945" y="21600"/>
                  <a:pt x="16891" y="20546"/>
                  <a:pt x="16891" y="19246"/>
                </a:cubicBezTo>
                <a:lnTo>
                  <a:pt x="16891" y="4709"/>
                </a:lnTo>
                <a:lnTo>
                  <a:pt x="2354" y="4709"/>
                </a:lnTo>
                <a:cubicBezTo>
                  <a:pt x="1054" y="4709"/>
                  <a:pt x="0" y="3655"/>
                  <a:pt x="0" y="2354"/>
                </a:cubicBezTo>
                <a:cubicBezTo>
                  <a:pt x="0" y="1054"/>
                  <a:pt x="1054" y="0"/>
                  <a:pt x="2354" y="0"/>
                </a:cubicBezTo>
                <a:lnTo>
                  <a:pt x="19246" y="0"/>
                </a:lnTo>
                <a:cubicBezTo>
                  <a:pt x="19896" y="0"/>
                  <a:pt x="20484" y="264"/>
                  <a:pt x="20910" y="690"/>
                </a:cubicBezTo>
                <a:cubicBezTo>
                  <a:pt x="21336" y="1116"/>
                  <a:pt x="21600" y="1704"/>
                  <a:pt x="21600" y="2354"/>
                </a:cubicBezTo>
                <a:lnTo>
                  <a:pt x="21600" y="19246"/>
                </a:lnTo>
                <a:cubicBezTo>
                  <a:pt x="21600" y="19896"/>
                  <a:pt x="21336" y="20484"/>
                  <a:pt x="20910" y="2091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任意多边形 8"/>
          <p:cNvSpPr/>
          <p:nvPr/>
        </p:nvSpPr>
        <p:spPr>
          <a:xfrm rot="8100000" flipH="1">
            <a:off x="10895704" y="3406773"/>
            <a:ext cx="218481" cy="218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10" y="20910"/>
                </a:moveTo>
                <a:cubicBezTo>
                  <a:pt x="20484" y="21336"/>
                  <a:pt x="19896" y="21600"/>
                  <a:pt x="19246" y="21600"/>
                </a:cubicBezTo>
                <a:cubicBezTo>
                  <a:pt x="17945" y="21600"/>
                  <a:pt x="16891" y="20546"/>
                  <a:pt x="16891" y="19246"/>
                </a:cubicBezTo>
                <a:lnTo>
                  <a:pt x="16891" y="4709"/>
                </a:lnTo>
                <a:lnTo>
                  <a:pt x="2354" y="4709"/>
                </a:lnTo>
                <a:cubicBezTo>
                  <a:pt x="1054" y="4709"/>
                  <a:pt x="0" y="3655"/>
                  <a:pt x="0" y="2354"/>
                </a:cubicBezTo>
                <a:cubicBezTo>
                  <a:pt x="0" y="1054"/>
                  <a:pt x="1054" y="0"/>
                  <a:pt x="2354" y="0"/>
                </a:cubicBezTo>
                <a:lnTo>
                  <a:pt x="19246" y="0"/>
                </a:lnTo>
                <a:cubicBezTo>
                  <a:pt x="19896" y="0"/>
                  <a:pt x="20484" y="264"/>
                  <a:pt x="20910" y="690"/>
                </a:cubicBezTo>
                <a:cubicBezTo>
                  <a:pt x="21336" y="1116"/>
                  <a:pt x="21600" y="1704"/>
                  <a:pt x="21600" y="2354"/>
                </a:cubicBezTo>
                <a:lnTo>
                  <a:pt x="21600" y="19246"/>
                </a:lnTo>
                <a:cubicBezTo>
                  <a:pt x="21600" y="19896"/>
                  <a:pt x="21336" y="20484"/>
                  <a:pt x="20910" y="2091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63F962-7764-E44A-9581-BB7D1D235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1" name="矩形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34400">
                <a:ln w="9525">
                  <a:solidFill>
                    <a:srgbClr val="FFFFFF">
                      <a:alpha val="38000"/>
                    </a:srgbClr>
                  </a:solidFill>
                </a:ln>
                <a:solidFill>
                  <a:srgbClr val="FFFFFF">
                    <a:alpha val="11000"/>
                  </a:srgbClr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pPr>
            <a:endParaRPr dirty="0"/>
          </a:p>
        </p:txBody>
      </p:sp>
      <p:sp>
        <p:nvSpPr>
          <p:cNvPr id="121" name="直角三角形 11"/>
          <p:cNvSpPr/>
          <p:nvPr/>
        </p:nvSpPr>
        <p:spPr>
          <a:xfrm rot="13500000">
            <a:off x="-624117" y="2748172"/>
            <a:ext cx="908020" cy="90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直角三角形 12"/>
          <p:cNvSpPr/>
          <p:nvPr/>
        </p:nvSpPr>
        <p:spPr>
          <a:xfrm rot="2700000">
            <a:off x="11908097" y="2748171"/>
            <a:ext cx="908019" cy="90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3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任意多边形 10"/>
          <p:cNvSpPr/>
          <p:nvPr/>
        </p:nvSpPr>
        <p:spPr>
          <a:xfrm flipH="1">
            <a:off x="5980114" y="0"/>
            <a:ext cx="621188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E75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直角三角形 11"/>
          <p:cNvSpPr/>
          <p:nvPr/>
        </p:nvSpPr>
        <p:spPr>
          <a:xfrm flipH="1">
            <a:off x="9612080" y="4062014"/>
            <a:ext cx="2579918" cy="279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图片占位符 4"/>
          <p:cNvSpPr>
            <a:spLocks noGrp="1"/>
          </p:cNvSpPr>
          <p:nvPr>
            <p:ph type="pic" sz="half" idx="13"/>
          </p:nvPr>
        </p:nvSpPr>
        <p:spPr>
          <a:xfrm>
            <a:off x="6427694" y="2646104"/>
            <a:ext cx="5163671" cy="3258741"/>
          </a:xfrm>
          <a:prstGeom prst="rect">
            <a:avLst/>
          </a:prstGeom>
          <a:ln w="19050">
            <a:solidFill>
              <a:srgbClr val="0D0D0D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图片占位符 9"/>
          <p:cNvSpPr>
            <a:spLocks noGrp="1"/>
          </p:cNvSpPr>
          <p:nvPr>
            <p:ph type="pic" idx="13"/>
          </p:nvPr>
        </p:nvSpPr>
        <p:spPr>
          <a:xfrm>
            <a:off x="-1" y="0"/>
            <a:ext cx="12192001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图片占位符 4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07" name="图片占位符 4"/>
          <p:cNvSpPr>
            <a:spLocks noGrp="1"/>
          </p:cNvSpPr>
          <p:nvPr>
            <p:ph type="pic" sz="quarter" idx="14"/>
          </p:nvPr>
        </p:nvSpPr>
        <p:spPr>
          <a:xfrm>
            <a:off x="5130801" y="1263650"/>
            <a:ext cx="1930401" cy="1930401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图片占位符 6"/>
          <p:cNvSpPr>
            <a:spLocks noGrp="1"/>
          </p:cNvSpPr>
          <p:nvPr>
            <p:ph type="pic" idx="13"/>
          </p:nvPr>
        </p:nvSpPr>
        <p:spPr>
          <a:xfrm>
            <a:off x="5081718" y="0"/>
            <a:ext cx="7110281" cy="6858000"/>
          </a:xfrm>
          <a:prstGeom prst="rect">
            <a:avLst/>
          </a:prstGeom>
          <a:ln w="28575">
            <a:solidFill>
              <a:srgbClr val="FFFFFF"/>
            </a:solidFill>
            <a:round/>
          </a:ln>
        </p:spPr>
        <p:txBody>
          <a:bodyPr lIns="91439" rIns="91439"/>
          <a:lstStyle/>
          <a:p>
            <a:endParaRPr/>
          </a:p>
        </p:txBody>
      </p:sp>
      <p:sp>
        <p:nvSpPr>
          <p:cNvPr id="2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3"/>
          <p:cNvSpPr/>
          <p:nvPr/>
        </p:nvSpPr>
        <p:spPr>
          <a:xfrm>
            <a:off x="4275296" y="6680018"/>
            <a:ext cx="3641409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等腰三角形 8"/>
          <p:cNvSpPr/>
          <p:nvPr/>
        </p:nvSpPr>
        <p:spPr>
          <a:xfrm>
            <a:off x="5754277" y="6343117"/>
            <a:ext cx="683447" cy="335632"/>
          </a:xfrm>
          <a:prstGeom prst="triangl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椭圆 6"/>
          <p:cNvSpPr/>
          <p:nvPr/>
        </p:nvSpPr>
        <p:spPr>
          <a:xfrm>
            <a:off x="5943600" y="6676573"/>
            <a:ext cx="304800" cy="4572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42508" y="6478563"/>
            <a:ext cx="92396" cy="369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 dirty="0"/>
          </a:p>
        </p:txBody>
      </p:sp>
      <p:sp>
        <p:nvSpPr>
          <p:cNvPr id="8" name="标题文本"/>
          <p:cNvSpPr txBox="1">
            <a:spLocks noGrp="1"/>
          </p:cNvSpPr>
          <p:nvPr>
            <p:ph type="title"/>
          </p:nvPr>
        </p:nvSpPr>
        <p:spPr>
          <a:xfrm>
            <a:off x="609600" y="92073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6" r:id="rId8"/>
    <p:sldLayoutId id="2147483669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2" r:id="rId19"/>
    <p:sldLayoutId id="2147483683" r:id="rId20"/>
    <p:sldLayoutId id="2147483684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 Light 8"/>
          <a:ea typeface="Segoe UI Light 8"/>
          <a:cs typeface="Segoe UI Light 8"/>
          <a:sym typeface="Segoe UI Light 8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矩形 19"/>
          <p:cNvSpPr txBox="1"/>
          <p:nvPr/>
        </p:nvSpPr>
        <p:spPr>
          <a:xfrm>
            <a:off x="1895304" y="3921628"/>
            <a:ext cx="8401392" cy="6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z="28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Jieyu</a:t>
            </a:r>
            <a:r>
              <a:rPr lang="en-US" sz="28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Chen, </a:t>
            </a:r>
            <a:r>
              <a:rPr lang="en-US" sz="28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Wujie</a:t>
            </a:r>
            <a:r>
              <a:rPr lang="en-US" sz="28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800" dirty="0" err="1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Duan</a:t>
            </a:r>
            <a:r>
              <a:rPr lang="en-US" sz="2800" dirty="0"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, Xinyi Wang</a:t>
            </a:r>
            <a:endParaRPr sz="2800" dirty="0">
              <a:latin typeface="+mn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91" name="TextBox 53"/>
          <p:cNvSpPr txBox="1"/>
          <p:nvPr/>
        </p:nvSpPr>
        <p:spPr>
          <a:xfrm>
            <a:off x="203200" y="2721299"/>
            <a:ext cx="11785600" cy="120032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sz="7200" dirty="0">
                <a:ln w="31750" cap="flat" cmpd="sng">
                  <a:solidFill>
                    <a:schemeClr val="bg1"/>
                  </a:solidFill>
                  <a:round/>
                </a:ln>
                <a:solidFill>
                  <a:schemeClr val="tx1">
                    <a:alpha val="0"/>
                  </a:schemeClr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Song Play Count Predictor</a:t>
            </a:r>
            <a:endParaRPr sz="7200" dirty="0">
              <a:ln w="31750" cap="flat" cmpd="sng">
                <a:solidFill>
                  <a:schemeClr val="bg1"/>
                </a:solidFill>
                <a:round/>
              </a:ln>
              <a:solidFill>
                <a:schemeClr val="tx1">
                  <a:alpha val="0"/>
                </a:schemeClr>
              </a:solidFill>
              <a:latin typeface="+mn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D1D2D1-09B6-6C4E-BF17-62576E198C71}"/>
              </a:ext>
            </a:extLst>
          </p:cNvPr>
          <p:cNvSpPr txBox="1"/>
          <p:nvPr/>
        </p:nvSpPr>
        <p:spPr>
          <a:xfrm>
            <a:off x="463138" y="201881"/>
            <a:ext cx="41046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Data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Preprocessing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7" name="直接连接符 4">
            <a:extLst>
              <a:ext uri="{FF2B5EF4-FFF2-40B4-BE49-F238E27FC236}">
                <a16:creationId xmlns:a16="http://schemas.microsoft.com/office/drawing/2014/main" id="{2B905118-DCA9-E34D-83B6-DEFC8321D277}"/>
              </a:ext>
            </a:extLst>
          </p:cNvPr>
          <p:cNvSpPr/>
          <p:nvPr/>
        </p:nvSpPr>
        <p:spPr>
          <a:xfrm flipV="1">
            <a:off x="0" y="3649807"/>
            <a:ext cx="9626602" cy="14515"/>
          </a:xfrm>
          <a:prstGeom prst="line">
            <a:avLst/>
          </a:prstGeom>
          <a:ln w="6350">
            <a:solidFill>
              <a:srgbClr val="1EAB5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6034464A-4FCA-DB4B-AFDB-A333D86F61F1}"/>
              </a:ext>
            </a:extLst>
          </p:cNvPr>
          <p:cNvSpPr txBox="1"/>
          <p:nvPr/>
        </p:nvSpPr>
        <p:spPr>
          <a:xfrm>
            <a:off x="798285" y="5078045"/>
            <a:ext cx="2344057" cy="53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Drop the data point if missing “country”</a:t>
            </a:r>
            <a:endParaRPr dirty="0"/>
          </a:p>
        </p:txBody>
      </p:sp>
      <p:sp>
        <p:nvSpPr>
          <p:cNvPr id="10" name="矩形 27">
            <a:extLst>
              <a:ext uri="{FF2B5EF4-FFF2-40B4-BE49-F238E27FC236}">
                <a16:creationId xmlns:a16="http://schemas.microsoft.com/office/drawing/2014/main" id="{125E5FD4-A0F8-D041-B38E-C862FEB6783C}"/>
              </a:ext>
            </a:extLst>
          </p:cNvPr>
          <p:cNvSpPr txBox="1"/>
          <p:nvPr/>
        </p:nvSpPr>
        <p:spPr>
          <a:xfrm>
            <a:off x="738413" y="4596915"/>
            <a:ext cx="250371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/>
              <a:t>Delete Missing </a:t>
            </a:r>
            <a:r>
              <a:rPr lang="en-US" dirty="0"/>
              <a:t>Values</a:t>
            </a:r>
            <a:endParaRPr dirty="0"/>
          </a:p>
        </p:txBody>
      </p:sp>
      <p:sp>
        <p:nvSpPr>
          <p:cNvPr id="11" name="椭圆 1">
            <a:extLst>
              <a:ext uri="{FF2B5EF4-FFF2-40B4-BE49-F238E27FC236}">
                <a16:creationId xmlns:a16="http://schemas.microsoft.com/office/drawing/2014/main" id="{5B79FE00-788F-654C-9BBA-08788AFA0A5F}"/>
              </a:ext>
            </a:extLst>
          </p:cNvPr>
          <p:cNvSpPr/>
          <p:nvPr/>
        </p:nvSpPr>
        <p:spPr>
          <a:xfrm>
            <a:off x="1328214" y="3045376"/>
            <a:ext cx="1190172" cy="11901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EAB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矩形 38">
            <a:extLst>
              <a:ext uri="{FF2B5EF4-FFF2-40B4-BE49-F238E27FC236}">
                <a16:creationId xmlns:a16="http://schemas.microsoft.com/office/drawing/2014/main" id="{7900D91A-122D-B745-B8BA-C947653E4B56}"/>
              </a:ext>
            </a:extLst>
          </p:cNvPr>
          <p:cNvSpPr txBox="1"/>
          <p:nvPr/>
        </p:nvSpPr>
        <p:spPr>
          <a:xfrm>
            <a:off x="2814229" y="1870341"/>
            <a:ext cx="2344057" cy="103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Change the album release date to </a:t>
            </a:r>
            <a:r>
              <a:rPr lang="en-US" dirty="0" err="1"/>
              <a:t>datetime</a:t>
            </a:r>
            <a:r>
              <a:rPr lang="en-US" dirty="0"/>
              <a:t> type in python, then to the day counts from that date to 2019.12.3</a:t>
            </a:r>
          </a:p>
          <a:p>
            <a:endParaRPr dirty="0"/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FE6EE51-4261-234E-AE1E-B92CCB70B8E4}"/>
              </a:ext>
            </a:extLst>
          </p:cNvPr>
          <p:cNvSpPr txBox="1"/>
          <p:nvPr/>
        </p:nvSpPr>
        <p:spPr>
          <a:xfrm>
            <a:off x="2717596" y="1401087"/>
            <a:ext cx="251604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Categorical Data</a:t>
            </a:r>
          </a:p>
        </p:txBody>
      </p:sp>
      <p:sp>
        <p:nvSpPr>
          <p:cNvPr id="14" name="椭圆 40">
            <a:extLst>
              <a:ext uri="{FF2B5EF4-FFF2-40B4-BE49-F238E27FC236}">
                <a16:creationId xmlns:a16="http://schemas.microsoft.com/office/drawing/2014/main" id="{342768BB-28C3-ED4E-9331-EF47F754A8F4}"/>
              </a:ext>
            </a:extLst>
          </p:cNvPr>
          <p:cNvSpPr/>
          <p:nvPr/>
        </p:nvSpPr>
        <p:spPr>
          <a:xfrm>
            <a:off x="5462755" y="3016519"/>
            <a:ext cx="1190173" cy="11901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EAB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" name="矩形 41">
            <a:extLst>
              <a:ext uri="{FF2B5EF4-FFF2-40B4-BE49-F238E27FC236}">
                <a16:creationId xmlns:a16="http://schemas.microsoft.com/office/drawing/2014/main" id="{655E5F9B-3C87-9941-84CE-333FA5FBC1A4}"/>
              </a:ext>
            </a:extLst>
          </p:cNvPr>
          <p:cNvSpPr txBox="1"/>
          <p:nvPr/>
        </p:nvSpPr>
        <p:spPr>
          <a:xfrm>
            <a:off x="4980071" y="5078045"/>
            <a:ext cx="2344058" cy="73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Fill in the mean value calculated from the whole dataset for “album release date” and “artist followers” </a:t>
            </a:r>
          </a:p>
        </p:txBody>
      </p:sp>
      <p:sp>
        <p:nvSpPr>
          <p:cNvPr id="16" name="矩形 42">
            <a:extLst>
              <a:ext uri="{FF2B5EF4-FFF2-40B4-BE49-F238E27FC236}">
                <a16:creationId xmlns:a16="http://schemas.microsoft.com/office/drawing/2014/main" id="{1400375B-8DC3-A14E-B2D7-E58A0DB4DB81}"/>
              </a:ext>
            </a:extLst>
          </p:cNvPr>
          <p:cNvSpPr txBox="1"/>
          <p:nvPr/>
        </p:nvSpPr>
        <p:spPr>
          <a:xfrm>
            <a:off x="4852873" y="4596915"/>
            <a:ext cx="250334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Impute Missing Values</a:t>
            </a:r>
            <a:endParaRPr dirty="0"/>
          </a:p>
        </p:txBody>
      </p:sp>
      <p:sp>
        <p:nvSpPr>
          <p:cNvPr id="17" name="椭圆 43">
            <a:extLst>
              <a:ext uri="{FF2B5EF4-FFF2-40B4-BE49-F238E27FC236}">
                <a16:creationId xmlns:a16="http://schemas.microsoft.com/office/drawing/2014/main" id="{8F72D99F-0FBD-AB4C-9F78-B3D7737B1365}"/>
              </a:ext>
            </a:extLst>
          </p:cNvPr>
          <p:cNvSpPr/>
          <p:nvPr/>
        </p:nvSpPr>
        <p:spPr>
          <a:xfrm>
            <a:off x="7623670" y="2995367"/>
            <a:ext cx="1190173" cy="11901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EAB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" name="矩形 44">
            <a:extLst>
              <a:ext uri="{FF2B5EF4-FFF2-40B4-BE49-F238E27FC236}">
                <a16:creationId xmlns:a16="http://schemas.microsoft.com/office/drawing/2014/main" id="{270547BC-A4CD-7F4A-8AC5-75639EA40C64}"/>
              </a:ext>
            </a:extLst>
          </p:cNvPr>
          <p:cNvSpPr txBox="1"/>
          <p:nvPr/>
        </p:nvSpPr>
        <p:spPr>
          <a:xfrm>
            <a:off x="9049659" y="1870341"/>
            <a:ext cx="2344058" cy="29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lvl1pPr>
          </a:lstStyle>
          <a:p>
            <a:endParaRPr dirty="0"/>
          </a:p>
        </p:txBody>
      </p:sp>
      <p:sp>
        <p:nvSpPr>
          <p:cNvPr id="20" name="椭圆 46">
            <a:extLst>
              <a:ext uri="{FF2B5EF4-FFF2-40B4-BE49-F238E27FC236}">
                <a16:creationId xmlns:a16="http://schemas.microsoft.com/office/drawing/2014/main" id="{1B79EF4D-4F1B-D24A-8545-E3D46EDAF4EF}"/>
              </a:ext>
            </a:extLst>
          </p:cNvPr>
          <p:cNvSpPr/>
          <p:nvPr/>
        </p:nvSpPr>
        <p:spPr>
          <a:xfrm>
            <a:off x="9626602" y="3077029"/>
            <a:ext cx="1190173" cy="1190173"/>
          </a:xfrm>
          <a:prstGeom prst="ellipse">
            <a:avLst/>
          </a:prstGeom>
          <a:solidFill>
            <a:srgbClr val="1EAB53"/>
          </a:solidFill>
          <a:ln w="12700">
            <a:solidFill>
              <a:srgbClr val="1EAB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" name="组合 15">
            <a:extLst>
              <a:ext uri="{FF2B5EF4-FFF2-40B4-BE49-F238E27FC236}">
                <a16:creationId xmlns:a16="http://schemas.microsoft.com/office/drawing/2014/main" id="{1575ABBD-4DAD-E24B-8111-76E1E0499A2F}"/>
              </a:ext>
            </a:extLst>
          </p:cNvPr>
          <p:cNvGrpSpPr/>
          <p:nvPr/>
        </p:nvGrpSpPr>
        <p:grpSpPr>
          <a:xfrm>
            <a:off x="9954438" y="3375169"/>
            <a:ext cx="534498" cy="593889"/>
            <a:chOff x="0" y="0"/>
            <a:chExt cx="534496" cy="593888"/>
          </a:xfrm>
        </p:grpSpPr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1107958B-0630-A44C-AF67-4AEC0F2E224F}"/>
                </a:ext>
              </a:extLst>
            </p:cNvPr>
            <p:cNvSpPr/>
            <p:nvPr/>
          </p:nvSpPr>
          <p:spPr>
            <a:xfrm>
              <a:off x="0" y="475110"/>
              <a:ext cx="534497" cy="11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FBE527-26ED-B248-8388-F0A984F28B60}"/>
                </a:ext>
              </a:extLst>
            </p:cNvPr>
            <p:cNvSpPr/>
            <p:nvPr/>
          </p:nvSpPr>
          <p:spPr>
            <a:xfrm>
              <a:off x="113828" y="321689"/>
              <a:ext cx="306841" cy="15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FAC849F4-C86D-D048-A385-9E5D4B76DFB0}"/>
                </a:ext>
              </a:extLst>
            </p:cNvPr>
            <p:cNvSpPr/>
            <p:nvPr/>
          </p:nvSpPr>
          <p:spPr>
            <a:xfrm flipH="1">
              <a:off x="267248" y="-1"/>
              <a:ext cx="1" cy="475111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" name="Freeform 88">
            <a:extLst>
              <a:ext uri="{FF2B5EF4-FFF2-40B4-BE49-F238E27FC236}">
                <a16:creationId xmlns:a16="http://schemas.microsoft.com/office/drawing/2014/main" id="{7F0863BF-B322-6E4B-BC8D-79CDC292F32C}"/>
              </a:ext>
            </a:extLst>
          </p:cNvPr>
          <p:cNvSpPr/>
          <p:nvPr/>
        </p:nvSpPr>
        <p:spPr>
          <a:xfrm>
            <a:off x="8070569" y="3297008"/>
            <a:ext cx="356333" cy="59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5100" y="0"/>
                  <a:pt x="0" y="2880"/>
                  <a:pt x="0" y="648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8720"/>
                  <a:pt x="5100" y="21600"/>
                  <a:pt x="10800" y="21600"/>
                </a:cubicBezTo>
                <a:cubicBezTo>
                  <a:pt x="16800" y="21600"/>
                  <a:pt x="21600" y="18720"/>
                  <a:pt x="21600" y="15120"/>
                </a:cubicBezTo>
                <a:cubicBezTo>
                  <a:pt x="21600" y="6480"/>
                  <a:pt x="21600" y="6480"/>
                  <a:pt x="21600" y="6480"/>
                </a:cubicBezTo>
                <a:cubicBezTo>
                  <a:pt x="21600" y="2880"/>
                  <a:pt x="16800" y="0"/>
                  <a:pt x="10800" y="0"/>
                </a:cubicBezTo>
                <a:close/>
                <a:moveTo>
                  <a:pt x="12900" y="7380"/>
                </a:moveTo>
                <a:cubicBezTo>
                  <a:pt x="12900" y="7920"/>
                  <a:pt x="12000" y="8460"/>
                  <a:pt x="11100" y="8460"/>
                </a:cubicBezTo>
                <a:cubicBezTo>
                  <a:pt x="10200" y="8460"/>
                  <a:pt x="9300" y="7920"/>
                  <a:pt x="9300" y="7380"/>
                </a:cubicBezTo>
                <a:cubicBezTo>
                  <a:pt x="9300" y="5220"/>
                  <a:pt x="9300" y="5220"/>
                  <a:pt x="9300" y="5220"/>
                </a:cubicBezTo>
                <a:cubicBezTo>
                  <a:pt x="9300" y="4500"/>
                  <a:pt x="10200" y="4140"/>
                  <a:pt x="11100" y="4140"/>
                </a:cubicBezTo>
                <a:cubicBezTo>
                  <a:pt x="12000" y="4140"/>
                  <a:pt x="12900" y="4500"/>
                  <a:pt x="12900" y="5220"/>
                </a:cubicBezTo>
                <a:lnTo>
                  <a:pt x="12900" y="7380"/>
                </a:lnTo>
                <a:close/>
              </a:path>
            </a:pathLst>
          </a:custGeom>
          <a:ln w="25400" cap="rnd">
            <a:solidFill>
              <a:srgbClr val="262626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0" name="椭圆 1">
            <a:extLst>
              <a:ext uri="{FF2B5EF4-FFF2-40B4-BE49-F238E27FC236}">
                <a16:creationId xmlns:a16="http://schemas.microsoft.com/office/drawing/2014/main" id="{506342F3-A4A1-7E42-8A4B-EE1E02BD2C0D}"/>
              </a:ext>
            </a:extLst>
          </p:cNvPr>
          <p:cNvSpPr/>
          <p:nvPr/>
        </p:nvSpPr>
        <p:spPr>
          <a:xfrm>
            <a:off x="3403257" y="3032939"/>
            <a:ext cx="1190172" cy="119017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1EAB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3" name="Freeform 88">
            <a:extLst>
              <a:ext uri="{FF2B5EF4-FFF2-40B4-BE49-F238E27FC236}">
                <a16:creationId xmlns:a16="http://schemas.microsoft.com/office/drawing/2014/main" id="{2B7B163B-3B3A-0148-9EDF-6C020DE0D6B9}"/>
              </a:ext>
            </a:extLst>
          </p:cNvPr>
          <p:cNvSpPr/>
          <p:nvPr/>
        </p:nvSpPr>
        <p:spPr>
          <a:xfrm>
            <a:off x="3829317" y="3346608"/>
            <a:ext cx="356333" cy="59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5100" y="0"/>
                  <a:pt x="0" y="2880"/>
                  <a:pt x="0" y="648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8720"/>
                  <a:pt x="5100" y="21600"/>
                  <a:pt x="10800" y="21600"/>
                </a:cubicBezTo>
                <a:cubicBezTo>
                  <a:pt x="16800" y="21600"/>
                  <a:pt x="21600" y="18720"/>
                  <a:pt x="21600" y="15120"/>
                </a:cubicBezTo>
                <a:cubicBezTo>
                  <a:pt x="21600" y="6480"/>
                  <a:pt x="21600" y="6480"/>
                  <a:pt x="21600" y="6480"/>
                </a:cubicBezTo>
                <a:cubicBezTo>
                  <a:pt x="21600" y="2880"/>
                  <a:pt x="16800" y="0"/>
                  <a:pt x="10800" y="0"/>
                </a:cubicBezTo>
                <a:close/>
                <a:moveTo>
                  <a:pt x="12900" y="7380"/>
                </a:moveTo>
                <a:cubicBezTo>
                  <a:pt x="12900" y="7920"/>
                  <a:pt x="12000" y="8460"/>
                  <a:pt x="11100" y="8460"/>
                </a:cubicBezTo>
                <a:cubicBezTo>
                  <a:pt x="10200" y="8460"/>
                  <a:pt x="9300" y="7920"/>
                  <a:pt x="9300" y="7380"/>
                </a:cubicBezTo>
                <a:cubicBezTo>
                  <a:pt x="9300" y="5220"/>
                  <a:pt x="9300" y="5220"/>
                  <a:pt x="9300" y="5220"/>
                </a:cubicBezTo>
                <a:cubicBezTo>
                  <a:pt x="9300" y="4500"/>
                  <a:pt x="10200" y="4140"/>
                  <a:pt x="11100" y="4140"/>
                </a:cubicBezTo>
                <a:cubicBezTo>
                  <a:pt x="12000" y="4140"/>
                  <a:pt x="12900" y="4500"/>
                  <a:pt x="12900" y="5220"/>
                </a:cubicBezTo>
                <a:lnTo>
                  <a:pt x="12900" y="7380"/>
                </a:lnTo>
                <a:close/>
              </a:path>
            </a:pathLst>
          </a:custGeom>
          <a:ln w="25400" cap="rnd">
            <a:solidFill>
              <a:srgbClr val="262626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4" name="Freeform 95">
            <a:extLst>
              <a:ext uri="{FF2B5EF4-FFF2-40B4-BE49-F238E27FC236}">
                <a16:creationId xmlns:a16="http://schemas.microsoft.com/office/drawing/2014/main" id="{A856332B-4CFC-354B-8650-48C772C3D1E4}"/>
              </a:ext>
            </a:extLst>
          </p:cNvPr>
          <p:cNvSpPr/>
          <p:nvPr/>
        </p:nvSpPr>
        <p:spPr>
          <a:xfrm>
            <a:off x="5746866" y="3342983"/>
            <a:ext cx="593887" cy="59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60" y="21600"/>
                </a:moveTo>
                <a:lnTo>
                  <a:pt x="21600" y="0"/>
                </a:lnTo>
                <a:lnTo>
                  <a:pt x="0" y="9540"/>
                </a:lnTo>
                <a:lnTo>
                  <a:pt x="10620" y="10980"/>
                </a:lnTo>
                <a:lnTo>
                  <a:pt x="12060" y="21600"/>
                </a:lnTo>
                <a:close/>
              </a:path>
            </a:pathLst>
          </a:custGeom>
          <a:ln w="25400" cap="rnd">
            <a:solidFill>
              <a:srgbClr val="262626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6" name="Freeform 95">
            <a:extLst>
              <a:ext uri="{FF2B5EF4-FFF2-40B4-BE49-F238E27FC236}">
                <a16:creationId xmlns:a16="http://schemas.microsoft.com/office/drawing/2014/main" id="{74378C01-9901-6C4B-B7ED-39AB78642094}"/>
              </a:ext>
            </a:extLst>
          </p:cNvPr>
          <p:cNvSpPr/>
          <p:nvPr/>
        </p:nvSpPr>
        <p:spPr>
          <a:xfrm>
            <a:off x="1599336" y="3372101"/>
            <a:ext cx="593887" cy="59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60" y="21600"/>
                </a:moveTo>
                <a:lnTo>
                  <a:pt x="21600" y="0"/>
                </a:lnTo>
                <a:lnTo>
                  <a:pt x="0" y="9540"/>
                </a:lnTo>
                <a:lnTo>
                  <a:pt x="10620" y="10980"/>
                </a:lnTo>
                <a:lnTo>
                  <a:pt x="12060" y="21600"/>
                </a:lnTo>
                <a:close/>
              </a:path>
            </a:pathLst>
          </a:custGeom>
          <a:ln w="25400" cap="rnd">
            <a:solidFill>
              <a:srgbClr val="262626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5" name="矩形 42">
            <a:extLst>
              <a:ext uri="{FF2B5EF4-FFF2-40B4-BE49-F238E27FC236}">
                <a16:creationId xmlns:a16="http://schemas.microsoft.com/office/drawing/2014/main" id="{8DD0F930-86F4-0740-9EA7-7A50E56E6A06}"/>
              </a:ext>
            </a:extLst>
          </p:cNvPr>
          <p:cNvSpPr txBox="1"/>
          <p:nvPr/>
        </p:nvSpPr>
        <p:spPr>
          <a:xfrm>
            <a:off x="6913391" y="1447817"/>
            <a:ext cx="250334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One-hot encoding</a:t>
            </a:r>
            <a:endParaRPr dirty="0"/>
          </a:p>
        </p:txBody>
      </p:sp>
      <p:sp>
        <p:nvSpPr>
          <p:cNvPr id="36" name="矩形 41">
            <a:extLst>
              <a:ext uri="{FF2B5EF4-FFF2-40B4-BE49-F238E27FC236}">
                <a16:creationId xmlns:a16="http://schemas.microsoft.com/office/drawing/2014/main" id="{ED32B373-2069-A745-AD44-6C377EC4A6EA}"/>
              </a:ext>
            </a:extLst>
          </p:cNvPr>
          <p:cNvSpPr txBox="1"/>
          <p:nvPr/>
        </p:nvSpPr>
        <p:spPr>
          <a:xfrm>
            <a:off x="7063430" y="1855995"/>
            <a:ext cx="2344058" cy="73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One-hot encode the “country” variable and get two datasets: one with countries, one without</a:t>
            </a:r>
          </a:p>
        </p:txBody>
      </p:sp>
      <p:sp>
        <p:nvSpPr>
          <p:cNvPr id="37" name="矩形 45">
            <a:extLst>
              <a:ext uri="{FF2B5EF4-FFF2-40B4-BE49-F238E27FC236}">
                <a16:creationId xmlns:a16="http://schemas.microsoft.com/office/drawing/2014/main" id="{B84B4D6F-68D1-8B43-BE8E-CFA0260AA5C2}"/>
              </a:ext>
            </a:extLst>
          </p:cNvPr>
          <p:cNvSpPr txBox="1"/>
          <p:nvPr/>
        </p:nvSpPr>
        <p:spPr>
          <a:xfrm>
            <a:off x="9163469" y="1437795"/>
            <a:ext cx="2344058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Train Test Split</a:t>
            </a:r>
          </a:p>
          <a:p>
            <a:r>
              <a:rPr lang="en-US" altLang="zh-CN" dirty="0"/>
              <a:t>+</a:t>
            </a:r>
          </a:p>
          <a:p>
            <a:r>
              <a:rPr lang="en-US" altLang="zh-CN" dirty="0" err="1"/>
              <a:t>MinMax</a:t>
            </a:r>
            <a:r>
              <a:rPr lang="en-US" altLang="zh-CN" dirty="0"/>
              <a:t> Scaling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F01346F-9023-6A4B-A5C3-27DB63B9E6A5}"/>
              </a:ext>
            </a:extLst>
          </p:cNvPr>
          <p:cNvGrpSpPr/>
          <p:nvPr/>
        </p:nvGrpSpPr>
        <p:grpSpPr>
          <a:xfrm>
            <a:off x="9626602" y="4402193"/>
            <a:ext cx="1400039" cy="747356"/>
            <a:chOff x="9416736" y="4596915"/>
            <a:chExt cx="1400039" cy="747356"/>
          </a:xfrm>
        </p:grpSpPr>
        <p:cxnSp>
          <p:nvCxnSpPr>
            <p:cNvPr id="39" name="肘形连接符 38">
              <a:extLst>
                <a:ext uri="{FF2B5EF4-FFF2-40B4-BE49-F238E27FC236}">
                  <a16:creationId xmlns:a16="http://schemas.microsoft.com/office/drawing/2014/main" id="{39A8D67F-355E-E24D-B830-AD56190DB6F9}"/>
                </a:ext>
              </a:extLst>
            </p:cNvPr>
            <p:cNvCxnSpPr/>
            <p:nvPr/>
          </p:nvCxnSpPr>
          <p:spPr>
            <a:xfrm rot="5400000">
              <a:off x="9368823" y="4644828"/>
              <a:ext cx="747356" cy="651530"/>
            </a:xfrm>
            <a:prstGeom prst="bentConnector3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78C917DA-1822-3C4F-98E5-EA48BFFBD9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68266" y="4982296"/>
              <a:ext cx="748509" cy="328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6535A02-81C8-A549-947A-C85A3A606269}"/>
                </a:ext>
              </a:extLst>
            </p:cNvPr>
            <p:cNvCxnSpPr/>
            <p:nvPr/>
          </p:nvCxnSpPr>
          <p:spPr>
            <a:xfrm>
              <a:off x="10816775" y="4997025"/>
              <a:ext cx="0" cy="34724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70DA06F-FCDB-BB4F-8A56-64604461E992}"/>
              </a:ext>
            </a:extLst>
          </p:cNvPr>
          <p:cNvSpPr txBox="1"/>
          <p:nvPr/>
        </p:nvSpPr>
        <p:spPr>
          <a:xfrm>
            <a:off x="10370757" y="5134539"/>
            <a:ext cx="182124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no_country.csv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algn="ctr"/>
            <a:r>
              <a:rPr lang="en-US" altLang="zh-CN" dirty="0"/>
              <a:t>(train + </a:t>
            </a:r>
            <a:r>
              <a:rPr lang="en-US" altLang="zh-CN" dirty="0" err="1"/>
              <a:t>val</a:t>
            </a:r>
            <a:r>
              <a:rPr lang="en-US" altLang="zh-CN" dirty="0"/>
              <a:t> + test)</a:t>
            </a:r>
            <a:endParaRPr lang="zh-CN" alt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1B4C6-860D-7642-B6D9-0345461E7BF4}"/>
              </a:ext>
            </a:extLst>
          </p:cNvPr>
          <p:cNvSpPr txBox="1"/>
          <p:nvPr/>
        </p:nvSpPr>
        <p:spPr>
          <a:xfrm>
            <a:off x="8350494" y="5134411"/>
            <a:ext cx="204850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w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ith_countries.csv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(train + </a:t>
            </a:r>
            <a:r>
              <a:rPr lang="en-US" altLang="zh-CN" dirty="0" err="1"/>
              <a:t>val</a:t>
            </a:r>
            <a:r>
              <a:rPr lang="en-US" altLang="zh-CN" dirty="0"/>
              <a:t> + test)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23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51600" y="6478563"/>
            <a:ext cx="28879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59" name="文本框 21"/>
          <p:cNvSpPr txBox="1"/>
          <p:nvPr/>
        </p:nvSpPr>
        <p:spPr>
          <a:xfrm>
            <a:off x="5302835" y="1159220"/>
            <a:ext cx="1586330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5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660" name="矩形 22"/>
          <p:cNvSpPr txBox="1"/>
          <p:nvPr/>
        </p:nvSpPr>
        <p:spPr>
          <a:xfrm>
            <a:off x="3883959" y="3186952"/>
            <a:ext cx="442408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48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dirty="0"/>
              <a:t>Models</a:t>
            </a:r>
            <a:endParaRPr dirty="0"/>
          </a:p>
        </p:txBody>
      </p:sp>
      <p:sp>
        <p:nvSpPr>
          <p:cNvPr id="662" name="直接连接符 24"/>
          <p:cNvSpPr/>
          <p:nvPr/>
        </p:nvSpPr>
        <p:spPr>
          <a:xfrm>
            <a:off x="4159623" y="316005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3" name="直接连接符 25"/>
          <p:cNvSpPr/>
          <p:nvPr/>
        </p:nvSpPr>
        <p:spPr>
          <a:xfrm>
            <a:off x="4159623" y="413272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伞, 打开, 大&#10;&#10;描述已自动生成">
            <a:extLst>
              <a:ext uri="{FF2B5EF4-FFF2-40B4-BE49-F238E27FC236}">
                <a16:creationId xmlns:a16="http://schemas.microsoft.com/office/drawing/2014/main" id="{66FEA13F-896B-AE43-B619-C96660D8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67173" y="1372034"/>
            <a:ext cx="6853139" cy="4118798"/>
          </a:xfrm>
          <a:prstGeom prst="rect">
            <a:avLst/>
          </a:prstGeom>
        </p:spPr>
      </p:pic>
      <p:grpSp>
        <p:nvGrpSpPr>
          <p:cNvPr id="921" name="椭圆 25"/>
          <p:cNvGrpSpPr/>
          <p:nvPr/>
        </p:nvGrpSpPr>
        <p:grpSpPr>
          <a:xfrm>
            <a:off x="4982795" y="580949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91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0" name="1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1</a:t>
              </a:r>
            </a:p>
          </p:txBody>
        </p:sp>
      </p:grpSp>
      <p:sp>
        <p:nvSpPr>
          <p:cNvPr id="923" name="矩形 27"/>
          <p:cNvSpPr txBox="1"/>
          <p:nvPr/>
        </p:nvSpPr>
        <p:spPr>
          <a:xfrm>
            <a:off x="5663237" y="484374"/>
            <a:ext cx="43124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altLang="zh-CN" sz="3200" dirty="0">
                <a:solidFill>
                  <a:srgbClr val="1EAB53"/>
                </a:solidFill>
              </a:rPr>
              <a:t>Baseline</a:t>
            </a:r>
            <a:endParaRPr sz="3200" dirty="0">
              <a:solidFill>
                <a:srgbClr val="1EAB53"/>
              </a:solidFill>
            </a:endParaRPr>
          </a:p>
        </p:txBody>
      </p:sp>
      <p:grpSp>
        <p:nvGrpSpPr>
          <p:cNvPr id="926" name="椭圆 28"/>
          <p:cNvGrpSpPr/>
          <p:nvPr/>
        </p:nvGrpSpPr>
        <p:grpSpPr>
          <a:xfrm>
            <a:off x="4982795" y="1439279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4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2</a:t>
              </a:r>
            </a:p>
          </p:txBody>
        </p:sp>
      </p:grpSp>
      <p:sp>
        <p:nvSpPr>
          <p:cNvPr id="928" name="矩形 32"/>
          <p:cNvSpPr txBox="1"/>
          <p:nvPr/>
        </p:nvSpPr>
        <p:spPr>
          <a:xfrm>
            <a:off x="5663238" y="1342645"/>
            <a:ext cx="43124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Regression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931" name="椭圆 33"/>
          <p:cNvGrpSpPr/>
          <p:nvPr/>
        </p:nvGrpSpPr>
        <p:grpSpPr>
          <a:xfrm>
            <a:off x="4982795" y="232204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30" name="3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3</a:t>
              </a:r>
            </a:p>
          </p:txBody>
        </p:sp>
      </p:grpSp>
      <p:sp>
        <p:nvSpPr>
          <p:cNvPr id="933" name="矩形 35"/>
          <p:cNvSpPr txBox="1"/>
          <p:nvPr/>
        </p:nvSpPr>
        <p:spPr>
          <a:xfrm>
            <a:off x="5663237" y="2238918"/>
            <a:ext cx="479447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SGD Regressor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41" name="矩形 29"/>
          <p:cNvSpPr txBox="1"/>
          <p:nvPr/>
        </p:nvSpPr>
        <p:spPr>
          <a:xfrm>
            <a:off x="1072788" y="3013501"/>
            <a:ext cx="233528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altLang="zh-CN" sz="4800" b="1" dirty="0">
                <a:solidFill>
                  <a:schemeClr val="bg1"/>
                </a:solidFill>
                <a:latin typeface="+mn-lt"/>
              </a:rPr>
              <a:t>Models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</a:rPr>
              <a:t> </a:t>
            </a:r>
            <a:endParaRPr sz="4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7" name="椭圆 36">
            <a:extLst>
              <a:ext uri="{FF2B5EF4-FFF2-40B4-BE49-F238E27FC236}">
                <a16:creationId xmlns:a16="http://schemas.microsoft.com/office/drawing/2014/main" id="{D8D218CF-1B5F-7F47-A637-020BAE14A2D3}"/>
              </a:ext>
            </a:extLst>
          </p:cNvPr>
          <p:cNvGrpSpPr/>
          <p:nvPr/>
        </p:nvGrpSpPr>
        <p:grpSpPr>
          <a:xfrm>
            <a:off x="4982794" y="3189688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8" name="圆形">
              <a:extLst>
                <a:ext uri="{FF2B5EF4-FFF2-40B4-BE49-F238E27FC236}">
                  <a16:creationId xmlns:a16="http://schemas.microsoft.com/office/drawing/2014/main" id="{13FA9DEE-8CB5-1B44-A5C4-E0EB120107E0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9" name="4">
              <a:extLst>
                <a:ext uri="{FF2B5EF4-FFF2-40B4-BE49-F238E27FC236}">
                  <a16:creationId xmlns:a16="http://schemas.microsoft.com/office/drawing/2014/main" id="{49F11ECC-C5FE-6840-AE02-72CA76A609A7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4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5835581-4B9F-1E4C-B3AA-B30E45029B18}"/>
              </a:ext>
            </a:extLst>
          </p:cNvPr>
          <p:cNvSpPr txBox="1"/>
          <p:nvPr/>
        </p:nvSpPr>
        <p:spPr>
          <a:xfrm>
            <a:off x="5663237" y="3072955"/>
            <a:ext cx="298068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SVR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椭圆 36">
            <a:extLst>
              <a:ext uri="{FF2B5EF4-FFF2-40B4-BE49-F238E27FC236}">
                <a16:creationId xmlns:a16="http://schemas.microsoft.com/office/drawing/2014/main" id="{F03F9C65-E2FD-B544-A20A-0B78B5BDA43B}"/>
              </a:ext>
            </a:extLst>
          </p:cNvPr>
          <p:cNvGrpSpPr/>
          <p:nvPr/>
        </p:nvGrpSpPr>
        <p:grpSpPr>
          <a:xfrm>
            <a:off x="4982794" y="4043182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2" name="圆形">
              <a:extLst>
                <a:ext uri="{FF2B5EF4-FFF2-40B4-BE49-F238E27FC236}">
                  <a16:creationId xmlns:a16="http://schemas.microsoft.com/office/drawing/2014/main" id="{50FA1531-5805-8140-86D4-6DC4D07FBB45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3" name="4">
              <a:extLst>
                <a:ext uri="{FF2B5EF4-FFF2-40B4-BE49-F238E27FC236}">
                  <a16:creationId xmlns:a16="http://schemas.microsoft.com/office/drawing/2014/main" id="{4B72AEA7-0FA9-B74A-AC1F-C356847B7E82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5</a:t>
              </a:r>
              <a:endParaRPr dirty="0">
                <a:latin typeface="+mn-lt"/>
              </a:endParaRPr>
            </a:p>
          </p:txBody>
        </p:sp>
      </p:grpSp>
      <p:sp>
        <p:nvSpPr>
          <p:cNvPr id="44" name="矩形 39">
            <a:extLst>
              <a:ext uri="{FF2B5EF4-FFF2-40B4-BE49-F238E27FC236}">
                <a16:creationId xmlns:a16="http://schemas.microsoft.com/office/drawing/2014/main" id="{877801F6-8C51-EC45-B4C3-F5E0A3BC926D}"/>
              </a:ext>
            </a:extLst>
          </p:cNvPr>
          <p:cNvSpPr txBox="1"/>
          <p:nvPr/>
        </p:nvSpPr>
        <p:spPr>
          <a:xfrm>
            <a:off x="5663237" y="3945906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Basic Neural Network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5" name="椭圆 36">
            <a:extLst>
              <a:ext uri="{FF2B5EF4-FFF2-40B4-BE49-F238E27FC236}">
                <a16:creationId xmlns:a16="http://schemas.microsoft.com/office/drawing/2014/main" id="{6EB31DC8-3CCE-0B42-94B0-23C6E83151FF}"/>
              </a:ext>
            </a:extLst>
          </p:cNvPr>
          <p:cNvGrpSpPr/>
          <p:nvPr/>
        </p:nvGrpSpPr>
        <p:grpSpPr>
          <a:xfrm>
            <a:off x="4982794" y="4866938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2B049DFF-614D-A34F-805E-84C1EF5F81B9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7" name="4">
              <a:extLst>
                <a:ext uri="{FF2B5EF4-FFF2-40B4-BE49-F238E27FC236}">
                  <a16:creationId xmlns:a16="http://schemas.microsoft.com/office/drawing/2014/main" id="{2709E797-ACAF-2746-B601-01AF80478BF6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6</a:t>
              </a:r>
              <a:endParaRPr dirty="0">
                <a:latin typeface="+mn-lt"/>
              </a:endParaRPr>
            </a:p>
          </p:txBody>
        </p:sp>
      </p:grpSp>
      <p:sp>
        <p:nvSpPr>
          <p:cNvPr id="48" name="矩形 39">
            <a:extLst>
              <a:ext uri="{FF2B5EF4-FFF2-40B4-BE49-F238E27FC236}">
                <a16:creationId xmlns:a16="http://schemas.microsoft.com/office/drawing/2014/main" id="{CC34B4E6-9C95-2F47-8627-326580718D03}"/>
              </a:ext>
            </a:extLst>
          </p:cNvPr>
          <p:cNvSpPr txBox="1"/>
          <p:nvPr/>
        </p:nvSpPr>
        <p:spPr>
          <a:xfrm>
            <a:off x="5663237" y="4789117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Random Forest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9" name="椭圆 36">
            <a:extLst>
              <a:ext uri="{FF2B5EF4-FFF2-40B4-BE49-F238E27FC236}">
                <a16:creationId xmlns:a16="http://schemas.microsoft.com/office/drawing/2014/main" id="{69E5A7AB-9A05-EF4F-91AF-9A3AC539EF3F}"/>
              </a:ext>
            </a:extLst>
          </p:cNvPr>
          <p:cNvGrpSpPr/>
          <p:nvPr/>
        </p:nvGrpSpPr>
        <p:grpSpPr>
          <a:xfrm>
            <a:off x="4982793" y="5642227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0" name="圆形">
              <a:extLst>
                <a:ext uri="{FF2B5EF4-FFF2-40B4-BE49-F238E27FC236}">
                  <a16:creationId xmlns:a16="http://schemas.microsoft.com/office/drawing/2014/main" id="{3E3EAEA1-4B24-5C4A-9FE3-8EFF08EB8120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1" name="4">
              <a:extLst>
                <a:ext uri="{FF2B5EF4-FFF2-40B4-BE49-F238E27FC236}">
                  <a16:creationId xmlns:a16="http://schemas.microsoft.com/office/drawing/2014/main" id="{0FFD4065-2472-1C45-B394-7732B4BDE057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7</a:t>
              </a:r>
              <a:endParaRPr dirty="0">
                <a:latin typeface="+mn-lt"/>
              </a:endParaRPr>
            </a:p>
          </p:txBody>
        </p:sp>
      </p:grpSp>
      <p:sp>
        <p:nvSpPr>
          <p:cNvPr id="32" name="矩形 39">
            <a:extLst>
              <a:ext uri="{FF2B5EF4-FFF2-40B4-BE49-F238E27FC236}">
                <a16:creationId xmlns:a16="http://schemas.microsoft.com/office/drawing/2014/main" id="{2ED8B73E-1E03-E148-9812-20C6EBAF94E3}"/>
              </a:ext>
            </a:extLst>
          </p:cNvPr>
          <p:cNvSpPr txBox="1"/>
          <p:nvPr/>
        </p:nvSpPr>
        <p:spPr>
          <a:xfrm>
            <a:off x="5663236" y="5564406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Result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79C89-5C84-7440-9136-CF3DA039ABDB}"/>
              </a:ext>
            </a:extLst>
          </p:cNvPr>
          <p:cNvSpPr txBox="1"/>
          <p:nvPr/>
        </p:nvSpPr>
        <p:spPr>
          <a:xfrm>
            <a:off x="463138" y="201881"/>
            <a:ext cx="339612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Baseline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&amp;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MAE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9546B8EF-E17E-514B-A866-21FFD21F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98" y="5072137"/>
            <a:ext cx="7821095" cy="13867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48ECF9-DFD9-5843-BF79-0BFE71ADA883}"/>
              </a:ext>
            </a:extLst>
          </p:cNvPr>
          <p:cNvSpPr txBox="1"/>
          <p:nvPr/>
        </p:nvSpPr>
        <p:spPr>
          <a:xfrm>
            <a:off x="3614872" y="860575"/>
            <a:ext cx="496225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Mean Value Prediction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45" y="1406792"/>
            <a:ext cx="5040633" cy="3317493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851C9D3D-CCDA-6042-8536-3FADAE995D47}"/>
              </a:ext>
            </a:extLst>
          </p:cNvPr>
          <p:cNvSpPr txBox="1"/>
          <p:nvPr/>
        </p:nvSpPr>
        <p:spPr>
          <a:xfrm>
            <a:off x="6095999" y="4841305"/>
            <a:ext cx="55922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/>
              <a:t>The Dataset 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 “Country” Feature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9" y="1422099"/>
            <a:ext cx="4767886" cy="3286877"/>
          </a:xfrm>
          <a:prstGeom prst="rect">
            <a:avLst/>
          </a:prstGeom>
        </p:spPr>
      </p:pic>
      <p:sp>
        <p:nvSpPr>
          <p:cNvPr id="10" name="文本框 6">
            <a:extLst>
              <a:ext uri="{FF2B5EF4-FFF2-40B4-BE49-F238E27FC236}">
                <a16:creationId xmlns:a16="http://schemas.microsoft.com/office/drawing/2014/main" id="{851C9D3D-CCDA-6042-8536-3FADAE995D47}"/>
              </a:ext>
            </a:extLst>
          </p:cNvPr>
          <p:cNvSpPr txBox="1"/>
          <p:nvPr/>
        </p:nvSpPr>
        <p:spPr>
          <a:xfrm>
            <a:off x="686235" y="4856614"/>
            <a:ext cx="52588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/>
              <a:t>The Dataset With</a:t>
            </a:r>
            <a:r>
              <a:rPr lang="zh-CN" altLang="en-US" sz="2400" dirty="0"/>
              <a:t> </a:t>
            </a:r>
            <a:r>
              <a:rPr lang="en-US" altLang="zh-CN" sz="2400" dirty="0"/>
              <a:t>The “Country” Feature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0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伞, 打开, 大&#10;&#10;描述已自动生成">
            <a:extLst>
              <a:ext uri="{FF2B5EF4-FFF2-40B4-BE49-F238E27FC236}">
                <a16:creationId xmlns:a16="http://schemas.microsoft.com/office/drawing/2014/main" id="{66FEA13F-896B-AE43-B619-C96660D8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67173" y="1372034"/>
            <a:ext cx="6853139" cy="4118798"/>
          </a:xfrm>
          <a:prstGeom prst="rect">
            <a:avLst/>
          </a:prstGeom>
        </p:spPr>
      </p:pic>
      <p:grpSp>
        <p:nvGrpSpPr>
          <p:cNvPr id="921" name="椭圆 25"/>
          <p:cNvGrpSpPr/>
          <p:nvPr/>
        </p:nvGrpSpPr>
        <p:grpSpPr>
          <a:xfrm>
            <a:off x="4982795" y="625195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1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0" name="1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1</a:t>
              </a:r>
            </a:p>
          </p:txBody>
        </p:sp>
      </p:grpSp>
      <p:sp>
        <p:nvSpPr>
          <p:cNvPr id="923" name="矩形 27"/>
          <p:cNvSpPr txBox="1"/>
          <p:nvPr/>
        </p:nvSpPr>
        <p:spPr>
          <a:xfrm>
            <a:off x="5663237" y="528620"/>
            <a:ext cx="43124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6" name="椭圆 28"/>
          <p:cNvGrpSpPr/>
          <p:nvPr/>
        </p:nvGrpSpPr>
        <p:grpSpPr>
          <a:xfrm>
            <a:off x="4982795" y="1483525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924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2</a:t>
              </a:r>
            </a:p>
          </p:txBody>
        </p:sp>
      </p:grpSp>
      <p:sp>
        <p:nvSpPr>
          <p:cNvPr id="928" name="矩形 32"/>
          <p:cNvSpPr txBox="1"/>
          <p:nvPr/>
        </p:nvSpPr>
        <p:spPr>
          <a:xfrm>
            <a:off x="5663238" y="1386891"/>
            <a:ext cx="43124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rgbClr val="1EAB53"/>
                </a:solidFill>
                <a:latin typeface="+mn-lt"/>
              </a:rPr>
              <a:t>Linear Regression(LR)</a:t>
            </a:r>
            <a:endParaRPr sz="3200" dirty="0">
              <a:solidFill>
                <a:srgbClr val="1EAB53"/>
              </a:solidFill>
              <a:latin typeface="+mn-lt"/>
            </a:endParaRPr>
          </a:p>
        </p:txBody>
      </p:sp>
      <p:grpSp>
        <p:nvGrpSpPr>
          <p:cNvPr id="931" name="椭圆 33"/>
          <p:cNvGrpSpPr/>
          <p:nvPr/>
        </p:nvGrpSpPr>
        <p:grpSpPr>
          <a:xfrm>
            <a:off x="4982795" y="2366287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92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30" name="3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3</a:t>
              </a:r>
            </a:p>
          </p:txBody>
        </p:sp>
      </p:grpSp>
      <p:sp>
        <p:nvSpPr>
          <p:cNvPr id="933" name="矩形 35"/>
          <p:cNvSpPr txBox="1"/>
          <p:nvPr/>
        </p:nvSpPr>
        <p:spPr>
          <a:xfrm>
            <a:off x="5663237" y="2283164"/>
            <a:ext cx="479447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rgbClr val="1EAB53"/>
                </a:solidFill>
                <a:latin typeface="+mn-lt"/>
              </a:rPr>
              <a:t>SGD Regressor</a:t>
            </a:r>
            <a:endParaRPr sz="3200" dirty="0">
              <a:solidFill>
                <a:srgbClr val="1EAB53"/>
              </a:solidFill>
              <a:latin typeface="+mn-lt"/>
            </a:endParaRPr>
          </a:p>
        </p:txBody>
      </p:sp>
      <p:sp>
        <p:nvSpPr>
          <p:cNvPr id="941" name="矩形 29"/>
          <p:cNvSpPr txBox="1"/>
          <p:nvPr/>
        </p:nvSpPr>
        <p:spPr>
          <a:xfrm>
            <a:off x="1072788" y="3013501"/>
            <a:ext cx="233528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altLang="zh-CN" sz="4800" b="1" dirty="0">
                <a:solidFill>
                  <a:schemeClr val="bg1"/>
                </a:solidFill>
                <a:latin typeface="+mn-lt"/>
              </a:rPr>
              <a:t>Model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</a:rPr>
              <a:t> </a:t>
            </a:r>
            <a:endParaRPr sz="4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7" name="椭圆 36">
            <a:extLst>
              <a:ext uri="{FF2B5EF4-FFF2-40B4-BE49-F238E27FC236}">
                <a16:creationId xmlns:a16="http://schemas.microsoft.com/office/drawing/2014/main" id="{D8D218CF-1B5F-7F47-A637-020BAE14A2D3}"/>
              </a:ext>
            </a:extLst>
          </p:cNvPr>
          <p:cNvGrpSpPr/>
          <p:nvPr/>
        </p:nvGrpSpPr>
        <p:grpSpPr>
          <a:xfrm>
            <a:off x="4982794" y="3233934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38" name="圆形">
              <a:extLst>
                <a:ext uri="{FF2B5EF4-FFF2-40B4-BE49-F238E27FC236}">
                  <a16:creationId xmlns:a16="http://schemas.microsoft.com/office/drawing/2014/main" id="{13FA9DEE-8CB5-1B44-A5C4-E0EB120107E0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9" name="4">
              <a:extLst>
                <a:ext uri="{FF2B5EF4-FFF2-40B4-BE49-F238E27FC236}">
                  <a16:creationId xmlns:a16="http://schemas.microsoft.com/office/drawing/2014/main" id="{49F11ECC-C5FE-6840-AE02-72CA76A609A7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4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5835581-4B9F-1E4C-B3AA-B30E45029B18}"/>
              </a:ext>
            </a:extLst>
          </p:cNvPr>
          <p:cNvSpPr txBox="1"/>
          <p:nvPr/>
        </p:nvSpPr>
        <p:spPr>
          <a:xfrm>
            <a:off x="5663237" y="3117201"/>
            <a:ext cx="298068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rgbClr val="1EAB53"/>
                </a:solidFill>
                <a:latin typeface="+mn-lt"/>
              </a:rPr>
              <a:t>Linear SVR</a:t>
            </a:r>
            <a:endParaRPr sz="3200" dirty="0">
              <a:solidFill>
                <a:srgbClr val="1EAB53"/>
              </a:solidFill>
              <a:latin typeface="+mn-lt"/>
            </a:endParaRPr>
          </a:p>
        </p:txBody>
      </p:sp>
      <p:grpSp>
        <p:nvGrpSpPr>
          <p:cNvPr id="41" name="椭圆 36">
            <a:extLst>
              <a:ext uri="{FF2B5EF4-FFF2-40B4-BE49-F238E27FC236}">
                <a16:creationId xmlns:a16="http://schemas.microsoft.com/office/drawing/2014/main" id="{F03F9C65-E2FD-B544-A20A-0B78B5BDA43B}"/>
              </a:ext>
            </a:extLst>
          </p:cNvPr>
          <p:cNvGrpSpPr/>
          <p:nvPr/>
        </p:nvGrpSpPr>
        <p:grpSpPr>
          <a:xfrm>
            <a:off x="4982794" y="4087428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2" name="圆形">
              <a:extLst>
                <a:ext uri="{FF2B5EF4-FFF2-40B4-BE49-F238E27FC236}">
                  <a16:creationId xmlns:a16="http://schemas.microsoft.com/office/drawing/2014/main" id="{50FA1531-5805-8140-86D4-6DC4D07FBB45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3" name="4">
              <a:extLst>
                <a:ext uri="{FF2B5EF4-FFF2-40B4-BE49-F238E27FC236}">
                  <a16:creationId xmlns:a16="http://schemas.microsoft.com/office/drawing/2014/main" id="{4B72AEA7-0FA9-B74A-AC1F-C356847B7E82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5</a:t>
              </a:r>
              <a:endParaRPr dirty="0">
                <a:latin typeface="+mn-lt"/>
              </a:endParaRPr>
            </a:p>
          </p:txBody>
        </p:sp>
      </p:grpSp>
      <p:sp>
        <p:nvSpPr>
          <p:cNvPr id="44" name="矩形 39">
            <a:extLst>
              <a:ext uri="{FF2B5EF4-FFF2-40B4-BE49-F238E27FC236}">
                <a16:creationId xmlns:a16="http://schemas.microsoft.com/office/drawing/2014/main" id="{877801F6-8C51-EC45-B4C3-F5E0A3BC926D}"/>
              </a:ext>
            </a:extLst>
          </p:cNvPr>
          <p:cNvSpPr txBox="1"/>
          <p:nvPr/>
        </p:nvSpPr>
        <p:spPr>
          <a:xfrm>
            <a:off x="5663237" y="3990152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Basic Neural Network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5" name="椭圆 36">
            <a:extLst>
              <a:ext uri="{FF2B5EF4-FFF2-40B4-BE49-F238E27FC236}">
                <a16:creationId xmlns:a16="http://schemas.microsoft.com/office/drawing/2014/main" id="{6EB31DC8-3CCE-0B42-94B0-23C6E83151FF}"/>
              </a:ext>
            </a:extLst>
          </p:cNvPr>
          <p:cNvGrpSpPr/>
          <p:nvPr/>
        </p:nvGrpSpPr>
        <p:grpSpPr>
          <a:xfrm>
            <a:off x="4982794" y="4911184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2B049DFF-614D-A34F-805E-84C1EF5F81B9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7" name="4">
              <a:extLst>
                <a:ext uri="{FF2B5EF4-FFF2-40B4-BE49-F238E27FC236}">
                  <a16:creationId xmlns:a16="http://schemas.microsoft.com/office/drawing/2014/main" id="{2709E797-ACAF-2746-B601-01AF80478BF6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6</a:t>
              </a:r>
              <a:endParaRPr dirty="0">
                <a:latin typeface="+mn-lt"/>
              </a:endParaRPr>
            </a:p>
          </p:txBody>
        </p:sp>
      </p:grpSp>
      <p:sp>
        <p:nvSpPr>
          <p:cNvPr id="48" name="矩形 39">
            <a:extLst>
              <a:ext uri="{FF2B5EF4-FFF2-40B4-BE49-F238E27FC236}">
                <a16:creationId xmlns:a16="http://schemas.microsoft.com/office/drawing/2014/main" id="{CC34B4E6-9C95-2F47-8627-326580718D03}"/>
              </a:ext>
            </a:extLst>
          </p:cNvPr>
          <p:cNvSpPr txBox="1"/>
          <p:nvPr/>
        </p:nvSpPr>
        <p:spPr>
          <a:xfrm>
            <a:off x="5663237" y="4833363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Random Forest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8" name="椭圆 36">
            <a:extLst>
              <a:ext uri="{FF2B5EF4-FFF2-40B4-BE49-F238E27FC236}">
                <a16:creationId xmlns:a16="http://schemas.microsoft.com/office/drawing/2014/main" id="{31619D08-9C5E-094A-A501-F5811161DCEA}"/>
              </a:ext>
            </a:extLst>
          </p:cNvPr>
          <p:cNvGrpSpPr/>
          <p:nvPr/>
        </p:nvGrpSpPr>
        <p:grpSpPr>
          <a:xfrm>
            <a:off x="4982793" y="5642227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29" name="圆形">
              <a:extLst>
                <a:ext uri="{FF2B5EF4-FFF2-40B4-BE49-F238E27FC236}">
                  <a16:creationId xmlns:a16="http://schemas.microsoft.com/office/drawing/2014/main" id="{3AD83318-E07D-EC43-951B-83E613762EDB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0" name="4">
              <a:extLst>
                <a:ext uri="{FF2B5EF4-FFF2-40B4-BE49-F238E27FC236}">
                  <a16:creationId xmlns:a16="http://schemas.microsoft.com/office/drawing/2014/main" id="{1E281D34-5958-204A-9C9F-CC761592BC8D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7</a:t>
              </a:r>
              <a:endParaRPr dirty="0">
                <a:latin typeface="+mn-lt"/>
              </a:endParaRPr>
            </a:p>
          </p:txBody>
        </p:sp>
      </p:grpSp>
      <p:sp>
        <p:nvSpPr>
          <p:cNvPr id="31" name="矩形 39">
            <a:extLst>
              <a:ext uri="{FF2B5EF4-FFF2-40B4-BE49-F238E27FC236}">
                <a16:creationId xmlns:a16="http://schemas.microsoft.com/office/drawing/2014/main" id="{EAF2530E-BD67-5147-9D70-75DCAE661DFA}"/>
              </a:ext>
            </a:extLst>
          </p:cNvPr>
          <p:cNvSpPr txBox="1"/>
          <p:nvPr/>
        </p:nvSpPr>
        <p:spPr>
          <a:xfrm>
            <a:off x="5663236" y="5564406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Result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85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3DDDF-4660-FC4E-8455-71ABB1C251E9}"/>
              </a:ext>
            </a:extLst>
          </p:cNvPr>
          <p:cNvSpPr txBox="1"/>
          <p:nvPr/>
        </p:nvSpPr>
        <p:spPr>
          <a:xfrm>
            <a:off x="463138" y="201881"/>
            <a:ext cx="296811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LR&amp;SGD&amp;SVR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1C418-8215-C447-A704-926EBBE328DB}"/>
              </a:ext>
            </a:extLst>
          </p:cNvPr>
          <p:cNvSpPr txBox="1"/>
          <p:nvPr/>
        </p:nvSpPr>
        <p:spPr>
          <a:xfrm>
            <a:off x="463138" y="1354981"/>
            <a:ext cx="5186674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Hyper-parameter</a:t>
            </a:r>
            <a:r>
              <a:rPr kumimoji="0" lang="en-US" altLang="zh-CN" sz="32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 Tuning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latin typeface="+mn-l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Random Search &amp; Grid Search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200" dirty="0">
              <a:latin typeface="+mn-lt"/>
            </a:endParaRPr>
          </a:p>
          <a:p>
            <a:r>
              <a:rPr lang="en-US" altLang="zh-CN" sz="3200" dirty="0"/>
              <a:t>Cross</a:t>
            </a:r>
            <a:r>
              <a:rPr lang="zh-CN" altLang="en-US" sz="3200" dirty="0"/>
              <a:t> </a:t>
            </a:r>
            <a:r>
              <a:rPr lang="en-US" altLang="zh-CN" sz="3200" dirty="0"/>
              <a:t>Validation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37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伞, 打开, 大&#10;&#10;描述已自动生成">
            <a:extLst>
              <a:ext uri="{FF2B5EF4-FFF2-40B4-BE49-F238E27FC236}">
                <a16:creationId xmlns:a16="http://schemas.microsoft.com/office/drawing/2014/main" id="{66FEA13F-896B-AE43-B619-C96660D8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67173" y="1372034"/>
            <a:ext cx="6853139" cy="4118798"/>
          </a:xfrm>
          <a:prstGeom prst="rect">
            <a:avLst/>
          </a:prstGeom>
        </p:spPr>
      </p:pic>
      <p:grpSp>
        <p:nvGrpSpPr>
          <p:cNvPr id="921" name="椭圆 25"/>
          <p:cNvGrpSpPr/>
          <p:nvPr/>
        </p:nvGrpSpPr>
        <p:grpSpPr>
          <a:xfrm>
            <a:off x="4982795" y="654693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1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0" name="1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1</a:t>
              </a:r>
            </a:p>
          </p:txBody>
        </p:sp>
      </p:grpSp>
      <p:sp>
        <p:nvSpPr>
          <p:cNvPr id="923" name="矩形 27"/>
          <p:cNvSpPr txBox="1"/>
          <p:nvPr/>
        </p:nvSpPr>
        <p:spPr>
          <a:xfrm>
            <a:off x="5663237" y="558118"/>
            <a:ext cx="43124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6" name="椭圆 28"/>
          <p:cNvGrpSpPr/>
          <p:nvPr/>
        </p:nvGrpSpPr>
        <p:grpSpPr>
          <a:xfrm>
            <a:off x="4982795" y="1513023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4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2</a:t>
              </a:r>
            </a:p>
          </p:txBody>
        </p:sp>
      </p:grpSp>
      <p:sp>
        <p:nvSpPr>
          <p:cNvPr id="928" name="矩形 32"/>
          <p:cNvSpPr txBox="1"/>
          <p:nvPr/>
        </p:nvSpPr>
        <p:spPr>
          <a:xfrm>
            <a:off x="5663238" y="1416389"/>
            <a:ext cx="43124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Regression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931" name="椭圆 33"/>
          <p:cNvGrpSpPr/>
          <p:nvPr/>
        </p:nvGrpSpPr>
        <p:grpSpPr>
          <a:xfrm>
            <a:off x="4982795" y="2395785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30" name="3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3</a:t>
              </a:r>
            </a:p>
          </p:txBody>
        </p:sp>
      </p:grpSp>
      <p:sp>
        <p:nvSpPr>
          <p:cNvPr id="933" name="矩形 35"/>
          <p:cNvSpPr txBox="1"/>
          <p:nvPr/>
        </p:nvSpPr>
        <p:spPr>
          <a:xfrm>
            <a:off x="5663237" y="2312662"/>
            <a:ext cx="479447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SGD Regressor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41" name="矩形 29"/>
          <p:cNvSpPr txBox="1"/>
          <p:nvPr/>
        </p:nvSpPr>
        <p:spPr>
          <a:xfrm>
            <a:off x="1072788" y="3013501"/>
            <a:ext cx="233528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altLang="zh-CN" sz="4800" b="1" dirty="0">
                <a:solidFill>
                  <a:schemeClr val="bg1"/>
                </a:solidFill>
                <a:latin typeface="+mn-lt"/>
              </a:rPr>
              <a:t>Model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</a:rPr>
              <a:t> </a:t>
            </a:r>
            <a:endParaRPr sz="4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7" name="椭圆 36">
            <a:extLst>
              <a:ext uri="{FF2B5EF4-FFF2-40B4-BE49-F238E27FC236}">
                <a16:creationId xmlns:a16="http://schemas.microsoft.com/office/drawing/2014/main" id="{D8D218CF-1B5F-7F47-A637-020BAE14A2D3}"/>
              </a:ext>
            </a:extLst>
          </p:cNvPr>
          <p:cNvGrpSpPr/>
          <p:nvPr/>
        </p:nvGrpSpPr>
        <p:grpSpPr>
          <a:xfrm>
            <a:off x="4982794" y="3263432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8" name="圆形">
              <a:extLst>
                <a:ext uri="{FF2B5EF4-FFF2-40B4-BE49-F238E27FC236}">
                  <a16:creationId xmlns:a16="http://schemas.microsoft.com/office/drawing/2014/main" id="{13FA9DEE-8CB5-1B44-A5C4-E0EB120107E0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9" name="4">
              <a:extLst>
                <a:ext uri="{FF2B5EF4-FFF2-40B4-BE49-F238E27FC236}">
                  <a16:creationId xmlns:a16="http://schemas.microsoft.com/office/drawing/2014/main" id="{49F11ECC-C5FE-6840-AE02-72CA76A609A7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4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5835581-4B9F-1E4C-B3AA-B30E45029B18}"/>
              </a:ext>
            </a:extLst>
          </p:cNvPr>
          <p:cNvSpPr txBox="1"/>
          <p:nvPr/>
        </p:nvSpPr>
        <p:spPr>
          <a:xfrm>
            <a:off x="5663237" y="3146699"/>
            <a:ext cx="298068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SVR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椭圆 36">
            <a:extLst>
              <a:ext uri="{FF2B5EF4-FFF2-40B4-BE49-F238E27FC236}">
                <a16:creationId xmlns:a16="http://schemas.microsoft.com/office/drawing/2014/main" id="{F03F9C65-E2FD-B544-A20A-0B78B5BDA43B}"/>
              </a:ext>
            </a:extLst>
          </p:cNvPr>
          <p:cNvGrpSpPr/>
          <p:nvPr/>
        </p:nvGrpSpPr>
        <p:grpSpPr>
          <a:xfrm>
            <a:off x="4982794" y="4116926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42" name="圆形">
              <a:extLst>
                <a:ext uri="{FF2B5EF4-FFF2-40B4-BE49-F238E27FC236}">
                  <a16:creationId xmlns:a16="http://schemas.microsoft.com/office/drawing/2014/main" id="{50FA1531-5805-8140-86D4-6DC4D07FBB45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3" name="4">
              <a:extLst>
                <a:ext uri="{FF2B5EF4-FFF2-40B4-BE49-F238E27FC236}">
                  <a16:creationId xmlns:a16="http://schemas.microsoft.com/office/drawing/2014/main" id="{4B72AEA7-0FA9-B74A-AC1F-C356847B7E82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5</a:t>
              </a:r>
              <a:endParaRPr dirty="0">
                <a:latin typeface="+mn-lt"/>
              </a:endParaRPr>
            </a:p>
          </p:txBody>
        </p:sp>
      </p:grpSp>
      <p:sp>
        <p:nvSpPr>
          <p:cNvPr id="44" name="矩形 39">
            <a:extLst>
              <a:ext uri="{FF2B5EF4-FFF2-40B4-BE49-F238E27FC236}">
                <a16:creationId xmlns:a16="http://schemas.microsoft.com/office/drawing/2014/main" id="{877801F6-8C51-EC45-B4C3-F5E0A3BC926D}"/>
              </a:ext>
            </a:extLst>
          </p:cNvPr>
          <p:cNvSpPr txBox="1"/>
          <p:nvPr/>
        </p:nvSpPr>
        <p:spPr>
          <a:xfrm>
            <a:off x="5663237" y="4019650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rgbClr val="1EAB53"/>
                </a:solidFill>
                <a:latin typeface="+mn-lt"/>
              </a:rPr>
              <a:t>Basic Neural Network</a:t>
            </a:r>
            <a:endParaRPr sz="3200" dirty="0">
              <a:solidFill>
                <a:srgbClr val="1EAB53"/>
              </a:solidFill>
              <a:latin typeface="+mn-lt"/>
            </a:endParaRPr>
          </a:p>
        </p:txBody>
      </p:sp>
      <p:grpSp>
        <p:nvGrpSpPr>
          <p:cNvPr id="45" name="椭圆 36">
            <a:extLst>
              <a:ext uri="{FF2B5EF4-FFF2-40B4-BE49-F238E27FC236}">
                <a16:creationId xmlns:a16="http://schemas.microsoft.com/office/drawing/2014/main" id="{6EB31DC8-3CCE-0B42-94B0-23C6E83151FF}"/>
              </a:ext>
            </a:extLst>
          </p:cNvPr>
          <p:cNvGrpSpPr/>
          <p:nvPr/>
        </p:nvGrpSpPr>
        <p:grpSpPr>
          <a:xfrm>
            <a:off x="4982794" y="4940682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2B049DFF-614D-A34F-805E-84C1EF5F81B9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7" name="4">
              <a:extLst>
                <a:ext uri="{FF2B5EF4-FFF2-40B4-BE49-F238E27FC236}">
                  <a16:creationId xmlns:a16="http://schemas.microsoft.com/office/drawing/2014/main" id="{2709E797-ACAF-2746-B601-01AF80478BF6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6</a:t>
              </a:r>
              <a:endParaRPr dirty="0">
                <a:latin typeface="+mn-lt"/>
              </a:endParaRPr>
            </a:p>
          </p:txBody>
        </p:sp>
      </p:grpSp>
      <p:sp>
        <p:nvSpPr>
          <p:cNvPr id="48" name="矩形 39">
            <a:extLst>
              <a:ext uri="{FF2B5EF4-FFF2-40B4-BE49-F238E27FC236}">
                <a16:creationId xmlns:a16="http://schemas.microsoft.com/office/drawing/2014/main" id="{CC34B4E6-9C95-2F47-8627-326580718D03}"/>
              </a:ext>
            </a:extLst>
          </p:cNvPr>
          <p:cNvSpPr txBox="1"/>
          <p:nvPr/>
        </p:nvSpPr>
        <p:spPr>
          <a:xfrm>
            <a:off x="5663237" y="4862861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Random Forest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8" name="椭圆 36">
            <a:extLst>
              <a:ext uri="{FF2B5EF4-FFF2-40B4-BE49-F238E27FC236}">
                <a16:creationId xmlns:a16="http://schemas.microsoft.com/office/drawing/2014/main" id="{DCFF9F2A-1DCA-A448-B1E3-B22680239421}"/>
              </a:ext>
            </a:extLst>
          </p:cNvPr>
          <p:cNvGrpSpPr/>
          <p:nvPr/>
        </p:nvGrpSpPr>
        <p:grpSpPr>
          <a:xfrm>
            <a:off x="4982793" y="5642227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29" name="圆形">
              <a:extLst>
                <a:ext uri="{FF2B5EF4-FFF2-40B4-BE49-F238E27FC236}">
                  <a16:creationId xmlns:a16="http://schemas.microsoft.com/office/drawing/2014/main" id="{3F722DF2-F414-EF44-B0CD-66173FF8053E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0" name="4">
              <a:extLst>
                <a:ext uri="{FF2B5EF4-FFF2-40B4-BE49-F238E27FC236}">
                  <a16:creationId xmlns:a16="http://schemas.microsoft.com/office/drawing/2014/main" id="{ECA5461C-2A3D-294C-8076-DA449DD9D21A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7</a:t>
              </a:r>
              <a:endParaRPr dirty="0">
                <a:latin typeface="+mn-lt"/>
              </a:endParaRPr>
            </a:p>
          </p:txBody>
        </p:sp>
      </p:grpSp>
      <p:sp>
        <p:nvSpPr>
          <p:cNvPr id="31" name="矩形 39">
            <a:extLst>
              <a:ext uri="{FF2B5EF4-FFF2-40B4-BE49-F238E27FC236}">
                <a16:creationId xmlns:a16="http://schemas.microsoft.com/office/drawing/2014/main" id="{23AFF0F5-069B-6C45-A32F-36D53BED0A97}"/>
              </a:ext>
            </a:extLst>
          </p:cNvPr>
          <p:cNvSpPr txBox="1"/>
          <p:nvPr/>
        </p:nvSpPr>
        <p:spPr>
          <a:xfrm>
            <a:off x="5663236" y="5564406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Result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E03D61-C604-464B-9800-56342D2C0A0B}"/>
              </a:ext>
            </a:extLst>
          </p:cNvPr>
          <p:cNvSpPr txBox="1"/>
          <p:nvPr/>
        </p:nvSpPr>
        <p:spPr>
          <a:xfrm>
            <a:off x="463138" y="201881"/>
            <a:ext cx="458715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Basic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Neural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Network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3" name="图片 2" descr="地图上有字&#10;&#10;描述已自动生成">
            <a:extLst>
              <a:ext uri="{FF2B5EF4-FFF2-40B4-BE49-F238E27FC236}">
                <a16:creationId xmlns:a16="http://schemas.microsoft.com/office/drawing/2014/main" id="{6E55C339-44BE-9C4E-90B9-448D851B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54" y="1556483"/>
            <a:ext cx="5182727" cy="3243735"/>
          </a:xfrm>
          <a:prstGeom prst="rect">
            <a:avLst/>
          </a:prstGeom>
        </p:spPr>
      </p:pic>
      <p:pic>
        <p:nvPicPr>
          <p:cNvPr id="6" name="图片 5" descr="地图上有字&#10;&#10;描述已自动生成">
            <a:extLst>
              <a:ext uri="{FF2B5EF4-FFF2-40B4-BE49-F238E27FC236}">
                <a16:creationId xmlns:a16="http://schemas.microsoft.com/office/drawing/2014/main" id="{4D7B70F5-C7FA-9D42-B426-10B233A6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" y="1556483"/>
            <a:ext cx="5182727" cy="32437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1C9D3D-CCDA-6042-8536-3FADAE995D47}"/>
              </a:ext>
            </a:extLst>
          </p:cNvPr>
          <p:cNvSpPr txBox="1"/>
          <p:nvPr/>
        </p:nvSpPr>
        <p:spPr>
          <a:xfrm>
            <a:off x="6042199" y="5333494"/>
            <a:ext cx="55922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2400" dirty="0"/>
              <a:t>The Dataset 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 “Country” Feature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661F05-E35F-0C4A-BE7E-074221319052}"/>
              </a:ext>
            </a:extLst>
          </p:cNvPr>
          <p:cNvSpPr txBox="1"/>
          <p:nvPr/>
        </p:nvSpPr>
        <p:spPr>
          <a:xfrm>
            <a:off x="173795" y="5335134"/>
            <a:ext cx="51658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lt"/>
              </a:rPr>
              <a:t>The Dataset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With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 </a:t>
            </a:r>
            <a:r>
              <a:rPr lang="en-US" altLang="zh-CN" sz="2400" dirty="0">
                <a:latin typeface="+mn-lt"/>
              </a:rPr>
              <a:t>The “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Country” Feature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770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户外, 伞, 打开, 大&#10;&#10;描述已自动生成">
            <a:extLst>
              <a:ext uri="{FF2B5EF4-FFF2-40B4-BE49-F238E27FC236}">
                <a16:creationId xmlns:a16="http://schemas.microsoft.com/office/drawing/2014/main" id="{66FEA13F-896B-AE43-B619-C96660D8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67173" y="1372034"/>
            <a:ext cx="6853139" cy="4118798"/>
          </a:xfrm>
          <a:prstGeom prst="rect">
            <a:avLst/>
          </a:prstGeom>
        </p:spPr>
      </p:pic>
      <p:grpSp>
        <p:nvGrpSpPr>
          <p:cNvPr id="921" name="椭圆 25"/>
          <p:cNvGrpSpPr/>
          <p:nvPr/>
        </p:nvGrpSpPr>
        <p:grpSpPr>
          <a:xfrm>
            <a:off x="4982795" y="59570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1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0" name="1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1</a:t>
              </a:r>
            </a:p>
          </p:txBody>
        </p:sp>
      </p:grpSp>
      <p:sp>
        <p:nvSpPr>
          <p:cNvPr id="923" name="矩形 27"/>
          <p:cNvSpPr txBox="1"/>
          <p:nvPr/>
        </p:nvSpPr>
        <p:spPr>
          <a:xfrm>
            <a:off x="5663237" y="499126"/>
            <a:ext cx="43124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6" name="椭圆 28"/>
          <p:cNvGrpSpPr/>
          <p:nvPr/>
        </p:nvGrpSpPr>
        <p:grpSpPr>
          <a:xfrm>
            <a:off x="4982795" y="145403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4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25" name="2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2</a:t>
              </a:r>
            </a:p>
          </p:txBody>
        </p:sp>
      </p:grpSp>
      <p:sp>
        <p:nvSpPr>
          <p:cNvPr id="928" name="矩形 32"/>
          <p:cNvSpPr txBox="1"/>
          <p:nvPr/>
        </p:nvSpPr>
        <p:spPr>
          <a:xfrm>
            <a:off x="5663238" y="1357397"/>
            <a:ext cx="43124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Regression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931" name="椭圆 33"/>
          <p:cNvGrpSpPr/>
          <p:nvPr/>
        </p:nvGrpSpPr>
        <p:grpSpPr>
          <a:xfrm>
            <a:off x="4982795" y="2336793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929" name="圆形"/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930" name="3"/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3</a:t>
              </a:r>
            </a:p>
          </p:txBody>
        </p:sp>
      </p:grpSp>
      <p:sp>
        <p:nvSpPr>
          <p:cNvPr id="933" name="矩形 35"/>
          <p:cNvSpPr txBox="1"/>
          <p:nvPr/>
        </p:nvSpPr>
        <p:spPr>
          <a:xfrm>
            <a:off x="5663237" y="2253670"/>
            <a:ext cx="479447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SGD Regressor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41" name="矩形 29"/>
          <p:cNvSpPr txBox="1"/>
          <p:nvPr/>
        </p:nvSpPr>
        <p:spPr>
          <a:xfrm>
            <a:off x="1072788" y="3013501"/>
            <a:ext cx="233528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altLang="zh-CN" sz="4800" b="1" dirty="0">
                <a:solidFill>
                  <a:schemeClr val="bg1"/>
                </a:solidFill>
                <a:latin typeface="+mn-lt"/>
              </a:rPr>
              <a:t>Model</a:t>
            </a:r>
            <a:r>
              <a:rPr lang="zh-CN" altLang="en-US" sz="4800" b="1" dirty="0">
                <a:solidFill>
                  <a:schemeClr val="bg1"/>
                </a:solidFill>
                <a:latin typeface="+mn-lt"/>
              </a:rPr>
              <a:t> </a:t>
            </a:r>
            <a:endParaRPr sz="4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7" name="椭圆 36">
            <a:extLst>
              <a:ext uri="{FF2B5EF4-FFF2-40B4-BE49-F238E27FC236}">
                <a16:creationId xmlns:a16="http://schemas.microsoft.com/office/drawing/2014/main" id="{D8D218CF-1B5F-7F47-A637-020BAE14A2D3}"/>
              </a:ext>
            </a:extLst>
          </p:cNvPr>
          <p:cNvGrpSpPr/>
          <p:nvPr/>
        </p:nvGrpSpPr>
        <p:grpSpPr>
          <a:xfrm>
            <a:off x="4982794" y="3204440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8" name="圆形">
              <a:extLst>
                <a:ext uri="{FF2B5EF4-FFF2-40B4-BE49-F238E27FC236}">
                  <a16:creationId xmlns:a16="http://schemas.microsoft.com/office/drawing/2014/main" id="{13FA9DEE-8CB5-1B44-A5C4-E0EB120107E0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9" name="4">
              <a:extLst>
                <a:ext uri="{FF2B5EF4-FFF2-40B4-BE49-F238E27FC236}">
                  <a16:creationId xmlns:a16="http://schemas.microsoft.com/office/drawing/2014/main" id="{49F11ECC-C5FE-6840-AE02-72CA76A609A7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4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5835581-4B9F-1E4C-B3AA-B30E45029B18}"/>
              </a:ext>
            </a:extLst>
          </p:cNvPr>
          <p:cNvSpPr txBox="1"/>
          <p:nvPr/>
        </p:nvSpPr>
        <p:spPr>
          <a:xfrm>
            <a:off x="5663237" y="3087707"/>
            <a:ext cx="298068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Linear SVR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椭圆 36">
            <a:extLst>
              <a:ext uri="{FF2B5EF4-FFF2-40B4-BE49-F238E27FC236}">
                <a16:creationId xmlns:a16="http://schemas.microsoft.com/office/drawing/2014/main" id="{F03F9C65-E2FD-B544-A20A-0B78B5BDA43B}"/>
              </a:ext>
            </a:extLst>
          </p:cNvPr>
          <p:cNvGrpSpPr/>
          <p:nvPr/>
        </p:nvGrpSpPr>
        <p:grpSpPr>
          <a:xfrm>
            <a:off x="4982794" y="4057934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42" name="圆形">
              <a:extLst>
                <a:ext uri="{FF2B5EF4-FFF2-40B4-BE49-F238E27FC236}">
                  <a16:creationId xmlns:a16="http://schemas.microsoft.com/office/drawing/2014/main" id="{50FA1531-5805-8140-86D4-6DC4D07FBB45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3" name="4">
              <a:extLst>
                <a:ext uri="{FF2B5EF4-FFF2-40B4-BE49-F238E27FC236}">
                  <a16:creationId xmlns:a16="http://schemas.microsoft.com/office/drawing/2014/main" id="{4B72AEA7-0FA9-B74A-AC1F-C356847B7E82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5</a:t>
              </a:r>
              <a:endParaRPr dirty="0">
                <a:latin typeface="+mn-lt"/>
              </a:endParaRPr>
            </a:p>
          </p:txBody>
        </p:sp>
      </p:grpSp>
      <p:sp>
        <p:nvSpPr>
          <p:cNvPr id="44" name="矩形 39">
            <a:extLst>
              <a:ext uri="{FF2B5EF4-FFF2-40B4-BE49-F238E27FC236}">
                <a16:creationId xmlns:a16="http://schemas.microsoft.com/office/drawing/2014/main" id="{877801F6-8C51-EC45-B4C3-F5E0A3BC926D}"/>
              </a:ext>
            </a:extLst>
          </p:cNvPr>
          <p:cNvSpPr txBox="1"/>
          <p:nvPr/>
        </p:nvSpPr>
        <p:spPr>
          <a:xfrm>
            <a:off x="5663237" y="3960658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Basic Neural Network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5" name="椭圆 36">
            <a:extLst>
              <a:ext uri="{FF2B5EF4-FFF2-40B4-BE49-F238E27FC236}">
                <a16:creationId xmlns:a16="http://schemas.microsoft.com/office/drawing/2014/main" id="{6EB31DC8-3CCE-0B42-94B0-23C6E83151FF}"/>
              </a:ext>
            </a:extLst>
          </p:cNvPr>
          <p:cNvGrpSpPr/>
          <p:nvPr/>
        </p:nvGrpSpPr>
        <p:grpSpPr>
          <a:xfrm>
            <a:off x="4982794" y="4881690"/>
            <a:ext cx="449943" cy="449943"/>
            <a:chOff x="0" y="0"/>
            <a:chExt cx="449942" cy="449942"/>
          </a:xfrm>
          <a:solidFill>
            <a:srgbClr val="1EAB53"/>
          </a:solidFill>
        </p:grpSpPr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2B049DFF-614D-A34F-805E-84C1EF5F81B9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47" name="4">
              <a:extLst>
                <a:ext uri="{FF2B5EF4-FFF2-40B4-BE49-F238E27FC236}">
                  <a16:creationId xmlns:a16="http://schemas.microsoft.com/office/drawing/2014/main" id="{2709E797-ACAF-2746-B601-01AF80478BF6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6</a:t>
              </a:r>
              <a:endParaRPr dirty="0">
                <a:latin typeface="+mn-lt"/>
              </a:endParaRPr>
            </a:p>
          </p:txBody>
        </p:sp>
      </p:grpSp>
      <p:sp>
        <p:nvSpPr>
          <p:cNvPr id="48" name="矩形 39">
            <a:extLst>
              <a:ext uri="{FF2B5EF4-FFF2-40B4-BE49-F238E27FC236}">
                <a16:creationId xmlns:a16="http://schemas.microsoft.com/office/drawing/2014/main" id="{CC34B4E6-9C95-2F47-8627-326580718D03}"/>
              </a:ext>
            </a:extLst>
          </p:cNvPr>
          <p:cNvSpPr txBox="1"/>
          <p:nvPr/>
        </p:nvSpPr>
        <p:spPr>
          <a:xfrm>
            <a:off x="5663237" y="4803869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rgbClr val="1EAB53"/>
                </a:solidFill>
                <a:latin typeface="+mn-lt"/>
              </a:rPr>
              <a:t>Random Forest</a:t>
            </a:r>
            <a:endParaRPr sz="3200" dirty="0">
              <a:solidFill>
                <a:srgbClr val="1EAB53"/>
              </a:solidFill>
              <a:latin typeface="+mn-lt"/>
            </a:endParaRPr>
          </a:p>
        </p:txBody>
      </p:sp>
      <p:grpSp>
        <p:nvGrpSpPr>
          <p:cNvPr id="28" name="椭圆 36">
            <a:extLst>
              <a:ext uri="{FF2B5EF4-FFF2-40B4-BE49-F238E27FC236}">
                <a16:creationId xmlns:a16="http://schemas.microsoft.com/office/drawing/2014/main" id="{534A0D66-238F-AC4E-B1F1-12B61D8E85DD}"/>
              </a:ext>
            </a:extLst>
          </p:cNvPr>
          <p:cNvGrpSpPr/>
          <p:nvPr/>
        </p:nvGrpSpPr>
        <p:grpSpPr>
          <a:xfrm>
            <a:off x="4982793" y="5642227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29" name="圆形">
              <a:extLst>
                <a:ext uri="{FF2B5EF4-FFF2-40B4-BE49-F238E27FC236}">
                  <a16:creationId xmlns:a16="http://schemas.microsoft.com/office/drawing/2014/main" id="{752B483C-F26A-0847-9885-DBA3897E37E7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0" name="4">
              <a:extLst>
                <a:ext uri="{FF2B5EF4-FFF2-40B4-BE49-F238E27FC236}">
                  <a16:creationId xmlns:a16="http://schemas.microsoft.com/office/drawing/2014/main" id="{86DA4031-E384-4245-9369-0C29A1DC82A6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7</a:t>
              </a:r>
              <a:endParaRPr dirty="0">
                <a:latin typeface="+mn-lt"/>
              </a:endParaRPr>
            </a:p>
          </p:txBody>
        </p:sp>
      </p:grpSp>
      <p:sp>
        <p:nvSpPr>
          <p:cNvPr id="31" name="矩形 39">
            <a:extLst>
              <a:ext uri="{FF2B5EF4-FFF2-40B4-BE49-F238E27FC236}">
                <a16:creationId xmlns:a16="http://schemas.microsoft.com/office/drawing/2014/main" id="{5C7D2A4D-DEF0-8646-B0B1-09BAA70A185C}"/>
              </a:ext>
            </a:extLst>
          </p:cNvPr>
          <p:cNvSpPr txBox="1"/>
          <p:nvPr/>
        </p:nvSpPr>
        <p:spPr>
          <a:xfrm>
            <a:off x="5663236" y="5564406"/>
            <a:ext cx="431247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Result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1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3DDDF-4660-FC4E-8455-71ABB1C251E9}"/>
              </a:ext>
            </a:extLst>
          </p:cNvPr>
          <p:cNvSpPr txBox="1"/>
          <p:nvPr/>
        </p:nvSpPr>
        <p:spPr>
          <a:xfrm>
            <a:off x="463138" y="201881"/>
            <a:ext cx="564833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Random Forest Regression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1C418-8215-C447-A704-926EBBE328DB}"/>
              </a:ext>
            </a:extLst>
          </p:cNvPr>
          <p:cNvSpPr txBox="1"/>
          <p:nvPr/>
        </p:nvSpPr>
        <p:spPr>
          <a:xfrm>
            <a:off x="463138" y="1354981"/>
            <a:ext cx="776911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+mn-lt"/>
              </a:rPr>
              <a:t>1. Robustness </a:t>
            </a:r>
            <a:r>
              <a:rPr lang="mr-IN" altLang="zh-CN" sz="3200" dirty="0">
                <a:latin typeface="+mn-lt"/>
              </a:rPr>
              <a:t>–</a:t>
            </a:r>
            <a:r>
              <a:rPr lang="en-US" altLang="zh-CN" sz="3200" dirty="0">
                <a:latin typeface="+mn-lt"/>
              </a:rPr>
              <a:t> Less influenced by outliers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+mn-lt"/>
              </a:rPr>
              <a:t>2. Bagging </a:t>
            </a:r>
            <a:r>
              <a:rPr lang="mr-IN" altLang="zh-CN" sz="3200" dirty="0">
                <a:latin typeface="+mn-lt"/>
              </a:rPr>
              <a:t>–</a:t>
            </a:r>
            <a:r>
              <a:rPr lang="en-US" altLang="zh-CN" sz="3200" dirty="0">
                <a:latin typeface="+mn-lt"/>
              </a:rPr>
              <a:t> Avoid high variance and high bias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+mn-lt"/>
              </a:rPr>
              <a:t>3. Time Expenditure </a:t>
            </a:r>
            <a:r>
              <a:rPr lang="mr-IN" altLang="zh-CN" sz="3200" dirty="0">
                <a:latin typeface="+mn-lt"/>
              </a:rPr>
              <a:t>–</a:t>
            </a:r>
            <a:r>
              <a:rPr lang="en-US" altLang="zh-CN" sz="3200" dirty="0">
                <a:latin typeface="+mn-lt"/>
              </a:rPr>
              <a:t>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3096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任意多边形 45"/>
          <p:cNvSpPr/>
          <p:nvPr/>
        </p:nvSpPr>
        <p:spPr>
          <a:xfrm>
            <a:off x="8161953" y="0"/>
            <a:ext cx="717385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7" h="21600" extrusionOk="0">
                <a:moveTo>
                  <a:pt x="4273" y="0"/>
                </a:moveTo>
                <a:lnTo>
                  <a:pt x="21097" y="0"/>
                </a:lnTo>
                <a:lnTo>
                  <a:pt x="21097" y="21600"/>
                </a:lnTo>
                <a:lnTo>
                  <a:pt x="13257" y="21600"/>
                </a:lnTo>
                <a:lnTo>
                  <a:pt x="2626" y="17534"/>
                </a:lnTo>
                <a:cubicBezTo>
                  <a:pt x="569" y="16747"/>
                  <a:pt x="-503" y="14323"/>
                  <a:pt x="232" y="12119"/>
                </a:cubicBezTo>
                <a:close/>
              </a:path>
            </a:pathLst>
          </a:custGeom>
          <a:solidFill>
            <a:srgbClr val="1E75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0" name="任意多边形 44"/>
          <p:cNvSpPr/>
          <p:nvPr/>
        </p:nvSpPr>
        <p:spPr>
          <a:xfrm>
            <a:off x="9095763" y="-1"/>
            <a:ext cx="678824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9" h="21600" extrusionOk="0">
                <a:moveTo>
                  <a:pt x="5617" y="0"/>
                </a:moveTo>
                <a:lnTo>
                  <a:pt x="20186" y="0"/>
                </a:lnTo>
                <a:lnTo>
                  <a:pt x="21069" y="320"/>
                </a:lnTo>
                <a:lnTo>
                  <a:pt x="21069" y="21600"/>
                </a:lnTo>
                <a:lnTo>
                  <a:pt x="5312" y="21600"/>
                </a:lnTo>
                <a:lnTo>
                  <a:pt x="2772" y="20679"/>
                </a:lnTo>
                <a:cubicBezTo>
                  <a:pt x="601" y="19892"/>
                  <a:pt x="-531" y="17468"/>
                  <a:pt x="244" y="15265"/>
                </a:cubicBezTo>
                <a:close/>
              </a:path>
            </a:pathLst>
          </a:cu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1" name="矩形 37"/>
          <p:cNvSpPr txBox="1"/>
          <p:nvPr/>
        </p:nvSpPr>
        <p:spPr>
          <a:xfrm>
            <a:off x="1050419" y="746478"/>
            <a:ext cx="36448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4000">
                <a:solidFill>
                  <a:srgbClr val="2E72F1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Agenda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52" name="矩形 33"/>
          <p:cNvSpPr txBox="1"/>
          <p:nvPr/>
        </p:nvSpPr>
        <p:spPr>
          <a:xfrm>
            <a:off x="1061395" y="2414649"/>
            <a:ext cx="3644813" cy="29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262626"/>
                </a:solidFill>
              </a:defRPr>
            </a:pPr>
            <a:endParaRPr dirty="0"/>
          </a:p>
        </p:txBody>
      </p:sp>
      <p:sp>
        <p:nvSpPr>
          <p:cNvPr id="553" name="矩形 46"/>
          <p:cNvSpPr/>
          <p:nvPr/>
        </p:nvSpPr>
        <p:spPr>
          <a:xfrm>
            <a:off x="1185155" y="1590980"/>
            <a:ext cx="740230" cy="45720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1EAB53"/>
              </a:solidFill>
            </a:endParaRPr>
          </a:p>
        </p:txBody>
      </p:sp>
      <p:grpSp>
        <p:nvGrpSpPr>
          <p:cNvPr id="19" name="椭圆 25">
            <a:extLst>
              <a:ext uri="{FF2B5EF4-FFF2-40B4-BE49-F238E27FC236}">
                <a16:creationId xmlns:a16="http://schemas.microsoft.com/office/drawing/2014/main" id="{EF15D50B-183B-7341-A7FF-9B846393DF73}"/>
              </a:ext>
            </a:extLst>
          </p:cNvPr>
          <p:cNvGrpSpPr/>
          <p:nvPr/>
        </p:nvGrpSpPr>
        <p:grpSpPr>
          <a:xfrm>
            <a:off x="1050420" y="222108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20" name="圆形">
              <a:extLst>
                <a:ext uri="{FF2B5EF4-FFF2-40B4-BE49-F238E27FC236}">
                  <a16:creationId xmlns:a16="http://schemas.microsoft.com/office/drawing/2014/main" id="{346D4A7D-BDE2-894D-9393-D8BA8F1EFDE2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21" name="1">
              <a:extLst>
                <a:ext uri="{FF2B5EF4-FFF2-40B4-BE49-F238E27FC236}">
                  <a16:creationId xmlns:a16="http://schemas.microsoft.com/office/drawing/2014/main" id="{A06D9C0D-4602-A046-8CA3-8037BACCC81F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1</a:t>
              </a:r>
            </a:p>
          </p:txBody>
        </p:sp>
      </p:grpSp>
      <p:sp>
        <p:nvSpPr>
          <p:cNvPr id="22" name="矩形 27">
            <a:extLst>
              <a:ext uri="{FF2B5EF4-FFF2-40B4-BE49-F238E27FC236}">
                <a16:creationId xmlns:a16="http://schemas.microsoft.com/office/drawing/2014/main" id="{4FC95738-E1AE-8B49-BD54-E1370E8308EF}"/>
              </a:ext>
            </a:extLst>
          </p:cNvPr>
          <p:cNvSpPr txBox="1"/>
          <p:nvPr/>
        </p:nvSpPr>
        <p:spPr>
          <a:xfrm>
            <a:off x="1730862" y="2124506"/>
            <a:ext cx="43124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Problem</a:t>
            </a:r>
            <a:endParaRPr sz="3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椭圆 28">
            <a:extLst>
              <a:ext uri="{FF2B5EF4-FFF2-40B4-BE49-F238E27FC236}">
                <a16:creationId xmlns:a16="http://schemas.microsoft.com/office/drawing/2014/main" id="{29D02294-8DB9-0845-9C19-94B6EEFE8C88}"/>
              </a:ext>
            </a:extLst>
          </p:cNvPr>
          <p:cNvGrpSpPr/>
          <p:nvPr/>
        </p:nvGrpSpPr>
        <p:grpSpPr>
          <a:xfrm>
            <a:off x="1050420" y="307941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24" name="圆形">
              <a:extLst>
                <a:ext uri="{FF2B5EF4-FFF2-40B4-BE49-F238E27FC236}">
                  <a16:creationId xmlns:a16="http://schemas.microsoft.com/office/drawing/2014/main" id="{33E49DA1-839B-9B46-BBA4-4F5FA2C9E227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25" name="2">
              <a:extLst>
                <a:ext uri="{FF2B5EF4-FFF2-40B4-BE49-F238E27FC236}">
                  <a16:creationId xmlns:a16="http://schemas.microsoft.com/office/drawing/2014/main" id="{7CB09D19-76FB-9F4A-8462-56F1F9CFCDAE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2</a:t>
              </a:r>
            </a:p>
          </p:txBody>
        </p:sp>
      </p:grpSp>
      <p:sp>
        <p:nvSpPr>
          <p:cNvPr id="26" name="矩形 32">
            <a:extLst>
              <a:ext uri="{FF2B5EF4-FFF2-40B4-BE49-F238E27FC236}">
                <a16:creationId xmlns:a16="http://schemas.microsoft.com/office/drawing/2014/main" id="{CECC19BD-7D6A-9241-BFC9-BD9C0D94F287}"/>
              </a:ext>
            </a:extLst>
          </p:cNvPr>
          <p:cNvSpPr txBox="1"/>
          <p:nvPr/>
        </p:nvSpPr>
        <p:spPr>
          <a:xfrm>
            <a:off x="1730862" y="2982777"/>
            <a:ext cx="569291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Sampling &amp; Preprocessing</a:t>
            </a:r>
            <a:endParaRPr sz="3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1" name="椭圆 36">
            <a:extLst>
              <a:ext uri="{FF2B5EF4-FFF2-40B4-BE49-F238E27FC236}">
                <a16:creationId xmlns:a16="http://schemas.microsoft.com/office/drawing/2014/main" id="{EAE53EF4-914F-9346-A303-0A031D713747}"/>
              </a:ext>
            </a:extLst>
          </p:cNvPr>
          <p:cNvGrpSpPr/>
          <p:nvPr/>
        </p:nvGrpSpPr>
        <p:grpSpPr>
          <a:xfrm>
            <a:off x="1050419" y="4016217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2" name="圆形">
              <a:extLst>
                <a:ext uri="{FF2B5EF4-FFF2-40B4-BE49-F238E27FC236}">
                  <a16:creationId xmlns:a16="http://schemas.microsoft.com/office/drawing/2014/main" id="{F16CCB01-91E9-DE4B-9652-B5A24E5690DB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3" name="4">
              <a:extLst>
                <a:ext uri="{FF2B5EF4-FFF2-40B4-BE49-F238E27FC236}">
                  <a16:creationId xmlns:a16="http://schemas.microsoft.com/office/drawing/2014/main" id="{A238A380-86A1-E14E-AD3B-1C890D5C159C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latin typeface="+mn-lt"/>
                </a:rPr>
                <a:t>4</a:t>
              </a:r>
            </a:p>
          </p:txBody>
        </p:sp>
      </p:grpSp>
      <p:sp>
        <p:nvSpPr>
          <p:cNvPr id="34" name="矩形 39">
            <a:extLst>
              <a:ext uri="{FF2B5EF4-FFF2-40B4-BE49-F238E27FC236}">
                <a16:creationId xmlns:a16="http://schemas.microsoft.com/office/drawing/2014/main" id="{CE3983BF-7626-F748-9243-5ED5DD83C5F7}"/>
              </a:ext>
            </a:extLst>
          </p:cNvPr>
          <p:cNvSpPr txBox="1"/>
          <p:nvPr/>
        </p:nvSpPr>
        <p:spPr>
          <a:xfrm>
            <a:off x="1730862" y="3899484"/>
            <a:ext cx="45255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Models &amp; Results</a:t>
            </a:r>
            <a:endParaRPr sz="3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5" name="椭圆 36">
            <a:extLst>
              <a:ext uri="{FF2B5EF4-FFF2-40B4-BE49-F238E27FC236}">
                <a16:creationId xmlns:a16="http://schemas.microsoft.com/office/drawing/2014/main" id="{C85A25ED-1EF1-614A-833B-B0956F8CEAA8}"/>
              </a:ext>
            </a:extLst>
          </p:cNvPr>
          <p:cNvGrpSpPr/>
          <p:nvPr/>
        </p:nvGrpSpPr>
        <p:grpSpPr>
          <a:xfrm>
            <a:off x="1050419" y="4869711"/>
            <a:ext cx="449943" cy="449943"/>
            <a:chOff x="0" y="0"/>
            <a:chExt cx="449942" cy="449942"/>
          </a:xfrm>
          <a:solidFill>
            <a:srgbClr val="1E7553"/>
          </a:solidFill>
        </p:grpSpPr>
        <p:sp>
          <p:nvSpPr>
            <p:cNvPr id="36" name="圆形">
              <a:extLst>
                <a:ext uri="{FF2B5EF4-FFF2-40B4-BE49-F238E27FC236}">
                  <a16:creationId xmlns:a16="http://schemas.microsoft.com/office/drawing/2014/main" id="{7A4C9F94-7B04-2041-AA5A-297303C751E8}"/>
                </a:ext>
              </a:extLst>
            </p:cNvPr>
            <p:cNvSpPr/>
            <p:nvPr/>
          </p:nvSpPr>
          <p:spPr>
            <a:xfrm>
              <a:off x="-1" y="-1"/>
              <a:ext cx="449944" cy="449944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n-lt"/>
              </a:endParaRPr>
            </a:p>
          </p:txBody>
        </p:sp>
        <p:sp>
          <p:nvSpPr>
            <p:cNvPr id="37" name="4">
              <a:extLst>
                <a:ext uri="{FF2B5EF4-FFF2-40B4-BE49-F238E27FC236}">
                  <a16:creationId xmlns:a16="http://schemas.microsoft.com/office/drawing/2014/main" id="{60B80E12-21FA-714E-9EA1-951E85467639}"/>
                </a:ext>
              </a:extLst>
            </p:cNvPr>
            <p:cNvSpPr txBox="1"/>
            <p:nvPr/>
          </p:nvSpPr>
          <p:spPr>
            <a:xfrm>
              <a:off x="65891" y="39551"/>
              <a:ext cx="31816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dirty="0">
                  <a:latin typeface="+mn-lt"/>
                </a:rPr>
                <a:t>5</a:t>
              </a:r>
              <a:endParaRPr dirty="0">
                <a:latin typeface="+mn-lt"/>
              </a:endParaRPr>
            </a:p>
          </p:txBody>
        </p:sp>
      </p:grpSp>
      <p:sp>
        <p:nvSpPr>
          <p:cNvPr id="38" name="矩形 39">
            <a:extLst>
              <a:ext uri="{FF2B5EF4-FFF2-40B4-BE49-F238E27FC236}">
                <a16:creationId xmlns:a16="http://schemas.microsoft.com/office/drawing/2014/main" id="{C3AE49D2-40FD-AE41-973C-BAAA6C9E092E}"/>
              </a:ext>
            </a:extLst>
          </p:cNvPr>
          <p:cNvSpPr txBox="1"/>
          <p:nvPr/>
        </p:nvSpPr>
        <p:spPr>
          <a:xfrm>
            <a:off x="1730861" y="4745056"/>
            <a:ext cx="637604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600"/>
              </a:spcBef>
              <a:defRPr sz="2000" b="1">
                <a:solidFill>
                  <a:srgbClr val="262626"/>
                </a:solidFill>
              </a:defRPr>
            </a:lvl1pPr>
          </a:lstStyle>
          <a:p>
            <a:r>
              <a:rPr 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Social Impact &amp; Business Value</a:t>
            </a:r>
            <a:endParaRPr sz="3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B5C4D-1561-4345-AC42-48839CD44A68}"/>
              </a:ext>
            </a:extLst>
          </p:cNvPr>
          <p:cNvSpPr txBox="1"/>
          <p:nvPr/>
        </p:nvSpPr>
        <p:spPr>
          <a:xfrm>
            <a:off x="463138" y="201881"/>
            <a:ext cx="32646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Random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Forest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1A9091BB-C99F-594E-A403-05A6F04A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5" y="1276276"/>
            <a:ext cx="5486400" cy="3657600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0E322ADE-318C-4F43-A2DB-76EDB6E0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40" y="1311752"/>
            <a:ext cx="5486400" cy="3657600"/>
          </a:xfrm>
          <a:prstGeom prst="rect">
            <a:avLst/>
          </a:prstGeom>
        </p:spPr>
      </p:pic>
      <p:sp>
        <p:nvSpPr>
          <p:cNvPr id="9" name="文本框 7">
            <a:extLst>
              <a:ext uri="{FF2B5EF4-FFF2-40B4-BE49-F238E27FC236}">
                <a16:creationId xmlns:a16="http://schemas.microsoft.com/office/drawing/2014/main" id="{91661F05-E35F-0C4A-BE7E-074221319052}"/>
              </a:ext>
            </a:extLst>
          </p:cNvPr>
          <p:cNvSpPr txBox="1"/>
          <p:nvPr/>
        </p:nvSpPr>
        <p:spPr>
          <a:xfrm>
            <a:off x="618927" y="5313724"/>
            <a:ext cx="516583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lt"/>
              </a:rPr>
              <a:t>The Dataset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With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 </a:t>
            </a:r>
            <a:r>
              <a:rPr lang="en-US" altLang="zh-CN" sz="2400" dirty="0">
                <a:latin typeface="+mn-lt"/>
              </a:rPr>
              <a:t>The “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Country” Feature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91661F05-E35F-0C4A-BE7E-074221319052}"/>
              </a:ext>
            </a:extLst>
          </p:cNvPr>
          <p:cNvSpPr txBox="1"/>
          <p:nvPr/>
        </p:nvSpPr>
        <p:spPr>
          <a:xfrm>
            <a:off x="6181778" y="5313724"/>
            <a:ext cx="55922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lt"/>
              </a:rPr>
              <a:t>The </a:t>
            </a:r>
            <a:r>
              <a:rPr lang="en-US" altLang="zh-CN" sz="2400">
                <a:latin typeface="+mn-lt"/>
              </a:rPr>
              <a:t>Dataset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Without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 </a:t>
            </a:r>
            <a:r>
              <a:rPr lang="en-US" altLang="zh-CN" sz="2400" dirty="0">
                <a:latin typeface="+mn-lt"/>
              </a:rPr>
              <a:t>The “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Segoe UI"/>
              </a:rPr>
              <a:t>Country” Feature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905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643DA0-EFC8-0040-ACEB-2A207D880AB2}"/>
              </a:ext>
            </a:extLst>
          </p:cNvPr>
          <p:cNvSpPr txBox="1"/>
          <p:nvPr/>
        </p:nvSpPr>
        <p:spPr>
          <a:xfrm>
            <a:off x="463138" y="201881"/>
            <a:ext cx="138435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Result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CF1831E-2426-EF4B-A1AC-CF5080E4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7" y="1737519"/>
            <a:ext cx="9412003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94487" y="6478563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94" name="文本框 21"/>
          <p:cNvSpPr txBox="1"/>
          <p:nvPr/>
        </p:nvSpPr>
        <p:spPr>
          <a:xfrm>
            <a:off x="5302835" y="1159220"/>
            <a:ext cx="1586330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5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4</a:t>
            </a:r>
            <a:endParaRPr dirty="0"/>
          </a:p>
        </p:txBody>
      </p:sp>
      <p:sp>
        <p:nvSpPr>
          <p:cNvPr id="395" name="矩形 22"/>
          <p:cNvSpPr txBox="1"/>
          <p:nvPr/>
        </p:nvSpPr>
        <p:spPr>
          <a:xfrm>
            <a:off x="3883959" y="3186952"/>
            <a:ext cx="442408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48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dirty="0"/>
              <a:t>Social Impact</a:t>
            </a:r>
            <a:endParaRPr dirty="0"/>
          </a:p>
        </p:txBody>
      </p:sp>
      <p:sp>
        <p:nvSpPr>
          <p:cNvPr id="396" name="矩形 23"/>
          <p:cNvSpPr txBox="1"/>
          <p:nvPr/>
        </p:nvSpPr>
        <p:spPr>
          <a:xfrm>
            <a:off x="4031877" y="4346171"/>
            <a:ext cx="4128247" cy="29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397" name="直接连接符 24"/>
          <p:cNvSpPr/>
          <p:nvPr/>
        </p:nvSpPr>
        <p:spPr>
          <a:xfrm>
            <a:off x="4159623" y="316005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直接连接符 25"/>
          <p:cNvSpPr/>
          <p:nvPr/>
        </p:nvSpPr>
        <p:spPr>
          <a:xfrm>
            <a:off x="4159623" y="413272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9386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A82D80-A6B2-CA45-BA98-8EDE20D8A6DC}"/>
              </a:ext>
            </a:extLst>
          </p:cNvPr>
          <p:cNvSpPr txBox="1"/>
          <p:nvPr/>
        </p:nvSpPr>
        <p:spPr>
          <a:xfrm>
            <a:off x="463138" y="201881"/>
            <a:ext cx="410785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Prediction Example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3" name="图片 2" descr="图片包含 照片, 白色, 男人, 桌子&#10;&#10;描述已自动生成">
            <a:extLst>
              <a:ext uri="{FF2B5EF4-FFF2-40B4-BE49-F238E27FC236}">
                <a16:creationId xmlns:a16="http://schemas.microsoft.com/office/drawing/2014/main" id="{AB607081-CC31-8540-8DC0-AD92DFC2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5" y="1015702"/>
            <a:ext cx="2510627" cy="2510627"/>
          </a:xfrm>
          <a:prstGeom prst="rect">
            <a:avLst/>
          </a:prstGeom>
        </p:spPr>
      </p:pic>
      <p:pic>
        <p:nvPicPr>
          <p:cNvPr id="5" name="图片 4" descr="穿着红色裙子的女人&#10;&#10;描述已自动生成">
            <a:extLst>
              <a:ext uri="{FF2B5EF4-FFF2-40B4-BE49-F238E27FC236}">
                <a16:creationId xmlns:a16="http://schemas.microsoft.com/office/drawing/2014/main" id="{3A3CED0B-CE3F-F244-89E7-2AA15D2B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6" y="3813821"/>
            <a:ext cx="2510626" cy="25106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CBB998-5526-9A4D-BBF9-A5580775384E}"/>
              </a:ext>
            </a:extLst>
          </p:cNvPr>
          <p:cNvSpPr txBox="1"/>
          <p:nvPr/>
        </p:nvSpPr>
        <p:spPr>
          <a:xfrm>
            <a:off x="4287956" y="984117"/>
            <a:ext cx="6802636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altLang="zh-CN" sz="2800" b="1" dirty="0"/>
              <a:t>Jay Chou - </a:t>
            </a:r>
            <a:r>
              <a:rPr lang="zh-CN" altLang="en-US" sz="2800" b="1" dirty="0"/>
              <a:t>手写的从前</a:t>
            </a:r>
            <a:r>
              <a:rPr lang="en-US" altLang="zh-CN" sz="2800" b="1" dirty="0"/>
              <a:t>(Handwritten Past)</a:t>
            </a:r>
          </a:p>
          <a:p>
            <a:endParaRPr lang="en-US" altLang="zh-CN" sz="2800" b="1" dirty="0"/>
          </a:p>
          <a:p>
            <a:endParaRPr lang="en" altLang="zh-CN" sz="2800" dirty="0"/>
          </a:p>
          <a:p>
            <a:r>
              <a:rPr lang="en" altLang="zh-CN" sz="2800" dirty="0"/>
              <a:t>Our Prediction: 23</a:t>
            </a:r>
            <a:r>
              <a:rPr lang="en-US" altLang="zh-CN" sz="2800" dirty="0"/>
              <a:t>,</a:t>
            </a:r>
            <a:r>
              <a:rPr lang="en" altLang="zh-CN" sz="2800" dirty="0"/>
              <a:t>988</a:t>
            </a:r>
          </a:p>
          <a:p>
            <a:r>
              <a:rPr lang="en" altLang="zh-CN" sz="2800" dirty="0"/>
              <a:t>Actual Play Count:</a:t>
            </a:r>
            <a:r>
              <a:rPr lang="zh-CN" altLang="en-US" sz="2800" b="1" dirty="0">
                <a:solidFill>
                  <a:srgbClr val="1EAB53"/>
                </a:solidFill>
              </a:rPr>
              <a:t> </a:t>
            </a:r>
            <a:r>
              <a:rPr lang="zh-CN" altLang="en-US" sz="3600" b="1" dirty="0">
                <a:solidFill>
                  <a:srgbClr val="1EAB53"/>
                </a:solidFill>
              </a:rPr>
              <a:t>？</a:t>
            </a:r>
            <a:endParaRPr lang="en" altLang="zh-CN" sz="3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92DF6B-8B73-E643-BAAB-8AF0CF91C62B}"/>
              </a:ext>
            </a:extLst>
          </p:cNvPr>
          <p:cNvSpPr txBox="1"/>
          <p:nvPr/>
        </p:nvSpPr>
        <p:spPr>
          <a:xfrm>
            <a:off x="4287956" y="3706688"/>
            <a:ext cx="7301779" cy="2369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 dirty="0"/>
              <a:t>Mariah Carey – All I Want For Christmas Is You</a:t>
            </a:r>
            <a:endParaRPr lang="zh-CN" altLang="en-US" sz="2800" b="1" dirty="0"/>
          </a:p>
          <a:p>
            <a:endParaRPr lang="en-US" altLang="zh-CN" sz="2800" dirty="0"/>
          </a:p>
          <a:p>
            <a:endParaRPr lang="en" altLang="zh-CN" sz="2800" dirty="0"/>
          </a:p>
          <a:p>
            <a:r>
              <a:rPr lang="en" altLang="zh-CN" sz="2800" dirty="0"/>
              <a:t>Our Prediction: 5,939,326</a:t>
            </a:r>
          </a:p>
          <a:p>
            <a:r>
              <a:rPr lang="en" altLang="zh-CN" sz="2800" dirty="0"/>
              <a:t>Actual Play Count:</a:t>
            </a:r>
            <a:r>
              <a:rPr lang="zh-CN" altLang="en-US" sz="3600" b="1" dirty="0">
                <a:solidFill>
                  <a:srgbClr val="1EAB53"/>
                </a:solidFill>
                <a:latin typeface="+mn-lt"/>
              </a:rPr>
              <a:t>？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1EAB53"/>
              </a:solidFill>
              <a:effectLst/>
              <a:uFillTx/>
              <a:latin typeface="+mn-lt"/>
              <a:sym typeface="Segoe U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13976" y="1534415"/>
          <a:ext cx="677661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artist_followers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album_available_markets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1250758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13976" y="4275432"/>
          <a:ext cx="677661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artist_followers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album_available_markets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2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A82D80-A6B2-CA45-BA98-8EDE20D8A6DC}"/>
              </a:ext>
            </a:extLst>
          </p:cNvPr>
          <p:cNvSpPr txBox="1"/>
          <p:nvPr/>
        </p:nvSpPr>
        <p:spPr>
          <a:xfrm>
            <a:off x="463138" y="201881"/>
            <a:ext cx="410785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Prediction Example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3" name="图片 2" descr="图片包含 照片, 白色, 男人, 桌子&#10;&#10;描述已自动生成">
            <a:extLst>
              <a:ext uri="{FF2B5EF4-FFF2-40B4-BE49-F238E27FC236}">
                <a16:creationId xmlns:a16="http://schemas.microsoft.com/office/drawing/2014/main" id="{AB607081-CC31-8540-8DC0-AD92DFC2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5" y="1015702"/>
            <a:ext cx="2510627" cy="2510627"/>
          </a:xfrm>
          <a:prstGeom prst="rect">
            <a:avLst/>
          </a:prstGeom>
        </p:spPr>
      </p:pic>
      <p:pic>
        <p:nvPicPr>
          <p:cNvPr id="5" name="图片 4" descr="穿着红色裙子的女人&#10;&#10;描述已自动生成">
            <a:extLst>
              <a:ext uri="{FF2B5EF4-FFF2-40B4-BE49-F238E27FC236}">
                <a16:creationId xmlns:a16="http://schemas.microsoft.com/office/drawing/2014/main" id="{3A3CED0B-CE3F-F244-89E7-2AA15D2B9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6" y="3813821"/>
            <a:ext cx="2510626" cy="25106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CBB998-5526-9A4D-BBF9-A5580775384E}"/>
              </a:ext>
            </a:extLst>
          </p:cNvPr>
          <p:cNvSpPr txBox="1"/>
          <p:nvPr/>
        </p:nvSpPr>
        <p:spPr>
          <a:xfrm>
            <a:off x="4287956" y="984117"/>
            <a:ext cx="711918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" altLang="zh-CN" sz="2800" b="1" dirty="0"/>
              <a:t>Jay Chou - </a:t>
            </a:r>
            <a:r>
              <a:rPr lang="zh-CN" altLang="en-US" sz="2800" b="1" dirty="0"/>
              <a:t>手写的从前</a:t>
            </a:r>
            <a:r>
              <a:rPr lang="en-US" altLang="zh-CN" sz="2800" b="1" dirty="0"/>
              <a:t>(Handwritten Past)</a:t>
            </a:r>
          </a:p>
          <a:p>
            <a:endParaRPr lang="zh-CN" altLang="en-US" sz="2800" b="1" dirty="0"/>
          </a:p>
          <a:p>
            <a:endParaRPr lang="en" altLang="zh-CN" sz="2800" dirty="0"/>
          </a:p>
          <a:p>
            <a:r>
              <a:rPr lang="en" altLang="zh-CN" sz="2800" dirty="0"/>
              <a:t>Our Prediction: 23,988</a:t>
            </a:r>
          </a:p>
          <a:p>
            <a:r>
              <a:rPr lang="en" altLang="zh-CN" sz="2800" dirty="0"/>
              <a:t>Actual Play Count:</a:t>
            </a:r>
            <a:r>
              <a:rPr lang="zh-CN" altLang="en-US" sz="2800" b="1" dirty="0">
                <a:solidFill>
                  <a:srgbClr val="1EAB53"/>
                </a:solidFill>
              </a:rPr>
              <a:t> </a:t>
            </a:r>
            <a:r>
              <a:rPr lang="en" altLang="zh-CN" sz="3200" dirty="0">
                <a:solidFill>
                  <a:srgbClr val="1EAB53"/>
                </a:solidFill>
              </a:rPr>
              <a:t>19,766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92DF6B-8B73-E643-BAAB-8AF0CF91C62B}"/>
              </a:ext>
            </a:extLst>
          </p:cNvPr>
          <p:cNvSpPr txBox="1"/>
          <p:nvPr/>
        </p:nvSpPr>
        <p:spPr>
          <a:xfrm>
            <a:off x="4287956" y="3706688"/>
            <a:ext cx="7301779" cy="2369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b="1" dirty="0"/>
              <a:t>Mariah Carey – All I Want For Christmas Is You</a:t>
            </a:r>
            <a:endParaRPr lang="zh-CN" altLang="en-US" sz="2800" b="1" dirty="0"/>
          </a:p>
          <a:p>
            <a:endParaRPr lang="en-US" altLang="zh-CN" sz="2800" dirty="0"/>
          </a:p>
          <a:p>
            <a:endParaRPr lang="en" altLang="zh-CN" sz="2800" dirty="0"/>
          </a:p>
          <a:p>
            <a:r>
              <a:rPr lang="en" altLang="zh-CN" sz="2800" dirty="0"/>
              <a:t>Our Prediction: 5,939,326</a:t>
            </a:r>
          </a:p>
          <a:p>
            <a:r>
              <a:rPr lang="en" altLang="zh-CN" sz="2800" dirty="0"/>
              <a:t>Actual Play Count:</a:t>
            </a:r>
            <a:r>
              <a:rPr lang="en" altLang="zh-CN" sz="3600" dirty="0"/>
              <a:t> </a:t>
            </a:r>
            <a:r>
              <a:rPr lang="en" altLang="zh-CN" sz="3200" dirty="0">
                <a:solidFill>
                  <a:srgbClr val="1EAB53"/>
                </a:solidFill>
              </a:rPr>
              <a:t>4,555,435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1EAB53"/>
              </a:solidFill>
              <a:effectLst/>
              <a:uFillTx/>
              <a:latin typeface="+mn-lt"/>
              <a:sym typeface="Segoe U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13976" y="1534415"/>
          <a:ext cx="677661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artist_followers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album_available_markets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1250758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13976" y="4275432"/>
          <a:ext cx="677661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artist_followers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album_available_markets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0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5903C78-A1FE-CB44-AB3C-ED8EDB03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14" y="1081761"/>
            <a:ext cx="8287076" cy="40974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E89CFC-4928-E34F-BB9E-B7CF6109BA71}"/>
              </a:ext>
            </a:extLst>
          </p:cNvPr>
          <p:cNvSpPr txBox="1"/>
          <p:nvPr/>
        </p:nvSpPr>
        <p:spPr>
          <a:xfrm>
            <a:off x="463138" y="201881"/>
            <a:ext cx="317650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Business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Value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0DCDA7C1-13E3-AD4D-BCC7-C03F690347FD}"/>
              </a:ext>
            </a:extLst>
          </p:cNvPr>
          <p:cNvSpPr/>
          <p:nvPr/>
        </p:nvSpPr>
        <p:spPr>
          <a:xfrm rot="8197457">
            <a:off x="9435039" y="3583185"/>
            <a:ext cx="764985" cy="289893"/>
          </a:xfrm>
          <a:prstGeom prst="rightArrow">
            <a:avLst/>
          </a:prstGeom>
          <a:solidFill>
            <a:srgbClr val="41509E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BCA4A0-E50B-A541-B6A0-828F4085DAF0}"/>
              </a:ext>
            </a:extLst>
          </p:cNvPr>
          <p:cNvSpPr txBox="1"/>
          <p:nvPr/>
        </p:nvSpPr>
        <p:spPr>
          <a:xfrm>
            <a:off x="10067660" y="3128010"/>
            <a:ext cx="137160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Streaming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0A230CC5-91EF-5E47-A215-CBF7EF133831}"/>
              </a:ext>
            </a:extLst>
          </p:cNvPr>
          <p:cNvSpPr/>
          <p:nvPr/>
        </p:nvSpPr>
        <p:spPr>
          <a:xfrm rot="2033080">
            <a:off x="1878035" y="2397224"/>
            <a:ext cx="764985" cy="289893"/>
          </a:xfrm>
          <a:prstGeom prst="rightArrow">
            <a:avLst/>
          </a:prstGeom>
          <a:solidFill>
            <a:srgbClr val="E63D4C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67EC8E-90DE-C54D-AF7A-8024A4076F57}"/>
              </a:ext>
            </a:extLst>
          </p:cNvPr>
          <p:cNvSpPr txBox="1"/>
          <p:nvPr/>
        </p:nvSpPr>
        <p:spPr>
          <a:xfrm>
            <a:off x="1029814" y="2008539"/>
            <a:ext cx="137160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Physical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F0FA3-8C85-9945-AC67-9D406C9B83A4}"/>
              </a:ext>
            </a:extLst>
          </p:cNvPr>
          <p:cNvSpPr txBox="1"/>
          <p:nvPr/>
        </p:nvSpPr>
        <p:spPr>
          <a:xfrm>
            <a:off x="1042767" y="5423351"/>
            <a:ext cx="98045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along with the rise of</a:t>
            </a:r>
            <a:r>
              <a:rPr lang="zh-CN" altLang="en-US" dirty="0"/>
              <a:t> </a:t>
            </a:r>
            <a:r>
              <a:rPr lang="en-US" altLang="zh-CN" dirty="0"/>
              <a:t>consumer activity in digital music, there are new opportunities for</a:t>
            </a:r>
            <a:r>
              <a:rPr lang="zh-CN" altLang="en-US" dirty="0"/>
              <a:t> </a:t>
            </a:r>
            <a:r>
              <a:rPr lang="en-US" altLang="zh-CN" dirty="0"/>
              <a:t>research into using large music collections for discovering trends</a:t>
            </a:r>
            <a:r>
              <a:rPr lang="zh-CN" altLang="en-US" dirty="0"/>
              <a:t> </a:t>
            </a:r>
            <a:r>
              <a:rPr lang="en-US" altLang="zh-CN" dirty="0"/>
              <a:t>and patterns in music. </a:t>
            </a:r>
            <a:r>
              <a:rPr lang="zh-CN" altLang="en-US" dirty="0"/>
              <a:t>”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Casey, M., </a:t>
            </a:r>
            <a:r>
              <a:rPr lang="en-US" altLang="zh-CN" dirty="0" err="1"/>
              <a:t>Veltkam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792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A7B02B-3DC6-9C45-8931-836A27EE5F35}"/>
              </a:ext>
            </a:extLst>
          </p:cNvPr>
          <p:cNvSpPr txBox="1"/>
          <p:nvPr/>
        </p:nvSpPr>
        <p:spPr>
          <a:xfrm>
            <a:off x="463138" y="201881"/>
            <a:ext cx="298895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Business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Flow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C3523320-66CC-A445-8287-EB39A0B9F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" b="17929"/>
          <a:stretch/>
        </p:blipFill>
        <p:spPr>
          <a:xfrm>
            <a:off x="1170584" y="1585451"/>
            <a:ext cx="9850831" cy="34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0D621-AFDE-924E-9E4B-E4BE4B932C1B}"/>
              </a:ext>
            </a:extLst>
          </p:cNvPr>
          <p:cNvSpPr txBox="1"/>
          <p:nvPr/>
        </p:nvSpPr>
        <p:spPr>
          <a:xfrm>
            <a:off x="463138" y="201881"/>
            <a:ext cx="272606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Future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Work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46" y="3690715"/>
            <a:ext cx="22479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95" y="424890"/>
            <a:ext cx="1801685" cy="1801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12" y="1602005"/>
            <a:ext cx="3251200" cy="1254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38" y="3281345"/>
            <a:ext cx="3399333" cy="191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63" y="1931216"/>
            <a:ext cx="2298079" cy="2190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71" y="4598536"/>
            <a:ext cx="2506249" cy="160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973" y="1517389"/>
            <a:ext cx="6555346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Comprehensive Model: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800" dirty="0"/>
              <a:t>Regional Information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2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2800" dirty="0"/>
              <a:t>Various Platforms</a:t>
            </a:r>
          </a:p>
        </p:txBody>
      </p:sp>
    </p:spTree>
    <p:extLst>
      <p:ext uri="{BB962C8B-B14F-4D97-AF65-F5344CB8AC3E}">
        <p14:creationId xmlns:p14="http://schemas.microsoft.com/office/powerpoint/2010/main" val="18707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0D621-AFDE-924E-9E4B-E4BE4B932C1B}"/>
              </a:ext>
            </a:extLst>
          </p:cNvPr>
          <p:cNvSpPr txBox="1"/>
          <p:nvPr/>
        </p:nvSpPr>
        <p:spPr>
          <a:xfrm>
            <a:off x="463138" y="201881"/>
            <a:ext cx="241347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References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139" y="1180341"/>
            <a:ext cx="9328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+mj-lt"/>
              </a:rPr>
              <a:t>[1]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Kirchherr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J, Charles K (2018) Enhancing the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samplediversity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of snowball samples: Recommendations from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aresearch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project on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antidam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movements in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SoutheastAsia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PLoS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ONE 13 (8): e0201710.https://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doi.org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/10.1371/journal. pone.0201710</a:t>
            </a:r>
          </a:p>
          <a:p>
            <a:r>
              <a:rPr lang="en-US" dirty="0">
                <a:latin typeface="+mj-lt"/>
              </a:rPr>
              <a:t>[2] IFPI Global Music Report 2019: Global Music Market Grows for Fourth Consecutive Year. (</a:t>
            </a:r>
            <a:r>
              <a:rPr lang="en-US" dirty="0" err="1">
                <a:latin typeface="+mj-lt"/>
              </a:rPr>
              <a:t>n.d.</a:t>
            </a:r>
            <a:r>
              <a:rPr lang="en-US" dirty="0">
                <a:latin typeface="+mj-lt"/>
              </a:rPr>
              <a:t>). Retrieved from https://</a:t>
            </a:r>
            <a:r>
              <a:rPr lang="en-US" dirty="0" err="1">
                <a:latin typeface="+mj-lt"/>
              </a:rPr>
              <a:t>musicbiz.org</a:t>
            </a:r>
            <a:r>
              <a:rPr lang="en-US" dirty="0">
                <a:latin typeface="+mj-lt"/>
              </a:rPr>
              <a:t>/news/ifpi-global-music-report-2019-global-music-market-grows-for-fourth-consecutive-year/. 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[3] https://spotipy.readthedocs.io/en/latest/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[4] https://www.spotify.com/hk-en/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[5] https://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github.com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/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pylast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/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pylast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60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9D1D5B-30F3-CD4F-998A-AE8D1E3E2A08}"/>
              </a:ext>
            </a:extLst>
          </p:cNvPr>
          <p:cNvSpPr txBox="1"/>
          <p:nvPr/>
        </p:nvSpPr>
        <p:spPr>
          <a:xfrm>
            <a:off x="4091766" y="676895"/>
            <a:ext cx="400846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7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Thank</a:t>
            </a:r>
            <a:r>
              <a:rPr kumimoji="0" lang="zh-CN" altLang="en-US" sz="7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7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You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B33744-12A5-CD4A-9761-F078DC29357A}"/>
              </a:ext>
            </a:extLst>
          </p:cNvPr>
          <p:cNvSpPr txBox="1"/>
          <p:nvPr/>
        </p:nvSpPr>
        <p:spPr>
          <a:xfrm>
            <a:off x="1448789" y="1960763"/>
            <a:ext cx="929442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Special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 thanks to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Professor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Enric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Junqué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 de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Fortuny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 and TA </a:t>
            </a:r>
            <a:r>
              <a:rPr lang="en-US" altLang="zh-CN" sz="2400" dirty="0" err="1">
                <a:solidFill>
                  <a:schemeClr val="bg1"/>
                </a:solidFill>
                <a:latin typeface="+mn-lt"/>
              </a:rPr>
              <a:t>Ruowen</a:t>
            </a:r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 Tan 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lt"/>
              </a:rPr>
              <a:t>for all the help we get during this project!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Segoe UI"/>
            </a:endParaRPr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060C2EFF-EE97-3C41-87DC-63F64F28E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51"/>
          <a:stretch/>
        </p:blipFill>
        <p:spPr>
          <a:xfrm>
            <a:off x="4789568" y="3077178"/>
            <a:ext cx="2612861" cy="32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51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94487" y="6478563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94" name="文本框 21"/>
          <p:cNvSpPr txBox="1"/>
          <p:nvPr/>
        </p:nvSpPr>
        <p:spPr>
          <a:xfrm>
            <a:off x="5231669" y="1159220"/>
            <a:ext cx="1728662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5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t>01</a:t>
            </a:r>
          </a:p>
        </p:txBody>
      </p:sp>
      <p:sp>
        <p:nvSpPr>
          <p:cNvPr id="395" name="矩形 22"/>
          <p:cNvSpPr txBox="1"/>
          <p:nvPr/>
        </p:nvSpPr>
        <p:spPr>
          <a:xfrm>
            <a:off x="3883959" y="3186952"/>
            <a:ext cx="442408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48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dirty="0"/>
              <a:t>Problem</a:t>
            </a:r>
            <a:endParaRPr dirty="0"/>
          </a:p>
        </p:txBody>
      </p:sp>
      <p:sp>
        <p:nvSpPr>
          <p:cNvPr id="396" name="矩形 23"/>
          <p:cNvSpPr txBox="1"/>
          <p:nvPr/>
        </p:nvSpPr>
        <p:spPr>
          <a:xfrm>
            <a:off x="4031877" y="4346171"/>
            <a:ext cx="4128247" cy="29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397" name="直接连接符 24"/>
          <p:cNvSpPr/>
          <p:nvPr/>
        </p:nvSpPr>
        <p:spPr>
          <a:xfrm>
            <a:off x="4159623" y="316005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直接连接符 25"/>
          <p:cNvSpPr/>
          <p:nvPr/>
        </p:nvSpPr>
        <p:spPr>
          <a:xfrm>
            <a:off x="4159623" y="413272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矩形 12"/>
          <p:cNvSpPr txBox="1"/>
          <p:nvPr/>
        </p:nvSpPr>
        <p:spPr>
          <a:xfrm>
            <a:off x="717479" y="2679007"/>
            <a:ext cx="10757041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4000" dirty="0">
                <a:latin typeface="+mn-lt"/>
              </a:rPr>
              <a:t>What will be the popularity (play count) of a song?</a:t>
            </a:r>
          </a:p>
          <a:p>
            <a:pPr algn="ctr"/>
            <a:r>
              <a:rPr lang="en-US" altLang="zh-CN" sz="4000" dirty="0">
                <a:latin typeface="+mn-lt"/>
              </a:rPr>
              <a:t>How can we know it?</a:t>
            </a:r>
          </a:p>
        </p:txBody>
      </p:sp>
      <p:sp>
        <p:nvSpPr>
          <p:cNvPr id="980" name="矩形 14"/>
          <p:cNvSpPr txBox="1"/>
          <p:nvPr/>
        </p:nvSpPr>
        <p:spPr>
          <a:xfrm>
            <a:off x="646066" y="362454"/>
            <a:ext cx="496388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44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altLang="zh-CN" dirty="0"/>
              <a:t>Problem</a:t>
            </a:r>
            <a:endParaRPr dirty="0"/>
          </a:p>
        </p:txBody>
      </p:sp>
      <p:sp>
        <p:nvSpPr>
          <p:cNvPr id="981" name="矩形 18"/>
          <p:cNvSpPr/>
          <p:nvPr/>
        </p:nvSpPr>
        <p:spPr>
          <a:xfrm>
            <a:off x="801188" y="1157286"/>
            <a:ext cx="74023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0531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94487" y="6478563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94" name="文本框 21"/>
          <p:cNvSpPr txBox="1"/>
          <p:nvPr/>
        </p:nvSpPr>
        <p:spPr>
          <a:xfrm>
            <a:off x="5302835" y="1159220"/>
            <a:ext cx="1586330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15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395" name="矩形 22"/>
          <p:cNvSpPr txBox="1"/>
          <p:nvPr/>
        </p:nvSpPr>
        <p:spPr>
          <a:xfrm>
            <a:off x="3883959" y="3186952"/>
            <a:ext cx="442408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600"/>
              </a:spcBef>
              <a:defRPr sz="4800">
                <a:solidFill>
                  <a:srgbClr val="FFFFFF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r>
              <a:rPr lang="en-US" dirty="0"/>
              <a:t>Data Acquisition</a:t>
            </a:r>
            <a:endParaRPr dirty="0"/>
          </a:p>
        </p:txBody>
      </p:sp>
      <p:sp>
        <p:nvSpPr>
          <p:cNvPr id="396" name="矩形 23"/>
          <p:cNvSpPr txBox="1"/>
          <p:nvPr/>
        </p:nvSpPr>
        <p:spPr>
          <a:xfrm>
            <a:off x="4031877" y="4346171"/>
            <a:ext cx="4128247" cy="294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spcBef>
                <a:spcPts val="60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397" name="直接连接符 24"/>
          <p:cNvSpPr/>
          <p:nvPr/>
        </p:nvSpPr>
        <p:spPr>
          <a:xfrm>
            <a:off x="4159623" y="316005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直接连接符 25"/>
          <p:cNvSpPr/>
          <p:nvPr/>
        </p:nvSpPr>
        <p:spPr>
          <a:xfrm>
            <a:off x="4159623" y="4132729"/>
            <a:ext cx="3872754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7855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4483CE-27BB-AB45-A641-8854BD30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596" y="1612757"/>
            <a:ext cx="3844973" cy="9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片包含 游戏机, 画&#10;&#10;描述已自动生成">
            <a:extLst>
              <a:ext uri="{FF2B5EF4-FFF2-40B4-BE49-F238E27FC236}">
                <a16:creationId xmlns:a16="http://schemas.microsoft.com/office/drawing/2014/main" id="{67FFAE06-442C-264D-9B12-C65C7450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9" y="1777981"/>
            <a:ext cx="2645476" cy="101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22FC14-84B1-8449-92F2-1B75932839D7}"/>
              </a:ext>
            </a:extLst>
          </p:cNvPr>
          <p:cNvSpPr txBox="1"/>
          <p:nvPr/>
        </p:nvSpPr>
        <p:spPr>
          <a:xfrm>
            <a:off x="469175" y="2913395"/>
            <a:ext cx="508713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A music platform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Records details of user’s activities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</a:rPr>
              <a:t>Offers data of each song’s </a:t>
            </a:r>
            <a:r>
              <a:rPr lang="en-US" altLang="zh-CN" sz="2400" b="1" dirty="0">
                <a:solidFill>
                  <a:srgbClr val="1E7553"/>
                </a:solidFill>
                <a:latin typeface="+mn-lt"/>
              </a:rPr>
              <a:t>play count</a:t>
            </a:r>
            <a:endParaRPr kumimoji="0" lang="zh-CN" altLang="en-US" sz="2400" b="1" i="0" strike="noStrike" cap="none" spc="0" normalizeH="0" baseline="0" dirty="0">
              <a:ln>
                <a:noFill/>
              </a:ln>
              <a:solidFill>
                <a:srgbClr val="1E7553"/>
              </a:solidFill>
              <a:effectLst/>
              <a:uFillTx/>
              <a:latin typeface="+mn-lt"/>
              <a:sym typeface="Segoe U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7C5D27-A8F5-6048-A089-CB6DDE0DB727}"/>
              </a:ext>
            </a:extLst>
          </p:cNvPr>
          <p:cNvSpPr/>
          <p:nvPr/>
        </p:nvSpPr>
        <p:spPr>
          <a:xfrm>
            <a:off x="6364469" y="2701093"/>
            <a:ext cx="5358356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 popular music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Provides over 50 million tracks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22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features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including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audio features, track features, artist features and album features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58127-BEE7-2447-879F-B6102B0AECD8}"/>
              </a:ext>
            </a:extLst>
          </p:cNvPr>
          <p:cNvSpPr txBox="1"/>
          <p:nvPr/>
        </p:nvSpPr>
        <p:spPr>
          <a:xfrm>
            <a:off x="420828" y="436131"/>
            <a:ext cx="554093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Dependent</a:t>
            </a:r>
            <a:r>
              <a: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Variable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Play Count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sym typeface="Segoe UI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734D2C-01FC-F945-AA66-84562296B0B6}"/>
              </a:ext>
            </a:extLst>
          </p:cNvPr>
          <p:cNvSpPr txBox="1"/>
          <p:nvPr/>
        </p:nvSpPr>
        <p:spPr>
          <a:xfrm>
            <a:off x="6364469" y="436131"/>
            <a:ext cx="500400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Predictors: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22 Features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92B02E-6D07-8847-9FAD-A7273E1EC4B4}"/>
              </a:ext>
            </a:extLst>
          </p:cNvPr>
          <p:cNvSpPr txBox="1"/>
          <p:nvPr/>
        </p:nvSpPr>
        <p:spPr>
          <a:xfrm>
            <a:off x="3541894" y="5506156"/>
            <a:ext cx="464485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1E7553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844,194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1E7553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1E7553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Observations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1E7553"/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6DDB75-F633-764B-A131-148DBEE31AC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71782BD-EA5D-3842-B44E-07A5B03A67D1}"/>
              </a:ext>
            </a:extLst>
          </p:cNvPr>
          <p:cNvCxnSpPr/>
          <p:nvPr/>
        </p:nvCxnSpPr>
        <p:spPr>
          <a:xfrm>
            <a:off x="6096000" y="320634"/>
            <a:ext cx="0" cy="5185522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85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D1D2D1-09B6-6C4E-BF17-62576E198C71}"/>
              </a:ext>
            </a:extLst>
          </p:cNvPr>
          <p:cNvSpPr txBox="1"/>
          <p:nvPr/>
        </p:nvSpPr>
        <p:spPr>
          <a:xfrm>
            <a:off x="463138" y="201881"/>
            <a:ext cx="412548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Snowball Sampling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pic>
        <p:nvPicPr>
          <p:cNvPr id="9" name="图片 8" descr="图片包含 街道, 交通, 交叉, 雪&#10;&#10;描述已自动生成">
            <a:extLst>
              <a:ext uri="{FF2B5EF4-FFF2-40B4-BE49-F238E27FC236}">
                <a16:creationId xmlns:a16="http://schemas.microsoft.com/office/drawing/2014/main" id="{FCEB1DFF-E8F2-384C-B711-1A81AF0F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67" y="1122219"/>
            <a:ext cx="7759173" cy="46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图片 2" descr="图片包含 物体, 游戏机, 天线, 桌子&#10;&#10;描述已自动生成">
            <a:extLst>
              <a:ext uri="{FF2B5EF4-FFF2-40B4-BE49-F238E27FC236}">
                <a16:creationId xmlns:a16="http://schemas.microsoft.com/office/drawing/2014/main" id="{AEC99F72-1260-184C-A89D-10B4AE07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5" y="1269093"/>
            <a:ext cx="10147300" cy="1968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15E91C-4E03-8A42-B33F-0FC7D7008059}"/>
              </a:ext>
            </a:extLst>
          </p:cNvPr>
          <p:cNvSpPr txBox="1"/>
          <p:nvPr/>
        </p:nvSpPr>
        <p:spPr>
          <a:xfrm>
            <a:off x="463138" y="201881"/>
            <a:ext cx="400526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Snowball Sampling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D7066-A436-6E46-AFE4-49F3188BED4C}"/>
              </a:ext>
            </a:extLst>
          </p:cNvPr>
          <p:cNvSpPr txBox="1"/>
          <p:nvPr/>
        </p:nvSpPr>
        <p:spPr>
          <a:xfrm>
            <a:off x="1646914" y="3721860"/>
            <a:ext cx="859626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Segoe UI"/>
                <a:cs typeface="Segoe UI"/>
                <a:sym typeface="Segoe UI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Using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multiple sample seeds can increase sample diversity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”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——Julian 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Kerchherr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sym typeface="Segoe U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53878B-D818-7E4C-8C92-28414D4063C0}"/>
              </a:ext>
            </a:extLst>
          </p:cNvPr>
          <p:cNvSpPr/>
          <p:nvPr/>
        </p:nvSpPr>
        <p:spPr>
          <a:xfrm>
            <a:off x="758041" y="4606235"/>
            <a:ext cx="106759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b="1" dirty="0">
                <a:solidFill>
                  <a:srgbClr val="1E7553"/>
                </a:solidFill>
                <a:latin typeface="+mn-lt"/>
              </a:rPr>
              <a:t>10 Sample Seeds</a:t>
            </a:r>
            <a:r>
              <a:rPr lang="en-US" altLang="zh-CN" sz="2400" dirty="0">
                <a:latin typeface="+mn-lt"/>
              </a:rPr>
              <a:t> are Taylor Swift, Jun Zhen, Shigeru </a:t>
            </a:r>
            <a:r>
              <a:rPr lang="en-US" altLang="zh-CN" sz="2400" dirty="0" err="1">
                <a:latin typeface="+mn-lt"/>
              </a:rPr>
              <a:t>Umebayashi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 err="1">
                <a:latin typeface="+mn-lt"/>
              </a:rPr>
              <a:t>Alizée</a:t>
            </a:r>
            <a:r>
              <a:rPr lang="en-US" altLang="zh-CN" sz="2400" dirty="0">
                <a:latin typeface="+mn-lt"/>
              </a:rPr>
              <a:t>, Wolfgang, Amadeus Mozart, Lana Del Rey,  Jay Chou, Cuco, Eason Chen, </a:t>
            </a:r>
            <a:r>
              <a:rPr lang="en-US" altLang="zh-CN" sz="2400" dirty="0" err="1">
                <a:latin typeface="+mn-lt"/>
              </a:rPr>
              <a:t>Taichi</a:t>
            </a:r>
            <a:r>
              <a:rPr lang="en-US" altLang="zh-CN" sz="2400" dirty="0">
                <a:latin typeface="+mn-lt"/>
              </a:rPr>
              <a:t> Mukai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6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地图上有字&#10;&#10;描述已自动生成">
            <a:extLst>
              <a:ext uri="{FF2B5EF4-FFF2-40B4-BE49-F238E27FC236}">
                <a16:creationId xmlns:a16="http://schemas.microsoft.com/office/drawing/2014/main" id="{A27C7F64-51ED-AB46-BFB0-96B4CF70A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"/>
          <a:stretch/>
        </p:blipFill>
        <p:spPr>
          <a:xfrm>
            <a:off x="298009" y="75378"/>
            <a:ext cx="11294072" cy="63113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15E91C-4E03-8A42-B33F-0FC7D7008059}"/>
              </a:ext>
            </a:extLst>
          </p:cNvPr>
          <p:cNvSpPr txBox="1"/>
          <p:nvPr/>
        </p:nvSpPr>
        <p:spPr>
          <a:xfrm>
            <a:off x="463138" y="201881"/>
            <a:ext cx="675441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Snowball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Sampling Visualization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+mn-lt"/>
              <a:ea typeface="Segoe UI"/>
              <a:cs typeface="Segoe UI"/>
              <a:sym typeface="Segoe UI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D70726-185D-1845-A0B6-CD84C2C5A1F9}"/>
              </a:ext>
            </a:extLst>
          </p:cNvPr>
          <p:cNvSpPr/>
          <p:nvPr/>
        </p:nvSpPr>
        <p:spPr>
          <a:xfrm>
            <a:off x="1587335" y="1281194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lt"/>
              </a:rPr>
              <a:t>Nodes</a:t>
            </a:r>
            <a:r>
              <a:rPr lang="en-US" altLang="zh-CN" sz="2000" dirty="0">
                <a:latin typeface="+mn-lt"/>
              </a:rPr>
              <a:t>: Artists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lt"/>
              </a:rPr>
              <a:t>Edges</a:t>
            </a:r>
            <a:r>
              <a:rPr lang="en-US" altLang="zh-CN" sz="2000" dirty="0">
                <a:latin typeface="+mn-lt"/>
              </a:rPr>
              <a:t>: Connect related artists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lt"/>
              </a:rPr>
              <a:t>Color</a:t>
            </a:r>
            <a:r>
              <a:rPr lang="en-US" altLang="zh-CN" sz="2000" dirty="0">
                <a:latin typeface="+mn-lt"/>
              </a:rPr>
              <a:t>: Starting point</a:t>
            </a:r>
          </a:p>
        </p:txBody>
      </p:sp>
      <p:sp>
        <p:nvSpPr>
          <p:cNvPr id="1102" name="TextBox 15"/>
          <p:cNvSpPr txBox="1">
            <a:spLocks noGrp="1"/>
          </p:cNvSpPr>
          <p:nvPr>
            <p:ph type="sldNum" sz="quarter" idx="2"/>
          </p:nvPr>
        </p:nvSpPr>
        <p:spPr>
          <a:xfrm>
            <a:off x="5945045" y="6478563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solidFill>
                  <a:srgbClr val="262626"/>
                </a:solidFill>
                <a:latin typeface="Segoe UI Light 8"/>
                <a:ea typeface="Segoe UI Light 8"/>
                <a:cs typeface="Segoe UI Light 8"/>
                <a:sym typeface="Segoe UI Light 8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03" name="矩形 12"/>
          <p:cNvSpPr/>
          <p:nvPr/>
        </p:nvSpPr>
        <p:spPr>
          <a:xfrm>
            <a:off x="0" y="6458856"/>
            <a:ext cx="12192000" cy="399144"/>
          </a:xfrm>
          <a:prstGeom prst="rect">
            <a:avLst/>
          </a:prstGeom>
          <a:solidFill>
            <a:srgbClr val="1EAB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2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842</Words>
  <Application>Microsoft Macintosh PowerPoint</Application>
  <PresentationFormat>宽屏</PresentationFormat>
  <Paragraphs>234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微软雅黑</vt:lpstr>
      <vt:lpstr>Segoe UI</vt:lpstr>
      <vt:lpstr>Segoe UI Light 8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DuanWujie</cp:lastModifiedBy>
  <cp:revision>51</cp:revision>
  <dcterms:modified xsi:type="dcterms:W3CDTF">2019-12-12T05:48:59Z</dcterms:modified>
</cp:coreProperties>
</file>