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28" r:id="rId1"/>
    <p:sldMasterId id="2147484230" r:id="rId2"/>
  </p:sldMasterIdLst>
  <p:notesMasterIdLst>
    <p:notesMasterId r:id="rId58"/>
  </p:notesMasterIdLst>
  <p:sldIdLst>
    <p:sldId id="573" r:id="rId3"/>
    <p:sldId id="560" r:id="rId4"/>
    <p:sldId id="574" r:id="rId5"/>
    <p:sldId id="575" r:id="rId6"/>
    <p:sldId id="576" r:id="rId7"/>
    <p:sldId id="577" r:id="rId8"/>
    <p:sldId id="578" r:id="rId9"/>
    <p:sldId id="579" r:id="rId10"/>
    <p:sldId id="580" r:id="rId11"/>
    <p:sldId id="605" r:id="rId12"/>
    <p:sldId id="581" r:id="rId13"/>
    <p:sldId id="582" r:id="rId14"/>
    <p:sldId id="583" r:id="rId15"/>
    <p:sldId id="584" r:id="rId16"/>
    <p:sldId id="585" r:id="rId17"/>
    <p:sldId id="586" r:id="rId18"/>
    <p:sldId id="587" r:id="rId19"/>
    <p:sldId id="588" r:id="rId20"/>
    <p:sldId id="606" r:id="rId21"/>
    <p:sldId id="607" r:id="rId22"/>
    <p:sldId id="589" r:id="rId23"/>
    <p:sldId id="590" r:id="rId24"/>
    <p:sldId id="591" r:id="rId25"/>
    <p:sldId id="593" r:id="rId26"/>
    <p:sldId id="592" r:id="rId27"/>
    <p:sldId id="596" r:id="rId28"/>
    <p:sldId id="597" r:id="rId29"/>
    <p:sldId id="598" r:id="rId30"/>
    <p:sldId id="599" r:id="rId31"/>
    <p:sldId id="600" r:id="rId32"/>
    <p:sldId id="601" r:id="rId33"/>
    <p:sldId id="602" r:id="rId34"/>
    <p:sldId id="603" r:id="rId35"/>
    <p:sldId id="604" r:id="rId36"/>
    <p:sldId id="608" r:id="rId37"/>
    <p:sldId id="609" r:id="rId38"/>
    <p:sldId id="610" r:id="rId39"/>
    <p:sldId id="611" r:id="rId40"/>
    <p:sldId id="612" r:id="rId41"/>
    <p:sldId id="613" r:id="rId42"/>
    <p:sldId id="615" r:id="rId43"/>
    <p:sldId id="616" r:id="rId44"/>
    <p:sldId id="617" r:id="rId45"/>
    <p:sldId id="618" r:id="rId46"/>
    <p:sldId id="619" r:id="rId47"/>
    <p:sldId id="620" r:id="rId48"/>
    <p:sldId id="621" r:id="rId49"/>
    <p:sldId id="622" r:id="rId50"/>
    <p:sldId id="623" r:id="rId51"/>
    <p:sldId id="624" r:id="rId52"/>
    <p:sldId id="625" r:id="rId53"/>
    <p:sldId id="626" r:id="rId54"/>
    <p:sldId id="627" r:id="rId55"/>
    <p:sldId id="628" r:id="rId56"/>
    <p:sldId id="629" r:id="rId5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99FFCC"/>
    <a:srgbClr val="FBDDCD"/>
    <a:srgbClr val="8FE2FF"/>
    <a:srgbClr val="FFFFC8"/>
    <a:srgbClr val="99CCFF"/>
    <a:srgbClr val="66CCFF"/>
    <a:srgbClr val="6600CC"/>
    <a:srgbClr val="996600"/>
    <a:srgbClr val="F4A4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15" autoAdjust="0"/>
  </p:normalViewPr>
  <p:slideViewPr>
    <p:cSldViewPr>
      <p:cViewPr varScale="1">
        <p:scale>
          <a:sx n="64" d="100"/>
          <a:sy n="64" d="100"/>
        </p:scale>
        <p:origin x="1287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Web Security: theory And Applications</a:t>
            </a: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5F96082-224C-440B-B2A6-48B658ECD6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554228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Web Security: theory And Applications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F96082-224C-440B-B2A6-48B658ECD6BC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1532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1514268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 userDrawn="1"/>
        </p:nvSpPr>
        <p:spPr>
          <a:xfrm>
            <a:off x="971550" y="241300"/>
            <a:ext cx="5910263" cy="450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97473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97473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97473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97473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97473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zh-CN" sz="2400" b="0" kern="1200" dirty="0" smtClean="0">
                <a:solidFill>
                  <a:srgbClr val="397473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Process Synchronization</a:t>
            </a:r>
            <a:endParaRPr lang="zh-CN" altLang="en-US" sz="2400" b="0" kern="1200" dirty="0">
              <a:solidFill>
                <a:srgbClr val="397473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882110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 userDrawn="1"/>
        </p:nvSpPr>
        <p:spPr>
          <a:xfrm>
            <a:off x="971550" y="241300"/>
            <a:ext cx="5910263" cy="450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97473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97473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97473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97473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97473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zh-CN" sz="2400" b="0" kern="1200" dirty="0" smtClean="0">
                <a:solidFill>
                  <a:srgbClr val="397473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Synchronization Hardware</a:t>
            </a:r>
            <a:endParaRPr lang="zh-CN" altLang="en-US" sz="2400" b="0" kern="1200" dirty="0">
              <a:solidFill>
                <a:srgbClr val="397473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9263518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 userDrawn="1"/>
        </p:nvSpPr>
        <p:spPr>
          <a:xfrm>
            <a:off x="971550" y="241300"/>
            <a:ext cx="5910263" cy="450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97473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97473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97473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97473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97473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zh-CN" sz="2400" b="0" kern="1200" dirty="0" err="1" smtClean="0">
                <a:solidFill>
                  <a:srgbClr val="397473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Mutex</a:t>
            </a:r>
            <a:r>
              <a:rPr lang="en-US" altLang="zh-CN" sz="2400" b="0" kern="1200" dirty="0" smtClean="0">
                <a:solidFill>
                  <a:srgbClr val="397473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Lock</a:t>
            </a:r>
            <a:endParaRPr lang="zh-CN" altLang="en-US" sz="2400" b="0" kern="1200" dirty="0">
              <a:solidFill>
                <a:srgbClr val="397473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294636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 userDrawn="1"/>
        </p:nvSpPr>
        <p:spPr>
          <a:xfrm>
            <a:off x="971550" y="241300"/>
            <a:ext cx="5910263" cy="450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97473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97473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97473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97473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97473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0" kern="1200" dirty="0" smtClean="0">
                <a:solidFill>
                  <a:srgbClr val="397473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Semaphores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351715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 userDrawn="1"/>
        </p:nvSpPr>
        <p:spPr>
          <a:xfrm>
            <a:off x="971550" y="241300"/>
            <a:ext cx="5910263" cy="450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97473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97473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97473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97473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97473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0" kern="1200" dirty="0" smtClean="0">
                <a:solidFill>
                  <a:srgbClr val="397473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Classical Problems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1200800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428684"/>
            </a:gs>
            <a:gs pos="74001">
              <a:srgbClr val="D0E9E8"/>
            </a:gs>
            <a:gs pos="83000">
              <a:srgbClr val="D0E9E8"/>
            </a:gs>
            <a:gs pos="100000">
              <a:srgbClr val="E0F0F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 userDrawn="1"/>
        </p:nvSpPr>
        <p:spPr bwMode="auto">
          <a:xfrm>
            <a:off x="1908175" y="1916113"/>
            <a:ext cx="6335713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kern="1200" dirty="0" smtClean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Synchronization &amp; Semaphores</a:t>
            </a:r>
            <a:endParaRPr lang="en-US" altLang="zh-CN" sz="3600" b="1" dirty="0" smtClean="0">
              <a:solidFill>
                <a:schemeClr val="tx2"/>
              </a:solidFill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en-US" altLang="zh-CN" sz="2400" b="1" dirty="0" smtClean="0">
                <a:solidFill>
                  <a:schemeClr val="tx2"/>
                </a:solidFill>
              </a:rPr>
              <a:t>Operating Systems</a:t>
            </a:r>
            <a:r>
              <a:rPr lang="en-US" altLang="zh-CN" sz="2400" i="1" dirty="0" smtClean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3" name="TextBox 15"/>
          <p:cNvSpPr txBox="1">
            <a:spLocks noChangeArrowheads="1"/>
          </p:cNvSpPr>
          <p:nvPr userDrawn="1"/>
        </p:nvSpPr>
        <p:spPr bwMode="auto">
          <a:xfrm>
            <a:off x="4500563" y="4797425"/>
            <a:ext cx="36004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rgbClr val="3A7877"/>
                </a:solidFill>
                <a:latin typeface="Calibri" panose="020F0502020204030204" pitchFamily="34" charset="0"/>
              </a:rPr>
              <a:t>Lecture Notes: os_sysu@163.com</a:t>
            </a:r>
          </a:p>
          <a:p>
            <a:pPr eaLnBrk="1" hangingPunct="1">
              <a:defRPr/>
            </a:pPr>
            <a:r>
              <a:rPr lang="en-US" altLang="zh-CN" dirty="0" smtClean="0">
                <a:solidFill>
                  <a:srgbClr val="3A7877"/>
                </a:solidFill>
                <a:latin typeface="Calibri" panose="020F0502020204030204" pitchFamily="34" charset="0"/>
              </a:rPr>
              <a:t>Instructor: </a:t>
            </a:r>
            <a:r>
              <a:rPr lang="en-US" altLang="zh-CN" dirty="0" err="1" smtClean="0">
                <a:solidFill>
                  <a:srgbClr val="3A7877"/>
                </a:solidFill>
                <a:latin typeface="Calibri" panose="020F0502020204030204" pitchFamily="34" charset="0"/>
              </a:rPr>
              <a:t>Guoyang</a:t>
            </a:r>
            <a:r>
              <a:rPr lang="en-US" altLang="zh-CN" dirty="0" smtClean="0">
                <a:solidFill>
                  <a:srgbClr val="3A7877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 err="1" smtClean="0">
                <a:solidFill>
                  <a:srgbClr val="3A7877"/>
                </a:solidFill>
                <a:latin typeface="Calibri" panose="020F0502020204030204" pitchFamily="34" charset="0"/>
              </a:rPr>
              <a:t>Cai</a:t>
            </a:r>
            <a:endParaRPr lang="en-US" altLang="zh-CN" dirty="0" smtClean="0">
              <a:solidFill>
                <a:srgbClr val="3A7877"/>
              </a:solidFill>
              <a:latin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rgbClr val="3A7877"/>
                </a:solidFill>
                <a:latin typeface="Calibri" panose="020F0502020204030204" pitchFamily="34" charset="0"/>
              </a:rPr>
              <a:t>email: isscgy@mail.sysu.edu.cn</a:t>
            </a:r>
          </a:p>
        </p:txBody>
      </p:sp>
      <p:pic>
        <p:nvPicPr>
          <p:cNvPr id="1029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063" y="6092825"/>
            <a:ext cx="16954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连接符 9"/>
          <p:cNvCxnSpPr/>
          <p:nvPr userDrawn="1"/>
        </p:nvCxnSpPr>
        <p:spPr>
          <a:xfrm>
            <a:off x="1835150" y="1844675"/>
            <a:ext cx="63373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1835150" y="3141663"/>
            <a:ext cx="63373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5"/>
          <p:cNvSpPr txBox="1">
            <a:spLocks noChangeArrowheads="1"/>
          </p:cNvSpPr>
          <p:nvPr userDrawn="1"/>
        </p:nvSpPr>
        <p:spPr bwMode="auto">
          <a:xfrm>
            <a:off x="4427538" y="3429000"/>
            <a:ext cx="40322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rgbClr val="3A7877"/>
                </a:solidFill>
                <a:latin typeface="Calibri" panose="020F0502020204030204" pitchFamily="34" charset="0"/>
              </a:rPr>
              <a:t>School of Data &amp; Computer Science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rgbClr val="3A7877"/>
                </a:solidFill>
                <a:latin typeface="Calibri" panose="020F0502020204030204" pitchFamily="34" charset="0"/>
              </a:rPr>
              <a:t>Sun </a:t>
            </a:r>
            <a:r>
              <a:rPr lang="en-US" altLang="zh-CN" sz="2000" dirty="0" err="1" smtClean="0">
                <a:solidFill>
                  <a:srgbClr val="3A7877"/>
                </a:solidFill>
                <a:latin typeface="Calibri" panose="020F0502020204030204" pitchFamily="34" charset="0"/>
              </a:rPr>
              <a:t>Yat-sen</a:t>
            </a:r>
            <a:r>
              <a:rPr lang="en-US" altLang="zh-CN" sz="2000" dirty="0" smtClean="0">
                <a:solidFill>
                  <a:srgbClr val="3A7877"/>
                </a:solidFill>
                <a:latin typeface="Calibri" panose="020F0502020204030204" pitchFamily="34" charset="0"/>
              </a:rPr>
              <a:t> University </a:t>
            </a:r>
          </a:p>
        </p:txBody>
      </p:sp>
      <p:sp>
        <p:nvSpPr>
          <p:cNvPr id="9" name="TextBox 15"/>
          <p:cNvSpPr txBox="1">
            <a:spLocks noChangeArrowheads="1"/>
          </p:cNvSpPr>
          <p:nvPr userDrawn="1"/>
        </p:nvSpPr>
        <p:spPr bwMode="auto">
          <a:xfrm>
            <a:off x="88920" y="116632"/>
            <a:ext cx="584775" cy="3096344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90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270"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600" b="1" u="none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OPERATING  SYSTEMS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720725"/>
            <a:ext cx="8429625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2051" name="直接连接符 20"/>
          <p:cNvCxnSpPr>
            <a:cxnSpLocks noChangeShapeType="1"/>
          </p:cNvCxnSpPr>
          <p:nvPr userDrawn="1"/>
        </p:nvCxnSpPr>
        <p:spPr bwMode="auto">
          <a:xfrm>
            <a:off x="933450" y="674688"/>
            <a:ext cx="7815263" cy="6350"/>
          </a:xfrm>
          <a:prstGeom prst="line">
            <a:avLst/>
          </a:prstGeom>
          <a:noFill/>
          <a:ln w="19050">
            <a:solidFill>
              <a:srgbClr val="4286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6" name="Rectangle 4"/>
          <p:cNvSpPr txBox="1">
            <a:spLocks noChangeArrowheads="1"/>
          </p:cNvSpPr>
          <p:nvPr userDrawn="1"/>
        </p:nvSpPr>
        <p:spPr bwMode="auto">
          <a:xfrm>
            <a:off x="7697788" y="344488"/>
            <a:ext cx="9366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F9F7A844-6787-4006-A2E4-9FC3281BDE2F}" type="slidenum">
              <a:rPr lang="en-US" altLang="zh-CN" sz="1200" b="1" smtClean="0">
                <a:solidFill>
                  <a:srgbClr val="3A7877"/>
                </a:solidFill>
                <a:latin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r>
              <a:rPr lang="en-US" altLang="zh-CN" sz="1200" b="1" dirty="0" smtClean="0">
                <a:solidFill>
                  <a:srgbClr val="3A7877"/>
                </a:solidFill>
                <a:latin typeface="Arial" panose="020B0604020202020204" pitchFamily="34" charset="0"/>
              </a:rPr>
              <a:t> / 55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611188" y="393700"/>
            <a:ext cx="287337" cy="287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46075" y="217488"/>
            <a:ext cx="409575" cy="4127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 w="38100">
                <a:solidFill>
                  <a:schemeClr val="tx1"/>
                </a:solidFill>
              </a:ln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69" r:id="rId2"/>
    <p:sldLayoutId id="2147484271" r:id="rId3"/>
    <p:sldLayoutId id="2147484270" r:id="rId4"/>
    <p:sldLayoutId id="2147484272" r:id="rId5"/>
  </p:sldLayoutIdLst>
  <p:transition spd="slow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397473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397473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397473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397473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397473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Calibri" panose="020F050202020403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Calibri" panose="020F050202020403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Calibri" panose="020F050202020403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tx2"/>
        </a:buClr>
        <a:buSzPct val="80000"/>
        <a:buFont typeface="黑体" panose="02010609060101010101" pitchFamily="49" charset="-122"/>
        <a:buChar char="■"/>
        <a:defRPr sz="2400" b="1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803275" indent="-346075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rgbClr val="5FB1AF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260475" indent="-346075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rgbClr val="C1E1E0"/>
        </a:buClr>
        <a:buFont typeface="Wingdings" panose="05000000000000000000" pitchFamily="2" charset="2"/>
        <a:buChar char="n"/>
        <a:tabLst>
          <a:tab pos="893763" algn="l"/>
        </a:tabLst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708150" indent="-276225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rgbClr val="CFE7E7"/>
        </a:buClr>
        <a:buSzPct val="9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154238" indent="-27463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folHlink"/>
        </a:buClr>
        <a:buSzPct val="90000"/>
        <a:buFont typeface="Calibri" panose="020F0502020204030204" pitchFamily="34" charset="0"/>
        <a:buChar char="◌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20725"/>
            <a:ext cx="8429625" cy="515525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Synchronization Hardware</a:t>
            </a:r>
          </a:p>
          <a:p>
            <a:pPr lvl="1" eaLnBrk="1" hangingPunct="1">
              <a:lnSpc>
                <a:spcPct val="10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err="1" smtClean="0">
                <a:ea typeface="宋体" panose="02010600030101010101" pitchFamily="2" charset="-122"/>
              </a:rPr>
              <a:t>Test_and_Set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Synchronization Hardware Instruction</a:t>
            </a:r>
          </a:p>
          <a:p>
            <a:pPr lvl="2" eaLnBrk="1" hangingPunct="1">
              <a:lnSpc>
                <a:spcPct val="10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Another 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test_and_set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Example</a:t>
            </a:r>
          </a:p>
          <a:p>
            <a:pPr lvl="3" eaLnBrk="1" hangingPunct="1">
              <a:lnSpc>
                <a:spcPct val="100000"/>
              </a:lnSpc>
              <a:spcAft>
                <a:spcPts val="0"/>
              </a:spcAft>
            </a:pPr>
            <a:r>
              <a:rPr lang="en-US" altLang="zh-CN" dirty="0" smtClean="0">
                <a:ea typeface="宋体" panose="02010600030101010101" pitchFamily="2" charset="-122"/>
              </a:rPr>
              <a:t>An </a:t>
            </a:r>
            <a:r>
              <a:rPr lang="en-US" altLang="zh-CN" dirty="0">
                <a:ea typeface="宋体" panose="02010600030101010101" pitchFamily="2" charset="-122"/>
              </a:rPr>
              <a:t>algorithm that uses 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test_and_set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for Mutual </a:t>
            </a:r>
            <a:r>
              <a:rPr lang="en-US" altLang="zh-CN" dirty="0" smtClean="0">
                <a:ea typeface="宋体" panose="02010600030101010101" pitchFamily="2" charset="-122"/>
              </a:rPr>
              <a:t>Exclusion:</a:t>
            </a:r>
          </a:p>
          <a:p>
            <a:pPr lvl="4" eaLnBrk="1" hangingPunct="1">
              <a:lnSpc>
                <a:spcPct val="100000"/>
              </a:lnSpc>
              <a:spcAft>
                <a:spcPts val="0"/>
              </a:spcAft>
            </a:pPr>
            <a:r>
              <a:rPr lang="en-US" altLang="zh-CN" dirty="0" smtClean="0">
                <a:ea typeface="宋体" panose="02010600030101010101" pitchFamily="2" charset="-122"/>
              </a:rPr>
              <a:t>Shared </a:t>
            </a:r>
            <a:r>
              <a:rPr lang="en-US" altLang="zh-CN" dirty="0">
                <a:ea typeface="宋体" panose="02010600030101010101" pitchFamily="2" charset="-122"/>
              </a:rPr>
              <a:t>variable 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 is initialized to 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en-US" altLang="zh-CN" dirty="0" smtClean="0">
                <a:ea typeface="宋体" panose="02010600030101010101" pitchFamily="2" charset="-122"/>
              </a:rPr>
              <a:t>; </a:t>
            </a:r>
          </a:p>
          <a:p>
            <a:pPr lvl="4" eaLnBrk="1" hangingPunct="1">
              <a:lnSpc>
                <a:spcPct val="100000"/>
              </a:lnSpc>
              <a:spcAft>
                <a:spcPts val="0"/>
              </a:spcAft>
            </a:pPr>
            <a:r>
              <a:rPr lang="en-US" altLang="zh-CN" dirty="0" smtClean="0">
                <a:ea typeface="宋体" panose="02010600030101010101" pitchFamily="2" charset="-122"/>
              </a:rPr>
              <a:t>Only </a:t>
            </a:r>
            <a:r>
              <a:rPr lang="en-US" altLang="zh-CN" dirty="0">
                <a:ea typeface="宋体" panose="02010600030101010101" pitchFamily="2" charset="-122"/>
              </a:rPr>
              <a:t>first </a:t>
            </a:r>
            <a:r>
              <a:rPr lang="en-US" altLang="zh-CN" dirty="0" smtClean="0">
                <a:solidFill>
                  <a:srgbClr val="0000FF"/>
                </a:solidFill>
                <a:ea typeface="Cambria" panose="02040503050406030204" pitchFamily="18" charset="0"/>
              </a:rPr>
              <a:t>P</a:t>
            </a:r>
            <a:r>
              <a:rPr lang="en-US" altLang="zh-CN" i="1" baseline="-25000" dirty="0" smtClean="0">
                <a:solidFill>
                  <a:srgbClr val="0000FF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i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who sets 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 enters </a:t>
            </a:r>
            <a:r>
              <a:rPr lang="en-US" altLang="zh-CN" dirty="0" smtClean="0">
                <a:ea typeface="宋体" panose="02010600030101010101" pitchFamily="2" charset="-122"/>
              </a:rPr>
              <a:t>critical section.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 eaLnBrk="1" hangingPunct="1">
              <a:lnSpc>
                <a:spcPct val="100000"/>
              </a:lnSpc>
              <a:spcAft>
                <a:spcPts val="600"/>
              </a:spcAft>
              <a:tabLst>
                <a:tab pos="1433513" algn="l"/>
                <a:tab pos="1714500" algn="l"/>
                <a:tab pos="2058988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Shared data:</a:t>
            </a:r>
          </a:p>
          <a:p>
            <a:pPr marL="2168525" lvl="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altLang="zh-CN" sz="1600" dirty="0" err="1" smtClean="0"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b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= 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0;</a:t>
            </a:r>
            <a:endParaRPr lang="en-US" altLang="zh-CN" sz="16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3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zh-CN" dirty="0">
                <a:ea typeface="宋体" panose="02010600030101010101" pitchFamily="2" charset="-122"/>
              </a:rPr>
              <a:t>Process </a:t>
            </a:r>
            <a:r>
              <a:rPr lang="en-US" altLang="zh-CN" dirty="0">
                <a:ea typeface="Cambria" panose="02040503050406030204" pitchFamily="18" charset="0"/>
              </a:rPr>
              <a:t>P</a:t>
            </a:r>
            <a:r>
              <a:rPr lang="en-US" altLang="zh-CN" i="1" baseline="-25000" dirty="0">
                <a:latin typeface="Consolas" panose="020B0609020204030204" pitchFamily="49" charset="0"/>
                <a:ea typeface="Cambria" panose="02040503050406030204" pitchFamily="18" charset="0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  <a:p>
            <a:pPr marL="2239962" lvl="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repeat</a:t>
            </a:r>
            <a:endParaRPr lang="en-US" altLang="zh-CN" sz="16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2239962" lvl="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repeat {</a:t>
            </a:r>
          </a:p>
          <a:p>
            <a:pPr marL="2239962" lvl="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   ; </a:t>
            </a:r>
            <a:r>
              <a:rPr lang="en-US" altLang="zh-CN" sz="1600" i="1" dirty="0" smtClean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 busy waiting */</a:t>
            </a:r>
          </a:p>
          <a:p>
            <a:pPr marL="2239962" lvl="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} until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</a:rPr>
              <a:t>testset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(b);</a:t>
            </a:r>
          </a:p>
          <a:p>
            <a:pPr marL="2239962" lvl="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i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i="1" dirty="0" smtClea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critical section</a:t>
            </a:r>
          </a:p>
          <a:p>
            <a:pPr marL="2239962" lvl="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b = 0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marL="2239962" lvl="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i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i="1" dirty="0" smtClea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remainder section</a:t>
            </a:r>
            <a:endParaRPr lang="en-US" altLang="zh-CN" sz="1600" i="1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2239962" lvl="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forever</a:t>
            </a:r>
            <a:endParaRPr lang="en-US" altLang="zh-CN" sz="16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02072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20725"/>
            <a:ext cx="8429625" cy="489364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Synchronization Hardware</a:t>
            </a:r>
          </a:p>
          <a:p>
            <a:pPr lvl="1" eaLnBrk="1" hangingPunct="1">
              <a:lnSpc>
                <a:spcPct val="10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err="1" smtClean="0">
                <a:ea typeface="宋体" panose="02010600030101010101" pitchFamily="2" charset="-122"/>
              </a:rPr>
              <a:t>Test_and_Set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Synchronization Hardware Instruction</a:t>
            </a:r>
          </a:p>
          <a:p>
            <a:pPr lvl="2" eaLnBrk="1" hangingPunct="1">
              <a:lnSpc>
                <a:spcPct val="100000"/>
              </a:lnSpc>
              <a:spcAft>
                <a:spcPts val="600"/>
              </a:spcAft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test_and_set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Instruction at Assembly Level</a:t>
            </a:r>
          </a:p>
          <a:p>
            <a:pPr marL="1431925" lvl="3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800" b="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enter_region</a:t>
            </a:r>
            <a:r>
              <a:rPr lang="en-US" altLang="zh-CN" sz="1800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1431925" lvl="3" indent="0">
              <a:lnSpc>
                <a:spcPct val="100000"/>
              </a:lnSpc>
              <a:buNone/>
            </a:pPr>
            <a:r>
              <a:rPr lang="en-US" altLang="zh-CN" sz="1800" b="0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TSL</a:t>
            </a:r>
            <a:r>
              <a:rPr lang="en-US" altLang="zh-CN" sz="1800" b="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altLang="zh-CN" sz="1800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REGISTER, LOCK	| copy lock to register and set lock to 1</a:t>
            </a:r>
            <a:endParaRPr lang="en-US" altLang="zh-CN" sz="1800" b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431925" lvl="3" indent="0">
              <a:lnSpc>
                <a:spcPct val="100000"/>
              </a:lnSpc>
              <a:buNone/>
            </a:pPr>
            <a:r>
              <a:rPr lang="en-US" altLang="zh-CN" sz="1800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CMP</a:t>
            </a:r>
            <a:r>
              <a:rPr lang="en-US" altLang="zh-CN" sz="1800" b="0" dirty="0">
                <a:latin typeface="Cambria" panose="02040503050406030204" pitchFamily="18" charset="0"/>
                <a:ea typeface="Cambria" panose="02040503050406030204" pitchFamily="18" charset="0"/>
              </a:rPr>
              <a:t> REGISTER</a:t>
            </a:r>
            <a:r>
              <a:rPr lang="en-US" altLang="zh-CN" sz="1800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, #0	| was lock zero?</a:t>
            </a:r>
            <a:endParaRPr lang="en-US" altLang="zh-CN" sz="1800" b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431925" lvl="3" indent="0">
              <a:lnSpc>
                <a:spcPct val="100000"/>
              </a:lnSpc>
              <a:buNone/>
            </a:pPr>
            <a:r>
              <a:rPr lang="en-US" altLang="zh-CN" sz="1800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JNE</a:t>
            </a:r>
            <a:r>
              <a:rPr lang="en-US" altLang="zh-CN" sz="1800" b="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altLang="zh-CN" sz="1800" b="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enter_region</a:t>
            </a:r>
            <a:r>
              <a:rPr lang="en-US" altLang="zh-CN" sz="1800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	| if it was nonzero, lock was set, so loop</a:t>
            </a:r>
            <a:endParaRPr lang="en-US" altLang="zh-CN" sz="1800" b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431925" lvl="3" indent="0">
              <a:lnSpc>
                <a:spcPct val="100000"/>
              </a:lnSpc>
              <a:buNone/>
            </a:pPr>
            <a:r>
              <a:rPr lang="en-US" altLang="zh-CN" sz="1800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RET		| return to caller, critical region entered</a:t>
            </a:r>
            <a:endParaRPr lang="en-US" altLang="zh-CN" sz="1800" b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431925" lvl="3" indent="0">
              <a:lnSpc>
                <a:spcPct val="100000"/>
              </a:lnSpc>
              <a:buNone/>
            </a:pPr>
            <a:endParaRPr lang="en-US" altLang="zh-CN" sz="1800" b="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431925" lvl="3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800" b="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leave_region</a:t>
            </a:r>
            <a:r>
              <a:rPr lang="en-US" altLang="zh-CN" sz="1800" b="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1431925" lvl="3" indent="0">
              <a:lnSpc>
                <a:spcPct val="100000"/>
              </a:lnSpc>
              <a:buNone/>
            </a:pPr>
            <a:r>
              <a:rPr lang="en-US" altLang="zh-CN" sz="1800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MOVE</a:t>
            </a:r>
            <a:r>
              <a:rPr lang="en-US" altLang="zh-CN" sz="1800" b="0" dirty="0">
                <a:latin typeface="Cambria" panose="02040503050406030204" pitchFamily="18" charset="0"/>
                <a:ea typeface="Cambria" panose="02040503050406030204" pitchFamily="18" charset="0"/>
              </a:rPr>
              <a:t> LOCK</a:t>
            </a:r>
            <a:r>
              <a:rPr lang="en-US" altLang="zh-CN" sz="1800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, #0	| store a zero in lock</a:t>
            </a:r>
            <a:endParaRPr lang="en-US" altLang="zh-CN" sz="1800" b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431925" lvl="3" indent="0">
              <a:lnSpc>
                <a:spcPct val="100000"/>
              </a:lnSpc>
              <a:buNone/>
            </a:pPr>
            <a:r>
              <a:rPr lang="en-US" altLang="zh-CN" sz="1800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RET		| return to caller</a:t>
            </a:r>
            <a:endParaRPr lang="en-US" altLang="zh-CN" sz="1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2" eaLnBrk="1" hangingPunct="1">
              <a:lnSpc>
                <a:spcPct val="100000"/>
              </a:lnSpc>
              <a:spcBef>
                <a:spcPts val="600"/>
              </a:spcBef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sz="18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TSL</a:t>
            </a:r>
            <a:r>
              <a:rPr lang="en-US" altLang="zh-CN" dirty="0" smtClean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solidFill>
                  <a:srgbClr val="FF0000"/>
                </a:solidFill>
              </a:rPr>
              <a:t>test and set </a:t>
            </a:r>
            <a:r>
              <a:rPr lang="en-US" altLang="zh-CN" i="1" dirty="0" smtClean="0">
                <a:solidFill>
                  <a:srgbClr val="FF0000"/>
                </a:solidFill>
              </a:rPr>
              <a:t>lock </a:t>
            </a:r>
            <a:r>
              <a:rPr lang="en-US" altLang="zh-CN" dirty="0" smtClean="0"/>
              <a:t>instruction of atomic.</a:t>
            </a:r>
          </a:p>
          <a:p>
            <a:pPr lvl="2" eaLnBrk="1" hangingPunct="1">
              <a:lnSpc>
                <a:spcPct val="100000"/>
              </a:lnSpc>
              <a:spcBef>
                <a:spcPts val="0"/>
              </a:spcBef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smtClean="0"/>
              <a:t>Storage BUS will be locked during its executing time to provide the guarantee of exclusion.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78434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20725"/>
            <a:ext cx="8429625" cy="341632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Synchronization Hardware</a:t>
            </a:r>
          </a:p>
          <a:p>
            <a:pPr lvl="1" eaLnBrk="1" hangingPunct="1">
              <a:lnSpc>
                <a:spcPct val="10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Swap </a:t>
            </a:r>
            <a:r>
              <a:rPr lang="en-US" altLang="zh-CN" dirty="0">
                <a:ea typeface="宋体" panose="02010600030101010101" pitchFamily="2" charset="-122"/>
              </a:rPr>
              <a:t>Synchronization </a:t>
            </a:r>
            <a:r>
              <a:rPr lang="en-US" altLang="zh-CN" dirty="0" smtClean="0">
                <a:ea typeface="宋体" panose="02010600030101010101" pitchFamily="2" charset="-122"/>
              </a:rPr>
              <a:t>Hardware Instruction</a:t>
            </a:r>
          </a:p>
          <a:p>
            <a:pPr lvl="2" eaLnBrk="1" hangingPunct="1">
              <a:lnSpc>
                <a:spcPct val="100000"/>
              </a:lnSpc>
              <a:spcAft>
                <a:spcPts val="600"/>
              </a:spcAft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Atomically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swap (exchange) two variables:</a:t>
            </a:r>
          </a:p>
          <a:p>
            <a:pPr lvl="4" eaLnBrk="1" hangingPunct="1">
              <a:lnSpc>
                <a:spcPct val="100000"/>
              </a:lnSpc>
              <a:buFontTx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void Swap(</a:t>
            </a:r>
            <a:r>
              <a:rPr lang="en-US" altLang="zh-CN" sz="1600" dirty="0" err="1" smtClean="0">
                <a:latin typeface="Consolas" panose="020B0609020204030204" pitchFamily="49" charset="0"/>
                <a:ea typeface="宋体" panose="02010600030101010101" pitchFamily="2" charset="-122"/>
              </a:rPr>
              <a:t>boolean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*a,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</a:rPr>
              <a:t>boolean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*b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</a:p>
          <a:p>
            <a:pPr lvl="4" eaLnBrk="1" hangingPunct="1">
              <a:lnSpc>
                <a:spcPct val="100000"/>
              </a:lnSpc>
              <a:buFontTx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{</a:t>
            </a:r>
            <a:endParaRPr lang="en-US" altLang="zh-CN" sz="16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4" eaLnBrk="1" hangingPunct="1">
              <a:lnSpc>
                <a:spcPct val="100000"/>
              </a:lnSpc>
              <a:buFontTx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600" dirty="0" err="1" smtClean="0">
                <a:latin typeface="Consolas" panose="020B0609020204030204" pitchFamily="49" charset="0"/>
                <a:ea typeface="宋体" panose="02010600030101010101" pitchFamily="2" charset="-122"/>
              </a:rPr>
              <a:t>boolean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temp = *a;</a:t>
            </a:r>
          </a:p>
          <a:p>
            <a:pPr lvl="4" eaLnBrk="1" hangingPunct="1">
              <a:lnSpc>
                <a:spcPct val="100000"/>
              </a:lnSpc>
              <a:buFontTx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*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a = *b;</a:t>
            </a:r>
          </a:p>
          <a:p>
            <a:pPr lvl="4" eaLnBrk="1" hangingPunct="1">
              <a:lnSpc>
                <a:spcPct val="100000"/>
              </a:lnSpc>
              <a:buFontTx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*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b = temp;</a:t>
            </a:r>
          </a:p>
          <a:p>
            <a:pPr lvl="4" eaLnBrk="1" hangingPunct="1">
              <a:lnSpc>
                <a:spcPct val="100000"/>
              </a:lnSpc>
              <a:buFontTx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en-US" altLang="zh-CN" sz="16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  <a:spcBef>
                <a:spcPts val="600"/>
              </a:spcBef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This </a:t>
            </a:r>
            <a:r>
              <a:rPr lang="en-US" altLang="zh-CN" dirty="0">
                <a:ea typeface="宋体" panose="02010600030101010101" pitchFamily="2" charset="-122"/>
              </a:rPr>
              <a:t>procedure represents the essence of the corresponding machine instruction. </a:t>
            </a:r>
          </a:p>
        </p:txBody>
      </p:sp>
    </p:spTree>
    <p:extLst>
      <p:ext uri="{BB962C8B-B14F-4D97-AF65-F5344CB8AC3E}">
        <p14:creationId xmlns:p14="http://schemas.microsoft.com/office/powerpoint/2010/main" val="22878629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20725"/>
            <a:ext cx="8429625" cy="447814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Synchronization Hardware</a:t>
            </a:r>
          </a:p>
          <a:p>
            <a:pPr lvl="1" eaLnBrk="1" hangingPunct="1">
              <a:lnSpc>
                <a:spcPct val="10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Swap Synchronization Hardware Instruction</a:t>
            </a:r>
          </a:p>
          <a:p>
            <a:pPr lvl="2" eaLnBrk="1" hangingPunct="1">
              <a:lnSpc>
                <a:spcPct val="100000"/>
              </a:lnSpc>
              <a:spcAft>
                <a:spcPts val="0"/>
              </a:spcAft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Mutual </a:t>
            </a:r>
            <a:r>
              <a:rPr lang="en-US" altLang="zh-CN" dirty="0">
                <a:ea typeface="宋体" panose="02010600030101010101" pitchFamily="2" charset="-122"/>
              </a:rPr>
              <a:t>Exclusion with 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swap </a:t>
            </a:r>
            <a:r>
              <a:rPr lang="en-US" altLang="zh-CN" dirty="0" smtClean="0">
                <a:ea typeface="宋体" panose="02010600030101010101" pitchFamily="2" charset="-122"/>
              </a:rPr>
              <a:t>instruction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 eaLnBrk="1" hangingPunct="1">
              <a:lnSpc>
                <a:spcPct val="100000"/>
              </a:lnSpc>
              <a:spcAft>
                <a:spcPts val="600"/>
              </a:spcAft>
              <a:tabLst>
                <a:tab pos="1433513" algn="l"/>
                <a:tab pos="1714500" algn="l"/>
                <a:tab pos="2058988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Shared data</a:t>
            </a:r>
            <a:r>
              <a:rPr lang="en-US" altLang="zh-CN" dirty="0" smtClean="0">
                <a:ea typeface="宋体" panose="02010600030101010101" pitchFamily="2" charset="-122"/>
              </a:rPr>
              <a:t>:</a:t>
            </a:r>
          </a:p>
          <a:p>
            <a:pPr marL="1878013" lvl="4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altLang="zh-CN" sz="1600" dirty="0" err="1" smtClean="0">
                <a:latin typeface="Consolas" panose="020B0609020204030204" pitchFamily="49" charset="0"/>
                <a:ea typeface="宋体" panose="02010600030101010101" pitchFamily="2" charset="-122"/>
              </a:rPr>
              <a:t>boolean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lock = FALSE;</a:t>
            </a:r>
          </a:p>
          <a:p>
            <a:pPr lvl="3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ea typeface="宋体" panose="02010600030101010101" pitchFamily="2" charset="-122"/>
              </a:rPr>
              <a:t>Process </a:t>
            </a:r>
            <a:r>
              <a:rPr lang="en-US" altLang="zh-CN" dirty="0">
                <a:ea typeface="Cambria" panose="02040503050406030204" pitchFamily="18" charset="0"/>
              </a:rPr>
              <a:t>P</a:t>
            </a:r>
            <a:r>
              <a:rPr lang="en-US" altLang="zh-CN" i="1" baseline="-25000" dirty="0">
                <a:latin typeface="Consolas" panose="020B0609020204030204" pitchFamily="49" charset="0"/>
                <a:ea typeface="Cambria" panose="02040503050406030204" pitchFamily="18" charset="0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  <a:p>
            <a:pPr lvl="4">
              <a:lnSpc>
                <a:spcPct val="100000"/>
              </a:lnSpc>
              <a:buFontTx/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do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{</a:t>
            </a:r>
          </a:p>
          <a:p>
            <a:pPr lvl="4">
              <a:lnSpc>
                <a:spcPct val="100000"/>
              </a:lnSpc>
              <a:buFontTx/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600" dirty="0" smtClean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600" i="1" dirty="0" smtClean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 Each </a:t>
            </a:r>
            <a:r>
              <a:rPr lang="en-US" altLang="zh-CN" sz="1600" i="1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process has a local Boolean variable </a:t>
            </a:r>
            <a:r>
              <a:rPr lang="en-US" altLang="zh-CN" sz="1600" i="1" dirty="0" smtClean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key */</a:t>
            </a:r>
            <a:endParaRPr lang="en-US" altLang="zh-CN" sz="1600" i="1" dirty="0">
              <a:solidFill>
                <a:srgbClr val="0070C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4">
              <a:lnSpc>
                <a:spcPct val="100000"/>
              </a:lnSpc>
              <a:buFontTx/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600" dirty="0" err="1" smtClean="0">
                <a:latin typeface="Consolas" panose="020B0609020204030204" pitchFamily="49" charset="0"/>
                <a:ea typeface="宋体" panose="02010600030101010101" pitchFamily="2" charset="-122"/>
              </a:rPr>
              <a:t>boolean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key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= TRUE;</a:t>
            </a:r>
          </a:p>
          <a:p>
            <a:pPr lvl="4">
              <a:lnSpc>
                <a:spcPct val="100000"/>
              </a:lnSpc>
              <a:buFontTx/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while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(key == TRUE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) </a:t>
            </a:r>
            <a:r>
              <a:rPr lang="en-US" altLang="zh-CN" sz="1600" dirty="0" smtClean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 busy waiting */</a:t>
            </a:r>
          </a:p>
          <a:p>
            <a:pPr lvl="4">
              <a:lnSpc>
                <a:spcPct val="100000"/>
              </a:lnSpc>
              <a:buFontTx/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    swap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(&amp;lock, &amp;key);</a:t>
            </a:r>
          </a:p>
          <a:p>
            <a:pPr lvl="4">
              <a:lnSpc>
                <a:spcPct val="100000"/>
              </a:lnSpc>
              <a:buFontTx/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altLang="zh-CN" sz="1600" i="1" dirty="0" smtClea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critical section</a:t>
            </a:r>
            <a:endParaRPr lang="en-US" altLang="zh-CN" sz="1600" i="1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4">
              <a:lnSpc>
                <a:spcPct val="100000"/>
              </a:lnSpc>
              <a:buFontTx/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lock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= FALSE;</a:t>
            </a:r>
          </a:p>
          <a:p>
            <a:pPr lvl="4">
              <a:lnSpc>
                <a:spcPct val="100000"/>
              </a:lnSpc>
              <a:buFontTx/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altLang="zh-CN" sz="1600" i="1" dirty="0" smtClea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remainder section</a:t>
            </a:r>
            <a:endParaRPr lang="en-US" altLang="zh-CN" sz="1600" i="1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4">
              <a:lnSpc>
                <a:spcPct val="100000"/>
              </a:lnSpc>
              <a:buFontTx/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}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while (TRUE);</a:t>
            </a:r>
          </a:p>
        </p:txBody>
      </p:sp>
    </p:spTree>
    <p:extLst>
      <p:ext uri="{BB962C8B-B14F-4D97-AF65-F5344CB8AC3E}">
        <p14:creationId xmlns:p14="http://schemas.microsoft.com/office/powerpoint/2010/main" val="39480455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20725"/>
            <a:ext cx="8429625" cy="537070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Synchronization Hardware</a:t>
            </a:r>
          </a:p>
          <a:p>
            <a:pPr lvl="1" eaLnBrk="1" hangingPunct="1">
              <a:lnSpc>
                <a:spcPct val="10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Swap Synchronization Hardware Instruction</a:t>
            </a:r>
          </a:p>
          <a:p>
            <a:pPr lvl="2" eaLnBrk="1" hangingPunct="1">
              <a:lnSpc>
                <a:spcPct val="100000"/>
              </a:lnSpc>
              <a:spcAft>
                <a:spcPts val="600"/>
              </a:spcAft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swap </a:t>
            </a:r>
            <a:r>
              <a:rPr lang="en-US" altLang="zh-CN" dirty="0">
                <a:ea typeface="宋体" panose="02010600030101010101" pitchFamily="2" charset="-122"/>
              </a:rPr>
              <a:t>instruction at Assembly </a:t>
            </a:r>
            <a:r>
              <a:rPr lang="en-US" altLang="zh-CN" dirty="0" smtClean="0">
                <a:ea typeface="宋体" panose="02010600030101010101" pitchFamily="2" charset="-122"/>
              </a:rPr>
              <a:t>Level</a:t>
            </a:r>
          </a:p>
          <a:p>
            <a:pPr marL="1431925" lvl="3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enter_region</a:t>
            </a:r>
            <a:r>
              <a:rPr lang="en-US" altLang="zh-CN" sz="18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1431925" lvl="3" indent="0">
              <a:lnSpc>
                <a:spcPct val="100000"/>
              </a:lnSpc>
              <a:buNone/>
            </a:pPr>
            <a:r>
              <a:rPr lang="en-US" altLang="zh-CN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MOVE REGISTER</a:t>
            </a:r>
            <a:r>
              <a:rPr lang="en-US" altLang="zh-CN" sz="1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zh-CN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#1</a:t>
            </a:r>
            <a:r>
              <a:rPr lang="en-US" altLang="zh-CN" sz="18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altLang="zh-CN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| </a:t>
            </a:r>
            <a:r>
              <a:rPr lang="en-US" altLang="zh-CN" sz="1800" dirty="0">
                <a:latin typeface="Cambria" panose="02040503050406030204" pitchFamily="18" charset="0"/>
                <a:ea typeface="Cambria" panose="02040503050406030204" pitchFamily="18" charset="0"/>
              </a:rPr>
              <a:t>copy </a:t>
            </a:r>
            <a:r>
              <a:rPr lang="en-US" altLang="zh-CN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a 1 to the register</a:t>
            </a:r>
            <a:endParaRPr lang="en-US" altLang="zh-C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431925" lvl="3" indent="0">
              <a:lnSpc>
                <a:spcPct val="100000"/>
              </a:lnSpc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XCHG</a:t>
            </a:r>
            <a:r>
              <a:rPr lang="en-US" altLang="zh-CN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REGISTER,LOCK	| swap the contents of the register and lock </a:t>
            </a:r>
          </a:p>
          <a:p>
            <a:pPr marL="1431925" lvl="3" indent="0">
              <a:lnSpc>
                <a:spcPct val="100000"/>
              </a:lnSpc>
              <a:buNone/>
            </a:pPr>
            <a:r>
              <a:rPr lang="en-US" altLang="zh-CN" sz="18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altLang="zh-CN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		| variable</a:t>
            </a:r>
          </a:p>
          <a:p>
            <a:pPr marL="1431925" lvl="3" indent="0">
              <a:lnSpc>
                <a:spcPct val="100000"/>
              </a:lnSpc>
              <a:buNone/>
            </a:pPr>
            <a:r>
              <a:rPr lang="en-US" altLang="zh-CN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CMP</a:t>
            </a:r>
            <a:r>
              <a:rPr lang="en-US" altLang="zh-CN" sz="1800" dirty="0">
                <a:latin typeface="Cambria" panose="02040503050406030204" pitchFamily="18" charset="0"/>
                <a:ea typeface="Cambria" panose="02040503050406030204" pitchFamily="18" charset="0"/>
              </a:rPr>
              <a:t> REGISTER, #0	| was lock zero?</a:t>
            </a:r>
          </a:p>
          <a:p>
            <a:pPr marL="1431925" lvl="3" indent="0">
              <a:lnSpc>
                <a:spcPct val="100000"/>
              </a:lnSpc>
              <a:buNone/>
            </a:pPr>
            <a:r>
              <a:rPr lang="en-US" altLang="zh-CN" sz="1800" dirty="0">
                <a:latin typeface="Cambria" panose="02040503050406030204" pitchFamily="18" charset="0"/>
                <a:ea typeface="Cambria" panose="02040503050406030204" pitchFamily="18" charset="0"/>
              </a:rPr>
              <a:t>JNE </a:t>
            </a:r>
            <a:r>
              <a:rPr lang="en-US" altLang="zh-C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enter_region</a:t>
            </a:r>
            <a:r>
              <a:rPr lang="en-US" altLang="zh-CN" sz="1800" dirty="0">
                <a:latin typeface="Cambria" panose="02040503050406030204" pitchFamily="18" charset="0"/>
                <a:ea typeface="Cambria" panose="02040503050406030204" pitchFamily="18" charset="0"/>
              </a:rPr>
              <a:t>	| if it was nonzero, lock was set, so loop</a:t>
            </a:r>
          </a:p>
          <a:p>
            <a:pPr marL="1431925" lvl="3" indent="0">
              <a:lnSpc>
                <a:spcPct val="100000"/>
              </a:lnSpc>
              <a:buNone/>
            </a:pPr>
            <a:r>
              <a:rPr lang="en-US" altLang="zh-CN" sz="1800" dirty="0">
                <a:latin typeface="Cambria" panose="02040503050406030204" pitchFamily="18" charset="0"/>
                <a:ea typeface="Cambria" panose="02040503050406030204" pitchFamily="18" charset="0"/>
              </a:rPr>
              <a:t>RET		| return to caller, critical region entered</a:t>
            </a:r>
          </a:p>
          <a:p>
            <a:pPr marL="1431925" lvl="3" indent="0">
              <a:lnSpc>
                <a:spcPct val="100000"/>
              </a:lnSpc>
              <a:buNone/>
            </a:pPr>
            <a:endParaRPr lang="en-US" altLang="zh-C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431925" lvl="3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leave_region</a:t>
            </a:r>
            <a:r>
              <a:rPr lang="en-US" altLang="zh-CN" sz="18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1431925" lvl="3" indent="0">
              <a:lnSpc>
                <a:spcPct val="100000"/>
              </a:lnSpc>
              <a:buNone/>
            </a:pPr>
            <a:r>
              <a:rPr lang="en-US" altLang="zh-CN" sz="1800" dirty="0">
                <a:latin typeface="Cambria" panose="02040503050406030204" pitchFamily="18" charset="0"/>
                <a:ea typeface="Cambria" panose="02040503050406030204" pitchFamily="18" charset="0"/>
              </a:rPr>
              <a:t>MOVE LOCK, #0	| store a zero in lock</a:t>
            </a:r>
          </a:p>
          <a:p>
            <a:pPr marL="1431925" lvl="3" indent="0">
              <a:lnSpc>
                <a:spcPct val="100000"/>
              </a:lnSpc>
              <a:buNone/>
            </a:pPr>
            <a:r>
              <a:rPr lang="en-US" altLang="zh-CN" sz="1800" dirty="0">
                <a:latin typeface="Cambria" panose="02040503050406030204" pitchFamily="18" charset="0"/>
                <a:ea typeface="Cambria" panose="02040503050406030204" pitchFamily="18" charset="0"/>
              </a:rPr>
              <a:t>RET		| return to </a:t>
            </a:r>
            <a:r>
              <a:rPr lang="en-US" altLang="zh-CN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caller</a:t>
            </a:r>
            <a:endParaRPr lang="en-US" altLang="zh-C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2" eaLnBrk="1" hangingPunct="1">
              <a:lnSpc>
                <a:spcPct val="100000"/>
              </a:lnSpc>
              <a:spcBef>
                <a:spcPts val="600"/>
              </a:spcBef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sz="1800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XCHG</a:t>
            </a:r>
            <a:r>
              <a:rPr lang="en-US" altLang="zh-CN" dirty="0" smtClean="0">
                <a:ea typeface="宋体" panose="02010600030101010101" pitchFamily="2" charset="-122"/>
              </a:rPr>
              <a:t>: </a:t>
            </a:r>
            <a:r>
              <a:rPr lang="en-US" altLang="zh-CN" i="1" dirty="0" smtClean="0">
                <a:solidFill>
                  <a:srgbClr val="FF0000"/>
                </a:solidFill>
              </a:rPr>
              <a:t>exchange </a:t>
            </a:r>
            <a:r>
              <a:rPr lang="en-US" altLang="zh-CN" dirty="0"/>
              <a:t>instruction of </a:t>
            </a:r>
            <a:r>
              <a:rPr lang="en-US" altLang="zh-CN" dirty="0" smtClean="0"/>
              <a:t>atomic.</a:t>
            </a:r>
          </a:p>
          <a:p>
            <a:pPr lvl="2" eaLnBrk="1" hangingPunct="1">
              <a:lnSpc>
                <a:spcPct val="100000"/>
              </a:lnSpc>
              <a:spcBef>
                <a:spcPts val="0"/>
              </a:spcBef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smtClean="0"/>
              <a:t>Storage </a:t>
            </a:r>
            <a:r>
              <a:rPr lang="en-US" altLang="zh-CN" dirty="0"/>
              <a:t>BUS will be locked during its executing time to provide the guarantee of exclusion</a:t>
            </a:r>
            <a:r>
              <a:rPr lang="en-US" altLang="zh-CN" dirty="0" smtClean="0"/>
              <a:t>.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29293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20725"/>
            <a:ext cx="8429625" cy="483209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Synchronization Hardware</a:t>
            </a:r>
          </a:p>
          <a:p>
            <a:pPr lvl="1" eaLnBrk="1" hangingPunct="1">
              <a:lnSpc>
                <a:spcPct val="100000"/>
              </a:lnSpc>
              <a:spcAft>
                <a:spcPts val="0"/>
              </a:spcAft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err="1" smtClean="0">
                <a:ea typeface="宋体" panose="02010600030101010101" pitchFamily="2" charset="-122"/>
              </a:rPr>
              <a:t>Compare_and_Swap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Synchronization Hardware </a:t>
            </a:r>
            <a:r>
              <a:rPr lang="en-US" altLang="zh-CN" dirty="0" smtClean="0">
                <a:ea typeface="宋体" panose="02010600030101010101" pitchFamily="2" charset="-122"/>
              </a:rPr>
              <a:t>Instruction</a:t>
            </a:r>
          </a:p>
          <a:p>
            <a:pPr lvl="2" eaLnBrk="1" hangingPunct="1">
              <a:lnSpc>
                <a:spcPct val="100000"/>
              </a:lnSpc>
              <a:spcAft>
                <a:spcPts val="600"/>
              </a:spcAft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/>
              <a:t>The </a:t>
            </a:r>
            <a:r>
              <a:rPr lang="en-US" altLang="zh-CN" dirty="0" err="1" smtClean="0">
                <a:solidFill>
                  <a:srgbClr val="0000FF"/>
                </a:solidFill>
                <a:ea typeface="Cambria" panose="02040503050406030204" pitchFamily="18" charset="0"/>
              </a:rPr>
              <a:t>compare_and_swap</a:t>
            </a:r>
            <a:r>
              <a:rPr lang="en-US" altLang="zh-CN" dirty="0" smtClean="0">
                <a:solidFill>
                  <a:srgbClr val="0000FF"/>
                </a:solidFill>
                <a:ea typeface="Cambria" panose="02040503050406030204" pitchFamily="18" charset="0"/>
              </a:rPr>
              <a:t> </a:t>
            </a:r>
            <a:r>
              <a:rPr lang="en-US" altLang="zh-CN" dirty="0" smtClean="0"/>
              <a:t>instruction operates </a:t>
            </a:r>
            <a:r>
              <a:rPr lang="en-US" altLang="zh-CN" dirty="0"/>
              <a:t>on three operands;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3">
              <a:lnSpc>
                <a:spcPct val="100000"/>
              </a:lnSpc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compare_and_swap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*value, 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expected</a:t>
            </a:r>
            <a:r>
              <a:rPr lang="en-US" alt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new_value</a:t>
            </a:r>
            <a:r>
              <a:rPr lang="en-US" alt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lvl="3">
              <a:lnSpc>
                <a:spcPct val="100000"/>
              </a:lnSpc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  <a:endParaRPr lang="en-US" alt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3">
              <a:lnSpc>
                <a:spcPct val="100000"/>
              </a:lnSpc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temp = *value; </a:t>
            </a:r>
          </a:p>
          <a:p>
            <a:pPr lvl="3">
              <a:lnSpc>
                <a:spcPct val="100000"/>
              </a:lnSpc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endParaRPr lang="en-US" alt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3">
              <a:lnSpc>
                <a:spcPct val="100000"/>
              </a:lnSpc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(*value == expected) </a:t>
            </a:r>
          </a:p>
          <a:p>
            <a:pPr lvl="3">
              <a:lnSpc>
                <a:spcPct val="100000"/>
              </a:lnSpc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*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value = 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new_value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</a:p>
          <a:p>
            <a:pPr lvl="3">
              <a:lnSpc>
                <a:spcPct val="100000"/>
              </a:lnSpc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temp; </a:t>
            </a:r>
          </a:p>
          <a:p>
            <a:pPr lvl="3">
              <a:lnSpc>
                <a:spcPct val="100000"/>
              </a:lnSpc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2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>
                <a:tab pos="744538" algn="l"/>
                <a:tab pos="1025525" algn="l"/>
                <a:tab pos="1260475" algn="l"/>
              </a:tabLst>
            </a:pPr>
            <a:r>
              <a:rPr lang="en-US" altLang="en-US" dirty="0" smtClean="0">
                <a:ea typeface="宋体" panose="02010600030101010101" pitchFamily="2" charset="-122"/>
              </a:rPr>
              <a:t>executed atomically</a:t>
            </a:r>
            <a:endParaRPr lang="en-US" altLang="en-US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  <a:spcAft>
                <a:spcPts val="0"/>
              </a:spcAft>
              <a:tabLst>
                <a:tab pos="744538" algn="l"/>
                <a:tab pos="1025525" algn="l"/>
                <a:tab pos="1260475" algn="l"/>
              </a:tabLst>
            </a:pPr>
            <a:r>
              <a:rPr lang="en-US" altLang="en-US" dirty="0" smtClean="0">
                <a:ea typeface="宋体" panose="02010600030101010101" pitchFamily="2" charset="-122"/>
              </a:rPr>
              <a:t>returns </a:t>
            </a:r>
            <a:r>
              <a:rPr lang="en-US" altLang="en-US" dirty="0">
                <a:ea typeface="宋体" panose="02010600030101010101" pitchFamily="2" charset="-122"/>
              </a:rPr>
              <a:t>the original value of </a:t>
            </a:r>
            <a:r>
              <a:rPr lang="en-US" altLang="en-US" dirty="0" smtClean="0">
                <a:ea typeface="宋体" panose="02010600030101010101" pitchFamily="2" charset="-122"/>
              </a:rPr>
              <a:t>the passed </a:t>
            </a:r>
            <a:r>
              <a:rPr lang="en-US" altLang="en-US" dirty="0">
                <a:ea typeface="宋体" panose="02010600030101010101" pitchFamily="2" charset="-122"/>
              </a:rPr>
              <a:t>parameter </a:t>
            </a:r>
            <a:r>
              <a:rPr lang="en-US" altLang="en-US" dirty="0" smtClean="0">
                <a:solidFill>
                  <a:srgbClr val="0000FF"/>
                </a:solidFill>
                <a:ea typeface="Cambria" panose="02040503050406030204" pitchFamily="18" charset="0"/>
              </a:rPr>
              <a:t>value</a:t>
            </a:r>
            <a:endParaRPr lang="en-US" altLang="en-US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  <a:spcAft>
                <a:spcPts val="0"/>
              </a:spcAft>
              <a:tabLst>
                <a:tab pos="744538" algn="l"/>
                <a:tab pos="1025525" algn="l"/>
                <a:tab pos="1260475" algn="l"/>
              </a:tabLst>
            </a:pPr>
            <a:r>
              <a:rPr lang="en-US" altLang="en-US" dirty="0" smtClean="0">
                <a:ea typeface="宋体" panose="02010600030101010101" pitchFamily="2" charset="-122"/>
              </a:rPr>
              <a:t>set </a:t>
            </a:r>
            <a:r>
              <a:rPr lang="en-US" altLang="en-US" dirty="0" smtClean="0">
                <a:ea typeface="宋体" panose="02010600030101010101" pitchFamily="2" charset="-122"/>
              </a:rPr>
              <a:t>the </a:t>
            </a:r>
            <a:r>
              <a:rPr lang="en-US" altLang="en-US" dirty="0">
                <a:ea typeface="宋体" panose="02010600030101010101" pitchFamily="2" charset="-122"/>
              </a:rPr>
              <a:t>variable </a:t>
            </a:r>
            <a:r>
              <a:rPr lang="en-US" altLang="en-US" dirty="0" smtClean="0">
                <a:solidFill>
                  <a:srgbClr val="0000FF"/>
                </a:solidFill>
                <a:ea typeface="Cambria" panose="02040503050406030204" pitchFamily="18" charset="0"/>
              </a:rPr>
              <a:t>value</a:t>
            </a:r>
            <a:r>
              <a:rPr lang="en-US" altLang="en-US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en-US" dirty="0" smtClean="0">
                <a:ea typeface="宋体" panose="02010600030101010101" pitchFamily="2" charset="-122"/>
              </a:rPr>
              <a:t>the </a:t>
            </a:r>
            <a:r>
              <a:rPr lang="en-US" altLang="en-US" dirty="0">
                <a:ea typeface="宋体" panose="02010600030101010101" pitchFamily="2" charset="-122"/>
              </a:rPr>
              <a:t>value of the passed </a:t>
            </a:r>
            <a:r>
              <a:rPr lang="en-US" altLang="en-US" dirty="0" err="1" smtClean="0">
                <a:solidFill>
                  <a:srgbClr val="0000FF"/>
                </a:solidFill>
                <a:ea typeface="Cambria" panose="02040503050406030204" pitchFamily="18" charset="0"/>
              </a:rPr>
              <a:t>new_value</a:t>
            </a:r>
            <a:r>
              <a:rPr lang="en-US" altLang="en-US" dirty="0" smtClean="0">
                <a:ea typeface="宋体" panose="02010600030101010101" pitchFamily="2" charset="-122"/>
              </a:rPr>
              <a:t> </a:t>
            </a:r>
            <a:r>
              <a:rPr lang="en-US" altLang="en-US" dirty="0">
                <a:ea typeface="宋体" panose="02010600030101010101" pitchFamily="2" charset="-122"/>
              </a:rPr>
              <a:t>but only if </a:t>
            </a:r>
            <a:r>
              <a:rPr lang="en-US" altLang="en-US" dirty="0" smtClean="0">
                <a:ea typeface="宋体" panose="02010600030101010101" pitchFamily="2" charset="-122"/>
              </a:rPr>
              <a:t>the comparison “</a:t>
            </a:r>
            <a:r>
              <a:rPr lang="en-US" altLang="en-US" dirty="0" smtClean="0">
                <a:solidFill>
                  <a:srgbClr val="0000FF"/>
                </a:solidFill>
                <a:ea typeface="Cambria" panose="02040503050406030204" pitchFamily="18" charset="0"/>
              </a:rPr>
              <a:t>value == expected</a:t>
            </a:r>
            <a:r>
              <a:rPr lang="en-US" altLang="en-US" dirty="0" smtClean="0">
                <a:ea typeface="宋体" panose="02010600030101010101" pitchFamily="2" charset="-122"/>
              </a:rPr>
              <a:t>” is </a:t>
            </a:r>
            <a:r>
              <a:rPr lang="en-US" altLang="en-US" dirty="0" smtClean="0">
                <a:ea typeface="宋体" panose="02010600030101010101" pitchFamily="2" charset="-122"/>
              </a:rPr>
              <a:t>true</a:t>
            </a:r>
          </a:p>
          <a:p>
            <a:pPr lvl="3" eaLnBrk="1" hangingPunct="1">
              <a:lnSpc>
                <a:spcPct val="100000"/>
              </a:lnSpc>
              <a:spcAft>
                <a:spcPts val="0"/>
              </a:spcAft>
              <a:tabLst>
                <a:tab pos="744538" algn="l"/>
                <a:tab pos="1025525" algn="l"/>
                <a:tab pos="1260475" algn="l"/>
              </a:tabLst>
            </a:pPr>
            <a:r>
              <a:rPr lang="en-US" altLang="en-US" dirty="0" smtClean="0">
                <a:ea typeface="宋体" panose="02010600030101010101" pitchFamily="2" charset="-122"/>
              </a:rPr>
              <a:t>That </a:t>
            </a:r>
            <a:r>
              <a:rPr lang="en-US" altLang="en-US" dirty="0">
                <a:ea typeface="宋体" panose="02010600030101010101" pitchFamily="2" charset="-122"/>
              </a:rPr>
              <a:t>is, the swap takes place only under this condition.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72878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20725"/>
            <a:ext cx="8429625" cy="406265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Synchronization Hardware</a:t>
            </a:r>
          </a:p>
          <a:p>
            <a:pPr lvl="1" eaLnBrk="1" hangingPunct="1">
              <a:lnSpc>
                <a:spcPct val="100000"/>
              </a:lnSpc>
              <a:spcAft>
                <a:spcPts val="0"/>
              </a:spcAft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err="1">
                <a:ea typeface="宋体" panose="02010600030101010101" pitchFamily="2" charset="-122"/>
              </a:rPr>
              <a:t>Compare_and_Swap</a:t>
            </a:r>
            <a:r>
              <a:rPr lang="en-US" altLang="zh-CN" dirty="0">
                <a:ea typeface="宋体" panose="02010600030101010101" pitchFamily="2" charset="-122"/>
              </a:rPr>
              <a:t> Synchronization Hardware Instruction</a:t>
            </a:r>
          </a:p>
          <a:p>
            <a:pPr lvl="2" eaLnBrk="1" hangingPunct="1">
              <a:lnSpc>
                <a:spcPct val="100000"/>
              </a:lnSpc>
              <a:spcAft>
                <a:spcPts val="600"/>
              </a:spcAft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Mutual </a:t>
            </a:r>
            <a:r>
              <a:rPr lang="en-US" altLang="zh-CN" dirty="0">
                <a:ea typeface="宋体" panose="02010600030101010101" pitchFamily="2" charset="-122"/>
              </a:rPr>
              <a:t>Exclusion with </a:t>
            </a:r>
            <a:r>
              <a:rPr lang="en-US" altLang="zh-CN" dirty="0" err="1" smtClean="0">
                <a:solidFill>
                  <a:srgbClr val="0000FF"/>
                </a:solidFill>
                <a:ea typeface="Cambria" panose="02040503050406030204" pitchFamily="18" charset="0"/>
              </a:rPr>
              <a:t>compare_and_swap</a:t>
            </a:r>
            <a:r>
              <a:rPr lang="en-US" altLang="zh-CN" dirty="0" smtClean="0">
                <a:solidFill>
                  <a:srgbClr val="0000FF"/>
                </a:solidFill>
                <a:ea typeface="Cambria" panose="02040503050406030204" pitchFamily="18" charset="0"/>
              </a:rPr>
              <a:t> </a:t>
            </a:r>
            <a:r>
              <a:rPr lang="en-US" altLang="zh-CN" dirty="0" smtClean="0">
                <a:ea typeface="Cambria" panose="02040503050406030204" pitchFamily="18" charset="0"/>
              </a:rPr>
              <a:t>instruction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3">
              <a:lnSpc>
                <a:spcPct val="100000"/>
              </a:lnSpc>
              <a:spcAft>
                <a:spcPts val="600"/>
              </a:spcAft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dirty="0"/>
              <a:t>Shared </a:t>
            </a:r>
            <a:r>
              <a:rPr lang="en-US" altLang="en-US" dirty="0" smtClean="0"/>
              <a:t>data</a:t>
            </a:r>
          </a:p>
          <a:p>
            <a:pPr lvl="4">
              <a:lnSpc>
                <a:spcPct val="100000"/>
              </a:lnSpc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integer </a:t>
            </a:r>
            <a:r>
              <a:rPr lang="en-US" alt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l</a:t>
            </a:r>
            <a:r>
              <a:rPr lang="en-US" altLang="ja-JP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ock = </a:t>
            </a:r>
            <a:r>
              <a:rPr lang="en-US" altLang="ja-JP" sz="1600" dirty="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altLang="ja-JP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altLang="ja-JP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dirty="0"/>
              <a:t>Solution:</a:t>
            </a:r>
          </a:p>
          <a:p>
            <a:pPr lvl="4">
              <a:lnSpc>
                <a:spcPct val="100000"/>
              </a:lnSpc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do </a:t>
            </a:r>
            <a:r>
              <a:rPr lang="en-US" alt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lvl="4">
              <a:lnSpc>
                <a:spcPct val="100000"/>
              </a:lnSpc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while 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compare_and_swap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(&amp;lock, 0, 1) != 0</a:t>
            </a:r>
            <a:r>
              <a:rPr lang="en-US" alt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lvl="4">
              <a:lnSpc>
                <a:spcPct val="100000"/>
              </a:lnSpc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; </a:t>
            </a: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i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</a:t>
            </a:r>
            <a:r>
              <a:rPr lang="en-US" altLang="en-US" sz="1600" i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busy waiting </a:t>
            </a:r>
            <a:r>
              <a:rPr lang="en-US" altLang="en-US" sz="1600" i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*/</a:t>
            </a:r>
          </a:p>
          <a:p>
            <a:pPr lvl="4">
              <a:lnSpc>
                <a:spcPct val="100000"/>
              </a:lnSpc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zh-CN" sz="1600" i="1" dirty="0"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i="1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1600" i="1" dirty="0" smtClea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critical section</a:t>
            </a:r>
          </a:p>
          <a:p>
            <a:pPr lvl="4">
              <a:lnSpc>
                <a:spcPct val="100000"/>
              </a:lnSpc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lock = 0;</a:t>
            </a:r>
          </a:p>
          <a:p>
            <a:pPr lvl="4">
              <a:lnSpc>
                <a:spcPct val="100000"/>
              </a:lnSpc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i="1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 smtClea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remainder section</a:t>
            </a:r>
            <a:endParaRPr lang="en-US" altLang="en-US" sz="1600" i="1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4">
              <a:lnSpc>
                <a:spcPct val="100000"/>
              </a:lnSpc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while (true</a:t>
            </a:r>
            <a:r>
              <a:rPr lang="en-US" alt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en-US" alt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8531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20725"/>
            <a:ext cx="8429625" cy="36317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Synchronization Hardware</a:t>
            </a:r>
          </a:p>
          <a:p>
            <a:pPr lvl="1" eaLnBrk="1" hangingPunct="1">
              <a:lnSpc>
                <a:spcPct val="100000"/>
              </a:lnSpc>
              <a:spcAft>
                <a:spcPts val="0"/>
              </a:spcAft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Disadvantages </a:t>
            </a:r>
            <a:r>
              <a:rPr lang="en-US" altLang="zh-CN" dirty="0">
                <a:ea typeface="宋体" panose="02010600030101010101" pitchFamily="2" charset="-122"/>
              </a:rPr>
              <a:t>of Special Machine Instructions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>
              <a:lnSpc>
                <a:spcPct val="100000"/>
              </a:lnSpc>
            </a:pPr>
            <a:r>
              <a:rPr lang="en-US" altLang="zh-CN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Busy-waiting</a:t>
            </a:r>
            <a:r>
              <a:rPr lang="en-US" altLang="zh-CN" dirty="0" smtClean="0">
                <a:ea typeface="宋体" panose="02010600030101010101" pitchFamily="2" charset="-122"/>
              </a:rPr>
              <a:t> is employed, thus while a process is waiting for access to a critical section it continues to consume processor time.</a:t>
            </a:r>
          </a:p>
          <a:p>
            <a:pPr lvl="2">
              <a:lnSpc>
                <a:spcPct val="100000"/>
              </a:lnSpc>
            </a:pPr>
            <a:r>
              <a:rPr lang="en-US" altLang="zh-CN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No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Progress </a:t>
            </a:r>
            <a:r>
              <a:rPr lang="en-US" altLang="zh-CN" dirty="0">
                <a:ea typeface="宋体" panose="02010600030101010101" pitchFamily="2" charset="-122"/>
              </a:rPr>
              <a:t>(Starvation) is possible when a process leaves </a:t>
            </a:r>
            <a:r>
              <a:rPr lang="en-US" altLang="zh-CN" dirty="0" smtClean="0">
                <a:ea typeface="宋体" panose="02010600030101010101" pitchFamily="2" charset="-122"/>
              </a:rPr>
              <a:t>critical section </a:t>
            </a:r>
            <a:r>
              <a:rPr lang="en-US" altLang="zh-CN" dirty="0">
                <a:ea typeface="宋体" panose="02010600030101010101" pitchFamily="2" charset="-122"/>
              </a:rPr>
              <a:t>and more than one process is waiting.</a:t>
            </a:r>
            <a:endParaRPr lang="en-NZ" altLang="zh-CN" dirty="0"/>
          </a:p>
          <a:p>
            <a:pPr lvl="2">
              <a:lnSpc>
                <a:spcPct val="10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They can be used to provide mutual exclusion but </a:t>
            </a:r>
            <a:r>
              <a:rPr lang="en-US" altLang="zh-CN" dirty="0" smtClean="0">
                <a:ea typeface="宋体" panose="02010600030101010101" pitchFamily="2" charset="-122"/>
              </a:rPr>
              <a:t>need </a:t>
            </a:r>
            <a:r>
              <a:rPr lang="en-US" altLang="zh-CN" dirty="0">
                <a:ea typeface="宋体" panose="02010600030101010101" pitchFamily="2" charset="-122"/>
              </a:rPr>
              <a:t>to be complemented by other mechanisms to satisfy the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bounded-waiting </a:t>
            </a:r>
            <a:r>
              <a:rPr lang="en-US" altLang="zh-CN" dirty="0">
                <a:ea typeface="宋体" panose="02010600030101010101" pitchFamily="2" charset="-122"/>
              </a:rPr>
              <a:t>requirement of the </a:t>
            </a:r>
            <a:r>
              <a:rPr lang="en-US" altLang="zh-CN" dirty="0" smtClean="0">
                <a:ea typeface="宋体" panose="02010600030101010101" pitchFamily="2" charset="-122"/>
              </a:rPr>
              <a:t>critical section </a:t>
            </a:r>
            <a:r>
              <a:rPr lang="en-US" altLang="zh-CN" dirty="0">
                <a:ea typeface="宋体" panose="02010600030101010101" pitchFamily="2" charset="-122"/>
              </a:rPr>
              <a:t>problem.</a:t>
            </a:r>
          </a:p>
          <a:p>
            <a:pPr lvl="2">
              <a:lnSpc>
                <a:spcPct val="100000"/>
              </a:lnSpc>
            </a:pPr>
            <a:r>
              <a:rPr lang="en-US" altLang="zh-CN" dirty="0">
                <a:ea typeface="宋体" panose="02010600030101010101" pitchFamily="2" charset="-122"/>
              </a:rPr>
              <a:t>See next slide for an </a:t>
            </a:r>
            <a:r>
              <a:rPr lang="en-US" altLang="zh-CN" dirty="0" smtClean="0"/>
              <a:t>algorithm </a:t>
            </a:r>
            <a:r>
              <a:rPr lang="en-US" altLang="zh-CN" dirty="0"/>
              <a:t>using the </a:t>
            </a:r>
            <a:r>
              <a:rPr lang="en-US" altLang="zh-CN" dirty="0" err="1" smtClean="0">
                <a:solidFill>
                  <a:srgbClr val="0000FF"/>
                </a:solidFill>
                <a:ea typeface="Cambria" panose="02040503050406030204" pitchFamily="18" charset="0"/>
              </a:rPr>
              <a:t>test_and_set</a:t>
            </a:r>
            <a:r>
              <a:rPr lang="en-US" altLang="zh-CN" dirty="0" smtClean="0">
                <a:solidFill>
                  <a:srgbClr val="0000FF"/>
                </a:solidFill>
                <a:ea typeface="Cambria" panose="02040503050406030204" pitchFamily="18" charset="0"/>
              </a:rPr>
              <a:t> </a:t>
            </a:r>
            <a:r>
              <a:rPr lang="en-US" altLang="zh-CN" dirty="0"/>
              <a:t>instruction that satisfies all </a:t>
            </a:r>
            <a:r>
              <a:rPr lang="en-US" altLang="zh-CN" dirty="0" smtClean="0"/>
              <a:t>the critical-section </a:t>
            </a:r>
            <a:r>
              <a:rPr lang="en-US" altLang="zh-CN" dirty="0"/>
              <a:t>requirements. </a:t>
            </a:r>
            <a:endParaRPr lang="he-IL" altLang="zh-CN" dirty="0"/>
          </a:p>
        </p:txBody>
      </p:sp>
    </p:spTree>
    <p:extLst>
      <p:ext uri="{BB962C8B-B14F-4D97-AF65-F5344CB8AC3E}">
        <p14:creationId xmlns:p14="http://schemas.microsoft.com/office/powerpoint/2010/main" val="15713705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20725"/>
            <a:ext cx="8429625" cy="558614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Synchronization Hardware</a:t>
            </a:r>
          </a:p>
          <a:p>
            <a:pPr lvl="1" eaLnBrk="1" hangingPunct="1">
              <a:lnSpc>
                <a:spcPct val="100000"/>
              </a:lnSpc>
              <a:spcAft>
                <a:spcPts val="0"/>
              </a:spcAft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smtClean="0"/>
              <a:t>Example: Bounded-waiting </a:t>
            </a:r>
            <a:r>
              <a:rPr lang="en-US" altLang="zh-CN" dirty="0"/>
              <a:t>mutual exclusion with </a:t>
            </a:r>
            <a:r>
              <a:rPr lang="en-US" altLang="zh-CN" dirty="0" err="1" smtClean="0">
                <a:solidFill>
                  <a:srgbClr val="0000FF"/>
                </a:solidFill>
                <a:ea typeface="Cambria" panose="02040503050406030204" pitchFamily="18" charset="0"/>
              </a:rPr>
              <a:t>test_and_set</a:t>
            </a:r>
            <a:endParaRPr lang="en-US" altLang="zh-CN" dirty="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  <a:spcAft>
                <a:spcPts val="600"/>
              </a:spcAft>
              <a:tabLst>
                <a:tab pos="744538" algn="l"/>
                <a:tab pos="1025525" algn="l"/>
                <a:tab pos="1260475" algn="l"/>
              </a:tabLst>
            </a:pPr>
            <a:r>
              <a:rPr lang="en-US" altLang="en-US" dirty="0"/>
              <a:t>Shared data </a:t>
            </a:r>
            <a:r>
              <a:rPr lang="en-US" altLang="zh-CN" dirty="0"/>
              <a:t>initialized to false</a:t>
            </a:r>
            <a:r>
              <a:rPr lang="en-US" altLang="en-US" dirty="0"/>
              <a:t>: </a:t>
            </a:r>
          </a:p>
          <a:p>
            <a:pPr marL="1808163" lvl="4" indent="0">
              <a:lnSpc>
                <a:spcPct val="100000"/>
              </a:lnSpc>
              <a:spcAft>
                <a:spcPts val="0"/>
              </a:spcAft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Boolean waiting[n];</a:t>
            </a:r>
          </a:p>
          <a:p>
            <a:pPr marL="1808163" lvl="4" indent="0">
              <a:lnSpc>
                <a:spcPct val="100000"/>
              </a:lnSpc>
              <a:spcAft>
                <a:spcPts val="0"/>
              </a:spcAft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integer l</a:t>
            </a:r>
            <a:r>
              <a:rPr lang="en-US" altLang="ja-JP" sz="1400" dirty="0">
                <a:latin typeface="Consolas" panose="020B0609020204030204" pitchFamily="49" charset="0"/>
                <a:cs typeface="Courier New" panose="02070309020205020404" pitchFamily="49" charset="0"/>
              </a:rPr>
              <a:t>ock;</a:t>
            </a:r>
          </a:p>
          <a:p>
            <a:pPr lvl="2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ea typeface="宋体" panose="02010600030101010101" pitchFamily="2" charset="-122"/>
              </a:rPr>
              <a:t>Process </a:t>
            </a:r>
            <a:r>
              <a:rPr lang="en-US" altLang="zh-CN" dirty="0" smtClean="0">
                <a:ea typeface="Cambria" panose="02040503050406030204" pitchFamily="18" charset="0"/>
              </a:rPr>
              <a:t>P</a:t>
            </a:r>
            <a:r>
              <a:rPr lang="en-US" altLang="zh-CN" i="1" baseline="-25000" dirty="0" smtClean="0">
                <a:latin typeface="Consolas" panose="020B0609020204030204" pitchFamily="49" charset="0"/>
                <a:ea typeface="Cambria" panose="02040503050406030204" pitchFamily="18" charset="0"/>
              </a:rPr>
              <a:t>i</a:t>
            </a:r>
            <a:r>
              <a:rPr lang="en-US" altLang="zh-CN" dirty="0" smtClean="0">
                <a:ea typeface="宋体" panose="02010600030101010101" pitchFamily="2" charset="-122"/>
              </a:rPr>
              <a:t>:</a:t>
            </a:r>
            <a:endParaRPr lang="en-US" altLang="zh-CN" dirty="0" smtClean="0">
              <a:ea typeface="Cambria" panose="02040503050406030204" pitchFamily="18" charset="0"/>
            </a:endParaRPr>
          </a:p>
          <a:p>
            <a:pPr lvl="4" eaLnBrk="1" hangingPunct="1">
              <a:lnSpc>
                <a:spcPct val="100000"/>
              </a:lnSpc>
              <a:buFontTx/>
              <a:buNone/>
            </a:pPr>
            <a:r>
              <a:rPr lang="en-US" altLang="zh-CN" sz="1400" dirty="0" smtClean="0">
                <a:latin typeface="Consolas" panose="020B0609020204030204" pitchFamily="49" charset="0"/>
                <a:ea typeface="宋体" panose="02010600030101010101" pitchFamily="2" charset="-122"/>
              </a:rPr>
              <a:t>do {</a:t>
            </a:r>
            <a:endParaRPr lang="en-US" altLang="zh-CN" sz="14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4" eaLnBrk="1" hangingPunct="1">
              <a:lnSpc>
                <a:spcPct val="100000"/>
              </a:lnSpc>
              <a:buFontTx/>
              <a:buNone/>
            </a:pPr>
            <a:r>
              <a:rPr lang="en-US" altLang="zh-CN" sz="14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waiting[</a:t>
            </a:r>
            <a:r>
              <a:rPr lang="en-US" altLang="zh-CN" sz="1400" dirty="0" err="1" smtClean="0"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  <a:ea typeface="宋体" panose="02010600030101010101" pitchFamily="2" charset="-122"/>
              </a:rPr>
              <a:t>] = TRUE</a:t>
            </a:r>
            <a:r>
              <a:rPr lang="en-US" altLang="zh-CN" sz="1400" dirty="0" smtClean="0"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en-US" altLang="zh-CN" sz="14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4" eaLnBrk="1" hangingPunct="1">
              <a:lnSpc>
                <a:spcPct val="100000"/>
              </a:lnSpc>
              <a:buFontTx/>
              <a:buNone/>
            </a:pPr>
            <a:r>
              <a:rPr lang="en-US" altLang="zh-CN" sz="14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key </a:t>
            </a:r>
            <a:r>
              <a:rPr lang="en-US" altLang="zh-CN" sz="1400" dirty="0">
                <a:latin typeface="Consolas" panose="020B0609020204030204" pitchFamily="49" charset="0"/>
                <a:ea typeface="宋体" panose="02010600030101010101" pitchFamily="2" charset="-122"/>
              </a:rPr>
              <a:t>= TRUE</a:t>
            </a:r>
            <a:r>
              <a:rPr lang="en-US" altLang="zh-CN" sz="1400" dirty="0" smtClean="0"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en-US" altLang="zh-CN" sz="14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4" eaLnBrk="1" hangingPunct="1">
              <a:lnSpc>
                <a:spcPct val="100000"/>
              </a:lnSpc>
              <a:buFontTx/>
              <a:buNone/>
            </a:pPr>
            <a:r>
              <a:rPr lang="en-US" altLang="zh-CN" sz="14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while </a:t>
            </a:r>
            <a:r>
              <a:rPr lang="en-US" altLang="zh-CN" sz="1400" dirty="0">
                <a:latin typeface="Consolas" panose="020B0609020204030204" pitchFamily="49" charset="0"/>
                <a:ea typeface="宋体" panose="02010600030101010101" pitchFamily="2" charset="-122"/>
              </a:rPr>
              <a:t>(waiting[</a:t>
            </a:r>
            <a:r>
              <a:rPr lang="en-US" altLang="zh-CN" sz="1400" dirty="0" err="1"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  <a:ea typeface="宋体" panose="02010600030101010101" pitchFamily="2" charset="-122"/>
              </a:rPr>
              <a:t>] &amp;&amp; key</a:t>
            </a:r>
            <a:r>
              <a:rPr lang="en-US" altLang="zh-CN" sz="1400" dirty="0" smtClean="0"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endParaRPr lang="en-US" altLang="zh-CN" sz="14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4" eaLnBrk="1" hangingPunct="1">
              <a:lnSpc>
                <a:spcPct val="100000"/>
              </a:lnSpc>
              <a:buFontTx/>
              <a:buNone/>
            </a:pPr>
            <a:r>
              <a:rPr lang="en-US" altLang="zh-CN" sz="14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    key </a:t>
            </a:r>
            <a:r>
              <a:rPr lang="en-US" altLang="zh-CN" sz="1400" dirty="0">
                <a:latin typeface="Consolas" panose="020B0609020204030204" pitchFamily="49" charset="0"/>
                <a:ea typeface="宋体" panose="02010600030101010101" pitchFamily="2" charset="-122"/>
              </a:rPr>
              <a:t>= </a:t>
            </a:r>
            <a:r>
              <a:rPr lang="en-US" altLang="zh-CN" sz="1400" dirty="0" err="1">
                <a:latin typeface="Consolas" panose="020B0609020204030204" pitchFamily="49" charset="0"/>
                <a:ea typeface="宋体" panose="02010600030101010101" pitchFamily="2" charset="-122"/>
              </a:rPr>
              <a:t>TestAndSet</a:t>
            </a:r>
            <a:r>
              <a:rPr lang="en-US" altLang="zh-CN" sz="1400" dirty="0">
                <a:latin typeface="Consolas" panose="020B0609020204030204" pitchFamily="49" charset="0"/>
                <a:ea typeface="宋体" panose="02010600030101010101" pitchFamily="2" charset="-122"/>
              </a:rPr>
              <a:t>(&amp;lock</a:t>
            </a:r>
            <a:r>
              <a:rPr lang="en-US" altLang="zh-CN" sz="1400" dirty="0" smtClean="0"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en-US" altLang="zh-CN" sz="14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4" eaLnBrk="1" hangingPunct="1">
              <a:lnSpc>
                <a:spcPct val="100000"/>
              </a:lnSpc>
              <a:buFontTx/>
              <a:buNone/>
            </a:pPr>
            <a:r>
              <a:rPr lang="en-US" altLang="zh-CN" sz="14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waiting[</a:t>
            </a:r>
            <a:r>
              <a:rPr lang="en-US" altLang="zh-CN" sz="1400" dirty="0" err="1" smtClean="0"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  <a:ea typeface="宋体" panose="02010600030101010101" pitchFamily="2" charset="-122"/>
              </a:rPr>
              <a:t>] = FALSE</a:t>
            </a:r>
            <a:r>
              <a:rPr lang="en-US" altLang="zh-CN" sz="1400" dirty="0" smtClean="0"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en-US" altLang="zh-CN" sz="14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4" eaLnBrk="1" hangingPunct="1">
              <a:lnSpc>
                <a:spcPct val="100000"/>
              </a:lnSpc>
              <a:buFontTx/>
              <a:buNone/>
            </a:pPr>
            <a:r>
              <a:rPr lang="en-US" altLang="zh-CN" sz="1400" i="1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400" i="1" dirty="0" smtClea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critical section</a:t>
            </a:r>
            <a:endParaRPr lang="en-US" altLang="zh-CN" sz="1400" i="1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4" eaLnBrk="1" hangingPunct="1">
              <a:lnSpc>
                <a:spcPct val="100000"/>
              </a:lnSpc>
              <a:buFontTx/>
              <a:buNone/>
            </a:pPr>
            <a:r>
              <a:rPr lang="en-US" altLang="zh-CN" sz="14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j </a:t>
            </a:r>
            <a:r>
              <a:rPr lang="en-US" altLang="zh-CN" sz="1400" dirty="0">
                <a:latin typeface="Consolas" panose="020B0609020204030204" pitchFamily="49" charset="0"/>
                <a:ea typeface="宋体" panose="02010600030101010101" pitchFamily="2" charset="-122"/>
              </a:rPr>
              <a:t>= (</a:t>
            </a:r>
            <a:r>
              <a:rPr lang="en-US" altLang="zh-CN" sz="1400" dirty="0" err="1"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  <a:ea typeface="宋体" panose="02010600030101010101" pitchFamily="2" charset="-122"/>
              </a:rPr>
              <a:t> + 1) % n</a:t>
            </a:r>
            <a:r>
              <a:rPr lang="en-US" altLang="zh-CN" sz="1400" dirty="0" smtClean="0"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en-US" altLang="zh-CN" sz="14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4" eaLnBrk="1" hangingPunct="1">
              <a:lnSpc>
                <a:spcPct val="100000"/>
              </a:lnSpc>
              <a:buFontTx/>
              <a:buNone/>
            </a:pPr>
            <a:r>
              <a:rPr lang="en-US" altLang="zh-CN" sz="14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while </a:t>
            </a:r>
            <a:r>
              <a:rPr lang="en-US" altLang="zh-CN" sz="1400" dirty="0">
                <a:latin typeface="Consolas" panose="020B0609020204030204" pitchFamily="49" charset="0"/>
                <a:ea typeface="宋体" panose="02010600030101010101" pitchFamily="2" charset="-122"/>
              </a:rPr>
              <a:t>((j != </a:t>
            </a:r>
            <a:r>
              <a:rPr lang="en-US" altLang="zh-CN" sz="1400" dirty="0" err="1"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  <a:ea typeface="宋体" panose="02010600030101010101" pitchFamily="2" charset="-122"/>
              </a:rPr>
              <a:t>) &amp;&amp; !waiting[j</a:t>
            </a:r>
            <a:r>
              <a:rPr lang="en-US" altLang="zh-CN" sz="1400" dirty="0" smtClean="0">
                <a:latin typeface="Consolas" panose="020B0609020204030204" pitchFamily="49" charset="0"/>
                <a:ea typeface="宋体" panose="02010600030101010101" pitchFamily="2" charset="-122"/>
              </a:rPr>
              <a:t>])</a:t>
            </a:r>
            <a:endParaRPr lang="en-US" altLang="zh-CN" sz="14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4" eaLnBrk="1" hangingPunct="1">
              <a:lnSpc>
                <a:spcPct val="100000"/>
              </a:lnSpc>
              <a:buFontTx/>
              <a:buNone/>
            </a:pPr>
            <a:r>
              <a:rPr lang="en-US" altLang="zh-CN" sz="14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    j </a:t>
            </a:r>
            <a:r>
              <a:rPr lang="en-US" altLang="zh-CN" sz="1400" dirty="0">
                <a:latin typeface="Consolas" panose="020B0609020204030204" pitchFamily="49" charset="0"/>
                <a:ea typeface="宋体" panose="02010600030101010101" pitchFamily="2" charset="-122"/>
              </a:rPr>
              <a:t>= (j + 1) % n</a:t>
            </a:r>
            <a:r>
              <a:rPr lang="en-US" altLang="zh-CN" sz="1400" dirty="0" smtClean="0"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en-US" altLang="zh-CN" sz="14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4" eaLnBrk="1" hangingPunct="1">
              <a:lnSpc>
                <a:spcPct val="100000"/>
              </a:lnSpc>
              <a:buFontTx/>
              <a:buNone/>
            </a:pPr>
            <a:r>
              <a:rPr lang="en-US" altLang="zh-CN" sz="14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if </a:t>
            </a:r>
            <a:r>
              <a:rPr lang="en-US" altLang="zh-CN" sz="1400" dirty="0">
                <a:latin typeface="Consolas" panose="020B0609020204030204" pitchFamily="49" charset="0"/>
                <a:ea typeface="宋体" panose="02010600030101010101" pitchFamily="2" charset="-122"/>
              </a:rPr>
              <a:t>(j == </a:t>
            </a:r>
            <a:r>
              <a:rPr lang="en-US" altLang="zh-CN" sz="1400" dirty="0" err="1"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 smtClean="0"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</a:p>
          <a:p>
            <a:pPr lvl="4" eaLnBrk="1" hangingPunct="1">
              <a:lnSpc>
                <a:spcPct val="100000"/>
              </a:lnSpc>
              <a:buFontTx/>
              <a:buNone/>
            </a:pPr>
            <a:r>
              <a:rPr lang="en-US" altLang="zh-CN" sz="14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    lock </a:t>
            </a:r>
            <a:r>
              <a:rPr lang="en-US" altLang="zh-CN" sz="1400" dirty="0">
                <a:latin typeface="Consolas" panose="020B0609020204030204" pitchFamily="49" charset="0"/>
                <a:ea typeface="宋体" panose="02010600030101010101" pitchFamily="2" charset="-122"/>
              </a:rPr>
              <a:t>= FALSE</a:t>
            </a:r>
            <a:r>
              <a:rPr lang="en-US" altLang="zh-CN" sz="1400" dirty="0" smtClean="0"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en-US" altLang="zh-CN" sz="14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4" eaLnBrk="1" hangingPunct="1">
              <a:lnSpc>
                <a:spcPct val="100000"/>
              </a:lnSpc>
              <a:buFontTx/>
              <a:buNone/>
            </a:pPr>
            <a:r>
              <a:rPr lang="en-US" altLang="zh-CN" sz="14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else</a:t>
            </a:r>
          </a:p>
          <a:p>
            <a:pPr lvl="4" eaLnBrk="1" hangingPunct="1">
              <a:lnSpc>
                <a:spcPct val="100000"/>
              </a:lnSpc>
              <a:buFontTx/>
              <a:buNone/>
            </a:pPr>
            <a:r>
              <a:rPr lang="en-US" altLang="zh-CN" sz="1400" dirty="0"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   waiting[j</a:t>
            </a:r>
            <a:r>
              <a:rPr lang="en-US" altLang="zh-CN" sz="1400" dirty="0">
                <a:latin typeface="Consolas" panose="020B0609020204030204" pitchFamily="49" charset="0"/>
                <a:ea typeface="宋体" panose="02010600030101010101" pitchFamily="2" charset="-122"/>
              </a:rPr>
              <a:t>] = FALSE</a:t>
            </a:r>
            <a:r>
              <a:rPr lang="en-US" altLang="zh-CN" sz="1400" dirty="0" smtClean="0"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en-US" altLang="zh-CN" sz="14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4" eaLnBrk="1" hangingPunct="1">
              <a:lnSpc>
                <a:spcPct val="100000"/>
              </a:lnSpc>
              <a:buFontTx/>
              <a:buNone/>
            </a:pPr>
            <a:r>
              <a:rPr lang="en-US" altLang="zh-CN" sz="1400" i="1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400" i="1" dirty="0" smtClea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remainder section</a:t>
            </a:r>
            <a:endParaRPr lang="en-US" altLang="zh-CN" sz="1400" i="1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4" eaLnBrk="1" hangingPunct="1">
              <a:lnSpc>
                <a:spcPct val="100000"/>
              </a:lnSpc>
              <a:buFontTx/>
              <a:buNone/>
            </a:pPr>
            <a:r>
              <a:rPr lang="en-US" altLang="zh-CN" sz="1400" dirty="0" smtClean="0">
                <a:latin typeface="Consolas" panose="020B0609020204030204" pitchFamily="49" charset="0"/>
                <a:ea typeface="宋体" panose="02010600030101010101" pitchFamily="2" charset="-122"/>
              </a:rPr>
              <a:t>} </a:t>
            </a:r>
            <a:r>
              <a:rPr lang="en-US" altLang="zh-CN" sz="1400" dirty="0">
                <a:latin typeface="Consolas" panose="020B0609020204030204" pitchFamily="49" charset="0"/>
                <a:ea typeface="宋体" panose="02010600030101010101" pitchFamily="2" charset="-122"/>
              </a:rPr>
              <a:t>while (TRUE);</a:t>
            </a:r>
          </a:p>
        </p:txBody>
      </p:sp>
    </p:spTree>
    <p:extLst>
      <p:ext uri="{BB962C8B-B14F-4D97-AF65-F5344CB8AC3E}">
        <p14:creationId xmlns:p14="http://schemas.microsoft.com/office/powerpoint/2010/main" val="1738271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20725"/>
            <a:ext cx="8429625" cy="5170646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Synchronization Hardware</a:t>
            </a:r>
          </a:p>
          <a:p>
            <a:pPr lvl="1" eaLnBrk="1" hangingPunct="1">
              <a:lnSpc>
                <a:spcPct val="100000"/>
              </a:lnSpc>
              <a:spcAft>
                <a:spcPts val="0"/>
              </a:spcAft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/>
              <a:t>Example: Bounded-waiting mutual exclusion with </a:t>
            </a:r>
            <a:r>
              <a:rPr lang="en-US" altLang="zh-CN" dirty="0" err="1" smtClean="0">
                <a:solidFill>
                  <a:srgbClr val="0000FF"/>
                </a:solidFill>
                <a:ea typeface="Cambria" panose="02040503050406030204" pitchFamily="18" charset="0"/>
              </a:rPr>
              <a:t>test_and_set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  <a:spcAft>
                <a:spcPts val="0"/>
              </a:spcAft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smtClean="0"/>
              <a:t>Mutual exclusion</a:t>
            </a:r>
          </a:p>
          <a:p>
            <a:pPr lvl="3" eaLnBrk="1" hangingPunct="1">
              <a:lnSpc>
                <a:spcPct val="100000"/>
              </a:lnSpc>
              <a:spcAft>
                <a:spcPts val="0"/>
              </a:spcAft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smtClean="0"/>
              <a:t>Process </a:t>
            </a:r>
            <a:r>
              <a:rPr lang="en-US" altLang="zh-CN" dirty="0" smtClean="0">
                <a:ea typeface="Cambria" panose="02040503050406030204" pitchFamily="18" charset="0"/>
              </a:rPr>
              <a:t>P</a:t>
            </a:r>
            <a:r>
              <a:rPr lang="en-US" altLang="zh-CN" i="1" baseline="-25000" dirty="0" smtClean="0">
                <a:latin typeface="Consolas" panose="020B0609020204030204" pitchFamily="49" charset="0"/>
                <a:ea typeface="Cambria" panose="02040503050406030204" pitchFamily="18" charset="0"/>
              </a:rPr>
              <a:t>i</a:t>
            </a:r>
            <a:r>
              <a:rPr lang="en-US" altLang="zh-CN" i="1" dirty="0" smtClean="0"/>
              <a:t> </a:t>
            </a:r>
            <a:r>
              <a:rPr lang="en-US" altLang="zh-CN" dirty="0"/>
              <a:t>can enter its </a:t>
            </a:r>
            <a:r>
              <a:rPr lang="en-US" altLang="zh-CN" dirty="0" smtClean="0"/>
              <a:t>critical section </a:t>
            </a:r>
            <a:r>
              <a:rPr lang="en-US" altLang="zh-CN" dirty="0"/>
              <a:t>only if either 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waiting[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]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== </a:t>
            </a:r>
            <a:r>
              <a:rPr lang="en-US" altLang="zh-CN" dirty="0" smtClean="0">
                <a:solidFill>
                  <a:srgbClr val="0000FF"/>
                </a:solidFill>
              </a:rPr>
              <a:t>FALSE </a:t>
            </a:r>
            <a:r>
              <a:rPr lang="en-US" altLang="zh-CN" dirty="0"/>
              <a:t>or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 key</a:t>
            </a:r>
            <a:r>
              <a:rPr lang="en-US" altLang="zh-CN" dirty="0">
                <a:solidFill>
                  <a:srgbClr val="0000FF"/>
                </a:solidFill>
              </a:rPr>
              <a:t> == </a:t>
            </a:r>
            <a:r>
              <a:rPr lang="en-US" altLang="zh-CN" dirty="0" smtClean="0">
                <a:solidFill>
                  <a:srgbClr val="0000FF"/>
                </a:solidFill>
              </a:rPr>
              <a:t>FALSE</a:t>
            </a:r>
            <a:r>
              <a:rPr lang="en-US" altLang="zh-CN" dirty="0" smtClean="0"/>
              <a:t>.</a:t>
            </a:r>
          </a:p>
          <a:p>
            <a:pPr lvl="3" eaLnBrk="1" hangingPunct="1">
              <a:lnSpc>
                <a:spcPct val="100000"/>
              </a:lnSpc>
              <a:spcAft>
                <a:spcPts val="0"/>
              </a:spcAft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smtClean="0"/>
              <a:t>The value of 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key</a:t>
            </a:r>
            <a:r>
              <a:rPr lang="en-US" altLang="zh-CN" dirty="0"/>
              <a:t> can become false only if the </a:t>
            </a:r>
            <a:r>
              <a:rPr lang="en-US" altLang="zh-CN" dirty="0" err="1" smtClean="0">
                <a:solidFill>
                  <a:srgbClr val="0000FF"/>
                </a:solidFill>
                <a:ea typeface="Cambria" panose="02040503050406030204" pitchFamily="18" charset="0"/>
              </a:rPr>
              <a:t>TestAndSet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() </a:t>
            </a:r>
            <a:r>
              <a:rPr lang="en-US" altLang="zh-CN" dirty="0"/>
              <a:t>is executed. The </a:t>
            </a:r>
            <a:r>
              <a:rPr lang="en-US" altLang="zh-CN" dirty="0" smtClean="0"/>
              <a:t>first process </a:t>
            </a:r>
            <a:r>
              <a:rPr lang="en-US" altLang="zh-CN" dirty="0"/>
              <a:t>to execute the </a:t>
            </a:r>
            <a:r>
              <a:rPr lang="en-US" altLang="zh-CN" dirty="0" err="1">
                <a:solidFill>
                  <a:srgbClr val="0000FF"/>
                </a:solidFill>
                <a:ea typeface="Cambria" panose="02040503050406030204" pitchFamily="18" charset="0"/>
              </a:rPr>
              <a:t>TestAndSet</a:t>
            </a:r>
            <a:r>
              <a:rPr lang="en-US" altLang="zh-CN" dirty="0" smtClean="0">
                <a:solidFill>
                  <a:srgbClr val="0000FF"/>
                </a:solidFill>
                <a:ea typeface="Cambria" panose="02040503050406030204" pitchFamily="18" charset="0"/>
              </a:rPr>
              <a:t>()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/>
              <a:t>will find 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key</a:t>
            </a:r>
            <a:r>
              <a:rPr lang="en-US" altLang="zh-CN" dirty="0">
                <a:solidFill>
                  <a:srgbClr val="0000FF"/>
                </a:solidFill>
              </a:rPr>
              <a:t> == </a:t>
            </a:r>
            <a:r>
              <a:rPr lang="en-US" altLang="zh-CN" dirty="0" smtClean="0">
                <a:solidFill>
                  <a:srgbClr val="0000FF"/>
                </a:solidFill>
              </a:rPr>
              <a:t>FALSE</a:t>
            </a:r>
            <a:r>
              <a:rPr lang="en-US" altLang="zh-CN" dirty="0" smtClean="0"/>
              <a:t>; </a:t>
            </a:r>
            <a:r>
              <a:rPr lang="en-US" altLang="zh-CN" dirty="0"/>
              <a:t>all others </a:t>
            </a:r>
            <a:r>
              <a:rPr lang="en-US" altLang="zh-CN" dirty="0" smtClean="0"/>
              <a:t>must wait.</a:t>
            </a:r>
          </a:p>
          <a:p>
            <a:pPr lvl="3" eaLnBrk="1" hangingPunct="1">
              <a:lnSpc>
                <a:spcPct val="100000"/>
              </a:lnSpc>
              <a:spcAft>
                <a:spcPts val="0"/>
              </a:spcAft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smtClean="0"/>
              <a:t>The </a:t>
            </a:r>
            <a:r>
              <a:rPr lang="en-US" altLang="zh-CN" dirty="0"/>
              <a:t>variable 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waiting[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]</a:t>
            </a:r>
            <a:r>
              <a:rPr lang="en-US" altLang="zh-CN" dirty="0"/>
              <a:t> can become false only if another </a:t>
            </a:r>
            <a:r>
              <a:rPr lang="en-US" altLang="zh-CN" dirty="0" smtClean="0"/>
              <a:t>process leaves </a:t>
            </a:r>
            <a:r>
              <a:rPr lang="en-US" altLang="zh-CN" dirty="0"/>
              <a:t>its critical section; only one 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waiting[</a:t>
            </a:r>
            <a:r>
              <a:rPr lang="en-US" altLang="zh-CN" dirty="0" err="1">
                <a:solidFill>
                  <a:srgbClr val="0000FF"/>
                </a:solidFill>
                <a:ea typeface="Cambria" panose="02040503050406030204" pitchFamily="18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]</a:t>
            </a:r>
            <a:r>
              <a:rPr lang="en-US" altLang="zh-CN" dirty="0"/>
              <a:t> is set to </a:t>
            </a:r>
            <a:r>
              <a:rPr lang="en-US" altLang="zh-CN" dirty="0" smtClean="0">
                <a:solidFill>
                  <a:srgbClr val="0000FF"/>
                </a:solidFill>
              </a:rPr>
              <a:t>FALSE</a:t>
            </a:r>
            <a:r>
              <a:rPr lang="en-US" altLang="zh-CN" dirty="0" smtClean="0"/>
              <a:t>, </a:t>
            </a:r>
            <a:r>
              <a:rPr lang="en-US" altLang="zh-CN" dirty="0"/>
              <a:t>maintaining </a:t>
            </a:r>
            <a:r>
              <a:rPr lang="en-US" altLang="zh-CN" dirty="0" smtClean="0"/>
              <a:t>the mutual-exclusion requirement.</a:t>
            </a:r>
          </a:p>
          <a:p>
            <a:pPr lvl="2" eaLnBrk="1" hangingPunct="1">
              <a:lnSpc>
                <a:spcPct val="100000"/>
              </a:lnSpc>
              <a:spcAft>
                <a:spcPts val="0"/>
              </a:spcAft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smtClean="0"/>
              <a:t>Progress</a:t>
            </a:r>
          </a:p>
          <a:p>
            <a:pPr lvl="3" eaLnBrk="1" hangingPunct="1">
              <a:lnSpc>
                <a:spcPct val="100000"/>
              </a:lnSpc>
              <a:spcAft>
                <a:spcPts val="0"/>
              </a:spcAft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smtClean="0"/>
              <a:t>The arguments presented </a:t>
            </a:r>
            <a:r>
              <a:rPr lang="en-US" altLang="zh-CN" dirty="0"/>
              <a:t>for mutual exclusion also apply here, since a process exiting </a:t>
            </a:r>
            <a:r>
              <a:rPr lang="en-US" altLang="zh-CN" dirty="0" smtClean="0"/>
              <a:t>the critical </a:t>
            </a:r>
            <a:r>
              <a:rPr lang="en-US" altLang="zh-CN" dirty="0"/>
              <a:t>section either sets 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lock</a:t>
            </a:r>
            <a:r>
              <a:rPr lang="en-US" altLang="zh-CN" dirty="0"/>
              <a:t> to </a:t>
            </a:r>
            <a:r>
              <a:rPr lang="en-US" altLang="zh-CN" dirty="0" smtClean="0">
                <a:solidFill>
                  <a:srgbClr val="0000FF"/>
                </a:solidFill>
              </a:rPr>
              <a:t>FALSE</a:t>
            </a:r>
            <a:r>
              <a:rPr lang="en-US" altLang="zh-CN" dirty="0" smtClean="0"/>
              <a:t> </a:t>
            </a:r>
            <a:r>
              <a:rPr lang="en-US" altLang="zh-CN" dirty="0"/>
              <a:t>or sets 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waiting[</a:t>
            </a:r>
            <a:r>
              <a:rPr lang="en-US" altLang="zh-CN" sz="1800" i="1" dirty="0">
                <a:solidFill>
                  <a:srgbClr val="0000FF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j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] </a:t>
            </a:r>
            <a:r>
              <a:rPr lang="en-US" altLang="zh-CN" dirty="0"/>
              <a:t>to </a:t>
            </a:r>
            <a:r>
              <a:rPr lang="en-US" altLang="zh-CN" dirty="0" smtClean="0">
                <a:solidFill>
                  <a:srgbClr val="0000FF"/>
                </a:solidFill>
              </a:rPr>
              <a:t>FALSE</a:t>
            </a:r>
            <a:r>
              <a:rPr lang="en-US" altLang="zh-CN" dirty="0" smtClean="0"/>
              <a:t>. Both allow </a:t>
            </a:r>
            <a:r>
              <a:rPr lang="en-US" altLang="zh-CN" dirty="0"/>
              <a:t>a process that is waiting to enter its critical section to </a:t>
            </a:r>
            <a:r>
              <a:rPr lang="en-US" altLang="zh-CN" dirty="0" smtClean="0"/>
              <a:t>proceed.</a:t>
            </a:r>
          </a:p>
        </p:txBody>
      </p:sp>
    </p:spTree>
    <p:extLst>
      <p:ext uri="{BB962C8B-B14F-4D97-AF65-F5344CB8AC3E}">
        <p14:creationId xmlns:p14="http://schemas.microsoft.com/office/powerpoint/2010/main" val="28237089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20725"/>
            <a:ext cx="8429625" cy="4247317"/>
          </a:xfrm>
        </p:spPr>
        <p:txBody>
          <a:bodyPr/>
          <a:lstStyle/>
          <a:p>
            <a:pPr eaLnBrk="1" hangingPunct="1"/>
            <a:r>
              <a:rPr lang="en-US" altLang="zh-CN" dirty="0">
                <a:cs typeface="Arial" panose="020B0604020202020204" pitchFamily="34" charset="0"/>
              </a:rPr>
              <a:t>Contents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dirty="0">
                <a:ea typeface="宋体" panose="02010600030101010101" pitchFamily="2" charset="-122"/>
              </a:rPr>
              <a:t>Synchronization Hardware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dirty="0" err="1">
                <a:ea typeface="宋体" panose="02010600030101010101" pitchFamily="2" charset="-122"/>
              </a:rPr>
              <a:t>Mutex</a:t>
            </a:r>
            <a:r>
              <a:rPr lang="en-US" altLang="zh-CN" dirty="0">
                <a:ea typeface="宋体" panose="02010600030101010101" pitchFamily="2" charset="-122"/>
              </a:rPr>
              <a:t> Lock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dirty="0">
                <a:ea typeface="宋体" panose="02010600030101010101" pitchFamily="2" charset="-122"/>
              </a:rPr>
              <a:t>Semaphores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Concepts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zh-CN" dirty="0">
                <a:ea typeface="宋体" panose="02010600030101010101" pitchFamily="2" charset="-122"/>
              </a:rPr>
              <a:t>Implementation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dirty="0">
                <a:ea typeface="宋体" panose="02010600030101010101" pitchFamily="2" charset="-122"/>
              </a:rPr>
              <a:t>Classical Problems</a:t>
            </a:r>
          </a:p>
          <a:p>
            <a:pPr lvl="2" eaLnBrk="1" hangingPunct="1">
              <a:lnSpc>
                <a:spcPct val="10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Bounded-Buffer</a:t>
            </a:r>
          </a:p>
          <a:p>
            <a:pPr lvl="2" eaLnBrk="1" hangingPunct="1">
              <a:lnSpc>
                <a:spcPct val="10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Readers and Writers </a:t>
            </a:r>
          </a:p>
          <a:p>
            <a:pPr lvl="2" eaLnBrk="1" hangingPunct="1">
              <a:lnSpc>
                <a:spcPct val="10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Dining-Philosophers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ea typeface="宋体" panose="02010600030101010101" pitchFamily="2" charset="-122"/>
              </a:rPr>
              <a:t>Monitors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ea typeface="宋体" panose="02010600030101010101" pitchFamily="2" charset="-122"/>
              </a:rPr>
              <a:t>Deadlock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ea typeface="宋体" panose="02010600030101010101" pitchFamily="2" charset="-122"/>
              </a:rPr>
              <a:t>Synchronization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ea typeface="宋体" panose="02010600030101010101" pitchFamily="2" charset="-122"/>
              </a:rPr>
              <a:t>in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ea typeface="宋体" panose="02010600030101010101" pitchFamily="2" charset="-122"/>
              </a:rPr>
              <a:t>Linux</a:t>
            </a:r>
            <a:endParaRPr lang="en-US" altLang="zh-CN" dirty="0">
              <a:solidFill>
                <a:schemeClr val="bg1">
                  <a:lumMod val="75000"/>
                </a:scheme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20725"/>
            <a:ext cx="8429625" cy="301621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Synchronization Hardware</a:t>
            </a:r>
          </a:p>
          <a:p>
            <a:pPr lvl="1" eaLnBrk="1" hangingPunct="1">
              <a:lnSpc>
                <a:spcPct val="100000"/>
              </a:lnSpc>
              <a:spcAft>
                <a:spcPts val="0"/>
              </a:spcAft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/>
              <a:t>Example: Bounded-waiting mutual exclusion with </a:t>
            </a:r>
            <a:r>
              <a:rPr lang="en-US" altLang="zh-CN" dirty="0" err="1">
                <a:solidFill>
                  <a:srgbClr val="0000FF"/>
                </a:solidFill>
                <a:ea typeface="Cambria" panose="02040503050406030204" pitchFamily="18" charset="0"/>
              </a:rPr>
              <a:t>test_and_set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  <a:spcAft>
                <a:spcPts val="0"/>
              </a:spcAft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smtClean="0"/>
              <a:t>Bounded-waiting</a:t>
            </a:r>
          </a:p>
          <a:p>
            <a:pPr lvl="3" eaLnBrk="1" hangingPunct="1">
              <a:lnSpc>
                <a:spcPct val="100000"/>
              </a:lnSpc>
              <a:spcAft>
                <a:spcPts val="0"/>
              </a:spcAft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smtClean="0"/>
              <a:t>When </a:t>
            </a:r>
            <a:r>
              <a:rPr lang="en-US" altLang="zh-CN" dirty="0" smtClean="0"/>
              <a:t>a </a:t>
            </a:r>
            <a:r>
              <a:rPr lang="en-US" altLang="zh-CN" dirty="0"/>
              <a:t>process leaves its critical section, it scans the array waiting in the </a:t>
            </a:r>
            <a:r>
              <a:rPr lang="en-US" altLang="zh-CN" dirty="0" smtClean="0"/>
              <a:t>cyclic ordering </a:t>
            </a:r>
            <a:r>
              <a:rPr lang="en-US" altLang="zh-CN" dirty="0">
                <a:ea typeface="Cambria" panose="02040503050406030204" pitchFamily="18" charset="0"/>
              </a:rPr>
              <a:t>(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 + 1</a:t>
            </a:r>
            <a:r>
              <a:rPr lang="en-US" altLang="zh-CN" dirty="0">
                <a:ea typeface="Cambria" panose="02040503050406030204" pitchFamily="18" charset="0"/>
              </a:rPr>
              <a:t>, 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 + 2</a:t>
            </a:r>
            <a:r>
              <a:rPr lang="en-US" altLang="zh-CN" dirty="0">
                <a:ea typeface="Cambria" panose="02040503050406030204" pitchFamily="18" charset="0"/>
              </a:rPr>
              <a:t>, ..., </a:t>
            </a:r>
            <a:r>
              <a:rPr lang="en-US" altLang="zh-CN" sz="1800" i="1" dirty="0">
                <a:solidFill>
                  <a:srgbClr val="0000FF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 - 1</a:t>
            </a:r>
            <a:r>
              <a:rPr lang="en-US" altLang="zh-CN" dirty="0">
                <a:ea typeface="Cambria" panose="02040503050406030204" pitchFamily="18" charset="0"/>
              </a:rPr>
              <a:t>, 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0</a:t>
            </a:r>
            <a:r>
              <a:rPr lang="en-US" altLang="zh-CN" dirty="0">
                <a:ea typeface="Cambria" panose="02040503050406030204" pitchFamily="18" charset="0"/>
              </a:rPr>
              <a:t>, ..., 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 - 1</a:t>
            </a:r>
            <a:r>
              <a:rPr lang="en-US" altLang="zh-CN" dirty="0">
                <a:ea typeface="Cambria" panose="02040503050406030204" pitchFamily="18" charset="0"/>
              </a:rPr>
              <a:t>)</a:t>
            </a:r>
            <a:r>
              <a:rPr lang="en-US" altLang="zh-CN" dirty="0"/>
              <a:t>. It designates the first process in </a:t>
            </a:r>
            <a:r>
              <a:rPr lang="en-US" altLang="zh-CN" dirty="0" smtClean="0"/>
              <a:t>this ordering </a:t>
            </a:r>
            <a:r>
              <a:rPr lang="en-US" altLang="zh-CN" dirty="0"/>
              <a:t>that is in the entry section (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waiting[</a:t>
            </a:r>
            <a:r>
              <a:rPr lang="en-US" altLang="zh-CN" sz="1800" i="1" dirty="0">
                <a:solidFill>
                  <a:srgbClr val="0000FF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j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]</a:t>
            </a:r>
            <a:r>
              <a:rPr lang="en-US" altLang="zh-CN" dirty="0">
                <a:solidFill>
                  <a:srgbClr val="0000FF"/>
                </a:solidFill>
              </a:rPr>
              <a:t> == </a:t>
            </a:r>
            <a:r>
              <a:rPr lang="en-US" altLang="zh-CN" dirty="0" smtClean="0">
                <a:solidFill>
                  <a:srgbClr val="0000FF"/>
                </a:solidFill>
              </a:rPr>
              <a:t>TRUE</a:t>
            </a:r>
            <a:r>
              <a:rPr lang="en-US" altLang="zh-CN" dirty="0" smtClean="0"/>
              <a:t>) </a:t>
            </a:r>
            <a:r>
              <a:rPr lang="en-US" altLang="zh-CN" dirty="0"/>
              <a:t>as the next one </a:t>
            </a:r>
            <a:r>
              <a:rPr lang="en-US" altLang="zh-CN" dirty="0" smtClean="0"/>
              <a:t>to enter </a:t>
            </a:r>
            <a:r>
              <a:rPr lang="en-US" altLang="zh-CN" dirty="0"/>
              <a:t>the critical section. Any process waiting to enter its critical section </a:t>
            </a:r>
            <a:r>
              <a:rPr lang="en-US" altLang="zh-CN" dirty="0" smtClean="0"/>
              <a:t>will thus </a:t>
            </a:r>
            <a:r>
              <a:rPr lang="en-US" altLang="zh-CN" dirty="0"/>
              <a:t>do so within </a:t>
            </a:r>
            <a:r>
              <a:rPr lang="en-US" altLang="zh-CN" sz="1800" i="1" dirty="0">
                <a:solidFill>
                  <a:srgbClr val="0000FF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r>
              <a:rPr lang="en-US" altLang="zh-CN" i="1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- 1 </a:t>
            </a:r>
            <a:r>
              <a:rPr lang="en-US" altLang="zh-CN" dirty="0"/>
              <a:t>turns.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14810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20725"/>
            <a:ext cx="8429625" cy="5924699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Mutex</a:t>
            </a:r>
            <a:r>
              <a:rPr lang="en-US" altLang="en-US" dirty="0" smtClean="0"/>
              <a:t> </a:t>
            </a:r>
            <a:r>
              <a:rPr lang="en-US" altLang="en-US" dirty="0"/>
              <a:t>Locks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3241" lvl="1" indent="-342866">
              <a:lnSpc>
                <a:spcPct val="100000"/>
              </a:lnSpc>
              <a:defRPr/>
            </a:pPr>
            <a:r>
              <a:rPr lang="en-US" altLang="zh-CN" dirty="0" smtClean="0">
                <a:ea typeface="ＭＳ Ｐゴシック" charset="0"/>
                <a:cs typeface="ＭＳ Ｐゴシック" charset="0"/>
              </a:rPr>
              <a:t>Previous </a:t>
            </a:r>
            <a:r>
              <a:rPr lang="en-US" altLang="zh-CN" dirty="0" smtClean="0"/>
              <a:t>hardware-based </a:t>
            </a:r>
            <a:r>
              <a:rPr lang="en-US" altLang="zh-CN" dirty="0"/>
              <a:t>solutions to the critical-section problem </a:t>
            </a:r>
            <a:br>
              <a:rPr lang="en-US" altLang="zh-CN" dirty="0"/>
            </a:br>
            <a:r>
              <a:rPr lang="en-US" altLang="zh-CN" dirty="0" smtClean="0">
                <a:ea typeface="ＭＳ Ｐゴシック" charset="0"/>
                <a:cs typeface="ＭＳ Ｐゴシック" charset="0"/>
              </a:rPr>
              <a:t>are </a:t>
            </a:r>
            <a:r>
              <a:rPr lang="en-US" altLang="zh-CN" dirty="0">
                <a:ea typeface="ＭＳ Ｐゴシック" charset="0"/>
                <a:cs typeface="ＭＳ Ｐゴシック" charset="0"/>
              </a:rPr>
              <a:t>complicated and generally inaccessible to application programmers.</a:t>
            </a:r>
          </a:p>
          <a:p>
            <a:pPr marL="803241" lvl="1" indent="-342866">
              <a:lnSpc>
                <a:spcPct val="100000"/>
              </a:lnSpc>
              <a:defRPr/>
            </a:pPr>
            <a:r>
              <a:rPr lang="en-US" altLang="zh-CN" dirty="0">
                <a:ea typeface="ＭＳ Ｐゴシック" charset="0"/>
                <a:cs typeface="ＭＳ Ｐゴシック" charset="0"/>
              </a:rPr>
              <a:t>OS designers build software tools to solve </a:t>
            </a:r>
            <a:r>
              <a:rPr lang="en-US" altLang="zh-CN" dirty="0" smtClean="0">
                <a:ea typeface="ＭＳ Ｐゴシック" charset="0"/>
                <a:cs typeface="ＭＳ Ｐゴシック" charset="0"/>
              </a:rPr>
              <a:t>critical-section </a:t>
            </a:r>
            <a:r>
              <a:rPr lang="en-US" altLang="zh-CN" dirty="0">
                <a:ea typeface="ＭＳ Ｐゴシック" charset="0"/>
                <a:cs typeface="ＭＳ Ｐゴシック" charset="0"/>
              </a:rPr>
              <a:t>problem.</a:t>
            </a:r>
          </a:p>
          <a:p>
            <a:pPr marL="1260441" lvl="2" indent="-342866">
              <a:lnSpc>
                <a:spcPct val="100000"/>
              </a:lnSpc>
              <a:defRPr/>
            </a:pPr>
            <a:r>
              <a:rPr lang="en-US" altLang="zh-CN" i="1" dirty="0" err="1" smtClean="0">
                <a:solidFill>
                  <a:srgbClr val="FF0000"/>
                </a:solidFill>
                <a:ea typeface="ＭＳ Ｐゴシック" charset="0"/>
              </a:rPr>
              <a:t>Mutex</a:t>
            </a:r>
            <a:r>
              <a:rPr lang="en-US" altLang="zh-CN" i="1" dirty="0" smtClean="0">
                <a:solidFill>
                  <a:srgbClr val="FF0000"/>
                </a:solidFill>
                <a:ea typeface="ＭＳ Ｐゴシック" charset="0"/>
              </a:rPr>
              <a:t> Lock</a:t>
            </a:r>
            <a:r>
              <a:rPr lang="en-US" altLang="zh-CN" dirty="0" smtClean="0">
                <a:ea typeface="ＭＳ Ｐゴシック" charset="0"/>
              </a:rPr>
              <a:t> (</a:t>
            </a:r>
            <a:r>
              <a:rPr lang="zh-CN" altLang="en-US" dirty="0" smtClean="0">
                <a:ea typeface="ＭＳ Ｐゴシック" charset="0"/>
              </a:rPr>
              <a:t>互斥锁</a:t>
            </a:r>
            <a:r>
              <a:rPr lang="en-US" altLang="zh-CN" dirty="0" smtClean="0">
                <a:ea typeface="ＭＳ Ｐゴシック" charset="0"/>
              </a:rPr>
              <a:t>) is </a:t>
            </a:r>
            <a:r>
              <a:rPr lang="en-US" altLang="zh-CN" dirty="0">
                <a:ea typeface="ＭＳ Ｐゴシック" charset="0"/>
              </a:rPr>
              <a:t>the </a:t>
            </a:r>
            <a:r>
              <a:rPr lang="en-US" altLang="zh-CN" dirty="0" smtClean="0">
                <a:ea typeface="ＭＳ Ｐゴシック" charset="0"/>
              </a:rPr>
              <a:t>simplest one.</a:t>
            </a:r>
            <a:endParaRPr lang="en-US" altLang="zh-CN" dirty="0">
              <a:ea typeface="ＭＳ Ｐゴシック" charset="0"/>
            </a:endParaRPr>
          </a:p>
          <a:p>
            <a:pPr marL="1260441" lvl="2" indent="-342866">
              <a:lnSpc>
                <a:spcPct val="100000"/>
              </a:lnSpc>
              <a:defRPr/>
            </a:pPr>
            <a:r>
              <a:rPr lang="en-US" altLang="zh-CN" dirty="0" smtClean="0">
                <a:ea typeface="ＭＳ Ｐゴシック" charset="0"/>
              </a:rPr>
              <a:t>It protects </a:t>
            </a:r>
            <a:r>
              <a:rPr lang="en-US" altLang="zh-CN" dirty="0">
                <a:ea typeface="ＭＳ Ｐゴシック" charset="0"/>
              </a:rPr>
              <a:t>a critical section </a:t>
            </a:r>
            <a:r>
              <a:rPr lang="en-US" altLang="zh-CN" dirty="0" smtClean="0">
                <a:ea typeface="ＭＳ Ｐゴシック" charset="0"/>
              </a:rPr>
              <a:t>by </a:t>
            </a:r>
            <a:r>
              <a:rPr lang="en-US" altLang="zh-CN" dirty="0">
                <a:ea typeface="ＭＳ Ｐゴシック" charset="0"/>
              </a:rPr>
              <a:t>first 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acquire() </a:t>
            </a:r>
            <a:r>
              <a:rPr lang="en-US" altLang="zh-CN" dirty="0">
                <a:ea typeface="ＭＳ Ｐゴシック" charset="0"/>
              </a:rPr>
              <a:t>a lock then 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release() </a:t>
            </a:r>
            <a:r>
              <a:rPr lang="en-US" altLang="zh-CN" dirty="0">
                <a:ea typeface="ＭＳ Ｐゴシック" charset="0"/>
              </a:rPr>
              <a:t>the </a:t>
            </a:r>
            <a:r>
              <a:rPr lang="en-US" altLang="zh-CN" dirty="0" smtClean="0">
                <a:ea typeface="ＭＳ Ｐゴシック" charset="0"/>
              </a:rPr>
              <a:t>lock.</a:t>
            </a:r>
            <a:endParaRPr lang="en-US" altLang="zh-CN" dirty="0">
              <a:ea typeface="ＭＳ Ｐゴシック" charset="0"/>
            </a:endParaRPr>
          </a:p>
          <a:p>
            <a:pPr marL="1200076" lvl="2" indent="-285722">
              <a:lnSpc>
                <a:spcPct val="100000"/>
              </a:lnSpc>
              <a:defRPr/>
            </a:pPr>
            <a:r>
              <a:rPr lang="en-US" altLang="zh-CN" dirty="0">
                <a:ea typeface="ＭＳ Ｐゴシック" charset="0"/>
              </a:rPr>
              <a:t>Boolean variable </a:t>
            </a:r>
            <a:r>
              <a:rPr lang="en-US" altLang="zh-CN" dirty="0" smtClean="0">
                <a:ea typeface="ＭＳ Ｐゴシック" charset="0"/>
              </a:rPr>
              <a:t>is used to indicate whether the lock </a:t>
            </a:r>
            <a:r>
              <a:rPr lang="en-US" altLang="zh-CN" dirty="0">
                <a:ea typeface="ＭＳ Ｐゴシック" charset="0"/>
              </a:rPr>
              <a:t>is available or not.</a:t>
            </a:r>
          </a:p>
          <a:p>
            <a:pPr marL="803241" lvl="1" indent="-342866">
              <a:lnSpc>
                <a:spcPct val="100000"/>
              </a:lnSpc>
              <a:defRPr/>
            </a:pPr>
            <a:r>
              <a:rPr lang="en-US" altLang="zh-CN" dirty="0">
                <a:ea typeface="ＭＳ Ｐゴシック" charset="0"/>
              </a:rPr>
              <a:t>Calls to</a:t>
            </a:r>
            <a:r>
              <a:rPr lang="en-US" altLang="zh-CN" dirty="0">
                <a:ea typeface="Cambria" panose="020405030504060302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acquire() </a:t>
            </a:r>
            <a:r>
              <a:rPr lang="en-US" altLang="zh-CN" dirty="0">
                <a:ea typeface="ＭＳ Ｐゴシック" charset="0"/>
              </a:rPr>
              <a:t>and</a:t>
            </a:r>
            <a:r>
              <a:rPr lang="en-US" altLang="zh-CN" dirty="0">
                <a:ea typeface="Cambria" panose="020405030504060302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release() </a:t>
            </a:r>
            <a:r>
              <a:rPr lang="en-US" altLang="zh-CN" dirty="0">
                <a:ea typeface="ＭＳ Ｐゴシック" charset="0"/>
              </a:rPr>
              <a:t>must be </a:t>
            </a:r>
            <a:r>
              <a:rPr lang="en-US" altLang="zh-CN" dirty="0" smtClean="0">
                <a:solidFill>
                  <a:srgbClr val="FF0000"/>
                </a:solidFill>
                <a:ea typeface="ＭＳ Ｐゴシック" charset="0"/>
              </a:rPr>
              <a:t>atomic</a:t>
            </a:r>
            <a:r>
              <a:rPr lang="en-US" altLang="zh-CN" dirty="0" smtClean="0">
                <a:ea typeface="ＭＳ Ｐゴシック" charset="0"/>
              </a:rPr>
              <a:t>.</a:t>
            </a:r>
            <a:endParaRPr lang="en-US" altLang="zh-CN" dirty="0">
              <a:ea typeface="ＭＳ Ｐゴシック" charset="0"/>
            </a:endParaRPr>
          </a:p>
          <a:p>
            <a:pPr marL="1200076" lvl="2" indent="-285722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altLang="zh-CN" dirty="0">
                <a:ea typeface="ＭＳ Ｐゴシック" charset="0"/>
              </a:rPr>
              <a:t>Usually implemented via hardware atomic instructions</a:t>
            </a:r>
            <a:r>
              <a:rPr lang="en-US" altLang="zh-CN" dirty="0" smtClean="0">
                <a:ea typeface="ＭＳ Ｐゴシック" charset="0"/>
              </a:rPr>
              <a:t>.</a:t>
            </a:r>
          </a:p>
          <a:p>
            <a:pPr marL="1365250" lvl="3" indent="0">
              <a:lnSpc>
                <a:spcPct val="100000"/>
              </a:lnSpc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acquire() {</a:t>
            </a:r>
            <a:b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while (!available</a:t>
            </a:r>
            <a:r>
              <a:rPr lang="en-US" alt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1365250" lvl="3" indent="0">
              <a:lnSpc>
                <a:spcPct val="100000"/>
              </a:lnSpc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; </a:t>
            </a:r>
            <a:r>
              <a:rPr lang="en-US" altLang="en-US" sz="1600" i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busy </a:t>
            </a:r>
            <a:r>
              <a:rPr lang="en-US" altLang="en-US" sz="1600" i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waiting </a:t>
            </a:r>
            <a:r>
              <a:rPr lang="en-US" altLang="en-US" sz="1600" i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*/ </a:t>
            </a:r>
          </a:p>
          <a:p>
            <a:pPr marL="1365250" lvl="3" indent="0">
              <a:lnSpc>
                <a:spcPct val="100000"/>
              </a:lnSpc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available = </a:t>
            </a:r>
            <a:r>
              <a:rPr lang="en-US" alt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FALSE; </a:t>
            </a:r>
            <a:endParaRPr lang="en-US" alt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1365250" lvl="3" indent="0">
              <a:lnSpc>
                <a:spcPct val="100000"/>
              </a:lnSpc>
              <a:buNone/>
            </a:pPr>
            <a:r>
              <a:rPr lang="en-US" alt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1365250" lvl="3" indent="0">
              <a:lnSpc>
                <a:spcPct val="100000"/>
              </a:lnSpc>
              <a:buNone/>
            </a:pPr>
            <a:endParaRPr lang="en-US" alt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1365250" lvl="3" indent="0">
              <a:lnSpc>
                <a:spcPct val="100000"/>
              </a:lnSpc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release() { </a:t>
            </a:r>
          </a:p>
          <a:p>
            <a:pPr marL="1365250" lvl="3" indent="0">
              <a:lnSpc>
                <a:spcPct val="100000"/>
              </a:lnSpc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available = </a:t>
            </a:r>
            <a:r>
              <a:rPr lang="en-US" alt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TRUE; </a:t>
            </a:r>
            <a:endParaRPr lang="en-US" alt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1365250" lvl="3" indent="0">
              <a:lnSpc>
                <a:spcPct val="100000"/>
              </a:lnSpc>
              <a:buNone/>
            </a:pPr>
            <a:r>
              <a:rPr lang="en-US" alt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6007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20725"/>
            <a:ext cx="8429625" cy="4108817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Mutex</a:t>
            </a:r>
            <a:r>
              <a:rPr lang="en-US" altLang="en-US" dirty="0" smtClean="0"/>
              <a:t> </a:t>
            </a:r>
            <a:r>
              <a:rPr lang="en-US" altLang="en-US" dirty="0"/>
              <a:t>Locks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ea typeface="宋体" panose="02010600030101010101" pitchFamily="2" charset="-122"/>
              </a:rPr>
              <a:t>Process </a:t>
            </a:r>
            <a:r>
              <a:rPr lang="en-US" altLang="zh-CN" dirty="0">
                <a:ea typeface="Cambria" panose="02040503050406030204" pitchFamily="18" charset="0"/>
              </a:rPr>
              <a:t>P</a:t>
            </a:r>
            <a:r>
              <a:rPr lang="en-US" altLang="zh-CN" i="1" baseline="-25000" dirty="0">
                <a:latin typeface="Consolas" panose="020B0609020204030204" pitchFamily="49" charset="0"/>
                <a:ea typeface="Cambria" panose="02040503050406030204" pitchFamily="18" charset="0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Cambria" panose="02040503050406030204" pitchFamily="18" charset="0"/>
            </a:endParaRPr>
          </a:p>
          <a:p>
            <a:pPr marL="1365250" lvl="3" indent="0">
              <a:lnSpc>
                <a:spcPct val="100000"/>
              </a:lnSpc>
              <a:buNone/>
            </a:pPr>
            <a:r>
              <a:rPr lang="en-US" alt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do 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</a:p>
          <a:p>
            <a:pPr marL="1365250" lvl="3" indent="0">
              <a:lnSpc>
                <a:spcPct val="100000"/>
              </a:lnSpc>
              <a:buNone/>
            </a:pPr>
            <a:r>
              <a:rPr lang="en-US" altLang="en-US" sz="1600" i="1" dirty="0">
                <a:latin typeface="Consolas" panose="020B0609020204030204" pitchFamily="49" charset="0"/>
                <a:cs typeface="Courier New" panose="02070309020205020404" pitchFamily="49" charset="0"/>
              </a:rPr>
              <a:t>    acquire lock</a:t>
            </a:r>
          </a:p>
          <a:p>
            <a:pPr marL="1365250" lvl="3" indent="0">
              <a:lnSpc>
                <a:spcPct val="100000"/>
              </a:lnSpc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critical section</a:t>
            </a:r>
            <a:endParaRPr lang="en-US" altLang="en-US" sz="1600" i="1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1365250" lvl="3" indent="0">
              <a:lnSpc>
                <a:spcPct val="100000"/>
              </a:lnSpc>
              <a:buNone/>
            </a:pPr>
            <a:r>
              <a:rPr lang="en-US" altLang="en-US" sz="1600" i="1" dirty="0">
                <a:latin typeface="Consolas" panose="020B0609020204030204" pitchFamily="49" charset="0"/>
                <a:cs typeface="Courier New" panose="02070309020205020404" pitchFamily="49" charset="0"/>
              </a:rPr>
              <a:t>    release </a:t>
            </a:r>
            <a:r>
              <a:rPr lang="en-US" altLang="en-US" sz="1600" i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lock</a:t>
            </a:r>
            <a:endParaRPr lang="en-US" altLang="en-US" sz="1600" i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1365250" lvl="3" indent="0">
              <a:lnSpc>
                <a:spcPct val="100000"/>
              </a:lnSpc>
              <a:buNone/>
            </a:pPr>
            <a:r>
              <a:rPr lang="en-US" altLang="en-US" sz="1600" i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remainder section</a:t>
            </a:r>
            <a:endParaRPr lang="en-US" altLang="en-US" sz="1600" i="1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1365250" lvl="3" indent="0">
              <a:lnSpc>
                <a:spcPct val="100000"/>
              </a:lnSpc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} while (true); </a:t>
            </a:r>
            <a:endParaRPr lang="en-US" altLang="en-US" sz="16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803241" lvl="1" indent="-342866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altLang="zh-CN" dirty="0" err="1" smtClean="0">
                <a:ea typeface="ＭＳ Ｐゴシック" charset="0"/>
                <a:cs typeface="ＭＳ Ｐゴシック" charset="0"/>
              </a:rPr>
              <a:t>Mutex</a:t>
            </a:r>
            <a:r>
              <a:rPr lang="en-US" altLang="zh-CN" dirty="0" smtClean="0">
                <a:ea typeface="ＭＳ Ｐゴシック" charset="0"/>
                <a:cs typeface="ＭＳ Ｐゴシック" charset="0"/>
              </a:rPr>
              <a:t> Lock solution </a:t>
            </a:r>
            <a:r>
              <a:rPr lang="en-US" altLang="zh-CN" dirty="0">
                <a:ea typeface="ＭＳ Ｐゴシック" charset="0"/>
                <a:cs typeface="ＭＳ Ｐゴシック" charset="0"/>
              </a:rPr>
              <a:t>requires </a:t>
            </a:r>
            <a:r>
              <a:rPr lang="en-US" altLang="zh-CN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busy </a:t>
            </a:r>
            <a:r>
              <a:rPr lang="en-US" altLang="zh-CN" i="1" dirty="0" smtClean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waiting</a:t>
            </a:r>
            <a:r>
              <a:rPr lang="zh-CN" altLang="en-US" i="1" dirty="0" smtClean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。</a:t>
            </a:r>
            <a:endParaRPr lang="en-US" altLang="zh-CN" i="1" dirty="0">
              <a:solidFill>
                <a:srgbClr val="FF0000"/>
              </a:solidFill>
              <a:ea typeface="ＭＳ Ｐゴシック" charset="0"/>
              <a:cs typeface="ＭＳ Ｐゴシック" charset="0"/>
            </a:endParaRPr>
          </a:p>
          <a:p>
            <a:pPr marL="1200096" lvl="2" indent="-342866">
              <a:lnSpc>
                <a:spcPct val="100000"/>
              </a:lnSpc>
              <a:defRPr/>
            </a:pPr>
            <a:r>
              <a:rPr lang="en-US" altLang="zh-CN" dirty="0"/>
              <a:t>While a process is in its critical section, any other process that</a:t>
            </a:r>
            <a:br>
              <a:rPr lang="en-US" altLang="zh-CN" dirty="0"/>
            </a:br>
            <a:r>
              <a:rPr lang="en-US" altLang="zh-CN" dirty="0"/>
              <a:t>tries to enter its critical section must loop continuously in the call to 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acquire</a:t>
            </a:r>
            <a:r>
              <a:rPr lang="en-US" altLang="zh-CN" dirty="0" smtClean="0">
                <a:solidFill>
                  <a:srgbClr val="0000FF"/>
                </a:solidFill>
                <a:ea typeface="Cambria" panose="02040503050406030204" pitchFamily="18" charset="0"/>
              </a:rPr>
              <a:t>().</a:t>
            </a:r>
            <a:endParaRPr lang="en-US" altLang="zh-CN" dirty="0">
              <a:solidFill>
                <a:srgbClr val="0000FF"/>
              </a:solidFill>
              <a:ea typeface="Cambria" panose="02040503050406030204" pitchFamily="18" charset="0"/>
            </a:endParaRPr>
          </a:p>
          <a:p>
            <a:pPr marL="1200096" lvl="2" indent="-342866">
              <a:lnSpc>
                <a:spcPct val="100000"/>
              </a:lnSpc>
              <a:defRPr/>
            </a:pPr>
            <a:r>
              <a:rPr lang="en-US" altLang="zh-CN" dirty="0">
                <a:ea typeface="ＭＳ Ｐゴシック" charset="0"/>
                <a:cs typeface="ＭＳ Ｐゴシック" charset="0"/>
              </a:rPr>
              <a:t>This lock therefore called a </a:t>
            </a:r>
            <a:r>
              <a:rPr lang="en-US" altLang="zh-CN" i="1" dirty="0" smtClean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spinlock</a:t>
            </a:r>
            <a:r>
              <a:rPr lang="en-US" altLang="zh-CN" dirty="0" smtClean="0">
                <a:ea typeface="ＭＳ Ｐゴシック" charset="0"/>
                <a:cs typeface="ＭＳ Ｐゴシック" charset="0"/>
              </a:rPr>
              <a:t> (</a:t>
            </a:r>
            <a:r>
              <a:rPr lang="zh-CN" altLang="en-US" dirty="0" smtClean="0">
                <a:ea typeface="ＭＳ Ｐゴシック" charset="0"/>
                <a:cs typeface="ＭＳ Ｐゴシック" charset="0"/>
              </a:rPr>
              <a:t>自旋锁</a:t>
            </a:r>
            <a:r>
              <a:rPr lang="en-US" altLang="zh-CN" dirty="0" smtClean="0">
                <a:ea typeface="ＭＳ Ｐゴシック" charset="0"/>
                <a:cs typeface="ＭＳ Ｐゴシック" charset="0"/>
              </a:rPr>
              <a:t>).</a:t>
            </a:r>
            <a:endParaRPr lang="en-US" altLang="zh-CN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6910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20725"/>
            <a:ext cx="8429625" cy="524759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Concept of Semaphore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Semaphore (</a:t>
            </a:r>
            <a:r>
              <a:rPr lang="zh-CN" altLang="en-US" dirty="0" smtClean="0"/>
              <a:t>信号量</a:t>
            </a:r>
            <a:r>
              <a:rPr lang="en-US" altLang="zh-CN" dirty="0" smtClean="0"/>
              <a:t>) is a </a:t>
            </a:r>
            <a:r>
              <a:rPr lang="en-US" altLang="zh-CN" dirty="0"/>
              <a:t>more robust </a:t>
            </a:r>
            <a:r>
              <a:rPr lang="en-US" altLang="zh-CN" dirty="0" smtClean="0"/>
              <a:t>s</a:t>
            </a:r>
            <a:r>
              <a:rPr lang="en-US" altLang="en-US" dirty="0" smtClean="0"/>
              <a:t>ynchronization </a:t>
            </a:r>
            <a:r>
              <a:rPr lang="en-US" altLang="zh-CN" dirty="0" smtClean="0"/>
              <a:t>tool </a:t>
            </a:r>
            <a:r>
              <a:rPr lang="en-US" altLang="zh-CN" dirty="0"/>
              <a:t>that </a:t>
            </a:r>
            <a:r>
              <a:rPr lang="en-US" altLang="zh-CN" dirty="0" smtClean="0"/>
              <a:t>can behave </a:t>
            </a:r>
            <a:r>
              <a:rPr lang="en-US" altLang="zh-CN" dirty="0"/>
              <a:t>similarly to a </a:t>
            </a:r>
            <a:r>
              <a:rPr lang="en-US" altLang="zh-CN" dirty="0" err="1"/>
              <a:t>mutex</a:t>
            </a:r>
            <a:r>
              <a:rPr lang="en-US" altLang="zh-CN" dirty="0"/>
              <a:t> lock but can also provide more sophisticated </a:t>
            </a:r>
            <a:r>
              <a:rPr lang="en-US" altLang="zh-CN" dirty="0" smtClean="0"/>
              <a:t>ways for </a:t>
            </a:r>
            <a:r>
              <a:rPr lang="en-US" altLang="zh-CN" dirty="0"/>
              <a:t>processes to synchronize their activities. </a:t>
            </a:r>
            <a:endParaRPr lang="en-US" altLang="zh-CN" dirty="0" smtClean="0"/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zh-CN" dirty="0" smtClean="0">
                <a:ea typeface="宋体" panose="02010600030101010101" pitchFamily="2" charset="-122"/>
              </a:rPr>
              <a:t>Logically</a:t>
            </a:r>
            <a:r>
              <a:rPr lang="en-US" altLang="zh-CN" dirty="0">
                <a:ea typeface="宋体" panose="02010600030101010101" pitchFamily="2" charset="-122"/>
              </a:rPr>
              <a:t>, a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semaphore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is </a:t>
            </a:r>
            <a:r>
              <a:rPr lang="en-US" altLang="zh-CN" dirty="0" smtClean="0">
                <a:ea typeface="宋体" panose="02010600030101010101" pitchFamily="2" charset="-122"/>
              </a:rPr>
              <a:t>a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signed integer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variable that, apart from initialization, can only be changed through </a:t>
            </a:r>
            <a:r>
              <a:rPr lang="en-US" altLang="zh-CN" dirty="0" smtClean="0">
                <a:ea typeface="宋体" panose="02010600030101010101" pitchFamily="2" charset="-122"/>
              </a:rPr>
              <a:t>two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atomic and mutually exclusive </a:t>
            </a:r>
            <a:r>
              <a:rPr lang="en-US" altLang="zh-CN" dirty="0">
                <a:ea typeface="宋体" panose="02010600030101010101" pitchFamily="2" charset="-122"/>
              </a:rPr>
              <a:t>operations:</a:t>
            </a:r>
          </a:p>
          <a:p>
            <a:pPr marL="1257300" lvl="2" indent="-342900" eaLnBrk="1" hangingPunct="1">
              <a:lnSpc>
                <a:spcPct val="100000"/>
              </a:lnSpc>
            </a:pP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wait(S</a:t>
            </a:r>
            <a:r>
              <a:rPr lang="en-US" altLang="zh-CN" dirty="0" smtClean="0">
                <a:solidFill>
                  <a:srgbClr val="0000FF"/>
                </a:solidFill>
                <a:ea typeface="Cambria" panose="02040503050406030204" pitchFamily="18" charset="0"/>
              </a:rPr>
              <a:t>)</a:t>
            </a:r>
            <a:r>
              <a:rPr lang="en-US" altLang="zh-CN" dirty="0" smtClean="0">
                <a:ea typeface="Cambria" panose="02040503050406030204" pitchFamily="18" charset="0"/>
              </a:rPr>
              <a:t>;</a:t>
            </a:r>
          </a:p>
          <a:p>
            <a:pPr marL="1704975" lvl="3" indent="-34290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ea typeface="宋体" panose="02010600030101010101" pitchFamily="2" charset="-122"/>
              </a:rPr>
              <a:t>also denoted as </a:t>
            </a:r>
            <a:r>
              <a:rPr lang="en-US" altLang="zh-CN" dirty="0" smtClean="0">
                <a:ea typeface="Cambria" panose="02040503050406030204" pitchFamily="18" charset="0"/>
              </a:rPr>
              <a:t>P(S)</a:t>
            </a:r>
            <a:r>
              <a:rPr lang="en-US" altLang="zh-CN" dirty="0" smtClean="0">
                <a:ea typeface="宋体" panose="02010600030101010101" pitchFamily="2" charset="-122"/>
              </a:rPr>
              <a:t> or </a:t>
            </a:r>
            <a:r>
              <a:rPr lang="en-US" altLang="zh-CN" dirty="0" smtClean="0">
                <a:ea typeface="Cambria" panose="02040503050406030204" pitchFamily="18" charset="0"/>
              </a:rPr>
              <a:t>down(S)</a:t>
            </a:r>
            <a:endParaRPr lang="en-US" altLang="zh-CN" dirty="0">
              <a:ea typeface="宋体" panose="02010600030101010101" pitchFamily="2" charset="-122"/>
            </a:endParaRPr>
          </a:p>
          <a:p>
            <a:pPr marL="1257300" lvl="2" indent="-342900" eaLnBrk="1" hangingPunct="1">
              <a:lnSpc>
                <a:spcPct val="100000"/>
              </a:lnSpc>
            </a:pPr>
            <a:r>
              <a:rPr lang="en-US" altLang="zh-CN" dirty="0" smtClean="0">
                <a:solidFill>
                  <a:srgbClr val="0000FF"/>
                </a:solidFill>
                <a:ea typeface="Cambria" panose="02040503050406030204" pitchFamily="18" charset="0"/>
              </a:rPr>
              <a:t>signal(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S</a:t>
            </a:r>
            <a:r>
              <a:rPr lang="en-US" altLang="zh-CN" dirty="0" smtClean="0">
                <a:solidFill>
                  <a:srgbClr val="0000FF"/>
                </a:solidFill>
                <a:ea typeface="Cambria" panose="02040503050406030204" pitchFamily="18" charset="0"/>
              </a:rPr>
              <a:t>)</a:t>
            </a:r>
            <a:r>
              <a:rPr lang="en-US" altLang="zh-CN" dirty="0" smtClean="0">
                <a:ea typeface="Cambria" panose="02040503050406030204" pitchFamily="18" charset="0"/>
              </a:rPr>
              <a:t>;</a:t>
            </a:r>
          </a:p>
          <a:p>
            <a:pPr marL="1704975" lvl="3" indent="-342900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also denoted as </a:t>
            </a:r>
            <a:r>
              <a:rPr lang="en-US" altLang="zh-CN" dirty="0" smtClean="0">
                <a:ea typeface="Cambria" panose="02040503050406030204" pitchFamily="18" charset="0"/>
              </a:rPr>
              <a:t>V(S)</a:t>
            </a:r>
            <a:r>
              <a:rPr lang="en-US" altLang="zh-CN" sz="1800" dirty="0" smtClean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ea typeface="宋体" panose="02010600030101010101" pitchFamily="2" charset="-122"/>
              </a:rPr>
              <a:t>or </a:t>
            </a:r>
            <a:r>
              <a:rPr lang="en-US" altLang="zh-CN" dirty="0">
                <a:ea typeface="Cambria" panose="02040503050406030204" pitchFamily="18" charset="0"/>
              </a:rPr>
              <a:t>up(S</a:t>
            </a:r>
            <a:r>
              <a:rPr lang="en-US" altLang="zh-CN" dirty="0" smtClean="0">
                <a:ea typeface="Cambria" panose="02040503050406030204" pitchFamily="18" charset="0"/>
              </a:rPr>
              <a:t>)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/>
              <a:t>Semaphores </a:t>
            </a:r>
            <a:r>
              <a:rPr lang="en-US" altLang="zh-CN" dirty="0"/>
              <a:t>were introduced by the Dutch computer scientist </a:t>
            </a:r>
            <a:r>
              <a:rPr lang="en-US" altLang="zh-CN" i="1" dirty="0" err="1"/>
              <a:t>Edsger</a:t>
            </a:r>
            <a:r>
              <a:rPr lang="en-US" altLang="zh-CN" dirty="0"/>
              <a:t> </a:t>
            </a:r>
            <a:r>
              <a:rPr lang="en-US" altLang="zh-CN" i="1" dirty="0"/>
              <a:t>Dijkstra</a:t>
            </a:r>
            <a:r>
              <a:rPr lang="en-US" altLang="zh-CN" dirty="0"/>
              <a:t>, and such, the 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wait()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operation was originally termed </a:t>
            </a:r>
            <a:r>
              <a:rPr lang="en-US" altLang="zh-CN" dirty="0">
                <a:solidFill>
                  <a:srgbClr val="FF0000"/>
                </a:solidFill>
                <a:ea typeface="Cambria" panose="02040503050406030204" pitchFamily="18" charset="0"/>
              </a:rPr>
              <a:t>P</a:t>
            </a:r>
            <a:r>
              <a:rPr lang="en-US" altLang="zh-CN" dirty="0"/>
              <a:t> (from the Dutch </a:t>
            </a:r>
            <a:r>
              <a:rPr lang="en-US" altLang="zh-CN" i="1" dirty="0" err="1">
                <a:solidFill>
                  <a:srgbClr val="FF0000"/>
                </a:solidFill>
              </a:rPr>
              <a:t>proberen</a:t>
            </a:r>
            <a:r>
              <a:rPr lang="en-US" altLang="zh-CN" dirty="0"/>
              <a:t>, “to test”); 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signal() </a:t>
            </a:r>
            <a:r>
              <a:rPr lang="en-US" altLang="zh-CN" dirty="0"/>
              <a:t>was originally called </a:t>
            </a:r>
            <a:r>
              <a:rPr lang="en-US" altLang="zh-CN" dirty="0">
                <a:solidFill>
                  <a:srgbClr val="FF0000"/>
                </a:solidFill>
                <a:ea typeface="Cambria" panose="02040503050406030204" pitchFamily="18" charset="0"/>
              </a:rPr>
              <a:t>V</a:t>
            </a:r>
            <a:r>
              <a:rPr lang="en-US" altLang="zh-CN" dirty="0"/>
              <a:t> (from </a:t>
            </a:r>
            <a:r>
              <a:rPr lang="en-US" altLang="zh-CN" i="1" dirty="0" err="1">
                <a:solidFill>
                  <a:srgbClr val="FF0000"/>
                </a:solidFill>
              </a:rPr>
              <a:t>verhogen</a:t>
            </a:r>
            <a:r>
              <a:rPr lang="en-US" altLang="zh-CN" dirty="0"/>
              <a:t>, “to increment</a:t>
            </a:r>
            <a:r>
              <a:rPr lang="en-US" altLang="zh-CN" dirty="0" smtClean="0"/>
              <a:t>”).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77730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20725"/>
            <a:ext cx="8429625" cy="6109365"/>
          </a:xfrm>
        </p:spPr>
        <p:txBody>
          <a:bodyPr/>
          <a:lstStyle/>
          <a:p>
            <a:pPr eaLnBrk="1" hangingPunct="1"/>
            <a:r>
              <a:rPr lang="en-US" altLang="en-US" dirty="0"/>
              <a:t>Concept of Semaphore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Critical </a:t>
            </a:r>
            <a:r>
              <a:rPr lang="en-US" altLang="zh-CN" dirty="0">
                <a:ea typeface="宋体" panose="02010600030101010101" pitchFamily="2" charset="-122"/>
              </a:rPr>
              <a:t>Section of </a:t>
            </a:r>
            <a:r>
              <a:rPr lang="en-US" altLang="zh-CN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Processes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  <a:spcAft>
                <a:spcPts val="600"/>
              </a:spcAft>
              <a:tabLst>
                <a:tab pos="2513013" algn="l"/>
                <a:tab pos="2857500" algn="l"/>
                <a:tab pos="3148013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Shared data:</a:t>
            </a:r>
          </a:p>
          <a:p>
            <a:pPr lvl="4" eaLnBrk="1" hangingPunct="1">
              <a:lnSpc>
                <a:spcPct val="100000"/>
              </a:lnSpc>
              <a:buFontTx/>
              <a:buNone/>
              <a:tabLst>
                <a:tab pos="2513013" algn="l"/>
                <a:tab pos="2857500" algn="l"/>
                <a:tab pos="3148013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semaphore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</a:rPr>
              <a:t>mutex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1600" i="1" dirty="0" smtClean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 </a:t>
            </a:r>
            <a:r>
              <a:rPr lang="en-US" altLang="zh-CN" sz="1600" i="1" dirty="0" err="1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initiallized</a:t>
            </a:r>
            <a:r>
              <a:rPr lang="en-US" altLang="zh-CN" sz="1600" i="1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to </a:t>
            </a:r>
            <a:r>
              <a:rPr lang="en-US" altLang="zh-CN" sz="1600" i="1" dirty="0" smtClean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 */</a:t>
            </a:r>
            <a:endParaRPr lang="en-US" altLang="zh-CN" sz="1600" i="1" dirty="0">
              <a:solidFill>
                <a:srgbClr val="0070C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2513013" algn="l"/>
                <a:tab pos="2857500" algn="l"/>
                <a:tab pos="3148013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Process </a:t>
            </a:r>
            <a:r>
              <a:rPr lang="en-US" altLang="zh-CN" dirty="0">
                <a:ea typeface="Cambria" panose="02040503050406030204" pitchFamily="18" charset="0"/>
              </a:rPr>
              <a:t>P</a:t>
            </a:r>
            <a:r>
              <a:rPr lang="en-US" altLang="zh-CN" i="1" baseline="-25000" dirty="0">
                <a:latin typeface="Consolas" panose="020B0609020204030204" pitchFamily="49" charset="0"/>
                <a:ea typeface="Cambria" panose="02040503050406030204" pitchFamily="18" charset="0"/>
              </a:rPr>
              <a:t>i</a:t>
            </a:r>
            <a:r>
              <a:rPr lang="en-US" altLang="zh-CN" i="1" dirty="0">
                <a:ea typeface="宋体" panose="02010600030101010101" pitchFamily="2" charset="-122"/>
              </a:rPr>
              <a:t>: </a:t>
            </a:r>
            <a:endParaRPr lang="en-US" altLang="zh-CN" i="1" dirty="0" smtClean="0">
              <a:ea typeface="宋体" panose="02010600030101010101" pitchFamily="2" charset="-122"/>
            </a:endParaRPr>
          </a:p>
          <a:p>
            <a:pPr lvl="4">
              <a:lnSpc>
                <a:spcPct val="100000"/>
              </a:lnSpc>
              <a:spcBef>
                <a:spcPts val="0"/>
              </a:spcBef>
              <a:buNone/>
              <a:tabLst>
                <a:tab pos="2513013" algn="l"/>
                <a:tab pos="2857500" algn="l"/>
                <a:tab pos="3148013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do 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{</a:t>
            </a:r>
          </a:p>
          <a:p>
            <a:pPr lvl="4">
              <a:lnSpc>
                <a:spcPct val="100000"/>
              </a:lnSpc>
              <a:spcBef>
                <a:spcPts val="0"/>
              </a:spcBef>
              <a:buNone/>
              <a:tabLst>
                <a:tab pos="2513013" algn="l"/>
                <a:tab pos="2857500" algn="l"/>
                <a:tab pos="3148013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wait(</a:t>
            </a:r>
            <a:r>
              <a:rPr lang="en-US" altLang="zh-CN" sz="1600" dirty="0" err="1" smtClean="0">
                <a:latin typeface="Consolas" panose="020B0609020204030204" pitchFamily="49" charset="0"/>
                <a:ea typeface="宋体" panose="02010600030101010101" pitchFamily="2" charset="-122"/>
              </a:rPr>
              <a:t>mutex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lvl="4">
              <a:lnSpc>
                <a:spcPct val="100000"/>
              </a:lnSpc>
              <a:spcBef>
                <a:spcPts val="0"/>
              </a:spcBef>
              <a:buNone/>
              <a:tabLst>
                <a:tab pos="2513013" algn="l"/>
                <a:tab pos="2857500" algn="l"/>
                <a:tab pos="3148013" algn="l"/>
              </a:tabLst>
            </a:pPr>
            <a:r>
              <a:rPr lang="en-US" altLang="zh-CN" sz="1600" i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i="1" dirty="0" smtClea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critical section</a:t>
            </a:r>
            <a:endParaRPr lang="en-US" altLang="zh-CN" sz="1600" i="1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4">
              <a:lnSpc>
                <a:spcPct val="100000"/>
              </a:lnSpc>
              <a:spcBef>
                <a:spcPts val="0"/>
              </a:spcBef>
              <a:buNone/>
              <a:tabLst>
                <a:tab pos="2513013" algn="l"/>
                <a:tab pos="2857500" algn="l"/>
                <a:tab pos="3148013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signal(</a:t>
            </a:r>
            <a:r>
              <a:rPr lang="en-US" altLang="zh-CN" sz="1600" dirty="0" err="1" smtClean="0">
                <a:latin typeface="Consolas" panose="020B0609020204030204" pitchFamily="49" charset="0"/>
                <a:ea typeface="宋体" panose="02010600030101010101" pitchFamily="2" charset="-122"/>
              </a:rPr>
              <a:t>mutex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lvl="4">
              <a:lnSpc>
                <a:spcPct val="100000"/>
              </a:lnSpc>
              <a:spcBef>
                <a:spcPts val="0"/>
              </a:spcBef>
              <a:buNone/>
              <a:tabLst>
                <a:tab pos="2513013" algn="l"/>
                <a:tab pos="2857500" algn="l"/>
                <a:tab pos="3148013" algn="l"/>
              </a:tabLst>
            </a:pPr>
            <a:r>
              <a:rPr lang="en-US" altLang="zh-CN" sz="1600" i="1" dirty="0" smtClea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remainder section</a:t>
            </a:r>
          </a:p>
          <a:p>
            <a:pPr lvl="4">
              <a:lnSpc>
                <a:spcPct val="100000"/>
              </a:lnSpc>
              <a:spcBef>
                <a:spcPts val="0"/>
              </a:spcBef>
              <a:buNone/>
              <a:tabLst>
                <a:tab pos="2513013" algn="l"/>
                <a:tab pos="2857500" algn="l"/>
                <a:tab pos="3148013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}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while (TRUE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en-US" altLang="zh-CN" sz="16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1597025" algn="l"/>
                <a:tab pos="2576513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Access is via two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atomic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operations defined as:</a:t>
            </a:r>
            <a:endParaRPr lang="en-US" altLang="zh-CN" dirty="0">
              <a:ea typeface="宋体" panose="02010600030101010101" pitchFamily="2" charset="-122"/>
            </a:endParaRPr>
          </a:p>
          <a:p>
            <a:pPr lvl="4">
              <a:lnSpc>
                <a:spcPct val="100000"/>
              </a:lnSpc>
              <a:spcBef>
                <a:spcPts val="0"/>
              </a:spcBef>
              <a:buNone/>
              <a:tabLst>
                <a:tab pos="2513013" algn="l"/>
                <a:tab pos="2857500" algn="l"/>
                <a:tab pos="3148013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wait(S) {</a:t>
            </a:r>
            <a:endParaRPr lang="en-US" altLang="zh-CN" sz="16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4">
              <a:lnSpc>
                <a:spcPct val="100000"/>
              </a:lnSpc>
              <a:spcBef>
                <a:spcPts val="0"/>
              </a:spcBef>
              <a:buNone/>
              <a:tabLst>
                <a:tab pos="2513013" algn="l"/>
                <a:tab pos="2857500" algn="l"/>
                <a:tab pos="3148013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while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(S &lt;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= 0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lvl="4">
              <a:lnSpc>
                <a:spcPct val="100000"/>
              </a:lnSpc>
              <a:spcBef>
                <a:spcPts val="0"/>
              </a:spcBef>
              <a:buNone/>
              <a:tabLst>
                <a:tab pos="2513013" algn="l"/>
                <a:tab pos="2857500" algn="l"/>
                <a:tab pos="3148013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 ;</a:t>
            </a:r>
            <a:r>
              <a:rPr lang="en-US" altLang="zh-CN" sz="1600" dirty="0" smtClean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1600" i="1" dirty="0" smtClean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/* busy waiting; do nothing */</a:t>
            </a:r>
          </a:p>
          <a:p>
            <a:pPr lvl="4">
              <a:lnSpc>
                <a:spcPct val="100000"/>
              </a:lnSpc>
              <a:spcBef>
                <a:spcPts val="0"/>
              </a:spcBef>
              <a:buNone/>
              <a:tabLst>
                <a:tab pos="2513013" algn="l"/>
                <a:tab pos="2857500" algn="l"/>
                <a:tab pos="3148013" algn="l"/>
              </a:tabLst>
            </a:pPr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S--;</a:t>
            </a:r>
          </a:p>
          <a:p>
            <a:pPr lvl="4">
              <a:lnSpc>
                <a:spcPct val="100000"/>
              </a:lnSpc>
              <a:spcBef>
                <a:spcPts val="0"/>
              </a:spcBef>
              <a:buNone/>
              <a:tabLst>
                <a:tab pos="2513013" algn="l"/>
                <a:tab pos="2857500" algn="l"/>
                <a:tab pos="3148013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</a:p>
          <a:p>
            <a:pPr lvl="4">
              <a:lnSpc>
                <a:spcPct val="100000"/>
              </a:lnSpc>
              <a:spcBef>
                <a:spcPts val="0"/>
              </a:spcBef>
              <a:buNone/>
              <a:tabLst>
                <a:tab pos="2513013" algn="l"/>
                <a:tab pos="2857500" algn="l"/>
                <a:tab pos="3148013" algn="l"/>
              </a:tabLst>
            </a:pPr>
            <a:endParaRPr lang="en-US" altLang="zh-CN" sz="1600" dirty="0" smtClean="0">
              <a:latin typeface="Consolas" panose="020B06090202040302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4">
              <a:lnSpc>
                <a:spcPct val="100000"/>
              </a:lnSpc>
              <a:spcBef>
                <a:spcPts val="0"/>
              </a:spcBef>
              <a:buNone/>
              <a:tabLst>
                <a:tab pos="2513013" algn="l"/>
                <a:tab pos="2857500" algn="l"/>
                <a:tab pos="3148013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signal(S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) {</a:t>
            </a:r>
          </a:p>
          <a:p>
            <a:pPr lvl="4">
              <a:lnSpc>
                <a:spcPct val="100000"/>
              </a:lnSpc>
              <a:spcBef>
                <a:spcPts val="0"/>
              </a:spcBef>
              <a:buNone/>
              <a:tabLst>
                <a:tab pos="2513013" algn="l"/>
                <a:tab pos="2857500" algn="l"/>
                <a:tab pos="3148013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S++;</a:t>
            </a:r>
          </a:p>
          <a:p>
            <a:pPr lvl="4">
              <a:lnSpc>
                <a:spcPct val="100000"/>
              </a:lnSpc>
              <a:spcBef>
                <a:spcPts val="0"/>
              </a:spcBef>
              <a:buNone/>
              <a:tabLst>
                <a:tab pos="2513013" algn="l"/>
                <a:tab pos="2857500" algn="l"/>
                <a:tab pos="3148013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endParaRPr lang="en-US" altLang="zh-CN" sz="16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86175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20725"/>
            <a:ext cx="8429625" cy="5170646"/>
          </a:xfrm>
        </p:spPr>
        <p:txBody>
          <a:bodyPr/>
          <a:lstStyle/>
          <a:p>
            <a:pPr eaLnBrk="1" hangingPunct="1"/>
            <a:r>
              <a:rPr lang="en-US" altLang="en-US" dirty="0"/>
              <a:t>Concept of Semaphore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It must </a:t>
            </a:r>
            <a:r>
              <a:rPr lang="en-US" altLang="zh-CN" dirty="0">
                <a:ea typeface="宋体" panose="02010600030101010101" pitchFamily="2" charset="-122"/>
              </a:rPr>
              <a:t>guarantee that no </a:t>
            </a:r>
            <a:r>
              <a:rPr lang="en-US" altLang="zh-CN" dirty="0" smtClean="0">
                <a:ea typeface="宋体" panose="02010600030101010101" pitchFamily="2" charset="-122"/>
              </a:rPr>
              <a:t>two </a:t>
            </a:r>
            <a:r>
              <a:rPr lang="en-US" altLang="zh-CN" dirty="0">
                <a:ea typeface="宋体" panose="02010600030101010101" pitchFamily="2" charset="-122"/>
              </a:rPr>
              <a:t>processes can execute 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wait() </a:t>
            </a:r>
            <a:r>
              <a:rPr lang="en-US" altLang="zh-CN" dirty="0">
                <a:ea typeface="宋体" panose="02010600030101010101" pitchFamily="2" charset="-122"/>
              </a:rPr>
              <a:t>and 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signal()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on the same semaphore at the same time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Thus, implementation becomes the </a:t>
            </a:r>
            <a:r>
              <a:rPr lang="en-US" altLang="zh-CN" dirty="0" smtClean="0">
                <a:ea typeface="宋体" panose="02010600030101010101" pitchFamily="2" charset="-122"/>
              </a:rPr>
              <a:t>critical-section </a:t>
            </a:r>
            <a:r>
              <a:rPr lang="en-US" altLang="zh-CN" dirty="0">
                <a:ea typeface="宋体" panose="02010600030101010101" pitchFamily="2" charset="-122"/>
              </a:rPr>
              <a:t>problem where the wait and signal code are placed in the critical section.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Could now have busy waiting in </a:t>
            </a:r>
            <a:r>
              <a:rPr lang="en-US" altLang="zh-CN" dirty="0" smtClean="0">
                <a:ea typeface="宋体" panose="02010600030101010101" pitchFamily="2" charset="-122"/>
              </a:rPr>
              <a:t>critical section </a:t>
            </a:r>
            <a:r>
              <a:rPr lang="en-US" altLang="zh-CN" dirty="0">
                <a:ea typeface="宋体" panose="02010600030101010101" pitchFamily="2" charset="-122"/>
              </a:rPr>
              <a:t>implementation:</a:t>
            </a:r>
          </a:p>
          <a:p>
            <a:pPr marL="1533525" lvl="3" eaLnBrk="1" hangingPunct="1">
              <a:lnSpc>
                <a:spcPct val="100000"/>
              </a:lnSpc>
            </a:pPr>
            <a:r>
              <a:rPr lang="en-US" altLang="zh-CN" dirty="0">
                <a:ea typeface="宋体" panose="02010600030101010101" pitchFamily="2" charset="-122"/>
              </a:rPr>
              <a:t>But implementation code is short</a:t>
            </a:r>
          </a:p>
          <a:p>
            <a:pPr marL="1533525" lvl="3" eaLnBrk="1" hangingPunct="1">
              <a:lnSpc>
                <a:spcPct val="100000"/>
              </a:lnSpc>
            </a:pPr>
            <a:r>
              <a:rPr lang="en-US" altLang="zh-CN" dirty="0">
                <a:ea typeface="宋体" panose="02010600030101010101" pitchFamily="2" charset="-122"/>
              </a:rPr>
              <a:t>Little busy waiting if critical section rarely occupied.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zh-CN" dirty="0">
                <a:ea typeface="宋体" panose="02010600030101010101" pitchFamily="2" charset="-122"/>
              </a:rPr>
              <a:t>Note that applications may spend lots of time in critical sections and therefore this is not a good solution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dirty="0">
                <a:ea typeface="宋体" panose="02010600030101010101" pitchFamily="2" charset="-122"/>
              </a:rPr>
              <a:t>To avoid busy waiting, when a process has to wait, it will be put in a blocked queue of processes waiting for the same event.</a:t>
            </a:r>
          </a:p>
          <a:p>
            <a:pPr lvl="2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dirty="0"/>
              <a:t>With each semaphore there is an associated waiting queue. </a:t>
            </a:r>
          </a:p>
          <a:p>
            <a:pPr lvl="2" eaLnBrk="1" hangingPunct="1">
              <a:lnSpc>
                <a:spcPct val="100000"/>
              </a:lnSpc>
              <a:defRPr/>
            </a:pPr>
            <a:r>
              <a:rPr lang="en-US" altLang="zh-CN" dirty="0"/>
              <a:t>Each entry in a waiting queue has two data items:</a:t>
            </a:r>
          </a:p>
          <a:p>
            <a:pPr lvl="3" eaLnBrk="1" hangingPunct="1">
              <a:lnSpc>
                <a:spcPct val="100000"/>
              </a:lnSpc>
              <a:defRPr/>
            </a:pPr>
            <a:r>
              <a:rPr lang="en-US" altLang="zh-CN" dirty="0"/>
              <a:t> value (of type integer)</a:t>
            </a:r>
          </a:p>
          <a:p>
            <a:pPr lvl="3" eaLnBrk="1" hangingPunct="1">
              <a:lnSpc>
                <a:spcPct val="100000"/>
              </a:lnSpc>
              <a:defRPr/>
            </a:pPr>
            <a:r>
              <a:rPr lang="en-US" altLang="zh-CN" dirty="0"/>
              <a:t> pointer to next record in the </a:t>
            </a:r>
            <a:r>
              <a:rPr lang="en-US" altLang="zh-CN" dirty="0" smtClean="0"/>
              <a:t>list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5089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20725"/>
            <a:ext cx="8429625" cy="4278094"/>
          </a:xfrm>
        </p:spPr>
        <p:txBody>
          <a:bodyPr/>
          <a:lstStyle/>
          <a:p>
            <a:pPr eaLnBrk="1" hangingPunct="1"/>
            <a:r>
              <a:rPr lang="en-US" altLang="en-US" dirty="0"/>
              <a:t>Implementation </a:t>
            </a:r>
            <a:r>
              <a:rPr lang="en-US" altLang="en-US" dirty="0" smtClean="0"/>
              <a:t>of Semaphore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defTabSz="455613" eaLnBrk="1" hangingPunct="1">
              <a:lnSpc>
                <a:spcPct val="100000"/>
              </a:lnSpc>
              <a:spcAft>
                <a:spcPts val="600"/>
              </a:spcAft>
              <a:tabLst>
                <a:tab pos="1370013" algn="l"/>
                <a:tab pos="3311525" algn="l"/>
                <a:tab pos="3602038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Define </a:t>
            </a:r>
            <a:r>
              <a:rPr lang="en-US" altLang="zh-CN" dirty="0">
                <a:ea typeface="宋体" panose="02010600030101010101" pitchFamily="2" charset="-122"/>
              </a:rPr>
              <a:t>semaphore as a C </a:t>
            </a:r>
            <a:r>
              <a:rPr lang="en-US" altLang="zh-CN" dirty="0" err="1">
                <a:ea typeface="宋体" panose="02010600030101010101" pitchFamily="2" charset="-122"/>
              </a:rPr>
              <a:t>struct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  <a:p>
            <a:pPr lvl="3" defTabSz="455613" eaLnBrk="1" hangingPunct="1">
              <a:lnSpc>
                <a:spcPct val="100000"/>
              </a:lnSpc>
              <a:buFontTx/>
              <a:buNone/>
              <a:tabLst>
                <a:tab pos="1370013" algn="l"/>
                <a:tab pos="3311525" algn="l"/>
                <a:tab pos="3602038" algn="l"/>
              </a:tabLst>
            </a:pPr>
            <a:r>
              <a:rPr lang="en-US" altLang="zh-CN" sz="1600" dirty="0" err="1" smtClean="0">
                <a:latin typeface="Consolas" panose="020B0609020204030204" pitchFamily="49" charset="0"/>
                <a:ea typeface="宋体" panose="02010600030101010101" pitchFamily="2" charset="-122"/>
              </a:rPr>
              <a:t>typedef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</a:rPr>
              <a:t>struct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{</a:t>
            </a:r>
          </a:p>
          <a:p>
            <a:pPr lvl="3" defTabSz="455613" eaLnBrk="1" hangingPunct="1">
              <a:lnSpc>
                <a:spcPct val="100000"/>
              </a:lnSpc>
              <a:buFontTx/>
              <a:buNone/>
              <a:tabLst>
                <a:tab pos="1370013" algn="l"/>
                <a:tab pos="3311525" algn="l"/>
                <a:tab pos="3602038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600" dirty="0" err="1" smtClean="0"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value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lvl="3" defTabSz="455613" eaLnBrk="1" hangingPunct="1">
              <a:lnSpc>
                <a:spcPct val="100000"/>
              </a:lnSpc>
              <a:buFontTx/>
              <a:buNone/>
              <a:tabLst>
                <a:tab pos="1370013" algn="l"/>
                <a:tab pos="3311525" algn="l"/>
                <a:tab pos="3602038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600" dirty="0" err="1" smtClean="0">
                <a:latin typeface="Consolas" panose="020B0609020204030204" pitchFamily="49" charset="0"/>
                <a:ea typeface="宋体" panose="02010600030101010101" pitchFamily="2" charset="-122"/>
              </a:rPr>
              <a:t>struct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process *list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lvl="3" defTabSz="455613" eaLnBrk="1" hangingPunct="1">
              <a:lnSpc>
                <a:spcPct val="100000"/>
              </a:lnSpc>
              <a:buFontTx/>
              <a:buNone/>
              <a:tabLst>
                <a:tab pos="1370013" algn="l"/>
                <a:tab pos="3311525" algn="l"/>
                <a:tab pos="3602038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}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semaphore;</a:t>
            </a:r>
          </a:p>
          <a:p>
            <a:pPr lvl="1" defTabSz="455613" eaLnBrk="1" hangingPunct="1">
              <a:lnSpc>
                <a:spcPct val="100000"/>
              </a:lnSpc>
              <a:spcBef>
                <a:spcPts val="600"/>
              </a:spcBef>
              <a:tabLst>
                <a:tab pos="1370013" algn="l"/>
                <a:tab pos="3311525" algn="l"/>
                <a:tab pos="3602038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Two operations are </a:t>
            </a:r>
            <a:r>
              <a:rPr lang="en-US" altLang="zh-CN" dirty="0" smtClean="0">
                <a:ea typeface="宋体" panose="02010600030101010101" pitchFamily="2" charset="-122"/>
              </a:rPr>
              <a:t>assumed: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defTabSz="455613" eaLnBrk="1" hangingPunct="1">
              <a:lnSpc>
                <a:spcPct val="100000"/>
              </a:lnSpc>
              <a:tabLst>
                <a:tab pos="1370013" algn="l"/>
                <a:tab pos="3311525" algn="l"/>
                <a:tab pos="3602038" algn="l"/>
              </a:tabLst>
            </a:pPr>
            <a:r>
              <a:rPr lang="en-US" altLang="zh-CN" dirty="0" smtClean="0">
                <a:solidFill>
                  <a:srgbClr val="0000FF"/>
                </a:solidFill>
                <a:ea typeface="Cambria" panose="02040503050406030204" pitchFamily="18" charset="0"/>
              </a:rPr>
              <a:t>block()</a:t>
            </a:r>
            <a:r>
              <a:rPr lang="en-US" altLang="zh-CN" dirty="0" smtClean="0">
                <a:ea typeface="宋体" panose="02010600030101010101" pitchFamily="2" charset="-122"/>
              </a:rPr>
              <a:t>: </a:t>
            </a:r>
            <a:r>
              <a:rPr lang="en-US" altLang="zh-CN" dirty="0">
                <a:ea typeface="宋体" panose="02010600030101010101" pitchFamily="2" charset="-122"/>
              </a:rPr>
              <a:t>place the process </a:t>
            </a:r>
            <a:r>
              <a:rPr lang="en-US" altLang="zh-CN" dirty="0"/>
              <a:t>that invokes </a:t>
            </a:r>
            <a:r>
              <a:rPr lang="en-US" altLang="zh-CN" dirty="0" smtClean="0">
                <a:ea typeface="宋体" panose="02010600030101010101" pitchFamily="2" charset="-122"/>
              </a:rPr>
              <a:t>the </a:t>
            </a:r>
            <a:r>
              <a:rPr lang="en-US" altLang="zh-CN" dirty="0">
                <a:ea typeface="宋体" panose="02010600030101010101" pitchFamily="2" charset="-122"/>
              </a:rPr>
              <a:t>operation </a:t>
            </a:r>
            <a:r>
              <a:rPr lang="en-US" altLang="zh-CN" dirty="0" smtClean="0">
                <a:ea typeface="宋体" panose="02010600030101010101" pitchFamily="2" charset="-122"/>
              </a:rPr>
              <a:t>on </a:t>
            </a:r>
            <a:r>
              <a:rPr lang="en-US" altLang="zh-CN" dirty="0">
                <a:ea typeface="宋体" panose="02010600030101010101" pitchFamily="2" charset="-122"/>
              </a:rPr>
              <a:t>the appropriate waiting </a:t>
            </a:r>
            <a:r>
              <a:rPr lang="en-US" altLang="zh-CN" dirty="0" smtClean="0">
                <a:ea typeface="宋体" panose="02010600030101010101" pitchFamily="2" charset="-122"/>
              </a:rPr>
              <a:t>queue (suspending the process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defTabSz="455613" eaLnBrk="1" hangingPunct="1">
              <a:lnSpc>
                <a:spcPct val="100000"/>
              </a:lnSpc>
              <a:tabLst>
                <a:tab pos="1370013" algn="l"/>
                <a:tab pos="3311525" algn="l"/>
                <a:tab pos="3602038" algn="l"/>
              </a:tabLst>
            </a:pPr>
            <a:r>
              <a:rPr lang="en-US" altLang="zh-CN" dirty="0" smtClean="0">
                <a:solidFill>
                  <a:srgbClr val="0000FF"/>
                </a:solidFill>
                <a:ea typeface="Cambria" panose="02040503050406030204" pitchFamily="18" charset="0"/>
              </a:rPr>
              <a:t>wakeup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()</a:t>
            </a:r>
            <a:r>
              <a:rPr lang="en-US" altLang="zh-CN" dirty="0">
                <a:ea typeface="Cambria" panose="02040503050406030204" pitchFamily="18" charset="0"/>
              </a:rPr>
              <a:t>: </a:t>
            </a:r>
            <a:r>
              <a:rPr lang="en-US" altLang="zh-CN" dirty="0">
                <a:ea typeface="宋体" panose="02010600030101010101" pitchFamily="2" charset="-122"/>
              </a:rPr>
              <a:t>remove one of processes in the waiting queue and place it in the ready </a:t>
            </a:r>
            <a:r>
              <a:rPr lang="en-US" altLang="zh-CN" dirty="0" smtClean="0">
                <a:ea typeface="宋体" panose="02010600030101010101" pitchFamily="2" charset="-122"/>
              </a:rPr>
              <a:t>queue (resuming </a:t>
            </a:r>
            <a:r>
              <a:rPr lang="en-US" altLang="zh-CN" dirty="0"/>
              <a:t>the execution of a blocked </a:t>
            </a:r>
            <a:r>
              <a:rPr lang="en-US" altLang="zh-CN" dirty="0" smtClean="0"/>
              <a:t>process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defTabSz="455613" eaLnBrk="1" hangingPunct="1">
              <a:lnSpc>
                <a:spcPct val="100000"/>
              </a:lnSpc>
              <a:tabLst>
                <a:tab pos="1370013" algn="l"/>
                <a:tab pos="3311525" algn="l"/>
                <a:tab pos="3602038" algn="l"/>
              </a:tabLst>
            </a:pPr>
            <a:r>
              <a:rPr lang="en-US" altLang="zh-CN" dirty="0" smtClean="0"/>
              <a:t>These </a:t>
            </a:r>
            <a:r>
              <a:rPr lang="en-US" altLang="zh-CN" dirty="0"/>
              <a:t>two </a:t>
            </a:r>
            <a:r>
              <a:rPr lang="en-US" altLang="zh-CN" dirty="0" smtClean="0"/>
              <a:t>operations are </a:t>
            </a:r>
            <a:r>
              <a:rPr lang="en-US" altLang="zh-CN" dirty="0"/>
              <a:t>provided by the operating system as basic system calls.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22915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20725"/>
            <a:ext cx="8429625" cy="5632311"/>
          </a:xfrm>
        </p:spPr>
        <p:txBody>
          <a:bodyPr/>
          <a:lstStyle/>
          <a:p>
            <a:pPr eaLnBrk="1" hangingPunct="1"/>
            <a:r>
              <a:rPr lang="en-US" altLang="en-US" dirty="0"/>
              <a:t>Implementation of Semaphore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Semaphore </a:t>
            </a:r>
            <a:r>
              <a:rPr lang="en-US" altLang="zh-CN" dirty="0">
                <a:ea typeface="宋体" panose="02010600030101010101" pitchFamily="2" charset="-122"/>
              </a:rPr>
              <a:t>operations now defined </a:t>
            </a:r>
            <a:r>
              <a:rPr lang="en-US" altLang="zh-CN" dirty="0" smtClean="0">
                <a:ea typeface="宋体" panose="02010600030101010101" pitchFamily="2" charset="-122"/>
              </a:rPr>
              <a:t>as 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 eaLnBrk="1" hangingPunct="1">
              <a:lnSpc>
                <a:spcPct val="100000"/>
              </a:lnSpc>
              <a:buFontTx/>
              <a:buNone/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wait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(semaphore *S) 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{</a:t>
            </a:r>
          </a:p>
          <a:p>
            <a:pPr lvl="3" eaLnBrk="1" hangingPunct="1">
              <a:lnSpc>
                <a:spcPct val="100000"/>
              </a:lnSpc>
              <a:buFontTx/>
              <a:buNone/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S-&gt;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value-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-;</a:t>
            </a:r>
          </a:p>
          <a:p>
            <a:pPr lvl="3" eaLnBrk="1" hangingPunct="1">
              <a:lnSpc>
                <a:spcPct val="100000"/>
              </a:lnSpc>
              <a:buFontTx/>
              <a:buNone/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if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(S-&gt;value &lt; 0) 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{</a:t>
            </a:r>
          </a:p>
          <a:p>
            <a:pPr lvl="3" eaLnBrk="1" hangingPunct="1">
              <a:lnSpc>
                <a:spcPct val="100000"/>
              </a:lnSpc>
              <a:buFontTx/>
              <a:buNone/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    block(); </a:t>
            </a:r>
            <a:r>
              <a:rPr lang="en-US" altLang="zh-CN" sz="1600" dirty="0" smtClean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 no busy waiting */</a:t>
            </a:r>
          </a:p>
          <a:p>
            <a:pPr lvl="3" eaLnBrk="1" hangingPunct="1">
              <a:lnSpc>
                <a:spcPct val="100000"/>
              </a:lnSpc>
              <a:buFontTx/>
              <a:buNone/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    add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this process to S-&gt;list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lvl="3" eaLnBrk="1" hangingPunct="1">
              <a:lnSpc>
                <a:spcPct val="100000"/>
              </a:lnSpc>
              <a:buFontTx/>
              <a:buNone/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</a:p>
          <a:p>
            <a:pPr lvl="3" eaLnBrk="1" hangingPunct="1">
              <a:lnSpc>
                <a:spcPct val="100000"/>
              </a:lnSpc>
              <a:buFontTx/>
              <a:buNone/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en-US" altLang="zh-CN" sz="16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3" eaLnBrk="1" hangingPunct="1">
              <a:lnSpc>
                <a:spcPct val="100000"/>
              </a:lnSpc>
              <a:buFontTx/>
              <a:buNone/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endParaRPr lang="en-US" altLang="zh-CN" sz="1600" dirty="0">
              <a:latin typeface="Consolas" panose="020B06090202040302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3" eaLnBrk="1" hangingPunct="1">
              <a:lnSpc>
                <a:spcPct val="100000"/>
              </a:lnSpc>
              <a:buFontTx/>
              <a:buNone/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signal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(semaphore *S) 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{</a:t>
            </a:r>
          </a:p>
          <a:p>
            <a:pPr lvl="3" eaLnBrk="1" hangingPunct="1">
              <a:lnSpc>
                <a:spcPct val="100000"/>
              </a:lnSpc>
              <a:buFontTx/>
              <a:buNone/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S-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&gt;value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++;</a:t>
            </a:r>
          </a:p>
          <a:p>
            <a:pPr lvl="3" eaLnBrk="1" hangingPunct="1">
              <a:lnSpc>
                <a:spcPct val="100000"/>
              </a:lnSpc>
              <a:buFontTx/>
              <a:buNone/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if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S-&gt;value &lt;= 0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) 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{ </a:t>
            </a:r>
            <a:r>
              <a:rPr lang="en-US" altLang="zh-CN" sz="1600" i="1" dirty="0" smtClean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 </a:t>
            </a:r>
            <a:r>
              <a:rPr lang="en-US" altLang="zh-CN" sz="1600" i="1" dirty="0" err="1" smtClean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S.list</a:t>
            </a:r>
            <a:r>
              <a:rPr lang="en-US" altLang="zh-CN" sz="1600" i="1" dirty="0" smtClean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not empty */</a:t>
            </a:r>
          </a:p>
          <a:p>
            <a:pPr lvl="3" eaLnBrk="1" hangingPunct="1">
              <a:lnSpc>
                <a:spcPct val="100000"/>
              </a:lnSpc>
              <a:buFontTx/>
              <a:buNone/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    remove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a process P from S-&gt;list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lvl="3" eaLnBrk="1" hangingPunct="1">
              <a:lnSpc>
                <a:spcPct val="100000"/>
              </a:lnSpc>
              <a:buFontTx/>
              <a:buNone/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    wakeup(P);</a:t>
            </a:r>
          </a:p>
          <a:p>
            <a:pPr lvl="3" eaLnBrk="1" hangingPunct="1">
              <a:lnSpc>
                <a:spcPct val="100000"/>
              </a:lnSpc>
              <a:buFontTx/>
              <a:buNone/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</a:p>
          <a:p>
            <a:pPr lvl="3" eaLnBrk="1" hangingPunct="1">
              <a:lnSpc>
                <a:spcPct val="100000"/>
              </a:lnSpc>
              <a:buFontTx/>
              <a:buNone/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} 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>
                <a:tab pos="915988" algn="l"/>
                <a:tab pos="2005013" algn="l"/>
                <a:tab pos="2232025" algn="l"/>
                <a:tab pos="2803525" algn="l"/>
                <a:tab pos="3201988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In </a:t>
            </a:r>
            <a:r>
              <a:rPr lang="en-US" altLang="zh-CN" dirty="0">
                <a:ea typeface="宋体" panose="02010600030101010101" pitchFamily="2" charset="-122"/>
              </a:rPr>
              <a:t>this implementation, semaphore values may be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negative</a:t>
            </a:r>
            <a:r>
              <a:rPr lang="en-US" altLang="zh-CN" dirty="0" smtClean="0">
                <a:ea typeface="宋体" panose="02010600030101010101" pitchFamily="2" charset="-122"/>
              </a:rPr>
              <a:t>, while its magnitude is </a:t>
            </a:r>
            <a:r>
              <a:rPr lang="en-US" altLang="zh-CN" dirty="0">
                <a:ea typeface="宋体" panose="02010600030101010101" pitchFamily="2" charset="-122"/>
              </a:rPr>
              <a:t>the number of processes waiting on that </a:t>
            </a:r>
            <a:r>
              <a:rPr lang="en-US" altLang="zh-CN" dirty="0" smtClean="0">
                <a:ea typeface="宋体" panose="02010600030101010101" pitchFamily="2" charset="-122"/>
              </a:rPr>
              <a:t>semaphore (the length of waiting list).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84419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20725"/>
            <a:ext cx="8429625" cy="5170646"/>
          </a:xfrm>
        </p:spPr>
        <p:txBody>
          <a:bodyPr/>
          <a:lstStyle/>
          <a:p>
            <a:pPr eaLnBrk="1" hangingPunct="1"/>
            <a:r>
              <a:rPr lang="en-US" altLang="en-US" dirty="0"/>
              <a:t>Implementation of Semaphore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altLang="zh-CN" dirty="0" smtClean="0"/>
              <a:t>It </a:t>
            </a:r>
            <a:r>
              <a:rPr lang="en-US" altLang="zh-CN" dirty="0"/>
              <a:t>is critical that semaphore operations be executed </a:t>
            </a:r>
            <a:r>
              <a:rPr lang="en-US" altLang="zh-CN" i="1" dirty="0">
                <a:solidFill>
                  <a:srgbClr val="FF0000"/>
                </a:solidFill>
              </a:rPr>
              <a:t>atomically</a:t>
            </a:r>
            <a:r>
              <a:rPr lang="en-US" altLang="zh-CN" dirty="0" smtClean="0"/>
              <a:t>.</a:t>
            </a:r>
          </a:p>
          <a:p>
            <a:pPr lvl="2" eaLnBrk="1" hangingPunct="1">
              <a:lnSpc>
                <a:spcPct val="100000"/>
              </a:lnSpc>
              <a:defRPr/>
            </a:pPr>
            <a:r>
              <a:rPr lang="en-US" altLang="zh-CN" dirty="0" smtClean="0"/>
              <a:t>Recall that we </a:t>
            </a:r>
            <a:r>
              <a:rPr lang="en-US" altLang="zh-CN" dirty="0" smtClean="0"/>
              <a:t>must guarantee that no </a:t>
            </a:r>
            <a:r>
              <a:rPr lang="en-US" altLang="zh-CN" dirty="0"/>
              <a:t>two processes can execute 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wait()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signal() </a:t>
            </a:r>
            <a:r>
              <a:rPr lang="en-US" altLang="zh-CN" dirty="0" smtClean="0"/>
              <a:t>operations on </a:t>
            </a:r>
            <a:r>
              <a:rPr lang="en-US" altLang="zh-CN" dirty="0"/>
              <a:t>the same semaphore at the same time. This is a critical-section </a:t>
            </a:r>
            <a:r>
              <a:rPr lang="en-US" altLang="zh-CN" dirty="0" smtClean="0"/>
              <a:t>problem and may be solved by</a:t>
            </a:r>
          </a:p>
          <a:p>
            <a:pPr lvl="3" eaLnBrk="1" hangingPunct="1">
              <a:lnSpc>
                <a:spcPct val="100000"/>
              </a:lnSpc>
              <a:defRPr/>
            </a:pPr>
            <a:r>
              <a:rPr lang="en-US" altLang="zh-CN" dirty="0" smtClean="0"/>
              <a:t>Inhibiting interrupts in a single-processor environment</a:t>
            </a:r>
          </a:p>
          <a:p>
            <a:pPr lvl="3" eaLnBrk="1" hangingPunct="1">
              <a:lnSpc>
                <a:spcPct val="100000"/>
              </a:lnSpc>
              <a:defRPr/>
            </a:pPr>
            <a:r>
              <a:rPr lang="en-US" altLang="zh-CN" dirty="0" err="1" smtClean="0">
                <a:solidFill>
                  <a:srgbClr val="0000FF"/>
                </a:solidFill>
                <a:ea typeface="Cambria" panose="02040503050406030204" pitchFamily="18" charset="0"/>
              </a:rPr>
              <a:t>compare_and_swap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() </a:t>
            </a:r>
            <a:r>
              <a:rPr lang="en-US" altLang="zh-CN" dirty="0"/>
              <a:t>or </a:t>
            </a:r>
            <a:r>
              <a:rPr lang="en-US" altLang="zh-CN" dirty="0" smtClean="0"/>
              <a:t>spinlocks with a multiprocessor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Two Types </a:t>
            </a:r>
            <a:r>
              <a:rPr lang="en-US" altLang="zh-CN" dirty="0">
                <a:ea typeface="宋体" panose="02010600030101010101" pitchFamily="2" charset="-122"/>
              </a:rPr>
              <a:t>of Semaphores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Binary semaphore</a:t>
            </a:r>
          </a:p>
          <a:p>
            <a:pPr lvl="3" eaLnBrk="1" hangingPunct="1">
              <a:lnSpc>
                <a:spcPct val="100000"/>
              </a:lnSpc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Its integer 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value</a:t>
            </a:r>
            <a:r>
              <a:rPr lang="en-US" altLang="zh-CN" dirty="0">
                <a:ea typeface="宋体" panose="02010600030101010101" pitchFamily="2" charset="-122"/>
              </a:rPr>
              <a:t> can range only between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 (really a Boolean);</a:t>
            </a:r>
          </a:p>
          <a:p>
            <a:pPr lvl="3" eaLnBrk="1" hangingPunct="1">
              <a:lnSpc>
                <a:spcPct val="100000"/>
              </a:lnSpc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It can </a:t>
            </a:r>
            <a:r>
              <a:rPr lang="en-US" altLang="zh-CN" dirty="0">
                <a:ea typeface="宋体" panose="02010600030101010101" pitchFamily="2" charset="-122"/>
              </a:rPr>
              <a:t>be simpler to implement (use </a:t>
            </a:r>
            <a:r>
              <a:rPr lang="en-US" altLang="zh-CN" dirty="0" err="1" smtClean="0">
                <a:solidFill>
                  <a:srgbClr val="0000FF"/>
                </a:solidFill>
                <a:ea typeface="Cambria" panose="02040503050406030204" pitchFamily="18" charset="0"/>
              </a:rPr>
              <a:t>waitb</a:t>
            </a:r>
            <a:r>
              <a:rPr lang="en-US" altLang="zh-CN" dirty="0" smtClean="0">
                <a:solidFill>
                  <a:srgbClr val="0000FF"/>
                </a:solidFill>
                <a:ea typeface="Cambria" panose="02040503050406030204" pitchFamily="18" charset="0"/>
              </a:rPr>
              <a:t>()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and </a:t>
            </a:r>
            <a:r>
              <a:rPr lang="en-US" altLang="zh-CN" dirty="0" err="1" smtClean="0">
                <a:solidFill>
                  <a:srgbClr val="0000FF"/>
                </a:solidFill>
                <a:ea typeface="Cambria" panose="02040503050406030204" pitchFamily="18" charset="0"/>
              </a:rPr>
              <a:t>signalb</a:t>
            </a:r>
            <a:r>
              <a:rPr lang="en-US" altLang="zh-CN" dirty="0" smtClean="0">
                <a:solidFill>
                  <a:srgbClr val="0000FF"/>
                </a:solidFill>
                <a:ea typeface="Cambria" panose="02040503050406030204" pitchFamily="18" charset="0"/>
              </a:rPr>
              <a:t>()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operations);</a:t>
            </a:r>
          </a:p>
          <a:p>
            <a:pPr lvl="3" eaLnBrk="1" hangingPunct="1">
              <a:lnSpc>
                <a:spcPct val="10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same as </a:t>
            </a:r>
            <a:r>
              <a:rPr lang="en-US" altLang="zh-CN" dirty="0" err="1">
                <a:ea typeface="宋体" panose="02010600030101010101" pitchFamily="2" charset="-122"/>
              </a:rPr>
              <a:t>Mutex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Lock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Counting semaphore</a:t>
            </a:r>
          </a:p>
          <a:p>
            <a:pPr lvl="3" eaLnBrk="1" hangingPunct="1">
              <a:lnSpc>
                <a:spcPct val="100000"/>
              </a:lnSpc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Its integer 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value</a:t>
            </a:r>
            <a:r>
              <a:rPr lang="en-US" altLang="zh-CN" dirty="0">
                <a:ea typeface="宋体" panose="02010600030101010101" pitchFamily="2" charset="-122"/>
              </a:rPr>
              <a:t> can range over an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unrestricted domain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95722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20725"/>
            <a:ext cx="8429625" cy="4970591"/>
          </a:xfrm>
        </p:spPr>
        <p:txBody>
          <a:bodyPr/>
          <a:lstStyle/>
          <a:p>
            <a:pPr eaLnBrk="1" hangingPunct="1"/>
            <a:r>
              <a:rPr lang="en-US" altLang="en-US" dirty="0"/>
              <a:t>Implementation of Semaphore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Binary Semaphore Implementation</a:t>
            </a:r>
          </a:p>
          <a:p>
            <a:pPr lvl="2" eaLnBrk="1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Implementing a binary semaphore </a:t>
            </a:r>
            <a:r>
              <a:rPr lang="en-US" altLang="zh-CN" dirty="0" smtClean="0">
                <a:solidFill>
                  <a:srgbClr val="0000FF"/>
                </a:solidFill>
                <a:ea typeface="Cambria" panose="02040503050406030204" pitchFamily="18" charset="0"/>
              </a:rPr>
              <a:t>S</a:t>
            </a:r>
            <a:r>
              <a:rPr lang="en-US" altLang="zh-CN" dirty="0" smtClean="0">
                <a:ea typeface="宋体" panose="02010600030101010101" pitchFamily="2" charset="-122"/>
              </a:rPr>
              <a:t> is easy.</a:t>
            </a:r>
          </a:p>
          <a:p>
            <a:pPr lvl="2" eaLnBrk="1" hangingPunct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altLang="zh-CN" dirty="0" err="1" smtClean="0">
                <a:ea typeface="Cambria" panose="02040503050406030204" pitchFamily="18" charset="0"/>
              </a:rPr>
              <a:t>waitb</a:t>
            </a:r>
            <a:r>
              <a:rPr lang="en-US" altLang="zh-CN" dirty="0" smtClean="0">
                <a:ea typeface="Cambria" panose="02040503050406030204" pitchFamily="18" charset="0"/>
              </a:rPr>
              <a:t>(S</a:t>
            </a:r>
            <a:r>
              <a:rPr lang="en-US" altLang="zh-CN" dirty="0">
                <a:ea typeface="Cambria" panose="02040503050406030204" pitchFamily="18" charset="0"/>
              </a:rPr>
              <a:t>)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  <a:p>
            <a:pPr lvl="3" defTabSz="455613" eaLnBrk="1" hangingPunct="1">
              <a:lnSpc>
                <a:spcPct val="100000"/>
              </a:lnSpc>
              <a:buNone/>
              <a:tabLst>
                <a:tab pos="1370013" algn="l"/>
                <a:tab pos="3311525" algn="l"/>
                <a:tab pos="3602038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if (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</a:rPr>
              <a:t>S.value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== 1) {</a:t>
            </a:r>
          </a:p>
          <a:p>
            <a:pPr lvl="3" defTabSz="455613" eaLnBrk="1" hangingPunct="1">
              <a:lnSpc>
                <a:spcPct val="100000"/>
              </a:lnSpc>
              <a:buNone/>
              <a:tabLst>
                <a:tab pos="1370013" algn="l"/>
                <a:tab pos="3311525" algn="l"/>
                <a:tab pos="3602038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</a:rPr>
              <a:t>S.value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= 0;</a:t>
            </a:r>
          </a:p>
          <a:p>
            <a:pPr lvl="3" defTabSz="455613" eaLnBrk="1" hangingPunct="1">
              <a:lnSpc>
                <a:spcPct val="100000"/>
              </a:lnSpc>
              <a:buNone/>
              <a:tabLst>
                <a:tab pos="1370013" algn="l"/>
                <a:tab pos="3311525" algn="l"/>
                <a:tab pos="3602038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} else {</a:t>
            </a:r>
          </a:p>
          <a:p>
            <a:pPr lvl="3" defTabSz="455613" eaLnBrk="1" hangingPunct="1">
              <a:lnSpc>
                <a:spcPct val="100000"/>
              </a:lnSpc>
              <a:buNone/>
              <a:tabLst>
                <a:tab pos="1370013" algn="l"/>
                <a:tab pos="3311525" algn="l"/>
                <a:tab pos="3602038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   block();</a:t>
            </a:r>
          </a:p>
          <a:p>
            <a:pPr lvl="3" defTabSz="455613" eaLnBrk="1" hangingPunct="1">
              <a:lnSpc>
                <a:spcPct val="100000"/>
              </a:lnSpc>
              <a:buNone/>
              <a:tabLst>
                <a:tab pos="1370013" algn="l"/>
                <a:tab pos="3311525" algn="l"/>
                <a:tab pos="3602038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   add this process to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</a:rPr>
              <a:t>S.list</a:t>
            </a:r>
            <a:endParaRPr lang="en-US" altLang="zh-CN" sz="16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3" defTabSz="455613" eaLnBrk="1" hangingPunct="1">
              <a:lnSpc>
                <a:spcPct val="100000"/>
              </a:lnSpc>
              <a:buNone/>
              <a:tabLst>
                <a:tab pos="1370013" algn="l"/>
                <a:tab pos="3311525" algn="l"/>
                <a:tab pos="3602038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</a:p>
          <a:p>
            <a:pPr lvl="2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 err="1" smtClean="0">
                <a:ea typeface="Cambria" panose="02040503050406030204" pitchFamily="18" charset="0"/>
              </a:rPr>
              <a:t>signalb</a:t>
            </a:r>
            <a:r>
              <a:rPr lang="en-US" altLang="zh-CN" dirty="0" smtClean="0">
                <a:ea typeface="Cambria" panose="02040503050406030204" pitchFamily="18" charset="0"/>
              </a:rPr>
              <a:t>(S</a:t>
            </a:r>
            <a:r>
              <a:rPr lang="en-US" altLang="zh-CN" dirty="0">
                <a:ea typeface="Cambria" panose="02040503050406030204" pitchFamily="18" charset="0"/>
              </a:rPr>
              <a:t>)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  <a:p>
            <a:pPr lvl="3" defTabSz="455613" eaLnBrk="1" hangingPunct="1">
              <a:lnSpc>
                <a:spcPct val="100000"/>
              </a:lnSpc>
              <a:buNone/>
              <a:tabLst>
                <a:tab pos="1370013" algn="l"/>
                <a:tab pos="3311525" algn="l"/>
                <a:tab pos="3602038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if (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</a:rPr>
              <a:t>S.list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is empty) {</a:t>
            </a:r>
          </a:p>
          <a:p>
            <a:pPr lvl="3" defTabSz="455613" eaLnBrk="1" hangingPunct="1">
              <a:lnSpc>
                <a:spcPct val="100000"/>
              </a:lnSpc>
              <a:buNone/>
              <a:tabLst>
                <a:tab pos="1370013" algn="l"/>
                <a:tab pos="3311525" algn="l"/>
                <a:tab pos="3602038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</a:rPr>
              <a:t>S.value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= 1;</a:t>
            </a:r>
          </a:p>
          <a:p>
            <a:pPr lvl="3" defTabSz="455613" eaLnBrk="1" hangingPunct="1">
              <a:lnSpc>
                <a:spcPct val="100000"/>
              </a:lnSpc>
              <a:buNone/>
              <a:tabLst>
                <a:tab pos="1370013" algn="l"/>
                <a:tab pos="3311525" algn="l"/>
                <a:tab pos="3602038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}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else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{</a:t>
            </a:r>
          </a:p>
          <a:p>
            <a:pPr lvl="3" defTabSz="455613" eaLnBrk="1" hangingPunct="1">
              <a:lnSpc>
                <a:spcPct val="100000"/>
              </a:lnSpc>
              <a:buNone/>
              <a:tabLst>
                <a:tab pos="1370013" algn="l"/>
                <a:tab pos="3311525" algn="l"/>
                <a:tab pos="3602038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   remove a process P from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</a:rPr>
              <a:t>S.list</a:t>
            </a:r>
            <a:endParaRPr lang="en-US" altLang="zh-CN" sz="16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3" defTabSz="455613" eaLnBrk="1" hangingPunct="1">
              <a:lnSpc>
                <a:spcPct val="100000"/>
              </a:lnSpc>
              <a:buNone/>
              <a:tabLst>
                <a:tab pos="1370013" algn="l"/>
                <a:tab pos="3311525" algn="l"/>
                <a:tab pos="3602038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   wakeup(P);</a:t>
            </a:r>
          </a:p>
          <a:p>
            <a:pPr lvl="3" defTabSz="455613" eaLnBrk="1" hangingPunct="1">
              <a:lnSpc>
                <a:spcPct val="100000"/>
              </a:lnSpc>
              <a:buNone/>
              <a:tabLst>
                <a:tab pos="1370013" algn="l"/>
                <a:tab pos="3311525" algn="l"/>
                <a:tab pos="3602038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90689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20725"/>
            <a:ext cx="8429625" cy="547842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Synchronization Hardware</a:t>
            </a:r>
          </a:p>
          <a:p>
            <a:pPr lvl="1" eaLnBrk="1" hangingPunct="1">
              <a:lnSpc>
                <a:spcPct val="10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Overview</a:t>
            </a:r>
          </a:p>
          <a:p>
            <a:pPr lvl="2" eaLnBrk="1" hangingPunct="1">
              <a:lnSpc>
                <a:spcPct val="10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Many </a:t>
            </a:r>
            <a:r>
              <a:rPr lang="en-US" altLang="zh-CN" dirty="0">
                <a:ea typeface="宋体" panose="02010600030101010101" pitchFamily="2" charset="-122"/>
              </a:rPr>
              <a:t>systems provide hardware support for implementing the critical section code.</a:t>
            </a:r>
          </a:p>
          <a:p>
            <a:pPr lvl="2">
              <a:lnSpc>
                <a:spcPct val="10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en-US" dirty="0"/>
              <a:t>All solutions </a:t>
            </a:r>
            <a:r>
              <a:rPr lang="en-US" altLang="en-US" dirty="0" smtClean="0"/>
              <a:t>discussed in this section based </a:t>
            </a:r>
            <a:r>
              <a:rPr lang="en-US" altLang="en-US" dirty="0"/>
              <a:t>on </a:t>
            </a:r>
            <a:r>
              <a:rPr lang="en-US" altLang="en-US" dirty="0" smtClean="0"/>
              <a:t>the idea </a:t>
            </a:r>
            <a:r>
              <a:rPr lang="en-US" altLang="en-US" dirty="0"/>
              <a:t>of </a:t>
            </a:r>
            <a:r>
              <a:rPr lang="en-US" altLang="en-US" i="1" dirty="0" smtClean="0">
                <a:solidFill>
                  <a:srgbClr val="FF0000"/>
                </a:solidFill>
              </a:rPr>
              <a:t>Locking</a:t>
            </a:r>
            <a:endParaRPr lang="en-US" altLang="en-US" i="1" dirty="0">
              <a:solidFill>
                <a:srgbClr val="FF0000"/>
              </a:solidFill>
            </a:endParaRPr>
          </a:p>
          <a:p>
            <a:pPr lvl="3">
              <a:lnSpc>
                <a:spcPct val="10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en-US" dirty="0"/>
              <a:t>Protecting critical regions via locks.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Uniprocessors </a:t>
            </a:r>
            <a:r>
              <a:rPr lang="en-US" altLang="zh-CN" dirty="0" smtClean="0">
                <a:ea typeface="宋体" panose="02010600030101010101" pitchFamily="2" charset="-122"/>
              </a:rPr>
              <a:t>could </a:t>
            </a:r>
            <a:r>
              <a:rPr lang="en-US" altLang="zh-CN" dirty="0">
                <a:ea typeface="宋体" panose="02010600030101010101" pitchFamily="2" charset="-122"/>
              </a:rPr>
              <a:t>disable </a:t>
            </a:r>
            <a:r>
              <a:rPr lang="en-US" altLang="zh-CN" dirty="0" smtClean="0">
                <a:ea typeface="宋体" panose="02010600030101010101" pitchFamily="2" charset="-122"/>
              </a:rPr>
              <a:t>interrupts to protect critical sections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 eaLnBrk="1" hangingPunct="1">
              <a:lnSpc>
                <a:spcPct val="10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Currently running code would execute without </a:t>
            </a:r>
            <a:r>
              <a:rPr lang="en-US" altLang="zh-CN" dirty="0" smtClean="0">
                <a:ea typeface="宋体" panose="02010600030101010101" pitchFamily="2" charset="-122"/>
              </a:rPr>
              <a:t>preemption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 eaLnBrk="1" hangingPunct="1">
              <a:lnSpc>
                <a:spcPct val="10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Generally too inefficient on multiprocessor </a:t>
            </a:r>
            <a:r>
              <a:rPr lang="en-US" altLang="zh-CN" dirty="0" smtClean="0">
                <a:ea typeface="宋体" panose="02010600030101010101" pitchFamily="2" charset="-122"/>
              </a:rPr>
              <a:t>systems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Modern </a:t>
            </a:r>
            <a:r>
              <a:rPr lang="en-US" altLang="zh-CN" dirty="0">
                <a:ea typeface="宋体" panose="02010600030101010101" pitchFamily="2" charset="-122"/>
              </a:rPr>
              <a:t>machines provide special atomic </a:t>
            </a:r>
            <a:r>
              <a:rPr lang="en-US" altLang="zh-CN" dirty="0" smtClean="0">
                <a:ea typeface="宋体" panose="02010600030101010101" pitchFamily="2" charset="-122"/>
              </a:rPr>
              <a:t>hardware </a:t>
            </a:r>
            <a:r>
              <a:rPr lang="en-US" altLang="zh-CN" dirty="0">
                <a:ea typeface="宋体" panose="02010600030101010101" pitchFamily="2" charset="-122"/>
              </a:rPr>
              <a:t>instructions:</a:t>
            </a:r>
          </a:p>
          <a:p>
            <a:pPr lvl="3" eaLnBrk="1" hangingPunct="1">
              <a:lnSpc>
                <a:spcPct val="10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non-interruptible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 eaLnBrk="1" hangingPunct="1">
              <a:lnSpc>
                <a:spcPct val="10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They </a:t>
            </a:r>
            <a:r>
              <a:rPr lang="en-US" altLang="zh-CN" dirty="0" smtClean="0">
                <a:ea typeface="宋体" panose="02010600030101010101" pitchFamily="2" charset="-122"/>
              </a:rPr>
              <a:t>either </a:t>
            </a:r>
            <a:r>
              <a:rPr lang="en-US" altLang="zh-CN" dirty="0">
                <a:ea typeface="宋体" panose="02010600030101010101" pitchFamily="2" charset="-122"/>
              </a:rPr>
              <a:t>test </a:t>
            </a:r>
            <a:r>
              <a:rPr lang="en-US" altLang="zh-CN" dirty="0" smtClean="0">
                <a:ea typeface="宋体" panose="02010600030101010101" pitchFamily="2" charset="-122"/>
              </a:rPr>
              <a:t>one memory </a:t>
            </a:r>
            <a:r>
              <a:rPr lang="en-US" altLang="zh-CN" dirty="0">
                <a:ea typeface="宋体" panose="02010600030101010101" pitchFamily="2" charset="-122"/>
              </a:rPr>
              <a:t>word and set value at </a:t>
            </a:r>
            <a:r>
              <a:rPr lang="en-US" altLang="zh-CN" dirty="0" smtClean="0">
                <a:ea typeface="宋体" panose="02010600030101010101" pitchFamily="2" charset="-122"/>
              </a:rPr>
              <a:t>once, or </a:t>
            </a:r>
            <a:r>
              <a:rPr lang="en-US" altLang="zh-CN" dirty="0">
                <a:ea typeface="宋体" panose="02010600030101010101" pitchFamily="2" charset="-122"/>
              </a:rPr>
              <a:t>swap contents of two memory words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  <a:p>
            <a:pPr lvl="3" eaLnBrk="1" hangingPunct="1">
              <a:lnSpc>
                <a:spcPct val="10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smtClean="0"/>
              <a:t>We </a:t>
            </a:r>
            <a:r>
              <a:rPr lang="en-US" altLang="zh-CN" dirty="0"/>
              <a:t>abstract the main concepts behind these </a:t>
            </a:r>
            <a:r>
              <a:rPr lang="en-US" altLang="zh-CN" dirty="0" smtClean="0"/>
              <a:t>types of </a:t>
            </a:r>
            <a:r>
              <a:rPr lang="en-US" altLang="zh-CN" dirty="0"/>
              <a:t>instructions by describing two instructions.</a:t>
            </a:r>
            <a:endParaRPr lang="en-US" altLang="zh-CN" dirty="0" smtClean="0"/>
          </a:p>
          <a:p>
            <a:pPr lvl="4" eaLnBrk="1" hangingPunct="1">
              <a:lnSpc>
                <a:spcPct val="10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err="1" smtClean="0">
                <a:solidFill>
                  <a:srgbClr val="0000FF"/>
                </a:solidFill>
                <a:ea typeface="Cambria" panose="02040503050406030204" pitchFamily="18" charset="0"/>
              </a:rPr>
              <a:t>test_and_set</a:t>
            </a:r>
            <a:r>
              <a:rPr lang="en-US" altLang="zh-CN" dirty="0" smtClean="0">
                <a:solidFill>
                  <a:srgbClr val="0000FF"/>
                </a:solidFill>
                <a:ea typeface="Cambria" panose="02040503050406030204" pitchFamily="18" charset="0"/>
              </a:rPr>
              <a:t>()</a:t>
            </a:r>
          </a:p>
          <a:p>
            <a:pPr lvl="4" eaLnBrk="1" hangingPunct="1">
              <a:lnSpc>
                <a:spcPct val="10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err="1" smtClean="0">
                <a:solidFill>
                  <a:srgbClr val="0000FF"/>
                </a:solidFill>
                <a:ea typeface="Cambria" panose="02040503050406030204" pitchFamily="18" charset="0"/>
              </a:rPr>
              <a:t>compare_and_swap</a:t>
            </a:r>
            <a:r>
              <a:rPr lang="en-US" altLang="zh-CN" dirty="0" smtClean="0">
                <a:solidFill>
                  <a:srgbClr val="0000FF"/>
                </a:solidFill>
                <a:ea typeface="Cambria" panose="02040503050406030204" pitchFamily="18" charset="0"/>
              </a:rPr>
              <a:t>()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92270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20725"/>
            <a:ext cx="8429625" cy="4047262"/>
          </a:xfrm>
        </p:spPr>
        <p:txBody>
          <a:bodyPr/>
          <a:lstStyle/>
          <a:p>
            <a:pPr eaLnBrk="1" hangingPunct="1"/>
            <a:r>
              <a:rPr lang="en-US" altLang="en-US" dirty="0"/>
              <a:t>Implementation of Semaphore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Counting Semaphore Implementing</a:t>
            </a:r>
          </a:p>
          <a:p>
            <a:pPr lvl="2" eaLnBrk="1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altLang="zh-CN" dirty="0">
                <a:ea typeface="宋体" panose="02010600030101010101" pitchFamily="2" charset="-122"/>
              </a:rPr>
              <a:t>We can implement a counting semaphore </a:t>
            </a:r>
            <a:r>
              <a:rPr lang="en-US" altLang="zh-CN" dirty="0" smtClean="0">
                <a:solidFill>
                  <a:srgbClr val="0000FF"/>
                </a:solidFill>
                <a:ea typeface="Cambria" panose="02040503050406030204" pitchFamily="18" charset="0"/>
              </a:rPr>
              <a:t>S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using two binary semaphores </a:t>
            </a:r>
            <a:r>
              <a:rPr lang="en-US" altLang="zh-CN" dirty="0" smtClean="0">
                <a:solidFill>
                  <a:srgbClr val="0000FF"/>
                </a:solidFill>
                <a:ea typeface="Cambria" panose="02040503050406030204" pitchFamily="18" charset="0"/>
              </a:rPr>
              <a:t>S1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Cambria" panose="02040503050406030204" pitchFamily="18" charset="0"/>
              </a:rPr>
              <a:t>and </a:t>
            </a:r>
            <a:r>
              <a:rPr lang="en-US" altLang="zh-CN" dirty="0" smtClean="0">
                <a:solidFill>
                  <a:srgbClr val="0000FF"/>
                </a:solidFill>
                <a:ea typeface="Cambria" panose="02040503050406030204" pitchFamily="18" charset="0"/>
              </a:rPr>
              <a:t>S2 </a:t>
            </a:r>
            <a:r>
              <a:rPr lang="en-US" altLang="zh-CN" dirty="0" smtClean="0">
                <a:ea typeface="宋体" panose="02010600030101010101" pitchFamily="2" charset="-122"/>
              </a:rPr>
              <a:t>(that </a:t>
            </a:r>
            <a:r>
              <a:rPr lang="en-US" altLang="zh-CN" dirty="0">
                <a:ea typeface="宋体" panose="02010600030101010101" pitchFamily="2" charset="-122"/>
              </a:rPr>
              <a:t>protect its counter</a:t>
            </a:r>
            <a:r>
              <a:rPr lang="en-US" altLang="zh-CN" dirty="0" smtClean="0">
                <a:ea typeface="宋体" panose="02010600030101010101" pitchFamily="2" charset="-122"/>
              </a:rPr>
              <a:t>). </a:t>
            </a:r>
          </a:p>
          <a:p>
            <a:pPr lvl="2" eaLnBrk="1" hangingPunct="1">
              <a:lnSpc>
                <a:spcPct val="100000"/>
              </a:lnSpc>
              <a:spcAft>
                <a:spcPts val="600"/>
              </a:spcAft>
              <a:tabLst>
                <a:tab pos="2576513" algn="l"/>
                <a:tab pos="3030538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Data structures:</a:t>
            </a:r>
          </a:p>
          <a:p>
            <a:pPr marL="1811338" lvl="4" indent="0">
              <a:lnSpc>
                <a:spcPct val="100000"/>
              </a:lnSpc>
              <a:buNone/>
              <a:tabLst>
                <a:tab pos="2576513" algn="l"/>
                <a:tab pos="3030538" algn="l"/>
              </a:tabLst>
            </a:pPr>
            <a:r>
              <a:rPr lang="en-US" altLang="zh-CN" sz="1600" smtClean="0">
                <a:latin typeface="Consolas" panose="020B0609020204030204" pitchFamily="49" charset="0"/>
                <a:ea typeface="宋体" panose="02010600030101010101" pitchFamily="2" charset="-122"/>
              </a:rPr>
              <a:t>semaphore 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S;</a:t>
            </a:r>
          </a:p>
          <a:p>
            <a:pPr marL="1811338" lvl="4" indent="0">
              <a:lnSpc>
                <a:spcPct val="100000"/>
              </a:lnSpc>
              <a:buNone/>
              <a:tabLst>
                <a:tab pos="2576513" algn="l"/>
                <a:tab pos="3030538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binary-semaphore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S1, S2;</a:t>
            </a:r>
          </a:p>
          <a:p>
            <a:pPr lvl="2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2576513" algn="l"/>
                <a:tab pos="3030538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Initialization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  <a:p>
            <a:pPr marL="1811338" lvl="4" indent="0">
              <a:lnSpc>
                <a:spcPct val="100000"/>
              </a:lnSpc>
              <a:buNone/>
              <a:tabLst>
                <a:tab pos="2576513" algn="l"/>
                <a:tab pos="3030538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S1.value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= 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1;</a:t>
            </a:r>
          </a:p>
          <a:p>
            <a:pPr marL="1811338" lvl="4" indent="0">
              <a:lnSpc>
                <a:spcPct val="100000"/>
              </a:lnSpc>
              <a:buNone/>
              <a:tabLst>
                <a:tab pos="2576513" algn="l"/>
                <a:tab pos="3030538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S1.list = NULL;</a:t>
            </a:r>
          </a:p>
          <a:p>
            <a:pPr marL="1811338" lvl="4" indent="0">
              <a:lnSpc>
                <a:spcPct val="100000"/>
              </a:lnSpc>
              <a:buNone/>
              <a:tabLst>
                <a:tab pos="2576513" algn="l"/>
                <a:tab pos="3030538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S2.value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= 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0;</a:t>
            </a:r>
          </a:p>
          <a:p>
            <a:pPr marL="1811338" lvl="4" indent="0">
              <a:lnSpc>
                <a:spcPct val="100000"/>
              </a:lnSpc>
              <a:buNone/>
              <a:tabLst>
                <a:tab pos="2576513" algn="l"/>
                <a:tab pos="3030538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S2.list = NULL;</a:t>
            </a:r>
            <a:endParaRPr lang="en-US" altLang="zh-CN" sz="16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1811338" lvl="4" indent="0">
              <a:lnSpc>
                <a:spcPct val="100000"/>
              </a:lnSpc>
              <a:buNone/>
              <a:tabLst>
                <a:tab pos="2576513" algn="l"/>
                <a:tab pos="3030538" algn="l"/>
              </a:tabLst>
            </a:pPr>
            <a:r>
              <a:rPr lang="en-US" altLang="zh-CN" sz="1600" dirty="0" err="1" smtClean="0">
                <a:latin typeface="Consolas" panose="020B0609020204030204" pitchFamily="49" charset="0"/>
                <a:ea typeface="宋体" panose="02010600030101010101" pitchFamily="2" charset="-122"/>
              </a:rPr>
              <a:t>S.value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= initial 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value of S;</a:t>
            </a:r>
          </a:p>
        </p:txBody>
      </p:sp>
    </p:spTree>
    <p:extLst>
      <p:ext uri="{BB962C8B-B14F-4D97-AF65-F5344CB8AC3E}">
        <p14:creationId xmlns:p14="http://schemas.microsoft.com/office/powerpoint/2010/main" val="13262367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20725"/>
            <a:ext cx="8429625" cy="6020643"/>
          </a:xfrm>
        </p:spPr>
        <p:txBody>
          <a:bodyPr/>
          <a:lstStyle/>
          <a:p>
            <a:pPr eaLnBrk="1" hangingPunct="1"/>
            <a:r>
              <a:rPr lang="en-US" altLang="en-US" dirty="0"/>
              <a:t>Implementation of Semaphore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Counting </a:t>
            </a:r>
            <a:r>
              <a:rPr lang="en-US" altLang="zh-CN" dirty="0">
                <a:ea typeface="宋体" panose="02010600030101010101" pitchFamily="2" charset="-122"/>
              </a:rPr>
              <a:t>Semaphore Implementing</a:t>
            </a:r>
          </a:p>
          <a:p>
            <a:pPr lvl="2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>
                <a:tab pos="2403475" algn="l"/>
                <a:tab pos="2974975" algn="l"/>
                <a:tab pos="3546475" algn="l"/>
              </a:tabLst>
            </a:pPr>
            <a:r>
              <a:rPr lang="en-US" altLang="zh-CN" dirty="0" smtClean="0">
                <a:ea typeface="Cambria" panose="02040503050406030204" pitchFamily="18" charset="0"/>
              </a:rPr>
              <a:t>wait(S)</a:t>
            </a:r>
            <a:r>
              <a:rPr lang="en-US" altLang="zh-CN" dirty="0" smtClean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2403475" algn="l"/>
                <a:tab pos="2974975" algn="l"/>
                <a:tab pos="3546475" algn="l"/>
              </a:tabLst>
            </a:pPr>
            <a:r>
              <a:rPr lang="en-US" altLang="zh-CN" sz="1600" dirty="0" err="1" smtClean="0">
                <a:latin typeface="Consolas" panose="020B0609020204030204" pitchFamily="49" charset="0"/>
                <a:ea typeface="宋体" panose="02010600030101010101" pitchFamily="2" charset="-122"/>
              </a:rPr>
              <a:t>waitb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(S1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lvl="3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2403475" algn="l"/>
                <a:tab pos="2974975" algn="l"/>
                <a:tab pos="3546475" algn="l"/>
              </a:tabLst>
            </a:pPr>
            <a:r>
              <a:rPr lang="en-US" altLang="zh-CN" sz="1600" dirty="0" err="1" smtClean="0">
                <a:latin typeface="Consolas" panose="020B0609020204030204" pitchFamily="49" charset="0"/>
                <a:ea typeface="宋体" panose="02010600030101010101" pitchFamily="2" charset="-122"/>
              </a:rPr>
              <a:t>S.value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-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-;</a:t>
            </a:r>
          </a:p>
          <a:p>
            <a:pPr lvl="3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2403475" algn="l"/>
                <a:tab pos="2974975" algn="l"/>
                <a:tab pos="3546475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if (</a:t>
            </a:r>
            <a:r>
              <a:rPr lang="en-US" altLang="zh-CN" sz="1600" dirty="0" err="1" smtClean="0">
                <a:latin typeface="Consolas" panose="020B0609020204030204" pitchFamily="49" charset="0"/>
                <a:ea typeface="宋体" panose="02010600030101010101" pitchFamily="2" charset="-122"/>
              </a:rPr>
              <a:t>S.value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&lt; 0) 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{</a:t>
            </a:r>
          </a:p>
          <a:p>
            <a:pPr lvl="3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2403475" algn="l"/>
                <a:tab pos="2974975" algn="l"/>
                <a:tab pos="3546475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block();</a:t>
            </a:r>
          </a:p>
          <a:p>
            <a:pPr lvl="3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2403475" algn="l"/>
                <a:tab pos="2974975" algn="l"/>
                <a:tab pos="3546475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add to </a:t>
            </a:r>
            <a:r>
              <a:rPr lang="en-US" altLang="zh-CN" sz="1600" dirty="0" err="1" smtClean="0">
                <a:latin typeface="Consolas" panose="020B0609020204030204" pitchFamily="49" charset="0"/>
                <a:ea typeface="宋体" panose="02010600030101010101" pitchFamily="2" charset="-122"/>
              </a:rPr>
              <a:t>S.list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en-US" altLang="zh-CN" sz="16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3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2403475" algn="l"/>
                <a:tab pos="2974975" algn="l"/>
                <a:tab pos="3546475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600" dirty="0" err="1" smtClean="0">
                <a:latin typeface="Consolas" panose="020B0609020204030204" pitchFamily="49" charset="0"/>
                <a:ea typeface="宋体" panose="02010600030101010101" pitchFamily="2" charset="-122"/>
              </a:rPr>
              <a:t>signalb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(S1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lvl="3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2403475" algn="l"/>
                <a:tab pos="2974975" algn="l"/>
                <a:tab pos="3546475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600" dirty="0" err="1" smtClean="0">
                <a:latin typeface="Consolas" panose="020B0609020204030204" pitchFamily="49" charset="0"/>
                <a:ea typeface="宋体" panose="02010600030101010101" pitchFamily="2" charset="-122"/>
              </a:rPr>
              <a:t>waitb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(S2);</a:t>
            </a:r>
          </a:p>
          <a:p>
            <a:pPr lvl="3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2403475" algn="l"/>
                <a:tab pos="2974975" algn="l"/>
                <a:tab pos="3546475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en-US" altLang="zh-CN" sz="16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3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2403475" algn="l"/>
                <a:tab pos="2974975" algn="l"/>
                <a:tab pos="3546475" algn="l"/>
              </a:tabLst>
            </a:pPr>
            <a:r>
              <a:rPr lang="en-US" altLang="zh-CN" sz="1600" dirty="0" err="1" smtClean="0">
                <a:latin typeface="Consolas" panose="020B0609020204030204" pitchFamily="49" charset="0"/>
                <a:ea typeface="宋体" panose="02010600030101010101" pitchFamily="2" charset="-122"/>
              </a:rPr>
              <a:t>signalb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(S1);</a:t>
            </a:r>
            <a:endParaRPr lang="en-US" altLang="zh-CN" sz="16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2403475" algn="l"/>
                <a:tab pos="2974975" algn="l"/>
                <a:tab pos="3546475" algn="l"/>
              </a:tabLst>
            </a:pPr>
            <a:r>
              <a:rPr lang="en-US" altLang="zh-CN" dirty="0" smtClean="0">
                <a:ea typeface="Cambria" panose="02040503050406030204" pitchFamily="18" charset="0"/>
              </a:rPr>
              <a:t>signal(S)</a:t>
            </a:r>
            <a:r>
              <a:rPr lang="en-US" altLang="zh-CN" dirty="0" smtClean="0">
                <a:ea typeface="宋体" panose="02010600030101010101" pitchFamily="2" charset="-122"/>
              </a:rPr>
              <a:t>:</a:t>
            </a:r>
          </a:p>
          <a:p>
            <a:pPr lvl="3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403475" algn="l"/>
                <a:tab pos="2974975" algn="l"/>
                <a:tab pos="3546475" algn="l"/>
              </a:tabLst>
            </a:pP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</a:rPr>
              <a:t>waitb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(S1);</a:t>
            </a:r>
          </a:p>
          <a:p>
            <a:pPr lvl="3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403475" algn="l"/>
                <a:tab pos="2974975" algn="l"/>
                <a:tab pos="3546475" algn="l"/>
              </a:tabLst>
            </a:pPr>
            <a:r>
              <a:rPr lang="en-US" altLang="zh-CN" sz="1600" dirty="0" err="1" smtClean="0">
                <a:latin typeface="Consolas" panose="020B0609020204030204" pitchFamily="49" charset="0"/>
                <a:ea typeface="宋体" panose="02010600030101010101" pitchFamily="2" charset="-122"/>
              </a:rPr>
              <a:t>S.value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++;</a:t>
            </a:r>
            <a:endParaRPr lang="en-US" altLang="zh-CN" sz="16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3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403475" algn="l"/>
                <a:tab pos="2974975" algn="l"/>
                <a:tab pos="3546475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if 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600" dirty="0" err="1" smtClean="0">
                <a:latin typeface="Consolas" panose="020B0609020204030204" pitchFamily="49" charset="0"/>
                <a:ea typeface="宋体" panose="02010600030101010101" pitchFamily="2" charset="-122"/>
              </a:rPr>
              <a:t>S.value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&lt;=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0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) {</a:t>
            </a:r>
          </a:p>
          <a:p>
            <a:pPr lvl="3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403475" algn="l"/>
                <a:tab pos="2974975" algn="l"/>
                <a:tab pos="3546475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remove a process P from </a:t>
            </a:r>
            <a:r>
              <a:rPr lang="en-US" altLang="zh-CN" sz="1600" dirty="0" err="1" smtClean="0">
                <a:latin typeface="Consolas" panose="020B060902020403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S.list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;</a:t>
            </a:r>
            <a:endParaRPr lang="en-US" altLang="zh-CN" sz="1600" dirty="0">
              <a:latin typeface="Consolas" panose="020B06090202040302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3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403475" algn="l"/>
                <a:tab pos="2974975" algn="l"/>
                <a:tab pos="3546475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wakeup(P);</a:t>
            </a:r>
          </a:p>
          <a:p>
            <a:pPr lvl="3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403475" algn="l"/>
                <a:tab pos="2974975" algn="l"/>
                <a:tab pos="3546475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</a:t>
            </a:r>
            <a:r>
              <a:rPr lang="en-US" altLang="zh-CN" sz="1600" dirty="0" err="1" smtClean="0">
                <a:latin typeface="Consolas" panose="020B060902020403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signalb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(S2);</a:t>
            </a:r>
          </a:p>
          <a:p>
            <a:pPr lvl="3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403475" algn="l"/>
                <a:tab pos="2974975" algn="l"/>
                <a:tab pos="3546475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} else</a:t>
            </a:r>
            <a:endParaRPr lang="en-US" altLang="zh-CN" sz="1600" dirty="0">
              <a:latin typeface="Consolas" panose="020B06090202040302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3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403475" algn="l"/>
                <a:tab pos="2974975" algn="l"/>
                <a:tab pos="3546475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</a:t>
            </a:r>
            <a:r>
              <a:rPr lang="en-US" altLang="zh-CN" sz="1600" dirty="0" err="1" smtClean="0">
                <a:latin typeface="Consolas" panose="020B060902020403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signalb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(S1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);</a:t>
            </a:r>
            <a:endParaRPr lang="en-US" altLang="zh-CN" sz="16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999037" y="1525429"/>
            <a:ext cx="3821435" cy="36317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黑体" panose="02010609060101010101" pitchFamily="49" charset="-122"/>
              <a:buChar char="■"/>
              <a:defRPr sz="24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803275" indent="-346075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5FB1AF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260475" indent="-346075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C1E1E0"/>
              </a:buClr>
              <a:buFont typeface="Wingdings" panose="05000000000000000000" pitchFamily="2" charset="2"/>
              <a:buChar char="n"/>
              <a:tabLst>
                <a:tab pos="893763" algn="l"/>
              </a:tabLst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708150" indent="-276225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CFE7E7"/>
              </a:buClr>
              <a:buSzPct val="9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154238" indent="-27463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Calibri" panose="020F0502020204030204" pitchFamily="34" charset="0"/>
              <a:buChar char="◌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zh-CN" sz="1600" b="0" dirty="0">
                <a:ea typeface="宋体" panose="02010600030101010101" pitchFamily="2" charset="-122"/>
              </a:rPr>
              <a:t>Binary Semaphore Implementation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zh-CN" sz="1400" b="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waitb</a:t>
            </a:r>
            <a:r>
              <a:rPr lang="en-US" altLang="zh-CN" sz="1400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(S):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400" b="0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if (</a:t>
            </a:r>
            <a:r>
              <a:rPr lang="en-US" altLang="zh-CN" sz="14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S.value</a:t>
            </a:r>
            <a:r>
              <a:rPr lang="en-US" altLang="zh-CN" sz="1400" b="0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== 1) {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400" b="0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14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S.value</a:t>
            </a:r>
            <a:r>
              <a:rPr lang="en-US" altLang="zh-CN" sz="1400" b="0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0;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400" b="0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} else {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400" b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block();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400" b="0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add this process to </a:t>
            </a:r>
            <a:r>
              <a:rPr lang="en-US" altLang="zh-CN" sz="14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S.list</a:t>
            </a:r>
            <a:r>
              <a:rPr lang="en-US" altLang="zh-CN" sz="1400" b="0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400" b="0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}</a:t>
            </a: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zh-CN" sz="1400" b="0" dirty="0" err="1">
                <a:latin typeface="Cambria" panose="02040503050406030204" pitchFamily="18" charset="0"/>
                <a:ea typeface="Cambria" panose="02040503050406030204" pitchFamily="18" charset="0"/>
              </a:rPr>
              <a:t>signalb</a:t>
            </a:r>
            <a:r>
              <a:rPr lang="en-US" altLang="zh-CN" sz="1400" b="0" dirty="0">
                <a:latin typeface="Cambria" panose="02040503050406030204" pitchFamily="18" charset="0"/>
                <a:ea typeface="Cambria" panose="02040503050406030204" pitchFamily="18" charset="0"/>
              </a:rPr>
              <a:t>(S):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400" b="0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if (</a:t>
            </a:r>
            <a:r>
              <a:rPr lang="en-US" altLang="zh-CN" sz="14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S.list</a:t>
            </a:r>
            <a:r>
              <a:rPr lang="en-US" altLang="zh-CN" sz="1400" b="0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is empty) {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400" b="0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14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S.value</a:t>
            </a:r>
            <a:r>
              <a:rPr lang="en-US" altLang="zh-CN" sz="1400" b="0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1;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400" b="0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} else {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400" b="0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remove a process P from </a:t>
            </a:r>
            <a:r>
              <a:rPr lang="en-US" altLang="zh-CN" sz="14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S.list</a:t>
            </a:r>
            <a:r>
              <a:rPr lang="en-US" altLang="zh-CN" sz="1400" b="0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en-US" altLang="zh-CN" sz="1400" b="0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400" b="0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14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wakeuo</a:t>
            </a:r>
            <a:r>
              <a:rPr lang="en-US" altLang="zh-CN" sz="1400" b="0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(P);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400" b="0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}</a:t>
            </a:r>
            <a:endParaRPr lang="en-US" altLang="zh-CN" sz="1400" b="0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32891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20725"/>
            <a:ext cx="8429625" cy="577081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Semaphore </a:t>
            </a:r>
            <a:r>
              <a:rPr lang="en-US" altLang="zh-CN" dirty="0">
                <a:ea typeface="宋体" panose="02010600030101010101" pitchFamily="2" charset="-122"/>
              </a:rPr>
              <a:t>as a General Synchronization Tool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  <a:p>
            <a:pPr lvl="1" eaLnBrk="1" hangingPunct="1">
              <a:lnSpc>
                <a:spcPct val="100000"/>
              </a:lnSpc>
              <a:tabLst>
                <a:tab pos="2005013" algn="ctr"/>
                <a:tab pos="4518025" algn="ctr"/>
              </a:tabLst>
            </a:pPr>
            <a:r>
              <a:rPr lang="en-US" altLang="zh-CN" dirty="0">
                <a:ea typeface="宋体" panose="02010600030101010101" pitchFamily="2" charset="-122"/>
              </a:rPr>
              <a:t>Suppose we want to execute </a:t>
            </a:r>
            <a:r>
              <a:rPr lang="en-US" altLang="zh-CN" dirty="0" smtClean="0">
                <a:ea typeface="宋体" panose="02010600030101010101" pitchFamily="2" charset="-122"/>
              </a:rPr>
              <a:t>a code </a:t>
            </a:r>
            <a:r>
              <a:rPr lang="en-US" altLang="zh-CN" dirty="0">
                <a:ea typeface="宋体" panose="02010600030101010101" pitchFamily="2" charset="-122"/>
              </a:rPr>
              <a:t>block </a:t>
            </a:r>
            <a:r>
              <a:rPr lang="en-US" altLang="zh-CN" dirty="0">
                <a:solidFill>
                  <a:srgbClr val="FF0000"/>
                </a:solidFill>
                <a:ea typeface="Cambria" panose="02040503050406030204" pitchFamily="18" charset="0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in process </a:t>
            </a:r>
            <a:r>
              <a:rPr lang="en-US" altLang="zh-CN" dirty="0" err="1">
                <a:solidFill>
                  <a:srgbClr val="0000FF"/>
                </a:solidFill>
                <a:ea typeface="Cambria" panose="02040503050406030204" pitchFamily="18" charset="0"/>
              </a:rPr>
              <a:t>P</a:t>
            </a:r>
            <a:r>
              <a:rPr lang="en-US" altLang="zh-CN" i="1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j</a:t>
            </a:r>
            <a:r>
              <a:rPr lang="en-US" altLang="zh-CN" dirty="0">
                <a:ea typeface="Cambria" panose="02040503050406030204" pitchFamily="18" charset="0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only after </a:t>
            </a:r>
            <a:r>
              <a:rPr lang="en-US" altLang="zh-CN" dirty="0" smtClean="0">
                <a:ea typeface="宋体" panose="02010600030101010101" pitchFamily="2" charset="-122"/>
              </a:rPr>
              <a:t>a code </a:t>
            </a:r>
            <a:r>
              <a:rPr lang="en-US" altLang="zh-CN" dirty="0">
                <a:ea typeface="宋体" panose="02010600030101010101" pitchFamily="2" charset="-122"/>
              </a:rPr>
              <a:t>block </a:t>
            </a:r>
            <a:r>
              <a:rPr lang="en-US" altLang="zh-CN" dirty="0">
                <a:solidFill>
                  <a:srgbClr val="FF0000"/>
                </a:solidFill>
                <a:ea typeface="Cambria" panose="02040503050406030204" pitchFamily="18" charset="0"/>
              </a:rPr>
              <a:t>A</a:t>
            </a:r>
            <a:r>
              <a:rPr lang="en-US" altLang="zh-CN" dirty="0">
                <a:ea typeface="Cambria" panose="02040503050406030204" pitchFamily="18" charset="0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executed </a:t>
            </a:r>
            <a:r>
              <a:rPr lang="en-US" altLang="zh-CN" dirty="0" smtClean="0">
                <a:ea typeface="宋体" panose="02010600030101010101" pitchFamily="2" charset="-122"/>
              </a:rPr>
              <a:t>in process </a:t>
            </a:r>
            <a:r>
              <a:rPr lang="en-US" altLang="zh-CN" dirty="0" smtClean="0">
                <a:solidFill>
                  <a:srgbClr val="0000FF"/>
                </a:solidFill>
                <a:ea typeface="Cambria" panose="02040503050406030204" pitchFamily="18" charset="0"/>
              </a:rPr>
              <a:t>P</a:t>
            </a:r>
            <a:r>
              <a:rPr lang="en-US" altLang="zh-CN" i="1" baseline="-25000" dirty="0">
                <a:solidFill>
                  <a:srgbClr val="0000FF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i</a:t>
            </a:r>
            <a:r>
              <a:rPr lang="en-US" altLang="zh-CN" baseline="-25000" dirty="0">
                <a:ea typeface="Cambria" panose="02040503050406030204" pitchFamily="18" charset="0"/>
              </a:rPr>
              <a:t>.</a:t>
            </a:r>
            <a:endParaRPr lang="en-US" altLang="zh-CN" dirty="0">
              <a:ea typeface="Cambria" panose="02040503050406030204" pitchFamily="18" charset="0"/>
            </a:endParaRPr>
          </a:p>
          <a:p>
            <a:pPr lvl="2" eaLnBrk="1" hangingPunct="1">
              <a:lnSpc>
                <a:spcPct val="100000"/>
              </a:lnSpc>
              <a:spcAft>
                <a:spcPts val="600"/>
              </a:spcAft>
              <a:tabLst>
                <a:tab pos="2005013" algn="ctr"/>
                <a:tab pos="4518025" algn="ctr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Shared data:</a:t>
            </a:r>
          </a:p>
          <a:p>
            <a:pPr marL="1808163" lvl="4" indent="69850" eaLnBrk="1" hangingPunct="1">
              <a:lnSpc>
                <a:spcPct val="100000"/>
              </a:lnSpc>
              <a:buNone/>
              <a:tabLst>
                <a:tab pos="2005013" algn="ctr"/>
                <a:tab pos="4518025" algn="ctr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semaphore </a:t>
            </a:r>
            <a:r>
              <a:rPr lang="en-US" altLang="zh-CN" sz="1600" dirty="0" smtClean="0">
                <a:latin typeface="Consolas" panose="020B0609020204030204" pitchFamily="49" charset="0"/>
                <a:ea typeface="Cambria" panose="02040503050406030204" pitchFamily="18" charset="0"/>
              </a:rPr>
              <a:t>flag;</a:t>
            </a:r>
            <a:endParaRPr lang="en-US" altLang="zh-CN" sz="16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2005013" algn="ctr"/>
                <a:tab pos="4518025" algn="ctr"/>
              </a:tabLst>
            </a:pPr>
            <a:r>
              <a:rPr lang="en-US" altLang="zh-CN" dirty="0">
                <a:ea typeface="宋体" panose="02010600030101010101" pitchFamily="2" charset="-122"/>
              </a:rPr>
              <a:t>Initialization</a:t>
            </a:r>
            <a:r>
              <a:rPr lang="en-US" altLang="zh-CN" dirty="0" smtClean="0">
                <a:ea typeface="宋体" panose="02010600030101010101" pitchFamily="2" charset="-122"/>
              </a:rPr>
              <a:t>:</a:t>
            </a:r>
          </a:p>
          <a:p>
            <a:pPr marL="1808163" lvl="4" indent="69850" eaLnBrk="1" hangingPunct="1">
              <a:lnSpc>
                <a:spcPct val="100000"/>
              </a:lnSpc>
              <a:buNone/>
              <a:tabLst>
                <a:tab pos="2005013" algn="ctr"/>
                <a:tab pos="4518025" algn="ctr"/>
              </a:tabLst>
            </a:pPr>
            <a:r>
              <a:rPr lang="en-US" altLang="zh-CN" sz="1600" dirty="0" err="1" smtClean="0">
                <a:latin typeface="Consolas" panose="020B0609020204030204" pitchFamily="49" charset="0"/>
                <a:ea typeface="宋体" panose="02010600030101010101" pitchFamily="2" charset="-122"/>
              </a:rPr>
              <a:t>flag.value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= 0;</a:t>
            </a:r>
          </a:p>
          <a:p>
            <a:pPr marL="1808163" lvl="4" indent="69850" eaLnBrk="1" hangingPunct="1">
              <a:lnSpc>
                <a:spcPct val="100000"/>
              </a:lnSpc>
              <a:buNone/>
              <a:tabLst>
                <a:tab pos="2005013" algn="ctr"/>
                <a:tab pos="4518025" algn="ctr"/>
              </a:tabLst>
            </a:pPr>
            <a:r>
              <a:rPr lang="en-US" altLang="zh-CN" sz="1600" dirty="0" err="1" smtClean="0">
                <a:latin typeface="Consolas" panose="020B0609020204030204" pitchFamily="49" charset="0"/>
                <a:ea typeface="宋体" panose="02010600030101010101" pitchFamily="2" charset="-122"/>
              </a:rPr>
              <a:t>flag.list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= NULL;</a:t>
            </a:r>
            <a:endParaRPr lang="en-US" altLang="zh-CN" sz="16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2005013" algn="ctr"/>
                <a:tab pos="4518025" algn="ctr"/>
              </a:tabLst>
            </a:pPr>
            <a:r>
              <a:rPr lang="en-US" altLang="zh-CN" dirty="0" smtClean="0">
                <a:ea typeface="Cambria" panose="02040503050406030204" pitchFamily="18" charset="0"/>
              </a:rPr>
              <a:t>P</a:t>
            </a:r>
            <a:r>
              <a:rPr lang="en-US" altLang="zh-CN" i="1" baseline="-25000" dirty="0" smtClean="0">
                <a:latin typeface="Consolas" panose="020B0609020204030204" pitchFamily="49" charset="0"/>
                <a:ea typeface="Cambria" panose="02040503050406030204" pitchFamily="18" charset="0"/>
              </a:rPr>
              <a:t>i</a:t>
            </a:r>
            <a:r>
              <a:rPr lang="en-US" altLang="zh-CN" i="1" baseline="-25000" dirty="0" smtClean="0">
                <a:ea typeface="Cambria" panose="02040503050406030204" pitchFamily="18" charset="0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:</a:t>
            </a:r>
          </a:p>
          <a:p>
            <a:pPr marL="1808163" lvl="4" indent="69850" eaLnBrk="1" hangingPunct="1">
              <a:lnSpc>
                <a:spcPct val="100000"/>
              </a:lnSpc>
              <a:buNone/>
              <a:tabLst>
                <a:tab pos="2005013" algn="ctr"/>
                <a:tab pos="4518025" algn="ctr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sym typeface="MT Extra" panose="05050102010205020202" pitchFamily="18" charset="2"/>
              </a:rPr>
              <a:t>…</a:t>
            </a:r>
          </a:p>
          <a:p>
            <a:pPr marL="1808163" lvl="4" indent="69850" eaLnBrk="1" hangingPunct="1">
              <a:lnSpc>
                <a:spcPct val="100000"/>
              </a:lnSpc>
              <a:buNone/>
              <a:tabLst>
                <a:tab pos="2005013" algn="ctr"/>
                <a:tab pos="4518025" algn="ctr"/>
              </a:tabLst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MT Extra" panose="05050102010205020202" pitchFamily="18" charset="2"/>
              </a:rPr>
              <a:t>A</a:t>
            </a:r>
          </a:p>
          <a:p>
            <a:pPr marL="1808163" lvl="4" indent="69850" eaLnBrk="1" hangingPunct="1">
              <a:lnSpc>
                <a:spcPct val="100000"/>
              </a:lnSpc>
              <a:buNone/>
              <a:tabLst>
                <a:tab pos="2005013" algn="ctr"/>
                <a:tab pos="4518025" algn="ctr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sym typeface="MT Extra" panose="05050102010205020202" pitchFamily="18" charset="2"/>
              </a:rPr>
              <a:t>signal(flag);</a:t>
            </a:r>
          </a:p>
          <a:p>
            <a:pPr marL="1808163" lvl="4" indent="69850" eaLnBrk="1" hangingPunct="1">
              <a:lnSpc>
                <a:spcPct val="100000"/>
              </a:lnSpc>
              <a:buNone/>
              <a:tabLst>
                <a:tab pos="2005013" algn="ctr"/>
                <a:tab pos="4518025" algn="ctr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sym typeface="MT Extra" panose="05050102010205020202" pitchFamily="18" charset="2"/>
              </a:rPr>
              <a:t>…</a:t>
            </a:r>
          </a:p>
          <a:p>
            <a:pPr lvl="2" eaLnBrk="1" hangingPunct="1">
              <a:lnSpc>
                <a:spcPct val="100000"/>
              </a:lnSpc>
              <a:tabLst>
                <a:tab pos="2005013" algn="ctr"/>
                <a:tab pos="4518025" algn="ctr"/>
              </a:tabLst>
            </a:pPr>
            <a:endParaRPr lang="en-US" altLang="zh-CN" sz="1800" dirty="0" smtClean="0">
              <a:latin typeface="Cambria" panose="02040503050406030204" pitchFamily="18" charset="0"/>
              <a:ea typeface="Cambria" panose="02040503050406030204" pitchFamily="18" charset="0"/>
              <a:sym typeface="MT Extra" panose="05050102010205020202" pitchFamily="18" charset="2"/>
            </a:endParaRPr>
          </a:p>
          <a:p>
            <a:pPr lvl="2" eaLnBrk="1" hangingPunct="1">
              <a:lnSpc>
                <a:spcPct val="100000"/>
              </a:lnSpc>
              <a:tabLst>
                <a:tab pos="2005013" algn="ctr"/>
                <a:tab pos="4518025" algn="ctr"/>
              </a:tabLst>
            </a:pPr>
            <a:r>
              <a:rPr lang="en-US" altLang="zh-CN" dirty="0" err="1" smtClean="0">
                <a:ea typeface="Cambria" panose="02040503050406030204" pitchFamily="18" charset="0"/>
              </a:rPr>
              <a:t>P</a:t>
            </a:r>
            <a:r>
              <a:rPr lang="en-US" altLang="zh-CN" i="1" baseline="-25000" dirty="0" err="1" smtClean="0">
                <a:latin typeface="Consolas" panose="020B0609020204030204" pitchFamily="49" charset="0"/>
                <a:ea typeface="Cambria" panose="02040503050406030204" pitchFamily="18" charset="0"/>
              </a:rPr>
              <a:t>j</a:t>
            </a:r>
            <a:r>
              <a:rPr lang="en-US" altLang="zh-CN" i="1" baseline="-25000" dirty="0" smtClean="0">
                <a:ea typeface="Cambria" panose="02040503050406030204" pitchFamily="18" charset="0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  <a:p>
            <a:pPr marL="1808163" lvl="4" indent="69850" eaLnBrk="1" hangingPunct="1">
              <a:lnSpc>
                <a:spcPct val="100000"/>
              </a:lnSpc>
              <a:buNone/>
              <a:tabLst>
                <a:tab pos="2005013" algn="ctr"/>
                <a:tab pos="4518025" algn="ctr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  <a:sym typeface="MT Extra" panose="05050102010205020202" pitchFamily="18" charset="2"/>
              </a:rPr>
              <a:t>…</a:t>
            </a:r>
            <a:endParaRPr lang="en-US" altLang="zh-CN" sz="1600" dirty="0">
              <a:latin typeface="Consolas" panose="020B0609020204030204" pitchFamily="49" charset="0"/>
              <a:ea typeface="宋体" panose="02010600030101010101" pitchFamily="2" charset="-122"/>
              <a:sym typeface="MT Extra" panose="05050102010205020202" pitchFamily="18" charset="2"/>
            </a:endParaRPr>
          </a:p>
          <a:p>
            <a:pPr marL="1808163" lvl="4" indent="69850" eaLnBrk="1" hangingPunct="1">
              <a:lnSpc>
                <a:spcPct val="100000"/>
              </a:lnSpc>
              <a:buNone/>
              <a:tabLst>
                <a:tab pos="2005013" algn="ctr"/>
                <a:tab pos="4518025" algn="ctr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sym typeface="MT Extra" panose="05050102010205020202" pitchFamily="18" charset="2"/>
              </a:rPr>
              <a:t>wait(flag);</a:t>
            </a:r>
          </a:p>
          <a:p>
            <a:pPr marL="1808163" lvl="4" indent="69850" eaLnBrk="1" hangingPunct="1">
              <a:lnSpc>
                <a:spcPct val="100000"/>
              </a:lnSpc>
              <a:buNone/>
              <a:tabLst>
                <a:tab pos="2005013" algn="ctr"/>
                <a:tab pos="4518025" algn="ctr"/>
              </a:tabLst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MT Extra" panose="05050102010205020202" pitchFamily="18" charset="2"/>
              </a:rPr>
              <a:t>B</a:t>
            </a:r>
          </a:p>
          <a:p>
            <a:pPr marL="1808163" lvl="4" indent="69850" eaLnBrk="1" hangingPunct="1">
              <a:lnSpc>
                <a:spcPct val="100000"/>
              </a:lnSpc>
              <a:buNone/>
              <a:tabLst>
                <a:tab pos="2005013" algn="ctr"/>
                <a:tab pos="4518025" algn="ctr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sym typeface="MT Extra" panose="05050102010205020202" pitchFamily="18" charset="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557172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20725"/>
            <a:ext cx="8429625" cy="6093976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Deadlock </a:t>
            </a:r>
            <a:r>
              <a:rPr lang="en-US" altLang="zh-CN" dirty="0">
                <a:ea typeface="宋体" panose="02010600030101010101" pitchFamily="2" charset="-122"/>
              </a:rPr>
              <a:t>and Starvation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00000"/>
              </a:lnSpc>
              <a:tabLst>
                <a:tab pos="1887538" algn="ctr"/>
                <a:tab pos="4572000" algn="ctr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Deadlock</a:t>
            </a:r>
          </a:p>
          <a:p>
            <a:pPr lvl="2" eaLnBrk="1" hangingPunct="1">
              <a:lnSpc>
                <a:spcPct val="100000"/>
              </a:lnSpc>
              <a:tabLst>
                <a:tab pos="1887538" algn="ctr"/>
                <a:tab pos="4572000" algn="ctr"/>
              </a:tabLst>
            </a:pPr>
            <a:r>
              <a:rPr lang="en-US" altLang="zh-CN" dirty="0">
                <a:ea typeface="宋体" panose="02010600030101010101" pitchFamily="2" charset="-122"/>
              </a:rPr>
              <a:t>T</a:t>
            </a:r>
            <a:r>
              <a:rPr lang="en-US" altLang="zh-CN" dirty="0" smtClean="0">
                <a:ea typeface="宋体" panose="02010600030101010101" pitchFamily="2" charset="-122"/>
              </a:rPr>
              <a:t>wo </a:t>
            </a:r>
            <a:r>
              <a:rPr lang="en-US" altLang="zh-CN" dirty="0">
                <a:ea typeface="宋体" panose="02010600030101010101" pitchFamily="2" charset="-122"/>
              </a:rPr>
              <a:t>or more processes are waiting indefinitely for an event that can be caused by only one of </a:t>
            </a:r>
            <a:r>
              <a:rPr lang="en-US" altLang="zh-CN" dirty="0" smtClean="0">
                <a:ea typeface="宋体" panose="02010600030101010101" pitchFamily="2" charset="-122"/>
              </a:rPr>
              <a:t>the waiting </a:t>
            </a:r>
            <a:r>
              <a:rPr lang="en-US" altLang="zh-CN" dirty="0">
                <a:ea typeface="宋体" panose="02010600030101010101" pitchFamily="2" charset="-122"/>
              </a:rPr>
              <a:t>processes</a:t>
            </a:r>
            <a:r>
              <a:rPr lang="en-US" altLang="zh-CN" dirty="0" smtClean="0">
                <a:ea typeface="宋体" panose="02010600030101010101" pitchFamily="2" charset="-122"/>
              </a:rPr>
              <a:t>. (we’ll talk later)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 eaLnBrk="1" hangingPunct="1">
              <a:lnSpc>
                <a:spcPct val="100000"/>
              </a:lnSpc>
              <a:spcAft>
                <a:spcPts val="600"/>
              </a:spcAft>
              <a:tabLst>
                <a:tab pos="1887538" algn="ctr"/>
                <a:tab pos="4572000" algn="ctr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E.g., </a:t>
            </a:r>
            <a:r>
              <a:rPr lang="en-US" altLang="zh-CN" dirty="0" smtClean="0">
                <a:solidFill>
                  <a:srgbClr val="0000FF"/>
                </a:solidFill>
                <a:ea typeface="Cambria" panose="02040503050406030204" pitchFamily="18" charset="0"/>
              </a:rPr>
              <a:t>S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and 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 be two semaphores initialized to </a:t>
            </a:r>
            <a:r>
              <a:rPr lang="en-US" altLang="zh-CN" dirty="0" smtClean="0">
                <a:ea typeface="宋体" panose="02010600030101010101" pitchFamily="2" charset="-122"/>
              </a:rPr>
              <a:t>1.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tabLst>
                <a:tab pos="1887538" algn="ctr"/>
                <a:tab pos="4572000" algn="ctr"/>
              </a:tabLst>
            </a:pPr>
            <a:endParaRPr lang="en-US" altLang="zh-CN" dirty="0" smtClean="0">
              <a:ea typeface="宋体" panose="02010600030101010101" pitchFamily="2" charset="-122"/>
              <a:sym typeface="MT Extra" panose="05050102010205020202" pitchFamily="18" charset="2"/>
            </a:endParaRP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tabLst>
                <a:tab pos="1887538" algn="ctr"/>
                <a:tab pos="4572000" algn="ctr"/>
              </a:tabLst>
            </a:pPr>
            <a:endParaRPr lang="en-US" altLang="zh-CN" dirty="0">
              <a:ea typeface="宋体" panose="02010600030101010101" pitchFamily="2" charset="-122"/>
              <a:sym typeface="MT Extra" panose="05050102010205020202" pitchFamily="18" charset="2"/>
            </a:endParaRP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tabLst>
                <a:tab pos="1887538" algn="ctr"/>
                <a:tab pos="4572000" algn="ctr"/>
              </a:tabLst>
            </a:pPr>
            <a:endParaRPr lang="en-US" altLang="zh-CN" dirty="0" smtClean="0">
              <a:ea typeface="宋体" panose="02010600030101010101" pitchFamily="2" charset="-122"/>
              <a:sym typeface="MT Extra" panose="05050102010205020202" pitchFamily="18" charset="2"/>
            </a:endParaRP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tabLst>
                <a:tab pos="1887538" algn="ctr"/>
                <a:tab pos="4572000" algn="ctr"/>
              </a:tabLst>
            </a:pPr>
            <a:endParaRPr lang="en-US" altLang="zh-CN" dirty="0">
              <a:ea typeface="宋体" panose="02010600030101010101" pitchFamily="2" charset="-122"/>
              <a:sym typeface="MT Extra" panose="05050102010205020202" pitchFamily="18" charset="2"/>
            </a:endParaRP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tabLst>
                <a:tab pos="1887538" algn="ctr"/>
                <a:tab pos="4572000" algn="ctr"/>
              </a:tabLst>
            </a:pPr>
            <a:endParaRPr lang="en-US" altLang="zh-CN" dirty="0" smtClean="0">
              <a:ea typeface="宋体" panose="02010600030101010101" pitchFamily="2" charset="-122"/>
              <a:sym typeface="MT Extra" panose="05050102010205020202" pitchFamily="18" charset="2"/>
            </a:endParaRP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tabLst>
                <a:tab pos="1887538" algn="ctr"/>
                <a:tab pos="4572000" algn="ctr"/>
              </a:tabLst>
            </a:pPr>
            <a:endParaRPr lang="en-US" altLang="zh-CN" dirty="0" smtClean="0">
              <a:ea typeface="宋体" panose="02010600030101010101" pitchFamily="2" charset="-122"/>
              <a:sym typeface="MT Extra" panose="05050102010205020202" pitchFamily="18" charset="2"/>
            </a:endParaRP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tabLst>
                <a:tab pos="1887538" algn="ctr"/>
                <a:tab pos="4572000" algn="ctr"/>
              </a:tabLst>
            </a:pPr>
            <a:r>
              <a:rPr lang="en-US" altLang="zh-CN" dirty="0" smtClean="0">
                <a:ea typeface="宋体" panose="02010600030101010101" pitchFamily="2" charset="-122"/>
                <a:sym typeface="MT Extra" panose="05050102010205020202" pitchFamily="18" charset="2"/>
              </a:rPr>
              <a:t>Starvation</a:t>
            </a:r>
          </a:p>
          <a:p>
            <a:pPr lvl="2" eaLnBrk="1" hangingPunct="1">
              <a:lnSpc>
                <a:spcPct val="100000"/>
              </a:lnSpc>
              <a:spcBef>
                <a:spcPts val="0"/>
              </a:spcBef>
              <a:tabLst>
                <a:tab pos="1887538" algn="ctr"/>
                <a:tab pos="4572000" algn="ctr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A </a:t>
            </a:r>
            <a:r>
              <a:rPr lang="en-US" altLang="zh-CN" dirty="0">
                <a:ea typeface="宋体" panose="02010600030101010101" pitchFamily="2" charset="-122"/>
              </a:rPr>
              <a:t>process may never be removed from the semaphore queue (say, if LIFO) in which </a:t>
            </a:r>
            <a:r>
              <a:rPr lang="en-US" altLang="zh-CN" dirty="0" smtClean="0">
                <a:ea typeface="宋体" panose="02010600030101010101" pitchFamily="2" charset="-122"/>
              </a:rPr>
              <a:t>it </a:t>
            </a:r>
            <a:r>
              <a:rPr lang="en-US" altLang="zh-CN" dirty="0">
                <a:ea typeface="宋体" panose="02010600030101010101" pitchFamily="2" charset="-122"/>
              </a:rPr>
              <a:t>is suspended.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tabLst>
                <a:tab pos="1887538" algn="ctr"/>
                <a:tab pos="4572000" algn="ctr"/>
              </a:tabLst>
            </a:pPr>
            <a:r>
              <a:rPr lang="en-US" altLang="zh-CN" dirty="0">
                <a:ea typeface="宋体" panose="02010600030101010101" pitchFamily="2" charset="-122"/>
              </a:rPr>
              <a:t>Priority </a:t>
            </a:r>
            <a:r>
              <a:rPr lang="en-US" altLang="zh-CN" dirty="0" smtClean="0">
                <a:ea typeface="宋体" panose="02010600030101010101" pitchFamily="2" charset="-122"/>
              </a:rPr>
              <a:t>Inversion</a:t>
            </a:r>
          </a:p>
          <a:p>
            <a:pPr lvl="2" eaLnBrk="1" hangingPunct="1">
              <a:lnSpc>
                <a:spcPct val="100000"/>
              </a:lnSpc>
              <a:spcBef>
                <a:spcPts val="0"/>
              </a:spcBef>
              <a:tabLst>
                <a:tab pos="1887538" algn="ctr"/>
                <a:tab pos="4572000" algn="ctr"/>
              </a:tabLst>
            </a:pPr>
            <a:r>
              <a:rPr lang="en-US" altLang="zh-CN" dirty="0">
                <a:ea typeface="宋体" panose="02010600030101010101" pitchFamily="2" charset="-122"/>
              </a:rPr>
              <a:t>S</a:t>
            </a:r>
            <a:r>
              <a:rPr lang="en-US" altLang="zh-CN" dirty="0" smtClean="0">
                <a:ea typeface="宋体" panose="02010600030101010101" pitchFamily="2" charset="-122"/>
              </a:rPr>
              <a:t>cheduling </a:t>
            </a:r>
            <a:r>
              <a:rPr lang="en-US" altLang="zh-CN" dirty="0">
                <a:ea typeface="宋体" panose="02010600030101010101" pitchFamily="2" charset="-122"/>
              </a:rPr>
              <a:t>problem when lower-priority process holds a lock needed by higher-priority </a:t>
            </a:r>
            <a:r>
              <a:rPr lang="en-US" altLang="zh-CN" dirty="0" smtClean="0">
                <a:ea typeface="宋体" panose="02010600030101010101" pitchFamily="2" charset="-122"/>
              </a:rPr>
              <a:t>process.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647774"/>
              </p:ext>
            </p:extLst>
          </p:nvPr>
        </p:nvGraphicFramePr>
        <p:xfrm>
          <a:off x="1691678" y="2708920"/>
          <a:ext cx="5798116" cy="188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9058"/>
                <a:gridCol w="2899058"/>
              </a:tblGrid>
              <a:tr h="37084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Aft>
                          <a:spcPts val="600"/>
                        </a:spcAft>
                        <a:buFontTx/>
                        <a:buNone/>
                        <a:tabLst>
                          <a:tab pos="1887538" algn="ctr"/>
                          <a:tab pos="4572000" algn="ctr"/>
                        </a:tabLst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altLang="zh-CN" sz="2000" b="0" baseline="-25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:</a:t>
                      </a:r>
                    </a:p>
                    <a:p>
                      <a:pPr lvl="1">
                        <a:lnSpc>
                          <a:spcPct val="100000"/>
                        </a:lnSpc>
                        <a:buFontTx/>
                        <a:buNone/>
                        <a:tabLst>
                          <a:tab pos="1887538" algn="ctr"/>
                          <a:tab pos="4572000" algn="ctr"/>
                        </a:tabLst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wait(S); </a:t>
                      </a:r>
                      <a:r>
                        <a:rPr lang="en-US" altLang="zh-CN" sz="1600" b="0" i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/* S-- */</a:t>
                      </a:r>
                    </a:p>
                    <a:p>
                      <a:pPr lvl="1">
                        <a:lnSpc>
                          <a:spcPct val="100000"/>
                        </a:lnSpc>
                        <a:buFontTx/>
                        <a:buNone/>
                        <a:tabLst>
                          <a:tab pos="1887538" algn="ctr"/>
                          <a:tab pos="4572000" algn="ctr"/>
                        </a:tabLst>
                      </a:pPr>
                      <a:r>
                        <a:rPr lang="en-US" altLang="zh-CN" sz="1600" b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wait(Q); </a:t>
                      </a:r>
                      <a:r>
                        <a:rPr lang="en-US" altLang="zh-CN" sz="1600" b="0" i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/* Q-- */</a:t>
                      </a:r>
                    </a:p>
                    <a:p>
                      <a:pPr lvl="1">
                        <a:lnSpc>
                          <a:spcPct val="100000"/>
                        </a:lnSpc>
                        <a:buFontTx/>
                        <a:buNone/>
                        <a:tabLst>
                          <a:tab pos="1887538" algn="ctr"/>
                          <a:tab pos="4572000" algn="ctr"/>
                        </a:tabLst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mbria" panose="02040503050406030204" pitchFamily="18" charset="0"/>
                          <a:sym typeface="MT Extra" panose="05050102010205020202" pitchFamily="18" charset="2"/>
                        </a:rPr>
                        <a:t>… …</a:t>
                      </a:r>
                    </a:p>
                    <a:p>
                      <a:pPr lvl="1">
                        <a:lnSpc>
                          <a:spcPct val="100000"/>
                        </a:lnSpc>
                        <a:buFontTx/>
                        <a:buNone/>
                        <a:tabLst>
                          <a:tab pos="1887538" algn="ctr"/>
                          <a:tab pos="4572000" algn="ctr"/>
                        </a:tabLst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mbria" panose="02040503050406030204" pitchFamily="18" charset="0"/>
                          <a:sym typeface="MT Extra" panose="05050102010205020202" pitchFamily="18" charset="2"/>
                        </a:rPr>
                        <a:t>signal(S);</a:t>
                      </a:r>
                    </a:p>
                    <a:p>
                      <a:pPr lvl="1">
                        <a:lnSpc>
                          <a:spcPct val="100000"/>
                        </a:lnSpc>
                        <a:buFontTx/>
                        <a:buNone/>
                        <a:tabLst>
                          <a:tab pos="1887538" algn="ctr"/>
                          <a:tab pos="4572000" algn="ctr"/>
                        </a:tabLst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mbria" panose="02040503050406030204" pitchFamily="18" charset="0"/>
                          <a:sym typeface="MT Extra" panose="05050102010205020202" pitchFamily="18" charset="2"/>
                        </a:rPr>
                        <a:t>signal(Q);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Aft>
                          <a:spcPts val="600"/>
                        </a:spcAft>
                        <a:buFontTx/>
                        <a:buNone/>
                        <a:tabLst>
                          <a:tab pos="1887538" algn="ctr"/>
                          <a:tab pos="4572000" algn="ctr"/>
                        </a:tabLst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altLang="zh-CN" sz="2000" b="0" baseline="-25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:</a:t>
                      </a:r>
                    </a:p>
                    <a:p>
                      <a:pPr lvl="0">
                        <a:lnSpc>
                          <a:spcPct val="100000"/>
                        </a:lnSpc>
                        <a:buFontTx/>
                        <a:buNone/>
                        <a:tabLst>
                          <a:tab pos="1887538" algn="ctr"/>
                          <a:tab pos="4572000" algn="ctr"/>
                        </a:tabLst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    wait(Q); </a:t>
                      </a:r>
                      <a:r>
                        <a:rPr lang="en-US" altLang="zh-CN" sz="1600" b="0" i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/* Q-- */</a:t>
                      </a:r>
                    </a:p>
                    <a:p>
                      <a:pPr lvl="0">
                        <a:lnSpc>
                          <a:spcPct val="100000"/>
                        </a:lnSpc>
                        <a:buFontTx/>
                        <a:buNone/>
                        <a:tabLst>
                          <a:tab pos="1887538" algn="ctr"/>
                          <a:tab pos="4572000" algn="ctr"/>
                        </a:tabLst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    </a:t>
                      </a:r>
                      <a:r>
                        <a:rPr lang="en-US" altLang="zh-CN" sz="1600" b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wait(S); </a:t>
                      </a:r>
                      <a:r>
                        <a:rPr lang="en-US" altLang="zh-CN" sz="1600" b="0" i="1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/* S-- */</a:t>
                      </a:r>
                    </a:p>
                    <a:p>
                      <a:pPr lvl="0">
                        <a:lnSpc>
                          <a:spcPct val="100000"/>
                        </a:lnSpc>
                        <a:buFontTx/>
                        <a:buNone/>
                        <a:tabLst>
                          <a:tab pos="1887538" algn="ctr"/>
                          <a:tab pos="4572000" algn="ctr"/>
                        </a:tabLst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mbria" panose="02040503050406030204" pitchFamily="18" charset="0"/>
                          <a:sym typeface="MT Extra" panose="05050102010205020202" pitchFamily="18" charset="2"/>
                        </a:rPr>
                        <a:t>     … …</a:t>
                      </a:r>
                    </a:p>
                    <a:p>
                      <a:pPr lvl="0">
                        <a:lnSpc>
                          <a:spcPct val="100000"/>
                        </a:lnSpc>
                        <a:buFontTx/>
                        <a:buNone/>
                        <a:tabLst>
                          <a:tab pos="1887538" algn="ctr"/>
                          <a:tab pos="4572000" algn="ctr"/>
                        </a:tabLst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mbria" panose="02040503050406030204" pitchFamily="18" charset="0"/>
                          <a:sym typeface="MT Extra" panose="05050102010205020202" pitchFamily="18" charset="2"/>
                        </a:rPr>
                        <a:t>    signal(Q);</a:t>
                      </a:r>
                    </a:p>
                    <a:p>
                      <a:pPr lvl="0">
                        <a:lnSpc>
                          <a:spcPct val="100000"/>
                        </a:lnSpc>
                        <a:buFontTx/>
                        <a:buNone/>
                        <a:tabLst>
                          <a:tab pos="1887538" algn="ctr"/>
                          <a:tab pos="4572000" algn="ctr"/>
                        </a:tabLst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mbria" panose="02040503050406030204" pitchFamily="18" charset="0"/>
                          <a:sym typeface="MT Extra" panose="05050102010205020202" pitchFamily="18" charset="2"/>
                        </a:rPr>
                        <a:t>    signal(S);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1979712" y="3717032"/>
            <a:ext cx="56160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489795" y="3386972"/>
            <a:ext cx="1584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eaLnBrk="1" hangingPunct="1">
              <a:lnSpc>
                <a:spcPct val="100000"/>
              </a:lnSpc>
              <a:tabLst>
                <a:tab pos="1887538" algn="ctr"/>
                <a:tab pos="4572000" algn="ctr"/>
              </a:tabLst>
            </a:pPr>
            <a:r>
              <a:rPr lang="en-US" altLang="zh-CN" dirty="0" smtClean="0">
                <a:solidFill>
                  <a:srgbClr val="FF0000"/>
                </a:solidFill>
              </a:rPr>
              <a:t>Deadlock may occur here.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5095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20725"/>
            <a:ext cx="8429625" cy="440120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Problems </a:t>
            </a:r>
            <a:r>
              <a:rPr lang="en-US" altLang="zh-CN" dirty="0">
                <a:ea typeface="宋体" panose="02010600030101010101" pitchFamily="2" charset="-122"/>
              </a:rPr>
              <a:t>with Semaphores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altLang="zh-CN" dirty="0">
                <a:ea typeface="宋体" panose="02010600030101010101" pitchFamily="2" charset="-122"/>
              </a:rPr>
              <a:t>Semaphores provide a powerful tool for enforcing mutual exclusion and coordinate processes.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dirty="0">
                <a:ea typeface="宋体" panose="02010600030101010101" pitchFamily="2" charset="-122"/>
              </a:rPr>
              <a:t>But</a:t>
            </a:r>
            <a:r>
              <a:rPr lang="en-US" altLang="zh-CN" dirty="0">
                <a:ea typeface="Cambria" panose="020405030504060302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wait</a:t>
            </a:r>
            <a:r>
              <a:rPr lang="en-US" altLang="zh-CN" dirty="0" smtClean="0">
                <a:solidFill>
                  <a:srgbClr val="0000FF"/>
                </a:solidFill>
                <a:ea typeface="Cambria" panose="02040503050406030204" pitchFamily="18" charset="0"/>
              </a:rPr>
              <a:t>()</a:t>
            </a:r>
            <a:r>
              <a:rPr lang="en-US" altLang="zh-CN" dirty="0" smtClean="0">
                <a:ea typeface="Cambria" panose="02040503050406030204" pitchFamily="18" charset="0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and</a:t>
            </a:r>
            <a:r>
              <a:rPr lang="en-US" altLang="zh-CN" dirty="0">
                <a:ea typeface="Cambria" panose="020405030504060302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signal</a:t>
            </a:r>
            <a:r>
              <a:rPr lang="en-US" altLang="zh-CN" dirty="0" smtClean="0">
                <a:solidFill>
                  <a:srgbClr val="0000FF"/>
                </a:solidFill>
                <a:ea typeface="Cambria" panose="02040503050406030204" pitchFamily="18" charset="0"/>
              </a:rPr>
              <a:t>() </a:t>
            </a:r>
            <a:r>
              <a:rPr lang="en-US" altLang="zh-CN" dirty="0">
                <a:ea typeface="宋体" panose="02010600030101010101" pitchFamily="2" charset="-122"/>
              </a:rPr>
              <a:t>are scattered among several processes. Hence, </a:t>
            </a:r>
            <a:r>
              <a:rPr lang="en-US" altLang="zh-CN" dirty="0" smtClean="0">
                <a:ea typeface="宋体" panose="02010600030101010101" pitchFamily="2" charset="-122"/>
              </a:rPr>
              <a:t>it is difficult </a:t>
            </a:r>
            <a:r>
              <a:rPr lang="en-US" altLang="zh-CN" dirty="0">
                <a:ea typeface="宋体" panose="02010600030101010101" pitchFamily="2" charset="-122"/>
              </a:rPr>
              <a:t>to understand their effects.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zh-CN" dirty="0">
                <a:ea typeface="宋体" panose="02010600030101010101" pitchFamily="2" charset="-122"/>
              </a:rPr>
              <a:t>Usage must be correct in all the processes (correct order, correct variables, no omissions).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zh-CN" dirty="0">
                <a:ea typeface="宋体" panose="02010600030101010101" pitchFamily="2" charset="-122"/>
              </a:rPr>
              <a:t>Incorrect use of semaphore operations: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>
                <a:ea typeface="Cambria" panose="02040503050406030204" pitchFamily="18" charset="0"/>
              </a:rPr>
              <a:t>signal </a:t>
            </a:r>
            <a:r>
              <a:rPr lang="en-US" altLang="zh-CN" dirty="0">
                <a:ea typeface="Cambria" panose="02040503050406030204" pitchFamily="18" charset="0"/>
              </a:rPr>
              <a:t>(</a:t>
            </a:r>
            <a:r>
              <a:rPr lang="en-US" altLang="zh-CN" dirty="0" err="1">
                <a:ea typeface="Cambria" panose="02040503050406030204" pitchFamily="18" charset="0"/>
              </a:rPr>
              <a:t>mutex</a:t>
            </a:r>
            <a:r>
              <a:rPr lang="en-US" altLang="zh-CN" dirty="0">
                <a:ea typeface="Cambria" panose="02040503050406030204" pitchFamily="18" charset="0"/>
              </a:rPr>
              <a:t>)  </a:t>
            </a:r>
            <a:r>
              <a:rPr lang="en-US" altLang="zh-CN" dirty="0" smtClean="0">
                <a:ea typeface="Cambria" panose="02040503050406030204" pitchFamily="18" charset="0"/>
              </a:rPr>
              <a:t>…  </a:t>
            </a:r>
            <a:r>
              <a:rPr lang="en-US" altLang="zh-CN" dirty="0">
                <a:ea typeface="Cambria" panose="02040503050406030204" pitchFamily="18" charset="0"/>
              </a:rPr>
              <a:t>wait (</a:t>
            </a:r>
            <a:r>
              <a:rPr lang="en-US" altLang="zh-CN" dirty="0" err="1">
                <a:ea typeface="Cambria" panose="02040503050406030204" pitchFamily="18" charset="0"/>
              </a:rPr>
              <a:t>mutex</a:t>
            </a:r>
            <a:r>
              <a:rPr lang="en-US" altLang="zh-CN" dirty="0">
                <a:ea typeface="Cambria" panose="02040503050406030204" pitchFamily="18" charset="0"/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>
                <a:ea typeface="Cambria" panose="02040503050406030204" pitchFamily="18" charset="0"/>
              </a:rPr>
              <a:t>wait </a:t>
            </a:r>
            <a:r>
              <a:rPr lang="en-US" altLang="zh-CN" dirty="0">
                <a:ea typeface="Cambria" panose="02040503050406030204" pitchFamily="18" charset="0"/>
              </a:rPr>
              <a:t>(</a:t>
            </a:r>
            <a:r>
              <a:rPr lang="en-US" altLang="zh-CN" dirty="0" err="1">
                <a:ea typeface="Cambria" panose="02040503050406030204" pitchFamily="18" charset="0"/>
              </a:rPr>
              <a:t>mutex</a:t>
            </a:r>
            <a:r>
              <a:rPr lang="en-US" altLang="zh-CN" dirty="0">
                <a:ea typeface="Cambria" panose="02040503050406030204" pitchFamily="18" charset="0"/>
              </a:rPr>
              <a:t>)  …  wait (</a:t>
            </a:r>
            <a:r>
              <a:rPr lang="en-US" altLang="zh-CN" dirty="0" err="1">
                <a:ea typeface="Cambria" panose="02040503050406030204" pitchFamily="18" charset="0"/>
              </a:rPr>
              <a:t>mutex</a:t>
            </a:r>
            <a:r>
              <a:rPr lang="en-US" altLang="zh-CN" dirty="0">
                <a:ea typeface="Cambria" panose="02040503050406030204" pitchFamily="18" charset="0"/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Omitting of</a:t>
            </a:r>
            <a:r>
              <a:rPr lang="en-US" altLang="zh-CN" dirty="0" smtClean="0">
                <a:ea typeface="Cambria" panose="02040503050406030204" pitchFamily="18" charset="0"/>
              </a:rPr>
              <a:t> </a:t>
            </a:r>
            <a:r>
              <a:rPr lang="en-US" altLang="zh-CN" dirty="0">
                <a:ea typeface="Cambria" panose="02040503050406030204" pitchFamily="18" charset="0"/>
              </a:rPr>
              <a:t>wait (</a:t>
            </a:r>
            <a:r>
              <a:rPr lang="en-US" altLang="zh-CN" dirty="0" err="1">
                <a:ea typeface="Cambria" panose="02040503050406030204" pitchFamily="18" charset="0"/>
              </a:rPr>
              <a:t>mutex</a:t>
            </a:r>
            <a:r>
              <a:rPr lang="en-US" altLang="zh-CN" dirty="0">
                <a:ea typeface="Cambria" panose="02040503050406030204" pitchFamily="18" charset="0"/>
              </a:rPr>
              <a:t>) </a:t>
            </a:r>
            <a:r>
              <a:rPr lang="en-US" altLang="zh-CN" dirty="0">
                <a:ea typeface="宋体" panose="02010600030101010101" pitchFamily="2" charset="-122"/>
              </a:rPr>
              <a:t>or</a:t>
            </a:r>
            <a:r>
              <a:rPr lang="en-US" altLang="zh-CN" dirty="0">
                <a:ea typeface="Cambria" panose="02040503050406030204" pitchFamily="18" charset="0"/>
              </a:rPr>
              <a:t> signal (</a:t>
            </a:r>
            <a:r>
              <a:rPr lang="en-US" altLang="zh-CN" dirty="0" err="1">
                <a:ea typeface="Cambria" panose="02040503050406030204" pitchFamily="18" charset="0"/>
              </a:rPr>
              <a:t>mutex</a:t>
            </a:r>
            <a:r>
              <a:rPr lang="en-US" altLang="zh-CN" dirty="0">
                <a:ea typeface="Cambria" panose="02040503050406030204" pitchFamily="18" charset="0"/>
              </a:rPr>
              <a:t>) </a:t>
            </a:r>
            <a:r>
              <a:rPr lang="en-US" altLang="zh-CN" dirty="0">
                <a:ea typeface="宋体" panose="02010600030101010101" pitchFamily="2" charset="-122"/>
              </a:rPr>
              <a:t>(or both)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One bad (or malicious) process can fail the entire collection of processes.</a:t>
            </a:r>
          </a:p>
        </p:txBody>
      </p:sp>
    </p:spTree>
    <p:extLst>
      <p:ext uri="{BB962C8B-B14F-4D97-AF65-F5344CB8AC3E}">
        <p14:creationId xmlns:p14="http://schemas.microsoft.com/office/powerpoint/2010/main" val="22273077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20725"/>
            <a:ext cx="8429625" cy="36317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Classical Problems</a:t>
            </a:r>
          </a:p>
          <a:p>
            <a:pPr lvl="1" eaLnBrk="1" hangingPunct="1">
              <a:lnSpc>
                <a:spcPct val="10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Three </a:t>
            </a:r>
            <a:r>
              <a:rPr lang="en-US" altLang="zh-CN" dirty="0">
                <a:ea typeface="宋体" panose="02010600030101010101" pitchFamily="2" charset="-122"/>
              </a:rPr>
              <a:t>famous </a:t>
            </a:r>
            <a:r>
              <a:rPr lang="en-US" altLang="zh-CN" dirty="0" smtClean="0">
                <a:ea typeface="宋体" panose="02010600030101010101" pitchFamily="2" charset="-122"/>
              </a:rPr>
              <a:t>problems are used </a:t>
            </a:r>
            <a:r>
              <a:rPr lang="en-US" altLang="zh-CN" dirty="0" smtClean="0"/>
              <a:t>as </a:t>
            </a:r>
            <a:r>
              <a:rPr lang="en-US" altLang="zh-CN" dirty="0"/>
              <a:t>examples of a large class of concurrency-control problems</a:t>
            </a:r>
            <a:r>
              <a:rPr lang="en-US" altLang="zh-CN" dirty="0" smtClean="0"/>
              <a:t>.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Bounded-Buffer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Readers and Writers </a:t>
            </a:r>
          </a:p>
          <a:p>
            <a:pPr lvl="2" eaLnBrk="1" hangingPunct="1">
              <a:lnSpc>
                <a:spcPct val="10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Dining-Philosophers</a:t>
            </a:r>
            <a:endParaRPr lang="en-US" altLang="zh-CN" dirty="0" smtClean="0"/>
          </a:p>
          <a:p>
            <a:pPr lvl="1" eaLnBrk="1" hangingPunct="1">
              <a:lnSpc>
                <a:spcPct val="10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smtClean="0"/>
              <a:t>These </a:t>
            </a:r>
            <a:r>
              <a:rPr lang="en-US" altLang="zh-CN" dirty="0"/>
              <a:t>problems are used </a:t>
            </a:r>
            <a:r>
              <a:rPr lang="en-US" altLang="zh-CN" dirty="0" smtClean="0"/>
              <a:t>for </a:t>
            </a:r>
            <a:r>
              <a:rPr lang="en-US" altLang="zh-CN" dirty="0" smtClean="0">
                <a:solidFill>
                  <a:srgbClr val="FF0000"/>
                </a:solidFill>
              </a:rPr>
              <a:t>testing</a:t>
            </a:r>
            <a:r>
              <a:rPr lang="en-US" altLang="zh-CN" dirty="0" smtClean="0"/>
              <a:t> </a:t>
            </a:r>
            <a:r>
              <a:rPr lang="en-US" altLang="zh-CN" dirty="0"/>
              <a:t>nearly every newly proposed synchronization scheme. </a:t>
            </a:r>
            <a:r>
              <a:rPr lang="en-US" altLang="zh-CN" dirty="0" smtClean="0"/>
              <a:t>We </a:t>
            </a:r>
            <a:r>
              <a:rPr lang="en-US" altLang="zh-CN" dirty="0"/>
              <a:t>use semaphores for </a:t>
            </a:r>
            <a:r>
              <a:rPr lang="en-US" altLang="zh-CN" dirty="0" smtClean="0"/>
              <a:t>synchronization </a:t>
            </a:r>
            <a:r>
              <a:rPr lang="en-US" altLang="zh-CN" dirty="0"/>
              <a:t>since that is </a:t>
            </a:r>
            <a:r>
              <a:rPr lang="en-US" altLang="zh-CN" dirty="0" smtClean="0"/>
              <a:t>the traditional </a:t>
            </a:r>
            <a:r>
              <a:rPr lang="en-US" altLang="zh-CN" dirty="0"/>
              <a:t>way to present such solutions. However, actual implementations </a:t>
            </a:r>
            <a:r>
              <a:rPr lang="en-US" altLang="zh-CN" dirty="0" smtClean="0"/>
              <a:t>of these </a:t>
            </a:r>
            <a:r>
              <a:rPr lang="en-US" altLang="zh-CN" dirty="0"/>
              <a:t>solutions could use </a:t>
            </a:r>
            <a:r>
              <a:rPr lang="en-US" altLang="zh-CN" dirty="0" err="1" smtClean="0"/>
              <a:t>Mutex</a:t>
            </a:r>
            <a:r>
              <a:rPr lang="en-US" altLang="zh-CN" dirty="0" smtClean="0"/>
              <a:t> Locks </a:t>
            </a:r>
            <a:r>
              <a:rPr lang="en-US" altLang="zh-CN" dirty="0"/>
              <a:t>in place of binary semaphores.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6210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20725"/>
            <a:ext cx="8429625" cy="861774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The Bounded-Buffer Problem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0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Reminder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dirty="0" smtClean="0">
                <a:ea typeface="宋体" panose="02010600030101010101" pitchFamily="2" charset="-122"/>
              </a:rPr>
              <a:t>Producer-Customer problem </a:t>
            </a:r>
            <a:r>
              <a:rPr lang="en-US" altLang="zh-CN" dirty="0">
                <a:ea typeface="宋体" panose="02010600030101010101" pitchFamily="2" charset="-122"/>
              </a:rPr>
              <a:t>with race </a:t>
            </a:r>
            <a:r>
              <a:rPr lang="en-US" altLang="zh-CN" dirty="0" smtClean="0">
                <a:ea typeface="宋体" panose="02010600030101010101" pitchFamily="2" charset="-122"/>
              </a:rPr>
              <a:t>condition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3" name="Picture 4" descr="02-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003" y="1556792"/>
            <a:ext cx="6825381" cy="520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83428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20725"/>
            <a:ext cx="8429625" cy="4139595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The Bounded-Buffer Problem</a:t>
            </a:r>
          </a:p>
          <a:p>
            <a:pPr lvl="1" eaLnBrk="1" hangingPunct="1">
              <a:lnSpc>
                <a:spcPct val="10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Producer-Customer Bounded-Buffer Problem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We need </a:t>
            </a:r>
            <a:r>
              <a:rPr lang="en-US" altLang="zh-CN" dirty="0" smtClean="0">
                <a:ea typeface="宋体" panose="02010600030101010101" pitchFamily="2" charset="-122"/>
              </a:rPr>
              <a:t>three </a:t>
            </a:r>
            <a:r>
              <a:rPr lang="en-US" altLang="zh-CN" dirty="0">
                <a:ea typeface="宋体" panose="02010600030101010101" pitchFamily="2" charset="-122"/>
              </a:rPr>
              <a:t>semaphores:</a:t>
            </a:r>
          </a:p>
          <a:p>
            <a:pPr lvl="3" eaLnBrk="1" hangingPunct="1">
              <a:lnSpc>
                <a:spcPct val="10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A semaphore </a:t>
            </a:r>
            <a:r>
              <a:rPr lang="en-US" altLang="zh-CN" dirty="0" err="1">
                <a:solidFill>
                  <a:srgbClr val="0000FF"/>
                </a:solidFill>
                <a:ea typeface="Cambria" panose="02040503050406030204" pitchFamily="18" charset="0"/>
              </a:rPr>
              <a:t>mutex</a:t>
            </a:r>
            <a:r>
              <a:rPr lang="en-US" altLang="zh-CN" dirty="0">
                <a:ea typeface="宋体" panose="02010600030101010101" pitchFamily="2" charset="-122"/>
              </a:rPr>
              <a:t> (initialized to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) to have mutual exclusion on buffer access.</a:t>
            </a:r>
          </a:p>
          <a:p>
            <a:pPr lvl="3" eaLnBrk="1" hangingPunct="1">
              <a:lnSpc>
                <a:spcPct val="10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A semaphore 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full</a:t>
            </a:r>
            <a:r>
              <a:rPr lang="en-US" altLang="zh-CN" dirty="0">
                <a:ea typeface="宋体" panose="02010600030101010101" pitchFamily="2" charset="-122"/>
              </a:rPr>
              <a:t> (initialized to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en-US" altLang="zh-CN" dirty="0">
                <a:ea typeface="宋体" panose="02010600030101010101" pitchFamily="2" charset="-122"/>
              </a:rPr>
              <a:t>) to synchronize producer and consumer on the number of consumable items.</a:t>
            </a:r>
          </a:p>
          <a:p>
            <a:pPr lvl="3" eaLnBrk="1" hangingPunct="1">
              <a:lnSpc>
                <a:spcPct val="10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A semaphore 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empty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(initialized to 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) to synchronize producer and consumer on the number of empty spaces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  <a:p>
            <a:pPr lvl="2" eaLnBrk="1" hangingPunct="1">
              <a:lnSpc>
                <a:spcPct val="100000"/>
              </a:lnSpc>
              <a:spcAft>
                <a:spcPts val="600"/>
              </a:spcAft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Shared data:</a:t>
            </a:r>
          </a:p>
          <a:p>
            <a:pPr marL="1808163" lvl="4" indent="-376238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semaphore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</a:rPr>
              <a:t>mutex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= 1;</a:t>
            </a:r>
          </a:p>
          <a:p>
            <a:pPr marL="1808163" lvl="4" indent="-376238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semaphore empty = 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BUFFER_SIZE;</a:t>
            </a:r>
            <a:endParaRPr lang="en-US" altLang="zh-CN" sz="16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1808163" lvl="4" indent="-376238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semaphore full = 0;</a:t>
            </a:r>
          </a:p>
        </p:txBody>
      </p:sp>
    </p:spTree>
    <p:extLst>
      <p:ext uri="{BB962C8B-B14F-4D97-AF65-F5344CB8AC3E}">
        <p14:creationId xmlns:p14="http://schemas.microsoft.com/office/powerpoint/2010/main" val="4618144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20725"/>
            <a:ext cx="8429625" cy="4447371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The Bounded-Buffer Problem</a:t>
            </a:r>
          </a:p>
          <a:p>
            <a:pPr lvl="1" eaLnBrk="1" hangingPunct="1">
              <a:lnSpc>
                <a:spcPct val="10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Producer-Customer Bounded-Buffer Problem</a:t>
            </a:r>
          </a:p>
          <a:p>
            <a:pPr lvl="2" eaLnBrk="1" hangingPunct="1">
              <a:lnSpc>
                <a:spcPct val="100000"/>
              </a:lnSpc>
              <a:spcAft>
                <a:spcPts val="600"/>
              </a:spcAft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Producer Process:</a:t>
            </a:r>
          </a:p>
          <a:p>
            <a:pPr lvl="4" indent="-722313" eaLnBrk="1" hangingPunct="1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do { </a:t>
            </a:r>
          </a:p>
          <a:p>
            <a:pPr lvl="4" indent="-722313" eaLnBrk="1" hangingPunct="1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       …</a:t>
            </a:r>
          </a:p>
          <a:p>
            <a:pPr lvl="4" indent="-722313" eaLnBrk="1" hangingPunct="1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altLang="zh-CN" sz="1600" i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produce an item in </a:t>
            </a:r>
            <a:r>
              <a:rPr lang="en-US" altLang="zh-CN" sz="1600" i="1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next_produced</a:t>
            </a:r>
            <a:endParaRPr lang="en-US" altLang="zh-CN" sz="1600" i="1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4" indent="-722313" eaLnBrk="1" hangingPunct="1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       …</a:t>
            </a:r>
          </a:p>
          <a:p>
            <a:pPr lvl="4" indent="-722313" eaLnBrk="1" hangingPunct="1">
              <a:lnSpc>
                <a:spcPct val="100000"/>
              </a:lnSpc>
              <a:spcBef>
                <a:spcPts val="0"/>
              </a:spcBef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1600" i="1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 must perform </a:t>
            </a:r>
            <a:r>
              <a:rPr lang="en-US" altLang="zh-CN" sz="1600" i="1" dirty="0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wait(empty) </a:t>
            </a:r>
            <a:r>
              <a:rPr lang="en-US" altLang="zh-CN" sz="1600" b="1" i="1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before</a:t>
            </a:r>
            <a:r>
              <a:rPr lang="en-US" altLang="zh-CN" sz="1600" i="1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i="1" dirty="0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wait(</a:t>
            </a:r>
            <a:r>
              <a:rPr lang="en-US" altLang="zh-CN" sz="1600" i="1" dirty="0" err="1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mutex</a:t>
            </a:r>
            <a:r>
              <a:rPr lang="en-US" altLang="zh-CN" sz="1600" i="1" dirty="0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) */</a:t>
            </a:r>
            <a:r>
              <a:rPr lang="en-US" altLang="zh-CN" sz="1600" i="1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</a:p>
          <a:p>
            <a:pPr lvl="4" indent="-722313" eaLnBrk="1" hangingPunct="1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   wait(empty);</a:t>
            </a:r>
          </a:p>
          <a:p>
            <a:pPr lvl="4" indent="-722313" eaLnBrk="1" hangingPunct="1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   wait(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</a:rPr>
              <a:t>mutex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lvl="4" indent="-722313" eaLnBrk="1" hangingPunct="1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       …</a:t>
            </a:r>
          </a:p>
          <a:p>
            <a:pPr lvl="4" indent="-722313" eaLnBrk="1" hangingPunct="1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altLang="zh-CN" sz="1600" i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add </a:t>
            </a:r>
            <a:r>
              <a:rPr lang="en-US" altLang="zh-CN" sz="1600" i="1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next_produced</a:t>
            </a:r>
            <a:r>
              <a:rPr lang="en-US" altLang="zh-CN" sz="1600" i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to buffer</a:t>
            </a:r>
          </a:p>
          <a:p>
            <a:pPr lvl="4" indent="-722313" eaLnBrk="1" hangingPunct="1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       …</a:t>
            </a:r>
          </a:p>
          <a:p>
            <a:pPr lvl="4" indent="-722313" eaLnBrk="1" hangingPunct="1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   signal(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</a:rPr>
              <a:t>mutex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lvl="4" indent="-722313" eaLnBrk="1" hangingPunct="1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   signal(full);</a:t>
            </a:r>
          </a:p>
          <a:p>
            <a:pPr lvl="4" indent="-722313" eaLnBrk="1" hangingPunct="1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} while (TRUE);</a:t>
            </a:r>
          </a:p>
        </p:txBody>
      </p:sp>
    </p:spTree>
    <p:extLst>
      <p:ext uri="{BB962C8B-B14F-4D97-AF65-F5344CB8AC3E}">
        <p14:creationId xmlns:p14="http://schemas.microsoft.com/office/powerpoint/2010/main" val="25496708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20725"/>
            <a:ext cx="8429625" cy="4447371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The Bounded-Buffer Problem</a:t>
            </a:r>
          </a:p>
          <a:p>
            <a:pPr lvl="1" eaLnBrk="1" hangingPunct="1">
              <a:lnSpc>
                <a:spcPct val="10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Producer-Customer Bounded-Buffer Problem</a:t>
            </a:r>
          </a:p>
          <a:p>
            <a:pPr lvl="2" eaLnBrk="1" hangingPunct="1">
              <a:lnSpc>
                <a:spcPct val="100000"/>
              </a:lnSpc>
              <a:spcAft>
                <a:spcPts val="600"/>
              </a:spcAft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Consumer Process:</a:t>
            </a:r>
          </a:p>
          <a:p>
            <a:pPr lvl="2" indent="171450" eaLnBrk="1" hangingPunct="1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do {</a:t>
            </a:r>
          </a:p>
          <a:p>
            <a:pPr lvl="2" indent="171450" eaLnBrk="1" hangingPunct="1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altLang="zh-CN" sz="1600" i="1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/* must perform </a:t>
            </a:r>
            <a:r>
              <a:rPr lang="en-US" altLang="zh-CN" sz="1600" i="1" dirty="0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wait(full) </a:t>
            </a:r>
            <a:r>
              <a:rPr lang="en-US" altLang="zh-CN" sz="1600" b="1" i="1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before</a:t>
            </a:r>
            <a:r>
              <a:rPr lang="en-US" altLang="zh-CN" sz="1600" i="1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i="1" dirty="0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wait(</a:t>
            </a:r>
            <a:r>
              <a:rPr lang="en-US" altLang="zh-CN" sz="1600" i="1" dirty="0" err="1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mutex</a:t>
            </a:r>
            <a:r>
              <a:rPr lang="en-US" altLang="zh-CN" sz="1600" i="1" dirty="0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) */</a:t>
            </a:r>
            <a:r>
              <a:rPr lang="en-US" altLang="zh-CN" sz="1600" i="1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</a:p>
          <a:p>
            <a:pPr lvl="2" indent="171450" eaLnBrk="1" hangingPunct="1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   wait(full);</a:t>
            </a:r>
          </a:p>
          <a:p>
            <a:pPr lvl="2" indent="171450" eaLnBrk="1" hangingPunct="1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   wait(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</a:rPr>
              <a:t>mutex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lvl="2" indent="171450" eaLnBrk="1" hangingPunct="1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       …</a:t>
            </a:r>
          </a:p>
          <a:p>
            <a:pPr lvl="2" indent="171450" eaLnBrk="1" hangingPunct="1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600" i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remove an item from buffer to </a:t>
            </a:r>
            <a:r>
              <a:rPr lang="en-US" altLang="zh-CN" sz="1600" i="1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next_consumed</a:t>
            </a:r>
            <a:endParaRPr lang="en-US" altLang="zh-CN" sz="1600" i="1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2" indent="171450" eaLnBrk="1" hangingPunct="1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       …</a:t>
            </a:r>
          </a:p>
          <a:p>
            <a:pPr lvl="2" indent="171450" eaLnBrk="1" hangingPunct="1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   signal(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</a:rPr>
              <a:t>mutex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lvl="2" indent="171450" eaLnBrk="1" hangingPunct="1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   signal(empty);</a:t>
            </a:r>
          </a:p>
          <a:p>
            <a:pPr lvl="2" indent="171450" eaLnBrk="1" hangingPunct="1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       …</a:t>
            </a:r>
          </a:p>
          <a:p>
            <a:pPr lvl="2" indent="171450" eaLnBrk="1" hangingPunct="1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altLang="zh-CN" sz="1600" i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consume the item in </a:t>
            </a:r>
            <a:r>
              <a:rPr lang="en-US" altLang="zh-CN" sz="1600" i="1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next_consumed</a:t>
            </a:r>
            <a:endParaRPr lang="en-US" altLang="zh-CN" sz="1600" i="1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2" indent="171450" eaLnBrk="1" hangingPunct="1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       …</a:t>
            </a:r>
          </a:p>
          <a:p>
            <a:pPr lvl="2" indent="171450" eaLnBrk="1" hangingPunct="1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} while (TRUE);</a:t>
            </a:r>
          </a:p>
        </p:txBody>
      </p:sp>
    </p:spTree>
    <p:extLst>
      <p:ext uri="{BB962C8B-B14F-4D97-AF65-F5344CB8AC3E}">
        <p14:creationId xmlns:p14="http://schemas.microsoft.com/office/powerpoint/2010/main" val="33574640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20725"/>
            <a:ext cx="8429625" cy="518603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Synchronization Hardware</a:t>
            </a:r>
          </a:p>
          <a:p>
            <a:pPr lvl="1" eaLnBrk="1" hangingPunct="1">
              <a:lnSpc>
                <a:spcPct val="100000"/>
              </a:lnSpc>
              <a:spcAft>
                <a:spcPts val="0"/>
              </a:spcAft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Interrupt </a:t>
            </a:r>
            <a:r>
              <a:rPr lang="en-US" altLang="zh-CN" dirty="0">
                <a:ea typeface="宋体" panose="02010600030101010101" pitchFamily="2" charset="-122"/>
              </a:rPr>
              <a:t>Disabling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zh-CN" dirty="0">
                <a:ea typeface="宋体" panose="02010600030101010101" pitchFamily="2" charset="-122"/>
              </a:rPr>
              <a:t>Process </a:t>
            </a:r>
            <a:r>
              <a:rPr lang="en-US" altLang="zh-CN" dirty="0">
                <a:ea typeface="Cambria" panose="02040503050406030204" pitchFamily="18" charset="0"/>
              </a:rPr>
              <a:t>P</a:t>
            </a:r>
            <a:r>
              <a:rPr lang="en-US" altLang="zh-CN" i="1" baseline="-25000" dirty="0">
                <a:latin typeface="Consolas" panose="020B0609020204030204" pitchFamily="49" charset="0"/>
                <a:ea typeface="Cambria" panose="02040503050406030204" pitchFamily="18" charset="0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  <a:p>
            <a:pPr marL="1879600" lvl="4" indent="0">
              <a:lnSpc>
                <a:spcPct val="100000"/>
              </a:lnSpc>
              <a:buNone/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repeat</a:t>
            </a:r>
            <a:endParaRPr lang="en-US" altLang="zh-CN" sz="16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1879600" lvl="4" indent="0">
              <a:lnSpc>
                <a:spcPct val="10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   disable interrupts</a:t>
            </a:r>
          </a:p>
          <a:p>
            <a:pPr marL="1879600" lvl="4" indent="0">
              <a:lnSpc>
                <a:spcPct val="100000"/>
              </a:lnSpc>
              <a:buNone/>
            </a:pPr>
            <a:r>
              <a:rPr lang="en-US" altLang="zh-CN" sz="1600" i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600" i="1" dirty="0" smtClea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critical section</a:t>
            </a:r>
            <a:endParaRPr lang="en-US" altLang="zh-CN" sz="1600" i="1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1879600" lvl="4" indent="0">
              <a:lnSpc>
                <a:spcPct val="10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   enable interrupts</a:t>
            </a:r>
          </a:p>
          <a:p>
            <a:pPr marL="1879600" lvl="4" indent="0">
              <a:lnSpc>
                <a:spcPct val="100000"/>
              </a:lnSpc>
              <a:buNone/>
            </a:pPr>
            <a:r>
              <a:rPr lang="en-US" altLang="zh-CN" sz="1600" i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600" i="1" dirty="0" smtClea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remainder section</a:t>
            </a:r>
            <a:endParaRPr lang="en-US" altLang="zh-CN" sz="1600" i="1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1879600" lvl="4" indent="0">
              <a:lnSpc>
                <a:spcPct val="10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forever</a:t>
            </a:r>
          </a:p>
          <a:p>
            <a:pPr lvl="2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On </a:t>
            </a:r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en-US" altLang="zh-CN" dirty="0" smtClean="0">
                <a:ea typeface="宋体" panose="02010600030101010101" pitchFamily="2" charset="-122"/>
              </a:rPr>
              <a:t>Uniprocessor</a:t>
            </a:r>
          </a:p>
          <a:p>
            <a:pPr lvl="3" eaLnBrk="1" hangingPunct="1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Mutual </a:t>
            </a:r>
            <a:r>
              <a:rPr lang="en-US" altLang="zh-CN" dirty="0">
                <a:ea typeface="宋体" panose="02010600030101010101" pitchFamily="2" charset="-122"/>
              </a:rPr>
              <a:t>exclusion is preserved but efficiency of execution is degraded: while in </a:t>
            </a:r>
            <a:r>
              <a:rPr lang="en-US" altLang="zh-CN" dirty="0" smtClean="0">
                <a:ea typeface="宋体" panose="02010600030101010101" pitchFamily="2" charset="-122"/>
              </a:rPr>
              <a:t>critical section, </a:t>
            </a:r>
            <a:r>
              <a:rPr lang="en-US" altLang="zh-CN" dirty="0">
                <a:ea typeface="宋体" panose="02010600030101010101" pitchFamily="2" charset="-122"/>
              </a:rPr>
              <a:t>we cannot </a:t>
            </a:r>
            <a:r>
              <a:rPr lang="en-US" altLang="zh-CN" dirty="0" smtClean="0">
                <a:ea typeface="宋体" panose="02010600030101010101" pitchFamily="2" charset="-122"/>
              </a:rPr>
              <a:t>interleave execution </a:t>
            </a:r>
            <a:r>
              <a:rPr lang="en-US" altLang="zh-CN" dirty="0">
                <a:ea typeface="宋体" panose="02010600030101010101" pitchFamily="2" charset="-122"/>
              </a:rPr>
              <a:t>with other processes that </a:t>
            </a:r>
            <a:r>
              <a:rPr lang="en-US" altLang="zh-CN" dirty="0" smtClean="0">
                <a:ea typeface="宋体" panose="02010600030101010101" pitchFamily="2" charset="-122"/>
              </a:rPr>
              <a:t>are </a:t>
            </a:r>
            <a:r>
              <a:rPr lang="en-US" altLang="zh-CN" dirty="0">
                <a:ea typeface="宋体" panose="02010600030101010101" pitchFamily="2" charset="-122"/>
              </a:rPr>
              <a:t>in </a:t>
            </a:r>
            <a:r>
              <a:rPr lang="en-US" altLang="zh-CN" dirty="0" smtClean="0">
                <a:ea typeface="宋体" panose="02010600030101010101" pitchFamily="2" charset="-122"/>
              </a:rPr>
              <a:t>remainder section.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</a:pPr>
            <a:r>
              <a:rPr lang="en-US" altLang="zh-CN" dirty="0">
                <a:ea typeface="宋体" panose="02010600030101010101" pitchFamily="2" charset="-122"/>
              </a:rPr>
              <a:t>On a </a:t>
            </a:r>
            <a:r>
              <a:rPr lang="en-US" altLang="zh-CN" dirty="0" smtClean="0">
                <a:ea typeface="宋体" panose="02010600030101010101" pitchFamily="2" charset="-122"/>
              </a:rPr>
              <a:t>Multiprocessor</a:t>
            </a:r>
          </a:p>
          <a:p>
            <a:pPr lvl="3" eaLnBrk="1" hangingPunct="1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Mutual </a:t>
            </a:r>
            <a:r>
              <a:rPr lang="en-US" altLang="zh-CN" dirty="0">
                <a:ea typeface="宋体" panose="02010600030101010101" pitchFamily="2" charset="-122"/>
              </a:rPr>
              <a:t>exclusion is not </a:t>
            </a:r>
            <a:r>
              <a:rPr lang="en-US" altLang="zh-CN" dirty="0" smtClean="0">
                <a:ea typeface="宋体" panose="02010600030101010101" pitchFamily="2" charset="-122"/>
              </a:rPr>
              <a:t>preserved.</a:t>
            </a:r>
            <a:endParaRPr lang="fr-CA" altLang="zh-CN" dirty="0"/>
          </a:p>
          <a:p>
            <a:pPr lvl="4" eaLnBrk="1" hangingPunct="1">
              <a:lnSpc>
                <a:spcPct val="100000"/>
              </a:lnSpc>
              <a:spcAft>
                <a:spcPts val="0"/>
              </a:spcAft>
            </a:pPr>
            <a:r>
              <a:rPr lang="en-US" altLang="zh-CN" dirty="0" smtClean="0">
                <a:ea typeface="宋体" panose="02010600030101010101" pitchFamily="2" charset="-122"/>
              </a:rPr>
              <a:t>Critical section </a:t>
            </a:r>
            <a:r>
              <a:rPr lang="en-US" altLang="zh-CN" dirty="0">
                <a:ea typeface="宋体" panose="02010600030101010101" pitchFamily="2" charset="-122"/>
              </a:rPr>
              <a:t>is now atomic but not mutually exclusive (interrupts are not disabled on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other processors</a:t>
            </a:r>
            <a:r>
              <a:rPr lang="en-US" altLang="zh-CN" dirty="0" smtClean="0">
                <a:ea typeface="宋体" panose="02010600030101010101" pitchFamily="2" charset="-122"/>
              </a:rPr>
              <a:t>).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6801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20725"/>
            <a:ext cx="8429625" cy="4555093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The Bounded-Buffer Problem</a:t>
            </a:r>
          </a:p>
          <a:p>
            <a:pPr lvl="1" eaLnBrk="1" hangingPunct="1">
              <a:lnSpc>
                <a:spcPct val="10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Producer-Customer Bounded-Buffer Problem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Remarks (from consumer point of view):</a:t>
            </a:r>
          </a:p>
          <a:p>
            <a:pPr lvl="3" eaLnBrk="1" hangingPunct="1">
              <a:lnSpc>
                <a:spcPct val="100000"/>
              </a:lnSpc>
            </a:pPr>
            <a:r>
              <a:rPr lang="en-US" altLang="zh-CN" dirty="0">
                <a:ea typeface="宋体" panose="02010600030101010101" pitchFamily="2" charset="-122"/>
              </a:rPr>
              <a:t>Putting 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signal(empty)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inside the </a:t>
            </a:r>
            <a:r>
              <a:rPr lang="en-US" altLang="zh-CN" dirty="0" smtClean="0">
                <a:ea typeface="宋体" panose="02010600030101010101" pitchFamily="2" charset="-122"/>
              </a:rPr>
              <a:t>critical section </a:t>
            </a:r>
            <a:r>
              <a:rPr lang="en-US" altLang="zh-CN" dirty="0">
                <a:ea typeface="宋体" panose="02010600030101010101" pitchFamily="2" charset="-122"/>
              </a:rPr>
              <a:t>of the consumer (instead of outside) has no effect since </a:t>
            </a:r>
            <a:r>
              <a:rPr lang="en-US" altLang="zh-CN" dirty="0" smtClean="0">
                <a:ea typeface="宋体" panose="02010600030101010101" pitchFamily="2" charset="-122"/>
              </a:rPr>
              <a:t>the </a:t>
            </a:r>
            <a:r>
              <a:rPr lang="en-US" altLang="zh-CN" dirty="0">
                <a:ea typeface="宋体" panose="02010600030101010101" pitchFamily="2" charset="-122"/>
              </a:rPr>
              <a:t>producer must always wait for both semaphores before proceeding.</a:t>
            </a:r>
          </a:p>
          <a:p>
            <a:pPr lvl="3" eaLnBrk="1" hangingPunct="1">
              <a:lnSpc>
                <a:spcPct val="10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consumer must perform 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wait(full)</a:t>
            </a:r>
            <a:r>
              <a:rPr lang="en-US" altLang="zh-CN" dirty="0">
                <a:ea typeface="Cambria" panose="02040503050406030204" pitchFamily="18" charset="0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before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wait(</a:t>
            </a:r>
            <a:r>
              <a:rPr lang="en-US" altLang="zh-CN" dirty="0" err="1">
                <a:solidFill>
                  <a:srgbClr val="0000FF"/>
                </a:solidFill>
                <a:ea typeface="Cambria" panose="02040503050406030204" pitchFamily="18" charset="0"/>
              </a:rPr>
              <a:t>mutex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)</a:t>
            </a:r>
            <a:r>
              <a:rPr lang="en-US" altLang="zh-CN" dirty="0">
                <a:ea typeface="宋体" panose="02010600030101010101" pitchFamily="2" charset="-122"/>
              </a:rPr>
              <a:t>, otherwise deadlock occurs if consumer enters </a:t>
            </a:r>
            <a:r>
              <a:rPr lang="en-US" altLang="zh-CN" dirty="0" smtClean="0">
                <a:ea typeface="宋体" panose="02010600030101010101" pitchFamily="2" charset="-122"/>
              </a:rPr>
              <a:t>critical section </a:t>
            </a:r>
            <a:r>
              <a:rPr lang="en-US" altLang="zh-CN" dirty="0">
                <a:ea typeface="宋体" panose="02010600030101010101" pitchFamily="2" charset="-122"/>
              </a:rPr>
              <a:t>while the buffer is empty (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full.value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== 0</a:t>
            </a:r>
            <a:r>
              <a:rPr lang="en-US" altLang="zh-CN" dirty="0">
                <a:ea typeface="宋体" panose="02010600030101010101" pitchFamily="2" charset="-122"/>
              </a:rPr>
              <a:t>).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3" eaLnBrk="1" hangingPunct="1">
              <a:lnSpc>
                <a:spcPct val="10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 smtClean="0">
                <a:ea typeface="宋体" panose="02010600030101010101" pitchFamily="2" charset="-122"/>
              </a:rPr>
              <a:t>producer </a:t>
            </a:r>
            <a:r>
              <a:rPr lang="en-US" altLang="zh-CN" dirty="0">
                <a:ea typeface="宋体" panose="02010600030101010101" pitchFamily="2" charset="-122"/>
              </a:rPr>
              <a:t>must perform </a:t>
            </a:r>
            <a:r>
              <a:rPr lang="en-US" altLang="zh-CN" dirty="0" smtClean="0">
                <a:solidFill>
                  <a:srgbClr val="0000FF"/>
                </a:solidFill>
                <a:ea typeface="Cambria" panose="02040503050406030204" pitchFamily="18" charset="0"/>
              </a:rPr>
              <a:t>wait(empty)</a:t>
            </a:r>
            <a:r>
              <a:rPr lang="en-US" altLang="zh-CN" dirty="0" smtClean="0">
                <a:ea typeface="Cambria" panose="02040503050406030204" pitchFamily="18" charset="0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before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wait(</a:t>
            </a:r>
            <a:r>
              <a:rPr lang="en-US" altLang="zh-CN" dirty="0" err="1">
                <a:solidFill>
                  <a:srgbClr val="0000FF"/>
                </a:solidFill>
                <a:ea typeface="Cambria" panose="02040503050406030204" pitchFamily="18" charset="0"/>
              </a:rPr>
              <a:t>mutex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)</a:t>
            </a:r>
            <a:r>
              <a:rPr lang="en-US" altLang="zh-CN" dirty="0">
                <a:ea typeface="宋体" panose="02010600030101010101" pitchFamily="2" charset="-122"/>
              </a:rPr>
              <a:t>, otherwise deadlock occurs if </a:t>
            </a:r>
            <a:r>
              <a:rPr lang="en-US" altLang="zh-CN" dirty="0" smtClean="0">
                <a:ea typeface="宋体" panose="02010600030101010101" pitchFamily="2" charset="-122"/>
              </a:rPr>
              <a:t>producer </a:t>
            </a:r>
            <a:r>
              <a:rPr lang="en-US" altLang="zh-CN" dirty="0">
                <a:ea typeface="宋体" panose="02010600030101010101" pitchFamily="2" charset="-122"/>
              </a:rPr>
              <a:t>enters critical section while the buffer is </a:t>
            </a:r>
            <a:r>
              <a:rPr lang="en-US" altLang="zh-CN" dirty="0" smtClean="0">
                <a:ea typeface="宋体" panose="02010600030101010101" pitchFamily="2" charset="-122"/>
              </a:rPr>
              <a:t>full (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empty.value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 == 0</a:t>
            </a:r>
            <a:r>
              <a:rPr lang="en-US" altLang="zh-CN" dirty="0" smtClean="0">
                <a:ea typeface="宋体" panose="02010600030101010101" pitchFamily="2" charset="-122"/>
              </a:rPr>
              <a:t>).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Conclusion</a:t>
            </a:r>
          </a:p>
          <a:p>
            <a:pPr lvl="3" eaLnBrk="1" hangingPunct="1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using </a:t>
            </a:r>
            <a:r>
              <a:rPr lang="en-US" altLang="zh-CN" dirty="0">
                <a:ea typeface="宋体" panose="02010600030101010101" pitchFamily="2" charset="-122"/>
              </a:rPr>
              <a:t>semaphores is a </a:t>
            </a:r>
            <a:r>
              <a:rPr lang="en-US" altLang="zh-CN" dirty="0" smtClean="0">
                <a:ea typeface="宋体" panose="02010600030101010101" pitchFamily="2" charset="-122"/>
              </a:rPr>
              <a:t>difficult </a:t>
            </a:r>
            <a:r>
              <a:rPr lang="en-US" altLang="zh-CN" dirty="0">
                <a:ea typeface="宋体" panose="02010600030101010101" pitchFamily="2" charset="-122"/>
              </a:rPr>
              <a:t>art ... 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2051720" y="3068960"/>
            <a:ext cx="6408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051720" y="3955541"/>
            <a:ext cx="6408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7303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20725"/>
            <a:ext cx="8429625" cy="332398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Readers-Writers Problem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dirty="0">
                <a:ea typeface="宋体" panose="02010600030101010101" pitchFamily="2" charset="-122"/>
              </a:rPr>
              <a:t>A data </a:t>
            </a:r>
            <a:r>
              <a:rPr lang="en-US" altLang="zh-CN" dirty="0" smtClean="0">
                <a:ea typeface="宋体" panose="02010600030101010101" pitchFamily="2" charset="-122"/>
              </a:rPr>
              <a:t>set (data repository) </a:t>
            </a:r>
            <a:r>
              <a:rPr lang="en-US" altLang="zh-CN" dirty="0">
                <a:ea typeface="宋体" panose="02010600030101010101" pitchFamily="2" charset="-122"/>
              </a:rPr>
              <a:t>is shared among a number of concurrent processes: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Readers</a:t>
            </a:r>
          </a:p>
          <a:p>
            <a:pPr lvl="3" eaLnBrk="1" hangingPunct="1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only </a:t>
            </a:r>
            <a:r>
              <a:rPr lang="en-US" altLang="zh-CN" dirty="0">
                <a:ea typeface="宋体" panose="02010600030101010101" pitchFamily="2" charset="-122"/>
              </a:rPr>
              <a:t>read the data set; they do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not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perform any updates.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Writers</a:t>
            </a:r>
          </a:p>
          <a:p>
            <a:pPr lvl="3" eaLnBrk="1" hangingPunct="1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can </a:t>
            </a:r>
            <a:r>
              <a:rPr lang="en-US" altLang="zh-CN" dirty="0">
                <a:ea typeface="宋体" panose="02010600030101010101" pitchFamily="2" charset="-122"/>
              </a:rPr>
              <a:t>both read and write.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Problem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Multiple </a:t>
            </a:r>
            <a:r>
              <a:rPr lang="en-US" altLang="zh-CN" dirty="0">
                <a:ea typeface="宋体" panose="02010600030101010101" pitchFamily="2" charset="-122"/>
              </a:rPr>
              <a:t>readers </a:t>
            </a:r>
            <a:r>
              <a:rPr lang="en-US" altLang="zh-CN" dirty="0" smtClean="0">
                <a:ea typeface="宋体" panose="02010600030101010101" pitchFamily="2" charset="-122"/>
              </a:rPr>
              <a:t>are allowed to </a:t>
            </a:r>
            <a:r>
              <a:rPr lang="en-US" altLang="zh-CN" dirty="0">
                <a:ea typeface="宋体" panose="02010600030101010101" pitchFamily="2" charset="-122"/>
              </a:rPr>
              <a:t>read at the same time.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Only </a:t>
            </a:r>
            <a:r>
              <a:rPr lang="en-US" altLang="zh-CN" dirty="0">
                <a:ea typeface="宋体" panose="02010600030101010101" pitchFamily="2" charset="-122"/>
              </a:rPr>
              <a:t>one single writer can access the shared data at the same time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86242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20725"/>
            <a:ext cx="8429625" cy="2708434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Readers-Writers Problem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Readers-Writers </a:t>
            </a:r>
            <a:r>
              <a:rPr lang="en-US" altLang="zh-CN" dirty="0">
                <a:ea typeface="宋体" panose="02010600030101010101" pitchFamily="2" charset="-122"/>
              </a:rPr>
              <a:t>Dynamics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zh-CN" dirty="0">
                <a:ea typeface="宋体" panose="02010600030101010101" pitchFamily="2" charset="-122"/>
              </a:rPr>
              <a:t>Any number of reader activities and writer activities are running.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zh-CN" dirty="0">
                <a:ea typeface="宋体" panose="02010600030101010101" pitchFamily="2" charset="-122"/>
              </a:rPr>
              <a:t>At any time, a reader activity may wish to read data.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zh-CN" dirty="0">
                <a:ea typeface="宋体" panose="02010600030101010101" pitchFamily="2" charset="-122"/>
              </a:rPr>
              <a:t>At any time, a writer activity may want to modify the data.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zh-CN" dirty="0">
                <a:ea typeface="宋体" panose="02010600030101010101" pitchFamily="2" charset="-122"/>
              </a:rPr>
              <a:t>Any number of readers may access the data simultaneously.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zh-CN" dirty="0">
                <a:ea typeface="宋体" panose="02010600030101010101" pitchFamily="2" charset="-122"/>
              </a:rPr>
              <a:t>During the time a writer is writing, no other reader or writer may access the shared data.</a:t>
            </a:r>
          </a:p>
        </p:txBody>
      </p:sp>
    </p:spTree>
    <p:extLst>
      <p:ext uri="{BB962C8B-B14F-4D97-AF65-F5344CB8AC3E}">
        <p14:creationId xmlns:p14="http://schemas.microsoft.com/office/powerpoint/2010/main" val="3973163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Readers-Writers Problem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Readers-Writers </a:t>
            </a:r>
            <a:r>
              <a:rPr lang="en-US" altLang="zh-CN" dirty="0">
                <a:ea typeface="宋体" panose="02010600030101010101" pitchFamily="2" charset="-122"/>
              </a:rPr>
              <a:t>with active readers</a:t>
            </a:r>
          </a:p>
        </p:txBody>
      </p:sp>
      <p:pic>
        <p:nvPicPr>
          <p:cNvPr id="3" name="Picture 3" descr="7_00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495" y="2204864"/>
            <a:ext cx="5242793" cy="363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80813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Readers-Writers Problem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Readers-Writers </a:t>
            </a:r>
            <a:r>
              <a:rPr lang="en-US" altLang="zh-CN" dirty="0">
                <a:ea typeface="宋体" panose="02010600030101010101" pitchFamily="2" charset="-122"/>
              </a:rPr>
              <a:t>with </a:t>
            </a:r>
            <a:r>
              <a:rPr lang="en-US" altLang="zh-CN" dirty="0" smtClean="0">
                <a:ea typeface="宋体" panose="02010600030101010101" pitchFamily="2" charset="-122"/>
              </a:rPr>
              <a:t>an active writer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4" name="Picture 3" descr="7_00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494" y="2204864"/>
            <a:ext cx="5242793" cy="363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346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Readers-Writers Problem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Should </a:t>
            </a:r>
            <a:r>
              <a:rPr lang="en-US" altLang="zh-CN" dirty="0">
                <a:ea typeface="宋体" panose="02010600030101010101" pitchFamily="2" charset="-122"/>
              </a:rPr>
              <a:t>readers wait for waiting writer?</a:t>
            </a:r>
          </a:p>
        </p:txBody>
      </p:sp>
      <p:pic>
        <p:nvPicPr>
          <p:cNvPr id="6" name="Picture 3" descr="7_00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33083"/>
            <a:ext cx="5112568" cy="40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34109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20725"/>
            <a:ext cx="8429625" cy="4939814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Readers-Writers Problem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There </a:t>
            </a:r>
            <a:r>
              <a:rPr lang="en-US" altLang="zh-CN" dirty="0">
                <a:ea typeface="宋体" panose="02010600030101010101" pitchFamily="2" charset="-122"/>
              </a:rPr>
              <a:t>are various versions with different readers and writers preferences: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 smtClean="0">
                <a:ea typeface="宋体" panose="02010600030101010101" pitchFamily="2" charset="-122"/>
              </a:rPr>
              <a:t>First Readers-Writers Problem</a:t>
            </a:r>
          </a:p>
          <a:p>
            <a:pPr lvl="3" eaLnBrk="1" hangingPunct="1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It is requires </a:t>
            </a:r>
            <a:r>
              <a:rPr lang="en-US" altLang="zh-CN" dirty="0">
                <a:ea typeface="宋体" panose="02010600030101010101" pitchFamily="2" charset="-122"/>
              </a:rPr>
              <a:t>that no reader will be kept waiting unless a writer has obtained access to the shared data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  <a:p>
            <a:pPr lvl="3" eaLnBrk="1" hangingPunct="1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In </a:t>
            </a:r>
            <a:r>
              <a:rPr lang="en-US" altLang="zh-CN" dirty="0">
                <a:ea typeface="宋体" panose="02010600030101010101" pitchFamily="2" charset="-122"/>
              </a:rPr>
              <a:t>a solution to </a:t>
            </a:r>
            <a:r>
              <a:rPr lang="en-US" altLang="zh-CN" dirty="0" smtClean="0">
                <a:ea typeface="宋体" panose="02010600030101010101" pitchFamily="2" charset="-122"/>
              </a:rPr>
              <a:t>this </a:t>
            </a:r>
            <a:r>
              <a:rPr lang="en-US" altLang="zh-CN" dirty="0">
                <a:ea typeface="宋体" panose="02010600030101010101" pitchFamily="2" charset="-122"/>
              </a:rPr>
              <a:t>case writers may </a:t>
            </a:r>
            <a:r>
              <a:rPr lang="en-US" altLang="zh-CN" dirty="0" smtClean="0">
                <a:ea typeface="宋体" panose="02010600030101010101" pitchFamily="2" charset="-122"/>
              </a:rPr>
              <a:t>starve.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 smtClean="0">
                <a:ea typeface="宋体" panose="02010600030101010101" pitchFamily="2" charset="-122"/>
              </a:rPr>
              <a:t>Second Readers-Writers Problem</a:t>
            </a:r>
          </a:p>
          <a:p>
            <a:pPr lvl="3" eaLnBrk="1" hangingPunct="1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It is requires </a:t>
            </a:r>
            <a:r>
              <a:rPr lang="en-US" altLang="zh-CN" dirty="0">
                <a:ea typeface="宋体" panose="02010600030101010101" pitchFamily="2" charset="-122"/>
              </a:rPr>
              <a:t>that once a writer is ready, no new readers may start reading.</a:t>
            </a:r>
          </a:p>
          <a:p>
            <a:pPr lvl="3" eaLnBrk="1" hangingPunct="1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In </a:t>
            </a:r>
            <a:r>
              <a:rPr lang="en-US" altLang="zh-CN" dirty="0">
                <a:ea typeface="宋体" panose="02010600030101010101" pitchFamily="2" charset="-122"/>
              </a:rPr>
              <a:t>a solution to </a:t>
            </a:r>
            <a:r>
              <a:rPr lang="en-US" altLang="zh-CN" dirty="0" smtClean="0">
                <a:ea typeface="宋体" panose="02010600030101010101" pitchFamily="2" charset="-122"/>
              </a:rPr>
              <a:t>this case </a:t>
            </a:r>
            <a:r>
              <a:rPr lang="en-US" altLang="zh-CN" dirty="0">
                <a:ea typeface="宋体" panose="02010600030101010101" pitchFamily="2" charset="-122"/>
              </a:rPr>
              <a:t>readers may starve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  <a:p>
            <a:pPr lvl="3" eaLnBrk="1" hangingPunct="1">
              <a:lnSpc>
                <a:spcPct val="10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tabLst>
                <a:tab pos="1887538" algn="ctr"/>
                <a:tab pos="4572000" algn="ctr"/>
              </a:tabLst>
            </a:pPr>
            <a:r>
              <a:rPr lang="en-US" altLang="zh-CN" dirty="0" smtClean="0">
                <a:ea typeface="宋体" panose="02010600030101010101" pitchFamily="2" charset="-122"/>
                <a:sym typeface="MT Extra" panose="05050102010205020202" pitchFamily="18" charset="2"/>
              </a:rPr>
              <a:t>Recap: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  <a:sym typeface="MT Extra" panose="05050102010205020202" pitchFamily="18" charset="2"/>
              </a:rPr>
              <a:t>Starvation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  <a:sym typeface="MT Extra" panose="05050102010205020202" pitchFamily="18" charset="2"/>
            </a:endParaRPr>
          </a:p>
          <a:p>
            <a:pPr lvl="2" eaLnBrk="1" hangingPunct="1">
              <a:lnSpc>
                <a:spcPct val="100000"/>
              </a:lnSpc>
              <a:spcBef>
                <a:spcPts val="0"/>
              </a:spcBef>
              <a:tabLst>
                <a:tab pos="1887538" algn="ctr"/>
                <a:tab pos="4572000" algn="ctr"/>
              </a:tabLst>
            </a:pPr>
            <a:r>
              <a:rPr lang="en-US" altLang="zh-CN" dirty="0">
                <a:ea typeface="宋体" panose="02010600030101010101" pitchFamily="2" charset="-122"/>
              </a:rPr>
              <a:t>A process may never be removed from the semaphore queue 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in which it is suspended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80807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20725"/>
            <a:ext cx="8429625" cy="301621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Readers-Writers Problem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ea typeface="宋体" panose="02010600030101010101" pitchFamily="2" charset="-122"/>
              </a:rPr>
              <a:t>Solution to the </a:t>
            </a:r>
            <a:r>
              <a:rPr lang="en-US" altLang="zh-CN" dirty="0">
                <a:ea typeface="宋体" panose="02010600030101010101" pitchFamily="2" charset="-122"/>
              </a:rPr>
              <a:t>First </a:t>
            </a:r>
            <a:r>
              <a:rPr lang="en-US" altLang="zh-CN" dirty="0" smtClean="0">
                <a:ea typeface="宋体" panose="02010600030101010101" pitchFamily="2" charset="-122"/>
              </a:rPr>
              <a:t>Readers-Writers Problem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err="1" smtClean="0">
                <a:solidFill>
                  <a:srgbClr val="0000FF"/>
                </a:solidFill>
                <a:ea typeface="Cambria" panose="02040503050406030204" pitchFamily="18" charset="0"/>
              </a:rPr>
              <a:t>read_count</a:t>
            </a:r>
            <a:r>
              <a:rPr lang="en-US" altLang="zh-CN" dirty="0" smtClean="0">
                <a:ea typeface="Cambria" panose="02040503050406030204" pitchFamily="18" charset="0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(initialized to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en-US" altLang="zh-CN" dirty="0">
                <a:ea typeface="宋体" panose="02010600030101010101" pitchFamily="2" charset="-122"/>
              </a:rPr>
              <a:t>) counter keeps track of </a:t>
            </a:r>
            <a:r>
              <a:rPr lang="en-US" altLang="zh-CN" dirty="0" smtClean="0">
                <a:ea typeface="宋体" panose="02010600030101010101" pitchFamily="2" charset="-122"/>
              </a:rPr>
              <a:t>how </a:t>
            </a:r>
            <a:r>
              <a:rPr lang="en-US" altLang="zh-CN" dirty="0">
                <a:ea typeface="宋体" panose="02010600030101010101" pitchFamily="2" charset="-122"/>
              </a:rPr>
              <a:t>many processes are currently reading.</a:t>
            </a:r>
          </a:p>
          <a:p>
            <a:pPr lvl="2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err="1">
                <a:solidFill>
                  <a:srgbClr val="0000FF"/>
                </a:solidFill>
                <a:ea typeface="Cambria" panose="02040503050406030204" pitchFamily="18" charset="0"/>
              </a:rPr>
              <a:t>mutex</a:t>
            </a:r>
            <a:r>
              <a:rPr lang="en-US" altLang="zh-CN" dirty="0">
                <a:ea typeface="Cambria" panose="02040503050406030204" pitchFamily="18" charset="0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semaphore (initialized to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) provides mutual exclusion for updating </a:t>
            </a:r>
            <a:r>
              <a:rPr lang="en-US" altLang="zh-CN" dirty="0" err="1" smtClean="0">
                <a:solidFill>
                  <a:srgbClr val="0000FF"/>
                </a:solidFill>
                <a:ea typeface="Cambria" panose="02040503050406030204" pitchFamily="18" charset="0"/>
              </a:rPr>
              <a:t>read_count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2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err="1" smtClean="0">
                <a:solidFill>
                  <a:srgbClr val="0000FF"/>
                </a:solidFill>
                <a:ea typeface="Cambria" panose="02040503050406030204" pitchFamily="18" charset="0"/>
              </a:rPr>
              <a:t>rw_mutex</a:t>
            </a:r>
            <a:r>
              <a:rPr lang="en-US" altLang="zh-CN" dirty="0" smtClean="0">
                <a:ea typeface="Cambria" panose="02040503050406030204" pitchFamily="18" charset="0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semaphore (initialized to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) provides mutual exclusion for the writers; it is also used by the first or last reader that enters or exits </a:t>
            </a:r>
            <a:r>
              <a:rPr lang="en-US" altLang="zh-CN" dirty="0" smtClean="0">
                <a:ea typeface="宋体" panose="02010600030101010101" pitchFamily="2" charset="-122"/>
              </a:rPr>
              <a:t>the critical section.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75615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20725"/>
            <a:ext cx="8429625" cy="4170372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Readers-Writers Problem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ea typeface="宋体" panose="02010600030101010101" pitchFamily="2" charset="-122"/>
              </a:rPr>
              <a:t>Solution </a:t>
            </a:r>
            <a:r>
              <a:rPr lang="en-US" altLang="zh-CN" dirty="0">
                <a:ea typeface="宋体" panose="02010600030101010101" pitchFamily="2" charset="-122"/>
              </a:rPr>
              <a:t>to the First Readers-Writers Problem</a:t>
            </a:r>
          </a:p>
          <a:p>
            <a:pPr lvl="2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Shared data</a:t>
            </a:r>
          </a:p>
          <a:p>
            <a:pPr marL="1431925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semaphore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</a:rPr>
              <a:t>mutex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= 1;</a:t>
            </a:r>
          </a:p>
          <a:p>
            <a:pPr marL="1365250" lvl="3" indent="6667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semaphore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</a:rPr>
              <a:t>rw_mutex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= 1;</a:t>
            </a:r>
          </a:p>
          <a:p>
            <a:pPr marL="1365250" lvl="3" indent="6667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</a:rPr>
              <a:t>read_count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= 0;</a:t>
            </a:r>
          </a:p>
          <a:p>
            <a:pPr lvl="2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Writer Process:</a:t>
            </a:r>
          </a:p>
          <a:p>
            <a:pPr lvl="2" indent="17145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do {</a:t>
            </a:r>
          </a:p>
          <a:p>
            <a:pPr lvl="2" indent="17145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wait(</a:t>
            </a:r>
            <a:r>
              <a:rPr lang="en-US" altLang="zh-CN" sz="1600" dirty="0" err="1" smtClean="0">
                <a:latin typeface="Consolas" panose="020B0609020204030204" pitchFamily="49" charset="0"/>
                <a:ea typeface="宋体" panose="02010600030101010101" pitchFamily="2" charset="-122"/>
              </a:rPr>
              <a:t>rw_mutex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lvl="2" indent="17145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    …</a:t>
            </a:r>
          </a:p>
          <a:p>
            <a:pPr lvl="2" indent="17145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1600" i="1" dirty="0" smtClea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writing </a:t>
            </a:r>
            <a:r>
              <a:rPr lang="en-US" altLang="zh-CN" sz="1600" i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is </a:t>
            </a:r>
            <a:r>
              <a:rPr lang="en-US" altLang="zh-CN" sz="1600" i="1" dirty="0" smtClea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performed</a:t>
            </a:r>
          </a:p>
          <a:p>
            <a:pPr lvl="2" indent="17145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    …</a:t>
            </a:r>
          </a:p>
          <a:p>
            <a:pPr lvl="2" indent="17145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signal(</a:t>
            </a:r>
            <a:r>
              <a:rPr lang="en-US" altLang="zh-CN" sz="1600" dirty="0" err="1" smtClean="0">
                <a:latin typeface="Consolas" panose="020B0609020204030204" pitchFamily="49" charset="0"/>
                <a:ea typeface="宋体" panose="02010600030101010101" pitchFamily="2" charset="-122"/>
              </a:rPr>
              <a:t>rw_mutex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lvl="2" indent="17145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}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while(TRUE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749065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20725"/>
            <a:ext cx="8429625" cy="4939814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Readers-Writers Problem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ea typeface="宋体" panose="02010600030101010101" pitchFamily="2" charset="-122"/>
              </a:rPr>
              <a:t>Solution </a:t>
            </a:r>
            <a:r>
              <a:rPr lang="en-US" altLang="zh-CN" dirty="0">
                <a:ea typeface="宋体" panose="02010600030101010101" pitchFamily="2" charset="-122"/>
              </a:rPr>
              <a:t>to the First Readers-Writers Problem</a:t>
            </a:r>
          </a:p>
          <a:p>
            <a:pPr lvl="2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Reader Process:</a:t>
            </a:r>
            <a:endParaRPr lang="en-US" altLang="zh-CN" sz="1800" dirty="0" smtClean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1431925" lvl="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941513" algn="l"/>
                <a:tab pos="2168525" algn="l"/>
                <a:tab pos="2459038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do {</a:t>
            </a:r>
          </a:p>
          <a:p>
            <a:pPr marL="1431925" lvl="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941513" algn="l"/>
                <a:tab pos="2168525" algn="l"/>
                <a:tab pos="2459038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wait(</a:t>
            </a:r>
            <a:r>
              <a:rPr lang="en-US" altLang="zh-CN" sz="1600" dirty="0" err="1" smtClean="0">
                <a:latin typeface="Consolas" panose="020B0609020204030204" pitchFamily="49" charset="0"/>
                <a:ea typeface="宋体" panose="02010600030101010101" pitchFamily="2" charset="-122"/>
              </a:rPr>
              <a:t>mutex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L="1431925" lvl="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941513" algn="l"/>
                <a:tab pos="2168525" algn="l"/>
                <a:tab pos="2459038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600" dirty="0" err="1" smtClean="0">
                <a:latin typeface="Consolas" panose="020B0609020204030204" pitchFamily="49" charset="0"/>
                <a:ea typeface="宋体" panose="02010600030101010101" pitchFamily="2" charset="-122"/>
              </a:rPr>
              <a:t>read_count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++;</a:t>
            </a:r>
            <a:endParaRPr lang="en-US" altLang="zh-CN" sz="16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1431925" lvl="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941513" algn="l"/>
                <a:tab pos="2168525" algn="l"/>
                <a:tab pos="2459038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if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600" dirty="0" err="1" smtClean="0">
                <a:latin typeface="Consolas" panose="020B0609020204030204" pitchFamily="49" charset="0"/>
                <a:ea typeface="宋体" panose="02010600030101010101" pitchFamily="2" charset="-122"/>
              </a:rPr>
              <a:t>read_count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== 1)</a:t>
            </a:r>
          </a:p>
          <a:p>
            <a:pPr marL="1431925" lvl="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941513" algn="l"/>
                <a:tab pos="2168525" algn="l"/>
                <a:tab pos="2459038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    wait(</a:t>
            </a:r>
            <a:r>
              <a:rPr lang="en-US" altLang="zh-CN" sz="1600" dirty="0" err="1" smtClean="0">
                <a:latin typeface="Consolas" panose="020B0609020204030204" pitchFamily="49" charset="0"/>
                <a:ea typeface="宋体" panose="02010600030101010101" pitchFamily="2" charset="-122"/>
              </a:rPr>
              <a:t>rw_mutex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en-US" altLang="zh-CN" sz="16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1431925" lvl="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941513" algn="l"/>
                <a:tab pos="2168525" algn="l"/>
                <a:tab pos="2459038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signal(</a:t>
            </a:r>
            <a:r>
              <a:rPr lang="en-US" altLang="zh-CN" sz="1600" dirty="0" err="1" smtClean="0">
                <a:latin typeface="Consolas" panose="020B0609020204030204" pitchFamily="49" charset="0"/>
                <a:ea typeface="宋体" panose="02010600030101010101" pitchFamily="2" charset="-122"/>
              </a:rPr>
              <a:t>mutex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L="1431925" lvl="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941513" algn="l"/>
                <a:tab pos="2168525" algn="l"/>
                <a:tab pos="2459038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    …</a:t>
            </a:r>
            <a:endParaRPr lang="en-US" altLang="zh-CN" sz="16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1431925" lvl="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941513" algn="l"/>
                <a:tab pos="2168525" algn="l"/>
                <a:tab pos="2459038" algn="l"/>
              </a:tabLst>
            </a:pPr>
            <a:r>
              <a:rPr lang="en-US" altLang="zh-CN" sz="1600" dirty="0" smtClean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600" i="1" dirty="0" smtClea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reading </a:t>
            </a:r>
            <a:r>
              <a:rPr lang="en-US" altLang="zh-CN" sz="1600" i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is </a:t>
            </a:r>
            <a:r>
              <a:rPr lang="en-US" altLang="zh-CN" sz="1600" i="1" dirty="0" smtClea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performed</a:t>
            </a:r>
            <a:endParaRPr lang="en-US" altLang="zh-CN" sz="1600" i="1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1431925" lvl="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941513" algn="l"/>
                <a:tab pos="2168525" algn="l"/>
                <a:tab pos="2459038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    …</a:t>
            </a:r>
            <a:endParaRPr lang="en-US" altLang="zh-CN" sz="16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1431925" lvl="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941513" algn="l"/>
                <a:tab pos="2168525" algn="l"/>
                <a:tab pos="2459038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wait(</a:t>
            </a:r>
            <a:r>
              <a:rPr lang="en-US" altLang="zh-CN" sz="1600" dirty="0" err="1" smtClean="0">
                <a:latin typeface="Consolas" panose="020B0609020204030204" pitchFamily="49" charset="0"/>
                <a:ea typeface="宋体" panose="02010600030101010101" pitchFamily="2" charset="-122"/>
              </a:rPr>
              <a:t>mutex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L="1431925" lvl="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941513" algn="l"/>
                <a:tab pos="2168525" algn="l"/>
                <a:tab pos="2459038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600" dirty="0" err="1" smtClean="0">
                <a:latin typeface="Consolas" panose="020B0609020204030204" pitchFamily="49" charset="0"/>
                <a:ea typeface="宋体" panose="02010600030101010101" pitchFamily="2" charset="-122"/>
              </a:rPr>
              <a:t>read_count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-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-;</a:t>
            </a:r>
          </a:p>
          <a:p>
            <a:pPr marL="1431925" lvl="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941513" algn="l"/>
                <a:tab pos="2168525" algn="l"/>
                <a:tab pos="2459038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if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600" dirty="0" err="1" smtClean="0">
                <a:latin typeface="Consolas" panose="020B0609020204030204" pitchFamily="49" charset="0"/>
                <a:ea typeface="宋体" panose="02010600030101010101" pitchFamily="2" charset="-122"/>
              </a:rPr>
              <a:t>read_count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== 0)</a:t>
            </a:r>
          </a:p>
          <a:p>
            <a:pPr marL="1431925" lvl="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941513" algn="l"/>
                <a:tab pos="2168525" algn="l"/>
                <a:tab pos="2459038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    signal(</a:t>
            </a:r>
            <a:r>
              <a:rPr lang="en-US" altLang="zh-CN" sz="1600" dirty="0" err="1" smtClean="0">
                <a:latin typeface="Consolas" panose="020B0609020204030204" pitchFamily="49" charset="0"/>
                <a:ea typeface="宋体" panose="02010600030101010101" pitchFamily="2" charset="-122"/>
              </a:rPr>
              <a:t>rw_mutex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en-US" altLang="zh-CN" sz="16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1431925" lvl="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941513" algn="l"/>
                <a:tab pos="2168525" algn="l"/>
                <a:tab pos="2459038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signal(</a:t>
            </a:r>
            <a:r>
              <a:rPr lang="en-US" altLang="zh-CN" sz="1600" dirty="0" err="1" smtClean="0">
                <a:latin typeface="Consolas" panose="020B0609020204030204" pitchFamily="49" charset="0"/>
                <a:ea typeface="宋体" panose="02010600030101010101" pitchFamily="2" charset="-122"/>
              </a:rPr>
              <a:t>mutex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L="1431925" lvl="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941513" algn="l"/>
                <a:tab pos="2168525" algn="l"/>
                <a:tab pos="2459038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}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while(TRUE);</a:t>
            </a:r>
            <a:endParaRPr lang="en-US" altLang="zh-CN" sz="1600" dirty="0"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2813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20725"/>
            <a:ext cx="8429625" cy="36317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Synchronization Hardware</a:t>
            </a:r>
          </a:p>
          <a:p>
            <a:pPr lvl="1" eaLnBrk="1" hangingPunct="1">
              <a:lnSpc>
                <a:spcPct val="10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Special </a:t>
            </a:r>
            <a:r>
              <a:rPr lang="en-US" altLang="zh-CN" dirty="0">
                <a:ea typeface="宋体" panose="02010600030101010101" pitchFamily="2" charset="-122"/>
              </a:rPr>
              <a:t>Machine Instructions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zh-CN" dirty="0">
                <a:ea typeface="宋体" panose="02010600030101010101" pitchFamily="2" charset="-122"/>
              </a:rPr>
              <a:t>Normally, access to a memory location excludes other access to that same location.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Extension</a:t>
            </a:r>
          </a:p>
          <a:p>
            <a:pPr lvl="3" eaLnBrk="1" hangingPunct="1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Designers </a:t>
            </a:r>
            <a:r>
              <a:rPr lang="en-US" altLang="zh-CN" dirty="0">
                <a:ea typeface="宋体" panose="02010600030101010101" pitchFamily="2" charset="-122"/>
              </a:rPr>
              <a:t>have proposed </a:t>
            </a:r>
            <a:r>
              <a:rPr lang="en-US" altLang="zh-CN" dirty="0" smtClean="0">
                <a:ea typeface="宋体" panose="02010600030101010101" pitchFamily="2" charset="-122"/>
              </a:rPr>
              <a:t>machine </a:t>
            </a:r>
            <a:r>
              <a:rPr lang="en-US" altLang="zh-CN" dirty="0">
                <a:ea typeface="宋体" panose="02010600030101010101" pitchFamily="2" charset="-122"/>
              </a:rPr>
              <a:t>instructions that perform </a:t>
            </a:r>
            <a:r>
              <a:rPr lang="en-US" altLang="zh-CN" dirty="0" smtClean="0">
                <a:ea typeface="宋体" panose="02010600030101010101" pitchFamily="2" charset="-122"/>
              </a:rPr>
              <a:t>two </a:t>
            </a:r>
            <a:r>
              <a:rPr lang="en-US" altLang="zh-CN" dirty="0">
                <a:ea typeface="宋体" panose="02010600030101010101" pitchFamily="2" charset="-122"/>
              </a:rPr>
              <a:t>actions </a:t>
            </a:r>
            <a:r>
              <a:rPr lang="en-US" altLang="zh-CN" dirty="0" smtClean="0">
                <a:ea typeface="宋体" panose="02010600030101010101" pitchFamily="2" charset="-122"/>
              </a:rPr>
              <a:t>atomically </a:t>
            </a:r>
            <a:r>
              <a:rPr lang="en-US" altLang="zh-CN" dirty="0">
                <a:ea typeface="宋体" panose="02010600030101010101" pitchFamily="2" charset="-122"/>
              </a:rPr>
              <a:t>(indivisible) on the same memory </a:t>
            </a:r>
            <a:r>
              <a:rPr lang="en-US" altLang="zh-CN" dirty="0" smtClean="0">
                <a:ea typeface="宋体" panose="02010600030101010101" pitchFamily="2" charset="-122"/>
              </a:rPr>
              <a:t>location.</a:t>
            </a:r>
          </a:p>
          <a:p>
            <a:pPr lvl="4" eaLnBrk="1" hangingPunct="1">
              <a:lnSpc>
                <a:spcPct val="100000"/>
              </a:lnSpc>
            </a:pPr>
            <a:r>
              <a:rPr lang="en-US" altLang="zh-CN" dirty="0">
                <a:ea typeface="宋体" panose="02010600030101010101" pitchFamily="2" charset="-122"/>
              </a:rPr>
              <a:t>e.g., reading and writing</a:t>
            </a:r>
          </a:p>
          <a:p>
            <a:pPr lvl="3" eaLnBrk="1" hangingPunct="1">
              <a:lnSpc>
                <a:spcPct val="10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execution of such an instruction is also mutually exclusive </a:t>
            </a:r>
            <a:r>
              <a:rPr lang="en-US" altLang="zh-CN" dirty="0" smtClean="0">
                <a:ea typeface="宋体" panose="02010600030101010101" pitchFamily="2" charset="-122"/>
              </a:rPr>
              <a:t>even </a:t>
            </a:r>
            <a:r>
              <a:rPr lang="en-US" altLang="zh-CN" dirty="0">
                <a:ea typeface="宋体" panose="02010600030101010101" pitchFamily="2" charset="-122"/>
              </a:rPr>
              <a:t>on </a:t>
            </a:r>
            <a:r>
              <a:rPr lang="en-US" altLang="zh-CN" dirty="0" smtClean="0">
                <a:ea typeface="宋体" panose="02010600030101010101" pitchFamily="2" charset="-122"/>
              </a:rPr>
              <a:t>Multiprocessors.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48284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20725"/>
            <a:ext cx="8429625" cy="6093976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Readers-Writers Problem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ea typeface="宋体" panose="02010600030101010101" pitchFamily="2" charset="-122"/>
              </a:rPr>
              <a:t>Reader–Writer Locks</a:t>
            </a:r>
          </a:p>
          <a:p>
            <a:pPr lvl="2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The readers–writers problem and its solutions have been generalized to provide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reader–writer locks </a:t>
            </a:r>
            <a:r>
              <a:rPr lang="en-US" altLang="zh-CN" dirty="0">
                <a:ea typeface="宋体" panose="02010600030101010101" pitchFamily="2" charset="-122"/>
              </a:rPr>
              <a:t>on some systems. </a:t>
            </a:r>
          </a:p>
          <a:p>
            <a:pPr lvl="2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Acquiring a reader–writer lock requires specifying the mode of the lock: either read or write </a:t>
            </a:r>
            <a:r>
              <a:rPr lang="en-US" altLang="zh-CN" dirty="0" smtClean="0">
                <a:ea typeface="宋体" panose="02010600030101010101" pitchFamily="2" charset="-122"/>
              </a:rPr>
              <a:t>access.</a:t>
            </a:r>
          </a:p>
          <a:p>
            <a:pPr lvl="3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Only </a:t>
            </a:r>
            <a:r>
              <a:rPr lang="en-US" altLang="zh-CN" dirty="0">
                <a:ea typeface="宋体" panose="02010600030101010101" pitchFamily="2" charset="-122"/>
              </a:rPr>
              <a:t>to read shared </a:t>
            </a:r>
            <a:r>
              <a:rPr lang="en-US" altLang="zh-CN" dirty="0" smtClean="0">
                <a:ea typeface="宋体" panose="02010600030101010101" pitchFamily="2" charset="-122"/>
              </a:rPr>
              <a:t>data requests </a:t>
            </a:r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 smtClean="0">
                <a:ea typeface="宋体" panose="02010600030101010101" pitchFamily="2" charset="-122"/>
              </a:rPr>
              <a:t>lock </a:t>
            </a:r>
            <a:r>
              <a:rPr lang="en-US" altLang="zh-CN" dirty="0">
                <a:ea typeface="宋体" panose="02010600030101010101" pitchFamily="2" charset="-122"/>
              </a:rPr>
              <a:t>in read </a:t>
            </a:r>
            <a:r>
              <a:rPr lang="en-US" altLang="zh-CN" dirty="0" smtClean="0">
                <a:ea typeface="宋体" panose="02010600030101010101" pitchFamily="2" charset="-122"/>
              </a:rPr>
              <a:t>mode, to </a:t>
            </a:r>
            <a:r>
              <a:rPr lang="en-US" altLang="zh-CN" dirty="0">
                <a:ea typeface="宋体" panose="02010600030101010101" pitchFamily="2" charset="-122"/>
              </a:rPr>
              <a:t>modify the shared data </a:t>
            </a:r>
            <a:r>
              <a:rPr lang="en-US" altLang="zh-CN" dirty="0" smtClean="0">
                <a:ea typeface="宋体" panose="02010600030101010101" pitchFamily="2" charset="-122"/>
              </a:rPr>
              <a:t>in </a:t>
            </a:r>
            <a:r>
              <a:rPr lang="en-US" altLang="zh-CN" dirty="0">
                <a:ea typeface="宋体" panose="02010600030101010101" pitchFamily="2" charset="-122"/>
              </a:rPr>
              <a:t>write </a:t>
            </a:r>
            <a:r>
              <a:rPr lang="en-US" altLang="zh-CN" dirty="0" smtClean="0">
                <a:ea typeface="宋体" panose="02010600030101010101" pitchFamily="2" charset="-122"/>
              </a:rPr>
              <a:t>mode.</a:t>
            </a:r>
          </a:p>
          <a:p>
            <a:pPr lvl="2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Multiple </a:t>
            </a:r>
            <a:r>
              <a:rPr lang="en-US" altLang="zh-CN" dirty="0">
                <a:ea typeface="宋体" panose="02010600030101010101" pitchFamily="2" charset="-122"/>
              </a:rPr>
              <a:t>processes </a:t>
            </a:r>
            <a:r>
              <a:rPr lang="en-US" altLang="zh-CN" dirty="0" smtClean="0">
                <a:ea typeface="宋体" panose="02010600030101010101" pitchFamily="2" charset="-122"/>
              </a:rPr>
              <a:t>can concurrently </a:t>
            </a:r>
            <a:r>
              <a:rPr lang="en-US" altLang="zh-CN" dirty="0">
                <a:ea typeface="宋体" panose="02010600030101010101" pitchFamily="2" charset="-122"/>
              </a:rPr>
              <a:t>acquire a </a:t>
            </a:r>
            <a:r>
              <a:rPr lang="en-US" altLang="zh-CN" dirty="0" smtClean="0">
                <a:ea typeface="宋体" panose="02010600030101010101" pitchFamily="2" charset="-122"/>
              </a:rPr>
              <a:t>lock </a:t>
            </a:r>
            <a:r>
              <a:rPr lang="en-US" altLang="zh-CN" dirty="0">
                <a:ea typeface="宋体" panose="02010600030101010101" pitchFamily="2" charset="-122"/>
              </a:rPr>
              <a:t>in read mode, but only one process may acquire the lock for writing, as exclusive access is required for </a:t>
            </a:r>
            <a:r>
              <a:rPr lang="en-US" altLang="zh-CN" dirty="0" smtClean="0">
                <a:ea typeface="宋体" panose="02010600030101010101" pitchFamily="2" charset="-122"/>
              </a:rPr>
              <a:t>writers.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/>
              <a:t>Reader–writer locks are most useful in the following situations: </a:t>
            </a:r>
          </a:p>
          <a:p>
            <a:pPr lvl="2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It is </a:t>
            </a:r>
            <a:r>
              <a:rPr lang="en-US" altLang="zh-CN" dirty="0">
                <a:ea typeface="宋体" panose="02010600030101010101" pitchFamily="2" charset="-122"/>
              </a:rPr>
              <a:t>easy to identify which processes only read shared data and which processes only write shared data.</a:t>
            </a:r>
          </a:p>
          <a:p>
            <a:pPr lvl="2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It has </a:t>
            </a:r>
            <a:r>
              <a:rPr lang="en-US" altLang="zh-CN" dirty="0">
                <a:ea typeface="宋体" panose="02010600030101010101" pitchFamily="2" charset="-122"/>
              </a:rPr>
              <a:t>more readers than writers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  <a:p>
            <a:pPr lvl="3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Reader–writer </a:t>
            </a:r>
            <a:r>
              <a:rPr lang="en-US" altLang="zh-CN" dirty="0">
                <a:ea typeface="宋体" panose="02010600030101010101" pitchFamily="2" charset="-122"/>
              </a:rPr>
              <a:t>locks generally require more overhead to establish than semaphores or mutual-exclusion locks. The increased concurrency of </a:t>
            </a:r>
            <a:r>
              <a:rPr lang="en-US" altLang="zh-CN" dirty="0" smtClean="0">
                <a:ea typeface="宋体" panose="02010600030101010101" pitchFamily="2" charset="-122"/>
              </a:rPr>
              <a:t>multiple </a:t>
            </a:r>
            <a:r>
              <a:rPr lang="en-US" altLang="zh-CN" dirty="0">
                <a:ea typeface="宋体" panose="02010600030101010101" pitchFamily="2" charset="-122"/>
              </a:rPr>
              <a:t>readers compensates for the overhead </a:t>
            </a:r>
            <a:r>
              <a:rPr lang="en-US" altLang="zh-CN" dirty="0" smtClean="0">
                <a:ea typeface="宋体" panose="02010600030101010101" pitchFamily="2" charset="-122"/>
              </a:rPr>
              <a:t>in </a:t>
            </a:r>
            <a:r>
              <a:rPr lang="en-US" altLang="zh-CN" dirty="0">
                <a:ea typeface="宋体" panose="02010600030101010101" pitchFamily="2" charset="-122"/>
              </a:rPr>
              <a:t>setting up the reader–writer lock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53388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20725"/>
            <a:ext cx="8429625" cy="332398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Dining-Philosophers </a:t>
            </a:r>
            <a:r>
              <a:rPr lang="en-US" altLang="zh-CN" dirty="0">
                <a:ea typeface="宋体" panose="02010600030101010101" pitchFamily="2" charset="-122"/>
              </a:rPr>
              <a:t>Problem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/>
              <a:t>Philosophers spend their lives alternating between thinking and </a:t>
            </a:r>
            <a:r>
              <a:rPr lang="en-US" altLang="en-US" dirty="0" smtClean="0"/>
              <a:t>eating. </a:t>
            </a:r>
            <a:r>
              <a:rPr lang="en-US" altLang="zh-CN" dirty="0" smtClean="0">
                <a:ea typeface="宋体" panose="02010600030101010101" pitchFamily="2" charset="-122"/>
              </a:rPr>
              <a:t>Five </a:t>
            </a:r>
            <a:r>
              <a:rPr lang="en-US" altLang="zh-CN" dirty="0">
                <a:ea typeface="宋体" panose="02010600030101010101" pitchFamily="2" charset="-122"/>
              </a:rPr>
              <a:t>philosophers can be seated around a circular </a:t>
            </a:r>
            <a:r>
              <a:rPr lang="en-US" altLang="zh-CN" dirty="0" smtClean="0">
                <a:ea typeface="宋体" panose="02010600030101010101" pitchFamily="2" charset="-122"/>
              </a:rPr>
              <a:t>table. There </a:t>
            </a:r>
            <a:r>
              <a:rPr lang="en-US" altLang="zh-CN" dirty="0">
                <a:ea typeface="宋体" panose="02010600030101010101" pitchFamily="2" charset="-122"/>
              </a:rPr>
              <a:t>is a shared bowl of </a:t>
            </a:r>
            <a:r>
              <a:rPr lang="en-US" altLang="zh-CN" dirty="0" smtClean="0">
                <a:ea typeface="宋体" panose="02010600030101010101" pitchFamily="2" charset="-122"/>
              </a:rPr>
              <a:t>rice. In </a:t>
            </a:r>
            <a:r>
              <a:rPr lang="en-US" altLang="zh-CN" dirty="0">
                <a:ea typeface="宋体" panose="02010600030101010101" pitchFamily="2" charset="-122"/>
              </a:rPr>
              <a:t>front of each one is a </a:t>
            </a:r>
            <a:r>
              <a:rPr lang="en-US" altLang="zh-CN" dirty="0" smtClean="0">
                <a:ea typeface="宋体" panose="02010600030101010101" pitchFamily="2" charset="-122"/>
              </a:rPr>
              <a:t>plate. Between </a:t>
            </a:r>
            <a:r>
              <a:rPr lang="en-US" altLang="zh-CN" dirty="0">
                <a:ea typeface="宋体" panose="02010600030101010101" pitchFamily="2" charset="-122"/>
              </a:rPr>
              <a:t>each pair of philosophers there is a </a:t>
            </a:r>
            <a:r>
              <a:rPr lang="en-US" altLang="zh-CN" dirty="0" smtClean="0">
                <a:ea typeface="宋体" panose="02010600030101010101" pitchFamily="2" charset="-122"/>
              </a:rPr>
              <a:t>single chopstick, </a:t>
            </a:r>
            <a:r>
              <a:rPr lang="en-US" altLang="zh-CN" dirty="0">
                <a:ea typeface="宋体" panose="02010600030101010101" pitchFamily="2" charset="-122"/>
              </a:rPr>
              <a:t>so there are five chopsticks.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dirty="0"/>
              <a:t>When a philosopher thinks, she </a:t>
            </a:r>
            <a:r>
              <a:rPr lang="en-US" altLang="zh-CN" dirty="0" smtClean="0"/>
              <a:t>does not </a:t>
            </a:r>
            <a:r>
              <a:rPr lang="en-US" altLang="zh-CN" dirty="0"/>
              <a:t>interact with her colleagues. From time to time, a philosopher gets </a:t>
            </a:r>
            <a:r>
              <a:rPr lang="en-US" altLang="zh-CN" dirty="0" smtClean="0"/>
              <a:t>hungry and </a:t>
            </a:r>
            <a:r>
              <a:rPr lang="en-US" altLang="zh-CN" dirty="0"/>
              <a:t>tries to pick up the two chopsticks that are closest to </a:t>
            </a:r>
            <a:r>
              <a:rPr lang="en-US" altLang="zh-CN" dirty="0" smtClean="0"/>
              <a:t>her.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dirty="0" smtClean="0"/>
              <a:t>A </a:t>
            </a:r>
            <a:r>
              <a:rPr lang="en-US" altLang="zh-CN" dirty="0"/>
              <a:t>philosopher may </a:t>
            </a:r>
            <a:r>
              <a:rPr lang="en-US" altLang="zh-CN" dirty="0" smtClean="0"/>
              <a:t>pick up </a:t>
            </a:r>
            <a:r>
              <a:rPr lang="en-US" altLang="zh-CN" dirty="0"/>
              <a:t>only one chopstick at a time. Obviously, she cannot pick up a chopstick </a:t>
            </a:r>
            <a:r>
              <a:rPr lang="en-US" altLang="zh-CN" dirty="0" smtClean="0"/>
              <a:t>that is </a:t>
            </a:r>
            <a:r>
              <a:rPr lang="en-US" altLang="zh-CN" dirty="0"/>
              <a:t>already in the </a:t>
            </a:r>
            <a:r>
              <a:rPr lang="en-US" altLang="zh-CN" dirty="0" smtClean="0"/>
              <a:t>hand </a:t>
            </a:r>
            <a:r>
              <a:rPr lang="en-US" altLang="zh-CN" dirty="0"/>
              <a:t>of a neighbor. </a:t>
            </a:r>
            <a:endParaRPr lang="en-US" altLang="zh-CN" dirty="0" smtClean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00192" y="4221088"/>
            <a:ext cx="2497534" cy="2376264"/>
          </a:xfrm>
          <a:prstGeom prst="rect">
            <a:avLst/>
          </a:prstGeom>
          <a:noFill/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23528" y="3886016"/>
            <a:ext cx="5760639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黑体" panose="02010609060101010101" pitchFamily="49" charset="-122"/>
              <a:buChar char="■"/>
              <a:defRPr sz="24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803275" indent="-346075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5FB1AF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260475" indent="-346075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C1E1E0"/>
              </a:buClr>
              <a:buFont typeface="Wingdings" panose="05000000000000000000" pitchFamily="2" charset="2"/>
              <a:buChar char="n"/>
              <a:tabLst>
                <a:tab pos="893763" algn="l"/>
              </a:tabLst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708150" indent="-276225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CFE7E7"/>
              </a:buClr>
              <a:buSzPct val="9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154238" indent="-27463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Calibri" panose="020F0502020204030204" pitchFamily="34" charset="0"/>
              <a:buChar char="◌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lnSpc>
                <a:spcPct val="100000"/>
              </a:lnSpc>
            </a:pPr>
            <a:r>
              <a:rPr lang="en-US" altLang="zh-CN" dirty="0" smtClean="0"/>
              <a:t>When a hungry philosopher has both her chopsticks at the same time, she eats without releasing the chopsticks. When she is finished eating, she puts down both chopsticks and starts thinking again.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88999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20725"/>
            <a:ext cx="8429625" cy="5816977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Dining-Philosophers Problem 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zh-CN" dirty="0" smtClean="0">
                <a:ea typeface="宋体" panose="02010600030101010101" pitchFamily="2" charset="-122"/>
              </a:rPr>
              <a:t>Dining-Philosophers dynamics for each philosopher</a:t>
            </a:r>
          </a:p>
          <a:p>
            <a:pPr marL="1431925" lvl="3" indent="0" eaLnBrk="1" hangingPunct="1">
              <a:lnSpc>
                <a:spcPct val="100000"/>
              </a:lnSpc>
              <a:buNone/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do {</a:t>
            </a:r>
          </a:p>
          <a:p>
            <a:pPr marL="1431925" lvl="3" indent="0" eaLnBrk="1" hangingPunct="1">
              <a:lnSpc>
                <a:spcPct val="100000"/>
              </a:lnSpc>
              <a:buNone/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thinks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for a 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while;</a:t>
            </a:r>
          </a:p>
          <a:p>
            <a:pPr marL="1431925" lvl="3" indent="0" eaLnBrk="1" hangingPunct="1">
              <a:lnSpc>
                <a:spcPct val="10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gets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the 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left chopstick;</a:t>
            </a:r>
          </a:p>
          <a:p>
            <a:pPr marL="1431925" lvl="3" indent="0" eaLnBrk="1" hangingPunct="1">
              <a:lnSpc>
                <a:spcPct val="10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gets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the 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right chopstick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en-US" altLang="zh-CN" sz="1600" dirty="0" smtClean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1431925" lvl="3" indent="0" eaLnBrk="1" hangingPunct="1">
              <a:lnSpc>
                <a:spcPct val="100000"/>
              </a:lnSpc>
              <a:buNone/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eats for a while;</a:t>
            </a:r>
          </a:p>
          <a:p>
            <a:pPr marL="1431925" lvl="3" indent="0" eaLnBrk="1" hangingPunct="1">
              <a:lnSpc>
                <a:spcPct val="100000"/>
              </a:lnSpc>
              <a:buNone/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puts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the 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two chopsticks down;</a:t>
            </a:r>
          </a:p>
          <a:p>
            <a:pPr marL="1431925" lvl="3" indent="0" eaLnBrk="1" hangingPunct="1">
              <a:lnSpc>
                <a:spcPct val="100000"/>
              </a:lnSpc>
              <a:buNone/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while (TRUE)</a:t>
            </a:r>
            <a:endParaRPr lang="en-US" altLang="zh-CN" sz="16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The </a:t>
            </a:r>
            <a:r>
              <a:rPr lang="en-US" altLang="zh-CN" dirty="0">
                <a:ea typeface="宋体" panose="02010600030101010101" pitchFamily="2" charset="-122"/>
              </a:rPr>
              <a:t>challenge is to grant requests for chopsticks while avoiding deadlock and </a:t>
            </a:r>
            <a:r>
              <a:rPr lang="en-US" altLang="zh-CN" dirty="0" smtClean="0">
                <a:ea typeface="宋体" panose="02010600030101010101" pitchFamily="2" charset="-122"/>
              </a:rPr>
              <a:t>starvation. This Illustrates </a:t>
            </a:r>
            <a:r>
              <a:rPr lang="en-US" altLang="zh-CN" dirty="0">
                <a:ea typeface="宋体" panose="02010600030101010101" pitchFamily="2" charset="-122"/>
              </a:rPr>
              <a:t>the difficulty of allocating resources among process without deadlock and starvation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Deadlock</a:t>
            </a:r>
            <a:r>
              <a:rPr lang="en-US" altLang="zh-CN" dirty="0">
                <a:ea typeface="宋体" panose="02010600030101010101" pitchFamily="2" charset="-122"/>
              </a:rPr>
              <a:t> can occur if everyone tries to get their chopsticks at once. Each gets a left chopstick, and is stuck, because each right chopstick is someone else’s left chopstick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dirty="0"/>
              <a:t>One simple solution is to represent each chopstick with a semaphore. </a:t>
            </a:r>
            <a:r>
              <a:rPr lang="en-US" altLang="zh-CN" dirty="0">
                <a:ea typeface="宋体" panose="02010600030101010101" pitchFamily="2" charset="-122"/>
              </a:rPr>
              <a:t>Each philosopher is a process </a:t>
            </a:r>
            <a:r>
              <a:rPr lang="en-US" altLang="zh-CN" dirty="0" smtClean="0"/>
              <a:t>trying </a:t>
            </a:r>
            <a:r>
              <a:rPr lang="en-US" altLang="zh-CN" dirty="0"/>
              <a:t>to grab a chopstick by executing a 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wait() </a:t>
            </a:r>
            <a:r>
              <a:rPr lang="en-US" altLang="zh-CN" dirty="0"/>
              <a:t>operation on </a:t>
            </a:r>
            <a:r>
              <a:rPr lang="en-US" altLang="zh-CN" dirty="0" smtClean="0"/>
              <a:t>that semaphore</a:t>
            </a:r>
            <a:r>
              <a:rPr lang="en-US" altLang="zh-CN" dirty="0"/>
              <a:t>. She releases her chopsticks by executing the 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signal() </a:t>
            </a:r>
            <a:r>
              <a:rPr lang="en-US" altLang="zh-CN" dirty="0" smtClean="0"/>
              <a:t>operation on </a:t>
            </a:r>
            <a:r>
              <a:rPr lang="en-US" altLang="zh-CN" dirty="0"/>
              <a:t>the appropriate semaphores.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18706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20725"/>
            <a:ext cx="8429625" cy="5616922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Dining-Philosophers </a:t>
            </a:r>
            <a:r>
              <a:rPr lang="en-US" altLang="zh-CN" dirty="0" smtClean="0">
                <a:ea typeface="宋体" panose="02010600030101010101" pitchFamily="2" charset="-122"/>
              </a:rPr>
              <a:t>Problem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00000"/>
              </a:lnSpc>
              <a:spcAft>
                <a:spcPts val="0"/>
              </a:spcAft>
            </a:pPr>
            <a:r>
              <a:rPr lang="en-US" altLang="zh-CN" dirty="0" smtClean="0">
                <a:ea typeface="宋体" panose="02010600030101010101" pitchFamily="2" charset="-122"/>
              </a:rPr>
              <a:t>Solution to </a:t>
            </a:r>
            <a:r>
              <a:rPr lang="en-US" altLang="zh-CN" dirty="0">
                <a:ea typeface="宋体" panose="02010600030101010101" pitchFamily="2" charset="-122"/>
              </a:rPr>
              <a:t>the Dining-Philosophers Problem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zh-CN" dirty="0" smtClean="0">
                <a:ea typeface="宋体" panose="02010600030101010101" pitchFamily="2" charset="-122"/>
              </a:rPr>
              <a:t>Shared data:</a:t>
            </a:r>
            <a:endParaRPr lang="en-US" altLang="zh-CN" dirty="0">
              <a:ea typeface="宋体" panose="02010600030101010101" pitchFamily="2" charset="-122"/>
            </a:endParaRPr>
          </a:p>
          <a:p>
            <a:pPr marL="1431925" lvl="3" indent="0" eaLnBrk="1" hangingPunct="1">
              <a:lnSpc>
                <a:spcPct val="10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  <a:ea typeface="Cambria" panose="02040503050406030204" pitchFamily="18" charset="0"/>
              </a:rPr>
              <a:t>semaphore chopstick[5]; </a:t>
            </a:r>
          </a:p>
          <a:p>
            <a:pPr lvl="2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ea typeface="Cambria" panose="02040503050406030204" pitchFamily="18" charset="0"/>
              </a:rPr>
              <a:t>Initialization:</a:t>
            </a:r>
          </a:p>
          <a:p>
            <a:pPr marL="1431925" lvl="3" indent="0" eaLnBrk="1" hangingPunct="1">
              <a:lnSpc>
                <a:spcPct val="10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  <a:ea typeface="Cambria" panose="02040503050406030204" pitchFamily="18" charset="0"/>
              </a:rPr>
              <a:t>for </a:t>
            </a:r>
            <a:r>
              <a:rPr lang="en-US" altLang="zh-CN" sz="1600" dirty="0" smtClean="0">
                <a:latin typeface="Consolas" panose="020B0609020204030204" pitchFamily="49" charset="0"/>
                <a:ea typeface="Cambria" panose="02040503050406030204" pitchFamily="18" charset="0"/>
              </a:rPr>
              <a:t>(</a:t>
            </a:r>
            <a:r>
              <a:rPr lang="en-US" altLang="zh-CN" sz="1600" dirty="0" err="1" smtClean="0">
                <a:latin typeface="Consolas" panose="020B0609020204030204" pitchFamily="49" charset="0"/>
                <a:ea typeface="Cambria" panose="02040503050406030204" pitchFamily="18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ea typeface="Cambria" panose="02040503050406030204" pitchFamily="18" charset="0"/>
              </a:rPr>
              <a:t> </a:t>
            </a:r>
            <a:r>
              <a:rPr lang="en-US" altLang="zh-CN" sz="1600" dirty="0" err="1" smtClean="0">
                <a:latin typeface="Consolas" panose="020B0609020204030204" pitchFamily="49" charset="0"/>
                <a:ea typeface="Cambria" panose="02040503050406030204" pitchFamily="18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  <a:ea typeface="Cambria" panose="02040503050406030204" pitchFamily="18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  <a:ea typeface="Cambria" panose="02040503050406030204" pitchFamily="18" charset="0"/>
              </a:rPr>
              <a:t>= </a:t>
            </a:r>
            <a:r>
              <a:rPr lang="en-US" altLang="zh-CN" sz="1600" dirty="0" smtClean="0">
                <a:latin typeface="Consolas" panose="020B0609020204030204" pitchFamily="49" charset="0"/>
                <a:ea typeface="Cambria" panose="02040503050406030204" pitchFamily="18" charset="0"/>
              </a:rPr>
              <a:t>0; </a:t>
            </a:r>
            <a:r>
              <a:rPr lang="en-US" altLang="zh-CN" sz="1600" dirty="0" err="1" smtClean="0">
                <a:latin typeface="Consolas" panose="020B0609020204030204" pitchFamily="49" charset="0"/>
                <a:ea typeface="Cambria" panose="02040503050406030204" pitchFamily="18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  <a:ea typeface="Cambria" panose="02040503050406030204" pitchFamily="18" charset="0"/>
              </a:rPr>
              <a:t> &lt; 5; </a:t>
            </a:r>
            <a:r>
              <a:rPr lang="en-US" altLang="zh-CN" sz="1600" dirty="0" err="1" smtClean="0">
                <a:latin typeface="Consolas" panose="020B0609020204030204" pitchFamily="49" charset="0"/>
                <a:ea typeface="Cambria" panose="02040503050406030204" pitchFamily="18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  <a:ea typeface="Cambria" panose="02040503050406030204" pitchFamily="18" charset="0"/>
              </a:rPr>
              <a:t>++) {</a:t>
            </a:r>
            <a:endParaRPr lang="en-US" altLang="zh-CN" sz="1600" dirty="0">
              <a:latin typeface="Consolas" panose="020B0609020204030204" pitchFamily="49" charset="0"/>
              <a:ea typeface="Cambria" panose="02040503050406030204" pitchFamily="18" charset="0"/>
            </a:endParaRPr>
          </a:p>
          <a:p>
            <a:pPr marL="1431925" lvl="3" indent="0" eaLnBrk="1" hangingPunct="1">
              <a:lnSpc>
                <a:spcPct val="100000"/>
              </a:lnSpc>
              <a:buNone/>
            </a:pPr>
            <a:r>
              <a:rPr lang="en-US" altLang="zh-CN" sz="1600" dirty="0" smtClean="0">
                <a:latin typeface="Consolas" panose="020B0609020204030204" pitchFamily="49" charset="0"/>
                <a:ea typeface="Cambria" panose="02040503050406030204" pitchFamily="18" charset="0"/>
              </a:rPr>
              <a:t>    chopstick[</a:t>
            </a:r>
            <a:r>
              <a:rPr lang="en-US" altLang="zh-CN" sz="1600" dirty="0" err="1" smtClean="0">
                <a:latin typeface="Consolas" panose="020B0609020204030204" pitchFamily="49" charset="0"/>
                <a:ea typeface="Cambria" panose="02040503050406030204" pitchFamily="18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  <a:ea typeface="Cambria" panose="02040503050406030204" pitchFamily="18" charset="0"/>
              </a:rPr>
              <a:t>].value </a:t>
            </a:r>
            <a:r>
              <a:rPr lang="en-US" altLang="zh-CN" sz="1600" dirty="0">
                <a:latin typeface="Consolas" panose="020B0609020204030204" pitchFamily="49" charset="0"/>
                <a:ea typeface="Cambria" panose="02040503050406030204" pitchFamily="18" charset="0"/>
              </a:rPr>
              <a:t>= </a:t>
            </a:r>
            <a:r>
              <a:rPr lang="en-US" altLang="zh-CN" sz="1600" dirty="0" smtClean="0">
                <a:latin typeface="Consolas" panose="020B0609020204030204" pitchFamily="49" charset="0"/>
                <a:ea typeface="Cambria" panose="02040503050406030204" pitchFamily="18" charset="0"/>
              </a:rPr>
              <a:t>1;</a:t>
            </a:r>
          </a:p>
          <a:p>
            <a:pPr marL="1431925" lvl="3" indent="0" eaLnBrk="1" hangingPunct="1">
              <a:lnSpc>
                <a:spcPct val="10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  <a:ea typeface="Cambria" panose="02040503050406030204" pitchFamily="18" charset="0"/>
              </a:rPr>
              <a:t>}</a:t>
            </a:r>
          </a:p>
          <a:p>
            <a:pPr lvl="2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ea typeface="宋体" panose="02010600030101010101" pitchFamily="2" charset="-122"/>
              </a:rPr>
              <a:t>Process </a:t>
            </a:r>
            <a:r>
              <a:rPr lang="en-US" altLang="zh-CN" dirty="0">
                <a:ea typeface="Cambria" panose="02040503050406030204" pitchFamily="18" charset="0"/>
              </a:rPr>
              <a:t>P</a:t>
            </a:r>
            <a:r>
              <a:rPr lang="en-US" altLang="zh-CN" i="1" baseline="-25000" dirty="0">
                <a:latin typeface="Consolas" panose="020B0609020204030204" pitchFamily="49" charset="0"/>
                <a:ea typeface="Cambria" panose="02040503050406030204" pitchFamily="18" charset="0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  <a:p>
            <a:pPr marL="1031875" lvl="2" indent="400050">
              <a:lnSpc>
                <a:spcPct val="100000"/>
              </a:lnSpc>
              <a:spcBef>
                <a:spcPts val="0"/>
              </a:spcBef>
              <a:buNone/>
              <a:tabLst>
                <a:tab pos="893763" algn="l"/>
                <a:tab pos="1341438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do {</a:t>
            </a:r>
            <a:endParaRPr lang="en-US" altLang="zh-CN" sz="16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1031875" lvl="2" indent="4000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i="1" dirty="0" smtClea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think for a while</a:t>
            </a:r>
            <a:endParaRPr lang="en-US" altLang="zh-CN" sz="1600" i="1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1031875" lvl="2" indent="4000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wait(chopstick[</a:t>
            </a:r>
            <a:r>
              <a:rPr lang="en-US" altLang="zh-CN" sz="1600" dirty="0" err="1" smtClean="0"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]); </a:t>
            </a:r>
            <a:r>
              <a:rPr lang="en-US" altLang="zh-CN" sz="1600" i="1" dirty="0" smtClean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 acquire the left chopstick */</a:t>
            </a:r>
            <a:endParaRPr lang="en-US" altLang="zh-CN" sz="1600" i="1" dirty="0">
              <a:solidFill>
                <a:srgbClr val="0070C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1031875" lvl="2" indent="4000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wait(chopstick[(</a:t>
            </a:r>
            <a:r>
              <a:rPr lang="en-US" altLang="zh-CN" sz="1600" dirty="0" err="1" smtClean="0"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+ 1)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mod 5]); </a:t>
            </a:r>
            <a:r>
              <a:rPr lang="en-US" altLang="zh-CN" sz="1600" i="1" dirty="0" smtClean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 </a:t>
            </a:r>
            <a:r>
              <a:rPr lang="en-US" altLang="zh-CN" sz="1600" i="1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acquire the </a:t>
            </a:r>
            <a:r>
              <a:rPr lang="en-US" altLang="zh-CN" sz="1600" i="1" dirty="0" smtClean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right </a:t>
            </a:r>
          </a:p>
          <a:p>
            <a:pPr marL="1031875" lvl="2" indent="4000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i="1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i="1" dirty="0" smtClean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                          chopstick */</a:t>
            </a:r>
            <a:endParaRPr lang="en-US" altLang="zh-CN" sz="16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1031875" lvl="2" indent="4000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i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i="1" dirty="0" smtClea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eat </a:t>
            </a:r>
            <a:r>
              <a:rPr lang="en-US" altLang="zh-CN" sz="1600" i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for a </a:t>
            </a:r>
            <a:r>
              <a:rPr lang="en-US" altLang="zh-CN" sz="1600" i="1" dirty="0" smtClea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while</a:t>
            </a:r>
            <a:endParaRPr lang="en-US" altLang="zh-CN" sz="1600" i="1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1031875" lvl="2" indent="4000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signal(chopstick[(</a:t>
            </a:r>
            <a:r>
              <a:rPr lang="en-US" altLang="zh-CN" sz="1600" dirty="0" err="1" smtClean="0"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+ 1)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mod 5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]); </a:t>
            </a:r>
            <a:r>
              <a:rPr lang="en-US" altLang="zh-CN" sz="1600" i="1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 </a:t>
            </a:r>
            <a:r>
              <a:rPr lang="en-US" altLang="zh-CN" sz="1600" i="1" dirty="0" smtClean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release </a:t>
            </a:r>
            <a:r>
              <a:rPr lang="en-US" altLang="zh-CN" sz="1600" i="1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the right </a:t>
            </a:r>
          </a:p>
          <a:p>
            <a:pPr marL="1031875" lvl="2" indent="4000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i="1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                           chopstick */</a:t>
            </a:r>
            <a:endParaRPr lang="en-US" altLang="zh-CN" sz="16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1031875" lvl="2" indent="4000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signal(chopstick[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]); </a:t>
            </a:r>
            <a:r>
              <a:rPr lang="en-US" altLang="zh-CN" sz="1600" i="1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 </a:t>
            </a:r>
            <a:r>
              <a:rPr lang="en-US" altLang="zh-CN" sz="1600" i="1" dirty="0" smtClean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release the </a:t>
            </a:r>
            <a:r>
              <a:rPr lang="en-US" altLang="zh-CN" sz="1600" i="1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left chopstick */</a:t>
            </a:r>
            <a:endParaRPr lang="en-US" altLang="zh-CN" sz="16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1031875" lvl="2" indent="4000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} While (TRUE)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28957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20725"/>
            <a:ext cx="8429625" cy="6093976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Dining-Philosophers Problem 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Although this </a:t>
            </a:r>
            <a:r>
              <a:rPr lang="en-US" altLang="zh-CN" dirty="0"/>
              <a:t>solution guarantees that no two neighbors are eating</a:t>
            </a:r>
            <a:br>
              <a:rPr lang="en-US" altLang="zh-CN" dirty="0"/>
            </a:br>
            <a:r>
              <a:rPr lang="en-US" altLang="zh-CN" dirty="0"/>
              <a:t>simultaneously, </a:t>
            </a:r>
            <a:r>
              <a:rPr lang="en-US" altLang="zh-CN" dirty="0" smtClean="0"/>
              <a:t>it </a:t>
            </a:r>
            <a:r>
              <a:rPr lang="en-US" altLang="zh-CN" dirty="0"/>
              <a:t>could create </a:t>
            </a:r>
            <a:r>
              <a:rPr lang="en-US" altLang="zh-CN" dirty="0" smtClean="0"/>
              <a:t>a </a:t>
            </a:r>
            <a:r>
              <a:rPr lang="en-US" altLang="zh-CN" dirty="0" smtClean="0">
                <a:solidFill>
                  <a:srgbClr val="FF0000"/>
                </a:solidFill>
              </a:rPr>
              <a:t>deadlock</a:t>
            </a:r>
            <a:r>
              <a:rPr lang="en-US" altLang="zh-CN" dirty="0" smtClean="0"/>
              <a:t>.</a:t>
            </a:r>
          </a:p>
          <a:p>
            <a:pPr lvl="2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Suppose </a:t>
            </a:r>
            <a:r>
              <a:rPr lang="en-US" altLang="zh-CN" dirty="0"/>
              <a:t>that </a:t>
            </a:r>
            <a:r>
              <a:rPr lang="en-US" altLang="zh-CN" dirty="0" smtClean="0"/>
              <a:t>each of the five </a:t>
            </a:r>
            <a:r>
              <a:rPr lang="en-US" altLang="zh-CN" dirty="0"/>
              <a:t>philosophers </a:t>
            </a:r>
            <a:r>
              <a:rPr lang="en-US" altLang="zh-CN" dirty="0" smtClean="0"/>
              <a:t>grabs </a:t>
            </a:r>
            <a:r>
              <a:rPr lang="en-US" altLang="zh-CN" dirty="0"/>
              <a:t>her left </a:t>
            </a:r>
            <a:r>
              <a:rPr lang="en-US" altLang="zh-CN" dirty="0" smtClean="0"/>
              <a:t>chopstick </a:t>
            </a:r>
            <a:r>
              <a:rPr lang="en-US" altLang="zh-CN" dirty="0"/>
              <a:t>at the same time</a:t>
            </a:r>
            <a:r>
              <a:rPr lang="en-US" altLang="zh-CN" dirty="0" smtClean="0"/>
              <a:t>. </a:t>
            </a:r>
            <a:r>
              <a:rPr lang="en-US" altLang="zh-CN" dirty="0"/>
              <a:t>All the elements of chopstick will now </a:t>
            </a:r>
            <a:r>
              <a:rPr lang="en-US" altLang="zh-CN" dirty="0" smtClean="0"/>
              <a:t>be equal </a:t>
            </a:r>
            <a:r>
              <a:rPr lang="en-US" altLang="zh-CN" dirty="0"/>
              <a:t>to 0. </a:t>
            </a:r>
            <a:r>
              <a:rPr lang="en-US" altLang="zh-CN" dirty="0" smtClean="0"/>
              <a:t>Any requirement for right chopstick will be delayed </a:t>
            </a:r>
            <a:r>
              <a:rPr lang="en-US" altLang="zh-CN" dirty="0"/>
              <a:t>forever. </a:t>
            </a:r>
            <a:endParaRPr lang="en-US" altLang="zh-CN" dirty="0" smtClean="0"/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ea typeface="宋体" panose="02010600030101010101" pitchFamily="2" charset="-122"/>
              </a:rPr>
              <a:t>Possible </a:t>
            </a:r>
            <a:r>
              <a:rPr lang="en-US" altLang="zh-CN" dirty="0">
                <a:ea typeface="宋体" panose="02010600030101010101" pitchFamily="2" charset="-122"/>
              </a:rPr>
              <a:t>solutions to avoid deadlock</a:t>
            </a:r>
            <a:r>
              <a:rPr lang="en-US" altLang="zh-CN" dirty="0" smtClean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ea typeface="宋体" panose="02010600030101010101" pitchFamily="2" charset="-122"/>
              </a:rPr>
              <a:t>Solution 1. Allow </a:t>
            </a:r>
            <a:r>
              <a:rPr lang="en-US" altLang="zh-CN" dirty="0">
                <a:ea typeface="宋体" panose="02010600030101010101" pitchFamily="2" charset="-122"/>
              </a:rPr>
              <a:t>at most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four</a:t>
            </a:r>
            <a:r>
              <a:rPr lang="en-US" altLang="zh-CN" dirty="0">
                <a:ea typeface="宋体" panose="02010600030101010101" pitchFamily="2" charset="-122"/>
              </a:rPr>
              <a:t> philosophers to be sitting at the </a:t>
            </a:r>
            <a:r>
              <a:rPr lang="en-US" altLang="zh-CN" dirty="0" smtClean="0">
                <a:ea typeface="宋体" panose="02010600030101010101" pitchFamily="2" charset="-122"/>
              </a:rPr>
              <a:t>table </a:t>
            </a:r>
            <a:r>
              <a:rPr lang="en-US" altLang="zh-CN" dirty="0">
                <a:ea typeface="宋体" panose="02010600030101010101" pitchFamily="2" charset="-122"/>
              </a:rPr>
              <a:t>that try to </a:t>
            </a:r>
            <a:r>
              <a:rPr lang="en-US" altLang="zh-CN" dirty="0" smtClean="0">
                <a:ea typeface="宋体" panose="02010600030101010101" pitchFamily="2" charset="-122"/>
              </a:rPr>
              <a:t>eat </a:t>
            </a:r>
            <a:r>
              <a:rPr lang="en-US" altLang="en-US" dirty="0" smtClean="0">
                <a:ea typeface="宋体" panose="02010600030101010101" pitchFamily="2" charset="-122"/>
              </a:rPr>
              <a:t>simultaneously</a:t>
            </a:r>
            <a:r>
              <a:rPr lang="en-US" altLang="zh-CN" dirty="0">
                <a:ea typeface="宋体" panose="02010600030101010101" pitchFamily="2" charset="-122"/>
              </a:rPr>
              <a:t>. Then one philosopher can always eat when the other three are holding one chopstick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dirty="0" smtClean="0">
                <a:ea typeface="宋体" panose="02010600030101010101" pitchFamily="2" charset="-122"/>
              </a:rPr>
              <a:t>Solution 2. Allow </a:t>
            </a:r>
            <a:r>
              <a:rPr lang="en-US" altLang="en-US" dirty="0">
                <a:ea typeface="宋体" panose="02010600030101010101" pitchFamily="2" charset="-122"/>
              </a:rPr>
              <a:t>a philosopher to pick </a:t>
            </a:r>
            <a:r>
              <a:rPr lang="en-US" altLang="en-US" dirty="0" smtClean="0">
                <a:ea typeface="宋体" panose="02010600030101010101" pitchFamily="2" charset="-122"/>
              </a:rPr>
              <a:t>up </a:t>
            </a:r>
            <a:r>
              <a:rPr lang="en-US" altLang="en-US" dirty="0">
                <a:ea typeface="宋体" panose="02010600030101010101" pitchFamily="2" charset="-122"/>
              </a:rPr>
              <a:t>the </a:t>
            </a:r>
            <a:r>
              <a:rPr lang="en-US" altLang="en-US" dirty="0" smtClean="0">
                <a:ea typeface="宋体" panose="02010600030101010101" pitchFamily="2" charset="-122"/>
              </a:rPr>
              <a:t>chopsticks </a:t>
            </a:r>
            <a:r>
              <a:rPr lang="en-US" altLang="en-US" dirty="0">
                <a:ea typeface="宋体" panose="02010600030101010101" pitchFamily="2" charset="-122"/>
              </a:rPr>
              <a:t>only if both are available (picking must be done in </a:t>
            </a:r>
            <a:r>
              <a:rPr lang="en-US" altLang="en-US" dirty="0" smtClean="0">
                <a:ea typeface="宋体" panose="02010600030101010101" pitchFamily="2" charset="-122"/>
              </a:rPr>
              <a:t>a </a:t>
            </a:r>
            <a:r>
              <a:rPr lang="en-US" altLang="en-US" dirty="0">
                <a:solidFill>
                  <a:srgbClr val="FF0000"/>
                </a:solidFill>
                <a:ea typeface="宋体" panose="02010600030101010101" pitchFamily="2" charset="-122"/>
              </a:rPr>
              <a:t>critical section</a:t>
            </a:r>
            <a:r>
              <a:rPr lang="en-US" altLang="en-US" dirty="0">
                <a:ea typeface="宋体" panose="02010600030101010101" pitchFamily="2" charset="-122"/>
              </a:rPr>
              <a:t>).</a:t>
            </a:r>
          </a:p>
          <a:p>
            <a:pPr lvl="2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dirty="0" smtClean="0">
                <a:ea typeface="宋体" panose="02010600030101010101" pitchFamily="2" charset="-122"/>
              </a:rPr>
              <a:t>Solution 3. Use </a:t>
            </a:r>
            <a:r>
              <a:rPr lang="en-US" altLang="en-US" dirty="0">
                <a:ea typeface="宋体" panose="02010600030101010101" pitchFamily="2" charset="-122"/>
              </a:rPr>
              <a:t>an </a:t>
            </a:r>
            <a:r>
              <a:rPr lang="en-US" altLang="en-US" dirty="0">
                <a:solidFill>
                  <a:srgbClr val="FF0000"/>
                </a:solidFill>
                <a:ea typeface="宋体" panose="02010600030101010101" pitchFamily="2" charset="-122"/>
              </a:rPr>
              <a:t>asymmetric</a:t>
            </a:r>
            <a:r>
              <a:rPr lang="en-US" altLang="en-US" dirty="0">
                <a:ea typeface="宋体" panose="02010600030101010101" pitchFamily="2" charset="-122"/>
              </a:rPr>
              <a:t> </a:t>
            </a:r>
            <a:r>
              <a:rPr lang="en-US" altLang="en-US" dirty="0" smtClean="0">
                <a:ea typeface="宋体" panose="02010600030101010101" pitchFamily="2" charset="-122"/>
              </a:rPr>
              <a:t>solution: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dirty="0" smtClean="0">
                <a:ea typeface="宋体" panose="02010600030101010101" pitchFamily="2" charset="-122"/>
              </a:rPr>
              <a:t>an </a:t>
            </a:r>
            <a:r>
              <a:rPr lang="en-US" altLang="en-US" dirty="0">
                <a:ea typeface="宋体" panose="02010600030101010101" pitchFamily="2" charset="-122"/>
              </a:rPr>
              <a:t>odd-numbered </a:t>
            </a:r>
            <a:r>
              <a:rPr lang="en-US" altLang="en-US" dirty="0" smtClean="0">
                <a:ea typeface="宋体" panose="02010600030101010101" pitchFamily="2" charset="-122"/>
              </a:rPr>
              <a:t>philosopher </a:t>
            </a:r>
            <a:r>
              <a:rPr lang="en-US" altLang="en-US" dirty="0">
                <a:ea typeface="宋体" panose="02010600030101010101" pitchFamily="2" charset="-122"/>
              </a:rPr>
              <a:t>picks up first the left </a:t>
            </a:r>
            <a:r>
              <a:rPr lang="en-US" altLang="en-US" dirty="0" smtClean="0">
                <a:ea typeface="宋体" panose="02010600030101010101" pitchFamily="2" charset="-122"/>
              </a:rPr>
              <a:t>chopstick </a:t>
            </a:r>
            <a:r>
              <a:rPr lang="en-US" altLang="en-US" dirty="0">
                <a:ea typeface="宋体" panose="02010600030101010101" pitchFamily="2" charset="-122"/>
              </a:rPr>
              <a:t>and then the right </a:t>
            </a:r>
            <a:r>
              <a:rPr lang="en-US" altLang="en-US" dirty="0" smtClean="0">
                <a:ea typeface="宋体" panose="02010600030101010101" pitchFamily="2" charset="-122"/>
              </a:rPr>
              <a:t>chopstick. </a:t>
            </a:r>
            <a:r>
              <a:rPr lang="en-US" altLang="en-US" dirty="0">
                <a:ea typeface="宋体" panose="02010600030101010101" pitchFamily="2" charset="-122"/>
              </a:rPr>
              <a:t>Even-numbered </a:t>
            </a:r>
            <a:r>
              <a:rPr lang="en-US" altLang="en-US" dirty="0" smtClean="0">
                <a:ea typeface="宋体" panose="02010600030101010101" pitchFamily="2" charset="-122"/>
              </a:rPr>
              <a:t>philosopher </a:t>
            </a:r>
            <a:r>
              <a:rPr lang="en-US" altLang="en-US" dirty="0">
                <a:ea typeface="宋体" panose="02010600030101010101" pitchFamily="2" charset="-122"/>
              </a:rPr>
              <a:t>picks up first the right </a:t>
            </a:r>
            <a:r>
              <a:rPr lang="en-US" altLang="en-US" dirty="0" smtClean="0">
                <a:ea typeface="宋体" panose="02010600030101010101" pitchFamily="2" charset="-122"/>
              </a:rPr>
              <a:t>chopstick </a:t>
            </a:r>
            <a:r>
              <a:rPr lang="en-US" altLang="en-US" dirty="0">
                <a:ea typeface="宋体" panose="02010600030101010101" pitchFamily="2" charset="-122"/>
              </a:rPr>
              <a:t>and then the left </a:t>
            </a:r>
            <a:r>
              <a:rPr lang="en-US" altLang="en-US" dirty="0" smtClean="0">
                <a:ea typeface="宋体" panose="02010600030101010101" pitchFamily="2" charset="-122"/>
              </a:rPr>
              <a:t>chopstick.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Any satisfactory solution </a:t>
            </a:r>
            <a:r>
              <a:rPr lang="en-US" altLang="zh-CN" dirty="0"/>
              <a:t>to the dining-philosophers problem must guard against the </a:t>
            </a:r>
            <a:r>
              <a:rPr lang="en-US" altLang="zh-CN" dirty="0" smtClean="0"/>
              <a:t>possibility of starvation. </a:t>
            </a:r>
            <a:r>
              <a:rPr lang="en-US" altLang="zh-CN" dirty="0"/>
              <a:t>A deadlock-free solution </a:t>
            </a:r>
            <a:r>
              <a:rPr lang="en-US" altLang="zh-CN" dirty="0" smtClean="0"/>
              <a:t>does not </a:t>
            </a:r>
            <a:r>
              <a:rPr lang="en-US" altLang="zh-CN" dirty="0"/>
              <a:t>necessarily eliminate the possibility of starvation. </a:t>
            </a:r>
            <a:endParaRPr lang="en-US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03228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20725"/>
            <a:ext cx="8429625" cy="6117059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Dining-Philosophers Problem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Implementation of </a:t>
            </a:r>
            <a:r>
              <a:rPr lang="en-US" altLang="zh-CN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Solution 1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Use </a:t>
            </a:r>
            <a:r>
              <a:rPr lang="en-US" altLang="zh-CN" dirty="0">
                <a:ea typeface="宋体" panose="02010600030101010101" pitchFamily="2" charset="-122"/>
              </a:rPr>
              <a:t>another semaphore </a:t>
            </a:r>
            <a:r>
              <a:rPr lang="en-US" altLang="zh-CN" dirty="0">
                <a:solidFill>
                  <a:srgbClr val="0000FF"/>
                </a:solidFill>
                <a:ea typeface="Cambria" panose="02040503050406030204" pitchFamily="18" charset="0"/>
              </a:rPr>
              <a:t>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that would limit at </a:t>
            </a:r>
            <a:r>
              <a:rPr lang="en-US" altLang="zh-CN" dirty="0" smtClean="0">
                <a:ea typeface="宋体" panose="02010600030101010101" pitchFamily="2" charset="-122"/>
              </a:rPr>
              <a:t>four, </a:t>
            </a:r>
            <a:r>
              <a:rPr lang="en-US" altLang="zh-CN" dirty="0">
                <a:ea typeface="宋体" panose="02010600030101010101" pitchFamily="2" charset="-122"/>
              </a:rPr>
              <a:t>the number of philosophers “sitting at the table”.</a:t>
            </a:r>
          </a:p>
          <a:p>
            <a:pPr lvl="2" eaLnBrk="1" hangingPunct="1">
              <a:lnSpc>
                <a:spcPct val="100000"/>
              </a:lnSpc>
              <a:spcAft>
                <a:spcPts val="300"/>
              </a:spcAft>
            </a:pPr>
            <a:r>
              <a:rPr lang="en-US" altLang="zh-CN" dirty="0">
                <a:ea typeface="宋体" panose="02010600030101010101" pitchFamily="2" charset="-122"/>
              </a:rPr>
              <a:t>Shared data:</a:t>
            </a:r>
          </a:p>
          <a:p>
            <a:pPr marL="1431925" lvl="3" indent="0" eaLnBrk="1" hangingPunct="1">
              <a:lnSpc>
                <a:spcPct val="10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  <a:ea typeface="Cambria" panose="02040503050406030204" pitchFamily="18" charset="0"/>
              </a:rPr>
              <a:t>semaphore chopstick[5</a:t>
            </a:r>
            <a:r>
              <a:rPr lang="en-US" altLang="zh-CN" sz="1600" dirty="0" smtClean="0">
                <a:latin typeface="Consolas" panose="020B0609020204030204" pitchFamily="49" charset="0"/>
                <a:ea typeface="Cambria" panose="02040503050406030204" pitchFamily="18" charset="0"/>
              </a:rPr>
              <a:t>], T; </a:t>
            </a:r>
            <a:endParaRPr lang="en-US" altLang="zh-CN" sz="1600" dirty="0">
              <a:latin typeface="Consolas" panose="020B0609020204030204" pitchFamily="49" charset="0"/>
              <a:ea typeface="Cambria" panose="02040503050406030204" pitchFamily="18" charset="0"/>
            </a:endParaRPr>
          </a:p>
          <a:p>
            <a:pPr lvl="2" ea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dirty="0">
                <a:ea typeface="宋体" panose="02010600030101010101" pitchFamily="2" charset="-122"/>
              </a:rPr>
              <a:t>Initialization:</a:t>
            </a:r>
          </a:p>
          <a:p>
            <a:pPr marL="1431925" lvl="3" indent="0" eaLnBrk="1" hangingPunct="1">
              <a:lnSpc>
                <a:spcPct val="10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  <a:ea typeface="Cambria" panose="02040503050406030204" pitchFamily="18" charset="0"/>
              </a:rPr>
              <a:t>for (</a:t>
            </a:r>
            <a:r>
              <a:rPr lang="en-US" altLang="zh-CN" sz="1600" dirty="0" err="1">
                <a:latin typeface="Consolas" panose="020B0609020204030204" pitchFamily="49" charset="0"/>
                <a:ea typeface="Cambria" panose="02040503050406030204" pitchFamily="18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  <a:ea typeface="Cambria" panose="02040503050406030204" pitchFamily="18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  <a:ea typeface="Cambria" panose="02040503050406030204" pitchFamily="18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  <a:ea typeface="Cambria" panose="02040503050406030204" pitchFamily="18" charset="0"/>
              </a:rPr>
              <a:t> = 0; </a:t>
            </a:r>
            <a:r>
              <a:rPr lang="en-US" altLang="zh-CN" sz="1600" dirty="0" err="1">
                <a:latin typeface="Consolas" panose="020B0609020204030204" pitchFamily="49" charset="0"/>
                <a:ea typeface="Cambria" panose="02040503050406030204" pitchFamily="18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  <a:ea typeface="Cambria" panose="02040503050406030204" pitchFamily="18" charset="0"/>
              </a:rPr>
              <a:t> &lt; 5; </a:t>
            </a:r>
            <a:r>
              <a:rPr lang="en-US" altLang="zh-CN" sz="1600" dirty="0" err="1">
                <a:latin typeface="Consolas" panose="020B0609020204030204" pitchFamily="49" charset="0"/>
                <a:ea typeface="Cambria" panose="02040503050406030204" pitchFamily="18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  <a:ea typeface="Cambria" panose="02040503050406030204" pitchFamily="18" charset="0"/>
              </a:rPr>
              <a:t>++)</a:t>
            </a:r>
            <a:endParaRPr lang="en-US" altLang="zh-CN" sz="1600" dirty="0">
              <a:latin typeface="Consolas" panose="020B0609020204030204" pitchFamily="49" charset="0"/>
              <a:ea typeface="Cambria" panose="02040503050406030204" pitchFamily="18" charset="0"/>
            </a:endParaRPr>
          </a:p>
          <a:p>
            <a:pPr marL="1431925" lvl="3" indent="0" eaLnBrk="1" hangingPunct="1">
              <a:lnSpc>
                <a:spcPct val="10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  <a:ea typeface="Cambria" panose="02040503050406030204" pitchFamily="18" charset="0"/>
              </a:rPr>
              <a:t>    chopstick[</a:t>
            </a:r>
            <a:r>
              <a:rPr lang="en-US" altLang="zh-CN" sz="1600" dirty="0" err="1">
                <a:latin typeface="Consolas" panose="020B0609020204030204" pitchFamily="49" charset="0"/>
                <a:ea typeface="Cambria" panose="02040503050406030204" pitchFamily="18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  <a:ea typeface="Cambria" panose="02040503050406030204" pitchFamily="18" charset="0"/>
              </a:rPr>
              <a:t>].value = 1</a:t>
            </a:r>
            <a:r>
              <a:rPr lang="en-US" altLang="zh-CN" sz="1600" dirty="0" smtClean="0">
                <a:latin typeface="Consolas" panose="020B0609020204030204" pitchFamily="49" charset="0"/>
                <a:ea typeface="Cambria" panose="02040503050406030204" pitchFamily="18" charset="0"/>
              </a:rPr>
              <a:t>;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1431925" lvl="3" indent="0" eaLnBrk="1" hangingPunct="1">
              <a:lnSpc>
                <a:spcPct val="100000"/>
              </a:lnSpc>
              <a:buNone/>
            </a:pPr>
            <a:r>
              <a:rPr lang="en-US" altLang="zh-CN" sz="1600" dirty="0" err="1" smtClean="0">
                <a:latin typeface="Consolas" panose="020B0609020204030204" pitchFamily="49" charset="0"/>
                <a:ea typeface="Cambria" panose="02040503050406030204" pitchFamily="18" charset="0"/>
              </a:rPr>
              <a:t>T.value</a:t>
            </a:r>
            <a:r>
              <a:rPr lang="en-US" altLang="zh-CN" sz="1600" dirty="0" smtClean="0">
                <a:latin typeface="Consolas" panose="020B0609020204030204" pitchFamily="49" charset="0"/>
                <a:ea typeface="Cambria" panose="02040503050406030204" pitchFamily="18" charset="0"/>
              </a:rPr>
              <a:t> = 4;</a:t>
            </a:r>
            <a:endParaRPr lang="en-US" altLang="zh-CN" sz="1600" dirty="0">
              <a:latin typeface="Consolas" panose="020B0609020204030204" pitchFamily="49" charset="0"/>
              <a:ea typeface="Cambria" panose="02040503050406030204" pitchFamily="18" charset="0"/>
            </a:endParaRPr>
          </a:p>
          <a:p>
            <a:pPr lvl="2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ea typeface="宋体" panose="02010600030101010101" pitchFamily="2" charset="-122"/>
              </a:rPr>
              <a:t>Process </a:t>
            </a:r>
            <a:r>
              <a:rPr lang="en-US" altLang="zh-CN" dirty="0">
                <a:ea typeface="Cambria" panose="02040503050406030204" pitchFamily="18" charset="0"/>
              </a:rPr>
              <a:t>P</a:t>
            </a:r>
            <a:r>
              <a:rPr lang="en-US" altLang="zh-CN" i="1" baseline="-25000" dirty="0">
                <a:latin typeface="Consolas" panose="020B0609020204030204" pitchFamily="49" charset="0"/>
                <a:ea typeface="Cambria" panose="02040503050406030204" pitchFamily="18" charset="0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  <a:p>
            <a:pPr marL="1431925" lvl="4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do {</a:t>
            </a:r>
            <a:endParaRPr lang="en-US" altLang="zh-CN" sz="16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1431925" lvl="4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/* </a:t>
            </a:r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think for a while </a:t>
            </a:r>
            <a:r>
              <a:rPr lang="en-US" altLang="zh-CN" sz="1600" dirty="0" smtClean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*/</a:t>
            </a:r>
          </a:p>
          <a:p>
            <a:pPr marL="1431925" lvl="4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wait(T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L="1431925" lvl="4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wait(chopstick[</a:t>
            </a:r>
            <a:r>
              <a:rPr lang="en-US" altLang="zh-CN" sz="1600" dirty="0" err="1" smtClean="0"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]);</a:t>
            </a:r>
          </a:p>
          <a:p>
            <a:pPr marL="1431925" lvl="4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wait(chopstick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[(</a:t>
            </a:r>
            <a:r>
              <a:rPr lang="en-US" altLang="zh-CN" sz="1600" dirty="0" err="1" smtClean="0"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+ 1)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mod 5]);</a:t>
            </a:r>
          </a:p>
          <a:p>
            <a:pPr marL="1431925" lvl="4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/* eat </a:t>
            </a:r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for a while </a:t>
            </a:r>
            <a:r>
              <a:rPr lang="en-US" altLang="zh-CN" sz="1600" dirty="0" smtClean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*/</a:t>
            </a:r>
          </a:p>
          <a:p>
            <a:pPr marL="1431925" lvl="4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signal(chopstick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[(</a:t>
            </a:r>
            <a:r>
              <a:rPr lang="en-US" altLang="zh-CN" sz="1600" dirty="0" err="1" smtClean="0"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+ 1)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mod 5]);</a:t>
            </a:r>
          </a:p>
          <a:p>
            <a:pPr marL="1431925" lvl="4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signal(chopstick[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]);</a:t>
            </a:r>
          </a:p>
          <a:p>
            <a:pPr marL="1431925" lvl="4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signal(T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);  </a:t>
            </a:r>
          </a:p>
          <a:p>
            <a:pPr marL="1431925" lvl="4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} While (TRUE);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50584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20725"/>
            <a:ext cx="8429625" cy="272382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Synchronization Hardware</a:t>
            </a:r>
          </a:p>
          <a:p>
            <a:pPr lvl="1" eaLnBrk="1" hangingPunct="1">
              <a:lnSpc>
                <a:spcPct val="10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Solution </a:t>
            </a:r>
            <a:r>
              <a:rPr lang="en-US" altLang="zh-CN" dirty="0">
                <a:ea typeface="宋体" panose="02010600030101010101" pitchFamily="2" charset="-122"/>
              </a:rPr>
              <a:t>to Critical Section Problem using Locks</a:t>
            </a:r>
          </a:p>
          <a:p>
            <a:pPr lvl="2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zh-CN" dirty="0">
                <a:ea typeface="宋体" panose="02010600030101010101" pitchFamily="2" charset="-122"/>
              </a:rPr>
              <a:t>The general layout </a:t>
            </a:r>
            <a:r>
              <a:rPr lang="en-US" altLang="zh-CN" dirty="0" smtClean="0">
                <a:ea typeface="宋体" panose="02010600030101010101" pitchFamily="2" charset="-122"/>
              </a:rPr>
              <a:t>of </a:t>
            </a:r>
            <a:r>
              <a:rPr lang="en-US" altLang="zh-CN" dirty="0">
                <a:ea typeface="宋体" panose="02010600030101010101" pitchFamily="2" charset="-122"/>
              </a:rPr>
              <a:t>lock solution </a:t>
            </a:r>
            <a:r>
              <a:rPr lang="en-US" altLang="zh-CN" dirty="0" smtClean="0">
                <a:ea typeface="宋体" panose="02010600030101010101" pitchFamily="2" charset="-122"/>
              </a:rPr>
              <a:t>is:</a:t>
            </a:r>
          </a:p>
          <a:p>
            <a:pPr marL="1808163" lvl="4" indent="0" eaLnBrk="1" hangingPunct="1">
              <a:lnSpc>
                <a:spcPct val="100000"/>
              </a:lnSpc>
              <a:buNone/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do {</a:t>
            </a:r>
          </a:p>
          <a:p>
            <a:pPr marL="1808163" lvl="4" indent="0" eaLnBrk="1" hangingPunct="1">
              <a:lnSpc>
                <a:spcPct val="100000"/>
              </a:lnSpc>
              <a:buNone/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acquire lock</a:t>
            </a:r>
          </a:p>
          <a:p>
            <a:pPr marL="1808163" lvl="4" indent="0" eaLnBrk="1" hangingPunct="1">
              <a:lnSpc>
                <a:spcPct val="100000"/>
              </a:lnSpc>
              <a:buNone/>
            </a:pPr>
            <a:r>
              <a:rPr lang="en-US" altLang="zh-CN" sz="1600" i="1" dirty="0" smtClea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critical section</a:t>
            </a:r>
            <a:endParaRPr lang="en-US" altLang="zh-CN" sz="1600" i="1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1808163" lvl="4" indent="0" eaLnBrk="1" hangingPunct="1">
              <a:lnSpc>
                <a:spcPct val="100000"/>
              </a:lnSpc>
              <a:buNone/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release lock</a:t>
            </a:r>
          </a:p>
          <a:p>
            <a:pPr marL="1808163" lvl="4" indent="0" eaLnBrk="1" hangingPunct="1">
              <a:lnSpc>
                <a:spcPct val="100000"/>
              </a:lnSpc>
              <a:buNone/>
            </a:pPr>
            <a:r>
              <a:rPr lang="en-US" altLang="zh-CN" sz="1600" i="1" dirty="0" smtClea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remainder section</a:t>
            </a:r>
            <a:endParaRPr lang="en-US" altLang="zh-CN" sz="1600" i="1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1808163" lvl="4" indent="0" eaLnBrk="1" hangingPunct="1">
              <a:lnSpc>
                <a:spcPct val="100000"/>
              </a:lnSpc>
              <a:buNone/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}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while (TRUE); </a:t>
            </a:r>
          </a:p>
        </p:txBody>
      </p:sp>
    </p:spTree>
    <p:extLst>
      <p:ext uri="{BB962C8B-B14F-4D97-AF65-F5344CB8AC3E}">
        <p14:creationId xmlns:p14="http://schemas.microsoft.com/office/powerpoint/2010/main" val="4021744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20725"/>
            <a:ext cx="8429625" cy="483209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Synchronization Hardware</a:t>
            </a:r>
          </a:p>
          <a:p>
            <a:pPr lvl="1" eaLnBrk="1" hangingPunct="1">
              <a:lnSpc>
                <a:spcPct val="10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err="1" smtClean="0">
                <a:ea typeface="宋体" panose="02010600030101010101" pitchFamily="2" charset="-122"/>
              </a:rPr>
              <a:t>Test_and_Set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Synchronization </a:t>
            </a:r>
            <a:r>
              <a:rPr lang="en-US" altLang="zh-CN" dirty="0" smtClean="0">
                <a:ea typeface="宋体" panose="02010600030101010101" pitchFamily="2" charset="-122"/>
              </a:rPr>
              <a:t>Hardware Instruction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  <a:spcAft>
                <a:spcPts val="600"/>
              </a:spcAft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Testing </a:t>
            </a:r>
            <a:r>
              <a:rPr lang="en-US" altLang="zh-CN" dirty="0">
                <a:ea typeface="宋体" panose="02010600030101010101" pitchFamily="2" charset="-122"/>
              </a:rPr>
              <a:t>and </a:t>
            </a:r>
            <a:r>
              <a:rPr lang="en-US" altLang="zh-CN" dirty="0" smtClean="0">
                <a:ea typeface="宋体" panose="02010600030101010101" pitchFamily="2" charset="-122"/>
              </a:rPr>
              <a:t>setting 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dirty="0" smtClean="0">
                <a:ea typeface="宋体" panose="02010600030101010101" pitchFamily="2" charset="-122"/>
              </a:rPr>
              <a:t>modifying) </a:t>
            </a:r>
            <a:r>
              <a:rPr lang="en-US" altLang="zh-CN" dirty="0">
                <a:ea typeface="宋体" panose="02010600030101010101" pitchFamily="2" charset="-122"/>
              </a:rPr>
              <a:t>the content of a </a:t>
            </a:r>
            <a:r>
              <a:rPr lang="en-US" altLang="zh-CN" dirty="0" smtClean="0">
                <a:ea typeface="宋体" panose="02010600030101010101" pitchFamily="2" charset="-122"/>
              </a:rPr>
              <a:t>memory word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atomically</a:t>
            </a:r>
            <a:r>
              <a:rPr lang="en-US" altLang="zh-CN" dirty="0">
                <a:ea typeface="宋体" panose="02010600030101010101" pitchFamily="2" charset="-122"/>
              </a:rPr>
              <a:t> (a Boolean version):</a:t>
            </a:r>
          </a:p>
          <a:p>
            <a:pPr lvl="4" eaLnBrk="1" hangingPunct="1">
              <a:lnSpc>
                <a:spcPct val="100000"/>
              </a:lnSpc>
              <a:buFontTx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sz="1600" dirty="0" err="1" smtClean="0">
                <a:latin typeface="Consolas" panose="020B0609020204030204" pitchFamily="49" charset="0"/>
                <a:ea typeface="宋体" panose="02010600030101010101" pitchFamily="2" charset="-122"/>
              </a:rPr>
              <a:t>boolean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</a:rPr>
              <a:t>TestAndSet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</a:rPr>
              <a:t>boolean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*target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</a:p>
          <a:p>
            <a:pPr lvl="4" eaLnBrk="1" hangingPunct="1">
              <a:lnSpc>
                <a:spcPct val="100000"/>
              </a:lnSpc>
              <a:buFontTx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{</a:t>
            </a:r>
          </a:p>
          <a:p>
            <a:pPr lvl="4" eaLnBrk="1" hangingPunct="1">
              <a:lnSpc>
                <a:spcPct val="100000"/>
              </a:lnSpc>
              <a:buFontTx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600" dirty="0" err="1" smtClean="0">
                <a:latin typeface="Consolas" panose="020B0609020204030204" pitchFamily="49" charset="0"/>
                <a:ea typeface="宋体" panose="02010600030101010101" pitchFamily="2" charset="-122"/>
              </a:rPr>
              <a:t>boolean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</a:rPr>
              <a:t>rv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= *target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lvl="4" eaLnBrk="1" hangingPunct="1">
              <a:lnSpc>
                <a:spcPct val="100000"/>
              </a:lnSpc>
              <a:buFontTx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*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target = TRUE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lvl="4" eaLnBrk="1" hangingPunct="1">
              <a:lnSpc>
                <a:spcPct val="100000"/>
              </a:lnSpc>
              <a:buFontTx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return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</a:rPr>
              <a:t>rv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lvl="4" eaLnBrk="1" hangingPunct="1">
              <a:lnSpc>
                <a:spcPct val="100000"/>
              </a:lnSpc>
              <a:buFontTx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en-US" altLang="zh-CN" sz="16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3" eaLnBrk="1" hangingPunct="1">
              <a:lnSpc>
                <a:spcPct val="100000"/>
              </a:lnSpc>
              <a:spcBef>
                <a:spcPts val="600"/>
              </a:spcBef>
              <a:tabLst>
                <a:tab pos="744538" algn="l"/>
                <a:tab pos="1025525" algn="l"/>
                <a:tab pos="1260475" algn="l"/>
              </a:tabLst>
            </a:pPr>
            <a:r>
              <a:rPr lang="en-US" altLang="en-US" dirty="0" smtClean="0">
                <a:ea typeface="宋体" panose="02010600030101010101" pitchFamily="2" charset="-122"/>
              </a:rPr>
              <a:t>It is executed </a:t>
            </a:r>
            <a:r>
              <a:rPr lang="en-US" altLang="en-US" dirty="0">
                <a:ea typeface="宋体" panose="02010600030101010101" pitchFamily="2" charset="-122"/>
              </a:rPr>
              <a:t>atomically.</a:t>
            </a:r>
          </a:p>
          <a:p>
            <a:pPr lvl="3" eaLnBrk="1" hangingPunct="1">
              <a:lnSpc>
                <a:spcPct val="10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en-US" dirty="0" smtClean="0">
                <a:ea typeface="宋体" panose="02010600030101010101" pitchFamily="2" charset="-122"/>
              </a:rPr>
              <a:t>returns </a:t>
            </a:r>
            <a:r>
              <a:rPr lang="en-US" altLang="en-US" dirty="0">
                <a:ea typeface="宋体" panose="02010600030101010101" pitchFamily="2" charset="-122"/>
              </a:rPr>
              <a:t>the original </a:t>
            </a:r>
            <a:r>
              <a:rPr lang="en-US" altLang="en-US" dirty="0" smtClean="0">
                <a:ea typeface="宋体" panose="02010600030101010101" pitchFamily="2" charset="-122"/>
              </a:rPr>
              <a:t>Boolean value </a:t>
            </a:r>
            <a:r>
              <a:rPr lang="en-US" altLang="en-US" dirty="0">
                <a:ea typeface="宋体" panose="02010600030101010101" pitchFamily="2" charset="-122"/>
              </a:rPr>
              <a:t>of </a:t>
            </a:r>
            <a:r>
              <a:rPr lang="en-US" altLang="en-US" dirty="0" smtClean="0">
                <a:ea typeface="宋体" panose="02010600030101010101" pitchFamily="2" charset="-122"/>
              </a:rPr>
              <a:t>the passed </a:t>
            </a:r>
            <a:r>
              <a:rPr lang="en-US" altLang="en-US" dirty="0" smtClean="0">
                <a:ea typeface="宋体" panose="02010600030101010101" pitchFamily="2" charset="-122"/>
              </a:rPr>
              <a:t>parameter</a:t>
            </a:r>
            <a:endParaRPr lang="en-US" altLang="en-US" dirty="0">
              <a:ea typeface="宋体" panose="02010600030101010101" pitchFamily="2" charset="-122"/>
            </a:endParaRPr>
          </a:p>
          <a:p>
            <a:pPr lvl="3" eaLnBrk="1" hangingPunct="1">
              <a:lnSpc>
                <a:spcPct val="10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en-US" dirty="0" smtClean="0">
                <a:ea typeface="宋体" panose="02010600030101010101" pitchFamily="2" charset="-122"/>
              </a:rPr>
              <a:t>set </a:t>
            </a:r>
            <a:r>
              <a:rPr lang="en-US" altLang="en-US" dirty="0">
                <a:ea typeface="宋体" panose="02010600030101010101" pitchFamily="2" charset="-122"/>
              </a:rPr>
              <a:t>the new value of </a:t>
            </a:r>
            <a:r>
              <a:rPr lang="en-US" altLang="en-US" dirty="0" smtClean="0">
                <a:ea typeface="宋体" panose="02010600030101010101" pitchFamily="2" charset="-122"/>
              </a:rPr>
              <a:t>the passed </a:t>
            </a:r>
            <a:r>
              <a:rPr lang="en-US" altLang="en-US" dirty="0">
                <a:ea typeface="宋体" panose="02010600030101010101" pitchFamily="2" charset="-122"/>
              </a:rPr>
              <a:t>parameter to “TRUE”.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The Boolean function represents the essence of the corresponding machine instruction. </a:t>
            </a:r>
          </a:p>
        </p:txBody>
      </p:sp>
    </p:spTree>
    <p:extLst>
      <p:ext uri="{BB962C8B-B14F-4D97-AF65-F5344CB8AC3E}">
        <p14:creationId xmlns:p14="http://schemas.microsoft.com/office/powerpoint/2010/main" val="42347708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20725"/>
            <a:ext cx="8429625" cy="3985706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Synchronization Hardware</a:t>
            </a:r>
          </a:p>
          <a:p>
            <a:pPr lvl="1" eaLnBrk="1" hangingPunct="1">
              <a:lnSpc>
                <a:spcPct val="10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err="1" smtClean="0">
                <a:ea typeface="宋体" panose="02010600030101010101" pitchFamily="2" charset="-122"/>
              </a:rPr>
              <a:t>Test_and_Set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Synchronization </a:t>
            </a:r>
            <a:r>
              <a:rPr lang="en-US" altLang="zh-CN" dirty="0" smtClean="0">
                <a:ea typeface="宋体" panose="02010600030101010101" pitchFamily="2" charset="-122"/>
              </a:rPr>
              <a:t>Hardware Instruction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Mutual </a:t>
            </a:r>
            <a:r>
              <a:rPr lang="en-US" altLang="zh-CN" dirty="0">
                <a:ea typeface="宋体" panose="02010600030101010101" pitchFamily="2" charset="-122"/>
              </a:rPr>
              <a:t>Exclusion with 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test_and_set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instruction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 eaLnBrk="1" hangingPunct="1">
              <a:lnSpc>
                <a:spcPct val="100000"/>
              </a:lnSpc>
              <a:spcAft>
                <a:spcPts val="0"/>
              </a:spcAft>
              <a:tabLst>
                <a:tab pos="1433513" algn="l"/>
                <a:tab pos="1714500" algn="l"/>
                <a:tab pos="2058988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Shared data</a:t>
            </a:r>
            <a:r>
              <a:rPr lang="en-US" altLang="zh-CN" dirty="0" smtClean="0">
                <a:ea typeface="宋体" panose="02010600030101010101" pitchFamily="2" charset="-122"/>
              </a:rPr>
              <a:t>:</a:t>
            </a:r>
          </a:p>
          <a:p>
            <a:pPr marL="2168525" lvl="5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altLang="zh-CN" sz="1600" dirty="0" err="1" smtClean="0">
                <a:latin typeface="Consolas" panose="020B0609020204030204" pitchFamily="49" charset="0"/>
                <a:ea typeface="宋体" panose="02010600030101010101" pitchFamily="2" charset="-122"/>
              </a:rPr>
              <a:t>boolean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lock = 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FALSE;</a:t>
            </a:r>
          </a:p>
          <a:p>
            <a:pPr lvl="3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zh-CN" dirty="0">
                <a:ea typeface="宋体" panose="02010600030101010101" pitchFamily="2" charset="-122"/>
              </a:rPr>
              <a:t>Process </a:t>
            </a:r>
            <a:r>
              <a:rPr lang="en-US" altLang="zh-CN" dirty="0">
                <a:ea typeface="Cambria" panose="02040503050406030204" pitchFamily="18" charset="0"/>
              </a:rPr>
              <a:t>P</a:t>
            </a:r>
            <a:r>
              <a:rPr lang="en-US" altLang="zh-CN" i="1" baseline="-25000" dirty="0">
                <a:latin typeface="Consolas" panose="020B0609020204030204" pitchFamily="49" charset="0"/>
                <a:ea typeface="Cambria" panose="02040503050406030204" pitchFamily="18" charset="0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  <a:p>
            <a:pPr marL="2238375" lvl="5" indent="0">
              <a:lnSpc>
                <a:spcPct val="100000"/>
              </a:lnSpc>
              <a:spcBef>
                <a:spcPts val="0"/>
              </a:spcBef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do {</a:t>
            </a:r>
          </a:p>
          <a:p>
            <a:pPr marL="2238375" lvl="5" indent="0">
              <a:lnSpc>
                <a:spcPct val="100000"/>
              </a:lnSpc>
              <a:spcBef>
                <a:spcPts val="0"/>
              </a:spcBef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   while (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</a:rPr>
              <a:t>TestAndSet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(&amp;lock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))</a:t>
            </a:r>
          </a:p>
          <a:p>
            <a:pPr marL="2238375" lvl="5" indent="0">
              <a:lnSpc>
                <a:spcPct val="100000"/>
              </a:lnSpc>
              <a:spcBef>
                <a:spcPts val="0"/>
              </a:spcBef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      ;  </a:t>
            </a:r>
            <a:r>
              <a:rPr lang="en-US" altLang="zh-CN" sz="1600" i="1" dirty="0" smtClean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 busy waiting */</a:t>
            </a:r>
            <a:endParaRPr lang="en-US" altLang="zh-CN" sz="1600" i="1" dirty="0">
              <a:solidFill>
                <a:srgbClr val="0070C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2238375" lvl="5" indent="0">
              <a:lnSpc>
                <a:spcPct val="100000"/>
              </a:lnSpc>
              <a:spcBef>
                <a:spcPts val="0"/>
              </a:spcBef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altLang="zh-CN" sz="1600" i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600" i="1" dirty="0" smtClea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critical section</a:t>
            </a:r>
            <a:endParaRPr lang="en-US" altLang="zh-CN" sz="1600" i="1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2238375" lvl="5" indent="0">
              <a:lnSpc>
                <a:spcPct val="100000"/>
              </a:lnSpc>
              <a:spcBef>
                <a:spcPts val="0"/>
              </a:spcBef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   lock = FALSE;</a:t>
            </a:r>
          </a:p>
          <a:p>
            <a:pPr marL="2238375" lvl="5" indent="0">
              <a:lnSpc>
                <a:spcPct val="100000"/>
              </a:lnSpc>
              <a:spcBef>
                <a:spcPts val="0"/>
              </a:spcBef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altLang="zh-CN" sz="1600" i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600" i="1" dirty="0" smtClea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remainder section</a:t>
            </a:r>
            <a:endParaRPr lang="en-US" altLang="zh-CN" sz="1600" i="1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2238375" lvl="5" indent="0">
              <a:lnSpc>
                <a:spcPct val="100000"/>
              </a:lnSpc>
              <a:spcBef>
                <a:spcPts val="0"/>
              </a:spcBef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} while (TRUE);</a:t>
            </a:r>
          </a:p>
        </p:txBody>
      </p:sp>
    </p:spTree>
    <p:extLst>
      <p:ext uri="{BB962C8B-B14F-4D97-AF65-F5344CB8AC3E}">
        <p14:creationId xmlns:p14="http://schemas.microsoft.com/office/powerpoint/2010/main" val="30534368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20725"/>
            <a:ext cx="8429625" cy="37702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Synchronization Hardware</a:t>
            </a:r>
          </a:p>
          <a:p>
            <a:pPr lvl="1" eaLnBrk="1" hangingPunct="1">
              <a:lnSpc>
                <a:spcPct val="10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err="1" smtClean="0">
                <a:ea typeface="宋体" panose="02010600030101010101" pitchFamily="2" charset="-122"/>
              </a:rPr>
              <a:t>Test_and_Set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Synchronization Hardware Instruction</a:t>
            </a:r>
          </a:p>
          <a:p>
            <a:pPr lvl="2" eaLnBrk="1" hangingPunct="1">
              <a:lnSpc>
                <a:spcPct val="10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Another 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test_and_set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Example</a:t>
            </a:r>
          </a:p>
          <a:p>
            <a:pPr lvl="3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en-US" altLang="zh-CN" dirty="0" smtClean="0">
                <a:ea typeface="宋体" panose="02010600030101010101" pitchFamily="2" charset="-122"/>
              </a:rPr>
              <a:t>description </a:t>
            </a:r>
            <a:r>
              <a:rPr lang="en-US" altLang="zh-CN" dirty="0">
                <a:ea typeface="宋体" panose="02010600030101010101" pitchFamily="2" charset="-122"/>
              </a:rPr>
              <a:t>of </a:t>
            </a:r>
            <a:r>
              <a:rPr lang="en-US" altLang="zh-CN" dirty="0" smtClean="0">
                <a:ea typeface="宋体" panose="02010600030101010101" pitchFamily="2" charset="-122"/>
              </a:rPr>
              <a:t>the machine </a:t>
            </a:r>
            <a:r>
              <a:rPr lang="en-US" altLang="zh-CN" dirty="0">
                <a:ea typeface="宋体" panose="02010600030101010101" pitchFamily="2" charset="-122"/>
              </a:rPr>
              <a:t>instruction of 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test_and_set</a:t>
            </a:r>
            <a:r>
              <a:rPr lang="en-US" altLang="zh-CN" dirty="0" smtClean="0">
                <a:ea typeface="宋体" panose="02010600030101010101" pitchFamily="2" charset="-122"/>
              </a:rPr>
              <a:t>:</a:t>
            </a:r>
          </a:p>
          <a:p>
            <a:pPr marL="2168525" lvl="5" indent="0">
              <a:lnSpc>
                <a:spcPct val="100000"/>
              </a:lnSpc>
              <a:spcBef>
                <a:spcPts val="0"/>
              </a:spcBef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bool </a:t>
            </a:r>
            <a:r>
              <a:rPr lang="en-US" altLang="zh-CN" sz="1600" dirty="0" err="1" smtClean="0">
                <a:latin typeface="Consolas" panose="020B0609020204030204" pitchFamily="49" charset="0"/>
                <a:ea typeface="宋体" panose="02010600030101010101" pitchFamily="2" charset="-122"/>
              </a:rPr>
              <a:t>testset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600" dirty="0" err="1" smtClean="0"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&amp;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</a:p>
          <a:p>
            <a:pPr marL="2168525" lvl="5" indent="0">
              <a:lnSpc>
                <a:spcPct val="100000"/>
              </a:lnSpc>
              <a:spcBef>
                <a:spcPts val="0"/>
              </a:spcBef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{</a:t>
            </a:r>
          </a:p>
          <a:p>
            <a:pPr marL="2168525" lvl="5" indent="0">
              <a:lnSpc>
                <a:spcPct val="100000"/>
              </a:lnSpc>
              <a:spcBef>
                <a:spcPts val="0"/>
              </a:spcBef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   if 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600" dirty="0" err="1" smtClean="0"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== 0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</a:p>
          <a:p>
            <a:pPr marL="2168525" lvl="5" indent="0">
              <a:lnSpc>
                <a:spcPct val="100000"/>
              </a:lnSpc>
              <a:spcBef>
                <a:spcPts val="0"/>
              </a:spcBef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600" dirty="0" err="1" smtClean="0"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</a:rPr>
              <a:t> = 1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marL="2168525" lvl="5" indent="0">
              <a:lnSpc>
                <a:spcPct val="100000"/>
              </a:lnSpc>
              <a:spcBef>
                <a:spcPts val="0"/>
              </a:spcBef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       return TRUE;</a:t>
            </a:r>
          </a:p>
          <a:p>
            <a:pPr marL="2168525" lvl="5" indent="0">
              <a:lnSpc>
                <a:spcPct val="100000"/>
              </a:lnSpc>
              <a:spcBef>
                <a:spcPts val="0"/>
              </a:spcBef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   } else {</a:t>
            </a:r>
          </a:p>
          <a:p>
            <a:pPr marL="2168525" lvl="5" indent="0">
              <a:lnSpc>
                <a:spcPct val="100000"/>
              </a:lnSpc>
              <a:spcBef>
                <a:spcPts val="0"/>
              </a:spcBef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       return FALSE;</a:t>
            </a:r>
          </a:p>
          <a:p>
            <a:pPr marL="2168525" lvl="5" indent="0">
              <a:lnSpc>
                <a:spcPct val="100000"/>
              </a:lnSpc>
              <a:spcBef>
                <a:spcPts val="0"/>
              </a:spcBef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</a:p>
          <a:p>
            <a:pPr marL="2168525" lvl="5" indent="0">
              <a:lnSpc>
                <a:spcPct val="100000"/>
              </a:lnSpc>
              <a:spcBef>
                <a:spcPts val="0"/>
              </a:spcBef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73636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Studio">
  <a:themeElements>
    <a:clrScheme name="3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3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3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Studio">
  <a:themeElements>
    <a:clrScheme name="2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2_Studio">
      <a:majorFont>
        <a:latin typeface="Arial"/>
        <a:ea typeface="黑体"/>
        <a:cs typeface="Calibri"/>
      </a:majorFont>
      <a:minorFont>
        <a:latin typeface="Arial"/>
        <a:ea typeface="黑体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8444</TotalTime>
  <Pages>0</Pages>
  <Words>4123</Words>
  <Characters>0</Characters>
  <Application>Microsoft Office PowerPoint</Application>
  <DocSecurity>0</DocSecurity>
  <PresentationFormat>全屏显示(4:3)</PresentationFormat>
  <Lines>0</Lines>
  <Paragraphs>668</Paragraphs>
  <Slides>55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55</vt:i4>
      </vt:variant>
    </vt:vector>
  </HeadingPairs>
  <TitlesOfParts>
    <vt:vector size="70" baseType="lpstr">
      <vt:lpstr>Monotype Sorts</vt:lpstr>
      <vt:lpstr>ＭＳ Ｐゴシック</vt:lpstr>
      <vt:lpstr>黑体</vt:lpstr>
      <vt:lpstr>宋体</vt:lpstr>
      <vt:lpstr>Arial</vt:lpstr>
      <vt:lpstr>Arial Black</vt:lpstr>
      <vt:lpstr>Calibri</vt:lpstr>
      <vt:lpstr>Cambria</vt:lpstr>
      <vt:lpstr>Consolas</vt:lpstr>
      <vt:lpstr>Courier New</vt:lpstr>
      <vt:lpstr>MT Extra</vt:lpstr>
      <vt:lpstr>Symbol</vt:lpstr>
      <vt:lpstr>Wingdings</vt:lpstr>
      <vt:lpstr>6_Studio</vt:lpstr>
      <vt:lpstr>5_Studio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CGY</dc:creator>
  <cp:keywords/>
  <dc:description/>
  <cp:lastModifiedBy>Cai Guoyang</cp:lastModifiedBy>
  <cp:revision>964</cp:revision>
  <cp:lastPrinted>1899-12-30T00:00:00Z</cp:lastPrinted>
  <dcterms:created xsi:type="dcterms:W3CDTF">2008-03-21T00:06:16Z</dcterms:created>
  <dcterms:modified xsi:type="dcterms:W3CDTF">2021-04-24T15:25:48Z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