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72" r:id="rId4"/>
    <p:sldId id="259" r:id="rId5"/>
    <p:sldId id="260" r:id="rId6"/>
    <p:sldId id="263" r:id="rId7"/>
    <p:sldId id="264" r:id="rId8"/>
    <p:sldId id="273" r:id="rId9"/>
    <p:sldId id="265" r:id="rId10"/>
    <p:sldId id="266" r:id="rId11"/>
    <p:sldId id="267" r:id="rId12"/>
    <p:sldId id="268" r:id="rId13"/>
    <p:sldId id="269" r:id="rId14"/>
    <p:sldId id="270" r:id="rId15"/>
    <p:sldId id="271"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3BC"/>
    <a:srgbClr val="E4DAB4"/>
    <a:srgbClr val="B9B192"/>
    <a:srgbClr val="2B441A"/>
    <a:srgbClr val="006800"/>
    <a:srgbClr val="015300"/>
    <a:srgbClr val="312F27"/>
    <a:srgbClr val="CCC3A1"/>
    <a:srgbClr val="BDAE69"/>
    <a:srgbClr val="6D6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3466"/>
  </p:normalViewPr>
  <p:slideViewPr>
    <p:cSldViewPr snapToGrid="0">
      <p:cViewPr>
        <p:scale>
          <a:sx n="89" d="100"/>
          <a:sy n="89"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639B7-66B9-5043-950B-8200B8BB6AF7}" type="datetimeFigureOut">
              <a:rPr lang="en-GB" smtClean="0"/>
              <a:t>21/03/2023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21C5F-764B-F941-BD2F-1D4299ACB399}" type="slidenum">
              <a:rPr lang="en-GB" smtClean="0"/>
              <a:t>‹#›</a:t>
            </a:fld>
            <a:endParaRPr lang="en-GB"/>
          </a:p>
        </p:txBody>
      </p:sp>
    </p:spTree>
    <p:extLst>
      <p:ext uri="{BB962C8B-B14F-4D97-AF65-F5344CB8AC3E}">
        <p14:creationId xmlns:p14="http://schemas.microsoft.com/office/powerpoint/2010/main" val="156275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a:t>
            </a:fld>
            <a:endParaRPr lang="en-GB"/>
          </a:p>
        </p:txBody>
      </p:sp>
    </p:spTree>
    <p:extLst>
      <p:ext uri="{BB962C8B-B14F-4D97-AF65-F5344CB8AC3E}">
        <p14:creationId xmlns:p14="http://schemas.microsoft.com/office/powerpoint/2010/main" val="151236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11</a:t>
            </a:fld>
            <a:endParaRPr lang="en-GB"/>
          </a:p>
        </p:txBody>
      </p:sp>
    </p:spTree>
    <p:extLst>
      <p:ext uri="{BB962C8B-B14F-4D97-AF65-F5344CB8AC3E}">
        <p14:creationId xmlns:p14="http://schemas.microsoft.com/office/powerpoint/2010/main" val="95678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12</a:t>
            </a:fld>
            <a:endParaRPr lang="en-GB"/>
          </a:p>
        </p:txBody>
      </p:sp>
    </p:spTree>
    <p:extLst>
      <p:ext uri="{BB962C8B-B14F-4D97-AF65-F5344CB8AC3E}">
        <p14:creationId xmlns:p14="http://schemas.microsoft.com/office/powerpoint/2010/main" val="283851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13</a:t>
            </a:fld>
            <a:endParaRPr lang="en-GB"/>
          </a:p>
        </p:txBody>
      </p:sp>
    </p:spTree>
    <p:extLst>
      <p:ext uri="{BB962C8B-B14F-4D97-AF65-F5344CB8AC3E}">
        <p14:creationId xmlns:p14="http://schemas.microsoft.com/office/powerpoint/2010/main" val="4102130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14</a:t>
            </a:fld>
            <a:endParaRPr lang="en-GB"/>
          </a:p>
        </p:txBody>
      </p:sp>
    </p:spTree>
    <p:extLst>
      <p:ext uri="{BB962C8B-B14F-4D97-AF65-F5344CB8AC3E}">
        <p14:creationId xmlns:p14="http://schemas.microsoft.com/office/powerpoint/2010/main" val="850924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15</a:t>
            </a:fld>
            <a:endParaRPr lang="en-GB"/>
          </a:p>
        </p:txBody>
      </p:sp>
    </p:spTree>
    <p:extLst>
      <p:ext uri="{BB962C8B-B14F-4D97-AF65-F5344CB8AC3E}">
        <p14:creationId xmlns:p14="http://schemas.microsoft.com/office/powerpoint/2010/main" val="1909392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16</a:t>
            </a:fld>
            <a:endParaRPr lang="en-GB"/>
          </a:p>
        </p:txBody>
      </p:sp>
    </p:spTree>
    <p:extLst>
      <p:ext uri="{BB962C8B-B14F-4D97-AF65-F5344CB8AC3E}">
        <p14:creationId xmlns:p14="http://schemas.microsoft.com/office/powerpoint/2010/main" val="3309844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17</a:t>
            </a:fld>
            <a:endParaRPr lang="en-GB"/>
          </a:p>
        </p:txBody>
      </p:sp>
    </p:spTree>
    <p:extLst>
      <p:ext uri="{BB962C8B-B14F-4D97-AF65-F5344CB8AC3E}">
        <p14:creationId xmlns:p14="http://schemas.microsoft.com/office/powerpoint/2010/main" val="2502184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18</a:t>
            </a:fld>
            <a:endParaRPr lang="en-GB"/>
          </a:p>
        </p:txBody>
      </p:sp>
    </p:spTree>
    <p:extLst>
      <p:ext uri="{BB962C8B-B14F-4D97-AF65-F5344CB8AC3E}">
        <p14:creationId xmlns:p14="http://schemas.microsoft.com/office/powerpoint/2010/main" val="300205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19</a:t>
            </a:fld>
            <a:endParaRPr lang="en-GB"/>
          </a:p>
        </p:txBody>
      </p:sp>
    </p:spTree>
    <p:extLst>
      <p:ext uri="{BB962C8B-B14F-4D97-AF65-F5344CB8AC3E}">
        <p14:creationId xmlns:p14="http://schemas.microsoft.com/office/powerpoint/2010/main" val="2828852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20</a:t>
            </a:fld>
            <a:endParaRPr lang="en-GB"/>
          </a:p>
        </p:txBody>
      </p:sp>
    </p:spTree>
    <p:extLst>
      <p:ext uri="{BB962C8B-B14F-4D97-AF65-F5344CB8AC3E}">
        <p14:creationId xmlns:p14="http://schemas.microsoft.com/office/powerpoint/2010/main" val="399358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2</a:t>
            </a:fld>
            <a:endParaRPr lang="en-GB"/>
          </a:p>
        </p:txBody>
      </p:sp>
    </p:spTree>
    <p:extLst>
      <p:ext uri="{BB962C8B-B14F-4D97-AF65-F5344CB8AC3E}">
        <p14:creationId xmlns:p14="http://schemas.microsoft.com/office/powerpoint/2010/main" val="918886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21</a:t>
            </a:fld>
            <a:endParaRPr lang="en-GB"/>
          </a:p>
        </p:txBody>
      </p:sp>
    </p:spTree>
    <p:extLst>
      <p:ext uri="{BB962C8B-B14F-4D97-AF65-F5344CB8AC3E}">
        <p14:creationId xmlns:p14="http://schemas.microsoft.com/office/powerpoint/2010/main" val="12146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3</a:t>
            </a:fld>
            <a:endParaRPr lang="en-GB"/>
          </a:p>
        </p:txBody>
      </p:sp>
    </p:spTree>
    <p:extLst>
      <p:ext uri="{BB962C8B-B14F-4D97-AF65-F5344CB8AC3E}">
        <p14:creationId xmlns:p14="http://schemas.microsoft.com/office/powerpoint/2010/main" val="2533301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4</a:t>
            </a:fld>
            <a:endParaRPr lang="en-GB"/>
          </a:p>
        </p:txBody>
      </p:sp>
    </p:spTree>
    <p:extLst>
      <p:ext uri="{BB962C8B-B14F-4D97-AF65-F5344CB8AC3E}">
        <p14:creationId xmlns:p14="http://schemas.microsoft.com/office/powerpoint/2010/main" val="4190648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5</a:t>
            </a:fld>
            <a:endParaRPr lang="en-GB"/>
          </a:p>
        </p:txBody>
      </p:sp>
    </p:spTree>
    <p:extLst>
      <p:ext uri="{BB962C8B-B14F-4D97-AF65-F5344CB8AC3E}">
        <p14:creationId xmlns:p14="http://schemas.microsoft.com/office/powerpoint/2010/main" val="396363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7</a:t>
            </a:fld>
            <a:endParaRPr lang="en-GB"/>
          </a:p>
        </p:txBody>
      </p:sp>
    </p:spTree>
    <p:extLst>
      <p:ext uri="{BB962C8B-B14F-4D97-AF65-F5344CB8AC3E}">
        <p14:creationId xmlns:p14="http://schemas.microsoft.com/office/powerpoint/2010/main" val="153760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8</a:t>
            </a:fld>
            <a:endParaRPr lang="en-GB"/>
          </a:p>
        </p:txBody>
      </p:sp>
    </p:spTree>
    <p:extLst>
      <p:ext uri="{BB962C8B-B14F-4D97-AF65-F5344CB8AC3E}">
        <p14:creationId xmlns:p14="http://schemas.microsoft.com/office/powerpoint/2010/main" val="422851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9</a:t>
            </a:fld>
            <a:endParaRPr lang="en-GB"/>
          </a:p>
        </p:txBody>
      </p:sp>
    </p:spTree>
    <p:extLst>
      <p:ext uri="{BB962C8B-B14F-4D97-AF65-F5344CB8AC3E}">
        <p14:creationId xmlns:p14="http://schemas.microsoft.com/office/powerpoint/2010/main" val="113182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121C5F-764B-F941-BD2F-1D4299ACB399}" type="slidenum">
              <a:rPr lang="en-GB" smtClean="0"/>
              <a:t>10</a:t>
            </a:fld>
            <a:endParaRPr lang="en-GB"/>
          </a:p>
        </p:txBody>
      </p:sp>
    </p:spTree>
    <p:extLst>
      <p:ext uri="{BB962C8B-B14F-4D97-AF65-F5344CB8AC3E}">
        <p14:creationId xmlns:p14="http://schemas.microsoft.com/office/powerpoint/2010/main" val="256443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50D6-BE74-2124-776B-B3641DDD94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C648937-D85C-B315-D9BD-4EF1E9002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F748601-DE52-9E5E-A702-74A8087364B3}"/>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5" name="Footer Placeholder 4">
            <a:extLst>
              <a:ext uri="{FF2B5EF4-FFF2-40B4-BE49-F238E27FC236}">
                <a16:creationId xmlns:a16="http://schemas.microsoft.com/office/drawing/2014/main" id="{10429ED9-D941-E709-B17E-45E87E1BD9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FC2FCF-8EE2-43E4-C678-C135CB8C84B7}"/>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286622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DE0F-B50C-4BBB-D213-A61A1D1B217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8058541-5853-4101-5133-8A96454F2B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BE80019-EF8E-444A-B811-B8F4ED9572FF}"/>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5" name="Footer Placeholder 4">
            <a:extLst>
              <a:ext uri="{FF2B5EF4-FFF2-40B4-BE49-F238E27FC236}">
                <a16:creationId xmlns:a16="http://schemas.microsoft.com/office/drawing/2014/main" id="{5EF0E7E2-53EA-1055-AFDF-A310B8634A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181AE8-8337-ABE9-6A23-C549E92E0C0B}"/>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242385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7E61C-347D-C71B-B2BF-54362A0808D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D619D50-119C-48A8-000A-AC0C73E92F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F3096F8-EC88-EB75-BD73-C32349EEB712}"/>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5" name="Footer Placeholder 4">
            <a:extLst>
              <a:ext uri="{FF2B5EF4-FFF2-40B4-BE49-F238E27FC236}">
                <a16:creationId xmlns:a16="http://schemas.microsoft.com/office/drawing/2014/main" id="{1B5C7619-FDAF-83EF-2622-B3F48BD499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37A51C-3F53-768B-8D26-B4CBDD229EDF}"/>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331306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8F33-E1E5-C01B-2B3F-715C7381F77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70DC35-0F57-A89F-160D-9D856EE6A9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6ECC0BD-E897-6EB0-E49A-F96DBF7C9D31}"/>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5" name="Footer Placeholder 4">
            <a:extLst>
              <a:ext uri="{FF2B5EF4-FFF2-40B4-BE49-F238E27FC236}">
                <a16:creationId xmlns:a16="http://schemas.microsoft.com/office/drawing/2014/main" id="{E388557F-313D-8704-774F-5C90DE1E2A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AD7A34-06D5-8000-38F8-C55D1E2CE0B5}"/>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359691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E3D9-0B02-78C2-4E12-64C3453D530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574FCD5-6598-9282-23D2-B33CC2A33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51B7C64-9E3B-FE39-1B06-360889F70FC2}"/>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5" name="Footer Placeholder 4">
            <a:extLst>
              <a:ext uri="{FF2B5EF4-FFF2-40B4-BE49-F238E27FC236}">
                <a16:creationId xmlns:a16="http://schemas.microsoft.com/office/drawing/2014/main" id="{B62EC533-753B-4444-4305-A628FE20AD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D370C0-9FDD-4F3F-01B8-B74C0B6966DA}"/>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277844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9D37-D63C-DDA2-0A7B-0D364FC29D9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00A8BE0-4C37-6931-8120-AA71C6A0C1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759CF1A-DF8F-281A-C406-7EEE149BB5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CEA012B-B734-20BD-56D3-4EF916C74F1B}"/>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6" name="Footer Placeholder 5">
            <a:extLst>
              <a:ext uri="{FF2B5EF4-FFF2-40B4-BE49-F238E27FC236}">
                <a16:creationId xmlns:a16="http://schemas.microsoft.com/office/drawing/2014/main" id="{4F7FDB9F-90D7-72A4-669B-9E385E06F3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DC6AF7-3F60-B8A1-6016-5D4049D71928}"/>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74411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8D3B-919A-D202-4212-44205A0CC83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6BFD6CD-9054-1B2E-2367-995571976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2685B9D-61B0-023F-D789-569D55782B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6B00CBB-08AE-507A-B575-6501DF9A8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DF7359-5D76-29AE-D576-85A79B4107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3F79181-C4D2-9F65-63A3-ABB3F6B2F786}"/>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8" name="Footer Placeholder 7">
            <a:extLst>
              <a:ext uri="{FF2B5EF4-FFF2-40B4-BE49-F238E27FC236}">
                <a16:creationId xmlns:a16="http://schemas.microsoft.com/office/drawing/2014/main" id="{85AF54BF-A4FB-2287-0077-018DB570379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958CA-6BBA-9F00-0FD0-22E93F0388EC}"/>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101230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9882-D291-0001-3EF8-2F76C741DC0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8007919-AFB9-8F73-E6B1-31B9C4567ABB}"/>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4" name="Footer Placeholder 3">
            <a:extLst>
              <a:ext uri="{FF2B5EF4-FFF2-40B4-BE49-F238E27FC236}">
                <a16:creationId xmlns:a16="http://schemas.microsoft.com/office/drawing/2014/main" id="{225254B3-DFBD-4F9B-8B1D-42C48D37197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4BBA23-DCF9-CFB1-A06F-472564549251}"/>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155217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0A5B3-26B4-DC8D-95D6-E50F2CBC316E}"/>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3" name="Footer Placeholder 2">
            <a:extLst>
              <a:ext uri="{FF2B5EF4-FFF2-40B4-BE49-F238E27FC236}">
                <a16:creationId xmlns:a16="http://schemas.microsoft.com/office/drawing/2014/main" id="{26A1E572-8415-5CA1-D53C-35E9FFF700D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AE22AC0-F194-1F03-2692-681E9FB70E90}"/>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422001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FCC2-4D6D-4126-6C37-33EFCD6D92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2E28A42-A244-E95B-9930-40382EA46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8D570C6-EC79-B983-101C-E58405D39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DE5C29-EAE5-74C1-F8B4-6D2A5FB00D41}"/>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6" name="Footer Placeholder 5">
            <a:extLst>
              <a:ext uri="{FF2B5EF4-FFF2-40B4-BE49-F238E27FC236}">
                <a16:creationId xmlns:a16="http://schemas.microsoft.com/office/drawing/2014/main" id="{9B7CF09A-2986-B7FE-DF6F-731C53410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5C9A7D-9A2C-2117-C7ED-F816F9788FE5}"/>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234402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7BD4-F2E8-DDED-BAB4-DAB2130278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041128D-149E-0470-84E8-339576871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56F016B-7DC6-C6C4-AFE7-5E3F3ECD9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FC2B1A-D14C-233D-9747-43772BD96229}"/>
              </a:ext>
            </a:extLst>
          </p:cNvPr>
          <p:cNvSpPr>
            <a:spLocks noGrp="1"/>
          </p:cNvSpPr>
          <p:nvPr>
            <p:ph type="dt" sz="half" idx="10"/>
          </p:nvPr>
        </p:nvSpPr>
        <p:spPr/>
        <p:txBody>
          <a:bodyPr/>
          <a:lstStyle/>
          <a:p>
            <a:fld id="{93490E18-7A71-2F4C-B91B-CC78F518A14F}" type="datetimeFigureOut">
              <a:rPr lang="en-GB" smtClean="0"/>
              <a:t>21/03/2023</a:t>
            </a:fld>
            <a:endParaRPr lang="en-GB"/>
          </a:p>
        </p:txBody>
      </p:sp>
      <p:sp>
        <p:nvSpPr>
          <p:cNvPr id="6" name="Footer Placeholder 5">
            <a:extLst>
              <a:ext uri="{FF2B5EF4-FFF2-40B4-BE49-F238E27FC236}">
                <a16:creationId xmlns:a16="http://schemas.microsoft.com/office/drawing/2014/main" id="{BB922AD2-3DBF-8112-CE27-0D128C6113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58867C-9FEC-7742-65C7-809450F546AE}"/>
              </a:ext>
            </a:extLst>
          </p:cNvPr>
          <p:cNvSpPr>
            <a:spLocks noGrp="1"/>
          </p:cNvSpPr>
          <p:nvPr>
            <p:ph type="sldNum" sz="quarter" idx="12"/>
          </p:nvPr>
        </p:nvSpPr>
        <p:spPr/>
        <p:txBody>
          <a:bodyPr/>
          <a:lstStyle/>
          <a:p>
            <a:fld id="{CE448622-927E-8648-99AF-29845E94926D}" type="slidenum">
              <a:rPr lang="en-GB" smtClean="0"/>
              <a:t>‹#›</a:t>
            </a:fld>
            <a:endParaRPr lang="en-GB"/>
          </a:p>
        </p:txBody>
      </p:sp>
    </p:spTree>
    <p:extLst>
      <p:ext uri="{BB962C8B-B14F-4D97-AF65-F5344CB8AC3E}">
        <p14:creationId xmlns:p14="http://schemas.microsoft.com/office/powerpoint/2010/main" val="106842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B51BF-FCCF-B0DA-2657-A37CE8901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1939EC5-C861-9786-C40A-F48FF6590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B032D0-81DE-105D-5E92-07F694020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90E18-7A71-2F4C-B91B-CC78F518A14F}" type="datetimeFigureOut">
              <a:rPr lang="en-GB" smtClean="0"/>
              <a:t>21/03/2023</a:t>
            </a:fld>
            <a:endParaRPr lang="en-GB"/>
          </a:p>
        </p:txBody>
      </p:sp>
      <p:sp>
        <p:nvSpPr>
          <p:cNvPr id="5" name="Footer Placeholder 4">
            <a:extLst>
              <a:ext uri="{FF2B5EF4-FFF2-40B4-BE49-F238E27FC236}">
                <a16:creationId xmlns:a16="http://schemas.microsoft.com/office/drawing/2014/main" id="{455FAE70-1E89-AAF7-177A-168BDDC54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E1D1EA-BA0E-1EE5-9447-CCCE8C5C2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48622-927E-8648-99AF-29845E94926D}" type="slidenum">
              <a:rPr lang="en-GB" smtClean="0"/>
              <a:t>‹#›</a:t>
            </a:fld>
            <a:endParaRPr lang="en-GB"/>
          </a:p>
        </p:txBody>
      </p:sp>
    </p:spTree>
    <p:extLst>
      <p:ext uri="{BB962C8B-B14F-4D97-AF65-F5344CB8AC3E}">
        <p14:creationId xmlns:p14="http://schemas.microsoft.com/office/powerpoint/2010/main" val="331347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hyperlink" Target="mailto:dominicgooch@Hotmail.co.uk"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C22D4C4-AFAA-197A-712C-063D720FBC75}"/>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6800"/>
              </a:solidFill>
            </a:endParaRPr>
          </a:p>
        </p:txBody>
      </p:sp>
      <p:pic>
        <p:nvPicPr>
          <p:cNvPr id="5" name="Picture 4">
            <a:extLst>
              <a:ext uri="{FF2B5EF4-FFF2-40B4-BE49-F238E27FC236}">
                <a16:creationId xmlns:a16="http://schemas.microsoft.com/office/drawing/2014/main" id="{036426B2-1E75-BB50-CCE0-D6C3F386EC7C}"/>
              </a:ext>
            </a:extLst>
          </p:cNvPr>
          <p:cNvPicPr>
            <a:picLocks noChangeAspect="1"/>
          </p:cNvPicPr>
          <p:nvPr/>
        </p:nvPicPr>
        <p:blipFill>
          <a:blip r:embed="rId3"/>
          <a:stretch>
            <a:fillRect/>
          </a:stretch>
        </p:blipFill>
        <p:spPr>
          <a:xfrm>
            <a:off x="7900988" y="2712716"/>
            <a:ext cx="3973836" cy="3973836"/>
          </a:xfrm>
          <a:prstGeom prst="ellipse">
            <a:avLst/>
          </a:prstGeom>
        </p:spPr>
      </p:pic>
      <p:sp>
        <p:nvSpPr>
          <p:cNvPr id="6" name="TextBox 5">
            <a:extLst>
              <a:ext uri="{FF2B5EF4-FFF2-40B4-BE49-F238E27FC236}">
                <a16:creationId xmlns:a16="http://schemas.microsoft.com/office/drawing/2014/main" id="{67EACE27-2D78-9216-088B-8864B79E570E}"/>
              </a:ext>
            </a:extLst>
          </p:cNvPr>
          <p:cNvSpPr txBox="1"/>
          <p:nvPr/>
        </p:nvSpPr>
        <p:spPr>
          <a:xfrm>
            <a:off x="1061090" y="481584"/>
            <a:ext cx="5129214" cy="1446550"/>
          </a:xfrm>
          <a:prstGeom prst="rect">
            <a:avLst/>
          </a:prstGeom>
          <a:solidFill>
            <a:schemeClr val="bg1"/>
          </a:solidFill>
        </p:spPr>
        <p:txBody>
          <a:bodyPr wrap="square" rtlCol="0">
            <a:spAutoFit/>
          </a:bodyPr>
          <a:lstStyle/>
          <a:p>
            <a:pPr algn="ctr"/>
            <a:r>
              <a:rPr lang="en-GB" sz="4400" b="1"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DOMINIC GOOCH</a:t>
            </a:r>
          </a:p>
        </p:txBody>
      </p:sp>
      <p:sp>
        <p:nvSpPr>
          <p:cNvPr id="7" name="TextBox 6">
            <a:extLst>
              <a:ext uri="{FF2B5EF4-FFF2-40B4-BE49-F238E27FC236}">
                <a16:creationId xmlns:a16="http://schemas.microsoft.com/office/drawing/2014/main" id="{BB5CC075-C792-371C-7F2F-19E4473AC2AF}"/>
              </a:ext>
            </a:extLst>
          </p:cNvPr>
          <p:cNvSpPr txBox="1"/>
          <p:nvPr/>
        </p:nvSpPr>
        <p:spPr>
          <a:xfrm>
            <a:off x="1061090" y="2225052"/>
            <a:ext cx="5129214" cy="400110"/>
          </a:xfrm>
          <a:prstGeom prst="rect">
            <a:avLst/>
          </a:prstGeom>
          <a:noFill/>
        </p:spPr>
        <p:txBody>
          <a:bodyPr wrap="square" rtlCol="0">
            <a:spAutoFit/>
          </a:bodyPr>
          <a:lstStyle/>
          <a:p>
            <a:pPr algn="ctr"/>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Data Analyst | Data Scientist</a:t>
            </a:r>
          </a:p>
        </p:txBody>
      </p:sp>
      <p:sp>
        <p:nvSpPr>
          <p:cNvPr id="10" name="TextBox 9">
            <a:extLst>
              <a:ext uri="{FF2B5EF4-FFF2-40B4-BE49-F238E27FC236}">
                <a16:creationId xmlns:a16="http://schemas.microsoft.com/office/drawing/2014/main" id="{40CFF5D2-32D8-2C56-A3DA-2108C04EA845}"/>
              </a:ext>
            </a:extLst>
          </p:cNvPr>
          <p:cNvSpPr txBox="1"/>
          <p:nvPr/>
        </p:nvSpPr>
        <p:spPr>
          <a:xfrm>
            <a:off x="1061090" y="2871788"/>
            <a:ext cx="5129214" cy="2308324"/>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Data Analyst who completed the Data Analytics Career Accelerator course with the London School of Economics.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Knowledge and understanding of how to utilise Excel, Tableau, SQL, Python and R to provide interesting and actionable insights. </a:t>
            </a:r>
          </a:p>
        </p:txBody>
      </p:sp>
    </p:spTree>
    <p:extLst>
      <p:ext uri="{BB962C8B-B14F-4D97-AF65-F5344CB8AC3E}">
        <p14:creationId xmlns:p14="http://schemas.microsoft.com/office/powerpoint/2010/main" val="417553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7594" y="850286"/>
            <a:ext cx="4419597" cy="5909310"/>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After building linear regression models went on to build multivariate linear regression (MLR) models using two and three variables vs loyalty points.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three-variable model of spending, remuneration and age vs loyalty points produced the strongest r-squared score.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Can see we are able to predict future customers loyalty points based on the values of these three metrics.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Given we have an R-squared of 0.84 we can be fairly confident that a customer with these values would have near to the predicted loyalty points.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Analysis: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5614986"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Spending, Remuneration &amp; Age</a:t>
            </a:r>
          </a:p>
        </p:txBody>
      </p:sp>
      <p:pic>
        <p:nvPicPr>
          <p:cNvPr id="6" name="Picture 5" descr="Text&#10;&#10;Description automatically generated">
            <a:extLst>
              <a:ext uri="{FF2B5EF4-FFF2-40B4-BE49-F238E27FC236}">
                <a16:creationId xmlns:a16="http://schemas.microsoft.com/office/drawing/2014/main" id="{1BE12E12-8662-D2F6-8242-80ABCDB61C43}"/>
              </a:ext>
            </a:extLst>
          </p:cNvPr>
          <p:cNvPicPr>
            <a:picLocks noChangeAspect="1"/>
          </p:cNvPicPr>
          <p:nvPr/>
        </p:nvPicPr>
        <p:blipFill>
          <a:blip r:embed="rId3"/>
          <a:stretch>
            <a:fillRect/>
          </a:stretch>
        </p:blipFill>
        <p:spPr>
          <a:xfrm>
            <a:off x="357188" y="1823264"/>
            <a:ext cx="5036405" cy="1791473"/>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6A021034-79C5-4A7E-4D79-07F3E954318D}"/>
              </a:ext>
            </a:extLst>
          </p:cNvPr>
          <p:cNvPicPr>
            <a:picLocks noChangeAspect="1"/>
          </p:cNvPicPr>
          <p:nvPr/>
        </p:nvPicPr>
        <p:blipFill>
          <a:blip r:embed="rId4"/>
          <a:stretch>
            <a:fillRect/>
          </a:stretch>
        </p:blipFill>
        <p:spPr>
          <a:xfrm>
            <a:off x="357188" y="3799401"/>
            <a:ext cx="6427572" cy="2415661"/>
          </a:xfrm>
          <a:prstGeom prst="rect">
            <a:avLst/>
          </a:prstGeom>
        </p:spPr>
      </p:pic>
    </p:spTree>
    <p:extLst>
      <p:ext uri="{BB962C8B-B14F-4D97-AF65-F5344CB8AC3E}">
        <p14:creationId xmlns:p14="http://schemas.microsoft.com/office/powerpoint/2010/main" val="423821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7594" y="850286"/>
            <a:ext cx="4419597" cy="5078313"/>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Then ran a test and train set with an 80:20 split, using a random state of 42. The results of which can be seen on the left.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Here we pay attention to the adj. r-squared which penalises if the model is too complex. Can see that our adj. R-squared is the same as the R-squared being 0.842, so there isn’t an issue with complexity.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Also want to pay attention to the P&gt;|t| score for each variable. All variables score 0.00 which is lower than our significance level of 0.05 stating all three variables are significant.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Analysis: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5738811"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Spending, Remuneration &amp; Age</a:t>
            </a:r>
          </a:p>
        </p:txBody>
      </p:sp>
      <p:pic>
        <p:nvPicPr>
          <p:cNvPr id="3" name="Picture 2" descr="Table&#10;&#10;Description automatically generated">
            <a:extLst>
              <a:ext uri="{FF2B5EF4-FFF2-40B4-BE49-F238E27FC236}">
                <a16:creationId xmlns:a16="http://schemas.microsoft.com/office/drawing/2014/main" id="{5BA807D3-2823-4127-49EA-5CA296C61F6F}"/>
              </a:ext>
            </a:extLst>
          </p:cNvPr>
          <p:cNvPicPr>
            <a:picLocks noChangeAspect="1"/>
          </p:cNvPicPr>
          <p:nvPr/>
        </p:nvPicPr>
        <p:blipFill>
          <a:blip r:embed="rId3"/>
          <a:stretch>
            <a:fillRect/>
          </a:stretch>
        </p:blipFill>
        <p:spPr>
          <a:xfrm>
            <a:off x="354809" y="1823265"/>
            <a:ext cx="6279063" cy="3677423"/>
          </a:xfrm>
          <a:prstGeom prst="rect">
            <a:avLst/>
          </a:prstGeom>
        </p:spPr>
      </p:pic>
    </p:spTree>
    <p:extLst>
      <p:ext uri="{BB962C8B-B14F-4D97-AF65-F5344CB8AC3E}">
        <p14:creationId xmlns:p14="http://schemas.microsoft.com/office/powerpoint/2010/main" val="213631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7594" y="850286"/>
            <a:ext cx="4419597" cy="5632311"/>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After building the model then tested for multicollinearity between the three variables. If there is no collinear relationship between variables the score will be 1. Scores range from 1 to infinity. Can see each variable has a VIF of 1.06 indicating a very slight collinear relationship but not significant enough to worry about.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Also, tested the Mean Absolute Error (MAE) and Mean Square Error (MSE). Ideally, these scores would equal or be close to 0 which indicated a perfect model.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Whilst the scores are a long way from 0 they are lower than scores of any other MLR model.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Analysis: </a:t>
            </a:r>
          </a:p>
        </p:txBody>
      </p:sp>
      <p:pic>
        <p:nvPicPr>
          <p:cNvPr id="4" name="Picture 3" descr="Text&#10;&#10;Description automatically generated">
            <a:extLst>
              <a:ext uri="{FF2B5EF4-FFF2-40B4-BE49-F238E27FC236}">
                <a16:creationId xmlns:a16="http://schemas.microsoft.com/office/drawing/2014/main" id="{29409C46-489B-197B-B925-692F31E2A855}"/>
              </a:ext>
            </a:extLst>
          </p:cNvPr>
          <p:cNvPicPr>
            <a:picLocks noChangeAspect="1"/>
          </p:cNvPicPr>
          <p:nvPr/>
        </p:nvPicPr>
        <p:blipFill>
          <a:blip r:embed="rId3"/>
          <a:stretch>
            <a:fillRect/>
          </a:stretch>
        </p:blipFill>
        <p:spPr>
          <a:xfrm>
            <a:off x="435770" y="3704696"/>
            <a:ext cx="6127103" cy="824442"/>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651A7AF8-5AB0-213E-4FC4-F3E05DA4B7F8}"/>
              </a:ext>
            </a:extLst>
          </p:cNvPr>
          <p:cNvPicPr>
            <a:picLocks noChangeAspect="1"/>
          </p:cNvPicPr>
          <p:nvPr/>
        </p:nvPicPr>
        <p:blipFill>
          <a:blip r:embed="rId4"/>
          <a:stretch>
            <a:fillRect/>
          </a:stretch>
        </p:blipFill>
        <p:spPr>
          <a:xfrm>
            <a:off x="435771" y="1867048"/>
            <a:ext cx="4381674" cy="1609199"/>
          </a:xfrm>
          <a:prstGeom prst="rect">
            <a:avLst/>
          </a:prstGeom>
        </p:spPr>
      </p:pic>
      <p:sp>
        <p:nvSpPr>
          <p:cNvPr id="10" name="TextBox 9">
            <a:extLst>
              <a:ext uri="{FF2B5EF4-FFF2-40B4-BE49-F238E27FC236}">
                <a16:creationId xmlns:a16="http://schemas.microsoft.com/office/drawing/2014/main" id="{F610C0DA-BEFC-7AF8-2C7E-F821B95545C7}"/>
              </a:ext>
            </a:extLst>
          </p:cNvPr>
          <p:cNvSpPr txBox="1"/>
          <p:nvPr/>
        </p:nvSpPr>
        <p:spPr>
          <a:xfrm>
            <a:off x="357189" y="1176934"/>
            <a:ext cx="5738811"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Spending, Remuneration &amp; Age</a:t>
            </a:r>
          </a:p>
        </p:txBody>
      </p:sp>
    </p:spTree>
    <p:extLst>
      <p:ext uri="{BB962C8B-B14F-4D97-AF65-F5344CB8AC3E}">
        <p14:creationId xmlns:p14="http://schemas.microsoft.com/office/powerpoint/2010/main" val="198865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7594" y="850286"/>
            <a:ext cx="4419597" cy="5078313"/>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Next step of the project was to identify customers the client could target better. To do this we clustered the customers.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Used the Elbow and Silhouette method to determine the optimum number of clusters.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For the Elbow we want to look where the line kinks and creates an ‘elbow’. For the Silhouette was want to choose where the line peaks, striking a balance been the Sil score and number of clusters.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In both instances we can see that 5 clusters is the optimum number.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Analysis: </a:t>
            </a:r>
          </a:p>
        </p:txBody>
      </p:sp>
      <p:pic>
        <p:nvPicPr>
          <p:cNvPr id="13" name="Picture 12" descr="Chart, line chart&#10;&#10;Description automatically generated">
            <a:extLst>
              <a:ext uri="{FF2B5EF4-FFF2-40B4-BE49-F238E27FC236}">
                <a16:creationId xmlns:a16="http://schemas.microsoft.com/office/drawing/2014/main" id="{63DB27AA-02C8-BAD7-01B1-1D3932B6CD7C}"/>
              </a:ext>
            </a:extLst>
          </p:cNvPr>
          <p:cNvPicPr>
            <a:picLocks noChangeAspect="1"/>
          </p:cNvPicPr>
          <p:nvPr/>
        </p:nvPicPr>
        <p:blipFill>
          <a:blip r:embed="rId3"/>
          <a:stretch>
            <a:fillRect/>
          </a:stretch>
        </p:blipFill>
        <p:spPr>
          <a:xfrm>
            <a:off x="3127572" y="4055465"/>
            <a:ext cx="3757810" cy="2592774"/>
          </a:xfrm>
          <a:prstGeom prst="rect">
            <a:avLst/>
          </a:prstGeom>
        </p:spPr>
      </p:pic>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4171947"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K-means clustering</a:t>
            </a:r>
          </a:p>
        </p:txBody>
      </p:sp>
      <p:pic>
        <p:nvPicPr>
          <p:cNvPr id="10" name="Picture 9" descr="Chart, line chart&#10;&#10;Description automatically generated">
            <a:extLst>
              <a:ext uri="{FF2B5EF4-FFF2-40B4-BE49-F238E27FC236}">
                <a16:creationId xmlns:a16="http://schemas.microsoft.com/office/drawing/2014/main" id="{2E63CC0B-A788-95FA-9846-59D05C04F497}"/>
              </a:ext>
            </a:extLst>
          </p:cNvPr>
          <p:cNvPicPr>
            <a:picLocks noChangeAspect="1"/>
          </p:cNvPicPr>
          <p:nvPr/>
        </p:nvPicPr>
        <p:blipFill>
          <a:blip r:embed="rId4"/>
          <a:stretch>
            <a:fillRect/>
          </a:stretch>
        </p:blipFill>
        <p:spPr>
          <a:xfrm>
            <a:off x="354809" y="1638599"/>
            <a:ext cx="3757810" cy="2592774"/>
          </a:xfrm>
          <a:prstGeom prst="rect">
            <a:avLst/>
          </a:prstGeom>
        </p:spPr>
      </p:pic>
    </p:spTree>
    <p:extLst>
      <p:ext uri="{BB962C8B-B14F-4D97-AF65-F5344CB8AC3E}">
        <p14:creationId xmlns:p14="http://schemas.microsoft.com/office/powerpoint/2010/main" val="117231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7594" y="850286"/>
            <a:ext cx="4419597" cy="4801314"/>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Once the number of clusters has been determined can group customers based on their spending score and remuneration.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Can see the customers who have the lower spending score and therefore those to target, being clusters 3 and 4.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Cluster 4 should be the customers the client should particularly target. They are among those with the highest remuneration and therefore higher disposable income and thus the capacity to spend with the client.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Analysis: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4171947"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K-means clustering</a:t>
            </a:r>
          </a:p>
        </p:txBody>
      </p:sp>
      <p:pic>
        <p:nvPicPr>
          <p:cNvPr id="3" name="Picture 2" descr="Chart, scatter chart&#10;&#10;Description automatically generated">
            <a:extLst>
              <a:ext uri="{FF2B5EF4-FFF2-40B4-BE49-F238E27FC236}">
                <a16:creationId xmlns:a16="http://schemas.microsoft.com/office/drawing/2014/main" id="{0E2E94EF-4F55-1F9F-98AC-7AEAFD128DF6}"/>
              </a:ext>
            </a:extLst>
          </p:cNvPr>
          <p:cNvPicPr>
            <a:picLocks noChangeAspect="1"/>
          </p:cNvPicPr>
          <p:nvPr/>
        </p:nvPicPr>
        <p:blipFill>
          <a:blip r:embed="rId3"/>
          <a:stretch>
            <a:fillRect/>
          </a:stretch>
        </p:blipFill>
        <p:spPr>
          <a:xfrm>
            <a:off x="196085" y="1823265"/>
            <a:ext cx="6440458" cy="4290000"/>
          </a:xfrm>
          <a:prstGeom prst="rect">
            <a:avLst/>
          </a:prstGeom>
        </p:spPr>
      </p:pic>
    </p:spTree>
    <p:extLst>
      <p:ext uri="{BB962C8B-B14F-4D97-AF65-F5344CB8AC3E}">
        <p14:creationId xmlns:p14="http://schemas.microsoft.com/office/powerpoint/2010/main" val="215085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7593" y="612844"/>
            <a:ext cx="4419597" cy="5909310"/>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key part of the NLP analysis was to identify information which could then be utilised in future marketing campaigns.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On the left are the top five summaries, taken from a list of 20, which have the highest polarity score.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recommendation to the client would be to look further into which products consistently receive reviews and summaries with high polarity scores.</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client should then look to increase the marketing of these products, especially on those that have a lower sales record but are performing well with customers.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Analysis: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5400674" cy="830997"/>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Natural Language Processing (NLP) &amp; Polarity Scores </a:t>
            </a:r>
          </a:p>
        </p:txBody>
      </p:sp>
      <p:pic>
        <p:nvPicPr>
          <p:cNvPr id="12" name="Picture 11" descr="Graphical user interface, text, application&#10;&#10;Description automatically generated">
            <a:extLst>
              <a:ext uri="{FF2B5EF4-FFF2-40B4-BE49-F238E27FC236}">
                <a16:creationId xmlns:a16="http://schemas.microsoft.com/office/drawing/2014/main" id="{591E022C-E3AF-52C0-292C-968B7C96D146}"/>
              </a:ext>
            </a:extLst>
          </p:cNvPr>
          <p:cNvPicPr>
            <a:picLocks noChangeAspect="1"/>
          </p:cNvPicPr>
          <p:nvPr/>
        </p:nvPicPr>
        <p:blipFill>
          <a:blip r:embed="rId3"/>
          <a:stretch>
            <a:fillRect/>
          </a:stretch>
        </p:blipFill>
        <p:spPr>
          <a:xfrm>
            <a:off x="463549" y="2397124"/>
            <a:ext cx="6101539" cy="2303463"/>
          </a:xfrm>
          <a:prstGeom prst="rect">
            <a:avLst/>
          </a:prstGeom>
        </p:spPr>
      </p:pic>
    </p:spTree>
    <p:extLst>
      <p:ext uri="{BB962C8B-B14F-4D97-AF65-F5344CB8AC3E}">
        <p14:creationId xmlns:p14="http://schemas.microsoft.com/office/powerpoint/2010/main" val="283724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D3EACFB-B5F5-DB52-12D2-03D857497432}"/>
              </a:ext>
            </a:extLst>
          </p:cNvPr>
          <p:cNvSpPr txBox="1"/>
          <p:nvPr/>
        </p:nvSpPr>
        <p:spPr>
          <a:xfrm>
            <a:off x="6300789" y="1563679"/>
            <a:ext cx="4943423" cy="2954655"/>
          </a:xfrm>
          <a:prstGeom prst="rect">
            <a:avLst/>
          </a:prstGeom>
          <a:noFill/>
        </p:spPr>
        <p:txBody>
          <a:bodyPr wrap="square" rtlCol="0">
            <a:spAutoFit/>
          </a:bodyPr>
          <a:lstStyle/>
          <a:p>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Employer Project – </a:t>
            </a:r>
            <a:r>
              <a:rPr lang="en-GB" sz="2000" dirty="0" err="1">
                <a:solidFill>
                  <a:schemeClr val="bg1"/>
                </a:solidFill>
                <a:latin typeface="Verdana" panose="020B0604030504040204" pitchFamily="34" charset="0"/>
                <a:ea typeface="Verdana" panose="020B0604030504040204" pitchFamily="34" charset="0"/>
                <a:cs typeface="Verdana" panose="020B0604030504040204" pitchFamily="34" charset="0"/>
              </a:rPr>
              <a:t>Thoughtworks</a:t>
            </a:r>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 / TFL</a:t>
            </a:r>
          </a:p>
          <a:p>
            <a:endPar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Group project</a:t>
            </a:r>
          </a:p>
          <a:p>
            <a:pPr marL="285750" indent="-28575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Employed skills learnt over the course to provide recommendations on how to increase cycling uptake in London</a:t>
            </a:r>
          </a:p>
          <a:p>
            <a:pPr marL="285750" indent="-28575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Personal analysis focused on Earnings, Mini Hollands and ethnic make up of London boroughs</a:t>
            </a:r>
          </a:p>
        </p:txBody>
      </p:sp>
      <p:sp>
        <p:nvSpPr>
          <p:cNvPr id="32" name="TextBox 31">
            <a:extLst>
              <a:ext uri="{FF2B5EF4-FFF2-40B4-BE49-F238E27FC236}">
                <a16:creationId xmlns:a16="http://schemas.microsoft.com/office/drawing/2014/main" id="{E30F92AB-4F28-BC31-5FC4-10F2CF7BB557}"/>
              </a:ext>
            </a:extLst>
          </p:cNvPr>
          <p:cNvSpPr txBox="1"/>
          <p:nvPr/>
        </p:nvSpPr>
        <p:spPr>
          <a:xfrm>
            <a:off x="357190" y="530603"/>
            <a:ext cx="3614738"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NHS Project: </a:t>
            </a:r>
          </a:p>
        </p:txBody>
      </p:sp>
      <p:pic>
        <p:nvPicPr>
          <p:cNvPr id="2" name="Picture 4" descr="Transport for London Logo PNG Transparent &amp; SVG Vector - Freebie Supply">
            <a:extLst>
              <a:ext uri="{FF2B5EF4-FFF2-40B4-BE49-F238E27FC236}">
                <a16:creationId xmlns:a16="http://schemas.microsoft.com/office/drawing/2014/main" id="{DF760CF9-F785-BC3B-1B03-785001D09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4" y="957289"/>
            <a:ext cx="4943422" cy="494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17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5214" y="853768"/>
            <a:ext cx="4419597" cy="5355312"/>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One of the central parts of my analysis was to look at the London Boroughs which took part in the Mini Holland govt initiative. This chimed with some infrastructure analysis another group member completed. Mini Hollands boroughs received significant investment in improving cycling infrastructure such as segregated cycling lanes.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Can see that two of the three Mini Holland boroughs saw a positive increase in cycling numbers pre Covid-19 and a healthy return post-pandemic.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From this initial analysis, I further analysed Waltham Forest.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TFL London: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5400674"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Mini Hollands</a:t>
            </a:r>
          </a:p>
        </p:txBody>
      </p:sp>
      <p:pic>
        <p:nvPicPr>
          <p:cNvPr id="2" name="Picture 1">
            <a:extLst>
              <a:ext uri="{FF2B5EF4-FFF2-40B4-BE49-F238E27FC236}">
                <a16:creationId xmlns:a16="http://schemas.microsoft.com/office/drawing/2014/main" id="{DFF1A10F-2234-6928-94FF-ED9E5A7CE16B}"/>
              </a:ext>
            </a:extLst>
          </p:cNvPr>
          <p:cNvPicPr>
            <a:picLocks noChangeAspect="1"/>
          </p:cNvPicPr>
          <p:nvPr/>
        </p:nvPicPr>
        <p:blipFill>
          <a:blip r:embed="rId3"/>
          <a:stretch>
            <a:fillRect/>
          </a:stretch>
        </p:blipFill>
        <p:spPr>
          <a:xfrm>
            <a:off x="357189" y="1823265"/>
            <a:ext cx="5900512" cy="4720410"/>
          </a:xfrm>
          <a:prstGeom prst="rect">
            <a:avLst/>
          </a:prstGeom>
        </p:spPr>
      </p:pic>
    </p:spTree>
    <p:extLst>
      <p:ext uri="{BB962C8B-B14F-4D97-AF65-F5344CB8AC3E}">
        <p14:creationId xmlns:p14="http://schemas.microsoft.com/office/powerpoint/2010/main" val="21349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5214" y="530603"/>
            <a:ext cx="4419597" cy="6186309"/>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Looking at Waltham Forest further we saw a positive rise in both male and female cycling numbers.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Female cycling numbers are important as they are significantly lower than males in every instance across all boroughs.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This positive rise in female cycling numbers is encouraging and shows the benefit of introducing Mini Hollands.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In some of our wider analysis and research of external sources, we found that safety was a primary concern for female cyclists. Therefore, the Waltham Forest study shows how investing in infrastructure can increase female cycling rates.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TFL London: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5400674"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Mini Hollands: Mini Hollands</a:t>
            </a:r>
          </a:p>
        </p:txBody>
      </p:sp>
      <p:pic>
        <p:nvPicPr>
          <p:cNvPr id="3" name="Picture 2">
            <a:extLst>
              <a:ext uri="{FF2B5EF4-FFF2-40B4-BE49-F238E27FC236}">
                <a16:creationId xmlns:a16="http://schemas.microsoft.com/office/drawing/2014/main" id="{9A549709-E530-FBEC-AED6-73BACB408207}"/>
              </a:ext>
            </a:extLst>
          </p:cNvPr>
          <p:cNvPicPr>
            <a:picLocks noChangeAspect="1"/>
          </p:cNvPicPr>
          <p:nvPr/>
        </p:nvPicPr>
        <p:blipFill>
          <a:blip r:embed="rId3"/>
          <a:stretch>
            <a:fillRect/>
          </a:stretch>
        </p:blipFill>
        <p:spPr>
          <a:xfrm>
            <a:off x="449963" y="1938202"/>
            <a:ext cx="5750812" cy="4600650"/>
          </a:xfrm>
          <a:prstGeom prst="rect">
            <a:avLst/>
          </a:prstGeom>
        </p:spPr>
      </p:pic>
    </p:spTree>
    <p:extLst>
      <p:ext uri="{BB962C8B-B14F-4D97-AF65-F5344CB8AC3E}">
        <p14:creationId xmlns:p14="http://schemas.microsoft.com/office/powerpoint/2010/main" val="115924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5214" y="530603"/>
            <a:ext cx="4419597" cy="6186309"/>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Looking at Waltham Forest further we saw a positive rise in both male and female cycling numbers.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Female cycling numbers are important as they are significantly lower than males in every instance across all boroughs.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This positive rise in female cycling numbers is encouraging and shows the benefit of introducing Mini Hollands.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In some of our wider analysis and research of external sources, we found that safety was a primary concern for female cyclists. Therefore, the Waltham Forest study shows how investing in infrastructure can increase female cycling rates. </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TFL London: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8" y="1176934"/>
            <a:ext cx="5600699"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Mini Hollands: Waltham Forest</a:t>
            </a:r>
          </a:p>
        </p:txBody>
      </p:sp>
      <p:pic>
        <p:nvPicPr>
          <p:cNvPr id="3" name="Picture 2">
            <a:extLst>
              <a:ext uri="{FF2B5EF4-FFF2-40B4-BE49-F238E27FC236}">
                <a16:creationId xmlns:a16="http://schemas.microsoft.com/office/drawing/2014/main" id="{9A549709-E530-FBEC-AED6-73BACB408207}"/>
              </a:ext>
            </a:extLst>
          </p:cNvPr>
          <p:cNvPicPr>
            <a:picLocks noChangeAspect="1"/>
          </p:cNvPicPr>
          <p:nvPr/>
        </p:nvPicPr>
        <p:blipFill>
          <a:blip r:embed="rId3"/>
          <a:stretch>
            <a:fillRect/>
          </a:stretch>
        </p:blipFill>
        <p:spPr>
          <a:xfrm>
            <a:off x="449963" y="1938202"/>
            <a:ext cx="5750812" cy="4600650"/>
          </a:xfrm>
          <a:prstGeom prst="rect">
            <a:avLst/>
          </a:prstGeom>
        </p:spPr>
      </p:pic>
    </p:spTree>
    <p:extLst>
      <p:ext uri="{BB962C8B-B14F-4D97-AF65-F5344CB8AC3E}">
        <p14:creationId xmlns:p14="http://schemas.microsoft.com/office/powerpoint/2010/main" val="62084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4799103-9822-E850-3E5F-39C2C7D26ADB}"/>
              </a:ext>
            </a:extLst>
          </p:cNvPr>
          <p:cNvSpPr txBox="1"/>
          <p:nvPr/>
        </p:nvSpPr>
        <p:spPr>
          <a:xfrm>
            <a:off x="8317710" y="3398223"/>
            <a:ext cx="3467100" cy="2677656"/>
          </a:xfrm>
          <a:prstGeom prst="rect">
            <a:avLst/>
          </a:prstGeom>
          <a:noFill/>
        </p:spPr>
        <p:txBody>
          <a:bodyPr wrap="square" rtlCol="0">
            <a:spAutoFit/>
          </a:bodyPr>
          <a:lstStyle/>
          <a:p>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Employer Project – </a:t>
            </a:r>
            <a:r>
              <a:rPr lang="en-GB" sz="2000" dirty="0" err="1">
                <a:solidFill>
                  <a:schemeClr val="bg1"/>
                </a:solidFill>
                <a:latin typeface="Verdana" panose="020B0604030504040204" pitchFamily="34" charset="0"/>
                <a:ea typeface="Verdana" panose="020B0604030504040204" pitchFamily="34" charset="0"/>
                <a:cs typeface="Verdana" panose="020B0604030504040204" pitchFamily="34" charset="0"/>
              </a:rPr>
              <a:t>Thoughtworks</a:t>
            </a:r>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 / TFL</a:t>
            </a:r>
          </a:p>
          <a:p>
            <a:endPar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Group project</a:t>
            </a:r>
          </a:p>
          <a:p>
            <a:pPr marL="285750" indent="-28575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Employed skills learnt over the course to provide recommendations on how to increase cycling uptake in London</a:t>
            </a:r>
          </a:p>
        </p:txBody>
      </p:sp>
      <p:pic>
        <p:nvPicPr>
          <p:cNvPr id="1026" name="Picture 2" descr="NHS Identity Guidelines | NHS logo">
            <a:extLst>
              <a:ext uri="{FF2B5EF4-FFF2-40B4-BE49-F238E27FC236}">
                <a16:creationId xmlns:a16="http://schemas.microsoft.com/office/drawing/2014/main" id="{60D9E2E1-6829-B985-1138-569719ABF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55" t="15271" r="37543" b="15668"/>
          <a:stretch/>
        </p:blipFill>
        <p:spPr bwMode="auto">
          <a:xfrm>
            <a:off x="628651" y="1577967"/>
            <a:ext cx="3114673" cy="15443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D3EACFB-B5F5-DB52-12D2-03D857497432}"/>
              </a:ext>
            </a:extLst>
          </p:cNvPr>
          <p:cNvSpPr txBox="1"/>
          <p:nvPr/>
        </p:nvSpPr>
        <p:spPr>
          <a:xfrm>
            <a:off x="628651" y="3407957"/>
            <a:ext cx="3114673" cy="2062103"/>
          </a:xfrm>
          <a:prstGeom prst="rect">
            <a:avLst/>
          </a:prstGeom>
          <a:noFill/>
        </p:spPr>
        <p:txBody>
          <a:bodyPr wrap="square" rtlCol="0">
            <a:spAutoFit/>
          </a:bodyPr>
          <a:lstStyle/>
          <a:p>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NHS Study</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Diagnostic Analysis</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Utilised Python to investigate low or missed appointments across NHS services</a:t>
            </a:r>
          </a:p>
        </p:txBody>
      </p:sp>
      <p:sp>
        <p:nvSpPr>
          <p:cNvPr id="15" name="TextBox 14">
            <a:extLst>
              <a:ext uri="{FF2B5EF4-FFF2-40B4-BE49-F238E27FC236}">
                <a16:creationId xmlns:a16="http://schemas.microsoft.com/office/drawing/2014/main" id="{4F64B10D-473A-FC54-D0EC-6B14F5E1A12B}"/>
              </a:ext>
            </a:extLst>
          </p:cNvPr>
          <p:cNvSpPr txBox="1"/>
          <p:nvPr/>
        </p:nvSpPr>
        <p:spPr>
          <a:xfrm>
            <a:off x="4481516" y="3429000"/>
            <a:ext cx="3376609" cy="3170099"/>
          </a:xfrm>
          <a:prstGeom prst="rect">
            <a:avLst/>
          </a:prstGeom>
          <a:noFill/>
        </p:spPr>
        <p:txBody>
          <a:bodyPr wrap="square" rtlCol="0">
            <a:spAutoFit/>
          </a:bodyPr>
          <a:lstStyle/>
          <a:p>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Sales Data</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Predictive Analysis</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Exploited Python and R to analyse toy company's sales data</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Built linear and </a:t>
            </a:r>
            <a:r>
              <a:rPr lang="en-GB" dirty="0" err="1">
                <a:solidFill>
                  <a:schemeClr val="bg1"/>
                </a:solidFill>
                <a:latin typeface="Verdana" panose="020B0604030504040204" pitchFamily="34" charset="0"/>
                <a:ea typeface="Verdana" panose="020B0604030504040204" pitchFamily="34" charset="0"/>
                <a:cs typeface="Verdana" panose="020B0604030504040204" pitchFamily="34" charset="0"/>
              </a:rPr>
              <a:t>mlr</a:t>
            </a: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 models </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k-means clustering</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Natural Language Processing </a:t>
            </a:r>
          </a:p>
        </p:txBody>
      </p:sp>
      <p:pic>
        <p:nvPicPr>
          <p:cNvPr id="23" name="Picture 22" descr="Text&#10;&#10;Description automatically generated">
            <a:extLst>
              <a:ext uri="{FF2B5EF4-FFF2-40B4-BE49-F238E27FC236}">
                <a16:creationId xmlns:a16="http://schemas.microsoft.com/office/drawing/2014/main" id="{70D9D9EE-0D93-A616-398C-7B851F713DD3}"/>
              </a:ext>
            </a:extLst>
          </p:cNvPr>
          <p:cNvPicPr>
            <a:picLocks noChangeAspect="1"/>
          </p:cNvPicPr>
          <p:nvPr/>
        </p:nvPicPr>
        <p:blipFill>
          <a:blip r:embed="rId4"/>
          <a:stretch>
            <a:fillRect/>
          </a:stretch>
        </p:blipFill>
        <p:spPr>
          <a:xfrm>
            <a:off x="4481516" y="1577967"/>
            <a:ext cx="3376609" cy="1544355"/>
          </a:xfrm>
          <a:prstGeom prst="rect">
            <a:avLst/>
          </a:prstGeom>
        </p:spPr>
      </p:pic>
      <p:pic>
        <p:nvPicPr>
          <p:cNvPr id="1028" name="Picture 4" descr="Transport for London Logo PNG Transparent &amp; SVG Vector - Freebie Supply">
            <a:extLst>
              <a:ext uri="{FF2B5EF4-FFF2-40B4-BE49-F238E27FC236}">
                <a16:creationId xmlns:a16="http://schemas.microsoft.com/office/drawing/2014/main" id="{9E12D00B-19EC-DCAD-14AA-20FFFB8EF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7306" y="1176190"/>
            <a:ext cx="2347908" cy="234790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E30F92AB-4F28-BC31-5FC4-10F2CF7BB557}"/>
              </a:ext>
            </a:extLst>
          </p:cNvPr>
          <p:cNvSpPr txBox="1"/>
          <p:nvPr/>
        </p:nvSpPr>
        <p:spPr>
          <a:xfrm>
            <a:off x="357190" y="530603"/>
            <a:ext cx="3614738"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Key Projects: </a:t>
            </a:r>
          </a:p>
        </p:txBody>
      </p:sp>
    </p:spTree>
    <p:extLst>
      <p:ext uri="{BB962C8B-B14F-4D97-AF65-F5344CB8AC3E}">
        <p14:creationId xmlns:p14="http://schemas.microsoft.com/office/powerpoint/2010/main" val="184927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315201" y="197346"/>
            <a:ext cx="4419597" cy="6463308"/>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We also recognised that one of the Mini Hollands wasn’t performing as well being Enfield. Conducted some further research into the ethnic makeup of each Mini Holland borough. I found that Enfield had a higher black population compared to other boroughs. Additionally, I also found the average weekly full-time earnings were lower than the other boroughs.</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A study conducted by TFL found that access to a bike was a major barrier for ethnic groups. This could suggest the poor performance of Enfield as its residents are unable to own / access bikes.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Our recommendation was to offer an initiative to increase access to bikes in Enfield &amp; other low-income boroughs.</a:t>
            </a:r>
          </a:p>
        </p:txBody>
      </p:sp>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TFL London: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5400674"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Mini Hollands: Enfield</a:t>
            </a:r>
          </a:p>
        </p:txBody>
      </p:sp>
      <p:pic>
        <p:nvPicPr>
          <p:cNvPr id="2" name="Content Placeholder 4" descr="Table&#10;&#10;Description automatically generated">
            <a:extLst>
              <a:ext uri="{FF2B5EF4-FFF2-40B4-BE49-F238E27FC236}">
                <a16:creationId xmlns:a16="http://schemas.microsoft.com/office/drawing/2014/main" id="{58E2BD43-35F8-B3D0-7F90-0C015B673F57}"/>
              </a:ext>
            </a:extLst>
          </p:cNvPr>
          <p:cNvPicPr>
            <a:picLocks noChangeAspect="1"/>
          </p:cNvPicPr>
          <p:nvPr/>
        </p:nvPicPr>
        <p:blipFill>
          <a:blip r:embed="rId3"/>
          <a:stretch>
            <a:fillRect/>
          </a:stretch>
        </p:blipFill>
        <p:spPr>
          <a:xfrm>
            <a:off x="457202" y="1670045"/>
            <a:ext cx="5927494" cy="1599101"/>
          </a:xfrm>
          <a:prstGeom prst="rect">
            <a:avLst/>
          </a:prstGeom>
        </p:spPr>
      </p:pic>
      <p:grpSp>
        <p:nvGrpSpPr>
          <p:cNvPr id="8" name="Group 7">
            <a:extLst>
              <a:ext uri="{FF2B5EF4-FFF2-40B4-BE49-F238E27FC236}">
                <a16:creationId xmlns:a16="http://schemas.microsoft.com/office/drawing/2014/main" id="{C6685417-215B-FDBB-7BA2-467ABC8FAC8C}"/>
              </a:ext>
            </a:extLst>
          </p:cNvPr>
          <p:cNvGrpSpPr/>
          <p:nvPr/>
        </p:nvGrpSpPr>
        <p:grpSpPr>
          <a:xfrm>
            <a:off x="457202" y="3429000"/>
            <a:ext cx="3702164" cy="3315927"/>
            <a:chOff x="1212736" y="3179296"/>
            <a:chExt cx="4216400" cy="3437223"/>
          </a:xfrm>
        </p:grpSpPr>
        <p:pic>
          <p:nvPicPr>
            <p:cNvPr id="4" name="Picture 3" descr="Chart, bar chart&#10;&#10;Description automatically generated">
              <a:extLst>
                <a:ext uri="{FF2B5EF4-FFF2-40B4-BE49-F238E27FC236}">
                  <a16:creationId xmlns:a16="http://schemas.microsoft.com/office/drawing/2014/main" id="{A6EDEED2-8DBA-A1D7-B487-EA8A9AEF790C}"/>
                </a:ext>
              </a:extLst>
            </p:cNvPr>
            <p:cNvPicPr>
              <a:picLocks noChangeAspect="1"/>
            </p:cNvPicPr>
            <p:nvPr/>
          </p:nvPicPr>
          <p:blipFill rotWithShape="1">
            <a:blip r:embed="rId4"/>
            <a:srcRect b="83527"/>
            <a:stretch/>
          </p:blipFill>
          <p:spPr>
            <a:xfrm>
              <a:off x="1212736" y="3179296"/>
              <a:ext cx="4216400" cy="797068"/>
            </a:xfrm>
            <a:prstGeom prst="rect">
              <a:avLst/>
            </a:prstGeom>
          </p:spPr>
        </p:pic>
        <p:pic>
          <p:nvPicPr>
            <p:cNvPr id="6" name="Picture 5" descr="Chart, bar chart&#10;&#10;Description automatically generated">
              <a:extLst>
                <a:ext uri="{FF2B5EF4-FFF2-40B4-BE49-F238E27FC236}">
                  <a16:creationId xmlns:a16="http://schemas.microsoft.com/office/drawing/2014/main" id="{31E8E059-4D2D-5E53-51A6-A5218805FB5C}"/>
                </a:ext>
              </a:extLst>
            </p:cNvPr>
            <p:cNvPicPr>
              <a:picLocks noChangeAspect="1"/>
            </p:cNvPicPr>
            <p:nvPr/>
          </p:nvPicPr>
          <p:blipFill rotWithShape="1">
            <a:blip r:embed="rId4"/>
            <a:srcRect t="45281" b="156"/>
            <a:stretch/>
          </p:blipFill>
          <p:spPr>
            <a:xfrm>
              <a:off x="1212736" y="3976364"/>
              <a:ext cx="4216400" cy="2640155"/>
            </a:xfrm>
            <a:prstGeom prst="rect">
              <a:avLst/>
            </a:prstGeom>
          </p:spPr>
        </p:pic>
      </p:grpSp>
    </p:spTree>
    <p:extLst>
      <p:ext uri="{BB962C8B-B14F-4D97-AF65-F5344CB8AC3E}">
        <p14:creationId xmlns:p14="http://schemas.microsoft.com/office/powerpoint/2010/main" val="253750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5"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3" name="TextBox 2">
            <a:extLst>
              <a:ext uri="{FF2B5EF4-FFF2-40B4-BE49-F238E27FC236}">
                <a16:creationId xmlns:a16="http://schemas.microsoft.com/office/drawing/2014/main" id="{31EE4D63-31D5-5236-1B14-0FD182FB2CCA}"/>
              </a:ext>
            </a:extLst>
          </p:cNvPr>
          <p:cNvSpPr txBox="1"/>
          <p:nvPr/>
        </p:nvSpPr>
        <p:spPr>
          <a:xfrm>
            <a:off x="1061090" y="481584"/>
            <a:ext cx="5129214" cy="1446550"/>
          </a:xfrm>
          <a:prstGeom prst="rect">
            <a:avLst/>
          </a:prstGeom>
          <a:solidFill>
            <a:schemeClr val="bg1"/>
          </a:solidFill>
        </p:spPr>
        <p:txBody>
          <a:bodyPr wrap="square" rtlCol="0">
            <a:spAutoFit/>
          </a:bodyPr>
          <a:lstStyle/>
          <a:p>
            <a:pPr algn="ctr"/>
            <a:r>
              <a:rPr lang="en-GB" sz="4400" b="1"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GET IN </a:t>
            </a:r>
          </a:p>
          <a:p>
            <a:pPr algn="ctr"/>
            <a:r>
              <a:rPr lang="en-GB" sz="4400" b="1"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TOUCH</a:t>
            </a:r>
          </a:p>
        </p:txBody>
      </p:sp>
      <p:sp>
        <p:nvSpPr>
          <p:cNvPr id="10" name="TextBox 9">
            <a:extLst>
              <a:ext uri="{FF2B5EF4-FFF2-40B4-BE49-F238E27FC236}">
                <a16:creationId xmlns:a16="http://schemas.microsoft.com/office/drawing/2014/main" id="{38227CFB-00D6-BAD1-412D-ABEB56FFA505}"/>
              </a:ext>
            </a:extLst>
          </p:cNvPr>
          <p:cNvSpPr txBox="1"/>
          <p:nvPr/>
        </p:nvSpPr>
        <p:spPr>
          <a:xfrm>
            <a:off x="1003940" y="2505670"/>
            <a:ext cx="5243513" cy="923330"/>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Email: </a:t>
            </a: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dominicgooch@Hotmail.co.uk</a:t>
            </a:r>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Mobile: 0750 549 3557</a:t>
            </a:r>
          </a:p>
        </p:txBody>
      </p:sp>
    </p:spTree>
    <p:extLst>
      <p:ext uri="{BB962C8B-B14F-4D97-AF65-F5344CB8AC3E}">
        <p14:creationId xmlns:p14="http://schemas.microsoft.com/office/powerpoint/2010/main" val="354619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1026" name="Picture 2" descr="NHS Identity Guidelines | NHS logo">
            <a:extLst>
              <a:ext uri="{FF2B5EF4-FFF2-40B4-BE49-F238E27FC236}">
                <a16:creationId xmlns:a16="http://schemas.microsoft.com/office/drawing/2014/main" id="{60D9E2E1-6829-B985-1138-569719ABFC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55" t="15271" r="37543" b="15668"/>
          <a:stretch/>
        </p:blipFill>
        <p:spPr bwMode="auto">
          <a:xfrm>
            <a:off x="628651" y="1577967"/>
            <a:ext cx="4943423" cy="245110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D3EACFB-B5F5-DB52-12D2-03D857497432}"/>
              </a:ext>
            </a:extLst>
          </p:cNvPr>
          <p:cNvSpPr txBox="1"/>
          <p:nvPr/>
        </p:nvSpPr>
        <p:spPr>
          <a:xfrm>
            <a:off x="6300789" y="1563679"/>
            <a:ext cx="4943423" cy="3170099"/>
          </a:xfrm>
          <a:prstGeom prst="rect">
            <a:avLst/>
          </a:prstGeom>
          <a:noFill/>
        </p:spPr>
        <p:txBody>
          <a:bodyPr wrap="square" rtlCol="0">
            <a:spAutoFit/>
          </a:bodyPr>
          <a:lstStyle/>
          <a:p>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NHS Study</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Diagnostic Analysis</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Utilised Python to investigate low or missed appointments across NHS services</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Analysed patterns and trends in the data to identify causes of missed appointments</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Provided recommendations based on the diagnostic analysis </a:t>
            </a:r>
          </a:p>
        </p:txBody>
      </p:sp>
      <p:sp>
        <p:nvSpPr>
          <p:cNvPr id="32" name="TextBox 31">
            <a:extLst>
              <a:ext uri="{FF2B5EF4-FFF2-40B4-BE49-F238E27FC236}">
                <a16:creationId xmlns:a16="http://schemas.microsoft.com/office/drawing/2014/main" id="{E30F92AB-4F28-BC31-5FC4-10F2CF7BB557}"/>
              </a:ext>
            </a:extLst>
          </p:cNvPr>
          <p:cNvSpPr txBox="1"/>
          <p:nvPr/>
        </p:nvSpPr>
        <p:spPr>
          <a:xfrm>
            <a:off x="357190" y="530603"/>
            <a:ext cx="3614738"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NHS Project: </a:t>
            </a:r>
          </a:p>
        </p:txBody>
      </p:sp>
    </p:spTree>
    <p:extLst>
      <p:ext uri="{BB962C8B-B14F-4D97-AF65-F5344CB8AC3E}">
        <p14:creationId xmlns:p14="http://schemas.microsoft.com/office/powerpoint/2010/main" val="91584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11D40D1-57FF-B4D1-C993-9BABCD43190B}"/>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5" name="TextBox 4">
            <a:extLst>
              <a:ext uri="{FF2B5EF4-FFF2-40B4-BE49-F238E27FC236}">
                <a16:creationId xmlns:a16="http://schemas.microsoft.com/office/drawing/2014/main" id="{9E043DBA-54FE-492B-600F-FC6213628398}"/>
              </a:ext>
            </a:extLst>
          </p:cNvPr>
          <p:cNvSpPr txBox="1"/>
          <p:nvPr/>
        </p:nvSpPr>
        <p:spPr>
          <a:xfrm>
            <a:off x="7415213" y="408265"/>
            <a:ext cx="3614738" cy="830997"/>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Using Python to diagnose causes: </a:t>
            </a:r>
            <a:endPar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Chart, line chart&#10;&#10;Description automatically generated">
            <a:extLst>
              <a:ext uri="{FF2B5EF4-FFF2-40B4-BE49-F238E27FC236}">
                <a16:creationId xmlns:a16="http://schemas.microsoft.com/office/drawing/2014/main" id="{2A228AB1-5586-FBF7-4F8F-2FD8CC747953}"/>
              </a:ext>
            </a:extLst>
          </p:cNvPr>
          <p:cNvPicPr>
            <a:picLocks noChangeAspect="1"/>
          </p:cNvPicPr>
          <p:nvPr/>
        </p:nvPicPr>
        <p:blipFill>
          <a:blip r:embed="rId3"/>
          <a:stretch>
            <a:fillRect/>
          </a:stretch>
        </p:blipFill>
        <p:spPr>
          <a:xfrm>
            <a:off x="357190" y="1538228"/>
            <a:ext cx="6129336" cy="4903469"/>
          </a:xfrm>
          <a:prstGeom prst="rect">
            <a:avLst/>
          </a:prstGeom>
        </p:spPr>
      </p:pic>
      <p:sp>
        <p:nvSpPr>
          <p:cNvPr id="26" name="TextBox 25">
            <a:extLst>
              <a:ext uri="{FF2B5EF4-FFF2-40B4-BE49-F238E27FC236}">
                <a16:creationId xmlns:a16="http://schemas.microsoft.com/office/drawing/2014/main" id="{479DFA61-35D5-B9A3-AC01-D33CCCC9D7DC}"/>
              </a:ext>
            </a:extLst>
          </p:cNvPr>
          <p:cNvSpPr txBox="1"/>
          <p:nvPr/>
        </p:nvSpPr>
        <p:spPr>
          <a:xfrm>
            <a:off x="7415213" y="1423928"/>
            <a:ext cx="4419597" cy="4524315"/>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key element of this project was to investigate missed NHS appointments.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First analysed what period, from the data provided, saw the highest number of missed appointments.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Can see the large spike rising from August 2021 and peaking in October 2021 as well as a smaller spike in between February and March 2022.</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next step was to look at different appointment factors to understand the cause.</a:t>
            </a:r>
          </a:p>
        </p:txBody>
      </p:sp>
      <p:sp>
        <p:nvSpPr>
          <p:cNvPr id="33" name="TextBox 32">
            <a:extLst>
              <a:ext uri="{FF2B5EF4-FFF2-40B4-BE49-F238E27FC236}">
                <a16:creationId xmlns:a16="http://schemas.microsoft.com/office/drawing/2014/main" id="{2FCB440D-7B9F-53E1-D5E5-89E44547564F}"/>
              </a:ext>
            </a:extLst>
          </p:cNvPr>
          <p:cNvSpPr txBox="1"/>
          <p:nvPr/>
        </p:nvSpPr>
        <p:spPr>
          <a:xfrm>
            <a:off x="357190" y="530603"/>
            <a:ext cx="3614738"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NHS Study: </a:t>
            </a:r>
          </a:p>
        </p:txBody>
      </p:sp>
    </p:spTree>
    <p:extLst>
      <p:ext uri="{BB962C8B-B14F-4D97-AF65-F5344CB8AC3E}">
        <p14:creationId xmlns:p14="http://schemas.microsoft.com/office/powerpoint/2010/main" val="56560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46169" y="530603"/>
            <a:ext cx="4419597" cy="6186309"/>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Found that appointments with a Time between Book and Appointment of ‘2 to 7 days’ and ‘8 to 14 days’ contributed significantly to missed appointments.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Why is this? The likely cause behind a lot of these missed appointments is that if you feel ill you would want a same-day or next-day appointment. Once these appointments are booked you are offered an appointment with a longer time between book and appointment, after which time the symptoms have calmed down.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This “cause” would suggest these are GP appointments. Therefore, investigated Healthcare Professional Type for ‘2 to 7’ and ‘8 to 14’ appointments. </a:t>
            </a:r>
          </a:p>
        </p:txBody>
      </p:sp>
      <p:pic>
        <p:nvPicPr>
          <p:cNvPr id="13" name="Picture 12" descr="Chart, line chart&#10;&#10;Description automatically generated">
            <a:extLst>
              <a:ext uri="{FF2B5EF4-FFF2-40B4-BE49-F238E27FC236}">
                <a16:creationId xmlns:a16="http://schemas.microsoft.com/office/drawing/2014/main" id="{0B102C78-8E28-C0B6-F056-B4865C6C8382}"/>
              </a:ext>
            </a:extLst>
          </p:cNvPr>
          <p:cNvPicPr>
            <a:picLocks noChangeAspect="1"/>
          </p:cNvPicPr>
          <p:nvPr/>
        </p:nvPicPr>
        <p:blipFill>
          <a:blip r:embed="rId3"/>
          <a:stretch>
            <a:fillRect/>
          </a:stretch>
        </p:blipFill>
        <p:spPr>
          <a:xfrm>
            <a:off x="326234" y="1429286"/>
            <a:ext cx="6301233" cy="5040986"/>
          </a:xfrm>
          <a:prstGeom prst="rect">
            <a:avLst/>
          </a:prstGeom>
        </p:spPr>
      </p:pic>
      <p:sp>
        <p:nvSpPr>
          <p:cNvPr id="14" name="TextBox 13">
            <a:extLst>
              <a:ext uri="{FF2B5EF4-FFF2-40B4-BE49-F238E27FC236}">
                <a16:creationId xmlns:a16="http://schemas.microsoft.com/office/drawing/2014/main" id="{FD91D802-9808-3ADF-29C1-A7B3F94F2B89}"/>
              </a:ext>
            </a:extLst>
          </p:cNvPr>
          <p:cNvSpPr txBox="1"/>
          <p:nvPr/>
        </p:nvSpPr>
        <p:spPr>
          <a:xfrm>
            <a:off x="357190" y="530603"/>
            <a:ext cx="3614738"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NHS Study: </a:t>
            </a:r>
          </a:p>
        </p:txBody>
      </p:sp>
    </p:spTree>
    <p:extLst>
      <p:ext uri="{BB962C8B-B14F-4D97-AF65-F5344CB8AC3E}">
        <p14:creationId xmlns:p14="http://schemas.microsoft.com/office/powerpoint/2010/main" val="233812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5213" y="1423928"/>
            <a:ext cx="4419597" cy="4247317"/>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With both ‘2 to 7 days’ (seen on the left) and ‘8 to 14 days’ found that ‘Other Practice Staff’ was the Health Care Professional (HCP) Type responsible for the most appointments.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shape of the line in both instances also follows the same pattern we have seen for did not attend appointments.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Suggests the HCP Type offered to patients could be the root cause behind missed appointments. </a:t>
            </a:r>
          </a:p>
        </p:txBody>
      </p:sp>
      <p:pic>
        <p:nvPicPr>
          <p:cNvPr id="3" name="Picture 2" descr="Chart, line chart&#10;&#10;Description automatically generated">
            <a:extLst>
              <a:ext uri="{FF2B5EF4-FFF2-40B4-BE49-F238E27FC236}">
                <a16:creationId xmlns:a16="http://schemas.microsoft.com/office/drawing/2014/main" id="{B3D7E2FA-53AC-AD08-E677-3B520FA6A62C}"/>
              </a:ext>
            </a:extLst>
          </p:cNvPr>
          <p:cNvPicPr>
            <a:picLocks noChangeAspect="1"/>
          </p:cNvPicPr>
          <p:nvPr/>
        </p:nvPicPr>
        <p:blipFill>
          <a:blip r:embed="rId2"/>
          <a:stretch>
            <a:fillRect/>
          </a:stretch>
        </p:blipFill>
        <p:spPr>
          <a:xfrm>
            <a:off x="440606" y="1528763"/>
            <a:ext cx="6074494" cy="4859595"/>
          </a:xfrm>
          <a:prstGeom prst="rect">
            <a:avLst/>
          </a:prstGeom>
        </p:spPr>
      </p:pic>
      <p:sp>
        <p:nvSpPr>
          <p:cNvPr id="4" name="TextBox 3">
            <a:extLst>
              <a:ext uri="{FF2B5EF4-FFF2-40B4-BE49-F238E27FC236}">
                <a16:creationId xmlns:a16="http://schemas.microsoft.com/office/drawing/2014/main" id="{6702F5AB-0DAC-E550-7D61-27FE4FFA14A9}"/>
              </a:ext>
            </a:extLst>
          </p:cNvPr>
          <p:cNvSpPr txBox="1"/>
          <p:nvPr/>
        </p:nvSpPr>
        <p:spPr>
          <a:xfrm>
            <a:off x="357190" y="530603"/>
            <a:ext cx="3614738"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NHS Study: </a:t>
            </a:r>
          </a:p>
        </p:txBody>
      </p:sp>
    </p:spTree>
    <p:extLst>
      <p:ext uri="{BB962C8B-B14F-4D97-AF65-F5344CB8AC3E}">
        <p14:creationId xmlns:p14="http://schemas.microsoft.com/office/powerpoint/2010/main" val="49563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5214" y="1365080"/>
            <a:ext cx="4419597" cy="5078313"/>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Can see that Other Practice Staff contributes significantly more to the number of Did not Attend Appointments compared to the other HCP Types.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In the wider analysis, Other Practice Staff services are allocated a similar number of appointments as the GP service.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Recommendations from this project focused on further research as to why patients are not attending Other Practice Staff appointments.</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Is it due to poor services? Not trusting a third-party provider?  </a:t>
            </a:r>
          </a:p>
        </p:txBody>
      </p:sp>
      <p:pic>
        <p:nvPicPr>
          <p:cNvPr id="6" name="Picture 5" descr="Chart, line chart&#10;&#10;Description automatically generated">
            <a:extLst>
              <a:ext uri="{FF2B5EF4-FFF2-40B4-BE49-F238E27FC236}">
                <a16:creationId xmlns:a16="http://schemas.microsoft.com/office/drawing/2014/main" id="{1A539A5B-8F2B-0E1E-DF79-13E7E8FD09B7}"/>
              </a:ext>
            </a:extLst>
          </p:cNvPr>
          <p:cNvPicPr>
            <a:picLocks noChangeAspect="1"/>
          </p:cNvPicPr>
          <p:nvPr/>
        </p:nvPicPr>
        <p:blipFill>
          <a:blip r:embed="rId3"/>
          <a:stretch>
            <a:fillRect/>
          </a:stretch>
        </p:blipFill>
        <p:spPr>
          <a:xfrm>
            <a:off x="357189" y="1423928"/>
            <a:ext cx="6200773" cy="4960619"/>
          </a:xfrm>
          <a:prstGeom prst="rect">
            <a:avLst/>
          </a:prstGeom>
        </p:spPr>
      </p:pic>
      <p:sp>
        <p:nvSpPr>
          <p:cNvPr id="9" name="TextBox 8">
            <a:extLst>
              <a:ext uri="{FF2B5EF4-FFF2-40B4-BE49-F238E27FC236}">
                <a16:creationId xmlns:a16="http://schemas.microsoft.com/office/drawing/2014/main" id="{63DADC28-D177-8392-F671-8EEB0E09087D}"/>
              </a:ext>
            </a:extLst>
          </p:cNvPr>
          <p:cNvSpPr txBox="1"/>
          <p:nvPr/>
        </p:nvSpPr>
        <p:spPr>
          <a:xfrm>
            <a:off x="357190" y="530603"/>
            <a:ext cx="3614738"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NHS Study: </a:t>
            </a:r>
          </a:p>
        </p:txBody>
      </p:sp>
    </p:spTree>
    <p:extLst>
      <p:ext uri="{BB962C8B-B14F-4D97-AF65-F5344CB8AC3E}">
        <p14:creationId xmlns:p14="http://schemas.microsoft.com/office/powerpoint/2010/main" val="190225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23" name="Picture 22" descr="Text&#10;&#10;Description automatically generated">
            <a:extLst>
              <a:ext uri="{FF2B5EF4-FFF2-40B4-BE49-F238E27FC236}">
                <a16:creationId xmlns:a16="http://schemas.microsoft.com/office/drawing/2014/main" id="{70D9D9EE-0D93-A616-398C-7B851F713DD3}"/>
              </a:ext>
            </a:extLst>
          </p:cNvPr>
          <p:cNvPicPr>
            <a:picLocks noChangeAspect="1"/>
          </p:cNvPicPr>
          <p:nvPr/>
        </p:nvPicPr>
        <p:blipFill>
          <a:blip r:embed="rId3"/>
          <a:stretch>
            <a:fillRect/>
          </a:stretch>
        </p:blipFill>
        <p:spPr>
          <a:xfrm>
            <a:off x="357189" y="1577966"/>
            <a:ext cx="4890578" cy="2236797"/>
          </a:xfrm>
          <a:prstGeom prst="rect">
            <a:avLst/>
          </a:prstGeom>
        </p:spPr>
      </p:pic>
      <p:sp>
        <p:nvSpPr>
          <p:cNvPr id="32" name="TextBox 31">
            <a:extLst>
              <a:ext uri="{FF2B5EF4-FFF2-40B4-BE49-F238E27FC236}">
                <a16:creationId xmlns:a16="http://schemas.microsoft.com/office/drawing/2014/main" id="{E30F92AB-4F28-BC31-5FC4-10F2CF7BB557}"/>
              </a:ext>
            </a:extLst>
          </p:cNvPr>
          <p:cNvSpPr txBox="1"/>
          <p:nvPr/>
        </p:nvSpPr>
        <p:spPr>
          <a:xfrm>
            <a:off x="357189" y="530603"/>
            <a:ext cx="3914773"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Project:</a:t>
            </a:r>
          </a:p>
        </p:txBody>
      </p:sp>
      <p:sp>
        <p:nvSpPr>
          <p:cNvPr id="3" name="TextBox 2">
            <a:extLst>
              <a:ext uri="{FF2B5EF4-FFF2-40B4-BE49-F238E27FC236}">
                <a16:creationId xmlns:a16="http://schemas.microsoft.com/office/drawing/2014/main" id="{6381F54F-29CC-685B-C94B-BED18AAA9FB0}"/>
              </a:ext>
            </a:extLst>
          </p:cNvPr>
          <p:cNvSpPr txBox="1"/>
          <p:nvPr/>
        </p:nvSpPr>
        <p:spPr>
          <a:xfrm>
            <a:off x="6300789" y="1563679"/>
            <a:ext cx="4943423" cy="3724096"/>
          </a:xfrm>
          <a:prstGeom prst="rect">
            <a:avLst/>
          </a:prstGeom>
          <a:noFill/>
        </p:spPr>
        <p:txBody>
          <a:bodyPr wrap="square" rtlCol="0">
            <a:spAutoFit/>
          </a:bodyPr>
          <a:lstStyle/>
          <a:p>
            <a:r>
              <a:rPr lang="en-GB" sz="2000" dirty="0">
                <a:solidFill>
                  <a:schemeClr val="bg1"/>
                </a:solidFill>
                <a:latin typeface="Verdana" panose="020B0604030504040204" pitchFamily="34" charset="0"/>
                <a:ea typeface="Verdana" panose="020B0604030504040204" pitchFamily="34" charset="0"/>
                <a:cs typeface="Verdana" panose="020B0604030504040204" pitchFamily="34" charset="0"/>
              </a:rPr>
              <a:t>Sales Data</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Predictive Analysis</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Exploited Python and R to analyse toy company's sales data</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Built linear and </a:t>
            </a:r>
            <a:r>
              <a:rPr lang="en-GB" dirty="0" err="1">
                <a:solidFill>
                  <a:schemeClr val="bg1"/>
                </a:solidFill>
                <a:latin typeface="Verdana" panose="020B0604030504040204" pitchFamily="34" charset="0"/>
                <a:ea typeface="Verdana" panose="020B0604030504040204" pitchFamily="34" charset="0"/>
                <a:cs typeface="Verdana" panose="020B0604030504040204" pitchFamily="34" charset="0"/>
              </a:rPr>
              <a:t>mlr</a:t>
            </a: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 models to determine the significance of variables and produce predictive values</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k-means clustering to identify target customers </a:t>
            </a:r>
          </a:p>
          <a:p>
            <a:pPr marL="342900" indent="-342900">
              <a:buFont typeface="Arial" panose="020B0604020202020204" pitchFamily="34" charset="0"/>
              <a:buChar char="•"/>
            </a:pPr>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Natural Language Processing and polarity scores of product reviews</a:t>
            </a:r>
          </a:p>
        </p:txBody>
      </p:sp>
    </p:spTree>
    <p:extLst>
      <p:ext uri="{BB962C8B-B14F-4D97-AF65-F5344CB8AC3E}">
        <p14:creationId xmlns:p14="http://schemas.microsoft.com/office/powerpoint/2010/main" val="264369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62002C-5ACC-6894-A360-7CA06DCACEE7}"/>
              </a:ext>
            </a:extLst>
          </p:cNvPr>
          <p:cNvSpPr/>
          <p:nvPr/>
        </p:nvSpPr>
        <p:spPr>
          <a:xfrm>
            <a:off x="7062786" y="0"/>
            <a:ext cx="5129214" cy="6858000"/>
          </a:xfrm>
          <a:prstGeom prst="rect">
            <a:avLst/>
          </a:prstGeom>
          <a:solidFill>
            <a:srgbClr val="B9B192"/>
          </a:solidFill>
          <a:ln>
            <a:solidFill>
              <a:srgbClr val="2B44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6800"/>
              </a:solidFill>
            </a:endParaRPr>
          </a:p>
        </p:txBody>
      </p:sp>
      <p:sp>
        <p:nvSpPr>
          <p:cNvPr id="11" name="TextBox 10">
            <a:extLst>
              <a:ext uri="{FF2B5EF4-FFF2-40B4-BE49-F238E27FC236}">
                <a16:creationId xmlns:a16="http://schemas.microsoft.com/office/drawing/2014/main" id="{AD4BFC7E-9B83-AA87-41F3-E8930E63EA65}"/>
              </a:ext>
            </a:extLst>
          </p:cNvPr>
          <p:cNvSpPr txBox="1"/>
          <p:nvPr/>
        </p:nvSpPr>
        <p:spPr>
          <a:xfrm>
            <a:off x="7415212" y="1655921"/>
            <a:ext cx="4419597" cy="4524315"/>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first part of this project was to build three linear regression models plotting spending, remuneration and age against loyalty points. </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The left table shows the results of spending vs loyalty which produced the strongest R-Squared score of 0.452. Spending score explains 45.2% of the variation in loyalty points</a:t>
            </a:r>
          </a:p>
          <a:p>
            <a:endParaRPr lang="en-GB"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chemeClr val="bg1"/>
                </a:solidFill>
                <a:latin typeface="Verdana" panose="020B0604030504040204" pitchFamily="34" charset="0"/>
                <a:ea typeface="Verdana" panose="020B0604030504040204" pitchFamily="34" charset="0"/>
                <a:cs typeface="Verdana" panose="020B0604030504040204" pitchFamily="34" charset="0"/>
              </a:rPr>
              <a:t>It also produced a Prob F-statistic / p-value which is lower than our significance level of 0.05, therefore meaning the variable is significant. </a:t>
            </a:r>
          </a:p>
        </p:txBody>
      </p:sp>
      <p:sp>
        <p:nvSpPr>
          <p:cNvPr id="2" name="TextBox 1">
            <a:extLst>
              <a:ext uri="{FF2B5EF4-FFF2-40B4-BE49-F238E27FC236}">
                <a16:creationId xmlns:a16="http://schemas.microsoft.com/office/drawing/2014/main" id="{6D981689-C68E-A342-DB8E-4BBF93D3E25A}"/>
              </a:ext>
            </a:extLst>
          </p:cNvPr>
          <p:cNvSpPr txBox="1"/>
          <p:nvPr/>
        </p:nvSpPr>
        <p:spPr>
          <a:xfrm>
            <a:off x="7415212" y="408265"/>
            <a:ext cx="4419597" cy="1200329"/>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Using Python to predict, cluster &amp; Natural Language Processing: </a:t>
            </a:r>
            <a:endPar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A screenshot of a computer&#10;&#10;Description automatically generated with low confidence">
            <a:extLst>
              <a:ext uri="{FF2B5EF4-FFF2-40B4-BE49-F238E27FC236}">
                <a16:creationId xmlns:a16="http://schemas.microsoft.com/office/drawing/2014/main" id="{FC1CEE32-9DB5-70A3-FAA9-2A3F68C2DEAC}"/>
              </a:ext>
            </a:extLst>
          </p:cNvPr>
          <p:cNvPicPr>
            <a:picLocks noChangeAspect="1"/>
          </p:cNvPicPr>
          <p:nvPr/>
        </p:nvPicPr>
        <p:blipFill>
          <a:blip r:embed="rId3"/>
          <a:stretch>
            <a:fillRect/>
          </a:stretch>
        </p:blipFill>
        <p:spPr>
          <a:xfrm>
            <a:off x="357190" y="1717362"/>
            <a:ext cx="4171946" cy="4797738"/>
          </a:xfrm>
          <a:prstGeom prst="rect">
            <a:avLst/>
          </a:prstGeom>
        </p:spPr>
      </p:pic>
      <p:sp>
        <p:nvSpPr>
          <p:cNvPr id="5" name="TextBox 4">
            <a:extLst>
              <a:ext uri="{FF2B5EF4-FFF2-40B4-BE49-F238E27FC236}">
                <a16:creationId xmlns:a16="http://schemas.microsoft.com/office/drawing/2014/main" id="{A5B79773-3177-B183-B81E-48BCBB7DA0FC}"/>
              </a:ext>
            </a:extLst>
          </p:cNvPr>
          <p:cNvSpPr txBox="1"/>
          <p:nvPr/>
        </p:nvSpPr>
        <p:spPr>
          <a:xfrm>
            <a:off x="357189" y="530603"/>
            <a:ext cx="4171947" cy="646331"/>
          </a:xfrm>
          <a:prstGeom prst="rect">
            <a:avLst/>
          </a:prstGeom>
          <a:noFill/>
        </p:spPr>
        <p:txBody>
          <a:bodyPr wrap="square" rtlCol="0">
            <a:spAutoFit/>
          </a:bodyPr>
          <a:lstStyle/>
          <a:p>
            <a:r>
              <a:rPr lang="en-GB" sz="3600" b="1" dirty="0">
                <a:solidFill>
                  <a:schemeClr val="bg1"/>
                </a:solidFill>
                <a:latin typeface="Verdana" panose="020B0604030504040204" pitchFamily="34" charset="0"/>
                <a:ea typeface="Verdana" panose="020B0604030504040204" pitchFamily="34" charset="0"/>
                <a:cs typeface="Verdana" panose="020B0604030504040204" pitchFamily="34" charset="0"/>
              </a:rPr>
              <a:t>Sales Analysis: </a:t>
            </a:r>
          </a:p>
        </p:txBody>
      </p:sp>
      <p:sp>
        <p:nvSpPr>
          <p:cNvPr id="9" name="TextBox 8">
            <a:extLst>
              <a:ext uri="{FF2B5EF4-FFF2-40B4-BE49-F238E27FC236}">
                <a16:creationId xmlns:a16="http://schemas.microsoft.com/office/drawing/2014/main" id="{84AB2734-D6A7-29BC-CBF0-C6B06B8AB34F}"/>
              </a:ext>
            </a:extLst>
          </p:cNvPr>
          <p:cNvSpPr txBox="1"/>
          <p:nvPr/>
        </p:nvSpPr>
        <p:spPr>
          <a:xfrm>
            <a:off x="357189" y="1176934"/>
            <a:ext cx="4171947" cy="461665"/>
          </a:xfrm>
          <a:prstGeom prst="rect">
            <a:avLst/>
          </a:prstGeom>
          <a:noFill/>
        </p:spPr>
        <p:txBody>
          <a:bodyPr wrap="square" rtlCol="0">
            <a:spAutoFit/>
          </a:bodyPr>
          <a:lstStyle/>
          <a:p>
            <a:r>
              <a:rPr lang="en-GB" sz="2400" b="1" dirty="0">
                <a:solidFill>
                  <a:schemeClr val="bg1"/>
                </a:solidFill>
                <a:latin typeface="Verdana" panose="020B0604030504040204" pitchFamily="34" charset="0"/>
                <a:ea typeface="Verdana" panose="020B0604030504040204" pitchFamily="34" charset="0"/>
                <a:cs typeface="Verdana" panose="020B0604030504040204" pitchFamily="34" charset="0"/>
              </a:rPr>
              <a:t>Spending vs Loyalty </a:t>
            </a:r>
          </a:p>
        </p:txBody>
      </p:sp>
      <p:cxnSp>
        <p:nvCxnSpPr>
          <p:cNvPr id="20" name="Straight Connector 19">
            <a:extLst>
              <a:ext uri="{FF2B5EF4-FFF2-40B4-BE49-F238E27FC236}">
                <a16:creationId xmlns:a16="http://schemas.microsoft.com/office/drawing/2014/main" id="{B3BC54F3-1E93-C781-8AF7-E495D8BF1EE4}"/>
              </a:ext>
            </a:extLst>
          </p:cNvPr>
          <p:cNvCxnSpPr/>
          <p:nvPr/>
        </p:nvCxnSpPr>
        <p:spPr>
          <a:xfrm>
            <a:off x="3021803" y="2243138"/>
            <a:ext cx="1321597" cy="0"/>
          </a:xfrm>
          <a:prstGeom prst="line">
            <a:avLst/>
          </a:prstGeom>
          <a:ln w="508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B2772867-CFC2-855D-2CCF-F74E33F171A3}"/>
              </a:ext>
            </a:extLst>
          </p:cNvPr>
          <p:cNvCxnSpPr/>
          <p:nvPr/>
        </p:nvCxnSpPr>
        <p:spPr>
          <a:xfrm>
            <a:off x="3021803" y="3067050"/>
            <a:ext cx="1321597" cy="0"/>
          </a:xfrm>
          <a:prstGeom prst="line">
            <a:avLst/>
          </a:prstGeom>
          <a:ln w="50800">
            <a:solidFill>
              <a:srgbClr val="FF0000"/>
            </a:solidFill>
          </a:ln>
        </p:spPr>
        <p:style>
          <a:lnRef idx="1">
            <a:schemeClr val="accent2"/>
          </a:lnRef>
          <a:fillRef idx="0">
            <a:schemeClr val="accent2"/>
          </a:fillRef>
          <a:effectRef idx="0">
            <a:schemeClr val="accent2"/>
          </a:effectRef>
          <a:fontRef idx="minor">
            <a:schemeClr val="tx1"/>
          </a:fontRef>
        </p:style>
      </p:cxnSp>
      <p:pic>
        <p:nvPicPr>
          <p:cNvPr id="24" name="Picture 23" descr="Chart, scatter chart&#10;&#10;Description automatically generated">
            <a:extLst>
              <a:ext uri="{FF2B5EF4-FFF2-40B4-BE49-F238E27FC236}">
                <a16:creationId xmlns:a16="http://schemas.microsoft.com/office/drawing/2014/main" id="{AE7D409A-914C-3E7B-2741-E8FEF0B5F2B7}"/>
              </a:ext>
            </a:extLst>
          </p:cNvPr>
          <p:cNvPicPr>
            <a:picLocks noChangeAspect="1"/>
          </p:cNvPicPr>
          <p:nvPr/>
        </p:nvPicPr>
        <p:blipFill>
          <a:blip r:embed="rId4"/>
          <a:stretch>
            <a:fillRect/>
          </a:stretch>
        </p:blipFill>
        <p:spPr>
          <a:xfrm>
            <a:off x="3086099" y="3606800"/>
            <a:ext cx="4152900" cy="2908300"/>
          </a:xfrm>
          <a:prstGeom prst="rect">
            <a:avLst/>
          </a:prstGeom>
        </p:spPr>
      </p:pic>
    </p:spTree>
    <p:extLst>
      <p:ext uri="{BB962C8B-B14F-4D97-AF65-F5344CB8AC3E}">
        <p14:creationId xmlns:p14="http://schemas.microsoft.com/office/powerpoint/2010/main" val="296500221"/>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TotalTime>
  <Words>1787</Words>
  <Application>Microsoft Macintosh PowerPoint</Application>
  <PresentationFormat>Widescreen</PresentationFormat>
  <Paragraphs>184</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Verdana</vt:lpstr>
      <vt:lpstr>Office Theme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Gooch</dc:creator>
  <cp:lastModifiedBy>Dominic Gooch</cp:lastModifiedBy>
  <cp:revision>17</cp:revision>
  <dcterms:created xsi:type="dcterms:W3CDTF">2023-03-21T17:36:44Z</dcterms:created>
  <dcterms:modified xsi:type="dcterms:W3CDTF">2023-03-23T10:00:10Z</dcterms:modified>
</cp:coreProperties>
</file>