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97" r:id="rId7"/>
    <p:sldId id="270" r:id="rId8"/>
    <p:sldId id="296" r:id="rId9"/>
    <p:sldId id="258" r:id="rId10"/>
    <p:sldId id="259" r:id="rId11"/>
    <p:sldId id="260" r:id="rId12"/>
    <p:sldId id="261" r:id="rId13"/>
    <p:sldId id="267" r:id="rId14"/>
    <p:sldId id="268" r:id="rId15"/>
    <p:sldId id="271" r:id="rId16"/>
    <p:sldId id="272" r:id="rId17"/>
    <p:sldId id="273" r:id="rId18"/>
    <p:sldId id="274" r:id="rId19"/>
    <p:sldId id="275" r:id="rId20"/>
    <p:sldId id="264" r:id="rId21"/>
    <p:sldId id="276" r:id="rId22"/>
    <p:sldId id="277" r:id="rId23"/>
    <p:sldId id="278" r:id="rId24"/>
    <p:sldId id="279" r:id="rId25"/>
    <p:sldId id="280" r:id="rId26"/>
    <p:sldId id="281" r:id="rId27"/>
    <p:sldId id="262" r:id="rId28"/>
    <p:sldId id="263" r:id="rId29"/>
    <p:sldId id="282" r:id="rId30"/>
    <p:sldId id="283" r:id="rId31"/>
    <p:sldId id="284" r:id="rId32"/>
    <p:sldId id="286" r:id="rId33"/>
    <p:sldId id="287" r:id="rId34"/>
    <p:sldId id="288" r:id="rId35"/>
    <p:sldId id="285" r:id="rId36"/>
    <p:sldId id="289" r:id="rId37"/>
    <p:sldId id="290" r:id="rId38"/>
    <p:sldId id="291" r:id="rId39"/>
    <p:sldId id="292" r:id="rId40"/>
    <p:sldId id="293" r:id="rId41"/>
    <p:sldId id="294" r:id="rId42"/>
    <p:sldId id="26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6" d="100"/>
          <a:sy n="76" d="100"/>
        </p:scale>
        <p:origin x="602"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35C528F-1F3E-402C-AD06-B56424168DF7}"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146227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5C528F-1F3E-402C-AD06-B56424168DF7}"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31001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5C528F-1F3E-402C-AD06-B56424168DF7}"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99520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5C528F-1F3E-402C-AD06-B56424168DF7}"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129405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5C528F-1F3E-402C-AD06-B56424168DF7}" type="datetimeFigureOut">
              <a:rPr lang="en-GB" smtClean="0"/>
              <a:t>03/03/2021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358047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35C528F-1F3E-402C-AD06-B56424168DF7}" type="datetimeFigureOut">
              <a:rPr lang="en-GB" smtClean="0"/>
              <a:t>03/03/2021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73525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35C528F-1F3E-402C-AD06-B56424168DF7}" type="datetimeFigureOut">
              <a:rPr lang="en-GB" smtClean="0"/>
              <a:t>03/03/2021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23063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35C528F-1F3E-402C-AD06-B56424168DF7}" type="datetimeFigureOut">
              <a:rPr lang="en-GB" smtClean="0"/>
              <a:t>03/03/2021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163765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C528F-1F3E-402C-AD06-B56424168DF7}" type="datetimeFigureOut">
              <a:rPr lang="en-GB" smtClean="0"/>
              <a:t>03/03/2021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304030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5C528F-1F3E-402C-AD06-B56424168DF7}" type="datetimeFigureOut">
              <a:rPr lang="en-GB" smtClean="0"/>
              <a:t>03/03/2021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128880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5C528F-1F3E-402C-AD06-B56424168DF7}" type="datetimeFigureOut">
              <a:rPr lang="en-GB" smtClean="0"/>
              <a:t>03/03/2021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3E6220-7DAA-4300-8D30-4D68F94A2703}" type="slidenum">
              <a:rPr lang="en-GB" smtClean="0"/>
              <a:t>‹#›</a:t>
            </a:fld>
            <a:endParaRPr lang="en-GB"/>
          </a:p>
        </p:txBody>
      </p:sp>
    </p:spTree>
    <p:extLst>
      <p:ext uri="{BB962C8B-B14F-4D97-AF65-F5344CB8AC3E}">
        <p14:creationId xmlns:p14="http://schemas.microsoft.com/office/powerpoint/2010/main" val="377359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C528F-1F3E-402C-AD06-B56424168DF7}" type="datetimeFigureOut">
              <a:rPr lang="en-GB" smtClean="0"/>
              <a:t>03/03/2021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E6220-7DAA-4300-8D30-4D68F94A2703}" type="slidenum">
              <a:rPr lang="en-GB" smtClean="0"/>
              <a:t>‹#›</a:t>
            </a:fld>
            <a:endParaRPr lang="en-GB"/>
          </a:p>
        </p:txBody>
      </p:sp>
    </p:spTree>
    <p:extLst>
      <p:ext uri="{BB962C8B-B14F-4D97-AF65-F5344CB8AC3E}">
        <p14:creationId xmlns:p14="http://schemas.microsoft.com/office/powerpoint/2010/main" val="3754679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1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2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slide" Target="slide35.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image" Target="../media/image16.png"/><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slide" Target="slide38.xml"/><Relationship Id="rId7" Type="http://schemas.openxmlformats.org/officeDocument/2006/relationships/image" Target="../media/image21.png"/><Relationship Id="rId2" Type="http://schemas.openxmlformats.org/officeDocument/2006/relationships/hyperlink" Target="https://www.pnas.org/content/pnas/104/38/15040.full.pdf"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slide" Target="slide37.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science.sciencemag.org/content/354/6317/1296" TargetMode="External"/><Relationship Id="rId13" Type="http://schemas.openxmlformats.org/officeDocument/2006/relationships/hyperlink" Target="https://reader.elsevier.com/reader/sd/pii/S0959440X98800377?token=54153E3526EF142C649AE2F92EA07B935994F9420D7269FE387CBB95F597699185DB6A4B3C1E4680384E010E034D0D6B" TargetMode="External"/><Relationship Id="rId3" Type="http://schemas.openxmlformats.org/officeDocument/2006/relationships/hyperlink" Target="https://www.ncbi.nlm.nih.gov/pmc/articles/PMC3900543/" TargetMode="External"/><Relationship Id="rId7" Type="http://schemas.openxmlformats.org/officeDocument/2006/relationships/hyperlink" Target="https://journals.plos.org/plosbiology/article?id=10.1371/journal.pbio.0040053" TargetMode="External"/><Relationship Id="rId12" Type="http://schemas.openxmlformats.org/officeDocument/2006/relationships/hyperlink" Target="https://www.jbc.org/article/S0021-9258(20)89082-6/fulltext" TargetMode="External"/><Relationship Id="rId2" Type="http://schemas.openxmlformats.org/officeDocument/2006/relationships/hyperlink" Target="https://www.sciencedirect.com/science/article/pii/S1550413111000854?via%3Dihub"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300483X03002877" TargetMode="External"/><Relationship Id="rId11" Type="http://schemas.openxmlformats.org/officeDocument/2006/relationships/hyperlink" Target="https://journals.sagepub.com/doi/10.4137/BCI.S3745" TargetMode="External"/><Relationship Id="rId5" Type="http://schemas.openxmlformats.org/officeDocument/2006/relationships/hyperlink" Target="https://www.nature.com/articles/cdd2017169" TargetMode="External"/><Relationship Id="rId10" Type="http://schemas.openxmlformats.org/officeDocument/2006/relationships/hyperlink" Target="https://www.nature.com/articles/nrm2255" TargetMode="External"/><Relationship Id="rId4" Type="http://schemas.openxmlformats.org/officeDocument/2006/relationships/hyperlink" Target="https://www.ncbi.nlm.nih.gov/pmc/articles/PMC7139603/" TargetMode="External"/><Relationship Id="rId9" Type="http://schemas.openxmlformats.org/officeDocument/2006/relationships/hyperlink" Target="https://www.pnas.org/content/pnas/104/38/15040.full.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64305"/>
            <a:ext cx="9144000" cy="1770306"/>
          </a:xfrm>
        </p:spPr>
        <p:txBody>
          <a:bodyPr/>
          <a:lstStyle/>
          <a:p>
            <a:r>
              <a:rPr lang="el-GR" dirty="0" smtClean="0"/>
              <a:t>β</a:t>
            </a:r>
            <a:r>
              <a:rPr lang="en-GB" dirty="0" smtClean="0"/>
              <a:t>-cell Bedlam!</a:t>
            </a:r>
            <a:br>
              <a:rPr lang="en-GB" dirty="0" smtClean="0"/>
            </a:br>
            <a:endParaRPr lang="en-GB" dirty="0"/>
          </a:p>
        </p:txBody>
      </p:sp>
      <p:sp>
        <p:nvSpPr>
          <p:cNvPr id="3" name="Subtitle 2"/>
          <p:cNvSpPr>
            <a:spLocks noGrp="1"/>
          </p:cNvSpPr>
          <p:nvPr>
            <p:ph type="subTitle" idx="1"/>
          </p:nvPr>
        </p:nvSpPr>
        <p:spPr>
          <a:xfrm>
            <a:off x="1524000" y="5813262"/>
            <a:ext cx="9144000" cy="1044738"/>
          </a:xfrm>
        </p:spPr>
        <p:txBody>
          <a:bodyPr/>
          <a:lstStyle/>
          <a:p>
            <a:r>
              <a:rPr lang="en-GB" dirty="0" smtClean="0"/>
              <a:t>Biomolecules and Cells</a:t>
            </a:r>
          </a:p>
          <a:p>
            <a:r>
              <a:rPr lang="en-GB" dirty="0" smtClean="0"/>
              <a:t>Synchronous 1.2</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63705"/>
            <a:ext cx="9525000" cy="4800600"/>
          </a:xfrm>
          <a:prstGeom prst="rect">
            <a:avLst/>
          </a:prstGeom>
        </p:spPr>
      </p:pic>
      <p:sp>
        <p:nvSpPr>
          <p:cNvPr id="5" name="Rectangle 4"/>
          <p:cNvSpPr/>
          <p:nvPr/>
        </p:nvSpPr>
        <p:spPr>
          <a:xfrm>
            <a:off x="0" y="6650455"/>
            <a:ext cx="3590192" cy="215444"/>
          </a:xfrm>
          <a:prstGeom prst="rect">
            <a:avLst/>
          </a:prstGeom>
        </p:spPr>
        <p:txBody>
          <a:bodyPr wrap="square">
            <a:spAutoFit/>
          </a:bodyPr>
          <a:lstStyle/>
          <a:p>
            <a:r>
              <a:rPr lang="en-GB" sz="800" dirty="0" smtClean="0"/>
              <a:t>https://courses.lumenlearning.com/suny-ap2/chapter/the-endocrine-pancreas/</a:t>
            </a:r>
            <a:endParaRPr lang="en-GB" sz="800" dirty="0"/>
          </a:p>
        </p:txBody>
      </p:sp>
    </p:spTree>
    <p:extLst>
      <p:ext uri="{BB962C8B-B14F-4D97-AF65-F5344CB8AC3E}">
        <p14:creationId xmlns:p14="http://schemas.microsoft.com/office/powerpoint/2010/main" val="675711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8" y="169266"/>
            <a:ext cx="10949849" cy="1242439"/>
          </a:xfrm>
        </p:spPr>
        <p:txBody>
          <a:bodyPr>
            <a:normAutofit/>
          </a:bodyPr>
          <a:lstStyle/>
          <a:p>
            <a:pPr algn="ctr"/>
            <a:r>
              <a:rPr lang="en-GB" dirty="0" smtClean="0">
                <a:solidFill>
                  <a:srgbClr val="FF0000"/>
                </a:solidFill>
              </a:rPr>
              <a:t>You have entered the apoptotic pathway.</a:t>
            </a:r>
            <a:endParaRPr lang="en-GB" dirty="0">
              <a:solidFill>
                <a:srgbClr val="FF0000"/>
              </a:solidFill>
            </a:endParaRPr>
          </a:p>
        </p:txBody>
      </p:sp>
      <p:sp>
        <p:nvSpPr>
          <p:cNvPr id="5" name="Content Placeholder 2"/>
          <p:cNvSpPr txBox="1">
            <a:spLocks/>
          </p:cNvSpPr>
          <p:nvPr/>
        </p:nvSpPr>
        <p:spPr>
          <a:xfrm>
            <a:off x="838199" y="1411705"/>
            <a:ext cx="4330087" cy="51976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schemeClr val="bg1"/>
                </a:solidFill>
              </a:rPr>
              <a:t>The CHK2 protein has detected that there is an issue with the DNA.</a:t>
            </a:r>
          </a:p>
          <a:p>
            <a:pPr marL="0" indent="0">
              <a:buFont typeface="Arial" panose="020B0604020202020204" pitchFamily="34" charset="0"/>
              <a:buNone/>
            </a:pPr>
            <a:r>
              <a:rPr lang="en-GB" dirty="0" smtClean="0">
                <a:solidFill>
                  <a:schemeClr val="bg1"/>
                </a:solidFill>
              </a:rPr>
              <a:t>The cell cycle regulator protein p53 has been activated and triggered the caspase cascade. </a:t>
            </a:r>
            <a:endParaRPr lang="en-GB" dirty="0">
              <a:solidFill>
                <a:schemeClr val="bg1"/>
              </a:solidFill>
            </a:endParaRPr>
          </a:p>
          <a:p>
            <a:pPr marL="0" indent="0">
              <a:buFont typeface="Arial" panose="020B0604020202020204" pitchFamily="34" charset="0"/>
              <a:buNone/>
            </a:pPr>
            <a:r>
              <a:rPr lang="en-GB" dirty="0" smtClean="0">
                <a:solidFill>
                  <a:schemeClr val="bg1"/>
                </a:solidFill>
              </a:rPr>
              <a:t>Your cell has died and will be recycled by the immune system.</a:t>
            </a:r>
            <a:r>
              <a:rPr lang="en-GB" dirty="0" smtClean="0"/>
              <a:t> </a:t>
            </a:r>
            <a:r>
              <a:rPr lang="en-GB" dirty="0" smtClean="0">
                <a:hlinkClick r:id="rId2" action="ppaction://hlinksldjump"/>
              </a:rPr>
              <a:t>Learn more?</a:t>
            </a:r>
            <a:endParaRPr lang="en-GB" dirty="0" smtClean="0"/>
          </a:p>
          <a:p>
            <a:pPr marL="0" indent="0">
              <a:buFont typeface="Arial" panose="020B0604020202020204" pitchFamily="34" charset="0"/>
              <a:buNone/>
            </a:pPr>
            <a:endParaRPr lang="en-GB" dirty="0"/>
          </a:p>
          <a:p>
            <a:pPr marL="0" indent="0">
              <a:buNone/>
            </a:pPr>
            <a:r>
              <a:rPr lang="en-GB" dirty="0">
                <a:solidFill>
                  <a:schemeClr val="bg1"/>
                </a:solidFill>
              </a:rPr>
              <a:t>GAME </a:t>
            </a:r>
            <a:r>
              <a:rPr lang="en-GB" dirty="0" smtClean="0">
                <a:solidFill>
                  <a:schemeClr val="bg1"/>
                </a:solidFill>
              </a:rPr>
              <a:t>OVER. </a:t>
            </a:r>
            <a:r>
              <a:rPr lang="en-GB" dirty="0" smtClean="0">
                <a:hlinkClick r:id="rId3" action="ppaction://hlinksldjump"/>
              </a:rPr>
              <a:t>Try again</a:t>
            </a:r>
            <a:endParaRPr lang="en-GB" dirty="0"/>
          </a:p>
        </p:txBody>
      </p:sp>
      <p:pic>
        <p:nvPicPr>
          <p:cNvPr id="7" name="Content Placeholder 6"/>
          <p:cNvPicPr>
            <a:picLocks noGrp="1" noChangeAspect="1"/>
          </p:cNvPicPr>
          <p:nvPr>
            <p:ph idx="1"/>
          </p:nvPr>
        </p:nvPicPr>
        <p:blipFill rotWithShape="1">
          <a:blip r:embed="rId4"/>
          <a:srcRect b="36378"/>
          <a:stretch/>
        </p:blipFill>
        <p:spPr>
          <a:xfrm>
            <a:off x="5849233" y="2409519"/>
            <a:ext cx="5257867" cy="2768409"/>
          </a:xfrm>
          <a:prstGeom prst="rect">
            <a:avLst/>
          </a:prstGeom>
        </p:spPr>
      </p:pic>
      <p:sp>
        <p:nvSpPr>
          <p:cNvPr id="8" name="TextBox 7"/>
          <p:cNvSpPr txBox="1"/>
          <p:nvPr/>
        </p:nvSpPr>
        <p:spPr>
          <a:xfrm>
            <a:off x="0" y="6581001"/>
            <a:ext cx="3820854" cy="276999"/>
          </a:xfrm>
          <a:prstGeom prst="rect">
            <a:avLst/>
          </a:prstGeom>
          <a:noFill/>
        </p:spPr>
        <p:txBody>
          <a:bodyPr wrap="none" rtlCol="0">
            <a:spAutoFit/>
          </a:bodyPr>
          <a:lstStyle/>
          <a:p>
            <a:r>
              <a:rPr lang="en-GB" sz="1200" dirty="0" smtClean="0">
                <a:solidFill>
                  <a:schemeClr val="bg1"/>
                </a:solidFill>
              </a:rPr>
              <a:t>Biomolecules &amp; Cells &gt; Animal Cell Cycle &gt; </a:t>
            </a:r>
            <a:r>
              <a:rPr lang="el-GR" sz="1200" dirty="0" smtClean="0">
                <a:solidFill>
                  <a:schemeClr val="bg1"/>
                </a:solidFill>
              </a:rPr>
              <a:t>β-</a:t>
            </a:r>
            <a:r>
              <a:rPr lang="en-GB" sz="1200" dirty="0" smtClean="0">
                <a:solidFill>
                  <a:schemeClr val="bg1"/>
                </a:solidFill>
              </a:rPr>
              <a:t>cell Bedlam!</a:t>
            </a:r>
            <a:endParaRPr lang="en-GB" sz="1200" dirty="0">
              <a:solidFill>
                <a:schemeClr val="bg1"/>
              </a:solidFill>
            </a:endParaRPr>
          </a:p>
        </p:txBody>
      </p:sp>
    </p:spTree>
    <p:extLst>
      <p:ext uri="{BB962C8B-B14F-4D97-AF65-F5344CB8AC3E}">
        <p14:creationId xmlns:p14="http://schemas.microsoft.com/office/powerpoint/2010/main" val="3391152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1325563"/>
          </a:xfrm>
        </p:spPr>
        <p:txBody>
          <a:bodyPr/>
          <a:lstStyle/>
          <a:p>
            <a:r>
              <a:rPr lang="en-GB" dirty="0" smtClean="0">
                <a:solidFill>
                  <a:schemeClr val="bg1"/>
                </a:solidFill>
              </a:rPr>
              <a:t>Apoptosis</a:t>
            </a:r>
            <a:endParaRPr lang="en-GB" dirty="0">
              <a:solidFill>
                <a:schemeClr val="bg1"/>
              </a:solidFill>
            </a:endParaRPr>
          </a:p>
        </p:txBody>
      </p:sp>
      <p:pic>
        <p:nvPicPr>
          <p:cNvPr id="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8286" y="1587186"/>
            <a:ext cx="6462240" cy="4846680"/>
          </a:xfrm>
        </p:spPr>
      </p:pic>
      <p:sp>
        <p:nvSpPr>
          <p:cNvPr id="9" name="Content Placeholder 2"/>
          <p:cNvSpPr txBox="1">
            <a:spLocks/>
          </p:cNvSpPr>
          <p:nvPr/>
        </p:nvSpPr>
        <p:spPr>
          <a:xfrm>
            <a:off x="838199" y="1411705"/>
            <a:ext cx="4330087" cy="5197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schemeClr val="bg1"/>
                </a:solidFill>
              </a:rPr>
              <a:t>Intrinsic pathway:</a:t>
            </a:r>
          </a:p>
          <a:p>
            <a:r>
              <a:rPr lang="en-GB" dirty="0">
                <a:solidFill>
                  <a:schemeClr val="bg1"/>
                </a:solidFill>
              </a:rPr>
              <a:t>A</a:t>
            </a:r>
            <a:r>
              <a:rPr lang="en-GB" dirty="0" smtClean="0">
                <a:solidFill>
                  <a:schemeClr val="bg1"/>
                </a:solidFill>
              </a:rPr>
              <a:t>ctivated </a:t>
            </a:r>
            <a:r>
              <a:rPr lang="en-GB" dirty="0">
                <a:solidFill>
                  <a:schemeClr val="bg1"/>
                </a:solidFill>
              </a:rPr>
              <a:t>in response to </a:t>
            </a:r>
            <a:endParaRPr lang="en-GB" dirty="0" smtClean="0">
              <a:solidFill>
                <a:schemeClr val="bg1"/>
              </a:solidFill>
            </a:endParaRPr>
          </a:p>
          <a:p>
            <a:pPr lvl="1"/>
            <a:r>
              <a:rPr lang="en-GB" dirty="0" smtClean="0">
                <a:solidFill>
                  <a:schemeClr val="bg1"/>
                </a:solidFill>
              </a:rPr>
              <a:t>DNA </a:t>
            </a:r>
            <a:r>
              <a:rPr lang="en-GB" dirty="0">
                <a:solidFill>
                  <a:schemeClr val="bg1"/>
                </a:solidFill>
              </a:rPr>
              <a:t>damage, </a:t>
            </a:r>
            <a:endParaRPr lang="en-GB" dirty="0" smtClean="0">
              <a:solidFill>
                <a:schemeClr val="bg1"/>
              </a:solidFill>
            </a:endParaRPr>
          </a:p>
          <a:p>
            <a:pPr lvl="1"/>
            <a:r>
              <a:rPr lang="en-GB" dirty="0" smtClean="0">
                <a:solidFill>
                  <a:schemeClr val="bg1"/>
                </a:solidFill>
              </a:rPr>
              <a:t>loss </a:t>
            </a:r>
            <a:r>
              <a:rPr lang="en-GB" dirty="0">
                <a:solidFill>
                  <a:schemeClr val="bg1"/>
                </a:solidFill>
              </a:rPr>
              <a:t>of cell-survival </a:t>
            </a:r>
            <a:r>
              <a:rPr lang="en-GB" dirty="0" smtClean="0">
                <a:solidFill>
                  <a:schemeClr val="bg1"/>
                </a:solidFill>
              </a:rPr>
              <a:t>factors </a:t>
            </a:r>
            <a:r>
              <a:rPr lang="en-GB" dirty="0">
                <a:solidFill>
                  <a:schemeClr val="bg1"/>
                </a:solidFill>
              </a:rPr>
              <a:t>or </a:t>
            </a:r>
            <a:endParaRPr lang="en-GB" dirty="0" smtClean="0">
              <a:solidFill>
                <a:schemeClr val="bg1"/>
              </a:solidFill>
            </a:endParaRPr>
          </a:p>
          <a:p>
            <a:pPr lvl="1"/>
            <a:r>
              <a:rPr lang="en-GB" dirty="0" smtClean="0">
                <a:solidFill>
                  <a:schemeClr val="bg1"/>
                </a:solidFill>
              </a:rPr>
              <a:t>other </a:t>
            </a:r>
            <a:r>
              <a:rPr lang="en-GB" dirty="0">
                <a:solidFill>
                  <a:schemeClr val="bg1"/>
                </a:solidFill>
              </a:rPr>
              <a:t>types of severe cell stress. </a:t>
            </a:r>
            <a:endParaRPr lang="en-GB" dirty="0" smtClean="0">
              <a:solidFill>
                <a:schemeClr val="bg1"/>
              </a:solidFill>
            </a:endParaRPr>
          </a:p>
          <a:p>
            <a:r>
              <a:rPr lang="en-GB" dirty="0">
                <a:solidFill>
                  <a:schemeClr val="bg1"/>
                </a:solidFill>
              </a:rPr>
              <a:t>P</a:t>
            </a:r>
            <a:r>
              <a:rPr lang="en-GB" dirty="0" smtClean="0">
                <a:solidFill>
                  <a:schemeClr val="bg1"/>
                </a:solidFill>
              </a:rPr>
              <a:t>ro-apoptotic </a:t>
            </a:r>
            <a:r>
              <a:rPr lang="en-GB" dirty="0">
                <a:solidFill>
                  <a:schemeClr val="bg1"/>
                </a:solidFill>
              </a:rPr>
              <a:t>proteins are released from the mitochondria to activate caspase proteases and trigger apoptosis.</a:t>
            </a:r>
          </a:p>
        </p:txBody>
      </p:sp>
      <p:sp>
        <p:nvSpPr>
          <p:cNvPr id="11" name="TextBox 10"/>
          <p:cNvSpPr txBox="1"/>
          <p:nvPr/>
        </p:nvSpPr>
        <p:spPr>
          <a:xfrm>
            <a:off x="0" y="6581001"/>
            <a:ext cx="3820854" cy="276999"/>
          </a:xfrm>
          <a:prstGeom prst="rect">
            <a:avLst/>
          </a:prstGeom>
          <a:noFill/>
        </p:spPr>
        <p:txBody>
          <a:bodyPr wrap="none" rtlCol="0">
            <a:spAutoFit/>
          </a:bodyPr>
          <a:lstStyle/>
          <a:p>
            <a:r>
              <a:rPr lang="en-GB" sz="1200" dirty="0" smtClean="0">
                <a:solidFill>
                  <a:schemeClr val="bg1"/>
                </a:solidFill>
              </a:rPr>
              <a:t>Biomolecules &amp; Cells &gt; Animal Cell Cycle &gt; </a:t>
            </a:r>
            <a:r>
              <a:rPr lang="el-GR" sz="1200" dirty="0" smtClean="0">
                <a:solidFill>
                  <a:schemeClr val="bg1"/>
                </a:solidFill>
              </a:rPr>
              <a:t>β-</a:t>
            </a:r>
            <a:r>
              <a:rPr lang="en-GB" sz="1200" dirty="0" smtClean="0">
                <a:solidFill>
                  <a:schemeClr val="bg1"/>
                </a:solidFill>
              </a:rPr>
              <a:t>cell Bedlam!</a:t>
            </a:r>
            <a:endParaRPr lang="en-GB" sz="1200" dirty="0">
              <a:solidFill>
                <a:schemeClr val="bg1"/>
              </a:solidFill>
            </a:endParaRPr>
          </a:p>
        </p:txBody>
      </p:sp>
    </p:spTree>
    <p:extLst>
      <p:ext uri="{BB962C8B-B14F-4D97-AF65-F5344CB8AC3E}">
        <p14:creationId xmlns:p14="http://schemas.microsoft.com/office/powerpoint/2010/main" val="3165166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Progression of division</a:t>
            </a:r>
            <a:endParaRPr lang="en-GB" dirty="0"/>
          </a:p>
        </p:txBody>
      </p:sp>
      <p:sp>
        <p:nvSpPr>
          <p:cNvPr id="3" name="Content Placeholder 2"/>
          <p:cNvSpPr>
            <a:spLocks noGrp="1"/>
          </p:cNvSpPr>
          <p:nvPr>
            <p:ph idx="1"/>
          </p:nvPr>
        </p:nvSpPr>
        <p:spPr>
          <a:xfrm>
            <a:off x="838200" y="1388125"/>
            <a:ext cx="10035448" cy="5045726"/>
          </a:xfrm>
        </p:spPr>
        <p:txBody>
          <a:bodyPr>
            <a:normAutofit/>
          </a:bodyPr>
          <a:lstStyle/>
          <a:p>
            <a:pPr marL="0" indent="0" algn="ctr">
              <a:buNone/>
            </a:pPr>
            <a:r>
              <a:rPr lang="en-GB" dirty="0" smtClean="0"/>
              <a:t>With the activation of the CyclinE-CDK2 complex, the cell is able to progress into S-phase. This complex activates other growth factors (E2F) that signals the decoupling of CDK2 from </a:t>
            </a:r>
            <a:r>
              <a:rPr lang="en-GB" dirty="0" err="1" smtClean="0"/>
              <a:t>CyclinE</a:t>
            </a:r>
            <a:r>
              <a:rPr lang="en-GB" dirty="0" smtClean="0"/>
              <a:t> to </a:t>
            </a:r>
            <a:r>
              <a:rPr lang="en-GB" dirty="0" err="1" smtClean="0"/>
              <a:t>CyclinA</a:t>
            </a:r>
            <a:r>
              <a:rPr lang="en-GB" dirty="0" smtClean="0"/>
              <a:t>.</a:t>
            </a:r>
          </a:p>
          <a:p>
            <a:pPr marL="0" indent="0" algn="ctr">
              <a:buNone/>
            </a:pPr>
            <a:r>
              <a:rPr lang="en-GB" dirty="0" smtClean="0"/>
              <a:t>Your cell replicates DNA and progresses into the final stage of interphase (G</a:t>
            </a:r>
            <a:r>
              <a:rPr lang="en-GB" baseline="-25000" dirty="0" smtClean="0"/>
              <a:t>2</a:t>
            </a:r>
            <a:r>
              <a:rPr lang="en-GB" dirty="0" smtClean="0"/>
              <a:t>) where the cytoskeleton gears the cell into mitosis.</a:t>
            </a:r>
          </a:p>
          <a:p>
            <a:pPr marL="0" indent="0" algn="ctr">
              <a:buNone/>
            </a:pPr>
            <a:endParaRPr lang="en-GB" dirty="0" smtClean="0"/>
          </a:p>
          <a:p>
            <a:pPr marL="0" indent="0" algn="ctr">
              <a:buNone/>
            </a:pPr>
            <a:r>
              <a:rPr lang="en-GB" dirty="0" smtClean="0"/>
              <a:t>Do you wish to proceed into M-phase?</a:t>
            </a:r>
            <a:endParaRPr lang="en-GB" dirty="0"/>
          </a:p>
          <a:p>
            <a:pPr marL="0" indent="0" algn="ctr">
              <a:buNone/>
            </a:pPr>
            <a:r>
              <a:rPr lang="en-GB" dirty="0" smtClean="0">
                <a:hlinkClick r:id="rId2" action="ppaction://hlinksldjump"/>
              </a:rPr>
              <a:t>No</a:t>
            </a:r>
            <a:r>
              <a:rPr lang="en-GB" dirty="0" smtClean="0"/>
              <a:t>	</a:t>
            </a:r>
            <a:r>
              <a:rPr lang="en-GB" dirty="0" smtClean="0">
                <a:hlinkClick r:id="rId3" action="ppaction://hlinksldjump"/>
              </a:rPr>
              <a:t>Yes</a:t>
            </a:r>
            <a:endParaRPr lang="en-GB" dirty="0"/>
          </a:p>
        </p:txBody>
      </p:sp>
      <p:sp>
        <p:nvSpPr>
          <p:cNvPr id="5" name="TextBox 4"/>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396193444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Welcome to M-phase</a:t>
            </a:r>
            <a:endParaRPr lang="en-GB" dirty="0"/>
          </a:p>
        </p:txBody>
      </p:sp>
      <p:sp>
        <p:nvSpPr>
          <p:cNvPr id="3" name="Content Placeholder 2"/>
          <p:cNvSpPr>
            <a:spLocks noGrp="1"/>
          </p:cNvSpPr>
          <p:nvPr>
            <p:ph idx="1"/>
          </p:nvPr>
        </p:nvSpPr>
        <p:spPr>
          <a:xfrm>
            <a:off x="959385" y="1690688"/>
            <a:ext cx="10035448" cy="4890313"/>
          </a:xfrm>
        </p:spPr>
        <p:txBody>
          <a:bodyPr>
            <a:normAutofit/>
          </a:bodyPr>
          <a:lstStyle/>
          <a:p>
            <a:pPr marL="0" indent="0" algn="ctr">
              <a:buNone/>
            </a:pPr>
            <a:r>
              <a:rPr lang="en-GB" dirty="0" smtClean="0"/>
              <a:t>The final interphase checkpoint is passed; your cell has produced proteins, doubled the DNA and lipid concentration, and created the cellular framework for mitosis.</a:t>
            </a:r>
          </a:p>
          <a:p>
            <a:pPr marL="0" indent="0" algn="ctr">
              <a:buNone/>
            </a:pPr>
            <a:endParaRPr lang="en-GB" sz="1050" dirty="0" smtClean="0"/>
          </a:p>
          <a:p>
            <a:pPr marL="0" indent="0" algn="ctr">
              <a:buNone/>
            </a:pPr>
            <a:r>
              <a:rPr lang="en-GB" dirty="0" smtClean="0"/>
              <a:t>Chromosomes condense along the equator of the cell. Microtubules are sent forth from the centrosomes to attach to the centromeres of the chromosomes. The depolymerisation of the microtubules causes DNA to move to the poles of the cell…</a:t>
            </a:r>
          </a:p>
          <a:p>
            <a:pPr marL="0" indent="0" algn="ctr">
              <a:buNone/>
            </a:pPr>
            <a:r>
              <a:rPr lang="en-GB" dirty="0" smtClean="0"/>
              <a:t>Do you take</a:t>
            </a:r>
            <a:endParaRPr lang="en-GB" dirty="0"/>
          </a:p>
          <a:p>
            <a:pPr marL="0" indent="0" algn="ctr">
              <a:buNone/>
            </a:pPr>
            <a:r>
              <a:rPr lang="en-GB" dirty="0" smtClean="0">
                <a:hlinkClick r:id="rId2" action="ppaction://hlinksldjump"/>
              </a:rPr>
              <a:t>Chromatids</a:t>
            </a:r>
            <a:r>
              <a:rPr lang="en-GB" dirty="0"/>
              <a:t>	</a:t>
            </a:r>
            <a:r>
              <a:rPr lang="en-GB" dirty="0" smtClean="0"/>
              <a:t>	</a:t>
            </a:r>
            <a:r>
              <a:rPr lang="en-GB" dirty="0" smtClean="0">
                <a:hlinkClick r:id="rId3" action="ppaction://hlinksldjump"/>
              </a:rPr>
              <a:t>Chromosomes</a:t>
            </a:r>
            <a:endParaRPr lang="en-GB" dirty="0"/>
          </a:p>
        </p:txBody>
      </p:sp>
      <p:sp>
        <p:nvSpPr>
          <p:cNvPr id="5" name="TextBox 4"/>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370755867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8" y="169266"/>
            <a:ext cx="10949849" cy="1242439"/>
          </a:xfrm>
        </p:spPr>
        <p:txBody>
          <a:bodyPr>
            <a:normAutofit/>
          </a:bodyPr>
          <a:lstStyle/>
          <a:p>
            <a:pPr algn="ctr"/>
            <a:r>
              <a:rPr lang="en-GB" dirty="0" smtClean="0">
                <a:solidFill>
                  <a:srgbClr val="FF0000"/>
                </a:solidFill>
              </a:rPr>
              <a:t>You have entered the Meiosis.</a:t>
            </a:r>
            <a:endParaRPr lang="en-GB" dirty="0">
              <a:solidFill>
                <a:srgbClr val="FF0000"/>
              </a:solidFill>
            </a:endParaRPr>
          </a:p>
        </p:txBody>
      </p:sp>
      <p:sp>
        <p:nvSpPr>
          <p:cNvPr id="5" name="Content Placeholder 2"/>
          <p:cNvSpPr txBox="1">
            <a:spLocks/>
          </p:cNvSpPr>
          <p:nvPr/>
        </p:nvSpPr>
        <p:spPr>
          <a:xfrm>
            <a:off x="838199" y="1411705"/>
            <a:ext cx="4330087" cy="5197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schemeClr val="bg1"/>
                </a:solidFill>
              </a:rPr>
              <a:t>With the alignment of your chromosomes at the equator, something has gone seriously wrong; your pancreas cells are turning to reproductive cells! Abort!</a:t>
            </a:r>
          </a:p>
          <a:p>
            <a:pPr marL="0" indent="0">
              <a:buFont typeface="Arial" panose="020B0604020202020204" pitchFamily="34" charset="0"/>
              <a:buNone/>
            </a:pPr>
            <a:r>
              <a:rPr lang="en-GB" dirty="0" smtClean="0">
                <a:solidFill>
                  <a:schemeClr val="bg1"/>
                </a:solidFill>
              </a:rPr>
              <a:t>Separating full chromosomes is the first process in making each of your daughter cells haploid </a:t>
            </a:r>
            <a:endParaRPr lang="en-GB" dirty="0" smtClean="0"/>
          </a:p>
          <a:p>
            <a:pPr marL="0" indent="0">
              <a:buFont typeface="Arial" panose="020B0604020202020204" pitchFamily="34" charset="0"/>
              <a:buNone/>
            </a:pPr>
            <a:endParaRPr lang="en-GB" dirty="0"/>
          </a:p>
          <a:p>
            <a:pPr marL="0" indent="0">
              <a:buNone/>
            </a:pPr>
            <a:r>
              <a:rPr lang="en-GB" dirty="0">
                <a:solidFill>
                  <a:schemeClr val="bg1"/>
                </a:solidFill>
              </a:rPr>
              <a:t>GAME OVER. </a:t>
            </a:r>
            <a:r>
              <a:rPr lang="en-GB" smtClean="0">
                <a:hlinkClick r:id="rId2" action="ppaction://hlinksldjump"/>
              </a:rPr>
              <a:t>Try </a:t>
            </a:r>
            <a:r>
              <a:rPr lang="en-GB" dirty="0" smtClean="0">
                <a:hlinkClick r:id="rId2" action="ppaction://hlinksldjump"/>
              </a:rPr>
              <a:t>again</a:t>
            </a:r>
            <a:endParaRPr lang="en-GB" dirty="0"/>
          </a:p>
        </p:txBody>
      </p:sp>
      <p:sp>
        <p:nvSpPr>
          <p:cNvPr id="8" name="TextBox 7"/>
          <p:cNvSpPr txBox="1"/>
          <p:nvPr/>
        </p:nvSpPr>
        <p:spPr>
          <a:xfrm>
            <a:off x="0" y="6581001"/>
            <a:ext cx="3820854" cy="276999"/>
          </a:xfrm>
          <a:prstGeom prst="rect">
            <a:avLst/>
          </a:prstGeom>
          <a:noFill/>
        </p:spPr>
        <p:txBody>
          <a:bodyPr wrap="none" rtlCol="0">
            <a:spAutoFit/>
          </a:bodyPr>
          <a:lstStyle/>
          <a:p>
            <a:r>
              <a:rPr lang="en-GB" sz="1200" dirty="0" smtClean="0">
                <a:solidFill>
                  <a:schemeClr val="bg1"/>
                </a:solidFill>
              </a:rPr>
              <a:t>Biomolecules &amp; Cells &gt; Animal Cell Cycle &gt; </a:t>
            </a:r>
            <a:r>
              <a:rPr lang="el-GR" sz="1200" dirty="0" smtClean="0">
                <a:solidFill>
                  <a:schemeClr val="bg1"/>
                </a:solidFill>
              </a:rPr>
              <a:t>β-</a:t>
            </a:r>
            <a:r>
              <a:rPr lang="en-GB" sz="1200" dirty="0" smtClean="0">
                <a:solidFill>
                  <a:schemeClr val="bg1"/>
                </a:solidFill>
              </a:rPr>
              <a:t>cell Bedlam!</a:t>
            </a:r>
            <a:endParaRPr lang="en-GB" sz="1200" dirty="0">
              <a:solidFill>
                <a:schemeClr val="bg1"/>
              </a:solidFill>
            </a:endParaRPr>
          </a:p>
        </p:txBody>
      </p:sp>
      <p:sp>
        <p:nvSpPr>
          <p:cNvPr id="6" name="Rectangle 5"/>
          <p:cNvSpPr/>
          <p:nvPr/>
        </p:nvSpPr>
        <p:spPr>
          <a:xfrm>
            <a:off x="8358554" y="6640088"/>
            <a:ext cx="3833446" cy="215444"/>
          </a:xfrm>
          <a:prstGeom prst="rect">
            <a:avLst/>
          </a:prstGeom>
        </p:spPr>
        <p:txBody>
          <a:bodyPr wrap="square">
            <a:spAutoFit/>
          </a:bodyPr>
          <a:lstStyle/>
          <a:p>
            <a:r>
              <a:rPr lang="en-GB" sz="800" dirty="0">
                <a:solidFill>
                  <a:schemeClr val="bg1"/>
                </a:solidFill>
              </a:rPr>
              <a:t>https://www.technologynetworks.com/cell-science/articles/mitosis-vs-meiosis-312017</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8285" y="1638055"/>
            <a:ext cx="6619761" cy="3722741"/>
          </a:xfrm>
        </p:spPr>
      </p:pic>
    </p:spTree>
    <p:extLst>
      <p:ext uri="{BB962C8B-B14F-4D97-AF65-F5344CB8AC3E}">
        <p14:creationId xmlns:p14="http://schemas.microsoft.com/office/powerpoint/2010/main" val="1585380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 have made it to the final checkpoint.</a:t>
            </a:r>
            <a:endParaRPr lang="en-GB" dirty="0"/>
          </a:p>
        </p:txBody>
      </p:sp>
      <p:sp>
        <p:nvSpPr>
          <p:cNvPr id="3" name="Content Placeholder 2"/>
          <p:cNvSpPr>
            <a:spLocks noGrp="1"/>
          </p:cNvSpPr>
          <p:nvPr>
            <p:ph idx="1"/>
          </p:nvPr>
        </p:nvSpPr>
        <p:spPr>
          <a:xfrm>
            <a:off x="959385" y="1690688"/>
            <a:ext cx="10035448" cy="4890313"/>
          </a:xfrm>
        </p:spPr>
        <p:txBody>
          <a:bodyPr>
            <a:normAutofit/>
          </a:bodyPr>
          <a:lstStyle/>
          <a:p>
            <a:pPr marL="0" indent="0" algn="ctr">
              <a:buNone/>
            </a:pPr>
            <a:r>
              <a:rPr lang="en-GB" dirty="0" smtClean="0"/>
              <a:t>You cell has migrated its DNA to the poles of the cells, along with the rest of its duplicated cellular contents, now all that’s left is for the actin belt to form around the equator and perform cytokinesis.</a:t>
            </a:r>
          </a:p>
          <a:p>
            <a:pPr marL="0" indent="0" algn="ctr">
              <a:buNone/>
            </a:pPr>
            <a:r>
              <a:rPr lang="en-GB" dirty="0" smtClean="0"/>
              <a:t>You’ve successfully split your cells.</a:t>
            </a:r>
          </a:p>
          <a:p>
            <a:pPr marL="0" indent="0" algn="ctr">
              <a:buNone/>
            </a:pPr>
            <a:endParaRPr lang="en-GB" dirty="0" smtClean="0"/>
          </a:p>
          <a:p>
            <a:pPr marL="0" indent="0" algn="ctr">
              <a:buNone/>
            </a:pPr>
            <a:r>
              <a:rPr lang="en-GB" dirty="0" smtClean="0"/>
              <a:t>WAIT! There is one final check to pass…</a:t>
            </a:r>
          </a:p>
          <a:p>
            <a:pPr marL="0" indent="0" algn="ctr">
              <a:buNone/>
            </a:pPr>
            <a:endParaRPr lang="en-GB" dirty="0"/>
          </a:p>
          <a:p>
            <a:pPr marL="0" indent="0" algn="ctr">
              <a:buNone/>
            </a:pPr>
            <a:r>
              <a:rPr lang="en-GB" dirty="0" smtClean="0"/>
              <a:t>Are your daughter cells going to be</a:t>
            </a:r>
            <a:endParaRPr lang="en-GB" dirty="0"/>
          </a:p>
          <a:p>
            <a:pPr marL="0" indent="0" algn="ctr">
              <a:buNone/>
            </a:pPr>
            <a:r>
              <a:rPr lang="en-GB" dirty="0" smtClean="0">
                <a:hlinkClick r:id="rId2" action="ppaction://hlinksldjump"/>
              </a:rPr>
              <a:t>Haploid</a:t>
            </a:r>
            <a:r>
              <a:rPr lang="en-GB" dirty="0" smtClean="0"/>
              <a:t>	</a:t>
            </a:r>
            <a:r>
              <a:rPr lang="en-GB" dirty="0" smtClean="0">
                <a:hlinkClick r:id="rId3" action="ppaction://hlinksldjump"/>
              </a:rPr>
              <a:t>Diploid</a:t>
            </a:r>
            <a:r>
              <a:rPr lang="en-GB" dirty="0" smtClean="0"/>
              <a:t>	</a:t>
            </a:r>
            <a:r>
              <a:rPr lang="en-GB" dirty="0" err="1" smtClean="0">
                <a:hlinkClick r:id="rId4" action="ppaction://hlinksldjump"/>
              </a:rPr>
              <a:t>Polyploid</a:t>
            </a:r>
            <a:endParaRPr lang="en-GB" dirty="0"/>
          </a:p>
        </p:txBody>
      </p:sp>
      <p:sp>
        <p:nvSpPr>
          <p:cNvPr id="5" name="TextBox 4"/>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3392902317"/>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1FFA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You have survived division.</a:t>
            </a:r>
            <a:endParaRPr lang="en-GB" b="1" dirty="0"/>
          </a:p>
        </p:txBody>
      </p:sp>
      <p:sp>
        <p:nvSpPr>
          <p:cNvPr id="3" name="Content Placeholder 2"/>
          <p:cNvSpPr>
            <a:spLocks noGrp="1"/>
          </p:cNvSpPr>
          <p:nvPr>
            <p:ph idx="1"/>
          </p:nvPr>
        </p:nvSpPr>
        <p:spPr>
          <a:xfrm>
            <a:off x="959385" y="1690688"/>
            <a:ext cx="10035448" cy="4890313"/>
          </a:xfrm>
        </p:spPr>
        <p:txBody>
          <a:bodyPr>
            <a:normAutofit/>
          </a:bodyPr>
          <a:lstStyle/>
          <a:p>
            <a:pPr marL="0" indent="0" algn="ctr">
              <a:buNone/>
            </a:pPr>
            <a:r>
              <a:rPr lang="en-GB" dirty="0" smtClean="0"/>
              <a:t>The final contraction of the actin ring causes the plasma membranes to bud, separating the two cells. </a:t>
            </a:r>
          </a:p>
          <a:p>
            <a:pPr marL="0" indent="0" algn="ctr">
              <a:buNone/>
            </a:pPr>
            <a:r>
              <a:rPr lang="en-GB" dirty="0" smtClean="0"/>
              <a:t>All cellular processes pause.</a:t>
            </a:r>
          </a:p>
          <a:p>
            <a:pPr marL="0" indent="0" algn="ctr">
              <a:buNone/>
            </a:pPr>
            <a:r>
              <a:rPr lang="en-GB" dirty="0" smtClean="0"/>
              <a:t>You and your sister cell have completed cell division.</a:t>
            </a:r>
          </a:p>
          <a:p>
            <a:pPr marL="0" indent="0" algn="ctr">
              <a:buNone/>
            </a:pPr>
            <a:endParaRPr lang="en-GB" dirty="0"/>
          </a:p>
          <a:p>
            <a:pPr marL="0" indent="0" algn="ctr">
              <a:buNone/>
            </a:pPr>
            <a:r>
              <a:rPr lang="en-GB" dirty="0" smtClean="0"/>
              <a:t>There is still work to be done.</a:t>
            </a:r>
          </a:p>
          <a:p>
            <a:pPr marL="0" indent="0" algn="ctr">
              <a:buNone/>
            </a:pPr>
            <a:r>
              <a:rPr lang="en-GB" dirty="0" smtClean="0"/>
              <a:t>Will you</a:t>
            </a:r>
          </a:p>
          <a:p>
            <a:pPr marL="0" indent="0" algn="ctr">
              <a:buNone/>
            </a:pPr>
            <a:r>
              <a:rPr lang="en-GB" dirty="0" smtClean="0"/>
              <a:t>		</a:t>
            </a:r>
            <a:r>
              <a:rPr lang="en-GB" dirty="0" smtClean="0">
                <a:hlinkClick r:id="rId2" action="ppaction://hlinksldjump"/>
              </a:rPr>
              <a:t>Divide again</a:t>
            </a:r>
            <a:r>
              <a:rPr lang="en-GB" dirty="0" smtClean="0"/>
              <a:t>		</a:t>
            </a:r>
            <a:r>
              <a:rPr lang="en-GB" dirty="0" smtClean="0">
                <a:hlinkClick r:id="rId3" action="ppaction://hlinksldjump"/>
              </a:rPr>
              <a:t>React to glucose stimulation</a:t>
            </a:r>
            <a:endParaRPr lang="en-GB" dirty="0"/>
          </a:p>
        </p:txBody>
      </p:sp>
      <p:sp>
        <p:nvSpPr>
          <p:cNvPr id="5" name="TextBox 4"/>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953406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Initiation of division</a:t>
            </a:r>
            <a:endParaRPr lang="en-GB" dirty="0"/>
          </a:p>
        </p:txBody>
      </p:sp>
      <p:sp>
        <p:nvSpPr>
          <p:cNvPr id="3" name="Content Placeholder 2"/>
          <p:cNvSpPr>
            <a:spLocks noGrp="1"/>
          </p:cNvSpPr>
          <p:nvPr>
            <p:ph idx="1"/>
          </p:nvPr>
        </p:nvSpPr>
        <p:spPr>
          <a:xfrm>
            <a:off x="838200" y="1825625"/>
            <a:ext cx="10035448" cy="4351338"/>
          </a:xfrm>
        </p:spPr>
        <p:txBody>
          <a:bodyPr/>
          <a:lstStyle/>
          <a:p>
            <a:pPr marL="0" indent="0" algn="ctr">
              <a:buNone/>
            </a:pPr>
            <a:r>
              <a:rPr lang="en-GB" dirty="0" smtClean="0"/>
              <a:t>In normal cell, cell division is halted (G</a:t>
            </a:r>
            <a:r>
              <a:rPr lang="en-GB" baseline="-25000" dirty="0" smtClean="0"/>
              <a:t>0</a:t>
            </a:r>
            <a:r>
              <a:rPr lang="en-GB" dirty="0" smtClean="0"/>
              <a:t>), so the cells can be focused on their task of producing insulin in response to food.</a:t>
            </a:r>
          </a:p>
          <a:p>
            <a:pPr marL="0" indent="0" algn="ctr">
              <a:buNone/>
            </a:pPr>
            <a:endParaRPr lang="en-GB" dirty="0"/>
          </a:p>
          <a:p>
            <a:pPr marL="0" indent="0" algn="ctr">
              <a:buNone/>
            </a:pPr>
            <a:r>
              <a:rPr lang="en-GB" dirty="0" smtClean="0"/>
              <a:t>In an adult, the majority of cells are quiescent (active, non-dividing). Some are required for maintenance of the organ.</a:t>
            </a:r>
          </a:p>
          <a:p>
            <a:pPr marL="0" indent="0" algn="ctr">
              <a:buNone/>
            </a:pPr>
            <a:r>
              <a:rPr lang="en-GB" dirty="0" smtClean="0"/>
              <a:t>A </a:t>
            </a:r>
            <a:r>
              <a:rPr lang="en-GB" dirty="0" err="1" smtClean="0"/>
              <a:t>mitogenic</a:t>
            </a:r>
            <a:r>
              <a:rPr lang="en-GB" dirty="0" smtClean="0"/>
              <a:t> signal has been triggered.</a:t>
            </a:r>
          </a:p>
          <a:p>
            <a:pPr marL="0" indent="0" algn="ctr">
              <a:buNone/>
            </a:pPr>
            <a:r>
              <a:rPr lang="en-GB" dirty="0" smtClean="0"/>
              <a:t>What is the source?</a:t>
            </a:r>
          </a:p>
          <a:p>
            <a:pPr marL="0" indent="0" algn="ctr">
              <a:buNone/>
            </a:pPr>
            <a:r>
              <a:rPr lang="en-GB" dirty="0" smtClean="0">
                <a:hlinkClick r:id="rId2" action="ppaction://hlinksldjump"/>
              </a:rPr>
              <a:t>Damage</a:t>
            </a:r>
            <a:r>
              <a:rPr lang="en-GB" dirty="0" smtClean="0"/>
              <a:t>	</a:t>
            </a:r>
            <a:r>
              <a:rPr lang="en-GB" dirty="0" smtClean="0">
                <a:hlinkClick r:id="rId3" action="ppaction://hlinksldjump"/>
              </a:rPr>
              <a:t>Glucose</a:t>
            </a:r>
            <a:endParaRPr lang="en-GB" dirty="0"/>
          </a:p>
          <a:p>
            <a:pPr marL="0" indent="0" algn="ctr">
              <a:buNone/>
            </a:pPr>
            <a:endParaRPr lang="en-GB" dirty="0"/>
          </a:p>
          <a:p>
            <a:pPr marL="0" indent="0">
              <a:buNone/>
            </a:pPr>
            <a:endParaRPr lang="en-GB" dirty="0"/>
          </a:p>
        </p:txBody>
      </p:sp>
      <p:sp>
        <p:nvSpPr>
          <p:cNvPr id="5" name="TextBox 4"/>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245436761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Division commences</a:t>
            </a:r>
            <a:endParaRPr lang="en-GB" dirty="0"/>
          </a:p>
        </p:txBody>
      </p:sp>
      <p:sp>
        <p:nvSpPr>
          <p:cNvPr id="3" name="Content Placeholder 2"/>
          <p:cNvSpPr>
            <a:spLocks noGrp="1"/>
          </p:cNvSpPr>
          <p:nvPr>
            <p:ph idx="1"/>
          </p:nvPr>
        </p:nvSpPr>
        <p:spPr/>
        <p:txBody>
          <a:bodyPr/>
          <a:lstStyle/>
          <a:p>
            <a:pPr marL="0" indent="0" algn="ctr">
              <a:buNone/>
            </a:pPr>
            <a:r>
              <a:rPr lang="en-GB" dirty="0"/>
              <a:t>In the first stage (G</a:t>
            </a:r>
            <a:r>
              <a:rPr lang="en-GB" baseline="-25000" dirty="0"/>
              <a:t>1</a:t>
            </a:r>
            <a:r>
              <a:rPr lang="en-GB" dirty="0"/>
              <a:t>), the size of the cells increase due to the production of proteins. In the second stage (S) DNA is replicated. Progression is due to protein regulation…</a:t>
            </a:r>
          </a:p>
          <a:p>
            <a:pPr marL="0" indent="0" algn="ctr">
              <a:buNone/>
            </a:pPr>
            <a:r>
              <a:rPr lang="en-GB" dirty="0"/>
              <a:t>The cell arrives at the G</a:t>
            </a:r>
            <a:r>
              <a:rPr lang="en-GB" baseline="-25000" dirty="0"/>
              <a:t>1</a:t>
            </a:r>
            <a:r>
              <a:rPr lang="en-GB" dirty="0"/>
              <a:t>-S checkpoint, you must choose a signal:</a:t>
            </a:r>
          </a:p>
          <a:p>
            <a:pPr marL="0" indent="0" algn="ctr">
              <a:buNone/>
            </a:pPr>
            <a:endParaRPr lang="en-GB" dirty="0"/>
          </a:p>
          <a:p>
            <a:pPr marL="0" indent="0" algn="ctr">
              <a:buNone/>
            </a:pPr>
            <a:r>
              <a:rPr lang="en-GB" dirty="0">
                <a:hlinkClick r:id="rId2" action="ppaction://hlinksldjump"/>
              </a:rPr>
              <a:t>CHK2 activated</a:t>
            </a:r>
            <a:r>
              <a:rPr lang="en-GB" dirty="0"/>
              <a:t>	</a:t>
            </a:r>
            <a:r>
              <a:rPr lang="en-GB" dirty="0">
                <a:hlinkClick r:id="rId3" action="ppaction://hlinksldjump"/>
              </a:rPr>
              <a:t>CyclinE-CDK2 activated</a:t>
            </a:r>
            <a:endParaRPr lang="en-GB" dirty="0"/>
          </a:p>
          <a:p>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1825974568"/>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Something’s wrong…</a:t>
            </a:r>
            <a:endParaRPr lang="en-GB" dirty="0"/>
          </a:p>
        </p:txBody>
      </p:sp>
      <p:sp>
        <p:nvSpPr>
          <p:cNvPr id="3" name="Content Placeholder 2"/>
          <p:cNvSpPr>
            <a:spLocks noGrp="1"/>
          </p:cNvSpPr>
          <p:nvPr>
            <p:ph idx="1"/>
          </p:nvPr>
        </p:nvSpPr>
        <p:spPr/>
        <p:txBody>
          <a:bodyPr/>
          <a:lstStyle/>
          <a:p>
            <a:pPr marL="0" indent="0" algn="ctr">
              <a:buNone/>
            </a:pPr>
            <a:r>
              <a:rPr lang="en-GB" dirty="0" smtClean="0"/>
              <a:t>Your cell has been found to have errors in the genetic code that means it is not suitable for replication at this time.</a:t>
            </a:r>
          </a:p>
          <a:p>
            <a:pPr marL="0" indent="0" algn="ctr">
              <a:buNone/>
            </a:pPr>
            <a:endParaRPr lang="en-GB" dirty="0" smtClean="0"/>
          </a:p>
          <a:p>
            <a:pPr marL="0" indent="0" algn="ctr">
              <a:buNone/>
            </a:pPr>
            <a:r>
              <a:rPr lang="en-GB" dirty="0" smtClean="0"/>
              <a:t>Not to panic, repair mechanisms can sort this out, we just need to pause the cell cycle.</a:t>
            </a:r>
          </a:p>
          <a:p>
            <a:pPr marL="0" indent="0" algn="ctr">
              <a:buNone/>
            </a:pPr>
            <a:endParaRPr lang="en-GB" dirty="0"/>
          </a:p>
          <a:p>
            <a:pPr marL="0" indent="0" algn="ctr">
              <a:buNone/>
            </a:pPr>
            <a:r>
              <a:rPr lang="en-GB" dirty="0" smtClean="0"/>
              <a:t>Pick a number</a:t>
            </a:r>
          </a:p>
          <a:p>
            <a:pPr marL="0" indent="0" algn="ctr">
              <a:buNone/>
            </a:pPr>
            <a:r>
              <a:rPr lang="en-GB" dirty="0" smtClean="0">
                <a:hlinkClick r:id="rId2" action="ppaction://hlinksldjump"/>
              </a:rPr>
              <a:t>1</a:t>
            </a:r>
            <a:r>
              <a:rPr lang="en-GB" dirty="0" smtClean="0"/>
              <a:t>	</a:t>
            </a:r>
            <a:r>
              <a:rPr lang="en-GB" dirty="0" smtClean="0">
                <a:hlinkClick r:id="rId2" action="ppaction://hlinksldjump"/>
              </a:rPr>
              <a:t>2</a:t>
            </a:r>
            <a:r>
              <a:rPr lang="en-GB" dirty="0" smtClean="0"/>
              <a:t>	</a:t>
            </a:r>
            <a:r>
              <a:rPr lang="en-GB" dirty="0" smtClean="0">
                <a:hlinkClick r:id="rId2" action="ppaction://hlinksldjump"/>
              </a:rPr>
              <a:t>3</a:t>
            </a:r>
            <a:r>
              <a:rPr lang="en-GB" dirty="0" smtClean="0"/>
              <a:t>	</a:t>
            </a:r>
            <a:r>
              <a:rPr lang="en-GB" dirty="0" smtClean="0">
                <a:hlinkClick r:id="rId3" action="ppaction://hlinksldjump"/>
              </a:rPr>
              <a:t>4</a:t>
            </a:r>
            <a:r>
              <a:rPr lang="en-GB" dirty="0" smtClean="0"/>
              <a:t>	</a:t>
            </a:r>
            <a:r>
              <a:rPr lang="en-GB" dirty="0" smtClean="0">
                <a:hlinkClick r:id="rId2" action="ppaction://hlinksldjump"/>
              </a:rPr>
              <a:t>5</a:t>
            </a:r>
            <a:r>
              <a:rPr lang="en-GB" dirty="0" smtClean="0"/>
              <a:t>	</a:t>
            </a:r>
            <a:r>
              <a:rPr lang="en-GB" dirty="0" smtClean="0">
                <a:hlinkClick r:id="rId2" action="ppaction://hlinksldjump"/>
              </a:rPr>
              <a:t>6</a:t>
            </a:r>
            <a:r>
              <a:rPr lang="en-GB" dirty="0" smtClean="0"/>
              <a:t>	</a:t>
            </a:r>
            <a:r>
              <a:rPr lang="en-GB" dirty="0" smtClean="0">
                <a:hlinkClick r:id="rId2" action="ppaction://hlinksldjump"/>
              </a:rPr>
              <a:t>7</a:t>
            </a:r>
            <a:r>
              <a:rPr lang="en-GB" dirty="0" smtClean="0"/>
              <a:t>	</a:t>
            </a:r>
            <a:r>
              <a:rPr lang="en-GB" dirty="0" smtClean="0">
                <a:hlinkClick r:id="rId2" action="ppaction://hlinksldjump"/>
              </a:rPr>
              <a:t>8</a:t>
            </a:r>
            <a:r>
              <a:rPr lang="en-GB" dirty="0" smtClean="0"/>
              <a:t>	</a:t>
            </a:r>
            <a:r>
              <a:rPr lang="en-GB" dirty="0" smtClean="0">
                <a:hlinkClick r:id="rId3" action="ppaction://hlinksldjump"/>
              </a:rPr>
              <a:t>9</a:t>
            </a:r>
            <a:r>
              <a:rPr lang="en-GB" dirty="0" smtClean="0"/>
              <a:t>	</a:t>
            </a:r>
            <a:r>
              <a:rPr lang="en-GB" dirty="0" smtClean="0">
                <a:hlinkClick r:id="rId2" action="ppaction://hlinksldjump"/>
              </a:rPr>
              <a:t>10</a:t>
            </a:r>
            <a:endParaRPr lang="en-GB" dirty="0"/>
          </a:p>
          <a:p>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287670822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35" y="365125"/>
            <a:ext cx="10515600" cy="1325563"/>
          </a:xfrm>
        </p:spPr>
        <p:txBody>
          <a:bodyPr/>
          <a:lstStyle/>
          <a:p>
            <a:r>
              <a:rPr lang="en-GB" dirty="0" smtClean="0"/>
              <a:t>Animal Cells</a:t>
            </a:r>
            <a:endParaRPr lang="en-GB" dirty="0"/>
          </a:p>
        </p:txBody>
      </p:sp>
      <p:sp>
        <p:nvSpPr>
          <p:cNvPr id="4" name="TextBox 3"/>
          <p:cNvSpPr txBox="1"/>
          <p:nvPr/>
        </p:nvSpPr>
        <p:spPr>
          <a:xfrm>
            <a:off x="0" y="6581001"/>
            <a:ext cx="3744615" cy="276999"/>
          </a:xfrm>
          <a:prstGeom prst="rect">
            <a:avLst/>
          </a:prstGeom>
          <a:noFill/>
        </p:spPr>
        <p:txBody>
          <a:bodyPr wrap="none" rtlCol="0">
            <a:spAutoFit/>
          </a:bodyPr>
          <a:lstStyle/>
          <a:p>
            <a:r>
              <a:rPr lang="en-GB" sz="1200" dirty="0" smtClean="0"/>
              <a:t>Biomolecules &amp; Cells &gt; Animal Cell Cycle &gt; </a:t>
            </a:r>
            <a:r>
              <a:rPr lang="el-GR" sz="1200" dirty="0"/>
              <a:t>β</a:t>
            </a:r>
            <a:r>
              <a:rPr lang="en-GB" sz="1200" dirty="0"/>
              <a:t>-cell Bedlam!</a:t>
            </a:r>
          </a:p>
        </p:txBody>
      </p:sp>
      <p:sp>
        <p:nvSpPr>
          <p:cNvPr id="8" name="Content Placeholder 7"/>
          <p:cNvSpPr>
            <a:spLocks noGrp="1"/>
          </p:cNvSpPr>
          <p:nvPr>
            <p:ph idx="1"/>
          </p:nvPr>
        </p:nvSpPr>
        <p:spPr/>
        <p:txBody>
          <a:bodyPr/>
          <a:lstStyle/>
          <a:p>
            <a:endParaRPr lang="en-GB" dirty="0"/>
          </a:p>
          <a:p>
            <a:pPr marL="0" indent="0">
              <a:buNone/>
            </a:pPr>
            <a:endParaRPr lang="en-GB"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4358"/>
          <a:stretch/>
        </p:blipFill>
        <p:spPr>
          <a:xfrm>
            <a:off x="3744615" y="70010"/>
            <a:ext cx="7316320" cy="6787992"/>
          </a:xfrm>
          <a:prstGeom prst="rect">
            <a:avLst/>
          </a:prstGeom>
        </p:spPr>
      </p:pic>
      <p:sp>
        <p:nvSpPr>
          <p:cNvPr id="5" name="TextBox 4"/>
          <p:cNvSpPr txBox="1"/>
          <p:nvPr/>
        </p:nvSpPr>
        <p:spPr>
          <a:xfrm>
            <a:off x="545335" y="1580045"/>
            <a:ext cx="3788883" cy="954107"/>
          </a:xfrm>
          <a:prstGeom prst="rect">
            <a:avLst/>
          </a:prstGeom>
          <a:noFill/>
        </p:spPr>
        <p:txBody>
          <a:bodyPr wrap="square" rtlCol="0">
            <a:spAutoFit/>
          </a:bodyPr>
          <a:lstStyle/>
          <a:p>
            <a:r>
              <a:rPr lang="en-GB" sz="2800" dirty="0" smtClean="0"/>
              <a:t>Do you know these structures?</a:t>
            </a:r>
          </a:p>
        </p:txBody>
      </p:sp>
      <p:sp>
        <p:nvSpPr>
          <p:cNvPr id="7" name="TextBox 6"/>
          <p:cNvSpPr txBox="1"/>
          <p:nvPr/>
        </p:nvSpPr>
        <p:spPr>
          <a:xfrm>
            <a:off x="250534" y="3878504"/>
            <a:ext cx="3788883" cy="954107"/>
          </a:xfrm>
          <a:prstGeom prst="rect">
            <a:avLst/>
          </a:prstGeom>
          <a:noFill/>
        </p:spPr>
        <p:txBody>
          <a:bodyPr wrap="square" rtlCol="0">
            <a:spAutoFit/>
          </a:bodyPr>
          <a:lstStyle/>
          <a:p>
            <a:r>
              <a:rPr lang="en-GB" sz="2800" dirty="0" smtClean="0"/>
              <a:t>Do you know how they fit together?</a:t>
            </a:r>
          </a:p>
        </p:txBody>
      </p:sp>
      <p:sp>
        <p:nvSpPr>
          <p:cNvPr id="6" name="Rectangle 5"/>
          <p:cNvSpPr/>
          <p:nvPr/>
        </p:nvSpPr>
        <p:spPr>
          <a:xfrm>
            <a:off x="9689392" y="6642556"/>
            <a:ext cx="2502608" cy="215444"/>
          </a:xfrm>
          <a:prstGeom prst="rect">
            <a:avLst/>
          </a:prstGeom>
        </p:spPr>
        <p:txBody>
          <a:bodyPr wrap="none">
            <a:spAutoFit/>
          </a:bodyPr>
          <a:lstStyle/>
          <a:p>
            <a:r>
              <a:rPr lang="en-GB" sz="800" dirty="0"/>
              <a:t>https://kidsbiology.com/biology-basics/cell-organelles/</a:t>
            </a:r>
          </a:p>
        </p:txBody>
      </p:sp>
    </p:spTree>
    <p:extLst>
      <p:ext uri="{BB962C8B-B14F-4D97-AF65-F5344CB8AC3E}">
        <p14:creationId xmlns:p14="http://schemas.microsoft.com/office/powerpoint/2010/main" val="2218995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All’s well that ends well.</a:t>
            </a:r>
            <a:endParaRPr lang="en-GB" dirty="0"/>
          </a:p>
        </p:txBody>
      </p:sp>
      <p:sp>
        <p:nvSpPr>
          <p:cNvPr id="5" name="Rectangle 4"/>
          <p:cNvSpPr/>
          <p:nvPr/>
        </p:nvSpPr>
        <p:spPr>
          <a:xfrm>
            <a:off x="8944708" y="6642556"/>
            <a:ext cx="3247292" cy="215444"/>
          </a:xfrm>
          <a:prstGeom prst="rect">
            <a:avLst/>
          </a:prstGeom>
        </p:spPr>
        <p:txBody>
          <a:bodyPr wrap="square">
            <a:spAutoFit/>
          </a:bodyPr>
          <a:lstStyle/>
          <a:p>
            <a:r>
              <a:rPr lang="en-GB" sz="800" dirty="0"/>
              <a:t>https://www.sciencedirect.com/science/article/pii/S0300483X03002877</a:t>
            </a:r>
          </a:p>
        </p:txBody>
      </p:sp>
      <p:sp>
        <p:nvSpPr>
          <p:cNvPr id="7" name="Content Placeholder 2"/>
          <p:cNvSpPr txBox="1">
            <a:spLocks/>
          </p:cNvSpPr>
          <p:nvPr/>
        </p:nvSpPr>
        <p:spPr>
          <a:xfrm>
            <a:off x="498551" y="1690688"/>
            <a:ext cx="63764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With the cell cycle halted the cell has a chance to repair the damage.</a:t>
            </a:r>
          </a:p>
          <a:p>
            <a:pPr marL="0" indent="0" algn="ctr">
              <a:buFont typeface="Arial" panose="020B0604020202020204" pitchFamily="34" charset="0"/>
              <a:buNone/>
            </a:pPr>
            <a:r>
              <a:rPr lang="en-GB" dirty="0" smtClean="0"/>
              <a:t>The cell has identified the DNA error as a lesion and the appropriate mechanisms have been employed.</a:t>
            </a:r>
          </a:p>
          <a:p>
            <a:pPr marL="0" indent="0" algn="ctr">
              <a:buFont typeface="Arial" panose="020B0604020202020204" pitchFamily="34" charset="0"/>
              <a:buNone/>
            </a:pPr>
            <a:r>
              <a:rPr lang="en-GB" dirty="0" smtClean="0"/>
              <a:t>Phew.</a:t>
            </a:r>
          </a:p>
          <a:p>
            <a:pPr marL="0" indent="0" algn="ctr">
              <a:buFont typeface="Arial" panose="020B0604020202020204" pitchFamily="34" charset="0"/>
              <a:buNone/>
            </a:pPr>
            <a:r>
              <a:rPr lang="en-GB" dirty="0" smtClean="0"/>
              <a:t>Glad that was found now, could have caused you issues later on!</a:t>
            </a:r>
          </a:p>
          <a:p>
            <a:pPr marL="0" indent="0" algn="ctr">
              <a:buFont typeface="Arial" panose="020B0604020202020204" pitchFamily="34" charset="0"/>
              <a:buNone/>
            </a:pPr>
            <a:r>
              <a:rPr lang="en-GB" dirty="0" smtClean="0">
                <a:hlinkClick r:id="rId2" action="ppaction://hlinksldjump"/>
              </a:rPr>
              <a:t>Continue to S-phase</a:t>
            </a:r>
            <a:endParaRPr lang="en-GB"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4675" y="365125"/>
            <a:ext cx="4478774" cy="6224062"/>
          </a:xfrm>
        </p:spPr>
      </p:pic>
      <p:sp>
        <p:nvSpPr>
          <p:cNvPr id="12" name="TextBox 11"/>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1781741858"/>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Something’s very wrong…</a:t>
            </a:r>
            <a:endParaRPr lang="en-GB" dirty="0"/>
          </a:p>
        </p:txBody>
      </p:sp>
      <p:sp>
        <p:nvSpPr>
          <p:cNvPr id="3" name="Content Placeholder 2"/>
          <p:cNvSpPr>
            <a:spLocks noGrp="1"/>
          </p:cNvSpPr>
          <p:nvPr>
            <p:ph idx="1"/>
          </p:nvPr>
        </p:nvSpPr>
        <p:spPr/>
        <p:txBody>
          <a:bodyPr/>
          <a:lstStyle/>
          <a:p>
            <a:pPr marL="0" indent="0" algn="ctr">
              <a:buNone/>
            </a:pPr>
            <a:r>
              <a:rPr lang="en-GB" dirty="0" err="1" smtClean="0"/>
              <a:t>Er</a:t>
            </a:r>
            <a:r>
              <a:rPr lang="en-GB" dirty="0" smtClean="0"/>
              <a:t>, Houston, we have a problem…</a:t>
            </a:r>
          </a:p>
          <a:p>
            <a:pPr marL="0" indent="0" algn="ctr">
              <a:buNone/>
            </a:pPr>
            <a:r>
              <a:rPr lang="en-GB" dirty="0" smtClean="0"/>
              <a:t>The cell cycle isn’t stopping.</a:t>
            </a:r>
          </a:p>
          <a:p>
            <a:pPr marL="0" indent="0" algn="ctr">
              <a:buNone/>
            </a:pPr>
            <a:r>
              <a:rPr lang="en-GB" dirty="0" smtClean="0"/>
              <a:t>The cyclin-CDK complexes are forming.</a:t>
            </a:r>
          </a:p>
          <a:p>
            <a:pPr marL="0" indent="0" algn="ctr">
              <a:buNone/>
            </a:pPr>
            <a:endParaRPr lang="en-GB" dirty="0"/>
          </a:p>
          <a:p>
            <a:pPr marL="0" indent="0" algn="ctr">
              <a:buNone/>
            </a:pPr>
            <a:r>
              <a:rPr lang="en-GB" dirty="0" smtClean="0"/>
              <a:t>Where is the problem?</a:t>
            </a:r>
          </a:p>
          <a:p>
            <a:pPr marL="0" indent="0" algn="ctr">
              <a:buNone/>
            </a:pPr>
            <a:r>
              <a:rPr lang="en-GB" dirty="0" smtClean="0">
                <a:hlinkClick r:id="rId2" action="ppaction://hlinksldjump"/>
              </a:rPr>
              <a:t>p53</a:t>
            </a:r>
            <a:r>
              <a:rPr lang="en-GB" dirty="0" smtClean="0"/>
              <a:t>	</a:t>
            </a:r>
            <a:r>
              <a:rPr lang="en-GB" dirty="0" smtClean="0">
                <a:hlinkClick r:id="rId3" action="ppaction://hlinksldjump"/>
              </a:rPr>
              <a:t>CHK2</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317226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Something’s very </a:t>
            </a:r>
            <a:r>
              <a:rPr lang="en-GB" dirty="0" err="1" smtClean="0"/>
              <a:t>VERY</a:t>
            </a:r>
            <a:r>
              <a:rPr lang="en-GB" dirty="0" smtClean="0"/>
              <a:t> wrong…</a:t>
            </a:r>
            <a:endParaRPr lang="en-GB" dirty="0"/>
          </a:p>
        </p:txBody>
      </p:sp>
      <p:sp>
        <p:nvSpPr>
          <p:cNvPr id="3" name="Content Placeholder 2"/>
          <p:cNvSpPr>
            <a:spLocks noGrp="1"/>
          </p:cNvSpPr>
          <p:nvPr>
            <p:ph idx="1"/>
          </p:nvPr>
        </p:nvSpPr>
        <p:spPr/>
        <p:txBody>
          <a:bodyPr/>
          <a:lstStyle/>
          <a:p>
            <a:pPr marL="0" indent="0" algn="ctr">
              <a:buNone/>
            </a:pPr>
            <a:r>
              <a:rPr lang="en-GB" dirty="0" smtClean="0"/>
              <a:t>The issue has been identified. There is a mutation in the CHK2 protein so the cell cycle can’t stop.</a:t>
            </a:r>
          </a:p>
          <a:p>
            <a:pPr marL="0" indent="0" algn="ctr">
              <a:buNone/>
            </a:pPr>
            <a:endParaRPr lang="en-GB" dirty="0"/>
          </a:p>
          <a:p>
            <a:pPr marL="0" indent="0" algn="ctr">
              <a:buNone/>
            </a:pPr>
            <a:r>
              <a:rPr lang="en-GB" dirty="0" smtClean="0"/>
              <a:t>At least our backstop is working!</a:t>
            </a:r>
          </a:p>
          <a:p>
            <a:pPr marL="0" indent="0" algn="ctr">
              <a:buNone/>
            </a:pPr>
            <a:endParaRPr lang="en-GB" dirty="0"/>
          </a:p>
          <a:p>
            <a:pPr marL="0" indent="0" algn="ctr">
              <a:buNone/>
            </a:pPr>
            <a:r>
              <a:rPr lang="en-GB" dirty="0" smtClean="0"/>
              <a:t>p53 will halt the cycle at a later checkpoint. Waste of energy, but no harm done…</a:t>
            </a:r>
          </a:p>
          <a:p>
            <a:pPr marL="0" indent="0" algn="ctr">
              <a:buNone/>
            </a:pPr>
            <a:r>
              <a:rPr lang="en-GB" dirty="0" smtClean="0">
                <a:hlinkClick r:id="rId2" action="ppaction://hlinksldjump"/>
              </a:rPr>
              <a:t>Conclude</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3469564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2927"/>
            <a:ext cx="10515600" cy="1325563"/>
          </a:xfrm>
        </p:spPr>
        <p:txBody>
          <a:bodyPr/>
          <a:lstStyle/>
          <a:p>
            <a:pPr algn="ctr"/>
            <a:r>
              <a:rPr lang="en-GB" dirty="0" smtClean="0">
                <a:solidFill>
                  <a:srgbClr val="FF0000"/>
                </a:solidFill>
              </a:rPr>
              <a:t>Oh dear.</a:t>
            </a:r>
            <a:endParaRPr lang="en-GB" dirty="0">
              <a:solidFill>
                <a:srgbClr val="FF0000"/>
              </a:solidFill>
            </a:endParaRPr>
          </a:p>
        </p:txBody>
      </p:sp>
      <p:sp>
        <p:nvSpPr>
          <p:cNvPr id="3" name="Content Placeholder 2"/>
          <p:cNvSpPr>
            <a:spLocks noGrp="1"/>
          </p:cNvSpPr>
          <p:nvPr>
            <p:ph idx="1"/>
          </p:nvPr>
        </p:nvSpPr>
        <p:spPr>
          <a:xfrm>
            <a:off x="838200" y="1418491"/>
            <a:ext cx="10515600" cy="5162509"/>
          </a:xfrm>
        </p:spPr>
        <p:txBody>
          <a:bodyPr>
            <a:normAutofit/>
          </a:bodyPr>
          <a:lstStyle/>
          <a:p>
            <a:pPr marL="0" indent="0" algn="ctr">
              <a:buNone/>
            </a:pPr>
            <a:r>
              <a:rPr lang="en-GB" dirty="0" smtClean="0">
                <a:solidFill>
                  <a:schemeClr val="bg1"/>
                </a:solidFill>
              </a:rPr>
              <a:t>The issue has been identified. There is a mutation in p53 so the cell cycle can’t stop. Ever.</a:t>
            </a:r>
          </a:p>
          <a:p>
            <a:pPr marL="0" indent="0" algn="ctr">
              <a:buNone/>
            </a:pPr>
            <a:r>
              <a:rPr lang="en-GB" dirty="0" smtClean="0">
                <a:solidFill>
                  <a:schemeClr val="bg1"/>
                </a:solidFill>
              </a:rPr>
              <a:t>This could be really bad.</a:t>
            </a:r>
          </a:p>
          <a:p>
            <a:pPr marL="0" indent="0" algn="ctr">
              <a:buNone/>
            </a:pPr>
            <a:endParaRPr lang="en-GB" dirty="0" smtClean="0">
              <a:solidFill>
                <a:schemeClr val="bg1"/>
              </a:solidFill>
            </a:endParaRPr>
          </a:p>
          <a:p>
            <a:pPr marL="0" indent="0" algn="ctr">
              <a:buNone/>
            </a:pPr>
            <a:r>
              <a:rPr lang="en-GB" dirty="0" smtClean="0">
                <a:solidFill>
                  <a:schemeClr val="bg1"/>
                </a:solidFill>
              </a:rPr>
              <a:t>The error in the DNA will now be replicated, and the cell cycle cannot be stopped. This cell will keep dividing, with no checks.</a:t>
            </a:r>
            <a:endParaRPr lang="en-GB" dirty="0"/>
          </a:p>
          <a:p>
            <a:pPr marL="0" indent="0" algn="ctr">
              <a:buNone/>
            </a:pPr>
            <a:endParaRPr lang="en-GB" dirty="0" smtClean="0">
              <a:solidFill>
                <a:schemeClr val="bg1"/>
              </a:solidFill>
            </a:endParaRPr>
          </a:p>
          <a:p>
            <a:pPr marL="0" indent="0" algn="ctr">
              <a:buNone/>
            </a:pPr>
            <a:r>
              <a:rPr lang="en-GB" dirty="0" smtClean="0">
                <a:solidFill>
                  <a:schemeClr val="bg1"/>
                </a:solidFill>
              </a:rPr>
              <a:t>Our only hope is that the immune system picks up the error and kills the cell before it’s too late.</a:t>
            </a:r>
          </a:p>
          <a:p>
            <a:pPr marL="0" indent="0" algn="ctr">
              <a:buNone/>
            </a:pPr>
            <a:r>
              <a:rPr lang="en-GB" dirty="0" smtClean="0">
                <a:solidFill>
                  <a:schemeClr val="bg1"/>
                </a:solidFill>
                <a:hlinkClick r:id="rId2" action="ppaction://hlinksldjump"/>
              </a:rPr>
              <a:t>Restart</a:t>
            </a:r>
            <a:endParaRPr lang="en-GB" dirty="0" smtClean="0">
              <a:solidFill>
                <a:schemeClr val="bg1"/>
              </a:solidFill>
            </a:endParaRPr>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solidFill>
                  <a:schemeClr val="bg1"/>
                </a:solidFill>
              </a:rPr>
              <a:t>Biomolecules &amp; Cells &gt; Animal Cell Cycle &gt; </a:t>
            </a:r>
            <a:r>
              <a:rPr lang="el-GR" sz="1200" dirty="0" smtClean="0">
                <a:solidFill>
                  <a:schemeClr val="bg1"/>
                </a:solidFill>
              </a:rPr>
              <a:t>β-</a:t>
            </a:r>
            <a:r>
              <a:rPr lang="en-GB" sz="1200" dirty="0" smtClean="0">
                <a:solidFill>
                  <a:schemeClr val="bg1"/>
                </a:solidFill>
              </a:rPr>
              <a:t>cell Bedlam!</a:t>
            </a:r>
            <a:endParaRPr lang="en-GB" sz="1200" dirty="0">
              <a:solidFill>
                <a:schemeClr val="bg1"/>
              </a:solidFill>
            </a:endParaRPr>
          </a:p>
        </p:txBody>
      </p:sp>
    </p:spTree>
    <p:extLst>
      <p:ext uri="{BB962C8B-B14F-4D97-AF65-F5344CB8AC3E}">
        <p14:creationId xmlns:p14="http://schemas.microsoft.com/office/powerpoint/2010/main" val="35716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GB" dirty="0" smtClean="0"/>
              <a:t>INCOMING!</a:t>
            </a:r>
            <a:endParaRPr lang="en-GB" dirty="0"/>
          </a:p>
        </p:txBody>
      </p:sp>
      <p:sp>
        <p:nvSpPr>
          <p:cNvPr id="3" name="Content Placeholder 2"/>
          <p:cNvSpPr>
            <a:spLocks noGrp="1"/>
          </p:cNvSpPr>
          <p:nvPr>
            <p:ph idx="1"/>
          </p:nvPr>
        </p:nvSpPr>
        <p:spPr>
          <a:xfrm>
            <a:off x="838199" y="1239471"/>
            <a:ext cx="10515600" cy="4351338"/>
          </a:xfrm>
        </p:spPr>
        <p:txBody>
          <a:bodyPr/>
          <a:lstStyle/>
          <a:p>
            <a:pPr marL="0" indent="0" algn="ctr">
              <a:buNone/>
            </a:pPr>
            <a:r>
              <a:rPr lang="en-GB" dirty="0" smtClean="0"/>
              <a:t>There is something circulating that threatens the quiet quiescence of the beta cell. Whilst the levels of Cyclin C-CDK3 are high the cells rest unstimulated, but this will not last forever.</a:t>
            </a:r>
          </a:p>
          <a:p>
            <a:pPr marL="0" indent="0" algn="ctr">
              <a:buNone/>
            </a:pPr>
            <a:r>
              <a:rPr lang="en-GB" dirty="0" smtClean="0"/>
              <a:t>The GLUT2 receptors on the cytoplasmic membrane begin to twitch with conformation change. </a:t>
            </a:r>
          </a:p>
          <a:p>
            <a:pPr marL="0" indent="0" algn="ctr">
              <a:buNone/>
            </a:pPr>
            <a:r>
              <a:rPr lang="en-GB" dirty="0" smtClean="0"/>
              <a:t>There is an abundance of glucose. The cell must act.</a:t>
            </a:r>
          </a:p>
          <a:p>
            <a:pPr marL="0" indent="0" algn="ctr">
              <a:buNone/>
            </a:pPr>
            <a:r>
              <a:rPr lang="en-GB" dirty="0" smtClean="0"/>
              <a:t>Will you</a:t>
            </a:r>
          </a:p>
          <a:p>
            <a:pPr marL="0" indent="0" algn="ctr">
              <a:buNone/>
            </a:pPr>
            <a:r>
              <a:rPr lang="en-GB" dirty="0" smtClean="0">
                <a:hlinkClick r:id="rId2" action="ppaction://hlinksldjump"/>
              </a:rPr>
              <a:t>Trigger a </a:t>
            </a:r>
            <a:r>
              <a:rPr lang="en-GB" dirty="0" err="1" smtClean="0">
                <a:hlinkClick r:id="rId2" action="ppaction://hlinksldjump"/>
              </a:rPr>
              <a:t>mitogenic</a:t>
            </a:r>
            <a:r>
              <a:rPr lang="en-GB" dirty="0" smtClean="0">
                <a:hlinkClick r:id="rId2" action="ppaction://hlinksldjump"/>
              </a:rPr>
              <a:t> pathway</a:t>
            </a:r>
            <a:r>
              <a:rPr lang="en-GB" dirty="0" smtClean="0"/>
              <a:t>	</a:t>
            </a:r>
            <a:r>
              <a:rPr lang="en-GB" dirty="0" smtClean="0">
                <a:hlinkClick r:id="rId3" action="ppaction://hlinksldjump"/>
              </a:rPr>
              <a:t>Activate glycolysis</a:t>
            </a:r>
            <a:r>
              <a:rPr lang="en-GB" dirty="0" smtClean="0"/>
              <a:t>		</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789" y="4948280"/>
            <a:ext cx="3026421" cy="1909720"/>
          </a:xfrm>
          <a:prstGeom prst="rect">
            <a:avLst/>
          </a:prstGeom>
        </p:spPr>
      </p:pic>
      <p:sp>
        <p:nvSpPr>
          <p:cNvPr id="6" name="Rectangle 5"/>
          <p:cNvSpPr/>
          <p:nvPr/>
        </p:nvSpPr>
        <p:spPr>
          <a:xfrm>
            <a:off x="8159262" y="6642556"/>
            <a:ext cx="4032738" cy="215444"/>
          </a:xfrm>
          <a:prstGeom prst="rect">
            <a:avLst/>
          </a:prstGeom>
        </p:spPr>
        <p:txBody>
          <a:bodyPr wrap="square">
            <a:spAutoFit/>
          </a:bodyPr>
          <a:lstStyle/>
          <a:p>
            <a:r>
              <a:rPr lang="en-GB" sz="800" dirty="0"/>
              <a:t>https://www.sciencedirect.com/science/article/pii/S1550413111000854?via%3Dihub#dfig1</a:t>
            </a:r>
          </a:p>
        </p:txBody>
      </p:sp>
    </p:spTree>
    <p:extLst>
      <p:ext uri="{BB962C8B-B14F-4D97-AF65-F5344CB8AC3E}">
        <p14:creationId xmlns:p14="http://schemas.microsoft.com/office/powerpoint/2010/main" val="149607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658"/>
          <a:stretch/>
        </p:blipFill>
        <p:spPr>
          <a:xfrm>
            <a:off x="5756031" y="1252655"/>
            <a:ext cx="6031523" cy="5328346"/>
          </a:xfrm>
          <a:prstGeom prst="rect">
            <a:avLst/>
          </a:prstGeom>
        </p:spPr>
      </p:pic>
      <p:sp>
        <p:nvSpPr>
          <p:cNvPr id="2" name="Title 1"/>
          <p:cNvSpPr>
            <a:spLocks noGrp="1"/>
          </p:cNvSpPr>
          <p:nvPr>
            <p:ph type="title"/>
          </p:nvPr>
        </p:nvSpPr>
        <p:spPr/>
        <p:txBody>
          <a:bodyPr/>
          <a:lstStyle/>
          <a:p>
            <a:r>
              <a:rPr lang="en-GB" dirty="0" smtClean="0"/>
              <a:t>Glycan metabolism</a:t>
            </a:r>
            <a:endParaRPr lang="en-GB" dirty="0"/>
          </a:p>
        </p:txBody>
      </p:sp>
      <p:sp>
        <p:nvSpPr>
          <p:cNvPr id="3" name="Content Placeholder 2"/>
          <p:cNvSpPr>
            <a:spLocks noGrp="1"/>
          </p:cNvSpPr>
          <p:nvPr>
            <p:ph idx="1"/>
          </p:nvPr>
        </p:nvSpPr>
        <p:spPr>
          <a:xfrm>
            <a:off x="838200" y="1690688"/>
            <a:ext cx="5556739" cy="4890313"/>
          </a:xfrm>
        </p:spPr>
        <p:txBody>
          <a:bodyPr>
            <a:normAutofit/>
          </a:bodyPr>
          <a:lstStyle/>
          <a:p>
            <a:pPr marL="0" indent="0">
              <a:buNone/>
            </a:pPr>
            <a:r>
              <a:rPr lang="en-GB" dirty="0" smtClean="0"/>
              <a:t>The GLUT2 receptor opens, allowing the glucose to enter the cell. Here, enzymes begin to breakdown the sugar and pass the products to the mitochondria who slavishly churn out the energy currency of the cell:</a:t>
            </a:r>
          </a:p>
          <a:p>
            <a:pPr marL="0" indent="0">
              <a:buNone/>
            </a:pPr>
            <a:r>
              <a:rPr lang="en-GB" dirty="0" smtClean="0">
                <a:solidFill>
                  <a:srgbClr val="FF0000"/>
                </a:solidFill>
              </a:rPr>
              <a:t>A</a:t>
            </a:r>
            <a:r>
              <a:rPr lang="en-GB" baseline="-25000" dirty="0" smtClean="0">
                <a:solidFill>
                  <a:srgbClr val="FF0000"/>
                </a:solidFill>
              </a:rPr>
              <a:t>denosine</a:t>
            </a:r>
            <a:r>
              <a:rPr lang="en-GB" dirty="0" smtClean="0">
                <a:solidFill>
                  <a:srgbClr val="FF0000"/>
                </a:solidFill>
              </a:rPr>
              <a:t> </a:t>
            </a:r>
            <a:r>
              <a:rPr lang="en-GB" dirty="0" err="1" smtClean="0">
                <a:solidFill>
                  <a:srgbClr val="FF0000"/>
                </a:solidFill>
              </a:rPr>
              <a:t>T</a:t>
            </a:r>
            <a:r>
              <a:rPr lang="en-GB" baseline="-25000" dirty="0" err="1" smtClean="0">
                <a:solidFill>
                  <a:srgbClr val="FF0000"/>
                </a:solidFill>
              </a:rPr>
              <a:t>ri</a:t>
            </a:r>
            <a:r>
              <a:rPr lang="en-GB" dirty="0" err="1" smtClean="0">
                <a:solidFill>
                  <a:srgbClr val="FF0000"/>
                </a:solidFill>
              </a:rPr>
              <a:t>P</a:t>
            </a:r>
            <a:r>
              <a:rPr lang="en-GB" baseline="-25000" dirty="0" err="1" smtClean="0">
                <a:solidFill>
                  <a:srgbClr val="FF0000"/>
                </a:solidFill>
              </a:rPr>
              <a:t>hosphate</a:t>
            </a:r>
            <a:endParaRPr lang="en-GB" dirty="0" smtClean="0">
              <a:solidFill>
                <a:srgbClr val="FF0000"/>
              </a:solidFill>
            </a:endParaRPr>
          </a:p>
          <a:p>
            <a:pPr marL="0" indent="0">
              <a:buNone/>
            </a:pPr>
            <a:endParaRPr lang="en-GB" sz="1100" dirty="0" smtClean="0"/>
          </a:p>
          <a:p>
            <a:pPr marL="0" indent="0">
              <a:buNone/>
            </a:pPr>
            <a:r>
              <a:rPr lang="en-GB" dirty="0" smtClean="0"/>
              <a:t>How would you like to use the ATP?</a:t>
            </a:r>
          </a:p>
          <a:p>
            <a:pPr marL="0" indent="0">
              <a:buNone/>
            </a:pPr>
            <a:r>
              <a:rPr lang="en-GB" dirty="0" smtClean="0">
                <a:hlinkClick r:id="rId3" action="ppaction://hlinksldjump"/>
              </a:rPr>
              <a:t>Depolarize membrane</a:t>
            </a:r>
            <a:endParaRPr lang="en-GB" dirty="0" smtClean="0"/>
          </a:p>
          <a:p>
            <a:pPr marL="0" indent="0">
              <a:buNone/>
            </a:pPr>
            <a:r>
              <a:rPr lang="en-GB" dirty="0" smtClean="0">
                <a:hlinkClick r:id="rId4" action="ppaction://hlinksldjump"/>
              </a:rPr>
              <a:t>Use energy for division</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
        <p:nvSpPr>
          <p:cNvPr id="6" name="Rectangle 5"/>
          <p:cNvSpPr/>
          <p:nvPr/>
        </p:nvSpPr>
        <p:spPr>
          <a:xfrm>
            <a:off x="9631684" y="6642556"/>
            <a:ext cx="2560316" cy="215444"/>
          </a:xfrm>
          <a:prstGeom prst="rect">
            <a:avLst/>
          </a:prstGeom>
        </p:spPr>
        <p:txBody>
          <a:bodyPr wrap="none">
            <a:spAutoFit/>
          </a:bodyPr>
          <a:lstStyle/>
          <a:p>
            <a:r>
              <a:rPr lang="en-GB" sz="800" dirty="0"/>
              <a:t>https://www.pinterest.co.uk/pin/577305245954986657/</a:t>
            </a:r>
          </a:p>
        </p:txBody>
      </p:sp>
    </p:spTree>
    <p:extLst>
      <p:ext uri="{BB962C8B-B14F-4D97-AF65-F5344CB8AC3E}">
        <p14:creationId xmlns:p14="http://schemas.microsoft.com/office/powerpoint/2010/main" val="1872557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517"/>
            <a:ext cx="10515600" cy="1325563"/>
          </a:xfrm>
        </p:spPr>
        <p:txBody>
          <a:bodyPr/>
          <a:lstStyle/>
          <a:p>
            <a:r>
              <a:rPr lang="en-GB" dirty="0" smtClean="0"/>
              <a:t>Depolarization!</a:t>
            </a:r>
            <a:endParaRPr lang="en-GB" dirty="0"/>
          </a:p>
        </p:txBody>
      </p:sp>
      <p:sp>
        <p:nvSpPr>
          <p:cNvPr id="3" name="Content Placeholder 2"/>
          <p:cNvSpPr>
            <a:spLocks noGrp="1"/>
          </p:cNvSpPr>
          <p:nvPr>
            <p:ph idx="1"/>
          </p:nvPr>
        </p:nvSpPr>
        <p:spPr>
          <a:xfrm>
            <a:off x="838199" y="1299990"/>
            <a:ext cx="6851573" cy="5281011"/>
          </a:xfrm>
        </p:spPr>
        <p:txBody>
          <a:bodyPr>
            <a:normAutofit/>
          </a:bodyPr>
          <a:lstStyle/>
          <a:p>
            <a:pPr marL="0" indent="0">
              <a:buNone/>
            </a:pPr>
            <a:r>
              <a:rPr lang="en-GB" dirty="0" smtClean="0"/>
              <a:t>The increase in glucose causes the glycolytic enzymes and mitochondria to go into overdrive.</a:t>
            </a:r>
          </a:p>
          <a:p>
            <a:pPr marL="0" indent="0">
              <a:buNone/>
            </a:pPr>
            <a:r>
              <a:rPr lang="en-GB" dirty="0" smtClean="0"/>
              <a:t>ATP begins to flood the cytoplasm threatening to phosphorylate (activate) every signal pathway…but the beta cells have a trick.</a:t>
            </a:r>
          </a:p>
          <a:p>
            <a:pPr marL="0" indent="0">
              <a:buNone/>
            </a:pPr>
            <a:r>
              <a:rPr lang="en-GB" dirty="0" smtClean="0"/>
              <a:t>The ATP causes the potassium channels to close…</a:t>
            </a:r>
          </a:p>
          <a:p>
            <a:pPr marL="0" indent="0">
              <a:buNone/>
            </a:pPr>
            <a:r>
              <a:rPr lang="en-GB" dirty="0" smtClean="0"/>
              <a:t>Do you</a:t>
            </a:r>
          </a:p>
          <a:p>
            <a:pPr marL="0" indent="0">
              <a:buNone/>
            </a:pPr>
            <a:r>
              <a:rPr lang="en-GB" dirty="0" smtClean="0">
                <a:hlinkClick r:id="rId2" action="ppaction://hlinksldjump"/>
              </a:rPr>
              <a:t>Divert ATP and reopen them</a:t>
            </a:r>
            <a:endParaRPr lang="en-GB" dirty="0" smtClean="0"/>
          </a:p>
          <a:p>
            <a:pPr marL="0" indent="0">
              <a:buNone/>
            </a:pPr>
            <a:r>
              <a:rPr lang="en-GB" dirty="0" smtClean="0">
                <a:hlinkClick r:id="rId3" action="ppaction://hlinksldjump"/>
              </a:rPr>
              <a:t>Flood the cell with signalling molecules</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
        <p:nvSpPr>
          <p:cNvPr id="7" name="Rectangle 6"/>
          <p:cNvSpPr/>
          <p:nvPr/>
        </p:nvSpPr>
        <p:spPr>
          <a:xfrm>
            <a:off x="8628185" y="6642556"/>
            <a:ext cx="3563815" cy="215444"/>
          </a:xfrm>
          <a:prstGeom prst="rect">
            <a:avLst/>
          </a:prstGeom>
        </p:spPr>
        <p:txBody>
          <a:bodyPr wrap="square">
            <a:spAutoFit/>
          </a:bodyPr>
          <a:lstStyle/>
          <a:p>
            <a:r>
              <a:rPr lang="en-GB" sz="800" dirty="0"/>
              <a:t>https://journals.plos.org/plosbiology/article?id=10.1371/journal.pbio.0040053</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0997" y="1957751"/>
            <a:ext cx="3663463" cy="3663463"/>
          </a:xfrm>
          <a:prstGeom prst="rect">
            <a:avLst/>
          </a:prstGeom>
        </p:spPr>
      </p:pic>
      <p:cxnSp>
        <p:nvCxnSpPr>
          <p:cNvPr id="6" name="Straight Arrow Connector 5"/>
          <p:cNvCxnSpPr/>
          <p:nvPr/>
        </p:nvCxnSpPr>
        <p:spPr>
          <a:xfrm>
            <a:off x="6566053" y="4252511"/>
            <a:ext cx="2346593" cy="3084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44718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Hyperpolarization!</a:t>
            </a:r>
            <a:endParaRPr lang="en-GB" dirty="0"/>
          </a:p>
        </p:txBody>
      </p:sp>
      <p:sp>
        <p:nvSpPr>
          <p:cNvPr id="3" name="Content Placeholder 2"/>
          <p:cNvSpPr>
            <a:spLocks noGrp="1"/>
          </p:cNvSpPr>
          <p:nvPr>
            <p:ph idx="1"/>
          </p:nvPr>
        </p:nvSpPr>
        <p:spPr>
          <a:xfrm>
            <a:off x="838200" y="1690688"/>
            <a:ext cx="5556739" cy="4890313"/>
          </a:xfrm>
        </p:spPr>
        <p:txBody>
          <a:bodyPr>
            <a:normAutofit/>
          </a:bodyPr>
          <a:lstStyle/>
          <a:p>
            <a:pPr marL="0" indent="0">
              <a:buNone/>
            </a:pPr>
            <a:r>
              <a:rPr lang="en-GB" dirty="0" smtClean="0"/>
              <a:t>This change in charge potential forces Calcium channels to open and flood the cell with Ca</a:t>
            </a:r>
            <a:r>
              <a:rPr lang="en-GB" baseline="30000" dirty="0" smtClean="0"/>
              <a:t>2+</a:t>
            </a:r>
            <a:r>
              <a:rPr lang="en-GB" dirty="0" smtClean="0"/>
              <a:t> ions.</a:t>
            </a:r>
          </a:p>
          <a:p>
            <a:pPr marL="0" indent="0">
              <a:buNone/>
            </a:pPr>
            <a:r>
              <a:rPr lang="en-GB" dirty="0" smtClean="0"/>
              <a:t>The Ca</a:t>
            </a:r>
            <a:r>
              <a:rPr lang="en-GB" baseline="30000" dirty="0" smtClean="0"/>
              <a:t>2+</a:t>
            </a:r>
            <a:r>
              <a:rPr lang="en-GB" dirty="0" smtClean="0"/>
              <a:t> ions activate a cascade that cause transcription factors travel to the nucleus.</a:t>
            </a:r>
          </a:p>
          <a:p>
            <a:pPr marL="0" indent="0">
              <a:buNone/>
            </a:pPr>
            <a:r>
              <a:rPr lang="en-GB" dirty="0" smtClean="0"/>
              <a:t>The RNA polymerase enzyme binds to the promotor and </a:t>
            </a:r>
            <a:r>
              <a:rPr lang="en-GB" dirty="0" err="1" smtClean="0"/>
              <a:t>preproinsulin</a:t>
            </a:r>
            <a:r>
              <a:rPr lang="en-GB" dirty="0" smtClean="0"/>
              <a:t> mRNA begins to be produced.</a:t>
            </a:r>
          </a:p>
          <a:p>
            <a:pPr marL="0" indent="0">
              <a:buNone/>
            </a:pPr>
            <a:endParaRPr lang="en-GB" dirty="0"/>
          </a:p>
          <a:p>
            <a:pPr marL="0" indent="0">
              <a:buNone/>
            </a:pPr>
            <a:r>
              <a:rPr lang="en-GB" dirty="0" smtClean="0">
                <a:hlinkClick r:id="rId2" action="ppaction://hlinksldjump"/>
              </a:rPr>
              <a:t>Continue</a:t>
            </a:r>
            <a:endParaRPr lang="en-GB" dirty="0" smtClean="0"/>
          </a:p>
          <a:p>
            <a:pPr marL="0" indent="0">
              <a:buNone/>
            </a:pP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
        <p:nvSpPr>
          <p:cNvPr id="7" name="Rectangle 6"/>
          <p:cNvSpPr/>
          <p:nvPr/>
        </p:nvSpPr>
        <p:spPr>
          <a:xfrm>
            <a:off x="9536935" y="6613437"/>
            <a:ext cx="2655065" cy="215444"/>
          </a:xfrm>
          <a:prstGeom prst="rect">
            <a:avLst/>
          </a:prstGeom>
        </p:spPr>
        <p:txBody>
          <a:bodyPr wrap="square">
            <a:spAutoFit/>
          </a:bodyPr>
          <a:lstStyle/>
          <a:p>
            <a:r>
              <a:rPr lang="en-GB" sz="800" dirty="0"/>
              <a:t>https://science.sciencemag.org/content/354/6317/1296</a:t>
            </a:r>
          </a:p>
        </p:txBody>
      </p:sp>
      <p:pic>
        <p:nvPicPr>
          <p:cNvPr id="9" name="Picture 8"/>
          <p:cNvPicPr>
            <a:picLocks noChangeAspect="1"/>
          </p:cNvPicPr>
          <p:nvPr/>
        </p:nvPicPr>
        <p:blipFill>
          <a:blip r:embed="rId3"/>
          <a:stretch>
            <a:fillRect/>
          </a:stretch>
        </p:blipFill>
        <p:spPr>
          <a:xfrm>
            <a:off x="7607631" y="23510"/>
            <a:ext cx="3858608" cy="6593264"/>
          </a:xfrm>
          <a:prstGeom prst="rect">
            <a:avLst/>
          </a:prstGeom>
        </p:spPr>
      </p:pic>
    </p:spTree>
    <p:extLst>
      <p:ext uri="{BB962C8B-B14F-4D97-AF65-F5344CB8AC3E}">
        <p14:creationId xmlns:p14="http://schemas.microsoft.com/office/powerpoint/2010/main" val="1918973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9484"/>
          </a:xfrm>
        </p:spPr>
        <p:txBody>
          <a:bodyPr/>
          <a:lstStyle/>
          <a:p>
            <a:r>
              <a:rPr lang="en-GB" dirty="0" smtClean="0"/>
              <a:t>Pre-proinsulin mRNA</a:t>
            </a:r>
            <a:endParaRPr lang="en-GB" dirty="0"/>
          </a:p>
        </p:txBody>
      </p:sp>
      <p:sp>
        <p:nvSpPr>
          <p:cNvPr id="3" name="Content Placeholder 2"/>
          <p:cNvSpPr>
            <a:spLocks noGrp="1"/>
          </p:cNvSpPr>
          <p:nvPr>
            <p:ph idx="1"/>
          </p:nvPr>
        </p:nvSpPr>
        <p:spPr>
          <a:xfrm>
            <a:off x="838200" y="979951"/>
            <a:ext cx="10927814" cy="1118613"/>
          </a:xfrm>
        </p:spPr>
        <p:txBody>
          <a:bodyPr>
            <a:normAutofit/>
          </a:bodyPr>
          <a:lstStyle/>
          <a:p>
            <a:pPr marL="0" indent="0">
              <a:buNone/>
            </a:pPr>
            <a:r>
              <a:rPr lang="en-GB" dirty="0" smtClean="0"/>
              <a:t>As the </a:t>
            </a:r>
            <a:r>
              <a:rPr lang="en-GB" dirty="0"/>
              <a:t>m</a:t>
            </a:r>
            <a:r>
              <a:rPr lang="en-GB" dirty="0" smtClean="0"/>
              <a:t>RNA emerges into the nucleoplasm it is guided to the Nuclear Pore Complex: Click anywhere for animation.</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
        <p:nvSpPr>
          <p:cNvPr id="13" name="Freeform 12"/>
          <p:cNvSpPr/>
          <p:nvPr/>
        </p:nvSpPr>
        <p:spPr>
          <a:xfrm rot="19397455" flipV="1">
            <a:off x="2906340" y="4618480"/>
            <a:ext cx="1950899" cy="806068"/>
          </a:xfrm>
          <a:custGeom>
            <a:avLst/>
            <a:gdLst>
              <a:gd name="connsiteX0" fmla="*/ 0 w 6356733"/>
              <a:gd name="connsiteY0" fmla="*/ 694062 h 694062"/>
              <a:gd name="connsiteX1" fmla="*/ 583894 w 6356733"/>
              <a:gd name="connsiteY1" fmla="*/ 132202 h 694062"/>
              <a:gd name="connsiteX2" fmla="*/ 1277957 w 6356733"/>
              <a:gd name="connsiteY2" fmla="*/ 638978 h 694062"/>
              <a:gd name="connsiteX3" fmla="*/ 2104222 w 6356733"/>
              <a:gd name="connsiteY3" fmla="*/ 132202 h 694062"/>
              <a:gd name="connsiteX4" fmla="*/ 2666082 w 6356733"/>
              <a:gd name="connsiteY4" fmla="*/ 594910 h 694062"/>
              <a:gd name="connsiteX5" fmla="*/ 3470314 w 6356733"/>
              <a:gd name="connsiteY5" fmla="*/ 66101 h 694062"/>
              <a:gd name="connsiteX6" fmla="*/ 4219461 w 6356733"/>
              <a:gd name="connsiteY6" fmla="*/ 627961 h 694062"/>
              <a:gd name="connsiteX7" fmla="*/ 4924540 w 6356733"/>
              <a:gd name="connsiteY7" fmla="*/ 55084 h 694062"/>
              <a:gd name="connsiteX8" fmla="*/ 5662670 w 6356733"/>
              <a:gd name="connsiteY8" fmla="*/ 616944 h 694062"/>
              <a:gd name="connsiteX9" fmla="*/ 6356733 w 6356733"/>
              <a:gd name="connsiteY9" fmla="*/ 0 h 69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56733" h="694062">
                <a:moveTo>
                  <a:pt x="0" y="694062"/>
                </a:moveTo>
                <a:cubicBezTo>
                  <a:pt x="185450" y="417722"/>
                  <a:pt x="370901" y="141383"/>
                  <a:pt x="583894" y="132202"/>
                </a:cubicBezTo>
                <a:cubicBezTo>
                  <a:pt x="796887" y="123021"/>
                  <a:pt x="1024569" y="638978"/>
                  <a:pt x="1277957" y="638978"/>
                </a:cubicBezTo>
                <a:cubicBezTo>
                  <a:pt x="1531345" y="638978"/>
                  <a:pt x="1872868" y="139547"/>
                  <a:pt x="2104222" y="132202"/>
                </a:cubicBezTo>
                <a:cubicBezTo>
                  <a:pt x="2335576" y="124857"/>
                  <a:pt x="2438400" y="605927"/>
                  <a:pt x="2666082" y="594910"/>
                </a:cubicBezTo>
                <a:cubicBezTo>
                  <a:pt x="2893764" y="583893"/>
                  <a:pt x="3211418" y="60593"/>
                  <a:pt x="3470314" y="66101"/>
                </a:cubicBezTo>
                <a:cubicBezTo>
                  <a:pt x="3729210" y="71609"/>
                  <a:pt x="3977090" y="629797"/>
                  <a:pt x="4219461" y="627961"/>
                </a:cubicBezTo>
                <a:cubicBezTo>
                  <a:pt x="4461832" y="626125"/>
                  <a:pt x="4684005" y="56920"/>
                  <a:pt x="4924540" y="55084"/>
                </a:cubicBezTo>
                <a:cubicBezTo>
                  <a:pt x="5165075" y="53248"/>
                  <a:pt x="5423971" y="626125"/>
                  <a:pt x="5662670" y="616944"/>
                </a:cubicBezTo>
                <a:cubicBezTo>
                  <a:pt x="5901369" y="607763"/>
                  <a:pt x="6255745" y="93643"/>
                  <a:pt x="6356733" y="0"/>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p:cNvGrpSpPr/>
          <p:nvPr/>
        </p:nvGrpSpPr>
        <p:grpSpPr>
          <a:xfrm>
            <a:off x="418639" y="5177786"/>
            <a:ext cx="6356734" cy="1090670"/>
            <a:chOff x="418639" y="5177786"/>
            <a:chExt cx="6356734" cy="1090670"/>
          </a:xfrm>
        </p:grpSpPr>
        <p:sp>
          <p:nvSpPr>
            <p:cNvPr id="11" name="Freeform 10"/>
            <p:cNvSpPr/>
            <p:nvPr/>
          </p:nvSpPr>
          <p:spPr>
            <a:xfrm>
              <a:off x="418640" y="5450783"/>
              <a:ext cx="6356733" cy="694062"/>
            </a:xfrm>
            <a:custGeom>
              <a:avLst/>
              <a:gdLst>
                <a:gd name="connsiteX0" fmla="*/ 0 w 6356733"/>
                <a:gd name="connsiteY0" fmla="*/ 694062 h 694062"/>
                <a:gd name="connsiteX1" fmla="*/ 583894 w 6356733"/>
                <a:gd name="connsiteY1" fmla="*/ 132202 h 694062"/>
                <a:gd name="connsiteX2" fmla="*/ 1277957 w 6356733"/>
                <a:gd name="connsiteY2" fmla="*/ 638978 h 694062"/>
                <a:gd name="connsiteX3" fmla="*/ 2104222 w 6356733"/>
                <a:gd name="connsiteY3" fmla="*/ 132202 h 694062"/>
                <a:gd name="connsiteX4" fmla="*/ 2666082 w 6356733"/>
                <a:gd name="connsiteY4" fmla="*/ 594910 h 694062"/>
                <a:gd name="connsiteX5" fmla="*/ 3470314 w 6356733"/>
                <a:gd name="connsiteY5" fmla="*/ 66101 h 694062"/>
                <a:gd name="connsiteX6" fmla="*/ 4219461 w 6356733"/>
                <a:gd name="connsiteY6" fmla="*/ 627961 h 694062"/>
                <a:gd name="connsiteX7" fmla="*/ 4924540 w 6356733"/>
                <a:gd name="connsiteY7" fmla="*/ 55084 h 694062"/>
                <a:gd name="connsiteX8" fmla="*/ 5662670 w 6356733"/>
                <a:gd name="connsiteY8" fmla="*/ 616944 h 694062"/>
                <a:gd name="connsiteX9" fmla="*/ 6356733 w 6356733"/>
                <a:gd name="connsiteY9" fmla="*/ 0 h 69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56733" h="694062">
                  <a:moveTo>
                    <a:pt x="0" y="694062"/>
                  </a:moveTo>
                  <a:cubicBezTo>
                    <a:pt x="185450" y="417722"/>
                    <a:pt x="370901" y="141383"/>
                    <a:pt x="583894" y="132202"/>
                  </a:cubicBezTo>
                  <a:cubicBezTo>
                    <a:pt x="796887" y="123021"/>
                    <a:pt x="1024569" y="638978"/>
                    <a:pt x="1277957" y="638978"/>
                  </a:cubicBezTo>
                  <a:cubicBezTo>
                    <a:pt x="1531345" y="638978"/>
                    <a:pt x="1872868" y="139547"/>
                    <a:pt x="2104222" y="132202"/>
                  </a:cubicBezTo>
                  <a:cubicBezTo>
                    <a:pt x="2335576" y="124857"/>
                    <a:pt x="2438400" y="605927"/>
                    <a:pt x="2666082" y="594910"/>
                  </a:cubicBezTo>
                  <a:cubicBezTo>
                    <a:pt x="2893764" y="583893"/>
                    <a:pt x="3211418" y="60593"/>
                    <a:pt x="3470314" y="66101"/>
                  </a:cubicBezTo>
                  <a:cubicBezTo>
                    <a:pt x="3729210" y="71609"/>
                    <a:pt x="3977090" y="629797"/>
                    <a:pt x="4219461" y="627961"/>
                  </a:cubicBezTo>
                  <a:cubicBezTo>
                    <a:pt x="4461832" y="626125"/>
                    <a:pt x="4684005" y="56920"/>
                    <a:pt x="4924540" y="55084"/>
                  </a:cubicBezTo>
                  <a:cubicBezTo>
                    <a:pt x="5165075" y="53248"/>
                    <a:pt x="5423971" y="626125"/>
                    <a:pt x="5662670" y="616944"/>
                  </a:cubicBezTo>
                  <a:cubicBezTo>
                    <a:pt x="5901369" y="607763"/>
                    <a:pt x="6255745" y="93643"/>
                    <a:pt x="6356733"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p:cNvSpPr/>
            <p:nvPr/>
          </p:nvSpPr>
          <p:spPr>
            <a:xfrm flipV="1">
              <a:off x="418639" y="5462388"/>
              <a:ext cx="6356733" cy="806068"/>
            </a:xfrm>
            <a:custGeom>
              <a:avLst/>
              <a:gdLst>
                <a:gd name="connsiteX0" fmla="*/ 0 w 6356733"/>
                <a:gd name="connsiteY0" fmla="*/ 694062 h 694062"/>
                <a:gd name="connsiteX1" fmla="*/ 583894 w 6356733"/>
                <a:gd name="connsiteY1" fmla="*/ 132202 h 694062"/>
                <a:gd name="connsiteX2" fmla="*/ 1277957 w 6356733"/>
                <a:gd name="connsiteY2" fmla="*/ 638978 h 694062"/>
                <a:gd name="connsiteX3" fmla="*/ 2104222 w 6356733"/>
                <a:gd name="connsiteY3" fmla="*/ 132202 h 694062"/>
                <a:gd name="connsiteX4" fmla="*/ 2666082 w 6356733"/>
                <a:gd name="connsiteY4" fmla="*/ 594910 h 694062"/>
                <a:gd name="connsiteX5" fmla="*/ 3470314 w 6356733"/>
                <a:gd name="connsiteY5" fmla="*/ 66101 h 694062"/>
                <a:gd name="connsiteX6" fmla="*/ 4219461 w 6356733"/>
                <a:gd name="connsiteY6" fmla="*/ 627961 h 694062"/>
                <a:gd name="connsiteX7" fmla="*/ 4924540 w 6356733"/>
                <a:gd name="connsiteY7" fmla="*/ 55084 h 694062"/>
                <a:gd name="connsiteX8" fmla="*/ 5662670 w 6356733"/>
                <a:gd name="connsiteY8" fmla="*/ 616944 h 694062"/>
                <a:gd name="connsiteX9" fmla="*/ 6356733 w 6356733"/>
                <a:gd name="connsiteY9" fmla="*/ 0 h 69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56733" h="694062">
                  <a:moveTo>
                    <a:pt x="0" y="694062"/>
                  </a:moveTo>
                  <a:cubicBezTo>
                    <a:pt x="185450" y="417722"/>
                    <a:pt x="370901" y="141383"/>
                    <a:pt x="583894" y="132202"/>
                  </a:cubicBezTo>
                  <a:cubicBezTo>
                    <a:pt x="796887" y="123021"/>
                    <a:pt x="1024569" y="638978"/>
                    <a:pt x="1277957" y="638978"/>
                  </a:cubicBezTo>
                  <a:cubicBezTo>
                    <a:pt x="1531345" y="638978"/>
                    <a:pt x="1872868" y="139547"/>
                    <a:pt x="2104222" y="132202"/>
                  </a:cubicBezTo>
                  <a:cubicBezTo>
                    <a:pt x="2335576" y="124857"/>
                    <a:pt x="2438400" y="605927"/>
                    <a:pt x="2666082" y="594910"/>
                  </a:cubicBezTo>
                  <a:cubicBezTo>
                    <a:pt x="2893764" y="583893"/>
                    <a:pt x="3211418" y="60593"/>
                    <a:pt x="3470314" y="66101"/>
                  </a:cubicBezTo>
                  <a:cubicBezTo>
                    <a:pt x="3729210" y="71609"/>
                    <a:pt x="3977090" y="629797"/>
                    <a:pt x="4219461" y="627961"/>
                  </a:cubicBezTo>
                  <a:cubicBezTo>
                    <a:pt x="4461832" y="626125"/>
                    <a:pt x="4684005" y="56920"/>
                    <a:pt x="4924540" y="55084"/>
                  </a:cubicBezTo>
                  <a:cubicBezTo>
                    <a:pt x="5165075" y="53248"/>
                    <a:pt x="5423971" y="626125"/>
                    <a:pt x="5662670" y="616944"/>
                  </a:cubicBezTo>
                  <a:cubicBezTo>
                    <a:pt x="5901369" y="607763"/>
                    <a:pt x="6255745" y="93643"/>
                    <a:pt x="6356733"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120746" y="5177786"/>
              <a:ext cx="1476260" cy="1090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RNApol</a:t>
              </a:r>
              <a:endParaRPr lang="en-GB" dirty="0"/>
            </a:p>
          </p:txBody>
        </p:sp>
      </p:grpSp>
      <p:sp>
        <p:nvSpPr>
          <p:cNvPr id="50" name="Oval 49"/>
          <p:cNvSpPr/>
          <p:nvPr/>
        </p:nvSpPr>
        <p:spPr>
          <a:xfrm>
            <a:off x="1325696" y="2058742"/>
            <a:ext cx="1748010" cy="10906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THO/TREX</a:t>
            </a:r>
            <a:endParaRPr lang="en-GB" dirty="0"/>
          </a:p>
        </p:txBody>
      </p:sp>
      <p:grpSp>
        <p:nvGrpSpPr>
          <p:cNvPr id="55" name="Group 54"/>
          <p:cNvGrpSpPr/>
          <p:nvPr/>
        </p:nvGrpSpPr>
        <p:grpSpPr>
          <a:xfrm>
            <a:off x="8202478" y="4893142"/>
            <a:ext cx="1777661" cy="1251703"/>
            <a:chOff x="8183925" y="4800875"/>
            <a:chExt cx="1777661" cy="1251703"/>
          </a:xfrm>
        </p:grpSpPr>
        <p:sp>
          <p:nvSpPr>
            <p:cNvPr id="53" name="Oval 52"/>
            <p:cNvSpPr/>
            <p:nvPr/>
          </p:nvSpPr>
          <p:spPr>
            <a:xfrm>
              <a:off x="8183925" y="4800875"/>
              <a:ext cx="969484" cy="53128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54" name="Oval 53"/>
            <p:cNvSpPr/>
            <p:nvPr/>
          </p:nvSpPr>
          <p:spPr>
            <a:xfrm>
              <a:off x="8339247" y="5078157"/>
              <a:ext cx="1622339" cy="97442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Receptor proteins</a:t>
              </a:r>
              <a:endParaRPr lang="en-GB" dirty="0"/>
            </a:p>
          </p:txBody>
        </p:sp>
      </p:grpSp>
      <p:pic>
        <p:nvPicPr>
          <p:cNvPr id="58" name="Picture 57"/>
          <p:cNvPicPr>
            <a:picLocks noChangeAspect="1"/>
          </p:cNvPicPr>
          <p:nvPr/>
        </p:nvPicPr>
        <p:blipFill>
          <a:blip r:embed="rId2"/>
          <a:stretch>
            <a:fillRect/>
          </a:stretch>
        </p:blipFill>
        <p:spPr>
          <a:xfrm>
            <a:off x="5162425" y="2209688"/>
            <a:ext cx="3821966" cy="2244332"/>
          </a:xfrm>
          <a:prstGeom prst="rect">
            <a:avLst/>
          </a:prstGeom>
        </p:spPr>
      </p:pic>
      <p:grpSp>
        <p:nvGrpSpPr>
          <p:cNvPr id="59" name="Group 58"/>
          <p:cNvGrpSpPr/>
          <p:nvPr/>
        </p:nvGrpSpPr>
        <p:grpSpPr>
          <a:xfrm>
            <a:off x="9933906" y="1601809"/>
            <a:ext cx="1375175" cy="4325887"/>
            <a:chOff x="9933906" y="1601809"/>
            <a:chExt cx="1375175" cy="4325887"/>
          </a:xfrm>
        </p:grpSpPr>
        <p:sp>
          <p:nvSpPr>
            <p:cNvPr id="15" name="Oval 14"/>
            <p:cNvSpPr/>
            <p:nvPr/>
          </p:nvSpPr>
          <p:spPr>
            <a:xfrm>
              <a:off x="10642294" y="2604077"/>
              <a:ext cx="374573" cy="2573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a:endCxn id="15" idx="7"/>
            </p:cNvCxnSpPr>
            <p:nvPr/>
          </p:nvCxnSpPr>
          <p:spPr>
            <a:xfrm>
              <a:off x="10939749" y="1619480"/>
              <a:ext cx="22263" cy="1361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642294" y="1619480"/>
              <a:ext cx="22263" cy="1609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994604" y="4566188"/>
              <a:ext cx="22263" cy="1361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664557" y="4317907"/>
              <a:ext cx="22263" cy="1609789"/>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5400000">
              <a:off x="10539703" y="2019526"/>
              <a:ext cx="1169423" cy="369332"/>
            </a:xfrm>
            <a:prstGeom prst="rect">
              <a:avLst/>
            </a:prstGeom>
            <a:noFill/>
          </p:spPr>
          <p:txBody>
            <a:bodyPr wrap="none" rtlCol="0">
              <a:spAutoFit/>
            </a:bodyPr>
            <a:lstStyle/>
            <a:p>
              <a:r>
                <a:rPr lang="en-GB" dirty="0" smtClean="0"/>
                <a:t>Cytoplasm</a:t>
              </a:r>
              <a:endParaRPr lang="en-GB" dirty="0"/>
            </a:p>
          </p:txBody>
        </p:sp>
        <p:sp>
          <p:nvSpPr>
            <p:cNvPr id="29" name="TextBox 28"/>
            <p:cNvSpPr txBox="1"/>
            <p:nvPr/>
          </p:nvSpPr>
          <p:spPr>
            <a:xfrm rot="5400000">
              <a:off x="9767285" y="2118617"/>
              <a:ext cx="1402948" cy="369332"/>
            </a:xfrm>
            <a:prstGeom prst="rect">
              <a:avLst/>
            </a:prstGeom>
            <a:noFill/>
          </p:spPr>
          <p:txBody>
            <a:bodyPr wrap="none" rtlCol="0">
              <a:spAutoFit/>
            </a:bodyPr>
            <a:lstStyle/>
            <a:p>
              <a:r>
                <a:rPr lang="en-GB" dirty="0" smtClean="0"/>
                <a:t>Nucleoplasm</a:t>
              </a:r>
              <a:endParaRPr lang="en-GB" dirty="0"/>
            </a:p>
          </p:txBody>
        </p:sp>
        <p:sp>
          <p:nvSpPr>
            <p:cNvPr id="30" name="Oval 29"/>
            <p:cNvSpPr/>
            <p:nvPr/>
          </p:nvSpPr>
          <p:spPr>
            <a:xfrm>
              <a:off x="9933906" y="3585132"/>
              <a:ext cx="184934" cy="611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Connector 31"/>
            <p:cNvCxnSpPr>
              <a:stCxn id="30" idx="0"/>
              <a:endCxn id="15" idx="0"/>
            </p:cNvCxnSpPr>
            <p:nvPr/>
          </p:nvCxnSpPr>
          <p:spPr>
            <a:xfrm flipV="1">
              <a:off x="10026373" y="2604077"/>
              <a:ext cx="803208" cy="981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0" idx="4"/>
              <a:endCxn id="15" idx="4"/>
            </p:cNvCxnSpPr>
            <p:nvPr/>
          </p:nvCxnSpPr>
          <p:spPr>
            <a:xfrm>
              <a:off x="10026373" y="4196730"/>
              <a:ext cx="803208" cy="98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0" idx="7"/>
              <a:endCxn id="15" idx="1"/>
            </p:cNvCxnSpPr>
            <p:nvPr/>
          </p:nvCxnSpPr>
          <p:spPr>
            <a:xfrm flipV="1">
              <a:off x="10091757" y="2980988"/>
              <a:ext cx="605392" cy="693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5"/>
              <a:endCxn id="15" idx="3"/>
            </p:cNvCxnSpPr>
            <p:nvPr/>
          </p:nvCxnSpPr>
          <p:spPr>
            <a:xfrm>
              <a:off x="10091757" y="4107164"/>
              <a:ext cx="605392" cy="693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6"/>
              <a:endCxn id="15" idx="2"/>
            </p:cNvCxnSpPr>
            <p:nvPr/>
          </p:nvCxnSpPr>
          <p:spPr>
            <a:xfrm>
              <a:off x="10118840" y="3890931"/>
              <a:ext cx="523454"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33908" y="3706265"/>
            <a:ext cx="3951210" cy="1200329"/>
          </a:xfrm>
          <a:prstGeom prst="rect">
            <a:avLst/>
          </a:prstGeom>
          <a:noFill/>
        </p:spPr>
        <p:txBody>
          <a:bodyPr wrap="none" rtlCol="0">
            <a:spAutoFit/>
          </a:bodyPr>
          <a:lstStyle/>
          <a:p>
            <a:r>
              <a:rPr lang="en-GB" sz="2400" dirty="0" smtClean="0"/>
              <a:t>Where will it go?</a:t>
            </a:r>
          </a:p>
          <a:p>
            <a:r>
              <a:rPr lang="en-GB" sz="2400" dirty="0" smtClean="0">
                <a:hlinkClick r:id="rId3" action="ppaction://hlinksldjump"/>
              </a:rPr>
              <a:t>Free Ribosome</a:t>
            </a:r>
            <a:endParaRPr lang="en-GB" sz="2400" dirty="0" smtClean="0"/>
          </a:p>
          <a:p>
            <a:r>
              <a:rPr lang="en-GB" sz="2400" dirty="0" smtClean="0">
                <a:hlinkClick r:id="rId4" action="ppaction://hlinksldjump"/>
              </a:rPr>
              <a:t>Rough Endoplasmic Reticulum</a:t>
            </a:r>
            <a:endParaRPr lang="en-GB" sz="2400" dirty="0"/>
          </a:p>
        </p:txBody>
      </p:sp>
    </p:spTree>
    <p:extLst>
      <p:ext uri="{BB962C8B-B14F-4D97-AF65-F5344CB8AC3E}">
        <p14:creationId xmlns:p14="http://schemas.microsoft.com/office/powerpoint/2010/main" val="608172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4.07407E-6 L 0.21836 -0.1963 " pathEditMode="relative" rAng="0" ptsTypes="AA">
                                      <p:cBhvr>
                                        <p:cTn id="6" dur="2000" fill="hold"/>
                                        <p:tgtEl>
                                          <p:spTgt spid="13"/>
                                        </p:tgtEl>
                                        <p:attrNameLst>
                                          <p:attrName>ppt_x</p:attrName>
                                          <p:attrName>ppt_y</p:attrName>
                                        </p:attrNameLst>
                                      </p:cBhvr>
                                      <p:rCtr x="10911" y="-9815"/>
                                    </p:animMotion>
                                  </p:childTnLst>
                                </p:cTn>
                              </p:par>
                              <p:par>
                                <p:cTn id="7" presetID="42" presetClass="path" presetSubtype="0" accel="50000" decel="50000" fill="hold" grpId="0" nodeType="withEffect">
                                  <p:stCondLst>
                                    <p:cond delay="750"/>
                                  </p:stCondLst>
                                  <p:childTnLst>
                                    <p:animMotion origin="layout" path="M 1.45833E-6 3.7037E-7 L 0.32838 0.05509 " pathEditMode="relative" rAng="0" ptsTypes="AA">
                                      <p:cBhvr>
                                        <p:cTn id="8" dur="2000" fill="hold"/>
                                        <p:tgtEl>
                                          <p:spTgt spid="50"/>
                                        </p:tgtEl>
                                        <p:attrNameLst>
                                          <p:attrName>ppt_x</p:attrName>
                                          <p:attrName>ppt_y</p:attrName>
                                        </p:attrNameLst>
                                      </p:cBhvr>
                                      <p:rCtr x="16419" y="2755"/>
                                    </p:animMotion>
                                  </p:childTnLst>
                                </p:cTn>
                              </p:par>
                              <p:par>
                                <p:cTn id="9" presetID="42" presetClass="path" presetSubtype="0" accel="50000" decel="50000" fill="hold" nodeType="withEffect">
                                  <p:stCondLst>
                                    <p:cond delay="1500"/>
                                  </p:stCondLst>
                                  <p:childTnLst>
                                    <p:animMotion origin="layout" path="M -3.125E-6 3.7037E-7 L -0.09843 -0.30602 " pathEditMode="relative" rAng="0" ptsTypes="AA">
                                      <p:cBhvr>
                                        <p:cTn id="10" dur="2000" fill="hold"/>
                                        <p:tgtEl>
                                          <p:spTgt spid="55"/>
                                        </p:tgtEl>
                                        <p:attrNameLst>
                                          <p:attrName>ppt_x</p:attrName>
                                          <p:attrName>ppt_y</p:attrName>
                                        </p:attrNameLst>
                                      </p:cBhvr>
                                      <p:rCtr x="-4922" y="-15301"/>
                                    </p:animMotion>
                                  </p:childTnLst>
                                </p:cTn>
                              </p:par>
                              <p:par>
                                <p:cTn id="11" presetID="1" presetClass="entr" presetSubtype="0" fill="hold" nodeType="withEffect">
                                  <p:stCondLst>
                                    <p:cond delay="3250"/>
                                  </p:stCondLst>
                                  <p:childTnLst>
                                    <p:set>
                                      <p:cBhvr>
                                        <p:cTn id="12" dur="1" fill="hold">
                                          <p:stCondLst>
                                            <p:cond delay="0"/>
                                          </p:stCondLst>
                                        </p:cTn>
                                        <p:tgtEl>
                                          <p:spTgt spid="58"/>
                                        </p:tgtEl>
                                        <p:attrNameLst>
                                          <p:attrName>style.visibility</p:attrName>
                                        </p:attrNameLst>
                                      </p:cBhvr>
                                      <p:to>
                                        <p:strVal val="visible"/>
                                      </p:to>
                                    </p:set>
                                  </p:childTnLst>
                                </p:cTn>
                              </p:par>
                              <p:par>
                                <p:cTn id="13" presetID="0" presetClass="path" presetSubtype="0" accel="50000" decel="50000" fill="hold" nodeType="withEffect">
                                  <p:stCondLst>
                                    <p:cond delay="3250"/>
                                  </p:stCondLst>
                                  <p:childTnLst>
                                    <p:animMotion origin="layout" path="M 1.875E-6 3.7037E-7 L 0.1237 -0.00463 L 0.14088 0.11088 L 0.2638 0.11898 L 0.3668 0.10764 " pathEditMode="relative" rAng="0" ptsTypes="AAAAA">
                                      <p:cBhvr>
                                        <p:cTn id="14" dur="2000" fill="hold"/>
                                        <p:tgtEl>
                                          <p:spTgt spid="58"/>
                                        </p:tgtEl>
                                        <p:attrNameLst>
                                          <p:attrName>ppt_x</p:attrName>
                                          <p:attrName>ppt_y</p:attrName>
                                        </p:attrNameLst>
                                      </p:cBhvr>
                                      <p:rCtr x="18333" y="5718"/>
                                    </p:animMotion>
                                  </p:childTnLst>
                                </p:cTn>
                              </p:par>
                              <p:par>
                                <p:cTn id="15" presetID="1" presetClass="exit" presetSubtype="0" fill="hold" grpId="1" nodeType="withEffect">
                                  <p:stCondLst>
                                    <p:cond delay="325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grpId="1" nodeType="withEffect">
                                  <p:stCondLst>
                                    <p:cond delay="3250"/>
                                  </p:stCondLst>
                                  <p:childTnLst>
                                    <p:set>
                                      <p:cBhvr>
                                        <p:cTn id="18" dur="1" fill="hold">
                                          <p:stCondLst>
                                            <p:cond delay="0"/>
                                          </p:stCondLst>
                                        </p:cTn>
                                        <p:tgtEl>
                                          <p:spTgt spid="50"/>
                                        </p:tgtEl>
                                        <p:attrNameLst>
                                          <p:attrName>style.visibility</p:attrName>
                                        </p:attrNameLst>
                                      </p:cBhvr>
                                      <p:to>
                                        <p:strVal val="hidden"/>
                                      </p:to>
                                    </p:set>
                                  </p:childTnLst>
                                </p:cTn>
                              </p:par>
                              <p:par>
                                <p:cTn id="19" presetID="1" presetClass="exit" presetSubtype="0" fill="hold" nodeType="withEffect">
                                  <p:stCondLst>
                                    <p:cond delay="3250"/>
                                  </p:stCondLst>
                                  <p:childTnLst>
                                    <p:set>
                                      <p:cBhvr>
                                        <p:cTn id="20"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50" grpId="0" animBg="1"/>
      <p:bldP spid="50"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9484"/>
          </a:xfrm>
        </p:spPr>
        <p:txBody>
          <a:bodyPr/>
          <a:lstStyle/>
          <a:p>
            <a:r>
              <a:rPr lang="en-GB" dirty="0" smtClean="0"/>
              <a:t>Loose in the cytoplasm</a:t>
            </a:r>
            <a:endParaRPr lang="en-GB" dirty="0"/>
          </a:p>
        </p:txBody>
      </p:sp>
      <p:sp>
        <p:nvSpPr>
          <p:cNvPr id="3" name="Content Placeholder 2"/>
          <p:cNvSpPr>
            <a:spLocks noGrp="1"/>
          </p:cNvSpPr>
          <p:nvPr>
            <p:ph idx="1"/>
          </p:nvPr>
        </p:nvSpPr>
        <p:spPr>
          <a:xfrm>
            <a:off x="838200" y="969485"/>
            <a:ext cx="10927814" cy="3848700"/>
          </a:xfrm>
        </p:spPr>
        <p:txBody>
          <a:bodyPr>
            <a:normAutofit/>
          </a:bodyPr>
          <a:lstStyle/>
          <a:p>
            <a:pPr marL="0" indent="0" algn="ctr">
              <a:buNone/>
            </a:pPr>
            <a:r>
              <a:rPr lang="en-GB" dirty="0" smtClean="0"/>
              <a:t>The mRNA escapes into the cytoplasm and is picked up by a free ribosome.</a:t>
            </a:r>
          </a:p>
          <a:p>
            <a:pPr marL="0" indent="0" algn="ctr">
              <a:buNone/>
            </a:pPr>
            <a:r>
              <a:rPr lang="en-GB" dirty="0" smtClean="0"/>
              <a:t>Translation occurs well.</a:t>
            </a:r>
          </a:p>
          <a:p>
            <a:pPr marL="0" indent="0" algn="ctr">
              <a:buNone/>
            </a:pPr>
            <a:r>
              <a:rPr lang="en-GB" dirty="0" smtClean="0"/>
              <a:t>As the newly formed proteins begins to fold a protease arrives</a:t>
            </a:r>
          </a:p>
          <a:p>
            <a:pPr marL="0" indent="0" algn="ctr">
              <a:buNone/>
            </a:pPr>
            <a:endParaRPr lang="en-GB" dirty="0"/>
          </a:p>
          <a:p>
            <a:pPr marL="0" indent="0" algn="ctr">
              <a:buNone/>
            </a:pPr>
            <a:r>
              <a:rPr lang="en-GB" dirty="0" smtClean="0"/>
              <a:t>What will it do?</a:t>
            </a:r>
          </a:p>
          <a:p>
            <a:pPr marL="0" indent="0" algn="ctr">
              <a:buNone/>
            </a:pPr>
            <a:r>
              <a:rPr lang="en-GB" dirty="0" smtClean="0">
                <a:hlinkClick r:id="rId2" action="ppaction://hlinksldjump"/>
              </a:rPr>
              <a:t>Cleave the signal peptide</a:t>
            </a:r>
            <a:r>
              <a:rPr lang="en-GB" dirty="0" smtClean="0"/>
              <a:t>		</a:t>
            </a:r>
            <a:r>
              <a:rPr lang="en-GB" dirty="0" smtClean="0">
                <a:hlinkClick r:id="rId3" action="ppaction://hlinksldjump"/>
              </a:rPr>
              <a:t>Do nothing</a:t>
            </a:r>
            <a:r>
              <a:rPr lang="en-GB" dirty="0" smtClean="0"/>
              <a:t>		</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
        <p:nvSpPr>
          <p:cNvPr id="6" name="Rectangle 5"/>
          <p:cNvSpPr/>
          <p:nvPr/>
        </p:nvSpPr>
        <p:spPr>
          <a:xfrm>
            <a:off x="9509855" y="6642556"/>
            <a:ext cx="2682145" cy="215444"/>
          </a:xfrm>
          <a:prstGeom prst="rect">
            <a:avLst/>
          </a:prstGeom>
        </p:spPr>
        <p:txBody>
          <a:bodyPr wrap="none">
            <a:spAutoFit/>
          </a:bodyPr>
          <a:lstStyle/>
          <a:p>
            <a:r>
              <a:rPr lang="en-GB" sz="800" dirty="0"/>
              <a:t>https://www.pnas.org/content/pnas/104/38/15040.full.pdf</a:t>
            </a:r>
          </a:p>
        </p:txBody>
      </p:sp>
    </p:spTree>
    <p:extLst>
      <p:ext uri="{BB962C8B-B14F-4D97-AF65-F5344CB8AC3E}">
        <p14:creationId xmlns:p14="http://schemas.microsoft.com/office/powerpoint/2010/main" val="2029497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35" y="365125"/>
            <a:ext cx="10515600" cy="1325563"/>
          </a:xfrm>
        </p:spPr>
        <p:txBody>
          <a:bodyPr/>
          <a:lstStyle/>
          <a:p>
            <a:r>
              <a:rPr lang="en-GB" dirty="0" smtClean="0"/>
              <a:t>Cell cycle</a:t>
            </a:r>
            <a:endParaRPr lang="en-GB" dirty="0"/>
          </a:p>
        </p:txBody>
      </p:sp>
      <p:sp>
        <p:nvSpPr>
          <p:cNvPr id="4" name="TextBox 3"/>
          <p:cNvSpPr txBox="1"/>
          <p:nvPr/>
        </p:nvSpPr>
        <p:spPr>
          <a:xfrm>
            <a:off x="0" y="6581001"/>
            <a:ext cx="3744615" cy="276999"/>
          </a:xfrm>
          <a:prstGeom prst="rect">
            <a:avLst/>
          </a:prstGeom>
          <a:noFill/>
        </p:spPr>
        <p:txBody>
          <a:bodyPr wrap="none" rtlCol="0">
            <a:spAutoFit/>
          </a:bodyPr>
          <a:lstStyle/>
          <a:p>
            <a:r>
              <a:rPr lang="en-GB" sz="1200" dirty="0" smtClean="0"/>
              <a:t>Biomolecules &amp; Cells &gt; Animal Cell Cycle &gt; </a:t>
            </a:r>
            <a:r>
              <a:rPr lang="el-GR" sz="1200" dirty="0"/>
              <a:t>β</a:t>
            </a:r>
            <a:r>
              <a:rPr lang="en-GB" sz="1200" dirty="0"/>
              <a:t>-cell Bedlam!</a:t>
            </a:r>
          </a:p>
        </p:txBody>
      </p:sp>
      <p:sp>
        <p:nvSpPr>
          <p:cNvPr id="8" name="Content Placeholder 7"/>
          <p:cNvSpPr>
            <a:spLocks noGrp="1"/>
          </p:cNvSpPr>
          <p:nvPr>
            <p:ph idx="1"/>
          </p:nvPr>
        </p:nvSpPr>
        <p:spPr/>
        <p:txBody>
          <a:bodyPr/>
          <a:lstStyle/>
          <a:p>
            <a:endParaRPr lang="en-GB" dirty="0"/>
          </a:p>
          <a:p>
            <a:pPr marL="0" indent="0">
              <a:buNone/>
            </a:pPr>
            <a:endParaRPr lang="en-GB" dirty="0"/>
          </a:p>
        </p:txBody>
      </p:sp>
      <p:sp>
        <p:nvSpPr>
          <p:cNvPr id="5" name="TextBox 4"/>
          <p:cNvSpPr txBox="1"/>
          <p:nvPr/>
        </p:nvSpPr>
        <p:spPr>
          <a:xfrm>
            <a:off x="362995" y="1861930"/>
            <a:ext cx="3018622" cy="954107"/>
          </a:xfrm>
          <a:prstGeom prst="rect">
            <a:avLst/>
          </a:prstGeom>
          <a:noFill/>
        </p:spPr>
        <p:txBody>
          <a:bodyPr wrap="square" rtlCol="0">
            <a:spAutoFit/>
          </a:bodyPr>
          <a:lstStyle/>
          <a:p>
            <a:r>
              <a:rPr lang="en-GB" sz="2800" dirty="0" smtClean="0"/>
              <a:t>Do you know this order?</a:t>
            </a:r>
          </a:p>
        </p:txBody>
      </p:sp>
      <p:sp>
        <p:nvSpPr>
          <p:cNvPr id="7" name="TextBox 6"/>
          <p:cNvSpPr txBox="1"/>
          <p:nvPr/>
        </p:nvSpPr>
        <p:spPr>
          <a:xfrm>
            <a:off x="303423" y="4693752"/>
            <a:ext cx="3788883" cy="954107"/>
          </a:xfrm>
          <a:prstGeom prst="rect">
            <a:avLst/>
          </a:prstGeom>
          <a:noFill/>
        </p:spPr>
        <p:txBody>
          <a:bodyPr wrap="square" rtlCol="0">
            <a:spAutoFit/>
          </a:bodyPr>
          <a:lstStyle/>
          <a:p>
            <a:r>
              <a:rPr lang="en-GB" sz="2800" dirty="0" smtClean="0"/>
              <a:t>Do you know how the phases are regulated?</a:t>
            </a:r>
          </a:p>
        </p:txBody>
      </p:sp>
      <p:sp>
        <p:nvSpPr>
          <p:cNvPr id="6" name="Rectangle 5"/>
          <p:cNvSpPr/>
          <p:nvPr/>
        </p:nvSpPr>
        <p:spPr>
          <a:xfrm>
            <a:off x="8439050" y="6642556"/>
            <a:ext cx="3752950" cy="215444"/>
          </a:xfrm>
          <a:prstGeom prst="rect">
            <a:avLst/>
          </a:prstGeom>
        </p:spPr>
        <p:txBody>
          <a:bodyPr wrap="none">
            <a:spAutoFit/>
          </a:bodyPr>
          <a:lstStyle/>
          <a:p>
            <a:r>
              <a:rPr lang="en-GB" sz="800" dirty="0"/>
              <a:t>http://nnhsbiology.pbworks.com/w/page/12388761/cell%20cycle%20and%20mitosis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529" y="513124"/>
            <a:ext cx="8494924" cy="5896635"/>
          </a:xfrm>
          <a:prstGeom prst="rect">
            <a:avLst/>
          </a:prstGeom>
        </p:spPr>
      </p:pic>
    </p:spTree>
    <p:extLst>
      <p:ext uri="{BB962C8B-B14F-4D97-AF65-F5344CB8AC3E}">
        <p14:creationId xmlns:p14="http://schemas.microsoft.com/office/powerpoint/2010/main" val="1524659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9484"/>
          </a:xfrm>
        </p:spPr>
        <p:txBody>
          <a:bodyPr/>
          <a:lstStyle/>
          <a:p>
            <a:pPr algn="ctr"/>
            <a:r>
              <a:rPr lang="en-GB" dirty="0" smtClean="0">
                <a:solidFill>
                  <a:srgbClr val="FF0000"/>
                </a:solidFill>
              </a:rPr>
              <a:t>Lost in the cytoplasm</a:t>
            </a:r>
            <a:endParaRPr lang="en-GB" dirty="0">
              <a:solidFill>
                <a:srgbClr val="FF0000"/>
              </a:solidFill>
            </a:endParaRPr>
          </a:p>
        </p:txBody>
      </p:sp>
      <p:sp>
        <p:nvSpPr>
          <p:cNvPr id="3" name="Content Placeholder 2"/>
          <p:cNvSpPr>
            <a:spLocks noGrp="1"/>
          </p:cNvSpPr>
          <p:nvPr>
            <p:ph idx="1"/>
          </p:nvPr>
        </p:nvSpPr>
        <p:spPr>
          <a:xfrm>
            <a:off x="838200" y="969484"/>
            <a:ext cx="10927814" cy="5208577"/>
          </a:xfrm>
        </p:spPr>
        <p:txBody>
          <a:bodyPr>
            <a:normAutofit lnSpcReduction="10000"/>
          </a:bodyPr>
          <a:lstStyle/>
          <a:p>
            <a:pPr marL="0" indent="0" algn="ctr">
              <a:buNone/>
            </a:pPr>
            <a:r>
              <a:rPr lang="en-GB" dirty="0" smtClean="0">
                <a:solidFill>
                  <a:schemeClr val="bg1"/>
                </a:solidFill>
              </a:rPr>
              <a:t>With the signal peptide removed from the new protein, the cell does not know where to take it.</a:t>
            </a:r>
          </a:p>
          <a:p>
            <a:pPr marL="0" indent="0" algn="ctr">
              <a:buNone/>
            </a:pPr>
            <a:endParaRPr lang="en-GB" dirty="0">
              <a:solidFill>
                <a:schemeClr val="bg1"/>
              </a:solidFill>
            </a:endParaRPr>
          </a:p>
          <a:p>
            <a:pPr marL="0" indent="0" algn="ctr">
              <a:buNone/>
            </a:pPr>
            <a:r>
              <a:rPr lang="en-GB" dirty="0" smtClean="0">
                <a:solidFill>
                  <a:schemeClr val="bg1"/>
                </a:solidFill>
              </a:rPr>
              <a:t>It floats. Aimless. Lost in the cytoplasm.</a:t>
            </a:r>
          </a:p>
          <a:p>
            <a:pPr marL="0" indent="0" algn="ctr">
              <a:buNone/>
            </a:pPr>
            <a:endParaRPr lang="en-GB" dirty="0">
              <a:solidFill>
                <a:schemeClr val="bg1"/>
              </a:solidFill>
            </a:endParaRPr>
          </a:p>
          <a:p>
            <a:pPr marL="0" indent="0" algn="ctr">
              <a:buNone/>
            </a:pPr>
            <a:r>
              <a:rPr lang="en-GB" dirty="0" smtClean="0">
                <a:solidFill>
                  <a:schemeClr val="bg1"/>
                </a:solidFill>
              </a:rPr>
              <a:t>The insulin protein is picked up by a lysosome.</a:t>
            </a:r>
          </a:p>
          <a:p>
            <a:pPr marL="0" indent="0" algn="ctr">
              <a:buNone/>
            </a:pPr>
            <a:endParaRPr lang="en-GB" dirty="0">
              <a:solidFill>
                <a:schemeClr val="bg1"/>
              </a:solidFill>
            </a:endParaRPr>
          </a:p>
          <a:p>
            <a:pPr marL="0" indent="0" algn="ctr">
              <a:buNone/>
            </a:pPr>
            <a:r>
              <a:rPr lang="en-GB" dirty="0" smtClean="0">
                <a:solidFill>
                  <a:schemeClr val="bg1"/>
                </a:solidFill>
              </a:rPr>
              <a:t>Proteolytic enzymes degrade the protein.</a:t>
            </a:r>
          </a:p>
          <a:p>
            <a:pPr marL="0" indent="0" algn="ctr">
              <a:buNone/>
            </a:pPr>
            <a:endParaRPr lang="en-GB" dirty="0">
              <a:solidFill>
                <a:schemeClr val="bg1"/>
              </a:solidFill>
            </a:endParaRPr>
          </a:p>
          <a:p>
            <a:pPr marL="0" indent="0" algn="ctr">
              <a:buNone/>
            </a:pPr>
            <a:r>
              <a:rPr lang="en-GB" dirty="0" smtClean="0">
                <a:solidFill>
                  <a:schemeClr val="bg1"/>
                </a:solidFill>
              </a:rPr>
              <a:t>GAME OVER</a:t>
            </a:r>
          </a:p>
          <a:p>
            <a:pPr marL="0" indent="0" algn="ctr">
              <a:buNone/>
            </a:pPr>
            <a:r>
              <a:rPr lang="en-GB" dirty="0" smtClean="0">
                <a:solidFill>
                  <a:schemeClr val="bg1"/>
                </a:solidFill>
                <a:hlinkClick r:id="rId2" action="ppaction://hlinksldjump"/>
              </a:rPr>
              <a:t>Restart</a:t>
            </a:r>
            <a:endParaRPr lang="en-GB" dirty="0" smtClean="0">
              <a:solidFill>
                <a:schemeClr val="bg1"/>
              </a:solidFill>
            </a:endParaRPr>
          </a:p>
          <a:p>
            <a:pPr marL="0" indent="0" algn="ctr">
              <a:buNone/>
            </a:pPr>
            <a:endParaRPr lang="en-GB" dirty="0">
              <a:solidFill>
                <a:schemeClr val="bg1"/>
              </a:solidFill>
            </a:endParaRPr>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solidFill>
                  <a:schemeClr val="bg1"/>
                </a:solidFill>
              </a:rPr>
              <a:t>Biomolecules &amp; Cells &gt; Animal Cell Cycle &gt; </a:t>
            </a:r>
            <a:r>
              <a:rPr lang="el-GR" sz="1200" dirty="0" smtClean="0">
                <a:solidFill>
                  <a:schemeClr val="bg1"/>
                </a:solidFill>
              </a:rPr>
              <a:t>β-</a:t>
            </a:r>
            <a:r>
              <a:rPr lang="en-GB" sz="1200" dirty="0" smtClean="0">
                <a:solidFill>
                  <a:schemeClr val="bg1"/>
                </a:solidFill>
              </a:rPr>
              <a:t>cell Bedlam!</a:t>
            </a:r>
            <a:endParaRPr lang="en-GB" sz="1200" dirty="0">
              <a:solidFill>
                <a:schemeClr val="bg1"/>
              </a:solidFill>
            </a:endParaRPr>
          </a:p>
        </p:txBody>
      </p:sp>
      <p:sp>
        <p:nvSpPr>
          <p:cNvPr id="6" name="Rectangle 5"/>
          <p:cNvSpPr/>
          <p:nvPr/>
        </p:nvSpPr>
        <p:spPr>
          <a:xfrm>
            <a:off x="9509855" y="6642556"/>
            <a:ext cx="2682145" cy="215444"/>
          </a:xfrm>
          <a:prstGeom prst="rect">
            <a:avLst/>
          </a:prstGeom>
        </p:spPr>
        <p:txBody>
          <a:bodyPr wrap="none">
            <a:spAutoFit/>
          </a:bodyPr>
          <a:lstStyle/>
          <a:p>
            <a:r>
              <a:rPr lang="en-GB" sz="800" dirty="0"/>
              <a:t>https://www.pnas.org/content/pnas/104/38/15040.full.pdf</a:t>
            </a:r>
          </a:p>
        </p:txBody>
      </p:sp>
    </p:spTree>
    <p:extLst>
      <p:ext uri="{BB962C8B-B14F-4D97-AF65-F5344CB8AC3E}">
        <p14:creationId xmlns:p14="http://schemas.microsoft.com/office/powerpoint/2010/main" val="472839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9484"/>
          </a:xfrm>
        </p:spPr>
        <p:txBody>
          <a:bodyPr/>
          <a:lstStyle/>
          <a:p>
            <a:r>
              <a:rPr lang="en-GB" dirty="0" smtClean="0"/>
              <a:t>Relocation</a:t>
            </a:r>
            <a:endParaRPr lang="en-GB" dirty="0"/>
          </a:p>
        </p:txBody>
      </p:sp>
      <p:sp>
        <p:nvSpPr>
          <p:cNvPr id="3" name="Content Placeholder 2"/>
          <p:cNvSpPr>
            <a:spLocks noGrp="1"/>
          </p:cNvSpPr>
          <p:nvPr>
            <p:ph idx="1"/>
          </p:nvPr>
        </p:nvSpPr>
        <p:spPr>
          <a:xfrm>
            <a:off x="838200" y="969485"/>
            <a:ext cx="10927814" cy="2042928"/>
          </a:xfrm>
        </p:spPr>
        <p:txBody>
          <a:bodyPr>
            <a:normAutofit/>
          </a:bodyPr>
          <a:lstStyle/>
          <a:p>
            <a:pPr marL="0" indent="0" algn="ctr">
              <a:buNone/>
            </a:pPr>
            <a:r>
              <a:rPr lang="en-GB" dirty="0" smtClean="0"/>
              <a:t>With the signal peptide intact, the ribosome migrates down the microtubules to the Rough Endoplasmic Reticulum.</a:t>
            </a:r>
          </a:p>
          <a:p>
            <a:pPr marL="0" indent="0" algn="ctr">
              <a:buNone/>
            </a:pPr>
            <a:r>
              <a:rPr lang="en-GB" dirty="0" smtClean="0"/>
              <a:t>Where will the newly transcribed protein emerge?</a:t>
            </a:r>
          </a:p>
          <a:p>
            <a:pPr marL="0" indent="0" algn="ctr">
              <a:buNone/>
            </a:pPr>
            <a:r>
              <a:rPr lang="en-GB" dirty="0" smtClean="0">
                <a:hlinkClick r:id="rId2" action="ppaction://hlinksldjump"/>
              </a:rPr>
              <a:t>Cytoplasm</a:t>
            </a:r>
            <a:r>
              <a:rPr lang="en-GB" dirty="0" smtClean="0"/>
              <a:t>		</a:t>
            </a:r>
            <a:r>
              <a:rPr lang="en-GB" dirty="0" smtClean="0">
                <a:hlinkClick r:id="rId3" action="ppaction://hlinksldjump"/>
              </a:rPr>
              <a:t>Endoplasmic Reticulum</a:t>
            </a:r>
            <a:endParaRPr lang="en-GB" dirty="0" smtClean="0"/>
          </a:p>
          <a:p>
            <a:pPr marL="0" indent="0" algn="ctr">
              <a:buNone/>
            </a:pP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907" y="3012413"/>
            <a:ext cx="5486400" cy="3568588"/>
          </a:xfrm>
          <a:prstGeom prst="rect">
            <a:avLst/>
          </a:prstGeom>
        </p:spPr>
      </p:pic>
      <p:sp>
        <p:nvSpPr>
          <p:cNvPr id="9" name="Rectangle 8"/>
          <p:cNvSpPr/>
          <p:nvPr/>
        </p:nvSpPr>
        <p:spPr>
          <a:xfrm>
            <a:off x="9479398" y="6642556"/>
            <a:ext cx="2712602" cy="215444"/>
          </a:xfrm>
          <a:prstGeom prst="rect">
            <a:avLst/>
          </a:prstGeom>
        </p:spPr>
        <p:txBody>
          <a:bodyPr wrap="none">
            <a:spAutoFit/>
          </a:bodyPr>
          <a:lstStyle/>
          <a:p>
            <a:r>
              <a:rPr lang="en-GB" sz="800" dirty="0"/>
              <a:t>https://www.jbc.org/article/S0021-9258(20)89082-6/fulltext</a:t>
            </a:r>
          </a:p>
        </p:txBody>
      </p:sp>
    </p:spTree>
    <p:extLst>
      <p:ext uri="{BB962C8B-B14F-4D97-AF65-F5344CB8AC3E}">
        <p14:creationId xmlns:p14="http://schemas.microsoft.com/office/powerpoint/2010/main" val="807675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9484"/>
          </a:xfrm>
        </p:spPr>
        <p:txBody>
          <a:bodyPr/>
          <a:lstStyle/>
          <a:p>
            <a:r>
              <a:rPr lang="en-GB" dirty="0" smtClean="0"/>
              <a:t>Pre-proinsulin</a:t>
            </a:r>
            <a:endParaRPr lang="en-GB" dirty="0"/>
          </a:p>
        </p:txBody>
      </p:sp>
      <p:sp>
        <p:nvSpPr>
          <p:cNvPr id="3" name="Content Placeholder 2"/>
          <p:cNvSpPr>
            <a:spLocks noGrp="1"/>
          </p:cNvSpPr>
          <p:nvPr>
            <p:ph idx="1"/>
          </p:nvPr>
        </p:nvSpPr>
        <p:spPr>
          <a:xfrm>
            <a:off x="838200" y="969484"/>
            <a:ext cx="10927814" cy="1979527"/>
          </a:xfrm>
        </p:spPr>
        <p:txBody>
          <a:bodyPr>
            <a:normAutofit/>
          </a:bodyPr>
          <a:lstStyle/>
          <a:p>
            <a:pPr marL="0" indent="0" algn="ctr">
              <a:buNone/>
            </a:pPr>
            <a:r>
              <a:rPr lang="en-GB" dirty="0" smtClean="0"/>
              <a:t>The insulin emerges into the lumen of the endoplasmic reticulum. The signal peptide (green below) is removed to prevent it </a:t>
            </a:r>
            <a:r>
              <a:rPr lang="en-GB" smtClean="0"/>
              <a:t>being </a:t>
            </a:r>
            <a:r>
              <a:rPr lang="en-GB" smtClean="0"/>
              <a:t>degraded.</a:t>
            </a:r>
            <a:endParaRPr lang="en-GB" dirty="0" smtClean="0"/>
          </a:p>
          <a:p>
            <a:pPr marL="0" indent="0" algn="ctr">
              <a:buNone/>
            </a:pPr>
            <a:r>
              <a:rPr lang="en-GB" dirty="0" smtClean="0"/>
              <a:t>Some mutations cause </a:t>
            </a:r>
            <a:r>
              <a:rPr lang="en-GB" dirty="0" err="1" smtClean="0"/>
              <a:t>misfolding</a:t>
            </a:r>
            <a:r>
              <a:rPr lang="en-GB" dirty="0" smtClean="0"/>
              <a:t> in insulin. </a:t>
            </a:r>
          </a:p>
          <a:p>
            <a:pPr marL="0" indent="0" algn="ctr">
              <a:buNone/>
            </a:pPr>
            <a:r>
              <a:rPr lang="en-GB" dirty="0" smtClean="0"/>
              <a:t>Click on the image…</a:t>
            </a:r>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pic>
        <p:nvPicPr>
          <p:cNvPr id="5" name="Picture 4">
            <a:hlinkClick r:id="rId2" action="ppaction://hlinksldjump"/>
          </p:cNvPr>
          <p:cNvPicPr>
            <a:picLocks noChangeAspect="1"/>
          </p:cNvPicPr>
          <p:nvPr/>
        </p:nvPicPr>
        <p:blipFill>
          <a:blip r:embed="rId3"/>
          <a:stretch>
            <a:fillRect/>
          </a:stretch>
        </p:blipFill>
        <p:spPr>
          <a:xfrm>
            <a:off x="3465939" y="2949012"/>
            <a:ext cx="5260122" cy="3631989"/>
          </a:xfrm>
          <a:prstGeom prst="rect">
            <a:avLst/>
          </a:prstGeom>
        </p:spPr>
      </p:pic>
      <p:sp>
        <p:nvSpPr>
          <p:cNvPr id="6" name="Rectangle 5"/>
          <p:cNvSpPr/>
          <p:nvPr/>
        </p:nvSpPr>
        <p:spPr>
          <a:xfrm>
            <a:off x="9509855" y="6642556"/>
            <a:ext cx="2682145" cy="215444"/>
          </a:xfrm>
          <a:prstGeom prst="rect">
            <a:avLst/>
          </a:prstGeom>
        </p:spPr>
        <p:txBody>
          <a:bodyPr wrap="none">
            <a:spAutoFit/>
          </a:bodyPr>
          <a:lstStyle/>
          <a:p>
            <a:r>
              <a:rPr lang="en-GB" sz="800" dirty="0"/>
              <a:t>https://www.pnas.org/content/pnas/104/38/15040.full.pdf</a:t>
            </a:r>
          </a:p>
        </p:txBody>
      </p:sp>
      <p:pic>
        <p:nvPicPr>
          <p:cNvPr id="8" name="Picture 7">
            <a:hlinkClick r:id="rId4" action="ppaction://hlinksldjump"/>
          </p:cNvPr>
          <p:cNvPicPr>
            <a:picLocks noChangeAspect="1"/>
          </p:cNvPicPr>
          <p:nvPr/>
        </p:nvPicPr>
        <p:blipFill>
          <a:blip r:embed="rId5"/>
          <a:stretch>
            <a:fillRect/>
          </a:stretch>
        </p:blipFill>
        <p:spPr>
          <a:xfrm>
            <a:off x="3994689" y="3538460"/>
            <a:ext cx="330483" cy="341878"/>
          </a:xfrm>
          <a:prstGeom prst="rect">
            <a:avLst/>
          </a:prstGeom>
        </p:spPr>
      </p:pic>
      <p:pic>
        <p:nvPicPr>
          <p:cNvPr id="10" name="Picture 9">
            <a:hlinkClick r:id="rId6" action="ppaction://hlinksldjump"/>
          </p:cNvPr>
          <p:cNvPicPr>
            <a:picLocks noChangeAspect="1"/>
          </p:cNvPicPr>
          <p:nvPr/>
        </p:nvPicPr>
        <p:blipFill>
          <a:blip r:embed="rId7"/>
          <a:stretch>
            <a:fillRect/>
          </a:stretch>
        </p:blipFill>
        <p:spPr>
          <a:xfrm>
            <a:off x="4949905" y="4582133"/>
            <a:ext cx="2588033" cy="419988"/>
          </a:xfrm>
          <a:prstGeom prst="rect">
            <a:avLst/>
          </a:prstGeom>
        </p:spPr>
      </p:pic>
      <p:pic>
        <p:nvPicPr>
          <p:cNvPr id="11" name="Picture 10">
            <a:hlinkClick r:id="rId6" action="ppaction://hlinksldjump"/>
          </p:cNvPr>
          <p:cNvPicPr>
            <a:picLocks noChangeAspect="1"/>
          </p:cNvPicPr>
          <p:nvPr/>
        </p:nvPicPr>
        <p:blipFill>
          <a:blip r:embed="rId8"/>
          <a:stretch>
            <a:fillRect/>
          </a:stretch>
        </p:blipFill>
        <p:spPr>
          <a:xfrm>
            <a:off x="4818753" y="3654530"/>
            <a:ext cx="2643361" cy="422505"/>
          </a:xfrm>
          <a:prstGeom prst="rect">
            <a:avLst/>
          </a:prstGeom>
        </p:spPr>
      </p:pic>
    </p:spTree>
    <p:extLst>
      <p:ext uri="{BB962C8B-B14F-4D97-AF65-F5344CB8AC3E}">
        <p14:creationId xmlns:p14="http://schemas.microsoft.com/office/powerpoint/2010/main" val="3397453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9484"/>
          </a:xfrm>
        </p:spPr>
        <p:txBody>
          <a:bodyPr/>
          <a:lstStyle/>
          <a:p>
            <a:pPr algn="ctr"/>
            <a:r>
              <a:rPr lang="en-GB" dirty="0" smtClean="0">
                <a:solidFill>
                  <a:srgbClr val="FF0000"/>
                </a:solidFill>
              </a:rPr>
              <a:t>Signal peptide cannot be removed!</a:t>
            </a:r>
            <a:endParaRPr lang="en-GB" dirty="0">
              <a:solidFill>
                <a:srgbClr val="FF0000"/>
              </a:solidFill>
            </a:endParaRPr>
          </a:p>
        </p:txBody>
      </p:sp>
      <p:sp>
        <p:nvSpPr>
          <p:cNvPr id="3" name="Content Placeholder 2"/>
          <p:cNvSpPr>
            <a:spLocks noGrp="1"/>
          </p:cNvSpPr>
          <p:nvPr>
            <p:ph idx="1"/>
          </p:nvPr>
        </p:nvSpPr>
        <p:spPr>
          <a:xfrm>
            <a:off x="838200" y="969484"/>
            <a:ext cx="10927814" cy="5501654"/>
          </a:xfrm>
        </p:spPr>
        <p:txBody>
          <a:bodyPr>
            <a:normAutofit lnSpcReduction="10000"/>
          </a:bodyPr>
          <a:lstStyle/>
          <a:p>
            <a:pPr marL="0" indent="0" algn="ctr">
              <a:buNone/>
            </a:pPr>
            <a:r>
              <a:rPr lang="en-GB" dirty="0" smtClean="0">
                <a:solidFill>
                  <a:schemeClr val="bg1"/>
                </a:solidFill>
              </a:rPr>
              <a:t>Mutations in the cleavage site for the signal peptide cause the proteolytic enzyme to be ineffectual.</a:t>
            </a:r>
          </a:p>
          <a:p>
            <a:pPr marL="0" indent="0" algn="ctr">
              <a:buNone/>
            </a:pPr>
            <a:r>
              <a:rPr lang="en-GB" dirty="0" smtClean="0">
                <a:solidFill>
                  <a:schemeClr val="bg1"/>
                </a:solidFill>
              </a:rPr>
              <a:t>With the signal peptide still attached, the secondary structure (folding) of the insulin is not possible.</a:t>
            </a:r>
          </a:p>
          <a:p>
            <a:pPr marL="0" indent="0" algn="ctr">
              <a:buNone/>
            </a:pPr>
            <a:endParaRPr lang="en-GB" dirty="0">
              <a:solidFill>
                <a:schemeClr val="bg1"/>
              </a:solidFill>
            </a:endParaRPr>
          </a:p>
          <a:p>
            <a:pPr marL="0" indent="0" algn="ctr">
              <a:buNone/>
            </a:pPr>
            <a:r>
              <a:rPr lang="en-GB" dirty="0" smtClean="0">
                <a:solidFill>
                  <a:schemeClr val="bg1"/>
                </a:solidFill>
              </a:rPr>
              <a:t>The protein is non-functional and is targeted for degradation.</a:t>
            </a:r>
          </a:p>
          <a:p>
            <a:pPr marL="0" indent="0" algn="ctr">
              <a:buNone/>
            </a:pPr>
            <a:endParaRPr lang="en-GB" dirty="0">
              <a:solidFill>
                <a:schemeClr val="bg1"/>
              </a:solidFill>
            </a:endParaRPr>
          </a:p>
          <a:p>
            <a:pPr marL="0" indent="0" algn="ctr">
              <a:buNone/>
            </a:pPr>
            <a:r>
              <a:rPr lang="en-GB" dirty="0" smtClean="0">
                <a:solidFill>
                  <a:schemeClr val="bg1"/>
                </a:solidFill>
              </a:rPr>
              <a:t>The membrane encapsulates the protein, ejects into the cytoplasm, and the vesicles merges with a lysosome.</a:t>
            </a:r>
          </a:p>
          <a:p>
            <a:pPr marL="0" indent="0" algn="ctr">
              <a:buNone/>
            </a:pPr>
            <a:endParaRPr lang="en-GB" dirty="0">
              <a:solidFill>
                <a:schemeClr val="bg1"/>
              </a:solidFill>
            </a:endParaRPr>
          </a:p>
          <a:p>
            <a:pPr marL="0" indent="0" algn="ctr">
              <a:buNone/>
            </a:pPr>
            <a:r>
              <a:rPr lang="en-GB" dirty="0" smtClean="0">
                <a:solidFill>
                  <a:schemeClr val="bg1"/>
                </a:solidFill>
              </a:rPr>
              <a:t>GAME OVER</a:t>
            </a:r>
          </a:p>
          <a:p>
            <a:pPr marL="0" indent="0" algn="ctr">
              <a:buNone/>
            </a:pPr>
            <a:r>
              <a:rPr lang="en-GB" dirty="0" smtClean="0">
                <a:solidFill>
                  <a:schemeClr val="bg1"/>
                </a:solidFill>
                <a:hlinkClick r:id="rId2" action="ppaction://hlinksldjump"/>
              </a:rPr>
              <a:t>Try again</a:t>
            </a:r>
            <a:endParaRPr lang="en-GB" dirty="0" smtClean="0">
              <a:solidFill>
                <a:schemeClr val="bg1"/>
              </a:solidFill>
            </a:endParaRPr>
          </a:p>
          <a:p>
            <a:pPr marL="0" indent="0" algn="ctr">
              <a:buNone/>
            </a:pPr>
            <a:endParaRPr lang="en-GB" dirty="0">
              <a:solidFill>
                <a:schemeClr val="bg1"/>
              </a:solidFill>
            </a:endParaRPr>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solidFill>
                  <a:schemeClr val="bg1"/>
                </a:solidFill>
              </a:rPr>
              <a:t>Biomolecules &amp; Cells &gt; Animal Cell Cycle &gt; </a:t>
            </a:r>
            <a:r>
              <a:rPr lang="el-GR" sz="1200" dirty="0" smtClean="0">
                <a:solidFill>
                  <a:schemeClr val="bg1"/>
                </a:solidFill>
              </a:rPr>
              <a:t>β-</a:t>
            </a:r>
            <a:r>
              <a:rPr lang="en-GB" sz="1200" dirty="0" smtClean="0">
                <a:solidFill>
                  <a:schemeClr val="bg1"/>
                </a:solidFill>
              </a:rPr>
              <a:t>cell Bedlam!</a:t>
            </a:r>
            <a:endParaRPr lang="en-GB" sz="1200" dirty="0">
              <a:solidFill>
                <a:schemeClr val="bg1"/>
              </a:solidFill>
            </a:endParaRPr>
          </a:p>
        </p:txBody>
      </p:sp>
      <p:sp>
        <p:nvSpPr>
          <p:cNvPr id="6" name="Rectangle 5"/>
          <p:cNvSpPr/>
          <p:nvPr/>
        </p:nvSpPr>
        <p:spPr>
          <a:xfrm>
            <a:off x="9509855" y="6642556"/>
            <a:ext cx="2682145" cy="215444"/>
          </a:xfrm>
          <a:prstGeom prst="rect">
            <a:avLst/>
          </a:prstGeom>
        </p:spPr>
        <p:txBody>
          <a:bodyPr wrap="none">
            <a:spAutoFit/>
          </a:bodyPr>
          <a:lstStyle/>
          <a:p>
            <a:r>
              <a:rPr lang="en-GB" sz="800" dirty="0"/>
              <a:t>https://www.pnas.org/content/pnas/104/38/15040.full.pdf</a:t>
            </a:r>
          </a:p>
        </p:txBody>
      </p:sp>
    </p:spTree>
    <p:extLst>
      <p:ext uri="{BB962C8B-B14F-4D97-AF65-F5344CB8AC3E}">
        <p14:creationId xmlns:p14="http://schemas.microsoft.com/office/powerpoint/2010/main" val="120931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9484"/>
          </a:xfrm>
        </p:spPr>
        <p:txBody>
          <a:bodyPr/>
          <a:lstStyle/>
          <a:p>
            <a:pPr algn="ctr"/>
            <a:r>
              <a:rPr lang="en-GB" dirty="0" smtClean="0">
                <a:solidFill>
                  <a:srgbClr val="FF0000"/>
                </a:solidFill>
              </a:rPr>
              <a:t>Secondary structure cannot be formed</a:t>
            </a:r>
            <a:endParaRPr lang="en-GB" dirty="0">
              <a:solidFill>
                <a:srgbClr val="FF0000"/>
              </a:solidFill>
            </a:endParaRPr>
          </a:p>
        </p:txBody>
      </p:sp>
      <p:sp>
        <p:nvSpPr>
          <p:cNvPr id="3" name="Content Placeholder 2"/>
          <p:cNvSpPr>
            <a:spLocks noGrp="1"/>
          </p:cNvSpPr>
          <p:nvPr>
            <p:ph idx="1"/>
          </p:nvPr>
        </p:nvSpPr>
        <p:spPr>
          <a:xfrm>
            <a:off x="838200" y="969484"/>
            <a:ext cx="10927814" cy="5208577"/>
          </a:xfrm>
        </p:spPr>
        <p:txBody>
          <a:bodyPr>
            <a:normAutofit/>
          </a:bodyPr>
          <a:lstStyle/>
          <a:p>
            <a:pPr marL="0" indent="0" algn="ctr">
              <a:buNone/>
            </a:pPr>
            <a:r>
              <a:rPr lang="en-GB" dirty="0" smtClean="0">
                <a:solidFill>
                  <a:schemeClr val="bg1"/>
                </a:solidFill>
              </a:rPr>
              <a:t>With the amino acids responsible for the formation of cysteine bridges mutated (changed), the secondary structure (folding) of the insulin is not stable.</a:t>
            </a:r>
          </a:p>
          <a:p>
            <a:pPr marL="0" indent="0" algn="ctr">
              <a:buNone/>
            </a:pPr>
            <a:endParaRPr lang="en-GB" dirty="0">
              <a:solidFill>
                <a:schemeClr val="bg1"/>
              </a:solidFill>
            </a:endParaRPr>
          </a:p>
          <a:p>
            <a:pPr marL="0" indent="0" algn="ctr">
              <a:buNone/>
            </a:pPr>
            <a:r>
              <a:rPr lang="en-GB" dirty="0" smtClean="0">
                <a:solidFill>
                  <a:schemeClr val="bg1"/>
                </a:solidFill>
              </a:rPr>
              <a:t>The protein is non-functional and is targeted for degradation.</a:t>
            </a:r>
          </a:p>
          <a:p>
            <a:pPr marL="0" indent="0" algn="ctr">
              <a:buNone/>
            </a:pPr>
            <a:endParaRPr lang="en-GB" dirty="0">
              <a:solidFill>
                <a:schemeClr val="bg1"/>
              </a:solidFill>
            </a:endParaRPr>
          </a:p>
          <a:p>
            <a:pPr marL="0" indent="0" algn="ctr">
              <a:buNone/>
            </a:pPr>
            <a:r>
              <a:rPr lang="en-GB" dirty="0" smtClean="0">
                <a:solidFill>
                  <a:schemeClr val="bg1"/>
                </a:solidFill>
              </a:rPr>
              <a:t>The membrane encapsulates the protein, ejects into the cytoplasm, and the vesicles merges with a lysosome.</a:t>
            </a:r>
          </a:p>
          <a:p>
            <a:pPr marL="0" indent="0" algn="ctr">
              <a:buNone/>
            </a:pPr>
            <a:endParaRPr lang="en-GB" dirty="0">
              <a:solidFill>
                <a:schemeClr val="bg1"/>
              </a:solidFill>
            </a:endParaRPr>
          </a:p>
          <a:p>
            <a:pPr marL="0" indent="0" algn="ctr">
              <a:buNone/>
            </a:pPr>
            <a:r>
              <a:rPr lang="en-GB" dirty="0" smtClean="0">
                <a:solidFill>
                  <a:schemeClr val="bg1"/>
                </a:solidFill>
              </a:rPr>
              <a:t>GAME OVER</a:t>
            </a:r>
          </a:p>
          <a:p>
            <a:pPr marL="0" indent="0" algn="ctr">
              <a:buNone/>
            </a:pPr>
            <a:r>
              <a:rPr lang="en-GB" dirty="0" smtClean="0">
                <a:solidFill>
                  <a:schemeClr val="bg1"/>
                </a:solidFill>
                <a:hlinkClick r:id="rId2" action="ppaction://hlinksldjump"/>
              </a:rPr>
              <a:t>Try again</a:t>
            </a:r>
            <a:endParaRPr lang="en-GB" dirty="0" smtClean="0">
              <a:solidFill>
                <a:schemeClr val="bg1"/>
              </a:solidFill>
            </a:endParaRPr>
          </a:p>
          <a:p>
            <a:pPr marL="0" indent="0" algn="ctr">
              <a:buNone/>
            </a:pPr>
            <a:endParaRPr lang="en-GB" dirty="0">
              <a:solidFill>
                <a:schemeClr val="bg1"/>
              </a:solidFill>
            </a:endParaRPr>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solidFill>
                  <a:schemeClr val="bg1"/>
                </a:solidFill>
              </a:rPr>
              <a:t>Biomolecules &amp; Cells &gt; Animal Cell Cycle &gt; </a:t>
            </a:r>
            <a:r>
              <a:rPr lang="el-GR" sz="1200" dirty="0" smtClean="0">
                <a:solidFill>
                  <a:schemeClr val="bg1"/>
                </a:solidFill>
              </a:rPr>
              <a:t>β-</a:t>
            </a:r>
            <a:r>
              <a:rPr lang="en-GB" sz="1200" dirty="0" smtClean="0">
                <a:solidFill>
                  <a:schemeClr val="bg1"/>
                </a:solidFill>
              </a:rPr>
              <a:t>cell Bedlam!</a:t>
            </a:r>
            <a:endParaRPr lang="en-GB" sz="1200" dirty="0">
              <a:solidFill>
                <a:schemeClr val="bg1"/>
              </a:solidFill>
            </a:endParaRPr>
          </a:p>
        </p:txBody>
      </p:sp>
      <p:sp>
        <p:nvSpPr>
          <p:cNvPr id="6" name="Rectangle 5"/>
          <p:cNvSpPr/>
          <p:nvPr/>
        </p:nvSpPr>
        <p:spPr>
          <a:xfrm>
            <a:off x="9509855" y="6642556"/>
            <a:ext cx="2682145" cy="215444"/>
          </a:xfrm>
          <a:prstGeom prst="rect">
            <a:avLst/>
          </a:prstGeom>
        </p:spPr>
        <p:txBody>
          <a:bodyPr wrap="none">
            <a:spAutoFit/>
          </a:bodyPr>
          <a:lstStyle/>
          <a:p>
            <a:r>
              <a:rPr lang="en-GB" sz="800" dirty="0"/>
              <a:t>https://www.pnas.org/content/pnas/104/38/15040.full.pdf</a:t>
            </a:r>
          </a:p>
        </p:txBody>
      </p:sp>
    </p:spTree>
    <p:extLst>
      <p:ext uri="{BB962C8B-B14F-4D97-AF65-F5344CB8AC3E}">
        <p14:creationId xmlns:p14="http://schemas.microsoft.com/office/powerpoint/2010/main" val="936584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77" y="338888"/>
            <a:ext cx="10515600" cy="969484"/>
          </a:xfrm>
        </p:spPr>
        <p:txBody>
          <a:bodyPr/>
          <a:lstStyle/>
          <a:p>
            <a:r>
              <a:rPr lang="en-GB" dirty="0" smtClean="0"/>
              <a:t>Transport to Golgi &amp; further PTMs</a:t>
            </a:r>
            <a:endParaRPr lang="en-GB" dirty="0"/>
          </a:p>
        </p:txBody>
      </p:sp>
      <p:sp>
        <p:nvSpPr>
          <p:cNvPr id="3" name="Content Placeholder 2"/>
          <p:cNvSpPr>
            <a:spLocks noGrp="1"/>
          </p:cNvSpPr>
          <p:nvPr>
            <p:ph idx="1"/>
          </p:nvPr>
        </p:nvSpPr>
        <p:spPr>
          <a:xfrm>
            <a:off x="899577" y="1309602"/>
            <a:ext cx="10927814" cy="1979527"/>
          </a:xfrm>
        </p:spPr>
        <p:txBody>
          <a:bodyPr>
            <a:normAutofit/>
          </a:bodyPr>
          <a:lstStyle/>
          <a:p>
            <a:pPr marL="0" indent="0" algn="ctr">
              <a:buNone/>
            </a:pPr>
            <a:r>
              <a:rPr lang="en-GB" dirty="0" smtClean="0"/>
              <a:t>The proinsulin now needs to be migrated to the Golgi apparatus by secretory vesicles from the rough endoplasmic reticulum.</a:t>
            </a:r>
          </a:p>
          <a:p>
            <a:pPr marL="0" indent="0" algn="ctr">
              <a:buNone/>
            </a:pPr>
            <a:endParaRPr lang="en-GB" dirty="0" smtClean="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
        <p:nvSpPr>
          <p:cNvPr id="6" name="Rectangle 5"/>
          <p:cNvSpPr/>
          <p:nvPr/>
        </p:nvSpPr>
        <p:spPr>
          <a:xfrm>
            <a:off x="10171895" y="6642556"/>
            <a:ext cx="2020105" cy="215444"/>
          </a:xfrm>
          <a:prstGeom prst="rect">
            <a:avLst/>
          </a:prstGeom>
        </p:spPr>
        <p:txBody>
          <a:bodyPr wrap="none">
            <a:spAutoFit/>
          </a:bodyPr>
          <a:lstStyle/>
          <a:p>
            <a:r>
              <a:rPr lang="en-GB" sz="800" dirty="0"/>
              <a:t>https://pubmed.ncbi.nlm.nih.gov/9631292/</a:t>
            </a:r>
          </a:p>
        </p:txBody>
      </p:sp>
      <p:pic>
        <p:nvPicPr>
          <p:cNvPr id="24" name="Picture 23"/>
          <p:cNvPicPr>
            <a:picLocks noChangeAspect="1"/>
          </p:cNvPicPr>
          <p:nvPr/>
        </p:nvPicPr>
        <p:blipFill>
          <a:blip r:embed="rId2"/>
          <a:stretch>
            <a:fillRect/>
          </a:stretch>
        </p:blipFill>
        <p:spPr>
          <a:xfrm>
            <a:off x="2985468" y="2576137"/>
            <a:ext cx="6756031" cy="4004864"/>
          </a:xfrm>
          <a:prstGeom prst="rect">
            <a:avLst/>
          </a:prstGeom>
        </p:spPr>
      </p:pic>
      <p:sp>
        <p:nvSpPr>
          <p:cNvPr id="25" name="TextBox 24"/>
          <p:cNvSpPr txBox="1"/>
          <p:nvPr/>
        </p:nvSpPr>
        <p:spPr>
          <a:xfrm>
            <a:off x="10257692" y="2977662"/>
            <a:ext cx="1508618" cy="523220"/>
          </a:xfrm>
          <a:prstGeom prst="rect">
            <a:avLst/>
          </a:prstGeom>
          <a:noFill/>
        </p:spPr>
        <p:txBody>
          <a:bodyPr wrap="none" rtlCol="0">
            <a:spAutoFit/>
          </a:bodyPr>
          <a:lstStyle/>
          <a:p>
            <a:r>
              <a:rPr lang="en-GB" sz="2800" dirty="0" smtClean="0">
                <a:hlinkClick r:id="rId3" action="ppaction://hlinksldjump"/>
              </a:rPr>
              <a:t>Continue</a:t>
            </a:r>
            <a:endParaRPr lang="en-GB" sz="2800" dirty="0"/>
          </a:p>
        </p:txBody>
      </p:sp>
    </p:spTree>
    <p:extLst>
      <p:ext uri="{BB962C8B-B14F-4D97-AF65-F5344CB8AC3E}">
        <p14:creationId xmlns:p14="http://schemas.microsoft.com/office/powerpoint/2010/main" val="574449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77" y="36015"/>
            <a:ext cx="10515600" cy="969484"/>
          </a:xfrm>
        </p:spPr>
        <p:txBody>
          <a:bodyPr/>
          <a:lstStyle/>
          <a:p>
            <a:r>
              <a:rPr lang="en-GB" dirty="0" smtClean="0"/>
              <a:t>Cleavage and zinc association</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
        <p:nvSpPr>
          <p:cNvPr id="6" name="Rectangle 5"/>
          <p:cNvSpPr/>
          <p:nvPr/>
        </p:nvSpPr>
        <p:spPr>
          <a:xfrm>
            <a:off x="8653431" y="6519446"/>
            <a:ext cx="3534942" cy="338554"/>
          </a:xfrm>
          <a:prstGeom prst="rect">
            <a:avLst/>
          </a:prstGeom>
        </p:spPr>
        <p:txBody>
          <a:bodyPr wrap="none">
            <a:spAutoFit/>
          </a:bodyPr>
          <a:lstStyle/>
          <a:p>
            <a:r>
              <a:rPr lang="en-GB" sz="800" dirty="0">
                <a:hlinkClick r:id="rId2"/>
              </a:rPr>
              <a:t>https://</a:t>
            </a:r>
            <a:r>
              <a:rPr lang="en-GB" sz="800" dirty="0" smtClean="0">
                <a:hlinkClick r:id="rId2"/>
              </a:rPr>
              <a:t>www.pnas.org/content/pnas/104/38/15040.full.pdf</a:t>
            </a:r>
            <a:endParaRPr lang="en-GB" sz="800" dirty="0" smtClean="0"/>
          </a:p>
          <a:p>
            <a:r>
              <a:rPr lang="en-GB" sz="800" dirty="0"/>
              <a:t>https://www.mun.ca/biology/scarr/Insulin_posttranslational_modification.html</a:t>
            </a:r>
          </a:p>
        </p:txBody>
      </p:sp>
      <p:pic>
        <p:nvPicPr>
          <p:cNvPr id="5" name="Picture 4">
            <a:hlinkClick r:id="rId3" action="ppaction://hlinksldjump"/>
          </p:cNvPr>
          <p:cNvPicPr>
            <a:picLocks noChangeAspect="1"/>
          </p:cNvPicPr>
          <p:nvPr/>
        </p:nvPicPr>
        <p:blipFill>
          <a:blip r:embed="rId4"/>
          <a:stretch>
            <a:fillRect/>
          </a:stretch>
        </p:blipFill>
        <p:spPr>
          <a:xfrm>
            <a:off x="6917605" y="2771899"/>
            <a:ext cx="5260122" cy="3631989"/>
          </a:xfrm>
          <a:prstGeom prst="rect">
            <a:avLst/>
          </a:prstGeom>
        </p:spPr>
      </p:pic>
      <p:sp>
        <p:nvSpPr>
          <p:cNvPr id="7" name="Rectangle 6"/>
          <p:cNvSpPr/>
          <p:nvPr/>
        </p:nvSpPr>
        <p:spPr>
          <a:xfrm>
            <a:off x="7167881" y="2771898"/>
            <a:ext cx="4056185" cy="945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062615" y="3237562"/>
            <a:ext cx="714223" cy="589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laque 8"/>
          <p:cNvSpPr/>
          <p:nvPr/>
        </p:nvSpPr>
        <p:spPr>
          <a:xfrm>
            <a:off x="6585699" y="3256794"/>
            <a:ext cx="808023" cy="674770"/>
          </a:xfrm>
          <a:prstGeom prst="plaqu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laque 15"/>
          <p:cNvSpPr/>
          <p:nvPr/>
        </p:nvSpPr>
        <p:spPr>
          <a:xfrm rot="2630408">
            <a:off x="8202505" y="3141333"/>
            <a:ext cx="808023" cy="674770"/>
          </a:xfrm>
          <a:prstGeom prst="plaqu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laque 16"/>
          <p:cNvSpPr/>
          <p:nvPr/>
        </p:nvSpPr>
        <p:spPr>
          <a:xfrm rot="2630408">
            <a:off x="10164599" y="3134824"/>
            <a:ext cx="808023" cy="674770"/>
          </a:xfrm>
          <a:prstGeom prst="plaqu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8563648" y="4232816"/>
            <a:ext cx="567962" cy="5040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10218864" y="4350046"/>
            <a:ext cx="567962" cy="44547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899577" y="1005499"/>
            <a:ext cx="10927814" cy="2698993"/>
          </a:xfrm>
        </p:spPr>
        <p:txBody>
          <a:bodyPr>
            <a:normAutofit/>
          </a:bodyPr>
          <a:lstStyle/>
          <a:p>
            <a:pPr marL="0" indent="0" algn="ctr">
              <a:buNone/>
            </a:pPr>
            <a:r>
              <a:rPr lang="en-GB" dirty="0" smtClean="0"/>
              <a:t>The proinsulin now undergoes a double-whammy of PTMs with the cleavage of the C-peptide by Golgi-membrane bound proteolytic enzymes that use zinc as a cofactor.</a:t>
            </a:r>
          </a:p>
          <a:p>
            <a:pPr marL="0" indent="0" algn="ctr">
              <a:buNone/>
            </a:pPr>
            <a:r>
              <a:rPr lang="en-GB" dirty="0" smtClean="0"/>
              <a:t>Zinc is also used as a collating agent to turn monomeric insulin to hexamer (functional) insulin.</a:t>
            </a:r>
          </a:p>
          <a:p>
            <a:pPr marL="0" indent="0" algn="ctr">
              <a:buNone/>
            </a:pPr>
            <a:r>
              <a:rPr lang="en-GB" dirty="0" smtClean="0"/>
              <a:t>Click on the (RHS) image to continue</a:t>
            </a:r>
          </a:p>
          <a:p>
            <a:pPr marL="0" indent="0" algn="ctr">
              <a:buNone/>
            </a:pPr>
            <a:endParaRPr lang="en-GB" dirty="0" smtClean="0"/>
          </a:p>
        </p:txBody>
      </p:sp>
      <p:pic>
        <p:nvPicPr>
          <p:cNvPr id="8" name="Picture 7">
            <a:hlinkClick r:id="rId5" action="ppaction://hlinksldjump"/>
          </p:cNvPr>
          <p:cNvPicPr>
            <a:picLocks noChangeAspect="1"/>
          </p:cNvPicPr>
          <p:nvPr/>
        </p:nvPicPr>
        <p:blipFill>
          <a:blip r:embed="rId6"/>
          <a:stretch>
            <a:fillRect/>
          </a:stretch>
        </p:blipFill>
        <p:spPr>
          <a:xfrm>
            <a:off x="6711402" y="4368537"/>
            <a:ext cx="1414082" cy="2042860"/>
          </a:xfrm>
          <a:prstGeom prst="rect">
            <a:avLst/>
          </a:prstGeom>
        </p:spPr>
      </p:pic>
      <p:pic>
        <p:nvPicPr>
          <p:cNvPr id="10" name="Picture 9">
            <a:hlinkClick r:id="rId5" action="ppaction://hlinksldjump"/>
          </p:cNvPr>
          <p:cNvPicPr>
            <a:picLocks noChangeAspect="1"/>
          </p:cNvPicPr>
          <p:nvPr/>
        </p:nvPicPr>
        <p:blipFill>
          <a:blip r:embed="rId7"/>
          <a:stretch>
            <a:fillRect/>
          </a:stretch>
        </p:blipFill>
        <p:spPr>
          <a:xfrm>
            <a:off x="11221579" y="3495655"/>
            <a:ext cx="956148" cy="290823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517" y="4059183"/>
            <a:ext cx="5715000" cy="1781175"/>
          </a:xfrm>
          <a:prstGeom prst="rect">
            <a:avLst/>
          </a:prstGeom>
        </p:spPr>
      </p:pic>
    </p:spTree>
    <p:extLst>
      <p:ext uri="{BB962C8B-B14F-4D97-AF65-F5344CB8AC3E}">
        <p14:creationId xmlns:p14="http://schemas.microsoft.com/office/powerpoint/2010/main" val="705018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9484"/>
          </a:xfrm>
        </p:spPr>
        <p:txBody>
          <a:bodyPr/>
          <a:lstStyle/>
          <a:p>
            <a:pPr algn="ctr"/>
            <a:r>
              <a:rPr lang="en-GB" dirty="0" smtClean="0">
                <a:solidFill>
                  <a:srgbClr val="FF0000"/>
                </a:solidFill>
              </a:rPr>
              <a:t>C-peptide cannot be removed!</a:t>
            </a:r>
            <a:endParaRPr lang="en-GB" dirty="0">
              <a:solidFill>
                <a:srgbClr val="FF0000"/>
              </a:solidFill>
            </a:endParaRPr>
          </a:p>
        </p:txBody>
      </p:sp>
      <p:sp>
        <p:nvSpPr>
          <p:cNvPr id="3" name="Content Placeholder 2"/>
          <p:cNvSpPr>
            <a:spLocks noGrp="1"/>
          </p:cNvSpPr>
          <p:nvPr>
            <p:ph idx="1"/>
          </p:nvPr>
        </p:nvSpPr>
        <p:spPr>
          <a:xfrm>
            <a:off x="838200" y="969484"/>
            <a:ext cx="10927814" cy="5501654"/>
          </a:xfrm>
        </p:spPr>
        <p:txBody>
          <a:bodyPr>
            <a:normAutofit/>
          </a:bodyPr>
          <a:lstStyle/>
          <a:p>
            <a:pPr marL="0" indent="0" algn="ctr">
              <a:buNone/>
            </a:pPr>
            <a:r>
              <a:rPr lang="en-GB" dirty="0" smtClean="0">
                <a:solidFill>
                  <a:schemeClr val="bg1"/>
                </a:solidFill>
              </a:rPr>
              <a:t>Mutations in the cleavage site for the C-peptide cause the proteolytic enzyme to be ineffectual.</a:t>
            </a:r>
          </a:p>
          <a:p>
            <a:pPr marL="0" indent="0" algn="ctr">
              <a:buNone/>
            </a:pPr>
            <a:r>
              <a:rPr lang="en-GB" dirty="0" smtClean="0">
                <a:solidFill>
                  <a:schemeClr val="bg1"/>
                </a:solidFill>
              </a:rPr>
              <a:t>With the C-peptide still attached, the monomers cannot form the functional hexamer.</a:t>
            </a:r>
          </a:p>
          <a:p>
            <a:pPr marL="0" indent="0" algn="ctr">
              <a:buNone/>
            </a:pPr>
            <a:r>
              <a:rPr lang="en-GB" dirty="0" smtClean="0">
                <a:solidFill>
                  <a:schemeClr val="bg1"/>
                </a:solidFill>
              </a:rPr>
              <a:t>The protein is non-functional and is targeted for degradation.</a:t>
            </a:r>
          </a:p>
          <a:p>
            <a:pPr marL="0" indent="0" algn="ctr">
              <a:buNone/>
            </a:pPr>
            <a:endParaRPr lang="en-GB" dirty="0">
              <a:solidFill>
                <a:schemeClr val="bg1"/>
              </a:solidFill>
            </a:endParaRPr>
          </a:p>
          <a:p>
            <a:pPr marL="0" indent="0" algn="ctr">
              <a:buNone/>
            </a:pPr>
            <a:r>
              <a:rPr lang="en-GB" dirty="0" smtClean="0">
                <a:solidFill>
                  <a:schemeClr val="bg1"/>
                </a:solidFill>
              </a:rPr>
              <a:t>The membrane of the secretory vesicle merges with a lysosome.</a:t>
            </a:r>
          </a:p>
          <a:p>
            <a:pPr marL="0" indent="0" algn="ctr">
              <a:buNone/>
            </a:pPr>
            <a:endParaRPr lang="en-GB" dirty="0">
              <a:solidFill>
                <a:schemeClr val="bg1"/>
              </a:solidFill>
            </a:endParaRPr>
          </a:p>
          <a:p>
            <a:pPr marL="0" indent="0" algn="ctr">
              <a:buNone/>
            </a:pPr>
            <a:r>
              <a:rPr lang="en-GB" dirty="0" smtClean="0">
                <a:solidFill>
                  <a:schemeClr val="bg1"/>
                </a:solidFill>
              </a:rPr>
              <a:t>GAME OVER</a:t>
            </a:r>
          </a:p>
          <a:p>
            <a:pPr marL="0" indent="0" algn="ctr">
              <a:buNone/>
            </a:pPr>
            <a:r>
              <a:rPr lang="en-GB" dirty="0" smtClean="0">
                <a:solidFill>
                  <a:schemeClr val="bg1"/>
                </a:solidFill>
                <a:hlinkClick r:id="rId2" action="ppaction://hlinksldjump"/>
              </a:rPr>
              <a:t>Try again</a:t>
            </a:r>
            <a:endParaRPr lang="en-GB" dirty="0" smtClean="0">
              <a:solidFill>
                <a:schemeClr val="bg1"/>
              </a:solidFill>
            </a:endParaRPr>
          </a:p>
          <a:p>
            <a:pPr marL="0" indent="0" algn="ctr">
              <a:buNone/>
            </a:pPr>
            <a:endParaRPr lang="en-GB" dirty="0">
              <a:solidFill>
                <a:schemeClr val="bg1"/>
              </a:solidFill>
            </a:endParaRPr>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solidFill>
                  <a:schemeClr val="bg1"/>
                </a:solidFill>
              </a:rPr>
              <a:t>Biomolecules &amp; Cells &gt; Animal Cell Cycle &gt; </a:t>
            </a:r>
            <a:r>
              <a:rPr lang="el-GR" sz="1200" dirty="0" smtClean="0">
                <a:solidFill>
                  <a:schemeClr val="bg1"/>
                </a:solidFill>
              </a:rPr>
              <a:t>β-</a:t>
            </a:r>
            <a:r>
              <a:rPr lang="en-GB" sz="1200" dirty="0" smtClean="0">
                <a:solidFill>
                  <a:schemeClr val="bg1"/>
                </a:solidFill>
              </a:rPr>
              <a:t>cell Bedlam!</a:t>
            </a:r>
            <a:endParaRPr lang="en-GB" sz="1200" dirty="0">
              <a:solidFill>
                <a:schemeClr val="bg1"/>
              </a:solidFill>
            </a:endParaRPr>
          </a:p>
        </p:txBody>
      </p:sp>
      <p:sp>
        <p:nvSpPr>
          <p:cNvPr id="6" name="Rectangle 5"/>
          <p:cNvSpPr/>
          <p:nvPr/>
        </p:nvSpPr>
        <p:spPr>
          <a:xfrm>
            <a:off x="9509855" y="6642556"/>
            <a:ext cx="2682145" cy="215444"/>
          </a:xfrm>
          <a:prstGeom prst="rect">
            <a:avLst/>
          </a:prstGeom>
        </p:spPr>
        <p:txBody>
          <a:bodyPr wrap="none">
            <a:spAutoFit/>
          </a:bodyPr>
          <a:lstStyle/>
          <a:p>
            <a:r>
              <a:rPr lang="en-GB" sz="800" dirty="0"/>
              <a:t>https://www.pnas.org/content/pnas/104/38/15040.full.pdf</a:t>
            </a:r>
          </a:p>
        </p:txBody>
      </p:sp>
    </p:spTree>
    <p:extLst>
      <p:ext uri="{BB962C8B-B14F-4D97-AF65-F5344CB8AC3E}">
        <p14:creationId xmlns:p14="http://schemas.microsoft.com/office/powerpoint/2010/main" val="1305792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C1FFA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577" y="36015"/>
            <a:ext cx="10515600" cy="969484"/>
          </a:xfrm>
        </p:spPr>
        <p:txBody>
          <a:bodyPr/>
          <a:lstStyle/>
          <a:p>
            <a:r>
              <a:rPr lang="en-GB" dirty="0" smtClean="0"/>
              <a:t>You have secreted insulin!</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
        <p:nvSpPr>
          <p:cNvPr id="6" name="Rectangle 5"/>
          <p:cNvSpPr/>
          <p:nvPr/>
        </p:nvSpPr>
        <p:spPr>
          <a:xfrm>
            <a:off x="10216282" y="6626404"/>
            <a:ext cx="2020105" cy="215444"/>
          </a:xfrm>
          <a:prstGeom prst="rect">
            <a:avLst/>
          </a:prstGeom>
        </p:spPr>
        <p:txBody>
          <a:bodyPr wrap="none">
            <a:spAutoFit/>
          </a:bodyPr>
          <a:lstStyle/>
          <a:p>
            <a:r>
              <a:rPr lang="en-GB" sz="800" dirty="0"/>
              <a:t>https://pubmed.ncbi.nlm.nih.gov/9631292/</a:t>
            </a:r>
          </a:p>
        </p:txBody>
      </p:sp>
      <p:sp>
        <p:nvSpPr>
          <p:cNvPr id="3" name="Content Placeholder 2"/>
          <p:cNvSpPr>
            <a:spLocks noGrp="1"/>
          </p:cNvSpPr>
          <p:nvPr>
            <p:ph idx="1"/>
          </p:nvPr>
        </p:nvSpPr>
        <p:spPr>
          <a:xfrm>
            <a:off x="693470" y="1005499"/>
            <a:ext cx="10927814" cy="2698993"/>
          </a:xfrm>
        </p:spPr>
        <p:txBody>
          <a:bodyPr>
            <a:normAutofit/>
          </a:bodyPr>
          <a:lstStyle/>
          <a:p>
            <a:pPr marL="0" indent="0" algn="ctr">
              <a:buNone/>
            </a:pPr>
            <a:r>
              <a:rPr lang="en-GB" dirty="0" smtClean="0"/>
              <a:t>The Ca</a:t>
            </a:r>
            <a:r>
              <a:rPr lang="en-GB" baseline="30000" dirty="0" smtClean="0"/>
              <a:t>2+ </a:t>
            </a:r>
            <a:r>
              <a:rPr lang="en-GB" dirty="0" smtClean="0"/>
              <a:t>ions and ATP allow the vesicles containing the insulin hexamers to migrate to the plasma membrane and exocytosis releases the protein into the extracellular matrix</a:t>
            </a:r>
          </a:p>
          <a:p>
            <a:pPr marL="0" indent="0" algn="ctr">
              <a:buNone/>
            </a:pPr>
            <a:r>
              <a:rPr lang="en-GB" dirty="0" smtClean="0"/>
              <a:t>Insulin causes glucose to be stored in the cells and homeostasis returns to the body.</a:t>
            </a:r>
          </a:p>
        </p:txBody>
      </p:sp>
      <p:pic>
        <p:nvPicPr>
          <p:cNvPr id="11" name="Picture 10"/>
          <p:cNvPicPr>
            <a:picLocks noChangeAspect="1"/>
          </p:cNvPicPr>
          <p:nvPr/>
        </p:nvPicPr>
        <p:blipFill>
          <a:blip r:embed="rId2">
            <a:duotone>
              <a:prstClr val="black"/>
              <a:schemeClr val="accent6">
                <a:tint val="45000"/>
                <a:satMod val="400000"/>
              </a:schemeClr>
            </a:duotone>
          </a:blip>
          <a:stretch>
            <a:fillRect/>
          </a:stretch>
        </p:blipFill>
        <p:spPr>
          <a:xfrm>
            <a:off x="3122545" y="3275703"/>
            <a:ext cx="6069663" cy="3350701"/>
          </a:xfrm>
          <a:prstGeom prst="rect">
            <a:avLst/>
          </a:prstGeom>
        </p:spPr>
      </p:pic>
    </p:spTree>
    <p:extLst>
      <p:ext uri="{BB962C8B-B14F-4D97-AF65-F5344CB8AC3E}">
        <p14:creationId xmlns:p14="http://schemas.microsoft.com/office/powerpoint/2010/main" val="2340199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 used</a:t>
            </a:r>
            <a:endParaRPr lang="en-GB" dirty="0"/>
          </a:p>
        </p:txBody>
      </p:sp>
      <p:sp>
        <p:nvSpPr>
          <p:cNvPr id="3" name="Content Placeholder 2"/>
          <p:cNvSpPr>
            <a:spLocks noGrp="1"/>
          </p:cNvSpPr>
          <p:nvPr>
            <p:ph idx="1"/>
          </p:nvPr>
        </p:nvSpPr>
        <p:spPr>
          <a:xfrm>
            <a:off x="838200" y="1484102"/>
            <a:ext cx="5496499" cy="4861614"/>
          </a:xfrm>
        </p:spPr>
        <p:txBody>
          <a:bodyPr/>
          <a:lstStyle/>
          <a:p>
            <a:pPr marL="0" indent="0" algn="just">
              <a:buNone/>
            </a:pPr>
            <a:r>
              <a:rPr lang="en-GB" sz="1400" dirty="0">
                <a:hlinkClick r:id="rId2"/>
              </a:rPr>
              <a:t>Control of Pancreatic β Cell Regeneration by Glucose </a:t>
            </a:r>
            <a:r>
              <a:rPr lang="en-GB" sz="1400" dirty="0" smtClean="0">
                <a:hlinkClick r:id="rId2"/>
              </a:rPr>
              <a:t>Metabolism</a:t>
            </a:r>
            <a:endParaRPr lang="en-GB" sz="1400" dirty="0" smtClean="0"/>
          </a:p>
          <a:p>
            <a:pPr marL="0" indent="0" algn="just">
              <a:buNone/>
            </a:pPr>
            <a:r>
              <a:rPr lang="en-GB" sz="1400" dirty="0">
                <a:hlinkClick r:id="rId3"/>
              </a:rPr>
              <a:t>G</a:t>
            </a:r>
            <a:r>
              <a:rPr lang="en-GB" sz="1400" baseline="-25000" dirty="0">
                <a:hlinkClick r:id="rId3"/>
              </a:rPr>
              <a:t>0</a:t>
            </a:r>
            <a:r>
              <a:rPr lang="en-GB" sz="1400" dirty="0">
                <a:hlinkClick r:id="rId3"/>
              </a:rPr>
              <a:t>-G</a:t>
            </a:r>
            <a:r>
              <a:rPr lang="en-GB" sz="1400" baseline="-25000" dirty="0">
                <a:hlinkClick r:id="rId3"/>
              </a:rPr>
              <a:t>1</a:t>
            </a:r>
            <a:r>
              <a:rPr lang="en-GB" sz="1400" dirty="0">
                <a:hlinkClick r:id="rId3"/>
              </a:rPr>
              <a:t> Transition and the Restriction Point in Pancreatic β-Cells In </a:t>
            </a:r>
            <a:r>
              <a:rPr lang="en-GB" sz="1400" dirty="0" smtClean="0">
                <a:hlinkClick r:id="rId3"/>
              </a:rPr>
              <a:t>Vivo</a:t>
            </a:r>
            <a:endParaRPr lang="en-GB" sz="1400" dirty="0" smtClean="0"/>
          </a:p>
          <a:p>
            <a:pPr marL="0" indent="0" algn="just">
              <a:buNone/>
            </a:pPr>
            <a:r>
              <a:rPr lang="en-GB" sz="1400" dirty="0">
                <a:hlinkClick r:id="rId4"/>
              </a:rPr>
              <a:t>The Roles of Cyclin-Dependent Kinases in Cell-Cycle Progression and Therapeutic Strategies in Human Breast </a:t>
            </a:r>
            <a:r>
              <a:rPr lang="en-GB" sz="1400" dirty="0" smtClean="0">
                <a:hlinkClick r:id="rId4"/>
              </a:rPr>
              <a:t>Cancer</a:t>
            </a:r>
            <a:endParaRPr lang="en-GB" sz="1400" dirty="0" smtClean="0"/>
          </a:p>
          <a:p>
            <a:pPr marL="0" indent="0" algn="just">
              <a:buNone/>
            </a:pPr>
            <a:r>
              <a:rPr lang="en-GB" sz="1400" dirty="0">
                <a:hlinkClick r:id="rId5"/>
              </a:rPr>
              <a:t>How does p53 induce apoptosis and how does this relate to p53-mediated tumour suppression</a:t>
            </a:r>
            <a:r>
              <a:rPr lang="en-GB" sz="1400" dirty="0" smtClean="0">
                <a:hlinkClick r:id="rId5"/>
              </a:rPr>
              <a:t>?</a:t>
            </a:r>
            <a:endParaRPr lang="en-GB" sz="1400" dirty="0" smtClean="0"/>
          </a:p>
          <a:p>
            <a:pPr marL="0" indent="0" algn="just">
              <a:buNone/>
            </a:pPr>
            <a:r>
              <a:rPr lang="en-GB" sz="1400" dirty="0">
                <a:hlinkClick r:id="rId6"/>
              </a:rPr>
              <a:t>Mechanisms of human DNA repair: an </a:t>
            </a:r>
            <a:r>
              <a:rPr lang="en-GB" sz="1400" dirty="0" smtClean="0">
                <a:hlinkClick r:id="rId6"/>
              </a:rPr>
              <a:t>update</a:t>
            </a:r>
            <a:endParaRPr lang="en-GB" sz="1400" dirty="0" smtClean="0"/>
          </a:p>
          <a:p>
            <a:pPr marL="0" indent="0" algn="just">
              <a:buNone/>
            </a:pPr>
            <a:r>
              <a:rPr lang="en-GB" sz="1400" dirty="0">
                <a:hlinkClick r:id="rId7"/>
              </a:rPr>
              <a:t>Potassium Channels Rule over Insulin Release with an </a:t>
            </a:r>
            <a:r>
              <a:rPr lang="en-GB" sz="1400" dirty="0" err="1" smtClean="0">
                <a:hlinkClick r:id="rId7"/>
              </a:rPr>
              <a:t>Ion</a:t>
            </a:r>
            <a:r>
              <a:rPr lang="en-GB" sz="1400" dirty="0" smtClean="0">
                <a:hlinkClick r:id="rId7"/>
              </a:rPr>
              <a:t> Fist</a:t>
            </a:r>
            <a:endParaRPr lang="en-GB" sz="1400" dirty="0" smtClean="0"/>
          </a:p>
          <a:p>
            <a:pPr marL="0" indent="0" algn="just">
              <a:buNone/>
            </a:pPr>
            <a:r>
              <a:rPr lang="en-GB" sz="1400" dirty="0">
                <a:hlinkClick r:id="rId8"/>
              </a:rPr>
              <a:t>β-cell–mimetic designer cells provide closed-loop </a:t>
            </a:r>
            <a:r>
              <a:rPr lang="en-GB" sz="1400" dirty="0" err="1">
                <a:hlinkClick r:id="rId8"/>
              </a:rPr>
              <a:t>glycemic</a:t>
            </a:r>
            <a:r>
              <a:rPr lang="en-GB" sz="1400" dirty="0">
                <a:hlinkClick r:id="rId8"/>
              </a:rPr>
              <a:t> </a:t>
            </a:r>
            <a:r>
              <a:rPr lang="en-GB" sz="1400" dirty="0" smtClean="0">
                <a:hlinkClick r:id="rId8"/>
              </a:rPr>
              <a:t>control</a:t>
            </a:r>
            <a:endParaRPr lang="en-GB" sz="1400" dirty="0" smtClean="0"/>
          </a:p>
          <a:p>
            <a:pPr marL="0" indent="0" algn="just">
              <a:buNone/>
            </a:pPr>
            <a:r>
              <a:rPr lang="en-GB" sz="1400" dirty="0">
                <a:hlinkClick r:id="rId9"/>
              </a:rPr>
              <a:t>Insulin gene mutations as a cause of </a:t>
            </a:r>
            <a:r>
              <a:rPr lang="en-GB" sz="1400" dirty="0" smtClean="0">
                <a:hlinkClick r:id="rId9"/>
              </a:rPr>
              <a:t>permanent neonatal diabetes</a:t>
            </a:r>
            <a:endParaRPr lang="en-GB" sz="1400" dirty="0" smtClean="0"/>
          </a:p>
          <a:p>
            <a:pPr marL="0" indent="0" algn="just">
              <a:buNone/>
            </a:pPr>
            <a:r>
              <a:rPr lang="en-GB" sz="1400" dirty="0">
                <a:hlinkClick r:id="rId10"/>
              </a:rPr>
              <a:t>Exporting RNA from the nucleus to the cytoplasm</a:t>
            </a:r>
            <a:endParaRPr lang="en-GB" sz="1400" dirty="0"/>
          </a:p>
          <a:p>
            <a:pPr marL="0" indent="0" algn="just">
              <a:buNone/>
            </a:pPr>
            <a:r>
              <a:rPr lang="en-GB" sz="1400" dirty="0">
                <a:hlinkClick r:id="rId11"/>
              </a:rPr>
              <a:t>On Message Ribonucleic Acids Targeting to </a:t>
            </a:r>
            <a:r>
              <a:rPr lang="en-GB" sz="1400" dirty="0" smtClean="0">
                <a:hlinkClick r:id="rId11"/>
              </a:rPr>
              <a:t>Mitochondria</a:t>
            </a:r>
            <a:endParaRPr lang="en-GB" sz="1400" dirty="0" smtClean="0"/>
          </a:p>
          <a:p>
            <a:pPr marL="0" indent="0" algn="just">
              <a:buNone/>
            </a:pPr>
            <a:r>
              <a:rPr lang="en-GB" sz="1400" dirty="0">
                <a:hlinkClick r:id="rId12"/>
              </a:rPr>
              <a:t>Regulation of Ribosome Detachment from the Mammalian Endoplasmic Reticulum </a:t>
            </a:r>
            <a:r>
              <a:rPr lang="en-GB" sz="1400" dirty="0" smtClean="0">
                <a:hlinkClick r:id="rId12"/>
              </a:rPr>
              <a:t>Membrane</a:t>
            </a:r>
            <a:endParaRPr lang="en-GB" sz="1400" dirty="0" smtClean="0"/>
          </a:p>
          <a:p>
            <a:pPr marL="0" indent="0" algn="just">
              <a:buNone/>
            </a:pPr>
            <a:r>
              <a:rPr lang="en-GB" sz="1400" dirty="0">
                <a:hlinkClick r:id="rId13"/>
              </a:rPr>
              <a:t>The role of assembly in insulin's biosynthesis </a:t>
            </a: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dirty="0"/>
          </a:p>
          <a:p>
            <a:pPr marL="0" indent="0" algn="just">
              <a:buNone/>
            </a:pPr>
            <a:endParaRPr lang="en-GB" dirty="0"/>
          </a:p>
          <a:p>
            <a:pPr algn="just"/>
            <a:endParaRPr lang="en-GB" dirty="0"/>
          </a:p>
        </p:txBody>
      </p:sp>
      <p:sp>
        <p:nvSpPr>
          <p:cNvPr id="5" name="TextBox 4"/>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1833672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closer details regarding regulation…</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pic>
        <p:nvPicPr>
          <p:cNvPr id="5" name="Content Placeholder 6"/>
          <p:cNvPicPr>
            <a:picLocks noGrp="1" noChangeAspect="1"/>
          </p:cNvPicPr>
          <p:nvPr>
            <p:ph idx="1"/>
          </p:nvPr>
        </p:nvPicPr>
        <p:blipFill>
          <a:blip r:embed="rId2"/>
          <a:stretch>
            <a:fillRect/>
          </a:stretch>
        </p:blipFill>
        <p:spPr>
          <a:xfrm>
            <a:off x="2496032" y="1825625"/>
            <a:ext cx="7199936" cy="4351338"/>
          </a:xfrm>
          <a:prstGeom prst="rect">
            <a:avLst/>
          </a:prstGeom>
        </p:spPr>
      </p:pic>
    </p:spTree>
    <p:extLst>
      <p:ext uri="{BB962C8B-B14F-4D97-AF65-F5344CB8AC3E}">
        <p14:creationId xmlns:p14="http://schemas.microsoft.com/office/powerpoint/2010/main" val="396880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this is going to work</a:t>
            </a:r>
            <a:endParaRPr lang="en-GB" dirty="0"/>
          </a:p>
        </p:txBody>
      </p:sp>
      <p:sp>
        <p:nvSpPr>
          <p:cNvPr id="4" name="TextBox 3"/>
          <p:cNvSpPr txBox="1"/>
          <p:nvPr/>
        </p:nvSpPr>
        <p:spPr>
          <a:xfrm>
            <a:off x="0" y="6581001"/>
            <a:ext cx="3744615" cy="276999"/>
          </a:xfrm>
          <a:prstGeom prst="rect">
            <a:avLst/>
          </a:prstGeom>
          <a:noFill/>
        </p:spPr>
        <p:txBody>
          <a:bodyPr wrap="none" rtlCol="0">
            <a:spAutoFit/>
          </a:bodyPr>
          <a:lstStyle/>
          <a:p>
            <a:r>
              <a:rPr lang="en-GB" sz="1200" dirty="0" smtClean="0"/>
              <a:t>Biomolecules &amp; Cells &gt; Animal Cell Cycle &gt; </a:t>
            </a:r>
            <a:r>
              <a:rPr lang="el-GR" sz="1200" dirty="0"/>
              <a:t>β</a:t>
            </a:r>
            <a:r>
              <a:rPr lang="en-GB" sz="1200" dirty="0"/>
              <a:t>-cell Bedlam!</a:t>
            </a:r>
          </a:p>
        </p:txBody>
      </p:sp>
      <p:sp>
        <p:nvSpPr>
          <p:cNvPr id="8" name="Content Placeholder 7"/>
          <p:cNvSpPr>
            <a:spLocks noGrp="1"/>
          </p:cNvSpPr>
          <p:nvPr>
            <p:ph idx="1"/>
          </p:nvPr>
        </p:nvSpPr>
        <p:spPr/>
        <p:txBody>
          <a:bodyPr/>
          <a:lstStyle/>
          <a:p>
            <a:r>
              <a:rPr lang="en-GB" dirty="0" smtClean="0"/>
              <a:t>This is a “pick your own” adventure through the cell.</a:t>
            </a:r>
          </a:p>
          <a:p>
            <a:pPr marL="0" indent="0">
              <a:buNone/>
            </a:pPr>
            <a:endParaRPr lang="en-GB" dirty="0" smtClean="0"/>
          </a:p>
          <a:p>
            <a:r>
              <a:rPr lang="en-GB" dirty="0" smtClean="0"/>
              <a:t>You can follow the “cell cycle” or “insulin production” pathways</a:t>
            </a:r>
          </a:p>
          <a:p>
            <a:endParaRPr lang="en-GB" dirty="0" smtClean="0"/>
          </a:p>
          <a:p>
            <a:r>
              <a:rPr lang="en-GB" dirty="0" smtClean="0"/>
              <a:t>Your cell/protein can die/degrade, you need to pick the correct options to divide/ exocytose!</a:t>
            </a:r>
          </a:p>
          <a:p>
            <a:endParaRPr lang="en-GB" dirty="0"/>
          </a:p>
          <a:p>
            <a:pPr marL="0" indent="0">
              <a:buNone/>
            </a:pPr>
            <a:endParaRPr lang="en-GB" dirty="0"/>
          </a:p>
        </p:txBody>
      </p:sp>
    </p:spTree>
    <p:extLst>
      <p:ext uri="{BB962C8B-B14F-4D97-AF65-F5344CB8AC3E}">
        <p14:creationId xmlns:p14="http://schemas.microsoft.com/office/powerpoint/2010/main" val="1315042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 will…</a:t>
            </a:r>
            <a:endParaRPr lang="en-GB" dirty="0"/>
          </a:p>
        </p:txBody>
      </p:sp>
      <p:sp>
        <p:nvSpPr>
          <p:cNvPr id="3" name="Content Placeholder 2"/>
          <p:cNvSpPr>
            <a:spLocks noGrp="1"/>
          </p:cNvSpPr>
          <p:nvPr>
            <p:ph idx="1"/>
          </p:nvPr>
        </p:nvSpPr>
        <p:spPr/>
        <p:txBody>
          <a:bodyPr/>
          <a:lstStyle/>
          <a:p>
            <a:r>
              <a:rPr lang="en-GB" dirty="0" smtClean="0"/>
              <a:t>Go inside a pancreatic </a:t>
            </a:r>
            <a:r>
              <a:rPr lang="el-GR" dirty="0" smtClean="0"/>
              <a:t>β</a:t>
            </a:r>
            <a:r>
              <a:rPr lang="en-GB" dirty="0" smtClean="0"/>
              <a:t>-cell,</a:t>
            </a:r>
          </a:p>
          <a:p>
            <a:r>
              <a:rPr lang="en-GB" dirty="0" smtClean="0"/>
              <a:t>Follow its cell cycle,</a:t>
            </a:r>
          </a:p>
          <a:p>
            <a:pPr lvl="1"/>
            <a:r>
              <a:rPr lang="en-GB" i="1" dirty="0" smtClean="0"/>
              <a:t>Consolidating the Introduction to Cell Cycling lesson</a:t>
            </a:r>
          </a:p>
          <a:p>
            <a:r>
              <a:rPr lang="en-GB" dirty="0" smtClean="0"/>
              <a:t>Look at what happens when glucose is detected,</a:t>
            </a:r>
          </a:p>
          <a:p>
            <a:r>
              <a:rPr lang="en-GB" dirty="0" smtClean="0"/>
              <a:t>Follow the path of an insulin protein from transcription to secretion.</a:t>
            </a:r>
          </a:p>
          <a:p>
            <a:pPr lvl="1"/>
            <a:r>
              <a:rPr lang="en-GB" i="1" dirty="0" smtClean="0"/>
              <a:t>Linking the parts of the Animal Cells lesson</a:t>
            </a:r>
          </a:p>
          <a:p>
            <a:endParaRPr lang="en-GB" dirty="0" smtClean="0"/>
          </a:p>
          <a:p>
            <a:endParaRPr lang="en-GB" dirty="0"/>
          </a:p>
        </p:txBody>
      </p:sp>
      <p:sp>
        <p:nvSpPr>
          <p:cNvPr id="4" name="TextBox 3"/>
          <p:cNvSpPr txBox="1"/>
          <p:nvPr/>
        </p:nvSpPr>
        <p:spPr>
          <a:xfrm>
            <a:off x="0" y="6581001"/>
            <a:ext cx="3744615" cy="276999"/>
          </a:xfrm>
          <a:prstGeom prst="rect">
            <a:avLst/>
          </a:prstGeom>
          <a:noFill/>
        </p:spPr>
        <p:txBody>
          <a:bodyPr wrap="none" rtlCol="0">
            <a:spAutoFit/>
          </a:bodyPr>
          <a:lstStyle/>
          <a:p>
            <a:r>
              <a:rPr lang="en-GB" sz="1200" dirty="0" smtClean="0"/>
              <a:t>Biomolecules &amp; Cells &gt; Animal Cell Cycle &gt; </a:t>
            </a:r>
            <a:r>
              <a:rPr lang="el-GR" sz="1200" dirty="0"/>
              <a:t>β</a:t>
            </a:r>
            <a:r>
              <a:rPr lang="en-GB" sz="1200" dirty="0"/>
              <a:t>-cell </a:t>
            </a:r>
            <a:r>
              <a:rPr lang="en-GB" sz="1200" dirty="0" smtClean="0"/>
              <a:t>Bedlam!</a:t>
            </a:r>
            <a:endParaRPr lang="en-GB" sz="1200" dirty="0"/>
          </a:p>
        </p:txBody>
      </p:sp>
    </p:spTree>
    <p:extLst>
      <p:ext uri="{BB962C8B-B14F-4D97-AF65-F5344CB8AC3E}">
        <p14:creationId xmlns:p14="http://schemas.microsoft.com/office/powerpoint/2010/main" val="3479817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Beta-cells</a:t>
            </a:r>
            <a:endParaRPr lang="en-GB" dirty="0"/>
          </a:p>
        </p:txBody>
      </p:sp>
      <p:sp>
        <p:nvSpPr>
          <p:cNvPr id="3" name="Content Placeholder 2"/>
          <p:cNvSpPr>
            <a:spLocks noGrp="1"/>
          </p:cNvSpPr>
          <p:nvPr>
            <p:ph idx="1"/>
          </p:nvPr>
        </p:nvSpPr>
        <p:spPr/>
        <p:txBody>
          <a:bodyPr/>
          <a:lstStyle/>
          <a:p>
            <a:pPr marL="0" indent="0" algn="ctr">
              <a:buNone/>
            </a:pPr>
            <a:r>
              <a:rPr lang="en-GB" dirty="0" smtClean="0"/>
              <a:t>Which process would you like to undertake?</a:t>
            </a:r>
          </a:p>
          <a:p>
            <a:endParaRPr lang="en-GB" dirty="0"/>
          </a:p>
          <a:p>
            <a:pPr marL="0" indent="0" algn="ctr">
              <a:buNone/>
            </a:pPr>
            <a:r>
              <a:rPr lang="en-GB" dirty="0" smtClean="0">
                <a:hlinkClick r:id="rId2" action="ppaction://hlinksldjump"/>
              </a:rPr>
              <a:t>Cell division</a:t>
            </a:r>
            <a:r>
              <a:rPr lang="en-GB" dirty="0" smtClean="0"/>
              <a:t>		 </a:t>
            </a:r>
            <a:r>
              <a:rPr lang="en-GB" dirty="0" smtClean="0">
                <a:hlinkClick r:id="rId3" action="ppaction://hlinksldjump"/>
              </a:rPr>
              <a:t>Insulin production</a:t>
            </a:r>
            <a:endParaRPr lang="en-GB" dirty="0" smtClean="0"/>
          </a:p>
          <a:p>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2296058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Cell division	</a:t>
            </a:r>
            <a:endParaRPr lang="en-GB" dirty="0"/>
          </a:p>
        </p:txBody>
      </p:sp>
      <p:sp>
        <p:nvSpPr>
          <p:cNvPr id="3" name="Content Placeholder 2"/>
          <p:cNvSpPr>
            <a:spLocks noGrp="1"/>
          </p:cNvSpPr>
          <p:nvPr>
            <p:ph idx="1"/>
          </p:nvPr>
        </p:nvSpPr>
        <p:spPr/>
        <p:txBody>
          <a:bodyPr/>
          <a:lstStyle/>
          <a:p>
            <a:pPr marL="0" indent="0" algn="ctr">
              <a:buNone/>
            </a:pPr>
            <a:r>
              <a:rPr lang="en-GB" dirty="0" smtClean="0"/>
              <a:t>Growing organs require a great deal of cell division, but once grown there are limit situations when beta-cells grow (~1% for damage repair)</a:t>
            </a:r>
          </a:p>
          <a:p>
            <a:pPr marL="0" indent="0">
              <a:buNone/>
            </a:pPr>
            <a:endParaRPr lang="en-GB" dirty="0" smtClean="0"/>
          </a:p>
          <a:p>
            <a:pPr marL="0" indent="0" algn="ctr">
              <a:buNone/>
            </a:pPr>
            <a:r>
              <a:rPr lang="en-GB" dirty="0" smtClean="0"/>
              <a:t>What is your age?</a:t>
            </a:r>
          </a:p>
          <a:p>
            <a:pPr marL="0" indent="0" algn="ctr">
              <a:buNone/>
            </a:pPr>
            <a:endParaRPr lang="en-GB" dirty="0"/>
          </a:p>
          <a:p>
            <a:pPr marL="0" indent="0" algn="ctr">
              <a:buNone/>
            </a:pPr>
            <a:r>
              <a:rPr lang="en-GB" dirty="0" smtClean="0">
                <a:hlinkClick r:id="rId2" action="ppaction://hlinksldjump"/>
              </a:rPr>
              <a:t>Infant</a:t>
            </a:r>
            <a:r>
              <a:rPr lang="en-GB" dirty="0" smtClean="0"/>
              <a:t>			</a:t>
            </a:r>
            <a:r>
              <a:rPr lang="en-GB" dirty="0" smtClean="0">
                <a:hlinkClick r:id="rId3" action="ppaction://hlinksldjump"/>
              </a:rPr>
              <a:t>Adult</a:t>
            </a:r>
            <a:endParaRPr lang="en-GB" dirty="0"/>
          </a:p>
        </p:txBody>
      </p:sp>
      <p:sp>
        <p:nvSpPr>
          <p:cNvPr id="4" name="TextBox 3"/>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603444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Initiation of division</a:t>
            </a:r>
            <a:endParaRPr lang="en-GB" dirty="0"/>
          </a:p>
        </p:txBody>
      </p:sp>
      <p:sp>
        <p:nvSpPr>
          <p:cNvPr id="3" name="Content Placeholder 2"/>
          <p:cNvSpPr>
            <a:spLocks noGrp="1"/>
          </p:cNvSpPr>
          <p:nvPr>
            <p:ph idx="1"/>
          </p:nvPr>
        </p:nvSpPr>
        <p:spPr>
          <a:xfrm>
            <a:off x="838200" y="1388125"/>
            <a:ext cx="10035448" cy="5045726"/>
          </a:xfrm>
        </p:spPr>
        <p:txBody>
          <a:bodyPr>
            <a:normAutofit/>
          </a:bodyPr>
          <a:lstStyle/>
          <a:p>
            <a:pPr marL="0" indent="0" algn="ctr">
              <a:buNone/>
            </a:pPr>
            <a:r>
              <a:rPr lang="en-GB" dirty="0" smtClean="0"/>
              <a:t>In normal cell, cell division is halted (G</a:t>
            </a:r>
            <a:r>
              <a:rPr lang="en-GB" baseline="-25000" dirty="0" smtClean="0"/>
              <a:t>0</a:t>
            </a:r>
            <a:r>
              <a:rPr lang="en-GB" dirty="0" smtClean="0"/>
              <a:t>), so the cells can be focused on their task of producing insulin in response to food.</a:t>
            </a:r>
          </a:p>
          <a:p>
            <a:pPr marL="0" indent="0" algn="ctr">
              <a:buNone/>
            </a:pPr>
            <a:r>
              <a:rPr lang="en-GB" dirty="0" smtClean="0"/>
              <a:t>In an infant, there is an obvious need for growth. There are a number of checkpoints to check for errors. </a:t>
            </a:r>
            <a:r>
              <a:rPr lang="en-GB" dirty="0"/>
              <a:t>In the first stage </a:t>
            </a:r>
            <a:r>
              <a:rPr lang="en-GB" dirty="0" smtClean="0"/>
              <a:t>(G</a:t>
            </a:r>
            <a:r>
              <a:rPr lang="en-GB" baseline="-25000" dirty="0" smtClean="0"/>
              <a:t>1</a:t>
            </a:r>
            <a:r>
              <a:rPr lang="en-GB" dirty="0" smtClean="0"/>
              <a:t>), </a:t>
            </a:r>
            <a:r>
              <a:rPr lang="en-GB" dirty="0"/>
              <a:t>the size of the cells increase due to the production of proteins</a:t>
            </a:r>
            <a:r>
              <a:rPr lang="en-GB" dirty="0" smtClean="0"/>
              <a:t>. In the second stage (S) DNA is replicated. Progression is due to protein regulation…</a:t>
            </a:r>
          </a:p>
          <a:p>
            <a:pPr marL="0" indent="0" algn="ctr">
              <a:buNone/>
            </a:pPr>
            <a:r>
              <a:rPr lang="en-GB" dirty="0" smtClean="0"/>
              <a:t>The cell arrives at the G</a:t>
            </a:r>
            <a:r>
              <a:rPr lang="en-GB" baseline="-25000" dirty="0" smtClean="0"/>
              <a:t>1</a:t>
            </a:r>
            <a:r>
              <a:rPr lang="en-GB" dirty="0" smtClean="0"/>
              <a:t>-S checkpoint, you must choose a signal:</a:t>
            </a:r>
          </a:p>
          <a:p>
            <a:pPr marL="0" indent="0" algn="ctr">
              <a:buNone/>
            </a:pPr>
            <a:endParaRPr lang="en-GB" dirty="0"/>
          </a:p>
          <a:p>
            <a:pPr marL="0" indent="0" algn="ctr">
              <a:buNone/>
            </a:pPr>
            <a:r>
              <a:rPr lang="en-GB" dirty="0" smtClean="0">
                <a:hlinkClick r:id="rId2" action="ppaction://hlinksldjump"/>
              </a:rPr>
              <a:t>CHK2 activated</a:t>
            </a:r>
            <a:r>
              <a:rPr lang="en-GB" dirty="0" smtClean="0"/>
              <a:t>	</a:t>
            </a:r>
            <a:r>
              <a:rPr lang="en-GB" dirty="0" smtClean="0">
                <a:hlinkClick r:id="rId3" action="ppaction://hlinksldjump"/>
              </a:rPr>
              <a:t>CyclinE-CDK2 activated</a:t>
            </a:r>
            <a:endParaRPr lang="en-GB" dirty="0"/>
          </a:p>
        </p:txBody>
      </p:sp>
      <p:sp>
        <p:nvSpPr>
          <p:cNvPr id="5" name="TextBox 4"/>
          <p:cNvSpPr txBox="1"/>
          <p:nvPr/>
        </p:nvSpPr>
        <p:spPr>
          <a:xfrm>
            <a:off x="0" y="6581001"/>
            <a:ext cx="3820854" cy="276999"/>
          </a:xfrm>
          <a:prstGeom prst="rect">
            <a:avLst/>
          </a:prstGeom>
          <a:noFill/>
        </p:spPr>
        <p:txBody>
          <a:bodyPr wrap="none" rtlCol="0">
            <a:spAutoFit/>
          </a:bodyPr>
          <a:lstStyle/>
          <a:p>
            <a:r>
              <a:rPr lang="en-GB" sz="1200" dirty="0" smtClean="0"/>
              <a:t>Biomolecules &amp; Cells &gt; Animal Cell Cycle &gt; </a:t>
            </a:r>
            <a:r>
              <a:rPr lang="el-GR" sz="1200" dirty="0" smtClean="0"/>
              <a:t>β-</a:t>
            </a:r>
            <a:r>
              <a:rPr lang="en-GB" sz="1200" dirty="0" smtClean="0"/>
              <a:t>cell Bedlam!</a:t>
            </a:r>
            <a:endParaRPr lang="en-GB" sz="1200" dirty="0"/>
          </a:p>
        </p:txBody>
      </p:sp>
    </p:spTree>
    <p:extLst>
      <p:ext uri="{BB962C8B-B14F-4D97-AF65-F5344CB8AC3E}">
        <p14:creationId xmlns:p14="http://schemas.microsoft.com/office/powerpoint/2010/main" val="2436821357"/>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3EEECE7A5C734BBCB1310BFF613E55" ma:contentTypeVersion="13" ma:contentTypeDescription="Create a new document." ma:contentTypeScope="" ma:versionID="0adafdf0f3cd3ac9c363033179f42b2e">
  <xsd:schema xmlns:xsd="http://www.w3.org/2001/XMLSchema" xmlns:xs="http://www.w3.org/2001/XMLSchema" xmlns:p="http://schemas.microsoft.com/office/2006/metadata/properties" xmlns:ns3="8fb7c831-5148-476d-94fd-6a8534a7c929" xmlns:ns4="a59585b1-c32b-4676-8627-32f957c7325d" targetNamespace="http://schemas.microsoft.com/office/2006/metadata/properties" ma:root="true" ma:fieldsID="3a893ab0cfead7e9a8455e1403f44534" ns3:_="" ns4:_="">
    <xsd:import namespace="8fb7c831-5148-476d-94fd-6a8534a7c929"/>
    <xsd:import namespace="a59585b1-c32b-4676-8627-32f957c7325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b7c831-5148-476d-94fd-6a8534a7c9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9585b1-c32b-4676-8627-32f957c7325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C919FF-D6B9-495E-B3F5-617E245B1C45}">
  <ds:schemaRefs>
    <ds:schemaRef ds:uri="8fb7c831-5148-476d-94fd-6a8534a7c929"/>
    <ds:schemaRef ds:uri="http://purl.org/dc/terms/"/>
    <ds:schemaRef ds:uri="http://schemas.openxmlformats.org/package/2006/metadata/core-properties"/>
    <ds:schemaRef ds:uri="http://purl.org/dc/dcmitype/"/>
    <ds:schemaRef ds:uri="http://schemas.microsoft.com/office/2006/documentManagement/types"/>
    <ds:schemaRef ds:uri="a59585b1-c32b-4676-8627-32f957c7325d"/>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D1BBB53A-CE33-4C41-AF5B-F0F89DF29808}">
  <ds:schemaRefs>
    <ds:schemaRef ds:uri="http://schemas.microsoft.com/sharepoint/v3/contenttype/forms"/>
  </ds:schemaRefs>
</ds:datastoreItem>
</file>

<file path=customXml/itemProps3.xml><?xml version="1.0" encoding="utf-8"?>
<ds:datastoreItem xmlns:ds="http://schemas.openxmlformats.org/officeDocument/2006/customXml" ds:itemID="{08A16E12-1923-4774-AC72-47094C80CB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b7c831-5148-476d-94fd-6a8534a7c929"/>
    <ds:schemaRef ds:uri="a59585b1-c32b-4676-8627-32f957c732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4841</TotalTime>
  <Words>2613</Words>
  <Application>Microsoft Office PowerPoint</Application>
  <PresentationFormat>Widescreen</PresentationFormat>
  <Paragraphs>310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β-cell Bedlam! </vt:lpstr>
      <vt:lpstr>Animal Cells</vt:lpstr>
      <vt:lpstr>Cell cycle</vt:lpstr>
      <vt:lpstr>Some closer details regarding regulation…</vt:lpstr>
      <vt:lpstr>How this is going to work</vt:lpstr>
      <vt:lpstr>We will…</vt:lpstr>
      <vt:lpstr>Beta-cells</vt:lpstr>
      <vt:lpstr>Cell division </vt:lpstr>
      <vt:lpstr>Initiation of division</vt:lpstr>
      <vt:lpstr>You have entered the apoptotic pathway.</vt:lpstr>
      <vt:lpstr>Apoptosis</vt:lpstr>
      <vt:lpstr>Progression of division</vt:lpstr>
      <vt:lpstr>Welcome to M-phase</vt:lpstr>
      <vt:lpstr>You have entered the Meiosis.</vt:lpstr>
      <vt:lpstr>You have made it to the final checkpoint.</vt:lpstr>
      <vt:lpstr>You have survived division.</vt:lpstr>
      <vt:lpstr>Initiation of division</vt:lpstr>
      <vt:lpstr>Division commences</vt:lpstr>
      <vt:lpstr>Something’s wrong…</vt:lpstr>
      <vt:lpstr>All’s well that ends well.</vt:lpstr>
      <vt:lpstr>Something’s very wrong…</vt:lpstr>
      <vt:lpstr>Something’s very VERY wrong…</vt:lpstr>
      <vt:lpstr>Oh dear.</vt:lpstr>
      <vt:lpstr>INCOMING!</vt:lpstr>
      <vt:lpstr>Glycan metabolism</vt:lpstr>
      <vt:lpstr>Depolarization!</vt:lpstr>
      <vt:lpstr>Hyperpolarization!</vt:lpstr>
      <vt:lpstr>Pre-proinsulin mRNA</vt:lpstr>
      <vt:lpstr>Loose in the cytoplasm</vt:lpstr>
      <vt:lpstr>Lost in the cytoplasm</vt:lpstr>
      <vt:lpstr>Relocation</vt:lpstr>
      <vt:lpstr>Pre-proinsulin</vt:lpstr>
      <vt:lpstr>Signal peptide cannot be removed!</vt:lpstr>
      <vt:lpstr>Secondary structure cannot be formed</vt:lpstr>
      <vt:lpstr>Transport to Golgi &amp; further PTMs</vt:lpstr>
      <vt:lpstr>Cleavage and zinc association</vt:lpstr>
      <vt:lpstr>C-peptide cannot be removed!</vt:lpstr>
      <vt:lpstr>You have secreted insulin!</vt:lpstr>
      <vt:lpstr>References used</vt:lpstr>
    </vt:vector>
  </TitlesOfParts>
  <Company>Manchester Metropolitan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Pancreatic panic!</dc:title>
  <dc:creator>Damian Rivett</dc:creator>
  <cp:lastModifiedBy>Damian Rivett</cp:lastModifiedBy>
  <cp:revision>62</cp:revision>
  <dcterms:created xsi:type="dcterms:W3CDTF">2021-02-19T13:28:16Z</dcterms:created>
  <dcterms:modified xsi:type="dcterms:W3CDTF">2021-03-03T17:02:42Z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0x010100623EEECE7A5C734BBCB1310BFF613E55</vt:lpwstr>
  </property>
</Properties>
</file>