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5.png" ContentType="image/png"/>
  <Override PartName="/ppt/media/image4.tif" ContentType="image/tiff"/>
  <Override PartName="/ppt/media/image3.png" ContentType="image/png"/>
  <Override PartName="/ppt/media/image1.png" ContentType="image/png"/>
  <Override PartName="/ppt/media/image2.png" ContentType="image/png"/>
  <Override PartName="/ppt/media/image6.png" ContentType="image/png"/>
  <Override PartName="/ppt/media/image11.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1.xml.rels" ContentType="application/vnd.openxmlformats-package.relationships+xml"/>
  <Override PartName="/ppt/slides/slide1.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1272162" cy="41697275"/>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FAD922C0-9D9A-4D10-984F-47E912A97E27}"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886200" y="8686800"/>
            <a:ext cx="2971080" cy="456480"/>
          </a:xfrm>
          <a:prstGeom prst="rect">
            <a:avLst/>
          </a:prstGeom>
          <a:noFill/>
          <a:ln w="12600">
            <a:noFill/>
          </a:ln>
        </p:spPr>
        <p:style>
          <a:lnRef idx="0"/>
          <a:fillRef idx="0"/>
          <a:effectRef idx="0"/>
          <a:fontRef idx="minor"/>
        </p:style>
        <p:txBody>
          <a:bodyPr lIns="90000" rIns="90000" tIns="45000" bIns="45000" anchor="b">
            <a:noAutofit/>
          </a:bodyPr>
          <a:p>
            <a:pPr algn="r">
              <a:lnSpc>
                <a:spcPct val="100000"/>
              </a:lnSpc>
            </a:pPr>
            <a:fld id="{8FB45074-14F2-443B-A065-9657F73E3A39}" type="slidenum">
              <a:rPr b="0" lang="en-US" sz="1200" spc="-1" strike="noStrike">
                <a:latin typeface="Times New Roman"/>
                <a:ea typeface="ヒラギノ明朝 ProN W3"/>
              </a:rPr>
              <a:t>&lt;number&gt;</a:t>
            </a:fld>
            <a:endParaRPr b="0" lang="en-US" sz="1200" spc="-1" strike="noStrike">
              <a:latin typeface="Arial"/>
            </a:endParaRPr>
          </a:p>
        </p:txBody>
      </p:sp>
      <p:sp>
        <p:nvSpPr>
          <p:cNvPr id="97" name="PlaceHolder 2"/>
          <p:cNvSpPr>
            <a:spLocks noGrp="1"/>
          </p:cNvSpPr>
          <p:nvPr>
            <p:ph type="sldImg"/>
          </p:nvPr>
        </p:nvSpPr>
        <p:spPr>
          <a:xfrm>
            <a:off x="2143080" y="685800"/>
            <a:ext cx="2571120" cy="3428280"/>
          </a:xfrm>
          <a:prstGeom prst="rect">
            <a:avLst/>
          </a:prstGeom>
        </p:spPr>
      </p:sp>
      <p:sp>
        <p:nvSpPr>
          <p:cNvPr id="98"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1563480" y="9757080"/>
            <a:ext cx="28144440" cy="115354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563480" y="22388760"/>
            <a:ext cx="2814444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1563480" y="9757080"/>
            <a:ext cx="13734360" cy="115354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985080" y="9757080"/>
            <a:ext cx="13734360" cy="115354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563480" y="22388760"/>
            <a:ext cx="13734360" cy="115354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5985080" y="22388760"/>
            <a:ext cx="1373436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1563480" y="9757080"/>
            <a:ext cx="9062280" cy="115354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1079360" y="9757080"/>
            <a:ext cx="9062280" cy="115354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0594880" y="9757080"/>
            <a:ext cx="9062280" cy="115354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563480" y="22388760"/>
            <a:ext cx="9062280" cy="115354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1079360" y="22388760"/>
            <a:ext cx="9062280" cy="115354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0594880" y="22388760"/>
            <a:ext cx="906228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1563480" y="9757080"/>
            <a:ext cx="28144440" cy="241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1563480" y="9757080"/>
            <a:ext cx="28144440" cy="241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1563480" y="9757080"/>
            <a:ext cx="13734360" cy="241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5985080" y="9757080"/>
            <a:ext cx="13734360" cy="241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63480" y="1663560"/>
            <a:ext cx="28144440" cy="32276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1563480" y="9757080"/>
            <a:ext cx="13734360" cy="115354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5985080" y="9757080"/>
            <a:ext cx="13734360" cy="241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563480" y="22388760"/>
            <a:ext cx="1373436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1563480" y="9757080"/>
            <a:ext cx="13734360" cy="241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5985080" y="9757080"/>
            <a:ext cx="13734360" cy="115354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5985080" y="22388760"/>
            <a:ext cx="13734360" cy="1153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63480" y="1663560"/>
            <a:ext cx="28144440" cy="696276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1563480" y="9757080"/>
            <a:ext cx="13734360" cy="115354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5985080" y="9757080"/>
            <a:ext cx="13734360" cy="115354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563480" y="22388760"/>
            <a:ext cx="28144440" cy="11535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63480" y="1663560"/>
            <a:ext cx="28144440" cy="696276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1563480" y="9757080"/>
            <a:ext cx="28144440" cy="241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tif"/><Relationship Id="rId5" Type="http://schemas.openxmlformats.org/officeDocument/2006/relationships/image" Target="../media/image5.png"/><Relationship Id="rId6" Type="http://schemas.openxmlformats.org/officeDocument/2006/relationships/hyperlink" Target="https://rpubs.com/cyobero/regression-tree" TargetMode="External"/><Relationship Id="rId7" Type="http://schemas.openxmlformats.org/officeDocument/2006/relationships/hyperlink" Target="https://community.rstudio.com/t/insert-regression-model-into-ggplot2/2439/9" TargetMode="External"/><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slideLayout" Target="../slideLayouts/slideLayout2.xml"/><Relationship Id="rId1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4" name="Group 1"/>
          <p:cNvGrpSpPr/>
          <p:nvPr/>
        </p:nvGrpSpPr>
        <p:grpSpPr>
          <a:xfrm>
            <a:off x="640800" y="4199400"/>
            <a:ext cx="9417240" cy="10852560"/>
            <a:chOff x="640800" y="4199400"/>
            <a:chExt cx="9417240" cy="10852560"/>
          </a:xfrm>
        </p:grpSpPr>
        <p:sp>
          <p:nvSpPr>
            <p:cNvPr id="45" name="CustomShape 2"/>
            <p:cNvSpPr/>
            <p:nvPr/>
          </p:nvSpPr>
          <p:spPr>
            <a:xfrm>
              <a:off x="644760" y="4938480"/>
              <a:ext cx="9413280" cy="1011348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3200" spc="-1" strike="noStrike">
                  <a:solidFill>
                    <a:srgbClr val="000000"/>
                  </a:solidFill>
                  <a:latin typeface="Arial"/>
                  <a:ea typeface="ヒラギノ明朝 ProN W3"/>
                </a:rPr>
                <a:t>This poster attempts to identify and model relationships between tax paid per industry, compensation per industry, dividend paid per industry and Undistributed Corporate Profits per Industry.</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This data-set is provided by the Bureau of economic research(BEA), QR code to the data-set is available at the bottom of the poster.</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1) The first relationship we wish to examine and model is between tax paid per industry and employee compensation.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2) With the second model we want too see if we can predict dividend paid, using relationships between tax paid per industry, compensation per industry, and Undistributed Corporate Profits per Industry.</a:t>
              </a:r>
              <a:endParaRPr b="0" lang="en-US" sz="3200" spc="-1" strike="noStrike">
                <a:latin typeface="Arial"/>
              </a:endParaRPr>
            </a:p>
            <a:p>
              <a:pPr algn="just">
                <a:lnSpc>
                  <a:spcPct val="100000"/>
                </a:lnSpc>
              </a:pPr>
              <a:endParaRPr b="0" lang="en-US" sz="3200" spc="-1" strike="noStrike">
                <a:latin typeface="Arial"/>
              </a:endParaRPr>
            </a:p>
          </p:txBody>
        </p:sp>
        <p:sp>
          <p:nvSpPr>
            <p:cNvPr id="46" name="CustomShape 3"/>
            <p:cNvSpPr/>
            <p:nvPr/>
          </p:nvSpPr>
          <p:spPr>
            <a:xfrm>
              <a:off x="640800" y="4199400"/>
              <a:ext cx="9413280" cy="77652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4000" spc="-1" strike="noStrike">
                  <a:solidFill>
                    <a:srgbClr val="000000"/>
                  </a:solidFill>
                  <a:latin typeface="Verdana"/>
                  <a:ea typeface="Verdana"/>
                </a:rPr>
                <a:t>Purpose</a:t>
              </a:r>
              <a:endParaRPr b="0" lang="en-US" sz="4000" spc="-1" strike="noStrike">
                <a:latin typeface="Arial"/>
              </a:endParaRPr>
            </a:p>
          </p:txBody>
        </p:sp>
      </p:grpSp>
      <p:sp>
        <p:nvSpPr>
          <p:cNvPr id="47" name="CustomShape 4"/>
          <p:cNvSpPr/>
          <p:nvPr/>
        </p:nvSpPr>
        <p:spPr>
          <a:xfrm>
            <a:off x="3609360" y="849960"/>
            <a:ext cx="23041080" cy="2959560"/>
          </a:xfrm>
          <a:prstGeom prst="rect">
            <a:avLst/>
          </a:prstGeom>
          <a:noFill/>
          <a:ln w="12600">
            <a:noFill/>
          </a:ln>
        </p:spPr>
        <p:style>
          <a:lnRef idx="0"/>
          <a:fillRef idx="0"/>
          <a:effectRef idx="0"/>
          <a:fontRef idx="minor"/>
        </p:style>
        <p:txBody>
          <a:bodyPr lIns="0" rIns="18720" tIns="0" bIns="0">
            <a:noAutofit/>
          </a:bodyPr>
          <a:p>
            <a:pPr marL="17640" algn="ctr">
              <a:lnSpc>
                <a:spcPct val="100000"/>
              </a:lnSpc>
              <a:spcBef>
                <a:spcPts val="666"/>
              </a:spcBef>
            </a:pPr>
            <a:r>
              <a:rPr b="1" lang="en-US" sz="4800" spc="-1" strike="noStrike">
                <a:solidFill>
                  <a:srgbClr val="333399"/>
                </a:solidFill>
                <a:latin typeface="Verdana"/>
                <a:ea typeface="Verdana"/>
              </a:rPr>
              <a:t>Analysis of industry tax rate, compensation and dividend</a:t>
            </a:r>
            <a:endParaRPr b="0" lang="en-US" sz="4800" spc="-1" strike="noStrike">
              <a:latin typeface="Arial"/>
            </a:endParaRPr>
          </a:p>
          <a:p>
            <a:pPr marL="17640" algn="ctr">
              <a:lnSpc>
                <a:spcPct val="100000"/>
              </a:lnSpc>
              <a:spcBef>
                <a:spcPts val="666"/>
              </a:spcBef>
            </a:pPr>
            <a:endParaRPr b="0" lang="en-US" sz="4800" spc="-1" strike="noStrike">
              <a:latin typeface="Arial"/>
            </a:endParaRPr>
          </a:p>
          <a:p>
            <a:pPr marL="17640" algn="ctr">
              <a:lnSpc>
                <a:spcPct val="100000"/>
              </a:lnSpc>
              <a:spcBef>
                <a:spcPts val="666"/>
              </a:spcBef>
            </a:pPr>
            <a:r>
              <a:rPr b="0" lang="en-US" sz="1800" spc="-1" strike="noStrike">
                <a:solidFill>
                  <a:srgbClr val="333399"/>
                </a:solidFill>
                <a:latin typeface="Arial Black"/>
                <a:ea typeface="Arial Black"/>
              </a:rPr>
              <a:t>David Wang, wangs10@rpi.edu</a:t>
            </a:r>
            <a:endParaRPr b="0" lang="en-US" sz="1800" spc="-1" strike="noStrike">
              <a:latin typeface="Arial"/>
            </a:endParaRPr>
          </a:p>
          <a:p>
            <a:pPr marL="17640">
              <a:lnSpc>
                <a:spcPct val="100000"/>
              </a:lnSpc>
              <a:spcBef>
                <a:spcPts val="666"/>
              </a:spcBef>
            </a:pPr>
            <a:r>
              <a:rPr b="1" lang="en-US" sz="1200" spc="-1" strike="noStrike" baseline="30000">
                <a:solidFill>
                  <a:srgbClr val="333399"/>
                </a:solidFill>
                <a:latin typeface="Arial Black"/>
                <a:ea typeface="Arial Black"/>
              </a:rPr>
              <a:t> </a:t>
            </a:r>
            <a:endParaRPr b="0" lang="en-US" sz="1200" spc="-1" strike="noStrike">
              <a:latin typeface="Arial"/>
            </a:endParaRPr>
          </a:p>
          <a:p>
            <a:pPr marL="17640" algn="ctr">
              <a:lnSpc>
                <a:spcPct val="100000"/>
              </a:lnSpc>
              <a:spcBef>
                <a:spcPts val="666"/>
              </a:spcBef>
            </a:pPr>
            <a:r>
              <a:rPr b="1" lang="en-US" sz="2000" spc="-1" strike="noStrike" baseline="30000">
                <a:solidFill>
                  <a:srgbClr val="333399"/>
                </a:solidFill>
                <a:latin typeface="Arial Black"/>
                <a:ea typeface="Arial Black"/>
              </a:rPr>
              <a:t>1</a:t>
            </a:r>
            <a:r>
              <a:rPr b="1" lang="en-US" sz="2000" spc="-1" strike="noStrike">
                <a:solidFill>
                  <a:srgbClr val="333399"/>
                </a:solidFill>
                <a:latin typeface="Arial Black"/>
                <a:ea typeface="Arial Black"/>
              </a:rPr>
              <a:t>Rensselaer Polytechnic Institute, Troy, NY, United States</a:t>
            </a:r>
            <a:endParaRPr b="0" lang="en-US" sz="2000" spc="-1" strike="noStrike">
              <a:latin typeface="Arial"/>
            </a:endParaRPr>
          </a:p>
        </p:txBody>
      </p:sp>
      <p:pic>
        <p:nvPicPr>
          <p:cNvPr id="48" name="Picture 48" descr=""/>
          <p:cNvPicPr/>
          <p:nvPr/>
        </p:nvPicPr>
        <p:blipFill>
          <a:blip r:embed="rId1"/>
          <a:stretch/>
        </p:blipFill>
        <p:spPr>
          <a:xfrm>
            <a:off x="713520" y="551160"/>
            <a:ext cx="4434840" cy="2223000"/>
          </a:xfrm>
          <a:prstGeom prst="rect">
            <a:avLst/>
          </a:prstGeom>
          <a:ln w="9360">
            <a:noFill/>
          </a:ln>
        </p:spPr>
      </p:pic>
      <p:sp>
        <p:nvSpPr>
          <p:cNvPr id="49" name="CustomShape 5"/>
          <p:cNvSpPr/>
          <p:nvPr/>
        </p:nvSpPr>
        <p:spPr>
          <a:xfrm>
            <a:off x="480240" y="38313360"/>
            <a:ext cx="14781960" cy="3032280"/>
          </a:xfrm>
          <a:prstGeom prst="rect">
            <a:avLst/>
          </a:prstGeom>
          <a:solidFill>
            <a:srgbClr val="bbe0e3"/>
          </a:solidFill>
          <a:ln w="12600">
            <a:noFill/>
          </a:ln>
        </p:spPr>
        <p:style>
          <a:lnRef idx="0"/>
          <a:fillRef idx="0"/>
          <a:effectRef idx="0"/>
          <a:fontRef idx="minor"/>
        </p:style>
        <p:txBody>
          <a:bodyPr lIns="0" rIns="0" tIns="0" bIns="0">
            <a:noAutofit/>
          </a:bodyPr>
          <a:p>
            <a:pPr>
              <a:lnSpc>
                <a:spcPct val="110000"/>
              </a:lnSpc>
            </a:pPr>
            <a:r>
              <a:rPr b="1" lang="en-US" sz="2400" spc="-1" strike="noStrike">
                <a:solidFill>
                  <a:srgbClr val="000000"/>
                </a:solidFill>
                <a:latin typeface="Verdana"/>
                <a:ea typeface="Verdana"/>
              </a:rPr>
              <a:t>Glossary:</a:t>
            </a:r>
            <a:endParaRPr b="0" lang="en-US" sz="2400" spc="-1" strike="noStrike">
              <a:latin typeface="Arial"/>
            </a:endParaRPr>
          </a:p>
          <a:p>
            <a:pPr>
              <a:lnSpc>
                <a:spcPct val="110000"/>
              </a:lnSpc>
            </a:pPr>
            <a:r>
              <a:rPr b="1" lang="en-US" sz="2300" spc="-1" strike="noStrike">
                <a:solidFill>
                  <a:srgbClr val="000000"/>
                </a:solidFill>
                <a:latin typeface="Verdana"/>
                <a:ea typeface="Verdana"/>
              </a:rPr>
              <a:t>BEA</a:t>
            </a:r>
            <a:r>
              <a:rPr b="0" lang="en-US" sz="2300" spc="-1" strike="noStrike">
                <a:solidFill>
                  <a:srgbClr val="000000"/>
                </a:solidFill>
                <a:latin typeface="Verdana"/>
                <a:ea typeface="Verdana"/>
              </a:rPr>
              <a:t> – Bureau of economic research</a:t>
            </a:r>
            <a:endParaRPr b="0" lang="en-US" sz="2300" spc="-1" strike="noStrike">
              <a:latin typeface="Arial"/>
            </a:endParaRPr>
          </a:p>
          <a:p>
            <a:pPr>
              <a:lnSpc>
                <a:spcPct val="110000"/>
              </a:lnSpc>
            </a:pPr>
            <a:r>
              <a:rPr b="1" lang="en-US" sz="2300" spc="-1" strike="noStrike">
                <a:solidFill>
                  <a:srgbClr val="000000"/>
                </a:solidFill>
                <a:latin typeface="Verdana"/>
                <a:ea typeface="Verdana"/>
              </a:rPr>
              <a:t>Regression Trees</a:t>
            </a:r>
            <a:r>
              <a:rPr b="0" lang="en-US" sz="2300" spc="-1" strike="noStrike">
                <a:solidFill>
                  <a:srgbClr val="000000"/>
                </a:solidFill>
                <a:latin typeface="Verdana"/>
                <a:ea typeface="Verdana"/>
              </a:rPr>
              <a:t> -When the decision tree has a continuous target variable.</a:t>
            </a:r>
            <a:endParaRPr b="0" lang="en-US" sz="2300" spc="-1" strike="noStrike">
              <a:latin typeface="Arial"/>
            </a:endParaRPr>
          </a:p>
          <a:p>
            <a:pPr>
              <a:lnSpc>
                <a:spcPct val="110000"/>
              </a:lnSpc>
            </a:pPr>
            <a:r>
              <a:rPr b="1" lang="en-US" sz="2300" spc="-1" strike="noStrike">
                <a:solidFill>
                  <a:srgbClr val="000000"/>
                </a:solidFill>
                <a:latin typeface="Verdana"/>
                <a:ea typeface="Verdana"/>
              </a:rPr>
              <a:t>Bituminous coal</a:t>
            </a:r>
            <a:r>
              <a:rPr b="0" lang="en-US" sz="2300" spc="-1" strike="noStrike">
                <a:solidFill>
                  <a:srgbClr val="000000"/>
                </a:solidFill>
                <a:latin typeface="Verdana"/>
                <a:ea typeface="Verdana"/>
              </a:rPr>
              <a:t> - Bituminous coal or black coal is a relatively soft coal containing a tar like substance called bitumen or asphalt.</a:t>
            </a:r>
            <a:endParaRPr b="0" lang="en-US" sz="2300" spc="-1" strike="noStrike">
              <a:latin typeface="Arial"/>
            </a:endParaRPr>
          </a:p>
          <a:p>
            <a:pPr>
              <a:lnSpc>
                <a:spcPct val="110000"/>
              </a:lnSpc>
            </a:pPr>
            <a:r>
              <a:rPr b="1" lang="en-US" sz="2300" spc="-1" strike="noStrike">
                <a:solidFill>
                  <a:srgbClr val="000000"/>
                </a:solidFill>
                <a:latin typeface="Verdana"/>
                <a:ea typeface="Verdana"/>
              </a:rPr>
              <a:t>Anthracite coal</a:t>
            </a:r>
            <a:r>
              <a:rPr b="0" lang="en-US" sz="2300" spc="-1" strike="noStrike">
                <a:solidFill>
                  <a:srgbClr val="000000"/>
                </a:solidFill>
                <a:latin typeface="Verdana"/>
                <a:ea typeface="Verdana"/>
              </a:rPr>
              <a:t> - often referred to as hard coal, has a submetallic luster. Contains the highest carbon content, and  fewest impurities, and the highest energy density of all types of coal.</a:t>
            </a:r>
            <a:endParaRPr b="0" lang="en-US" sz="2300" spc="-1" strike="noStrike">
              <a:latin typeface="Arial"/>
            </a:endParaRPr>
          </a:p>
          <a:p>
            <a:pPr>
              <a:lnSpc>
                <a:spcPct val="110000"/>
              </a:lnSpc>
            </a:pPr>
            <a:endParaRPr b="0" lang="en-US" sz="2300" spc="-1" strike="noStrike">
              <a:latin typeface="Arial"/>
            </a:endParaRPr>
          </a:p>
        </p:txBody>
      </p:sp>
      <p:pic>
        <p:nvPicPr>
          <p:cNvPr id="50" name="Picture 17" descr=""/>
          <p:cNvPicPr/>
          <p:nvPr/>
        </p:nvPicPr>
        <p:blipFill>
          <a:blip r:embed="rId2"/>
          <a:stretch/>
        </p:blipFill>
        <p:spPr>
          <a:xfrm>
            <a:off x="844920" y="3019320"/>
            <a:ext cx="3754440" cy="703440"/>
          </a:xfrm>
          <a:prstGeom prst="rect">
            <a:avLst/>
          </a:prstGeom>
          <a:ln>
            <a:noFill/>
          </a:ln>
        </p:spPr>
      </p:pic>
      <p:grpSp>
        <p:nvGrpSpPr>
          <p:cNvPr id="51" name="Group 6"/>
          <p:cNvGrpSpPr/>
          <p:nvPr/>
        </p:nvGrpSpPr>
        <p:grpSpPr>
          <a:xfrm>
            <a:off x="-360" y="0"/>
            <a:ext cx="31271760" cy="41696640"/>
            <a:chOff x="-360" y="0"/>
            <a:chExt cx="31271760" cy="41696640"/>
          </a:xfrm>
        </p:grpSpPr>
        <p:sp>
          <p:nvSpPr>
            <p:cNvPr id="52" name="CustomShape 7"/>
            <p:cNvSpPr/>
            <p:nvPr/>
          </p:nvSpPr>
          <p:spPr>
            <a:xfrm>
              <a:off x="0" y="0"/>
              <a:ext cx="273600" cy="41695920"/>
            </a:xfrm>
            <a:prstGeom prst="rect">
              <a:avLst/>
            </a:prstGeom>
            <a:solidFill>
              <a:srgbClr val="333399"/>
            </a:solidFill>
            <a:ln w="12600">
              <a:noFill/>
            </a:ln>
          </p:spPr>
          <p:style>
            <a:lnRef idx="0"/>
            <a:fillRef idx="0"/>
            <a:effectRef idx="0"/>
            <a:fontRef idx="minor"/>
          </p:style>
        </p:sp>
        <p:sp>
          <p:nvSpPr>
            <p:cNvPr id="53" name="CustomShape 8"/>
            <p:cNvSpPr/>
            <p:nvPr/>
          </p:nvSpPr>
          <p:spPr>
            <a:xfrm>
              <a:off x="-360" y="0"/>
              <a:ext cx="31271760" cy="273600"/>
            </a:xfrm>
            <a:prstGeom prst="rect">
              <a:avLst/>
            </a:prstGeom>
            <a:solidFill>
              <a:srgbClr val="333399"/>
            </a:solidFill>
            <a:ln w="12600">
              <a:noFill/>
            </a:ln>
          </p:spPr>
          <p:style>
            <a:lnRef idx="0"/>
            <a:fillRef idx="0"/>
            <a:effectRef idx="0"/>
            <a:fontRef idx="minor"/>
          </p:style>
        </p:sp>
        <p:sp>
          <p:nvSpPr>
            <p:cNvPr id="54" name="CustomShape 9"/>
            <p:cNvSpPr/>
            <p:nvPr/>
          </p:nvSpPr>
          <p:spPr>
            <a:xfrm>
              <a:off x="-360" y="41423040"/>
              <a:ext cx="31271760" cy="273600"/>
            </a:xfrm>
            <a:prstGeom prst="rect">
              <a:avLst/>
            </a:prstGeom>
            <a:solidFill>
              <a:srgbClr val="333399"/>
            </a:solidFill>
            <a:ln w="12600">
              <a:noFill/>
            </a:ln>
          </p:spPr>
          <p:style>
            <a:lnRef idx="0"/>
            <a:fillRef idx="0"/>
            <a:effectRef idx="0"/>
            <a:fontRef idx="minor"/>
          </p:style>
        </p:sp>
        <p:sp>
          <p:nvSpPr>
            <p:cNvPr id="55" name="CustomShape 10"/>
            <p:cNvSpPr/>
            <p:nvPr/>
          </p:nvSpPr>
          <p:spPr>
            <a:xfrm>
              <a:off x="30997800" y="720"/>
              <a:ext cx="273600" cy="41695920"/>
            </a:xfrm>
            <a:prstGeom prst="rect">
              <a:avLst/>
            </a:prstGeom>
            <a:solidFill>
              <a:srgbClr val="333399"/>
            </a:solidFill>
            <a:ln w="12600">
              <a:noFill/>
            </a:ln>
          </p:spPr>
          <p:style>
            <a:lnRef idx="0"/>
            <a:fillRef idx="0"/>
            <a:effectRef idx="0"/>
            <a:fontRef idx="minor"/>
          </p:style>
        </p:sp>
      </p:grpSp>
      <p:sp>
        <p:nvSpPr>
          <p:cNvPr id="56" name="CustomShape 11"/>
          <p:cNvSpPr/>
          <p:nvPr/>
        </p:nvSpPr>
        <p:spPr>
          <a:xfrm>
            <a:off x="17889480" y="26281440"/>
            <a:ext cx="181080" cy="78336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pPr>
            <a:br/>
            <a:endParaRPr b="0" lang="en-US" sz="1800" spc="-1" strike="noStrike">
              <a:latin typeface="Arial"/>
            </a:endParaRPr>
          </a:p>
        </p:txBody>
      </p:sp>
      <p:sp>
        <p:nvSpPr>
          <p:cNvPr id="57" name="CustomShape 12"/>
          <p:cNvSpPr/>
          <p:nvPr/>
        </p:nvSpPr>
        <p:spPr>
          <a:xfrm>
            <a:off x="17889480" y="26281440"/>
            <a:ext cx="181080" cy="78336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pPr>
            <a:br/>
            <a:endParaRPr b="0" lang="en-US" sz="1800" spc="-1" strike="noStrike">
              <a:latin typeface="Arial"/>
            </a:endParaRPr>
          </a:p>
        </p:txBody>
      </p:sp>
      <p:sp>
        <p:nvSpPr>
          <p:cNvPr id="58" name="CustomShape 13"/>
          <p:cNvSpPr/>
          <p:nvPr/>
        </p:nvSpPr>
        <p:spPr>
          <a:xfrm>
            <a:off x="21096720" y="26062920"/>
            <a:ext cx="9596160" cy="460800"/>
          </a:xfrm>
          <a:prstGeom prst="rect">
            <a:avLst/>
          </a:prstGeom>
          <a:noFill/>
          <a:ln>
            <a:noFill/>
          </a:ln>
        </p:spPr>
        <p:style>
          <a:lnRef idx="0"/>
          <a:fillRef idx="0"/>
          <a:effectRef idx="0"/>
          <a:fontRef idx="minor"/>
        </p:style>
      </p:sp>
      <p:grpSp>
        <p:nvGrpSpPr>
          <p:cNvPr id="59" name="Group 14"/>
          <p:cNvGrpSpPr/>
          <p:nvPr/>
        </p:nvGrpSpPr>
        <p:grpSpPr>
          <a:xfrm>
            <a:off x="640080" y="31970520"/>
            <a:ext cx="9417960" cy="5490360"/>
            <a:chOff x="640080" y="31970520"/>
            <a:chExt cx="9417960" cy="5490360"/>
          </a:xfrm>
        </p:grpSpPr>
        <p:sp>
          <p:nvSpPr>
            <p:cNvPr id="60" name="CustomShape 15"/>
            <p:cNvSpPr/>
            <p:nvPr/>
          </p:nvSpPr>
          <p:spPr>
            <a:xfrm>
              <a:off x="644400" y="32709240"/>
              <a:ext cx="9413640" cy="47516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3200" spc="-1" strike="noStrike">
                  <a:solidFill>
                    <a:srgbClr val="000000"/>
                  </a:solidFill>
                  <a:latin typeface="Arial"/>
                  <a:ea typeface="ヒラギノ明朝 ProN W3"/>
                </a:rPr>
                <a:t>1) With the first model we can employ a simple linear model to examine the relationship between tax paid per industry and employee compensation</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2) The second model we can utilize a regression tree with 10 fold cross validation. A regression tree allows us to easily visualize the relationship between all the variables, and identify the importance of each variable. </a:t>
              </a:r>
              <a:endParaRPr b="0" lang="en-US" sz="3200" spc="-1" strike="noStrike">
                <a:latin typeface="Arial"/>
              </a:endParaRPr>
            </a:p>
          </p:txBody>
        </p:sp>
        <p:sp>
          <p:nvSpPr>
            <p:cNvPr id="61" name="CustomShape 16"/>
            <p:cNvSpPr/>
            <p:nvPr/>
          </p:nvSpPr>
          <p:spPr>
            <a:xfrm>
              <a:off x="640080" y="31970520"/>
              <a:ext cx="9413640" cy="77652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4000" spc="-1" strike="noStrike">
                  <a:solidFill>
                    <a:srgbClr val="000000"/>
                  </a:solidFill>
                  <a:latin typeface="Verdana"/>
                  <a:ea typeface="Verdana"/>
                </a:rPr>
                <a:t>Methods</a:t>
              </a:r>
              <a:endParaRPr b="0" lang="en-US" sz="4000" spc="-1" strike="noStrike">
                <a:latin typeface="Arial"/>
              </a:endParaRPr>
            </a:p>
          </p:txBody>
        </p:sp>
      </p:grpSp>
      <p:grpSp>
        <p:nvGrpSpPr>
          <p:cNvPr id="62" name="Group 17"/>
          <p:cNvGrpSpPr/>
          <p:nvPr/>
        </p:nvGrpSpPr>
        <p:grpSpPr>
          <a:xfrm>
            <a:off x="10972800" y="4206240"/>
            <a:ext cx="19393920" cy="776520"/>
            <a:chOff x="10972800" y="4206240"/>
            <a:chExt cx="19393920" cy="776520"/>
          </a:xfrm>
        </p:grpSpPr>
        <p:sp>
          <p:nvSpPr>
            <p:cNvPr id="63" name="CustomShape 18"/>
            <p:cNvSpPr/>
            <p:nvPr/>
          </p:nvSpPr>
          <p:spPr>
            <a:xfrm>
              <a:off x="10972800" y="4206240"/>
              <a:ext cx="19393920" cy="77652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4000" spc="-1" strike="noStrike">
                  <a:solidFill>
                    <a:srgbClr val="000000"/>
                  </a:solidFill>
                  <a:latin typeface="Verdana"/>
                  <a:ea typeface="Verdana"/>
                </a:rPr>
                <a:t>Results</a:t>
              </a:r>
              <a:endParaRPr b="0" lang="en-US" sz="4000" spc="-1" strike="noStrike">
                <a:latin typeface="Arial"/>
              </a:endParaRPr>
            </a:p>
          </p:txBody>
        </p:sp>
      </p:grpSp>
      <p:pic>
        <p:nvPicPr>
          <p:cNvPr id="64" name="Picture 75" descr=""/>
          <p:cNvPicPr/>
          <p:nvPr/>
        </p:nvPicPr>
        <p:blipFill>
          <a:blip r:embed="rId3"/>
          <a:stretch/>
        </p:blipFill>
        <p:spPr>
          <a:xfrm>
            <a:off x="26441280" y="2722320"/>
            <a:ext cx="3060000" cy="990000"/>
          </a:xfrm>
          <a:prstGeom prst="rect">
            <a:avLst/>
          </a:prstGeom>
          <a:ln>
            <a:noFill/>
          </a:ln>
        </p:spPr>
      </p:pic>
      <p:pic>
        <p:nvPicPr>
          <p:cNvPr id="65" name="Picture 76" descr=""/>
          <p:cNvPicPr/>
          <p:nvPr/>
        </p:nvPicPr>
        <p:blipFill>
          <a:blip r:embed="rId4"/>
          <a:stretch/>
        </p:blipFill>
        <p:spPr>
          <a:xfrm>
            <a:off x="26018280" y="814680"/>
            <a:ext cx="4248360" cy="1206360"/>
          </a:xfrm>
          <a:prstGeom prst="rect">
            <a:avLst/>
          </a:prstGeom>
          <a:ln>
            <a:noFill/>
          </a:ln>
        </p:spPr>
      </p:pic>
      <p:pic>
        <p:nvPicPr>
          <p:cNvPr id="66" name="Picture 92" descr=""/>
          <p:cNvPicPr/>
          <p:nvPr/>
        </p:nvPicPr>
        <p:blipFill>
          <a:blip r:embed="rId5"/>
          <a:stretch/>
        </p:blipFill>
        <p:spPr>
          <a:xfrm>
            <a:off x="4878000" y="1757520"/>
            <a:ext cx="4248360" cy="2133720"/>
          </a:xfrm>
          <a:prstGeom prst="rect">
            <a:avLst/>
          </a:prstGeom>
          <a:ln>
            <a:noFill/>
          </a:ln>
        </p:spPr>
      </p:pic>
      <p:grpSp>
        <p:nvGrpSpPr>
          <p:cNvPr id="67" name="Group 19"/>
          <p:cNvGrpSpPr/>
          <p:nvPr/>
        </p:nvGrpSpPr>
        <p:grpSpPr>
          <a:xfrm>
            <a:off x="584280" y="14962320"/>
            <a:ext cx="9473760" cy="17676720"/>
            <a:chOff x="584280" y="14962320"/>
            <a:chExt cx="9473760" cy="17676720"/>
          </a:xfrm>
        </p:grpSpPr>
        <p:sp>
          <p:nvSpPr>
            <p:cNvPr id="68" name="CustomShape 20"/>
            <p:cNvSpPr/>
            <p:nvPr/>
          </p:nvSpPr>
          <p:spPr>
            <a:xfrm>
              <a:off x="588240" y="15701400"/>
              <a:ext cx="9469800" cy="169376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US" sz="3200" spc="-1" strike="noStrike">
                  <a:solidFill>
                    <a:srgbClr val="000000"/>
                  </a:solidFill>
                  <a:latin typeface="Arial"/>
                  <a:ea typeface="ヒラギノ明朝 ProN W3"/>
                </a:rPr>
                <a:t>The data-set provided by BEA spans across 60 unique industries and provides data from 1929 to the present.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Before the data-set can be used we require some data wrangling.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As we move from decade to decade new industries pop up and and old industry gets merged with others. For example from 1929 to 1948 the coal mining industry was split into two separate categories Anthracite mining and Bituminous / soft coal mining, after 1948 the two industry was merged into one, thus we first need to standardize the industries across the 89 years available to us. </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Second the fiscal data provided does not account for inflation, thus if we want to evaluate the fiscal data on the same scale, we would need to manually adjust for inflation. To adjust for inflation we can use the Consumer Price Index (CPI) provided in the data-set, CPI is a measurement that examines the weighted average of prices of a basket of consumer goods and services (e.g  transportation, food, medical care). We can use the following formula to calculate the inflation multiplier ((B – A)/A) + 1, where A is the starting CPI and B is the ending CPI.</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Using the above formula we can construct a matrix of inflation multiplier. Multiplying our data with the inflation matrix, we now have a inflation adjusted data-set.</a:t>
              </a:r>
              <a:endParaRPr b="0" lang="en-US" sz="3200" spc="-1" strike="noStrike">
                <a:latin typeface="Arial"/>
              </a:endParaRPr>
            </a:p>
            <a:p>
              <a:pPr>
                <a:lnSpc>
                  <a:spcPct val="100000"/>
                </a:lnSpc>
              </a:pPr>
              <a:endParaRPr b="0" lang="en-US" sz="3200" spc="-1" strike="noStrike">
                <a:latin typeface="Arial"/>
              </a:endParaRPr>
            </a:p>
            <a:p>
              <a:pPr>
                <a:lnSpc>
                  <a:spcPct val="100000"/>
                </a:lnSpc>
              </a:pPr>
              <a:endParaRPr b="0" lang="en-US" sz="3200" spc="-1" strike="noStrike">
                <a:latin typeface="Arial"/>
              </a:endParaRPr>
            </a:p>
          </p:txBody>
        </p:sp>
        <p:sp>
          <p:nvSpPr>
            <p:cNvPr id="69" name="CustomShape 21"/>
            <p:cNvSpPr/>
            <p:nvPr/>
          </p:nvSpPr>
          <p:spPr>
            <a:xfrm>
              <a:off x="584280" y="14962320"/>
              <a:ext cx="9469800" cy="77652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4000" spc="-1" strike="noStrike">
                  <a:solidFill>
                    <a:srgbClr val="000000"/>
                  </a:solidFill>
                  <a:latin typeface="Verdana"/>
                  <a:ea typeface="Verdana"/>
                </a:rPr>
                <a:t>Data Description </a:t>
              </a:r>
              <a:endParaRPr b="0" lang="en-US" sz="4000" spc="-1" strike="noStrike">
                <a:latin typeface="Arial"/>
              </a:endParaRPr>
            </a:p>
          </p:txBody>
        </p:sp>
      </p:grpSp>
      <p:sp>
        <p:nvSpPr>
          <p:cNvPr id="70" name="CustomShape 22"/>
          <p:cNvSpPr/>
          <p:nvPr/>
        </p:nvSpPr>
        <p:spPr>
          <a:xfrm>
            <a:off x="15515280" y="38311560"/>
            <a:ext cx="15270120" cy="3032280"/>
          </a:xfrm>
          <a:prstGeom prst="rect">
            <a:avLst/>
          </a:prstGeom>
          <a:solidFill>
            <a:srgbClr val="bbe0e3"/>
          </a:solidFill>
          <a:ln w="12600">
            <a:noFill/>
          </a:ln>
        </p:spPr>
        <p:style>
          <a:lnRef idx="0"/>
          <a:fillRef idx="0"/>
          <a:effectRef idx="0"/>
          <a:fontRef idx="minor"/>
        </p:style>
        <p:txBody>
          <a:bodyPr lIns="0" rIns="0" tIns="0" bIns="0">
            <a:noAutofit/>
          </a:bodyPr>
          <a:p>
            <a:pPr>
              <a:lnSpc>
                <a:spcPct val="110000"/>
              </a:lnSpc>
            </a:pPr>
            <a:r>
              <a:rPr b="1" lang="en-US" sz="2400" spc="-1" strike="noStrike">
                <a:solidFill>
                  <a:srgbClr val="000000"/>
                </a:solidFill>
                <a:latin typeface="Verdana"/>
                <a:ea typeface="Verdana"/>
              </a:rPr>
              <a:t>Resources:</a:t>
            </a:r>
            <a:endParaRPr b="0" lang="en-US" sz="2400" spc="-1" strike="noStrike">
              <a:latin typeface="Arial"/>
            </a:endParaRPr>
          </a:p>
          <a:p>
            <a:pPr>
              <a:lnSpc>
                <a:spcPct val="110000"/>
              </a:lnSpc>
            </a:pPr>
            <a:r>
              <a:rPr b="0" lang="en-US" sz="2300" spc="-1" strike="noStrike">
                <a:solidFill>
                  <a:srgbClr val="000000"/>
                </a:solidFill>
                <a:latin typeface="Verdana"/>
                <a:ea typeface="Verdana"/>
              </a:rPr>
              <a:t>Regression trees: </a:t>
            </a:r>
            <a:r>
              <a:rPr b="0" lang="en-US" sz="2300" spc="-1" strike="noStrike" u="sng">
                <a:solidFill>
                  <a:srgbClr val="009999"/>
                </a:solidFill>
                <a:uFillTx/>
                <a:latin typeface="Verdana"/>
                <a:ea typeface="Verdana"/>
                <a:hlinkClick r:id="rId6"/>
              </a:rPr>
              <a:t>https://rpubs.com/cyobero/regression-tree</a:t>
            </a:r>
            <a:endParaRPr b="0" lang="en-US" sz="2300" spc="-1" strike="noStrike">
              <a:latin typeface="Arial"/>
            </a:endParaRPr>
          </a:p>
          <a:p>
            <a:pPr>
              <a:lnSpc>
                <a:spcPct val="110000"/>
              </a:lnSpc>
            </a:pPr>
            <a:r>
              <a:rPr b="0" lang="en-US" sz="2300" spc="-1" strike="noStrike">
                <a:solidFill>
                  <a:srgbClr val="000000"/>
                </a:solidFill>
                <a:latin typeface="Verdana"/>
                <a:ea typeface="Verdana"/>
              </a:rPr>
              <a:t>Linear regression plot: </a:t>
            </a:r>
            <a:r>
              <a:rPr b="0" lang="en-US" sz="2300" spc="-1" strike="noStrike" u="sng">
                <a:solidFill>
                  <a:srgbClr val="009999"/>
                </a:solidFill>
                <a:uFillTx/>
                <a:latin typeface="Verdana"/>
                <a:ea typeface="Verdana"/>
                <a:hlinkClick r:id="rId7"/>
              </a:rPr>
              <a:t>https://community.rstudio.com/t/insert-regression-model-into-ggplot2/2439/9</a:t>
            </a:r>
            <a:endParaRPr b="0" lang="en-US" sz="2300" spc="-1" strike="noStrike">
              <a:latin typeface="Arial"/>
            </a:endParaRPr>
          </a:p>
          <a:p>
            <a:pPr>
              <a:lnSpc>
                <a:spcPct val="110000"/>
              </a:lnSpc>
            </a:pPr>
            <a:endParaRPr b="0" lang="en-US" sz="2300" spc="-1" strike="noStrike">
              <a:latin typeface="Arial"/>
            </a:endParaRPr>
          </a:p>
          <a:p>
            <a:pPr>
              <a:lnSpc>
                <a:spcPct val="110000"/>
              </a:lnSpc>
            </a:pPr>
            <a:endParaRPr b="0" lang="en-US" sz="2300" spc="-1" strike="noStrike">
              <a:latin typeface="Arial"/>
            </a:endParaRPr>
          </a:p>
          <a:p>
            <a:pPr>
              <a:lnSpc>
                <a:spcPct val="110000"/>
              </a:lnSpc>
            </a:pPr>
            <a:r>
              <a:rPr b="0" lang="en-US" sz="2300" spc="-1" strike="noStrike">
                <a:solidFill>
                  <a:srgbClr val="000000"/>
                </a:solidFill>
                <a:latin typeface="Verdana"/>
                <a:ea typeface="Verdana"/>
              </a:rPr>
              <a:t>Data-set QR code:</a:t>
            </a:r>
            <a:endParaRPr b="0" lang="en-US" sz="2300" spc="-1" strike="noStrike">
              <a:latin typeface="Arial"/>
            </a:endParaRPr>
          </a:p>
        </p:txBody>
      </p:sp>
      <p:pic>
        <p:nvPicPr>
          <p:cNvPr id="71" name="" descr=""/>
          <p:cNvPicPr/>
          <p:nvPr/>
        </p:nvPicPr>
        <p:blipFill>
          <a:blip r:embed="rId8"/>
          <a:stretch/>
        </p:blipFill>
        <p:spPr>
          <a:xfrm>
            <a:off x="18288000" y="39712320"/>
            <a:ext cx="1554120" cy="1554120"/>
          </a:xfrm>
          <a:prstGeom prst="rect">
            <a:avLst/>
          </a:prstGeom>
          <a:ln>
            <a:noFill/>
          </a:ln>
        </p:spPr>
      </p:pic>
      <p:sp>
        <p:nvSpPr>
          <p:cNvPr id="72" name="CustomShape 23"/>
          <p:cNvSpPr/>
          <p:nvPr/>
        </p:nvSpPr>
        <p:spPr>
          <a:xfrm>
            <a:off x="10972800" y="5213880"/>
            <a:ext cx="19202040" cy="10652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73" name="" descr=""/>
          <p:cNvPicPr/>
          <p:nvPr/>
        </p:nvPicPr>
        <p:blipFill>
          <a:blip r:embed="rId9"/>
          <a:stretch/>
        </p:blipFill>
        <p:spPr>
          <a:xfrm>
            <a:off x="10972800" y="5760720"/>
            <a:ext cx="8046720" cy="2927520"/>
          </a:xfrm>
          <a:prstGeom prst="rect">
            <a:avLst/>
          </a:prstGeom>
          <a:ln>
            <a:noFill/>
          </a:ln>
        </p:spPr>
      </p:pic>
      <p:pic>
        <p:nvPicPr>
          <p:cNvPr id="74" name="" descr=""/>
          <p:cNvPicPr/>
          <p:nvPr/>
        </p:nvPicPr>
        <p:blipFill>
          <a:blip r:embed="rId10"/>
          <a:stretch/>
        </p:blipFill>
        <p:spPr>
          <a:xfrm>
            <a:off x="10972800" y="8688240"/>
            <a:ext cx="8197200" cy="2927520"/>
          </a:xfrm>
          <a:prstGeom prst="rect">
            <a:avLst/>
          </a:prstGeom>
          <a:ln>
            <a:noFill/>
          </a:ln>
        </p:spPr>
      </p:pic>
      <p:sp>
        <p:nvSpPr>
          <p:cNvPr id="75" name="TextShape 24"/>
          <p:cNvSpPr txBox="1"/>
          <p:nvPr/>
        </p:nvSpPr>
        <p:spPr>
          <a:xfrm>
            <a:off x="20116800" y="5783400"/>
            <a:ext cx="9966960" cy="6926760"/>
          </a:xfrm>
          <a:prstGeom prst="rect">
            <a:avLst/>
          </a:prstGeom>
          <a:noFill/>
          <a:ln>
            <a:noFill/>
          </a:ln>
        </p:spPr>
        <p:txBody>
          <a:bodyPr lIns="90000" rIns="90000" tIns="45000" bIns="45000">
            <a:spAutoFit/>
          </a:bodyPr>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graphs on the left shows the tax rate for a selected group of industries, the dotted line indicates the average tax rate across all industries.</a:t>
            </a:r>
            <a:endParaRPr b="0" lang="en-US" sz="3200" spc="-1" strike="noStrike">
              <a:latin typeface="Arial"/>
            </a:endParaRPr>
          </a:p>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Something to note is that since the turn of the century the highest level tax rates has remained consistently low at around 35%.</a:t>
            </a:r>
            <a:endParaRPr b="0" lang="en-US" sz="3200" spc="-1" strike="noStrike">
              <a:latin typeface="Arial"/>
            </a:endParaRPr>
          </a:p>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spikes in tax rates can be explain by a couple things, for example during the 1930 depression era, top level taxes saw a drastic increase from 25% to 63%. There was also the Revenue Act of 1936, which imposed an additional taxes of up to 15% on undistributed profits.</a:t>
            </a:r>
            <a:endParaRPr b="0" lang="en-US" sz="3200" spc="-1" strike="noStrike">
              <a:latin typeface="Arial"/>
            </a:endParaRPr>
          </a:p>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In the 1970’s and 80’s we saw the energy crisis and oil glut, where prices of oil saw a drastic rise and dip.</a:t>
            </a:r>
            <a:endParaRPr b="0" lang="en-US" sz="3200" spc="-1" strike="noStrike">
              <a:latin typeface="Arial"/>
            </a:endParaRPr>
          </a:p>
          <a:p>
            <a:endParaRPr b="0" lang="en-US" sz="3200" spc="-1" strike="noStrike">
              <a:latin typeface="Arial"/>
            </a:endParaRPr>
          </a:p>
        </p:txBody>
      </p:sp>
      <p:grpSp>
        <p:nvGrpSpPr>
          <p:cNvPr id="76" name="Group 25"/>
          <p:cNvGrpSpPr/>
          <p:nvPr/>
        </p:nvGrpSpPr>
        <p:grpSpPr>
          <a:xfrm>
            <a:off x="10972800" y="5228280"/>
            <a:ext cx="19393920" cy="441000"/>
            <a:chOff x="10972800" y="5228280"/>
            <a:chExt cx="19393920" cy="441000"/>
          </a:xfrm>
        </p:grpSpPr>
        <p:sp>
          <p:nvSpPr>
            <p:cNvPr id="77" name="CustomShape 26"/>
            <p:cNvSpPr/>
            <p:nvPr/>
          </p:nvSpPr>
          <p:spPr>
            <a:xfrm>
              <a:off x="10972800" y="5228280"/>
              <a:ext cx="19393920" cy="44100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2600" spc="-1" strike="noStrike">
                  <a:solidFill>
                    <a:srgbClr val="000000"/>
                  </a:solidFill>
                  <a:latin typeface="Verdana"/>
                  <a:ea typeface="Verdana"/>
                </a:rPr>
                <a:t>Tax rate data</a:t>
              </a:r>
              <a:endParaRPr b="0" lang="en-US" sz="2600" spc="-1" strike="noStrike">
                <a:latin typeface="Arial"/>
              </a:endParaRPr>
            </a:p>
          </p:txBody>
        </p:sp>
      </p:grpSp>
      <p:grpSp>
        <p:nvGrpSpPr>
          <p:cNvPr id="78" name="Group 27"/>
          <p:cNvGrpSpPr/>
          <p:nvPr/>
        </p:nvGrpSpPr>
        <p:grpSpPr>
          <a:xfrm>
            <a:off x="11055600" y="12269160"/>
            <a:ext cx="19393920" cy="441000"/>
            <a:chOff x="11055600" y="12269160"/>
            <a:chExt cx="19393920" cy="441000"/>
          </a:xfrm>
        </p:grpSpPr>
        <p:sp>
          <p:nvSpPr>
            <p:cNvPr id="79" name="CustomShape 28"/>
            <p:cNvSpPr/>
            <p:nvPr/>
          </p:nvSpPr>
          <p:spPr>
            <a:xfrm>
              <a:off x="11055600" y="12269160"/>
              <a:ext cx="19393920" cy="44100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2600" spc="-1" strike="noStrike">
                  <a:solidFill>
                    <a:srgbClr val="000000"/>
                  </a:solidFill>
                  <a:latin typeface="Verdana"/>
                  <a:ea typeface="Verdana"/>
                </a:rPr>
                <a:t>Employee wage data</a:t>
              </a:r>
              <a:endParaRPr b="0" lang="en-US" sz="2600" spc="-1" strike="noStrike">
                <a:latin typeface="Arial"/>
              </a:endParaRPr>
            </a:p>
          </p:txBody>
        </p:sp>
      </p:grpSp>
      <p:pic>
        <p:nvPicPr>
          <p:cNvPr id="80" name="" descr=""/>
          <p:cNvPicPr/>
          <p:nvPr/>
        </p:nvPicPr>
        <p:blipFill>
          <a:blip r:embed="rId11"/>
          <a:stretch/>
        </p:blipFill>
        <p:spPr>
          <a:xfrm>
            <a:off x="11055600" y="12814200"/>
            <a:ext cx="8146800" cy="3273120"/>
          </a:xfrm>
          <a:prstGeom prst="rect">
            <a:avLst/>
          </a:prstGeom>
          <a:ln>
            <a:noFill/>
          </a:ln>
        </p:spPr>
      </p:pic>
      <p:pic>
        <p:nvPicPr>
          <p:cNvPr id="81" name="" descr=""/>
          <p:cNvPicPr/>
          <p:nvPr/>
        </p:nvPicPr>
        <p:blipFill>
          <a:blip r:embed="rId12"/>
          <a:stretch/>
        </p:blipFill>
        <p:spPr>
          <a:xfrm>
            <a:off x="10972800" y="16087320"/>
            <a:ext cx="8197200" cy="3293280"/>
          </a:xfrm>
          <a:prstGeom prst="rect">
            <a:avLst/>
          </a:prstGeom>
          <a:ln>
            <a:noFill/>
          </a:ln>
        </p:spPr>
      </p:pic>
      <p:sp>
        <p:nvSpPr>
          <p:cNvPr id="82" name="TextShape 29"/>
          <p:cNvSpPr txBox="1"/>
          <p:nvPr/>
        </p:nvSpPr>
        <p:spPr>
          <a:xfrm>
            <a:off x="20116800" y="12824280"/>
            <a:ext cx="9966960" cy="8749800"/>
          </a:xfrm>
          <a:prstGeom prst="rect">
            <a:avLst/>
          </a:prstGeom>
          <a:noFill/>
          <a:ln>
            <a:noFill/>
          </a:ln>
        </p:spPr>
        <p:txBody>
          <a:bodyPr lIns="90000" rIns="90000" tIns="45000" bIns="45000">
            <a:noAutofit/>
          </a:bodyPr>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On the left we show the inflation adjusted employee wages for a selected set of industries, the dotted line again indicates the average tax rate across all industries.</a:t>
            </a:r>
            <a:endParaRPr b="0" lang="en-US" sz="3200" spc="-1" strike="noStrike">
              <a:latin typeface="Arial"/>
            </a:endParaRPr>
          </a:p>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From the end of WW2 we see a steady increase of wages through out the 60’s, 70’s, 80’s and peaking around the late 90’s, with the turn of the century we see a drastic decline in purchasing power.</a:t>
            </a:r>
            <a:endParaRPr b="0" lang="en-US" sz="3200" spc="-1" strike="noStrike">
              <a:latin typeface="Arial"/>
            </a:endParaRPr>
          </a:p>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At first this seems like an error in calculation, but after further research this does appear to be the case, In fact, hourly wages peaked during the late 60’s and early 70’s. In 1973 the recorded $4.03 per hour average wage has the same purchasing power of $23.68 today.</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QR code on the right takes you,</a:t>
            </a:r>
            <a:endParaRPr b="0" lang="en-US" sz="3200" spc="-1" strike="noStrike">
              <a:latin typeface="Arial"/>
            </a:endParaRPr>
          </a:p>
          <a:p>
            <a:pPr>
              <a:lnSpc>
                <a:spcPct val="100000"/>
              </a:lnSpc>
            </a:pPr>
            <a:r>
              <a:rPr b="0" lang="en-US" sz="3200" spc="-1" strike="noStrike">
                <a:solidFill>
                  <a:srgbClr val="000000"/>
                </a:solidFill>
                <a:latin typeface="Arial"/>
                <a:ea typeface="ヒラギノ明朝 ProN W3"/>
              </a:rPr>
              <a:t>you to a pew research article that further</a:t>
            </a:r>
            <a:endParaRPr b="0" lang="en-US" sz="3200" spc="-1" strike="noStrike">
              <a:latin typeface="Arial"/>
            </a:endParaRPr>
          </a:p>
          <a:p>
            <a:r>
              <a:rPr b="0" lang="en-US" sz="3200" spc="-1" strike="noStrike">
                <a:solidFill>
                  <a:srgbClr val="000000"/>
                </a:solidFill>
                <a:latin typeface="Arial"/>
                <a:ea typeface="ヒラギノ明朝 ProN W3"/>
              </a:rPr>
              <a:t>describes the trend</a:t>
            </a:r>
            <a:endParaRPr b="0" lang="en-US" sz="3200" spc="-1" strike="noStrike">
              <a:latin typeface="Arial"/>
            </a:endParaRPr>
          </a:p>
          <a:p>
            <a:r>
              <a:rPr b="0" lang="en-US" sz="3200" spc="-1" strike="noStrike">
                <a:solidFill>
                  <a:srgbClr val="000000"/>
                </a:solidFill>
                <a:latin typeface="Arial"/>
                <a:ea typeface="ヒラギノ明朝 ProN W3"/>
              </a:rPr>
              <a:t>	</a:t>
            </a:r>
            <a:endParaRPr b="0" lang="en-US" sz="3200" spc="-1" strike="noStrike">
              <a:latin typeface="Arial"/>
            </a:endParaRPr>
          </a:p>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 </a:t>
            </a:r>
            <a:endParaRPr b="0" lang="en-US" sz="3200" spc="-1" strike="noStrike">
              <a:latin typeface="Arial"/>
            </a:endParaRPr>
          </a:p>
          <a:p>
            <a:r>
              <a:rPr b="0" lang="en-US" sz="3200" spc="-1" strike="noStrike">
                <a:solidFill>
                  <a:srgbClr val="000000"/>
                </a:solidFill>
                <a:latin typeface="Arial"/>
                <a:ea typeface="ヒラギノ明朝 ProN W3"/>
              </a:rPr>
              <a:t>	</a:t>
            </a:r>
            <a:endParaRPr b="0" lang="en-US" sz="3200" spc="-1" strike="noStrike">
              <a:latin typeface="Arial"/>
            </a:endParaRPr>
          </a:p>
          <a:p>
            <a:endParaRPr b="0" lang="en-US" sz="3200" spc="-1" strike="noStrike">
              <a:latin typeface="Arial"/>
            </a:endParaRPr>
          </a:p>
        </p:txBody>
      </p:sp>
      <p:pic>
        <p:nvPicPr>
          <p:cNvPr id="83" name="" descr=""/>
          <p:cNvPicPr/>
          <p:nvPr/>
        </p:nvPicPr>
        <p:blipFill>
          <a:blip r:embed="rId13"/>
          <a:stretch/>
        </p:blipFill>
        <p:spPr>
          <a:xfrm>
            <a:off x="27825120" y="18852120"/>
            <a:ext cx="1904760" cy="1904760"/>
          </a:xfrm>
          <a:prstGeom prst="rect">
            <a:avLst/>
          </a:prstGeom>
          <a:ln>
            <a:noFill/>
          </a:ln>
        </p:spPr>
      </p:pic>
      <p:grpSp>
        <p:nvGrpSpPr>
          <p:cNvPr id="84" name="Group 30"/>
          <p:cNvGrpSpPr/>
          <p:nvPr/>
        </p:nvGrpSpPr>
        <p:grpSpPr>
          <a:xfrm>
            <a:off x="11055600" y="12270600"/>
            <a:ext cx="19393920" cy="441000"/>
            <a:chOff x="11055600" y="12270600"/>
            <a:chExt cx="19393920" cy="441000"/>
          </a:xfrm>
        </p:grpSpPr>
        <p:sp>
          <p:nvSpPr>
            <p:cNvPr id="85" name="CustomShape 31"/>
            <p:cNvSpPr/>
            <p:nvPr/>
          </p:nvSpPr>
          <p:spPr>
            <a:xfrm>
              <a:off x="11055600" y="12270600"/>
              <a:ext cx="19393920" cy="44100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2600" spc="-1" strike="noStrike">
                  <a:solidFill>
                    <a:srgbClr val="000000"/>
                  </a:solidFill>
                  <a:latin typeface="Verdana"/>
                  <a:ea typeface="Verdana"/>
                </a:rPr>
                <a:t>Employee wage data</a:t>
              </a:r>
              <a:endParaRPr b="0" lang="en-US" sz="2600" spc="-1" strike="noStrike">
                <a:latin typeface="Arial"/>
              </a:endParaRPr>
            </a:p>
          </p:txBody>
        </p:sp>
      </p:grpSp>
      <p:grpSp>
        <p:nvGrpSpPr>
          <p:cNvPr id="86" name="Group 32"/>
          <p:cNvGrpSpPr/>
          <p:nvPr/>
        </p:nvGrpSpPr>
        <p:grpSpPr>
          <a:xfrm>
            <a:off x="10946520" y="20674440"/>
            <a:ext cx="19393920" cy="441000"/>
            <a:chOff x="10946520" y="20674440"/>
            <a:chExt cx="19393920" cy="441000"/>
          </a:xfrm>
        </p:grpSpPr>
        <p:sp>
          <p:nvSpPr>
            <p:cNvPr id="87" name="CustomShape 33"/>
            <p:cNvSpPr/>
            <p:nvPr/>
          </p:nvSpPr>
          <p:spPr>
            <a:xfrm>
              <a:off x="10946520" y="20674440"/>
              <a:ext cx="19393920" cy="44100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2600" spc="-1" strike="noStrike">
                  <a:solidFill>
                    <a:srgbClr val="000000"/>
                  </a:solidFill>
                  <a:latin typeface="Verdana"/>
                  <a:ea typeface="Verdana"/>
                </a:rPr>
                <a:t>Linear regression of tax rate and Employee wages</a:t>
              </a:r>
              <a:endParaRPr b="0" lang="en-US" sz="2600" spc="-1" strike="noStrike">
                <a:latin typeface="Arial"/>
              </a:endParaRPr>
            </a:p>
          </p:txBody>
        </p:sp>
      </p:grpSp>
      <p:pic>
        <p:nvPicPr>
          <p:cNvPr id="88" name="" descr=""/>
          <p:cNvPicPr/>
          <p:nvPr/>
        </p:nvPicPr>
        <p:blipFill>
          <a:blip r:embed="rId14"/>
          <a:stretch/>
        </p:blipFill>
        <p:spPr>
          <a:xfrm>
            <a:off x="11019600" y="21135240"/>
            <a:ext cx="5713920" cy="4285080"/>
          </a:xfrm>
          <a:prstGeom prst="rect">
            <a:avLst/>
          </a:prstGeom>
          <a:ln>
            <a:noFill/>
          </a:ln>
        </p:spPr>
      </p:pic>
      <p:pic>
        <p:nvPicPr>
          <p:cNvPr id="89" name="" descr=""/>
          <p:cNvPicPr/>
          <p:nvPr/>
        </p:nvPicPr>
        <p:blipFill>
          <a:blip r:embed="rId15"/>
          <a:stretch/>
        </p:blipFill>
        <p:spPr>
          <a:xfrm>
            <a:off x="17603280" y="21115440"/>
            <a:ext cx="5713920" cy="4285080"/>
          </a:xfrm>
          <a:prstGeom prst="rect">
            <a:avLst/>
          </a:prstGeom>
          <a:ln>
            <a:noFill/>
          </a:ln>
        </p:spPr>
      </p:pic>
      <p:pic>
        <p:nvPicPr>
          <p:cNvPr id="90" name="" descr=""/>
          <p:cNvPicPr/>
          <p:nvPr/>
        </p:nvPicPr>
        <p:blipFill>
          <a:blip r:embed="rId16"/>
          <a:stretch/>
        </p:blipFill>
        <p:spPr>
          <a:xfrm>
            <a:off x="24369840" y="21135240"/>
            <a:ext cx="5713920" cy="4285080"/>
          </a:xfrm>
          <a:prstGeom prst="rect">
            <a:avLst/>
          </a:prstGeom>
          <a:ln>
            <a:noFill/>
          </a:ln>
        </p:spPr>
      </p:pic>
      <p:sp>
        <p:nvSpPr>
          <p:cNvPr id="91" name="TextShape 34"/>
          <p:cNvSpPr txBox="1"/>
          <p:nvPr/>
        </p:nvSpPr>
        <p:spPr>
          <a:xfrm>
            <a:off x="10972800" y="25603200"/>
            <a:ext cx="19202400" cy="5559480"/>
          </a:xfrm>
          <a:prstGeom prst="rect">
            <a:avLst/>
          </a:prstGeom>
          <a:noFill/>
          <a:ln>
            <a:noFill/>
          </a:ln>
        </p:spPr>
        <p:txBody>
          <a:bodyPr lIns="90000" rIns="90000" tIns="45000" bIns="45000">
            <a:spAutoFit/>
          </a:bodyPr>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leftmost graph shows a scatter plot of the average tax rates and their corresponding wages, </a:t>
            </a:r>
            <a:r>
              <a:rPr b="0" lang="en-US" sz="3200" spc="-1" strike="noStrike">
                <a:solidFill>
                  <a:srgbClr val="000000"/>
                </a:solidFill>
                <a:latin typeface="Arial"/>
                <a:ea typeface="ヒラギノ明朝 ProN W3"/>
              </a:rPr>
              <a:t>besides a couple outliers, there does appear to be a strong linear relationship between the two factors, </a:t>
            </a:r>
            <a:r>
              <a:rPr b="0" lang="en-US" sz="3200" spc="-1" strike="noStrike">
                <a:solidFill>
                  <a:srgbClr val="000000"/>
                </a:solidFill>
                <a:latin typeface="Arial"/>
                <a:ea typeface="ヒラギノ明朝 ProN W3"/>
              </a:rPr>
              <a:t>this linear regression model has a small p-value of 8.11e-8 suggesting strong evidence to reject the null </a:t>
            </a:r>
            <a:r>
              <a:rPr b="0" lang="en-US" sz="3200" spc="-1" strike="noStrike">
                <a:solidFill>
                  <a:srgbClr val="000000"/>
                </a:solidFill>
                <a:latin typeface="Arial"/>
                <a:ea typeface="ヒラギノ明朝 ProN W3"/>
              </a:rPr>
              <a:t>hypothesis.</a:t>
            </a:r>
            <a:endParaRPr b="0" lang="en-US" sz="3200" spc="-1" strike="noStrike">
              <a:latin typeface="Arial"/>
            </a:endParaRPr>
          </a:p>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The strength of the linear relationship described above vary across the industries, but there are some </a:t>
            </a:r>
            <a:r>
              <a:rPr b="0" lang="en-US" sz="3200" spc="-1" strike="noStrike">
                <a:solidFill>
                  <a:srgbClr val="000000"/>
                </a:solidFill>
                <a:latin typeface="Arial"/>
                <a:ea typeface="ヒラギノ明朝 ProN W3"/>
              </a:rPr>
              <a:t>outlier industries where this linear relationship breaks down.  For example the middle graph and right </a:t>
            </a:r>
            <a:r>
              <a:rPr b="0" lang="en-US" sz="3200" spc="-1" strike="noStrike">
                <a:solidFill>
                  <a:srgbClr val="000000"/>
                </a:solidFill>
                <a:latin typeface="Arial"/>
                <a:ea typeface="ヒラギノ明朝 ProN W3"/>
              </a:rPr>
              <a:t>graph shows the construction industry and security &amp; commodity industry, for these two industries it would </a:t>
            </a:r>
            <a:r>
              <a:rPr b="0" lang="en-US" sz="3200" spc="-1" strike="noStrike">
                <a:solidFill>
                  <a:srgbClr val="000000"/>
                </a:solidFill>
                <a:latin typeface="Arial"/>
                <a:ea typeface="ヒラギノ明朝 ProN W3"/>
              </a:rPr>
              <a:t>seem that wages are not affect as tax rates varies. The average wage for the construction industry hovers </a:t>
            </a:r>
            <a:r>
              <a:rPr b="0" lang="en-US" sz="3200" spc="-1" strike="noStrike">
                <a:solidFill>
                  <a:srgbClr val="000000"/>
                </a:solidFill>
                <a:latin typeface="Arial"/>
                <a:ea typeface="ヒラギノ明朝 ProN W3"/>
              </a:rPr>
              <a:t>around the 70 to 75k mark as tax rates increase and decrease. The security and commodity industry </a:t>
            </a:r>
            <a:r>
              <a:rPr b="0" lang="en-US" sz="3200" spc="-1" strike="noStrike">
                <a:solidFill>
                  <a:srgbClr val="000000"/>
                </a:solidFill>
                <a:latin typeface="Arial"/>
                <a:ea typeface="ヒラギノ明朝 ProN W3"/>
              </a:rPr>
              <a:t>displays consistent low tax rates and high variance in wages, this can possible be explained by being a </a:t>
            </a:r>
            <a:r>
              <a:rPr b="0" lang="en-US" sz="3200" spc="-1" strike="noStrike">
                <a:solidFill>
                  <a:srgbClr val="000000"/>
                </a:solidFill>
                <a:latin typeface="Arial"/>
                <a:ea typeface="ヒラギノ明朝 ProN W3"/>
              </a:rPr>
              <a:t>commission based industry and tax advantages such as carried-interest, where profits can be taxed as </a:t>
            </a:r>
            <a:r>
              <a:rPr b="0" lang="en-US" sz="3200" spc="-1" strike="noStrike">
                <a:solidFill>
                  <a:srgbClr val="000000"/>
                </a:solidFill>
                <a:latin typeface="Arial"/>
                <a:ea typeface="ヒラギノ明朝 ProN W3"/>
              </a:rPr>
              <a:t>capital gains instead.</a:t>
            </a:r>
            <a:endParaRPr b="0" lang="en-US" sz="3200" spc="-1" strike="noStrike">
              <a:latin typeface="Arial"/>
            </a:endParaRPr>
          </a:p>
        </p:txBody>
      </p:sp>
      <p:grpSp>
        <p:nvGrpSpPr>
          <p:cNvPr id="92" name="Group 35"/>
          <p:cNvGrpSpPr/>
          <p:nvPr/>
        </p:nvGrpSpPr>
        <p:grpSpPr>
          <a:xfrm>
            <a:off x="10972800" y="31162680"/>
            <a:ext cx="19393920" cy="6856560"/>
            <a:chOff x="10972800" y="31162680"/>
            <a:chExt cx="19393920" cy="6856560"/>
          </a:xfrm>
        </p:grpSpPr>
        <p:sp>
          <p:nvSpPr>
            <p:cNvPr id="93" name="CustomShape 36"/>
            <p:cNvSpPr/>
            <p:nvPr/>
          </p:nvSpPr>
          <p:spPr>
            <a:xfrm>
              <a:off x="10972800" y="31162680"/>
              <a:ext cx="19393920" cy="441000"/>
            </a:xfrm>
            <a:prstGeom prst="rect">
              <a:avLst/>
            </a:prstGeom>
            <a:solidFill>
              <a:srgbClr val="bbe0e3"/>
            </a:solidFill>
            <a:ln w="12600">
              <a:noFill/>
            </a:ln>
          </p:spPr>
          <p:style>
            <a:lnRef idx="0"/>
            <a:fillRef idx="0"/>
            <a:effectRef idx="0"/>
            <a:fontRef idx="minor"/>
          </p:style>
          <p:txBody>
            <a:bodyPr lIns="0" rIns="0" tIns="0" bIns="0" anchor="ctr">
              <a:noAutofit/>
            </a:bodyPr>
            <a:p>
              <a:pPr algn="ctr">
                <a:lnSpc>
                  <a:spcPct val="110000"/>
                </a:lnSpc>
              </a:pPr>
              <a:r>
                <a:rPr b="1" lang="en-US" sz="2600" spc="-1" strike="noStrike">
                  <a:solidFill>
                    <a:srgbClr val="000000"/>
                  </a:solidFill>
                  <a:latin typeface="Verdana"/>
                  <a:ea typeface="Verdana"/>
                </a:rPr>
                <a:t>Regression Tree</a:t>
              </a:r>
              <a:endParaRPr b="0" lang="en-US" sz="2600" spc="-1" strike="noStrike">
                <a:latin typeface="Arial"/>
              </a:endParaRPr>
            </a:p>
          </p:txBody>
        </p:sp>
        <p:pic>
          <p:nvPicPr>
            <p:cNvPr id="94" name="" descr=""/>
            <p:cNvPicPr/>
            <p:nvPr/>
          </p:nvPicPr>
          <p:blipFill>
            <a:blip r:embed="rId17"/>
            <a:stretch/>
          </p:blipFill>
          <p:spPr>
            <a:xfrm>
              <a:off x="10981440" y="32051520"/>
              <a:ext cx="8427960" cy="5713200"/>
            </a:xfrm>
            <a:prstGeom prst="rect">
              <a:avLst/>
            </a:prstGeom>
            <a:ln>
              <a:noFill/>
            </a:ln>
          </p:spPr>
        </p:pic>
        <p:sp>
          <p:nvSpPr>
            <p:cNvPr id="95" name="TextShape 37"/>
            <p:cNvSpPr txBox="1"/>
            <p:nvPr/>
          </p:nvSpPr>
          <p:spPr>
            <a:xfrm>
              <a:off x="20574000" y="32004000"/>
              <a:ext cx="9509760" cy="6015240"/>
            </a:xfrm>
            <a:prstGeom prst="rect">
              <a:avLst/>
            </a:prstGeom>
            <a:noFill/>
            <a:ln>
              <a:noFill/>
            </a:ln>
          </p:spPr>
          <p:txBody>
            <a:bodyPr lIns="90000" rIns="90000" tIns="45000" bIns="45000">
              <a:spAutoFit/>
            </a:bodyPr>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Using tax paid per industry, compensation per industry, and Undistributed Corporate Profits per Industry as decision variables we construct a regression tree with 10-fold validation with the objective to predict dividend paid per industry.</a:t>
              </a:r>
              <a:endParaRPr b="0" lang="en-US" sz="3200" spc="-1" strike="noStrike">
                <a:latin typeface="Arial"/>
              </a:endParaRPr>
            </a:p>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From the generated tree to the right, we see that the biggest decision factor is undistributed corporate profits,  with tax paid per industry playing no role in the decision tree. </a:t>
              </a:r>
              <a:endParaRPr b="0" lang="en-US" sz="3200" spc="-1" strike="noStrike">
                <a:latin typeface="Arial"/>
              </a:endParaRPr>
            </a:p>
            <a:p>
              <a:r>
                <a:rPr b="0" lang="en-US" sz="3200" spc="-1" strike="noStrike">
                  <a:solidFill>
                    <a:srgbClr val="000000"/>
                  </a:solidFill>
                  <a:latin typeface="Arial"/>
                  <a:ea typeface="ヒラギノ明朝 ProN W3"/>
                </a:rPr>
                <a:t>	</a:t>
              </a:r>
              <a:r>
                <a:rPr b="0" lang="en-US" sz="3200" spc="-1" strike="noStrike">
                  <a:solidFill>
                    <a:srgbClr val="000000"/>
                  </a:solidFill>
                  <a:latin typeface="Arial"/>
                  <a:ea typeface="ヒラギノ明朝 ProN W3"/>
                </a:rPr>
                <a:t>With  the data split into 70/30 training and testing data, the model returns a 30.82% accuracy level, which would suggest that the factor used are not good predictors for dividend paid per industry</a:t>
              </a:r>
              <a:endParaRPr b="0" lang="en-US" sz="3200" spc="-1" strike="noStrike">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23585</TotalTime>
  <Application>LibreOffice/6.2.8.2$Linux_X86_64 LibreOffice_project/20$Build-2</Application>
  <Company>Rensselaer Polytechnic Institute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2010-03-16T21:47:29Z</dcterms:created>
  <dc:creator>Patrick West</dc:creator>
  <dc:description/>
  <dc:language>en-US</dc:language>
  <cp:lastModifiedBy/>
  <cp:lastPrinted>2017-12-12T11:03:11Z</cp:lastPrinted>
  <dcterms:modified xsi:type="dcterms:W3CDTF">2019-12-09T21:41:22Z</dcterms:modified>
  <cp:revision>908</cp:revision>
  <dc:subject>Social and Personal Factors in Semantic Infusion Projects</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Rensselaer Polytechnic Institute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Manager">
    <vt:lpwstr>Peter Fox</vt:lpwstr>
  </property>
  <property fmtid="{D5CDD505-2E9C-101B-9397-08002B2CF9AE}" pid="9" name="Notes">
    <vt:i4>1</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