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tif" ContentType="image/tiff"/>
  <Override PartName="/ppt/media/image5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1272162" cy="4169727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28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027A56-94CC-45FA-A687-5B7479C0E96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05AC50-196B-485E-8DE6-F3625BA4FA27}" type="slidenum">
              <a:rPr b="0" lang="en-US" sz="1200" spc="-1" strike="noStrike">
                <a:latin typeface="Times New Roman"/>
                <a:ea typeface="ヒラギノ明朝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2143080" y="685800"/>
            <a:ext cx="2571480" cy="342864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2658348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344320" y="27533160"/>
            <a:ext cx="2658348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96600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344320" y="275331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966000" y="275331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332440" y="120459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0320560" y="120459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344320" y="275331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1332440" y="275331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0320560" y="27533160"/>
            <a:ext cx="855972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344320" y="12045960"/>
            <a:ext cx="26583480" cy="29651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26583480" cy="2965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12972600" cy="2965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5966000" y="12045960"/>
            <a:ext cx="12972600" cy="2965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44320" y="2318040"/>
            <a:ext cx="26583480" cy="4509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966000" y="12045960"/>
            <a:ext cx="12972600" cy="2965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344320" y="275331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12972600" cy="2965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96600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966000" y="275331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966000" y="12045960"/>
            <a:ext cx="1297260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344320" y="27533160"/>
            <a:ext cx="26583480" cy="1414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44320" y="2318040"/>
            <a:ext cx="26583480" cy="9727560"/>
          </a:xfrm>
          <a:prstGeom prst="rect">
            <a:avLst/>
          </a:prstGeom>
        </p:spPr>
        <p:txBody>
          <a:bodyPr lIns="248760" rIns="506880" tIns="248760" bIns="248760" anchor="ctr">
            <a:noAutofit/>
          </a:bodyPr>
          <a:p>
            <a:pPr marL="3600" indent="-3240" algn="ctr">
              <a:lnSpc>
                <a:spcPct val="100000"/>
              </a:lnSpc>
            </a:pP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C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l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i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c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k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 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o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 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e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d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i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 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M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a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s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e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r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 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i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l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e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 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s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y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l</a:t>
            </a:r>
            <a:r>
              <a:rPr b="0" lang="en-US" sz="121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e</a:t>
            </a:r>
            <a:endParaRPr b="0" lang="en-US" sz="1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344320" y="12045960"/>
            <a:ext cx="26583480" cy="29651040"/>
          </a:xfrm>
          <a:prstGeom prst="rect">
            <a:avLst/>
          </a:prstGeom>
        </p:spPr>
        <p:txBody>
          <a:bodyPr lIns="248760" rIns="506880" tIns="248760" bIns="248760">
            <a:noAutofit/>
          </a:bodyPr>
          <a:p>
            <a:pPr marL="943920" indent="-938880">
              <a:lnSpc>
                <a:spcPct val="100000"/>
              </a:lnSpc>
              <a:spcBef>
                <a:spcPts val="21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875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Click to edit Master text styles</a:t>
            </a:r>
            <a:endParaRPr b="0" lang="en-US" sz="8750" spc="-1" strike="noStrike">
              <a:solidFill>
                <a:srgbClr val="000000"/>
              </a:solidFill>
              <a:latin typeface="Times New Roman"/>
            </a:endParaRPr>
          </a:p>
          <a:p>
            <a:pPr lvl="1" marL="2039760" indent="-781560">
              <a:lnSpc>
                <a:spcPct val="100000"/>
              </a:lnSpc>
              <a:spcBef>
                <a:spcPts val="1848"/>
              </a:spcBef>
              <a:buClr>
                <a:srgbClr val="000000"/>
              </a:buClr>
              <a:buFont typeface="Times"/>
              <a:buChar char="–"/>
            </a:pPr>
            <a:r>
              <a:rPr b="0" lang="en-US" sz="761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Second level</a:t>
            </a:r>
            <a:endParaRPr b="0" lang="en-US" sz="7610" spc="-1" strike="noStrike">
              <a:solidFill>
                <a:srgbClr val="000000"/>
              </a:solidFill>
              <a:latin typeface="Times New Roman"/>
            </a:endParaRPr>
          </a:p>
          <a:p>
            <a:pPr lvl="2" marL="3135960" indent="-625680">
              <a:lnSpc>
                <a:spcPct val="100000"/>
              </a:lnSpc>
              <a:spcBef>
                <a:spcPts val="1568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663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Third level</a:t>
            </a:r>
            <a:endParaRPr b="0" lang="en-US" sz="6630" spc="-1" strike="noStrike">
              <a:solidFill>
                <a:srgbClr val="000000"/>
              </a:solidFill>
              <a:latin typeface="Times New Roman"/>
            </a:endParaRPr>
          </a:p>
          <a:p>
            <a:pPr lvl="3" marL="4388760" indent="-62496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Times"/>
              <a:buChar char="–"/>
            </a:pPr>
            <a:r>
              <a:rPr b="0" lang="en-US" sz="544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Fourth level</a:t>
            </a:r>
            <a:endParaRPr b="0" lang="en-US" sz="5440" spc="-1" strike="noStrike">
              <a:solidFill>
                <a:srgbClr val="000000"/>
              </a:solidFill>
              <a:latin typeface="Times New Roman"/>
            </a:endParaRPr>
          </a:p>
          <a:p>
            <a:pPr lvl="4" marL="5642280" indent="-62568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Times"/>
              <a:buChar char="»"/>
            </a:pPr>
            <a:r>
              <a:rPr b="0" lang="en-US" sz="5440" spc="-1" strike="noStrike">
                <a:solidFill>
                  <a:srgbClr val="000000"/>
                </a:solidFill>
                <a:latin typeface="Times New Roman"/>
                <a:ea typeface="ヒラギノ明朝 ProN W3"/>
              </a:rPr>
              <a:t>Fifth level</a:t>
            </a:r>
            <a:endParaRPr b="0" lang="en-US" sz="54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5099920" y="37989360"/>
            <a:ext cx="1139760" cy="1959120"/>
          </a:xfrm>
          <a:prstGeom prst="rect">
            <a:avLst/>
          </a:prstGeom>
        </p:spPr>
        <p:txBody>
          <a:bodyPr lIns="85320" rIns="85320" tIns="42840" bIns="42840">
            <a:noAutofit/>
          </a:bodyPr>
          <a:p>
            <a:pPr algn="ctr">
              <a:lnSpc>
                <a:spcPct val="100000"/>
              </a:lnSpc>
            </a:pPr>
            <a:fld id="{64B95A24-F1F3-4057-BD0B-20F15C590DDF}" type="slidenum">
              <a:rPr b="0" lang="en-US" sz="3809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b="0" lang="en-US" sz="380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tif"/><Relationship Id="rId5" Type="http://schemas.openxmlformats.org/officeDocument/2006/relationships/image" Target="../media/image5.png"/><Relationship Id="rId6" Type="http://schemas.openxmlformats.org/officeDocument/2006/relationships/hyperlink" Target="https://rpubs.com/cyobero/regression-tree" TargetMode="External"/><Relationship Id="rId7" Type="http://schemas.openxmlformats.org/officeDocument/2006/relationships/hyperlink" Target="https://community.rstudio.com/t/insert-regression-model-into-ggplot2/2439/9" TargetMode="External"/><Relationship Id="rId8" Type="http://schemas.openxmlformats.org/officeDocument/2006/relationships/image" Target="../media/image6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640800" y="4199400"/>
            <a:ext cx="9417600" cy="11064960"/>
            <a:chOff x="640800" y="4199400"/>
            <a:chExt cx="9417600" cy="11064960"/>
          </a:xfrm>
        </p:grpSpPr>
        <p:sp>
          <p:nvSpPr>
            <p:cNvPr id="46" name="CustomShape 2"/>
            <p:cNvSpPr/>
            <p:nvPr/>
          </p:nvSpPr>
          <p:spPr>
            <a:xfrm>
              <a:off x="644760" y="4938480"/>
              <a:ext cx="9413640" cy="103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This poster attempts to identify and model relationships between tax paid per industry, compensation per industry, dividend paid per industry and Undistributed Corporate Profits per Industry.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 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This data-set is provided by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the Bureau of economic research(BEA), QR code to the data-set is available at the bottom of the poster.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1) The first relationship we wish to examine and model is between tax paid per industry and employee compensation. 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2) With the second model we want too see if we can predict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dividend paid, using relationships between tax paid per industry, compensation per industry, and Undistributed Corporate Profits per Industry.</a:t>
              </a:r>
              <a:endParaRPr b="0" lang="en-US" sz="32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7" name="CustomShape 3"/>
            <p:cNvSpPr/>
            <p:nvPr/>
          </p:nvSpPr>
          <p:spPr>
            <a:xfrm>
              <a:off x="640800" y="4199400"/>
              <a:ext cx="9413640" cy="776880"/>
            </a:xfrm>
            <a:prstGeom prst="rect">
              <a:avLst/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Purpose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48" name="CustomShape 4"/>
          <p:cNvSpPr/>
          <p:nvPr/>
        </p:nvSpPr>
        <p:spPr>
          <a:xfrm>
            <a:off x="3609360" y="849960"/>
            <a:ext cx="23041440" cy="295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720" tIns="0" bIns="0">
            <a:noAutofit/>
          </a:bodyPr>
          <a:p>
            <a:pPr marL="17640" algn="ctr">
              <a:lnSpc>
                <a:spcPct val="100000"/>
              </a:lnSpc>
              <a:spcBef>
                <a:spcPts val="666"/>
              </a:spcBef>
            </a:pPr>
            <a:r>
              <a:rPr b="1" lang="en-US" sz="4800" spc="-1" strike="noStrike">
                <a:solidFill>
                  <a:srgbClr val="333399"/>
                </a:solidFill>
                <a:latin typeface="Verdana"/>
                <a:ea typeface="Verdana"/>
              </a:rPr>
              <a:t>Analysis of industry tax rate, compensation and dividend</a:t>
            </a:r>
            <a:endParaRPr b="0" lang="en-US" sz="4800" spc="-1" strike="noStrike">
              <a:latin typeface="Arial"/>
            </a:endParaRPr>
          </a:p>
          <a:p>
            <a:pPr marL="17640" algn="ctr">
              <a:lnSpc>
                <a:spcPct val="100000"/>
              </a:lnSpc>
              <a:spcBef>
                <a:spcPts val="666"/>
              </a:spcBef>
            </a:pPr>
            <a:endParaRPr b="0" lang="en-US" sz="4800" spc="-1" strike="noStrike">
              <a:latin typeface="Arial"/>
            </a:endParaRPr>
          </a:p>
          <a:p>
            <a:pPr marL="17640" algn="ctr">
              <a:lnSpc>
                <a:spcPct val="100000"/>
              </a:lnSpc>
              <a:spcBef>
                <a:spcPts val="666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 Black"/>
                <a:ea typeface="Arial Black"/>
              </a:rPr>
              <a:t>David Wang, wangs10@rpi.edu</a:t>
            </a:r>
            <a:endParaRPr b="0" lang="en-US" sz="1800" spc="-1" strike="noStrike">
              <a:latin typeface="Arial"/>
            </a:endParaRPr>
          </a:p>
          <a:p>
            <a:pPr marL="17640">
              <a:lnSpc>
                <a:spcPct val="100000"/>
              </a:lnSpc>
              <a:spcBef>
                <a:spcPts val="666"/>
              </a:spcBef>
            </a:pPr>
            <a:r>
              <a:rPr b="1" lang="en-US" sz="1200" spc="-1" strike="noStrike" baseline="30000">
                <a:solidFill>
                  <a:srgbClr val="333399"/>
                </a:solidFill>
                <a:latin typeface="Arial Black"/>
                <a:ea typeface="Arial Black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17640" algn="ctr">
              <a:lnSpc>
                <a:spcPct val="100000"/>
              </a:lnSpc>
              <a:spcBef>
                <a:spcPts val="666"/>
              </a:spcBef>
            </a:pPr>
            <a:r>
              <a:rPr b="1" lang="en-US" sz="2000" spc="-1" strike="noStrike" baseline="30000">
                <a:solidFill>
                  <a:srgbClr val="333399"/>
                </a:solidFill>
                <a:latin typeface="Arial Black"/>
                <a:ea typeface="Arial Black"/>
              </a:rPr>
              <a:t>1</a:t>
            </a:r>
            <a:r>
              <a:rPr b="1" lang="en-US" sz="2000" spc="-1" strike="noStrike">
                <a:solidFill>
                  <a:srgbClr val="333399"/>
                </a:solidFill>
                <a:latin typeface="Arial Black"/>
                <a:ea typeface="Arial Black"/>
              </a:rPr>
              <a:t>Rensselaer Polytechnic Institute, Troy, NY, United States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9" name="Picture 48" descr=""/>
          <p:cNvPicPr/>
          <p:nvPr/>
        </p:nvPicPr>
        <p:blipFill>
          <a:blip r:embed="rId1"/>
          <a:stretch/>
        </p:blipFill>
        <p:spPr>
          <a:xfrm>
            <a:off x="713520" y="551160"/>
            <a:ext cx="4435200" cy="222336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480240" y="38313360"/>
            <a:ext cx="14782320" cy="30326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Glossary: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BEA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 – Bureau of economic research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Regression Trees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 -When the decision tree has a continuous target variable.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Bituminous coal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 - Bituminous coal or black coal is a relatively soft coal containing a tar like substance called bitumen or asphalt.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Anthracite coal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 - often referred to as hard coal, has a submetallic luster. Contains the highest carbon content, and  fewest impurities, and the highest energy density of all types of coal.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300" spc="-1" strike="noStrike">
              <a:latin typeface="Arial"/>
            </a:endParaRPr>
          </a:p>
        </p:txBody>
      </p:sp>
      <p:pic>
        <p:nvPicPr>
          <p:cNvPr id="51" name="Picture 17" descr=""/>
          <p:cNvPicPr/>
          <p:nvPr/>
        </p:nvPicPr>
        <p:blipFill>
          <a:blip r:embed="rId2"/>
          <a:stretch/>
        </p:blipFill>
        <p:spPr>
          <a:xfrm>
            <a:off x="844920" y="3019320"/>
            <a:ext cx="3754800" cy="703800"/>
          </a:xfrm>
          <a:prstGeom prst="rect">
            <a:avLst/>
          </a:prstGeom>
          <a:ln>
            <a:noFill/>
          </a:ln>
        </p:spPr>
      </p:pic>
      <p:grpSp>
        <p:nvGrpSpPr>
          <p:cNvPr id="52" name="Group 6"/>
          <p:cNvGrpSpPr/>
          <p:nvPr/>
        </p:nvGrpSpPr>
        <p:grpSpPr>
          <a:xfrm>
            <a:off x="-360" y="0"/>
            <a:ext cx="31272120" cy="41697000"/>
            <a:chOff x="-360" y="0"/>
            <a:chExt cx="31272120" cy="41697000"/>
          </a:xfrm>
        </p:grpSpPr>
        <p:sp>
          <p:nvSpPr>
            <p:cNvPr id="53" name="CustomShape 7"/>
            <p:cNvSpPr/>
            <p:nvPr/>
          </p:nvSpPr>
          <p:spPr>
            <a:xfrm>
              <a:off x="0" y="0"/>
              <a:ext cx="273960" cy="41696280"/>
            </a:xfrm>
            <a:prstGeom prst="rect">
              <a:avLst/>
            </a:prstGeom>
            <a:solidFill>
              <a:srgbClr val="33339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8"/>
            <p:cNvSpPr/>
            <p:nvPr/>
          </p:nvSpPr>
          <p:spPr>
            <a:xfrm>
              <a:off x="-360" y="0"/>
              <a:ext cx="31272120" cy="273960"/>
            </a:xfrm>
            <a:prstGeom prst="rect">
              <a:avLst/>
            </a:prstGeom>
            <a:solidFill>
              <a:srgbClr val="33339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9"/>
            <p:cNvSpPr/>
            <p:nvPr/>
          </p:nvSpPr>
          <p:spPr>
            <a:xfrm>
              <a:off x="-360" y="41423040"/>
              <a:ext cx="31272120" cy="273960"/>
            </a:xfrm>
            <a:prstGeom prst="rect">
              <a:avLst/>
            </a:prstGeom>
            <a:solidFill>
              <a:srgbClr val="33339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0"/>
            <p:cNvSpPr/>
            <p:nvPr/>
          </p:nvSpPr>
          <p:spPr>
            <a:xfrm>
              <a:off x="30997800" y="720"/>
              <a:ext cx="273960" cy="41696280"/>
            </a:xfrm>
            <a:prstGeom prst="rect">
              <a:avLst/>
            </a:prstGeom>
            <a:solidFill>
              <a:srgbClr val="33339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CustomShape 11"/>
          <p:cNvSpPr/>
          <p:nvPr/>
        </p:nvSpPr>
        <p:spPr>
          <a:xfrm>
            <a:off x="17888400" y="2646000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n-US" sz="228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7888400" y="2646000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n-US" sz="2280" spc="-1" strike="noStrike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21096720" y="26062920"/>
            <a:ext cx="95965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14"/>
          <p:cNvGrpSpPr/>
          <p:nvPr/>
        </p:nvGrpSpPr>
        <p:grpSpPr>
          <a:xfrm>
            <a:off x="640080" y="31970520"/>
            <a:ext cx="9418320" cy="5702760"/>
            <a:chOff x="640080" y="31970520"/>
            <a:chExt cx="9418320" cy="5702760"/>
          </a:xfrm>
        </p:grpSpPr>
        <p:sp>
          <p:nvSpPr>
            <p:cNvPr id="61" name="CustomShape 15"/>
            <p:cNvSpPr/>
            <p:nvPr/>
          </p:nvSpPr>
          <p:spPr>
            <a:xfrm>
              <a:off x="644400" y="32709240"/>
              <a:ext cx="9414000" cy="496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1) With the first model we can employ a simple linear model to examine the relationship between tax paid per industry and employee compensation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2) The second model we can utilize a regression tree with 10 fold cross validation. A regression tree allows us to easily visualize the relationship between all the variables, and identify the importance of each variable. 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" name="CustomShape 16"/>
            <p:cNvSpPr/>
            <p:nvPr/>
          </p:nvSpPr>
          <p:spPr>
            <a:xfrm>
              <a:off x="640080" y="31970520"/>
              <a:ext cx="9414000" cy="776880"/>
            </a:xfrm>
            <a:prstGeom prst="rect">
              <a:avLst/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Methods</a:t>
              </a:r>
              <a:endParaRPr b="0" lang="en-US" sz="4000" spc="-1" strike="noStrike">
                <a:latin typeface="Arial"/>
              </a:endParaRPr>
            </a:p>
          </p:txBody>
        </p:sp>
      </p:grpSp>
      <p:grpSp>
        <p:nvGrpSpPr>
          <p:cNvPr id="63" name="Group 17"/>
          <p:cNvGrpSpPr/>
          <p:nvPr/>
        </p:nvGrpSpPr>
        <p:grpSpPr>
          <a:xfrm>
            <a:off x="10972800" y="4206240"/>
            <a:ext cx="19394280" cy="776880"/>
            <a:chOff x="10972800" y="4206240"/>
            <a:chExt cx="19394280" cy="776880"/>
          </a:xfrm>
        </p:grpSpPr>
        <p:sp>
          <p:nvSpPr>
            <p:cNvPr id="64" name="CustomShape 18"/>
            <p:cNvSpPr/>
            <p:nvPr/>
          </p:nvSpPr>
          <p:spPr>
            <a:xfrm>
              <a:off x="10972800" y="4206240"/>
              <a:ext cx="19394280" cy="776880"/>
            </a:xfrm>
            <a:prstGeom prst="rect">
              <a:avLst/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Results</a:t>
              </a:r>
              <a:endParaRPr b="0" lang="en-US" sz="4000" spc="-1" strike="noStrike">
                <a:latin typeface="Arial"/>
              </a:endParaRPr>
            </a:p>
          </p:txBody>
        </p:sp>
      </p:grpSp>
      <p:pic>
        <p:nvPicPr>
          <p:cNvPr id="65" name="Picture 75" descr=""/>
          <p:cNvPicPr/>
          <p:nvPr/>
        </p:nvPicPr>
        <p:blipFill>
          <a:blip r:embed="rId3"/>
          <a:stretch/>
        </p:blipFill>
        <p:spPr>
          <a:xfrm>
            <a:off x="26441280" y="2722320"/>
            <a:ext cx="3060360" cy="990360"/>
          </a:xfrm>
          <a:prstGeom prst="rect">
            <a:avLst/>
          </a:prstGeom>
          <a:ln>
            <a:noFill/>
          </a:ln>
        </p:spPr>
      </p:pic>
      <p:pic>
        <p:nvPicPr>
          <p:cNvPr id="66" name="Picture 76" descr=""/>
          <p:cNvPicPr/>
          <p:nvPr/>
        </p:nvPicPr>
        <p:blipFill>
          <a:blip r:embed="rId4"/>
          <a:stretch/>
        </p:blipFill>
        <p:spPr>
          <a:xfrm>
            <a:off x="26018280" y="814680"/>
            <a:ext cx="4248720" cy="1206720"/>
          </a:xfrm>
          <a:prstGeom prst="rect">
            <a:avLst/>
          </a:prstGeom>
          <a:ln>
            <a:noFill/>
          </a:ln>
        </p:spPr>
      </p:pic>
      <p:pic>
        <p:nvPicPr>
          <p:cNvPr id="67" name="Picture 92" descr=""/>
          <p:cNvPicPr/>
          <p:nvPr/>
        </p:nvPicPr>
        <p:blipFill>
          <a:blip r:embed="rId5"/>
          <a:stretch/>
        </p:blipFill>
        <p:spPr>
          <a:xfrm>
            <a:off x="4878000" y="1757520"/>
            <a:ext cx="4248720" cy="2134080"/>
          </a:xfrm>
          <a:prstGeom prst="rect">
            <a:avLst/>
          </a:prstGeom>
          <a:ln>
            <a:noFill/>
          </a:ln>
        </p:spPr>
      </p:pic>
      <p:grpSp>
        <p:nvGrpSpPr>
          <p:cNvPr id="68" name="Group 19"/>
          <p:cNvGrpSpPr/>
          <p:nvPr/>
        </p:nvGrpSpPr>
        <p:grpSpPr>
          <a:xfrm>
            <a:off x="584280" y="14962320"/>
            <a:ext cx="9474120" cy="17889120"/>
            <a:chOff x="584280" y="14962320"/>
            <a:chExt cx="9474120" cy="17889120"/>
          </a:xfrm>
        </p:grpSpPr>
        <p:sp>
          <p:nvSpPr>
            <p:cNvPr id="69" name="CustomShape 20"/>
            <p:cNvSpPr/>
            <p:nvPr/>
          </p:nvSpPr>
          <p:spPr>
            <a:xfrm>
              <a:off x="588240" y="15701400"/>
              <a:ext cx="9470160" cy="1715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The data-set provided by BEA spans across 60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unique industries and provides data from 1929 to the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present. 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Before the data-set can be used we require some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data wrangling. 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As we move from decade to decade new industries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pop up and and old industry gets merged with others.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For example from 1929 to 1948 the coal mining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industry was split into two separate categories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Anthracite mining and Bituminous / soft coal mining,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after 1948 the two industry was merged into one,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thus we first need to standardize the industries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across the 89 years available to us. 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Second the fiscal data provided does not account for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inflation, thus if we want to evaluate the fiscal data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on the same scale, we would need to manually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adjust for inflation. To adjust for inflation we can use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the Consumer Price Index (CPI) provided in the data-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set, CPI is a measurement that examines the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weighted average of prices of a basket of consumer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goods and services (e.g  transportation, food,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medical care). We can use the following formula to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calculate the inflation multiplier ((B – A)/A) + 1, where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A is the starting CPI and B is the ending CPI.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Using the above formula we can construct a matrix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of inflation multiplier. Multiplying our data with the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inflation matrix, we now have a inflation adjusted </a:t>
              </a: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ヒラギノ明朝 ProN W3"/>
                </a:rPr>
                <a:t>data-set.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70" name="CustomShape 21"/>
            <p:cNvSpPr/>
            <p:nvPr/>
          </p:nvSpPr>
          <p:spPr>
            <a:xfrm>
              <a:off x="584280" y="14962320"/>
              <a:ext cx="9470160" cy="776880"/>
            </a:xfrm>
            <a:prstGeom prst="rect">
              <a:avLst/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Data </a:t>
              </a: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Descriptio</a:t>
              </a:r>
              <a:r>
                <a:rPr b="1" lang="en-US" sz="40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n 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71" name="CustomShape 22"/>
          <p:cNvSpPr/>
          <p:nvPr/>
        </p:nvSpPr>
        <p:spPr>
          <a:xfrm>
            <a:off x="15515280" y="38311560"/>
            <a:ext cx="15270480" cy="30326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Resour</a:t>
            </a:r>
            <a:r>
              <a:rPr b="1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ces: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Regressi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on 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trees: 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  <a:hlinkClick r:id="rId6"/>
              </a:rPr>
              <a:t>https://rpubs.com/cyobero/regression-tree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Linear 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regressi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on plot: 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  <a:hlinkClick r:id="rId7"/>
              </a:rPr>
              <a:t>https://community.rstudio.com/t/insert-regression-model-into-ggplot2/2439/9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Data-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set QR </a:t>
            </a:r>
            <a:r>
              <a:rPr b="0" lang="en-US" sz="2300" spc="-1" strike="noStrike">
                <a:solidFill>
                  <a:srgbClr val="000000"/>
                </a:solidFill>
                <a:latin typeface="Verdana"/>
                <a:ea typeface="Verdana"/>
              </a:rPr>
              <a:t>code: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8"/>
          <a:stretch/>
        </p:blipFill>
        <p:spPr>
          <a:xfrm>
            <a:off x="18288000" y="39712320"/>
            <a:ext cx="1554480" cy="1554480"/>
          </a:xfrm>
          <a:prstGeom prst="rect">
            <a:avLst/>
          </a:prstGeom>
          <a:ln>
            <a:noFill/>
          </a:ln>
        </p:spPr>
      </p:pic>
      <p:sp>
        <p:nvSpPr>
          <p:cNvPr id="73" name="TextShape 23"/>
          <p:cNvSpPr txBox="1"/>
          <p:nvPr/>
        </p:nvSpPr>
        <p:spPr>
          <a:xfrm>
            <a:off x="10972800" y="5486400"/>
            <a:ext cx="19202400" cy="12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ヒラギノ明朝 ProN W3"/>
              </a:rPr>
              <a:t>This poster attempts to identify and model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ヒラギノ明朝 ProN W3"/>
              </a:rPr>
              <a:t>relationships between tax paid per industry,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ヒラギノ明朝 ProN W3"/>
              </a:rPr>
              <a:t>compensation per industry, dividend paid per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ヒラギノ明朝 ProN W3"/>
              </a:rPr>
              <a:t>industry and Undistributed Corporate Profits per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ヒラギノ明朝 ProN W3"/>
              </a:rPr>
              <a:t>Industry.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23570</TotalTime>
  <Application>LibreOffice/6.2.8.2$Linux_X86_64 LibreOffice_project/20$Build-2</Application>
  <Pages>0</Pages>
  <Words>630</Words>
  <Characters>0</Characters>
  <Paragraphs>147</Paragraphs>
  <Company>Rensselaer Polytechnic Institute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2010-03-16T21:47:29Z</dcterms:created>
  <dc:creator>Patrick West</dc:creator>
  <dc:description/>
  <dc:language>en-US</dc:language>
  <cp:lastModifiedBy/>
  <cp:lastPrinted>2017-12-12T11:03:11Z</cp:lastPrinted>
  <dcterms:modified xsi:type="dcterms:W3CDTF">2019-12-09T01:01:49Z</dcterms:modified>
  <cp:revision>905</cp:revision>
  <dc:subject>Social and Personal Factors in Semantic Infusion Projects</dc:subject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Rensselaer Polytechnic Institute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Peter Fox</vt:lpwstr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