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5400" spc="-1" strike="noStrike">
                <a:solidFill>
                  <a:srgbClr val="006699"/>
                </a:solidFill>
                <a:latin typeface="Arial"/>
              </a:rPr>
              <a:t>Click to edit the title text format</a:t>
            </a:r>
            <a:endParaRPr b="0" lang="en-US" sz="5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A5589D8-5545-4ADC-89A3-72347C5F662A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>
                  <a:alpha val="0"/>
                </a:srgbClr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62040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>
                  <a:alpha val="0"/>
                </a:srgbClr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5143A555-D068-4EA6-866D-E1311B5CA2D9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ww.kernel.org/" TargetMode="External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opensource.org/" TargetMode="External"/><Relationship Id="rId2" Type="http://schemas.openxmlformats.org/officeDocument/2006/relationships/hyperlink" Target="https://gnu.org/" TargetMode="External"/><Relationship Id="rId3" Type="http://schemas.openxmlformats.org/officeDocument/2006/relationships/hyperlink" Target="https://www.kernel.org/" TargetMode="External"/><Relationship Id="rId4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731520" y="2144520"/>
            <a:ext cx="9071640" cy="165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5400" spc="-1" strike="noStrike">
                <a:solidFill>
                  <a:srgbClr val="006699"/>
                </a:solidFill>
                <a:latin typeface="Arial"/>
              </a:rPr>
              <a:t>自由及开放源代码的</a:t>
            </a:r>
            <a:br/>
            <a:r>
              <a:rPr b="0" lang="en-US" sz="5400" spc="-1" strike="noStrike">
                <a:solidFill>
                  <a:srgbClr val="006699"/>
                </a:solidFill>
                <a:latin typeface="Arial"/>
              </a:rPr>
              <a:t>历史与发展</a:t>
            </a:r>
            <a:endParaRPr b="0" lang="en-US" sz="5400" spc="-1" strike="noStrike">
              <a:solidFill>
                <a:srgbClr val="0066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开源软件与许可证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是否是开源软件由许可证决定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开放源代码促进会（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Open Source Initiative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）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与自由软件内涵一致的定义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自由及开放源代码软件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Free and open-source software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FOSS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5" dur="indefinite" restart="never" nodeType="tmRoot">
          <p:childTnLst>
            <p:seq>
              <p:cTn id="136" dur="indefinite" nodeType="mainSeq">
                <p:childTnLst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GNU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计划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548640" y="10972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自由的操作系统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“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GNU's Not Unix”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https://gnu.org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包含众多软件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内核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命令行解释器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编译器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文本编辑器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邮件处理程序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7" dur="indefinite" restart="never" nodeType="tmRoot">
          <p:childTnLst>
            <p:seq>
              <p:cTn id="158" dur="indefinite" nodeType="mainSeq">
                <p:childTnLst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Linux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内核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Linux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内核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  <a:hlinkClick r:id="rId1"/>
              </a:rPr>
              <a:t>https://www.kernel.org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安卓操作系统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3" dur="indefinite" restart="never" nodeType="tmRoot">
          <p:childTnLst>
            <p:seq>
              <p:cTn id="184" dur="indefinite" nodeType="mainSeq">
                <p:childTnLst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自由及开源软件的影响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438120" y="12801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个人软件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火狐浏览器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chrome</a:t>
            </a: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浏览器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服务器软件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Apache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MySQL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PHP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移动端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Android Open Source Project(AOSP)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5" dur="indefinite" restart="never" nodeType="tmRoot">
          <p:childTnLst>
            <p:seq>
              <p:cTn id="196" dur="indefinite" nodeType="mainSeq">
                <p:childTnLst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参考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Open Source Initiative: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  <a:hlinkClick r:id="rId1"/>
              </a:rPr>
              <a:t>https://opensource.org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GNU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计划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: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  <a:hlinkClick r:id="rId2"/>
              </a:rPr>
              <a:t>https://gnu.org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Linux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内核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: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  <a:hlinkClick r:id="rId3"/>
              </a:rPr>
              <a:t>https://www.kernel.org/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自我介绍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来自上海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Linux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用户组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自由及开放源代码软件的爱好者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资深的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Linux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用户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热爱编程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对硬件有兴趣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几个问题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自由软件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开放源代码软件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(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开源软件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)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Linux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系统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安卓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软件是什么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计算机可以理解、可以执行的数据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人类没法直接阅读或理解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通过源代码编译而来的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>
                <p:childTnLst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什么是源代码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符合特定格式的文本文件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人们可以阅读，可以修改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描述软件的行为，定义软件的功能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可以认为源代码就是某种形式的软件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>
                <p:childTnLst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软件发布形式的变迁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早期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: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源代码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可修改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可分享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八十年代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: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二进制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很难修改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不能分享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3" dur="indefinite" restart="never" nodeType="tmRoot">
          <p:childTnLst>
            <p:seq>
              <p:cTn id="74" dur="indefinite" nodeType="mainSeq">
                <p:childTnLst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二进制发行的结果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用户的自由受限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“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盗版”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1" dur="indefinite" restart="never" nodeType="tmRoot">
          <p:childTnLst>
            <p:seq>
              <p:cTn id="92" dur="indefinite" nodeType="mainSeq">
                <p:childTnLst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理查德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·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斯托曼与自由软件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尊重用户自由的软件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满足以下几个条件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运行的</a:t>
            </a: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自由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修改的自由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分发的自由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修改后再分发的自由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1" dur="indefinite" restart="never" nodeType="tmRoot">
          <p:childTnLst>
            <p:seq>
              <p:cTn id="102" dur="indefinite" nodeType="mainSeq">
                <p:childTnLst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开源软件概念的诞生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自由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(free)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和免费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(free)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自由软件的第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2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点自由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源代码可见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对商业友好、被大力宣传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9" dur="indefinite" restart="never" nodeType="tmRoot">
          <p:childTnLst>
            <p:seq>
              <p:cTn id="120" dur="indefinite" nodeType="mainSeq">
                <p:childTnLst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LibreOffice/6.3.0.4$Linux_X86_64 LibreOffice_project/30$Build-4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2020-11-14T06:16:26Z</dcterms:created>
  <dc:creator/>
  <dc:description/>
  <dc:language>en-US</dc:language>
  <cp:lastModifiedBy/>
  <dcterms:modified xsi:type="dcterms:W3CDTF">2020-11-14T07:08:55Z</dcterms:modified>
  <cp:revision>6</cp:revision>
  <dc:subject/>
  <dc:title>Blue Curve</dc:title>
</cp:coreProperties>
</file>