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62" r:id="rId6"/>
    <p:sldId id="263" r:id="rId7"/>
    <p:sldId id="260" r:id="rId8"/>
    <p:sldId id="261" r:id="rId9"/>
    <p:sldId id="264" r:id="rId10"/>
    <p:sldId id="259" r:id="rId11"/>
    <p:sldId id="265" r:id="rId12"/>
    <p:sldId id="266" r:id="rId13"/>
    <p:sldId id="267" r:id="rId14"/>
    <p:sldId id="268" r:id="rId15"/>
    <p:sldId id="269" r:id="rId16"/>
    <p:sldId id="275" r:id="rId17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270" r:id="rId5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4" y="-228"/>
      </p:cViewPr>
      <p:guideLst>
        <p:guide orient="horz" pos="21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/>
            <a:fld id="{9A0DB2DC-4C9A-4742-B13C-FB6460FD3503}" type="slidenum">
              <a:rPr lang="en-US" altLang="en-US" sz="1300" dirty="0">
                <a:latin typeface="Verdana" panose="020B0604030504040204" pitchFamily="34" charset="0"/>
              </a:rPr>
            </a:fld>
            <a:endParaRPr lang="en-US" altLang="en-US" sz="13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194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215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235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256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276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297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/>
            <a:fld id="{9A0DB2DC-4C9A-4742-B13C-FB6460FD3503}" type="slidenum">
              <a:rPr lang="en-US" altLang="en-US" sz="1300" dirty="0">
                <a:latin typeface="Verdana" panose="020B0604030504040204" pitchFamily="34" charset="0"/>
              </a:rPr>
            </a:fld>
            <a:endParaRPr lang="en-US" altLang="en-US" sz="13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542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563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583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604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624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/>
            <a:fld id="{9A0DB2DC-4C9A-4742-B13C-FB6460FD3503}" type="slidenum">
              <a:rPr lang="en-US" altLang="en-US" sz="1300" dirty="0">
                <a:latin typeface="Verdana" panose="020B0604030504040204" pitchFamily="34" charset="0"/>
              </a:rPr>
            </a:fld>
            <a:endParaRPr lang="en-US" altLang="en-US" sz="13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645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/>
            <a:fld id="{9A0DB2DC-4C9A-4742-B13C-FB6460FD3503}" type="slidenum">
              <a:rPr lang="en-US" altLang="en-US" sz="1300" dirty="0">
                <a:latin typeface="Verdana" panose="020B0604030504040204" pitchFamily="34" charset="0"/>
              </a:rPr>
            </a:fld>
            <a:endParaRPr lang="en-US" altLang="en-US" sz="13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/>
            <a:fld id="{9A0DB2DC-4C9A-4742-B13C-FB6460FD3503}" type="slidenum">
              <a:rPr lang="en-US" altLang="en-US" sz="1300" dirty="0">
                <a:latin typeface="Verdana" panose="020B0604030504040204" pitchFamily="34" charset="0"/>
              </a:rPr>
            </a:fld>
            <a:endParaRPr lang="en-US" altLang="en-US" sz="13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/>
            <a:fld id="{9A0DB2DC-4C9A-4742-B13C-FB6460FD3503}" type="slidenum">
              <a:rPr lang="en-US" altLang="en-US" sz="1300" dirty="0">
                <a:latin typeface="Verdana" panose="020B0604030504040204" pitchFamily="34" charset="0"/>
              </a:rPr>
            </a:fld>
            <a:endParaRPr lang="en-US" altLang="en-US" sz="13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/>
            <a:fld id="{9A0DB2DC-4C9A-4742-B13C-FB6460FD3503}" type="slidenum">
              <a:rPr lang="en-US" altLang="en-US" sz="1300" dirty="0">
                <a:latin typeface="Verdana" panose="020B0604030504040204" pitchFamily="34" charset="0"/>
              </a:rPr>
            </a:fld>
            <a:endParaRPr lang="en-US" altLang="en-US" sz="13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133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/>
          <a:p>
            <a:pPr lvl="0"/>
            <a:endParaRPr lang="en-US" altLang="en-US" dirty="0"/>
          </a:p>
        </p:txBody>
      </p:sp>
      <p:sp>
        <p:nvSpPr>
          <p:cNvPr id="174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n-US" altLang="en-US" sz="1300" dirty="0">
                <a:latin typeface="Verdana" panose="020B0604030504040204" pitchFamily="34" charset="0"/>
                <a:cs typeface="Arial" panose="020B0604020202020204" pitchFamily="34" charset="0"/>
              </a:rPr>
            </a:fld>
            <a:endParaRPr lang="en-US" altLang="en-US" sz="1300" dirty="0">
              <a:latin typeface="Verdan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3"/>
            <a:ext cx="53848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900" b="0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28000">
                    <a:schemeClr val="tx1">
                      <a:lumMod val="93000"/>
                    </a:schemeClr>
                  </a:gs>
                  <a:gs pos="0">
                    <a:schemeClr val="bg1">
                      <a:lumMod val="38000"/>
                      <a:lumOff val="62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900" b="0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28000">
                    <a:schemeClr val="tx1">
                      <a:lumMod val="93000"/>
                    </a:schemeClr>
                  </a:gs>
                  <a:gs pos="0">
                    <a:schemeClr val="bg1">
                      <a:lumMod val="38000"/>
                      <a:lumOff val="62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validator.w3.org/" TargetMode="External"/><Relationship Id="rId1" Type="http://schemas.openxmlformats.org/officeDocument/2006/relationships/hyperlink" Target="http://www.w3.org/html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第一次培训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html + css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1280795"/>
          </a:xfrm>
        </p:spPr>
        <p:txBody>
          <a:bodyPr/>
          <a:lstStyle/>
          <a:p>
            <a:r>
              <a:rPr lang="en-US" altLang="zh-CN" dirty="0" err="1"/>
              <a:t>css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5000" lnSpcReduction="20000"/>
          </a:bodyPr>
          <a:lstStyle/>
          <a:p>
            <a:r>
              <a:rPr lang="en-US" altLang="zh-CN" dirty="0"/>
              <a:t>selector{ property : value;} // html element , class, id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body{ color : blue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          background-color: grey;</a:t>
            </a:r>
            <a:endParaRPr lang="en-US" altLang="zh-CN" dirty="0" smtClean="0"/>
          </a:p>
          <a:p>
            <a:r>
              <a:rPr lang="en-US" altLang="zh-CN" dirty="0" smtClean="0"/>
              <a:t>            height: 800px;</a:t>
            </a:r>
            <a:endParaRPr lang="en-US" altLang="zh-CN" dirty="0" smtClean="0"/>
          </a:p>
          <a:p>
            <a:r>
              <a:rPr lang="en-US" altLang="zh-CN" dirty="0" smtClean="0"/>
              <a:t>            width: 80%}  </a:t>
            </a:r>
            <a:r>
              <a:rPr lang="en-US" altLang="zh-CN" dirty="0"/>
              <a:t>color : 0-255 , 16</a:t>
            </a:r>
            <a:r>
              <a:rPr lang="zh-CN" altLang="en-US" dirty="0"/>
              <a:t>进制 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#0000FF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blue</a:t>
            </a:r>
            <a:endParaRPr lang="en-US" altLang="zh-CN" b="1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endParaRPr lang="en-US" altLang="zh-CN" b="1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a:hover{</a:t>
            </a:r>
            <a:endParaRPr lang="en-US" altLang="zh-CN" b="1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font-size: 20px;</a:t>
            </a:r>
            <a:endParaRPr lang="en-US" altLang="zh-CN" b="1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border-bottom: 3px solid pink;}</a:t>
            </a:r>
            <a:endParaRPr lang="en-US" altLang="zh-CN" dirty="0"/>
          </a:p>
          <a:p>
            <a:endParaRPr lang="en-US" altLang="zh-CN" dirty="0"/>
          </a:p>
          <a:p>
            <a:pPr marL="640080" lvl="1" indent="-236855" eaLnBrk="1" hangingPunct="1">
              <a:lnSpc>
                <a:spcPct val="80000"/>
              </a:lnSpc>
              <a:buFont typeface="Verdana" panose="020B0604030504040204" pitchFamily="34" charset="0"/>
              <a:buChar char="◦"/>
            </a:pP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background-color  &amp; color &amp; font-family &amp; font-size &amp;font-style &amp;font-weight &amp; line-height &amp; margin &amp; text-align &amp; text-decoration &amp; width</a:t>
            </a:r>
            <a:endParaRPr lang="en-US" altLang="zh-CN" sz="2800" dirty="0">
              <a:ea typeface="宋体" panose="02010600030101010101" pitchFamily="2" charset="-122"/>
              <a:sym typeface="+mn-ea"/>
            </a:endParaRPr>
          </a:p>
          <a:p>
            <a:pPr marL="640080" lvl="1" indent="-236855" eaLnBrk="1" hangingPunct="1">
              <a:lnSpc>
                <a:spcPct val="80000"/>
              </a:lnSpc>
              <a:buFont typeface="Verdana" panose="020B0604030504040204" pitchFamily="34" charset="0"/>
              <a:buChar char="◦"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&lt;style&gt;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body { background-color: #000000;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color: #FFFFFF;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&lt;/style&gt;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640080" lvl="1" indent="-236855" eaLnBrk="1" hangingPunct="1">
              <a:lnSpc>
                <a:spcPct val="80000"/>
              </a:lnSpc>
              <a:buFont typeface="Verdana" panose="020B0604030504040204" pitchFamily="34" charset="0"/>
              <a:buChar char="◦"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  <p:pic>
        <p:nvPicPr>
          <p:cNvPr id="77828" name="Picture 2" descr="Figure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915" y="302895"/>
            <a:ext cx="8462010" cy="6252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http://jigsaw.w3.org/css-validator/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&lt;p style = “3</a:t>
            </a:r>
            <a:endParaRPr lang="en-US" altLang="zh-CN" dirty="0" smtClean="0"/>
          </a:p>
          <a:p>
            <a:r>
              <a:rPr lang="en-US" altLang="zh-CN" dirty="0" smtClean="0"/>
              <a:t>&lt;head&gt;</a:t>
            </a:r>
            <a:endParaRPr lang="en-US" altLang="zh-CN" dirty="0" smtClean="0"/>
          </a:p>
          <a:p>
            <a:r>
              <a:rPr lang="en-US" altLang="zh-CN" dirty="0" smtClean="0"/>
              <a:t>  &lt;style&gt;2&lt;/style&gt;</a:t>
            </a:r>
            <a:endParaRPr lang="en-US" altLang="zh-CN" dirty="0" smtClean="0"/>
          </a:p>
          <a:p>
            <a:r>
              <a:rPr lang="en-US" altLang="zh-CN" dirty="0" smtClean="0"/>
              <a:t>&lt;/head&gt;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==</a:t>
            </a:r>
            <a:endParaRPr lang="en-US" altLang="zh-CN" dirty="0" smtClean="0"/>
          </a:p>
          <a:p>
            <a:r>
              <a:rPr lang="en-US" altLang="zh-CN" dirty="0" smtClean="0"/>
              <a:t> div{</a:t>
            </a:r>
            <a:r>
              <a:rPr lang="zh-CN" altLang="en-US" dirty="0" smtClean="0"/>
              <a:t> </a:t>
            </a:r>
            <a:r>
              <a:rPr lang="en-US" altLang="zh-CN" dirty="0" smtClean="0"/>
              <a:t>1 }</a:t>
            </a:r>
            <a:endParaRPr lang="en-US" altLang="zh-CN" dirty="0" smtClean="0"/>
          </a:p>
          <a:p>
            <a:r>
              <a:rPr lang="en-US" altLang="zh-CN" dirty="0" smtClean="0"/>
              <a:t> browser 5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sym typeface="+mn-ea"/>
              </a:rPr>
              <a:t>HTML Table Elements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/>
        </p:nvSpPr>
        <p:spPr>
          <a:xfrm>
            <a:off x="838200" y="1257300"/>
            <a:ext cx="6934200" cy="43434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&lt;table&gt; </a:t>
            </a:r>
            <a:br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the table</a:t>
            </a:r>
            <a:b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  <a:br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a table row</a:t>
            </a:r>
            <a:b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</a:t>
            </a:r>
            <a:br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a table cell</a:t>
            </a: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&lt;caption&gt; </a:t>
            </a:r>
            <a:br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Configures a description of the table</a:t>
            </a: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</a:t>
            </a:r>
            <a:r>
              <a:rPr lang="en-US" sz="2400" b="1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th</a:t>
            </a:r>
            <a:r>
              <a:rPr lang="en-US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 </a:t>
            </a:r>
            <a:r>
              <a:rPr lang="en-US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Element</a:t>
            </a:r>
            <a:br>
              <a:rPr lang="en-US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</a:br>
            <a:r>
              <a:rPr lang="en-US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Contains a table header cell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1269" name="Picture 2" descr="Figure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31305" y="1507490"/>
            <a:ext cx="4606925" cy="2691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905000" y="365125"/>
            <a:ext cx="3886200" cy="6035675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Example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457200"/>
            <a:ext cx="5595938" cy="6264276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lnSpcReduction="100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&lt;table border="1"&gt;</a:t>
            </a:r>
            <a:b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b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&lt;caption&gt;Birthday List&lt;/caption&gt;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&lt;td&gt;Name&lt;/td&gt;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&lt;td&gt;Birthday&lt;/td&gt;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&lt;/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&lt;td&gt;James&lt;/td&gt;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&lt;td&gt;11/08&lt;/td&gt;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&lt;/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&lt;td&gt;Karen&lt;/td&gt;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&lt;td&gt;4/17&lt;/td&gt;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&lt;/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&lt;td&gt;Sparky&lt;/td&gt;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&lt;td&gt;11/28&lt;/td&gt;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&lt;/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&lt;/table&gt;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781800" y="2743200"/>
          <a:ext cx="3328988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71575" imgH="1104900" progId="Paint.Picture">
                  <p:embed/>
                </p:oleObj>
              </mc:Choice>
              <mc:Fallback>
                <p:oleObj name="" r:id="rId1" imgW="1171575" imgH="110490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81800" y="2743200"/>
                        <a:ext cx="3328988" cy="314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Box 6"/>
          <p:cNvSpPr txBox="1"/>
          <p:nvPr/>
        </p:nvSpPr>
        <p:spPr>
          <a:xfrm>
            <a:off x="7391400" y="2209800"/>
            <a:ext cx="20707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800" dirty="0">
                <a:latin typeface="Times New Roman" panose="02020603050405020304" charset="0"/>
              </a:rPr>
              <a:t>Birthday List</a:t>
            </a:r>
            <a:endParaRPr lang="en-US" altLang="en-US" sz="2800" dirty="0"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7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MV Boli" panose="02000500030200090000" charset="0"/>
              </a:rPr>
              <a:t>jex</a:t>
            </a:r>
            <a:endParaRPr lang="en-US" altLang="zh-CN" b="1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3"/>
          <p:cNvSpPr/>
          <p:nvPr/>
        </p:nvSpPr>
        <p:spPr>
          <a:xfrm>
            <a:off x="1846263" y="20638"/>
            <a:ext cx="3352800" cy="6356350"/>
          </a:xfrm>
          <a:prstGeom prst="rect">
            <a:avLst/>
          </a:prstGeom>
          <a:solidFill>
            <a:schemeClr val="accent1">
              <a:alpha val="34901"/>
            </a:schemeClr>
          </a:solidFill>
          <a:ln w="9525">
            <a:noFill/>
          </a:ln>
        </p:spPr>
        <p:txBody>
          <a:bodyPr wrap="none" anchor="ctr"/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Example 2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xfrm>
            <a:off x="1904134" y="66819"/>
            <a:ext cx="3810000" cy="6264276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&lt;table border="1"&gt;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&gt;Name&lt;/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&gt;Birthday&lt;/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&lt;/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&lt;td&gt;James&lt;/td&gt;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&lt;td&gt;11/08&lt;/td&gt;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&lt;/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&lt;td&gt;Karen&lt;/td&gt;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&lt;td&gt;4/17&lt;/td&gt;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&lt;/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&lt;td&gt;Sparky&lt;/td&gt;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&lt;td&gt;11/28&lt;/td&gt;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&lt;/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&lt;/table&gt;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400800" y="2590800"/>
          <a:ext cx="403860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19200" imgH="1085850" progId="Paint.Picture">
                  <p:embed/>
                </p:oleObj>
              </mc:Choice>
              <mc:Fallback>
                <p:oleObj name="" r:id="rId1" imgW="1219200" imgH="10858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00800" y="2590800"/>
                        <a:ext cx="4038600" cy="359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/>
          <p:nvPr/>
        </p:nvSpPr>
        <p:spPr>
          <a:xfrm>
            <a:off x="6486525" y="1936750"/>
            <a:ext cx="2978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Using the &lt;th&gt; Element</a:t>
            </a:r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border Attribute</a:t>
            </a: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262063" y="2395220"/>
            <a:ext cx="7467600" cy="45259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Indicates the table is specifically not used for page layout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border=“1”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 browser default border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border=“”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visible browser default border. 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0" y="4405313"/>
            <a:ext cx="2511425" cy="1355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133600"/>
            <a:ext cx="2511425" cy="1433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3"/>
          <p:cNvSpPr/>
          <p:nvPr/>
        </p:nvSpPr>
        <p:spPr>
          <a:xfrm>
            <a:off x="2286000" y="1116013"/>
            <a:ext cx="3200400" cy="4800600"/>
          </a:xfrm>
          <a:prstGeom prst="rect">
            <a:avLst/>
          </a:prstGeom>
          <a:solidFill>
            <a:schemeClr val="tx2">
              <a:alpha val="25098"/>
            </a:schemeClr>
          </a:solidFill>
          <a:ln w="9525">
            <a:noFill/>
          </a:ln>
        </p:spPr>
        <p:txBody>
          <a:bodyPr wrap="none" anchor="ctr"/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colspan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Attribute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2438400" y="1191419"/>
            <a:ext cx="2895600" cy="47244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lnSpcReduction="10000"/>
          </a:bodyPr>
          <a:lstStyle/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&lt;table border="1"&gt;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 </a:t>
            </a:r>
            <a:r>
              <a:rPr kumimoji="0" lang="en-US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colspan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=“2”&gt;</a:t>
            </a:r>
            <a:b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b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Birthday List&lt;/td&gt;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&lt;/</a:t>
            </a:r>
            <a:r>
              <a:rPr kumimoji="0" lang="en-US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&lt;td&gt;James&lt;/td&gt;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&lt;td&gt;11/08&lt;/td&gt;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&lt;/</a:t>
            </a:r>
            <a:r>
              <a:rPr kumimoji="0" lang="en-US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&lt;</a:t>
            </a:r>
            <a:r>
              <a:rPr kumimoji="0" lang="en-US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&lt;td&gt;Karen&lt;/td&gt;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 &lt;td&gt;4/17&lt;/td&gt;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&lt;/</a:t>
            </a:r>
            <a:r>
              <a:rPr kumimoji="0" lang="en-US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tr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&lt;/table&gt;</a:t>
            </a: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400800" y="2209800"/>
          <a:ext cx="38100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33450" imgH="800100" progId="Paint.Picture">
                  <p:embed/>
                </p:oleObj>
              </mc:Choice>
              <mc:Fallback>
                <p:oleObj name="" r:id="rId1" imgW="933450" imgH="800100" progId="Paint.Picture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00800" y="2209800"/>
                        <a:ext cx="3810000" cy="326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3"/>
          <p:cNvSpPr/>
          <p:nvPr/>
        </p:nvSpPr>
        <p:spPr>
          <a:xfrm>
            <a:off x="2438400" y="2971800"/>
            <a:ext cx="6781800" cy="3352800"/>
          </a:xfrm>
          <a:prstGeom prst="rect">
            <a:avLst/>
          </a:prstGeom>
          <a:solidFill>
            <a:schemeClr val="tx2">
              <a:alpha val="32156"/>
            </a:schemeClr>
          </a:solidFill>
          <a:ln w="9525">
            <a:noFill/>
          </a:ln>
        </p:spPr>
        <p:txBody>
          <a:bodyPr wrap="none" anchor="ctr"/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467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rowspan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Attribute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2312126" y="3004004"/>
            <a:ext cx="7162800" cy="3733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&lt;table border="1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"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&gt;</a:t>
            </a:r>
            <a:b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&lt;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tr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&gt;</a:t>
            </a:r>
            <a:b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&lt;td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rowspan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="2"&gt;This spans two rows&lt;/td&gt;</a:t>
            </a:r>
            <a:b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&lt;td&gt;Row 1 Column 2&lt;/td&gt;</a:t>
            </a:r>
            <a:b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&lt;/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tr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&gt;</a:t>
            </a:r>
            <a:b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&lt;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tr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&gt;</a:t>
            </a:r>
            <a:b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&lt;td&gt;Row 2 Column 2&lt;/td&gt;</a:t>
            </a:r>
            <a:b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&lt;/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tr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&gt;</a:t>
            </a:r>
            <a:b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&lt;/table&gt;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14342" name="Picture 6" descr="Figure9.7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304800"/>
            <a:ext cx="4865688" cy="230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938020"/>
            <a:ext cx="59982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ea typeface="宋体" panose="02010600030101010101" pitchFamily="2" charset="-122"/>
                <a:sym typeface="+mn-ea"/>
              </a:rPr>
              <a:t>The World Wide Web Consortium</a:t>
            </a:r>
            <a:br>
              <a:rPr lang="en-US" altLang="zh-CN" sz="3200" dirty="0">
                <a:cs typeface="Times New Roman" panose="02020603050405020304" charset="0"/>
                <a:sym typeface="+mn-ea"/>
              </a:rPr>
            </a:br>
            <a:r>
              <a:rPr lang="en-US" altLang="zh-CN" sz="3200" dirty="0">
                <a:cs typeface="Times New Roman" panose="02020603050405020304" charset="0"/>
                <a:sym typeface="+mn-ea"/>
                <a:hlinkClick r:id="rId1"/>
              </a:rPr>
              <a:t>http://www.w3.org/html/</a:t>
            </a:r>
            <a:endParaRPr lang="en-US" altLang="zh-CN" sz="3200" dirty="0">
              <a:cs typeface="Times New Roman" panose="02020603050405020304" charset="0"/>
              <a:sym typeface="+mn-ea"/>
              <a:hlinkClick r:id="rId1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1870" y="8420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几个概念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991870" y="3326130"/>
            <a:ext cx="430212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HyperText Markup Language</a:t>
            </a:r>
            <a:endParaRPr lang="zh-CN" altLang="en-US" sz="2800" dirty="0"/>
          </a:p>
          <a:p>
            <a:pPr algn="l"/>
            <a:endParaRPr lang="zh-CN" altLang="en-US" sz="2800" dirty="0"/>
          </a:p>
          <a:p>
            <a:pPr algn="l"/>
            <a:r>
              <a:rPr lang="zh-CN" altLang="en-US" sz="2800" dirty="0"/>
              <a:t>Cascading Style Sheets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8133080" y="1510030"/>
            <a:ext cx="229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altLang="zh-CN" dirty="0">
                <a:ea typeface="宋体" panose="02010600030101010101" pitchFamily="2" charset="-122"/>
                <a:sym typeface="+mn-ea"/>
                <a:hlinkClick r:id="rId2"/>
              </a:rPr>
              <a:t>http://validator.w3.org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0"/>
            <a:ext cx="5200650" cy="121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Accessibility: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headers &amp;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 Attributes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TextBox 3"/>
          <p:cNvSpPr txBox="1"/>
          <p:nvPr/>
        </p:nvSpPr>
        <p:spPr>
          <a:xfrm>
            <a:off x="1828800" y="1082675"/>
            <a:ext cx="4343400" cy="5354320"/>
          </a:xfrm>
          <a:prstGeom prst="rect">
            <a:avLst/>
          </a:prstGeom>
          <a:solidFill>
            <a:schemeClr val="tx2">
              <a:alpha val="36862"/>
            </a:schemeClr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&lt;table&gt;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&lt;caption&gt; Word Schedule&lt;/caption&gt;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&lt;th id="day"&gt;Day&lt;/th&gt;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&lt;th id="hours"&gt;Hours&lt;/th&gt;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&lt;/tr&gt;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&lt;td headers="day"&gt;Monday&lt;/td&gt;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&lt;td headers="hours"&gt;4&lt;/td&gt;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&lt;/tr&gt;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&lt;td headers="day"&gt;Tuesday&lt;/td&gt;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&lt;td headers="hours"&gt;3&lt;/td&gt;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&lt;/tr&gt;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&lt;td headers="day"&gt;Total&lt;/td&gt;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&lt;td headers="hours"&gt;7&lt;/td&gt;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&lt;/tr&gt;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&lt;/table&gt;</a:t>
            </a:r>
            <a:endParaRPr lang="en-US" altLang="en-US" sz="2000" dirty="0">
              <a:latin typeface="Times New Roman" panose="02020603050405020304" charset="0"/>
            </a:endParaRP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2916238"/>
            <a:ext cx="2771775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88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CSS to Style a Table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306705" y="626745"/>
          <a:ext cx="11353165" cy="616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555"/>
                <a:gridCol w="8944610"/>
              </a:tblGrid>
              <a:tr h="84836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/>
                        <a:t>HTML </a:t>
                      </a:r>
                      <a:r>
                        <a:rPr lang="en-US" sz="2400" kern="1200" dirty="0"/>
                        <a:t>Attribute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j-lt"/>
                        <a:ea typeface="Calibri" panose="020F0502020204030204"/>
                        <a:cs typeface="Courier10PitchBT-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CSS Property</a:t>
                      </a:r>
                      <a:endParaRPr lang="en-US" sz="3600" dirty="0">
                        <a:latin typeface="+mj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051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align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Align a table</a:t>
                      </a:r>
                      <a:r>
                        <a:rPr lang="en-US" sz="1600" dirty="0" smtClean="0"/>
                        <a:t>:   table </a:t>
                      </a:r>
                      <a:r>
                        <a:rPr lang="en-US" sz="1600" dirty="0"/>
                        <a:t>{ width: 75</a:t>
                      </a:r>
                      <a:r>
                        <a:rPr lang="en-US" sz="1600" dirty="0" smtClean="0"/>
                        <a:t>%;  margin</a:t>
                      </a:r>
                      <a:r>
                        <a:rPr lang="en-US" sz="1600" dirty="0"/>
                        <a:t>: auto; }</a:t>
                      </a:r>
                      <a:endParaRPr lang="en-US" sz="2400" dirty="0"/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Align within a table cell</a:t>
                      </a:r>
                      <a:r>
                        <a:rPr lang="en-US" sz="1600" dirty="0" smtClean="0"/>
                        <a:t>:   text-align</a:t>
                      </a:r>
                      <a:endParaRPr lang="en-US" sz="2400" b="1" dirty="0"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/>
                        <a:t>bgcolor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background-color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/>
                        <a:t>cellpadding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padding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/>
                        <a:t>cellspacing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border-spacing or border-collapse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5238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height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height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52260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valign</a:t>
                      </a:r>
                      <a:endParaRPr lang="en-US" sz="1600" b="1" kern="120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vertical-align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5238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width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width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border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border,</a:t>
                      </a:r>
                      <a:r>
                        <a:rPr lang="en-US" sz="1600" kern="1200" baseline="0" dirty="0" smtClean="0"/>
                        <a:t> border-style, or border-spacing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---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background-image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---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baseline="0" dirty="0" smtClean="0"/>
                        <a:t>caption-side</a:t>
                      </a:r>
                      <a:endParaRPr kumimoji="0"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0"/>
            <a:ext cx="5200650" cy="1858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Row 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6781800" y="1676400"/>
            <a:ext cx="3517900" cy="17526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fontScale="725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&lt;thead&gt;</a:t>
            </a:r>
            <a:b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head rows</a:t>
            </a: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&lt;tbody &gt;</a:t>
            </a:r>
            <a:b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body rows</a:t>
            </a: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&lt;tfoot&gt; </a:t>
            </a:r>
            <a:b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footer rows</a:t>
            </a: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0" name="TextBox 3"/>
          <p:cNvSpPr txBox="1"/>
          <p:nvPr/>
        </p:nvSpPr>
        <p:spPr>
          <a:xfrm>
            <a:off x="1866900" y="0"/>
            <a:ext cx="3611880" cy="7016115"/>
          </a:xfrm>
          <a:prstGeom prst="rect">
            <a:avLst/>
          </a:prstGeom>
          <a:solidFill>
            <a:schemeClr val="tx2">
              <a:alpha val="36862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&lt;table&gt;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&lt;caption&gt;Work Schedule&lt;/caption&gt;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&lt;thead&gt;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  &lt;tr&gt;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  &lt;th&gt;Day&lt;/th&gt;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  &lt;th&gt;Hours&lt;/th&gt;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&lt;/tr&gt;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&lt;/thead&gt;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&lt;tbody&gt;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 &lt;tr&gt;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  &lt;td&gt;Monday&lt;/td&gt;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  &lt;td&gt;4&lt;/td&gt;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&lt;/tr&gt;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&lt;tr&gt;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  &lt;td&gt;Tuesday&lt;/td&gt;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  &lt;td&gt;3&lt;/td&gt;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&lt;/tr&gt;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&lt;/tbody&gt;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&lt;tfoot&gt;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&lt;tr&gt;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  &lt;td&gt;Total&lt;/td&gt;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  &lt;td&gt;7&lt;/td&gt;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  &lt;/tr&gt;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  &lt;/tfoot&gt;</a:t>
            </a:r>
            <a:endParaRPr lang="en-US" altLang="en-US" sz="1800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charset="0"/>
              </a:rPr>
              <a:t>&lt;/table&gt;</a:t>
            </a:r>
            <a:endParaRPr lang="en-US" altLang="en-US" sz="2000" dirty="0">
              <a:latin typeface="Times New Roman" panose="02020603050405020304" charset="0"/>
            </a:endParaRPr>
          </a:p>
        </p:txBody>
      </p:sp>
      <p:pic>
        <p:nvPicPr>
          <p:cNvPr id="1946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0" y="3810000"/>
            <a:ext cx="1925638" cy="2170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100000"/>
            </a:schemeClr>
          </a:solidFill>
          <a:ln>
            <a:noFill/>
          </a:ln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Tables - add'l context tags </a:t>
            </a:r>
            <a:endParaRPr lang="en-US" altLang="zh-CN" dirty="0"/>
          </a:p>
        </p:txBody>
      </p:sp>
      <p:sp>
        <p:nvSpPr>
          <p:cNvPr id="21507" name="AutoShape 13"/>
          <p:cNvSpPr/>
          <p:nvPr/>
        </p:nvSpPr>
        <p:spPr>
          <a:xfrm>
            <a:off x="5410200" y="1600200"/>
            <a:ext cx="4724400" cy="36576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sz="1200" dirty="0">
                <a:latin typeface="Courier New" panose="02070309020205020404" pitchFamily="49" charset="0"/>
              </a:rPr>
              <a:t>&lt;style&gt;</a:t>
            </a:r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table {</a:t>
            </a:r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 border: 15px solid navy;</a:t>
            </a:r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 border-collapse: collapse;</a:t>
            </a:r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 }</a:t>
            </a:r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th, td {</a:t>
            </a:r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 border: 1px solid black;</a:t>
            </a:r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 padding:10px;</a:t>
            </a:r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 }</a:t>
            </a:r>
            <a:endParaRPr lang="en-US" altLang="zh-CN" sz="1200" dirty="0">
              <a:latin typeface="Courier New" panose="02070309020205020404" pitchFamily="49" charset="0"/>
            </a:endParaRPr>
          </a:p>
          <a:p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</a:t>
            </a:r>
            <a:r>
              <a:rPr lang="en-US" altLang="zh-CN" sz="1200" b="1" dirty="0">
                <a:latin typeface="Courier New" panose="02070309020205020404" pitchFamily="49" charset="0"/>
              </a:rPr>
              <a:t>thead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{</a:t>
            </a:r>
            <a:endParaRPr lang="en-US" altLang="zh-CN" sz="1200" b="1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font-family:sans-serif, arial;</a:t>
            </a:r>
            <a:endParaRPr lang="en-US" altLang="zh-CN" sz="1200" b="1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text-transform:uppercase;</a:t>
            </a:r>
            <a:endParaRPr lang="en-US" altLang="zh-CN" sz="1200" b="1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border:5px solid gray</a:t>
            </a:r>
            <a:endParaRPr lang="en-US" altLang="zh-CN" sz="1200" b="1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}</a:t>
            </a:r>
            <a:endParaRPr lang="en-US" altLang="zh-CN" sz="1200" b="1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&lt;/style&gt;</a:t>
            </a:r>
            <a:endParaRPr lang="en-US" altLang="zh-CN" sz="1200" dirty="0">
              <a:latin typeface="Courier New" panose="02070309020205020404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524000"/>
            <a:ext cx="3429000" cy="51054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Autofit/>
          </a:bodyPr>
          <a:lstStyle/>
          <a:p>
            <a:pPr marL="171450" marR="0" lvl="0" indent="-171450" algn="l" defTabSz="6858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&lt;table&gt;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thead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&gt;Whale&lt;/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&gt;Length&lt;/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&gt;Weight&lt;/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thead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tbody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&lt;td&gt;Blue Whale&lt;/td&gt;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&lt;td&gt;100 feet&lt;/td&gt;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&lt;td&gt;150 tons&lt;/td&gt;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tbody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&lt;/table&gt;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509" name="Picture 7"/>
          <p:cNvPicPr>
            <a:picLocks noChangeAspect="1"/>
          </p:cNvPicPr>
          <p:nvPr>
            <p:ph sz="quarter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324600" y="4398963"/>
            <a:ext cx="4191000" cy="2374900"/>
          </a:xfr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AutoShape 13"/>
          <p:cNvSpPr/>
          <p:nvPr/>
        </p:nvSpPr>
        <p:spPr>
          <a:xfrm>
            <a:off x="2057400" y="1524000"/>
            <a:ext cx="8153400" cy="22860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Times New Roman" panose="02020603050405020304" charset="0"/>
              </a:rPr>
              <a:t>&lt;style&gt;</a:t>
            </a:r>
            <a:endParaRPr lang="en-US" altLang="zh-CN" dirty="0">
              <a:latin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</a:rPr>
              <a:t>.whaleinfo	{background-color:LightSkyBlue; width: 300px}</a:t>
            </a:r>
            <a:endParaRPr lang="en-US" altLang="zh-CN" dirty="0">
              <a:latin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</a:rPr>
              <a:t>.whale {width:100px}</a:t>
            </a:r>
            <a:endParaRPr lang="en-US" altLang="zh-CN" dirty="0">
              <a:latin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</a:rPr>
              <a:t>...</a:t>
            </a:r>
            <a:endParaRPr lang="en-US" altLang="zh-CN" dirty="0">
              <a:latin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</a:rPr>
              <a:t>&lt;/style&gt;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531" name="AutoShape 12"/>
          <p:cNvSpPr/>
          <p:nvPr/>
        </p:nvSpPr>
        <p:spPr>
          <a:xfrm>
            <a:off x="1828800" y="4495800"/>
            <a:ext cx="3962400" cy="2057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391400" cy="1295400"/>
          </a:xfrm>
          <a:solidFill>
            <a:schemeClr val="accent1">
              <a:alpha val="100000"/>
            </a:schemeClr>
          </a:solidFill>
          <a:ln>
            <a:noFill/>
          </a:ln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Tables - colgroup</a:t>
            </a:r>
            <a:endParaRPr lang="en-US" altLang="zh-CN" dirty="0"/>
          </a:p>
        </p:txBody>
      </p:sp>
      <p:pic>
        <p:nvPicPr>
          <p:cNvPr id="22533" name="Picture 10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019800" y="4002088"/>
            <a:ext cx="4343400" cy="2679700"/>
          </a:xfrm>
          <a:noFill/>
          <a:ln>
            <a:noFill/>
          </a:ln>
        </p:spPr>
      </p:pic>
      <p:sp>
        <p:nvSpPr>
          <p:cNvPr id="22534" name="Rectangle 14"/>
          <p:cNvSpPr/>
          <p:nvPr/>
        </p:nvSpPr>
        <p:spPr>
          <a:xfrm>
            <a:off x="1828800" y="4572000"/>
            <a:ext cx="381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Times New Roman" panose="02020603050405020304" charset="0"/>
              </a:rPr>
              <a:t>&lt;table&gt;</a:t>
            </a:r>
            <a:endParaRPr lang="en-US" altLang="zh-CN" sz="2000" dirty="0">
              <a:latin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</a:rPr>
              <a:t>&lt;colgroup&gt;</a:t>
            </a:r>
            <a:endParaRPr lang="en-US" altLang="zh-CN" sz="2000" dirty="0">
              <a:latin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</a:rPr>
              <a:t>  &lt;col class="whale"&gt;&lt;/col&gt;</a:t>
            </a:r>
            <a:endParaRPr lang="en-US" altLang="zh-CN" sz="2000" dirty="0">
              <a:latin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</a:rPr>
              <a:t>  &lt;col class="whaleinfo"&gt;&lt;/col&gt;</a:t>
            </a:r>
            <a:endParaRPr lang="en-US" altLang="zh-CN" sz="2000" dirty="0">
              <a:latin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</a:rPr>
              <a:t>  &lt;col class="whaleinfo"&gt;&lt;/col&gt;</a:t>
            </a:r>
            <a:endParaRPr lang="en-US" altLang="zh-CN" sz="2000" dirty="0">
              <a:latin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</a:rPr>
              <a:t>&lt;colgroup&gt;</a:t>
            </a:r>
            <a:endParaRPr lang="en-US" altLang="zh-CN" sz="2000" dirty="0">
              <a:latin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</a:rPr>
              <a:t>...</a:t>
            </a:r>
            <a:endParaRPr lang="en-US" altLang="zh-CN" sz="2000" dirty="0">
              <a:latin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398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Using Forms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295400"/>
            <a:ext cx="8229600" cy="5410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&lt;form&gt;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the form elements on a web page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Container tag 	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&lt;input&gt;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Configures a variety of form elements including text boxes, radio buttons, check boxes, and buttons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 alone tag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&lt;textarea&gt;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Configures a scrolling text box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Container tag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&lt;select&gt;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Configures a select box (drop down list)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Container tag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&lt;option&gt;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Configures an option in the select box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Container tag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Form Element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&lt;form&gt;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839200" cy="5029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Container Tag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form element attributes: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7095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 2"/>
              <a:buChar char="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Specifies the server-side program or script that will process your form data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7095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 2"/>
              <a:buChar char="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– default value, 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form data passed in URL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7095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 2"/>
              <a:buChar char="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 – more secure, 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form data passed in HTTP Entity Body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7095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 2"/>
              <a:buChar char="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Identifies the form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7095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 2"/>
              <a:buChar char="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Identifies the form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Input Element Text Box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 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6586537" cy="4191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Accepts text information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Attributes: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type=“text”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maxlength</a:t>
            </a:r>
            <a:endParaRPr kumimoji="0" lang="en-US" sz="2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 (HTML5)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placeholder (HTML5)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Rectangle 5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20486" name="Picture 4" descr="figure5_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38800" y="3505200"/>
            <a:ext cx="50292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64563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Input Element Password Box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76400"/>
            <a:ext cx="7239000" cy="4648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Accepts text information that needs to be hidden as it is entered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Attributes: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type=“password”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maxlength</a:t>
            </a:r>
            <a:endParaRPr kumimoji="0" lang="en-US" sz="2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 (HTML5)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placeholder (HTML5)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0486" name="Rectangle 7"/>
          <p:cNvSpPr/>
          <p:nvPr/>
        </p:nvSpPr>
        <p:spPr>
          <a:xfrm>
            <a:off x="4905375" y="30051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72200" y="3505200"/>
            <a:ext cx="4191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Input Element Check box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315200" cy="4191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the user to select one or more of a group of predetermined items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Attributes: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type=“checkbox”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3" name="Rectangle 4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2534" name="Rectangle 5"/>
          <p:cNvSpPr/>
          <p:nvPr/>
        </p:nvSpPr>
        <p:spPr>
          <a:xfrm>
            <a:off x="4905375" y="30051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2535" name="Rectangle 8"/>
          <p:cNvSpPr/>
          <p:nvPr/>
        </p:nvSpPr>
        <p:spPr>
          <a:xfrm>
            <a:off x="5138738" y="28432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22536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3962400"/>
            <a:ext cx="2703513" cy="1868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70400" cy="1325880"/>
          </a:xfrm>
        </p:spPr>
        <p:txBody>
          <a:bodyPr/>
          <a:lstStyle/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71035" cy="435165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opening and closing tags</a:t>
            </a:r>
            <a:endParaRPr lang="en-US" altLang="zh-CN" dirty="0"/>
          </a:p>
          <a:p>
            <a:r>
              <a:rPr lang="en-US" altLang="zh-CN" dirty="0"/>
              <a:t>&lt;head&gt;&lt;/head&gt;</a:t>
            </a:r>
            <a:endParaRPr lang="en-US" altLang="zh-CN" dirty="0"/>
          </a:p>
          <a:p>
            <a:r>
              <a:rPr lang="en-US" altLang="zh-CN" dirty="0"/>
              <a:t>&lt;body&gt;&lt;/body&gt;</a:t>
            </a:r>
            <a:endParaRPr lang="en-US" altLang="zh-CN" dirty="0"/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stand-alone tag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endParaRPr lang="en-US" altLang="zh-CN" dirty="0"/>
          </a:p>
          <a:p>
            <a:r>
              <a:rPr lang="en-US" altLang="zh-CN" dirty="0"/>
              <a:t>&lt;hr/&gt;</a:t>
            </a:r>
            <a:endParaRPr lang="en-US" altLang="zh-CN" dirty="0"/>
          </a:p>
          <a:p>
            <a:r>
              <a:rPr lang="en-US" altLang="zh-CN" dirty="0"/>
              <a:t>&lt;input/&gt;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/&gt;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033770" y="499745"/>
            <a:ext cx="44704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6170930" y="499745"/>
            <a:ext cx="44704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033135" y="1825625"/>
            <a:ext cx="447103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&lt;h1&gt;&lt;/h1&gt; 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/>
              <a:t>&lt;u&gt;&lt;/u&gt; underline</a:t>
            </a:r>
            <a:endParaRPr lang="en-US" altLang="zh-CN" dirty="0"/>
          </a:p>
          <a:p>
            <a:r>
              <a:rPr lang="en-US" altLang="zh-CN" dirty="0"/>
              <a:t>&lt;b&gt;&lt;/b&gt; bold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&gt;&lt;/</a:t>
            </a:r>
            <a:r>
              <a:rPr lang="en-US" altLang="zh-CN" dirty="0" err="1"/>
              <a:t>i</a:t>
            </a:r>
            <a:r>
              <a:rPr lang="en-US" altLang="zh-CN" dirty="0"/>
              <a:t>&gt; italics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&gt;&lt;/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smtClean="0"/>
              <a:t>&lt;p&gt;&lt;/p&gt; &amp; &lt;span&gt;&lt;/span&gt;</a:t>
            </a:r>
            <a:endParaRPr lang="en-US" altLang="zh-CN" dirty="0" smtClean="0"/>
          </a:p>
          <a:p>
            <a:r>
              <a:rPr lang="en-US" altLang="zh-CN" dirty="0" smtClean="0"/>
              <a:t>&lt;pre&gt;&lt;/pre&gt;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Input Element Radio Button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11350" y="1524000"/>
            <a:ext cx="7696200" cy="4191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the user to select exactly one from a group of predetermined items</a:t>
            </a:r>
            <a:b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radio button in a group is given the same name and a unique value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Comon Attributes: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type=“radio”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checked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1" name="Rectangle 4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4582" name="Rectangle 5"/>
          <p:cNvSpPr/>
          <p:nvPr/>
        </p:nvSpPr>
        <p:spPr>
          <a:xfrm>
            <a:off x="4905375" y="30051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4583" name="Rectangle 6"/>
          <p:cNvSpPr/>
          <p:nvPr/>
        </p:nvSpPr>
        <p:spPr>
          <a:xfrm>
            <a:off x="5138738" y="28432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4584" name="Rectangle 9"/>
          <p:cNvSpPr/>
          <p:nvPr/>
        </p:nvSpPr>
        <p:spPr>
          <a:xfrm>
            <a:off x="5310188" y="293370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24585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0" y="3886200"/>
            <a:ext cx="2935288" cy="191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74638"/>
            <a:ext cx="817245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Textarea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Element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textarea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239000" cy="4191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Configures a scrolling text box</a:t>
            </a:r>
            <a:b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Attributes: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cols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rows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9" name="Rectangle 4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6630" name="Rectangle 5"/>
          <p:cNvSpPr/>
          <p:nvPr/>
        </p:nvSpPr>
        <p:spPr>
          <a:xfrm>
            <a:off x="4905375" y="30051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6631" name="Rectangle 6"/>
          <p:cNvSpPr/>
          <p:nvPr/>
        </p:nvSpPr>
        <p:spPr>
          <a:xfrm>
            <a:off x="5138738" y="28432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6632" name="Rectangle 7"/>
          <p:cNvSpPr/>
          <p:nvPr/>
        </p:nvSpPr>
        <p:spPr>
          <a:xfrm>
            <a:off x="5310188" y="293370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6633" name="Rectangle 10"/>
          <p:cNvSpPr/>
          <p:nvPr/>
        </p:nvSpPr>
        <p:spPr>
          <a:xfrm>
            <a:off x="5081588" y="29241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24586" name="Picture 9" descr="figure5_1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0" y="3502025"/>
            <a:ext cx="482441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Select Element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&lt;select&gt;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7620000" cy="457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lnSpcReduction="10000"/>
          </a:bodyPr>
          <a:lstStyle/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Configures a select list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(along with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&lt;option&gt;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tags)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Also known as: Select Box, Drop-Down List, Drop-Down Box, and Option Box.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Allows the user to select one or more items from a list of predetermined choices.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8321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/>
              <a:buChar char="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Attributes: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7" name="Rectangle 4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8678" name="Rectangle 5"/>
          <p:cNvSpPr/>
          <p:nvPr/>
        </p:nvSpPr>
        <p:spPr>
          <a:xfrm>
            <a:off x="4905375" y="30051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8679" name="Rectangle 6"/>
          <p:cNvSpPr/>
          <p:nvPr/>
        </p:nvSpPr>
        <p:spPr>
          <a:xfrm>
            <a:off x="5138738" y="28432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8680" name="Rectangle 7"/>
          <p:cNvSpPr/>
          <p:nvPr/>
        </p:nvSpPr>
        <p:spPr>
          <a:xfrm>
            <a:off x="5310188" y="293370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8681" name="Rectangle 8"/>
          <p:cNvSpPr/>
          <p:nvPr/>
        </p:nvSpPr>
        <p:spPr>
          <a:xfrm>
            <a:off x="5081588" y="29241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28682" name="Rectangle 11"/>
          <p:cNvSpPr/>
          <p:nvPr/>
        </p:nvSpPr>
        <p:spPr>
          <a:xfrm>
            <a:off x="5124450" y="306228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25611" name="Picture 10" descr="figure5_1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72200" y="4495800"/>
            <a:ext cx="34671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Option Element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&lt;option&gt;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7620000" cy="4648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Configures the options in a Select List</a:t>
            </a:r>
            <a:b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Attributes: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5" name="Rectangle 4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0726" name="Rectangle 5"/>
          <p:cNvSpPr/>
          <p:nvPr/>
        </p:nvSpPr>
        <p:spPr>
          <a:xfrm>
            <a:off x="4905375" y="30051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0727" name="Rectangle 6"/>
          <p:cNvSpPr/>
          <p:nvPr/>
        </p:nvSpPr>
        <p:spPr>
          <a:xfrm>
            <a:off x="5138738" y="28432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0728" name="Rectangle 7"/>
          <p:cNvSpPr/>
          <p:nvPr/>
        </p:nvSpPr>
        <p:spPr>
          <a:xfrm>
            <a:off x="5310188" y="293370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0729" name="Rectangle 8"/>
          <p:cNvSpPr/>
          <p:nvPr/>
        </p:nvSpPr>
        <p:spPr>
          <a:xfrm>
            <a:off x="5081588" y="29241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0730" name="Rectangle 9"/>
          <p:cNvSpPr/>
          <p:nvPr/>
        </p:nvSpPr>
        <p:spPr>
          <a:xfrm>
            <a:off x="5124450" y="306228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0731" name="Rectangle 14"/>
          <p:cNvSpPr/>
          <p:nvPr/>
        </p:nvSpPr>
        <p:spPr>
          <a:xfrm>
            <a:off x="5205413" y="26622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30732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4495800"/>
            <a:ext cx="3814763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3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895600"/>
            <a:ext cx="2752725" cy="2805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Input Element Submit Button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828800"/>
            <a:ext cx="7620000" cy="4648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Submits the form information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When clicked: 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Triggers the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action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 method on the &lt;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form&gt;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 tag 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Sends the form data (the name=value pair for each form element) to the web server. 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Attributes: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type=“submit”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3" name="Rectangle 4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2774" name="Rectangle 5"/>
          <p:cNvSpPr/>
          <p:nvPr/>
        </p:nvSpPr>
        <p:spPr>
          <a:xfrm>
            <a:off x="4905375" y="30051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2775" name="Rectangle 6"/>
          <p:cNvSpPr/>
          <p:nvPr/>
        </p:nvSpPr>
        <p:spPr>
          <a:xfrm>
            <a:off x="5138738" y="28432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2776" name="Rectangle 7"/>
          <p:cNvSpPr/>
          <p:nvPr/>
        </p:nvSpPr>
        <p:spPr>
          <a:xfrm>
            <a:off x="5310188" y="293370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2777" name="Rectangle 8"/>
          <p:cNvSpPr/>
          <p:nvPr/>
        </p:nvSpPr>
        <p:spPr>
          <a:xfrm>
            <a:off x="5081588" y="29241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2778" name="Rectangle 9"/>
          <p:cNvSpPr/>
          <p:nvPr/>
        </p:nvSpPr>
        <p:spPr>
          <a:xfrm>
            <a:off x="5124450" y="306228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2779" name="Rectangle 11"/>
          <p:cNvSpPr/>
          <p:nvPr/>
        </p:nvSpPr>
        <p:spPr>
          <a:xfrm>
            <a:off x="5205413" y="26622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2780" name="Rectangle 14"/>
          <p:cNvSpPr/>
          <p:nvPr/>
        </p:nvSpPr>
        <p:spPr>
          <a:xfrm>
            <a:off x="5229225" y="302418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32781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4495800"/>
            <a:ext cx="32004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89154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Input Element Reset Button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981200"/>
            <a:ext cx="7315200" cy="4191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Resets the form fields to their initial values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Attributes: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type=“reset”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1" name="Rectangle 4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4822" name="Rectangle 5"/>
          <p:cNvSpPr/>
          <p:nvPr/>
        </p:nvSpPr>
        <p:spPr>
          <a:xfrm>
            <a:off x="4905375" y="30051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4823" name="Rectangle 6"/>
          <p:cNvSpPr/>
          <p:nvPr/>
        </p:nvSpPr>
        <p:spPr>
          <a:xfrm>
            <a:off x="5138738" y="28432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4824" name="Rectangle 7"/>
          <p:cNvSpPr/>
          <p:nvPr/>
        </p:nvSpPr>
        <p:spPr>
          <a:xfrm>
            <a:off x="5310188" y="293370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4825" name="Rectangle 8"/>
          <p:cNvSpPr/>
          <p:nvPr/>
        </p:nvSpPr>
        <p:spPr>
          <a:xfrm>
            <a:off x="5081588" y="29241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4826" name="Rectangle 9"/>
          <p:cNvSpPr/>
          <p:nvPr/>
        </p:nvSpPr>
        <p:spPr>
          <a:xfrm>
            <a:off x="5124450" y="306228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4827" name="Rectangle 10"/>
          <p:cNvSpPr/>
          <p:nvPr/>
        </p:nvSpPr>
        <p:spPr>
          <a:xfrm>
            <a:off x="5205413" y="26622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4828" name="Rectangle 11"/>
          <p:cNvSpPr/>
          <p:nvPr/>
        </p:nvSpPr>
        <p:spPr>
          <a:xfrm>
            <a:off x="5229225" y="302418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4829" name="Rectangle 14"/>
          <p:cNvSpPr/>
          <p:nvPr/>
        </p:nvSpPr>
        <p:spPr>
          <a:xfrm>
            <a:off x="5314950" y="30813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34830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3657600"/>
            <a:ext cx="3530600" cy="164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5344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Input Element Hidden Field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8800"/>
            <a:ext cx="8458200" cy="449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This form control is </a:t>
            </a:r>
            <a:r>
              <a:rPr kumimoji="0" lang="en-US" alt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not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 displayed on the Web page. 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Hidden form fields 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Can be accessed by both client-side and server-side scripting 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Attributes: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type=“hidden”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9" name="Rectangle 4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6870" name="Rectangle 5"/>
          <p:cNvSpPr/>
          <p:nvPr/>
        </p:nvSpPr>
        <p:spPr>
          <a:xfrm>
            <a:off x="4905375" y="30051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6871" name="Rectangle 6"/>
          <p:cNvSpPr/>
          <p:nvPr/>
        </p:nvSpPr>
        <p:spPr>
          <a:xfrm>
            <a:off x="5138738" y="28432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6872" name="Rectangle 7"/>
          <p:cNvSpPr/>
          <p:nvPr/>
        </p:nvSpPr>
        <p:spPr>
          <a:xfrm>
            <a:off x="5310188" y="293370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6873" name="Rectangle 8"/>
          <p:cNvSpPr/>
          <p:nvPr/>
        </p:nvSpPr>
        <p:spPr>
          <a:xfrm>
            <a:off x="5081588" y="29241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6874" name="Rectangle 9"/>
          <p:cNvSpPr/>
          <p:nvPr/>
        </p:nvSpPr>
        <p:spPr>
          <a:xfrm>
            <a:off x="5124450" y="306228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6875" name="Rectangle 10"/>
          <p:cNvSpPr/>
          <p:nvPr/>
        </p:nvSpPr>
        <p:spPr>
          <a:xfrm>
            <a:off x="5205413" y="26622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6876" name="Rectangle 11"/>
          <p:cNvSpPr/>
          <p:nvPr/>
        </p:nvSpPr>
        <p:spPr>
          <a:xfrm>
            <a:off x="5229225" y="302418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6877" name="Rectangle 12"/>
          <p:cNvSpPr/>
          <p:nvPr/>
        </p:nvSpPr>
        <p:spPr>
          <a:xfrm>
            <a:off x="5314950" y="30813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36878" name="Rectangle 13"/>
          <p:cNvSpPr/>
          <p:nvPr/>
        </p:nvSpPr>
        <p:spPr>
          <a:xfrm>
            <a:off x="5357813" y="30384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Label Element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&lt;label&gt;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8077200" cy="4648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Associates a text label with a form control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b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Two Different Formats:</a:t>
            </a:r>
            <a:b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b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&lt;label&gt;Email: &lt;input type="text" name="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CustEmail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"  id ="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CustEmail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"&gt;&lt;/label&gt;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Or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&lt;label for="email"&gt;Email: &lt;/label&gt;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&lt;input type="text" name="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CustEmail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" id= "email" /&gt;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8296275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Fieldset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Legend Elements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143000"/>
            <a:ext cx="7620000" cy="4191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The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Fieldset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 Element </a:t>
            </a:r>
            <a:b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fieldset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&gt;</a:t>
            </a: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Container tag</a:t>
            </a:r>
            <a:endParaRPr kumimoji="0" lang="en-US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Creates a visual </a:t>
            </a:r>
            <a:b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group of form controls </a:t>
            </a:r>
            <a:b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on a web page</a:t>
            </a:r>
            <a:endParaRPr kumimoji="0" lang="en-US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The Legend Element </a:t>
            </a:r>
            <a:b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&lt;legend&gt;</a:t>
            </a: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Container tag</a:t>
            </a:r>
            <a:endParaRPr kumimoji="0" lang="en-US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Creates a text label within the </a:t>
            </a:r>
            <a:r>
              <a:rPr kumimoji="0" lang="en-US" alt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fieldset</a:t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</a:b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40965" name="TextBox 5"/>
          <p:cNvSpPr txBox="1"/>
          <p:nvPr/>
        </p:nvSpPr>
        <p:spPr>
          <a:xfrm>
            <a:off x="1671638" y="4686300"/>
            <a:ext cx="8991600" cy="1814830"/>
          </a:xfrm>
          <a:prstGeom prst="rect">
            <a:avLst/>
          </a:prstGeom>
          <a:solidFill>
            <a:schemeClr val="tx2">
              <a:alpha val="74117"/>
            </a:schemeClr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&lt;fieldset&gt;&lt;legend&gt;Customer Information&lt;/legend&gt;</a:t>
            </a:r>
            <a:endParaRPr lang="en-US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   &lt;label&gt;Name: </a:t>
            </a:r>
            <a:b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  &lt;input type="text" name="CName"  id="CName" size="30"&gt;&lt;/label&gt;           &lt;br&gt;&lt;br &gt;</a:t>
            </a:r>
            <a:endParaRPr lang="en-US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   &lt;label&gt;Email: </a:t>
            </a:r>
            <a:b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  &lt;input type="text" name="CEmail"  id="CEmail"&gt;&lt;/label&gt;</a:t>
            </a:r>
            <a:endParaRPr lang="en-US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 &lt;/fieldset&gt; </a:t>
            </a:r>
            <a:endParaRPr lang="en-US" altLang="en-US" sz="2000" dirty="0">
              <a:latin typeface="Times New Roman" panose="02020603050405020304" charset="0"/>
            </a:endParaRPr>
          </a:p>
        </p:txBody>
      </p:sp>
      <p:pic>
        <p:nvPicPr>
          <p:cNvPr id="409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752600"/>
            <a:ext cx="41021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0"/>
            <a:ext cx="7848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CSS to Style a Form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0" y="1143000"/>
            <a:ext cx="5334000" cy="47244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 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43013" name="Text Box 7"/>
          <p:cNvSpPr txBox="1"/>
          <p:nvPr/>
        </p:nvSpPr>
        <p:spPr>
          <a:xfrm>
            <a:off x="1828800" y="4179888"/>
            <a:ext cx="8686800" cy="1753235"/>
          </a:xfrm>
          <a:prstGeom prst="rect">
            <a:avLst/>
          </a:prstGeom>
          <a:solidFill>
            <a:schemeClr val="tx2">
              <a:alpha val="36078"/>
            </a:schemeClr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dirty="0">
                <a:latin typeface="Times New Roman" panose="02020603050405020304" charset="0"/>
              </a:rPr>
              <a:t>form { background-color:#eaeaea; font-family: Arial, sans-serif;</a:t>
            </a:r>
            <a:endParaRPr lang="en-US" altLang="en-US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charset="0"/>
              </a:rPr>
              <a:t>	 width: 350px; padding: 10px;}</a:t>
            </a:r>
            <a:endParaRPr lang="en-US" altLang="en-US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charset="0"/>
              </a:rPr>
              <a:t>label { float: left; clear: left;  display: block; width: 100px; </a:t>
            </a:r>
            <a:endParaRPr lang="en-US" altLang="en-US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charset="0"/>
              </a:rPr>
              <a:t>	    text-align: right;  padding-right: 10px;  margin-top: 10px; }</a:t>
            </a:r>
            <a:endParaRPr lang="en-US" altLang="en-US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charset="0"/>
              </a:rPr>
              <a:t>input, textarea { margin-top: 10px;  display: block;}</a:t>
            </a:r>
            <a:endParaRPr lang="en-US" altLang="en-US" dirty="0">
              <a:latin typeface="Times New Roman" panose="02020603050405020304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charset="0"/>
              </a:rPr>
              <a:t>input[type=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en-US" altLang="en-US" dirty="0">
                <a:latin typeface="Times New Roman" panose="02020603050405020304" charset="0"/>
              </a:rPr>
              <a:t>submit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"]</a:t>
            </a:r>
            <a:r>
              <a:rPr lang="en-US" altLang="en-US" dirty="0">
                <a:latin typeface="Times New Roman" panose="02020603050405020304" charset="0"/>
              </a:rPr>
              <a:t>{ margin-left: 110px; }</a:t>
            </a:r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4301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162050"/>
            <a:ext cx="3124200" cy="240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066800"/>
            <a:ext cx="3276600" cy="259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Phrase Elements</a:t>
            </a:r>
            <a:endParaRPr lang="en-US" altLang="en-US" cap="all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7170"/>
                <a:gridCol w="1305560"/>
                <a:gridCol w="772287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Element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Usage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&lt;b&gt;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bold text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Text that has no extra importance but is styled in bold font by usage and convention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</a:t>
                      </a:r>
                      <a:r>
                        <a:rPr lang="en-US" sz="2000" dirty="0" err="1">
                          <a:effectLst/>
                        </a:rPr>
                        <a:t>em</a:t>
                      </a:r>
                      <a:r>
                        <a:rPr lang="en-US" sz="2000" dirty="0">
                          <a:effectLst/>
                        </a:rPr>
                        <a:t>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emphasized 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Causes text to be emphasized in relation to other text; usually displayed in italics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ea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0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en-US" sz="2000" dirty="0">
                          <a:effectLst/>
                        </a:rPr>
                        <a:t>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italicized text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Text that has no extra importance but is styled in italics by usage and convention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ea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0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&lt;mark&gt;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mark</a:t>
                      </a:r>
                      <a:r>
                        <a:rPr lang="en-US" sz="1400" dirty="0">
                          <a:effectLst/>
                        </a:rPr>
                        <a:t> 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Text that is highlighted in order to be easily referenced (HTML5 only)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</a:tr>
              <a:tr h="280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&lt;small&gt;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small </a:t>
                      </a:r>
                      <a:r>
                        <a:rPr lang="en-US" sz="1400" dirty="0">
                          <a:effectLst/>
                        </a:rPr>
                        <a:t>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Legal disclaimers and notices (“fine print”) displayed in small font-size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</a:tr>
              <a:tr h="280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&lt;strong&gt;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strong 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Strong importance; causes text to stand out from surrounding text; usually displayed in bold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ea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0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&lt;sub&gt;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-25000">
                          <a:effectLst/>
                        </a:rPr>
                        <a:t>sub</a:t>
                      </a:r>
                      <a:r>
                        <a:rPr lang="en-US" sz="1400">
                          <a:effectLst/>
                        </a:rPr>
                        <a:t> text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Displays a subscript as small text below the baseline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</a:tr>
              <a:tr h="280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&lt;sup&gt;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>
                          <a:effectLst/>
                        </a:rPr>
                        <a:t>sup</a:t>
                      </a:r>
                      <a:r>
                        <a:rPr lang="en-US" sz="1400">
                          <a:effectLst/>
                        </a:rPr>
                        <a:t> text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Displays a superscript as small text above the baseline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/>
                        <a:cs typeface="Optim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HTML5: Email Text Box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 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0"/>
            <a:ext cx="6586537" cy="4191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lnSpcReduction="10000"/>
          </a:bodyPr>
          <a:lstStyle/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Accepts text information in </a:t>
            </a:r>
            <a:b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 address format</a:t>
            </a:r>
            <a:b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Attributes: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type=“email”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maxlength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placeholder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7" name="Rectangle 5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4915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3513" y="2971800"/>
            <a:ext cx="3536950" cy="274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HTML5: URL Text Box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 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6586537" cy="3886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lnSpcReduction="10000"/>
          </a:bodyPr>
          <a:lstStyle/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Accepts text information in URL format</a:t>
            </a:r>
            <a:b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Attributes: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type=“url”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maxlength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placeholder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05" name="Rectangle 5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5120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2995613"/>
            <a:ext cx="3686175" cy="284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89154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HTML5: Telephone Number Text Box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 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6586537" cy="3886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Accepts text information </a:t>
            </a:r>
            <a:b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telephone number format</a:t>
            </a:r>
            <a:b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Attributes: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type=“tel”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maxlength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placeholder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253" name="Rectangle 5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82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HTML5: Search Text Box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 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6586537" cy="3886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lnSpcReduction="10000"/>
          </a:bodyPr>
          <a:lstStyle/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Accepts search  terms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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Attributes: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type=“search”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maxlength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placeholder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685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Verdana" panose="020B0604030504040204" pitchFamily="34" charset="0"/>
              <a:buChar char="◦"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301" name="Rectangle 5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HTML5: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Datalist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Control 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6586537" cy="3886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&lt;label for="color"&gt;Favorite Color:&lt;/label&gt; </a:t>
            </a:r>
            <a:b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&lt;input type="text" name="color" id="color" list="colors" 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&lt;datalist id="colors"&gt;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&lt;option value="red"&gt;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&lt;option value="green"&gt;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&lt;option value="blue"&gt;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&lt;option value="yellow"&gt;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&lt;option value="pink"&gt;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&lt;option value="black"&gt;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&lt;/datalist&gt;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57349" name="Rectangle 5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5735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1975" y="3581400"/>
            <a:ext cx="3201988" cy="2293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HTML5: Slider Control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 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00200"/>
            <a:ext cx="8763000" cy="3886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&lt;label for="myChoice"&gt;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Choose a number between 1 and 100:&lt;/label&gt;&lt;br&gt;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Low &lt;input type="range" name="myChoice" id="myChoice"&gt; High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59397" name="Rectangle 5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5939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3308350"/>
            <a:ext cx="3048000" cy="224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HTML5: Spinner Control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 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209800"/>
            <a:ext cx="8991600" cy="32766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&lt;label for="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myChoice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"&gt;Choose a number between 1 and 10:&lt;/label&gt;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&lt;input type="number"  name="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myChoice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"  id="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myChoice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"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min="1" max="10"&gt;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1445" name="Rectangle 5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6144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3325" y="3886200"/>
            <a:ext cx="310515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HTML5: Calendar Control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&lt;input&gt; 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209800"/>
            <a:ext cx="8763000" cy="32766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&lt;label for="myDate"&gt;Choose a Date&lt;/label&gt;</a:t>
            </a:r>
            <a:b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type="date" name="myDate" id="myDate"&gt; 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493" name="Rectangle 5"/>
          <p:cNvSpPr/>
          <p:nvPr/>
        </p:nvSpPr>
        <p:spPr>
          <a:xfrm>
            <a:off x="5072063" y="30908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en-US" altLang="en-US" dirty="0">
              <a:latin typeface="Times New Roman" panose="02020603050405020304" charset="0"/>
            </a:endParaRPr>
          </a:p>
        </p:txBody>
      </p:sp>
      <p:pic>
        <p:nvPicPr>
          <p:cNvPr id="63494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0" y="3733800"/>
            <a:ext cx="2882900" cy="237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 Color-well Control</a:t>
            </a: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34400" cy="45259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34925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&lt;label for="myColor"&gt;Choose a color:&lt;/label&gt;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925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type="color" name="myColor" id="myColor"&gt;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554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2743200"/>
            <a:ext cx="4643438" cy="3621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58845" y="1825625"/>
            <a:ext cx="23241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79570" cy="1325880"/>
          </a:xfrm>
        </p:spPr>
        <p:txBody>
          <a:bodyPr/>
          <a:lstStyle/>
          <a:p>
            <a:r>
              <a:rPr lang="en-US" cap="all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Unordered List</a:t>
            </a:r>
            <a:endParaRPr lang="en-US" altLang="en-US" cap="all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78935" cy="435165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&lt;ul&gt;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&lt;li&gt;TCP&lt;/li&gt;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&lt;li&gt;IP&lt;/li&gt;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&lt;li&gt;HTTP&lt;/li&gt;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&lt;li&gt;FTP&lt;/li&gt;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&lt;/ul&gt;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753225" y="499745"/>
            <a:ext cx="417957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ordered List</a:t>
            </a:r>
            <a:endParaRPr lang="en-US" altLang="en-US" cap="all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753860" y="1952625"/>
            <a:ext cx="417893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&lt;ol&gt;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&lt;li&gt;Apply to school&lt;/li&gt;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&lt;li&gt;Register for course&lt;/li&gt;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&lt;li&gt;Pay tuition&lt;/li&gt;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&lt;li&gt;Attend course&lt;/li&gt;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&lt;/ol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&gt;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1610" y="4900930"/>
            <a:ext cx="3592513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10210" y="5824220"/>
            <a:ext cx="154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description list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091690" y="4854575"/>
            <a:ext cx="4237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&lt;dl&gt;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&lt;dt&gt;IP&lt;/dt&gt;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&lt;dd&gt;Internet Protocol&lt;/dd&gt;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&lt;dt&gt;TCP&lt;/dt&gt;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 &lt;dd&gt;Transmission Control Protocol&lt;/dd&gt;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&lt;/dl&gt;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939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15" y="4156075"/>
            <a:ext cx="2785110" cy="1082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060950"/>
          </a:xfrm>
        </p:spPr>
        <p:txBody>
          <a:bodyPr>
            <a:normAutofit fontScale="87500" lnSpcReduction="10000"/>
          </a:bodyPr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&lt;!DOCTYPE html&gt;    &lt;!-- </a:t>
            </a:r>
            <a:r>
              <a:rPr lang="en-US" altLang="zh-CN" dirty="0" err="1"/>
              <a:t>DOCumentTYPE</a:t>
            </a:r>
            <a:r>
              <a:rPr lang="zh-CN" altLang="en-US" dirty="0"/>
              <a:t> --&gt;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&lt;html lang="en"&gt;    </a:t>
            </a:r>
            <a:r>
              <a:rPr lang="en-US" altLang="zh-CN" dirty="0"/>
              <a:t>&lt;!-- language = “</a:t>
            </a:r>
            <a:r>
              <a:rPr lang="en-US" altLang="zh-CN" dirty="0" err="1"/>
              <a:t>english</a:t>
            </a:r>
            <a:r>
              <a:rPr lang="en-US" altLang="zh-CN" dirty="0"/>
              <a:t>” --&gt;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&lt;head&gt;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&lt;title&gt;L</a:t>
            </a:r>
            <a:r>
              <a:rPr lang="en-US" altLang="zh-CN" dirty="0" err="1"/>
              <a:t>ab</a:t>
            </a:r>
            <a:r>
              <a:rPr lang="zh-CN" altLang="en-US" dirty="0"/>
              <a:t>&lt;/title&gt;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&lt;meta charset="utf-8"&gt;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&lt;link rel="stylesheet" type="text/css" href="../css/lab</a:t>
            </a:r>
            <a:r>
              <a:rPr lang="zh-CN" altLang="en-US" dirty="0">
                <a:solidFill>
                  <a:srgbClr val="FF0000"/>
                </a:solidFill>
              </a:rPr>
              <a:t>.css</a:t>
            </a:r>
            <a:r>
              <a:rPr lang="zh-CN" altLang="en-US" dirty="0"/>
              <a:t>"&gt;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&lt;link rel="icon" href="picture</a:t>
            </a:r>
            <a:r>
              <a:rPr lang="zh-CN" altLang="en-US" dirty="0">
                <a:solidFill>
                  <a:srgbClr val="FF0000"/>
                </a:solidFill>
              </a:rPr>
              <a:t>.ico</a:t>
            </a:r>
            <a:r>
              <a:rPr lang="zh-CN" altLang="en-US" dirty="0"/>
              <a:t>" type="image/x-icon"/&gt; 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&lt;/head&gt;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&lt;body&gt;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&lt;header&gt;HEAD&lt;/header&gt;&lt;div&gt;DIV&lt;/div&gt;&lt;footer&gt;FOOTER&lt;/footer&gt;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&lt;/body&gt;</a:t>
            </a:r>
            <a:br>
              <a:rPr lang="en-US" altLang="zh-CN" dirty="0"/>
            </a:br>
            <a:r>
              <a:rPr lang="en-US" altLang="zh-CN" dirty="0"/>
              <a:t>   &lt;/html&gt;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字符实体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"/>
            <a:ext cx="10200938" cy="6821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 &amp; padding &amp; </a:t>
            </a:r>
            <a:r>
              <a:rPr lang="en-US" altLang="zh-CN" dirty="0" err="1"/>
              <a:t>boder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margin </a:t>
            </a:r>
            <a:r>
              <a:rPr lang="zh-CN" altLang="en-US" dirty="0"/>
              <a:t>两个标签的距离</a:t>
            </a:r>
            <a:endParaRPr lang="zh-CN" altLang="en-US" dirty="0"/>
          </a:p>
          <a:p>
            <a:r>
              <a:rPr lang="en-US" altLang="zh-CN" dirty="0"/>
              <a:t>padding </a:t>
            </a:r>
            <a:r>
              <a:rPr lang="zh-CN" altLang="en-US" dirty="0"/>
              <a:t>标签内部</a:t>
            </a:r>
            <a:r>
              <a:rPr lang="en-US" altLang="zh-CN" dirty="0"/>
              <a:t>,</a:t>
            </a:r>
            <a:r>
              <a:rPr lang="zh-CN" altLang="en-US" dirty="0"/>
              <a:t>边界和内容的距离</a:t>
            </a:r>
            <a:endParaRPr lang="zh-CN" altLang="en-US" dirty="0"/>
          </a:p>
          <a:p>
            <a:r>
              <a:rPr lang="en-US" altLang="zh-CN" dirty="0" err="1"/>
              <a:t>boder</a:t>
            </a:r>
            <a:r>
              <a:rPr lang="en-US" altLang="zh-CN" dirty="0"/>
              <a:t> </a:t>
            </a:r>
            <a:r>
              <a:rPr lang="zh-CN" altLang="en-US" dirty="0"/>
              <a:t>边框</a:t>
            </a:r>
            <a:endParaRPr lang="zh-CN" altLang="en-US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.</a:t>
            </a:r>
            <a:r>
              <a:rPr lang="zh-CN" altLang="en-US" dirty="0"/>
              <a:t>整个标签大小</a:t>
            </a:r>
            <a:r>
              <a:rPr lang="en-US" altLang="zh-CN" dirty="0"/>
              <a:t>40px * 40 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zh-CN" altLang="en-US" dirty="0"/>
              <a:t>设置</a:t>
            </a:r>
            <a:r>
              <a:rPr lang="en-US" altLang="zh-CN" dirty="0" err="1"/>
              <a:t>boder</a:t>
            </a:r>
            <a:r>
              <a:rPr lang="en-US" altLang="zh-CN" dirty="0"/>
              <a:t> = 20px</a:t>
            </a:r>
            <a:r>
              <a:rPr lang="zh-CN" altLang="en-US" dirty="0"/>
              <a:t>后</a:t>
            </a:r>
            <a:r>
              <a:rPr lang="en-US" altLang="zh-CN" dirty="0"/>
              <a:t>, </a:t>
            </a:r>
            <a:r>
              <a:rPr lang="zh-CN" altLang="en-US" dirty="0"/>
              <a:t>整个 </a:t>
            </a:r>
            <a:r>
              <a:rPr lang="en-US" altLang="zh-CN" dirty="0"/>
              <a:t>= 60px * 60px, </a:t>
            </a:r>
            <a:r>
              <a:rPr lang="zh-CN" altLang="en-US" dirty="0"/>
              <a:t>内容还是 </a:t>
            </a:r>
            <a:r>
              <a:rPr lang="en-US" altLang="zh-CN" dirty="0"/>
              <a:t>40px * 40px;</a:t>
            </a:r>
            <a:endParaRPr lang="en-US" altLang="zh-CN" dirty="0"/>
          </a:p>
          <a:p>
            <a:r>
              <a:rPr lang="zh-CN" altLang="en-US" dirty="0"/>
              <a:t>上右下左</a:t>
            </a:r>
            <a:endParaRPr lang="zh-CN" altLang="en-US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. margin : 5px 6px 7px 8px;</a:t>
            </a:r>
            <a:endParaRPr lang="en-US" altLang="zh-CN" dirty="0"/>
          </a:p>
          <a:p>
            <a:r>
              <a:rPr lang="en-US" altLang="zh-CN" dirty="0"/>
              <a:t>margin-top : 5px; margin-left : 6px; ...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699875" y="6475730"/>
            <a:ext cx="46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V Boli" panose="02000500030200090000" charset="0"/>
              </a:rPr>
              <a:t>jex</a:t>
            </a:r>
            <a:endParaRPr lang="en-US" altLang="zh-CN">
              <a:latin typeface="MV Boli" panose="02000500030200090000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1" y="3827690"/>
            <a:ext cx="3707130" cy="26480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10943</Words>
  <Application>WPS 演示</Application>
  <PresentationFormat>自定义</PresentationFormat>
  <Paragraphs>788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75" baseType="lpstr">
      <vt:lpstr>Arial</vt:lpstr>
      <vt:lpstr>宋体</vt:lpstr>
      <vt:lpstr>Wingdings</vt:lpstr>
      <vt:lpstr>MV Boli</vt:lpstr>
      <vt:lpstr>Times New Roman</vt:lpstr>
      <vt:lpstr>Optima</vt:lpstr>
      <vt:lpstr>Times New Roman</vt:lpstr>
      <vt:lpstr>Arial</vt:lpstr>
      <vt:lpstr>Courier New</vt:lpstr>
      <vt:lpstr>Verdana</vt:lpstr>
      <vt:lpstr>Calibri Light</vt:lpstr>
      <vt:lpstr>Calibri</vt:lpstr>
      <vt:lpstr>微软雅黑</vt:lpstr>
      <vt:lpstr>Arial Unicode MS</vt:lpstr>
      <vt:lpstr>Segoe Print</vt:lpstr>
      <vt:lpstr>Wingdings 2</vt:lpstr>
      <vt:lpstr>Wingdings</vt:lpstr>
      <vt:lpstr>Calibri</vt:lpstr>
      <vt:lpstr>Courier10PitchBT-Roman</vt:lpstr>
      <vt:lpstr>Tahoma</vt:lpstr>
      <vt:lpstr>Wingdings 2</vt:lpstr>
      <vt:lpstr>Verdana</vt:lpstr>
      <vt:lpstr>Office 主题</vt:lpstr>
      <vt:lpstr>Paint.Picture</vt:lpstr>
      <vt:lpstr>Paint.Picture</vt:lpstr>
      <vt:lpstr>Paint.Picture</vt:lpstr>
      <vt:lpstr>第一次培训</vt:lpstr>
      <vt:lpstr>PowerPoint 演示文稿</vt:lpstr>
      <vt:lpstr>tag</vt:lpstr>
      <vt:lpstr>Phrase Elements</vt:lpstr>
      <vt:lpstr>Unordered List</vt:lpstr>
      <vt:lpstr>sample</vt:lpstr>
      <vt:lpstr>字符实体</vt:lpstr>
      <vt:lpstr>div</vt:lpstr>
      <vt:lpstr>margin &amp; padding &amp; boder</vt:lpstr>
      <vt:lpstr>css </vt:lpstr>
      <vt:lpstr>PowerPoint 演示文稿</vt:lpstr>
      <vt:lpstr>http://jigsaw.w3.org/css-validator/ </vt:lpstr>
      <vt:lpstr>PowerPoint 演示文稿</vt:lpstr>
      <vt:lpstr>PowerPoint 演示文稿</vt:lpstr>
      <vt:lpstr>HTML Table Example</vt:lpstr>
      <vt:lpstr>HTML Table Example 2</vt:lpstr>
      <vt:lpstr>HTML border Attribute</vt:lpstr>
      <vt:lpstr>HTML colspan Attribute</vt:lpstr>
      <vt:lpstr>HTML rowspan  Attribute</vt:lpstr>
      <vt:lpstr>Accessibility: headers &amp; id Attributes</vt:lpstr>
      <vt:lpstr>Using CSS to Style a Table</vt:lpstr>
      <vt:lpstr>Table Row  Groups</vt:lpstr>
      <vt:lpstr>Tables - add'l context tags </vt:lpstr>
      <vt:lpstr>Tables - colgroup</vt:lpstr>
      <vt:lpstr>HTML Using Forms</vt:lpstr>
      <vt:lpstr>The Form Element &lt;form&gt;</vt:lpstr>
      <vt:lpstr>The Input Element Text Box &lt;input&gt;  </vt:lpstr>
      <vt:lpstr>The Input Element Password Box &lt;input&gt; </vt:lpstr>
      <vt:lpstr>The Input Element Check box &lt;input&gt;</vt:lpstr>
      <vt:lpstr>The Input Element Radio Button &lt;input&gt;</vt:lpstr>
      <vt:lpstr>The Textarea Element &lt;textarea&gt;</vt:lpstr>
      <vt:lpstr>The Select Element &lt;select&gt;</vt:lpstr>
      <vt:lpstr>The Option Element &lt;option&gt;</vt:lpstr>
      <vt:lpstr>The Input Element Submit Button &lt;input&gt;</vt:lpstr>
      <vt:lpstr>The Input Element Reset Button &lt;input&gt;</vt:lpstr>
      <vt:lpstr>The Input Element Hidden Field &lt;input&gt;</vt:lpstr>
      <vt:lpstr>The Label Element &lt;label&gt;</vt:lpstr>
      <vt:lpstr>The Fieldset &amp; Legend Elements</vt:lpstr>
      <vt:lpstr>Using CSS to Style a Form</vt:lpstr>
      <vt:lpstr>HTML5: Email Text Box &lt;input&gt;  </vt:lpstr>
      <vt:lpstr>HTML5: URL Text Box &lt;input&gt;  </vt:lpstr>
      <vt:lpstr>HTML5: Telephone Number Text Box &lt;input&gt;  </vt:lpstr>
      <vt:lpstr>HTML5: Search Text Box &lt;input&gt;  </vt:lpstr>
      <vt:lpstr>HTML5: Datalist Control  </vt:lpstr>
      <vt:lpstr>HTML5: Slider Control &lt;input&gt;  </vt:lpstr>
      <vt:lpstr>HTML5: Spinner Control &lt;input&gt;  </vt:lpstr>
      <vt:lpstr>HTML5: Calendar Control &lt;input&gt;  </vt:lpstr>
      <vt:lpstr>HTML5 Color-well Control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2017-10-15T05:34:00Z</dcterms:created>
  <dcterms:modified xsi:type="dcterms:W3CDTF">2017-10-20T03:13:58Z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