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8" r:id="rId10"/>
    <p:sldId id="270" r:id="rId11"/>
    <p:sldId id="269" r:id="rId12"/>
    <p:sldId id="271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86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E10C-1902-4143-A2D1-ECAE3F94453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B77E-D3C9-4DCC-BF57-B31D60627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5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51.net/w3school/tags/html_ref_eventattributes.htm" TargetMode="External"/><Relationship Id="rId2" Type="http://schemas.openxmlformats.org/officeDocument/2006/relationships/hyperlink" Target="http://www.w3school.com.cn/htmldom/dom_event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jsref/event-onmousemove.html" TargetMode="External"/><Relationship Id="rId3" Type="http://schemas.openxmlformats.org/officeDocument/2006/relationships/hyperlink" Target="http://www.runoob.com/jsref/event-oncontextmenu.html" TargetMode="External"/><Relationship Id="rId7" Type="http://schemas.openxmlformats.org/officeDocument/2006/relationships/hyperlink" Target="http://www.runoob.com/jsref/event-onmouseleave.html" TargetMode="External"/><Relationship Id="rId2" Type="http://schemas.openxmlformats.org/officeDocument/2006/relationships/hyperlink" Target="http://www.runoob.com/jsref/event-onclic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jsref/event-onmouseenter.html" TargetMode="External"/><Relationship Id="rId11" Type="http://schemas.openxmlformats.org/officeDocument/2006/relationships/hyperlink" Target="http://www.runoob.com/jsref/event-onmouseup.html" TargetMode="External"/><Relationship Id="rId5" Type="http://schemas.openxmlformats.org/officeDocument/2006/relationships/hyperlink" Target="http://www.runoob.com/jsref/event-onmousedown.html" TargetMode="External"/><Relationship Id="rId10" Type="http://schemas.openxmlformats.org/officeDocument/2006/relationships/hyperlink" Target="http://www.runoob.com/jsref/event-onmouseout.html" TargetMode="External"/><Relationship Id="rId4" Type="http://schemas.openxmlformats.org/officeDocument/2006/relationships/hyperlink" Target="http://www.runoob.com/jsref/event-ondblclick.html" TargetMode="External"/><Relationship Id="rId9" Type="http://schemas.openxmlformats.org/officeDocument/2006/relationships/hyperlink" Target="http://www.runoob.com/jsref/event-onmouseov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ref/event-onkeypress.html" TargetMode="External"/><Relationship Id="rId2" Type="http://schemas.openxmlformats.org/officeDocument/2006/relationships/hyperlink" Target="http://www.runoob.com/jsref/event-onkeydow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noob.com/jsref/dom-obj-event.html" TargetMode="External"/><Relationship Id="rId4" Type="http://schemas.openxmlformats.org/officeDocument/2006/relationships/hyperlink" Target="http://www.runoob.com/jsref/event-onkeyu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query/index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_window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3chtml.com/html-dom/propert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2276872"/>
            <a:ext cx="7772400" cy="1470025"/>
          </a:xfrm>
        </p:spPr>
        <p:txBody>
          <a:bodyPr/>
          <a:lstStyle/>
          <a:p>
            <a:pPr algn="l"/>
            <a:r>
              <a:rPr lang="en-US" altLang="zh-CN" dirty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	JavaScript</a:t>
            </a:r>
            <a:endParaRPr lang="zh-CN" altLang="en-US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5736" y="6453336"/>
            <a:ext cx="6728792" cy="13681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/>
              <a:t>--</a:t>
            </a:r>
            <a:r>
              <a:rPr lang="zh-CN" altLang="en-US" sz="2400" dirty="0"/>
              <a:t>摘选</a:t>
            </a:r>
            <a:r>
              <a:rPr lang="en-US" altLang="zh-CN" sz="2400" dirty="0"/>
              <a:t>《JavaScript DOM </a:t>
            </a:r>
            <a:r>
              <a:rPr lang="zh-CN" altLang="en-US" sz="2400" dirty="0"/>
              <a:t>编程艺术</a:t>
            </a:r>
            <a:r>
              <a:rPr lang="en-US" altLang="zh-CN" sz="2400" dirty="0"/>
              <a:t>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zh-CN" altLang="en-US" sz="2800" b="1" dirty="0"/>
              <a:t>事件：</a:t>
            </a:r>
            <a:endParaRPr lang="en-US" altLang="zh-CN" sz="2800" b="1" dirty="0"/>
          </a:p>
          <a:p>
            <a:pPr algn="ctr">
              <a:buNone/>
            </a:pPr>
            <a:r>
              <a:rPr lang="en-US" altLang="zh-CN" sz="2800" b="1" dirty="0">
                <a:hlinkClick r:id="rId2"/>
              </a:rPr>
              <a:t> HTML DOM - </a:t>
            </a:r>
            <a:r>
              <a:rPr lang="zh-CN" altLang="en-US" sz="2800" b="1" dirty="0">
                <a:hlinkClick r:id="rId2"/>
              </a:rPr>
              <a:t>事件</a:t>
            </a:r>
            <a:endParaRPr lang="en-US" altLang="zh-CN" sz="2800" b="1" dirty="0"/>
          </a:p>
          <a:p>
            <a:pPr algn="ctr">
              <a:buNone/>
            </a:pPr>
            <a:r>
              <a:rPr lang="en-US" altLang="zh-CN" sz="2800" b="1" dirty="0">
                <a:latin typeface="+mj-lt"/>
                <a:hlinkClick r:id="rId3"/>
              </a:rPr>
              <a:t>HTML </a:t>
            </a:r>
            <a:r>
              <a:rPr lang="zh-CN" altLang="en-US" sz="2800" b="1" dirty="0">
                <a:latin typeface="+mj-lt"/>
                <a:hlinkClick r:id="rId3"/>
              </a:rPr>
              <a:t>事件属性</a:t>
            </a:r>
            <a:endParaRPr lang="zh-CN" altLang="en-US" sz="2800" b="1" dirty="0">
              <a:latin typeface="+mj-lt"/>
            </a:endParaRPr>
          </a:p>
          <a:p>
            <a:pPr algn="ctr">
              <a:buNone/>
            </a:pPr>
            <a:r>
              <a:rPr lang="en-US" altLang="zh-CN" sz="2800" dirty="0" err="1"/>
              <a:t>js</a:t>
            </a:r>
            <a:r>
              <a:rPr lang="zh-CN" altLang="en-US" sz="2800" dirty="0"/>
              <a:t>方法由此可以安排执行的时机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常用内置函数</a:t>
            </a:r>
            <a:r>
              <a:rPr lang="en-US" altLang="zh-CN" sz="1800" dirty="0"/>
              <a:t>:</a:t>
            </a:r>
            <a:r>
              <a:rPr lang="zh-CN" altLang="en-US" sz="1800" dirty="0"/>
              <a:t>（回去自己百度做实验）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alert       	</a:t>
            </a:r>
            <a:r>
              <a:rPr lang="zh-CN" altLang="en-US" sz="1800" dirty="0"/>
              <a:t>弹出一个警告框，包括一个确定按钮</a:t>
            </a:r>
          </a:p>
          <a:p>
            <a:pPr>
              <a:buNone/>
            </a:pPr>
            <a:r>
              <a:rPr lang="en-US" altLang="zh-CN" sz="1800" dirty="0"/>
              <a:t>	confirm    	</a:t>
            </a:r>
            <a:r>
              <a:rPr lang="zh-CN" altLang="en-US" sz="1800" dirty="0"/>
              <a:t>弹出一个确认对话框，包含确定和取消按钮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prompt     	</a:t>
            </a:r>
            <a:r>
              <a:rPr lang="zh-CN" altLang="en-US" sz="1800" dirty="0"/>
              <a:t>弹出一个提示输入框，提示等待输入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        	</a:t>
            </a:r>
            <a:r>
              <a:rPr lang="zh-CN" altLang="en-US" sz="1800" dirty="0"/>
              <a:t>计算表达式结果，将字符串对象当作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语句执行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isNaN</a:t>
            </a:r>
            <a:r>
              <a:rPr lang="en-US" altLang="zh-CN" sz="1800" dirty="0"/>
              <a:t>      	</a:t>
            </a:r>
            <a:r>
              <a:rPr lang="zh-CN" altLang="en-US" sz="1800" dirty="0"/>
              <a:t>判断参数是不是数字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parseFloat</a:t>
            </a:r>
            <a:r>
              <a:rPr lang="en-US" altLang="zh-CN" sz="1800" dirty="0"/>
              <a:t>  	</a:t>
            </a:r>
            <a:r>
              <a:rPr lang="zh-CN" altLang="en-US" sz="1800" dirty="0"/>
              <a:t>将字符串转换为浮点数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parseInt</a:t>
            </a:r>
            <a:r>
              <a:rPr lang="en-US" altLang="zh-CN" sz="1800" dirty="0"/>
              <a:t>    	</a:t>
            </a:r>
            <a:r>
              <a:rPr lang="zh-CN" altLang="en-US" sz="1800" dirty="0"/>
              <a:t>将字符串转换为整数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zh-CN" altLang="en-US" sz="2400" dirty="0"/>
              <a:t>练习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getElementsByClassName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getElementsByTagName</a:t>
            </a:r>
            <a:r>
              <a:rPr lang="zh-CN" altLang="en-US" sz="2400" dirty="0"/>
              <a:t>实现：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提示：返回数组、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元素节点的</a:t>
            </a:r>
            <a:r>
              <a:rPr lang="en-US" altLang="zh-CN" sz="2400" dirty="0"/>
              <a:t>class</a:t>
            </a:r>
            <a:r>
              <a:rPr lang="zh-CN" altLang="en-US" sz="2400" dirty="0"/>
              <a:t>属性的全名</a:t>
            </a:r>
            <a:r>
              <a:rPr lang="en-US" altLang="zh-CN" sz="2400" dirty="0" err="1"/>
              <a:t>className</a:t>
            </a:r>
            <a:r>
              <a:rPr lang="zh-CN" altLang="en-US" sz="2400" dirty="0"/>
              <a:t>（</a:t>
            </a:r>
            <a:r>
              <a:rPr lang="en-US" altLang="zh-CN" sz="2400" dirty="0"/>
              <a:t>&lt;p&gt;.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 = … //</a:t>
            </a:r>
            <a:r>
              <a:rPr lang="zh-CN" altLang="en-US" sz="2400" dirty="0"/>
              <a:t>不规范</a:t>
            </a:r>
            <a:r>
              <a:rPr lang="en-US" altLang="zh-CN" sz="2400" dirty="0"/>
              <a:t>,</a:t>
            </a:r>
            <a:r>
              <a:rPr lang="zh-CN" altLang="en-US" sz="2400" dirty="0"/>
              <a:t>差不多意思）、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336704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zh-CN" altLang="en-US" sz="2400" dirty="0"/>
              <a:t>练习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(</a:t>
            </a:r>
            <a:r>
              <a:rPr lang="zh-CN" altLang="en-US" sz="2400" dirty="0"/>
              <a:t>书上的答案，不唯一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getElementsByClassName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node,classname</a:t>
            </a:r>
            <a:r>
              <a:rPr lang="en-US" altLang="zh-CN" sz="2400" dirty="0"/>
              <a:t>) {</a:t>
            </a:r>
          </a:p>
          <a:p>
            <a:pPr>
              <a:buNone/>
            </a:pPr>
            <a:r>
              <a:rPr lang="en-US" altLang="zh-CN" sz="2400" dirty="0"/>
              <a:t>  if (</a:t>
            </a:r>
            <a:r>
              <a:rPr lang="en-US" altLang="zh-CN" sz="2400" dirty="0" err="1"/>
              <a:t>node.getElementsByClassName</a:t>
            </a:r>
            <a:r>
              <a:rPr lang="en-US" altLang="zh-CN" sz="2400" dirty="0"/>
              <a:t>) {</a:t>
            </a:r>
          </a:p>
          <a:p>
            <a:pPr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 err="1"/>
              <a:t>node.getElementsByClassName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  }</a:t>
            </a:r>
          </a:p>
          <a:p>
            <a:pPr>
              <a:buNone/>
            </a:pPr>
            <a:r>
              <a:rPr lang="en-US" altLang="zh-CN" sz="2400" dirty="0"/>
              <a:t>  else{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results = new Array();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node.getElementsByTagName</a:t>
            </a:r>
            <a:r>
              <a:rPr lang="en-US" altLang="zh-CN" sz="2400" dirty="0"/>
              <a:t>("*");</a:t>
            </a:r>
          </a:p>
          <a:p>
            <a:pPr>
              <a:buNone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elems.length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</a:t>
            </a:r>
          </a:p>
          <a:p>
            <a:pPr>
              <a:buNone/>
            </a:pPr>
            <a:r>
              <a:rPr lang="en-US" altLang="zh-CN" sz="2400" dirty="0"/>
              <a:t>      if(</a:t>
            </a:r>
            <a:r>
              <a:rPr lang="en-US" altLang="zh-CN" sz="2400" dirty="0" err="1"/>
              <a:t>elems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className.indexOf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) != -1){</a:t>
            </a:r>
          </a:p>
          <a:p>
            <a:pPr>
              <a:buNone/>
            </a:pPr>
            <a:r>
              <a:rPr lang="en-US" altLang="zh-CN" sz="2400" dirty="0"/>
              <a:t>        results[</a:t>
            </a:r>
            <a:r>
              <a:rPr lang="en-US" altLang="zh-CN" sz="2400" dirty="0" err="1"/>
              <a:t>results.length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elems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buNone/>
            </a:pPr>
            <a:r>
              <a:rPr lang="en-US" altLang="zh-CN" sz="2400" dirty="0"/>
              <a:t>      }</a:t>
            </a:r>
          </a:p>
          <a:p>
            <a:pPr>
              <a:buNone/>
            </a:pPr>
            <a:r>
              <a:rPr lang="en-US" altLang="zh-CN" sz="2400" dirty="0"/>
              <a:t>    }</a:t>
            </a:r>
          </a:p>
          <a:p>
            <a:pPr>
              <a:buNone/>
            </a:pPr>
            <a:r>
              <a:rPr lang="en-US" altLang="zh-CN" sz="2400" dirty="0"/>
              <a:t>    return results;</a:t>
            </a:r>
          </a:p>
          <a:p>
            <a:pPr>
              <a:buNone/>
            </a:pPr>
            <a:r>
              <a:rPr lang="en-US" altLang="zh-CN" sz="2400" dirty="0"/>
              <a:t>  }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568" y="69269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SetInterval</a:t>
            </a:r>
            <a:r>
              <a:rPr lang="en-US" altLang="zh-CN" b="1" dirty="0"/>
              <a:t>&amp;&amp;</a:t>
            </a:r>
            <a:r>
              <a:rPr lang="en-US" altLang="zh-CN" b="1" dirty="0" err="1"/>
              <a:t>setTimeout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SetInterval</a:t>
            </a:r>
            <a:endParaRPr lang="en-US" altLang="zh-CN" b="1" dirty="0"/>
          </a:p>
          <a:p>
            <a:r>
              <a:rPr lang="zh-CN" altLang="en-US" b="1" dirty="0"/>
              <a:t>使用方法</a:t>
            </a:r>
            <a:endParaRPr lang="en-US" altLang="zh-CN" b="1" dirty="0"/>
          </a:p>
          <a:p>
            <a:r>
              <a:rPr lang="en-US" altLang="zh-CN" b="1" dirty="0" err="1"/>
              <a:t>SetInterval</a:t>
            </a:r>
            <a:r>
              <a:rPr lang="en-US" altLang="zh-CN" b="1" dirty="0"/>
              <a:t>(</a:t>
            </a:r>
            <a:r>
              <a:rPr lang="en-US" altLang="zh-CN" b="1" dirty="0" err="1"/>
              <a:t>code,millisec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停止方法</a:t>
            </a:r>
            <a:endParaRPr lang="en-US" altLang="zh-CN" b="1" dirty="0"/>
          </a:p>
          <a:p>
            <a:r>
              <a:rPr lang="en-US" altLang="zh-CN" b="1" dirty="0" err="1"/>
              <a:t>clearInterval</a:t>
            </a:r>
            <a:r>
              <a:rPr lang="en-US" altLang="zh-CN" b="1" dirty="0"/>
              <a:t>(</a:t>
            </a:r>
            <a:r>
              <a:rPr lang="en-US" altLang="zh-CN" b="1" dirty="0" err="1"/>
              <a:t>val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----------------------------------------------------------------------------------------------------------</a:t>
            </a:r>
          </a:p>
          <a:p>
            <a:r>
              <a:rPr lang="en-US" altLang="zh-CN" b="1" dirty="0" err="1"/>
              <a:t>setTimeout</a:t>
            </a:r>
            <a:endParaRPr lang="en-US" altLang="zh-CN" b="1" dirty="0"/>
          </a:p>
          <a:p>
            <a:r>
              <a:rPr lang="zh-CN" altLang="en-US" b="1" dirty="0"/>
              <a:t>使用方法</a:t>
            </a:r>
            <a:endParaRPr lang="en-US" altLang="zh-CN" b="1" dirty="0"/>
          </a:p>
          <a:p>
            <a:r>
              <a:rPr lang="en-US" altLang="zh-CN" b="1" dirty="0" err="1"/>
              <a:t>setTimeout</a:t>
            </a:r>
            <a:r>
              <a:rPr lang="en-US" altLang="zh-CN" b="1" dirty="0"/>
              <a:t>(</a:t>
            </a:r>
            <a:r>
              <a:rPr lang="en-US" altLang="zh-CN" b="1" dirty="0" err="1"/>
              <a:t>code,millisec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停止方法</a:t>
            </a:r>
            <a:endParaRPr lang="en-US" altLang="zh-CN" b="1" dirty="0"/>
          </a:p>
          <a:p>
            <a:r>
              <a:rPr lang="en-US" altLang="zh-CN" b="1" dirty="0" err="1"/>
              <a:t>clearTimeout</a:t>
            </a:r>
            <a:r>
              <a:rPr lang="en-US" altLang="zh-CN" b="1" dirty="0"/>
              <a:t>(</a:t>
            </a:r>
            <a:r>
              <a:rPr lang="en-US" altLang="zh-CN" b="1" dirty="0" err="1"/>
              <a:t>val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034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54868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JavaScript HTML DOM 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DOM</a:t>
            </a:r>
            <a:r>
              <a:rPr lang="zh-CN" altLang="en-US" dirty="0"/>
              <a:t>事件，我们可以在事件发生时执行 </a:t>
            </a:r>
            <a:r>
              <a:rPr lang="en-US" altLang="zh-CN" dirty="0"/>
              <a:t>JavaScript</a:t>
            </a:r>
            <a:r>
              <a:rPr lang="zh-CN" altLang="en-US" dirty="0"/>
              <a:t>，来完成一定的交互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DOM</a:t>
            </a:r>
            <a:r>
              <a:rPr lang="zh-CN" altLang="en-US" dirty="0"/>
              <a:t>事件有下面的几种：</a:t>
            </a:r>
            <a:endParaRPr lang="en-US" altLang="zh-CN" dirty="0"/>
          </a:p>
          <a:p>
            <a:r>
              <a:rPr lang="zh-CN" altLang="en-US" dirty="0"/>
              <a:t>鼠标事件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3919"/>
              </p:ext>
            </p:extLst>
          </p:nvPr>
        </p:nvGraphicFramePr>
        <p:xfrm>
          <a:off x="971600" y="1988840"/>
          <a:ext cx="6552728" cy="4525960"/>
        </p:xfrm>
        <a:graphic>
          <a:graphicData uri="http://schemas.openxmlformats.org/drawingml/2006/table">
            <a:tbl>
              <a:tblPr/>
              <a:tblGrid>
                <a:gridCol w="13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14256" marR="14256" marT="14256" marB="1425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4256" marR="14256" marT="14256" marB="1425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>
                          <a:solidFill>
                            <a:srgbClr val="FFFFFF"/>
                          </a:solidFill>
                          <a:effectLst/>
                        </a:rPr>
                        <a:t>DOM</a:t>
                      </a:r>
                    </a:p>
                  </a:txBody>
                  <a:tcPr marL="14256" marR="14256" marT="14256" marB="1425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2"/>
                        </a:rPr>
                        <a:t>onclick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当用户点击某个对象时调用的事件句柄。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7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3"/>
                        </a:rPr>
                        <a:t>oncontextmenu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在用户点击鼠标右键打开上下文菜单时触发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 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4"/>
                        </a:rPr>
                        <a:t>ondblclick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当用户双击某个对象时调用的事件句柄。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7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5"/>
                        </a:rPr>
                        <a:t>onmousedown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鼠标按钮被按下。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7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6"/>
                        </a:rPr>
                        <a:t>onmouseenter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当鼠标指针移动到元素上时触发。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7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7"/>
                        </a:rPr>
                        <a:t>onmouseleave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当鼠标指针移出元素时触发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7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8"/>
                        </a:rPr>
                        <a:t>onmousemove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鼠标被移动。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9"/>
                        </a:rPr>
                        <a:t>onmouseover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鼠标移到某元素之上。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10"/>
                        </a:rPr>
                        <a:t>onmouseout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鼠标从某元素移开。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fontAlgn="t" latinLnBrk="1"/>
                      <a:r>
                        <a:rPr lang="en-GB" sz="900" u="sng">
                          <a:solidFill>
                            <a:srgbClr val="64854C"/>
                          </a:solidFill>
                          <a:effectLst/>
                          <a:hlinkClick r:id="rId11"/>
                        </a:rPr>
                        <a:t>onmouseup</a:t>
                      </a:r>
                      <a:endParaRPr lang="en-GB" sz="900">
                        <a:effectLst/>
                      </a:endParaRP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900">
                          <a:effectLst/>
                        </a:rPr>
                        <a:t>鼠标按键被松开。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900" dirty="0">
                          <a:effectLst/>
                        </a:rPr>
                        <a:t>2</a:t>
                      </a:r>
                    </a:p>
                  </a:txBody>
                  <a:tcPr marL="23761" marR="23761" marT="33265" marB="33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6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键盘事件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51680"/>
              </p:ext>
            </p:extLst>
          </p:nvPr>
        </p:nvGraphicFramePr>
        <p:xfrm>
          <a:off x="611560" y="836712"/>
          <a:ext cx="7571183" cy="1568512"/>
        </p:xfrm>
        <a:graphic>
          <a:graphicData uri="http://schemas.openxmlformats.org/drawingml/2006/table">
            <a:tbl>
              <a:tblPr/>
              <a:tblGrid>
                <a:gridCol w="155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1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FFFFFF"/>
                          </a:solidFill>
                          <a:effectLst/>
                        </a:rPr>
                        <a:t>DOM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33">
                <a:tc>
                  <a:txBody>
                    <a:bodyPr/>
                    <a:lstStyle/>
                    <a:p>
                      <a:pPr fontAlgn="t" latinLnBrk="1"/>
                      <a:r>
                        <a:rPr lang="en-GB" u="sng">
                          <a:solidFill>
                            <a:srgbClr val="64854C"/>
                          </a:solidFill>
                          <a:effectLst/>
                          <a:hlinkClick r:id="rId2"/>
                        </a:rPr>
                        <a:t>onkeydown</a:t>
                      </a:r>
                      <a:endParaRPr lang="en-GB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>
                          <a:effectLst/>
                        </a:rPr>
                        <a:t>某个键盘按键被按下。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33">
                <a:tc>
                  <a:txBody>
                    <a:bodyPr/>
                    <a:lstStyle/>
                    <a:p>
                      <a:pPr fontAlgn="t" latinLnBrk="1"/>
                      <a:r>
                        <a:rPr lang="en-GB" u="sng">
                          <a:solidFill>
                            <a:srgbClr val="64854C"/>
                          </a:solidFill>
                          <a:effectLst/>
                          <a:hlinkClick r:id="rId3"/>
                        </a:rPr>
                        <a:t>onkeypress</a:t>
                      </a:r>
                      <a:endParaRPr lang="en-GB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>
                          <a:effectLst/>
                        </a:rPr>
                        <a:t>某个键盘按键被按下并松开。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33">
                <a:tc>
                  <a:txBody>
                    <a:bodyPr/>
                    <a:lstStyle/>
                    <a:p>
                      <a:pPr fontAlgn="t" latinLnBrk="1"/>
                      <a:r>
                        <a:rPr lang="en-GB" u="sng">
                          <a:solidFill>
                            <a:srgbClr val="64854C"/>
                          </a:solidFill>
                          <a:effectLst/>
                          <a:hlinkClick r:id="rId4"/>
                        </a:rPr>
                        <a:t>onkeyup</a:t>
                      </a:r>
                      <a:endParaRPr lang="en-GB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>
                          <a:effectLst/>
                        </a:rPr>
                        <a:t>某个键盘按键被松开。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552" y="3212976"/>
            <a:ext cx="497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hlinkClick r:id="rId5"/>
              </a:rPr>
              <a:t>http://www.runoob.com/jsref/dom-obj-event.html</a:t>
            </a:r>
            <a:endParaRPr lang="en-GB" altLang="zh-CN" dirty="0"/>
          </a:p>
          <a:p>
            <a:r>
              <a:rPr lang="zh-CN" altLang="en-US" dirty="0"/>
              <a:t>我发现有点多，就不复制粘贴了。。。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9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目录：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获取元素常用方法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getElementsByClassName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方法的实现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图片库（元素基础替换操作）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额外：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hlinkClick r:id="rId2"/>
              </a:rPr>
              <a:t>Jquery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hlinkClick r:id="rId2"/>
              </a:rPr>
              <a:t>相关教程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JavaScript</a:t>
            </a:r>
            <a:r>
              <a:rPr lang="zh-CN" altLang="en-US" b="1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altLang="zh-CN" sz="1800" dirty="0"/>
              <a:t>1&gt;</a:t>
            </a:r>
            <a:r>
              <a:rPr lang="zh-CN" altLang="en-US" sz="1800" dirty="0"/>
              <a:t>上下两条语句分行即可表示两条语句，分号可加可不加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zh-CN" altLang="en-US" sz="1800" dirty="0"/>
              <a:t>但是同行必须加分号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zh-CN" altLang="en-US" sz="1800" dirty="0"/>
              <a:t>要求统一加分号；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例如：</a:t>
            </a:r>
            <a:endParaRPr lang="en-US" altLang="zh-CN" sz="1800" dirty="0"/>
          </a:p>
          <a:p>
            <a:pPr lvl="1"/>
            <a:r>
              <a:rPr lang="en-US" altLang="zh-CN" sz="1600" dirty="0"/>
              <a:t>Statement1;</a:t>
            </a:r>
          </a:p>
          <a:p>
            <a:pPr lvl="1"/>
            <a:r>
              <a:rPr lang="en-US" altLang="zh-CN" sz="1600" dirty="0"/>
              <a:t>Statement2;</a:t>
            </a:r>
          </a:p>
          <a:p>
            <a:pPr lvl="1"/>
            <a:endParaRPr lang="en-US" altLang="zh-CN" sz="1600" dirty="0"/>
          </a:p>
          <a:p>
            <a:pPr marL="342900" lvl="1" indent="-342900">
              <a:buNone/>
            </a:pPr>
            <a:r>
              <a:rPr lang="en-US" altLang="zh-CN" sz="1800" dirty="0"/>
              <a:t>2&gt;</a:t>
            </a:r>
            <a:r>
              <a:rPr lang="zh-CN" altLang="en-US" sz="1800" dirty="0"/>
              <a:t>最好要注释一下你认为比较重要的地方</a:t>
            </a:r>
            <a:r>
              <a:rPr lang="en-US" altLang="zh-CN" sz="1800" dirty="0"/>
              <a:t>;</a:t>
            </a:r>
          </a:p>
          <a:p>
            <a:pPr marL="342900" lvl="1" indent="-342900">
              <a:buNone/>
            </a:pP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单行注释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/* </a:t>
            </a:r>
            <a:r>
              <a:rPr lang="zh-CN" altLang="en-US" sz="1800" dirty="0"/>
              <a:t>多行注释 </a:t>
            </a:r>
            <a:r>
              <a:rPr lang="en-US" altLang="zh-CN" sz="1800" dirty="0"/>
              <a:t>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3&gt;</a:t>
            </a:r>
            <a:r>
              <a:rPr lang="zh-CN" altLang="en-US" sz="1800" dirty="0"/>
              <a:t>变量声明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name;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4&gt;</a:t>
            </a:r>
            <a:r>
              <a:rPr lang="zh-CN" altLang="en-US" sz="1800" dirty="0"/>
              <a:t>数据类型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en-US" altLang="zh-CN" sz="1800" dirty="0"/>
              <a:t> 	JavaScript</a:t>
            </a:r>
            <a:r>
              <a:rPr lang="zh-CN" altLang="en-US" sz="1800" dirty="0"/>
              <a:t>不需要类型声明</a:t>
            </a:r>
            <a:r>
              <a:rPr lang="en-US" altLang="zh-CN" sz="1800" dirty="0"/>
              <a:t>,</a:t>
            </a:r>
            <a:r>
              <a:rPr lang="zh-CN" altLang="en-US" sz="1800" dirty="0"/>
              <a:t>即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a,mood</a:t>
            </a:r>
            <a:r>
              <a:rPr lang="en-US" altLang="zh-CN" sz="1800" dirty="0"/>
              <a:t>;</a:t>
            </a:r>
            <a:r>
              <a:rPr lang="zh-CN" altLang="en-US" sz="1800" dirty="0"/>
              <a:t>其中</a:t>
            </a:r>
            <a:r>
              <a:rPr lang="en-US" altLang="zh-CN" sz="1800" dirty="0"/>
              <a:t>a</a:t>
            </a:r>
            <a:r>
              <a:rPr lang="zh-CN" altLang="en-US" sz="1800" dirty="0"/>
              <a:t>可以是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&gt;</a:t>
            </a:r>
            <a:r>
              <a:rPr lang="zh-CN" altLang="en-US" sz="1800" dirty="0"/>
              <a:t>型数据</a:t>
            </a:r>
            <a:r>
              <a:rPr lang="en-US" altLang="zh-CN" sz="1800" dirty="0"/>
              <a:t>,</a:t>
            </a:r>
            <a:r>
              <a:rPr lang="zh-CN" altLang="en-US" sz="1800" dirty="0"/>
              <a:t>而</a:t>
            </a:r>
            <a:r>
              <a:rPr lang="en-US" altLang="zh-CN" sz="1800" dirty="0"/>
              <a:t>mood</a:t>
            </a:r>
            <a:r>
              <a:rPr lang="zh-CN" altLang="en-US" sz="1800" dirty="0"/>
              <a:t>可以是其他数据类型</a:t>
            </a:r>
            <a:r>
              <a:rPr lang="en-US" altLang="zh-CN" sz="1800" dirty="0"/>
              <a:t>.</a:t>
            </a:r>
          </a:p>
          <a:p>
            <a:pPr>
              <a:buNone/>
            </a:pPr>
            <a:r>
              <a:rPr lang="en-US" altLang="zh-CN" sz="1800" dirty="0"/>
              <a:t>	1.\</a:t>
            </a:r>
            <a:r>
              <a:rPr lang="zh-CN" altLang="en-US" sz="1800" dirty="0"/>
              <a:t>字符串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2.\</a:t>
            </a:r>
            <a:r>
              <a:rPr lang="zh-CN" altLang="en-US" sz="1800" dirty="0"/>
              <a:t>数值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3.\</a:t>
            </a:r>
            <a:r>
              <a:rPr lang="zh-CN" altLang="en-US" sz="1800" dirty="0"/>
              <a:t>布尔值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5&gt;</a:t>
            </a:r>
            <a:r>
              <a:rPr lang="zh-CN" altLang="en-US" sz="1800" dirty="0"/>
              <a:t>数组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zh-CN" altLang="en-US" sz="1800" dirty="0"/>
              <a:t>数组中的元素可以不是统一的类型。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用关键字</a:t>
            </a:r>
            <a:r>
              <a:rPr lang="en-US" altLang="zh-CN" sz="1800" dirty="0"/>
              <a:t>Array()</a:t>
            </a:r>
            <a:r>
              <a:rPr lang="zh-CN" altLang="en-US" sz="1800" dirty="0"/>
              <a:t>来声明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beatles</a:t>
            </a:r>
            <a:r>
              <a:rPr lang="en-US" altLang="zh-CN" sz="1800" dirty="0"/>
              <a:t> = Array();//</a:t>
            </a:r>
            <a:r>
              <a:rPr lang="zh-CN" altLang="en-US" sz="1800" dirty="0"/>
              <a:t>中间可以加数字表示大小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beatles</a:t>
            </a:r>
            <a:r>
              <a:rPr lang="en-US" altLang="zh-CN" sz="1800" dirty="0"/>
              <a:t> = Array(“</a:t>
            </a:r>
            <a:r>
              <a:rPr lang="en-US" altLang="zh-CN" sz="1800" dirty="0" err="1"/>
              <a:t>kkk</a:t>
            </a:r>
            <a:r>
              <a:rPr lang="en-US" altLang="zh-CN" sz="1800" dirty="0"/>
              <a:t>” ,”www”,1231 ,true)//ok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直接使用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beatles</a:t>
            </a:r>
            <a:r>
              <a:rPr lang="en-US" altLang="zh-CN" sz="1800" dirty="0"/>
              <a:t> = [“</a:t>
            </a:r>
            <a:r>
              <a:rPr lang="en-US" altLang="zh-CN" sz="1800" dirty="0" err="1"/>
              <a:t>kkk</a:t>
            </a:r>
            <a:r>
              <a:rPr lang="en-US" altLang="zh-CN" sz="1800" dirty="0"/>
              <a:t>” ,”www”,1231 ,true]//ok</a:t>
            </a:r>
          </a:p>
          <a:p>
            <a:pPr>
              <a:buNone/>
            </a:pPr>
            <a:r>
              <a:rPr lang="en-US" altLang="zh-CN" sz="1800" dirty="0"/>
              <a:t>		</a:t>
            </a:r>
          </a:p>
          <a:p>
            <a:pPr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6&gt;</a:t>
            </a:r>
            <a:r>
              <a:rPr lang="zh-CN" altLang="en-US" sz="1800" dirty="0"/>
              <a:t>对象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en-US" altLang="zh-CN" sz="1800" dirty="0"/>
              <a:t>	JavaScript</a:t>
            </a:r>
            <a:r>
              <a:rPr lang="zh-CN" altLang="en-US" sz="1800" dirty="0"/>
              <a:t>中所有类的基类</a:t>
            </a:r>
            <a:r>
              <a:rPr lang="en-US" altLang="zh-CN" sz="1800" dirty="0"/>
              <a:t>Object;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lennon</a:t>
            </a:r>
            <a:r>
              <a:rPr lang="en-US" altLang="zh-CN" sz="1800" dirty="0"/>
              <a:t> = Object();		//</a:t>
            </a:r>
            <a:r>
              <a:rPr lang="zh-CN" altLang="en-US" sz="1800" dirty="0"/>
              <a:t>创建通用对象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lennon.name</a:t>
            </a:r>
            <a:r>
              <a:rPr lang="en-US" altLang="zh-CN" sz="1800" dirty="0"/>
              <a:t> =“John”;		//</a:t>
            </a:r>
            <a:r>
              <a:rPr lang="zh-CN" altLang="en-US" sz="1800" dirty="0"/>
              <a:t>通过点运算符可以创建并实现属性的赋值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lennon</a:t>
            </a:r>
            <a:r>
              <a:rPr lang="en-US" altLang="zh-CN" sz="1800" dirty="0"/>
              <a:t> ={name : “John” , living: false }	//</a:t>
            </a:r>
            <a:r>
              <a:rPr lang="zh-CN" altLang="en-US" sz="1800" dirty="0"/>
              <a:t>这也是一个新的对象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事实上</a:t>
            </a:r>
            <a:r>
              <a:rPr lang="en-US" altLang="zh-CN" sz="1800" dirty="0"/>
              <a:t>,JavaScript</a:t>
            </a:r>
            <a:r>
              <a:rPr lang="zh-CN" altLang="en-US" sz="1800" dirty="0"/>
              <a:t>中所有的变量都是某种类型的对象</a:t>
            </a:r>
            <a:r>
              <a:rPr lang="en-US" altLang="zh-CN" sz="1800" dirty="0"/>
              <a:t>.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也就是所有变量都可以添加属性值</a:t>
            </a:r>
            <a:r>
              <a:rPr lang="en-US" altLang="zh-CN" sz="1800" dirty="0"/>
              <a:t>.</a:t>
            </a:r>
            <a:r>
              <a:rPr lang="zh-CN" altLang="en-US" sz="1800" dirty="0"/>
              <a:t>只是实际上基本类型是无法定义添加新属性的</a:t>
            </a:r>
            <a:r>
              <a:rPr lang="en-US" altLang="zh-CN" sz="1800" dirty="0"/>
              <a:t>.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换句话说</a:t>
            </a:r>
            <a:r>
              <a:rPr lang="en-US" altLang="zh-CN" sz="1800" dirty="0"/>
              <a:t>,</a:t>
            </a:r>
            <a:r>
              <a:rPr lang="zh-CN" altLang="en-US" sz="1800" dirty="0"/>
              <a:t>变量任何属性赋值的语法在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都是正确的</a:t>
            </a:r>
            <a:r>
              <a:rPr lang="en-US" altLang="zh-CN" sz="1800" dirty="0"/>
              <a:t>,</a:t>
            </a:r>
            <a:r>
              <a:rPr lang="zh-CN" altLang="en-US" sz="1800" dirty="0"/>
              <a:t>只是用在基本类型的变量上是没有意义的</a:t>
            </a:r>
            <a:r>
              <a:rPr lang="en-US" altLang="zh-CN" sz="1800" dirty="0"/>
              <a:t>.</a:t>
            </a:r>
          </a:p>
          <a:p>
            <a:pPr>
              <a:buNone/>
            </a:pPr>
            <a:r>
              <a:rPr lang="en-US" altLang="zh-CN" sz="1800" dirty="0"/>
              <a:t>	(</a:t>
            </a:r>
            <a:r>
              <a:rPr lang="zh-CN" altLang="en-US" sz="1800" dirty="0"/>
              <a:t>基本类型</a:t>
            </a:r>
            <a:r>
              <a:rPr lang="en-US" altLang="zh-CN" sz="1800" dirty="0"/>
              <a:t>:</a:t>
            </a:r>
            <a:r>
              <a:rPr lang="en-US" altLang="zh-CN" sz="1800" b="1" dirty="0"/>
              <a:t>Undefined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Null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Boolean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Numbe</a:t>
            </a:r>
            <a:r>
              <a:rPr lang="en-US" altLang="zh-CN" sz="1800" dirty="0"/>
              <a:t>r</a:t>
            </a:r>
            <a:r>
              <a:rPr lang="zh-CN" altLang="en-US" sz="1800" dirty="0"/>
              <a:t>，</a:t>
            </a:r>
            <a:r>
              <a:rPr lang="en-US" altLang="zh-CN" sz="1800" b="1" dirty="0"/>
              <a:t>String</a:t>
            </a:r>
            <a:r>
              <a:rPr lang="en-US" altLang="zh-CN" sz="1800" dirty="0"/>
              <a:t>)</a:t>
            </a:r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另可以用自带的</a:t>
            </a:r>
            <a:r>
              <a:rPr lang="en-US" altLang="zh-CN" sz="1800" dirty="0" err="1"/>
              <a:t>typeof</a:t>
            </a:r>
            <a:r>
              <a:rPr lang="zh-CN" altLang="en-US" sz="1800" dirty="0"/>
              <a:t>来查看当前变量的类型。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en-US" altLang="zh-CN" sz="1800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7&gt;</a:t>
            </a:r>
            <a:r>
              <a:rPr lang="zh-CN" altLang="en-US" sz="1800" dirty="0"/>
              <a:t>操作和基本语句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算术操作符</a:t>
            </a:r>
            <a:r>
              <a:rPr lang="en-US" altLang="zh-CN" sz="1800" dirty="0"/>
              <a:t>\</a:t>
            </a:r>
            <a:r>
              <a:rPr lang="zh-CN" altLang="en-US" sz="1800" dirty="0"/>
              <a:t>比较操作符</a:t>
            </a:r>
            <a:r>
              <a:rPr lang="en-US" altLang="zh-CN" sz="1800" dirty="0"/>
              <a:t>\</a:t>
            </a:r>
            <a:r>
              <a:rPr lang="zh-CN" altLang="en-US" sz="1800" dirty="0"/>
              <a:t>逻辑操作符 之类的</a:t>
            </a:r>
            <a:r>
              <a:rPr lang="en-US" altLang="zh-CN" sz="1800" dirty="0"/>
              <a:t>.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循环语句</a:t>
            </a:r>
            <a:r>
              <a:rPr lang="en-US" altLang="zh-CN" sz="1800" dirty="0"/>
              <a:t>(while / for),</a:t>
            </a:r>
            <a:r>
              <a:rPr lang="zh-CN" altLang="en-US" sz="1800" dirty="0"/>
              <a:t>条件语句</a:t>
            </a:r>
            <a:r>
              <a:rPr lang="en-US" altLang="zh-CN" sz="1800" dirty="0"/>
              <a:t>…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8&gt;</a:t>
            </a:r>
            <a:r>
              <a:rPr lang="zh-CN" altLang="en-US" sz="1800" dirty="0"/>
              <a:t>函数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en-US" altLang="zh-CN" sz="1800" dirty="0"/>
              <a:t>	function  name(arguments/*</a:t>
            </a:r>
            <a:r>
              <a:rPr lang="zh-CN" altLang="en-US" sz="1800" dirty="0"/>
              <a:t>参数</a:t>
            </a:r>
            <a:r>
              <a:rPr lang="en-US" altLang="zh-CN" sz="1800" dirty="0"/>
              <a:t>*/){</a:t>
            </a:r>
          </a:p>
          <a:p>
            <a:pPr>
              <a:buNone/>
            </a:pPr>
            <a:r>
              <a:rPr lang="en-US" altLang="zh-CN" sz="1800" dirty="0"/>
              <a:t>		statements;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9&gt;</a:t>
            </a:r>
            <a:r>
              <a:rPr lang="zh-CN" altLang="en-US" sz="1800" dirty="0"/>
              <a:t>对象</a:t>
            </a:r>
            <a:r>
              <a:rPr lang="en-US" altLang="zh-CN" sz="1800" dirty="0"/>
              <a:t>+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用户自定义对象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内建对象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宿主对象：网页的运行环境（操作系统和浏览器），所有的</a:t>
            </a:r>
            <a:r>
              <a:rPr lang="en-US" altLang="zh-CN" sz="1800" dirty="0"/>
              <a:t>BOM</a:t>
            </a:r>
            <a:r>
              <a:rPr lang="zh-CN" altLang="en-US" sz="1800" dirty="0"/>
              <a:t>和</a:t>
            </a:r>
            <a:r>
              <a:rPr lang="en-US" altLang="zh-CN" sz="1800" dirty="0"/>
              <a:t>DOM</a:t>
            </a:r>
            <a:r>
              <a:rPr lang="zh-CN" altLang="en-US" sz="1800" dirty="0"/>
              <a:t>都是</a:t>
            </a:r>
            <a:r>
              <a:rPr lang="en-US" altLang="zh-CN" sz="1800" dirty="0"/>
              <a:t>	           </a:t>
            </a:r>
            <a:r>
              <a:rPr lang="zh-CN" altLang="en-US" sz="1800" dirty="0"/>
              <a:t>宿主对象。 （比较重要的</a:t>
            </a:r>
            <a:r>
              <a:rPr lang="en-US" altLang="zh-CN" sz="1800" dirty="0">
                <a:hlinkClick r:id="rId2"/>
              </a:rPr>
              <a:t>window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altLang="zh-CN" sz="1800" dirty="0"/>
              <a:t>D:document</a:t>
            </a:r>
            <a:r>
              <a:rPr lang="zh-CN" altLang="en-US" sz="1800" dirty="0"/>
              <a:t>（文档）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O:object</a:t>
            </a:r>
            <a:r>
              <a:rPr lang="zh-CN" altLang="en-US" sz="1800" dirty="0"/>
              <a:t>（对象）</a:t>
            </a: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M:model</a:t>
            </a:r>
            <a:r>
              <a:rPr lang="zh-CN" altLang="en-US" sz="1800" dirty="0"/>
              <a:t>（模型）指文档适用一种模型</a:t>
            </a:r>
            <a:r>
              <a:rPr lang="en-US" altLang="zh-CN" sz="1800" dirty="0"/>
              <a:t>------</a:t>
            </a:r>
            <a:r>
              <a:rPr lang="zh-CN" altLang="en-US" sz="1800" dirty="0"/>
              <a:t>节点树模型；</a:t>
            </a:r>
            <a:endParaRPr lang="en-US" altLang="zh-CN" sz="1800" dirty="0"/>
          </a:p>
          <a:p>
            <a:pPr marL="342900" lvl="1" indent="-342900">
              <a:buNone/>
            </a:pPr>
            <a:endParaRPr lang="en-US" altLang="zh-CN" sz="1800" dirty="0"/>
          </a:p>
          <a:p>
            <a:pPr marL="342900" lvl="1" indent="-342900">
              <a:buNone/>
            </a:pPr>
            <a:endParaRPr lang="en-US" altLang="zh-CN" sz="1800" dirty="0"/>
          </a:p>
          <a:p>
            <a:pPr marL="342900" lvl="1" indent="-342900">
              <a:buNone/>
            </a:pPr>
            <a:r>
              <a:rPr lang="en-US" altLang="zh-CN" sz="1800" dirty="0"/>
              <a:t>	e.g.</a:t>
            </a:r>
          </a:p>
          <a:p>
            <a:pPr marL="342900" lvl="1" indent="-342900"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任意的文档</a:t>
            </a:r>
            <a:r>
              <a:rPr lang="en-US" altLang="zh-CN" sz="1800" dirty="0"/>
              <a:t>,</a:t>
            </a:r>
            <a:r>
              <a:rPr lang="zh-CN" altLang="en-US" sz="1800" dirty="0"/>
              <a:t>呈现为节点树模型</a:t>
            </a:r>
            <a:r>
              <a:rPr lang="en-US" altLang="zh-CN" sz="1800" dirty="0"/>
              <a:t>.</a:t>
            </a:r>
          </a:p>
          <a:p>
            <a:pPr marL="342900" lvl="1" indent="-342900">
              <a:buNone/>
            </a:pPr>
            <a:r>
              <a:rPr lang="en-US" altLang="zh-CN" sz="1800" dirty="0"/>
              <a:t>	</a:t>
            </a:r>
          </a:p>
          <a:p>
            <a:pPr marL="342900" lvl="1" indent="-342900">
              <a:buNone/>
            </a:pPr>
            <a:r>
              <a:rPr lang="en-US" altLang="zh-CN" sz="1800" dirty="0">
                <a:hlinkClick r:id="rId2"/>
              </a:rPr>
              <a:t>http://www.w3chtml.com/html-dom/property.html</a:t>
            </a:r>
            <a:endParaRPr lang="en-US" alt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19" r="22339"/>
          <a:stretch>
            <a:fillRect/>
          </a:stretch>
        </p:blipFill>
        <p:spPr bwMode="auto">
          <a:xfrm>
            <a:off x="2483768" y="0"/>
            <a:ext cx="41115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/>
              <a:t>节点：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zh-CN" altLang="en-US" sz="1800" dirty="0"/>
              <a:t>元素节点（</a:t>
            </a:r>
            <a:r>
              <a:rPr lang="en-US" altLang="zh-CN" sz="1800" dirty="0"/>
              <a:t>element node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元素在文档中的布局就形成了文档的结构。（</a:t>
            </a:r>
            <a:r>
              <a:rPr lang="en-US" altLang="zh-CN" sz="1800" dirty="0"/>
              <a:t>e.g.&lt;a&gt; &lt;/a&gt;    &lt;</a:t>
            </a:r>
            <a:r>
              <a:rPr lang="en-US" altLang="zh-CN" sz="1800" dirty="0" err="1"/>
              <a:t>li</a:t>
            </a:r>
            <a:r>
              <a:rPr lang="en-US" altLang="zh-CN" sz="1800" dirty="0"/>
              <a:t>&gt;&lt;/</a:t>
            </a:r>
            <a:r>
              <a:rPr lang="en-US" altLang="zh-CN" sz="1800" dirty="0" err="1"/>
              <a:t>li</a:t>
            </a:r>
            <a:r>
              <a:rPr lang="en-US" altLang="zh-CN" sz="1800" dirty="0"/>
              <a:t>&gt;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zh-CN" altLang="en-US" sz="1800" dirty="0"/>
              <a:t>文本节点（</a:t>
            </a:r>
            <a:r>
              <a:rPr lang="en-US" altLang="zh-CN" sz="1800" dirty="0"/>
              <a:t>text node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在</a:t>
            </a:r>
            <a:r>
              <a:rPr lang="en-US" altLang="zh-CN" sz="1800" dirty="0"/>
              <a:t>html</a:t>
            </a:r>
            <a:r>
              <a:rPr lang="zh-CN" altLang="en-US" sz="1800" dirty="0"/>
              <a:t>中，文本节点一般都被包含在元素节点的内部。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</a:p>
          <a:p>
            <a:pPr>
              <a:buNone/>
            </a:pPr>
            <a:r>
              <a:rPr lang="zh-CN" altLang="en-US" sz="1800" dirty="0"/>
              <a:t>属性节点（</a:t>
            </a:r>
            <a:r>
              <a:rPr lang="en-US" altLang="zh-CN" sz="1800" dirty="0"/>
              <a:t>attribute node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用来对元素节点做出更具体的描述。</a:t>
            </a:r>
            <a:r>
              <a:rPr lang="en-US" altLang="zh-CN" sz="1800" dirty="0"/>
              <a:t>class </a:t>
            </a:r>
            <a:r>
              <a:rPr lang="zh-CN" altLang="en-US" sz="1800" dirty="0"/>
              <a:t>和 </a:t>
            </a:r>
            <a:r>
              <a:rPr lang="en-US" altLang="zh-CN" sz="1800" dirty="0"/>
              <a:t>id </a:t>
            </a:r>
            <a:r>
              <a:rPr lang="zh-CN" altLang="en-US" sz="1800" dirty="0"/>
              <a:t>实际上也是某元素的属性节点。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DOM</a:t>
            </a:r>
            <a:r>
              <a:rPr lang="zh-CN" altLang="en-US" sz="2800" b="1" dirty="0"/>
              <a:t>方法获取元素：</a:t>
            </a:r>
            <a:endParaRPr lang="en-US" altLang="zh-CN" sz="2800" b="1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getElementById</a:t>
            </a:r>
            <a:r>
              <a:rPr lang="zh-CN" altLang="en-US" sz="1800" dirty="0"/>
              <a:t>方法</a:t>
            </a:r>
            <a:r>
              <a:rPr lang="en-US" altLang="zh-CN" sz="1800" dirty="0"/>
              <a:t>(document</a:t>
            </a:r>
            <a:r>
              <a:rPr lang="zh-CN" altLang="en-US" sz="1800" dirty="0"/>
              <a:t>对象特有函数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返回一个与那个有着给定的</a:t>
            </a:r>
            <a:r>
              <a:rPr lang="en-US" altLang="zh-CN" sz="1800" dirty="0"/>
              <a:t>id</a:t>
            </a:r>
            <a:r>
              <a:rPr lang="zh-CN" altLang="en-US" sz="1800" dirty="0"/>
              <a:t>属性值的元素节点对应的对象。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e.g.		</a:t>
            </a:r>
            <a:r>
              <a:rPr lang="en-US" altLang="zh-CN" sz="1800" dirty="0" err="1"/>
              <a:t>document.getElementById</a:t>
            </a:r>
            <a:r>
              <a:rPr lang="en-US" altLang="zh-CN" sz="1800" dirty="0"/>
              <a:t>(“student”);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getElement</a:t>
            </a:r>
            <a:r>
              <a:rPr lang="en-US" altLang="zh-CN" sz="2000" b="1" dirty="0" err="1">
                <a:solidFill>
                  <a:srgbClr val="FF0000"/>
                </a:solidFill>
              </a:rPr>
              <a:t>s</a:t>
            </a:r>
            <a:r>
              <a:rPr lang="en-US" altLang="zh-CN" sz="1800" dirty="0" err="1"/>
              <a:t>ByTagName</a:t>
            </a:r>
            <a:r>
              <a:rPr lang="zh-CN" altLang="en-US" sz="1800" dirty="0"/>
              <a:t>方法：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返回一个数组，因为</a:t>
            </a:r>
            <a:r>
              <a:rPr lang="en-US" altLang="zh-CN" sz="1800" dirty="0"/>
              <a:t>id</a:t>
            </a:r>
            <a:r>
              <a:rPr lang="zh-CN" altLang="en-US" sz="1800" dirty="0"/>
              <a:t>的唯一性！而</a:t>
            </a:r>
            <a:r>
              <a:rPr lang="en-US" altLang="zh-CN" sz="1800" dirty="0"/>
              <a:t>tag</a:t>
            </a:r>
            <a:r>
              <a:rPr lang="zh-CN" altLang="en-US" sz="1800" dirty="0"/>
              <a:t>可以有很多个。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可以获取所有的元素，用通配符</a:t>
            </a:r>
            <a:r>
              <a:rPr lang="en-US" altLang="zh-CN" sz="1800" dirty="0"/>
              <a:t>”*”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e.g.		</a:t>
            </a:r>
            <a:r>
              <a:rPr lang="en-US" altLang="zh-CN" sz="2000" b="1" dirty="0" err="1">
                <a:solidFill>
                  <a:srgbClr val="FF0000"/>
                </a:solidFill>
              </a:rPr>
              <a:t>element</a:t>
            </a:r>
            <a:r>
              <a:rPr lang="en-US" altLang="zh-CN" sz="1800" dirty="0" err="1"/>
              <a:t>.getElementsByTagName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li</a:t>
            </a:r>
            <a:r>
              <a:rPr lang="en-US" altLang="zh-CN" sz="1800" dirty="0"/>
              <a:t>”);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getElement</a:t>
            </a:r>
            <a:r>
              <a:rPr lang="en-US" altLang="zh-CN" sz="2000" b="1" dirty="0" err="1">
                <a:solidFill>
                  <a:srgbClr val="FF0000"/>
                </a:solidFill>
              </a:rPr>
              <a:t>s</a:t>
            </a:r>
            <a:r>
              <a:rPr lang="en-US" altLang="zh-CN" sz="1800" dirty="0" err="1"/>
              <a:t>ByClassName</a:t>
            </a:r>
            <a:r>
              <a:rPr lang="zh-CN" altLang="en-US" sz="1800" dirty="0"/>
              <a:t>方法：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HTML5 DOM</a:t>
            </a:r>
            <a:r>
              <a:rPr lang="zh-CN" altLang="en-US" sz="1800" dirty="0"/>
              <a:t>中添加的新方法。也可以查找同时含有多个类名的元素。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e.g.		</a:t>
            </a:r>
            <a:r>
              <a:rPr lang="en-US" altLang="zh-CN" sz="1800" dirty="0" err="1"/>
              <a:t>element.getElementsByClassName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nav</a:t>
            </a:r>
            <a:r>
              <a:rPr lang="en-US" altLang="zh-CN" sz="1800" dirty="0"/>
              <a:t>”);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element.getElementsByClassName</a:t>
            </a:r>
            <a:r>
              <a:rPr lang="en-US" altLang="zh-CN" sz="1800" dirty="0"/>
              <a:t>(“bottom  </a:t>
            </a:r>
            <a:r>
              <a:rPr lang="en-US" altLang="zh-CN" sz="1800" dirty="0" err="1"/>
              <a:t>nav</a:t>
            </a:r>
            <a:r>
              <a:rPr lang="en-US" altLang="zh-CN" sz="1800" dirty="0"/>
              <a:t>”);//</a:t>
            </a:r>
            <a:r>
              <a:rPr lang="zh-CN" altLang="en-US" sz="1800" dirty="0"/>
              <a:t>中间加空格就好。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但是，最后这个方法只有较新（现在的浏览器基本都可以用）的才支持。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513</Words>
  <Application>Microsoft Office PowerPoint</Application>
  <PresentationFormat>全屏显示(4:3)</PresentationFormat>
  <Paragraphs>209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hakuyoxingshu7000</vt:lpstr>
      <vt:lpstr>楷体</vt:lpstr>
      <vt:lpstr>宋体</vt:lpstr>
      <vt:lpstr>微软雅黑</vt:lpstr>
      <vt:lpstr>Arial</vt:lpstr>
      <vt:lpstr>Calibri</vt:lpstr>
      <vt:lpstr>Office 主题</vt:lpstr>
      <vt:lpstr> JavaScript</vt:lpstr>
      <vt:lpstr>目录：</vt:lpstr>
      <vt:lpstr>JavaScript语法</vt:lpstr>
      <vt:lpstr>PowerPoint 演示文稿</vt:lpstr>
      <vt:lpstr>PowerPoint 演示文稿</vt:lpstr>
      <vt:lpstr>PowerPoint 演示文稿</vt:lpstr>
      <vt:lpstr>DOM介绍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Tony lau</cp:lastModifiedBy>
  <cp:revision>24</cp:revision>
  <dcterms:modified xsi:type="dcterms:W3CDTF">2017-10-22T14:06:54Z</dcterms:modified>
</cp:coreProperties>
</file>