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3" r:id="rId3"/>
    <p:sldId id="258" r:id="rId4"/>
    <p:sldId id="262" r:id="rId5"/>
    <p:sldId id="265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7"/>
    <p:restoredTop sz="95775"/>
  </p:normalViewPr>
  <p:slideViewPr>
    <p:cSldViewPr snapToGrid="0" snapToObjects="1">
      <p:cViewPr varScale="1">
        <p:scale>
          <a:sx n="110" d="100"/>
          <a:sy n="110" d="100"/>
        </p:scale>
        <p:origin x="7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8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9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98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0922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21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95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96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45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8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4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1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0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3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8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88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9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7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43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ectronicdesign.com/technologies/boards/article/21772296/ten-notable-flops-learning-from-mistakes" TargetMode="External"/><Relationship Id="rId2" Type="http://schemas.openxmlformats.org/officeDocument/2006/relationships/hyperlink" Target="http://www.realworldtech.com/haswell-cpu/4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cinsight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DB799-F7F5-CA44-9442-4323C03D46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make transistors smaller, And why is Moore’s law the case?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51B3C-125E-8947-B86F-E45CA9DD25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Tackling each question individually, by Daniel Wilcox</a:t>
            </a:r>
          </a:p>
        </p:txBody>
      </p:sp>
    </p:spTree>
    <p:extLst>
      <p:ext uri="{BB962C8B-B14F-4D97-AF65-F5344CB8AC3E}">
        <p14:creationId xmlns:p14="http://schemas.microsoft.com/office/powerpoint/2010/main" val="3344605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F7B31-B81D-C14A-874E-D7967BBE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29367"/>
            <a:ext cx="9906000" cy="1043783"/>
          </a:xfrm>
        </p:spPr>
        <p:txBody>
          <a:bodyPr>
            <a:normAutofit/>
          </a:bodyPr>
          <a:lstStyle/>
          <a:p>
            <a:r>
              <a:rPr lang="en-US" sz="2800" dirty="0"/>
              <a:t>Sub-scalar vs. Super-scalar [4]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BAA6F-482C-4E4C-8CBB-2C3CE9B95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4" y="1312425"/>
            <a:ext cx="4649783" cy="823912"/>
          </a:xfrm>
        </p:spPr>
        <p:txBody>
          <a:bodyPr/>
          <a:lstStyle/>
          <a:p>
            <a:r>
              <a:rPr lang="en-US" dirty="0"/>
              <a:t>scalar design [11]</a:t>
            </a:r>
          </a:p>
        </p:txBody>
      </p:sp>
      <p:pic>
        <p:nvPicPr>
          <p:cNvPr id="8" name="Content Placeholder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2F7A47F-623F-CC4B-BA8D-71752A49C0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19834" y="3129415"/>
            <a:ext cx="4878387" cy="98639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92C71-914B-0B4D-A3D4-5E6D53C26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3" y="1312424"/>
            <a:ext cx="4646602" cy="823912"/>
          </a:xfrm>
        </p:spPr>
        <p:txBody>
          <a:bodyPr/>
          <a:lstStyle/>
          <a:p>
            <a:r>
              <a:rPr lang="en-US" dirty="0"/>
              <a:t>Super-scalar [14]</a:t>
            </a:r>
          </a:p>
        </p:txBody>
      </p:sp>
      <p:pic>
        <p:nvPicPr>
          <p:cNvPr id="10" name="Content Placeholder 9" descr="A picture containing clock&#10;&#10;Description automatically generated">
            <a:extLst>
              <a:ext uri="{FF2B5EF4-FFF2-40B4-BE49-F238E27FC236}">
                <a16:creationId xmlns:a16="http://schemas.microsoft.com/office/drawing/2014/main" id="{AA1F5298-044E-FA4D-9A08-66A83F8D0D8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00803" y="3129415"/>
            <a:ext cx="4406900" cy="262744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6E1B8B-BC71-C54F-B44E-4E3F033DD514}"/>
              </a:ext>
            </a:extLst>
          </p:cNvPr>
          <p:cNvSpPr txBox="1"/>
          <p:nvPr/>
        </p:nvSpPr>
        <p:spPr>
          <a:xfrm>
            <a:off x="1141410" y="1073150"/>
            <a:ext cx="9671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/>
              <a:t>-axis represents number of instructions</a:t>
            </a:r>
          </a:p>
          <a:p>
            <a:r>
              <a:rPr lang="en-US"/>
              <a:t>t-axis represents number of cycles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52D25A-FF73-DE44-B463-DA811101D28F}"/>
              </a:ext>
            </a:extLst>
          </p:cNvPr>
          <p:cNvSpPr txBox="1"/>
          <p:nvPr/>
        </p:nvSpPr>
        <p:spPr>
          <a:xfrm>
            <a:off x="1162985" y="2265134"/>
            <a:ext cx="483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- 3 instructions, 15 total cycles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525900-DE3F-2A40-8392-528B3FEB34B7}"/>
              </a:ext>
            </a:extLst>
          </p:cNvPr>
          <p:cNvSpPr txBox="1"/>
          <p:nvPr/>
        </p:nvSpPr>
        <p:spPr>
          <a:xfrm>
            <a:off x="6306486" y="2136336"/>
            <a:ext cx="4835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- 10 instructions, 9 cycles</a:t>
            </a:r>
          </a:p>
          <a:p>
            <a:r>
              <a:rPr lang="en-US" dirty="0"/>
              <a:t>- Introduced in 1988 as a result of Moore’s Law’s success and innovation of CPU designs [10]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E0A7D4-DA37-2D4A-B90F-76E556A0BD3A}"/>
              </a:ext>
            </a:extLst>
          </p:cNvPr>
          <p:cNvSpPr txBox="1"/>
          <p:nvPr/>
        </p:nvSpPr>
        <p:spPr>
          <a:xfrm>
            <a:off x="1162985" y="5756856"/>
            <a:ext cx="964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Increasing the instruction/cycle ratio is vital to efficient CPU design, as well as software design</a:t>
            </a:r>
          </a:p>
        </p:txBody>
      </p:sp>
    </p:spTree>
    <p:extLst>
      <p:ext uri="{BB962C8B-B14F-4D97-AF65-F5344CB8AC3E}">
        <p14:creationId xmlns:p14="http://schemas.microsoft.com/office/powerpoint/2010/main" val="190610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A5F4-C48C-5049-91AE-04EA914B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414" y="-1"/>
            <a:ext cx="4459286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Example: Superscalar CPU [7]</a:t>
            </a:r>
          </a:p>
        </p:txBody>
      </p:sp>
      <p:pic>
        <p:nvPicPr>
          <p:cNvPr id="10" name="Content Placeholder 9" descr="Google patent design on CPU with multiple execution units, 1983.">
            <a:extLst>
              <a:ext uri="{FF2B5EF4-FFF2-40B4-BE49-F238E27FC236}">
                <a16:creationId xmlns:a16="http://schemas.microsoft.com/office/drawing/2014/main" id="{DE324931-CFFC-7E43-9EEA-878A89EA09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3403" y="104173"/>
            <a:ext cx="4700487" cy="662040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21D31-77A6-E846-A1E6-FCE946481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0689" y="1125538"/>
            <a:ext cx="4459287" cy="3479351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 fontAlgn="ctr">
              <a:buAutoNum type="arabicPeriod"/>
            </a:pPr>
            <a:r>
              <a:rPr lang="en-US" sz="2000"/>
              <a:t>Instructions (programs) are fetched</a:t>
            </a:r>
          </a:p>
          <a:p>
            <a:pPr marL="457200" indent="-457200" fontAlgn="ctr">
              <a:buAutoNum type="arabicPeriod"/>
            </a:pPr>
            <a:r>
              <a:rPr lang="en-US" sz="2000"/>
              <a:t>Instructions pipelined into the distributor</a:t>
            </a:r>
          </a:p>
          <a:p>
            <a:pPr marL="457200" indent="-457200" fontAlgn="ctr">
              <a:buAutoNum type="arabicPeriod"/>
            </a:pPr>
            <a:r>
              <a:rPr lang="en-US" sz="2000"/>
              <a:t>Distributor runs segments of instructions, known as “queues,” into execution units (marked EU on diagram)</a:t>
            </a:r>
          </a:p>
          <a:p>
            <a:pPr marL="457200" indent="-457200" fontAlgn="ctr">
              <a:buAutoNum type="arabicPeriod"/>
            </a:pPr>
            <a:r>
              <a:rPr lang="en-US" sz="2000"/>
              <a:t>Results are produced and controlled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C3EA49-84DD-604B-9A3F-6FE351C9FF0F}"/>
              </a:ext>
            </a:extLst>
          </p:cNvPr>
          <p:cNvSpPr txBox="1"/>
          <p:nvPr/>
        </p:nvSpPr>
        <p:spPr>
          <a:xfrm>
            <a:off x="1460228" y="4827615"/>
            <a:ext cx="4104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is of a Google patent from 1984 [7], designing a CPU with multiple execution units.</a:t>
            </a:r>
          </a:p>
        </p:txBody>
      </p:sp>
    </p:spTree>
    <p:extLst>
      <p:ext uri="{BB962C8B-B14F-4D97-AF65-F5344CB8AC3E}">
        <p14:creationId xmlns:p14="http://schemas.microsoft.com/office/powerpoint/2010/main" val="164934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5B367C29-5200-4FF1-83B7-18B105A0B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12">
            <a:extLst>
              <a:ext uri="{FF2B5EF4-FFF2-40B4-BE49-F238E27FC236}">
                <a16:creationId xmlns:a16="http://schemas.microsoft.com/office/drawing/2014/main" id="{EC711491-7BB6-4BE6-A470-44BF61D56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E4F104B-68BE-4E53-A6A5-5C5F93FF7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EF4A7076-D6BC-4AE1-AE2C-C09B16AAB4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58FA119B-7250-4EC7-912F-F5613CC281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7B9A9AED-D47E-44AD-AD6E-2EECC94D88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00A30ECA-328D-4512-825B-0AD5960467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14A218CE-B3D8-4A43-86CC-48980645AC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E9743B7D-51BF-425C-A4B8-33B2E001E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9BA633B3-C879-4E15-B66C-788B4C60A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324C8953-B4E2-4DA0-B5D5-BD2A735E67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717A3B65-FE80-419B-AB5D-48B5E3A7B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675ECD78-7D6B-4A3F-8163-392D7F8D6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8D036282-E32F-461D-BFB6-2A58D6D27A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F95EB10E-5264-467D-8382-A77C4DED2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218F9268-D2F0-487B-A021-8786B65518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B4AEE5AC-EF5C-42E4-B185-A176E19976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E961E89F-C1DB-48E5-8B52-FDDAED9E0E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412962B4-425A-4C36-A65A-0F66ED7CD3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037BE3F7-563A-4D9A-BC98-C71F727D2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2FDB1005-EB5E-475A-AC43-4ED3E563D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68BFFBC6-C704-42A7-9D7E-AFB5C37FBD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4888EAD7-EBE9-4549-9A91-6FEC611536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B79BC975-BE42-4B57-8335-1699BC0AB1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3998B4F0-CA80-490A-A256-1600E7EA8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2052C104-8168-487E-9044-454DA83AB2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63ACA30B-5F59-400C-A7CE-D17B5647E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2E16F318-A142-4353-9949-B4E3A09FE0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8AE8DBB4-2468-4A78-A54D-FD77C5DC8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B0E7CEF2-11E4-465C-8F1F-AA8367F96A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8B30AFD-E104-45DD-BFBB-5A41F1413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CE45A3DF-350B-4A5E-AEBE-F0F280AD03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966D2640-A438-4FB6-B781-5A52DEC85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34E1EFFF-720C-4CC0-9F95-DD1DAF99AD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EA7AB0E1-6C49-409D-86F5-BE00BDDFC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5D17598C-0C57-4F4E-8F6B-A2AD8071F8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EBEBC0DC-F56F-48FE-824E-E9378C4897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CC7FDCF1-1736-48A0-BDB2-87D6E0906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2A650CF5-564F-44D1-AB08-6C500DD3CE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3108FEFA-0402-4C1C-AE39-5ADC09402F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340AE827-F344-464F-851C-E03AFC98D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ECDB05-3B31-C743-90B3-A84AE2CE8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-112222"/>
            <a:ext cx="3281003" cy="1478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Semiconductor Roadmap [12]</a:t>
            </a:r>
          </a:p>
        </p:txBody>
      </p:sp>
      <p:sp>
        <p:nvSpPr>
          <p:cNvPr id="10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B2E0AC-78B7-2D41-AB11-5FAC2B9DC6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118988" y="1332780"/>
            <a:ext cx="6112382" cy="41869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923DA7A-8428-4B4C-AA0C-4900515D8F3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054696" y="1491635"/>
                <a:ext cx="3281004" cy="4729778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sz="1800" dirty="0"/>
                  <a:t>Feature size decreases</a:t>
                </a:r>
              </a:p>
              <a:p>
                <a:r>
                  <a:rPr lang="en-US" sz="1800" dirty="0"/>
                  <a:t>Number of gates increases</a:t>
                </a:r>
              </a:p>
              <a:p>
                <a:r>
                  <a:rPr lang="en-US" sz="1800" dirty="0"/>
                  <a:t>Wafer size remains constant</a:t>
                </a:r>
              </a:p>
              <a:p>
                <a:r>
                  <a:rPr lang="en-US" sz="1800" dirty="0"/>
                  <a:t>3-year intervals</a:t>
                </a:r>
              </a:p>
              <a:p>
                <a:pPr marL="0" indent="0">
                  <a:buNone/>
                </a:pPr>
                <a:r>
                  <a:rPr lang="en-US" sz="1800" dirty="0"/>
                  <a:t>Gates per chip increments: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0.3∗</m:t>
                      </m:r>
                      <m:sSup>
                        <m:sSup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1.5</m:t>
                          </m:r>
                        </m:sup>
                      </m:sSup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=0.84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1.5</m:t>
                          </m:r>
                        </m:sup>
                      </m:sSup>
                      <m:r>
                        <a:rPr lang="en-GB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2.26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1.5</m:t>
                          </m:r>
                        </m:sup>
                      </m:sSup>
                      <m:r>
                        <a:rPr lang="en-GB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5.65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Equations demonstrate that the gates per chip roughly follows Moore’s law (slightly less, but still consistent)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923DA7A-8428-4B4C-AA0C-4900515D8F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054696" y="1491635"/>
                <a:ext cx="3281004" cy="4729778"/>
              </a:xfrm>
              <a:blipFill>
                <a:blip r:embed="rId5"/>
                <a:stretch>
                  <a:fillRect l="-2317" t="-1070" r="-386" b="-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ame 2">
            <a:extLst>
              <a:ext uri="{FF2B5EF4-FFF2-40B4-BE49-F238E27FC236}">
                <a16:creationId xmlns:a16="http://schemas.microsoft.com/office/drawing/2014/main" id="{B593889A-D1E5-5945-BAD5-055433B57359}"/>
              </a:ext>
            </a:extLst>
          </p:cNvPr>
          <p:cNvSpPr/>
          <p:nvPr/>
        </p:nvSpPr>
        <p:spPr>
          <a:xfrm>
            <a:off x="1249798" y="1637658"/>
            <a:ext cx="5869860" cy="43421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5D79F593-7981-424C-98D6-E5E7A710BB39}"/>
              </a:ext>
            </a:extLst>
          </p:cNvPr>
          <p:cNvSpPr/>
          <p:nvPr/>
        </p:nvSpPr>
        <p:spPr>
          <a:xfrm>
            <a:off x="1249798" y="2639028"/>
            <a:ext cx="5869860" cy="30094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0A8713FD-E2CA-8E45-9540-15CD55C07462}"/>
              </a:ext>
            </a:extLst>
          </p:cNvPr>
          <p:cNvSpPr/>
          <p:nvPr/>
        </p:nvSpPr>
        <p:spPr>
          <a:xfrm>
            <a:off x="1249797" y="3549650"/>
            <a:ext cx="5869859" cy="19837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80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2">
            <a:extLst>
              <a:ext uri="{FF2B5EF4-FFF2-40B4-BE49-F238E27FC236}">
                <a16:creationId xmlns:a16="http://schemas.microsoft.com/office/drawing/2014/main" id="{519FA62B-A2C9-49F5-8C45-9D5CDCD72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24E966C-35F3-4DB1-8C23-4BC252E4E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C24ADCBC-2A94-4F6E-BC8D-278612B7A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120" name="Rectangle 5">
                <a:extLst>
                  <a:ext uri="{FF2B5EF4-FFF2-40B4-BE49-F238E27FC236}">
                    <a16:creationId xmlns:a16="http://schemas.microsoft.com/office/drawing/2014/main" id="{38F45A3E-0BAF-4E7A-AD24-51B345041D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6">
                <a:extLst>
                  <a:ext uri="{FF2B5EF4-FFF2-40B4-BE49-F238E27FC236}">
                    <a16:creationId xmlns:a16="http://schemas.microsoft.com/office/drawing/2014/main" id="{5340FE26-BABB-409C-A32A-B3D10BD235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7">
                <a:extLst>
                  <a:ext uri="{FF2B5EF4-FFF2-40B4-BE49-F238E27FC236}">
                    <a16:creationId xmlns:a16="http://schemas.microsoft.com/office/drawing/2014/main" id="{A9468B59-1984-42C3-88A4-942CF6EF75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8">
                <a:extLst>
                  <a:ext uri="{FF2B5EF4-FFF2-40B4-BE49-F238E27FC236}">
                    <a16:creationId xmlns:a16="http://schemas.microsoft.com/office/drawing/2014/main" id="{F6B5E914-0078-49CC-AD42-C97DC361CD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9">
                <a:extLst>
                  <a:ext uri="{FF2B5EF4-FFF2-40B4-BE49-F238E27FC236}">
                    <a16:creationId xmlns:a16="http://schemas.microsoft.com/office/drawing/2014/main" id="{D18B3F5A-0978-48AE-9360-8ABC8CEABB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Freeform 10">
                <a:extLst>
                  <a:ext uri="{FF2B5EF4-FFF2-40B4-BE49-F238E27FC236}">
                    <a16:creationId xmlns:a16="http://schemas.microsoft.com/office/drawing/2014/main" id="{27E73F9B-CBFF-473A-9B41-8964B831E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6" name="Freeform 11">
                <a:extLst>
                  <a:ext uri="{FF2B5EF4-FFF2-40B4-BE49-F238E27FC236}">
                    <a16:creationId xmlns:a16="http://schemas.microsoft.com/office/drawing/2014/main" id="{558218B5-0904-4C19-8935-1A64432BC2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12">
                <a:extLst>
                  <a:ext uri="{FF2B5EF4-FFF2-40B4-BE49-F238E27FC236}">
                    <a16:creationId xmlns:a16="http://schemas.microsoft.com/office/drawing/2014/main" id="{DBCBCB59-A700-4032-AB43-CB06687996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13">
                <a:extLst>
                  <a:ext uri="{FF2B5EF4-FFF2-40B4-BE49-F238E27FC236}">
                    <a16:creationId xmlns:a16="http://schemas.microsoft.com/office/drawing/2014/main" id="{861A9C11-1685-4F09-B995-D5ECAD15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14">
                <a:extLst>
                  <a:ext uri="{FF2B5EF4-FFF2-40B4-BE49-F238E27FC236}">
                    <a16:creationId xmlns:a16="http://schemas.microsoft.com/office/drawing/2014/main" id="{57CCC420-3BF0-4A3E-A4FB-41537B0642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Freeform 15">
                <a:extLst>
                  <a:ext uri="{FF2B5EF4-FFF2-40B4-BE49-F238E27FC236}">
                    <a16:creationId xmlns:a16="http://schemas.microsoft.com/office/drawing/2014/main" id="{1DEFC6D1-15DA-4DDC-8FD1-B7630B8D6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1" name="Line 16">
                <a:extLst>
                  <a:ext uri="{FF2B5EF4-FFF2-40B4-BE49-F238E27FC236}">
                    <a16:creationId xmlns:a16="http://schemas.microsoft.com/office/drawing/2014/main" id="{0C6F2EE9-81FE-4B46-9513-6EC7D93012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32" name="Freeform 17">
                <a:extLst>
                  <a:ext uri="{FF2B5EF4-FFF2-40B4-BE49-F238E27FC236}">
                    <a16:creationId xmlns:a16="http://schemas.microsoft.com/office/drawing/2014/main" id="{26DF77E9-F68C-4FE0-864E-A4A4DE3616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18">
                <a:extLst>
                  <a:ext uri="{FF2B5EF4-FFF2-40B4-BE49-F238E27FC236}">
                    <a16:creationId xmlns:a16="http://schemas.microsoft.com/office/drawing/2014/main" id="{9D3495ED-B588-4755-B8BB-18D33E4AC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19">
                <a:extLst>
                  <a:ext uri="{FF2B5EF4-FFF2-40B4-BE49-F238E27FC236}">
                    <a16:creationId xmlns:a16="http://schemas.microsoft.com/office/drawing/2014/main" id="{E76105FE-305A-42A7-B2DD-388B99FAB8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5" name="Freeform 20">
                <a:extLst>
                  <a:ext uri="{FF2B5EF4-FFF2-40B4-BE49-F238E27FC236}">
                    <a16:creationId xmlns:a16="http://schemas.microsoft.com/office/drawing/2014/main" id="{F1883F6E-6FAE-49E2-AE28-02B88BEBF6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6" name="Rectangle 21">
                <a:extLst>
                  <a:ext uri="{FF2B5EF4-FFF2-40B4-BE49-F238E27FC236}">
                    <a16:creationId xmlns:a16="http://schemas.microsoft.com/office/drawing/2014/main" id="{8C8A198F-A0AA-455F-ACD5-8587457BDD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37" name="Freeform 22">
                <a:extLst>
                  <a:ext uri="{FF2B5EF4-FFF2-40B4-BE49-F238E27FC236}">
                    <a16:creationId xmlns:a16="http://schemas.microsoft.com/office/drawing/2014/main" id="{E57E155C-0F05-498E-B0E3-33AE15B7E8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8" name="Freeform 23">
                <a:extLst>
                  <a:ext uri="{FF2B5EF4-FFF2-40B4-BE49-F238E27FC236}">
                    <a16:creationId xmlns:a16="http://schemas.microsoft.com/office/drawing/2014/main" id="{3D7FB1D7-F9DB-443D-A2D4-40C46F6975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9" name="Freeform 24">
                <a:extLst>
                  <a:ext uri="{FF2B5EF4-FFF2-40B4-BE49-F238E27FC236}">
                    <a16:creationId xmlns:a16="http://schemas.microsoft.com/office/drawing/2014/main" id="{9EF7FB08-B52A-4C0D-BF32-AC6D91AE9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0" name="Freeform 25">
                <a:extLst>
                  <a:ext uri="{FF2B5EF4-FFF2-40B4-BE49-F238E27FC236}">
                    <a16:creationId xmlns:a16="http://schemas.microsoft.com/office/drawing/2014/main" id="{2A27D708-7911-4EAB-8A9D-E608726B57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1" name="Freeform 26">
                <a:extLst>
                  <a:ext uri="{FF2B5EF4-FFF2-40B4-BE49-F238E27FC236}">
                    <a16:creationId xmlns:a16="http://schemas.microsoft.com/office/drawing/2014/main" id="{40A3E3AC-335B-4EAB-A5D4-E72C8434AB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2" name="Freeform 27">
                <a:extLst>
                  <a:ext uri="{FF2B5EF4-FFF2-40B4-BE49-F238E27FC236}">
                    <a16:creationId xmlns:a16="http://schemas.microsoft.com/office/drawing/2014/main" id="{FC4E923E-7CEC-4950-8C12-F40EAE7A36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3" name="Freeform 28">
                <a:extLst>
                  <a:ext uri="{FF2B5EF4-FFF2-40B4-BE49-F238E27FC236}">
                    <a16:creationId xmlns:a16="http://schemas.microsoft.com/office/drawing/2014/main" id="{23A92FB5-3211-4195-8FFA-A8F49F6777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4" name="Freeform 29">
                <a:extLst>
                  <a:ext uri="{FF2B5EF4-FFF2-40B4-BE49-F238E27FC236}">
                    <a16:creationId xmlns:a16="http://schemas.microsoft.com/office/drawing/2014/main" id="{BB88442A-84E1-4264-BD24-B14020F21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5" name="Freeform 30">
                <a:extLst>
                  <a:ext uri="{FF2B5EF4-FFF2-40B4-BE49-F238E27FC236}">
                    <a16:creationId xmlns:a16="http://schemas.microsoft.com/office/drawing/2014/main" id="{B47AD665-0844-40BF-AE62-BA493929C5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6" name="Freeform 31">
                <a:extLst>
                  <a:ext uri="{FF2B5EF4-FFF2-40B4-BE49-F238E27FC236}">
                    <a16:creationId xmlns:a16="http://schemas.microsoft.com/office/drawing/2014/main" id="{01D8E540-292C-4867-BD21-43910262E9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A00C8F50-D632-4BE8-B5BF-8AEAE2D13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0" name="Freeform 32">
                <a:extLst>
                  <a:ext uri="{FF2B5EF4-FFF2-40B4-BE49-F238E27FC236}">
                    <a16:creationId xmlns:a16="http://schemas.microsoft.com/office/drawing/2014/main" id="{7870CC07-8D37-4F4D-A73B-9762FFAB1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3">
                <a:extLst>
                  <a:ext uri="{FF2B5EF4-FFF2-40B4-BE49-F238E27FC236}">
                    <a16:creationId xmlns:a16="http://schemas.microsoft.com/office/drawing/2014/main" id="{06B84BAB-C27B-4804-9496-FDDA7FF6F2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4">
                <a:extLst>
                  <a:ext uri="{FF2B5EF4-FFF2-40B4-BE49-F238E27FC236}">
                    <a16:creationId xmlns:a16="http://schemas.microsoft.com/office/drawing/2014/main" id="{45E90447-AF32-4C90-8940-D5EBE9F64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35">
                <a:extLst>
                  <a:ext uri="{FF2B5EF4-FFF2-40B4-BE49-F238E27FC236}">
                    <a16:creationId xmlns:a16="http://schemas.microsoft.com/office/drawing/2014/main" id="{DFD35AB5-2871-471E-87D3-C3C024C31E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36">
                <a:extLst>
                  <a:ext uri="{FF2B5EF4-FFF2-40B4-BE49-F238E27FC236}">
                    <a16:creationId xmlns:a16="http://schemas.microsoft.com/office/drawing/2014/main" id="{60EED77B-C4CD-44DE-B7AA-472CBEE6E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37">
                <a:extLst>
                  <a:ext uri="{FF2B5EF4-FFF2-40B4-BE49-F238E27FC236}">
                    <a16:creationId xmlns:a16="http://schemas.microsoft.com/office/drawing/2014/main" id="{68122908-2E24-4971-A70E-29CFE953E5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38">
                <a:extLst>
                  <a:ext uri="{FF2B5EF4-FFF2-40B4-BE49-F238E27FC236}">
                    <a16:creationId xmlns:a16="http://schemas.microsoft.com/office/drawing/2014/main" id="{43930918-848F-4F70-8C42-426DCCB4D4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39">
                <a:extLst>
                  <a:ext uri="{FF2B5EF4-FFF2-40B4-BE49-F238E27FC236}">
                    <a16:creationId xmlns:a16="http://schemas.microsoft.com/office/drawing/2014/main" id="{7C2C1A0B-06A1-4F89-9A58-66CAB57F1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40">
                <a:extLst>
                  <a:ext uri="{FF2B5EF4-FFF2-40B4-BE49-F238E27FC236}">
                    <a16:creationId xmlns:a16="http://schemas.microsoft.com/office/drawing/2014/main" id="{F26FAEF0-6EA1-41B4-AC1D-0BC56E43EF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Rectangle 41">
                <a:extLst>
                  <a:ext uri="{FF2B5EF4-FFF2-40B4-BE49-F238E27FC236}">
                    <a16:creationId xmlns:a16="http://schemas.microsoft.com/office/drawing/2014/main" id="{563F085C-A9C1-47AB-9656-468B79DE5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EAC587-38F8-3C4C-8F39-348C74784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16562"/>
            <a:ext cx="9905998" cy="6938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/>
              <a:t>Enforcing the law [9] [13]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5DA10-0EB6-1049-A98E-63553E873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1" y="1120774"/>
            <a:ext cx="4844521" cy="53197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Intel continues to lead the semiconductor industry, even now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Intel wasn’t majorly successful in the marketplace until the early 1990s, when the 386 microprocessor was released and dominated the market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Despite this, the introduction and constant focus on microprocessor manufacturing created competition with IBM and, later, AMD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Success in the market was not instantaneous, but after years of patience and consistency, Intel not only created the semiconductor market, but dominated it too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Placeholder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8EBBFC5C-1623-0E46-99C6-6007EAD8F73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l="4" t="-35" b="-724"/>
          <a:stretch/>
        </p:blipFill>
        <p:spPr>
          <a:xfrm>
            <a:off x="5975521" y="889122"/>
            <a:ext cx="5854529" cy="544182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4223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223B7-9C0F-194B-A1AB-1EE8DF192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259" y="506627"/>
            <a:ext cx="10511482" cy="716692"/>
          </a:xfrm>
        </p:spPr>
        <p:txBody>
          <a:bodyPr/>
          <a:lstStyle/>
          <a:p>
            <a:r>
              <a:rPr lang="en-US" dirty="0"/>
              <a:t>Cited Sources (via Google Scholar)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C90E8-8BFF-1249-8FD5-B9873FE8E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259" y="1223318"/>
            <a:ext cx="10511482" cy="523926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400" dirty="0"/>
              <a:t>1. </a:t>
            </a:r>
            <a:r>
              <a:rPr lang="en-GB" sz="1400" dirty="0" err="1"/>
              <a:t>Palcharla</a:t>
            </a:r>
            <a:r>
              <a:rPr lang="en-GB" sz="1400" dirty="0"/>
              <a:t>, Subbarao, et al. “Complexity-Effective Superscalar Processors.” </a:t>
            </a:r>
            <a:r>
              <a:rPr lang="en-GB" sz="1400" i="1" dirty="0"/>
              <a:t>Complexity-Effective Superscalar Processors | Proceedings of the 24th Annual International Symposium on Computer Architecture</a:t>
            </a:r>
            <a:r>
              <a:rPr lang="en-GB" sz="1400" dirty="0"/>
              <a:t>, ISCA '97: Proceedings of the 24th Annual International Symposium on Computer Architecture, 1 May 1997, </a:t>
            </a:r>
            <a:r>
              <a:rPr lang="en-GB" sz="1400" dirty="0" err="1"/>
              <a:t>dl.acm.org</a:t>
            </a:r>
            <a:r>
              <a:rPr lang="en-GB" sz="1400" dirty="0"/>
              <a:t>/</a:t>
            </a:r>
            <a:r>
              <a:rPr lang="en-GB" sz="1400" dirty="0" err="1"/>
              <a:t>doi</a:t>
            </a:r>
            <a:r>
              <a:rPr lang="en-GB" sz="1400" dirty="0"/>
              <a:t>/abs/10.1145/264107.264201.</a:t>
            </a:r>
          </a:p>
          <a:p>
            <a:pPr marL="0" indent="0">
              <a:buNone/>
            </a:pPr>
            <a:r>
              <a:rPr lang="en-US" sz="1400" dirty="0"/>
              <a:t>2. </a:t>
            </a:r>
            <a:r>
              <a:rPr lang="en-GB" sz="1400" dirty="0" err="1"/>
              <a:t>Fite</a:t>
            </a:r>
            <a:r>
              <a:rPr lang="en-GB" sz="1400" dirty="0"/>
              <a:t>, Elaine H. “US5067069A - Control of Multiple Functional Units with Parallel Operation in a </a:t>
            </a:r>
            <a:r>
              <a:rPr lang="en-GB" sz="1400" dirty="0" err="1"/>
              <a:t>Microcoded</a:t>
            </a:r>
            <a:r>
              <a:rPr lang="en-GB" sz="1400" dirty="0"/>
              <a:t> Execution Unit.” </a:t>
            </a:r>
            <a:r>
              <a:rPr lang="en-GB" sz="1400" i="1" dirty="0"/>
              <a:t>Google Patents</a:t>
            </a:r>
            <a:r>
              <a:rPr lang="en-GB" sz="1400" dirty="0"/>
              <a:t>, Google, 3 Feb. 1989, </a:t>
            </a:r>
            <a:r>
              <a:rPr lang="en-GB" sz="1400" dirty="0" err="1"/>
              <a:t>patents.google.com</a:t>
            </a:r>
            <a:r>
              <a:rPr lang="en-GB" sz="1400" dirty="0"/>
              <a:t>/patent/US5067069A/</a:t>
            </a:r>
            <a:r>
              <a:rPr lang="en-GB" sz="1400" dirty="0" err="1"/>
              <a:t>en</a:t>
            </a:r>
            <a:r>
              <a:rPr lang="en-GB" sz="1400" dirty="0"/>
              <a:t>.</a:t>
            </a:r>
          </a:p>
          <a:p>
            <a:pPr marL="0" indent="0">
              <a:buNone/>
            </a:pPr>
            <a:r>
              <a:rPr lang="en-US" sz="1400" dirty="0"/>
              <a:t>3. </a:t>
            </a:r>
            <a:r>
              <a:rPr lang="en-GB" sz="1400" dirty="0"/>
              <a:t>Kanter, David. “Intel's Haswell CPU Microarchitecture.” </a:t>
            </a:r>
            <a:r>
              <a:rPr lang="en-GB" sz="1400" i="1" dirty="0"/>
              <a:t>Real World Tech</a:t>
            </a:r>
            <a:r>
              <a:rPr lang="en-GB" sz="1400" dirty="0"/>
              <a:t>, 13 Nov. 2012, </a:t>
            </a:r>
            <a:r>
              <a:rPr lang="en-GB" sz="1400" dirty="0">
                <a:hlinkClick r:id="rId2"/>
              </a:rPr>
              <a:t>www.realworldtech.com/haswell-cpu/4/</a:t>
            </a:r>
            <a:r>
              <a:rPr lang="en-GB" sz="1400" dirty="0"/>
              <a:t>.</a:t>
            </a:r>
          </a:p>
          <a:p>
            <a:pPr marL="0" indent="0">
              <a:buNone/>
            </a:pPr>
            <a:r>
              <a:rPr lang="en-GB" sz="1400" dirty="0"/>
              <a:t>4. “Reading: The Central Processing Unit.” </a:t>
            </a:r>
            <a:r>
              <a:rPr lang="en-GB" sz="1400" i="1" dirty="0"/>
              <a:t>Lumen</a:t>
            </a:r>
            <a:r>
              <a:rPr lang="en-GB" sz="1400" dirty="0"/>
              <a:t>, </a:t>
            </a:r>
            <a:r>
              <a:rPr lang="en-GB" sz="1400" dirty="0" err="1"/>
              <a:t>courses.lumenlearning.com</a:t>
            </a:r>
            <a:r>
              <a:rPr lang="en-GB" sz="1400" dirty="0"/>
              <a:t>/zeliite115/chapter/reading-the-central-processing-unit/.</a:t>
            </a:r>
          </a:p>
          <a:p>
            <a:pPr marL="0" indent="0">
              <a:buNone/>
            </a:pPr>
            <a:r>
              <a:rPr lang="en-GB" sz="1400" dirty="0"/>
              <a:t>5. “22nm Technology Backgrounder.” </a:t>
            </a:r>
            <a:r>
              <a:rPr lang="en-GB" sz="1400" i="1" dirty="0"/>
              <a:t>OVER 6 DECADES OF CONTINUED TRANSISTOR SHRINKAGE, INNOVATION</a:t>
            </a:r>
            <a:r>
              <a:rPr lang="en-GB" sz="1400" dirty="0"/>
              <a:t>, May 2011.</a:t>
            </a:r>
          </a:p>
          <a:p>
            <a:pPr marL="0" indent="0">
              <a:buNone/>
            </a:pPr>
            <a:r>
              <a:rPr lang="en-GB" sz="1400" dirty="0"/>
              <a:t>6. Moore, Gordon E. “Cramming More Components Onto Integrated Circuits.” </a:t>
            </a:r>
            <a:r>
              <a:rPr lang="en-GB" sz="1400" i="1" dirty="0"/>
              <a:t>Proceedings of the IEEE</a:t>
            </a:r>
            <a:r>
              <a:rPr lang="en-GB" sz="1400" dirty="0"/>
              <a:t>, vol. 86, no. 1, 19 Apr. 1965, pp. 82–85., doi:10.1109/jproc.1998.658762.</a:t>
            </a:r>
          </a:p>
          <a:p>
            <a:pPr marL="0" indent="0">
              <a:buNone/>
            </a:pPr>
            <a:r>
              <a:rPr lang="en-GB" sz="1400" dirty="0"/>
              <a:t>7. </a:t>
            </a:r>
            <a:r>
              <a:rPr lang="en-GB" sz="1400" dirty="0" err="1"/>
              <a:t>Guenthner</a:t>
            </a:r>
            <a:r>
              <a:rPr lang="en-GB" sz="1400" dirty="0"/>
              <a:t>, Russell W. “EP0106670A2 - CPU with Multiple Execution Units.” </a:t>
            </a:r>
            <a:r>
              <a:rPr lang="en-GB" sz="1400" i="1" dirty="0"/>
              <a:t>Google Patents</a:t>
            </a:r>
            <a:r>
              <a:rPr lang="en-GB" sz="1400" dirty="0"/>
              <a:t>, Google, 1984, </a:t>
            </a:r>
            <a:r>
              <a:rPr lang="en-GB" sz="1400" dirty="0" err="1"/>
              <a:t>patents.google.com</a:t>
            </a:r>
            <a:r>
              <a:rPr lang="en-GB" sz="1400" dirty="0"/>
              <a:t>/patent/EP0106670A2/</a:t>
            </a:r>
            <a:r>
              <a:rPr lang="en-GB" sz="1400" dirty="0" err="1"/>
              <a:t>en</a:t>
            </a:r>
            <a:r>
              <a:rPr lang="en-GB" sz="1400" dirty="0"/>
              <a:t>.</a:t>
            </a:r>
          </a:p>
          <a:p>
            <a:pPr marL="0" indent="0">
              <a:buNone/>
            </a:pPr>
            <a:r>
              <a:rPr lang="en-GB" sz="1400" dirty="0"/>
              <a:t>8. </a:t>
            </a:r>
            <a:r>
              <a:rPr lang="en-GB" sz="1400" dirty="0" err="1"/>
              <a:t>Gulett</a:t>
            </a:r>
            <a:r>
              <a:rPr lang="en-GB" sz="1400" dirty="0"/>
              <a:t>, Mike. “Moore's Law Is Not Really A Law But It Is Still Obeyed.” </a:t>
            </a:r>
            <a:r>
              <a:rPr lang="en-GB" sz="1400" i="1" dirty="0"/>
              <a:t>Medium</a:t>
            </a:r>
            <a:r>
              <a:rPr lang="en-GB" sz="1400" dirty="0"/>
              <a:t>, Data Driven Investor, 29 Apr. 2019, </a:t>
            </a:r>
            <a:r>
              <a:rPr lang="en-GB" sz="1400" dirty="0" err="1"/>
              <a:t>medium.com</a:t>
            </a:r>
            <a:r>
              <a:rPr lang="en-GB" sz="1400" dirty="0"/>
              <a:t>/</a:t>
            </a:r>
            <a:r>
              <a:rPr lang="en-GB" sz="1400" dirty="0" err="1"/>
              <a:t>datadriveninvestor</a:t>
            </a:r>
            <a:r>
              <a:rPr lang="en-GB" sz="1400" dirty="0"/>
              <a:t>/moores-law-is-not-really-a-law-but-it-is-still-obeyed-2e0c2b596525.</a:t>
            </a:r>
          </a:p>
          <a:p>
            <a:pPr marL="0" indent="0">
              <a:buNone/>
            </a:pPr>
            <a:r>
              <a:rPr lang="en-GB" sz="1400" dirty="0"/>
              <a:t>9. </a:t>
            </a:r>
            <a:r>
              <a:rPr lang="en-GB" sz="1400" dirty="0" err="1"/>
              <a:t>Maliniak</a:t>
            </a:r>
            <a:r>
              <a:rPr lang="en-GB" sz="1400" dirty="0"/>
              <a:t>, Lisa. “Ten Notable Flops: Learning From Mistakes.” </a:t>
            </a:r>
            <a:r>
              <a:rPr lang="en-GB" sz="1400" i="1" dirty="0" err="1"/>
              <a:t>ElectronicDesign</a:t>
            </a:r>
            <a:r>
              <a:rPr lang="en-GB" sz="1400" dirty="0"/>
              <a:t>, </a:t>
            </a:r>
            <a:r>
              <a:rPr lang="en-GB" sz="1400" dirty="0" err="1"/>
              <a:t>ElectronicDesign</a:t>
            </a:r>
            <a:r>
              <a:rPr lang="en-GB" sz="1400" dirty="0"/>
              <a:t>, 21 Oct. 2002, </a:t>
            </a:r>
            <a:r>
              <a:rPr lang="en-GB" sz="1400" dirty="0">
                <a:hlinkClick r:id="rId3"/>
              </a:rPr>
              <a:t>www.electronicdesign.com/technologies/boards/article/21772296/ten-notable-flops-learning-from-mistakes</a:t>
            </a:r>
            <a:r>
              <a:rPr lang="en-GB" sz="1400" dirty="0"/>
              <a:t>.</a:t>
            </a:r>
          </a:p>
          <a:p>
            <a:pPr marL="0" indent="0">
              <a:buNone/>
            </a:pPr>
            <a:r>
              <a:rPr lang="en-GB" sz="1400" dirty="0"/>
              <a:t>10. Johnson, Mike. </a:t>
            </a:r>
            <a:r>
              <a:rPr lang="en-GB" sz="1400" i="1" dirty="0"/>
              <a:t>Superscalar Microprocessor Design</a:t>
            </a:r>
            <a:r>
              <a:rPr lang="en-GB" sz="1400" dirty="0"/>
              <a:t>. Prentice Hall, 1991.</a:t>
            </a:r>
          </a:p>
          <a:p>
            <a:pPr marL="0" indent="0">
              <a:buNone/>
            </a:pPr>
            <a:r>
              <a:rPr lang="en-GB" sz="1400" dirty="0"/>
              <a:t>11. </a:t>
            </a:r>
            <a:r>
              <a:rPr lang="en-GB" sz="1400" i="1" dirty="0"/>
              <a:t>“Model of a </a:t>
            </a:r>
            <a:r>
              <a:rPr lang="en-GB" sz="1400" i="1" dirty="0" err="1"/>
              <a:t>Subscalar</a:t>
            </a:r>
            <a:r>
              <a:rPr lang="en-GB" sz="1400" i="1" dirty="0"/>
              <a:t> CPU.” Reading: The Central Processing Unit, Lumen Learning, 2010, </a:t>
            </a:r>
            <a:r>
              <a:rPr lang="en-GB" sz="1400" i="1" dirty="0" err="1"/>
              <a:t>courses.lumenlearning.com</a:t>
            </a:r>
            <a:r>
              <a:rPr lang="en-GB" sz="1400" i="1" dirty="0"/>
              <a:t>/zeliite115/chapter/reading-the-central-processing-unit/.</a:t>
            </a:r>
          </a:p>
          <a:p>
            <a:pPr marL="0" indent="0">
              <a:buNone/>
            </a:pPr>
            <a:r>
              <a:rPr lang="en-GB" sz="1400" dirty="0"/>
              <a:t>12. Semiconductor Industry Association, 1993. The First Semiconductor Roadmap, Released In 1993 By The SIA. [Image].</a:t>
            </a:r>
          </a:p>
          <a:p>
            <a:pPr marL="0" indent="0">
              <a:buNone/>
            </a:pPr>
            <a:r>
              <a:rPr lang="en-GB" sz="1400" dirty="0"/>
              <a:t>13. “2014F Top 20 Semiconductor Sales Leaders.” </a:t>
            </a:r>
            <a:r>
              <a:rPr lang="en-GB" sz="1400" i="1" dirty="0"/>
              <a:t>IC Insight's Strategic Reviews Database</a:t>
            </a:r>
            <a:r>
              <a:rPr lang="en-GB" sz="1400" dirty="0"/>
              <a:t>, IC Insights, 2014, </a:t>
            </a:r>
            <a:r>
              <a:rPr lang="en-GB" sz="1400" dirty="0">
                <a:hlinkClick r:id="rId4"/>
              </a:rPr>
              <a:t>www.icinsights.com/</a:t>
            </a:r>
            <a:r>
              <a:rPr lang="en-GB" sz="1400" dirty="0"/>
              <a:t>.</a:t>
            </a:r>
          </a:p>
          <a:p>
            <a:pPr marL="0" indent="0">
              <a:buNone/>
            </a:pPr>
            <a:r>
              <a:rPr lang="en-GB" sz="1400" dirty="0"/>
              <a:t>14. “A Simple Superscalar Pipeline.” Reading: The Central Processing Unit, Lumen Learning, 2010, </a:t>
            </a:r>
            <a:r>
              <a:rPr lang="en-GB" sz="1400" dirty="0" err="1"/>
              <a:t>courses.lumenlearning.com</a:t>
            </a:r>
            <a:r>
              <a:rPr lang="en-GB" sz="1400" dirty="0"/>
              <a:t>/zeliite115/chapter/reading-the-central-processing-unit/. 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79541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781</Words>
  <Application>Microsoft Macintosh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Cambria Math</vt:lpstr>
      <vt:lpstr>Tw Cen MT</vt:lpstr>
      <vt:lpstr>Circuit</vt:lpstr>
      <vt:lpstr>Why make transistors smaller, And why is Moore’s law the case?</vt:lpstr>
      <vt:lpstr>Sub-scalar vs. Super-scalar [4]</vt:lpstr>
      <vt:lpstr>Example: Superscalar CPU [7]</vt:lpstr>
      <vt:lpstr>Semiconductor Roadmap [12]</vt:lpstr>
      <vt:lpstr>Enforcing the law [9] [13]</vt:lpstr>
      <vt:lpstr>Cited Sources (via Google Scholar)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make transistors smaller? And why is Moore’s law the case?</dc:title>
  <dc:creator>Daniel Wilcox</dc:creator>
  <cp:lastModifiedBy>Daniel Wilcox</cp:lastModifiedBy>
  <cp:revision>12</cp:revision>
  <dcterms:created xsi:type="dcterms:W3CDTF">2020-08-28T08:56:32Z</dcterms:created>
  <dcterms:modified xsi:type="dcterms:W3CDTF">2021-08-10T12:31:27Z</dcterms:modified>
</cp:coreProperties>
</file>