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34" autoAdjust="0"/>
    <p:restoredTop sz="96327" autoAdjust="0"/>
  </p:normalViewPr>
  <p:slideViewPr>
    <p:cSldViewPr snapToGrid="0" snapToObjects="1" showGuides="1">
      <p:cViewPr varScale="1">
        <p:scale>
          <a:sx n="116" d="100"/>
          <a:sy n="116" d="100"/>
        </p:scale>
        <p:origin x="224" y="9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16.xml"/><Relationship Id="rId3" Type="http://schemas.openxmlformats.org/officeDocument/2006/relationships/image" Target="../media/image6.png"/><Relationship Id="rId21" Type="http://schemas.openxmlformats.org/officeDocument/2006/relationships/image" Target="../media/image4.png"/><Relationship Id="rId25" Type="http://schemas.openxmlformats.org/officeDocument/2006/relationships/customXml" Target="../ink/ink15.xml"/><Relationship Id="rId2" Type="http://schemas.openxmlformats.org/officeDocument/2006/relationships/notesSlide" Target="../notesSlides/notesSlide1.xml"/><Relationship Id="rId20" Type="http://schemas.openxmlformats.org/officeDocument/2006/relationships/customXml" Target="../ink/ink11.xml"/><Relationship Id="rId1" Type="http://schemas.openxmlformats.org/officeDocument/2006/relationships/slideLayout" Target="../slideLayouts/slideLayout4.xml"/><Relationship Id="rId24" Type="http://schemas.openxmlformats.org/officeDocument/2006/relationships/customXml" Target="../ink/ink14.xml"/><Relationship Id="rId23" Type="http://schemas.openxmlformats.org/officeDocument/2006/relationships/customXml" Target="../ink/ink13.xml"/><Relationship Id="rId36" Type="http://schemas.openxmlformats.org/officeDocument/2006/relationships/image" Target="../media/image7.png"/><Relationship Id="rId19" Type="http://schemas.openxmlformats.org/officeDocument/2006/relationships/customXml" Target="../ink/ink10.xml"/><Relationship Id="rId4" Type="http://schemas.openxmlformats.org/officeDocument/2006/relationships/customXml" Target="../ink/ink9.xml"/><Relationship Id="rId22" Type="http://schemas.openxmlformats.org/officeDocument/2006/relationships/customXml" Target="../ink/ink12.xml"/><Relationship Id="rId27" Type="http://schemas.openxmlformats.org/officeDocument/2006/relationships/customXml" Target="../ink/ink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ataplatform.cloud.ibm.com/dashboards/f563cf17-1312-41f8-b803-293dd225190b/view/7027ab20069662c06cbdbde407cc7e0e2f612d0eb7bb8155d2d17b495b362797f03b4292c87c4b5cdc190d60f4e54450ca"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cf-courses-data.s3.us.cloud-object-storage.appdomain.cloud/IBM-DA0321EN-SkillsNetwork/LargeData/m5_survey_data_technologies_normalised.csv?utm_medium=Exinfluencer&amp;utm_source=Exinfluencer&amp;utm_content=000026UJ&amp;utm_term=10006555&amp;utm_id=NA-SkillsNetwork-wwwcourseraorg-SkillsNetworkCoursesIBMDA0321ENSkillsNetwork21426264-2022-01-01" TargetMode="External"/><Relationship Id="rId7" Type="http://schemas.openxmlformats.org/officeDocument/2006/relationships/slide" Target="slide11.xml"/><Relationship Id="rId2" Type="http://schemas.openxmlformats.org/officeDocument/2006/relationships/hyperlink" Target="https://cf-courses-data.s3.us.cloud-object-storage.appdomain.cloud/IBM-DA0321EN-SkillsNetwork/LargeData/m5_survey_data_demographics.csv?utm_medium=Exinfluencer&amp;utm_source=Exinfluencer&amp;utm_content=000026UJ&amp;utm_term=10006555&amp;utm_id=NA-SkillsNetwork-wwwcourseraorg-SkillsNetworkCoursesIBMDA0321ENSkillsNetwork21426264-2022-01-01" TargetMode="External"/><Relationship Id="rId1" Type="http://schemas.openxmlformats.org/officeDocument/2006/relationships/slideLayout" Target="../slideLayouts/slideLayout4.xml"/><Relationship Id="rId6" Type="http://schemas.openxmlformats.org/officeDocument/2006/relationships/hyperlink" Target="http://cloud.ibm.com/login" TargetMode="External"/><Relationship Id="rId5" Type="http://schemas.openxmlformats.org/officeDocument/2006/relationships/hyperlink" Target="https://cf-courses-data.s3.us.cloud-object-storage.appdomain.cloud/IBM-DA0321EN-SkillsNetwork/labs/datasets/Programming_Languages.html" TargetMode="External"/><Relationship Id="rId4" Type="http://schemas.openxmlformats.org/officeDocument/2006/relationships/hyperlink" Target="http://127.0.0.1:5000/dat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64496" y="1734819"/>
            <a:ext cx="4144915" cy="1325563"/>
          </a:xfrm>
        </p:spPr>
        <p:txBody>
          <a:bodyPr anchor="ctr">
            <a:normAutofit fontScale="90000"/>
          </a:bodyPr>
          <a:lstStyle/>
          <a:p>
            <a:r>
              <a:rPr lang="en-US" dirty="0">
                <a:solidFill>
                  <a:srgbClr val="0E659B"/>
                </a:solidFill>
              </a:rPr>
              <a:t>In Demand Jobs and Skills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1224644"/>
          </a:xfrm>
        </p:spPr>
        <p:txBody>
          <a:bodyPr>
            <a:normAutofit/>
          </a:bodyPr>
          <a:lstStyle/>
          <a:p>
            <a:pPr marL="0" indent="0">
              <a:buNone/>
            </a:pPr>
            <a:r>
              <a:rPr lang="en-US" dirty="0"/>
              <a:t>Dontai Wilson</a:t>
            </a:r>
          </a:p>
          <a:p>
            <a:pPr marL="0" indent="0">
              <a:buNone/>
            </a:pPr>
            <a:r>
              <a:rPr lang="en-US" dirty="0"/>
              <a:t>February 2023</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r>
              <a:rPr lang="en-US" dirty="0"/>
              <a:t>Current Database Trends</a:t>
            </a:r>
          </a:p>
          <a:p>
            <a:pPr marL="0" indent="0">
              <a:buNone/>
            </a:pPr>
            <a:endParaRPr lang="en-US" dirty="0"/>
          </a:p>
          <a:p>
            <a:r>
              <a:rPr lang="en-US" dirty="0"/>
              <a:t>MySQL, PostgreSQL, Microsoft SQL Server, SQLite, MonoDB are the top 5 Databases’ current programmers are working with</a:t>
            </a:r>
          </a:p>
          <a:p>
            <a:r>
              <a:rPr lang="en-US" dirty="0"/>
              <a:t>PostgreSQL, MonoDB, Redis, MySQL, and Elasticsearch are the top 5 Databases’ current programmers would like to learn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r>
              <a:rPr lang="en-US" dirty="0"/>
              <a:t>After analyzing the data we have drawn the following implications:</a:t>
            </a:r>
          </a:p>
          <a:p>
            <a:r>
              <a:rPr lang="en-US" dirty="0"/>
              <a:t>MySQL, PostgreSQL, MonoDB remain in demand as known and desired skills</a:t>
            </a:r>
          </a:p>
          <a:p>
            <a:r>
              <a:rPr lang="en-US" dirty="0"/>
              <a:t>Microsoft SQL, and SQLite are trending downward meaning they may no longer be high demand database skills</a:t>
            </a:r>
          </a:p>
          <a:p>
            <a:r>
              <a:rPr lang="en-US" dirty="0"/>
              <a:t>Redis, and Elasticsearch are trending upwards as desired skills to learn</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1"/>
            <a:ext cx="5274561" cy="503514"/>
          </a:xfrm>
        </p:spPr>
        <p:txBody>
          <a:bodyPr>
            <a:normAutofit/>
          </a:bodyPr>
          <a:lstStyle/>
          <a:p>
            <a:pPr marL="0" indent="0">
              <a:buNone/>
            </a:pPr>
            <a:r>
              <a:rPr lang="en-US" sz="2200" dirty="0">
                <a:hlinkClick r:id="rId2"/>
              </a:rPr>
              <a:t>Dash Board of Data Trends Current and New</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CURRENT SKILLS/TECH</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6" name="Picture 5" descr="Chart&#10;&#10;Description automatically generated">
            <a:extLst>
              <a:ext uri="{FF2B5EF4-FFF2-40B4-BE49-F238E27FC236}">
                <a16:creationId xmlns:a16="http://schemas.microsoft.com/office/drawing/2014/main" id="{BFB1DFB4-9697-B1C2-9C63-534DEEAEFD3F}"/>
              </a:ext>
            </a:extLst>
          </p:cNvPr>
          <p:cNvPicPr>
            <a:picLocks noChangeAspect="1"/>
          </p:cNvPicPr>
          <p:nvPr/>
        </p:nvPicPr>
        <p:blipFill>
          <a:blip r:embed="rId2"/>
          <a:stretch>
            <a:fillRect/>
          </a:stretch>
        </p:blipFill>
        <p:spPr>
          <a:xfrm>
            <a:off x="838200" y="1371530"/>
            <a:ext cx="10515600" cy="4888714"/>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DESIRED SKILLS/TECH </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a:extLst>
              <a:ext uri="{FF2B5EF4-FFF2-40B4-BE49-F238E27FC236}">
                <a16:creationId xmlns:a16="http://schemas.microsoft.com/office/drawing/2014/main" id="{FCEA24F9-8A04-0BAC-4137-54BBDEF1EAA0}"/>
              </a:ext>
            </a:extLst>
          </p:cNvPr>
          <p:cNvPicPr>
            <a:picLocks noChangeAspect="1"/>
          </p:cNvPicPr>
          <p:nvPr/>
        </p:nvPicPr>
        <p:blipFill>
          <a:blip r:embed="rId2"/>
          <a:stretch>
            <a:fillRect/>
          </a:stretch>
        </p:blipFill>
        <p:spPr>
          <a:xfrm>
            <a:off x="838199" y="1330036"/>
            <a:ext cx="10515600" cy="4711990"/>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RESPONDENT DEMOGRAPHICS</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a:extLst>
              <a:ext uri="{FF2B5EF4-FFF2-40B4-BE49-F238E27FC236}">
                <a16:creationId xmlns:a16="http://schemas.microsoft.com/office/drawing/2014/main" id="{F93BC67A-660F-97E9-707B-B0BC62CE798F}"/>
              </a:ext>
            </a:extLst>
          </p:cNvPr>
          <p:cNvPicPr>
            <a:picLocks noChangeAspect="1"/>
          </p:cNvPicPr>
          <p:nvPr/>
        </p:nvPicPr>
        <p:blipFill>
          <a:blip r:embed="rId2"/>
          <a:stretch>
            <a:fillRect/>
          </a:stretch>
        </p:blipFill>
        <p:spPr>
          <a:xfrm>
            <a:off x="838200" y="1341912"/>
            <a:ext cx="10515600" cy="4916384"/>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pPr marL="0" indent="0">
              <a:buNone/>
            </a:pPr>
            <a:r>
              <a:rPr lang="en-US" dirty="0"/>
              <a:t>After carefully collecting and analyzing the data, we are able to answer the question about what programming languages, databases, and demographic are skills that are in demand today, but also which skills and databases’ are trending and becoming more main stream as desired skills. </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r>
              <a:rPr lang="en-US" dirty="0"/>
              <a:t>After our analysis we found:</a:t>
            </a:r>
          </a:p>
          <a:p>
            <a:r>
              <a:rPr lang="en-US" dirty="0"/>
              <a:t>Programming languages such as HTML, Python, and SQL are still in demand</a:t>
            </a:r>
          </a:p>
          <a:p>
            <a:r>
              <a:rPr lang="en-US" dirty="0"/>
              <a:t>Data Bases Such as MySQL, PostgreSQL, MonoDB are still in demand</a:t>
            </a:r>
          </a:p>
          <a:p>
            <a:r>
              <a:rPr lang="en-US" dirty="0"/>
              <a:t>There a rise in programming languages such as, TypeScript, and databases such as Elastisearch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r>
              <a:rPr lang="en-US" dirty="0"/>
              <a:t>After our analysis that data implies: </a:t>
            </a:r>
          </a:p>
          <a:p>
            <a:r>
              <a:rPr lang="en-US" dirty="0"/>
              <a:t>HTML, Python, and SQL remain as skills that are known and still in demand</a:t>
            </a:r>
          </a:p>
          <a:p>
            <a:r>
              <a:rPr lang="en-US" dirty="0"/>
              <a:t>MySQL, PostgreSQL, and MonoDB are databases that are known and still in demand</a:t>
            </a:r>
          </a:p>
          <a:p>
            <a:r>
              <a:rPr lang="en-US" dirty="0"/>
              <a:t>Learning programming languages such as TypeScript, and databases such as Elastisearch are tracking as desired skills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lnSpcReduction="10000"/>
          </a:bodyPr>
          <a:lstStyle/>
          <a:p>
            <a:r>
              <a:rPr lang="en-US" dirty="0"/>
              <a:t>For new upcoming Programmers, keep Python, HTML, SQL on your list of desired/needed programming skills</a:t>
            </a:r>
          </a:p>
          <a:p>
            <a:r>
              <a:rPr lang="en-US" dirty="0"/>
              <a:t>Keep MySQL, PostgreSQL, and MonoDB on your list of desired/needed database skills</a:t>
            </a:r>
          </a:p>
          <a:p>
            <a:r>
              <a:rPr lang="en-US" dirty="0"/>
              <a:t>The current job market, and desired skills from established programmers would suggest that adding TypeScript, and Elasticsearch to your list of desired programming and database skills would prove beneficial for the foreseeable future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61147" y="365125"/>
            <a:ext cx="10869706" cy="1325563"/>
          </a:xfrm>
        </p:spPr>
        <p:txBody>
          <a:bodyPr anchor="ctr">
            <a:normAutofit/>
          </a:bodyPr>
          <a:lstStyle/>
          <a:p>
            <a:r>
              <a:rPr lang="en-US" dirty="0"/>
              <a:t>APPENDIX: In Order of Presentation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20000"/>
          </a:bodyPr>
          <a:lstStyle/>
          <a:p>
            <a:r>
              <a:rPr lang="en-US" dirty="0">
                <a:solidFill>
                  <a:schemeClr val="tx1"/>
                </a:solidFill>
              </a:rPr>
              <a:t>Data Sets: </a:t>
            </a:r>
          </a:p>
          <a:p>
            <a:pPr lvl="1"/>
            <a:r>
              <a:rPr lang="en-US" dirty="0">
                <a:solidFill>
                  <a:schemeClr val="tx1"/>
                </a:solidFill>
                <a:hlinkClick r:id="rId2"/>
              </a:rPr>
              <a:t>m5_survery_data_demographics.csv</a:t>
            </a:r>
            <a:endParaRPr lang="en-US" dirty="0">
              <a:solidFill>
                <a:schemeClr val="tx1"/>
              </a:solidFill>
            </a:endParaRPr>
          </a:p>
          <a:p>
            <a:pPr lvl="1"/>
            <a:r>
              <a:rPr lang="en-US" dirty="0">
                <a:solidFill>
                  <a:schemeClr val="tx1"/>
                </a:solidFill>
                <a:hlinkClick r:id="rId3"/>
              </a:rPr>
              <a:t>m5_survery_data_technologies_normalized.csv</a:t>
            </a:r>
            <a:endParaRPr lang="en-US" dirty="0">
              <a:solidFill>
                <a:schemeClr val="tx1"/>
              </a:solidFill>
            </a:endParaRPr>
          </a:p>
          <a:p>
            <a:r>
              <a:rPr lang="en-US" dirty="0">
                <a:solidFill>
                  <a:schemeClr val="tx1"/>
                </a:solidFill>
              </a:rPr>
              <a:t>Jobs API: </a:t>
            </a:r>
            <a:r>
              <a:rPr lang="en-US" b="0" i="0" u="none" strike="noStrike" dirty="0">
                <a:solidFill>
                  <a:srgbClr val="FF0000"/>
                </a:solidFill>
                <a:effectLst/>
                <a:latin typeface="ui-monospace"/>
                <a:hlinkClick r:id="rId4"/>
              </a:rPr>
              <a:t>Git Hub Jobs API</a:t>
            </a:r>
            <a:endParaRPr lang="en-US" dirty="0">
              <a:solidFill>
                <a:srgbClr val="FF0000"/>
              </a:solidFill>
              <a:latin typeface="ui-monospace"/>
            </a:endParaRPr>
          </a:p>
          <a:p>
            <a:r>
              <a:rPr lang="en-US" dirty="0">
                <a:solidFill>
                  <a:schemeClr val="tx1"/>
                </a:solidFill>
                <a:latin typeface="ui-monospace"/>
              </a:rPr>
              <a:t>Web Scraping: </a:t>
            </a:r>
            <a:r>
              <a:rPr lang="en-US" b="0" i="0" u="none" strike="noStrike" dirty="0">
                <a:solidFill>
                  <a:srgbClr val="FF0000"/>
                </a:solidFill>
                <a:effectLst/>
                <a:latin typeface="ui-monospace"/>
                <a:hlinkClick r:id="rId5"/>
              </a:rPr>
              <a:t>Popular_Languages_CSV</a:t>
            </a:r>
            <a:endParaRPr lang="en-US" b="0" i="0" u="none" strike="noStrike" dirty="0">
              <a:solidFill>
                <a:srgbClr val="FF0000"/>
              </a:solidFill>
              <a:effectLst/>
              <a:latin typeface="ui-monospace"/>
            </a:endParaRPr>
          </a:p>
          <a:p>
            <a:r>
              <a:rPr lang="en-US" dirty="0">
                <a:solidFill>
                  <a:schemeClr val="tx1"/>
                </a:solidFill>
                <a:latin typeface="ui-monospace"/>
              </a:rPr>
              <a:t>The datasets, were collected, wrangled, and normalized using Skills Network Lab</a:t>
            </a:r>
          </a:p>
          <a:p>
            <a:r>
              <a:rPr lang="en-US" dirty="0">
                <a:solidFill>
                  <a:schemeClr val="tx1"/>
                </a:solidFill>
                <a:latin typeface="ui-monospace"/>
              </a:rPr>
              <a:t>The datasets were uploaded into IBM Db2 for </a:t>
            </a:r>
            <a:r>
              <a:rPr lang="en-US" dirty="0" err="1">
                <a:solidFill>
                  <a:schemeClr val="tx1"/>
                </a:solidFill>
                <a:latin typeface="ui-monospace"/>
              </a:rPr>
              <a:t>sql</a:t>
            </a:r>
            <a:r>
              <a:rPr lang="en-US" dirty="0">
                <a:solidFill>
                  <a:schemeClr val="tx1"/>
                </a:solidFill>
                <a:latin typeface="ui-monospace"/>
              </a:rPr>
              <a:t> queries and data was plotted using Pandas and Matplotlib packages</a:t>
            </a:r>
          </a:p>
          <a:p>
            <a:r>
              <a:rPr lang="en-US" dirty="0">
                <a:solidFill>
                  <a:schemeClr val="tx1"/>
                </a:solidFill>
                <a:latin typeface="ui-monospace"/>
              </a:rPr>
              <a:t>Dashboard was created using </a:t>
            </a:r>
            <a:r>
              <a:rPr lang="en-US" dirty="0">
                <a:solidFill>
                  <a:schemeClr val="tx1"/>
                </a:solidFill>
                <a:latin typeface="ui-monospace"/>
                <a:hlinkClick r:id="rId6"/>
              </a:rPr>
              <a:t>IBM Cognos Analytics Dashboard</a:t>
            </a:r>
            <a:r>
              <a:rPr lang="en-US" dirty="0">
                <a:solidFill>
                  <a:schemeClr val="tx1"/>
                </a:solidFill>
                <a:latin typeface="ui-monospace"/>
              </a:rPr>
              <a:t>, </a:t>
            </a:r>
            <a:r>
              <a:rPr lang="en-US" dirty="0">
                <a:solidFill>
                  <a:schemeClr val="tx1"/>
                </a:solidFill>
                <a:latin typeface="ui-monospace"/>
                <a:hlinkClick r:id="rId7" action="ppaction://hlinksldjump"/>
              </a:rPr>
              <a:t>Actual Dashboard Link</a:t>
            </a:r>
            <a:endParaRPr lang="en-US" dirty="0">
              <a:solidFill>
                <a:schemeClr val="tx1"/>
              </a:solidFill>
              <a:latin typeface="ui-monospace"/>
            </a:endParaRPr>
          </a:p>
          <a:p>
            <a:endParaRPr lang="en-US" b="0" i="0" u="none" strike="noStrike" dirty="0">
              <a:solidFill>
                <a:srgbClr val="C9D1D9"/>
              </a:solidFill>
              <a:effectLst/>
              <a:latin typeface="ui-monospace"/>
            </a:endParaRPr>
          </a:p>
          <a:p>
            <a:endParaRPr lang="en-US"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8"/>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p:sp>
        <p:nvSpPr>
          <p:cNvPr id="19" name="Conector recto 18">
            <a:extLst>
              <a:ext uri="{FF2B5EF4-FFF2-40B4-BE49-F238E27FC236}">
                <a16:creationId xmlns:a16="http://schemas.microsoft.com/office/drawing/2014/main" id="{D6AE6D1E-BBE2-4ED5-AB0B-901CB85190FA}"/>
              </a:ext>
            </a:extLst>
          </p:cNvPr>
          <p:cNvSpPr/>
          <p:nvPr/>
        </p:nvSpPr>
        <p:spPr>
          <a:xfrm>
            <a:off x="7266240" y="2888640"/>
            <a:ext cx="0" cy="0"/>
          </a:xfrm>
          <a:prstGeom prst="line">
            <a:avLst/>
          </a:prstGeom>
          <a:solidFill>
            <a:srgbClr val="FFFFFF">
              <a:alpha val="5000"/>
            </a:srgbClr>
          </a:solidFill>
          <a:ln w="180000">
            <a:solidFill>
              <a:srgbClr val="FFFF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FFFFFF"/>
              </a:solidFill>
            </a:endParaRPr>
          </a:p>
        </p:txBody>
      </p:sp>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05338" y="369114"/>
            <a:ext cx="8565109" cy="1325563"/>
          </a:xfrm>
        </p:spPr>
        <p:txBody>
          <a:bodyPr anchor="ctr">
            <a:normAutofit/>
          </a:bodyPr>
          <a:lstStyle/>
          <a:p>
            <a:r>
              <a:rPr lang="en-US" dirty="0"/>
              <a:t>EXECUTIVE SUMMARY </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fontScale="77500" lnSpcReduction="20000"/>
          </a:bodyPr>
          <a:lstStyle/>
          <a:p>
            <a:pPr marL="0" indent="0">
              <a:buNone/>
            </a:pPr>
            <a:r>
              <a:rPr lang="en-US" sz="3100" dirty="0">
                <a:solidFill>
                  <a:srgbClr val="0E659B"/>
                </a:solidFill>
              </a:rPr>
              <a:t>Our purpose was to collect data from various sources and identify trends for emerging skills and jobs</a:t>
            </a:r>
            <a:endParaRPr lang="en-US" sz="2300" dirty="0">
              <a:solidFill>
                <a:srgbClr val="0E659B"/>
              </a:solidFill>
              <a:latin typeface="Source Sans Pro" panose="020F0502020204030204" pitchFamily="34" charset="0"/>
            </a:endParaRPr>
          </a:p>
          <a:p>
            <a:pPr marL="457200" indent="-457200">
              <a:buFont typeface="+mj-lt"/>
              <a:buAutoNum type="arabicPeriod"/>
            </a:pPr>
            <a:r>
              <a:rPr lang="en-US" sz="2200" dirty="0"/>
              <a:t>Collecting the top programming skills that are in demand from various sources such as:</a:t>
            </a:r>
          </a:p>
          <a:p>
            <a:pPr lvl="1"/>
            <a:r>
              <a:rPr lang="en-US" sz="1800" dirty="0"/>
              <a:t>Job Postings</a:t>
            </a:r>
          </a:p>
          <a:p>
            <a:pPr lvl="1"/>
            <a:r>
              <a:rPr lang="en-US" sz="1800" dirty="0"/>
              <a:t>Training Portals</a:t>
            </a:r>
          </a:p>
          <a:p>
            <a:pPr lvl="1"/>
            <a:r>
              <a:rPr lang="en-US" sz="1800" dirty="0"/>
              <a:t>Surveys</a:t>
            </a:r>
          </a:p>
          <a:p>
            <a:pPr marL="457200" indent="-457200">
              <a:buFont typeface="+mj-lt"/>
              <a:buAutoNum type="arabicPeriod"/>
            </a:pPr>
            <a:r>
              <a:rPr lang="en-US" sz="2200" dirty="0"/>
              <a:t>Taking the collected data from those sources and analyzing it for trends such as:</a:t>
            </a:r>
          </a:p>
          <a:p>
            <a:pPr lvl="1"/>
            <a:r>
              <a:rPr lang="en-US" sz="1800" dirty="0"/>
              <a:t>What are the top programming languages in demand?</a:t>
            </a:r>
          </a:p>
          <a:p>
            <a:pPr lvl="1"/>
            <a:r>
              <a:rPr lang="en-US" sz="1800" dirty="0"/>
              <a:t>What are the top database skills in demand?</a:t>
            </a:r>
          </a:p>
          <a:p>
            <a:pPr lvl="1"/>
            <a:r>
              <a:rPr lang="en-US" sz="1800" dirty="0"/>
              <a:t>What are popular IDE’s</a:t>
            </a:r>
          </a:p>
          <a:p>
            <a:pPr marL="457200" indent="-457200">
              <a:buFont typeface="+mj-lt"/>
              <a:buAutoNum type="arabicPeriod"/>
            </a:pPr>
            <a:r>
              <a:rPr lang="en-US" sz="2200" dirty="0"/>
              <a:t>Presenting my findings:</a:t>
            </a:r>
          </a:p>
          <a:p>
            <a:pPr lvl="1"/>
            <a:r>
              <a:rPr lang="en-US" sz="1800" dirty="0"/>
              <a:t>Can we see a trend with the data that’s been collected?</a:t>
            </a:r>
          </a:p>
          <a:p>
            <a:pPr lvl="1"/>
            <a:r>
              <a:rPr lang="en-US" sz="1800" dirty="0"/>
              <a:t>What Programming Languages do people wish/intend to learn?</a:t>
            </a:r>
          </a:p>
          <a:p>
            <a:pPr lvl="1"/>
            <a:r>
              <a:rPr lang="en-US" sz="1800" dirty="0"/>
              <a:t>What type of background do successful programmers have? </a:t>
            </a:r>
          </a:p>
          <a:p>
            <a:pPr marL="457200" indent="-457200">
              <a:buFont typeface="+mj-lt"/>
              <a:buAutoNum type="arabicPeriod"/>
            </a:pPr>
            <a:r>
              <a:rPr lang="en-US" sz="2200" dirty="0"/>
              <a:t>What will the future going to hold?</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With programming jobs and database skills in high demand, our company has been tasked with analyzing different sources and identifying emerging trends. </a:t>
            </a:r>
          </a:p>
          <a:p>
            <a:pPr marL="0" indent="0">
              <a:buNone/>
            </a:pPr>
            <a:r>
              <a:rPr lang="en-US" dirty="0"/>
              <a:t>With the data that we’ve collected we are able to spot the trends of the showing the relationships of job postings, website data, and surveys to accurately show multiple points of interest.</a:t>
            </a:r>
          </a:p>
          <a:p>
            <a:pPr lvl="1"/>
            <a:r>
              <a:rPr lang="en-US" sz="2000" dirty="0"/>
              <a:t>Skills of interest form developers currently established</a:t>
            </a:r>
          </a:p>
          <a:p>
            <a:pPr lvl="1"/>
            <a:r>
              <a:rPr lang="en-US" sz="2000" dirty="0"/>
              <a:t>Programming Languages that are in demand from job postings</a:t>
            </a:r>
          </a:p>
          <a:p>
            <a:pPr lvl="1"/>
            <a:r>
              <a:rPr lang="en-US" sz="2000" dirty="0"/>
              <a:t>Data Base skills that are emerging as needed/wanted</a:t>
            </a:r>
          </a:p>
          <a:p>
            <a:pPr lvl="1"/>
            <a:r>
              <a:rPr lang="en-US" sz="2000" dirty="0"/>
              <a:t>Highest paid salaries of in demand languages and skills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77500" lnSpcReduction="20000"/>
          </a:bodyPr>
          <a:lstStyle/>
          <a:p>
            <a:pPr marL="0" indent="0">
              <a:buNone/>
            </a:pPr>
            <a:r>
              <a:rPr lang="en-US" sz="2400" dirty="0"/>
              <a:t>The methodology that we took in our approach to ethically analyzing the data:</a:t>
            </a:r>
          </a:p>
          <a:p>
            <a:pPr marL="0" indent="0">
              <a:buNone/>
            </a:pPr>
            <a:r>
              <a:rPr lang="en-US" sz="2400" dirty="0"/>
              <a:t>Choosing reliable sources: </a:t>
            </a:r>
          </a:p>
          <a:p>
            <a:pPr marL="342900" indent="-342900">
              <a:buFont typeface="+mj-lt"/>
              <a:buAutoNum type="arabicPeriod"/>
            </a:pPr>
            <a:r>
              <a:rPr lang="en-US" sz="2200" dirty="0"/>
              <a:t>Job Postings from sources such as Git Hub</a:t>
            </a:r>
          </a:p>
          <a:p>
            <a:pPr marL="342900" indent="-342900">
              <a:buFont typeface="+mj-lt"/>
              <a:buAutoNum type="arabicPeriod"/>
            </a:pPr>
            <a:r>
              <a:rPr lang="en-US" sz="2200" dirty="0"/>
              <a:t>Extracting Data from websites such as programming language, and its average annual salary.</a:t>
            </a:r>
          </a:p>
          <a:p>
            <a:pPr marL="342900" indent="-342900">
              <a:buFont typeface="+mj-lt"/>
              <a:buAutoNum type="arabicPeriod"/>
            </a:pPr>
            <a:r>
              <a:rPr lang="en-US" sz="2200" dirty="0"/>
              <a:t>Reviewing and analyzing surveys filled out by software developers, pulling relevant information such as:</a:t>
            </a:r>
          </a:p>
          <a:p>
            <a:pPr marL="800100" lvl="1" indent="-342900">
              <a:buFont typeface="+mj-lt"/>
              <a:buAutoNum type="arabicPeriod"/>
            </a:pPr>
            <a:r>
              <a:rPr lang="en-US" sz="1800" dirty="0"/>
              <a:t>Current Job</a:t>
            </a:r>
          </a:p>
          <a:p>
            <a:pPr marL="800100" lvl="1" indent="-342900">
              <a:buFont typeface="+mj-lt"/>
              <a:buAutoNum type="arabicPeriod"/>
            </a:pPr>
            <a:r>
              <a:rPr lang="en-US" sz="1800" dirty="0"/>
              <a:t>Educational Background</a:t>
            </a:r>
          </a:p>
          <a:p>
            <a:pPr marL="800100" lvl="1" indent="-342900">
              <a:buFont typeface="+mj-lt"/>
              <a:buAutoNum type="arabicPeriod"/>
            </a:pPr>
            <a:r>
              <a:rPr lang="en-US" sz="1800" dirty="0"/>
              <a:t>Current Programming Skills</a:t>
            </a:r>
          </a:p>
          <a:p>
            <a:pPr marL="800100" lvl="1" indent="-342900">
              <a:buFont typeface="+mj-lt"/>
              <a:buAutoNum type="arabicPeriod"/>
            </a:pPr>
            <a:r>
              <a:rPr lang="en-US" sz="1800" dirty="0"/>
              <a:t>Desired Programming Skills</a:t>
            </a:r>
          </a:p>
          <a:p>
            <a:pPr marL="800100" lvl="1" indent="-342900">
              <a:buFont typeface="+mj-lt"/>
              <a:buAutoNum type="arabicPeriod"/>
            </a:pPr>
            <a:r>
              <a:rPr lang="en-US" sz="1800" dirty="0"/>
              <a:t>Current Salary</a:t>
            </a:r>
          </a:p>
          <a:p>
            <a:pPr marL="800100" lvl="1" indent="-342900">
              <a:buFont typeface="+mj-lt"/>
              <a:buAutoNum type="arabicPeriod"/>
            </a:pPr>
            <a:r>
              <a:rPr lang="en-US" sz="1800" dirty="0"/>
              <a:t>Plus more. </a:t>
            </a:r>
          </a:p>
          <a:p>
            <a:pPr marL="0" indent="0">
              <a:buNone/>
            </a:pPr>
            <a:r>
              <a:rPr lang="en-US" sz="2400" dirty="0"/>
              <a:t>By going to trusted and recognized sites, and professionals we were able to analyze the data with the upmost confidence in our results. </a:t>
            </a:r>
          </a:p>
          <a:p>
            <a:pPr marL="800100" lvl="1" indent="-342900">
              <a:buFont typeface="+mj-lt"/>
              <a:buAutoNum type="arabicPeriod"/>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53352" y="2225488"/>
            <a:ext cx="10085295" cy="2407024"/>
          </a:xfrm>
        </p:spPr>
        <p:txBody>
          <a:bodyPr>
            <a:normAutofit/>
          </a:bodyPr>
          <a:lstStyle/>
          <a:p>
            <a:pPr marL="0" indent="0" algn="ctr">
              <a:buNone/>
            </a:pPr>
            <a:r>
              <a:rPr lang="en-US" sz="4000" dirty="0"/>
              <a:t>Presenting my findings with simple graphics and explanations to provide answers regarding which programming languages and database skills are in demand. </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normAutofit fontScale="62500" lnSpcReduction="20000"/>
          </a:bodyPr>
          <a:lstStyle/>
          <a:p>
            <a:pPr marL="0" indent="0">
              <a:buNone/>
            </a:pPr>
            <a:r>
              <a:rPr lang="en-US" dirty="0"/>
              <a:t>Current Year Top 5</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normAutofit fontScale="62500" lnSpcReduction="20000"/>
          </a:bodyPr>
          <a:lstStyle/>
          <a:p>
            <a:pPr marL="0" indent="0">
              <a:buNone/>
            </a:pPr>
            <a:r>
              <a:rPr lang="en-US" dirty="0"/>
              <a:t>Next Year Top 5</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&lt;Bar chart of top 5 programming languages for the current year goes here.&gt;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pic>
        <p:nvPicPr>
          <p:cNvPr id="6" name="Picture 5">
            <a:extLst>
              <a:ext uri="{FF2B5EF4-FFF2-40B4-BE49-F238E27FC236}">
                <a16:creationId xmlns:a16="http://schemas.microsoft.com/office/drawing/2014/main" id="{58793433-20DC-137B-59E4-34CC127E7E76}"/>
              </a:ext>
            </a:extLst>
          </p:cNvPr>
          <p:cNvPicPr>
            <a:picLocks noChangeAspect="1"/>
          </p:cNvPicPr>
          <p:nvPr/>
        </p:nvPicPr>
        <p:blipFill>
          <a:blip r:embed="rId2"/>
          <a:stretch>
            <a:fillRect/>
          </a:stretch>
        </p:blipFill>
        <p:spPr>
          <a:xfrm>
            <a:off x="609312" y="2462501"/>
            <a:ext cx="4805501" cy="2324841"/>
          </a:xfrm>
          <a:prstGeom prst="rect">
            <a:avLst/>
          </a:prstGeom>
        </p:spPr>
      </p:pic>
      <p:sp>
        <p:nvSpPr>
          <p:cNvPr id="7" name="TextBox 6">
            <a:extLst>
              <a:ext uri="{FF2B5EF4-FFF2-40B4-BE49-F238E27FC236}">
                <a16:creationId xmlns:a16="http://schemas.microsoft.com/office/drawing/2014/main" id="{2B83693F-1E8D-FE9A-84A2-41BEFE08F874}"/>
              </a:ext>
            </a:extLst>
          </p:cNvPr>
          <p:cNvSpPr txBox="1"/>
          <p:nvPr/>
        </p:nvSpPr>
        <p:spPr>
          <a:xfrm>
            <a:off x="838199" y="4787342"/>
            <a:ext cx="3111814" cy="1477328"/>
          </a:xfrm>
          <a:prstGeom prst="rect">
            <a:avLst/>
          </a:prstGeom>
          <a:noFill/>
        </p:spPr>
        <p:txBody>
          <a:bodyPr wrap="none" rtlCol="0">
            <a:spAutoFit/>
          </a:bodyPr>
          <a:lstStyle/>
          <a:p>
            <a:pPr marL="342900" indent="-342900">
              <a:buAutoNum type="arabicParenR"/>
            </a:pPr>
            <a:r>
              <a:rPr lang="en-US" dirty="0"/>
              <a:t>Java</a:t>
            </a:r>
          </a:p>
          <a:p>
            <a:pPr marL="342900" indent="-342900">
              <a:buAutoNum type="arabicParenR"/>
            </a:pPr>
            <a:r>
              <a:rPr lang="en-US" dirty="0"/>
              <a:t>HTML/CSS</a:t>
            </a:r>
          </a:p>
          <a:p>
            <a:pPr marL="342900" indent="-342900">
              <a:buAutoNum type="arabicParenR"/>
            </a:pPr>
            <a:r>
              <a:rPr lang="en-US" dirty="0"/>
              <a:t>SQL</a:t>
            </a:r>
          </a:p>
          <a:p>
            <a:pPr marL="342900" indent="-342900">
              <a:buAutoNum type="arabicParenR"/>
            </a:pPr>
            <a:r>
              <a:rPr lang="en-US" dirty="0"/>
              <a:t>BASH SHELL/ POWER SHELL</a:t>
            </a:r>
          </a:p>
          <a:p>
            <a:pPr marL="342900" indent="-342900">
              <a:buAutoNum type="arabicParenR"/>
            </a:pPr>
            <a:r>
              <a:rPr lang="en-US" dirty="0"/>
              <a:t>PYTHON</a:t>
            </a:r>
          </a:p>
        </p:txBody>
      </p:sp>
      <p:pic>
        <p:nvPicPr>
          <p:cNvPr id="11" name="Picture 10" descr="Chart, bar chart&#10;&#10;Description automatically generated">
            <a:extLst>
              <a:ext uri="{FF2B5EF4-FFF2-40B4-BE49-F238E27FC236}">
                <a16:creationId xmlns:a16="http://schemas.microsoft.com/office/drawing/2014/main" id="{B10D3E3A-BBC7-5A56-730E-EB4E1F4072FF}"/>
              </a:ext>
            </a:extLst>
          </p:cNvPr>
          <p:cNvPicPr>
            <a:picLocks noChangeAspect="1"/>
          </p:cNvPicPr>
          <p:nvPr/>
        </p:nvPicPr>
        <p:blipFill>
          <a:blip r:embed="rId3"/>
          <a:stretch>
            <a:fillRect/>
          </a:stretch>
        </p:blipFill>
        <p:spPr>
          <a:xfrm>
            <a:off x="6015698" y="2462501"/>
            <a:ext cx="4232483" cy="2327550"/>
          </a:xfrm>
          <a:prstGeom prst="rect">
            <a:avLst/>
          </a:prstGeom>
        </p:spPr>
      </p:pic>
      <p:sp>
        <p:nvSpPr>
          <p:cNvPr id="12" name="TextBox 11">
            <a:extLst>
              <a:ext uri="{FF2B5EF4-FFF2-40B4-BE49-F238E27FC236}">
                <a16:creationId xmlns:a16="http://schemas.microsoft.com/office/drawing/2014/main" id="{06D40275-9323-CEF1-0161-982CEE198826}"/>
              </a:ext>
            </a:extLst>
          </p:cNvPr>
          <p:cNvSpPr txBox="1"/>
          <p:nvPr/>
        </p:nvSpPr>
        <p:spPr>
          <a:xfrm>
            <a:off x="6172200" y="4924988"/>
            <a:ext cx="1561389" cy="1477328"/>
          </a:xfrm>
          <a:prstGeom prst="rect">
            <a:avLst/>
          </a:prstGeom>
          <a:noFill/>
        </p:spPr>
        <p:txBody>
          <a:bodyPr wrap="none" rtlCol="0">
            <a:spAutoFit/>
          </a:bodyPr>
          <a:lstStyle/>
          <a:p>
            <a:pPr marL="342900" indent="-342900">
              <a:buAutoNum type="arabicParenR"/>
            </a:pPr>
            <a:r>
              <a:rPr lang="en-US" dirty="0"/>
              <a:t>Java</a:t>
            </a:r>
          </a:p>
          <a:p>
            <a:pPr marL="342900" indent="-342900">
              <a:buAutoNum type="arabicParenR"/>
            </a:pPr>
            <a:r>
              <a:rPr lang="en-US" dirty="0"/>
              <a:t>Python</a:t>
            </a:r>
          </a:p>
          <a:p>
            <a:pPr marL="342900" indent="-342900">
              <a:buAutoNum type="arabicParenR"/>
            </a:pPr>
            <a:r>
              <a:rPr lang="en-US" dirty="0"/>
              <a:t>HTML/CSS</a:t>
            </a:r>
          </a:p>
          <a:p>
            <a:pPr marL="342900" indent="-342900">
              <a:buAutoNum type="arabicParenR"/>
            </a:pPr>
            <a:r>
              <a:rPr lang="en-US" dirty="0"/>
              <a:t>SQL</a:t>
            </a:r>
          </a:p>
          <a:p>
            <a:pPr marL="342900" indent="-342900">
              <a:buAutoNum type="arabicParenR"/>
            </a:pPr>
            <a:r>
              <a:rPr lang="en-US" dirty="0"/>
              <a:t>Type Script</a:t>
            </a:r>
          </a:p>
        </p:txBody>
      </p:sp>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85000" lnSpcReduction="20000"/>
          </a:bodyPr>
          <a:lstStyle/>
          <a:p>
            <a:pPr marL="0" indent="0">
              <a:buNone/>
            </a:pPr>
            <a:r>
              <a:rPr lang="en-US" dirty="0"/>
              <a:t>Findings</a:t>
            </a:r>
          </a:p>
          <a:p>
            <a:pPr marL="0" indent="0">
              <a:buNone/>
            </a:pPr>
            <a:r>
              <a:rPr lang="en-US" dirty="0"/>
              <a:t>When we pulled the data about the top programming languages for the current year we found:</a:t>
            </a:r>
          </a:p>
          <a:p>
            <a:pPr marL="0" indent="0">
              <a:buNone/>
            </a:pPr>
            <a:endParaRPr lang="en-US" dirty="0"/>
          </a:p>
          <a:p>
            <a:r>
              <a:rPr lang="en-US" dirty="0"/>
              <a:t>Java, Html, SQL, Bash Shell/Power Shell, and Python were the top 5 Programming Languages.</a:t>
            </a:r>
          </a:p>
          <a:p>
            <a:r>
              <a:rPr lang="en-US" dirty="0"/>
              <a:t>Most current programmers would like to learn languages such as Java, Python, HTML, SQL, and Type Script. For the upcoming year.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85000" lnSpcReduction="20000"/>
          </a:bodyPr>
          <a:lstStyle/>
          <a:p>
            <a:pPr marL="0" indent="0">
              <a:buNone/>
            </a:pPr>
            <a:r>
              <a:rPr lang="en-US" dirty="0"/>
              <a:t>Implications</a:t>
            </a:r>
          </a:p>
          <a:p>
            <a:pPr marL="0" indent="0">
              <a:buNone/>
            </a:pPr>
            <a:r>
              <a:rPr lang="en-US" dirty="0"/>
              <a:t>With the data that we’ve analyzed it we’ve drawn the following implications:</a:t>
            </a:r>
          </a:p>
          <a:p>
            <a:pPr marL="0" indent="0">
              <a:buNone/>
            </a:pPr>
            <a:endParaRPr lang="en-US" dirty="0"/>
          </a:p>
          <a:p>
            <a:r>
              <a:rPr lang="en-US" dirty="0"/>
              <a:t>Java, HTML, SQL, and Python remain in the top list of known and desired programming skills. </a:t>
            </a:r>
          </a:p>
          <a:p>
            <a:r>
              <a:rPr lang="en-US" dirty="0"/>
              <a:t>Bash Shell/Power Shell descending the list from known skills implying the need is lower</a:t>
            </a:r>
          </a:p>
          <a:p>
            <a:r>
              <a:rPr lang="en-US" dirty="0"/>
              <a:t>Type Script is trending up as a desired skill to be learned which implies that its need is rising</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6" name="Picture 5" descr="Chart, bar chart&#10;&#10;Description automatically generated">
            <a:extLst>
              <a:ext uri="{FF2B5EF4-FFF2-40B4-BE49-F238E27FC236}">
                <a16:creationId xmlns:a16="http://schemas.microsoft.com/office/drawing/2014/main" id="{A4CA61E3-1319-1C62-60F0-1AA2A636F68B}"/>
              </a:ext>
            </a:extLst>
          </p:cNvPr>
          <p:cNvPicPr>
            <a:picLocks noChangeAspect="1"/>
          </p:cNvPicPr>
          <p:nvPr/>
        </p:nvPicPr>
        <p:blipFill>
          <a:blip r:embed="rId2"/>
          <a:stretch>
            <a:fillRect/>
          </a:stretch>
        </p:blipFill>
        <p:spPr>
          <a:xfrm>
            <a:off x="862584" y="2262245"/>
            <a:ext cx="4558653" cy="2268192"/>
          </a:xfrm>
          <a:prstGeom prst="rect">
            <a:avLst/>
          </a:prstGeom>
        </p:spPr>
      </p:pic>
      <p:pic>
        <p:nvPicPr>
          <p:cNvPr id="9" name="Picture 8" descr="Chart, bar chart&#10;&#10;Description automatically generated">
            <a:extLst>
              <a:ext uri="{FF2B5EF4-FFF2-40B4-BE49-F238E27FC236}">
                <a16:creationId xmlns:a16="http://schemas.microsoft.com/office/drawing/2014/main" id="{887D5A3D-0EAB-0D90-3A4C-70CF432DBC57}"/>
              </a:ext>
            </a:extLst>
          </p:cNvPr>
          <p:cNvPicPr>
            <a:picLocks noChangeAspect="1"/>
          </p:cNvPicPr>
          <p:nvPr/>
        </p:nvPicPr>
        <p:blipFill>
          <a:blip r:embed="rId3"/>
          <a:stretch>
            <a:fillRect/>
          </a:stretch>
        </p:blipFill>
        <p:spPr>
          <a:xfrm>
            <a:off x="6172200" y="2327564"/>
            <a:ext cx="4929091" cy="2375065"/>
          </a:xfrm>
          <a:prstGeom prst="rect">
            <a:avLst/>
          </a:prstGeom>
        </p:spPr>
      </p:pic>
      <p:sp>
        <p:nvSpPr>
          <p:cNvPr id="11" name="TextBox 10">
            <a:extLst>
              <a:ext uri="{FF2B5EF4-FFF2-40B4-BE49-F238E27FC236}">
                <a16:creationId xmlns:a16="http://schemas.microsoft.com/office/drawing/2014/main" id="{B166B6B7-1736-A6CF-D205-459276B8B6EF}"/>
              </a:ext>
            </a:extLst>
          </p:cNvPr>
          <p:cNvSpPr txBox="1"/>
          <p:nvPr/>
        </p:nvSpPr>
        <p:spPr>
          <a:xfrm>
            <a:off x="1764950" y="4615035"/>
            <a:ext cx="2555016" cy="1477328"/>
          </a:xfrm>
          <a:prstGeom prst="rect">
            <a:avLst/>
          </a:prstGeom>
          <a:noFill/>
        </p:spPr>
        <p:txBody>
          <a:bodyPr wrap="square" rtlCol="0">
            <a:spAutoFit/>
          </a:bodyPr>
          <a:lstStyle/>
          <a:p>
            <a:pPr marL="342900" indent="-342900">
              <a:buFont typeface="+mj-lt"/>
              <a:buAutoNum type="arabicPeriod"/>
            </a:pPr>
            <a:r>
              <a:rPr lang="en-US" dirty="0"/>
              <a:t>MySQL</a:t>
            </a:r>
          </a:p>
          <a:p>
            <a:pPr marL="342900" indent="-342900">
              <a:buFont typeface="+mj-lt"/>
              <a:buAutoNum type="arabicPeriod"/>
            </a:pPr>
            <a:r>
              <a:rPr lang="en-US" dirty="0"/>
              <a:t>PostgreSQL</a:t>
            </a:r>
          </a:p>
          <a:p>
            <a:pPr marL="342900" indent="-342900">
              <a:buFont typeface="+mj-lt"/>
              <a:buAutoNum type="arabicPeriod"/>
            </a:pPr>
            <a:r>
              <a:rPr lang="en-US" dirty="0"/>
              <a:t>Microsoft SQL Server</a:t>
            </a:r>
          </a:p>
          <a:p>
            <a:pPr marL="342900" indent="-342900">
              <a:buFont typeface="+mj-lt"/>
              <a:buAutoNum type="arabicPeriod"/>
            </a:pPr>
            <a:r>
              <a:rPr lang="en-US" dirty="0"/>
              <a:t>SQLite</a:t>
            </a:r>
          </a:p>
          <a:p>
            <a:pPr marL="342900" indent="-342900">
              <a:buFont typeface="+mj-lt"/>
              <a:buAutoNum type="arabicPeriod"/>
            </a:pPr>
            <a:r>
              <a:rPr lang="en-US" dirty="0"/>
              <a:t>MongoDB</a:t>
            </a:r>
          </a:p>
        </p:txBody>
      </p:sp>
      <p:sp>
        <p:nvSpPr>
          <p:cNvPr id="12" name="TextBox 11">
            <a:extLst>
              <a:ext uri="{FF2B5EF4-FFF2-40B4-BE49-F238E27FC236}">
                <a16:creationId xmlns:a16="http://schemas.microsoft.com/office/drawing/2014/main" id="{2D7520DB-B3EA-0D88-2EF8-A4B69B15503A}"/>
              </a:ext>
            </a:extLst>
          </p:cNvPr>
          <p:cNvSpPr txBox="1"/>
          <p:nvPr/>
        </p:nvSpPr>
        <p:spPr>
          <a:xfrm>
            <a:off x="7612866" y="4699634"/>
            <a:ext cx="1733616" cy="1477328"/>
          </a:xfrm>
          <a:prstGeom prst="rect">
            <a:avLst/>
          </a:prstGeom>
          <a:noFill/>
        </p:spPr>
        <p:txBody>
          <a:bodyPr wrap="none" rtlCol="0">
            <a:spAutoFit/>
          </a:bodyPr>
          <a:lstStyle/>
          <a:p>
            <a:pPr marL="342900" indent="-342900">
              <a:buFont typeface="+mj-lt"/>
              <a:buAutoNum type="arabicPeriod"/>
            </a:pPr>
            <a:r>
              <a:rPr lang="en-US" dirty="0"/>
              <a:t>PostgreSQL</a:t>
            </a:r>
          </a:p>
          <a:p>
            <a:pPr marL="342900" indent="-342900">
              <a:buFont typeface="+mj-lt"/>
              <a:buAutoNum type="arabicPeriod"/>
            </a:pPr>
            <a:r>
              <a:rPr lang="en-US" dirty="0"/>
              <a:t>MongoDB</a:t>
            </a:r>
          </a:p>
          <a:p>
            <a:pPr marL="342900" indent="-342900">
              <a:buFont typeface="+mj-lt"/>
              <a:buAutoNum type="arabicPeriod"/>
            </a:pPr>
            <a:r>
              <a:rPr lang="en-US" dirty="0"/>
              <a:t>Redis</a:t>
            </a:r>
          </a:p>
          <a:p>
            <a:pPr marL="342900" indent="-342900">
              <a:buFont typeface="+mj-lt"/>
              <a:buAutoNum type="arabicPeriod"/>
            </a:pPr>
            <a:r>
              <a:rPr lang="en-US" dirty="0"/>
              <a:t>MySQL</a:t>
            </a:r>
          </a:p>
          <a:p>
            <a:pPr marL="342900" indent="-342900">
              <a:buFont typeface="+mj-lt"/>
              <a:buAutoNum type="arabicPeriod"/>
            </a:pPr>
            <a:r>
              <a:rPr lang="en-US" dirty="0"/>
              <a:t>Elasticsearch</a:t>
            </a:r>
          </a:p>
        </p:txBody>
      </p:sp>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650</TotalTime>
  <Words>1085</Words>
  <Application>Microsoft Macintosh PowerPoint</Application>
  <PresentationFormat>Widescreen</PresentationFormat>
  <Paragraphs>146</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Helv</vt:lpstr>
      <vt:lpstr>IBM Plex Mono SemiBold</vt:lpstr>
      <vt:lpstr>IBM Plex Mono Text</vt:lpstr>
      <vt:lpstr>IBM Plex Sans Text</vt:lpstr>
      <vt:lpstr>Source Sans Pro</vt:lpstr>
      <vt:lpstr>ui-monospace</vt:lpstr>
      <vt:lpstr>SLIDE_TEMPLATE_skill_network</vt:lpstr>
      <vt:lpstr>In Demand Jobs and Skills</vt:lpstr>
      <vt:lpstr>OUTLINE</vt:lpstr>
      <vt:lpstr>EXECUTIVE SUMMARY </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CURRENT SKILLS/TECH</vt:lpstr>
      <vt:lpstr>DASHBOARD DESIRED SKILLS/TECH </vt:lpstr>
      <vt:lpstr>DASHBOARD RESPONDENT DEMOGRAPHICS</vt:lpstr>
      <vt:lpstr>DISCUSSION</vt:lpstr>
      <vt:lpstr>OVERALL FINDINGS &amp; IMPLICATIONS</vt:lpstr>
      <vt:lpstr>CONCLUSION</vt:lpstr>
      <vt:lpstr>APPENDIX: In Order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dontai wilson</cp:lastModifiedBy>
  <cp:revision>19</cp:revision>
  <dcterms:created xsi:type="dcterms:W3CDTF">2020-10-28T18:29:43Z</dcterms:created>
  <dcterms:modified xsi:type="dcterms:W3CDTF">2023-02-26T18:41:00Z</dcterms:modified>
</cp:coreProperties>
</file>