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70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34D8-3FE0-439E-82BE-3E324A2ED029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65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34D8-3FE0-439E-82BE-3E324A2ED029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01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D534D8-3FE0-439E-82BE-3E324A2ED029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88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34D8-3FE0-439E-82BE-3E324A2ED029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34D8-3FE0-439E-82BE-3E324A2ED029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0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34D8-3FE0-439E-82BE-3E324A2ED029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55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34D8-3FE0-439E-82BE-3E324A2ED029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351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34D8-3FE0-439E-82BE-3E324A2ED029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3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34D8-3FE0-439E-82BE-3E324A2ED029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2951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04D534D8-3FE0-439E-82BE-3E324A2ED029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23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04D534D8-3FE0-439E-82BE-3E324A2ED029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8139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534D8-3FE0-439E-82BE-3E324A2ED029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2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BC64D-B411-4709-9A74-52B3FBD3C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Deep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10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A246F-E048-494B-9FF8-47205D07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4" y="187843"/>
            <a:ext cx="10515600" cy="1325563"/>
          </a:xfrm>
        </p:spPr>
        <p:txBody>
          <a:bodyPr/>
          <a:lstStyle/>
          <a:p>
            <a:r>
              <a:rPr lang="en-US" altLang="ko-KR" dirty="0"/>
              <a:t>Loss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89230-4C04-4F34-B89C-879A1D5AB7B4}"/>
              </a:ext>
            </a:extLst>
          </p:cNvPr>
          <p:cNvSpPr txBox="1"/>
          <p:nvPr/>
        </p:nvSpPr>
        <p:spPr>
          <a:xfrm>
            <a:off x="654876" y="1566645"/>
            <a:ext cx="9781236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/>
              <a:t>손실함수의 필요성</a:t>
            </a:r>
            <a:endParaRPr lang="en-US" altLang="ko-KR" sz="2400" dirty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신경망에서 최적의 가중치를 찾기 위해 손실함수의 값을 작게 하는 가중치를 찾는다</a:t>
            </a:r>
            <a:r>
              <a:rPr lang="en-US" altLang="ko-KR" sz="2400" dirty="0"/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가중치의 변화</a:t>
            </a:r>
            <a:r>
              <a:rPr lang="en-US" altLang="ko-KR" sz="2400" dirty="0"/>
              <a:t>(</a:t>
            </a:r>
            <a:r>
              <a:rPr lang="ko-KR" altLang="en-US" sz="2400" dirty="0"/>
              <a:t>미분</a:t>
            </a:r>
            <a:r>
              <a:rPr lang="en-US" altLang="ko-KR" sz="2400" dirty="0"/>
              <a:t>)</a:t>
            </a:r>
            <a:r>
              <a:rPr lang="ko-KR" altLang="en-US" sz="2400" dirty="0"/>
              <a:t>에 따라 손실함수의 변화 여부를 확인한다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A9E94F-4114-48F9-B36A-8C756AF7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859" y="4656073"/>
            <a:ext cx="3641981" cy="11848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5A25EE-A75F-4759-8FE9-816BBEFC7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021" y="4702728"/>
            <a:ext cx="3592091" cy="11848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CC96E2-7139-4D5B-9F99-C77AC3634564}"/>
              </a:ext>
            </a:extLst>
          </p:cNvPr>
          <p:cNvSpPr txBox="1"/>
          <p:nvPr/>
        </p:nvSpPr>
        <p:spPr>
          <a:xfrm>
            <a:off x="2234257" y="5882740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평균 제곱 오차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CD57B-1CAA-4411-AC70-5E12BECF8861}"/>
              </a:ext>
            </a:extLst>
          </p:cNvPr>
          <p:cNvSpPr txBox="1"/>
          <p:nvPr/>
        </p:nvSpPr>
        <p:spPr>
          <a:xfrm>
            <a:off x="7240474" y="5882740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교차 엔트로피</a:t>
            </a:r>
          </a:p>
        </p:txBody>
      </p:sp>
    </p:spTree>
    <p:extLst>
      <p:ext uri="{BB962C8B-B14F-4D97-AF65-F5344CB8AC3E}">
        <p14:creationId xmlns:p14="http://schemas.microsoft.com/office/powerpoint/2010/main" val="2409615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BC64D-B411-4709-9A74-52B3FBD3C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Image Processing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02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A246F-E048-494B-9FF8-47205D07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4" y="187843"/>
            <a:ext cx="10515600" cy="1325563"/>
          </a:xfrm>
        </p:spPr>
        <p:txBody>
          <a:bodyPr/>
          <a:lstStyle/>
          <a:p>
            <a:r>
              <a:rPr lang="en-US" altLang="ko-KR" dirty="0"/>
              <a:t>MNIST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89230-4C04-4F34-B89C-879A1D5AB7B4}"/>
              </a:ext>
            </a:extLst>
          </p:cNvPr>
          <p:cNvSpPr txBox="1"/>
          <p:nvPr/>
        </p:nvSpPr>
        <p:spPr>
          <a:xfrm>
            <a:off x="823186" y="5541193"/>
            <a:ext cx="10377846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/>
              <a:t>손글씨</a:t>
            </a:r>
            <a:r>
              <a:rPr lang="ko-KR" altLang="en-US" sz="2400" dirty="0"/>
              <a:t> 이미지 데이터 세트로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각 이미지가 어떤 숫자를 나타내는지에 관한 </a:t>
            </a:r>
            <a:r>
              <a:rPr lang="en-US" altLang="ko-KR" sz="2400" dirty="0"/>
              <a:t>label</a:t>
            </a:r>
            <a:r>
              <a:rPr lang="ko-KR" altLang="en-US" sz="2400" dirty="0"/>
              <a:t>을 포함하고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C69298-D2A1-4C0F-8748-45CDB00F4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013" y="1183154"/>
            <a:ext cx="8101974" cy="408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62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A246F-E048-494B-9FF8-47205D07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4" y="187843"/>
            <a:ext cx="10515600" cy="1325563"/>
          </a:xfrm>
        </p:spPr>
        <p:txBody>
          <a:bodyPr/>
          <a:lstStyle/>
          <a:p>
            <a:r>
              <a:rPr lang="en-US" altLang="ko-KR" dirty="0"/>
              <a:t>MNIST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89230-4C04-4F34-B89C-879A1D5AB7B4}"/>
              </a:ext>
            </a:extLst>
          </p:cNvPr>
          <p:cNvSpPr txBox="1"/>
          <p:nvPr/>
        </p:nvSpPr>
        <p:spPr>
          <a:xfrm>
            <a:off x="907077" y="5584281"/>
            <a:ext cx="1037784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/>
              <a:t>각 이미지는 </a:t>
            </a:r>
            <a:r>
              <a:rPr lang="en-US" altLang="ko-KR" sz="2400" dirty="0"/>
              <a:t>28x28 </a:t>
            </a:r>
            <a:r>
              <a:rPr lang="ko-KR" altLang="en-US" sz="2400" dirty="0"/>
              <a:t>픽셀로 되어있으며</a:t>
            </a:r>
            <a:r>
              <a:rPr lang="en-US" altLang="ko-KR" sz="2400" dirty="0"/>
              <a:t>, 0~255</a:t>
            </a:r>
            <a:r>
              <a:rPr lang="ko-KR" altLang="en-US" sz="2400" dirty="0"/>
              <a:t>의 숫자로 되어있다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DE41F2-70B0-4789-B275-CE8A053A7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38" y="2301752"/>
            <a:ext cx="4816361" cy="20469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43C2F9-F7D0-4446-A4F5-E1521551D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81044"/>
            <a:ext cx="5657715" cy="379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25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A246F-E048-494B-9FF8-47205D07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4" y="187843"/>
            <a:ext cx="10515600" cy="1325563"/>
          </a:xfrm>
        </p:spPr>
        <p:txBody>
          <a:bodyPr/>
          <a:lstStyle/>
          <a:p>
            <a:r>
              <a:rPr lang="en-US" altLang="ko-KR" dirty="0"/>
              <a:t>MNIST Training</a:t>
            </a:r>
            <a:endParaRPr lang="ko-KR" altLang="en-US" dirty="0"/>
          </a:p>
        </p:txBody>
      </p:sp>
      <p:pic>
        <p:nvPicPr>
          <p:cNvPr id="3074" name="Picture 2" descr="mnist dnn에 대한 이미지 검색결과">
            <a:extLst>
              <a:ext uri="{FF2B5EF4-FFF2-40B4-BE49-F238E27FC236}">
                <a16:creationId xmlns:a16="http://schemas.microsoft.com/office/drawing/2014/main" id="{743A2064-6505-495C-B169-0DE1DCA4D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06285"/>
            <a:ext cx="7620000" cy="519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519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A246F-E048-494B-9FF8-47205D07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4" y="187843"/>
            <a:ext cx="10515600" cy="1325563"/>
          </a:xfrm>
        </p:spPr>
        <p:txBody>
          <a:bodyPr/>
          <a:lstStyle/>
          <a:p>
            <a:r>
              <a:rPr lang="en-US" altLang="ko-KR" dirty="0"/>
              <a:t>MNIST Training</a:t>
            </a:r>
            <a:endParaRPr lang="ko-KR" altLang="en-US" dirty="0"/>
          </a:p>
        </p:txBody>
      </p:sp>
      <p:pic>
        <p:nvPicPr>
          <p:cNvPr id="2050" name="Picture 2" descr="mnist dnn에 대한 이미지 검색결과">
            <a:extLst>
              <a:ext uri="{FF2B5EF4-FFF2-40B4-BE49-F238E27FC236}">
                <a16:creationId xmlns:a16="http://schemas.microsoft.com/office/drawing/2014/main" id="{1D50B173-8EF5-4F7E-AD12-8F1F6B292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597" y="1461424"/>
            <a:ext cx="8530805" cy="476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223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BC64D-B411-4709-9A74-52B3FBD3C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Cheer 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28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A246F-E048-494B-9FF8-47205D07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4" y="187843"/>
            <a:ext cx="10515600" cy="1325563"/>
          </a:xfrm>
        </p:spPr>
        <p:txBody>
          <a:bodyPr/>
          <a:lstStyle/>
          <a:p>
            <a:r>
              <a:rPr lang="en-US" altLang="ko-KR" dirty="0"/>
              <a:t>Deep learning</a:t>
            </a:r>
            <a:endParaRPr lang="ko-KR" altLang="en-US" dirty="0"/>
          </a:p>
        </p:txBody>
      </p:sp>
      <p:pic>
        <p:nvPicPr>
          <p:cNvPr id="1026" name="Picture 2" descr="딥러닝 머신러닝 차이에 대한 이미지 검색결과">
            <a:extLst>
              <a:ext uri="{FF2B5EF4-FFF2-40B4-BE49-F238E27FC236}">
                <a16:creationId xmlns:a16="http://schemas.microsoft.com/office/drawing/2014/main" id="{7478E191-FA0F-41B7-83C4-EAAF8251E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80" b="14518"/>
          <a:stretch/>
        </p:blipFill>
        <p:spPr bwMode="auto">
          <a:xfrm>
            <a:off x="1679952" y="1847460"/>
            <a:ext cx="8832095" cy="421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22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A246F-E048-494B-9FF8-47205D07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4" y="187843"/>
            <a:ext cx="10515600" cy="1325563"/>
          </a:xfrm>
        </p:spPr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pic>
        <p:nvPicPr>
          <p:cNvPr id="4" name="그림 3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8BB63766-E4B0-4711-B27A-226172FCB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33" y="1998484"/>
            <a:ext cx="9569534" cy="345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A246F-E048-494B-9FF8-47205D07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4" y="187843"/>
            <a:ext cx="10515600" cy="1325563"/>
          </a:xfrm>
        </p:spPr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pic>
        <p:nvPicPr>
          <p:cNvPr id="2050" name="Picture 2" descr="뉴럴 네트워크에 대한 이미지 검색결과">
            <a:extLst>
              <a:ext uri="{FF2B5EF4-FFF2-40B4-BE49-F238E27FC236}">
                <a16:creationId xmlns:a16="http://schemas.microsoft.com/office/drawing/2014/main" id="{07FA7D4A-45DB-43C9-8B6E-8E791BAD8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4" y="1946289"/>
            <a:ext cx="4739887" cy="32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489230-4C04-4F34-B89C-879A1D5AB7B4}"/>
              </a:ext>
            </a:extLst>
          </p:cNvPr>
          <p:cNvSpPr txBox="1"/>
          <p:nvPr/>
        </p:nvSpPr>
        <p:spPr>
          <a:xfrm>
            <a:off x="1845905" y="6080477"/>
            <a:ext cx="8500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사람의 뇌를 기반으로 만들어진 통계학적 학습 알고리즘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BA235C-0E5E-4926-BF0D-960B34D82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081" y="1890712"/>
            <a:ext cx="59912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6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A246F-E048-494B-9FF8-47205D07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4" y="187843"/>
            <a:ext cx="10515600" cy="1325563"/>
          </a:xfrm>
        </p:spPr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89230-4C04-4F34-B89C-879A1D5AB7B4}"/>
              </a:ext>
            </a:extLst>
          </p:cNvPr>
          <p:cNvSpPr txBox="1"/>
          <p:nvPr/>
        </p:nvSpPr>
        <p:spPr>
          <a:xfrm>
            <a:off x="1845905" y="6080477"/>
            <a:ext cx="8500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입력 값에 가중치를 곱하여 활성화 함수를 통해 출력을 결정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A40A6E-6069-4294-91E3-A25E71363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452" y="1601894"/>
            <a:ext cx="7847093" cy="365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6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A246F-E048-494B-9FF8-47205D07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4" y="187843"/>
            <a:ext cx="10515600" cy="1325563"/>
          </a:xfrm>
        </p:spPr>
        <p:txBody>
          <a:bodyPr/>
          <a:lstStyle/>
          <a:p>
            <a:r>
              <a:rPr lang="en-US" altLang="ko-KR" dirty="0"/>
              <a:t>Activation Functions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89230-4C04-4F34-B89C-879A1D5AB7B4}"/>
              </a:ext>
            </a:extLst>
          </p:cNvPr>
          <p:cNvSpPr txBox="1"/>
          <p:nvPr/>
        </p:nvSpPr>
        <p:spPr>
          <a:xfrm>
            <a:off x="1845905" y="6080477"/>
            <a:ext cx="8500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/>
              <a:t>딥러닝에서</a:t>
            </a:r>
            <a:r>
              <a:rPr lang="ko-KR" altLang="en-US" sz="2400" dirty="0"/>
              <a:t> 사용되는 활성화 함수</a:t>
            </a:r>
          </a:p>
        </p:txBody>
      </p:sp>
      <p:pic>
        <p:nvPicPr>
          <p:cNvPr id="4098" name="Picture 2" descr="활성화함수에 대한 이미지 검색결과">
            <a:extLst>
              <a:ext uri="{FF2B5EF4-FFF2-40B4-BE49-F238E27FC236}">
                <a16:creationId xmlns:a16="http://schemas.microsoft.com/office/drawing/2014/main" id="{B7708300-601D-45F1-A454-8A0FD58E8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7"/>
          <a:stretch/>
        </p:blipFill>
        <p:spPr bwMode="auto">
          <a:xfrm>
            <a:off x="1543264" y="1513406"/>
            <a:ext cx="9105470" cy="390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30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A246F-E048-494B-9FF8-47205D07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4" y="187843"/>
            <a:ext cx="10515600" cy="1325563"/>
          </a:xfrm>
        </p:spPr>
        <p:txBody>
          <a:bodyPr/>
          <a:lstStyle/>
          <a:p>
            <a:r>
              <a:rPr lang="en-US" altLang="ko-KR" dirty="0"/>
              <a:t>Learning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89230-4C04-4F34-B89C-879A1D5AB7B4}"/>
              </a:ext>
            </a:extLst>
          </p:cNvPr>
          <p:cNvSpPr txBox="1"/>
          <p:nvPr/>
        </p:nvSpPr>
        <p:spPr>
          <a:xfrm>
            <a:off x="1845906" y="5418299"/>
            <a:ext cx="8500188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/>
              <a:t>뉴럴</a:t>
            </a:r>
            <a:r>
              <a:rPr lang="ko-KR" altLang="en-US" sz="2400" dirty="0"/>
              <a:t> 네트워크의 계산 과정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가중치는 입력 값의 특징을 구별한다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B6F29B-0AAE-42C1-B31F-0D257A83D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6" y="2020595"/>
            <a:ext cx="3520798" cy="27704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CC2414-F6E5-4C25-BF04-052464A9C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822" y="2020595"/>
            <a:ext cx="3734105" cy="27704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D54181-1F64-4408-90FD-10BEDEE67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202" y="2020595"/>
            <a:ext cx="3885020" cy="277046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7015158-54AC-4231-96D6-A94725AC5895}"/>
              </a:ext>
            </a:extLst>
          </p:cNvPr>
          <p:cNvSpPr/>
          <p:nvPr/>
        </p:nvSpPr>
        <p:spPr>
          <a:xfrm>
            <a:off x="3808602" y="3269609"/>
            <a:ext cx="278977" cy="31039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4FA7854-81E7-4C0D-8770-14D8A9DB1568}"/>
              </a:ext>
            </a:extLst>
          </p:cNvPr>
          <p:cNvSpPr/>
          <p:nvPr/>
        </p:nvSpPr>
        <p:spPr>
          <a:xfrm>
            <a:off x="7924626" y="3269608"/>
            <a:ext cx="278977" cy="31039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1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A246F-E048-494B-9FF8-47205D07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4" y="187843"/>
            <a:ext cx="10515600" cy="1325563"/>
          </a:xfrm>
        </p:spPr>
        <p:txBody>
          <a:bodyPr/>
          <a:lstStyle/>
          <a:p>
            <a:r>
              <a:rPr lang="en-US" altLang="ko-KR" dirty="0"/>
              <a:t>Learning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89230-4C04-4F34-B89C-879A1D5AB7B4}"/>
              </a:ext>
            </a:extLst>
          </p:cNvPr>
          <p:cNvSpPr txBox="1"/>
          <p:nvPr/>
        </p:nvSpPr>
        <p:spPr>
          <a:xfrm>
            <a:off x="1845906" y="5418299"/>
            <a:ext cx="8500188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/>
              <a:t>출력층에서 사용하는 함수로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예측 값을 확률로 나타낸다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AA0E1C-6A18-4C0F-B807-F2CF88508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686" y="1815942"/>
            <a:ext cx="2642204" cy="322611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2085472-0CAF-48E6-BBA0-35ED144F7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402" y="2766218"/>
            <a:ext cx="4257097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79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A246F-E048-494B-9FF8-47205D07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4" y="187843"/>
            <a:ext cx="10515600" cy="1325563"/>
          </a:xfrm>
        </p:spPr>
        <p:txBody>
          <a:bodyPr/>
          <a:lstStyle/>
          <a:p>
            <a:r>
              <a:rPr lang="en-US" altLang="ko-KR" dirty="0"/>
              <a:t>Loss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89230-4C04-4F34-B89C-879A1D5AB7B4}"/>
              </a:ext>
            </a:extLst>
          </p:cNvPr>
          <p:cNvSpPr txBox="1"/>
          <p:nvPr/>
        </p:nvSpPr>
        <p:spPr>
          <a:xfrm>
            <a:off x="654876" y="1566645"/>
            <a:ext cx="9781236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/>
              <a:t>손실 함수는 </a:t>
            </a:r>
            <a:r>
              <a:rPr lang="ko-KR" altLang="en-US" sz="2400" dirty="0" err="1"/>
              <a:t>뉴럴</a:t>
            </a:r>
            <a:r>
              <a:rPr lang="ko-KR" altLang="en-US" sz="2400" dirty="0"/>
              <a:t> 네트워크 학습 시 학습의 상태를 나타내는 지표다</a:t>
            </a:r>
            <a:r>
              <a:rPr lang="en-US" altLang="ko-KR" sz="2400" dirty="0"/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성능의 나쁨을 나타내는 지표</a:t>
            </a:r>
            <a:endParaRPr lang="en-US" altLang="ko-KR" sz="2400" dirty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실제 값과 예측 값과의 차이</a:t>
            </a:r>
            <a:endParaRPr lang="en-US" altLang="ko-KR" sz="2400" dirty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endParaRPr lang="en-US" altLang="ko-KR" sz="2400" dirty="0"/>
          </a:p>
          <a:p>
            <a:pPr algn="just">
              <a:lnSpc>
                <a:spcPct val="150000"/>
              </a:lnSpc>
            </a:pPr>
            <a:r>
              <a:rPr lang="ko-KR" altLang="en-US" sz="2400" dirty="0"/>
              <a:t>지표를 좋게 만들어주는 가중치를 찾아가는 것이 </a:t>
            </a:r>
            <a:r>
              <a:rPr lang="ko-KR" altLang="en-US" sz="2400" dirty="0" err="1"/>
              <a:t>딥러닝의</a:t>
            </a:r>
            <a:r>
              <a:rPr lang="ko-KR" altLang="en-US" sz="2400" dirty="0"/>
              <a:t> 학습이다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A9E94F-4114-48F9-B36A-8C756AF7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859" y="4656073"/>
            <a:ext cx="3641981" cy="11848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5A25EE-A75F-4759-8FE9-816BBEFC7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021" y="4702728"/>
            <a:ext cx="3592091" cy="11848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CC96E2-7139-4D5B-9F99-C77AC3634564}"/>
              </a:ext>
            </a:extLst>
          </p:cNvPr>
          <p:cNvSpPr txBox="1"/>
          <p:nvPr/>
        </p:nvSpPr>
        <p:spPr>
          <a:xfrm>
            <a:off x="2234257" y="5882740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평균 제곱 오차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CD57B-1CAA-4411-AC70-5E12BECF8861}"/>
              </a:ext>
            </a:extLst>
          </p:cNvPr>
          <p:cNvSpPr txBox="1"/>
          <p:nvPr/>
        </p:nvSpPr>
        <p:spPr>
          <a:xfrm>
            <a:off x="7240474" y="5882740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교차 엔트로피</a:t>
            </a:r>
          </a:p>
        </p:txBody>
      </p:sp>
    </p:spTree>
    <p:extLst>
      <p:ext uri="{BB962C8B-B14F-4D97-AF65-F5344CB8AC3E}">
        <p14:creationId xmlns:p14="http://schemas.microsoft.com/office/powerpoint/2010/main" val="674649287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914</TotalTime>
  <Words>157</Words>
  <Application>Microsoft Office PowerPoint</Application>
  <PresentationFormat>와이드스크린</PresentationFormat>
  <Paragraphs>38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Tahoma</vt:lpstr>
      <vt:lpstr>Wingdings</vt:lpstr>
      <vt:lpstr>New_Natural01</vt:lpstr>
      <vt:lpstr>Deep Learning</vt:lpstr>
      <vt:lpstr>Deep learning</vt:lpstr>
      <vt:lpstr>Neural Network</vt:lpstr>
      <vt:lpstr>Neural Network</vt:lpstr>
      <vt:lpstr>Neural Network</vt:lpstr>
      <vt:lpstr>Activation Functions</vt:lpstr>
      <vt:lpstr>Learning</vt:lpstr>
      <vt:lpstr>Learning</vt:lpstr>
      <vt:lpstr>Loss Function</vt:lpstr>
      <vt:lpstr>Loss Function</vt:lpstr>
      <vt:lpstr>Image Processing</vt:lpstr>
      <vt:lpstr>MNIST</vt:lpstr>
      <vt:lpstr>MNIST</vt:lpstr>
      <vt:lpstr>MNIST Training</vt:lpstr>
      <vt:lpstr>MNIST Training</vt:lpstr>
      <vt:lpstr>Cheer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koodoowoo@naver.com</dc:creator>
  <cp:lastModifiedBy>koodoowoo@naver.com</cp:lastModifiedBy>
  <cp:revision>16</cp:revision>
  <dcterms:created xsi:type="dcterms:W3CDTF">2019-11-06T16:36:14Z</dcterms:created>
  <dcterms:modified xsi:type="dcterms:W3CDTF">2020-09-08T09:14:25Z</dcterms:modified>
</cp:coreProperties>
</file>