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4" r:id="rId6"/>
  </p:sldMasterIdLst>
  <p:notesMasterIdLst>
    <p:notesMasterId r:id="rId20"/>
  </p:notesMasterIdLst>
  <p:handoutMasterIdLst>
    <p:handoutMasterId r:id="rId21"/>
  </p:handoutMasterIdLst>
  <p:sldIdLst>
    <p:sldId id="256" r:id="rId7"/>
    <p:sldId id="261" r:id="rId8"/>
    <p:sldId id="262" r:id="rId9"/>
    <p:sldId id="284" r:id="rId10"/>
    <p:sldId id="285" r:id="rId11"/>
    <p:sldId id="286" r:id="rId12"/>
    <p:sldId id="287" r:id="rId13"/>
    <p:sldId id="288" r:id="rId14"/>
    <p:sldId id="289" r:id="rId15"/>
    <p:sldId id="291" r:id="rId16"/>
    <p:sldId id="301" r:id="rId17"/>
    <p:sldId id="280" r:id="rId18"/>
    <p:sldId id="258" r:id="rId19"/>
  </p:sldIdLst>
  <p:sldSz cx="9144000" cy="6858000" type="screen4x3"/>
  <p:notesSz cx="7315200" cy="9601200"/>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EA5"/>
    <a:srgbClr val="FFD8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501C92-DB11-4216-A373-F8C45A492A7F}" v="62" dt="2021-04-05T13:55:07.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8" autoAdjust="0"/>
    <p:restoredTop sz="69929" autoAdjust="0"/>
  </p:normalViewPr>
  <p:slideViewPr>
    <p:cSldViewPr>
      <p:cViewPr varScale="1">
        <p:scale>
          <a:sx n="76" d="100"/>
          <a:sy n="76" d="100"/>
        </p:scale>
        <p:origin x="236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387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Smyser" userId="8e3d727d-9b52-419f-a3b7-e12c8f718421" providerId="ADAL" clId="{E3501C92-DB11-4216-A373-F8C45A492A7F}"/>
    <pc:docChg chg="custSel modSld">
      <pc:chgData name="Lisa Smyser" userId="8e3d727d-9b52-419f-a3b7-e12c8f718421" providerId="ADAL" clId="{E3501C92-DB11-4216-A373-F8C45A492A7F}" dt="2021-04-05T13:54:57.715" v="0" actId="33524"/>
      <pc:docMkLst>
        <pc:docMk/>
      </pc:docMkLst>
      <pc:sldChg chg="modSp mod">
        <pc:chgData name="Lisa Smyser" userId="8e3d727d-9b52-419f-a3b7-e12c8f718421" providerId="ADAL" clId="{E3501C92-DB11-4216-A373-F8C45A492A7F}" dt="2021-04-05T13:54:57.715" v="0" actId="33524"/>
        <pc:sldMkLst>
          <pc:docMk/>
          <pc:sldMk cId="0" sldId="284"/>
        </pc:sldMkLst>
        <pc:spChg chg="mod">
          <ac:chgData name="Lisa Smyser" userId="8e3d727d-9b52-419f-a3b7-e12c8f718421" providerId="ADAL" clId="{E3501C92-DB11-4216-A373-F8C45A492A7F}" dt="2021-04-05T13:54:57.715" v="0" actId="33524"/>
          <ac:spMkLst>
            <pc:docMk/>
            <pc:sldMk cId="0" sldId="284"/>
            <ac:spMk id="12291" creationId="{00000000-0000-0000-0000-000000000000}"/>
          </ac:spMkLst>
        </pc:spChg>
      </pc:sldChg>
    </pc:docChg>
  </pc:docChgLst>
  <pc:docChgLst>
    <pc:chgData name="Lisa Smyser" userId="8e3d727d-9b52-419f-a3b7-e12c8f718421" providerId="ADAL" clId="{38C24D7E-ABD6-4FFE-8F8A-E059E2E3E42E}"/>
    <pc:docChg chg="undo modSld modMainMaster">
      <pc:chgData name="Lisa Smyser" userId="8e3d727d-9b52-419f-a3b7-e12c8f718421" providerId="ADAL" clId="{38C24D7E-ABD6-4FFE-8F8A-E059E2E3E42E}" dt="2019-06-14T13:10:35.795" v="6" actId="1076"/>
      <pc:docMkLst>
        <pc:docMk/>
      </pc:docMkLst>
      <pc:sldChg chg="modNotes">
        <pc:chgData name="Lisa Smyser" userId="8e3d727d-9b52-419f-a3b7-e12c8f718421" providerId="ADAL" clId="{38C24D7E-ABD6-4FFE-8F8A-E059E2E3E42E}" dt="2019-06-14T13:09:31.524" v="2" actId="20577"/>
        <pc:sldMkLst>
          <pc:docMk/>
          <pc:sldMk cId="0" sldId="256"/>
        </pc:sldMkLst>
      </pc:sldChg>
      <pc:sldMasterChg chg="modSp">
        <pc:chgData name="Lisa Smyser" userId="8e3d727d-9b52-419f-a3b7-e12c8f718421" providerId="ADAL" clId="{38C24D7E-ABD6-4FFE-8F8A-E059E2E3E42E}" dt="2019-06-14T13:10:35.795" v="6" actId="1076"/>
        <pc:sldMasterMkLst>
          <pc:docMk/>
          <pc:sldMasterMk cId="0" sldId="2147483660"/>
        </pc:sldMasterMkLst>
        <pc:spChg chg="mod">
          <ac:chgData name="Lisa Smyser" userId="8e3d727d-9b52-419f-a3b7-e12c8f718421" providerId="ADAL" clId="{38C24D7E-ABD6-4FFE-8F8A-E059E2E3E42E}" dt="2019-06-14T13:10:35.795" v="6" actId="1076"/>
          <ac:spMkLst>
            <pc:docMk/>
            <pc:sldMasterMk cId="0" sldId="2147483660"/>
            <ac:spMk id="12310"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r>
              <a:rPr lang="en-US" dirty="0"/>
              <a:t>Test-Driven Development Using JUnit</a:t>
            </a:r>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450986E3-532F-4337-AEF9-A73D50F85324}" type="datetimeFigureOut">
              <a:rPr lang="en-US"/>
              <a:pPr>
                <a:defRPr/>
              </a:pPr>
              <a:t>4/5/2021</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r>
              <a:rPr lang="en-US" dirty="0"/>
              <a:t>© 2010 LearnQuest</a:t>
            </a: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B9DB0354-0DA0-4C4E-B438-F10AD784A553}" type="slidenum">
              <a:rPr lang="en-US"/>
              <a:pPr>
                <a:defRPr/>
              </a:pPr>
              <a:t>‹#›</a:t>
            </a:fld>
            <a:endParaRPr lang="en-US" dirty="0"/>
          </a:p>
        </p:txBody>
      </p:sp>
    </p:spTree>
    <p:extLst>
      <p:ext uri="{BB962C8B-B14F-4D97-AF65-F5344CB8AC3E}">
        <p14:creationId xmlns:p14="http://schemas.microsoft.com/office/powerpoint/2010/main" val="313238146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00063" y="730250"/>
            <a:ext cx="6323012" cy="4741863"/>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52475" y="5761038"/>
            <a:ext cx="5976938" cy="3273425"/>
          </a:xfrm>
          <a:prstGeom prst="rect">
            <a:avLst/>
          </a:prstGeom>
        </p:spPr>
        <p:txBody>
          <a:bodyPr vert="horz" lIns="96661" tIns="48331" rIns="96661" bIns="483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sp>
        <p:nvSpPr>
          <p:cNvPr id="10" name="Header Placeholder 9"/>
          <p:cNvSpPr>
            <a:spLocks noGrp="1"/>
          </p:cNvSpPr>
          <p:nvPr>
            <p:ph type="hdr" sz="quarter"/>
          </p:nvPr>
        </p:nvSpPr>
        <p:spPr>
          <a:xfrm>
            <a:off x="0" y="0"/>
            <a:ext cx="5867400" cy="479425"/>
          </a:xfrm>
          <a:prstGeom prst="rect">
            <a:avLst/>
          </a:prstGeom>
        </p:spPr>
        <p:txBody>
          <a:bodyPr vert="horz" lIns="96661" tIns="48331" rIns="96661" bIns="48331" rtlCol="0" anchor="b"/>
          <a:lstStyle>
            <a:lvl1pPr algn="l">
              <a:defRPr sz="1300">
                <a:latin typeface="Arial" pitchFamily="34" charset="0"/>
              </a:defRPr>
            </a:lvl1pPr>
          </a:lstStyle>
          <a:p>
            <a:pPr>
              <a:defRPr/>
            </a:pPr>
            <a:r>
              <a:rPr lang="en-US" dirty="0"/>
              <a:t>Test-Driven Development Using JUnit</a:t>
            </a:r>
          </a:p>
        </p:txBody>
      </p:sp>
      <p:sp>
        <p:nvSpPr>
          <p:cNvPr id="11" name="Slide Number Placeholder 10"/>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pitchFamily="34" charset="0"/>
              </a:defRPr>
            </a:lvl1pPr>
          </a:lstStyle>
          <a:p>
            <a:pPr>
              <a:defRPr/>
            </a:pPr>
            <a:fld id="{FC790150-E515-4085-B417-CC72F932F3D8}" type="slidenum">
              <a:rPr lang="en-US"/>
              <a:pPr>
                <a:defRPr/>
              </a:pPr>
              <a:t>‹#›</a:t>
            </a:fld>
            <a:endParaRPr lang="en-US" dirty="0"/>
          </a:p>
        </p:txBody>
      </p:sp>
      <p:sp>
        <p:nvSpPr>
          <p:cNvPr id="7" name="Line 1033"/>
          <p:cNvSpPr>
            <a:spLocks noChangeShapeType="1"/>
          </p:cNvSpPr>
          <p:nvPr/>
        </p:nvSpPr>
        <p:spPr bwMode="gray">
          <a:xfrm>
            <a:off x="0" y="471488"/>
            <a:ext cx="7315200" cy="0"/>
          </a:xfrm>
          <a:prstGeom prst="line">
            <a:avLst/>
          </a:prstGeom>
          <a:noFill/>
          <a:ln w="9525">
            <a:solidFill>
              <a:schemeClr val="tx1"/>
            </a:solidFill>
            <a:round/>
            <a:headEnd/>
            <a:tailEnd/>
          </a:ln>
          <a:effectLst/>
        </p:spPr>
        <p:txBody>
          <a:bodyPr lIns="95747" tIns="47873" rIns="95747" bIns="47873" anchor="ctr">
            <a:spAutoFit/>
          </a:bodyPr>
          <a:lstStyle/>
          <a:p>
            <a:pPr>
              <a:defRPr/>
            </a:pPr>
            <a:endParaRPr lang="en-US" dirty="0"/>
          </a:p>
        </p:txBody>
      </p:sp>
      <p:sp>
        <p:nvSpPr>
          <p:cNvPr id="9" name="Line 1034"/>
          <p:cNvSpPr>
            <a:spLocks noChangeShapeType="1"/>
          </p:cNvSpPr>
          <p:nvPr/>
        </p:nvSpPr>
        <p:spPr bwMode="gray">
          <a:xfrm>
            <a:off x="0" y="550863"/>
            <a:ext cx="7315200" cy="0"/>
          </a:xfrm>
          <a:prstGeom prst="line">
            <a:avLst/>
          </a:prstGeom>
          <a:noFill/>
          <a:ln w="38100">
            <a:solidFill>
              <a:schemeClr val="tx1"/>
            </a:solidFill>
            <a:round/>
            <a:headEnd/>
            <a:tailEnd/>
          </a:ln>
          <a:effectLst/>
        </p:spPr>
        <p:txBody>
          <a:bodyPr wrap="none" lIns="95747" tIns="47873" rIns="95747" bIns="47873" anchor="ctr">
            <a:spAutoFit/>
          </a:bodyPr>
          <a:lstStyle/>
          <a:p>
            <a:pPr>
              <a:defRPr/>
            </a:pPr>
            <a:endParaRPr lang="en-US" dirty="0"/>
          </a:p>
        </p:txBody>
      </p:sp>
      <p:sp>
        <p:nvSpPr>
          <p:cNvPr id="12" name="Line 1035"/>
          <p:cNvSpPr>
            <a:spLocks noChangeShapeType="1"/>
          </p:cNvSpPr>
          <p:nvPr/>
        </p:nvSpPr>
        <p:spPr bwMode="gray">
          <a:xfrm>
            <a:off x="0" y="9129713"/>
            <a:ext cx="7315200" cy="0"/>
          </a:xfrm>
          <a:prstGeom prst="line">
            <a:avLst/>
          </a:prstGeom>
          <a:noFill/>
          <a:ln w="9525">
            <a:solidFill>
              <a:schemeClr val="tx1"/>
            </a:solidFill>
            <a:round/>
            <a:headEnd/>
            <a:tailEnd/>
          </a:ln>
          <a:effectLst/>
        </p:spPr>
        <p:txBody>
          <a:bodyPr lIns="95747" tIns="47873" rIns="95747" bIns="47873" anchor="ctr">
            <a:spAutoFit/>
          </a:bodyPr>
          <a:lstStyle/>
          <a:p>
            <a:pPr>
              <a:defRPr/>
            </a:pPr>
            <a:endParaRPr lang="en-US" dirty="0"/>
          </a:p>
        </p:txBody>
      </p:sp>
      <p:sp>
        <p:nvSpPr>
          <p:cNvPr id="13" name="Line 1036"/>
          <p:cNvSpPr>
            <a:spLocks noChangeShapeType="1"/>
          </p:cNvSpPr>
          <p:nvPr/>
        </p:nvSpPr>
        <p:spPr bwMode="gray">
          <a:xfrm>
            <a:off x="0" y="9050338"/>
            <a:ext cx="7315200" cy="0"/>
          </a:xfrm>
          <a:prstGeom prst="line">
            <a:avLst/>
          </a:prstGeom>
          <a:noFill/>
          <a:ln w="38100">
            <a:solidFill>
              <a:schemeClr val="tx1"/>
            </a:solidFill>
            <a:round/>
            <a:headEnd/>
            <a:tailEnd/>
          </a:ln>
          <a:effectLst/>
        </p:spPr>
        <p:txBody>
          <a:bodyPr wrap="none" lIns="95747" tIns="47873" rIns="95747" bIns="47873" anchor="ctr">
            <a:spAutoFit/>
          </a:bodyPr>
          <a:lstStyle/>
          <a:p>
            <a:pPr>
              <a:defRPr/>
            </a:pPr>
            <a:endParaRPr lang="en-US" dirty="0"/>
          </a:p>
        </p:txBody>
      </p:sp>
    </p:spTree>
    <p:extLst>
      <p:ext uri="{BB962C8B-B14F-4D97-AF65-F5344CB8AC3E}">
        <p14:creationId xmlns:p14="http://schemas.microsoft.com/office/powerpoint/2010/main" val="326977909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00050" indent="-114300"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Arial" pitchFamily="34" charset="0"/>
      </a:defRPr>
    </a:lvl2pPr>
    <a:lvl3pPr marL="571500" indent="-114300" algn="l" rtl="0" eaLnBrk="0" fontAlgn="base" hangingPunct="0">
      <a:spcBef>
        <a:spcPct val="30000"/>
      </a:spcBef>
      <a:spcAft>
        <a:spcPct val="0"/>
      </a:spcAft>
      <a:buFont typeface="Arial" charset="0"/>
      <a:buChar char="♦"/>
      <a:defRPr sz="1200" kern="1200">
        <a:solidFill>
          <a:schemeClr val="tx1"/>
        </a:solidFill>
        <a:latin typeface="+mn-lt"/>
        <a:ea typeface="+mn-ea"/>
        <a:cs typeface="Arial" pitchFamily="34" charset="0"/>
      </a:defRPr>
    </a:lvl3pPr>
    <a:lvl4pPr marL="800100" indent="-171450" algn="l" rtl="0" eaLnBrk="0" fontAlgn="base" hangingPunct="0">
      <a:spcBef>
        <a:spcPct val="30000"/>
      </a:spcBef>
      <a:spcAft>
        <a:spcPct val="0"/>
      </a:spcAft>
      <a:buFont typeface="Wingdings" pitchFamily="2" charset="2"/>
      <a:buChar char="ü"/>
      <a:defRPr sz="1200" kern="1200">
        <a:solidFill>
          <a:schemeClr val="tx1"/>
        </a:solidFill>
        <a:latin typeface="+mn-lt"/>
        <a:ea typeface="+mn-ea"/>
        <a:cs typeface="Arial" pitchFamily="34" charset="0"/>
      </a:defRPr>
    </a:lvl4pPr>
    <a:lvl5pPr marL="2057400" indent="-2286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ule Graphic.jpg"/>
          <p:cNvPicPr>
            <a:picLocks noChangeAspect="1"/>
          </p:cNvPicPr>
          <p:nvPr/>
        </p:nvPicPr>
        <p:blipFill>
          <a:blip r:embed="rId3"/>
          <a:srcRect/>
          <a:stretch>
            <a:fillRect/>
          </a:stretch>
        </p:blipFill>
        <p:spPr bwMode="auto">
          <a:xfrm>
            <a:off x="-26988" y="58738"/>
            <a:ext cx="7342188" cy="9502146"/>
          </a:xfrm>
          <a:prstGeom prst="rect">
            <a:avLst/>
          </a:prstGeom>
          <a:noFill/>
          <a:ln w="9525">
            <a:noFill/>
            <a:miter lim="800000"/>
            <a:headEnd/>
            <a:tailEnd/>
          </a:ln>
        </p:spPr>
      </p:pic>
      <p:sp>
        <p:nvSpPr>
          <p:cNvPr id="6" name="Notes Placeholder 2"/>
          <p:cNvSpPr>
            <a:spLocks noGrp="1"/>
          </p:cNvSpPr>
          <p:nvPr>
            <p:ph type="body" idx="3"/>
          </p:nvPr>
        </p:nvSpPr>
        <p:spPr bwMode="auto">
          <a:xfrm>
            <a:off x="228600" y="5486400"/>
            <a:ext cx="4876800" cy="2133600"/>
          </a:xfrm>
          <a:noFill/>
        </p:spPr>
        <p:txBody>
          <a:bodyPr wrap="square" numCol="1" anchor="t" anchorCtr="0" compatLnSpc="1">
            <a:prstTxWarp prst="textNoShape">
              <a:avLst/>
            </a:prstTxWarp>
          </a:bodyPr>
          <a:lstStyle/>
          <a:p>
            <a:pPr algn="ctr" eaLnBrk="1" hangingPunct="1">
              <a:spcBef>
                <a:spcPct val="0"/>
              </a:spcBef>
            </a:pPr>
            <a:r>
              <a:rPr lang="en-US" sz="3600" dirty="0">
                <a:solidFill>
                  <a:srgbClr val="181EA5"/>
                </a:solidFill>
                <a:latin typeface="Arial" charset="0"/>
                <a:cs typeface="Arial" charset="0"/>
              </a:rPr>
              <a:t>Introduction to Test-Driven Development</a:t>
            </a:r>
          </a:p>
          <a:p>
            <a:pPr eaLnBrk="1" hangingPunct="1">
              <a:spcBef>
                <a:spcPct val="0"/>
              </a:spcBef>
            </a:pPr>
            <a:endParaRPr lang="en-US" dirty="0">
              <a:latin typeface="Arial" charset="0"/>
              <a:cs typeface="Arial" charset="0"/>
            </a:endParaRPr>
          </a:p>
        </p:txBody>
      </p:sp>
      <p:sp>
        <p:nvSpPr>
          <p:cNvPr id="8" name="TextBox 5"/>
          <p:cNvSpPr txBox="1">
            <a:spLocks noChangeArrowheads="1"/>
          </p:cNvSpPr>
          <p:nvPr/>
        </p:nvSpPr>
        <p:spPr bwMode="auto">
          <a:xfrm rot="5400000">
            <a:off x="3838575" y="4010025"/>
            <a:ext cx="4953000" cy="1200150"/>
          </a:xfrm>
          <a:prstGeom prst="rect">
            <a:avLst/>
          </a:prstGeom>
          <a:noFill/>
          <a:ln w="9525">
            <a:noFill/>
            <a:miter lim="800000"/>
            <a:headEnd/>
            <a:tailEnd/>
          </a:ln>
        </p:spPr>
        <p:txBody>
          <a:bodyPr>
            <a:spAutoFit/>
          </a:bodyPr>
          <a:lstStyle/>
          <a:p>
            <a:r>
              <a:rPr lang="en-US" sz="7200" dirty="0">
                <a:solidFill>
                  <a:schemeClr val="bg1"/>
                </a:solidFill>
              </a:rPr>
              <a:t>Module 19</a:t>
            </a:r>
          </a:p>
        </p:txBody>
      </p:sp>
    </p:spTree>
    <p:extLst>
      <p:ext uri="{BB962C8B-B14F-4D97-AF65-F5344CB8AC3E}">
        <p14:creationId xmlns:p14="http://schemas.microsoft.com/office/powerpoint/2010/main" val="273733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xfrm>
            <a:off x="752475" y="5638800"/>
            <a:ext cx="5976938" cy="3273425"/>
          </a:xfrm>
          <a:noFill/>
        </p:spPr>
        <p:txBody>
          <a:bodyPr wrap="square" numCol="1" anchor="t" anchorCtr="0" compatLnSpc="1">
            <a:prstTxWarp prst="textNoShape">
              <a:avLst/>
            </a:prstTxWarp>
          </a:bodyPr>
          <a:lstStyle/>
          <a:p>
            <a:endParaRPr lang="en-US" i="1" dirty="0">
              <a:latin typeface="Arial" charset="0"/>
              <a:cs typeface="Arial" charset="0"/>
            </a:endParaRPr>
          </a:p>
        </p:txBody>
      </p:sp>
    </p:spTree>
    <p:extLst>
      <p:ext uri="{BB962C8B-B14F-4D97-AF65-F5344CB8AC3E}">
        <p14:creationId xmlns:p14="http://schemas.microsoft.com/office/powerpoint/2010/main" val="339667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i="0" dirty="0">
                <a:cs typeface="Arial" charset="0"/>
              </a:rPr>
              <a:t>JUnit</a:t>
            </a:r>
            <a:r>
              <a:rPr lang="en-US" i="0" baseline="0" dirty="0">
                <a:cs typeface="Arial" charset="0"/>
              </a:rPr>
              <a:t> is</a:t>
            </a:r>
            <a:r>
              <a:rPr lang="en-US" i="0" dirty="0">
                <a:cs typeface="Arial" charset="0"/>
              </a:rPr>
              <a:t> </a:t>
            </a:r>
            <a:r>
              <a:rPr lang="en-US" i="0" baseline="0" dirty="0">
                <a:cs typeface="Arial" charset="0"/>
              </a:rPr>
              <a:t>the tool that will be used to implement TDD in this course</a:t>
            </a:r>
            <a:r>
              <a:rPr lang="en-US" dirty="0">
                <a:cs typeface="Arial" charset="0"/>
              </a:rPr>
              <a:t>.</a:t>
            </a:r>
            <a:endParaRPr lang="en-US" i="0" dirty="0">
              <a:cs typeface="Arial" charset="0"/>
            </a:endParaRPr>
          </a:p>
        </p:txBody>
      </p:sp>
    </p:spTree>
    <p:extLst>
      <p:ext uri="{BB962C8B-B14F-4D97-AF65-F5344CB8AC3E}">
        <p14:creationId xmlns:p14="http://schemas.microsoft.com/office/powerpoint/2010/main" val="3910378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xfrm>
            <a:off x="752475" y="5638800"/>
            <a:ext cx="5976938" cy="3273425"/>
          </a:xfrm>
          <a:noFill/>
        </p:spPr>
        <p:txBody>
          <a:bodyPr wrap="square" numCol="1" anchor="t" anchorCtr="0" compatLnSpc="1">
            <a:prstTxWarp prst="textNoShape">
              <a:avLst/>
            </a:prstTxWarp>
          </a:bodyPr>
          <a:lstStyle/>
          <a:p>
            <a:endParaRPr lang="en-US" dirty="0">
              <a:cs typeface="Arial" charset="0"/>
            </a:endParaRPr>
          </a:p>
        </p:txBody>
      </p:sp>
    </p:spTree>
    <p:extLst>
      <p:ext uri="{BB962C8B-B14F-4D97-AF65-F5344CB8AC3E}">
        <p14:creationId xmlns:p14="http://schemas.microsoft.com/office/powerpoint/2010/main" val="110141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xfrm>
            <a:off x="752475" y="5638800"/>
            <a:ext cx="5976938" cy="3273425"/>
          </a:xfrm>
          <a:noFill/>
        </p:spPr>
        <p:txBody>
          <a:bodyPr wrap="square" numCol="1" anchor="t" anchorCtr="0" compatLnSpc="1">
            <a:prstTxWarp prst="textNoShape">
              <a:avLst/>
            </a:prstTxWarp>
          </a:bodyPr>
          <a:lstStyle/>
          <a:p>
            <a:pPr eaLnBrk="1" hangingPunct="1">
              <a:spcBef>
                <a:spcPct val="0"/>
              </a:spcBef>
            </a:pPr>
            <a:endParaRPr lang="en-US" dirty="0">
              <a:cs typeface="Arial" charset="0"/>
            </a:endParaRPr>
          </a:p>
        </p:txBody>
      </p:sp>
    </p:spTree>
    <p:extLst>
      <p:ext uri="{BB962C8B-B14F-4D97-AF65-F5344CB8AC3E}">
        <p14:creationId xmlns:p14="http://schemas.microsoft.com/office/powerpoint/2010/main" val="78414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spect="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a:cs typeface="Arial" charset="0"/>
            </a:endParaRPr>
          </a:p>
        </p:txBody>
      </p:sp>
    </p:spTree>
    <p:extLst>
      <p:ext uri="{BB962C8B-B14F-4D97-AF65-F5344CB8AC3E}">
        <p14:creationId xmlns:p14="http://schemas.microsoft.com/office/powerpoint/2010/main" val="390478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a:t>In the development of the Extreme Programming</a:t>
            </a:r>
            <a:r>
              <a:rPr lang="en-US" baseline="0" dirty="0"/>
              <a:t> </a:t>
            </a:r>
            <a:r>
              <a:rPr lang="en-US" dirty="0"/>
              <a:t>(XP) approach, Kent Beck theorized that if a little testing can eliminate a few flaws, a lot of testing can eliminate many more flaws.</a:t>
            </a:r>
          </a:p>
          <a:p>
            <a:endParaRPr lang="en-US" dirty="0"/>
          </a:p>
          <a:p>
            <a:r>
              <a:rPr lang="en-US" dirty="0"/>
              <a:t>TDD was</a:t>
            </a:r>
            <a:r>
              <a:rPr lang="en-US" baseline="0" dirty="0"/>
              <a:t> first used in the early 1960’s by NASA engineers as part of Project Mercury (1959-1963).</a:t>
            </a:r>
            <a:endParaRPr lang="en-US" dirty="0"/>
          </a:p>
          <a:p>
            <a:pPr lvl="1"/>
            <a:endParaRPr lang="en-US" dirty="0"/>
          </a:p>
          <a:p>
            <a:pPr lvl="1"/>
            <a:endParaRPr lang="en-US" dirty="0"/>
          </a:p>
          <a:p>
            <a:endParaRPr lang="en-US" i="1" dirty="0">
              <a:latin typeface="Arial" charset="0"/>
              <a:cs typeface="Arial" charset="0"/>
            </a:endParaRPr>
          </a:p>
        </p:txBody>
      </p:sp>
    </p:spTree>
    <p:extLst>
      <p:ext uri="{BB962C8B-B14F-4D97-AF65-F5344CB8AC3E}">
        <p14:creationId xmlns:p14="http://schemas.microsoft.com/office/powerpoint/2010/main" val="416604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i="1" dirty="0">
              <a:latin typeface="Arial" charset="0"/>
              <a:cs typeface="Arial" charset="0"/>
            </a:endParaRPr>
          </a:p>
        </p:txBody>
      </p:sp>
    </p:spTree>
    <p:extLst>
      <p:ext uri="{BB962C8B-B14F-4D97-AF65-F5344CB8AC3E}">
        <p14:creationId xmlns:p14="http://schemas.microsoft.com/office/powerpoint/2010/main" val="270785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i="0" dirty="0">
                <a:cs typeface="Arial" charset="0"/>
              </a:rPr>
              <a:t>Creating</a:t>
            </a:r>
            <a:r>
              <a:rPr lang="en-US" i="0" baseline="0" dirty="0">
                <a:cs typeface="Arial" charset="0"/>
              </a:rPr>
              <a:t> the test before implementing the feature forces the developer to review the specification and requirements before they implement the feature. This is an important difference from development practices that have test cases created </a:t>
            </a:r>
            <a:r>
              <a:rPr lang="en-US" i="1" baseline="0" dirty="0">
                <a:cs typeface="Arial" charset="0"/>
              </a:rPr>
              <a:t>after</a:t>
            </a:r>
            <a:r>
              <a:rPr lang="en-US" i="0" baseline="0" dirty="0">
                <a:cs typeface="Arial" charset="0"/>
              </a:rPr>
              <a:t> the production code has been written.</a:t>
            </a:r>
            <a:endParaRPr lang="en-US" i="0" dirty="0">
              <a:cs typeface="Arial" charset="0"/>
            </a:endParaRPr>
          </a:p>
        </p:txBody>
      </p:sp>
    </p:spTree>
    <p:extLst>
      <p:ext uri="{BB962C8B-B14F-4D97-AF65-F5344CB8AC3E}">
        <p14:creationId xmlns:p14="http://schemas.microsoft.com/office/powerpoint/2010/main" val="2582290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xfrm>
            <a:off x="752475" y="5638800"/>
            <a:ext cx="5976938" cy="3273425"/>
          </a:xfrm>
          <a:noFill/>
        </p:spPr>
        <p:txBody>
          <a:bodyPr wrap="square" numCol="1" anchor="t" anchorCtr="0" compatLnSpc="1">
            <a:prstTxWarp prst="textNoShape">
              <a:avLst/>
            </a:prstTxWarp>
          </a:bodyPr>
          <a:lstStyle/>
          <a:p>
            <a:endParaRPr lang="en-US" i="1" dirty="0">
              <a:latin typeface="Arial" charset="0"/>
              <a:cs typeface="Arial" charset="0"/>
            </a:endParaRPr>
          </a:p>
        </p:txBody>
      </p:sp>
    </p:spTree>
    <p:extLst>
      <p:ext uri="{BB962C8B-B14F-4D97-AF65-F5344CB8AC3E}">
        <p14:creationId xmlns:p14="http://schemas.microsoft.com/office/powerpoint/2010/main" val="40893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xfrm>
            <a:off x="752475" y="5638800"/>
            <a:ext cx="5976938" cy="3273425"/>
          </a:xfrm>
          <a:noFill/>
        </p:spPr>
        <p:txBody>
          <a:bodyPr wrap="square" numCol="1" anchor="t" anchorCtr="0" compatLnSpc="1">
            <a:prstTxWarp prst="textNoShape">
              <a:avLst/>
            </a:prstTxWarp>
          </a:bodyPr>
          <a:lstStyle/>
          <a:p>
            <a:endParaRPr lang="en-US" i="1" dirty="0">
              <a:latin typeface="Arial" charset="0"/>
              <a:cs typeface="Arial" charset="0"/>
            </a:endParaRPr>
          </a:p>
        </p:txBody>
      </p:sp>
    </p:spTree>
    <p:extLst>
      <p:ext uri="{BB962C8B-B14F-4D97-AF65-F5344CB8AC3E}">
        <p14:creationId xmlns:p14="http://schemas.microsoft.com/office/powerpoint/2010/main" val="411214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xfrm>
            <a:off x="752475" y="5638800"/>
            <a:ext cx="5976938" cy="3273425"/>
          </a:xfrm>
          <a:noFill/>
        </p:spPr>
        <p:txBody>
          <a:bodyPr wrap="square" numCol="1" anchor="t" anchorCtr="0" compatLnSpc="1">
            <a:prstTxWarp prst="textNoShape">
              <a:avLst/>
            </a:prstTxWarp>
          </a:bodyPr>
          <a:lstStyle/>
          <a:p>
            <a:endParaRPr lang="en-US" i="1" dirty="0">
              <a:latin typeface="Arial" charset="0"/>
              <a:cs typeface="Arial" charset="0"/>
            </a:endParaRPr>
          </a:p>
        </p:txBody>
      </p:sp>
    </p:spTree>
    <p:extLst>
      <p:ext uri="{BB962C8B-B14F-4D97-AF65-F5344CB8AC3E}">
        <p14:creationId xmlns:p14="http://schemas.microsoft.com/office/powerpoint/2010/main" val="4220240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xfrm>
            <a:off x="752475" y="5638800"/>
            <a:ext cx="5976938" cy="3273425"/>
          </a:xfrm>
          <a:noFill/>
        </p:spPr>
        <p:txBody>
          <a:bodyPr wrap="square" numCol="1" anchor="t" anchorCtr="0" compatLnSpc="1">
            <a:prstTxWarp prst="textNoShape">
              <a:avLst/>
            </a:prstTxWarp>
          </a:bodyPr>
          <a:lstStyle/>
          <a:p>
            <a:endParaRPr lang="en-US" i="1" dirty="0">
              <a:latin typeface="Arial" charset="0"/>
              <a:cs typeface="Arial" charset="0"/>
            </a:endParaRPr>
          </a:p>
        </p:txBody>
      </p:sp>
    </p:spTree>
    <p:extLst>
      <p:ext uri="{BB962C8B-B14F-4D97-AF65-F5344CB8AC3E}">
        <p14:creationId xmlns:p14="http://schemas.microsoft.com/office/powerpoint/2010/main" val="1420031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7" name="Rectangle 2"/>
          <p:cNvSpPr>
            <a:spLocks noGrp="1" noChangeArrowheads="1"/>
          </p:cNvSpPr>
          <p:nvPr>
            <p:ph type="title"/>
          </p:nvPr>
        </p:nvSpPr>
        <p:spPr bwMode="auto">
          <a:xfrm>
            <a:off x="457200" y="2438400"/>
            <a:ext cx="8229600" cy="1143000"/>
          </a:xfrm>
          <a:prstGeom prst="rect">
            <a:avLst/>
          </a:prstGeom>
          <a:noFill/>
          <a:ln w="9525">
            <a:noFill/>
            <a:miter lim="800000"/>
            <a:headEnd/>
            <a:tailEnd/>
          </a:ln>
          <a:effectLst/>
        </p:spPr>
        <p:txBody>
          <a:bodyPr/>
          <a:lstStyle/>
          <a:p>
            <a:pPr lvl="0"/>
            <a:r>
              <a:rPr lang="en-US"/>
              <a:t>Click to edit Master title style</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a:buSzPct val="105000"/>
              <a:buFont typeface="Wingdings" pitchFamily="2" charset="2"/>
              <a:buChar char="ü"/>
              <a:defRPr/>
            </a:lvl2pPr>
            <a:lvl3pPr>
              <a:buSzPct val="150000"/>
              <a:buFont typeface="Arial" pitchFamily="34" charset="0"/>
              <a:buChar char="•"/>
              <a:defRPr sz="2000"/>
            </a:lvl3pPr>
            <a:lvl4pPr>
              <a:buSzPct val="105000"/>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solidFill>
                  <a:srgbClr val="181EA5"/>
                </a:solidFill>
              </a:defRPr>
            </a:lvl1pPr>
          </a:lstStyle>
          <a:p>
            <a:pPr>
              <a:defRPr/>
            </a:pPr>
            <a:endParaRPr lang="en-US" dirty="0"/>
          </a:p>
          <a:p>
            <a:pPr>
              <a:defRPr/>
            </a:pPr>
            <a:fld id="{80B3B999-47CA-473E-8F4A-5D756A166E7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solidFill>
                  <a:srgbClr val="181EA5"/>
                </a:solidFill>
              </a:defRPr>
            </a:lvl1pPr>
          </a:lstStyle>
          <a:p>
            <a:pPr>
              <a:defRPr/>
            </a:pPr>
            <a:endParaRPr lang="en-US" dirty="0"/>
          </a:p>
          <a:p>
            <a:pPr>
              <a:defRPr/>
            </a:pPr>
            <a:fld id="{594AC766-F6E7-4B9C-B642-54F00B9B1D8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fontAlgn="auto">
              <a:spcBef>
                <a:spcPts val="0"/>
              </a:spcBef>
              <a:spcAft>
                <a:spcPts val="0"/>
              </a:spcAft>
              <a:defRPr sz="1400">
                <a:latin typeface="+mn-lt"/>
              </a:defRPr>
            </a:lvl1pPr>
          </a:lstStyle>
          <a:p>
            <a:pPr>
              <a:defRPr/>
            </a:pPr>
            <a:endParaRPr lang="en-US" dirty="0"/>
          </a:p>
        </p:txBody>
      </p:sp>
      <p:sp>
        <p:nvSpPr>
          <p:cNvPr id="122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fontAlgn="auto">
              <a:spcBef>
                <a:spcPts val="0"/>
              </a:spcBef>
              <a:spcAft>
                <a:spcPts val="0"/>
              </a:spcAft>
              <a:defRPr sz="1400">
                <a:latin typeface="+mn-lt"/>
              </a:defRPr>
            </a:lvl1pPr>
          </a:lstStyle>
          <a:p>
            <a:pPr>
              <a:defRPr/>
            </a:pPr>
            <a:endParaRPr lang="en-US" dirty="0"/>
          </a:p>
        </p:txBody>
      </p:sp>
      <p:sp>
        <p:nvSpPr>
          <p:cNvPr id="122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fontAlgn="auto">
              <a:spcBef>
                <a:spcPts val="0"/>
              </a:spcBef>
              <a:spcAft>
                <a:spcPts val="0"/>
              </a:spcAft>
              <a:defRPr sz="1400">
                <a:latin typeface="+mn-lt"/>
              </a:defRPr>
            </a:lvl1pPr>
          </a:lstStyle>
          <a:p>
            <a:pPr>
              <a:defRPr/>
            </a:pPr>
            <a:fld id="{BBA5355F-07AF-4FEC-B7FF-265A1C12449D}" type="slidenum">
              <a:rPr lang="en-US"/>
              <a:pPr>
                <a:defRPr/>
              </a:pPr>
              <a:t>‹#›</a:t>
            </a:fld>
            <a:endParaRPr lang="en-US" dirty="0"/>
          </a:p>
        </p:txBody>
      </p:sp>
      <p:sp>
        <p:nvSpPr>
          <p:cNvPr id="12297" name="Rectangle 9"/>
          <p:cNvSpPr>
            <a:spLocks noChangeArrowheads="1"/>
          </p:cNvSpPr>
          <p:nvPr/>
        </p:nvSpPr>
        <p:spPr bwMode="auto">
          <a:xfrm>
            <a:off x="0" y="6324600"/>
            <a:ext cx="9144000" cy="533400"/>
          </a:xfrm>
          <a:prstGeom prst="rect">
            <a:avLst/>
          </a:prstGeom>
          <a:solidFill>
            <a:srgbClr val="FFD85B"/>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2298" name="Rectangle 10"/>
          <p:cNvSpPr>
            <a:spLocks noChangeArrowheads="1"/>
          </p:cNvSpPr>
          <p:nvPr/>
        </p:nvSpPr>
        <p:spPr bwMode="auto">
          <a:xfrm>
            <a:off x="0" y="0"/>
            <a:ext cx="9144000" cy="6324600"/>
          </a:xfrm>
          <a:prstGeom prst="rect">
            <a:avLst/>
          </a:prstGeom>
          <a:solidFill>
            <a:srgbClr val="FFD85B"/>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2299" name="Rectangle 11"/>
          <p:cNvSpPr>
            <a:spLocks noChangeArrowheads="1"/>
          </p:cNvSpPr>
          <p:nvPr/>
        </p:nvSpPr>
        <p:spPr bwMode="auto">
          <a:xfrm>
            <a:off x="0" y="0"/>
            <a:ext cx="1066800" cy="1905000"/>
          </a:xfrm>
          <a:prstGeom prst="rect">
            <a:avLst/>
          </a:prstGeom>
          <a:solidFill>
            <a:srgbClr val="181EA5"/>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2300" name="Rectangle 12"/>
          <p:cNvSpPr>
            <a:spLocks noChangeArrowheads="1"/>
          </p:cNvSpPr>
          <p:nvPr/>
        </p:nvSpPr>
        <p:spPr bwMode="auto">
          <a:xfrm>
            <a:off x="76200" y="838200"/>
            <a:ext cx="381000" cy="49530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2301" name="Rectangle 13"/>
          <p:cNvSpPr>
            <a:spLocks noChangeArrowheads="1"/>
          </p:cNvSpPr>
          <p:nvPr/>
        </p:nvSpPr>
        <p:spPr bwMode="auto">
          <a:xfrm>
            <a:off x="228600" y="152400"/>
            <a:ext cx="8686800" cy="6477000"/>
          </a:xfrm>
          <a:prstGeom prst="rect">
            <a:avLst/>
          </a:prstGeom>
          <a:solidFill>
            <a:schemeClr val="bg1"/>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2305" name="Rectangle 17"/>
          <p:cNvSpPr>
            <a:spLocks noChangeArrowheads="1"/>
          </p:cNvSpPr>
          <p:nvPr/>
        </p:nvSpPr>
        <p:spPr bwMode="auto">
          <a:xfrm>
            <a:off x="3124200" y="6245225"/>
            <a:ext cx="2895600" cy="476250"/>
          </a:xfrm>
          <a:prstGeom prst="rect">
            <a:avLst/>
          </a:prstGeom>
          <a:noFill/>
          <a:ln w="9525">
            <a:noFill/>
            <a:miter lim="800000"/>
            <a:headEnd/>
            <a:tailEnd/>
          </a:ln>
          <a:effectLst/>
        </p:spPr>
        <p:txBody>
          <a:bodyPr lIns="91429" tIns="45714" rIns="91429" bIns="45714"/>
          <a:lstStyle/>
          <a:p>
            <a:pPr algn="ctr" fontAlgn="auto">
              <a:spcBef>
                <a:spcPts val="0"/>
              </a:spcBef>
              <a:spcAft>
                <a:spcPts val="0"/>
              </a:spcAft>
              <a:defRPr/>
            </a:pPr>
            <a:endParaRPr lang="en-US" sz="1400" dirty="0">
              <a:latin typeface="+mn-lt"/>
            </a:endParaRPr>
          </a:p>
        </p:txBody>
      </p:sp>
      <p:pic>
        <p:nvPicPr>
          <p:cNvPr id="1035" name="Picture 8" descr="LearnQuest-1588x344 copy"/>
          <p:cNvPicPr>
            <a:picLocks noChangeAspect="1" noChangeArrowheads="1"/>
          </p:cNvPicPr>
          <p:nvPr/>
        </p:nvPicPr>
        <p:blipFill>
          <a:blip r:embed="rId4" cstate="print"/>
          <a:srcRect/>
          <a:stretch>
            <a:fillRect/>
          </a:stretch>
        </p:blipFill>
        <p:spPr bwMode="auto">
          <a:xfrm>
            <a:off x="1296988" y="762000"/>
            <a:ext cx="6550025" cy="1419225"/>
          </a:xfrm>
          <a:prstGeom prst="rect">
            <a:avLst/>
          </a:prstGeom>
          <a:noFill/>
          <a:ln w="9525">
            <a:noFill/>
            <a:miter lim="800000"/>
            <a:headEnd/>
            <a:tailEnd/>
          </a:ln>
        </p:spPr>
      </p:pic>
      <p:sp>
        <p:nvSpPr>
          <p:cNvPr id="1036" name="Rectangle 2"/>
          <p:cNvSpPr>
            <a:spLocks noGrp="1" noChangeArrowheads="1"/>
          </p:cNvSpPr>
          <p:nvPr>
            <p:ph type="title"/>
          </p:nvPr>
        </p:nvSpPr>
        <p:spPr bwMode="auto">
          <a:xfrm>
            <a:off x="457200" y="2438400"/>
            <a:ext cx="8229600"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12310" name="Text Box 22"/>
          <p:cNvSpPr txBox="1">
            <a:spLocks noChangeArrowheads="1"/>
          </p:cNvSpPr>
          <p:nvPr/>
        </p:nvSpPr>
        <p:spPr bwMode="auto">
          <a:xfrm>
            <a:off x="6019800" y="6213232"/>
            <a:ext cx="2819400" cy="307764"/>
          </a:xfrm>
          <a:prstGeom prst="rect">
            <a:avLst/>
          </a:prstGeom>
          <a:noFill/>
          <a:ln w="9525">
            <a:noFill/>
            <a:miter lim="800000"/>
            <a:headEnd/>
            <a:tailEnd/>
          </a:ln>
          <a:effectLst/>
        </p:spPr>
        <p:txBody>
          <a:bodyPr lIns="91429" tIns="45714" rIns="91429" bIns="45714">
            <a:spAutoFit/>
          </a:bodyPr>
          <a:lstStyle/>
          <a:p>
            <a:pPr algn="r" fontAlgn="auto">
              <a:spcBef>
                <a:spcPct val="20000"/>
              </a:spcBef>
              <a:spcAft>
                <a:spcPts val="0"/>
              </a:spcAft>
              <a:defRPr/>
            </a:pPr>
            <a:r>
              <a:rPr lang="en-US" sz="1400" dirty="0">
                <a:solidFill>
                  <a:srgbClr val="181EA5"/>
                </a:solidFill>
                <a:latin typeface="+mn-lt"/>
              </a:rPr>
              <a:t>www.LearnQuest.com</a:t>
            </a:r>
          </a:p>
        </p:txBody>
      </p:sp>
      <p:sp>
        <p:nvSpPr>
          <p:cNvPr id="12309" name="Rectangle 21"/>
          <p:cNvSpPr>
            <a:spLocks noChangeArrowheads="1"/>
          </p:cNvSpPr>
          <p:nvPr/>
        </p:nvSpPr>
        <p:spPr bwMode="auto">
          <a:xfrm>
            <a:off x="1981200" y="6705600"/>
            <a:ext cx="6934200" cy="762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2308" name="Rectangle 20"/>
          <p:cNvSpPr>
            <a:spLocks noChangeArrowheads="1"/>
          </p:cNvSpPr>
          <p:nvPr/>
        </p:nvSpPr>
        <p:spPr bwMode="auto">
          <a:xfrm>
            <a:off x="6400800" y="6629400"/>
            <a:ext cx="1295400" cy="228600"/>
          </a:xfrm>
          <a:prstGeom prst="rect">
            <a:avLst/>
          </a:prstGeom>
          <a:solidFill>
            <a:srgbClr val="181EA5"/>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Tree>
    <p:custDataLst>
      <p:tags r:id="rId3"/>
    </p:custDataLst>
  </p:cSld>
  <p:clrMap bg1="lt1" tx1="dk1" bg2="lt2" tx2="dk2" accent1="accent1" accent2="accent2" accent3="accent3" accent4="accent4" accent5="accent5" accent6="accent6" hlink="hlink" folHlink="folHlink"/>
  <p:sldLayoutIdLst>
    <p:sldLayoutId id="2147483870" r:id="rId1"/>
  </p:sldLayoutIdLst>
  <p:hf hdr="0" ftr="0" dt="0"/>
  <p:txStyles>
    <p:titleStyle>
      <a:lvl1pPr algn="ctr" rtl="0" eaLnBrk="0" fontAlgn="base" hangingPunct="0">
        <a:spcBef>
          <a:spcPct val="0"/>
        </a:spcBef>
        <a:spcAft>
          <a:spcPct val="0"/>
        </a:spcAft>
        <a:defRPr sz="3600">
          <a:solidFill>
            <a:srgbClr val="181EA5"/>
          </a:solidFill>
          <a:latin typeface="+mj-lt"/>
          <a:ea typeface="+mj-ea"/>
          <a:cs typeface="+mj-cs"/>
        </a:defRPr>
      </a:lvl1pPr>
      <a:lvl2pPr algn="ctr" rtl="0" eaLnBrk="0" fontAlgn="base" hangingPunct="0">
        <a:spcBef>
          <a:spcPct val="0"/>
        </a:spcBef>
        <a:spcAft>
          <a:spcPct val="0"/>
        </a:spcAft>
        <a:defRPr sz="3600">
          <a:solidFill>
            <a:srgbClr val="181EA5"/>
          </a:solidFill>
          <a:latin typeface="Arial" charset="0"/>
        </a:defRPr>
      </a:lvl2pPr>
      <a:lvl3pPr algn="ctr" rtl="0" eaLnBrk="0" fontAlgn="base" hangingPunct="0">
        <a:spcBef>
          <a:spcPct val="0"/>
        </a:spcBef>
        <a:spcAft>
          <a:spcPct val="0"/>
        </a:spcAft>
        <a:defRPr sz="3600">
          <a:solidFill>
            <a:srgbClr val="181EA5"/>
          </a:solidFill>
          <a:latin typeface="Arial" charset="0"/>
        </a:defRPr>
      </a:lvl3pPr>
      <a:lvl4pPr algn="ctr" rtl="0" eaLnBrk="0" fontAlgn="base" hangingPunct="0">
        <a:spcBef>
          <a:spcPct val="0"/>
        </a:spcBef>
        <a:spcAft>
          <a:spcPct val="0"/>
        </a:spcAft>
        <a:defRPr sz="3600">
          <a:solidFill>
            <a:srgbClr val="181EA5"/>
          </a:solidFill>
          <a:latin typeface="Arial" charset="0"/>
        </a:defRPr>
      </a:lvl4pPr>
      <a:lvl5pPr algn="ctr" rtl="0" eaLnBrk="0" fontAlgn="base" hangingPunct="0">
        <a:spcBef>
          <a:spcPct val="0"/>
        </a:spcBef>
        <a:spcAft>
          <a:spcPct val="0"/>
        </a:spcAft>
        <a:defRPr sz="3600">
          <a:solidFill>
            <a:srgbClr val="181EA5"/>
          </a:solidFill>
          <a:latin typeface="Arial" charset="0"/>
        </a:defRPr>
      </a:lvl5pPr>
      <a:lvl6pPr marL="457200" algn="ctr" rtl="0" eaLnBrk="1" fontAlgn="base" hangingPunct="1">
        <a:spcBef>
          <a:spcPct val="0"/>
        </a:spcBef>
        <a:spcAft>
          <a:spcPct val="0"/>
        </a:spcAft>
        <a:defRPr sz="4400">
          <a:solidFill>
            <a:srgbClr val="181EA5"/>
          </a:solidFill>
          <a:latin typeface="Arial" charset="0"/>
        </a:defRPr>
      </a:lvl6pPr>
      <a:lvl7pPr marL="914400" algn="ctr" rtl="0" eaLnBrk="1" fontAlgn="base" hangingPunct="1">
        <a:spcBef>
          <a:spcPct val="0"/>
        </a:spcBef>
        <a:spcAft>
          <a:spcPct val="0"/>
        </a:spcAft>
        <a:defRPr sz="4400">
          <a:solidFill>
            <a:srgbClr val="181EA5"/>
          </a:solidFill>
          <a:latin typeface="Arial" charset="0"/>
        </a:defRPr>
      </a:lvl7pPr>
      <a:lvl8pPr marL="1371600" algn="ctr" rtl="0" eaLnBrk="1" fontAlgn="base" hangingPunct="1">
        <a:spcBef>
          <a:spcPct val="0"/>
        </a:spcBef>
        <a:spcAft>
          <a:spcPct val="0"/>
        </a:spcAft>
        <a:defRPr sz="4400">
          <a:solidFill>
            <a:srgbClr val="181EA5"/>
          </a:solidFill>
          <a:latin typeface="Arial" charset="0"/>
        </a:defRPr>
      </a:lvl8pPr>
      <a:lvl9pPr marL="1828800" algn="ctr" rtl="0" eaLnBrk="1" fontAlgn="base" hangingPunct="1">
        <a:spcBef>
          <a:spcPct val="0"/>
        </a:spcBef>
        <a:spcAft>
          <a:spcPct val="0"/>
        </a:spcAft>
        <a:defRPr sz="4400">
          <a:solidFill>
            <a:srgbClr val="181EA5"/>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7331" name="Rectangle 3"/>
          <p:cNvSpPr>
            <a:spLocks noChangeArrowheads="1"/>
          </p:cNvSpPr>
          <p:nvPr/>
        </p:nvSpPr>
        <p:spPr bwMode="auto">
          <a:xfrm>
            <a:off x="0" y="0"/>
            <a:ext cx="9144000" cy="6858000"/>
          </a:xfrm>
          <a:prstGeom prst="rect">
            <a:avLst/>
          </a:prstGeom>
          <a:solidFill>
            <a:srgbClr val="FFD85B"/>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227332" name="Rectangle 4"/>
          <p:cNvSpPr>
            <a:spLocks noChangeArrowheads="1"/>
          </p:cNvSpPr>
          <p:nvPr/>
        </p:nvSpPr>
        <p:spPr bwMode="auto">
          <a:xfrm>
            <a:off x="0" y="0"/>
            <a:ext cx="1066800" cy="1905000"/>
          </a:xfrm>
          <a:prstGeom prst="rect">
            <a:avLst/>
          </a:prstGeom>
          <a:solidFill>
            <a:srgbClr val="2F11E1"/>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227333" name="Rectangle 5"/>
          <p:cNvSpPr>
            <a:spLocks noChangeArrowheads="1"/>
          </p:cNvSpPr>
          <p:nvPr/>
        </p:nvSpPr>
        <p:spPr bwMode="auto">
          <a:xfrm>
            <a:off x="76200" y="838200"/>
            <a:ext cx="381000" cy="49530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227337" name="Rectangle 9"/>
          <p:cNvSpPr>
            <a:spLocks noGrp="1" noChangeArrowheads="1"/>
          </p:cNvSpPr>
          <p:nvPr>
            <p:ph type="dt" sz="half" idx="2"/>
          </p:nvPr>
        </p:nvSpPr>
        <p:spPr bwMode="auto">
          <a:xfrm>
            <a:off x="457200" y="6248400"/>
            <a:ext cx="2133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fontAlgn="auto">
              <a:spcBef>
                <a:spcPts val="0"/>
              </a:spcBef>
              <a:spcAft>
                <a:spcPts val="0"/>
              </a:spcAft>
              <a:defRPr sz="1400">
                <a:latin typeface="+mn-lt"/>
              </a:defRPr>
            </a:lvl1pPr>
          </a:lstStyle>
          <a:p>
            <a:pPr>
              <a:defRPr/>
            </a:pPr>
            <a:endParaRPr lang="en-US" dirty="0"/>
          </a:p>
        </p:txBody>
      </p:sp>
      <p:sp>
        <p:nvSpPr>
          <p:cNvPr id="227338" name="Rectangle 1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fontAlgn="auto">
              <a:spcBef>
                <a:spcPts val="0"/>
              </a:spcBef>
              <a:spcAft>
                <a:spcPts val="0"/>
              </a:spcAft>
              <a:defRPr sz="1400">
                <a:latin typeface="+mn-lt"/>
              </a:defRPr>
            </a:lvl1pPr>
          </a:lstStyle>
          <a:p>
            <a:pPr>
              <a:defRPr/>
            </a:pPr>
            <a:endParaRPr lang="en-US" dirty="0"/>
          </a:p>
        </p:txBody>
      </p:sp>
      <p:sp>
        <p:nvSpPr>
          <p:cNvPr id="227345" name="Rectangle 17"/>
          <p:cNvSpPr>
            <a:spLocks noChangeArrowheads="1"/>
          </p:cNvSpPr>
          <p:nvPr/>
        </p:nvSpPr>
        <p:spPr bwMode="auto">
          <a:xfrm>
            <a:off x="0" y="0"/>
            <a:ext cx="1066800" cy="1905000"/>
          </a:xfrm>
          <a:prstGeom prst="rect">
            <a:avLst/>
          </a:prstGeom>
          <a:solidFill>
            <a:srgbClr val="181EA5"/>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227346" name="Rectangle 18"/>
          <p:cNvSpPr>
            <a:spLocks noChangeArrowheads="1"/>
          </p:cNvSpPr>
          <p:nvPr/>
        </p:nvSpPr>
        <p:spPr bwMode="auto">
          <a:xfrm>
            <a:off x="76200" y="838200"/>
            <a:ext cx="381000" cy="49530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227347" name="Rectangle 19"/>
          <p:cNvSpPr>
            <a:spLocks noChangeArrowheads="1"/>
          </p:cNvSpPr>
          <p:nvPr/>
        </p:nvSpPr>
        <p:spPr bwMode="auto">
          <a:xfrm>
            <a:off x="228600" y="152400"/>
            <a:ext cx="8686800" cy="6477000"/>
          </a:xfrm>
          <a:prstGeom prst="rect">
            <a:avLst/>
          </a:prstGeom>
          <a:solidFill>
            <a:schemeClr val="bg1"/>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227348" name="Rectangle 20"/>
          <p:cNvSpPr>
            <a:spLocks noChangeArrowheads="1"/>
          </p:cNvSpPr>
          <p:nvPr/>
        </p:nvSpPr>
        <p:spPr bwMode="auto">
          <a:xfrm>
            <a:off x="3124200" y="6248400"/>
            <a:ext cx="2895600" cy="476250"/>
          </a:xfrm>
          <a:prstGeom prst="rect">
            <a:avLst/>
          </a:prstGeom>
          <a:noFill/>
          <a:ln w="9525">
            <a:noFill/>
            <a:miter lim="800000"/>
            <a:headEnd/>
            <a:tailEnd/>
          </a:ln>
          <a:effectLst/>
        </p:spPr>
        <p:txBody>
          <a:bodyPr lIns="91429" tIns="45714" rIns="91429" bIns="45714"/>
          <a:lstStyle/>
          <a:p>
            <a:pPr algn="ctr" fontAlgn="auto">
              <a:spcBef>
                <a:spcPts val="0"/>
              </a:spcBef>
              <a:spcAft>
                <a:spcPts val="0"/>
              </a:spcAft>
              <a:defRPr/>
            </a:pPr>
            <a:endParaRPr lang="en-US" sz="1400" dirty="0">
              <a:latin typeface="+mn-lt"/>
            </a:endParaRPr>
          </a:p>
        </p:txBody>
      </p:sp>
      <p:sp>
        <p:nvSpPr>
          <p:cNvPr id="227350" name="Rectangle 22"/>
          <p:cNvSpPr>
            <a:spLocks noChangeArrowheads="1"/>
          </p:cNvSpPr>
          <p:nvPr/>
        </p:nvSpPr>
        <p:spPr bwMode="auto">
          <a:xfrm>
            <a:off x="2667000" y="6705600"/>
            <a:ext cx="6248400" cy="762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2060" name="Rectangle 7"/>
          <p:cNvSpPr>
            <a:spLocks noGrp="1" noChangeArrowheads="1"/>
          </p:cNvSpPr>
          <p:nvPr>
            <p:ph type="title"/>
          </p:nvPr>
        </p:nvSpPr>
        <p:spPr bwMode="auto">
          <a:xfrm>
            <a:off x="228600" y="152400"/>
            <a:ext cx="8686800" cy="8382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2061" name="Rectangle 8"/>
          <p:cNvSpPr>
            <a:spLocks noGrp="1" noChangeArrowheads="1"/>
          </p:cNvSpPr>
          <p:nvPr>
            <p:ph type="body" idx="1"/>
          </p:nvPr>
        </p:nvSpPr>
        <p:spPr bwMode="auto">
          <a:xfrm>
            <a:off x="457200" y="1143000"/>
            <a:ext cx="8229600" cy="502920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7354" name="Rectangle 26"/>
          <p:cNvSpPr>
            <a:spLocks noChangeArrowheads="1"/>
          </p:cNvSpPr>
          <p:nvPr/>
        </p:nvSpPr>
        <p:spPr bwMode="auto">
          <a:xfrm>
            <a:off x="228600" y="990600"/>
            <a:ext cx="8686800" cy="762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227349" name="Rectangle 21"/>
          <p:cNvSpPr>
            <a:spLocks noChangeArrowheads="1"/>
          </p:cNvSpPr>
          <p:nvPr/>
        </p:nvSpPr>
        <p:spPr bwMode="auto">
          <a:xfrm>
            <a:off x="6400800" y="6629400"/>
            <a:ext cx="1295400" cy="228600"/>
          </a:xfrm>
          <a:prstGeom prst="rect">
            <a:avLst/>
          </a:prstGeom>
          <a:solidFill>
            <a:srgbClr val="181EA5"/>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pic>
        <p:nvPicPr>
          <p:cNvPr id="2064" name="Picture 18" descr="LearnQuest-1588x344 copy.jpg"/>
          <p:cNvPicPr>
            <a:picLocks noChangeAspect="1"/>
          </p:cNvPicPr>
          <p:nvPr/>
        </p:nvPicPr>
        <p:blipFill>
          <a:blip r:embed="rId4" cstate="print"/>
          <a:srcRect/>
          <a:stretch>
            <a:fillRect/>
          </a:stretch>
        </p:blipFill>
        <p:spPr bwMode="auto">
          <a:xfrm>
            <a:off x="304800" y="6172200"/>
            <a:ext cx="1981200" cy="428625"/>
          </a:xfrm>
          <a:prstGeom prst="rect">
            <a:avLst/>
          </a:prstGeom>
          <a:noFill/>
          <a:ln w="9525">
            <a:noFill/>
            <a:miter lim="800000"/>
            <a:headEnd/>
            <a:tailEnd/>
          </a:ln>
        </p:spPr>
      </p:pic>
      <p:sp>
        <p:nvSpPr>
          <p:cNvPr id="227339" name="Rectangle 11"/>
          <p:cNvSpPr>
            <a:spLocks noGrp="1" noChangeArrowheads="1"/>
          </p:cNvSpPr>
          <p:nvPr>
            <p:ph type="sldNum" sz="quarter" idx="4"/>
          </p:nvPr>
        </p:nvSpPr>
        <p:spPr bwMode="auto">
          <a:xfrm>
            <a:off x="6477000" y="6169025"/>
            <a:ext cx="2438400" cy="460375"/>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fontAlgn="auto">
              <a:spcBef>
                <a:spcPts val="0"/>
              </a:spcBef>
              <a:spcAft>
                <a:spcPts val="0"/>
              </a:spcAft>
              <a:defRPr sz="1200">
                <a:solidFill>
                  <a:srgbClr val="2F11E1"/>
                </a:solidFill>
                <a:latin typeface="+mn-lt"/>
              </a:defRPr>
            </a:lvl1pPr>
          </a:lstStyle>
          <a:p>
            <a:pPr>
              <a:defRPr/>
            </a:pPr>
            <a:endParaRPr lang="en-US" dirty="0"/>
          </a:p>
          <a:p>
            <a:pPr>
              <a:defRPr/>
            </a:pPr>
            <a:fld id="{DE4E1E43-5555-4908-837C-E688BF0B626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Lst>
  <p:hf hdr="0" ftr="0" dt="0"/>
  <p:txStyles>
    <p:titleStyle>
      <a:lvl1pPr algn="ctr" rtl="0" eaLnBrk="0" fontAlgn="base" hangingPunct="0">
        <a:spcBef>
          <a:spcPct val="0"/>
        </a:spcBef>
        <a:spcAft>
          <a:spcPct val="0"/>
        </a:spcAft>
        <a:defRPr sz="3600">
          <a:solidFill>
            <a:srgbClr val="181EA5"/>
          </a:solidFill>
          <a:latin typeface="+mj-lt"/>
          <a:ea typeface="+mj-ea"/>
          <a:cs typeface="+mj-cs"/>
        </a:defRPr>
      </a:lvl1pPr>
      <a:lvl2pPr algn="ctr" rtl="0" eaLnBrk="0" fontAlgn="base" hangingPunct="0">
        <a:spcBef>
          <a:spcPct val="0"/>
        </a:spcBef>
        <a:spcAft>
          <a:spcPct val="0"/>
        </a:spcAft>
        <a:defRPr sz="3600">
          <a:solidFill>
            <a:srgbClr val="181EA5"/>
          </a:solidFill>
          <a:latin typeface="Arial" charset="0"/>
        </a:defRPr>
      </a:lvl2pPr>
      <a:lvl3pPr algn="ctr" rtl="0" eaLnBrk="0" fontAlgn="base" hangingPunct="0">
        <a:spcBef>
          <a:spcPct val="0"/>
        </a:spcBef>
        <a:spcAft>
          <a:spcPct val="0"/>
        </a:spcAft>
        <a:defRPr sz="3600">
          <a:solidFill>
            <a:srgbClr val="181EA5"/>
          </a:solidFill>
          <a:latin typeface="Arial" charset="0"/>
        </a:defRPr>
      </a:lvl3pPr>
      <a:lvl4pPr algn="ctr" rtl="0" eaLnBrk="0" fontAlgn="base" hangingPunct="0">
        <a:spcBef>
          <a:spcPct val="0"/>
        </a:spcBef>
        <a:spcAft>
          <a:spcPct val="0"/>
        </a:spcAft>
        <a:defRPr sz="3600">
          <a:solidFill>
            <a:srgbClr val="181EA5"/>
          </a:solidFill>
          <a:latin typeface="Arial" charset="0"/>
        </a:defRPr>
      </a:lvl4pPr>
      <a:lvl5pPr algn="ctr" rtl="0" eaLnBrk="0" fontAlgn="base" hangingPunct="0">
        <a:spcBef>
          <a:spcPct val="0"/>
        </a:spcBef>
        <a:spcAft>
          <a:spcPct val="0"/>
        </a:spcAft>
        <a:defRPr sz="3600">
          <a:solidFill>
            <a:srgbClr val="181EA5"/>
          </a:solidFill>
          <a:latin typeface="Arial" charset="0"/>
        </a:defRPr>
      </a:lvl5pPr>
      <a:lvl6pPr marL="457200" algn="ctr" rtl="0" eaLnBrk="1" fontAlgn="base" hangingPunct="1">
        <a:spcBef>
          <a:spcPct val="0"/>
        </a:spcBef>
        <a:spcAft>
          <a:spcPct val="0"/>
        </a:spcAft>
        <a:defRPr sz="4400">
          <a:solidFill>
            <a:srgbClr val="181EA5"/>
          </a:solidFill>
          <a:latin typeface="Arial" charset="0"/>
        </a:defRPr>
      </a:lvl6pPr>
      <a:lvl7pPr marL="914400" algn="ctr" rtl="0" eaLnBrk="1" fontAlgn="base" hangingPunct="1">
        <a:spcBef>
          <a:spcPct val="0"/>
        </a:spcBef>
        <a:spcAft>
          <a:spcPct val="0"/>
        </a:spcAft>
        <a:defRPr sz="4400">
          <a:solidFill>
            <a:srgbClr val="181EA5"/>
          </a:solidFill>
          <a:latin typeface="Arial" charset="0"/>
        </a:defRPr>
      </a:lvl7pPr>
      <a:lvl8pPr marL="1371600" algn="ctr" rtl="0" eaLnBrk="1" fontAlgn="base" hangingPunct="1">
        <a:spcBef>
          <a:spcPct val="0"/>
        </a:spcBef>
        <a:spcAft>
          <a:spcPct val="0"/>
        </a:spcAft>
        <a:defRPr sz="4400">
          <a:solidFill>
            <a:srgbClr val="181EA5"/>
          </a:solidFill>
          <a:latin typeface="Arial" charset="0"/>
        </a:defRPr>
      </a:lvl8pPr>
      <a:lvl9pPr marL="1828800" algn="ctr" rtl="0" eaLnBrk="1" fontAlgn="base" hangingPunct="1">
        <a:spcBef>
          <a:spcPct val="0"/>
        </a:spcBef>
        <a:spcAft>
          <a:spcPct val="0"/>
        </a:spcAft>
        <a:defRPr sz="4400">
          <a:solidFill>
            <a:srgbClr val="181EA5"/>
          </a:solidFill>
          <a:latin typeface="Arial" charset="0"/>
        </a:defRPr>
      </a:lvl9pPr>
    </p:titleStyle>
    <p:bodyStyle>
      <a:lvl1pPr marL="342900" indent="-342900" algn="l" rtl="0" eaLnBrk="0" fontAlgn="base" hangingPunct="0">
        <a:spcBef>
          <a:spcPct val="20000"/>
        </a:spcBef>
        <a:spcAft>
          <a:spcPct val="0"/>
        </a:spcAft>
        <a:buClr>
          <a:srgbClr val="181EA5"/>
        </a:buClr>
        <a:buSzPct val="75000"/>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105000"/>
        <a:buFont typeface="Wingdings" pitchFamily="2" charset="2"/>
        <a:buChar char="ü"/>
        <a:defRPr sz="2000">
          <a:solidFill>
            <a:schemeClr val="tx1"/>
          </a:solidFill>
          <a:latin typeface="+mn-lt"/>
        </a:defRPr>
      </a:lvl2pPr>
      <a:lvl3pPr marL="1143000" indent="-228600" algn="l" rtl="0" eaLnBrk="0" fontAlgn="base" hangingPunct="0">
        <a:spcBef>
          <a:spcPct val="20000"/>
        </a:spcBef>
        <a:spcAft>
          <a:spcPct val="0"/>
        </a:spcAft>
        <a:buClr>
          <a:srgbClr val="008000"/>
        </a:buClr>
        <a:buSzPct val="150000"/>
        <a:buFont typeface="Arial" charset="0"/>
        <a:buChar char="•"/>
        <a:defRPr sz="2000">
          <a:solidFill>
            <a:schemeClr val="tx1"/>
          </a:solidFill>
          <a:latin typeface="+mn-lt"/>
        </a:defRPr>
      </a:lvl3pPr>
      <a:lvl4pPr marL="1600200" indent="-228600" algn="l" rtl="0" eaLnBrk="0" fontAlgn="base" hangingPunct="0">
        <a:spcBef>
          <a:spcPct val="20000"/>
        </a:spcBef>
        <a:spcAft>
          <a:spcPct val="0"/>
        </a:spcAft>
        <a:buClr>
          <a:srgbClr val="FF9900"/>
        </a:buClr>
        <a:buSzPct val="105000"/>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Clr>
          <a:srgbClr val="CC0099"/>
        </a:buClr>
        <a:buFont typeface="Arial" charset="0"/>
        <a:buChar char="♦"/>
        <a:defRPr>
          <a:solidFill>
            <a:schemeClr val="tx1"/>
          </a:solidFill>
          <a:latin typeface="+mn-lt"/>
        </a:defRPr>
      </a:lvl5pPr>
      <a:lvl6pPr marL="2514600" indent="-228600" algn="l" rtl="0" eaLnBrk="1" fontAlgn="base" hangingPunct="1">
        <a:spcBef>
          <a:spcPct val="20000"/>
        </a:spcBef>
        <a:spcAft>
          <a:spcPct val="0"/>
        </a:spcAft>
        <a:buClr>
          <a:srgbClr val="CC0099"/>
        </a:buClr>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Clr>
          <a:srgbClr val="CC0099"/>
        </a:buClr>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Clr>
          <a:srgbClr val="CC0099"/>
        </a:buClr>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Clr>
          <a:srgbClr val="CC0099"/>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40CC145-E583-4328-AA00-65F00BE47473}" type="slidenum">
              <a:rPr lang="en-US"/>
              <a:pPr>
                <a:defRPr/>
              </a:pPr>
              <a:t>‹#›</a:t>
            </a:fld>
            <a:endParaRPr lang="en-US" dirty="0"/>
          </a:p>
        </p:txBody>
      </p:sp>
      <p:sp>
        <p:nvSpPr>
          <p:cNvPr id="7" name="Rectangle 3"/>
          <p:cNvSpPr>
            <a:spLocks noChangeArrowheads="1"/>
          </p:cNvSpPr>
          <p:nvPr/>
        </p:nvSpPr>
        <p:spPr bwMode="auto">
          <a:xfrm>
            <a:off x="0" y="0"/>
            <a:ext cx="9144000" cy="6858000"/>
          </a:xfrm>
          <a:prstGeom prst="rect">
            <a:avLst/>
          </a:prstGeom>
          <a:solidFill>
            <a:srgbClr val="FFD85B"/>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8" name="Rectangle 4"/>
          <p:cNvSpPr>
            <a:spLocks noChangeArrowheads="1"/>
          </p:cNvSpPr>
          <p:nvPr/>
        </p:nvSpPr>
        <p:spPr bwMode="auto">
          <a:xfrm>
            <a:off x="0" y="0"/>
            <a:ext cx="1066800" cy="1905000"/>
          </a:xfrm>
          <a:prstGeom prst="rect">
            <a:avLst/>
          </a:prstGeom>
          <a:solidFill>
            <a:srgbClr val="2F11E1"/>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9" name="Rectangle 5"/>
          <p:cNvSpPr>
            <a:spLocks noChangeArrowheads="1"/>
          </p:cNvSpPr>
          <p:nvPr/>
        </p:nvSpPr>
        <p:spPr bwMode="auto">
          <a:xfrm>
            <a:off x="76200" y="838200"/>
            <a:ext cx="381000" cy="49530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 name="Rectangle 17"/>
          <p:cNvSpPr>
            <a:spLocks noChangeArrowheads="1"/>
          </p:cNvSpPr>
          <p:nvPr/>
        </p:nvSpPr>
        <p:spPr bwMode="auto">
          <a:xfrm>
            <a:off x="0" y="0"/>
            <a:ext cx="1066800" cy="1905000"/>
          </a:xfrm>
          <a:prstGeom prst="rect">
            <a:avLst/>
          </a:prstGeom>
          <a:solidFill>
            <a:srgbClr val="181EA5"/>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2" name="Rectangle 18"/>
          <p:cNvSpPr>
            <a:spLocks noChangeArrowheads="1"/>
          </p:cNvSpPr>
          <p:nvPr/>
        </p:nvSpPr>
        <p:spPr bwMode="auto">
          <a:xfrm>
            <a:off x="76200" y="838200"/>
            <a:ext cx="381000" cy="49530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3" name="Rectangle 19"/>
          <p:cNvSpPr>
            <a:spLocks noChangeArrowheads="1"/>
          </p:cNvSpPr>
          <p:nvPr/>
        </p:nvSpPr>
        <p:spPr bwMode="auto">
          <a:xfrm>
            <a:off x="228600" y="152400"/>
            <a:ext cx="8686800" cy="6477000"/>
          </a:xfrm>
          <a:prstGeom prst="rect">
            <a:avLst/>
          </a:prstGeom>
          <a:solidFill>
            <a:schemeClr val="bg1"/>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4" name="Rectangle 20"/>
          <p:cNvSpPr>
            <a:spLocks noChangeArrowheads="1"/>
          </p:cNvSpPr>
          <p:nvPr/>
        </p:nvSpPr>
        <p:spPr bwMode="auto">
          <a:xfrm>
            <a:off x="3124200" y="6248400"/>
            <a:ext cx="2895600" cy="476250"/>
          </a:xfrm>
          <a:prstGeom prst="rect">
            <a:avLst/>
          </a:prstGeom>
          <a:noFill/>
          <a:ln w="9525">
            <a:noFill/>
            <a:miter lim="800000"/>
            <a:headEnd/>
            <a:tailEnd/>
          </a:ln>
          <a:effectLst/>
        </p:spPr>
        <p:txBody>
          <a:bodyPr lIns="91429" tIns="45714" rIns="91429" bIns="45714"/>
          <a:lstStyle/>
          <a:p>
            <a:pPr algn="ctr" fontAlgn="auto">
              <a:spcBef>
                <a:spcPts val="0"/>
              </a:spcBef>
              <a:spcAft>
                <a:spcPts val="0"/>
              </a:spcAft>
              <a:defRPr/>
            </a:pPr>
            <a:endParaRPr lang="en-US" sz="1400" dirty="0">
              <a:latin typeface="+mn-lt"/>
            </a:endParaRPr>
          </a:p>
        </p:txBody>
      </p:sp>
      <p:sp>
        <p:nvSpPr>
          <p:cNvPr id="15" name="Rectangle 22"/>
          <p:cNvSpPr>
            <a:spLocks noChangeArrowheads="1"/>
          </p:cNvSpPr>
          <p:nvPr/>
        </p:nvSpPr>
        <p:spPr bwMode="auto">
          <a:xfrm>
            <a:off x="2667000" y="6705600"/>
            <a:ext cx="6248400" cy="762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6" name="Rectangle 7"/>
          <p:cNvSpPr txBox="1">
            <a:spLocks noChangeArrowheads="1"/>
          </p:cNvSpPr>
          <p:nvPr/>
        </p:nvSpPr>
        <p:spPr bwMode="auto">
          <a:xfrm>
            <a:off x="457200" y="0"/>
            <a:ext cx="8229600" cy="1143000"/>
          </a:xfrm>
          <a:prstGeom prst="rect">
            <a:avLst/>
          </a:prstGeom>
          <a:noFill/>
          <a:ln w="9525">
            <a:noFill/>
            <a:miter lim="800000"/>
            <a:headEnd/>
            <a:tailEnd/>
          </a:ln>
          <a:effectLst/>
        </p:spPr>
        <p:txBody>
          <a:bodyPr lIns="91429" tIns="45714" rIns="91429" bIns="45714" anchor="ctr"/>
          <a:lstStyle/>
          <a:p>
            <a:pPr algn="ctr" fontAlgn="auto">
              <a:spcAft>
                <a:spcPts val="0"/>
              </a:spcAft>
              <a:defRPr/>
            </a:pPr>
            <a:r>
              <a:rPr lang="en-US" sz="3600" dirty="0">
                <a:solidFill>
                  <a:srgbClr val="181EA5"/>
                </a:solidFill>
                <a:latin typeface="Arial" pitchFamily="34" charset="0"/>
                <a:ea typeface="+mj-ea"/>
                <a:cs typeface="Arial" pitchFamily="34" charset="0"/>
              </a:rPr>
              <a:t>Questions</a:t>
            </a:r>
          </a:p>
        </p:txBody>
      </p:sp>
      <p:sp>
        <p:nvSpPr>
          <p:cNvPr id="17" name="Rectangle 8"/>
          <p:cNvSpPr txBox="1">
            <a:spLocks noChangeArrowheads="1"/>
          </p:cNvSpPr>
          <p:nvPr/>
        </p:nvSpPr>
        <p:spPr bwMode="auto">
          <a:xfrm>
            <a:off x="457200" y="1143000"/>
            <a:ext cx="8229600" cy="5029200"/>
          </a:xfrm>
          <a:prstGeom prst="rect">
            <a:avLst/>
          </a:prstGeom>
          <a:noFill/>
          <a:ln w="9525">
            <a:noFill/>
            <a:miter lim="800000"/>
            <a:headEnd/>
            <a:tailEnd/>
          </a:ln>
          <a:effectLst/>
        </p:spPr>
        <p:txBody>
          <a:bodyPr lIns="91429" tIns="45714" rIns="91429" bIns="45714"/>
          <a:lstStyle/>
          <a:p>
            <a:pPr marL="342900" indent="-342900" fontAlgn="auto">
              <a:spcBef>
                <a:spcPct val="20000"/>
              </a:spcBef>
              <a:spcAft>
                <a:spcPts val="0"/>
              </a:spcAft>
              <a:buFont typeface="Arial" pitchFamily="34" charset="0"/>
              <a:buChar char="•"/>
              <a:defRPr/>
            </a:pPr>
            <a:endParaRPr lang="en-US" sz="2000" dirty="0">
              <a:latin typeface="+mn-lt"/>
            </a:endParaRPr>
          </a:p>
        </p:txBody>
      </p:sp>
      <p:sp>
        <p:nvSpPr>
          <p:cNvPr id="18" name="Rectangle 26"/>
          <p:cNvSpPr>
            <a:spLocks noChangeArrowheads="1"/>
          </p:cNvSpPr>
          <p:nvPr/>
        </p:nvSpPr>
        <p:spPr bwMode="auto">
          <a:xfrm>
            <a:off x="228600" y="990600"/>
            <a:ext cx="8686800" cy="76200"/>
          </a:xfrm>
          <a:prstGeom prst="rect">
            <a:avLst/>
          </a:prstGeom>
          <a:solidFill>
            <a:srgbClr val="F8B500"/>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20" name="Rectangle 21"/>
          <p:cNvSpPr>
            <a:spLocks noChangeArrowheads="1"/>
          </p:cNvSpPr>
          <p:nvPr/>
        </p:nvSpPr>
        <p:spPr bwMode="auto">
          <a:xfrm>
            <a:off x="6400800" y="6629400"/>
            <a:ext cx="1295400" cy="228600"/>
          </a:xfrm>
          <a:prstGeom prst="rect">
            <a:avLst/>
          </a:prstGeom>
          <a:solidFill>
            <a:srgbClr val="181EA5"/>
          </a:soli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pic>
        <p:nvPicPr>
          <p:cNvPr id="3091" name="Picture 21" descr="LearnQuest-1588x344 copy.jpg"/>
          <p:cNvPicPr>
            <a:picLocks noChangeAspect="1"/>
          </p:cNvPicPr>
          <p:nvPr/>
        </p:nvPicPr>
        <p:blipFill>
          <a:blip r:embed="rId3" cstate="print"/>
          <a:srcRect/>
          <a:stretch>
            <a:fillRect/>
          </a:stretch>
        </p:blipFill>
        <p:spPr bwMode="auto">
          <a:xfrm>
            <a:off x="304800" y="6172200"/>
            <a:ext cx="1981200" cy="428625"/>
          </a:xfrm>
          <a:prstGeom prst="rect">
            <a:avLst/>
          </a:prstGeom>
          <a:noFill/>
          <a:ln w="9525">
            <a:noFill/>
            <a:miter lim="800000"/>
            <a:headEnd/>
            <a:tailEnd/>
          </a:ln>
        </p:spPr>
      </p:pic>
      <p:pic>
        <p:nvPicPr>
          <p:cNvPr id="3092" name="Picture 23" descr="questions.gif"/>
          <p:cNvPicPr>
            <a:picLocks noChangeAspect="1"/>
          </p:cNvPicPr>
          <p:nvPr/>
        </p:nvPicPr>
        <p:blipFill>
          <a:blip r:embed="rId4" cstate="print"/>
          <a:srcRect/>
          <a:stretch>
            <a:fillRect/>
          </a:stretch>
        </p:blipFill>
        <p:spPr bwMode="auto">
          <a:xfrm>
            <a:off x="2514600" y="1690688"/>
            <a:ext cx="4114800" cy="3476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74" r:id="rId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nvSpPr>
        <p:spPr bwMode="auto">
          <a:xfrm>
            <a:off x="381000" y="1905000"/>
            <a:ext cx="8382000" cy="3048000"/>
          </a:xfrm>
          <a:prstGeom prst="rect">
            <a:avLst/>
          </a:prstGeom>
          <a:noFill/>
          <a:ln w="9525">
            <a:noFill/>
            <a:miter lim="800000"/>
            <a:headEnd/>
            <a:tailEnd/>
          </a:ln>
        </p:spPr>
        <p:txBody>
          <a:bodyPr lIns="91429" tIns="45714" rIns="91429" bIns="45714" anchor="ctr"/>
          <a:lstStyle/>
          <a:p>
            <a:pPr algn="ctr"/>
            <a:endParaRPr lang="en-US" sz="2400" i="1" dirty="0">
              <a:solidFill>
                <a:srgbClr val="181EA5"/>
              </a:solidFill>
            </a:endParaRPr>
          </a:p>
          <a:p>
            <a:pPr algn="ctr"/>
            <a:endParaRPr lang="en-US" sz="2400" i="1" dirty="0">
              <a:solidFill>
                <a:srgbClr val="181EA5"/>
              </a:solidFill>
            </a:endParaRPr>
          </a:p>
          <a:p>
            <a:pPr algn="ctr"/>
            <a:br>
              <a:rPr lang="en-US" sz="2400" i="1" dirty="0">
                <a:solidFill>
                  <a:srgbClr val="181EA5"/>
                </a:solidFill>
              </a:rPr>
            </a:br>
            <a:r>
              <a:rPr lang="en-US" i="1" dirty="0">
                <a:solidFill>
                  <a:srgbClr val="181EA5"/>
                </a:solidFill>
              </a:rPr>
              <a:t> </a:t>
            </a:r>
            <a:r>
              <a:rPr lang="en-US" sz="3600" dirty="0">
                <a:solidFill>
                  <a:srgbClr val="181EA5"/>
                </a:solidFill>
              </a:rPr>
              <a:t>Introduction to Test-Driven Development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Why Use TDD?</a:t>
            </a:r>
          </a:p>
        </p:txBody>
      </p:sp>
      <p:sp>
        <p:nvSpPr>
          <p:cNvPr id="12291" name="Content Placeholder 2"/>
          <p:cNvSpPr>
            <a:spLocks noGrp="1"/>
          </p:cNvSpPr>
          <p:nvPr>
            <p:ph idx="1"/>
          </p:nvPr>
        </p:nvSpPr>
        <p:spPr/>
        <p:txBody>
          <a:bodyPr/>
          <a:lstStyle/>
          <a:p>
            <a:pPr>
              <a:buFont typeface="Arial" pitchFamily="34" charset="0"/>
              <a:buChar char="►"/>
            </a:pPr>
            <a:r>
              <a:rPr lang="en-US" dirty="0"/>
              <a:t>This approach drives the development of many more unit tests in an application.</a:t>
            </a:r>
          </a:p>
          <a:p>
            <a:pPr lvl="1"/>
            <a:r>
              <a:rPr lang="en-US" dirty="0"/>
              <a:t>More tests usually result in better software.</a:t>
            </a:r>
          </a:p>
          <a:p>
            <a:endParaRPr lang="en-US" dirty="0"/>
          </a:p>
          <a:p>
            <a:pPr>
              <a:buFont typeface="Arial" pitchFamily="34" charset="0"/>
              <a:buChar char="►"/>
            </a:pPr>
            <a:r>
              <a:rPr lang="en-US" dirty="0"/>
              <a:t>Creating applications in small steps is more productive than attempting to develop the application all at once.</a:t>
            </a:r>
          </a:p>
          <a:p>
            <a:pPr lvl="1"/>
            <a:r>
              <a:rPr lang="en-US" dirty="0"/>
              <a:t>Bugs are much easier to find when you have added or modified just a few lines of code as opposed to many. </a:t>
            </a:r>
          </a:p>
          <a:p>
            <a:endParaRPr lang="en-US" dirty="0"/>
          </a:p>
          <a:p>
            <a:pPr>
              <a:buFont typeface="Arial" pitchFamily="34" charset="0"/>
              <a:buChar char="►"/>
            </a:pPr>
            <a:r>
              <a:rPr lang="en-US" dirty="0"/>
              <a:t>TDD promotes better software design.</a:t>
            </a:r>
          </a:p>
          <a:p>
            <a:pPr lvl="1"/>
            <a:r>
              <a:rPr lang="en-US" dirty="0"/>
              <a:t>The development of a test case requires the programmer to design and implement the application component interface.</a:t>
            </a:r>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10</a:t>
            </a:fld>
            <a:endParaRPr 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Tools and SDLC Processes and TDD</a:t>
            </a:r>
          </a:p>
        </p:txBody>
      </p:sp>
      <p:sp>
        <p:nvSpPr>
          <p:cNvPr id="12291" name="Content Placeholder 2"/>
          <p:cNvSpPr>
            <a:spLocks noGrp="1"/>
          </p:cNvSpPr>
          <p:nvPr>
            <p:ph idx="1"/>
          </p:nvPr>
        </p:nvSpPr>
        <p:spPr/>
        <p:txBody>
          <a:bodyPr/>
          <a:lstStyle/>
          <a:p>
            <a:pPr>
              <a:buFont typeface="Arial" pitchFamily="34" charset="0"/>
              <a:buChar char="►"/>
            </a:pPr>
            <a:r>
              <a:rPr lang="en-US" dirty="0"/>
              <a:t>Test Driven Development processes may be implemented using any automated test tool.</a:t>
            </a:r>
          </a:p>
          <a:p>
            <a:pPr lvl="1">
              <a:buNone/>
            </a:pPr>
            <a:endParaRPr lang="en-US" dirty="0"/>
          </a:p>
          <a:p>
            <a:pPr lvl="1"/>
            <a:r>
              <a:rPr lang="en-US" dirty="0"/>
              <a:t>Most popular for Java application development : JUnit</a:t>
            </a:r>
          </a:p>
          <a:p>
            <a:pPr lvl="1"/>
            <a:r>
              <a:rPr lang="en-US" dirty="0"/>
              <a:t>“Open-Source” unit test tools for almost all languages</a:t>
            </a:r>
          </a:p>
          <a:p>
            <a:pPr lvl="1">
              <a:buNone/>
            </a:pPr>
            <a:r>
              <a:rPr lang="en-US" dirty="0"/>
              <a:t> </a:t>
            </a:r>
          </a:p>
          <a:p>
            <a:pPr>
              <a:buFont typeface="Arial" pitchFamily="34" charset="0"/>
              <a:buChar char="►"/>
            </a:pPr>
            <a:r>
              <a:rPr lang="en-US" dirty="0"/>
              <a:t>TDD is a development process that can be used with any SDLC.</a:t>
            </a:r>
          </a:p>
          <a:p>
            <a:pPr lvl="1">
              <a:buNone/>
            </a:pPr>
            <a:endParaRPr lang="en-US" dirty="0"/>
          </a:p>
          <a:p>
            <a:pPr lvl="1"/>
            <a:r>
              <a:rPr lang="en-US" dirty="0"/>
              <a:t>Scrum, Agile, XP, UP, RUP</a:t>
            </a:r>
          </a:p>
          <a:p>
            <a:pPr lvl="1"/>
            <a:r>
              <a:rPr lang="en-US" dirty="0"/>
              <a:t>TDD works well for legacy-style applications and processes too.</a:t>
            </a:r>
          </a:p>
          <a:p>
            <a:pPr lvl="1"/>
            <a:endParaRPr lang="en-US" dirty="0"/>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11</a:t>
            </a:fld>
            <a:endParaRPr 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Summary</a:t>
            </a:r>
          </a:p>
        </p:txBody>
      </p:sp>
      <p:sp>
        <p:nvSpPr>
          <p:cNvPr id="35843" name="Content Placeholder 2"/>
          <p:cNvSpPr>
            <a:spLocks noGrp="1"/>
          </p:cNvSpPr>
          <p:nvPr>
            <p:ph idx="1"/>
          </p:nvPr>
        </p:nvSpPr>
        <p:spPr>
          <a:xfrm>
            <a:off x="533400" y="1066800"/>
            <a:ext cx="8229600" cy="5029200"/>
          </a:xfrm>
        </p:spPr>
        <p:txBody>
          <a:bodyPr/>
          <a:lstStyle/>
          <a:p>
            <a:pPr eaLnBrk="1" hangingPunct="1">
              <a:spcBef>
                <a:spcPct val="40000"/>
              </a:spcBef>
              <a:buFont typeface="Arial" pitchFamily="34" charset="0"/>
              <a:buChar char="►"/>
            </a:pPr>
            <a:r>
              <a:rPr lang="en-US" dirty="0"/>
              <a:t>TDD is a </a:t>
            </a:r>
            <a:r>
              <a:rPr lang="en-US" i="1" dirty="0"/>
              <a:t>development process</a:t>
            </a:r>
            <a:r>
              <a:rPr lang="en-US" dirty="0"/>
              <a:t> (not a SDLC process) that requires programmers to implement unit tests </a:t>
            </a:r>
            <a:r>
              <a:rPr lang="en-US" i="1" dirty="0"/>
              <a:t>prior</a:t>
            </a:r>
            <a:r>
              <a:rPr lang="en-US" dirty="0"/>
              <a:t> to implementing the code.</a:t>
            </a:r>
          </a:p>
          <a:p>
            <a:pPr eaLnBrk="1" hangingPunct="1">
              <a:spcBef>
                <a:spcPct val="40000"/>
              </a:spcBef>
            </a:pPr>
            <a:endParaRPr lang="en-US" dirty="0"/>
          </a:p>
          <a:p>
            <a:pPr eaLnBrk="1" hangingPunct="1">
              <a:spcBef>
                <a:spcPct val="40000"/>
              </a:spcBef>
              <a:buFont typeface="Arial" pitchFamily="34" charset="0"/>
              <a:buChar char="►"/>
            </a:pPr>
            <a:r>
              <a:rPr lang="en-US" dirty="0"/>
              <a:t>The TDD process is very simple: write a test, make sure it fails, implement the associated feature, verify that the test succeeds, and then repeat for all remaining features.</a:t>
            </a:r>
          </a:p>
          <a:p>
            <a:pPr eaLnBrk="1" hangingPunct="1">
              <a:spcBef>
                <a:spcPct val="40000"/>
              </a:spcBef>
              <a:buNone/>
            </a:pPr>
            <a:r>
              <a:rPr lang="en-US" dirty="0"/>
              <a:t> </a:t>
            </a:r>
          </a:p>
          <a:p>
            <a:pPr eaLnBrk="1" hangingPunct="1">
              <a:spcBef>
                <a:spcPct val="40000"/>
              </a:spcBef>
              <a:buFont typeface="Arial" pitchFamily="34" charset="0"/>
              <a:buChar char="►"/>
            </a:pPr>
            <a:r>
              <a:rPr lang="en-US" dirty="0"/>
              <a:t>TDD may be used for OO or procedural applications using any automated unit test tool. </a:t>
            </a:r>
          </a:p>
          <a:p>
            <a:pPr eaLnBrk="1" hangingPunct="1">
              <a:spcBef>
                <a:spcPct val="40000"/>
              </a:spcBef>
              <a:buNone/>
            </a:pPr>
            <a:endParaRPr lang="en-US" dirty="0"/>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12</a:t>
            </a:fld>
            <a:endParaRPr 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Objectives</a:t>
            </a:r>
          </a:p>
        </p:txBody>
      </p:sp>
      <p:sp>
        <p:nvSpPr>
          <p:cNvPr id="11267" name="Rectangle 3"/>
          <p:cNvSpPr>
            <a:spLocks noGrp="1" noChangeArrowheads="1"/>
          </p:cNvSpPr>
          <p:nvPr>
            <p:ph idx="1"/>
          </p:nvPr>
        </p:nvSpPr>
        <p:spPr>
          <a:xfrm>
            <a:off x="457200" y="1219200"/>
            <a:ext cx="8229600" cy="5029200"/>
          </a:xfrm>
        </p:spPr>
        <p:txBody>
          <a:bodyPr/>
          <a:lstStyle/>
          <a:p>
            <a:pPr eaLnBrk="1" hangingPunct="1">
              <a:lnSpc>
                <a:spcPct val="90000"/>
              </a:lnSpc>
              <a:buFont typeface="Arial" pitchFamily="34" charset="0"/>
              <a:buChar char="►"/>
            </a:pPr>
            <a:r>
              <a:rPr lang="en-US" dirty="0"/>
              <a:t>In this module, participants will learn how to do the following:</a:t>
            </a:r>
          </a:p>
          <a:p>
            <a:pPr lvl="1" eaLnBrk="1" hangingPunct="1">
              <a:lnSpc>
                <a:spcPct val="90000"/>
              </a:lnSpc>
              <a:buNone/>
            </a:pPr>
            <a:endParaRPr lang="en-US" dirty="0"/>
          </a:p>
          <a:p>
            <a:pPr lvl="1" eaLnBrk="1" hangingPunct="1">
              <a:lnSpc>
                <a:spcPct val="90000"/>
              </a:lnSpc>
            </a:pPr>
            <a:r>
              <a:rPr lang="en-US" dirty="0"/>
              <a:t>Define Test-driven Development (TDD)</a:t>
            </a:r>
          </a:p>
          <a:p>
            <a:pPr lvl="1" eaLnBrk="1" hangingPunct="1">
              <a:lnSpc>
                <a:spcPct val="90000"/>
              </a:lnSpc>
            </a:pPr>
            <a:endParaRPr lang="en-US" dirty="0"/>
          </a:p>
          <a:p>
            <a:pPr lvl="1" eaLnBrk="1" hangingPunct="1">
              <a:lnSpc>
                <a:spcPct val="90000"/>
              </a:lnSpc>
            </a:pPr>
            <a:r>
              <a:rPr lang="en-US" dirty="0"/>
              <a:t>Discuss the origins of the process</a:t>
            </a:r>
          </a:p>
          <a:p>
            <a:pPr lvl="1" eaLnBrk="1" hangingPunct="1">
              <a:lnSpc>
                <a:spcPct val="90000"/>
              </a:lnSpc>
            </a:pPr>
            <a:endParaRPr lang="en-US" dirty="0"/>
          </a:p>
          <a:p>
            <a:pPr lvl="1" eaLnBrk="1" hangingPunct="1">
              <a:lnSpc>
                <a:spcPct val="90000"/>
              </a:lnSpc>
            </a:pPr>
            <a:r>
              <a:rPr lang="en-US" dirty="0"/>
              <a:t>Examine the steps associated with TDD</a:t>
            </a:r>
          </a:p>
          <a:p>
            <a:pPr lvl="1" eaLnBrk="1" hangingPunct="1">
              <a:lnSpc>
                <a:spcPct val="90000"/>
              </a:lnSpc>
            </a:pPr>
            <a:endParaRPr lang="en-US" dirty="0"/>
          </a:p>
          <a:p>
            <a:pPr lvl="1" eaLnBrk="1" hangingPunct="1">
              <a:lnSpc>
                <a:spcPct val="90000"/>
              </a:lnSpc>
            </a:pPr>
            <a:r>
              <a:rPr lang="en-US" dirty="0"/>
              <a:t>Review  the benefits of TDD  </a:t>
            </a:r>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2</a:t>
            </a:fld>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What is Test-Driven Development?</a:t>
            </a:r>
          </a:p>
        </p:txBody>
      </p:sp>
      <p:sp>
        <p:nvSpPr>
          <p:cNvPr id="12291" name="Content Placeholder 2"/>
          <p:cNvSpPr>
            <a:spLocks noGrp="1"/>
          </p:cNvSpPr>
          <p:nvPr>
            <p:ph idx="1"/>
          </p:nvPr>
        </p:nvSpPr>
        <p:spPr/>
        <p:txBody>
          <a:bodyPr/>
          <a:lstStyle/>
          <a:p>
            <a:pPr>
              <a:buFont typeface="Arial" pitchFamily="34" charset="0"/>
              <a:buChar char="►"/>
            </a:pPr>
            <a:r>
              <a:rPr lang="en-US" dirty="0"/>
              <a:t>Test Driven Development is an evolutionary approach to development.</a:t>
            </a:r>
          </a:p>
          <a:p>
            <a:pPr>
              <a:buNone/>
            </a:pPr>
            <a:endParaRPr lang="en-US" dirty="0"/>
          </a:p>
          <a:p>
            <a:pPr>
              <a:buFont typeface="Arial" pitchFamily="34" charset="0"/>
              <a:buChar char="►"/>
            </a:pPr>
            <a:r>
              <a:rPr lang="en-US" dirty="0"/>
              <a:t>TDD combines Test first development (TFD) and refactoring.</a:t>
            </a:r>
          </a:p>
          <a:p>
            <a:pPr lvl="1">
              <a:buNone/>
            </a:pPr>
            <a:endParaRPr lang="en-US" dirty="0"/>
          </a:p>
          <a:p>
            <a:pPr lvl="1"/>
            <a:r>
              <a:rPr lang="en-US" dirty="0"/>
              <a:t>This approach was originally rediscovered by Kent Beck and used as part of the Extreme Programming (XP) process.</a:t>
            </a:r>
          </a:p>
          <a:p>
            <a:pPr lvl="1"/>
            <a:endParaRPr lang="en-US" dirty="0"/>
          </a:p>
          <a:p>
            <a:pPr lvl="1"/>
            <a:r>
              <a:rPr lang="en-US" dirty="0"/>
              <a:t>Developers found that TDD can be successfully used with a variety of SDLC processes.</a:t>
            </a:r>
          </a:p>
          <a:p>
            <a:pPr lvl="1"/>
            <a:endParaRPr lang="en-US" dirty="0"/>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3</a:t>
            </a:fld>
            <a:endParaRPr 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TDD Steps</a:t>
            </a:r>
          </a:p>
        </p:txBody>
      </p:sp>
      <p:sp>
        <p:nvSpPr>
          <p:cNvPr id="12291" name="Content Placeholder 2"/>
          <p:cNvSpPr>
            <a:spLocks noGrp="1"/>
          </p:cNvSpPr>
          <p:nvPr>
            <p:ph idx="1"/>
          </p:nvPr>
        </p:nvSpPr>
        <p:spPr/>
        <p:txBody>
          <a:bodyPr/>
          <a:lstStyle/>
          <a:p>
            <a:pPr>
              <a:buFont typeface="Arial" pitchFamily="34" charset="0"/>
              <a:buChar char="►"/>
            </a:pPr>
            <a:r>
              <a:rPr lang="en-US" dirty="0"/>
              <a:t>1. Write a test for a new feature.</a:t>
            </a:r>
          </a:p>
          <a:p>
            <a:pPr>
              <a:buNone/>
            </a:pPr>
            <a:endParaRPr lang="en-US" dirty="0"/>
          </a:p>
          <a:p>
            <a:pPr>
              <a:buFont typeface="Arial" pitchFamily="34" charset="0"/>
              <a:buChar char="►"/>
            </a:pPr>
            <a:r>
              <a:rPr lang="en-US" dirty="0"/>
              <a:t>2. Run the test and verify that it fails.</a:t>
            </a:r>
          </a:p>
          <a:p>
            <a:pPr>
              <a:buNone/>
            </a:pPr>
            <a:endParaRPr lang="en-US" dirty="0"/>
          </a:p>
          <a:p>
            <a:pPr>
              <a:buFont typeface="Arial" pitchFamily="34" charset="0"/>
              <a:buChar char="►"/>
            </a:pPr>
            <a:r>
              <a:rPr lang="en-US" dirty="0"/>
              <a:t>3. Implement the feature.</a:t>
            </a:r>
          </a:p>
          <a:p>
            <a:pPr>
              <a:buNone/>
            </a:pPr>
            <a:endParaRPr lang="en-US" dirty="0"/>
          </a:p>
          <a:p>
            <a:pPr>
              <a:buFont typeface="Arial" pitchFamily="34" charset="0"/>
              <a:buChar char="►"/>
            </a:pPr>
            <a:r>
              <a:rPr lang="en-US" dirty="0"/>
              <a:t>4. Run the test and verify that it passes.</a:t>
            </a:r>
          </a:p>
          <a:p>
            <a:pPr>
              <a:buNone/>
            </a:pPr>
            <a:endParaRPr lang="en-US" dirty="0"/>
          </a:p>
          <a:p>
            <a:pPr>
              <a:buFont typeface="Arial" pitchFamily="34" charset="0"/>
              <a:buChar char="►"/>
            </a:pPr>
            <a:r>
              <a:rPr lang="en-US" dirty="0"/>
              <a:t>5. Repeat for each remaining feature.</a:t>
            </a:r>
          </a:p>
          <a:p>
            <a:pPr>
              <a:buFont typeface="Arial" pitchFamily="34" charset="0"/>
              <a:buChar char="►"/>
            </a:pPr>
            <a:endParaRPr lang="en-US" dirty="0"/>
          </a:p>
          <a:p>
            <a:pPr>
              <a:buNone/>
            </a:pPr>
            <a:endParaRPr lang="en-US" dirty="0"/>
          </a:p>
          <a:p>
            <a:pPr marL="457200" indent="-457200">
              <a:buFont typeface="+mj-lt"/>
              <a:buAutoNum type="arabicPeriod"/>
            </a:pPr>
            <a:endParaRPr lang="en-US" dirty="0"/>
          </a:p>
          <a:p>
            <a:pPr marL="457200" indent="-457200">
              <a:buFont typeface="+mj-lt"/>
              <a:buAutoNum type="arabicPeriod"/>
            </a:pPr>
            <a:endParaRPr lang="en-US" dirty="0"/>
          </a:p>
          <a:p>
            <a:pPr lvl="1">
              <a:buNone/>
            </a:pPr>
            <a:endParaRPr lang="en-US" dirty="0"/>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4</a:t>
            </a:fld>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1. Write a Test for New Feature</a:t>
            </a:r>
          </a:p>
        </p:txBody>
      </p:sp>
      <p:sp>
        <p:nvSpPr>
          <p:cNvPr id="12291" name="Content Placeholder 2"/>
          <p:cNvSpPr>
            <a:spLocks noGrp="1"/>
          </p:cNvSpPr>
          <p:nvPr>
            <p:ph idx="1"/>
          </p:nvPr>
        </p:nvSpPr>
        <p:spPr/>
        <p:txBody>
          <a:bodyPr/>
          <a:lstStyle/>
          <a:p>
            <a:pPr>
              <a:buFont typeface="Arial" pitchFamily="34" charset="0"/>
              <a:buChar char="►"/>
            </a:pPr>
            <a:r>
              <a:rPr lang="en-US" dirty="0"/>
              <a:t>Implementing a new feature of an application starts with writing a test for the new feature.</a:t>
            </a:r>
          </a:p>
          <a:p>
            <a:pPr lvl="1"/>
            <a:r>
              <a:rPr lang="en-US" dirty="0"/>
              <a:t>The test must fail, as the new feature is not yet implemented.</a:t>
            </a:r>
          </a:p>
          <a:p>
            <a:pPr lvl="1"/>
            <a:endParaRPr lang="en-US" dirty="0"/>
          </a:p>
          <a:p>
            <a:pPr>
              <a:buFont typeface="Arial" pitchFamily="34" charset="0"/>
              <a:buChar char="►"/>
            </a:pPr>
            <a:r>
              <a:rPr lang="en-US" dirty="0"/>
              <a:t>An existing test may be modified to test the new feature.</a:t>
            </a:r>
          </a:p>
          <a:p>
            <a:endParaRPr lang="en-US" dirty="0"/>
          </a:p>
          <a:p>
            <a:pPr>
              <a:buFont typeface="Arial" pitchFamily="34" charset="0"/>
              <a:buChar char="►"/>
            </a:pPr>
            <a:r>
              <a:rPr lang="en-US" dirty="0"/>
              <a:t>To create the test, the developer must examine the feature specifications.</a:t>
            </a:r>
          </a:p>
          <a:p>
            <a:endParaRPr lang="en-US" dirty="0"/>
          </a:p>
          <a:p>
            <a:pPr>
              <a:buFont typeface="Arial" pitchFamily="34" charset="0"/>
              <a:buChar char="►"/>
            </a:pPr>
            <a:r>
              <a:rPr lang="en-US" dirty="0"/>
              <a:t>The developers must </a:t>
            </a:r>
            <a:r>
              <a:rPr lang="en-US" i="1" dirty="0"/>
              <a:t>thoroughly </a:t>
            </a:r>
            <a:r>
              <a:rPr lang="en-US" dirty="0"/>
              <a:t>review the specification of the feature to implement the test.</a:t>
            </a:r>
          </a:p>
          <a:p>
            <a:pPr lvl="1"/>
            <a:r>
              <a:rPr lang="en-US" dirty="0"/>
              <a:t>This often means a better implementation of the new feature.</a:t>
            </a:r>
          </a:p>
          <a:p>
            <a:pPr lvl="1"/>
            <a:endParaRPr lang="en-US" dirty="0"/>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5</a:t>
            </a:fld>
            <a:endParaRPr 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2. Run the Test</a:t>
            </a:r>
          </a:p>
        </p:txBody>
      </p:sp>
      <p:sp>
        <p:nvSpPr>
          <p:cNvPr id="12291" name="Content Placeholder 2"/>
          <p:cNvSpPr>
            <a:spLocks noGrp="1"/>
          </p:cNvSpPr>
          <p:nvPr>
            <p:ph idx="1"/>
          </p:nvPr>
        </p:nvSpPr>
        <p:spPr/>
        <p:txBody>
          <a:bodyPr/>
          <a:lstStyle/>
          <a:p>
            <a:pPr>
              <a:buFont typeface="Arial" pitchFamily="34" charset="0"/>
              <a:buChar char="►"/>
            </a:pPr>
            <a:r>
              <a:rPr lang="en-US" dirty="0"/>
              <a:t>The test must fail.</a:t>
            </a:r>
          </a:p>
          <a:p>
            <a:pPr lvl="1">
              <a:buNone/>
            </a:pPr>
            <a:endParaRPr lang="en-US" dirty="0"/>
          </a:p>
          <a:p>
            <a:pPr lvl="1"/>
            <a:r>
              <a:rPr lang="en-US" dirty="0"/>
              <a:t>A pass means that the test is not written correctly.</a:t>
            </a:r>
          </a:p>
          <a:p>
            <a:pPr lvl="2"/>
            <a:r>
              <a:rPr lang="en-US" dirty="0"/>
              <a:t>A test that always passes is worthless.</a:t>
            </a:r>
          </a:p>
          <a:p>
            <a:pPr lvl="2">
              <a:buNone/>
            </a:pPr>
            <a:endParaRPr lang="en-US" dirty="0"/>
          </a:p>
          <a:p>
            <a:pPr lvl="1"/>
            <a:r>
              <a:rPr lang="en-US" dirty="0"/>
              <a:t>This also assures the developer that the test platform is working.</a:t>
            </a:r>
          </a:p>
          <a:p>
            <a:endParaRPr lang="en-US" dirty="0"/>
          </a:p>
          <a:p>
            <a:pPr>
              <a:buFont typeface="Arial" pitchFamily="34" charset="0"/>
              <a:buChar char="►"/>
            </a:pPr>
            <a:r>
              <a:rPr lang="en-US" dirty="0"/>
              <a:t>Failure indicates that, usually, the test is written correctly.</a:t>
            </a:r>
          </a:p>
          <a:p>
            <a:pPr lvl="1"/>
            <a:endParaRPr lang="en-US" dirty="0"/>
          </a:p>
          <a:p>
            <a:pPr lvl="1"/>
            <a:endParaRPr lang="en-US" dirty="0"/>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6</a:t>
            </a:fld>
            <a:endParaRPr 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3. Implement the Feature</a:t>
            </a:r>
          </a:p>
        </p:txBody>
      </p:sp>
      <p:sp>
        <p:nvSpPr>
          <p:cNvPr id="12291" name="Content Placeholder 2"/>
          <p:cNvSpPr>
            <a:spLocks noGrp="1"/>
          </p:cNvSpPr>
          <p:nvPr>
            <p:ph idx="1"/>
          </p:nvPr>
        </p:nvSpPr>
        <p:spPr/>
        <p:txBody>
          <a:bodyPr/>
          <a:lstStyle/>
          <a:p>
            <a:pPr>
              <a:buFont typeface="Arial" pitchFamily="34" charset="0"/>
              <a:buChar char="►"/>
            </a:pPr>
            <a:r>
              <a:rPr lang="en-US" dirty="0"/>
              <a:t>Write just enough code to implement the feature and pass the test.</a:t>
            </a:r>
          </a:p>
          <a:p>
            <a:pPr lvl="1">
              <a:buNone/>
            </a:pPr>
            <a:endParaRPr lang="en-US" dirty="0"/>
          </a:p>
          <a:p>
            <a:pPr lvl="1"/>
            <a:r>
              <a:rPr lang="en-US" dirty="0"/>
              <a:t>The code may be unrefined but will improve as the code is refactored in later steps.</a:t>
            </a:r>
          </a:p>
          <a:p>
            <a:endParaRPr lang="en-US" dirty="0"/>
          </a:p>
          <a:p>
            <a:pPr>
              <a:buFont typeface="Arial" pitchFamily="34" charset="0"/>
              <a:buChar char="►"/>
            </a:pPr>
            <a:r>
              <a:rPr lang="en-US" dirty="0"/>
              <a:t>It’s important that the code implements just the feature and no more.</a:t>
            </a:r>
          </a:p>
          <a:p>
            <a:pPr lvl="1">
              <a:buNone/>
            </a:pPr>
            <a:endParaRPr lang="en-US" dirty="0"/>
          </a:p>
          <a:p>
            <a:pPr lvl="1"/>
            <a:r>
              <a:rPr lang="en-US" dirty="0"/>
              <a:t>We code to what we test</a:t>
            </a:r>
          </a:p>
          <a:p>
            <a:pPr lvl="1"/>
            <a:r>
              <a:rPr lang="en-US" dirty="0"/>
              <a:t>If there is not a test for it, we do not write it.</a:t>
            </a:r>
          </a:p>
          <a:p>
            <a:pPr lvl="1"/>
            <a:endParaRPr lang="en-US" dirty="0"/>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7</a:t>
            </a:fld>
            <a:endParaRPr 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4. Run the Test, and Verify it Passes</a:t>
            </a:r>
          </a:p>
        </p:txBody>
      </p:sp>
      <p:sp>
        <p:nvSpPr>
          <p:cNvPr id="12291" name="Content Placeholder 2"/>
          <p:cNvSpPr>
            <a:spLocks noGrp="1"/>
          </p:cNvSpPr>
          <p:nvPr>
            <p:ph idx="1"/>
          </p:nvPr>
        </p:nvSpPr>
        <p:spPr>
          <a:xfrm>
            <a:off x="457200" y="1143000"/>
            <a:ext cx="8382000" cy="5029200"/>
          </a:xfrm>
        </p:spPr>
        <p:txBody>
          <a:bodyPr/>
          <a:lstStyle/>
          <a:p>
            <a:pPr>
              <a:buFont typeface="Arial" pitchFamily="34" charset="0"/>
              <a:buChar char="►"/>
            </a:pPr>
            <a:r>
              <a:rPr lang="en-US" dirty="0"/>
              <a:t>The test should now succeed.</a:t>
            </a:r>
          </a:p>
          <a:p>
            <a:pPr>
              <a:buNone/>
            </a:pPr>
            <a:endParaRPr lang="en-US" dirty="0"/>
          </a:p>
          <a:p>
            <a:pPr>
              <a:buFont typeface="Arial" pitchFamily="34" charset="0"/>
              <a:buChar char="►"/>
            </a:pPr>
            <a:r>
              <a:rPr lang="en-US" dirty="0"/>
              <a:t>Failure usually indicates problems with the code.</a:t>
            </a:r>
          </a:p>
          <a:p>
            <a:pPr lvl="1">
              <a:buNone/>
            </a:pPr>
            <a:endParaRPr lang="en-US" dirty="0"/>
          </a:p>
          <a:p>
            <a:pPr lvl="1"/>
            <a:r>
              <a:rPr lang="en-US" dirty="0"/>
              <a:t>There could also be a problem with the test.</a:t>
            </a:r>
          </a:p>
          <a:p>
            <a:endParaRPr lang="en-US" dirty="0"/>
          </a:p>
          <a:p>
            <a:pPr>
              <a:buFont typeface="Arial" pitchFamily="34" charset="0"/>
              <a:buChar char="►"/>
            </a:pPr>
            <a:r>
              <a:rPr lang="en-US" dirty="0"/>
              <a:t>Regardless of the problem source, fix it, and rerun the test.</a:t>
            </a:r>
          </a:p>
          <a:p>
            <a:pPr>
              <a:buNone/>
            </a:pPr>
            <a:endParaRPr lang="en-US" dirty="0"/>
          </a:p>
          <a:p>
            <a:endParaRPr lang="en-US" dirty="0"/>
          </a:p>
          <a:p>
            <a:pPr lvl="1"/>
            <a:endParaRPr lang="en-US" dirty="0"/>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8</a:t>
            </a:fld>
            <a:endParaRPr 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5. Repeat for Each Remaining Feature</a:t>
            </a:r>
          </a:p>
        </p:txBody>
      </p:sp>
      <p:sp>
        <p:nvSpPr>
          <p:cNvPr id="12291" name="Content Placeholder 2"/>
          <p:cNvSpPr>
            <a:spLocks noGrp="1"/>
          </p:cNvSpPr>
          <p:nvPr>
            <p:ph idx="1"/>
          </p:nvPr>
        </p:nvSpPr>
        <p:spPr/>
        <p:txBody>
          <a:bodyPr/>
          <a:lstStyle/>
          <a:p>
            <a:pPr>
              <a:buFont typeface="Arial" pitchFamily="34" charset="0"/>
              <a:buChar char="►"/>
            </a:pPr>
            <a:r>
              <a:rPr lang="en-US" dirty="0"/>
              <a:t>As additional features are added, the code may be refactored.</a:t>
            </a:r>
          </a:p>
          <a:p>
            <a:pPr>
              <a:buNone/>
            </a:pPr>
            <a:endParaRPr lang="en-US" dirty="0"/>
          </a:p>
          <a:p>
            <a:pPr lvl="1"/>
            <a:r>
              <a:rPr lang="en-US" dirty="0"/>
              <a:t>Since we can run the tests after the refactoring, we will know whether or not the refactoring has “broken” the code.</a:t>
            </a:r>
          </a:p>
          <a:p>
            <a:pPr lvl="1"/>
            <a:endParaRPr lang="en-US" dirty="0"/>
          </a:p>
        </p:txBody>
      </p:sp>
      <p:sp>
        <p:nvSpPr>
          <p:cNvPr id="5" name="Slide Number Placeholder 4"/>
          <p:cNvSpPr>
            <a:spLocks noGrp="1"/>
          </p:cNvSpPr>
          <p:nvPr>
            <p:ph type="sldNum" sz="quarter" idx="10"/>
          </p:nvPr>
        </p:nvSpPr>
        <p:spPr/>
        <p:txBody>
          <a:bodyPr/>
          <a:lstStyle/>
          <a:p>
            <a:pPr>
              <a:defRPr/>
            </a:pPr>
            <a:endParaRPr lang="en-US" dirty="0"/>
          </a:p>
          <a:p>
            <a:pPr>
              <a:defRPr/>
            </a:pPr>
            <a:fld id="{80B3B999-47CA-473E-8F4A-5D756A166E74}" type="slidenum">
              <a:rPr lang="en-US" smtClean="0"/>
              <a:pPr>
                <a:defRPr/>
              </a:pPr>
              <a:t>9</a:t>
            </a:fld>
            <a:endParaRPr 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DESIGN_ID_LQ2003" val="urMG0Mkb"/>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LQ2003">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Type xmlns="1eda6b60-0b61-45ef-8a02-ed694e551044">Slides</DocType>
    <Course_x0020_Topic xmlns="1eda6b60-0b61-45ef-8a02-ed694e551044">TDD with Junit</Course_x0020_Topic>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D0F34C8926834E892BB7E1B10287E5" ma:contentTypeVersion="4" ma:contentTypeDescription="Create a new document." ma:contentTypeScope="" ma:versionID="239304f65012dd4850bef78b3aefcc07">
  <xsd:schema xmlns:xsd="http://www.w3.org/2001/XMLSchema" xmlns:xs="http://www.w3.org/2001/XMLSchema" xmlns:p="http://schemas.microsoft.com/office/2006/metadata/properties" xmlns:ns2="1eda6b60-0b61-45ef-8a02-ed694e551044" xmlns:ns3="82bad339-324b-4c5d-bccc-163ad8efbb62" targetNamespace="http://schemas.microsoft.com/office/2006/metadata/properties" ma:root="true" ma:fieldsID="1ec031d0af3f1821a51cb0ca1ec04875" ns2:_="" ns3:_="">
    <xsd:import namespace="1eda6b60-0b61-45ef-8a02-ed694e551044"/>
    <xsd:import namespace="82bad339-324b-4c5d-bccc-163ad8efbb62"/>
    <xsd:element name="properties">
      <xsd:complexType>
        <xsd:sequence>
          <xsd:element name="documentManagement">
            <xsd:complexType>
              <xsd:all>
                <xsd:element ref="ns2:DocType" minOccurs="0"/>
                <xsd:element ref="ns2:Course_x0020_Topic"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da6b60-0b61-45ef-8a02-ed694e551044" elementFormDefault="qualified">
    <xsd:import namespace="http://schemas.microsoft.com/office/2006/documentManagement/types"/>
    <xsd:import namespace="http://schemas.microsoft.com/office/infopath/2007/PartnerControls"/>
    <xsd:element name="DocType" ma:index="8" nillable="true" ma:displayName="DocType" ma:format="Dropdown" ma:internalName="DocType">
      <xsd:simpleType>
        <xsd:restriction base="dms:Choice">
          <xsd:enumeration value="Assessments and Answer Keys"/>
          <xsd:enumeration value="Course Outlines"/>
          <xsd:enumeration value="Labs"/>
          <xsd:enumeration value="Lab Solutions and Supporting Files"/>
          <xsd:enumeration value="Setup"/>
          <xsd:enumeration value="Slides"/>
          <xsd:enumeration value="Mapping File"/>
        </xsd:restriction>
      </xsd:simpleType>
    </xsd:element>
    <xsd:element name="Course_x0020_Topic" ma:index="9" nillable="true" ma:displayName="Course Topic" ma:format="Dropdown" ma:internalName="Course_x0020_Topic">
      <xsd:simpleType>
        <xsd:restriction base="dms:Choice">
          <xsd:enumeration value="Core J2EE Patterns"/>
          <xsd:enumeration value="Vanguard COBOL"/>
          <xsd:enumeration value="Spring 3.0"/>
          <xsd:enumeration value="Spring MVC"/>
          <xsd:enumeration value="Spring 3.1"/>
          <xsd:enumeration value="Spring 3.2"/>
          <xsd:enumeration value="New Features Spring 3.2"/>
          <xsd:enumeration value="Spring 4.1"/>
          <xsd:enumeration value="OO Java"/>
          <xsd:enumeration value="JSF using MEB"/>
          <xsd:enumeration value="JSF 1.2 using RAD 7.5"/>
          <xsd:enumeration value="JSF 2.0"/>
          <xsd:enumeration value="Servlets and JSPs"/>
          <xsd:enumeration value="JEE Overview"/>
          <xsd:enumeration value="EJB using MEB"/>
          <xsd:enumeration value="Facelets"/>
          <xsd:enumeration value="JDBC Intro"/>
          <xsd:enumeration value="JDBC Advanced"/>
          <xsd:enumeration value="OO Java"/>
          <xsd:enumeration value="OO Java- Java 5"/>
          <xsd:enumeration value="TDD with Junit"/>
          <xsd:enumeration value="Programming using AST 6.1"/>
        </xsd:restriction>
      </xsd:simpleType>
    </xsd:element>
  </xsd:schema>
  <xsd:schema xmlns:xsd="http://www.w3.org/2001/XMLSchema" xmlns:xs="http://www.w3.org/2001/XMLSchema" xmlns:dms="http://schemas.microsoft.com/office/2006/documentManagement/types" xmlns:pc="http://schemas.microsoft.com/office/infopath/2007/PartnerControls" targetNamespace="82bad339-324b-4c5d-bccc-163ad8efbb62"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B15F9F-B10E-470D-9029-69E69C4EC28A}">
  <ds:schemaRefs>
    <ds:schemaRef ds:uri="http://purl.org/dc/terms/"/>
    <ds:schemaRef ds:uri="82bad339-324b-4c5d-bccc-163ad8efbb62"/>
    <ds:schemaRef ds:uri="http://schemas.microsoft.com/office/2006/documentManagement/types"/>
    <ds:schemaRef ds:uri="http://schemas.microsoft.com/office/infopath/2007/PartnerControls"/>
    <ds:schemaRef ds:uri="http://purl.org/dc/elements/1.1/"/>
    <ds:schemaRef ds:uri="http://schemas.microsoft.com/office/2006/metadata/properties"/>
    <ds:schemaRef ds:uri="1eda6b60-0b61-45ef-8a02-ed694e551044"/>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5941829-558A-4847-88B8-FC70E217A9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da6b60-0b61-45ef-8a02-ed694e551044"/>
    <ds:schemaRef ds:uri="82bad339-324b-4c5d-bccc-163ad8efbb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F2F745-CD81-4174-892C-711EC4F4CE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1056</TotalTime>
  <Words>825</Words>
  <Application>Microsoft Office PowerPoint</Application>
  <PresentationFormat>On-screen Show (4:3)</PresentationFormat>
  <Paragraphs>130</Paragraphs>
  <Slides>13</Slides>
  <Notes>13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Wingdings</vt:lpstr>
      <vt:lpstr>LQ2003</vt:lpstr>
      <vt:lpstr>Default Design</vt:lpstr>
      <vt:lpstr>Custom Design</vt:lpstr>
      <vt:lpstr>PowerPoint Presentation</vt:lpstr>
      <vt:lpstr>Objectives</vt:lpstr>
      <vt:lpstr>What is Test-Driven Development?</vt:lpstr>
      <vt:lpstr>TDD Steps</vt:lpstr>
      <vt:lpstr>1. Write a Test for New Feature</vt:lpstr>
      <vt:lpstr>2. Run the Test</vt:lpstr>
      <vt:lpstr>3. Implement the Feature</vt:lpstr>
      <vt:lpstr>4. Run the Test, and Verify it Passes</vt:lpstr>
      <vt:lpstr>5. Repeat for Each Remaining Feature</vt:lpstr>
      <vt:lpstr>Why Use TDD?</vt:lpstr>
      <vt:lpstr>Tools and SDLC Processes and TDD</vt:lpstr>
      <vt:lpstr>Summary</vt:lpstr>
      <vt:lpstr>PowerPoint Presentation</vt:lpstr>
    </vt:vector>
  </TitlesOfParts>
  <Company>LearnQuest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 Introduction to Test Driven Development</dc:title>
  <dc:creator>jyoung</dc:creator>
  <cp:lastModifiedBy>Lisa Smyser</cp:lastModifiedBy>
  <cp:revision>193</cp:revision>
  <cp:lastPrinted>2019-06-14T13:11:43Z</cp:lastPrinted>
  <dcterms:created xsi:type="dcterms:W3CDTF">2008-07-25T19:02:29Z</dcterms:created>
  <dcterms:modified xsi:type="dcterms:W3CDTF">2021-04-05T13:55:07Z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0x01010006D0F34C8926834E892BB7E1B10287E5</vt:lpwstr>
  </property>
  <property fmtid="{D5CDD505-2E9C-101B-9397-08002B2CF9AE}" pid="3" name="ArticulateGUID">
    <vt:lpwstr>A86FC06C-2F58-4CA0-B314-BC94A3A60052</vt:lpwstr>
  </property>
  <property fmtid="{D5CDD505-2E9C-101B-9397-08002B2CF9AE}" pid="4" name="ArticulatePath">
    <vt:lpwstr>https://learnquest1-my.sharepoint.com/personal/lisa_smyser_learnquest_com/Documents/EJCJ-360/Update June 2019/Instructor Materials/Module 19 - Introduction to Test Driven Development</vt:lpwstr>
  </property>
</Properties>
</file>