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75" r:id="rId12"/>
    <p:sldId id="265" r:id="rId13"/>
    <p:sldId id="266" r:id="rId14"/>
    <p:sldId id="267" r:id="rId15"/>
    <p:sldId id="274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6"/>
    <a:srgbClr val="FFC100"/>
    <a:srgbClr val="ED7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0AD164B9-65DA-4062-BE4D-9D75AB9C09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C0A6C9C-5412-4D9D-A528-B65F0EEA5C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9D778-BEFF-4A05-A0B5-D5E549C9A80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B5B4AE8-B839-4E38-B115-5DC84FD89A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6AD1FAC-99BA-4E08-8406-B7C1C1C4F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D456B-7326-4E5A-B5E0-6C33287DBB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3691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B62C4-BD2D-47C4-BA4A-563E774A6FC2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D5578-4B3D-474D-919C-BD5FDE95FE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59060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0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66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7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759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248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5903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397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67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530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73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8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60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874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7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1533-527F-4D13-AD46-F381CD2AADCB}" type="datetimeFigureOut">
              <a:rPr lang="hu-HU" smtClean="0"/>
              <a:t>2019. 06. 21.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2203C2-101C-49D6-8EE3-F3C71EFA75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552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32FF319-1B9F-45ED-A617-64E8BB935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500" y="4187890"/>
            <a:ext cx="5825202" cy="161532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Dunár Olivér</a:t>
            </a:r>
            <a:b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Mérnökinformatikus </a:t>
            </a:r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BSc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Témavezető: dr. Hegyháti Máté</a:t>
            </a:r>
          </a:p>
          <a:p>
            <a:pPr algn="l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Széchenyi István Egyetem</a:t>
            </a:r>
          </a:p>
          <a:p>
            <a:pPr algn="l"/>
            <a:r>
              <a:rPr lang="hu-HU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2019.06.28.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7613C-A3CA-479F-8D29-682FB1AC1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16" y="1397000"/>
            <a:ext cx="7644584" cy="2653836"/>
          </a:xfrm>
        </p:spPr>
        <p:txBody>
          <a:bodyPr>
            <a:noAutofit/>
          </a:bodyPr>
          <a:lstStyle/>
          <a:p>
            <a:pPr algn="ctr"/>
            <a:r>
              <a:rPr lang="hu-H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S-gráf alapú </a:t>
            </a:r>
            <a:br>
              <a:rPr lang="hu-H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várható profit maximalizálás </a:t>
            </a:r>
            <a:br>
              <a:rPr lang="hu-H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sztochasztikus környezetben</a:t>
            </a:r>
          </a:p>
        </p:txBody>
      </p:sp>
      <p:pic>
        <p:nvPicPr>
          <p:cNvPr id="15" name="Kép 3">
            <a:extLst>
              <a:ext uri="{FF2B5EF4-FFF2-40B4-BE49-F238E27FC236}">
                <a16:creationId xmlns:a16="http://schemas.microsoft.com/office/drawing/2014/main" id="{0084E412-7E4B-4029-99A6-373E9CA6F646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5851088" y="248680"/>
            <a:ext cx="747360" cy="899640"/>
          </a:xfrm>
          <a:prstGeom prst="rect">
            <a:avLst/>
          </a:prstGeom>
          <a:ln>
            <a:noFill/>
          </a:ln>
        </p:spPr>
      </p:pic>
      <p:pic>
        <p:nvPicPr>
          <p:cNvPr id="22" name="Kép 4">
            <a:extLst>
              <a:ext uri="{FF2B5EF4-FFF2-40B4-BE49-F238E27FC236}">
                <a16:creationId xmlns:a16="http://schemas.microsoft.com/office/drawing/2014/main" id="{0B60AC67-74FB-4C16-8574-015E0DE94615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6633336" y="248680"/>
            <a:ext cx="1008360" cy="89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64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33161"/>
            <a:ext cx="742977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megoldómódszer megvalósítása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CDBC-ED95-4E26-84B3-53425DEB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488613"/>
            <a:ext cx="6447501" cy="5255785"/>
          </a:xfrm>
        </p:spPr>
        <p:txBody>
          <a:bodyPr>
            <a:normAutofit lnSpcReduction="10000"/>
          </a:bodyPr>
          <a:lstStyle/>
          <a:p>
            <a:r>
              <a:rPr lang="hu-HU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alapú S-gráf </a:t>
            </a:r>
            <a:r>
              <a:rPr lang="hu-HU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hu-HU" sz="19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</a:t>
            </a:r>
            <a:r>
              <a:rPr lang="hu-H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függvénykönyvtár, </a:t>
            </a:r>
            <a:r>
              <a:rPr lang="hu-H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endParaRPr lang="hu-HU" sz="17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Determinisztikus profit maximalizáló</a:t>
            </a:r>
          </a:p>
          <a:p>
            <a:r>
              <a:rPr lang="hu-HU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Implementációs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lépések: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fájl definiálása, beolvasása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Parancssori kapcsoló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Töröttvonal osztály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Determinisztikus profit maximalizáló </a:t>
            </a:r>
            <a:r>
              <a:rPr lang="hu-HU"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refaktorálása</a:t>
            </a:r>
            <a:endParaRPr lang="hu-HU" sz="17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Sztochasztikus módszerek implementálása</a:t>
            </a:r>
          </a:p>
          <a:p>
            <a:pPr marL="1436688" lvl="1" indent="-269875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341438" algn="l"/>
              </a:tabLst>
            </a:pP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Kötött batch méretű eset</a:t>
            </a:r>
          </a:p>
          <a:p>
            <a:pPr marL="1436688" lvl="1" indent="-269875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341438" algn="l"/>
              </a:tabLst>
            </a:pP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Változó batch méretű eset</a:t>
            </a:r>
          </a:p>
          <a:p>
            <a:pPr marL="1436688" lvl="1" indent="-269875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341438" algn="l"/>
              </a:tabLst>
            </a:pP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Két lépcsős eset</a:t>
            </a:r>
          </a:p>
          <a:p>
            <a:pPr marL="1436688" lvl="1" indent="-269875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341438" algn="l"/>
              </a:tabLst>
            </a:pP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Multiproduct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esetek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Új kimenet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Tesztelés</a:t>
            </a: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2CC71D5-9E7C-4D88-8D16-6613ECD38BE9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9/17</a:t>
            </a:r>
          </a:p>
        </p:txBody>
      </p:sp>
    </p:spTree>
    <p:extLst>
      <p:ext uri="{BB962C8B-B14F-4D97-AF65-F5344CB8AC3E}">
        <p14:creationId xmlns:p14="http://schemas.microsoft.com/office/powerpoint/2010/main" val="356113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33161"/>
            <a:ext cx="742977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megoldómódszer megvalósítása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CDBC-ED95-4E26-84B3-53425DEB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293561"/>
            <a:ext cx="6447501" cy="3880773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Preventív ütemezés változó batch méretű esetben</a:t>
            </a:r>
          </a:p>
          <a:p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 termék profit függvénye egy adott forgatókönyvben:</a:t>
            </a: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tabLst>
                <a:tab pos="0" algn="l"/>
              </a:tabLst>
            </a:pPr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Célfüggvény: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4F4EA-6FFC-4C04-9E64-F59E5C328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00" y="4654135"/>
            <a:ext cx="2830968" cy="78146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5CF207E3-5252-4A9A-934B-5DD51CAF22F7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10/17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CEBA980-5A51-4F43-BD68-D5082CE2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26" y="2587122"/>
            <a:ext cx="6636488" cy="10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3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33161"/>
            <a:ext cx="742977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megoldómódszer megvalósítása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CDBC-ED95-4E26-84B3-53425DEB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293561"/>
            <a:ext cx="6447501" cy="3880773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Preventív ütemezés változó batch méretű esetben</a:t>
            </a: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  <a:tabLst>
                <a:tab pos="0" algn="l"/>
              </a:tabLst>
            </a:pPr>
            <a:endParaRPr lang="hu-HU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B244F6C-FE6D-4CB1-B12B-A69A8206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26" y="5646163"/>
            <a:ext cx="1227364" cy="45157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1D5C69F-337C-4E88-AD8F-ABE0E7D0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27" y="5666154"/>
            <a:ext cx="1242831" cy="369332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12F80D75-BCCE-4C39-81A7-6799B080F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364" y="6077391"/>
            <a:ext cx="1182340" cy="350323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E78D2E63-5FA5-4B49-8A6E-AD8C99240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171" y="6126654"/>
            <a:ext cx="1182339" cy="25179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A856D8F-27A1-435D-A2DE-B151A21B9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432" y="5738923"/>
            <a:ext cx="1328930" cy="282397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6EEF57F6-0756-4F91-A2AD-37470F5A2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467" y="6091512"/>
            <a:ext cx="936023" cy="251796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202DD030-D06B-44E1-8FB1-1EE981B940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2449" y="6063597"/>
            <a:ext cx="1000399" cy="272836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CE532EB0-92C1-4340-999A-CFBF3A027F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3167" y="5714996"/>
            <a:ext cx="1296714" cy="282396"/>
          </a:xfrm>
          <a:prstGeom prst="rect">
            <a:avLst/>
          </a:prstGeom>
        </p:spPr>
      </p:pic>
      <p:sp>
        <p:nvSpPr>
          <p:cNvPr id="28" name="Szövegdoboz 27">
            <a:extLst>
              <a:ext uri="{FF2B5EF4-FFF2-40B4-BE49-F238E27FC236}">
                <a16:creationId xmlns:a16="http://schemas.microsoft.com/office/drawing/2014/main" id="{E63D6660-525C-4185-8C23-D75A8C92AE75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11/17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C141629-41B3-4D6B-8D22-3AFB767ADA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33" y="1642535"/>
            <a:ext cx="3331328" cy="3880774"/>
          </a:xfrm>
          <a:prstGeom prst="rect">
            <a:avLst/>
          </a:prstGeom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C43345E1-5B54-4216-AC0D-F86024FF2652}"/>
              </a:ext>
            </a:extLst>
          </p:cNvPr>
          <p:cNvSpPr txBox="1"/>
          <p:nvPr/>
        </p:nvSpPr>
        <p:spPr>
          <a:xfrm>
            <a:off x="1935768" y="5290062"/>
            <a:ext cx="207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S1 forgatókönyv</a:t>
            </a:r>
            <a:endParaRPr lang="hu-HU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38B61BB-6424-41E8-8B4D-401294ACE0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14" y="1642535"/>
            <a:ext cx="3327106" cy="3880800"/>
          </a:xfrm>
          <a:prstGeom prst="rect">
            <a:avLst/>
          </a:prstGeom>
        </p:spPr>
      </p:pic>
      <p:sp>
        <p:nvSpPr>
          <p:cNvPr id="29" name="Szövegdoboz 28">
            <a:extLst>
              <a:ext uri="{FF2B5EF4-FFF2-40B4-BE49-F238E27FC236}">
                <a16:creationId xmlns:a16="http://schemas.microsoft.com/office/drawing/2014/main" id="{31C654FC-F0D2-4ADC-AF50-C18518F2ABDC}"/>
              </a:ext>
            </a:extLst>
          </p:cNvPr>
          <p:cNvSpPr txBox="1"/>
          <p:nvPr/>
        </p:nvSpPr>
        <p:spPr>
          <a:xfrm>
            <a:off x="5345167" y="5294413"/>
            <a:ext cx="205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S2 forgatókönyv</a:t>
            </a:r>
            <a:endParaRPr lang="hu-HU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33161"/>
            <a:ext cx="742977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megoldómódszer megvalósítása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CDBC-ED95-4E26-84B3-53425DEB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293561"/>
            <a:ext cx="6447501" cy="3880773"/>
          </a:xfrm>
        </p:spPr>
        <p:txBody>
          <a:bodyPr>
            <a:normAutofit/>
          </a:bodyPr>
          <a:lstStyle/>
          <a:p>
            <a:pPr marL="0" lvl="1" indent="0">
              <a:buNone/>
              <a:tabLst>
                <a:tab pos="0" algn="l"/>
              </a:tabLst>
            </a:pPr>
            <a:endParaRPr lang="hu-HU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013576FE-F936-44D5-8310-21181DC7C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4"/>
          <a:stretch/>
        </p:blipFill>
        <p:spPr>
          <a:xfrm>
            <a:off x="6527880" y="5564439"/>
            <a:ext cx="2194560" cy="776653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18DFAB92-6CDE-4E1F-9641-1A2799D00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60" y="4785225"/>
            <a:ext cx="700365" cy="617489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31708CA0-03CC-46FD-B5D0-6B5F7AB20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3798" y="4780868"/>
            <a:ext cx="700365" cy="617489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B03DFCF5-A995-485A-9CAE-EBF5F4D7C245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12/17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413B732-B95C-4265-8FDC-40303701A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480" y="1281191"/>
            <a:ext cx="5861039" cy="351482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A5D8115-3E58-4641-8E19-6E678F589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962" y="4780868"/>
            <a:ext cx="2688798" cy="20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33161"/>
            <a:ext cx="742977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megoldómódszer megvalósítása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CDBC-ED95-4E26-84B3-53425DEB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293561"/>
            <a:ext cx="6447501" cy="3880773"/>
          </a:xfrm>
        </p:spPr>
        <p:txBody>
          <a:bodyPr>
            <a:normAutofit/>
          </a:bodyPr>
          <a:lstStyle/>
          <a:p>
            <a:pPr marL="0" lvl="1" indent="0">
              <a:buNone/>
              <a:tabLst>
                <a:tab pos="0" algn="l"/>
              </a:tabLst>
            </a:pPr>
            <a:endParaRPr lang="hu-HU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F411E-6D69-4538-A820-75BC6096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67" y="2494654"/>
            <a:ext cx="2136559" cy="4673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21B26C-B079-4AE7-B1B9-600283493980}"/>
              </a:ext>
            </a:extLst>
          </p:cNvPr>
          <p:cNvSpPr txBox="1"/>
          <p:nvPr/>
        </p:nvSpPr>
        <p:spPr>
          <a:xfrm>
            <a:off x="5538651" y="1765231"/>
            <a:ext cx="326879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Az optimális x érték kiválasztása: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Termék várható profitja kiszámítva.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BF2AD18-C786-43B1-B5AB-5242330CCA0F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13/17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A686C97-831A-48CD-A7FC-F196D15A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21" y="1293561"/>
            <a:ext cx="4636522" cy="54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2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33161"/>
            <a:ext cx="742977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megoldómódszer megvalósítása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CDBC-ED95-4E26-84B3-53425DEB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293561"/>
            <a:ext cx="6872423" cy="4793730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Összes várható profit kiszámítása a termékek várható profitjainak összegeként:</a:t>
            </a:r>
          </a:p>
          <a:p>
            <a:endParaRPr lang="hu-HU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Implementált esetek:</a:t>
            </a:r>
          </a:p>
          <a:p>
            <a:pPr marL="0" lvl="1" indent="0">
              <a:buNone/>
              <a:tabLst>
                <a:tab pos="0" algn="l"/>
              </a:tabLst>
            </a:pPr>
            <a:endParaRPr lang="hu-HU" sz="19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5DC7D-415C-4544-B42D-1D57A14A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4" y="1953961"/>
            <a:ext cx="3147863" cy="866078"/>
          </a:xfrm>
          <a:prstGeom prst="rect">
            <a:avLst/>
          </a:prstGeom>
        </p:spPr>
      </p:pic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46E4FE12-F3C6-4995-B1DD-4F4968333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12426"/>
              </p:ext>
            </p:extLst>
          </p:nvPr>
        </p:nvGraphicFramePr>
        <p:xfrm>
          <a:off x="1088571" y="3480439"/>
          <a:ext cx="7429772" cy="2844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7443">
                  <a:extLst>
                    <a:ext uri="{9D8B030D-6E8A-4147-A177-3AD203B41FA5}">
                      <a16:colId xmlns:a16="http://schemas.microsoft.com/office/drawing/2014/main" val="690089163"/>
                    </a:ext>
                  </a:extLst>
                </a:gridCol>
                <a:gridCol w="1857443">
                  <a:extLst>
                    <a:ext uri="{9D8B030D-6E8A-4147-A177-3AD203B41FA5}">
                      <a16:colId xmlns:a16="http://schemas.microsoft.com/office/drawing/2014/main" val="165702068"/>
                    </a:ext>
                  </a:extLst>
                </a:gridCol>
                <a:gridCol w="1857443">
                  <a:extLst>
                    <a:ext uri="{9D8B030D-6E8A-4147-A177-3AD203B41FA5}">
                      <a16:colId xmlns:a16="http://schemas.microsoft.com/office/drawing/2014/main" val="73803654"/>
                    </a:ext>
                  </a:extLst>
                </a:gridCol>
                <a:gridCol w="1857443">
                  <a:extLst>
                    <a:ext uri="{9D8B030D-6E8A-4147-A177-3AD203B41FA5}">
                      <a16:colId xmlns:a16="http://schemas.microsoft.com/office/drawing/2014/main" val="3443862092"/>
                    </a:ext>
                  </a:extLst>
                </a:gridCol>
              </a:tblGrid>
              <a:tr h="1201628">
                <a:tc>
                  <a:txBody>
                    <a:bodyPr/>
                    <a:lstStyle/>
                    <a:p>
                      <a:pPr algn="ctr"/>
                      <a:endParaRPr lang="hu-H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Egy terméket eredményező receptek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Multiproduct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receptek (</a:t>
                      </a:r>
                      <a:r>
                        <a:rPr lang="hu-HU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diszjunkt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halmazokkal)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Multiproduct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receptek (halmaz metszetekkel)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617862"/>
                  </a:ext>
                </a:extLst>
              </a:tr>
              <a:tr h="550849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Kötött batch méretű 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85950"/>
                  </a:ext>
                </a:extLst>
              </a:tr>
              <a:tr h="550849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Változó batch méretű 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(+LP)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248550"/>
                  </a:ext>
                </a:extLst>
              </a:tr>
              <a:tr h="541473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Két lépcsős 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(+LP)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066564"/>
                  </a:ext>
                </a:extLst>
              </a:tr>
            </a:tbl>
          </a:graphicData>
        </a:graphic>
      </p:graphicFrame>
      <p:pic>
        <p:nvPicPr>
          <p:cNvPr id="15" name="Kép 14">
            <a:extLst>
              <a:ext uri="{FF2B5EF4-FFF2-40B4-BE49-F238E27FC236}">
                <a16:creationId xmlns:a16="http://schemas.microsoft.com/office/drawing/2014/main" id="{A8F671A9-5931-450B-81CD-B46DFCB1E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75" y="4728274"/>
            <a:ext cx="478487" cy="45575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FCDC5F92-D0F3-45E7-986F-AD6CE7364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30" y="5246433"/>
            <a:ext cx="478487" cy="455759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6233B1C-1C5F-4607-84E0-21BBFA658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27" y="5812486"/>
            <a:ext cx="478487" cy="455759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76ADD229-6350-4296-8AB8-47D10AC00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371" y="4732630"/>
            <a:ext cx="478487" cy="455759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47C1D6BA-54BA-4621-8B35-DF6A9C0B2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26" y="5250789"/>
            <a:ext cx="478487" cy="455759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72DC7586-34CA-43E3-8A60-075088C1C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23" y="5816842"/>
            <a:ext cx="478487" cy="455759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2F76BCF5-3629-414C-9814-DBDA91654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06" y="5340248"/>
            <a:ext cx="302961" cy="302961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A3A35EA8-9F99-4C4D-BCFF-29A92A088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50" y="5893239"/>
            <a:ext cx="302961" cy="302961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D65AE307-C4EA-4BD3-87A4-60610B650206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14/17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0C444C2C-5007-4214-864D-3E7F19F45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778" y="4728273"/>
            <a:ext cx="478487" cy="4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2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E76A1-B0BB-4BFD-AB94-F31A9733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804446"/>
            <a:ext cx="6889840" cy="388077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90C226"/>
              </a:buClr>
              <a:tabLst>
                <a:tab pos="0" algn="l"/>
              </a:tabLst>
            </a:pPr>
            <a:r>
              <a:rPr lang="hu-HU" sz="2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generált paraméterek</a:t>
            </a:r>
            <a:endParaRPr lang="hu-HU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tabLst>
                <a:tab pos="714375" algn="l"/>
              </a:tabLst>
            </a:pPr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Kötött 		≤ változó		 ≤ két lépcsős</a:t>
            </a:r>
            <a:endParaRPr lang="hu-HU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  <a:tabLst>
                <a:tab pos="0" algn="l"/>
              </a:tabLst>
            </a:pPr>
            <a:endParaRPr lang="hu-HU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96DA034-BEEA-42FE-8882-0A8D91E5F815}"/>
              </a:ext>
            </a:extLst>
          </p:cNvPr>
          <p:cNvSpPr/>
          <p:nvPr/>
        </p:nvSpPr>
        <p:spPr>
          <a:xfrm>
            <a:off x="2206924" y="1322380"/>
            <a:ext cx="558845" cy="234885"/>
          </a:xfrm>
          <a:prstGeom prst="rect">
            <a:avLst/>
          </a:prstGeom>
          <a:solidFill>
            <a:srgbClr val="ED7E30"/>
          </a:solidFill>
          <a:ln>
            <a:solidFill>
              <a:srgbClr val="ED7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830E6E5-FB65-4595-A067-C27C4737F57D}"/>
              </a:ext>
            </a:extLst>
          </p:cNvPr>
          <p:cNvSpPr/>
          <p:nvPr/>
        </p:nvSpPr>
        <p:spPr>
          <a:xfrm>
            <a:off x="4049706" y="1322380"/>
            <a:ext cx="558845" cy="234885"/>
          </a:xfrm>
          <a:prstGeom prst="rect">
            <a:avLst/>
          </a:prstGeom>
          <a:solidFill>
            <a:srgbClr val="FFC100"/>
          </a:solidFill>
          <a:ln>
            <a:solidFill>
              <a:srgbClr val="FFC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397E645-7A66-4C98-A18D-95D63849C855}"/>
              </a:ext>
            </a:extLst>
          </p:cNvPr>
          <p:cNvSpPr/>
          <p:nvPr/>
        </p:nvSpPr>
        <p:spPr>
          <a:xfrm>
            <a:off x="6448003" y="1322380"/>
            <a:ext cx="558845" cy="234885"/>
          </a:xfrm>
          <a:prstGeom prst="rect">
            <a:avLst/>
          </a:prstGeom>
          <a:solidFill>
            <a:srgbClr val="70AD46"/>
          </a:solidFill>
          <a:ln>
            <a:solidFill>
              <a:srgbClr val="70A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518AD9-0075-43CB-A62D-0FC4D788E0F2}"/>
              </a:ext>
            </a:extLst>
          </p:cNvPr>
          <p:cNvSpPr txBox="1">
            <a:spLocks/>
          </p:cNvSpPr>
          <p:nvPr/>
        </p:nvSpPr>
        <p:spPr>
          <a:xfrm>
            <a:off x="1000126" y="182882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Teszteredmények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71B0255E-9D57-4355-8320-D064585A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05" y="1686564"/>
            <a:ext cx="7717590" cy="5072758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006373F3-7D39-4E31-96CE-94BC9B81BCCD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15/17</a:t>
            </a:r>
          </a:p>
        </p:txBody>
      </p:sp>
    </p:spTree>
    <p:extLst>
      <p:ext uri="{BB962C8B-B14F-4D97-AF65-F5344CB8AC3E}">
        <p14:creationId xmlns:p14="http://schemas.microsoft.com/office/powerpoint/2010/main" val="165553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182882"/>
            <a:ext cx="644750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Teszteredmények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111601A0-29EC-42EA-87B9-61788CF171C9}"/>
              </a:ext>
            </a:extLst>
          </p:cNvPr>
          <p:cNvSpPr/>
          <p:nvPr/>
        </p:nvSpPr>
        <p:spPr>
          <a:xfrm>
            <a:off x="2622156" y="1677846"/>
            <a:ext cx="558845" cy="234885"/>
          </a:xfrm>
          <a:prstGeom prst="rect">
            <a:avLst/>
          </a:prstGeom>
          <a:solidFill>
            <a:srgbClr val="ED7E30"/>
          </a:solidFill>
          <a:ln>
            <a:solidFill>
              <a:srgbClr val="ED7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429ACDE6-ADBB-4E50-905A-F3887127D091}"/>
              </a:ext>
            </a:extLst>
          </p:cNvPr>
          <p:cNvSpPr/>
          <p:nvPr/>
        </p:nvSpPr>
        <p:spPr>
          <a:xfrm>
            <a:off x="4445046" y="1677845"/>
            <a:ext cx="558845" cy="234885"/>
          </a:xfrm>
          <a:prstGeom prst="rect">
            <a:avLst/>
          </a:prstGeom>
          <a:solidFill>
            <a:srgbClr val="FFC100"/>
          </a:solidFill>
          <a:ln>
            <a:solidFill>
              <a:srgbClr val="FFC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36B447FD-2969-4493-A0B2-A83B96FDE822}"/>
              </a:ext>
            </a:extLst>
          </p:cNvPr>
          <p:cNvSpPr/>
          <p:nvPr/>
        </p:nvSpPr>
        <p:spPr>
          <a:xfrm>
            <a:off x="6741315" y="1677844"/>
            <a:ext cx="558845" cy="234885"/>
          </a:xfrm>
          <a:prstGeom prst="rect">
            <a:avLst/>
          </a:prstGeom>
          <a:solidFill>
            <a:srgbClr val="70AD46"/>
          </a:solidFill>
          <a:ln>
            <a:solidFill>
              <a:srgbClr val="70A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F1EBDD4-A2F4-42A6-B61F-09F010D9B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24" r="-503"/>
          <a:stretch/>
        </p:blipFill>
        <p:spPr>
          <a:xfrm>
            <a:off x="1111602" y="6675118"/>
            <a:ext cx="6255849" cy="18288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F323413-149F-412D-BFC6-D877A5E50A35}"/>
              </a:ext>
            </a:extLst>
          </p:cNvPr>
          <p:cNvSpPr txBox="1">
            <a:spLocks/>
          </p:cNvSpPr>
          <p:nvPr/>
        </p:nvSpPr>
        <p:spPr>
          <a:xfrm>
            <a:off x="1000126" y="734784"/>
            <a:ext cx="6889840" cy="1259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Speciális tesztesetek pl.:</a:t>
            </a:r>
          </a:p>
          <a:p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és </a:t>
            </a:r>
            <a:r>
              <a:rPr lang="hu-HU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méret megegyezik (1,2)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Kötött 		= változó 		= két lépcsős</a:t>
            </a:r>
          </a:p>
          <a:p>
            <a:pPr marL="342900" lvl="1" indent="-342900">
              <a:tabLst>
                <a:tab pos="714375" algn="l"/>
              </a:tabLst>
            </a:pPr>
            <a:endParaRPr lang="hu-HU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E5ADD51-9E09-4866-B85C-3411EA41BB88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16/17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BE4C46A2-531B-45C7-8E12-A8653A838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387" b="4476"/>
          <a:stretch/>
        </p:blipFill>
        <p:spPr>
          <a:xfrm>
            <a:off x="1111602" y="2772144"/>
            <a:ext cx="3399438" cy="3902974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4BE6FC6A-24F7-4FE8-865C-A5E244C4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2" y="2772144"/>
            <a:ext cx="6224548" cy="4085856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15C8652-B6A5-49E1-8F32-B68D998DA595}"/>
              </a:ext>
            </a:extLst>
          </p:cNvPr>
          <p:cNvSpPr txBox="1"/>
          <p:nvPr/>
        </p:nvSpPr>
        <p:spPr>
          <a:xfrm>
            <a:off x="1000126" y="1999368"/>
            <a:ext cx="6778364" cy="80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714375" algn="l"/>
              </a:tabLst>
            </a:pPr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Csak 1 db forgatókönyv van (3,4)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Kötött 		≤ változó			= két lépcsős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BCAFF687-21BE-48AC-8DEC-6132A21A596A}"/>
              </a:ext>
            </a:extLst>
          </p:cNvPr>
          <p:cNvSpPr/>
          <p:nvPr/>
        </p:nvSpPr>
        <p:spPr>
          <a:xfrm>
            <a:off x="2622155" y="2488726"/>
            <a:ext cx="558845" cy="234885"/>
          </a:xfrm>
          <a:prstGeom prst="rect">
            <a:avLst/>
          </a:prstGeom>
          <a:solidFill>
            <a:srgbClr val="ED7E30"/>
          </a:solidFill>
          <a:ln>
            <a:solidFill>
              <a:srgbClr val="ED7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E2E4C1B6-6C7E-42B9-A6C5-1539D101949A}"/>
              </a:ext>
            </a:extLst>
          </p:cNvPr>
          <p:cNvSpPr/>
          <p:nvPr/>
        </p:nvSpPr>
        <p:spPr>
          <a:xfrm>
            <a:off x="4445045" y="2497327"/>
            <a:ext cx="558845" cy="234885"/>
          </a:xfrm>
          <a:prstGeom prst="rect">
            <a:avLst/>
          </a:prstGeom>
          <a:solidFill>
            <a:srgbClr val="FFC100"/>
          </a:solidFill>
          <a:ln>
            <a:solidFill>
              <a:srgbClr val="FFC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C8FDF7FE-F119-48C4-9EB4-7654CBF7BF99}"/>
              </a:ext>
            </a:extLst>
          </p:cNvPr>
          <p:cNvSpPr/>
          <p:nvPr/>
        </p:nvSpPr>
        <p:spPr>
          <a:xfrm>
            <a:off x="6741315" y="2507461"/>
            <a:ext cx="558845" cy="234885"/>
          </a:xfrm>
          <a:prstGeom prst="rect">
            <a:avLst/>
          </a:prstGeom>
          <a:solidFill>
            <a:srgbClr val="70AD46"/>
          </a:solidFill>
          <a:ln>
            <a:solidFill>
              <a:srgbClr val="70A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28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Összefoglalás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CDBC-ED95-4E26-84B3-53425DEB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1488613"/>
            <a:ext cx="7807325" cy="4694473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Várható profit maximalizálás S-gráf keretrendszer segítségével, sztochasztikus paraméterek használatával</a:t>
            </a:r>
          </a:p>
          <a:p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különböző feladatosztály megoldómódszerének részleteinek kidolgozása, implementálása a keretrendszerbe</a:t>
            </a:r>
          </a:p>
          <a:p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már meglévő determinisztikus és az új sztochasztikus profit maximalizáló tesztelése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2A90CE9-B411-415B-92A8-8732849D925A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17/17</a:t>
            </a:r>
          </a:p>
        </p:txBody>
      </p:sp>
    </p:spTree>
    <p:extLst>
      <p:ext uri="{BB962C8B-B14F-4D97-AF65-F5344CB8AC3E}">
        <p14:creationId xmlns:p14="http://schemas.microsoft.com/office/powerpoint/2010/main" val="16678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49" y="2768600"/>
            <a:ext cx="6447501" cy="1320800"/>
          </a:xfrm>
        </p:spPr>
        <p:txBody>
          <a:bodyPr>
            <a:normAutofit/>
          </a:bodyPr>
          <a:lstStyle/>
          <a:p>
            <a:pPr algn="ctr"/>
            <a:r>
              <a:rPr lang="hu-HU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Köszönöm a figyelmet!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965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Tartalom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CDBC-ED95-4E26-84B3-53425DEB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1640471"/>
            <a:ext cx="6447501" cy="3880773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Ütemezési feladatok</a:t>
            </a:r>
          </a:p>
          <a:p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Megoldó módszerek</a:t>
            </a:r>
          </a:p>
          <a:p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S-gráf keretrendszer</a:t>
            </a:r>
          </a:p>
          <a:p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Problémadefiníció</a:t>
            </a:r>
          </a:p>
          <a:p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megoldómódszer megvalósítása</a:t>
            </a:r>
          </a:p>
          <a:p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Teszteredmények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4521B0F-EC61-408F-9ADC-B9FAAC2B4F83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1/17</a:t>
            </a:r>
          </a:p>
        </p:txBody>
      </p:sp>
    </p:spTree>
    <p:extLst>
      <p:ext uri="{BB962C8B-B14F-4D97-AF65-F5344CB8AC3E}">
        <p14:creationId xmlns:p14="http://schemas.microsoft.com/office/powerpoint/2010/main" val="387915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Ütemezés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CDBC-ED95-4E26-84B3-53425DEB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405340"/>
            <a:ext cx="6447501" cy="3880773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Általánosan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Feladatok, erőforrások, időzítés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Célkitűzés, korlátozások</a:t>
            </a:r>
          </a:p>
          <a:p>
            <a:pPr marL="342900" lvl="1" indent="-342900">
              <a:tabLst>
                <a:tab pos="0" algn="l"/>
              </a:tabLst>
            </a:pPr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Szakaszos</a:t>
            </a:r>
            <a:r>
              <a:rPr lang="hu-H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üzemű gyártórendszerek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Munkák, lépéseik, berendezések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Végrehajtási-, átállási-, tisztítási idők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Tárolási stratégia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D2AC8-CA3E-4D4E-8444-BA6B1F91D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69" y="4260630"/>
            <a:ext cx="6008914" cy="225997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78BE4D99-5FE8-4449-8BE9-51592E94DF62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2/17</a:t>
            </a:r>
          </a:p>
        </p:txBody>
      </p:sp>
    </p:spTree>
    <p:extLst>
      <p:ext uri="{BB962C8B-B14F-4D97-AF65-F5344CB8AC3E}">
        <p14:creationId xmlns:p14="http://schemas.microsoft.com/office/powerpoint/2010/main" val="163367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Megoldó módszerek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E76A1-B0BB-4BFD-AB94-F31A9733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1405340"/>
            <a:ext cx="7055303" cy="4969334"/>
          </a:xfrm>
        </p:spPr>
        <p:txBody>
          <a:bodyPr>
            <a:normAutofit fontScale="92500" lnSpcReduction="20000"/>
          </a:bodyPr>
          <a:lstStyle/>
          <a:p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MILP (Mixed-Integer </a:t>
            </a:r>
            <a:r>
              <a:rPr lang="hu-HU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modellek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Időfelosztásos (Time </a:t>
            </a:r>
            <a:r>
              <a:rPr lang="hu-HU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discretization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Precedencia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alapú (</a:t>
            </a:r>
            <a:r>
              <a:rPr lang="hu-HU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Precedence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1" indent="-342900">
              <a:tabLst>
                <a:tab pos="0" algn="l"/>
              </a:tabLst>
            </a:pPr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Állapottér bejárásán alapuló módszerek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Időzített automaták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Időzített </a:t>
            </a:r>
            <a:r>
              <a:rPr lang="hu-HU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petri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hálók</a:t>
            </a:r>
          </a:p>
          <a:p>
            <a:pPr marL="342900" lvl="1" indent="-342900">
              <a:tabLst>
                <a:tab pos="0" algn="l"/>
              </a:tabLst>
            </a:pPr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S-gráf keretrendszer</a:t>
            </a:r>
          </a:p>
          <a:p>
            <a:pPr marL="342900" lvl="1" indent="-342900">
              <a:tabLst>
                <a:tab pos="0" algn="l"/>
              </a:tabLst>
            </a:pPr>
            <a:endParaRPr lang="hu-HU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tabLst>
                <a:tab pos="0" algn="l"/>
              </a:tabLst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A. Mendez, Jaime Cerda, Ignacio E. Grossmann,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Iiro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Harjunkoski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Marco</a:t>
            </a:r>
            <a:r>
              <a:rPr lang="hu-H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Fahl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State-of-the-art review of optimization methods for short-term scheduling of batch</a:t>
            </a:r>
            <a:r>
              <a:rPr lang="hu-H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processes. Computers &amp; Chemical Engineering, 30(6-7):913–946, May 2006.</a:t>
            </a:r>
            <a:endParaRPr lang="hu-HU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tabLst>
                <a:tab pos="0" algn="l"/>
              </a:tabLst>
            </a:pP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Hegyhati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Ferenc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Friedler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Overview of industrial batch process scheduling.</a:t>
            </a:r>
            <a:r>
              <a:rPr lang="hu-HU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Engineering Transactions, 21:895–900, 01 2010.</a:t>
            </a:r>
            <a:endParaRPr lang="hu-HU" sz="12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CC95331-C2CB-4BF7-97F6-DBDCE62C5BBB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3/17</a:t>
            </a:r>
          </a:p>
        </p:txBody>
      </p:sp>
    </p:spTree>
    <p:extLst>
      <p:ext uri="{BB962C8B-B14F-4D97-AF65-F5344CB8AC3E}">
        <p14:creationId xmlns:p14="http://schemas.microsoft.com/office/powerpoint/2010/main" val="33535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S-gráf keretrendszer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E76A1-B0BB-4BFD-AB94-F31A9733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405340"/>
            <a:ext cx="6889840" cy="3880773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Irányított gráf alapú matematikai modell</a:t>
            </a:r>
          </a:p>
          <a:p>
            <a:pPr marL="342900" lvl="1" indent="-342900">
              <a:tabLst>
                <a:tab pos="0" algn="l"/>
              </a:tabLst>
            </a:pPr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Receptek, ütemtervek vizualizációja</a:t>
            </a:r>
          </a:p>
          <a:p>
            <a:pPr marL="342900" lvl="1" indent="-342900">
              <a:tabLst>
                <a:tab pos="0" algn="l"/>
              </a:tabLst>
            </a:pPr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 gráf: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B1C4C-412B-41CC-9AED-561096E17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78" y="3843125"/>
            <a:ext cx="5884844" cy="2168951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7AD3E8D1-C249-49F7-8E1D-CB64C13A0171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4/17</a:t>
            </a:r>
          </a:p>
        </p:txBody>
      </p:sp>
    </p:spTree>
    <p:extLst>
      <p:ext uri="{BB962C8B-B14F-4D97-AF65-F5344CB8AC3E}">
        <p14:creationId xmlns:p14="http://schemas.microsoft.com/office/powerpoint/2010/main" val="22158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S-gráf keretrendszer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E76A1-B0BB-4BFD-AB94-F31A9733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405340"/>
            <a:ext cx="6889840" cy="3880773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Ütemezési algoritmusok</a:t>
            </a:r>
          </a:p>
          <a:p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Meghozott ütemezési döntések → ütemezési élek a gráfban</a:t>
            </a:r>
          </a:p>
          <a:p>
            <a:pPr marL="342900" lvl="1" indent="-342900">
              <a:tabLst>
                <a:tab pos="0" algn="l"/>
              </a:tabLst>
            </a:pPr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Ütemezési gráf: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B39DA-669B-43F7-BA41-AABEACF2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34" y="3844789"/>
            <a:ext cx="5886000" cy="2088187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2FFDB624-A66B-462E-BF77-412A680FFC76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5/17</a:t>
            </a:r>
          </a:p>
        </p:txBody>
      </p:sp>
    </p:spTree>
    <p:extLst>
      <p:ext uri="{BB962C8B-B14F-4D97-AF65-F5344CB8AC3E}">
        <p14:creationId xmlns:p14="http://schemas.microsoft.com/office/powerpoint/2010/main" val="5446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7807324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Determinisztikus profit maximalizálási feladat 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CDBC-ED95-4E26-84B3-53425DEB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846216"/>
            <a:ext cx="7586525" cy="4402183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Bemeneti adatok: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Termékek receptjei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Termékek ára (1 batch ára)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Időkorlát</a:t>
            </a:r>
          </a:p>
          <a:p>
            <a:pPr marL="342900" lvl="1" indent="-342900">
              <a:tabLst>
                <a:tab pos="714375" algn="l"/>
              </a:tabLst>
            </a:pPr>
            <a:r>
              <a:rPr lang="hu-HU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Szabadsági fok az ütemezési döntéseken felül: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Melyik termékből hány batchet termeljünk?</a:t>
            </a:r>
          </a:p>
          <a:p>
            <a:pPr marL="342900" lvl="1" indent="-342900">
              <a:tabLst>
                <a:tab pos="714375" algn="l"/>
              </a:tabLst>
            </a:pPr>
            <a:r>
              <a:rPr lang="hu-HU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Célfüggvény: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maximalizálása (profit = ár ∙ mennyiség)</a:t>
            </a:r>
          </a:p>
          <a:p>
            <a:pPr marL="342900" lvl="1" indent="-342900">
              <a:tabLst>
                <a:tab pos="714375" algn="l"/>
              </a:tabLst>
            </a:pPr>
            <a:endParaRPr lang="hu-HU" sz="21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tabLst>
                <a:tab pos="714375" algn="l"/>
              </a:tabLst>
            </a:pP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Tibor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Holczinger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Thokozani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Majozi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Hegyhati, and Ferenc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Friedler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maximization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fixed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multipurpose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S-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17th European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Symposium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Aided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24 of Computer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Aided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649– 654. </a:t>
            </a:r>
            <a:r>
              <a:rPr lang="hu-H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Elsevier</a:t>
            </a:r>
            <a:r>
              <a:rPr lang="hu-H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2007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5ED9706-68F1-4A98-9B59-96B54E3AC375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6/17</a:t>
            </a:r>
          </a:p>
        </p:txBody>
      </p:sp>
    </p:spTree>
    <p:extLst>
      <p:ext uri="{BB962C8B-B14F-4D97-AF65-F5344CB8AC3E}">
        <p14:creationId xmlns:p14="http://schemas.microsoft.com/office/powerpoint/2010/main" val="82243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7534274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Sztochasztikus profit maximalizálási feladat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CDBC-ED95-4E26-84B3-53425DEB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785257"/>
            <a:ext cx="7638777" cy="4720046"/>
          </a:xfrm>
        </p:spPr>
        <p:txBody>
          <a:bodyPr>
            <a:normAutofit fontScale="85000" lnSpcReduction="20000"/>
          </a:bodyPr>
          <a:lstStyle/>
          <a:p>
            <a:r>
              <a:rPr lang="hu-H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Bemeneti adatok: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Időkorlát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Termékek receptjei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Minimális-, maximális batch méret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Diszkrét forgatókönyvek (</a:t>
            </a:r>
            <a:r>
              <a:rPr lang="hu-HU" sz="1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436688" lvl="1" indent="-269875">
              <a:buFont typeface="Arial" panose="020B0604020202020204" pitchFamily="34" charset="0"/>
              <a:buChar char="•"/>
              <a:tabLst>
                <a:tab pos="1341438" algn="l"/>
              </a:tabLst>
            </a:pPr>
            <a:r>
              <a:rPr lang="hu-HU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Valószínűségeik</a:t>
            </a:r>
          </a:p>
          <a:p>
            <a:pPr marL="1436688" lvl="1" indent="-269875">
              <a:buFont typeface="Arial" panose="020B0604020202020204" pitchFamily="34" charset="0"/>
              <a:buChar char="•"/>
              <a:tabLst>
                <a:tab pos="1341438" algn="l"/>
              </a:tabLst>
            </a:pPr>
            <a:r>
              <a:rPr lang="hu-HU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Termék ára</a:t>
            </a:r>
          </a:p>
          <a:p>
            <a:pPr marL="1436688" lvl="1" indent="-269875">
              <a:buFont typeface="Arial" panose="020B0604020202020204" pitchFamily="34" charset="0"/>
              <a:buChar char="•"/>
              <a:tabLst>
                <a:tab pos="1341438" algn="l"/>
              </a:tabLst>
            </a:pPr>
            <a:r>
              <a:rPr lang="hu-HU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Kereslet</a:t>
            </a:r>
          </a:p>
          <a:p>
            <a:pPr marL="1436688" lvl="1" indent="-269875">
              <a:buFont typeface="Arial" panose="020B0604020202020204" pitchFamily="34" charset="0"/>
              <a:buChar char="•"/>
              <a:tabLst>
                <a:tab pos="1341438" algn="l"/>
              </a:tabLst>
            </a:pPr>
            <a:r>
              <a:rPr lang="hu-HU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Alul-, túltermelési költségek</a:t>
            </a:r>
          </a:p>
          <a:p>
            <a:pPr marL="342900" lvl="1" indent="-342900">
              <a:tabLst>
                <a:tab pos="714375" algn="l"/>
              </a:tabLst>
            </a:pP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Szabadsági fok az ütemezési döntéseken felül: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Melyik termékből hány batchet termeljünk?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Mekkora batch méret mellett?</a:t>
            </a:r>
          </a:p>
          <a:p>
            <a:pPr marL="342900" lvl="1" indent="-342900">
              <a:tabLst>
                <a:tab pos="714375" algn="l"/>
              </a:tabLst>
            </a:pPr>
            <a:r>
              <a:rPr lang="hu-H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Célfüggvény: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hu-HU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Várható profit maximalizálása</a:t>
            </a:r>
            <a:endParaRPr lang="hu-HU" sz="19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13F4546-02A7-4799-BCAA-2E6E517C44AF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7/17</a:t>
            </a:r>
          </a:p>
        </p:txBody>
      </p:sp>
    </p:spTree>
    <p:extLst>
      <p:ext uri="{BB962C8B-B14F-4D97-AF65-F5344CB8AC3E}">
        <p14:creationId xmlns:p14="http://schemas.microsoft.com/office/powerpoint/2010/main" val="65410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A026-6D8D-44F1-9F4F-4CD6B2E9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33161"/>
            <a:ext cx="6447501" cy="1320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Problémadefiníció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CDBC-ED95-4E26-84B3-53425DEB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1293561"/>
            <a:ext cx="6447501" cy="3880773"/>
          </a:xfrm>
        </p:spPr>
        <p:txBody>
          <a:bodyPr>
            <a:normAutofit/>
          </a:bodyPr>
          <a:lstStyle/>
          <a:p>
            <a:pPr marL="0" lvl="1" indent="0">
              <a:buNone/>
              <a:tabLst>
                <a:tab pos="0" algn="l"/>
              </a:tabLst>
            </a:pPr>
            <a:endParaRPr lang="hu-HU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tabLst>
                <a:tab pos="714375" algn="l"/>
              </a:tabLst>
            </a:pPr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EF6D5EEB-B763-4B62-B0AA-431BA511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5" y="1557377"/>
            <a:ext cx="8340948" cy="454587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FAD2E36A-C9E5-4751-99CE-A185D7E5C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696"/>
          <a:stretch/>
        </p:blipFill>
        <p:spPr>
          <a:xfrm>
            <a:off x="466502" y="1557378"/>
            <a:ext cx="8340948" cy="1786714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79B28108-4A75-4A81-913F-B39C413BB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63" b="30619"/>
          <a:stretch/>
        </p:blipFill>
        <p:spPr>
          <a:xfrm>
            <a:off x="466502" y="3283132"/>
            <a:ext cx="8340948" cy="1428206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9F9C5A80-97F4-4485-8599-38215F9E6DBA}"/>
              </a:ext>
            </a:extLst>
          </p:cNvPr>
          <p:cNvSpPr txBox="1"/>
          <p:nvPr/>
        </p:nvSpPr>
        <p:spPr>
          <a:xfrm>
            <a:off x="8163914" y="6375066"/>
            <a:ext cx="12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8/17</a:t>
            </a:r>
          </a:p>
        </p:txBody>
      </p:sp>
    </p:spTree>
    <p:extLst>
      <p:ext uri="{BB962C8B-B14F-4D97-AF65-F5344CB8AC3E}">
        <p14:creationId xmlns:p14="http://schemas.microsoft.com/office/powerpoint/2010/main" val="146441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554</Words>
  <Application>Microsoft Office PowerPoint</Application>
  <PresentationFormat>Diavetítés a képernyőre (4:3 oldalarány)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S-gráf alapú  várható profit maximalizálás  sztochasztikus környezetben</vt:lpstr>
      <vt:lpstr>Tartalom</vt:lpstr>
      <vt:lpstr>Ütemezés</vt:lpstr>
      <vt:lpstr>Megoldó módszerek</vt:lpstr>
      <vt:lpstr>Az S-gráf keretrendszer</vt:lpstr>
      <vt:lpstr>Az S-gráf keretrendszer</vt:lpstr>
      <vt:lpstr>Determinisztikus profit maximalizálási feladat </vt:lpstr>
      <vt:lpstr>Sztochasztikus profit maximalizálási feladat</vt:lpstr>
      <vt:lpstr>Problémadefiníció</vt:lpstr>
      <vt:lpstr>A megoldómódszer megvalósítása</vt:lpstr>
      <vt:lpstr>A megoldómódszer megvalósítása</vt:lpstr>
      <vt:lpstr>A megoldómódszer megvalósítása</vt:lpstr>
      <vt:lpstr>A megoldómódszer megvalósítása</vt:lpstr>
      <vt:lpstr>A megoldómódszer megvalósítása</vt:lpstr>
      <vt:lpstr>A megoldómódszer megvalósítása</vt:lpstr>
      <vt:lpstr>PowerPoint-bemutató</vt:lpstr>
      <vt:lpstr>Teszteredmények</vt:lpstr>
      <vt:lpstr>Összefoglalás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S-gráf alapú várható profit maximalizálás sztochasztikus környezetben</dc:title>
  <dc:creator>Dunár Olivér</dc:creator>
  <cp:lastModifiedBy>Dunár Olivér</cp:lastModifiedBy>
  <cp:revision>144</cp:revision>
  <dcterms:created xsi:type="dcterms:W3CDTF">2019-06-11T13:22:43Z</dcterms:created>
  <dcterms:modified xsi:type="dcterms:W3CDTF">2019-06-21T10:37:17Z</dcterms:modified>
</cp:coreProperties>
</file>