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Világos stílus 1 – 2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unkaf&#252;zet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u-HU"/>
  <c:chart>
    <c:plotArea>
      <c:layout/>
      <c:barChart>
        <c:barDir val="col"/>
        <c:grouping val="stacked"/>
        <c:ser>
          <c:idx val="0"/>
          <c:order val="0"/>
          <c:tx>
            <c:strRef>
              <c:f>Munka1!$E$8</c:f>
              <c:strCache>
                <c:ptCount val="1"/>
                <c:pt idx="0">
                  <c:v>Modell 3</c:v>
                </c:pt>
              </c:strCache>
            </c:strRef>
          </c:tx>
          <c:val>
            <c:numRef>
              <c:f>Munka1!$F$8:$O$8</c:f>
              <c:numCache>
                <c:formatCode>General</c:formatCode>
                <c:ptCount val="10"/>
                <c:pt idx="0">
                  <c:v>7.2999999999999995E-2</c:v>
                </c:pt>
                <c:pt idx="1">
                  <c:v>0.08</c:v>
                </c:pt>
                <c:pt idx="2">
                  <c:v>0.1</c:v>
                </c:pt>
                <c:pt idx="3">
                  <c:v>0.21</c:v>
                </c:pt>
                <c:pt idx="4">
                  <c:v>0.92</c:v>
                </c:pt>
                <c:pt idx="5">
                  <c:v>4.01</c:v>
                </c:pt>
                <c:pt idx="6">
                  <c:v>24.61</c:v>
                </c:pt>
              </c:numCache>
            </c:numRef>
          </c:val>
        </c:ser>
        <c:ser>
          <c:idx val="1"/>
          <c:order val="1"/>
          <c:tx>
            <c:strRef>
              <c:f>Munka1!$E$9</c:f>
              <c:strCache>
                <c:ptCount val="1"/>
                <c:pt idx="0">
                  <c:v>Modell 5</c:v>
                </c:pt>
              </c:strCache>
            </c:strRef>
          </c:tx>
          <c:val>
            <c:numRef>
              <c:f>Munka1!$F$9:$O$9</c:f>
              <c:numCache>
                <c:formatCode>General</c:formatCode>
                <c:ptCount val="10"/>
                <c:pt idx="0">
                  <c:v>7.0000000000000007E-2</c:v>
                </c:pt>
                <c:pt idx="1">
                  <c:v>7.5999999999999998E-2</c:v>
                </c:pt>
                <c:pt idx="2">
                  <c:v>7.5999999999999998E-2</c:v>
                </c:pt>
                <c:pt idx="3">
                  <c:v>8.5999999999999993E-2</c:v>
                </c:pt>
                <c:pt idx="4">
                  <c:v>0.11</c:v>
                </c:pt>
                <c:pt idx="5">
                  <c:v>0.16</c:v>
                </c:pt>
                <c:pt idx="6">
                  <c:v>0.35</c:v>
                </c:pt>
                <c:pt idx="7">
                  <c:v>1.7</c:v>
                </c:pt>
                <c:pt idx="8">
                  <c:v>2.42</c:v>
                </c:pt>
                <c:pt idx="9">
                  <c:v>30.14</c:v>
                </c:pt>
              </c:numCache>
            </c:numRef>
          </c:val>
        </c:ser>
        <c:overlap val="100"/>
        <c:axId val="104188160"/>
        <c:axId val="121407744"/>
      </c:barChart>
      <c:catAx>
        <c:axId val="104188160"/>
        <c:scaling>
          <c:orientation val="minMax"/>
        </c:scaling>
        <c:axPos val="b"/>
        <c:tickLblPos val="nextTo"/>
        <c:crossAx val="121407744"/>
        <c:crosses val="autoZero"/>
        <c:auto val="1"/>
        <c:lblAlgn val="ctr"/>
        <c:lblOffset val="100"/>
      </c:catAx>
      <c:valAx>
        <c:axId val="121407744"/>
        <c:scaling>
          <c:orientation val="minMax"/>
        </c:scaling>
        <c:axPos val="l"/>
        <c:majorGridlines/>
        <c:numFmt formatCode="General" sourceLinked="1"/>
        <c:tickLblPos val="nextTo"/>
        <c:crossAx val="1041881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hu-HU"/>
  <c:chart>
    <c:plotArea>
      <c:layout/>
      <c:barChart>
        <c:barDir val="col"/>
        <c:grouping val="stacked"/>
        <c:ser>
          <c:idx val="0"/>
          <c:order val="0"/>
          <c:tx>
            <c:strRef>
              <c:f>Munka1!$E$2</c:f>
              <c:strCache>
                <c:ptCount val="1"/>
                <c:pt idx="0">
                  <c:v>Modell 3</c:v>
                </c:pt>
              </c:strCache>
            </c:strRef>
          </c:tx>
          <c:val>
            <c:numRef>
              <c:f>Munka1!$F$2:$N$2</c:f>
              <c:numCache>
                <c:formatCode>General</c:formatCode>
                <c:ptCount val="9"/>
                <c:pt idx="0">
                  <c:v>0.06</c:v>
                </c:pt>
                <c:pt idx="1">
                  <c:v>5.6000000000000001E-2</c:v>
                </c:pt>
                <c:pt idx="2">
                  <c:v>7.2999999999999995E-2</c:v>
                </c:pt>
                <c:pt idx="3">
                  <c:v>0.18</c:v>
                </c:pt>
                <c:pt idx="4">
                  <c:v>1.94</c:v>
                </c:pt>
                <c:pt idx="5">
                  <c:v>16.329999999999998</c:v>
                </c:pt>
              </c:numCache>
            </c:numRef>
          </c:val>
        </c:ser>
        <c:ser>
          <c:idx val="1"/>
          <c:order val="1"/>
          <c:tx>
            <c:strRef>
              <c:f>Munka1!$E$3</c:f>
              <c:strCache>
                <c:ptCount val="1"/>
                <c:pt idx="0">
                  <c:v>Modell 5</c:v>
                </c:pt>
              </c:strCache>
            </c:strRef>
          </c:tx>
          <c:val>
            <c:numRef>
              <c:f>Munka1!$F$3:$N$3</c:f>
              <c:numCache>
                <c:formatCode>General</c:formatCode>
                <c:ptCount val="9"/>
                <c:pt idx="0">
                  <c:v>5.2999999999999999E-2</c:v>
                </c:pt>
                <c:pt idx="1">
                  <c:v>0.06</c:v>
                </c:pt>
                <c:pt idx="2">
                  <c:v>7.0000000000000007E-2</c:v>
                </c:pt>
                <c:pt idx="3">
                  <c:v>8.3000000000000004E-2</c:v>
                </c:pt>
                <c:pt idx="4">
                  <c:v>0.12</c:v>
                </c:pt>
                <c:pt idx="5">
                  <c:v>0.15</c:v>
                </c:pt>
                <c:pt idx="6">
                  <c:v>0.92</c:v>
                </c:pt>
                <c:pt idx="7">
                  <c:v>3.41</c:v>
                </c:pt>
                <c:pt idx="8">
                  <c:v>6.33</c:v>
                </c:pt>
              </c:numCache>
            </c:numRef>
          </c:val>
        </c:ser>
        <c:overlap val="100"/>
        <c:axId val="104041856"/>
        <c:axId val="104080512"/>
      </c:barChart>
      <c:catAx>
        <c:axId val="104041856"/>
        <c:scaling>
          <c:orientation val="minMax"/>
        </c:scaling>
        <c:axPos val="b"/>
        <c:tickLblPos val="nextTo"/>
        <c:crossAx val="104080512"/>
        <c:crosses val="autoZero"/>
        <c:auto val="1"/>
        <c:lblAlgn val="ctr"/>
        <c:lblOffset val="100"/>
      </c:catAx>
      <c:valAx>
        <c:axId val="104080512"/>
        <c:scaling>
          <c:orientation val="minMax"/>
        </c:scaling>
        <c:axPos val="l"/>
        <c:majorGridlines/>
        <c:numFmt formatCode="General" sourceLinked="1"/>
        <c:tickLblPos val="nextTo"/>
        <c:crossAx val="10404185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00EB8-CD6D-4224-B83D-EB1B10E721DF}" type="datetimeFigureOut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E11A6-B89A-496B-B1EA-465A3F669F02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E11A6-B89A-496B-B1EA-465A3F669F02}" type="slidenum">
              <a:rPr lang="hu-HU" smtClean="0"/>
              <a:pPr/>
              <a:t>2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ím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22" name="Alcím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294D23-E99F-428B-88AC-DE62C3297A78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20" name="Élőláb hely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zis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86D958-C373-47A3-858D-475AD76BA774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C56151-6710-49CA-B8BC-73BF82EDB114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0B4B7-1E83-4F4D-B910-301FB25CE365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3B63268-820F-47B4-AB2D-3E474A702746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0" name="Téglalap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zis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zis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69997BE-77E2-4380-A57E-AA8DA19A4578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1572D-D559-4E85-95CC-7CBD6667BD58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CC7271-5A92-4CF4-9ABB-43555B3B4EA0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E9407D-59A5-434E-B9B1-1C74BADF9D91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Téglalap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7A7D4C-B32D-4410-853F-7C90AEF6BB3F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58F43E-5305-453C-9671-97E04A1CE6F5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églalap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9" name="Folyamatábra: Feldolgozá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olyamatábra: Feldolgozá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ö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zis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Fánk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Téglalap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Cím hely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9" name="Szöveg hely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24" name="Dátum hely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92DA96-9066-4BDB-A3A8-84DAE8AD0A64}" type="datetime1">
              <a:rPr lang="hu-HU" smtClean="0"/>
              <a:pPr/>
              <a:t>2018.04.11.</a:t>
            </a:fld>
            <a:endParaRPr lang="hu-HU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u-HU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8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501CA5-1824-45DC-9B86-97C0B54F8DA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5" name="Téglalap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3648" y="692696"/>
            <a:ext cx="7406640" cy="1800200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Egylépéses gyártási feladatok költség optimális ütemezése időzített automatával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59632" y="2924944"/>
            <a:ext cx="7406640" cy="4149080"/>
          </a:xfrm>
        </p:spPr>
        <p:txBody>
          <a:bodyPr>
            <a:normAutofit/>
          </a:bodyPr>
          <a:lstStyle/>
          <a:p>
            <a:pPr algn="r"/>
            <a:r>
              <a:rPr lang="hu-HU" sz="2800" dirty="0" smtClean="0"/>
              <a:t>Vida Judit</a:t>
            </a:r>
          </a:p>
          <a:p>
            <a:pPr algn="r"/>
            <a:r>
              <a:rPr lang="hu-HU" sz="2800" dirty="0" smtClean="0"/>
              <a:t>gazdaságinformatikus </a:t>
            </a:r>
            <a:r>
              <a:rPr lang="hu-HU" sz="2800" dirty="0" err="1" smtClean="0"/>
              <a:t>Bsc</a:t>
            </a:r>
            <a:r>
              <a:rPr lang="hu-HU" sz="2800" dirty="0" smtClean="0"/>
              <a:t>.</a:t>
            </a:r>
          </a:p>
          <a:p>
            <a:pPr algn="r"/>
            <a:endParaRPr lang="hu-HU" sz="2800" dirty="0" smtClean="0"/>
          </a:p>
          <a:p>
            <a:pPr algn="r"/>
            <a:r>
              <a:rPr lang="hu-HU" dirty="0" smtClean="0"/>
              <a:t>Témavezető:  dr. Hegyháti Máté</a:t>
            </a:r>
          </a:p>
          <a:p>
            <a:pPr algn="r"/>
            <a:r>
              <a:rPr lang="hu-HU" dirty="0" smtClean="0"/>
              <a:t>Széchenyi István Egyetem</a:t>
            </a:r>
          </a:p>
          <a:p>
            <a:pPr algn="r"/>
            <a:r>
              <a:rPr lang="hu-HU" dirty="0" smtClean="0"/>
              <a:t>2018.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</p:nvPr>
        </p:nvGraphicFramePr>
        <p:xfrm>
          <a:off x="2195736" y="1556789"/>
          <a:ext cx="5616624" cy="431139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72208"/>
                <a:gridCol w="1872208"/>
                <a:gridCol w="1872208"/>
              </a:tblGrid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Munkaszám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3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5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0,053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0,056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0,06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0,18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0,083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1,94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0,12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16,33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0,15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</a:t>
                      </a:r>
                      <a:r>
                        <a:rPr lang="hu-HU" dirty="0" smtClean="0"/>
                        <a:t>60 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0,92 s 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3,41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6,33 s</a:t>
                      </a:r>
                      <a:endParaRPr lang="hu-HU" dirty="0"/>
                    </a:p>
                  </a:txBody>
                  <a:tcPr anchor="ctr"/>
                </a:tc>
              </a:tr>
              <a:tr h="391945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</a:t>
                      </a:r>
                      <a:r>
                        <a:rPr lang="hu-HU" baseline="0" dirty="0" smtClean="0"/>
                        <a:t> 60 s</a:t>
                      </a:r>
                      <a:endParaRPr lang="hu-H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10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 kapcsolókkal</a:t>
            </a:r>
            <a:endParaRPr lang="hu-HU" dirty="0"/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</p:nvPr>
        </p:nvGraphicFramePr>
        <p:xfrm>
          <a:off x="1507108" y="1468619"/>
          <a:ext cx="6665292" cy="476869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96740"/>
                <a:gridCol w="2448272"/>
                <a:gridCol w="2520280"/>
              </a:tblGrid>
              <a:tr h="7453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Munkaszám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3</a:t>
                      </a:r>
                    </a:p>
                    <a:p>
                      <a:pPr algn="ctr"/>
                      <a:r>
                        <a:rPr lang="hu-HU" dirty="0" smtClean="0"/>
                        <a:t>-C –E –n0 –o3 –S2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Modell 5</a:t>
                      </a:r>
                    </a:p>
                    <a:p>
                      <a:pPr algn="ctr"/>
                      <a:r>
                        <a:rPr lang="hu-HU" dirty="0" smtClean="0"/>
                        <a:t>-C –E –n0 –o2 –S0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0,073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 s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0,076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0,21s  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0,086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0,92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0,11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6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4,01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0,16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7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24,61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0,35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8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</a:t>
                      </a:r>
                      <a:r>
                        <a:rPr lang="hu-HU" baseline="0" dirty="0" smtClean="0"/>
                        <a:t> 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1,7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9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2,42 s</a:t>
                      </a:r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30,14 s</a:t>
                      </a:r>
                      <a:endParaRPr lang="hu-HU" dirty="0"/>
                    </a:p>
                  </a:txBody>
                  <a:tcPr/>
                </a:tc>
              </a:tr>
              <a:tr h="298133"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11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 smtClean="0"/>
                        <a:t>&gt; 60 s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Kapcsolók nélkül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hu-HU" dirty="0" smtClean="0"/>
              <a:t>Kapcsolókkal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12</a:t>
            </a:fld>
            <a:endParaRPr lang="hu-HU"/>
          </a:p>
        </p:txBody>
      </p:sp>
      <p:graphicFrame>
        <p:nvGraphicFramePr>
          <p:cNvPr id="11" name="Tartalom helye 10"/>
          <p:cNvGraphicFramePr>
            <a:graphicFrameLocks noGrp="1"/>
          </p:cNvGraphicFramePr>
          <p:nvPr>
            <p:ph sz="quarter" idx="4"/>
          </p:nvPr>
        </p:nvGraphicFramePr>
        <p:xfrm>
          <a:off x="4716016" y="1340768"/>
          <a:ext cx="422840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rtalom helye 12"/>
          <p:cNvGraphicFramePr>
            <a:graphicFrameLocks noGrp="1"/>
          </p:cNvGraphicFramePr>
          <p:nvPr>
            <p:ph sz="quarter" idx="2"/>
          </p:nvPr>
        </p:nvGraphicFramePr>
        <p:xfrm>
          <a:off x="251520" y="1340768"/>
          <a:ext cx="422840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Szövegdoboz 13"/>
          <p:cNvSpPr txBox="1"/>
          <p:nvPr/>
        </p:nvSpPr>
        <p:spPr>
          <a:xfrm>
            <a:off x="7596336" y="5445224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m</a:t>
            </a:r>
            <a:r>
              <a:rPr lang="hu-HU" sz="1100" dirty="0" smtClean="0"/>
              <a:t>egoldott feladatok</a:t>
            </a:r>
            <a:endParaRPr lang="hu-HU" sz="1100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3275856" y="5373216"/>
            <a:ext cx="13681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m</a:t>
            </a:r>
            <a:r>
              <a:rPr lang="hu-HU" sz="1100" dirty="0" smtClean="0"/>
              <a:t>egoldott feladatok</a:t>
            </a:r>
            <a:endParaRPr lang="hu-HU" sz="11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251520" y="112474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idő</a:t>
            </a:r>
            <a:endParaRPr lang="hu-HU" sz="1200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4644008" y="1124744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smtClean="0"/>
              <a:t>idő</a:t>
            </a:r>
            <a:endParaRPr lang="hu-H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03648" y="2060848"/>
            <a:ext cx="7498080" cy="1143000"/>
          </a:xfrm>
        </p:spPr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13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Tartalom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Ütemezési feladatok</a:t>
            </a:r>
          </a:p>
          <a:p>
            <a:r>
              <a:rPr lang="hu-HU" dirty="0" smtClean="0"/>
              <a:t>Egyéb megoldó módszerek</a:t>
            </a:r>
          </a:p>
          <a:p>
            <a:r>
              <a:rPr lang="hu-HU" dirty="0" smtClean="0"/>
              <a:t>Időzített automaták</a:t>
            </a:r>
          </a:p>
          <a:p>
            <a:r>
              <a:rPr lang="hu-HU" dirty="0" smtClean="0"/>
              <a:t>Problémadefiníció</a:t>
            </a:r>
          </a:p>
          <a:p>
            <a:r>
              <a:rPr lang="hu-HU" dirty="0" smtClean="0"/>
              <a:t>A modell</a:t>
            </a:r>
          </a:p>
          <a:p>
            <a:r>
              <a:rPr lang="hu-HU" dirty="0" smtClean="0"/>
              <a:t>Teszteredmények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2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Ütemezés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Gyártási feladatok</a:t>
            </a:r>
          </a:p>
          <a:p>
            <a:r>
              <a:rPr lang="hu-HU" dirty="0" smtClean="0"/>
              <a:t>Csoportosítása, altípusai</a:t>
            </a:r>
          </a:p>
          <a:p>
            <a:pPr lvl="1"/>
            <a:r>
              <a:rPr lang="hu-HU" dirty="0" smtClean="0"/>
              <a:t>Offline, online</a:t>
            </a:r>
          </a:p>
          <a:p>
            <a:pPr lvl="1"/>
            <a:r>
              <a:rPr lang="hu-HU" dirty="0" smtClean="0"/>
              <a:t>Determinisztikus, </a:t>
            </a:r>
            <a:r>
              <a:rPr lang="hu-HU" dirty="0" err="1" smtClean="0"/>
              <a:t>sztochaikus</a:t>
            </a:r>
            <a:endParaRPr lang="hu-HU" dirty="0" smtClean="0"/>
          </a:p>
          <a:p>
            <a:pPr lvl="1"/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stage</a:t>
            </a:r>
            <a:r>
              <a:rPr lang="hu-HU" dirty="0" smtClean="0"/>
              <a:t>,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multiproduct</a:t>
            </a:r>
            <a:r>
              <a:rPr lang="hu-HU" dirty="0" smtClean="0"/>
              <a:t>, 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multiproduct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3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Egyéb megoldó módszerek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MILP</a:t>
            </a:r>
          </a:p>
          <a:p>
            <a:pPr lvl="1"/>
            <a:r>
              <a:rPr lang="hu-HU" dirty="0" smtClean="0"/>
              <a:t>Időfelosztásos: elvégzi: </a:t>
            </a:r>
            <a:r>
              <a:rPr lang="hu-HU" dirty="0" err="1" smtClean="0"/>
              <a:t>x</a:t>
            </a:r>
            <a:r>
              <a:rPr lang="hu-HU" baseline="-25000" dirty="0" err="1" smtClean="0"/>
              <a:t>tij</a:t>
            </a:r>
            <a:r>
              <a:rPr lang="hu-HU" dirty="0" smtClean="0"/>
              <a:t>=1</a:t>
            </a:r>
            <a:endParaRPr lang="hu-HU" baseline="-25000" dirty="0" smtClean="0"/>
          </a:p>
          <a:p>
            <a:pPr lvl="1"/>
            <a:r>
              <a:rPr lang="hu-HU" dirty="0" err="1" smtClean="0"/>
              <a:t>Precedencia</a:t>
            </a:r>
            <a:r>
              <a:rPr lang="hu-HU" dirty="0" smtClean="0"/>
              <a:t> alapú:  elvégzi: </a:t>
            </a:r>
            <a:r>
              <a:rPr lang="hu-HU" dirty="0" err="1" smtClean="0"/>
              <a:t>Y</a:t>
            </a:r>
            <a:r>
              <a:rPr lang="hu-HU" baseline="-25000" dirty="0" err="1" smtClean="0"/>
              <a:t>ij</a:t>
            </a:r>
            <a:r>
              <a:rPr lang="hu-HU" dirty="0" smtClean="0"/>
              <a:t>=1</a:t>
            </a:r>
          </a:p>
          <a:p>
            <a:pPr lvl="1">
              <a:buNone/>
            </a:pPr>
            <a:r>
              <a:rPr lang="hu-HU" dirty="0" smtClean="0"/>
              <a:t>	Sorrendiség: </a:t>
            </a:r>
            <a:r>
              <a:rPr lang="hu-HU" dirty="0" err="1" smtClean="0"/>
              <a:t>x</a:t>
            </a:r>
            <a:r>
              <a:rPr lang="hu-HU" baseline="-25000" dirty="0" err="1" smtClean="0"/>
              <a:t>iji</a:t>
            </a:r>
            <a:r>
              <a:rPr lang="hu-HU" baseline="-25000" dirty="0" smtClean="0"/>
              <a:t>’</a:t>
            </a:r>
            <a:endParaRPr lang="hu-HU" dirty="0" smtClean="0"/>
          </a:p>
          <a:p>
            <a:r>
              <a:rPr lang="hu-HU" dirty="0" smtClean="0"/>
              <a:t>S-gráf</a:t>
            </a:r>
          </a:p>
          <a:p>
            <a:pPr lvl="1"/>
            <a:r>
              <a:rPr lang="hu-HU" dirty="0" smtClean="0"/>
              <a:t>Vizuális + matematikai modell irányított gráfokkal</a:t>
            </a:r>
          </a:p>
          <a:p>
            <a:r>
              <a:rPr lang="hu-HU" dirty="0" smtClean="0"/>
              <a:t>Petri háló</a:t>
            </a:r>
          </a:p>
          <a:p>
            <a:pPr lvl="1"/>
            <a:r>
              <a:rPr lang="hu-HU" dirty="0" smtClean="0"/>
              <a:t>Időzítés, </a:t>
            </a:r>
            <a:r>
              <a:rPr lang="hu-HU" dirty="0" err="1" smtClean="0"/>
              <a:t>delay</a:t>
            </a:r>
            <a:endParaRPr lang="hu-HU" dirty="0" smtClean="0"/>
          </a:p>
          <a:p>
            <a:endParaRPr lang="hu-HU" dirty="0" smtClean="0"/>
          </a:p>
          <a:p>
            <a:pPr marL="444500" lvl="1" indent="-236538"/>
            <a:endParaRPr lang="hu-HU" baseline="-250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4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Időzített automaták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u-HU" dirty="0" smtClean="0"/>
              <a:t>Képlete:</a:t>
            </a:r>
          </a:p>
          <a:p>
            <a:pPr>
              <a:buNone/>
            </a:pPr>
            <a:r>
              <a:rPr lang="hu-HU" dirty="0" smtClean="0"/>
              <a:t>M = (K, </a:t>
            </a:r>
            <a:r>
              <a:rPr lang="hu-HU" dirty="0" smtClean="0">
                <a:sym typeface="Symbol"/>
              </a:rPr>
              <a:t></a:t>
            </a:r>
            <a:r>
              <a:rPr lang="hu-HU" dirty="0" smtClean="0"/>
              <a:t>, </a:t>
            </a:r>
            <a:r>
              <a:rPr lang="hu-HU" dirty="0" smtClean="0"/>
              <a:t>C, </a:t>
            </a:r>
            <a:r>
              <a:rPr lang="hu-HU" dirty="0" err="1" smtClean="0"/>
              <a:t>Tra</a:t>
            </a:r>
            <a:r>
              <a:rPr lang="hu-HU" dirty="0" smtClean="0"/>
              <a:t>, </a:t>
            </a:r>
            <a:r>
              <a:rPr lang="hu-HU" dirty="0" err="1" smtClean="0"/>
              <a:t>Inv</a:t>
            </a:r>
            <a:r>
              <a:rPr lang="hu-HU" dirty="0" smtClean="0"/>
              <a:t>,</a:t>
            </a:r>
            <a:r>
              <a:rPr lang="hu-HU" dirty="0" smtClean="0">
                <a:sym typeface="Symbol"/>
              </a:rPr>
              <a:t> s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K – állapotok</a:t>
            </a:r>
          </a:p>
          <a:p>
            <a:pPr lvl="2"/>
            <a:r>
              <a:rPr lang="hu-HU" dirty="0" smtClean="0">
                <a:sym typeface="Symbol"/>
              </a:rPr>
              <a:t> - események</a:t>
            </a:r>
          </a:p>
          <a:p>
            <a:pPr lvl="2"/>
            <a:r>
              <a:rPr lang="hu-HU" dirty="0" smtClean="0">
                <a:sym typeface="Symbol"/>
              </a:rPr>
              <a:t>C – órák</a:t>
            </a:r>
          </a:p>
          <a:p>
            <a:pPr lvl="2"/>
            <a:r>
              <a:rPr lang="hu-HU" dirty="0" err="1" smtClean="0">
                <a:sym typeface="Symbol"/>
              </a:rPr>
              <a:t>Tra</a:t>
            </a:r>
            <a:r>
              <a:rPr lang="hu-HU" dirty="0" smtClean="0">
                <a:sym typeface="Symbol"/>
              </a:rPr>
              <a:t> – időzített átmenetek</a:t>
            </a:r>
          </a:p>
          <a:p>
            <a:pPr lvl="2"/>
            <a:r>
              <a:rPr lang="hu-HU" dirty="0" err="1" smtClean="0">
                <a:sym typeface="Symbol"/>
              </a:rPr>
              <a:t>Inv</a:t>
            </a:r>
            <a:r>
              <a:rPr lang="hu-HU" dirty="0" smtClean="0">
                <a:sym typeface="Symbol"/>
              </a:rPr>
              <a:t> – állapot állandó</a:t>
            </a:r>
          </a:p>
          <a:p>
            <a:pPr lvl="2"/>
            <a:r>
              <a:rPr lang="hu-HU" dirty="0" smtClean="0">
                <a:sym typeface="Symbol"/>
              </a:rPr>
              <a:t>s – kezdőállapot</a:t>
            </a:r>
          </a:p>
          <a:p>
            <a:pPr lvl="2"/>
            <a:endParaRPr lang="hu-HU" dirty="0" smtClean="0"/>
          </a:p>
          <a:p>
            <a:pPr>
              <a:buNone/>
            </a:pPr>
            <a:endParaRPr lang="hu-HU" dirty="0" smtClean="0"/>
          </a:p>
          <a:p>
            <a:pPr>
              <a:buNone/>
            </a:pPr>
            <a:r>
              <a:rPr lang="hu-HU" dirty="0" smtClean="0"/>
              <a:t>Működése:</a:t>
            </a:r>
          </a:p>
          <a:p>
            <a:pPr>
              <a:buNone/>
            </a:pPr>
            <a:r>
              <a:rPr lang="hu-HU" dirty="0" smtClean="0"/>
              <a:t>Pl. </a:t>
            </a:r>
            <a:r>
              <a:rPr lang="pt-BR" dirty="0" smtClean="0"/>
              <a:t>(a,1) (b,3) (a,4) (b,6) (b,10)</a:t>
            </a:r>
            <a:endParaRPr lang="hu-HU" dirty="0" smtClean="0"/>
          </a:p>
          <a:p>
            <a:pPr>
              <a:buNone/>
            </a:pPr>
            <a:r>
              <a:rPr lang="hu-HU" i="1" dirty="0" smtClean="0"/>
              <a:t>d1</a:t>
            </a:r>
            <a:r>
              <a:rPr lang="hu-HU" dirty="0" smtClean="0"/>
              <a:t>    a    </a:t>
            </a:r>
            <a:r>
              <a:rPr lang="hu-HU" i="1" dirty="0" smtClean="0"/>
              <a:t>d2 </a:t>
            </a:r>
            <a:r>
              <a:rPr lang="hu-HU" dirty="0" smtClean="0"/>
              <a:t>   b    </a:t>
            </a:r>
            <a:r>
              <a:rPr lang="hu-HU" i="1" dirty="0" smtClean="0"/>
              <a:t>d1</a:t>
            </a:r>
            <a:r>
              <a:rPr lang="hu-HU" dirty="0" smtClean="0"/>
              <a:t>    a    </a:t>
            </a:r>
            <a:r>
              <a:rPr lang="hu-HU" i="1" dirty="0" smtClean="0"/>
              <a:t>d2</a:t>
            </a:r>
            <a:r>
              <a:rPr lang="hu-HU" dirty="0" smtClean="0"/>
              <a:t>    b     </a:t>
            </a:r>
            <a:r>
              <a:rPr lang="hu-HU" i="1" dirty="0" smtClean="0"/>
              <a:t>b4</a:t>
            </a:r>
            <a:r>
              <a:rPr lang="hu-HU" dirty="0" smtClean="0"/>
              <a:t>    b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5</a:t>
            </a:fld>
            <a:endParaRPr lang="hu-HU"/>
          </a:p>
        </p:txBody>
      </p:sp>
      <p:cxnSp>
        <p:nvCxnSpPr>
          <p:cNvPr id="6" name="Egyenes összekötő nyíllal 5"/>
          <p:cNvCxnSpPr/>
          <p:nvPr/>
        </p:nvCxnSpPr>
        <p:spPr>
          <a:xfrm>
            <a:off x="1979712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/>
          <p:cNvCxnSpPr/>
          <p:nvPr/>
        </p:nvCxnSpPr>
        <p:spPr>
          <a:xfrm>
            <a:off x="2555776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3203848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/>
          <p:cNvCxnSpPr/>
          <p:nvPr/>
        </p:nvCxnSpPr>
        <p:spPr>
          <a:xfrm>
            <a:off x="3851920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/>
          <p:cNvCxnSpPr/>
          <p:nvPr/>
        </p:nvCxnSpPr>
        <p:spPr>
          <a:xfrm>
            <a:off x="4499992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/>
          <p:cNvCxnSpPr/>
          <p:nvPr/>
        </p:nvCxnSpPr>
        <p:spPr>
          <a:xfrm>
            <a:off x="5076056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>
            <a:off x="5796136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6372200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/>
          <p:cNvCxnSpPr/>
          <p:nvPr/>
        </p:nvCxnSpPr>
        <p:spPr>
          <a:xfrm>
            <a:off x="7164288" y="5805264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Problémadefiníció</a:t>
            </a:r>
            <a:endParaRPr lang="hu-HU" dirty="0"/>
          </a:p>
        </p:txBody>
      </p:sp>
      <p:pic>
        <p:nvPicPr>
          <p:cNvPr id="5" name="Tartalom helye 4" descr="reszle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0051" y="1556792"/>
            <a:ext cx="5906325" cy="295316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6</a:t>
            </a:fld>
            <a:endParaRPr lang="hu-HU"/>
          </a:p>
        </p:txBody>
      </p:sp>
      <p:pic>
        <p:nvPicPr>
          <p:cNvPr id="6" name="Kép 5" descr="reszlet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2752" y="4797152"/>
            <a:ext cx="5580000" cy="418500"/>
          </a:xfrm>
          <a:prstGeom prst="rect">
            <a:avLst/>
          </a:prstGeom>
        </p:spPr>
      </p:pic>
      <p:sp>
        <p:nvSpPr>
          <p:cNvPr id="10" name="Szövegdoboz 9"/>
          <p:cNvSpPr txBox="1"/>
          <p:nvPr/>
        </p:nvSpPr>
        <p:spPr>
          <a:xfrm>
            <a:off x="1475656" y="551723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 smtClean="0"/>
              <a:t>Feladat:  költségoptimalizálás</a:t>
            </a:r>
            <a:endParaRPr lang="hu-HU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Template-ek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 smtClean="0"/>
              <a:t>Gép: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7</a:t>
            </a:fld>
            <a:endParaRPr lang="hu-HU"/>
          </a:p>
        </p:txBody>
      </p:sp>
      <p:pic>
        <p:nvPicPr>
          <p:cNvPr id="1026" name="Picture 2" descr="C:\Users\Judit\Documents\GitHub\LPTA-SingleStageScheduling\jaszn\ge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401" y="2199481"/>
            <a:ext cx="7812087" cy="3533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 descr="Felada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48064" y="1484784"/>
            <a:ext cx="3728077" cy="4248472"/>
          </a:xfr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8</a:t>
            </a:fld>
            <a:endParaRPr lang="hu-HU"/>
          </a:p>
        </p:txBody>
      </p:sp>
      <p:pic>
        <p:nvPicPr>
          <p:cNvPr id="7" name="Kép 6" descr="gep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1772816"/>
            <a:ext cx="4725552" cy="3881703"/>
          </a:xfrm>
          <a:prstGeom prst="rect">
            <a:avLst/>
          </a:prstGeom>
        </p:spPr>
      </p:pic>
      <p:cxnSp>
        <p:nvCxnSpPr>
          <p:cNvPr id="11" name="Szögletes összekötő 10"/>
          <p:cNvCxnSpPr/>
          <p:nvPr/>
        </p:nvCxnSpPr>
        <p:spPr>
          <a:xfrm rot="10800000" flipV="1">
            <a:off x="4139952" y="2276872"/>
            <a:ext cx="2880320" cy="936104"/>
          </a:xfrm>
          <a:prstGeom prst="bentConnector3">
            <a:avLst>
              <a:gd name="adj1" fmla="val 650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zögletes összekötő 14"/>
          <p:cNvCxnSpPr/>
          <p:nvPr/>
        </p:nvCxnSpPr>
        <p:spPr>
          <a:xfrm rot="10800000" flipV="1">
            <a:off x="4139952" y="3501008"/>
            <a:ext cx="2880320" cy="504056"/>
          </a:xfrm>
          <a:prstGeom prst="bentConnector3">
            <a:avLst>
              <a:gd name="adj1" fmla="val 473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zögletes összekötő 17"/>
          <p:cNvCxnSpPr/>
          <p:nvPr/>
        </p:nvCxnSpPr>
        <p:spPr>
          <a:xfrm rot="10800000" flipV="1">
            <a:off x="4211960" y="4365104"/>
            <a:ext cx="2808312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/>
          <p:cNvSpPr txBox="1"/>
          <p:nvPr/>
        </p:nvSpPr>
        <p:spPr>
          <a:xfrm>
            <a:off x="1043608" y="62068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/>
              <a:t>	Gép					Feladat					</a:t>
            </a:r>
            <a:endParaRPr lang="hu-H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UPPAAL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01CA5-1824-45DC-9B86-97C0B54F8DA5}" type="slidenum">
              <a:rPr lang="hu-HU" smtClean="0"/>
              <a:pPr/>
              <a:t>9</a:t>
            </a:fld>
            <a:endParaRPr lang="hu-HU"/>
          </a:p>
        </p:txBody>
      </p:sp>
      <p:pic>
        <p:nvPicPr>
          <p:cNvPr id="7" name="Tartalom helye 6" descr="uppaa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2636912"/>
            <a:ext cx="3955754" cy="2971760"/>
          </a:xfrm>
        </p:spPr>
      </p:pic>
      <p:pic>
        <p:nvPicPr>
          <p:cNvPr id="8" name="Kép 7" descr="szekvenc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0072" y="1988840"/>
            <a:ext cx="3456384" cy="4209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pforduló">
  <a:themeElements>
    <a:clrScheme name="Napfordul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Napfordul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pfordul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393</TotalTime>
  <Words>302</Words>
  <Application>Microsoft Office PowerPoint</Application>
  <PresentationFormat>Diavetítés a képernyőre (4:3 oldalarány)</PresentationFormat>
  <Paragraphs>136</Paragraphs>
  <Slides>13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Napforduló</vt:lpstr>
      <vt:lpstr>Egylépéses gyártási feladatok költség optimális ütemezése időzített automatával</vt:lpstr>
      <vt:lpstr>Tartalom</vt:lpstr>
      <vt:lpstr>Ütemezés</vt:lpstr>
      <vt:lpstr>Egyéb megoldó módszerek</vt:lpstr>
      <vt:lpstr>Időzített automaták</vt:lpstr>
      <vt:lpstr>Problémadefiníció</vt:lpstr>
      <vt:lpstr>Template-ek</vt:lpstr>
      <vt:lpstr>8. dia</vt:lpstr>
      <vt:lpstr>UPPAAL</vt:lpstr>
      <vt:lpstr>Tesztelés</vt:lpstr>
      <vt:lpstr>Tesztelés kapcsolókkal</vt:lpstr>
      <vt:lpstr>12. dia</vt:lpstr>
      <vt:lpstr>Köszönöm a figyelmet!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Egylépéses gyártási feladatok költség optimális ütemezése időzített automatával</dc:title>
  <dc:creator>Judit</dc:creator>
  <cp:lastModifiedBy>Judit</cp:lastModifiedBy>
  <cp:revision>8</cp:revision>
  <dcterms:created xsi:type="dcterms:W3CDTF">2018-04-10T14:46:28Z</dcterms:created>
  <dcterms:modified xsi:type="dcterms:W3CDTF">2018-04-11T12:27:24Z</dcterms:modified>
</cp:coreProperties>
</file>