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3" r:id="rId9"/>
    <p:sldId id="262" r:id="rId10"/>
    <p:sldId id="264" r:id="rId11"/>
    <p:sldId id="272" r:id="rId12"/>
    <p:sldId id="273" r:id="rId13"/>
    <p:sldId id="265" r:id="rId14"/>
    <p:sldId id="266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Világos stílus 1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74" autoAdjust="0"/>
  </p:normalViewPr>
  <p:slideViewPr>
    <p:cSldViewPr>
      <p:cViewPr varScale="1">
        <p:scale>
          <a:sx n="67" d="100"/>
          <a:sy n="6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dit\Documents\ogerogj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u-HU"/>
  <c:chart>
    <c:plotArea>
      <c:layout/>
      <c:barChart>
        <c:barDir val="col"/>
        <c:grouping val="clustered"/>
        <c:ser>
          <c:idx val="0"/>
          <c:order val="0"/>
          <c:cat>
            <c:strRef>
              <c:f>Munka1!$B$14:$B$18</c:f>
              <c:strCache>
                <c:ptCount val="5"/>
                <c:pt idx="0">
                  <c:v>Modell 1</c:v>
                </c:pt>
                <c:pt idx="1">
                  <c:v>Modell 2</c:v>
                </c:pt>
                <c:pt idx="2">
                  <c:v>Modell 3</c:v>
                </c:pt>
                <c:pt idx="3">
                  <c:v>Modell 4</c:v>
                </c:pt>
                <c:pt idx="4">
                  <c:v>Modell 5</c:v>
                </c:pt>
              </c:strCache>
            </c:strRef>
          </c:cat>
          <c:val>
            <c:numRef>
              <c:f>Munka1!$C$14:$C$18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</c:ser>
        <c:axId val="49414528"/>
        <c:axId val="65323776"/>
      </c:barChart>
      <c:catAx>
        <c:axId val="4941452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hu-HU"/>
          </a:p>
        </c:txPr>
        <c:crossAx val="65323776"/>
        <c:crosses val="autoZero"/>
        <c:auto val="1"/>
        <c:lblAlgn val="ctr"/>
        <c:lblOffset val="100"/>
      </c:catAx>
      <c:valAx>
        <c:axId val="65323776"/>
        <c:scaling>
          <c:orientation val="minMax"/>
          <c:max val="11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hu-HU"/>
          </a:p>
        </c:txPr>
        <c:crossAx val="49414528"/>
        <c:crosses val="autoZero"/>
        <c:crossBetween val="between"/>
        <c:majorUnit val="2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00EB8-CD6D-4224-B83D-EB1B10E721DF}" type="datetimeFigureOut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11A6-B89A-496B-B1EA-465A3F669F0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11A6-B89A-496B-B1EA-465A3F669F02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ím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2" name="Alcím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4D23-E99F-428B-88AC-DE62C3297A78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20" name="Élőláb hely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zis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6D958-C373-47A3-858D-475AD76BA774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56151-6710-49CA-B8BC-73BF82EDB114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0B4B7-1E83-4F4D-B910-301FB25CE365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3268-820F-47B4-AB2D-3E474A702746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zis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zis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97BE-77E2-4380-A57E-AA8DA19A4578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1572D-D559-4E85-95CC-7CBD6667BD58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CC7271-5A92-4CF4-9ABB-43555B3B4EA0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E9407D-59A5-434E-B9B1-1C74BADF9D91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églalap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7A7D4C-B32D-4410-853F-7C90AEF6BB3F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8F43E-5305-453C-9671-97E04A1CE6F5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9" name="Folyamatábra: Feldolgozá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olyamatábra: Feldolgozá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ö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zis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Fánk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Cím hely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Szöveg hely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4" name="Dátum hely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92DA96-9066-4BDB-A3A8-84DAE8AD0A64}" type="datetime1">
              <a:rPr lang="hu-HU" smtClean="0"/>
              <a:pPr/>
              <a:t>2019.01.24.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u-HU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8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5" name="Téglalap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43608" y="620688"/>
            <a:ext cx="7406640" cy="18002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Egylépéses gyártási feladatok </a:t>
            </a:r>
            <a:r>
              <a:rPr lang="hu-HU" dirty="0" err="1" smtClean="0"/>
              <a:t>költségoptimális</a:t>
            </a:r>
            <a:r>
              <a:rPr lang="hu-HU" dirty="0" smtClean="0"/>
              <a:t> ütemezése időzített automatával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406640" cy="4149080"/>
          </a:xfrm>
        </p:spPr>
        <p:txBody>
          <a:bodyPr>
            <a:normAutofit/>
          </a:bodyPr>
          <a:lstStyle/>
          <a:p>
            <a:pPr algn="r"/>
            <a:endParaRPr lang="hu-HU" sz="2800" dirty="0" smtClean="0"/>
          </a:p>
          <a:p>
            <a:pPr algn="ctr"/>
            <a:r>
              <a:rPr lang="hu-HU" sz="2800" dirty="0" smtClean="0"/>
              <a:t>Vida </a:t>
            </a:r>
            <a:r>
              <a:rPr lang="hu-HU" sz="2800" dirty="0" smtClean="0"/>
              <a:t>Judit</a:t>
            </a:r>
          </a:p>
          <a:p>
            <a:pPr algn="ctr"/>
            <a:r>
              <a:rPr lang="hu-HU" sz="2800" dirty="0" smtClean="0"/>
              <a:t>G</a:t>
            </a:r>
            <a:r>
              <a:rPr lang="hu-HU" sz="2800" dirty="0" smtClean="0"/>
              <a:t>azdaságinformatikus </a:t>
            </a:r>
            <a:r>
              <a:rPr lang="hu-HU" sz="2800" dirty="0" err="1" smtClean="0"/>
              <a:t>Bsc</a:t>
            </a:r>
            <a:r>
              <a:rPr lang="hu-HU" sz="2800" dirty="0" smtClean="0"/>
              <a:t>.</a:t>
            </a:r>
          </a:p>
          <a:p>
            <a:pPr algn="ctr"/>
            <a:endParaRPr lang="hu-HU" sz="2800" dirty="0" smtClean="0"/>
          </a:p>
          <a:p>
            <a:pPr algn="ctr"/>
            <a:r>
              <a:rPr lang="hu-HU" dirty="0" smtClean="0"/>
              <a:t>Témavezető:  dr. Hegyháti Máté</a:t>
            </a:r>
          </a:p>
          <a:p>
            <a:pPr algn="ctr"/>
            <a:r>
              <a:rPr lang="hu-HU" dirty="0" smtClean="0"/>
              <a:t>Széchenyi István </a:t>
            </a:r>
            <a:r>
              <a:rPr lang="hu-HU" dirty="0" smtClean="0"/>
              <a:t>Egyetem</a:t>
            </a:r>
            <a:endParaRPr lang="hu-HU" dirty="0" smtClean="0"/>
          </a:p>
        </p:txBody>
      </p:sp>
      <p:pic>
        <p:nvPicPr>
          <p:cNvPr id="4" name="Kép 3" descr="sze_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260648"/>
            <a:ext cx="747762" cy="900000"/>
          </a:xfrm>
          <a:prstGeom prst="rect">
            <a:avLst/>
          </a:prstGeom>
        </p:spPr>
      </p:pic>
      <p:pic>
        <p:nvPicPr>
          <p:cNvPr id="5" name="Kép 4" descr="it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5209" y="260648"/>
            <a:ext cx="1008791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1043608" y="62068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	Gép (X4)			Feladat (x25)					</a:t>
            </a:r>
            <a:endParaRPr lang="hu-HU" sz="3600" dirty="0"/>
          </a:p>
        </p:txBody>
      </p:sp>
      <p:cxnSp>
        <p:nvCxnSpPr>
          <p:cNvPr id="10" name="Szögletes összekötő 9"/>
          <p:cNvCxnSpPr/>
          <p:nvPr/>
        </p:nvCxnSpPr>
        <p:spPr>
          <a:xfrm flipV="1">
            <a:off x="2123728" y="2204864"/>
            <a:ext cx="4968552" cy="792088"/>
          </a:xfrm>
          <a:prstGeom prst="bentConnector3">
            <a:avLst>
              <a:gd name="adj1" fmla="val -68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3491880" y="4293096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23"/>
          <p:cNvCxnSpPr/>
          <p:nvPr/>
        </p:nvCxnSpPr>
        <p:spPr>
          <a:xfrm flipV="1">
            <a:off x="3563888" y="3573016"/>
            <a:ext cx="3528392" cy="144016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Tartalom helye 13" descr="ábr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8466906" cy="4791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 5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Gép </a:t>
            </a:r>
            <a:r>
              <a:rPr lang="hu-HU" dirty="0" err="1" smtClean="0"/>
              <a:t>template</a:t>
            </a:r>
            <a:r>
              <a:rPr lang="hu-HU" dirty="0" smtClean="0"/>
              <a:t> helyett tömb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11</a:t>
            </a:fld>
            <a:endParaRPr lang="hu-HU"/>
          </a:p>
        </p:txBody>
      </p:sp>
      <p:pic>
        <p:nvPicPr>
          <p:cNvPr id="5" name="Kép 4" descr="modell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3" y="2132856"/>
            <a:ext cx="5942929" cy="4332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 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Remaining</a:t>
            </a:r>
            <a:r>
              <a:rPr lang="hu-HU" dirty="0" smtClean="0"/>
              <a:t> </a:t>
            </a:r>
            <a:r>
              <a:rPr lang="hu-HU" dirty="0" smtClean="0"/>
              <a:t>függvény definiálása</a:t>
            </a:r>
            <a:endParaRPr lang="hu-HU" dirty="0" smtClean="0"/>
          </a:p>
          <a:p>
            <a:r>
              <a:rPr lang="hu-HU" dirty="0" smtClean="0"/>
              <a:t>Módosított bemeneti adatok</a:t>
            </a:r>
          </a:p>
          <a:p>
            <a:pPr lvl="1"/>
            <a:r>
              <a:rPr lang="hu-HU" dirty="0" smtClean="0"/>
              <a:t>Egy gép, alacsonyabb munkaidők, eltérő költségek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hu-HU" sz="3200" dirty="0" smtClean="0"/>
              <a:t>Cél:  költségkorlát meghatározása, az ütemezés gyorsítása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hu-HU" sz="3200" dirty="0" smtClean="0"/>
              <a:t>Feladatok egységnyi részekre bontása </a:t>
            </a:r>
            <a:endParaRPr lang="hu-HU" sz="3200" dirty="0" smtClean="0"/>
          </a:p>
          <a:p>
            <a:pPr lvl="1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</p:nvPr>
        </p:nvGraphicFramePr>
        <p:xfrm>
          <a:off x="1187625" y="1556789"/>
          <a:ext cx="7344815" cy="43515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432051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Munkaszám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1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3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</a:t>
                      </a:r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Költség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 </a:t>
                      </a:r>
                      <a:r>
                        <a:rPr lang="hu-HU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0,09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0,37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0,13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0,09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12,2 </a:t>
                      </a:r>
                      <a:r>
                        <a:rPr lang="hu-HU" dirty="0" smtClean="0"/>
                        <a:t>s 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0,49</a:t>
                      </a:r>
                      <a:r>
                        <a:rPr lang="hu-HU" baseline="0" dirty="0" smtClean="0"/>
                        <a:t>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0,14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47,8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12,8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0,38 </a:t>
                      </a:r>
                      <a:r>
                        <a:rPr lang="hu-HU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57,5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1,43 </a:t>
                      </a:r>
                      <a:r>
                        <a:rPr lang="hu-HU" baseline="0" dirty="0" smtClean="0"/>
                        <a:t>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3,32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15,4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45,6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1 min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 kapcsolókkal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</p:nvPr>
        </p:nvGraphicFramePr>
        <p:xfrm>
          <a:off x="1695515" y="1731600"/>
          <a:ext cx="6476885" cy="4937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6156"/>
                <a:gridCol w="1226648"/>
                <a:gridCol w="1656184"/>
                <a:gridCol w="1224136"/>
                <a:gridCol w="1323761"/>
              </a:tblGrid>
              <a:tr h="7453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Munkaszám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3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3</a:t>
                      </a:r>
                    </a:p>
                    <a:p>
                      <a:pPr algn="ctr"/>
                      <a:r>
                        <a:rPr lang="hu-HU" dirty="0" smtClean="0"/>
                        <a:t>-C –E –n0 </a:t>
                      </a:r>
                    </a:p>
                    <a:p>
                      <a:pPr algn="ctr"/>
                      <a:r>
                        <a:rPr lang="hu-HU" dirty="0" smtClean="0"/>
                        <a:t>–o3 –S2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</a:t>
                      </a:r>
                      <a:r>
                        <a:rPr lang="hu-HU" baseline="0" dirty="0" smtClean="0"/>
                        <a:t> 5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5</a:t>
                      </a:r>
                    </a:p>
                    <a:p>
                      <a:pPr algn="ctr"/>
                      <a:r>
                        <a:rPr lang="hu-HU" dirty="0" smtClean="0"/>
                        <a:t>-C –E –n0 </a:t>
                      </a:r>
                    </a:p>
                    <a:p>
                      <a:pPr algn="ctr"/>
                      <a:r>
                        <a:rPr lang="hu-HU" dirty="0" smtClean="0"/>
                        <a:t>–o2 –S0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0,073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0,10 s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0,18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0,21s 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1,94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0,92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0,12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0,11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16,33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4,01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0,15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24,61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0,92 s 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0,35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</a:t>
                      </a:r>
                      <a:r>
                        <a:rPr lang="hu-HU" baseline="0" dirty="0" smtClean="0"/>
                        <a:t>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3,41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1,70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6,33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2,42 s</a:t>
                      </a:r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</a:t>
                      </a:r>
                      <a:r>
                        <a:rPr lang="hu-HU" baseline="0" dirty="0" smtClean="0"/>
                        <a:t>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30,14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187624" y="12687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150 kapcsolókombináció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Kapcsolókkal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971600" y="1341929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Feladatok száma</a:t>
            </a:r>
            <a:endParaRPr lang="hu-HU" sz="12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547664" y="1484784"/>
          <a:ext cx="7056784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u-HU" i="1" dirty="0" smtClean="0"/>
          </a:p>
          <a:p>
            <a:pPr>
              <a:buNone/>
            </a:pPr>
            <a:r>
              <a:rPr lang="hu-HU" dirty="0" smtClean="0"/>
              <a:t>Összefoglalás</a:t>
            </a:r>
          </a:p>
          <a:p>
            <a:r>
              <a:rPr lang="hu-HU" dirty="0" smtClean="0"/>
              <a:t>Gyártásütemezés időzített automatával, késztermék tárolási költségének minimalizálása</a:t>
            </a:r>
          </a:p>
          <a:p>
            <a:r>
              <a:rPr lang="hu-HU" dirty="0" smtClean="0"/>
              <a:t>Több elkészített modell</a:t>
            </a:r>
          </a:p>
          <a:p>
            <a:r>
              <a:rPr lang="hu-HU" dirty="0" smtClean="0"/>
              <a:t>Leggyorsabb modell: </a:t>
            </a:r>
            <a:r>
              <a:rPr lang="hu-HU" dirty="0" err="1" smtClean="0"/>
              <a:t>Modell</a:t>
            </a:r>
            <a:r>
              <a:rPr lang="hu-HU" dirty="0" smtClean="0"/>
              <a:t> 5</a:t>
            </a:r>
          </a:p>
          <a:p>
            <a:pPr>
              <a:buNone/>
            </a:pPr>
            <a:endParaRPr lang="hu-HU" i="1" dirty="0" smtClean="0"/>
          </a:p>
          <a:p>
            <a:pPr>
              <a:buNone/>
            </a:pPr>
            <a:endParaRPr lang="hu-HU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3648" y="2060848"/>
            <a:ext cx="7498080" cy="1143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Ütemezési feladatok</a:t>
            </a:r>
          </a:p>
          <a:p>
            <a:r>
              <a:rPr lang="hu-HU" dirty="0" smtClean="0"/>
              <a:t>Megoldó módszerek</a:t>
            </a:r>
          </a:p>
          <a:p>
            <a:r>
              <a:rPr lang="hu-HU" dirty="0" smtClean="0"/>
              <a:t>Időzített automaták, LPTA</a:t>
            </a:r>
          </a:p>
          <a:p>
            <a:r>
              <a:rPr lang="hu-HU" dirty="0" smtClean="0"/>
              <a:t>Problémadefiníció</a:t>
            </a:r>
          </a:p>
          <a:p>
            <a:r>
              <a:rPr lang="hu-HU" dirty="0" smtClean="0"/>
              <a:t>A kidolgozott </a:t>
            </a:r>
            <a:r>
              <a:rPr lang="hu-HU" dirty="0" smtClean="0"/>
              <a:t>modellek</a:t>
            </a:r>
          </a:p>
          <a:p>
            <a:r>
              <a:rPr lang="hu-HU" dirty="0" err="1" smtClean="0"/>
              <a:t>Remaining</a:t>
            </a:r>
            <a:r>
              <a:rPr lang="hu-HU" dirty="0" smtClean="0"/>
              <a:t> függvény</a:t>
            </a:r>
            <a:endParaRPr lang="hu-HU" dirty="0" smtClean="0"/>
          </a:p>
          <a:p>
            <a:r>
              <a:rPr lang="hu-HU" dirty="0" smtClean="0"/>
              <a:t>Teszteredmények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2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hu-HU" dirty="0" smtClean="0"/>
          </a:p>
          <a:p>
            <a:r>
              <a:rPr lang="hu-HU" dirty="0" smtClean="0"/>
              <a:t>Ütemezési feladatok általában</a:t>
            </a:r>
          </a:p>
          <a:p>
            <a:pPr lvl="1"/>
            <a:r>
              <a:rPr lang="hu-HU" dirty="0" smtClean="0"/>
              <a:t>Általános</a:t>
            </a:r>
          </a:p>
          <a:p>
            <a:pPr lvl="2"/>
            <a:r>
              <a:rPr lang="hu-HU" dirty="0" smtClean="0"/>
              <a:t>Erőforrások, feladatok</a:t>
            </a:r>
          </a:p>
          <a:p>
            <a:pPr lvl="1"/>
            <a:r>
              <a:rPr lang="hu-HU" dirty="0" smtClean="0"/>
              <a:t>Gyártási feladatok</a:t>
            </a:r>
          </a:p>
          <a:p>
            <a:pPr lvl="2"/>
            <a:r>
              <a:rPr lang="hu-HU" dirty="0" smtClean="0"/>
              <a:t>Munkák egy berendezéshez</a:t>
            </a:r>
          </a:p>
          <a:p>
            <a:pPr lvl="2"/>
            <a:r>
              <a:rPr lang="hu-HU" dirty="0" smtClean="0"/>
              <a:t>Munkák gyártási lépésekkel, amelyeket a gépeken kell elvégezni</a:t>
            </a:r>
          </a:p>
          <a:p>
            <a:pPr lvl="2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Csoportosítása, altípusai</a:t>
            </a:r>
          </a:p>
          <a:p>
            <a:pPr lvl="1"/>
            <a:r>
              <a:rPr lang="hu-HU" dirty="0" smtClean="0"/>
              <a:t>Offline, online</a:t>
            </a:r>
          </a:p>
          <a:p>
            <a:pPr lvl="1"/>
            <a:r>
              <a:rPr lang="hu-HU" dirty="0" smtClean="0"/>
              <a:t>Determinisztikus, sztochasztikus</a:t>
            </a:r>
          </a:p>
          <a:p>
            <a:pPr lvl="1"/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,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multiproduct</a:t>
            </a:r>
            <a:r>
              <a:rPr lang="hu-HU" dirty="0" smtClean="0"/>
              <a:t>, 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multiproduct</a:t>
            </a:r>
            <a:r>
              <a:rPr lang="hu-HU" dirty="0" smtClean="0"/>
              <a:t>,  </a:t>
            </a:r>
            <a:r>
              <a:rPr lang="hu-HU" dirty="0" err="1" smtClean="0"/>
              <a:t>multipurpose</a:t>
            </a:r>
            <a:r>
              <a:rPr lang="hu-HU" dirty="0" smtClean="0"/>
              <a:t>,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endParaRPr lang="hu-HU" dirty="0" smtClean="0"/>
          </a:p>
          <a:p>
            <a:pPr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megoldó módszerek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MILP</a:t>
            </a:r>
          </a:p>
          <a:p>
            <a:pPr lvl="1"/>
            <a:r>
              <a:rPr lang="hu-HU" dirty="0" smtClean="0"/>
              <a:t>Időfelosztásos:  </a:t>
            </a:r>
            <a:r>
              <a:rPr lang="hu-HU" dirty="0" err="1" smtClean="0"/>
              <a:t>x</a:t>
            </a:r>
            <a:r>
              <a:rPr lang="hu-HU" baseline="-25000" dirty="0" err="1" smtClean="0"/>
              <a:t>tij</a:t>
            </a:r>
            <a:endParaRPr lang="hu-HU" baseline="-25000" dirty="0" smtClean="0"/>
          </a:p>
          <a:p>
            <a:pPr lvl="1"/>
            <a:r>
              <a:rPr lang="hu-HU" dirty="0" err="1" smtClean="0"/>
              <a:t>Precedencia</a:t>
            </a:r>
            <a:r>
              <a:rPr lang="hu-HU" dirty="0" smtClean="0"/>
              <a:t> alapú:  </a:t>
            </a:r>
            <a:r>
              <a:rPr lang="hu-HU" dirty="0" err="1" smtClean="0"/>
              <a:t>Y</a:t>
            </a:r>
            <a:r>
              <a:rPr lang="hu-HU" baseline="-25000" dirty="0" err="1" smtClean="0"/>
              <a:t>ij</a:t>
            </a:r>
            <a:r>
              <a:rPr lang="hu-HU" dirty="0" smtClean="0"/>
              <a:t>, </a:t>
            </a:r>
            <a:r>
              <a:rPr lang="hu-HU" dirty="0" err="1" smtClean="0"/>
              <a:t>x</a:t>
            </a:r>
            <a:r>
              <a:rPr lang="hu-HU" baseline="-25000" dirty="0" err="1" smtClean="0"/>
              <a:t>ii</a:t>
            </a:r>
            <a:r>
              <a:rPr lang="hu-HU" baseline="-25000" dirty="0" smtClean="0"/>
              <a:t>’</a:t>
            </a:r>
            <a:endParaRPr lang="hu-HU" dirty="0" smtClean="0"/>
          </a:p>
          <a:p>
            <a:r>
              <a:rPr lang="hu-HU" dirty="0" smtClean="0"/>
              <a:t>S-gráf</a:t>
            </a:r>
          </a:p>
          <a:p>
            <a:pPr lvl="1"/>
            <a:r>
              <a:rPr lang="hu-HU" dirty="0" smtClean="0"/>
              <a:t>Vizuális reprezentáció + matematikai modell irányított gráfokkal</a:t>
            </a:r>
          </a:p>
          <a:p>
            <a:r>
              <a:rPr lang="hu-HU" dirty="0" smtClean="0"/>
              <a:t>Petri háló</a:t>
            </a:r>
          </a:p>
          <a:p>
            <a:pPr>
              <a:buNone/>
            </a:pPr>
            <a:endParaRPr lang="hu-HU" dirty="0" smtClean="0"/>
          </a:p>
          <a:p>
            <a:pPr marL="444500" lvl="1" indent="-236538"/>
            <a:endParaRPr lang="hu-HU" baseline="-250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Időzített automaták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Formális definíció:</a:t>
            </a:r>
          </a:p>
          <a:p>
            <a:pPr>
              <a:buNone/>
            </a:pPr>
            <a:r>
              <a:rPr lang="hu-HU" dirty="0" smtClean="0"/>
              <a:t>M = (K, </a:t>
            </a:r>
            <a:r>
              <a:rPr lang="hu-HU" dirty="0" smtClean="0">
                <a:sym typeface="Symbol"/>
              </a:rPr>
              <a:t></a:t>
            </a:r>
            <a:r>
              <a:rPr lang="hu-HU" dirty="0" smtClean="0"/>
              <a:t>, C, </a:t>
            </a:r>
            <a:r>
              <a:rPr lang="hu-HU" dirty="0" err="1" smtClean="0"/>
              <a:t>Tra</a:t>
            </a:r>
            <a:r>
              <a:rPr lang="hu-HU" dirty="0" smtClean="0"/>
              <a:t>, </a:t>
            </a:r>
            <a:r>
              <a:rPr lang="hu-HU" dirty="0" err="1" smtClean="0"/>
              <a:t>Inv</a:t>
            </a:r>
            <a:r>
              <a:rPr lang="hu-HU" dirty="0" smtClean="0"/>
              <a:t>,</a:t>
            </a:r>
            <a:r>
              <a:rPr lang="hu-HU" dirty="0" smtClean="0">
                <a:sym typeface="Symbol"/>
              </a:rPr>
              <a:t> s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K – állapotok</a:t>
            </a:r>
          </a:p>
          <a:p>
            <a:pPr lvl="2"/>
            <a:r>
              <a:rPr lang="hu-HU" dirty="0" smtClean="0">
                <a:sym typeface="Symbol"/>
              </a:rPr>
              <a:t> - események</a:t>
            </a:r>
          </a:p>
          <a:p>
            <a:pPr lvl="2"/>
            <a:r>
              <a:rPr lang="hu-HU" dirty="0" smtClean="0">
                <a:sym typeface="Symbol"/>
              </a:rPr>
              <a:t>C – órák</a:t>
            </a:r>
          </a:p>
          <a:p>
            <a:pPr lvl="2"/>
            <a:r>
              <a:rPr lang="hu-HU" dirty="0" err="1" smtClean="0">
                <a:sym typeface="Symbol"/>
              </a:rPr>
              <a:t>Tra</a:t>
            </a:r>
            <a:r>
              <a:rPr lang="hu-HU" dirty="0" smtClean="0">
                <a:sym typeface="Symbol"/>
              </a:rPr>
              <a:t> – időzített átmenetek</a:t>
            </a:r>
          </a:p>
          <a:p>
            <a:pPr lvl="2"/>
            <a:r>
              <a:rPr lang="hu-HU" dirty="0" err="1" smtClean="0">
                <a:sym typeface="Symbol"/>
              </a:rPr>
              <a:t>Inv</a:t>
            </a:r>
            <a:r>
              <a:rPr lang="hu-HU" dirty="0" smtClean="0">
                <a:sym typeface="Symbol"/>
              </a:rPr>
              <a:t> – állapot állandó</a:t>
            </a:r>
          </a:p>
          <a:p>
            <a:pPr lvl="2"/>
            <a:r>
              <a:rPr lang="hu-HU" dirty="0" smtClean="0">
                <a:sym typeface="Symbol"/>
              </a:rPr>
              <a:t>s – kezdőállapot</a:t>
            </a:r>
          </a:p>
          <a:p>
            <a:pPr lvl="2"/>
            <a:endParaRPr lang="hu-HU" dirty="0" smtClean="0">
              <a:sym typeface="Symbol"/>
            </a:endParaRPr>
          </a:p>
          <a:p>
            <a:pPr marL="228600" lvl="2" indent="-49213">
              <a:buNone/>
            </a:pPr>
            <a:r>
              <a:rPr lang="hu-HU" sz="3200" dirty="0" smtClean="0">
                <a:sym typeface="Symbol"/>
              </a:rPr>
              <a:t>LPTA – </a:t>
            </a:r>
            <a:r>
              <a:rPr lang="hu-HU" sz="3200" dirty="0" err="1" smtClean="0">
                <a:sym typeface="Symbol"/>
              </a:rPr>
              <a:t>linearly</a:t>
            </a:r>
            <a:r>
              <a:rPr lang="hu-HU" sz="3200" dirty="0" smtClean="0">
                <a:sym typeface="Symbol"/>
              </a:rPr>
              <a:t> </a:t>
            </a:r>
            <a:r>
              <a:rPr lang="hu-HU" sz="3200" dirty="0" err="1" smtClean="0">
                <a:sym typeface="Symbol"/>
              </a:rPr>
              <a:t>priced</a:t>
            </a:r>
            <a:r>
              <a:rPr lang="hu-HU" sz="3200" dirty="0" smtClean="0">
                <a:sym typeface="Symbol"/>
              </a:rPr>
              <a:t> </a:t>
            </a:r>
            <a:r>
              <a:rPr lang="hu-HU" sz="3200" dirty="0" err="1" smtClean="0">
                <a:sym typeface="Symbol"/>
              </a:rPr>
              <a:t>timed</a:t>
            </a:r>
            <a:r>
              <a:rPr lang="hu-HU" sz="3200" dirty="0" smtClean="0">
                <a:sym typeface="Symbol"/>
              </a:rPr>
              <a:t> automata</a:t>
            </a:r>
          </a:p>
          <a:p>
            <a:pPr lvl="2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6" name="Kép 5" descr="péls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4371" y="1916832"/>
            <a:ext cx="3289629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Problémadefiníció</a:t>
            </a:r>
            <a:endParaRPr lang="hu-HU" dirty="0"/>
          </a:p>
        </p:txBody>
      </p:sp>
      <p:pic>
        <p:nvPicPr>
          <p:cNvPr id="5" name="Tartalom helye 4" descr="reszl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0051" y="1915998"/>
            <a:ext cx="5906325" cy="295316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6" name="Kép 5" descr="reszle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2752" y="5026724"/>
            <a:ext cx="5580000" cy="418500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75656" y="5603756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Feladat:  Késztermék tárolási költségének minimalizálása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331640" y="134076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Kopanos</a:t>
            </a:r>
            <a:r>
              <a:rPr lang="hu-HU" dirty="0" smtClean="0"/>
              <a:t> és társai (2009) – munkaidők,  átállási idők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UPPAAL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7" name="Tartalom helye 6" descr="uppaa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060848"/>
            <a:ext cx="3955754" cy="2971760"/>
          </a:xfrm>
        </p:spPr>
      </p:pic>
      <p:pic>
        <p:nvPicPr>
          <p:cNvPr id="8" name="Kép 7" descr="szekvenc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412776"/>
            <a:ext cx="3456384" cy="420934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15616" y="57332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Editor, Simulator, </a:t>
            </a:r>
            <a:r>
              <a:rPr lang="hu-HU" sz="3200" dirty="0" err="1" smtClean="0"/>
              <a:t>Verifier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Template-ek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Gép (x4):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9</a:t>
            </a:fld>
            <a:endParaRPr lang="hu-HU"/>
          </a:p>
        </p:txBody>
      </p:sp>
      <p:pic>
        <p:nvPicPr>
          <p:cNvPr id="6" name="Kép 5" descr="ge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060848"/>
            <a:ext cx="7776864" cy="374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pforduló">
  <a:themeElements>
    <a:clrScheme name="Napfordul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pfordul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pfordul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454</Words>
  <Application>Microsoft Office PowerPoint</Application>
  <PresentationFormat>Diavetítés a képernyőre (4:3 oldalarány)</PresentationFormat>
  <Paragraphs>196</Paragraphs>
  <Slides>17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Napforduló</vt:lpstr>
      <vt:lpstr>Egylépéses gyártási feladatok költségoptimális ütemezése időzített automatával</vt:lpstr>
      <vt:lpstr>Tartalom</vt:lpstr>
      <vt:lpstr>Ütemezés</vt:lpstr>
      <vt:lpstr>Ütemezés</vt:lpstr>
      <vt:lpstr>Egyéb megoldó módszerek</vt:lpstr>
      <vt:lpstr>Időzített automaták</vt:lpstr>
      <vt:lpstr>Problémadefiníció</vt:lpstr>
      <vt:lpstr>UPPAAL</vt:lpstr>
      <vt:lpstr>Template-ek</vt:lpstr>
      <vt:lpstr>10. dia</vt:lpstr>
      <vt:lpstr>Modell 5</vt:lpstr>
      <vt:lpstr>Modell R</vt:lpstr>
      <vt:lpstr>Tesztelés</vt:lpstr>
      <vt:lpstr>Tesztelés kapcsolókkal</vt:lpstr>
      <vt:lpstr>Kapcsolókkal</vt:lpstr>
      <vt:lpstr>Összefoglalás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Egylépéses gyártási feladatok költség optimális ütemezése időzített automatával</dc:title>
  <dc:creator>Judit</dc:creator>
  <cp:lastModifiedBy>Judit</cp:lastModifiedBy>
  <cp:revision>24</cp:revision>
  <dcterms:created xsi:type="dcterms:W3CDTF">2018-04-10T14:46:28Z</dcterms:created>
  <dcterms:modified xsi:type="dcterms:W3CDTF">2019-01-24T18:01:58Z</dcterms:modified>
</cp:coreProperties>
</file>