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Világos stílus 1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dit\Documents\ogerogj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u-HU"/>
  <c:chart>
    <c:plotArea>
      <c:layout/>
      <c:barChart>
        <c:barDir val="col"/>
        <c:grouping val="stacked"/>
        <c:ser>
          <c:idx val="0"/>
          <c:order val="0"/>
          <c:tx>
            <c:strRef>
              <c:f>Munka1!$E$8</c:f>
              <c:strCache>
                <c:ptCount val="1"/>
                <c:pt idx="0">
                  <c:v>Modell 3</c:v>
                </c:pt>
              </c:strCache>
            </c:strRef>
          </c:tx>
          <c:spPr>
            <a:solidFill>
              <a:srgbClr val="FF0000"/>
            </a:solidFill>
          </c:spPr>
          <c:val>
            <c:numRef>
              <c:f>Munka1!$F$8:$O$8</c:f>
              <c:numCache>
                <c:formatCode>General</c:formatCode>
                <c:ptCount val="10"/>
                <c:pt idx="0">
                  <c:v>7.3000000000000009E-2</c:v>
                </c:pt>
                <c:pt idx="1">
                  <c:v>8.0000000000000016E-2</c:v>
                </c:pt>
                <c:pt idx="2">
                  <c:v>0.1</c:v>
                </c:pt>
                <c:pt idx="3">
                  <c:v>0.21000000000000002</c:v>
                </c:pt>
                <c:pt idx="4">
                  <c:v>0.92</c:v>
                </c:pt>
                <c:pt idx="5">
                  <c:v>4.01</c:v>
                </c:pt>
                <c:pt idx="6">
                  <c:v>24.610000000000003</c:v>
                </c:pt>
              </c:numCache>
            </c:numRef>
          </c:val>
        </c:ser>
        <c:ser>
          <c:idx val="1"/>
          <c:order val="1"/>
          <c:tx>
            <c:strRef>
              <c:f>Munka1!$E$9</c:f>
              <c:strCache>
                <c:ptCount val="1"/>
                <c:pt idx="0">
                  <c:v>Modell 5</c:v>
                </c:pt>
              </c:strCache>
            </c:strRef>
          </c:tx>
          <c:spPr>
            <a:solidFill>
              <a:srgbClr val="84AA33">
                <a:lumMod val="50000"/>
              </a:srgbClr>
            </a:solidFill>
          </c:spPr>
          <c:val>
            <c:numRef>
              <c:f>Munka1!$F$9:$O$9</c:f>
              <c:numCache>
                <c:formatCode>General</c:formatCode>
                <c:ptCount val="10"/>
                <c:pt idx="0">
                  <c:v>7.0000000000000021E-2</c:v>
                </c:pt>
                <c:pt idx="1">
                  <c:v>7.6000000000000012E-2</c:v>
                </c:pt>
                <c:pt idx="2">
                  <c:v>7.6000000000000012E-2</c:v>
                </c:pt>
                <c:pt idx="3">
                  <c:v>8.6000000000000035E-2</c:v>
                </c:pt>
                <c:pt idx="4">
                  <c:v>0.11000000000000001</c:v>
                </c:pt>
                <c:pt idx="5">
                  <c:v>0.16000000000000003</c:v>
                </c:pt>
                <c:pt idx="6">
                  <c:v>0.35000000000000003</c:v>
                </c:pt>
                <c:pt idx="7">
                  <c:v>1.7000000000000002</c:v>
                </c:pt>
                <c:pt idx="8">
                  <c:v>2.42</c:v>
                </c:pt>
                <c:pt idx="9">
                  <c:v>30.14</c:v>
                </c:pt>
              </c:numCache>
            </c:numRef>
          </c:val>
        </c:ser>
        <c:overlap val="100"/>
        <c:axId val="61821696"/>
        <c:axId val="61823232"/>
      </c:barChart>
      <c:catAx>
        <c:axId val="61821696"/>
        <c:scaling>
          <c:orientation val="minMax"/>
        </c:scaling>
        <c:axPos val="b"/>
        <c:tickLblPos val="nextTo"/>
        <c:crossAx val="61823232"/>
        <c:crosses val="autoZero"/>
        <c:auto val="1"/>
        <c:lblAlgn val="ctr"/>
        <c:lblOffset val="100"/>
      </c:catAx>
      <c:valAx>
        <c:axId val="61823232"/>
        <c:scaling>
          <c:orientation val="minMax"/>
          <c:max val="30"/>
        </c:scaling>
        <c:axPos val="l"/>
        <c:majorGridlines/>
        <c:numFmt formatCode="General" sourceLinked="1"/>
        <c:tickLblPos val="nextTo"/>
        <c:crossAx val="61821696"/>
        <c:crosses val="autoZero"/>
        <c:crossBetween val="between"/>
      </c:valAx>
      <c:spPr>
        <a:noFill/>
      </c:spPr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00EB8-CD6D-4224-B83D-EB1B10E721DF}" type="datetimeFigureOut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11A6-B89A-496B-B1EA-465A3F669F0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11A6-B89A-496B-B1EA-465A3F669F02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ím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2" name="Alcím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4D23-E99F-428B-88AC-DE62C3297A78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6D958-C373-47A3-858D-475AD76BA774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56151-6710-49CA-B8BC-73BF82EDB114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0B4B7-1E83-4F4D-B910-301FB25CE365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3268-820F-47B4-AB2D-3E474A702746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97BE-77E2-4380-A57E-AA8DA19A4578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1572D-D559-4E85-95CC-7CBD6667BD58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C7271-5A92-4CF4-9ABB-43555B3B4EA0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E9407D-59A5-434E-B9B1-1C74BADF9D91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églalap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7A7D4C-B32D-4410-853F-7C90AEF6BB3F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8F43E-5305-453C-9671-97E04A1CE6F5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9" name="Folyamatábra: Feldolgozá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olyamatábra: Feldolgozá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ö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Fánk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Cím hely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Szöveg hely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92DA96-9066-4BDB-A3A8-84DAE8AD0A64}" type="datetime1">
              <a:rPr lang="hu-HU" smtClean="0"/>
              <a:pPr/>
              <a:t>2018.04.19.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8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5" name="Téglalap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3648" y="692696"/>
            <a:ext cx="7406640" cy="18002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Egylépéses gyártási feladatok </a:t>
            </a:r>
            <a:r>
              <a:rPr lang="hu-HU" dirty="0" err="1" smtClean="0"/>
              <a:t>költségoptimális</a:t>
            </a:r>
            <a:r>
              <a:rPr lang="hu-HU" dirty="0" smtClean="0"/>
              <a:t> ütemezése időzített automatával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406640" cy="4149080"/>
          </a:xfrm>
        </p:spPr>
        <p:txBody>
          <a:bodyPr>
            <a:normAutofit/>
          </a:bodyPr>
          <a:lstStyle/>
          <a:p>
            <a:pPr algn="r"/>
            <a:r>
              <a:rPr lang="hu-HU" sz="2800" dirty="0" smtClean="0"/>
              <a:t>Vida Judit</a:t>
            </a:r>
          </a:p>
          <a:p>
            <a:pPr algn="r"/>
            <a:r>
              <a:rPr lang="hu-HU" sz="2800" dirty="0" smtClean="0"/>
              <a:t>gazdaságinformatikus </a:t>
            </a:r>
            <a:r>
              <a:rPr lang="hu-HU" sz="2800" dirty="0" err="1" smtClean="0"/>
              <a:t>Bsc</a:t>
            </a:r>
            <a:r>
              <a:rPr lang="hu-HU" sz="2800" dirty="0" smtClean="0"/>
              <a:t>.</a:t>
            </a:r>
          </a:p>
          <a:p>
            <a:pPr algn="r"/>
            <a:endParaRPr lang="hu-HU" sz="2800" dirty="0" smtClean="0"/>
          </a:p>
          <a:p>
            <a:pPr algn="r"/>
            <a:r>
              <a:rPr lang="hu-HU" dirty="0" smtClean="0"/>
              <a:t>Témavezető:  dr. Hegyháti Máté</a:t>
            </a:r>
          </a:p>
          <a:p>
            <a:pPr algn="r"/>
            <a:r>
              <a:rPr lang="hu-HU" dirty="0" smtClean="0"/>
              <a:t>Széchenyi István Egyetem</a:t>
            </a:r>
          </a:p>
          <a:p>
            <a:pPr algn="r"/>
            <a:r>
              <a:rPr lang="hu-HU" dirty="0" smtClean="0"/>
              <a:t>2018.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</p:nvPr>
        </p:nvGraphicFramePr>
        <p:xfrm>
          <a:off x="2195736" y="1556789"/>
          <a:ext cx="5616624" cy="455953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1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2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4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5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0,086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0,116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0,11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0,23 s 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0,43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0,18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0,23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0,69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4,48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1,94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1,63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0,12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13,3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16,33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13,8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0,15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</a:t>
                      </a:r>
                      <a:r>
                        <a:rPr lang="hu-HU" baseline="0" dirty="0" smtClean="0"/>
                        <a:t> 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 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3,41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6,33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</a:t>
                      </a:r>
                      <a:r>
                        <a:rPr lang="hu-HU" baseline="0" dirty="0" smtClean="0"/>
                        <a:t> 60 s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195736" y="62373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Költség = 0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kapcsolókkal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1507108" y="1468619"/>
          <a:ext cx="6665292" cy="47686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96740"/>
                <a:gridCol w="2448272"/>
                <a:gridCol w="2520280"/>
              </a:tblGrid>
              <a:tr h="7453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</a:p>
                    <a:p>
                      <a:pPr algn="ctr"/>
                      <a:r>
                        <a:rPr lang="hu-HU" dirty="0" smtClean="0"/>
                        <a:t>-C –E –n0 –o3 –S2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5</a:t>
                      </a:r>
                    </a:p>
                    <a:p>
                      <a:pPr algn="ctr"/>
                      <a:r>
                        <a:rPr lang="hu-HU" dirty="0" smtClean="0"/>
                        <a:t>-C –E –n0 –o2 –S0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 s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0,21s 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0,11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4,01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24,61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0,35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2,42 s</a:t>
                      </a:r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30,14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195736" y="630002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Költség = 0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Kapcsolókkal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12</a:t>
            </a:fld>
            <a:endParaRPr lang="hu-HU"/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1340768"/>
          <a:ext cx="6984776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115616" y="121823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idő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236296" y="60932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Munkák száma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Jövőbeli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i="1" dirty="0" err="1" smtClean="0"/>
              <a:t>Remaining</a:t>
            </a:r>
            <a:r>
              <a:rPr lang="hu-HU" dirty="0" smtClean="0"/>
              <a:t> függvény készítése</a:t>
            </a:r>
          </a:p>
          <a:p>
            <a:r>
              <a:rPr lang="hu-HU" dirty="0" smtClean="0"/>
              <a:t>További korlátozásokkal való gyorsítás</a:t>
            </a:r>
          </a:p>
          <a:p>
            <a:r>
              <a:rPr lang="hu-HU" dirty="0" smtClean="0"/>
              <a:t>Más megoldó módszerekkel való összehasonlítás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749808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Ütemezési feladatok</a:t>
            </a:r>
          </a:p>
          <a:p>
            <a:r>
              <a:rPr lang="hu-HU" dirty="0" smtClean="0"/>
              <a:t>Megoldó módszerek</a:t>
            </a:r>
          </a:p>
          <a:p>
            <a:r>
              <a:rPr lang="hu-HU" dirty="0" smtClean="0"/>
              <a:t>Időzített </a:t>
            </a:r>
            <a:r>
              <a:rPr lang="hu-HU" dirty="0" smtClean="0"/>
              <a:t>automaták, LPTA</a:t>
            </a:r>
            <a:endParaRPr lang="hu-HU" dirty="0" smtClean="0"/>
          </a:p>
          <a:p>
            <a:r>
              <a:rPr lang="hu-HU" dirty="0" smtClean="0"/>
              <a:t>Problémadefiníció</a:t>
            </a:r>
            <a:endParaRPr lang="hu-HU" dirty="0" smtClean="0"/>
          </a:p>
          <a:p>
            <a:r>
              <a:rPr lang="hu-HU" dirty="0" smtClean="0"/>
              <a:t>A modell</a:t>
            </a:r>
          </a:p>
          <a:p>
            <a:r>
              <a:rPr lang="hu-HU" dirty="0" smtClean="0"/>
              <a:t>Teszteredmények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2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4800600"/>
          </a:xfrm>
        </p:spPr>
        <p:txBody>
          <a:bodyPr/>
          <a:lstStyle/>
          <a:p>
            <a:pPr lvl="1">
              <a:buNone/>
            </a:pPr>
            <a:endParaRPr lang="hu-HU" dirty="0" smtClean="0"/>
          </a:p>
          <a:p>
            <a:r>
              <a:rPr lang="hu-HU" dirty="0" smtClean="0"/>
              <a:t>Ütemezési feladatok általában</a:t>
            </a:r>
          </a:p>
          <a:p>
            <a:pPr lvl="1"/>
            <a:r>
              <a:rPr lang="hu-HU" dirty="0" smtClean="0"/>
              <a:t>Gyártási feladatok</a:t>
            </a:r>
          </a:p>
          <a:p>
            <a:r>
              <a:rPr lang="hu-HU" dirty="0" smtClean="0"/>
              <a:t>Csoportosítása, altípusai</a:t>
            </a:r>
          </a:p>
          <a:p>
            <a:pPr lvl="1"/>
            <a:r>
              <a:rPr lang="hu-HU" dirty="0" smtClean="0"/>
              <a:t>Offline, online</a:t>
            </a:r>
          </a:p>
          <a:p>
            <a:pPr lvl="1"/>
            <a:r>
              <a:rPr lang="hu-HU" dirty="0" smtClean="0"/>
              <a:t>Determinisztikus, sztochasztikus</a:t>
            </a:r>
          </a:p>
          <a:p>
            <a:pPr lvl="1"/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,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r>
              <a:rPr lang="hu-HU" dirty="0" smtClean="0"/>
              <a:t>, 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megoldó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MILP</a:t>
            </a:r>
          </a:p>
          <a:p>
            <a:pPr lvl="1"/>
            <a:r>
              <a:rPr lang="hu-HU" dirty="0" smtClean="0"/>
              <a:t>Időfelosztásos: </a:t>
            </a:r>
            <a:r>
              <a:rPr lang="hu-HU" dirty="0" smtClean="0"/>
              <a:t>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tij</a:t>
            </a:r>
            <a:endParaRPr lang="hu-HU" baseline="-25000" dirty="0" smtClean="0"/>
          </a:p>
          <a:p>
            <a:pPr lvl="1"/>
            <a:r>
              <a:rPr lang="hu-HU" dirty="0" err="1" smtClean="0"/>
              <a:t>Precedencia</a:t>
            </a:r>
            <a:r>
              <a:rPr lang="hu-HU" dirty="0" smtClean="0"/>
              <a:t> </a:t>
            </a:r>
            <a:r>
              <a:rPr lang="hu-HU" dirty="0" smtClean="0"/>
              <a:t>alapú:  </a:t>
            </a:r>
            <a:r>
              <a:rPr lang="hu-HU" dirty="0" err="1" smtClean="0"/>
              <a:t>Y</a:t>
            </a:r>
            <a:r>
              <a:rPr lang="hu-HU" baseline="-25000" dirty="0" err="1" smtClean="0"/>
              <a:t>ij</a:t>
            </a:r>
            <a:endParaRPr lang="hu-HU" dirty="0" smtClean="0"/>
          </a:p>
          <a:p>
            <a:pPr lvl="1">
              <a:buNone/>
            </a:pPr>
            <a:r>
              <a:rPr lang="hu-HU" dirty="0" smtClean="0"/>
              <a:t>	Sorrendiség: </a:t>
            </a:r>
            <a:r>
              <a:rPr lang="hu-HU" dirty="0" smtClean="0"/>
              <a:t>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ii</a:t>
            </a:r>
            <a:r>
              <a:rPr lang="hu-HU" baseline="-25000" dirty="0" smtClean="0"/>
              <a:t>’</a:t>
            </a:r>
            <a:endParaRPr lang="hu-HU" dirty="0" smtClean="0"/>
          </a:p>
          <a:p>
            <a:r>
              <a:rPr lang="hu-HU" dirty="0" smtClean="0"/>
              <a:t>S-gráf</a:t>
            </a:r>
          </a:p>
          <a:p>
            <a:pPr lvl="1"/>
            <a:r>
              <a:rPr lang="hu-HU" dirty="0" smtClean="0"/>
              <a:t>Vizuális reprezentáció + matematikai modell irányított gráfokkal</a:t>
            </a:r>
          </a:p>
          <a:p>
            <a:r>
              <a:rPr lang="hu-HU" dirty="0" smtClean="0"/>
              <a:t>Petri háló</a:t>
            </a:r>
          </a:p>
          <a:p>
            <a:pPr>
              <a:buNone/>
            </a:pPr>
            <a:endParaRPr lang="hu-HU" dirty="0" smtClean="0"/>
          </a:p>
          <a:p>
            <a:pPr marL="444500" lvl="1" indent="-236538"/>
            <a:endParaRPr lang="hu-HU" baseline="-250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Időzített automaták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Megadása:</a:t>
            </a:r>
          </a:p>
          <a:p>
            <a:pPr>
              <a:buNone/>
            </a:pPr>
            <a:r>
              <a:rPr lang="hu-HU" dirty="0" smtClean="0"/>
              <a:t>M = (K, </a:t>
            </a:r>
            <a:r>
              <a:rPr lang="hu-HU" dirty="0" smtClean="0">
                <a:sym typeface="Symbol"/>
              </a:rPr>
              <a:t></a:t>
            </a:r>
            <a:r>
              <a:rPr lang="hu-HU" dirty="0" smtClean="0"/>
              <a:t>, C, </a:t>
            </a:r>
            <a:r>
              <a:rPr lang="hu-HU" dirty="0" err="1" smtClean="0"/>
              <a:t>Tra</a:t>
            </a:r>
            <a:r>
              <a:rPr lang="hu-HU" dirty="0" smtClean="0"/>
              <a:t>, </a:t>
            </a:r>
            <a:r>
              <a:rPr lang="hu-HU" dirty="0" err="1" smtClean="0"/>
              <a:t>Inv</a:t>
            </a:r>
            <a:r>
              <a:rPr lang="hu-HU" dirty="0" smtClean="0"/>
              <a:t>,</a:t>
            </a:r>
            <a:r>
              <a:rPr lang="hu-HU" dirty="0" smtClean="0">
                <a:sym typeface="Symbol"/>
              </a:rPr>
              <a:t> s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K – állapotok</a:t>
            </a:r>
          </a:p>
          <a:p>
            <a:pPr lvl="2"/>
            <a:r>
              <a:rPr lang="hu-HU" dirty="0" smtClean="0">
                <a:sym typeface="Symbol"/>
              </a:rPr>
              <a:t> - események</a:t>
            </a:r>
          </a:p>
          <a:p>
            <a:pPr lvl="2"/>
            <a:r>
              <a:rPr lang="hu-HU" dirty="0" smtClean="0">
                <a:sym typeface="Symbol"/>
              </a:rPr>
              <a:t>C – órák</a:t>
            </a:r>
          </a:p>
          <a:p>
            <a:pPr lvl="2"/>
            <a:r>
              <a:rPr lang="hu-HU" dirty="0" err="1" smtClean="0">
                <a:sym typeface="Symbol"/>
              </a:rPr>
              <a:t>Tra</a:t>
            </a:r>
            <a:r>
              <a:rPr lang="hu-HU" dirty="0" smtClean="0">
                <a:sym typeface="Symbol"/>
              </a:rPr>
              <a:t> – időzített átmenetek</a:t>
            </a:r>
          </a:p>
          <a:p>
            <a:pPr lvl="2"/>
            <a:r>
              <a:rPr lang="hu-HU" dirty="0" err="1" smtClean="0">
                <a:sym typeface="Symbol"/>
              </a:rPr>
              <a:t>Inv</a:t>
            </a:r>
            <a:r>
              <a:rPr lang="hu-HU" dirty="0" smtClean="0">
                <a:sym typeface="Symbol"/>
              </a:rPr>
              <a:t> – állapot állandó</a:t>
            </a:r>
          </a:p>
          <a:p>
            <a:pPr lvl="2"/>
            <a:r>
              <a:rPr lang="hu-HU" dirty="0" smtClean="0">
                <a:sym typeface="Symbol"/>
              </a:rPr>
              <a:t>s – </a:t>
            </a:r>
            <a:r>
              <a:rPr lang="hu-HU" dirty="0" smtClean="0">
                <a:sym typeface="Symbol"/>
              </a:rPr>
              <a:t>kezdőállapot</a:t>
            </a:r>
          </a:p>
          <a:p>
            <a:pPr lvl="2"/>
            <a:endParaRPr lang="hu-HU" dirty="0" smtClean="0">
              <a:sym typeface="Symbol"/>
            </a:endParaRPr>
          </a:p>
          <a:p>
            <a:pPr marL="228600" lvl="2" indent="-49213">
              <a:buNone/>
            </a:pPr>
            <a:r>
              <a:rPr lang="hu-HU" sz="3200" dirty="0" smtClean="0">
                <a:sym typeface="Symbol"/>
              </a:rPr>
              <a:t>LPTA – </a:t>
            </a:r>
            <a:r>
              <a:rPr lang="hu-HU" sz="3200" dirty="0" err="1" smtClean="0">
                <a:sym typeface="Symbol"/>
              </a:rPr>
              <a:t>linearly</a:t>
            </a:r>
            <a:r>
              <a:rPr lang="hu-HU" sz="3200" dirty="0" smtClean="0">
                <a:sym typeface="Symbol"/>
              </a:rPr>
              <a:t> </a:t>
            </a:r>
            <a:r>
              <a:rPr lang="hu-HU" sz="3200" dirty="0" err="1" smtClean="0">
                <a:sym typeface="Symbol"/>
              </a:rPr>
              <a:t>prised</a:t>
            </a:r>
            <a:r>
              <a:rPr lang="hu-HU" sz="3200" dirty="0" smtClean="0">
                <a:sym typeface="Symbol"/>
              </a:rPr>
              <a:t> </a:t>
            </a:r>
            <a:r>
              <a:rPr lang="hu-HU" sz="3200" dirty="0" err="1" smtClean="0">
                <a:sym typeface="Symbol"/>
              </a:rPr>
              <a:t>timed</a:t>
            </a:r>
            <a:r>
              <a:rPr lang="hu-HU" sz="3200" dirty="0" smtClean="0">
                <a:sym typeface="Symbol"/>
              </a:rPr>
              <a:t> automata</a:t>
            </a:r>
            <a:endParaRPr lang="hu-HU" sz="3200" dirty="0" smtClean="0">
              <a:sym typeface="Symbol"/>
            </a:endParaRPr>
          </a:p>
          <a:p>
            <a:pPr lvl="2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Problémadefiníció</a:t>
            </a:r>
            <a:endParaRPr lang="hu-HU" dirty="0"/>
          </a:p>
        </p:txBody>
      </p:sp>
      <p:pic>
        <p:nvPicPr>
          <p:cNvPr id="5" name="Tartalom helye 4" descr="reszl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0051" y="1915998"/>
            <a:ext cx="5906325" cy="295316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 descr="reszle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752" y="5026724"/>
            <a:ext cx="5580000" cy="41850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75656" y="5603756"/>
            <a:ext cx="7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Feladat:  költségoptimalizálás a tárolás minimalizálásával </a:t>
            </a:r>
          </a:p>
          <a:p>
            <a:endParaRPr lang="hu-HU" sz="3200" dirty="0" smtClean="0"/>
          </a:p>
          <a:p>
            <a:endParaRPr lang="hu-HU" sz="3200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1331640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Kopanos</a:t>
            </a:r>
            <a:r>
              <a:rPr lang="hu-HU" dirty="0" smtClean="0"/>
              <a:t>: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UPPAAL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7" name="Tartalom helye 6" descr="uppaa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060848"/>
            <a:ext cx="3955754" cy="2971760"/>
          </a:xfrm>
        </p:spPr>
      </p:pic>
      <p:pic>
        <p:nvPicPr>
          <p:cNvPr id="8" name="Kép 7" descr="szekvenc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412776"/>
            <a:ext cx="3456384" cy="420934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15616" y="57332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Editor, Simulator, </a:t>
            </a:r>
            <a:r>
              <a:rPr lang="hu-HU" sz="3200" dirty="0" err="1" smtClean="0"/>
              <a:t>Verifier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Template-ek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Gép: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6" name="Kép 5" descr="ge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060848"/>
            <a:ext cx="7776864" cy="374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1043608" y="62068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	Gép					Feladat					</a:t>
            </a:r>
            <a:endParaRPr lang="hu-HU" sz="3600" dirty="0"/>
          </a:p>
        </p:txBody>
      </p:sp>
      <p:pic>
        <p:nvPicPr>
          <p:cNvPr id="12" name="Tartalom helye 11" descr="áb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8652317" cy="489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731</TotalTime>
  <Words>353</Words>
  <Application>Microsoft Office PowerPoint</Application>
  <PresentationFormat>Diavetítés a képernyőre (4:3 oldalarány)</PresentationFormat>
  <Paragraphs>164</Paragraphs>
  <Slides>14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Napforduló</vt:lpstr>
      <vt:lpstr>Egylépéses gyártási feladatok költségoptimális ütemezése időzített automatával</vt:lpstr>
      <vt:lpstr>Tartalom</vt:lpstr>
      <vt:lpstr>Ütemezés</vt:lpstr>
      <vt:lpstr>Egyéb megoldó módszerek</vt:lpstr>
      <vt:lpstr>Időzített automaták</vt:lpstr>
      <vt:lpstr>Problémadefiníció</vt:lpstr>
      <vt:lpstr>UPPAAL</vt:lpstr>
      <vt:lpstr>Template-ek</vt:lpstr>
      <vt:lpstr>9. dia</vt:lpstr>
      <vt:lpstr>Tesztelés</vt:lpstr>
      <vt:lpstr>Tesztelés kapcsolókkal</vt:lpstr>
      <vt:lpstr>Kapcsolókkal</vt:lpstr>
      <vt:lpstr>Jövőbeli tervek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Egylépéses gyártási feladatok költség optimális ütemezése időzített automatával</dc:title>
  <dc:creator>Judit</dc:creator>
  <cp:lastModifiedBy>Judit</cp:lastModifiedBy>
  <cp:revision>11</cp:revision>
  <dcterms:created xsi:type="dcterms:W3CDTF">2018-04-10T14:46:28Z</dcterms:created>
  <dcterms:modified xsi:type="dcterms:W3CDTF">2018-04-19T10:47:50Z</dcterms:modified>
</cp:coreProperties>
</file>