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hu-HU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B1F627-363C-41A0-879D-FBB792851B0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CC261C-627C-4916-9F8C-9E20260840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Mi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nt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ací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 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sz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erk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es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zté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se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50BAAD-57C6-435B-8DFB-75FFB3BB98E8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01/25/2019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8AE4589-9E86-4272-95D1-318D1C4F5A4E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lin ang="0"/>
          </a:gradFill>
          <a:ln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Click to edit the outline text </a:t>
            </a: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format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Mi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nt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ací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 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sz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erk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es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zté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se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Mintaszöveg szerkesztése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Második szint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Harmadik szint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Negyedik szint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Ötödik szint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BE29A3-6D7D-4C81-B9F7-A36C76278E7E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01/25/2019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936C7F78-04FF-45FD-8AD9-5E41BC5FC954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6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Mi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nt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ací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 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sz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erk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es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zté</a:t>
            </a: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se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22BA8F-72B3-4D62-A5A8-27ED25300413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01/25/2019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EC3670D3-1AB3-491A-8C83-E1B2C4A7BA28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43640" y="620640"/>
            <a:ext cx="7406280" cy="18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Egylépéses gyártási feladatok költségoptimális ütemezése időzített automatával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259640" y="2925000"/>
            <a:ext cx="7406280" cy="41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>
            <a:normAutofit/>
          </a:bodyPr>
          <a:p>
            <a:pPr marL="27360" algn="r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361309"/>
                </a:solidFill>
                <a:latin typeface="Gill Sans MT"/>
              </a:rPr>
              <a:t>Vida Judit</a:t>
            </a:r>
            <a:endParaRPr b="0" lang="en-US" sz="2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361309"/>
                </a:solidFill>
                <a:latin typeface="Gill Sans MT"/>
              </a:rPr>
              <a:t>Gazdaságinformatikus Bsc.</a:t>
            </a:r>
            <a:endParaRPr b="0" lang="en-US" sz="2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Gill Sans MT"/>
              </a:rPr>
              <a:t>Témavezető:  dr. Hegyháti Máté</a:t>
            </a:r>
            <a:endParaRPr b="0" lang="en-US" sz="2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Gill Sans MT"/>
              </a:rPr>
              <a:t>Széchenyi István Egyetem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8" name="Kép 3" descr=""/>
          <p:cNvPicPr/>
          <p:nvPr/>
        </p:nvPicPr>
        <p:blipFill>
          <a:blip r:embed="rId1"/>
          <a:stretch/>
        </p:blipFill>
        <p:spPr>
          <a:xfrm>
            <a:off x="7380360" y="260640"/>
            <a:ext cx="747360" cy="899640"/>
          </a:xfrm>
          <a:prstGeom prst="rect">
            <a:avLst/>
          </a:prstGeom>
          <a:ln>
            <a:noFill/>
          </a:ln>
        </p:spPr>
      </p:pic>
      <p:pic>
        <p:nvPicPr>
          <p:cNvPr id="149" name="Kép 4" descr=""/>
          <p:cNvPicPr/>
          <p:nvPr/>
        </p:nvPicPr>
        <p:blipFill>
          <a:blip r:embed="rId2"/>
          <a:stretch/>
        </p:blipFill>
        <p:spPr>
          <a:xfrm>
            <a:off x="8135280" y="260640"/>
            <a:ext cx="1008360" cy="8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Model 1: Gep template (x4)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FFCB47F2-0A75-439C-9F3B-F5177E1464B6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83" name="Kép 5" descr=""/>
          <p:cNvPicPr/>
          <p:nvPr/>
        </p:nvPicPr>
        <p:blipFill>
          <a:blip r:embed="rId1"/>
          <a:stretch/>
        </p:blipFill>
        <p:spPr>
          <a:xfrm>
            <a:off x="1187640" y="2061000"/>
            <a:ext cx="7776360" cy="374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816FF90D-B882-4C6E-B2F2-CA7CCB363F18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043640" y="620640"/>
            <a:ext cx="763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Gép (X4)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Feladat (x25)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 flipV="1">
            <a:off x="2123640" y="2204280"/>
            <a:ext cx="4968360" cy="791640"/>
          </a:xfrm>
          <a:prstGeom prst="bentConnector3">
            <a:avLst>
              <a:gd name="adj1" fmla="val -686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4"/>
          <p:cNvSpPr/>
          <p:nvPr/>
        </p:nvSpPr>
        <p:spPr>
          <a:xfrm>
            <a:off x="3491640" y="4293000"/>
            <a:ext cx="3600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flipV="1">
            <a:off x="3564000" y="3572280"/>
            <a:ext cx="3528000" cy="1436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Tartalom helye 13" descr=""/>
          <p:cNvPicPr/>
          <p:nvPr/>
        </p:nvPicPr>
        <p:blipFill>
          <a:blip r:embed="rId1"/>
          <a:stretch/>
        </p:blipFill>
        <p:spPr>
          <a:xfrm>
            <a:off x="467640" y="1628640"/>
            <a:ext cx="8466480" cy="47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Modell 5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Int[0,sdkfj] current;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B5AE89B9-29EB-4785-8A03-372EE0EECC7D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93" name="Kép 4" descr=""/>
          <p:cNvPicPr/>
          <p:nvPr/>
        </p:nvPicPr>
        <p:blipFill>
          <a:blip r:embed="rId1"/>
          <a:stretch/>
        </p:blipFill>
        <p:spPr>
          <a:xfrm>
            <a:off x="2267640" y="2133000"/>
            <a:ext cx="5942520" cy="433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Tesztelés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1187640" y="1556640"/>
          <a:ext cx="7344360" cy="4351320"/>
        </p:xfrm>
        <a:graphic>
          <a:graphicData uri="http://schemas.openxmlformats.org/drawingml/2006/table">
            <a:tbl>
              <a:tblPr/>
              <a:tblGrid>
                <a:gridCol w="1468800"/>
                <a:gridCol w="1468800"/>
                <a:gridCol w="1468800"/>
                <a:gridCol w="1468800"/>
                <a:gridCol w="1469160"/>
              </a:tblGrid>
              <a:tr h="6224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Munkaszám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Mopdel 6/7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0,06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0,09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0,37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0,13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0,09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12,2 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0,49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0,14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47,8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12,8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0,38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57,5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1,43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3,32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15,4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45,6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72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1 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564B9F6D-7B36-48EC-A6B9-64D54EDBC6DC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Tesztelés kapcsolókkal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98" name="Table 2"/>
          <p:cNvGraphicFramePr/>
          <p:nvPr/>
        </p:nvGraphicFramePr>
        <p:xfrm>
          <a:off x="1695600" y="1731600"/>
          <a:ext cx="6476400" cy="4024440"/>
        </p:xfrm>
        <a:graphic>
          <a:graphicData uri="http://schemas.openxmlformats.org/drawingml/2006/table">
            <a:tbl>
              <a:tblPr/>
              <a:tblGrid>
                <a:gridCol w="1045800"/>
                <a:gridCol w="1226520"/>
                <a:gridCol w="1656000"/>
                <a:gridCol w="1224000"/>
                <a:gridCol w="1324080"/>
              </a:tblGrid>
              <a:tr h="887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Munkaszám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3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-C –E –n0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–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o3 –S2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Modell 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-C –E –n0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–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o2 –S0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0,06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0,073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0,06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0,10 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0,07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0,21s 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0,08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1,94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0,92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0,12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0,11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16,33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4,01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0,16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24,61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0,92 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0,35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3,41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1,70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6,33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2,42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30,14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&gt; 60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eb80a"/>
                      </a:solidFill>
                    </a:lnT>
                    <a:lnB w="12240">
                      <a:solidFill>
                        <a:srgbClr val="feb80a"/>
                      </a:solidFill>
                    </a:lnB>
                    <a:solidFill>
                      <a:srgbClr val="feb80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AAD6951-BD8F-43C9-A162-2F2B1DEA772C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187640" y="1268640"/>
            <a:ext cx="36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150 kapcsolókombináció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Modell R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Remaining függvény: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Korlát élesítés állapottér bejárás során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Nem egyszerű megcsinálni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Jelentős gyorsítás 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spcBef>
                <a:spcPts val="1417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Eredeti feladatosztály részosztályára 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F741CE9-6B86-4261-8022-F4ED46FD910E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hu-HU" sz="1800" spc="-1" strike="noStrike">
                <a:solidFill>
                  <a:srgbClr val="000000"/>
                </a:solidFill>
                <a:latin typeface="Gill Sans MT"/>
              </a:rPr>
              <a:t>Remaining fv. gyorsítása</a:t>
            </a:r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Összefoglalás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Összefoglalás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Gyártásütemezés időzített automatával, késztermék tárolási költségének minimalizálása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Több elkészített modell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Leggyorsabb modell: Modell 5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Future work: Remaining kidolgozasa modell 5-hoz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6A940851-6F72-492D-89D6-B2124C661FE0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03640" y="206100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Köszönöm a figyelmet!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A486850-F508-4178-8AA6-D0109DBCA0CA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Tartalom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Ütemezési feladatok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Megoldó módszerek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Időzített automaták, LPTA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Problémadefiníció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A kidolgozott modellek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Remaining függvény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Teszteredmények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3CBCE5D6-81D5-42E5-B4FF-25B001F127A2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Ütemezés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435680" y="112464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Ütemezési feladatok általában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Általános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Erőforrások, feladatok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Gyártási feladatok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Munkák, lépéseik, berendezések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Végrehajtási idők, átállási idők, stb.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Tárolási stratégia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Ide valami kep (Voudouris recept)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ECFCDC5E-7B07-4949-9621-C06465750DA1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Gyártásütemezési feladatok sokszínűsége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spcBef>
                <a:spcPts val="1417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Offline, online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spcBef>
                <a:spcPts val="1417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Determinisztikus, sztochasztikus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spcBef>
                <a:spcPts val="1417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Recepttípus alapján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spcBef>
                <a:spcPts val="1134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Single stage, 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spcBef>
                <a:spcPts val="1134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Multiproduct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spcBef>
                <a:spcPts val="1134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Multipurpose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spcBef>
                <a:spcPts val="1134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General network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spcBef>
                <a:spcPts val="1417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...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68AF8F28-6C3C-439B-A5F7-AEF58A38AEF8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Megoldó módszerek az irodalomban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MILP modellek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Időfelosztásos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Precedencia alapú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S-gráf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hu-HU" sz="2800" spc="-1" strike="noStrike">
                <a:solidFill>
                  <a:srgbClr val="000000"/>
                </a:solidFill>
                <a:latin typeface="Gill Sans MT"/>
              </a:rPr>
              <a:t>Vizuális reprezentáció + matematikai modell irányított gráfokkal</a:t>
            </a:r>
            <a:endParaRPr b="0" lang="hu-HU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Petri háló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Időzített automaták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2766D808-8F46-490B-BA7A-E40DCF160813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Időzített automaták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Formális definíció: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M = (K, </a:t>
            </a:r>
            <a:r>
              <a:rPr b="0" lang="hu-HU" sz="3200" spc="-1" strike="noStrike">
                <a:solidFill>
                  <a:srgbClr val="000000"/>
                </a:solidFill>
                <a:latin typeface="Symbol"/>
              </a:rPr>
              <a:t></a:t>
            </a: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, C, Tra, Inv, s)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K – állapotok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Symbol"/>
              </a:rPr>
              <a:t></a:t>
            </a: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- események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C – órák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Tra – időzített átmenetek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Inv – állapot állandó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hu-HU" sz="2400" spc="-1" strike="noStrike">
                <a:solidFill>
                  <a:srgbClr val="000000"/>
                </a:solidFill>
                <a:latin typeface="Gill Sans MT"/>
              </a:rPr>
              <a:t>s – kezdőállapot</a:t>
            </a:r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hu-HU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48960">
              <a:lnSpc>
                <a:spcPct val="100000"/>
              </a:lnSpc>
              <a:spcBef>
                <a:spcPts val="641"/>
              </a:spcBef>
            </a:pPr>
            <a:r>
              <a:rPr b="0" lang="hu-HU" sz="3200" spc="-1" strike="noStrike">
                <a:solidFill>
                  <a:srgbClr val="000000"/>
                </a:solidFill>
                <a:latin typeface="Gill Sans MT"/>
              </a:rPr>
              <a:t>LPTA – linearly priced timed automata</a:t>
            </a: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  <a:p>
            <a:pPr marL="887040" indent="-228240">
              <a:lnSpc>
                <a:spcPct val="100000"/>
              </a:lnSpc>
              <a:spcBef>
                <a:spcPts val="479"/>
              </a:spcBef>
            </a:pPr>
            <a:endParaRPr b="0" lang="hu-HU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EECC9E5D-C353-44A9-B9AB-08BCC5034BA9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65" name="Kép 5" descr=""/>
          <p:cNvPicPr/>
          <p:nvPr/>
        </p:nvPicPr>
        <p:blipFill>
          <a:blip r:embed="rId1"/>
          <a:stretch/>
        </p:blipFill>
        <p:spPr>
          <a:xfrm>
            <a:off x="5910840" y="2351160"/>
            <a:ext cx="328932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Problémadefiníció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7" name="Tartalom helye 4" descr=""/>
          <p:cNvPicPr/>
          <p:nvPr/>
        </p:nvPicPr>
        <p:blipFill>
          <a:blip r:embed="rId1"/>
          <a:stretch/>
        </p:blipFill>
        <p:spPr>
          <a:xfrm>
            <a:off x="2050200" y="1915920"/>
            <a:ext cx="5905800" cy="295272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7CD1B205-556D-4312-8F86-32F7AA70B8BF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69" name="Kép 5" descr=""/>
          <p:cNvPicPr/>
          <p:nvPr/>
        </p:nvPicPr>
        <p:blipFill>
          <a:blip r:embed="rId2"/>
          <a:stretch/>
        </p:blipFill>
        <p:spPr>
          <a:xfrm>
            <a:off x="2192760" y="5026680"/>
            <a:ext cx="5579640" cy="4183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1475640" y="5603760"/>
            <a:ext cx="7344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Feladat:  Késztermék tárolási költségének minimalizálása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331640" y="1340640"/>
            <a:ext cx="5328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Kopanos és társai (2009) – munkaidők,  átállási idők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hu-HU" sz="4300" spc="-1" strike="noStrike">
                <a:solidFill>
                  <a:srgbClr val="572314"/>
                </a:solidFill>
                <a:latin typeface="Gill Sans MT"/>
              </a:rPr>
              <a:t>UPPAAL</a:t>
            </a:r>
            <a:endParaRPr b="0" lang="hu-HU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5FD4B5C9-3B65-4906-B8B2-90D78846A48C}" type="slidenum">
              <a:rPr b="0" lang="en-US" sz="18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74" name="Tartalom helye 6" descr=""/>
          <p:cNvPicPr/>
          <p:nvPr/>
        </p:nvPicPr>
        <p:blipFill>
          <a:blip r:embed="rId1"/>
          <a:stretch/>
        </p:blipFill>
        <p:spPr>
          <a:xfrm>
            <a:off x="1115640" y="2061000"/>
            <a:ext cx="3955320" cy="2971440"/>
          </a:xfrm>
          <a:prstGeom prst="rect">
            <a:avLst/>
          </a:prstGeom>
          <a:ln>
            <a:noFill/>
          </a:ln>
        </p:spPr>
      </p:pic>
      <p:pic>
        <p:nvPicPr>
          <p:cNvPr id="175" name="Kép 7" descr=""/>
          <p:cNvPicPr/>
          <p:nvPr/>
        </p:nvPicPr>
        <p:blipFill>
          <a:blip r:embed="rId2"/>
          <a:stretch/>
        </p:blipFill>
        <p:spPr>
          <a:xfrm>
            <a:off x="5220000" y="1412640"/>
            <a:ext cx="3456000" cy="42091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115640" y="5733360"/>
            <a:ext cx="6840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Editor, Simulator, Verifier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hu-HU" sz="1800" spc="-1" strike="noStrike">
                <a:solidFill>
                  <a:srgbClr val="000000"/>
                </a:solidFill>
                <a:latin typeface="Gill Sans MT"/>
              </a:rPr>
              <a:t>Elkészített modellek</a:t>
            </a:r>
            <a:endParaRPr b="0" lang="hu-H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291840" y="2377440"/>
            <a:ext cx="49431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Alap modell – Model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Model 2,,3,4: Model 1 + különböző szigoritasok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Model 5: Gép modellezés: aujtomata → tomb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2068920" y="2025720"/>
          <a:ext cx="5075280" cy="287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Gep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Feladat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Model 1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LTPA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LTPA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Modell </a:t>
                      </a:r>
                      <a:r>
                        <a:rPr b="0" lang="en-US" sz="1800" spc="-1" strike="noStrike">
                          <a:latin typeface="Arial"/>
                        </a:rPr>
                        <a:t>2,3,4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LPTA*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LPTA*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Modell </a:t>
                      </a: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Tomb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LPTA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Application>LibreOffice/6.0.7.3$Linux_X86_64 LibreOffice_project/00m0$Build-3</Application>
  <Words>454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2018-04-10T14:46:28Z</dcterms:created>
  <dc:creator>Judit</dc:creator>
  <dc:description/>
  <dc:language>en-US</dc:language>
  <cp:lastModifiedBy>Mate Hegyhati</cp:lastModifiedBy>
  <dcterms:modified xsi:type="dcterms:W3CDTF">2019-01-25T09:38:46Z</dcterms:modified>
  <cp:revision>25</cp:revision>
  <dc:subject/>
  <dc:title>Egylépéses gyártási feladatok költség optimális ütemezése időzített automatával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Diavetítés a képernyőre (4:3 oldalarány)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