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15"/>
  </p:notesMasterIdLst>
  <p:sldIdLst>
    <p:sldId id="259" r:id="rId2"/>
    <p:sldId id="262" r:id="rId3"/>
    <p:sldId id="265" r:id="rId4"/>
    <p:sldId id="268" r:id="rId5"/>
    <p:sldId id="322" r:id="rId6"/>
    <p:sldId id="323" r:id="rId7"/>
    <p:sldId id="271" r:id="rId8"/>
    <p:sldId id="311" r:id="rId9"/>
    <p:sldId id="324" r:id="rId10"/>
    <p:sldId id="325" r:id="rId11"/>
    <p:sldId id="326" r:id="rId12"/>
    <p:sldId id="327" r:id="rId13"/>
    <p:sldId id="328" r:id="rId14"/>
  </p:sldIdLst>
  <p:sldSz cx="9144000" cy="6858000" type="screen4x3"/>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0"/>
  </p:normalViewPr>
  <p:slideViewPr>
    <p:cSldViewPr>
      <p:cViewPr varScale="1">
        <p:scale>
          <a:sx n="86" d="100"/>
          <a:sy n="86" d="100"/>
        </p:scale>
        <p:origin x="1430" y="4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tags" Target="tags/tag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A3AF8-A1C6-4E80-92B1-F1AE7A76FF8D}" type="datetimeFigureOut">
              <a:rPr lang="en-IN" smtClean="0"/>
              <a:t>08-10-2022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8828A-CC91-4771-81D2-974C67D1FDEB}" type="slidenum">
              <a:rPr lang="en-IN" smtClean="0"/>
              <a:t>‹#›</a:t>
            </a:fld>
            <a:endParaRPr lang="en-IN"/>
          </a:p>
        </p:txBody>
      </p:sp>
    </p:spTree>
    <p:extLst>
      <p:ext uri="{BB962C8B-B14F-4D97-AF65-F5344CB8AC3E}">
        <p14:creationId xmlns:p14="http://schemas.microsoft.com/office/powerpoint/2010/main" val="33199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7</a:t>
            </a:fld>
            <a:endParaRPr lang="en-IN"/>
          </a:p>
        </p:txBody>
      </p:sp>
    </p:spTree>
    <p:extLst>
      <p:ext uri="{BB962C8B-B14F-4D97-AF65-F5344CB8AC3E}">
        <p14:creationId xmlns:p14="http://schemas.microsoft.com/office/powerpoint/2010/main" val="272198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8</a:t>
            </a:fld>
            <a:endParaRPr lang="en-IN"/>
          </a:p>
        </p:txBody>
      </p:sp>
    </p:spTree>
    <p:extLst>
      <p:ext uri="{BB962C8B-B14F-4D97-AF65-F5344CB8AC3E}">
        <p14:creationId xmlns:p14="http://schemas.microsoft.com/office/powerpoint/2010/main" val="55678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9</a:t>
            </a:fld>
            <a:endParaRPr lang="en-IN"/>
          </a:p>
        </p:txBody>
      </p:sp>
    </p:spTree>
    <p:extLst>
      <p:ext uri="{BB962C8B-B14F-4D97-AF65-F5344CB8AC3E}">
        <p14:creationId xmlns:p14="http://schemas.microsoft.com/office/powerpoint/2010/main" val="401761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10</a:t>
            </a:fld>
            <a:endParaRPr lang="en-IN"/>
          </a:p>
        </p:txBody>
      </p:sp>
    </p:spTree>
    <p:extLst>
      <p:ext uri="{BB962C8B-B14F-4D97-AF65-F5344CB8AC3E}">
        <p14:creationId xmlns:p14="http://schemas.microsoft.com/office/powerpoint/2010/main" val="404893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11</a:t>
            </a:fld>
            <a:endParaRPr lang="en-IN"/>
          </a:p>
        </p:txBody>
      </p:sp>
    </p:spTree>
    <p:extLst>
      <p:ext uri="{BB962C8B-B14F-4D97-AF65-F5344CB8AC3E}">
        <p14:creationId xmlns:p14="http://schemas.microsoft.com/office/powerpoint/2010/main" val="264980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12</a:t>
            </a:fld>
            <a:endParaRPr lang="en-IN"/>
          </a:p>
        </p:txBody>
      </p:sp>
    </p:spTree>
    <p:extLst>
      <p:ext uri="{BB962C8B-B14F-4D97-AF65-F5344CB8AC3E}">
        <p14:creationId xmlns:p14="http://schemas.microsoft.com/office/powerpoint/2010/main" val="539147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13</a:t>
            </a:fld>
            <a:endParaRPr lang="en-IN"/>
          </a:p>
        </p:txBody>
      </p:sp>
    </p:spTree>
    <p:extLst>
      <p:ext uri="{BB962C8B-B14F-4D97-AF65-F5344CB8AC3E}">
        <p14:creationId xmlns:p14="http://schemas.microsoft.com/office/powerpoint/2010/main" val="357723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3183D0D-DF78-4A86-93C3-F9747DEB223D}" type="slidenum">
              <a:rPr lang="en-US" altLang="en-US" smtClean="0"/>
              <a:t>‹#›</a:t>
            </a:fld>
            <a:endParaRPr lang="en-US" altLang="en-US"/>
          </a:p>
        </p:txBody>
      </p:sp>
    </p:spTree>
    <p:extLst>
      <p:ext uri="{BB962C8B-B14F-4D97-AF65-F5344CB8AC3E}">
        <p14:creationId xmlns:p14="http://schemas.microsoft.com/office/powerpoint/2010/main" val="328221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5163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B25D085-8FB8-49E5-9652-15246D909D9C}" type="slidenum">
              <a:rPr lang="en-US" altLang="en-US" smtClean="0"/>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8203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361846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B25D085-8FB8-49E5-9652-15246D909D9C}" type="slidenum">
              <a:rPr lang="en-US" altLang="en-US" smtClean="0"/>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0274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1861012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B1D467-F82D-4AD8-9D1D-B9B0C2A36B94}" type="slidenum">
              <a:rPr lang="en-US" altLang="en-US" smtClean="0"/>
              <a:t>‹#›</a:t>
            </a:fld>
            <a:endParaRPr lang="en-US" altLang="en-US"/>
          </a:p>
        </p:txBody>
      </p:sp>
    </p:spTree>
    <p:extLst>
      <p:ext uri="{BB962C8B-B14F-4D97-AF65-F5344CB8AC3E}">
        <p14:creationId xmlns:p14="http://schemas.microsoft.com/office/powerpoint/2010/main" val="217386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ADF9EC-E650-417D-91A6-C37A3AC00B9A}" type="slidenum">
              <a:rPr lang="en-US" altLang="en-US" smtClean="0"/>
              <a:t>‹#›</a:t>
            </a:fld>
            <a:endParaRPr lang="en-US" altLang="en-US"/>
          </a:p>
        </p:txBody>
      </p:sp>
    </p:spTree>
    <p:extLst>
      <p:ext uri="{BB962C8B-B14F-4D97-AF65-F5344CB8AC3E}">
        <p14:creationId xmlns:p14="http://schemas.microsoft.com/office/powerpoint/2010/main" val="385919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C01B02-8C23-45A1-AAC7-ABE0281714D4}" type="slidenum">
              <a:rPr lang="en-US" altLang="en-US" smtClean="0"/>
              <a:t>‹#›</a:t>
            </a:fld>
            <a:endParaRPr lang="en-US" altLang="en-US"/>
          </a:p>
        </p:txBody>
      </p:sp>
    </p:spTree>
    <p:extLst>
      <p:ext uri="{BB962C8B-B14F-4D97-AF65-F5344CB8AC3E}">
        <p14:creationId xmlns:p14="http://schemas.microsoft.com/office/powerpoint/2010/main" val="240022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8AFCA3E-4617-4A0F-947E-A209CF079188}" type="slidenum">
              <a:rPr lang="en-US" altLang="en-US" smtClean="0"/>
              <a:t>‹#›</a:t>
            </a:fld>
            <a:endParaRPr lang="en-US" altLang="en-US"/>
          </a:p>
        </p:txBody>
      </p:sp>
    </p:spTree>
    <p:extLst>
      <p:ext uri="{BB962C8B-B14F-4D97-AF65-F5344CB8AC3E}">
        <p14:creationId xmlns:p14="http://schemas.microsoft.com/office/powerpoint/2010/main" val="417390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0F52EF0-A007-470A-AEA2-9A676AD249C5}" type="slidenum">
              <a:rPr lang="en-US" altLang="en-US" smtClean="0"/>
              <a:t>‹#›</a:t>
            </a:fld>
            <a:endParaRPr lang="en-US" altLang="en-US"/>
          </a:p>
        </p:txBody>
      </p:sp>
    </p:spTree>
    <p:extLst>
      <p:ext uri="{BB962C8B-B14F-4D97-AF65-F5344CB8AC3E}">
        <p14:creationId xmlns:p14="http://schemas.microsoft.com/office/powerpoint/2010/main" val="49761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239B55C-DB0E-4886-A6AD-21873F356092}" type="slidenum">
              <a:rPr lang="en-US" altLang="en-US" smtClean="0"/>
              <a:t>‹#›</a:t>
            </a:fld>
            <a:endParaRPr lang="en-US" altLang="en-US"/>
          </a:p>
        </p:txBody>
      </p:sp>
    </p:spTree>
    <p:extLst>
      <p:ext uri="{BB962C8B-B14F-4D97-AF65-F5344CB8AC3E}">
        <p14:creationId xmlns:p14="http://schemas.microsoft.com/office/powerpoint/2010/main" val="278561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22CB04-9AB6-4EDD-8A22-9A85B4C5C1EF}" type="slidenum">
              <a:rPr lang="en-US" altLang="en-US" smtClean="0"/>
              <a:t>‹#›</a:t>
            </a:fld>
            <a:endParaRPr lang="en-US" altLang="en-US"/>
          </a:p>
        </p:txBody>
      </p:sp>
    </p:spTree>
    <p:extLst>
      <p:ext uri="{BB962C8B-B14F-4D97-AF65-F5344CB8AC3E}">
        <p14:creationId xmlns:p14="http://schemas.microsoft.com/office/powerpoint/2010/main" val="372969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1FC81D-0686-4A91-84DE-69A23B4E3CE7}" type="slidenum">
              <a:rPr lang="en-US" altLang="en-US" smtClean="0"/>
              <a:t>‹#›</a:t>
            </a:fld>
            <a:endParaRPr lang="en-US" altLang="en-US"/>
          </a:p>
        </p:txBody>
      </p:sp>
    </p:spTree>
    <p:extLst>
      <p:ext uri="{BB962C8B-B14F-4D97-AF65-F5344CB8AC3E}">
        <p14:creationId xmlns:p14="http://schemas.microsoft.com/office/powerpoint/2010/main" val="224309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83426F-BF78-47E3-8E00-41C4FEE4A386}" type="slidenum">
              <a:rPr lang="en-US" altLang="en-US" smtClean="0"/>
              <a:t>‹#›</a:t>
            </a:fld>
            <a:endParaRPr lang="en-US" altLang="en-US"/>
          </a:p>
        </p:txBody>
      </p:sp>
    </p:spTree>
    <p:extLst>
      <p:ext uri="{BB962C8B-B14F-4D97-AF65-F5344CB8AC3E}">
        <p14:creationId xmlns:p14="http://schemas.microsoft.com/office/powerpoint/2010/main" val="367098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82D045-3EE0-473D-8DB4-EF86BF3E7D4D}" type="slidenum">
              <a:rPr lang="en-US" altLang="en-US" smtClean="0"/>
              <a:t>‹#›</a:t>
            </a:fld>
            <a:endParaRPr lang="en-US" altLang="en-US"/>
          </a:p>
        </p:txBody>
      </p:sp>
    </p:spTree>
    <p:extLst>
      <p:ext uri="{BB962C8B-B14F-4D97-AF65-F5344CB8AC3E}">
        <p14:creationId xmlns:p14="http://schemas.microsoft.com/office/powerpoint/2010/main" val="151110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247521750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hyperlink" Target="https://play.google.com/store/apps/details?id=com.appsuite.handwriting.to.text" TargetMode="External"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1187624" y="692696"/>
            <a:ext cx="5904656" cy="1470025"/>
          </a:xfrm>
          <a:noFill/>
        </p:spPr>
        <p:txBody>
          <a:bodyPr anchor="ctr">
            <a:normAutofit fontScale="90000"/>
          </a:bodyPr>
          <a:lstStyle/>
          <a:p>
            <a:pPr algn="ctr"/>
            <a:r>
              <a:rPr lang="en-IN" sz="3200" b="1" dirty="0">
                <a:solidFill>
                  <a:schemeClr val="accent2">
                    <a:lumMod val="75000"/>
                  </a:schemeClr>
                </a:solidFill>
                <a:latin typeface="Algerian" panose="04020705040A02060702" pitchFamily="82" charset="0"/>
              </a:rPr>
              <a:t>A Novel Method for Handwritten Digit Recognition</a:t>
            </a:r>
            <a:br>
              <a:rPr lang="en-IN" sz="3200" b="1" dirty="0">
                <a:solidFill>
                  <a:schemeClr val="tx1"/>
                </a:solidFill>
              </a:rPr>
            </a:br>
            <a:endParaRPr lang="en-US" altLang="en-US" sz="3200" dirty="0">
              <a:solidFill>
                <a:schemeClr val="tx1"/>
              </a:solidFill>
            </a:endParaRPr>
          </a:p>
        </p:txBody>
      </p:sp>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2667659" y="3105260"/>
            <a:ext cx="6400800" cy="2061592"/>
          </a:xfrm>
        </p:spPr>
        <p:txBody>
          <a:bodyPr>
            <a:normAutofit lnSpcReduction="10000"/>
          </a:bodyPr>
          <a:lstStyle/>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Id:</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PNT2022TMID07259</a:t>
            </a:r>
          </a:p>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Members:</a:t>
            </a: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MARIA AMALI </a:t>
            </a: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KISHORE KUMAR </a:t>
            </a: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HARSHANA</a:t>
            </a: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PRASANNA</a:t>
            </a:r>
          </a:p>
          <a:p>
            <a:pPr algn="r">
              <a:lnSpc>
                <a:spcPct val="80000"/>
              </a:lnSpc>
            </a:pP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p:txBody>
      </p:sp>
      <p:sp>
        <p:nvSpPr>
          <p:cNvPr id="2052" name="Rectangle 4">
            <a:extLst>
              <a:ext uri="{FF2B5EF4-FFF2-40B4-BE49-F238E27FC236}">
                <a16:creationId xmlns:a16="http://schemas.microsoft.com/office/drawing/2014/main" id="{59D4F73C-DD73-EF5D-BB22-99A3CCA28505}"/>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1350868" y="3105260"/>
            <a:ext cx="3276600" cy="180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r>
              <a:rPr lang="en-US" altLang="en-US" sz="2000" b="1" dirty="0">
                <a:solidFill>
                  <a:srgbClr val="002060"/>
                </a:solidFill>
                <a:latin typeface="Times New Roman" panose="02020603050405020304" pitchFamily="18" charset="0"/>
                <a:cs typeface="Times New Roman" panose="02020603050405020304" pitchFamily="18" charset="0"/>
              </a:rPr>
              <a:t>Project Mentor :</a:t>
            </a:r>
          </a:p>
          <a:p>
            <a:pPr algn="l">
              <a:lnSpc>
                <a:spcPct val="80000"/>
              </a:lnSpc>
            </a:pPr>
            <a:r>
              <a:rPr lang="en-US" altLang="en-US" sz="1800" b="1" dirty="0" err="1">
                <a:solidFill>
                  <a:schemeClr val="accent2">
                    <a:lumMod val="75000"/>
                  </a:schemeClr>
                </a:solidFill>
                <a:latin typeface="Times New Roman" panose="02020603050405020304" pitchFamily="18" charset="0"/>
                <a:cs typeface="Times New Roman" panose="02020603050405020304" pitchFamily="18" charset="0"/>
              </a:rPr>
              <a:t>Mrs</a:t>
            </a:r>
            <a:r>
              <a:rPr lang="en-US" altLang="en-US" sz="1800" b="1" dirty="0">
                <a:solidFill>
                  <a:schemeClr val="accent2">
                    <a:lumMod val="75000"/>
                  </a:schemeClr>
                </a:solidFill>
                <a:latin typeface="Times New Roman" panose="02020603050405020304" pitchFamily="18" charset="0"/>
                <a:cs typeface="Times New Roman" panose="02020603050405020304" pitchFamily="18" charset="0"/>
              </a:rPr>
              <a:t> . </a:t>
            </a:r>
            <a:r>
              <a:rPr lang="en-US" altLang="en-US" sz="1800" b="1" dirty="0" err="1">
                <a:solidFill>
                  <a:schemeClr val="accent2">
                    <a:lumMod val="75000"/>
                  </a:schemeClr>
                </a:solidFill>
                <a:latin typeface="Times New Roman" panose="02020603050405020304" pitchFamily="18" charset="0"/>
                <a:cs typeface="Times New Roman" panose="02020603050405020304" pitchFamily="18" charset="0"/>
              </a:rPr>
              <a:t>Jayanthi</a:t>
            </a:r>
            <a:endParaRPr lang="en-US" alt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l">
              <a:lnSpc>
                <a:spcPct val="80000"/>
              </a:lnSpc>
            </a:pPr>
            <a:endParaRPr lang="en-US" altLang="en-US" sz="28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4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0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De-Merits:</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605643" y="861967"/>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Since the computers have evolved, lot of research has been carried in the area of Computer and Human interface. In this Era of advanced technology, there is greater need for conversion of analog into digital.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With the advent of digital scanners and after the computer came into the scene, we have witnessed huge demand to convert books and text into digital media, viewable over the internet and on a computer .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It is a complex task to input data characters for scripts like Devanagari and Gurmukhi because they have a complex writing style. So the best possible methods to input such characters are via Hand-written documents and Speech.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Speech Recognition has some disadvantages. So the main focus of this research is Recognition of Handwritten Characters. This is where Handwritten Character Recognition comes in handy. Handwritten Character Recognition.</a:t>
            </a:r>
          </a:p>
          <a:p>
            <a:pPr marL="285750" indent="-285750" algn="l">
              <a:buFont typeface="Arial" panose="020B0604020202020204" pitchFamily="34" charset="0"/>
              <a:buChar char="•"/>
            </a:pP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GB"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374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Hardware Requirements:</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656656" y="9487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Processor : Intel Core i5</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HDD: 1TB</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RAM: Minimum 2GB; Recommended 4GB</a:t>
            </a: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788FAD7F-0776-937A-093C-054988CAB176}"/>
              </a:ext>
            </a:extLst>
          </p:cNvPr>
          <p:cNvSpPr txBox="1"/>
          <p:nvPr/>
        </p:nvSpPr>
        <p:spPr>
          <a:xfrm>
            <a:off x="790600" y="1983604"/>
            <a:ext cx="4607560" cy="584775"/>
          </a:xfrm>
          <a:prstGeom prst="rect">
            <a:avLst/>
          </a:prstGeom>
          <a:noFill/>
        </p:spPr>
        <p:txBody>
          <a:bodyPr wrap="square">
            <a:spAutoFit/>
          </a:bodyPr>
          <a:lstStyle/>
          <a:p>
            <a:r>
              <a:rPr lang="en-US" altLang="en-US" sz="3200" b="1" dirty="0">
                <a:solidFill>
                  <a:schemeClr val="accent2">
                    <a:lumMod val="50000"/>
                  </a:schemeClr>
                </a:solidFill>
                <a:latin typeface="Times New Roman" panose="02020603050405020304" pitchFamily="18" charset="0"/>
                <a:cs typeface="Times New Roman" panose="02020603050405020304" pitchFamily="18" charset="0"/>
              </a:rPr>
              <a:t>Software Requirements:</a:t>
            </a:r>
            <a:endParaRPr lang="en-IN" sz="3200" dirty="0"/>
          </a:p>
        </p:txBody>
      </p:sp>
      <p:sp>
        <p:nvSpPr>
          <p:cNvPr id="8" name="TextBox 7">
            <a:extLst>
              <a:ext uri="{FF2B5EF4-FFF2-40B4-BE49-F238E27FC236}">
                <a16:creationId xmlns:a16="http://schemas.microsoft.com/office/drawing/2014/main" id="{6E2DCF9E-64DD-C1D8-3965-222C76AB13FE}"/>
              </a:ext>
            </a:extLst>
          </p:cNvPr>
          <p:cNvSpPr txBox="1"/>
          <p:nvPr/>
        </p:nvSpPr>
        <p:spPr>
          <a:xfrm>
            <a:off x="1685256" y="2562542"/>
            <a:ext cx="6805736" cy="3447098"/>
          </a:xfrm>
          <a:prstGeom prst="rect">
            <a:avLst/>
          </a:prstGeom>
          <a:noFill/>
        </p:spPr>
        <p:txBody>
          <a:bodyPr wrap="square">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Operating system : Windows 10</a:t>
            </a:r>
          </a:p>
          <a:p>
            <a:r>
              <a:rPr lang="en-IN" dirty="0">
                <a:solidFill>
                  <a:schemeClr val="accent2">
                    <a:lumMod val="50000"/>
                  </a:schemeClr>
                </a:solidFill>
                <a:latin typeface="Times New Roman" panose="02020603050405020304" pitchFamily="18" charset="0"/>
                <a:cs typeface="Times New Roman" panose="02020603050405020304" pitchFamily="18" charset="0"/>
              </a:rPr>
              <a:t>● Dataset: IAM Dataset(Words, Lines)</a:t>
            </a:r>
          </a:p>
          <a:p>
            <a:r>
              <a:rPr lang="en-IN" dirty="0">
                <a:solidFill>
                  <a:schemeClr val="accent2">
                    <a:lumMod val="50000"/>
                  </a:schemeClr>
                </a:solidFill>
                <a:latin typeface="Times New Roman" panose="02020603050405020304" pitchFamily="18" charset="0"/>
                <a:cs typeface="Times New Roman" panose="02020603050405020304" pitchFamily="18" charset="0"/>
              </a:rPr>
              <a:t>● Programming Language: Python</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Numpy</a:t>
            </a:r>
            <a:r>
              <a:rPr lang="en-IN" dirty="0">
                <a:solidFill>
                  <a:schemeClr val="accent2">
                    <a:lumMod val="50000"/>
                  </a:schemeClr>
                </a:solidFill>
                <a:latin typeface="Times New Roman" panose="02020603050405020304" pitchFamily="18" charset="0"/>
                <a:cs typeface="Times New Roman" panose="02020603050405020304" pitchFamily="18" charset="0"/>
              </a:rPr>
              <a:t> : Core package providing powerful tools to manipulate data arrays, such as our character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OpenCV : OpenCV is a large open-source library for image processing, character recognition, and machine learning. It </a:t>
            </a:r>
            <a:r>
              <a:rPr lang="en-IN" dirty="0" err="1">
                <a:solidFill>
                  <a:schemeClr val="accent2">
                    <a:lumMod val="50000"/>
                  </a:schemeClr>
                </a:solidFill>
                <a:latin typeface="Times New Roman" panose="02020603050405020304" pitchFamily="18" charset="0"/>
                <a:cs typeface="Times New Roman" panose="02020603050405020304" pitchFamily="18" charset="0"/>
              </a:rPr>
              <a:t>canscan</a:t>
            </a:r>
            <a:r>
              <a:rPr lang="en-IN" dirty="0">
                <a:solidFill>
                  <a:schemeClr val="accent2">
                    <a:lumMod val="50000"/>
                  </a:schemeClr>
                </a:solidFill>
                <a:latin typeface="Times New Roman" panose="02020603050405020304" pitchFamily="18" charset="0"/>
                <a:cs typeface="Times New Roman" panose="02020603050405020304" pitchFamily="18" charset="0"/>
              </a:rPr>
              <a:t> handwritten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Autocorrect : It is used to correct the spelling. It supports many languages.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is the core open source library to help you develop and train Machine Learning models.</a:t>
            </a:r>
          </a:p>
        </p:txBody>
      </p:sp>
    </p:spTree>
    <p:extLst>
      <p:ext uri="{BB962C8B-B14F-4D97-AF65-F5344CB8AC3E}">
        <p14:creationId xmlns:p14="http://schemas.microsoft.com/office/powerpoint/2010/main" val="134674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Objective:</a:t>
            </a:r>
            <a:b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b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AC8131B6-9A80-4723-A008-B06771D259E1}"/>
              </a:ext>
            </a:extLst>
          </p:cNvPr>
          <p:cNvSpPr txBox="1"/>
          <p:nvPr/>
        </p:nvSpPr>
        <p:spPr>
          <a:xfrm>
            <a:off x="1344386" y="672469"/>
            <a:ext cx="6849144" cy="3970318"/>
          </a:xfrm>
          <a:prstGeom prst="rect">
            <a:avLst/>
          </a:prstGeom>
          <a:noFill/>
        </p:spPr>
        <p:txBody>
          <a:bodyPr wrap="square">
            <a:spAutoFit/>
          </a:bodyPr>
          <a:lstStyle/>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Handwriting recognition has gained a lot of attention in the field of pattern recognition and machine learning due to its application in various fields.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Optical Character Recognition(OCR) and Handwritten Character Recognition (HCR) has specific domain to apply. Various techniques have been proposed to for character recognition in handwriting recognition system.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Even though, sufficient studies and papers describes the techniques for converting textual content from a paper document into machine readable form.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In coming days, character recognition system might serve as a key factor to create a paperless environment by digitizing and processing existing paper documents. This paper presents a detailed review in the field of Handwritten Character Recognition</a:t>
            </a:r>
            <a:endParaRPr lang="en-IN" dirty="0"/>
          </a:p>
        </p:txBody>
      </p:sp>
    </p:spTree>
    <p:extLst>
      <p:ext uri="{BB962C8B-B14F-4D97-AF65-F5344CB8AC3E}">
        <p14:creationId xmlns:p14="http://schemas.microsoft.com/office/powerpoint/2010/main" val="360862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4" name="Title 3">
            <a:extLst>
              <a:ext uri="{FF2B5EF4-FFF2-40B4-BE49-F238E27FC236}">
                <a16:creationId xmlns:a16="http://schemas.microsoft.com/office/drawing/2014/main" id="{DCB214D2-6B78-5293-E9A5-8767211A39ED}"/>
              </a:ext>
            </a:extLst>
          </p:cNvPr>
          <p:cNvSpPr>
            <a:spLocks noGrp="1"/>
          </p:cNvSpPr>
          <p:nvPr>
            <p:ph type="ctrTitle"/>
          </p:nvPr>
        </p:nvSpPr>
        <p:spPr>
          <a:xfrm>
            <a:off x="1931797" y="2348880"/>
            <a:ext cx="5826719" cy="1646302"/>
          </a:xfrm>
        </p:spPr>
        <p:txBody>
          <a:bodyPr/>
          <a:lstStyle/>
          <a:p>
            <a:pPr algn="ctr"/>
            <a:r>
              <a:rPr lang="en-IN" sz="7200" dirty="0">
                <a:solidFill>
                  <a:schemeClr val="accent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8503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656FBA-39B0-AEF6-C923-339E5071BF64}"/>
              </a:ext>
            </a:extLst>
          </p:cNvPr>
          <p:cNvSpPr>
            <a:spLocks noGrp="1" noChangeArrowheads="1"/>
          </p:cNvSpPr>
          <p:nvPr>
            <p:ph type="ctrTitle"/>
          </p:nvPr>
        </p:nvSpPr>
        <p:spPr>
          <a:xfrm>
            <a:off x="539552" y="1086924"/>
            <a:ext cx="2232248" cy="457200"/>
          </a:xfrm>
        </p:spPr>
        <p:txBody>
          <a:bodyPr anchor="ctr">
            <a:noAutofit/>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Contents </a:t>
            </a:r>
            <a:endParaRPr lang="en-US" alt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220" name="Rectangle 4">
            <a:extLst>
              <a:ext uri="{FF2B5EF4-FFF2-40B4-BE49-F238E27FC236}">
                <a16:creationId xmlns:a16="http://schemas.microsoft.com/office/drawing/2014/main" id="{B1186805-F435-4D93-23D4-613B084BEFCC}"/>
              </a:ext>
            </a:extLst>
          </p:cNvPr>
          <p:cNvSpPr>
            <a:spLocks noChangeArrowheads="1"/>
          </p:cNvSpPr>
          <p:nvPr/>
        </p:nvSpPr>
        <p:spPr bwMode="auto">
          <a:xfrm>
            <a:off x="827584" y="1732476"/>
            <a:ext cx="6934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Problem definition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Survey Papers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Existing Application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Hardware &amp; Software Requirements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Objective</a:t>
            </a:r>
          </a:p>
          <a:p>
            <a:pPr algn="l">
              <a:buClr>
                <a:srgbClr val="0099FF"/>
              </a:buClr>
              <a:buFont typeface="Wingdings" panose="05000000000000000000" pitchFamily="2" charset="2"/>
              <a:buNone/>
            </a:pPr>
            <a:endParaRPr lang="en-US" altLang="en-US" dirty="0"/>
          </a:p>
        </p:txBody>
      </p:sp>
      <p:sp>
        <p:nvSpPr>
          <p:cNvPr id="2" name="Rectangle 4">
            <a:extLst>
              <a:ext uri="{FF2B5EF4-FFF2-40B4-BE49-F238E27FC236}">
                <a16:creationId xmlns:a16="http://schemas.microsoft.com/office/drawing/2014/main" id="{0009C4F5-5C79-401C-AA9D-CD0FA4008B54}"/>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395536" y="548680"/>
            <a:ext cx="3886200" cy="504056"/>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Problem definition</a:t>
            </a:r>
            <a:br>
              <a:rPr lang="en-US" altLang="en-US" sz="3600" b="1" dirty="0">
                <a:solidFill>
                  <a:srgbClr val="0000FF"/>
                </a:solidFill>
              </a:rPr>
            </a:br>
            <a:endParaRPr lang="en-US" altLang="en-US" sz="3600" dirty="0"/>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1353149" y="627491"/>
            <a:ext cx="6912767"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 (HCR) is the process of conversion of handwritten text into machine readable form. The major problem in HCR system is the variation of the handwriting styles, which can be completely different for different writers. </a:t>
            </a:r>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The objective of handwritten character recognition system is to implement user friendly computer assisted character representation that will allow successful extraction of characters from handwritten documents and to digitalize and translate the handwritten text into machine readable text.</a:t>
            </a: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12" name="Rectangle 4">
            <a:extLst>
              <a:ext uri="{FF2B5EF4-FFF2-40B4-BE49-F238E27FC236}">
                <a16:creationId xmlns:a16="http://schemas.microsoft.com/office/drawing/2014/main" id="{D0F210AA-BA6F-A150-23D7-A352479F5229}"/>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 Department of Computer Science of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a16="http://schemas.microsoft.com/office/drawing/2014/main" id="{D71911A2-59A5-F67E-EA17-830DF3A54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5" y="4333918"/>
            <a:ext cx="2952750" cy="1584176"/>
          </a:xfrm>
          <a:prstGeom prst="rect">
            <a:avLst/>
          </a:prstGeom>
        </p:spPr>
      </p:pic>
      <p:pic>
        <p:nvPicPr>
          <p:cNvPr id="16" name="Picture 15">
            <a:extLst>
              <a:ext uri="{FF2B5EF4-FFF2-40B4-BE49-F238E27FC236}">
                <a16:creationId xmlns:a16="http://schemas.microsoft.com/office/drawing/2014/main" id="{8C6A0BA6-70C9-4EBA-D06A-741A7A9827B9}"/>
              </a:ext>
            </a:extLst>
          </p:cNvPr>
          <p:cNvPicPr>
            <a:picLocks noChangeAspect="1"/>
          </p:cNvPicPr>
          <p:nvPr/>
        </p:nvPicPr>
        <p:blipFill>
          <a:blip r:embed="rId3"/>
          <a:stretch>
            <a:fillRect/>
          </a:stretch>
        </p:blipFill>
        <p:spPr>
          <a:xfrm>
            <a:off x="5028916" y="4309620"/>
            <a:ext cx="3112744" cy="1584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1709767" y="339523"/>
            <a:ext cx="7056784"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b="1" dirty="0">
                <a:solidFill>
                  <a:schemeClr val="accent2">
                    <a:lumMod val="50000"/>
                  </a:schemeClr>
                </a:solidFill>
                <a:latin typeface="Times New Roman" panose="02020603050405020304" pitchFamily="18" charset="0"/>
                <a:cs typeface="Times New Roman" panose="02020603050405020304" pitchFamily="18" charset="0"/>
              </a:rPr>
              <a:t>1. Image Acquisition: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a:t>
            </a:r>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input image is sent to the recognition system during the image acquisition stage. The input can be in the form of an image(JPEG, PNG, etc. ), a scanned picture, a digital camera, or any other acceptable digital input device.</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2. Data Augmentation: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divided into two parts where 80% is used for training and 20% is used for testing. To boost the efficiency of the model, the diversity in the data is artificially boosted using Data Augmentation. By rotating the images of the dataset to form images with different angles.</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3. Splitting of dataset</a:t>
            </a:r>
            <a:r>
              <a:rPr lang="en-US" sz="1800"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splitted</a:t>
            </a:r>
            <a:r>
              <a:rPr lang="en-US" sz="1800" dirty="0">
                <a:solidFill>
                  <a:schemeClr val="accent2">
                    <a:lumMod val="75000"/>
                  </a:schemeClr>
                </a:solidFill>
                <a:latin typeface="Times New Roman" panose="02020603050405020304" pitchFamily="18" charset="0"/>
                <a:cs typeface="Times New Roman" panose="02020603050405020304" pitchFamily="18" charset="0"/>
              </a:rPr>
              <a:t> into two parts that are testing and training. 80% of the dataset is used for training and 20% for testing.</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4. Preprocessing: </a:t>
            </a:r>
            <a:r>
              <a:rPr lang="en-US" sz="1800" dirty="0">
                <a:solidFill>
                  <a:schemeClr val="accent2">
                    <a:lumMod val="75000"/>
                  </a:schemeClr>
                </a:solidFill>
                <a:latin typeface="Times New Roman" panose="02020603050405020304" pitchFamily="18" charset="0"/>
                <a:cs typeface="Times New Roman" panose="02020603050405020304" pitchFamily="18" charset="0"/>
              </a:rPr>
              <a:t>Pre-processing is the first step in character recognition and is crucial in determining the recognition rate. Preprocessing helps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normalise</a:t>
            </a:r>
            <a:r>
              <a:rPr lang="en-US" sz="1800" dirty="0">
                <a:solidFill>
                  <a:schemeClr val="accent2">
                    <a:lumMod val="75000"/>
                  </a:schemeClr>
                </a:solidFill>
                <a:latin typeface="Times New Roman" panose="02020603050405020304" pitchFamily="18" charset="0"/>
                <a:cs typeface="Times New Roman" panose="02020603050405020304" pitchFamily="18" charset="0"/>
              </a:rPr>
              <a:t> the strokes and remove any variations that could slow down the accuracy rate. The major focus of preprocessing is on numerous distortions such as irregular text size, points lost during pen movement, jitters, left-right bend, and uneven spacing. Noise reduction, binarization, and normalizing are all part of the process.</a:t>
            </a:r>
          </a:p>
          <a:p>
            <a:pPr algn="l"/>
            <a:br>
              <a:rPr lang="en-US" sz="2000" dirty="0"/>
            </a:br>
            <a:endParaRPr lang="en-US" altLang="en-US" sz="20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a:extLst>
              <a:ext uri="{FF2B5EF4-FFF2-40B4-BE49-F238E27FC236}">
                <a16:creationId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1693326" y="523220"/>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6.Segmentation: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Segmentation is a technique for breaking down a large input image into individual characters. Word, line, and character segmentation are the approaches employed. It's usually done by separating single characters from a word graphic.</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7. Feature Extraction: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Deep learning itself extracts features with deep neural networks and classifies itself. Compared to traditional algorithms its performance increases with increase in dataset.</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8. Classification: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CNN is used to classify the image based on its features and along with the trained dataset. The Handwritten Character Recognition recognizes an image when it is given as an input, its important features are extracted and is provided as an input to the CNN classifier. It compares the featured image with the trained dataset and classifies the image with higher accuracy.</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9. Taking real time user input: </a:t>
            </a:r>
            <a:r>
              <a:rPr lang="en-US" sz="1800" dirty="0">
                <a:solidFill>
                  <a:schemeClr val="accent2">
                    <a:lumMod val="75000"/>
                  </a:schemeClr>
                </a:solidFill>
                <a:latin typeface="Times New Roman" panose="02020603050405020304" pitchFamily="18" charset="0"/>
                <a:cs typeface="Times New Roman" panose="02020603050405020304" pitchFamily="18" charset="0"/>
              </a:rPr>
              <a:t>Now the model is used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recognise</a:t>
            </a:r>
            <a:r>
              <a:rPr lang="en-US" sz="1800" dirty="0">
                <a:solidFill>
                  <a:schemeClr val="accent2">
                    <a:lumMod val="75000"/>
                  </a:schemeClr>
                </a:solidFill>
                <a:latin typeface="Times New Roman" panose="02020603050405020304" pitchFamily="18" charset="0"/>
                <a:cs typeface="Times New Roman" panose="02020603050405020304" pitchFamily="18" charset="0"/>
              </a:rPr>
              <a:t> real time characters written by the user. Users need to write on paper and upload the scanned copy of the same to predict the text written by them.</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10. Output: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output specifying what was written in the input image is obtained.</a:t>
            </a:r>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a:extLst>
              <a:ext uri="{FF2B5EF4-FFF2-40B4-BE49-F238E27FC236}">
                <a16:creationId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5110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1213656" y="523220"/>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a:extLst>
              <a:ext uri="{FF2B5EF4-FFF2-40B4-BE49-F238E27FC236}">
                <a16:creationId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C91E42B-C306-4660-3D0A-4C9DA1A6538C}"/>
              </a:ext>
            </a:extLst>
          </p:cNvPr>
          <p:cNvPicPr>
            <a:picLocks noChangeAspect="1"/>
          </p:cNvPicPr>
          <p:nvPr/>
        </p:nvPicPr>
        <p:blipFill>
          <a:blip r:embed="rId2"/>
          <a:stretch>
            <a:fillRect/>
          </a:stretch>
        </p:blipFill>
        <p:spPr>
          <a:xfrm>
            <a:off x="1747140" y="1478324"/>
            <a:ext cx="6451292" cy="4579650"/>
          </a:xfrm>
          <a:prstGeom prst="rect">
            <a:avLst/>
          </a:prstGeom>
        </p:spPr>
      </p:pic>
    </p:spTree>
    <p:extLst>
      <p:ext uri="{BB962C8B-B14F-4D97-AF65-F5344CB8AC3E}">
        <p14:creationId xmlns:p14="http://schemas.microsoft.com/office/powerpoint/2010/main" val="333982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478277" y="426004"/>
            <a:ext cx="3816424" cy="685800"/>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Survey Papers</a:t>
            </a: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728486" y="1052736"/>
            <a:ext cx="642814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Author Name : </a:t>
            </a:r>
            <a:r>
              <a:rPr lang="en-IN" sz="2000" dirty="0">
                <a:solidFill>
                  <a:schemeClr val="accent2">
                    <a:lumMod val="75000"/>
                  </a:schemeClr>
                </a:solidFill>
                <a:latin typeface="Times New Roman" panose="02020603050405020304" pitchFamily="18" charset="0"/>
                <a:cs typeface="Times New Roman" panose="02020603050405020304" pitchFamily="18" charset="0"/>
              </a:rPr>
              <a:t>Gaurav </a:t>
            </a:r>
            <a:r>
              <a:rPr lang="en-IN" sz="2000" dirty="0" err="1">
                <a:solidFill>
                  <a:schemeClr val="accent2">
                    <a:lumMod val="75000"/>
                  </a:schemeClr>
                </a:solidFill>
                <a:latin typeface="Times New Roman" panose="02020603050405020304" pitchFamily="18" charset="0"/>
                <a:cs typeface="Times New Roman" panose="02020603050405020304" pitchFamily="18" charset="0"/>
              </a:rPr>
              <a:t>Surve</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a:t>
            </a:r>
            <a:r>
              <a:rPr lang="en-US" sz="2000" b="1"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75000"/>
                  </a:schemeClr>
                </a:solidFill>
                <a:latin typeface="Times New Roman" panose="02020603050405020304" pitchFamily="18" charset="0"/>
                <a:cs typeface="Times New Roman" panose="02020603050405020304" pitchFamily="18" charset="0"/>
              </a:rPr>
              <a:t>https://www.ijcrt.org/</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75000"/>
                  </a:schemeClr>
                </a:solidFill>
                <a:latin typeface="Times New Roman" panose="02020603050405020304" pitchFamily="18" charset="0"/>
                <a:cs typeface="Times New Roman" panose="02020603050405020304" pitchFamily="18" charset="0"/>
              </a:rPr>
              <a:t>April 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digit recognition has a wide range of applications, including identifying postal codes on envelopes, processing largescale financial statements, and processing bank form input. It was often thought that people who used computers for business had to change their input style to match what the computer expected, whether they were typing or filling out forms with letters.</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Technology used: </a:t>
            </a:r>
            <a:r>
              <a:rPr lang="en-US" altLang="en-US" sz="2000" b="1" dirty="0">
                <a:solidFill>
                  <a:schemeClr val="accent2">
                    <a:lumMod val="75000"/>
                  </a:schemeClr>
                </a:solidFill>
                <a:latin typeface="Times New Roman" panose="02020603050405020304" pitchFamily="18" charset="0"/>
                <a:cs typeface="Times New Roman" panose="02020603050405020304" pitchFamily="18" charset="0"/>
              </a:rPr>
              <a:t>Tensor flow - </a:t>
            </a: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Tensor flow is the core open source library to help you develop and train Machine Learning models</a:t>
            </a:r>
            <a:r>
              <a:rPr lang="en-US" altLang="en-US" sz="2000" dirty="0">
                <a:solidFill>
                  <a:srgbClr val="00B0F0"/>
                </a:solidFill>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8A6F3178-7504-C058-8549-68125A2B03EA}"/>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169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361060" y="1176164"/>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Globid</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Recognizer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rPr>
              <a:t>https://play.google.com/store/apps/details?id=handwriting.to.text.convert</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This handwritten text recognition app “Handwriting Recognizer” can be both used for your personal and professional use. Just scribble the notes and later get them converted to digital text instantly. The app is very easy to use and is designed with an intuitive user interface. Get your own pocket-friendly hand recognizer app and reduce your effort to manually convert your notes into digital text.</a:t>
            </a: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0035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1530042" y="140430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Appsuit</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to Text Converter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https://play.google.com/store/apps/details?id=com.appsuite.handwriting.to.text</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June 14,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Use the simple, yet accurate Handwriting to Text Converter app. Our OCR handwriting to text converter comes with an inbuilt scanner that quickly analyzes your handwriting and turns it into usable text.</a:t>
            </a: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Kalaignarkarunanidhi</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04665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575</TotalTime>
  <Words>1533</Words>
  <Application>Microsoft Office PowerPoint</Application>
  <PresentationFormat>On-screen Show (4:3)</PresentationFormat>
  <Paragraphs>113</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A Novel Method for Handwritten Digit Recognition </vt:lpstr>
      <vt:lpstr>Contents </vt:lpstr>
      <vt:lpstr>Problem definition </vt:lpstr>
      <vt:lpstr>PowerPoint Presentation</vt:lpstr>
      <vt:lpstr>PowerPoint Presentation</vt:lpstr>
      <vt:lpstr>PowerPoint Presentation</vt:lpstr>
      <vt:lpstr>Survey Papers</vt:lpstr>
      <vt:lpstr>Existing Application </vt:lpstr>
      <vt:lpstr>Existing Application </vt:lpstr>
      <vt:lpstr>De-Merits: </vt:lpstr>
      <vt:lpstr>Hardware Requirements: </vt:lpstr>
      <vt:lpstr>Objective: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INSURANCE BILLING SYSTEM</dc:title>
  <dc:creator>rakesh</dc:creator>
  <cp:lastModifiedBy>Kishore Kumar Devaraj</cp:lastModifiedBy>
  <cp:revision>46</cp:revision>
  <cp:lastPrinted>2022-06-02T16:30:30Z</cp:lastPrinted>
  <dcterms:created xsi:type="dcterms:W3CDTF">2022-06-02T16:30:30Z</dcterms:created>
  <dcterms:modified xsi:type="dcterms:W3CDTF">2022-10-08T14:30:21Z</dcterms:modified>
</cp:coreProperties>
</file>