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82" r:id="rId5"/>
    <p:sldId id="259" r:id="rId6"/>
    <p:sldId id="278" r:id="rId7"/>
    <p:sldId id="279" r:id="rId8"/>
    <p:sldId id="283" r:id="rId9"/>
    <p:sldId id="284" r:id="rId10"/>
    <p:sldId id="285" r:id="rId11"/>
    <p:sldId id="286" r:id="rId12"/>
    <p:sldId id="287" r:id="rId13"/>
    <p:sldId id="269" r:id="rId14"/>
    <p:sldId id="288" r:id="rId15"/>
    <p:sldId id="272" r:id="rId16"/>
    <p:sldId id="289" r:id="rId17"/>
    <p:sldId id="290" r:id="rId18"/>
    <p:sldId id="291" r:id="rId19"/>
    <p:sldId id="292" r:id="rId20"/>
    <p:sldId id="295" r:id="rId21"/>
    <p:sldId id="293" r:id="rId22"/>
    <p:sldId id="294" r:id="rId23"/>
    <p:sldId id="296" r:id="rId24"/>
    <p:sldId id="297" r:id="rId25"/>
    <p:sldId id="270" r:id="rId26"/>
    <p:sldId id="298" r:id="rId27"/>
    <p:sldId id="299" r:id="rId28"/>
    <p:sldId id="300" r:id="rId29"/>
    <p:sldId id="301" r:id="rId30"/>
    <p:sldId id="302" r:id="rId31"/>
    <p:sldId id="303" r:id="rId32"/>
    <p:sldId id="304" r:id="rId33"/>
    <p:sldId id="305" r:id="rId34"/>
    <p:sldId id="306" r:id="rId35"/>
    <p:sldId id="307" r:id="rId36"/>
    <p:sldId id="271" r:id="rId37"/>
    <p:sldId id="274" r:id="rId38"/>
    <p:sldId id="308" r:id="rId39"/>
    <p:sldId id="309" r:id="rId40"/>
    <p:sldId id="310" r:id="rId41"/>
    <p:sldId id="312" r:id="rId42"/>
    <p:sldId id="313" r:id="rId43"/>
    <p:sldId id="314" r:id="rId44"/>
    <p:sldId id="315" r:id="rId45"/>
    <p:sldId id="316" r:id="rId46"/>
    <p:sldId id="317" r:id="rId47"/>
    <p:sldId id="318" r:id="rId48"/>
    <p:sldId id="319" r:id="rId49"/>
    <p:sldId id="311" r:id="rId50"/>
    <p:sldId id="320" r:id="rId51"/>
    <p:sldId id="321" r:id="rId52"/>
    <p:sldId id="322" r:id="rId53"/>
    <p:sldId id="328" r:id="rId54"/>
    <p:sldId id="323" r:id="rId55"/>
    <p:sldId id="324" r:id="rId56"/>
    <p:sldId id="325" r:id="rId57"/>
    <p:sldId id="326" r:id="rId58"/>
    <p:sldId id="329" r:id="rId59"/>
    <p:sldId id="330" r:id="rId60"/>
    <p:sldId id="331" r:id="rId61"/>
    <p:sldId id="332" r:id="rId62"/>
    <p:sldId id="333" r:id="rId63"/>
    <p:sldId id="334" r:id="rId64"/>
    <p:sldId id="335" r:id="rId65"/>
    <p:sldId id="336" r:id="rId66"/>
    <p:sldId id="338" r:id="rId67"/>
    <p:sldId id="337" r:id="rId68"/>
    <p:sldId id="346" r:id="rId69"/>
    <p:sldId id="339" r:id="rId70"/>
    <p:sldId id="340" r:id="rId71"/>
    <p:sldId id="341" r:id="rId72"/>
    <p:sldId id="342" r:id="rId73"/>
    <p:sldId id="347" r:id="rId74"/>
    <p:sldId id="348" r:id="rId75"/>
    <p:sldId id="344" r:id="rId76"/>
    <p:sldId id="343" r:id="rId77"/>
    <p:sldId id="350" r:id="rId78"/>
    <p:sldId id="351" r:id="rId79"/>
    <p:sldId id="353" r:id="rId80"/>
    <p:sldId id="352" r:id="rId81"/>
    <p:sldId id="265" r:id="rId8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snapToGrid="0" showGuides="1">
      <p:cViewPr varScale="1">
        <p:scale>
          <a:sx n="84" d="100"/>
          <a:sy n="84" d="100"/>
        </p:scale>
        <p:origin x="706" y="53"/>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2016/2/18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99367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2016/2/18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371009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2016/2/18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291586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2016/2/18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106562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2016/2/18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4164064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A6EF059-427F-4A9D-989C-C3F38524D047}" type="datetimeFigureOut">
              <a:rPr lang="zh-CN" altLang="en-US" smtClean="0"/>
              <a:pPr/>
              <a:t>2016/2/18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377385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A6EF059-427F-4A9D-989C-C3F38524D047}" type="datetimeFigureOut">
              <a:rPr lang="zh-CN" altLang="en-US" smtClean="0"/>
              <a:pPr/>
              <a:t>2016/2/18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427856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6EF059-427F-4A9D-989C-C3F38524D047}" type="datetimeFigureOut">
              <a:rPr lang="zh-CN" altLang="en-US" smtClean="0"/>
              <a:pPr/>
              <a:t>2016/2/18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407841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6EF059-427F-4A9D-989C-C3F38524D047}" type="datetimeFigureOut">
              <a:rPr lang="zh-CN" altLang="en-US" smtClean="0"/>
              <a:pPr/>
              <a:t>2016/2/18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32664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6EF059-427F-4A9D-989C-C3F38524D047}" type="datetimeFigureOut">
              <a:rPr lang="zh-CN" altLang="en-US" smtClean="0"/>
              <a:pPr/>
              <a:t>2016/2/18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274140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6EF059-427F-4A9D-989C-C3F38524D047}" type="datetimeFigureOut">
              <a:rPr lang="zh-CN" altLang="en-US" smtClean="0"/>
              <a:pPr/>
              <a:t>2016/2/18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2908256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EF059-427F-4A9D-989C-C3F38524D047}" type="datetimeFigureOut">
              <a:rPr lang="zh-CN" altLang="en-US" smtClean="0"/>
              <a:pPr/>
              <a:t>2016/2/18</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2032803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3306" r="3306"/>
          <a:stretch/>
        </p:blipFill>
        <p:spPr>
          <a:xfrm>
            <a:off x="-29029" y="0"/>
            <a:ext cx="9202058" cy="6858000"/>
          </a:xfrm>
          <a:prstGeom prst="rect">
            <a:avLst/>
          </a:prstGeom>
        </p:spPr>
      </p:pic>
      <p:sp>
        <p:nvSpPr>
          <p:cNvPr id="3" name="矩形 2"/>
          <p:cNvSpPr/>
          <p:nvPr/>
        </p:nvSpPr>
        <p:spPr>
          <a:xfrm>
            <a:off x="4783913" y="3016045"/>
            <a:ext cx="4149762" cy="48919"/>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637638" y="3049796"/>
            <a:ext cx="4506362" cy="646331"/>
          </a:xfrm>
          <a:prstGeom prst="rect">
            <a:avLst/>
          </a:prstGeom>
        </p:spPr>
        <p:txBody>
          <a:bodyPr wrap="none">
            <a:spAutoFit/>
          </a:bodyPr>
          <a:lstStyle/>
          <a:p>
            <a:r>
              <a:rPr lang="zh-CN" altLang="en-US" sz="3600" b="1" spc="600" dirty="0" smtClean="0">
                <a:solidFill>
                  <a:srgbClr val="213F99"/>
                </a:solidFill>
                <a:effectLst>
                  <a:outerShdw blurRad="25400" dist="12700" dir="2700000" algn="tl" rotWithShape="0">
                    <a:prstClr val="black">
                      <a:alpha val="40000"/>
                    </a:prstClr>
                  </a:outerShdw>
                </a:effectLst>
                <a:latin typeface="方正正中黑简体" panose="02000000000000000000" pitchFamily="2" charset="-122"/>
                <a:ea typeface="方正正中黑简体" panose="02000000000000000000" pitchFamily="2" charset="-122"/>
              </a:rPr>
              <a:t>计算机通信与网络</a:t>
            </a:r>
            <a:endParaRPr lang="zh-CN" altLang="en-US" sz="3600" spc="600" dirty="0">
              <a:solidFill>
                <a:srgbClr val="213F99"/>
              </a:solidFill>
              <a:effectLst>
                <a:outerShdw blurRad="25400" dist="12700" dir="2700000" algn="tl" rotWithShape="0">
                  <a:prstClr val="black">
                    <a:alpha val="40000"/>
                  </a:prstClr>
                </a:outerShdw>
              </a:effectLst>
              <a:latin typeface="方正正中黑简体" panose="02000000000000000000" pitchFamily="2" charset="-122"/>
              <a:ea typeface="方正正中黑简体" panose="02000000000000000000" pitchFamily="2" charset="-122"/>
            </a:endParaRPr>
          </a:p>
        </p:txBody>
      </p:sp>
      <p:sp>
        <p:nvSpPr>
          <p:cNvPr id="5" name="矩形 4"/>
          <p:cNvSpPr/>
          <p:nvPr/>
        </p:nvSpPr>
        <p:spPr>
          <a:xfrm>
            <a:off x="4664963" y="3566767"/>
            <a:ext cx="4353266" cy="307777"/>
          </a:xfrm>
          <a:prstGeom prst="rect">
            <a:avLst/>
          </a:prstGeom>
        </p:spPr>
        <p:txBody>
          <a:bodyPr wrap="square">
            <a:spAutoFit/>
          </a:bodyPr>
          <a:lstStyle/>
          <a:p>
            <a:pPr algn="dist"/>
            <a:r>
              <a:rPr lang="en-US" altLang="zh-CN" sz="1400" b="1" dirty="0" smtClean="0">
                <a:solidFill>
                  <a:schemeClr val="tx1">
                    <a:lumMod val="75000"/>
                    <a:lumOff val="25000"/>
                  </a:schemeClr>
                </a:solidFill>
                <a:latin typeface="方正正中黑简体" panose="02000000000000000000" pitchFamily="2" charset="-122"/>
                <a:ea typeface="方正正中黑简体" panose="02000000000000000000" pitchFamily="2" charset="-122"/>
              </a:rPr>
              <a:t>Computer Communications &amp; Networks</a:t>
            </a:r>
            <a:endParaRPr lang="zh-CN" altLang="en-US" sz="1400" dirty="0">
              <a:solidFill>
                <a:schemeClr val="tx1">
                  <a:lumMod val="75000"/>
                  <a:lumOff val="25000"/>
                </a:schemeClr>
              </a:solidFill>
              <a:latin typeface="方正正中黑简体" panose="02000000000000000000" pitchFamily="2" charset="-122"/>
              <a:ea typeface="方正正中黑简体" panose="02000000000000000000" pitchFamily="2" charset="-122"/>
            </a:endParaRPr>
          </a:p>
        </p:txBody>
      </p:sp>
      <p:sp>
        <p:nvSpPr>
          <p:cNvPr id="7" name="矩形 6"/>
          <p:cNvSpPr/>
          <p:nvPr/>
        </p:nvSpPr>
        <p:spPr>
          <a:xfrm>
            <a:off x="3111910" y="3902444"/>
            <a:ext cx="5963997" cy="584775"/>
          </a:xfrm>
          <a:prstGeom prst="rect">
            <a:avLst/>
          </a:prstGeom>
        </p:spPr>
        <p:txBody>
          <a:bodyPr wrap="square">
            <a:spAutoFit/>
          </a:bodyPr>
          <a:lstStyle/>
          <a:p>
            <a:pPr lvl="0" algn="r"/>
            <a:r>
              <a:rPr lang="zh-CN" altLang="en-US" sz="3200" b="1" spc="600" dirty="0" smtClean="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    </a:t>
            </a:r>
            <a:r>
              <a:rPr lang="zh-CN" altLang="en-US" sz="2800" b="1" spc="600" dirty="0" smtClean="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第</a:t>
            </a:r>
            <a:r>
              <a:rPr lang="en-US" altLang="zh-CN" sz="2800" b="1" spc="600" dirty="0" smtClean="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6</a:t>
            </a:r>
            <a:r>
              <a:rPr lang="zh-CN" altLang="en-US" sz="2800" b="1" spc="600" dirty="0" smtClean="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章 </a:t>
            </a:r>
            <a:r>
              <a:rPr lang="zh-CN" altLang="en-US" sz="2800" b="1" dirty="0" smtClean="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传输层 </a:t>
            </a:r>
            <a:endParaRPr lang="zh-CN" altLang="en-US" sz="3200" b="1" spc="600" dirty="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endParaRPr>
          </a:p>
        </p:txBody>
      </p:sp>
      <p:sp>
        <p:nvSpPr>
          <p:cNvPr id="8" name="矩形 7"/>
          <p:cNvSpPr/>
          <p:nvPr/>
        </p:nvSpPr>
        <p:spPr>
          <a:xfrm>
            <a:off x="5979351" y="4595422"/>
            <a:ext cx="3164649" cy="369332"/>
          </a:xfrm>
          <a:prstGeom prst="rect">
            <a:avLst/>
          </a:prstGeom>
        </p:spPr>
        <p:txBody>
          <a:bodyPr wrap="none">
            <a:spAutoFit/>
          </a:bodyPr>
          <a:lstStyle/>
          <a:p>
            <a:pPr eaLnBrk="1" hangingPunct="1">
              <a:defRPr/>
            </a:pPr>
            <a:r>
              <a:rPr lang="zh-CN" altLang="en-US" b="1" spc="300" dirty="0" smtClean="0">
                <a:solidFill>
                  <a:schemeClr val="tx1">
                    <a:lumMod val="75000"/>
                    <a:lumOff val="25000"/>
                  </a:schemeClr>
                </a:solidFill>
                <a:latin typeface="方正正黑简体" panose="02000000000000000000" pitchFamily="2" charset="-122"/>
                <a:ea typeface="方正正黑简体" panose="02000000000000000000" pitchFamily="2" charset="-122"/>
              </a:rPr>
              <a:t>南京邮电大学计算机学院</a:t>
            </a:r>
          </a:p>
        </p:txBody>
      </p:sp>
      <p:sp>
        <p:nvSpPr>
          <p:cNvPr id="9" name="矩形 8"/>
          <p:cNvSpPr/>
          <p:nvPr/>
        </p:nvSpPr>
        <p:spPr>
          <a:xfrm>
            <a:off x="5876573" y="4897863"/>
            <a:ext cx="3059197" cy="323165"/>
          </a:xfrm>
          <a:prstGeom prst="rect">
            <a:avLst/>
          </a:prstGeom>
        </p:spPr>
        <p:txBody>
          <a:bodyPr wrap="square">
            <a:spAutoFit/>
          </a:bodyPr>
          <a:lstStyle/>
          <a:p>
            <a:pPr algn="dist" eaLnBrk="1" hangingPunct="1">
              <a:defRPr/>
            </a:pPr>
            <a:r>
              <a:rPr lang="zh-CN" altLang="en-US" sz="1500" b="0" spc="-150" dirty="0" smtClean="0">
                <a:solidFill>
                  <a:schemeClr val="tx1">
                    <a:lumMod val="75000"/>
                    <a:lumOff val="25000"/>
                  </a:schemeClr>
                </a:solidFill>
                <a:latin typeface="方正正黑简体" panose="02000000000000000000" pitchFamily="2" charset="-122"/>
                <a:ea typeface="方正正黑简体" panose="02000000000000000000" pitchFamily="2" charset="-122"/>
              </a:rPr>
              <a:t>    “计算机通信与网络” 国家精品课程组</a:t>
            </a:r>
          </a:p>
        </p:txBody>
      </p:sp>
      <p:cxnSp>
        <p:nvCxnSpPr>
          <p:cNvPr id="10" name="直接连接符 9"/>
          <p:cNvCxnSpPr/>
          <p:nvPr/>
        </p:nvCxnSpPr>
        <p:spPr>
          <a:xfrm flipH="1">
            <a:off x="6176181" y="5235776"/>
            <a:ext cx="2844770" cy="0"/>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783913" y="3873295"/>
            <a:ext cx="4149762" cy="48919"/>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6579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6.1.2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传输</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层必要性</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37" name="燕尾形 36"/>
          <p:cNvSpPr/>
          <p:nvPr/>
        </p:nvSpPr>
        <p:spPr>
          <a:xfrm>
            <a:off x="603137" y="203200"/>
            <a:ext cx="155949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8"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3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传输服务</a:t>
            </a:r>
            <a:endParaRPr lang="zh-CN" altLang="en-US" sz="1200" b="1" dirty="0">
              <a:solidFill>
                <a:schemeClr val="bg1"/>
              </a:solidFill>
            </a:endParaRPr>
          </a:p>
        </p:txBody>
      </p:sp>
      <p:sp>
        <p:nvSpPr>
          <p:cNvPr id="40"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41"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UDP</a:t>
            </a:r>
            <a:r>
              <a:rPr lang="zh-CN" altLang="en-US" sz="1200" b="1" dirty="0" smtClean="0"/>
              <a:t>协议</a:t>
            </a:r>
            <a:endParaRPr lang="zh-CN" altLang="en-US" sz="1200" b="1" dirty="0"/>
          </a:p>
        </p:txBody>
      </p:sp>
      <p:sp>
        <p:nvSpPr>
          <p:cNvPr id="19" name="Rectangle 5"/>
          <p:cNvSpPr>
            <a:spLocks noChangeArrowheads="1"/>
          </p:cNvSpPr>
          <p:nvPr/>
        </p:nvSpPr>
        <p:spPr bwMode="auto">
          <a:xfrm>
            <a:off x="0" y="843463"/>
            <a:ext cx="2730843"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传输层协议</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AutoShape 5"/>
          <p:cNvSpPr>
            <a:spLocks noChangeArrowheads="1"/>
          </p:cNvSpPr>
          <p:nvPr/>
        </p:nvSpPr>
        <p:spPr bwMode="auto">
          <a:xfrm>
            <a:off x="8290968" y="2246133"/>
            <a:ext cx="739775" cy="677863"/>
          </a:xfrm>
          <a:prstGeom prst="cloudCallout">
            <a:avLst>
              <a:gd name="adj1" fmla="val -45565"/>
              <a:gd name="adj2" fmla="val 111593"/>
            </a:avLst>
          </a:prstGeom>
          <a:noFill/>
          <a:ln w="9525">
            <a:solidFill>
              <a:srgbClr val="213F99"/>
            </a:solidFill>
            <a:round/>
            <a:headEnd/>
            <a:tailEnd/>
          </a:ln>
          <a:effectLst/>
        </p:spPr>
        <p:txBody>
          <a:bodyPr wrap="none" anchor="ctr"/>
          <a:lstStyle/>
          <a:p>
            <a:pPr algn="ctr">
              <a:spcBef>
                <a:spcPct val="0"/>
              </a:spcBef>
            </a:pPr>
            <a:endParaRPr kumimoji="1" lang="zh-CN" altLang="zh-CN">
              <a:solidFill>
                <a:schemeClr val="tx1"/>
              </a:solidFill>
              <a:latin typeface="微软雅黑" panose="020B0503020204020204" pitchFamily="34" charset="-122"/>
              <a:ea typeface="微软雅黑" panose="020B0503020204020204" pitchFamily="34" charset="-122"/>
            </a:endParaRPr>
          </a:p>
        </p:txBody>
      </p:sp>
      <p:sp>
        <p:nvSpPr>
          <p:cNvPr id="21" name="Text Box 6"/>
          <p:cNvSpPr txBox="1">
            <a:spLocks noChangeArrowheads="1"/>
          </p:cNvSpPr>
          <p:nvPr/>
        </p:nvSpPr>
        <p:spPr bwMode="auto">
          <a:xfrm>
            <a:off x="8390981" y="2222321"/>
            <a:ext cx="388937" cy="701675"/>
          </a:xfrm>
          <a:prstGeom prst="rect">
            <a:avLst/>
          </a:prstGeom>
          <a:noFill/>
          <a:ln>
            <a:noFill/>
          </a:ln>
          <a:effectLst/>
        </p:spPr>
        <p:txBody>
          <a:bodyPr>
            <a:spAutoFit/>
          </a:bodyPr>
          <a:lstStyle/>
          <a:p>
            <a:pPr>
              <a:spcBef>
                <a:spcPct val="0"/>
              </a:spcBef>
            </a:pPr>
            <a:r>
              <a:rPr kumimoji="1" lang="zh-CN" altLang="en-US" sz="4000">
                <a:solidFill>
                  <a:schemeClr val="tx1"/>
                </a:solidFill>
                <a:latin typeface="微软雅黑" panose="020B0503020204020204" pitchFamily="34" charset="-122"/>
                <a:ea typeface="微软雅黑" panose="020B0503020204020204" pitchFamily="34" charset="-122"/>
              </a:rPr>
              <a:t>？</a:t>
            </a:r>
          </a:p>
        </p:txBody>
      </p:sp>
      <p:sp>
        <p:nvSpPr>
          <p:cNvPr id="22" name="Line 7"/>
          <p:cNvSpPr>
            <a:spLocks noChangeShapeType="1"/>
          </p:cNvSpPr>
          <p:nvPr/>
        </p:nvSpPr>
        <p:spPr bwMode="auto">
          <a:xfrm>
            <a:off x="820193" y="3747908"/>
            <a:ext cx="3524250" cy="3175"/>
          </a:xfrm>
          <a:prstGeom prst="line">
            <a:avLst/>
          </a:prstGeom>
          <a:noFill/>
          <a:ln w="28575">
            <a:solidFill>
              <a:srgbClr val="213F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 name="Text Box 8"/>
          <p:cNvSpPr txBox="1">
            <a:spLocks noChangeArrowheads="1"/>
          </p:cNvSpPr>
          <p:nvPr/>
        </p:nvSpPr>
        <p:spPr bwMode="auto">
          <a:xfrm>
            <a:off x="245518" y="2252483"/>
            <a:ext cx="438150" cy="1006475"/>
          </a:xfrm>
          <a:prstGeom prst="rect">
            <a:avLst/>
          </a:prstGeom>
          <a:noFill/>
          <a:ln>
            <a:noFill/>
          </a:ln>
          <a:effectLst/>
        </p:spPr>
        <p:txBody>
          <a:bodyPr wrap="none">
            <a:spAutoFit/>
          </a:bodyPr>
          <a:lstStyle/>
          <a:p>
            <a:pPr>
              <a:spcBef>
                <a:spcPct val="0"/>
              </a:spcBef>
            </a:pPr>
            <a:r>
              <a:rPr kumimoji="1" lang="zh-CN" altLang="en-US" sz="2000" dirty="0">
                <a:solidFill>
                  <a:schemeClr val="tx1"/>
                </a:solidFill>
                <a:latin typeface="微软雅黑" panose="020B0503020204020204" pitchFamily="34" charset="-122"/>
                <a:ea typeface="微软雅黑" panose="020B0503020204020204" pitchFamily="34" charset="-122"/>
              </a:rPr>
              <a:t>应</a:t>
            </a:r>
          </a:p>
          <a:p>
            <a:pPr>
              <a:spcBef>
                <a:spcPct val="0"/>
              </a:spcBef>
            </a:pPr>
            <a:r>
              <a:rPr kumimoji="1" lang="zh-CN" altLang="en-US" sz="2000" dirty="0">
                <a:solidFill>
                  <a:schemeClr val="tx1"/>
                </a:solidFill>
                <a:latin typeface="微软雅黑" panose="020B0503020204020204" pitchFamily="34" charset="-122"/>
                <a:ea typeface="微软雅黑" panose="020B0503020204020204" pitchFamily="34" charset="-122"/>
              </a:rPr>
              <a:t>用</a:t>
            </a:r>
          </a:p>
          <a:p>
            <a:pPr>
              <a:spcBef>
                <a:spcPct val="0"/>
              </a:spcBef>
            </a:pPr>
            <a:r>
              <a:rPr kumimoji="1" lang="zh-CN" altLang="en-US" sz="2000" dirty="0">
                <a:solidFill>
                  <a:schemeClr val="tx1"/>
                </a:solidFill>
                <a:latin typeface="微软雅黑" panose="020B0503020204020204" pitchFamily="34" charset="-122"/>
                <a:ea typeface="微软雅黑" panose="020B0503020204020204" pitchFamily="34" charset="-122"/>
              </a:rPr>
              <a:t>层</a:t>
            </a:r>
          </a:p>
        </p:txBody>
      </p:sp>
      <p:sp>
        <p:nvSpPr>
          <p:cNvPr id="24" name="Text Box 9"/>
          <p:cNvSpPr txBox="1">
            <a:spLocks noChangeArrowheads="1"/>
          </p:cNvSpPr>
          <p:nvPr/>
        </p:nvSpPr>
        <p:spPr bwMode="auto">
          <a:xfrm>
            <a:off x="245518" y="3865383"/>
            <a:ext cx="441146" cy="1015663"/>
          </a:xfrm>
          <a:prstGeom prst="rect">
            <a:avLst/>
          </a:prstGeom>
          <a:noFill/>
          <a:ln>
            <a:noFill/>
          </a:ln>
          <a:effectLst/>
        </p:spPr>
        <p:txBody>
          <a:bodyPr wrap="none">
            <a:spAutoFit/>
          </a:bodyPr>
          <a:lstStyle/>
          <a:p>
            <a:pPr>
              <a:spcBef>
                <a:spcPct val="0"/>
              </a:spcBef>
            </a:pPr>
            <a:r>
              <a:rPr kumimoji="1" lang="zh-CN" altLang="en-US" sz="2000" dirty="0" smtClean="0">
                <a:solidFill>
                  <a:schemeClr val="tx1"/>
                </a:solidFill>
                <a:latin typeface="微软雅黑" panose="020B0503020204020204" pitchFamily="34" charset="-122"/>
                <a:ea typeface="微软雅黑" panose="020B0503020204020204" pitchFamily="34" charset="-122"/>
              </a:rPr>
              <a:t>传</a:t>
            </a:r>
            <a:endParaRPr kumimoji="1" lang="en-US" altLang="zh-CN" sz="2000" dirty="0" smtClean="0">
              <a:solidFill>
                <a:schemeClr val="tx1"/>
              </a:solidFill>
              <a:latin typeface="微软雅黑" panose="020B0503020204020204" pitchFamily="34" charset="-122"/>
              <a:ea typeface="微软雅黑" panose="020B0503020204020204" pitchFamily="34" charset="-122"/>
            </a:endParaRPr>
          </a:p>
          <a:p>
            <a:pPr>
              <a:spcBef>
                <a:spcPct val="0"/>
              </a:spcBef>
            </a:pPr>
            <a:r>
              <a:rPr kumimoji="1" lang="zh-CN" altLang="en-US" sz="2000" dirty="0" smtClean="0">
                <a:solidFill>
                  <a:schemeClr val="tx1"/>
                </a:solidFill>
                <a:latin typeface="微软雅黑" panose="020B0503020204020204" pitchFamily="34" charset="-122"/>
                <a:ea typeface="微软雅黑" panose="020B0503020204020204" pitchFamily="34" charset="-122"/>
              </a:rPr>
              <a:t>输</a:t>
            </a:r>
            <a:endParaRPr kumimoji="1" lang="zh-CN" altLang="en-US" sz="2000" dirty="0">
              <a:solidFill>
                <a:schemeClr val="tx1"/>
              </a:solidFill>
              <a:latin typeface="微软雅黑" panose="020B0503020204020204" pitchFamily="34" charset="-122"/>
              <a:ea typeface="微软雅黑" panose="020B0503020204020204" pitchFamily="34" charset="-122"/>
            </a:endParaRPr>
          </a:p>
          <a:p>
            <a:pPr>
              <a:spcBef>
                <a:spcPct val="0"/>
              </a:spcBef>
            </a:pPr>
            <a:r>
              <a:rPr kumimoji="1" lang="zh-CN" altLang="en-US" sz="2000" dirty="0">
                <a:solidFill>
                  <a:schemeClr val="tx1"/>
                </a:solidFill>
                <a:latin typeface="微软雅黑" panose="020B0503020204020204" pitchFamily="34" charset="-122"/>
                <a:ea typeface="微软雅黑" panose="020B0503020204020204" pitchFamily="34" charset="-122"/>
              </a:rPr>
              <a:t>层</a:t>
            </a:r>
          </a:p>
        </p:txBody>
      </p:sp>
      <p:sp>
        <p:nvSpPr>
          <p:cNvPr id="25" name="Text Box 10"/>
          <p:cNvSpPr txBox="1">
            <a:spLocks noChangeArrowheads="1"/>
          </p:cNvSpPr>
          <p:nvPr/>
        </p:nvSpPr>
        <p:spPr bwMode="auto">
          <a:xfrm>
            <a:off x="686412" y="2203271"/>
            <a:ext cx="438150" cy="1311275"/>
          </a:xfrm>
          <a:prstGeom prst="rect">
            <a:avLst/>
          </a:prstGeom>
          <a:noFill/>
          <a:ln>
            <a:noFill/>
          </a:ln>
          <a:effectLst/>
        </p:spPr>
        <p:txBody>
          <a:bodyPr wrap="none">
            <a:spAutoFit/>
          </a:bodyPr>
          <a:lstStyle/>
          <a:p>
            <a:pPr>
              <a:spcBef>
                <a:spcPct val="0"/>
              </a:spcBef>
            </a:pPr>
            <a:r>
              <a:rPr kumimoji="1" lang="zh-CN" altLang="en-US" sz="2000" dirty="0">
                <a:solidFill>
                  <a:schemeClr val="tx1"/>
                </a:solidFill>
                <a:latin typeface="微软雅黑" panose="020B0503020204020204" pitchFamily="34" charset="-122"/>
                <a:ea typeface="微软雅黑" panose="020B0503020204020204" pitchFamily="34" charset="-122"/>
              </a:rPr>
              <a:t>发</a:t>
            </a:r>
          </a:p>
          <a:p>
            <a:pPr>
              <a:spcBef>
                <a:spcPct val="0"/>
              </a:spcBef>
            </a:pPr>
            <a:r>
              <a:rPr kumimoji="1" lang="zh-CN" altLang="en-US" sz="2000" dirty="0">
                <a:solidFill>
                  <a:schemeClr val="tx1"/>
                </a:solidFill>
                <a:latin typeface="微软雅黑" panose="020B0503020204020204" pitchFamily="34" charset="-122"/>
                <a:ea typeface="微软雅黑" panose="020B0503020204020204" pitchFamily="34" charset="-122"/>
              </a:rPr>
              <a:t>送</a:t>
            </a:r>
          </a:p>
          <a:p>
            <a:pPr>
              <a:spcBef>
                <a:spcPct val="0"/>
              </a:spcBef>
            </a:pPr>
            <a:r>
              <a:rPr kumimoji="1" lang="zh-CN" altLang="en-US" sz="2000" dirty="0">
                <a:solidFill>
                  <a:schemeClr val="tx1"/>
                </a:solidFill>
                <a:latin typeface="微软雅黑" panose="020B0503020204020204" pitchFamily="34" charset="-122"/>
                <a:ea typeface="微软雅黑" panose="020B0503020204020204" pitchFamily="34" charset="-122"/>
              </a:rPr>
              <a:t>进</a:t>
            </a:r>
          </a:p>
          <a:p>
            <a:pPr>
              <a:spcBef>
                <a:spcPct val="0"/>
              </a:spcBef>
            </a:pPr>
            <a:r>
              <a:rPr kumimoji="1" lang="zh-CN" altLang="en-US" sz="2000" dirty="0">
                <a:solidFill>
                  <a:schemeClr val="tx1"/>
                </a:solidFill>
                <a:latin typeface="微软雅黑" panose="020B0503020204020204" pitchFamily="34" charset="-122"/>
                <a:ea typeface="微软雅黑" panose="020B0503020204020204" pitchFamily="34" charset="-122"/>
              </a:rPr>
              <a:t>程</a:t>
            </a:r>
          </a:p>
        </p:txBody>
      </p:sp>
      <p:sp>
        <p:nvSpPr>
          <p:cNvPr id="26" name="Text Box 11"/>
          <p:cNvSpPr txBox="1">
            <a:spLocks noChangeArrowheads="1"/>
          </p:cNvSpPr>
          <p:nvPr/>
        </p:nvSpPr>
        <p:spPr bwMode="auto">
          <a:xfrm>
            <a:off x="2840993" y="2203271"/>
            <a:ext cx="438150" cy="1311275"/>
          </a:xfrm>
          <a:prstGeom prst="rect">
            <a:avLst/>
          </a:prstGeom>
          <a:noFill/>
          <a:ln>
            <a:noFill/>
          </a:ln>
          <a:effectLst/>
        </p:spPr>
        <p:txBody>
          <a:bodyPr wrap="none">
            <a:spAutoFit/>
          </a:bodyPr>
          <a:lstStyle/>
          <a:p>
            <a:pPr>
              <a:spcBef>
                <a:spcPct val="0"/>
              </a:spcBef>
            </a:pPr>
            <a:r>
              <a:rPr kumimoji="1" lang="zh-CN" altLang="en-US" sz="2000" dirty="0">
                <a:solidFill>
                  <a:schemeClr val="tx1"/>
                </a:solidFill>
                <a:latin typeface="微软雅黑" panose="020B0503020204020204" pitchFamily="34" charset="-122"/>
                <a:ea typeface="微软雅黑" panose="020B0503020204020204" pitchFamily="34" charset="-122"/>
              </a:rPr>
              <a:t>接</a:t>
            </a:r>
          </a:p>
          <a:p>
            <a:pPr>
              <a:spcBef>
                <a:spcPct val="0"/>
              </a:spcBef>
            </a:pPr>
            <a:r>
              <a:rPr kumimoji="1" lang="zh-CN" altLang="en-US" sz="2000" dirty="0">
                <a:solidFill>
                  <a:schemeClr val="tx1"/>
                </a:solidFill>
                <a:latin typeface="微软雅黑" panose="020B0503020204020204" pitchFamily="34" charset="-122"/>
                <a:ea typeface="微软雅黑" panose="020B0503020204020204" pitchFamily="34" charset="-122"/>
              </a:rPr>
              <a:t>收</a:t>
            </a:r>
          </a:p>
          <a:p>
            <a:pPr>
              <a:spcBef>
                <a:spcPct val="0"/>
              </a:spcBef>
            </a:pPr>
            <a:r>
              <a:rPr kumimoji="1" lang="zh-CN" altLang="en-US" sz="2000" dirty="0">
                <a:solidFill>
                  <a:schemeClr val="tx1"/>
                </a:solidFill>
                <a:latin typeface="微软雅黑" panose="020B0503020204020204" pitchFamily="34" charset="-122"/>
                <a:ea typeface="微软雅黑" panose="020B0503020204020204" pitchFamily="34" charset="-122"/>
              </a:rPr>
              <a:t>进</a:t>
            </a:r>
          </a:p>
          <a:p>
            <a:pPr>
              <a:spcBef>
                <a:spcPct val="0"/>
              </a:spcBef>
            </a:pPr>
            <a:r>
              <a:rPr kumimoji="1" lang="zh-CN" altLang="en-US" sz="2000" dirty="0">
                <a:solidFill>
                  <a:schemeClr val="tx1"/>
                </a:solidFill>
                <a:latin typeface="微软雅黑" panose="020B0503020204020204" pitchFamily="34" charset="-122"/>
                <a:ea typeface="微软雅黑" panose="020B0503020204020204" pitchFamily="34" charset="-122"/>
              </a:rPr>
              <a:t>程</a:t>
            </a:r>
          </a:p>
        </p:txBody>
      </p:sp>
      <p:sp>
        <p:nvSpPr>
          <p:cNvPr id="27" name="Text Box 12"/>
          <p:cNvSpPr txBox="1">
            <a:spLocks noChangeArrowheads="1"/>
          </p:cNvSpPr>
          <p:nvPr/>
        </p:nvSpPr>
        <p:spPr bwMode="auto">
          <a:xfrm>
            <a:off x="7038343" y="2203271"/>
            <a:ext cx="438150" cy="1311275"/>
          </a:xfrm>
          <a:prstGeom prst="rect">
            <a:avLst/>
          </a:prstGeom>
          <a:noFill/>
          <a:ln>
            <a:noFill/>
          </a:ln>
          <a:effectLst/>
        </p:spPr>
        <p:txBody>
          <a:bodyPr wrap="none">
            <a:spAutoFit/>
          </a:bodyPr>
          <a:lstStyle/>
          <a:p>
            <a:pPr>
              <a:spcBef>
                <a:spcPct val="0"/>
              </a:spcBef>
            </a:pPr>
            <a:r>
              <a:rPr kumimoji="1" lang="zh-CN" altLang="en-US" sz="2000" dirty="0">
                <a:solidFill>
                  <a:schemeClr val="tx1"/>
                </a:solidFill>
                <a:latin typeface="微软雅黑" panose="020B0503020204020204" pitchFamily="34" charset="-122"/>
                <a:ea typeface="微软雅黑" panose="020B0503020204020204" pitchFamily="34" charset="-122"/>
              </a:rPr>
              <a:t>接</a:t>
            </a:r>
          </a:p>
          <a:p>
            <a:pPr>
              <a:spcBef>
                <a:spcPct val="0"/>
              </a:spcBef>
            </a:pPr>
            <a:r>
              <a:rPr kumimoji="1" lang="zh-CN" altLang="en-US" sz="2000" dirty="0">
                <a:solidFill>
                  <a:schemeClr val="tx1"/>
                </a:solidFill>
                <a:latin typeface="微软雅黑" panose="020B0503020204020204" pitchFamily="34" charset="-122"/>
                <a:ea typeface="微软雅黑" panose="020B0503020204020204" pitchFamily="34" charset="-122"/>
              </a:rPr>
              <a:t>收</a:t>
            </a:r>
          </a:p>
          <a:p>
            <a:pPr>
              <a:spcBef>
                <a:spcPct val="0"/>
              </a:spcBef>
            </a:pPr>
            <a:r>
              <a:rPr kumimoji="1" lang="zh-CN" altLang="en-US" sz="2000" dirty="0">
                <a:solidFill>
                  <a:schemeClr val="tx1"/>
                </a:solidFill>
                <a:latin typeface="微软雅黑" panose="020B0503020204020204" pitchFamily="34" charset="-122"/>
                <a:ea typeface="微软雅黑" panose="020B0503020204020204" pitchFamily="34" charset="-122"/>
              </a:rPr>
              <a:t>进</a:t>
            </a:r>
          </a:p>
          <a:p>
            <a:pPr>
              <a:spcBef>
                <a:spcPct val="0"/>
              </a:spcBef>
            </a:pPr>
            <a:r>
              <a:rPr kumimoji="1" lang="zh-CN" altLang="en-US" sz="2000" dirty="0">
                <a:solidFill>
                  <a:schemeClr val="tx1"/>
                </a:solidFill>
                <a:latin typeface="微软雅黑" panose="020B0503020204020204" pitchFamily="34" charset="-122"/>
                <a:ea typeface="微软雅黑" panose="020B0503020204020204" pitchFamily="34" charset="-122"/>
              </a:rPr>
              <a:t>程</a:t>
            </a:r>
          </a:p>
        </p:txBody>
      </p:sp>
      <p:sp>
        <p:nvSpPr>
          <p:cNvPr id="28" name="AutoShape 13"/>
          <p:cNvSpPr>
            <a:spLocks noChangeArrowheads="1"/>
          </p:cNvSpPr>
          <p:nvPr/>
        </p:nvSpPr>
        <p:spPr bwMode="auto">
          <a:xfrm rot="16200000">
            <a:off x="2241799" y="3864590"/>
            <a:ext cx="447675" cy="1646238"/>
          </a:xfrm>
          <a:prstGeom prst="can">
            <a:avLst>
              <a:gd name="adj" fmla="val 52844"/>
            </a:avLst>
          </a:prstGeom>
          <a:noFill/>
          <a:ln w="9525">
            <a:solidFill>
              <a:srgbClr val="213F99"/>
            </a:solidFill>
            <a:round/>
            <a:headEnd/>
            <a:tailEnd/>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30" name="Group 14"/>
          <p:cNvGrpSpPr>
            <a:grpSpLocks/>
          </p:cNvGrpSpPr>
          <p:nvPr/>
        </p:nvGrpSpPr>
        <p:grpSpPr bwMode="auto">
          <a:xfrm>
            <a:off x="1447256" y="3047821"/>
            <a:ext cx="2139950" cy="1639887"/>
            <a:chOff x="865" y="1467"/>
            <a:chExt cx="1348" cy="931"/>
          </a:xfrm>
          <a:noFill/>
        </p:grpSpPr>
        <p:sp>
          <p:nvSpPr>
            <p:cNvPr id="31" name="Freeform 15"/>
            <p:cNvSpPr>
              <a:spLocks/>
            </p:cNvSpPr>
            <p:nvPr/>
          </p:nvSpPr>
          <p:spPr bwMode="auto">
            <a:xfrm>
              <a:off x="865" y="1474"/>
              <a:ext cx="188" cy="924"/>
            </a:xfrm>
            <a:custGeom>
              <a:avLst/>
              <a:gdLst>
                <a:gd name="T0" fmla="*/ 0 w 144"/>
                <a:gd name="T1" fmla="*/ 0 h 768"/>
                <a:gd name="T2" fmla="*/ 0 w 144"/>
                <a:gd name="T3" fmla="*/ 768 h 768"/>
                <a:gd name="T4" fmla="*/ 144 w 144"/>
                <a:gd name="T5" fmla="*/ 768 h 768"/>
              </a:gdLst>
              <a:ahLst/>
              <a:cxnLst>
                <a:cxn ang="0">
                  <a:pos x="T0" y="T1"/>
                </a:cxn>
                <a:cxn ang="0">
                  <a:pos x="T2" y="T3"/>
                </a:cxn>
                <a:cxn ang="0">
                  <a:pos x="T4" y="T5"/>
                </a:cxn>
              </a:cxnLst>
              <a:rect l="0" t="0" r="r" b="b"/>
              <a:pathLst>
                <a:path w="144" h="768">
                  <a:moveTo>
                    <a:pt x="0" y="0"/>
                  </a:moveTo>
                  <a:lnTo>
                    <a:pt x="0" y="768"/>
                  </a:lnTo>
                  <a:lnTo>
                    <a:pt x="144" y="768"/>
                  </a:lnTo>
                </a:path>
              </a:pathLst>
            </a:custGeom>
            <a:grpFill/>
            <a:ln w="38100" cmpd="sng">
              <a:solidFill>
                <a:srgbClr val="213F99"/>
              </a:solidFill>
              <a:round/>
              <a:headEnd type="none" w="med"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 name="Freeform 16"/>
            <p:cNvSpPr>
              <a:spLocks/>
            </p:cNvSpPr>
            <p:nvPr/>
          </p:nvSpPr>
          <p:spPr bwMode="auto">
            <a:xfrm flipH="1">
              <a:off x="2025" y="1467"/>
              <a:ext cx="188" cy="924"/>
            </a:xfrm>
            <a:custGeom>
              <a:avLst/>
              <a:gdLst>
                <a:gd name="T0" fmla="*/ 0 w 144"/>
                <a:gd name="T1" fmla="*/ 0 h 768"/>
                <a:gd name="T2" fmla="*/ 0 w 144"/>
                <a:gd name="T3" fmla="*/ 768 h 768"/>
                <a:gd name="T4" fmla="*/ 144 w 144"/>
                <a:gd name="T5" fmla="*/ 768 h 768"/>
              </a:gdLst>
              <a:ahLst/>
              <a:cxnLst>
                <a:cxn ang="0">
                  <a:pos x="T0" y="T1"/>
                </a:cxn>
                <a:cxn ang="0">
                  <a:pos x="T2" y="T3"/>
                </a:cxn>
                <a:cxn ang="0">
                  <a:pos x="T4" y="T5"/>
                </a:cxn>
              </a:cxnLst>
              <a:rect l="0" t="0" r="r" b="b"/>
              <a:pathLst>
                <a:path w="144" h="768">
                  <a:moveTo>
                    <a:pt x="0" y="0"/>
                  </a:moveTo>
                  <a:lnTo>
                    <a:pt x="0" y="768"/>
                  </a:lnTo>
                  <a:lnTo>
                    <a:pt x="144" y="768"/>
                  </a:lnTo>
                </a:path>
              </a:pathLst>
            </a:custGeom>
            <a:grpFill/>
            <a:ln w="38100" cmpd="sng">
              <a:solidFill>
                <a:srgbClr val="213F99"/>
              </a:solidFill>
              <a:round/>
              <a:headEnd type="triangle" w="sm"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3" name="Rectangle 17"/>
          <p:cNvSpPr>
            <a:spLocks noChangeArrowheads="1"/>
          </p:cNvSpPr>
          <p:nvPr/>
        </p:nvSpPr>
        <p:spPr bwMode="auto">
          <a:xfrm>
            <a:off x="1559968" y="3300233"/>
            <a:ext cx="741363" cy="357188"/>
          </a:xfrm>
          <a:prstGeom prst="rect">
            <a:avLst/>
          </a:prstGeom>
          <a:noFill/>
          <a:ln w="9525">
            <a:noFill/>
            <a:miter lim="800000"/>
            <a:headEnd/>
            <a:tailEnd/>
          </a:ln>
          <a:effectLst/>
        </p:spPr>
        <p:txBody>
          <a:bodyPr wrap="none" anchor="ctr"/>
          <a:lstStyle/>
          <a:p>
            <a:pPr algn="ctr">
              <a:spcBef>
                <a:spcPct val="0"/>
              </a:spcBef>
            </a:pPr>
            <a:r>
              <a:rPr kumimoji="1" lang="zh-CN" altLang="en-US" sz="2000">
                <a:solidFill>
                  <a:schemeClr val="tx1"/>
                </a:solidFill>
                <a:latin typeface="微软雅黑" panose="020B0503020204020204" pitchFamily="34" charset="-122"/>
                <a:ea typeface="微软雅黑" panose="020B0503020204020204" pitchFamily="34" charset="-122"/>
              </a:rPr>
              <a:t>数据</a:t>
            </a:r>
          </a:p>
        </p:txBody>
      </p:sp>
      <p:sp>
        <p:nvSpPr>
          <p:cNvPr id="34" name="Rectangle 18"/>
          <p:cNvSpPr>
            <a:spLocks noChangeArrowheads="1"/>
          </p:cNvSpPr>
          <p:nvPr/>
        </p:nvSpPr>
        <p:spPr bwMode="auto">
          <a:xfrm>
            <a:off x="3699918" y="3300233"/>
            <a:ext cx="741363" cy="357188"/>
          </a:xfrm>
          <a:prstGeom prst="rect">
            <a:avLst/>
          </a:prstGeom>
          <a:noFill/>
          <a:ln w="9525">
            <a:noFill/>
            <a:miter lim="800000"/>
            <a:headEnd/>
            <a:tailEnd/>
          </a:ln>
          <a:effectLst/>
        </p:spPr>
        <p:txBody>
          <a:bodyPr wrap="none" anchor="ctr"/>
          <a:lstStyle/>
          <a:p>
            <a:pPr algn="ctr">
              <a:spcBef>
                <a:spcPct val="0"/>
              </a:spcBef>
            </a:pPr>
            <a:r>
              <a:rPr kumimoji="1" lang="zh-CN" altLang="en-US" sz="2000">
                <a:solidFill>
                  <a:schemeClr val="tx1"/>
                </a:solidFill>
                <a:latin typeface="微软雅黑" panose="020B0503020204020204" pitchFamily="34" charset="-122"/>
                <a:ea typeface="微软雅黑" panose="020B0503020204020204" pitchFamily="34" charset="-122"/>
              </a:rPr>
              <a:t>数据</a:t>
            </a:r>
          </a:p>
        </p:txBody>
      </p:sp>
      <p:sp>
        <p:nvSpPr>
          <p:cNvPr id="35" name="Text Box 19"/>
          <p:cNvSpPr txBox="1">
            <a:spLocks noChangeArrowheads="1"/>
          </p:cNvSpPr>
          <p:nvPr/>
        </p:nvSpPr>
        <p:spPr bwMode="auto">
          <a:xfrm>
            <a:off x="1636168" y="4003496"/>
            <a:ext cx="1962150" cy="396875"/>
          </a:xfrm>
          <a:prstGeom prst="rect">
            <a:avLst/>
          </a:prstGeom>
          <a:noFill/>
          <a:ln>
            <a:noFill/>
          </a:ln>
          <a:effectLst/>
        </p:spPr>
        <p:txBody>
          <a:bodyPr wrap="none">
            <a:spAutoFit/>
          </a:bodyPr>
          <a:lstStyle/>
          <a:p>
            <a:pPr>
              <a:spcBef>
                <a:spcPct val="0"/>
              </a:spcBef>
            </a:pPr>
            <a:r>
              <a:rPr kumimoji="1" lang="zh-CN" altLang="en-US" sz="2000">
                <a:solidFill>
                  <a:schemeClr val="tx1"/>
                </a:solidFill>
                <a:latin typeface="微软雅黑" panose="020B0503020204020204" pitchFamily="34" charset="-122"/>
                <a:ea typeface="微软雅黑" panose="020B0503020204020204" pitchFamily="34" charset="-122"/>
              </a:rPr>
              <a:t>全双工可靠信道</a:t>
            </a:r>
          </a:p>
        </p:txBody>
      </p:sp>
      <p:grpSp>
        <p:nvGrpSpPr>
          <p:cNvPr id="42" name="Group 20"/>
          <p:cNvGrpSpPr>
            <a:grpSpLocks/>
          </p:cNvGrpSpPr>
          <p:nvPr/>
        </p:nvGrpSpPr>
        <p:grpSpPr bwMode="auto">
          <a:xfrm>
            <a:off x="5643018" y="3066871"/>
            <a:ext cx="2141538" cy="1620837"/>
            <a:chOff x="3508" y="1467"/>
            <a:chExt cx="1349" cy="931"/>
          </a:xfrm>
          <a:noFill/>
        </p:grpSpPr>
        <p:sp>
          <p:nvSpPr>
            <p:cNvPr id="43" name="Freeform 21"/>
            <p:cNvSpPr>
              <a:spLocks/>
            </p:cNvSpPr>
            <p:nvPr/>
          </p:nvSpPr>
          <p:spPr bwMode="auto">
            <a:xfrm>
              <a:off x="3508" y="1474"/>
              <a:ext cx="189" cy="924"/>
            </a:xfrm>
            <a:custGeom>
              <a:avLst/>
              <a:gdLst>
                <a:gd name="T0" fmla="*/ 0 w 144"/>
                <a:gd name="T1" fmla="*/ 0 h 768"/>
                <a:gd name="T2" fmla="*/ 0 w 144"/>
                <a:gd name="T3" fmla="*/ 768 h 768"/>
                <a:gd name="T4" fmla="*/ 144 w 144"/>
                <a:gd name="T5" fmla="*/ 768 h 768"/>
              </a:gdLst>
              <a:ahLst/>
              <a:cxnLst>
                <a:cxn ang="0">
                  <a:pos x="T0" y="T1"/>
                </a:cxn>
                <a:cxn ang="0">
                  <a:pos x="T2" y="T3"/>
                </a:cxn>
                <a:cxn ang="0">
                  <a:pos x="T4" y="T5"/>
                </a:cxn>
              </a:cxnLst>
              <a:rect l="0" t="0" r="r" b="b"/>
              <a:pathLst>
                <a:path w="144" h="768">
                  <a:moveTo>
                    <a:pt x="0" y="0"/>
                  </a:moveTo>
                  <a:lnTo>
                    <a:pt x="0" y="768"/>
                  </a:lnTo>
                  <a:lnTo>
                    <a:pt x="144" y="768"/>
                  </a:lnTo>
                </a:path>
              </a:pathLst>
            </a:custGeom>
            <a:grpFill/>
            <a:ln w="38100" cmpd="sng">
              <a:solidFill>
                <a:srgbClr val="213F99"/>
              </a:solidFill>
              <a:round/>
              <a:headEnd type="none" w="med"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4" name="Freeform 22"/>
            <p:cNvSpPr>
              <a:spLocks/>
            </p:cNvSpPr>
            <p:nvPr/>
          </p:nvSpPr>
          <p:spPr bwMode="auto">
            <a:xfrm flipH="1">
              <a:off x="4669" y="1467"/>
              <a:ext cx="188" cy="924"/>
            </a:xfrm>
            <a:custGeom>
              <a:avLst/>
              <a:gdLst>
                <a:gd name="T0" fmla="*/ 0 w 144"/>
                <a:gd name="T1" fmla="*/ 0 h 768"/>
                <a:gd name="T2" fmla="*/ 0 w 144"/>
                <a:gd name="T3" fmla="*/ 768 h 768"/>
                <a:gd name="T4" fmla="*/ 144 w 144"/>
                <a:gd name="T5" fmla="*/ 768 h 768"/>
              </a:gdLst>
              <a:ahLst/>
              <a:cxnLst>
                <a:cxn ang="0">
                  <a:pos x="T0" y="T1"/>
                </a:cxn>
                <a:cxn ang="0">
                  <a:pos x="T2" y="T3"/>
                </a:cxn>
                <a:cxn ang="0">
                  <a:pos x="T4" y="T5"/>
                </a:cxn>
              </a:cxnLst>
              <a:rect l="0" t="0" r="r" b="b"/>
              <a:pathLst>
                <a:path w="144" h="768">
                  <a:moveTo>
                    <a:pt x="0" y="0"/>
                  </a:moveTo>
                  <a:lnTo>
                    <a:pt x="0" y="768"/>
                  </a:lnTo>
                  <a:lnTo>
                    <a:pt x="144" y="768"/>
                  </a:lnTo>
                </a:path>
              </a:pathLst>
            </a:custGeom>
            <a:grpFill/>
            <a:ln w="38100" cmpd="sng">
              <a:solidFill>
                <a:srgbClr val="213F99"/>
              </a:solidFill>
              <a:round/>
              <a:headEnd type="triangle" w="sm"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45" name="Rectangle 23"/>
          <p:cNvSpPr>
            <a:spLocks noChangeArrowheads="1"/>
          </p:cNvSpPr>
          <p:nvPr/>
        </p:nvSpPr>
        <p:spPr bwMode="auto">
          <a:xfrm>
            <a:off x="5757318" y="3300233"/>
            <a:ext cx="741363" cy="357188"/>
          </a:xfrm>
          <a:prstGeom prst="rect">
            <a:avLst/>
          </a:prstGeom>
          <a:noFill/>
          <a:ln w="9525">
            <a:noFill/>
            <a:miter lim="800000"/>
            <a:headEnd/>
            <a:tailEnd/>
          </a:ln>
          <a:effectLst/>
        </p:spPr>
        <p:txBody>
          <a:bodyPr wrap="none" anchor="ctr"/>
          <a:lstStyle/>
          <a:p>
            <a:pPr algn="ctr">
              <a:spcBef>
                <a:spcPct val="0"/>
              </a:spcBef>
            </a:pPr>
            <a:r>
              <a:rPr kumimoji="1" lang="zh-CN" altLang="en-US" sz="2000">
                <a:solidFill>
                  <a:schemeClr val="tx1"/>
                </a:solidFill>
                <a:latin typeface="微软雅黑" panose="020B0503020204020204" pitchFamily="34" charset="-122"/>
                <a:ea typeface="微软雅黑" panose="020B0503020204020204" pitchFamily="34" charset="-122"/>
              </a:rPr>
              <a:t>数据</a:t>
            </a:r>
          </a:p>
        </p:txBody>
      </p:sp>
      <p:sp>
        <p:nvSpPr>
          <p:cNvPr id="46" name="Rectangle 24"/>
          <p:cNvSpPr>
            <a:spLocks noChangeArrowheads="1"/>
          </p:cNvSpPr>
          <p:nvPr/>
        </p:nvSpPr>
        <p:spPr bwMode="auto">
          <a:xfrm>
            <a:off x="7897268" y="3300233"/>
            <a:ext cx="739775" cy="357188"/>
          </a:xfrm>
          <a:prstGeom prst="rect">
            <a:avLst/>
          </a:prstGeom>
          <a:noFill/>
          <a:ln w="9525">
            <a:noFill/>
            <a:miter lim="800000"/>
            <a:headEnd/>
            <a:tailEnd/>
          </a:ln>
          <a:effectLst/>
        </p:spPr>
        <p:txBody>
          <a:bodyPr wrap="none" anchor="ctr"/>
          <a:lstStyle/>
          <a:p>
            <a:pPr algn="ctr">
              <a:spcBef>
                <a:spcPct val="0"/>
              </a:spcBef>
            </a:pPr>
            <a:r>
              <a:rPr kumimoji="1" lang="zh-CN" altLang="en-US" sz="2000">
                <a:solidFill>
                  <a:schemeClr val="tx1"/>
                </a:solidFill>
                <a:latin typeface="微软雅黑" panose="020B0503020204020204" pitchFamily="34" charset="-122"/>
                <a:ea typeface="微软雅黑" panose="020B0503020204020204" pitchFamily="34" charset="-122"/>
              </a:rPr>
              <a:t>数据</a:t>
            </a:r>
          </a:p>
        </p:txBody>
      </p:sp>
      <p:sp>
        <p:nvSpPr>
          <p:cNvPr id="47" name="Line 25"/>
          <p:cNvSpPr>
            <a:spLocks noChangeShapeType="1"/>
          </p:cNvSpPr>
          <p:nvPr/>
        </p:nvSpPr>
        <p:spPr bwMode="auto">
          <a:xfrm>
            <a:off x="4981031" y="3751083"/>
            <a:ext cx="3965575" cy="3175"/>
          </a:xfrm>
          <a:prstGeom prst="line">
            <a:avLst/>
          </a:prstGeom>
          <a:noFill/>
          <a:ln w="28575">
            <a:solidFill>
              <a:srgbClr val="213F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8" name="Text Box 26"/>
          <p:cNvSpPr txBox="1">
            <a:spLocks noChangeArrowheads="1"/>
          </p:cNvSpPr>
          <p:nvPr/>
        </p:nvSpPr>
        <p:spPr bwMode="auto">
          <a:xfrm>
            <a:off x="1629818" y="4941708"/>
            <a:ext cx="1849438" cy="396875"/>
          </a:xfrm>
          <a:prstGeom prst="rect">
            <a:avLst/>
          </a:prstGeom>
          <a:noFill/>
          <a:ln>
            <a:noFill/>
          </a:ln>
          <a:effectLst/>
        </p:spPr>
        <p:txBody>
          <a:bodyPr wrap="none">
            <a:spAutoFit/>
          </a:bodyPr>
          <a:lstStyle/>
          <a:p>
            <a:pPr>
              <a:spcBef>
                <a:spcPct val="0"/>
              </a:spcBef>
            </a:pPr>
            <a:r>
              <a:rPr kumimoji="1" lang="zh-CN" altLang="en-US" sz="2000">
                <a:solidFill>
                  <a:schemeClr val="tx1"/>
                </a:solidFill>
                <a:latin typeface="微软雅黑" panose="020B0503020204020204" pitchFamily="34" charset="-122"/>
                <a:ea typeface="微软雅黑" panose="020B0503020204020204" pitchFamily="34" charset="-122"/>
              </a:rPr>
              <a:t>使用 </a:t>
            </a:r>
            <a:r>
              <a:rPr kumimoji="1" lang="en-US" altLang="zh-CN" sz="2000">
                <a:solidFill>
                  <a:schemeClr val="tx1"/>
                </a:solidFill>
                <a:latin typeface="微软雅黑" panose="020B0503020204020204" pitchFamily="34" charset="-122"/>
                <a:ea typeface="微软雅黑" panose="020B0503020204020204" pitchFamily="34" charset="-122"/>
              </a:rPr>
              <a:t>TCP </a:t>
            </a:r>
            <a:r>
              <a:rPr kumimoji="1" lang="zh-CN" altLang="en-US" sz="2000">
                <a:solidFill>
                  <a:schemeClr val="tx1"/>
                </a:solidFill>
                <a:latin typeface="微软雅黑" panose="020B0503020204020204" pitchFamily="34" charset="-122"/>
                <a:ea typeface="微软雅黑" panose="020B0503020204020204" pitchFamily="34" charset="-122"/>
              </a:rPr>
              <a:t>协议</a:t>
            </a:r>
          </a:p>
        </p:txBody>
      </p:sp>
      <p:sp>
        <p:nvSpPr>
          <p:cNvPr id="49" name="Text Box 27"/>
          <p:cNvSpPr txBox="1">
            <a:spLocks noChangeArrowheads="1"/>
          </p:cNvSpPr>
          <p:nvPr/>
        </p:nvSpPr>
        <p:spPr bwMode="auto">
          <a:xfrm>
            <a:off x="5920831" y="4994096"/>
            <a:ext cx="1904689" cy="400110"/>
          </a:xfrm>
          <a:prstGeom prst="rect">
            <a:avLst/>
          </a:prstGeom>
          <a:noFill/>
          <a:ln>
            <a:noFill/>
          </a:ln>
          <a:effectLst/>
        </p:spPr>
        <p:txBody>
          <a:bodyPr wrap="none">
            <a:spAutoFit/>
          </a:bodyPr>
          <a:lstStyle/>
          <a:p>
            <a:pPr>
              <a:spcBef>
                <a:spcPct val="0"/>
              </a:spcBef>
            </a:pPr>
            <a:r>
              <a:rPr kumimoji="1" lang="zh-CN" altLang="en-US" sz="2000">
                <a:solidFill>
                  <a:schemeClr val="tx1"/>
                </a:solidFill>
                <a:latin typeface="微软雅黑" panose="020B0503020204020204" pitchFamily="34" charset="-122"/>
                <a:ea typeface="微软雅黑" panose="020B0503020204020204" pitchFamily="34" charset="-122"/>
              </a:rPr>
              <a:t>使用 </a:t>
            </a:r>
            <a:r>
              <a:rPr kumimoji="1" lang="en-US" altLang="zh-CN" sz="2000">
                <a:solidFill>
                  <a:schemeClr val="tx1"/>
                </a:solidFill>
                <a:latin typeface="微软雅黑" panose="020B0503020204020204" pitchFamily="34" charset="-122"/>
                <a:ea typeface="微软雅黑" panose="020B0503020204020204" pitchFamily="34" charset="-122"/>
              </a:rPr>
              <a:t>UDP </a:t>
            </a:r>
            <a:r>
              <a:rPr kumimoji="1" lang="zh-CN" altLang="en-US" sz="2000">
                <a:solidFill>
                  <a:schemeClr val="tx1"/>
                </a:solidFill>
                <a:latin typeface="微软雅黑" panose="020B0503020204020204" pitchFamily="34" charset="-122"/>
                <a:ea typeface="微软雅黑" panose="020B0503020204020204" pitchFamily="34" charset="-122"/>
              </a:rPr>
              <a:t>协议</a:t>
            </a:r>
          </a:p>
        </p:txBody>
      </p:sp>
      <p:sp>
        <p:nvSpPr>
          <p:cNvPr id="50" name="Line 28"/>
          <p:cNvSpPr>
            <a:spLocks noChangeShapeType="1"/>
          </p:cNvSpPr>
          <p:nvPr/>
        </p:nvSpPr>
        <p:spPr bwMode="auto">
          <a:xfrm>
            <a:off x="1312318" y="3836808"/>
            <a:ext cx="0" cy="508000"/>
          </a:xfrm>
          <a:prstGeom prst="line">
            <a:avLst/>
          </a:prstGeom>
          <a:noFill/>
          <a:ln w="38100">
            <a:solidFill>
              <a:srgbClr val="213F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1" name="Line 29"/>
          <p:cNvSpPr>
            <a:spLocks noChangeShapeType="1"/>
          </p:cNvSpPr>
          <p:nvPr/>
        </p:nvSpPr>
        <p:spPr bwMode="auto">
          <a:xfrm flipV="1">
            <a:off x="3739606" y="3836808"/>
            <a:ext cx="0" cy="508000"/>
          </a:xfrm>
          <a:prstGeom prst="line">
            <a:avLst/>
          </a:prstGeom>
          <a:noFill/>
          <a:ln w="38100">
            <a:solidFill>
              <a:srgbClr val="213F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2" name="Line 30"/>
          <p:cNvSpPr>
            <a:spLocks noChangeShapeType="1"/>
          </p:cNvSpPr>
          <p:nvPr/>
        </p:nvSpPr>
        <p:spPr bwMode="auto">
          <a:xfrm flipV="1">
            <a:off x="7936956" y="3836808"/>
            <a:ext cx="0" cy="508000"/>
          </a:xfrm>
          <a:prstGeom prst="line">
            <a:avLst/>
          </a:prstGeom>
          <a:noFill/>
          <a:ln w="38100">
            <a:solidFill>
              <a:srgbClr val="213F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3" name="Line 31"/>
          <p:cNvSpPr>
            <a:spLocks noChangeShapeType="1"/>
          </p:cNvSpPr>
          <p:nvPr/>
        </p:nvSpPr>
        <p:spPr bwMode="auto">
          <a:xfrm>
            <a:off x="5508081" y="3836808"/>
            <a:ext cx="0" cy="508000"/>
          </a:xfrm>
          <a:prstGeom prst="line">
            <a:avLst/>
          </a:prstGeom>
          <a:noFill/>
          <a:ln w="38100">
            <a:solidFill>
              <a:srgbClr val="213F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54" name="Group 32"/>
          <p:cNvGrpSpPr>
            <a:grpSpLocks/>
          </p:cNvGrpSpPr>
          <p:nvPr/>
        </p:nvGrpSpPr>
        <p:grpSpPr bwMode="auto">
          <a:xfrm>
            <a:off x="5938293" y="4195583"/>
            <a:ext cx="1562100" cy="819150"/>
            <a:chOff x="1776" y="2768"/>
            <a:chExt cx="1824" cy="736"/>
          </a:xfrm>
          <a:noFill/>
        </p:grpSpPr>
        <p:grpSp>
          <p:nvGrpSpPr>
            <p:cNvPr id="55" name="Group 33"/>
            <p:cNvGrpSpPr>
              <a:grpSpLocks/>
            </p:cNvGrpSpPr>
            <p:nvPr/>
          </p:nvGrpSpPr>
          <p:grpSpPr bwMode="auto">
            <a:xfrm>
              <a:off x="1787" y="2783"/>
              <a:ext cx="1813" cy="721"/>
              <a:chOff x="1787" y="2783"/>
              <a:chExt cx="1813" cy="721"/>
            </a:xfrm>
            <a:grpFill/>
          </p:grpSpPr>
          <p:sp>
            <p:nvSpPr>
              <p:cNvPr id="65" name="Oval 34"/>
              <p:cNvSpPr>
                <a:spLocks noChangeArrowheads="1"/>
              </p:cNvSpPr>
              <p:nvPr/>
            </p:nvSpPr>
            <p:spPr bwMode="auto">
              <a:xfrm>
                <a:off x="2413" y="2783"/>
                <a:ext cx="780" cy="291"/>
              </a:xfrm>
              <a:prstGeom prst="ellipse">
                <a:avLst/>
              </a:prstGeom>
              <a:grpFill/>
              <a:ln w="9525">
                <a:solidFill>
                  <a:srgbClr val="213F99"/>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66" name="Oval 35"/>
              <p:cNvSpPr>
                <a:spLocks noChangeArrowheads="1"/>
              </p:cNvSpPr>
              <p:nvPr/>
            </p:nvSpPr>
            <p:spPr bwMode="auto">
              <a:xfrm>
                <a:off x="1974" y="2863"/>
                <a:ext cx="593" cy="291"/>
              </a:xfrm>
              <a:prstGeom prst="ellipse">
                <a:avLst/>
              </a:prstGeom>
              <a:grpFill/>
              <a:ln w="9525">
                <a:solidFill>
                  <a:srgbClr val="213F99"/>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67" name="Oval 36"/>
              <p:cNvSpPr>
                <a:spLocks noChangeArrowheads="1"/>
              </p:cNvSpPr>
              <p:nvPr/>
            </p:nvSpPr>
            <p:spPr bwMode="auto">
              <a:xfrm>
                <a:off x="1787" y="3045"/>
                <a:ext cx="396" cy="233"/>
              </a:xfrm>
              <a:prstGeom prst="ellipse">
                <a:avLst/>
              </a:prstGeom>
              <a:grpFill/>
              <a:ln w="9525">
                <a:solidFill>
                  <a:srgbClr val="213F99"/>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68" name="Oval 37"/>
              <p:cNvSpPr>
                <a:spLocks noChangeArrowheads="1"/>
              </p:cNvSpPr>
              <p:nvPr/>
            </p:nvSpPr>
            <p:spPr bwMode="auto">
              <a:xfrm>
                <a:off x="1908" y="3154"/>
                <a:ext cx="604" cy="255"/>
              </a:xfrm>
              <a:prstGeom prst="ellipse">
                <a:avLst/>
              </a:prstGeom>
              <a:grpFill/>
              <a:ln w="9525">
                <a:solidFill>
                  <a:srgbClr val="213F99"/>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69" name="Oval 38"/>
              <p:cNvSpPr>
                <a:spLocks noChangeArrowheads="1"/>
              </p:cNvSpPr>
              <p:nvPr/>
            </p:nvSpPr>
            <p:spPr bwMode="auto">
              <a:xfrm>
                <a:off x="2347" y="3198"/>
                <a:ext cx="912" cy="306"/>
              </a:xfrm>
              <a:prstGeom prst="ellipse">
                <a:avLst/>
              </a:prstGeom>
              <a:grpFill/>
              <a:ln w="9525">
                <a:solidFill>
                  <a:srgbClr val="213F99"/>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70" name="Oval 39"/>
              <p:cNvSpPr>
                <a:spLocks noChangeArrowheads="1"/>
              </p:cNvSpPr>
              <p:nvPr/>
            </p:nvSpPr>
            <p:spPr bwMode="auto">
              <a:xfrm>
                <a:off x="2941" y="2870"/>
                <a:ext cx="571" cy="226"/>
              </a:xfrm>
              <a:prstGeom prst="ellipse">
                <a:avLst/>
              </a:prstGeom>
              <a:grpFill/>
              <a:ln w="9525">
                <a:solidFill>
                  <a:srgbClr val="213F99"/>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71" name="Oval 40"/>
              <p:cNvSpPr>
                <a:spLocks noChangeArrowheads="1"/>
              </p:cNvSpPr>
              <p:nvPr/>
            </p:nvSpPr>
            <p:spPr bwMode="auto">
              <a:xfrm>
                <a:off x="3029" y="3023"/>
                <a:ext cx="571" cy="226"/>
              </a:xfrm>
              <a:prstGeom prst="ellipse">
                <a:avLst/>
              </a:prstGeom>
              <a:grpFill/>
              <a:ln w="9525">
                <a:solidFill>
                  <a:srgbClr val="213F99"/>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72" name="Oval 41"/>
              <p:cNvSpPr>
                <a:spLocks noChangeArrowheads="1"/>
              </p:cNvSpPr>
              <p:nvPr/>
            </p:nvSpPr>
            <p:spPr bwMode="auto">
              <a:xfrm>
                <a:off x="2974" y="3074"/>
                <a:ext cx="571" cy="379"/>
              </a:xfrm>
              <a:prstGeom prst="ellipse">
                <a:avLst/>
              </a:prstGeom>
              <a:grpFill/>
              <a:ln w="9525">
                <a:solidFill>
                  <a:srgbClr val="213F99"/>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73" name="Oval 42"/>
              <p:cNvSpPr>
                <a:spLocks noChangeArrowheads="1"/>
              </p:cNvSpPr>
              <p:nvPr/>
            </p:nvSpPr>
            <p:spPr bwMode="auto">
              <a:xfrm>
                <a:off x="2117" y="2957"/>
                <a:ext cx="1175" cy="379"/>
              </a:xfrm>
              <a:prstGeom prst="ellipse">
                <a:avLst/>
              </a:prstGeom>
              <a:grpFill/>
              <a:ln w="9525">
                <a:solidFill>
                  <a:srgbClr val="213F99"/>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56" name="Oval 43"/>
            <p:cNvSpPr>
              <a:spLocks noChangeArrowheads="1"/>
            </p:cNvSpPr>
            <p:nvPr/>
          </p:nvSpPr>
          <p:spPr bwMode="auto">
            <a:xfrm>
              <a:off x="2402" y="2768"/>
              <a:ext cx="780" cy="291"/>
            </a:xfrm>
            <a:prstGeom prst="ellipse">
              <a:avLst/>
            </a:prstGeom>
            <a:grpFill/>
            <a:ln w="9525">
              <a:solidFill>
                <a:srgbClr val="213F99"/>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57" name="Oval 44"/>
            <p:cNvSpPr>
              <a:spLocks noChangeArrowheads="1"/>
            </p:cNvSpPr>
            <p:nvPr/>
          </p:nvSpPr>
          <p:spPr bwMode="auto">
            <a:xfrm>
              <a:off x="1963" y="2848"/>
              <a:ext cx="593" cy="292"/>
            </a:xfrm>
            <a:prstGeom prst="ellipse">
              <a:avLst/>
            </a:prstGeom>
            <a:grpFill/>
            <a:ln w="9525">
              <a:solidFill>
                <a:srgbClr val="213F99"/>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58" name="Oval 45"/>
            <p:cNvSpPr>
              <a:spLocks noChangeArrowheads="1"/>
            </p:cNvSpPr>
            <p:nvPr/>
          </p:nvSpPr>
          <p:spPr bwMode="auto">
            <a:xfrm>
              <a:off x="1776" y="3030"/>
              <a:ext cx="396" cy="234"/>
            </a:xfrm>
            <a:prstGeom prst="ellipse">
              <a:avLst/>
            </a:prstGeom>
            <a:grpFill/>
            <a:ln w="9525">
              <a:solidFill>
                <a:srgbClr val="213F99"/>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59" name="Oval 46"/>
            <p:cNvSpPr>
              <a:spLocks noChangeArrowheads="1"/>
            </p:cNvSpPr>
            <p:nvPr/>
          </p:nvSpPr>
          <p:spPr bwMode="auto">
            <a:xfrm>
              <a:off x="1897" y="3140"/>
              <a:ext cx="604" cy="255"/>
            </a:xfrm>
            <a:prstGeom prst="ellipse">
              <a:avLst/>
            </a:prstGeom>
            <a:grpFill/>
            <a:ln w="9525">
              <a:solidFill>
                <a:srgbClr val="213F99"/>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60" name="Oval 47"/>
            <p:cNvSpPr>
              <a:spLocks noChangeArrowheads="1"/>
            </p:cNvSpPr>
            <p:nvPr/>
          </p:nvSpPr>
          <p:spPr bwMode="auto">
            <a:xfrm>
              <a:off x="2336" y="3183"/>
              <a:ext cx="912" cy="306"/>
            </a:xfrm>
            <a:prstGeom prst="ellipse">
              <a:avLst/>
            </a:prstGeom>
            <a:grpFill/>
            <a:ln w="9525">
              <a:solidFill>
                <a:srgbClr val="213F99"/>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61" name="Oval 48"/>
            <p:cNvSpPr>
              <a:spLocks noChangeArrowheads="1"/>
            </p:cNvSpPr>
            <p:nvPr/>
          </p:nvSpPr>
          <p:spPr bwMode="auto">
            <a:xfrm>
              <a:off x="2930" y="2855"/>
              <a:ext cx="571" cy="226"/>
            </a:xfrm>
            <a:prstGeom prst="ellipse">
              <a:avLst/>
            </a:prstGeom>
            <a:grpFill/>
            <a:ln w="9525">
              <a:solidFill>
                <a:srgbClr val="213F99"/>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62" name="Oval 49"/>
            <p:cNvSpPr>
              <a:spLocks noChangeArrowheads="1"/>
            </p:cNvSpPr>
            <p:nvPr/>
          </p:nvSpPr>
          <p:spPr bwMode="auto">
            <a:xfrm>
              <a:off x="3018" y="3008"/>
              <a:ext cx="571" cy="226"/>
            </a:xfrm>
            <a:prstGeom prst="ellipse">
              <a:avLst/>
            </a:prstGeom>
            <a:grpFill/>
            <a:ln w="9525">
              <a:solidFill>
                <a:srgbClr val="213F99"/>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63" name="Oval 50"/>
            <p:cNvSpPr>
              <a:spLocks noChangeArrowheads="1"/>
            </p:cNvSpPr>
            <p:nvPr/>
          </p:nvSpPr>
          <p:spPr bwMode="auto">
            <a:xfrm>
              <a:off x="2963" y="3059"/>
              <a:ext cx="571" cy="379"/>
            </a:xfrm>
            <a:prstGeom prst="ellipse">
              <a:avLst/>
            </a:prstGeom>
            <a:grpFill/>
            <a:ln w="9525">
              <a:solidFill>
                <a:srgbClr val="213F99"/>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64" name="Oval 51"/>
            <p:cNvSpPr>
              <a:spLocks noChangeArrowheads="1"/>
            </p:cNvSpPr>
            <p:nvPr/>
          </p:nvSpPr>
          <p:spPr bwMode="auto">
            <a:xfrm>
              <a:off x="2106" y="2943"/>
              <a:ext cx="1175" cy="379"/>
            </a:xfrm>
            <a:prstGeom prst="ellipse">
              <a:avLst/>
            </a:prstGeom>
            <a:grpFill/>
            <a:ln w="9525">
              <a:solidFill>
                <a:srgbClr val="213F99"/>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74" name="Text Box 52"/>
          <p:cNvSpPr txBox="1">
            <a:spLocks noChangeArrowheads="1"/>
          </p:cNvSpPr>
          <p:nvPr/>
        </p:nvSpPr>
        <p:spPr bwMode="auto">
          <a:xfrm>
            <a:off x="6026775" y="3849773"/>
            <a:ext cx="1454150" cy="396875"/>
          </a:xfrm>
          <a:prstGeom prst="rect">
            <a:avLst/>
          </a:prstGeom>
          <a:noFill/>
          <a:ln>
            <a:noFill/>
          </a:ln>
          <a:effectLst/>
        </p:spPr>
        <p:txBody>
          <a:bodyPr wrap="none">
            <a:spAutoFit/>
          </a:bodyPr>
          <a:lstStyle/>
          <a:p>
            <a:pPr>
              <a:spcBef>
                <a:spcPct val="0"/>
              </a:spcBef>
            </a:pPr>
            <a:r>
              <a:rPr kumimoji="1" lang="zh-CN" altLang="en-US" sz="2000" dirty="0">
                <a:solidFill>
                  <a:schemeClr val="tx1"/>
                </a:solidFill>
                <a:latin typeface="微软雅黑" panose="020B0503020204020204" pitchFamily="34" charset="-122"/>
                <a:ea typeface="微软雅黑" panose="020B0503020204020204" pitchFamily="34" charset="-122"/>
              </a:rPr>
              <a:t>不可靠信道</a:t>
            </a:r>
          </a:p>
        </p:txBody>
      </p:sp>
      <p:sp>
        <p:nvSpPr>
          <p:cNvPr id="75" name="Line 53"/>
          <p:cNvSpPr>
            <a:spLocks noChangeShapeType="1"/>
          </p:cNvSpPr>
          <p:nvPr/>
        </p:nvSpPr>
        <p:spPr bwMode="auto">
          <a:xfrm>
            <a:off x="88356" y="3747908"/>
            <a:ext cx="823912" cy="0"/>
          </a:xfrm>
          <a:prstGeom prst="line">
            <a:avLst/>
          </a:prstGeom>
          <a:noFill/>
          <a:ln w="9525">
            <a:solidFill>
              <a:srgbClr val="213F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6" name="Text Box 54"/>
          <p:cNvSpPr txBox="1">
            <a:spLocks noChangeArrowheads="1"/>
          </p:cNvSpPr>
          <p:nvPr/>
        </p:nvSpPr>
        <p:spPr bwMode="auto">
          <a:xfrm>
            <a:off x="1066256" y="2142946"/>
            <a:ext cx="822325" cy="1189037"/>
          </a:xfrm>
          <a:prstGeom prst="rect">
            <a:avLst/>
          </a:prstGeom>
          <a:noFill/>
          <a:ln>
            <a:solidFill>
              <a:srgbClr val="213F99"/>
            </a:solidFill>
          </a:ln>
          <a:effectLst/>
        </p:spPr>
        <p:txBody>
          <a:bodyPr wrap="none">
            <a:spAutoFit/>
          </a:bodyPr>
          <a:lstStyle/>
          <a:p>
            <a:pPr>
              <a:spcBef>
                <a:spcPct val="0"/>
              </a:spcBef>
            </a:pPr>
            <a:r>
              <a:rPr kumimoji="1" lang="en-US" altLang="zh-CN" sz="720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endParaRPr kumimoji="1" lang="en-US" altLang="zh-CN" sz="7200">
              <a:solidFill>
                <a:schemeClr val="tx1"/>
              </a:solidFill>
              <a:latin typeface="微软雅黑" panose="020B0503020204020204" pitchFamily="34" charset="-122"/>
              <a:ea typeface="微软雅黑" panose="020B0503020204020204" pitchFamily="34" charset="-122"/>
            </a:endParaRPr>
          </a:p>
        </p:txBody>
      </p:sp>
      <p:sp>
        <p:nvSpPr>
          <p:cNvPr id="77" name="Text Box 55"/>
          <p:cNvSpPr txBox="1">
            <a:spLocks noChangeArrowheads="1"/>
          </p:cNvSpPr>
          <p:nvPr/>
        </p:nvSpPr>
        <p:spPr bwMode="auto">
          <a:xfrm>
            <a:off x="3206206" y="2142946"/>
            <a:ext cx="822325" cy="1189037"/>
          </a:xfrm>
          <a:prstGeom prst="rect">
            <a:avLst/>
          </a:prstGeom>
          <a:noFill/>
          <a:ln>
            <a:solidFill>
              <a:srgbClr val="213F99"/>
            </a:solidFill>
          </a:ln>
          <a:effectLst/>
        </p:spPr>
        <p:txBody>
          <a:bodyPr wrap="none">
            <a:spAutoFit/>
          </a:bodyPr>
          <a:lstStyle/>
          <a:p>
            <a:pPr>
              <a:spcBef>
                <a:spcPct val="0"/>
              </a:spcBef>
            </a:pPr>
            <a:r>
              <a:rPr kumimoji="1" lang="en-US" altLang="zh-CN" sz="720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endParaRPr kumimoji="1" lang="en-US" altLang="zh-CN" sz="7200">
              <a:solidFill>
                <a:schemeClr val="tx1"/>
              </a:solidFill>
              <a:latin typeface="微软雅黑" panose="020B0503020204020204" pitchFamily="34" charset="-122"/>
              <a:ea typeface="微软雅黑" panose="020B0503020204020204" pitchFamily="34" charset="-122"/>
            </a:endParaRPr>
          </a:p>
        </p:txBody>
      </p:sp>
      <p:sp>
        <p:nvSpPr>
          <p:cNvPr id="78" name="Text Box 56"/>
          <p:cNvSpPr txBox="1">
            <a:spLocks noChangeArrowheads="1"/>
          </p:cNvSpPr>
          <p:nvPr/>
        </p:nvSpPr>
        <p:spPr bwMode="auto">
          <a:xfrm>
            <a:off x="5263606" y="2142946"/>
            <a:ext cx="822325" cy="1189037"/>
          </a:xfrm>
          <a:prstGeom prst="rect">
            <a:avLst/>
          </a:prstGeom>
          <a:noFill/>
          <a:ln>
            <a:solidFill>
              <a:srgbClr val="213F99"/>
            </a:solidFill>
          </a:ln>
          <a:effectLst/>
        </p:spPr>
        <p:txBody>
          <a:bodyPr wrap="none">
            <a:spAutoFit/>
          </a:bodyPr>
          <a:lstStyle/>
          <a:p>
            <a:pPr>
              <a:spcBef>
                <a:spcPct val="0"/>
              </a:spcBef>
            </a:pPr>
            <a:r>
              <a:rPr kumimoji="1" lang="en-US" altLang="zh-CN" sz="720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endParaRPr kumimoji="1" lang="en-US" altLang="zh-CN" sz="7200">
              <a:solidFill>
                <a:schemeClr val="tx1"/>
              </a:solidFill>
              <a:latin typeface="微软雅黑" panose="020B0503020204020204" pitchFamily="34" charset="-122"/>
              <a:ea typeface="微软雅黑" panose="020B0503020204020204" pitchFamily="34" charset="-122"/>
            </a:endParaRPr>
          </a:p>
        </p:txBody>
      </p:sp>
      <p:sp>
        <p:nvSpPr>
          <p:cNvPr id="79" name="Text Box 57"/>
          <p:cNvSpPr txBox="1">
            <a:spLocks noChangeArrowheads="1"/>
          </p:cNvSpPr>
          <p:nvPr/>
        </p:nvSpPr>
        <p:spPr bwMode="auto">
          <a:xfrm>
            <a:off x="7403556" y="2142946"/>
            <a:ext cx="822325" cy="1189037"/>
          </a:xfrm>
          <a:prstGeom prst="rect">
            <a:avLst/>
          </a:prstGeom>
          <a:noFill/>
          <a:ln>
            <a:solidFill>
              <a:srgbClr val="213F99"/>
            </a:solidFill>
          </a:ln>
          <a:effectLst/>
        </p:spPr>
        <p:txBody>
          <a:bodyPr wrap="none">
            <a:spAutoFit/>
          </a:bodyPr>
          <a:lstStyle/>
          <a:p>
            <a:pPr>
              <a:spcBef>
                <a:spcPct val="0"/>
              </a:spcBef>
            </a:pPr>
            <a:r>
              <a:rPr kumimoji="1" lang="en-US" altLang="zh-CN" sz="720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endParaRPr kumimoji="1" lang="en-US" altLang="zh-CN" sz="7200">
              <a:solidFill>
                <a:schemeClr val="tx1"/>
              </a:solidFill>
              <a:latin typeface="微软雅黑" panose="020B0503020204020204" pitchFamily="34" charset="-122"/>
              <a:ea typeface="微软雅黑" panose="020B0503020204020204" pitchFamily="34" charset="-122"/>
            </a:endParaRPr>
          </a:p>
        </p:txBody>
      </p:sp>
      <p:sp>
        <p:nvSpPr>
          <p:cNvPr id="80" name="Text Box 58"/>
          <p:cNvSpPr txBox="1">
            <a:spLocks noChangeArrowheads="1"/>
          </p:cNvSpPr>
          <p:nvPr/>
        </p:nvSpPr>
        <p:spPr bwMode="auto">
          <a:xfrm>
            <a:off x="4898393" y="2203271"/>
            <a:ext cx="438150" cy="1311275"/>
          </a:xfrm>
          <a:prstGeom prst="rect">
            <a:avLst/>
          </a:prstGeom>
          <a:noFill/>
          <a:ln>
            <a:noFill/>
          </a:ln>
          <a:effectLst/>
        </p:spPr>
        <p:txBody>
          <a:bodyPr wrap="none">
            <a:spAutoFit/>
          </a:bodyPr>
          <a:lstStyle/>
          <a:p>
            <a:pPr>
              <a:spcBef>
                <a:spcPct val="0"/>
              </a:spcBef>
            </a:pPr>
            <a:r>
              <a:rPr kumimoji="1" lang="zh-CN" altLang="en-US" sz="2000" dirty="0">
                <a:solidFill>
                  <a:schemeClr val="tx1"/>
                </a:solidFill>
                <a:latin typeface="微软雅黑" panose="020B0503020204020204" pitchFamily="34" charset="-122"/>
                <a:ea typeface="微软雅黑" panose="020B0503020204020204" pitchFamily="34" charset="-122"/>
              </a:rPr>
              <a:t>发</a:t>
            </a:r>
          </a:p>
          <a:p>
            <a:pPr>
              <a:spcBef>
                <a:spcPct val="0"/>
              </a:spcBef>
            </a:pPr>
            <a:r>
              <a:rPr kumimoji="1" lang="zh-CN" altLang="en-US" sz="2000" dirty="0">
                <a:solidFill>
                  <a:schemeClr val="tx1"/>
                </a:solidFill>
                <a:latin typeface="微软雅黑" panose="020B0503020204020204" pitchFamily="34" charset="-122"/>
                <a:ea typeface="微软雅黑" panose="020B0503020204020204" pitchFamily="34" charset="-122"/>
              </a:rPr>
              <a:t>送</a:t>
            </a:r>
          </a:p>
          <a:p>
            <a:pPr>
              <a:spcBef>
                <a:spcPct val="0"/>
              </a:spcBef>
            </a:pPr>
            <a:r>
              <a:rPr kumimoji="1" lang="zh-CN" altLang="en-US" sz="2000" dirty="0">
                <a:solidFill>
                  <a:schemeClr val="tx1"/>
                </a:solidFill>
                <a:latin typeface="微软雅黑" panose="020B0503020204020204" pitchFamily="34" charset="-122"/>
                <a:ea typeface="微软雅黑" panose="020B0503020204020204" pitchFamily="34" charset="-122"/>
              </a:rPr>
              <a:t>进</a:t>
            </a:r>
          </a:p>
          <a:p>
            <a:pPr>
              <a:spcBef>
                <a:spcPct val="0"/>
              </a:spcBef>
            </a:pPr>
            <a:r>
              <a:rPr kumimoji="1" lang="zh-CN" altLang="en-US" sz="2000" dirty="0">
                <a:solidFill>
                  <a:schemeClr val="tx1"/>
                </a:solidFill>
                <a:latin typeface="微软雅黑" panose="020B0503020204020204" pitchFamily="34" charset="-122"/>
                <a:ea typeface="微软雅黑" panose="020B0503020204020204" pitchFamily="34" charset="-122"/>
              </a:rPr>
              <a:t>程</a:t>
            </a:r>
          </a:p>
        </p:txBody>
      </p:sp>
      <p:sp>
        <p:nvSpPr>
          <p:cNvPr id="81" name="矩形 80"/>
          <p:cNvSpPr/>
          <p:nvPr/>
        </p:nvSpPr>
        <p:spPr>
          <a:xfrm>
            <a:off x="88356" y="1627762"/>
            <a:ext cx="8942387"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027665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6.1.2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传输</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层必要性</a:t>
            </a:r>
          </a:p>
        </p:txBody>
      </p:sp>
      <p:sp>
        <p:nvSpPr>
          <p:cNvPr id="17" name="Rectangle 8"/>
          <p:cNvSpPr txBox="1">
            <a:spLocks noChangeArrowheads="1"/>
          </p:cNvSpPr>
          <p:nvPr/>
        </p:nvSpPr>
        <p:spPr>
          <a:xfrm>
            <a:off x="326408" y="1608792"/>
            <a:ext cx="8345643" cy="4770537"/>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zh-CN" altLang="en-US" sz="2800" b="0" dirty="0">
                <a:solidFill>
                  <a:schemeClr val="tx1"/>
                </a:solidFill>
              </a:rPr>
              <a:t>（</a:t>
            </a:r>
            <a:r>
              <a:rPr lang="en-US" altLang="zh-CN" sz="2800" b="0" dirty="0">
                <a:solidFill>
                  <a:schemeClr val="tx1"/>
                </a:solidFill>
              </a:rPr>
              <a:t>4</a:t>
            </a:r>
            <a:r>
              <a:rPr lang="zh-CN" altLang="en-US" sz="2800" b="0" dirty="0">
                <a:solidFill>
                  <a:schemeClr val="tx1"/>
                </a:solidFill>
              </a:rPr>
              <a:t>）传输层的存在使得传输服务比网络服务更加合理有效 </a:t>
            </a:r>
          </a:p>
          <a:p>
            <a:pPr algn="just">
              <a:lnSpc>
                <a:spcPct val="150000"/>
              </a:lnSpc>
              <a:spcBef>
                <a:spcPts val="600"/>
              </a:spcBef>
            </a:pPr>
            <a:r>
              <a:rPr lang="zh-CN" altLang="en-US" sz="2800" b="0" dirty="0">
                <a:solidFill>
                  <a:schemeClr val="tx1"/>
                </a:solidFill>
              </a:rPr>
              <a:t>用户不能对通信子网加以控制，</a:t>
            </a:r>
            <a:r>
              <a:rPr lang="zh-CN" altLang="en-US" sz="2800" dirty="0">
                <a:solidFill>
                  <a:schemeClr val="tx1"/>
                </a:solidFill>
              </a:rPr>
              <a:t>无法解决</a:t>
            </a:r>
            <a:r>
              <a:rPr lang="zh-CN" altLang="en-US" sz="2800" b="0" dirty="0">
                <a:solidFill>
                  <a:schemeClr val="tx1"/>
                </a:solidFill>
              </a:rPr>
              <a:t>网络层的服务质量不佳</a:t>
            </a:r>
            <a:r>
              <a:rPr lang="zh-CN" altLang="en-US" sz="2800" b="0" dirty="0" smtClean="0">
                <a:solidFill>
                  <a:schemeClr val="tx1"/>
                </a:solidFill>
              </a:rPr>
              <a:t>问题。</a:t>
            </a:r>
            <a:endParaRPr lang="zh-CN" altLang="en-US" sz="2800" b="0" dirty="0">
              <a:solidFill>
                <a:schemeClr val="tx1"/>
              </a:solidFill>
            </a:endParaRPr>
          </a:p>
          <a:p>
            <a:pPr algn="just">
              <a:lnSpc>
                <a:spcPct val="150000"/>
              </a:lnSpc>
              <a:spcBef>
                <a:spcPts val="600"/>
              </a:spcBef>
            </a:pPr>
            <a:r>
              <a:rPr lang="zh-CN" altLang="en-US" sz="2800" b="0" dirty="0">
                <a:solidFill>
                  <a:schemeClr val="tx1"/>
                </a:solidFill>
              </a:rPr>
              <a:t>应用层协议如果强调数据传输的可靠性，那么选择</a:t>
            </a:r>
            <a:r>
              <a:rPr lang="en-US" altLang="zh-CN" sz="2800" b="0" dirty="0">
                <a:solidFill>
                  <a:schemeClr val="tx1"/>
                </a:solidFill>
              </a:rPr>
              <a:t>TCP</a:t>
            </a:r>
            <a:r>
              <a:rPr lang="zh-CN" altLang="en-US" sz="2800" b="0" dirty="0">
                <a:solidFill>
                  <a:schemeClr val="tx1"/>
                </a:solidFill>
              </a:rPr>
              <a:t>较好。如果应用层协议强调实时应用要求，那么选择</a:t>
            </a:r>
            <a:r>
              <a:rPr lang="en-US" altLang="zh-CN" sz="2800" b="0" dirty="0">
                <a:solidFill>
                  <a:schemeClr val="tx1"/>
                </a:solidFill>
              </a:rPr>
              <a:t>UDP</a:t>
            </a:r>
            <a:r>
              <a:rPr lang="zh-CN" altLang="en-US" sz="2800" b="0" dirty="0">
                <a:solidFill>
                  <a:schemeClr val="tx1"/>
                </a:solidFill>
              </a:rPr>
              <a:t>为宜。</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37" name="燕尾形 36"/>
          <p:cNvSpPr/>
          <p:nvPr/>
        </p:nvSpPr>
        <p:spPr>
          <a:xfrm>
            <a:off x="603137" y="203200"/>
            <a:ext cx="155949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8"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3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传输服务</a:t>
            </a:r>
            <a:endParaRPr lang="zh-CN" altLang="en-US" sz="1200" b="1" dirty="0">
              <a:solidFill>
                <a:schemeClr val="bg1"/>
              </a:solidFill>
            </a:endParaRPr>
          </a:p>
        </p:txBody>
      </p:sp>
      <p:sp>
        <p:nvSpPr>
          <p:cNvPr id="40"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41"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UDP</a:t>
            </a:r>
            <a:r>
              <a:rPr lang="zh-CN" altLang="en-US" sz="1200" b="1" dirty="0" smtClean="0"/>
              <a:t>协议</a:t>
            </a:r>
            <a:endParaRPr lang="zh-CN" altLang="en-US" sz="1200" b="1" dirty="0"/>
          </a:p>
        </p:txBody>
      </p:sp>
      <p:sp>
        <p:nvSpPr>
          <p:cNvPr id="18" name="Rectangle 5"/>
          <p:cNvSpPr>
            <a:spLocks noChangeArrowheads="1"/>
          </p:cNvSpPr>
          <p:nvPr/>
        </p:nvSpPr>
        <p:spPr bwMode="auto">
          <a:xfrm>
            <a:off x="0" y="843463"/>
            <a:ext cx="2730843"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合理传输服务</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205653" y="1627762"/>
            <a:ext cx="8706119" cy="4639331"/>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692609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6.1.2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传输</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层必要性</a:t>
            </a:r>
          </a:p>
        </p:txBody>
      </p:sp>
      <p:sp>
        <p:nvSpPr>
          <p:cNvPr id="17" name="Rectangle 8"/>
          <p:cNvSpPr txBox="1">
            <a:spLocks noChangeArrowheads="1"/>
          </p:cNvSpPr>
          <p:nvPr/>
        </p:nvSpPr>
        <p:spPr>
          <a:xfrm>
            <a:off x="326408" y="1608792"/>
            <a:ext cx="8345643" cy="4124206"/>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zh-CN" altLang="en-US" sz="2800" b="0" dirty="0">
                <a:solidFill>
                  <a:schemeClr val="tx1"/>
                </a:solidFill>
              </a:rPr>
              <a:t>（</a:t>
            </a:r>
            <a:r>
              <a:rPr lang="en-US" altLang="zh-CN" sz="2800" b="0" dirty="0">
                <a:solidFill>
                  <a:schemeClr val="tx1"/>
                </a:solidFill>
              </a:rPr>
              <a:t>5</a:t>
            </a:r>
            <a:r>
              <a:rPr lang="zh-CN" altLang="en-US" sz="2800" b="0" dirty="0">
                <a:solidFill>
                  <a:schemeClr val="tx1"/>
                </a:solidFill>
              </a:rPr>
              <a:t>）传输层采用一个标准的</a:t>
            </a:r>
            <a:r>
              <a:rPr lang="zh-CN" altLang="en-US" sz="2800" dirty="0">
                <a:solidFill>
                  <a:srgbClr val="C00000"/>
                </a:solidFill>
              </a:rPr>
              <a:t>原语集</a:t>
            </a:r>
            <a:r>
              <a:rPr lang="zh-CN" altLang="en-US" sz="2800" b="0" dirty="0">
                <a:solidFill>
                  <a:schemeClr val="tx1"/>
                </a:solidFill>
              </a:rPr>
              <a:t>提供传输服务</a:t>
            </a:r>
          </a:p>
          <a:p>
            <a:pPr algn="just">
              <a:lnSpc>
                <a:spcPct val="150000"/>
              </a:lnSpc>
              <a:spcBef>
                <a:spcPts val="600"/>
              </a:spcBef>
            </a:pPr>
            <a:r>
              <a:rPr lang="zh-CN" altLang="en-US" sz="2800" b="0" dirty="0">
                <a:solidFill>
                  <a:schemeClr val="tx1"/>
                </a:solidFill>
              </a:rPr>
              <a:t>由于传输服务独立于网络服务，故可以采用一个标准的原语集提供传输服务。</a:t>
            </a:r>
          </a:p>
          <a:p>
            <a:pPr algn="just">
              <a:lnSpc>
                <a:spcPct val="150000"/>
              </a:lnSpc>
              <a:spcBef>
                <a:spcPts val="600"/>
              </a:spcBef>
            </a:pPr>
            <a:r>
              <a:rPr lang="zh-CN" altLang="en-US" sz="2800" b="0" dirty="0">
                <a:solidFill>
                  <a:schemeClr val="tx1"/>
                </a:solidFill>
              </a:rPr>
              <a:t>为网络向高层提供了一个统一的服务界面，所以用传输服务原语编写的应用程序就可以广泛适用于各种网络。</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37" name="燕尾形 36"/>
          <p:cNvSpPr/>
          <p:nvPr/>
        </p:nvSpPr>
        <p:spPr>
          <a:xfrm>
            <a:off x="603137" y="203200"/>
            <a:ext cx="155949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8"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3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传输服务</a:t>
            </a:r>
            <a:endParaRPr lang="zh-CN" altLang="en-US" sz="1200" b="1" dirty="0">
              <a:solidFill>
                <a:schemeClr val="bg1"/>
              </a:solidFill>
            </a:endParaRPr>
          </a:p>
        </p:txBody>
      </p:sp>
      <p:sp>
        <p:nvSpPr>
          <p:cNvPr id="40"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41"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UDP</a:t>
            </a:r>
            <a:r>
              <a:rPr lang="zh-CN" altLang="en-US" sz="1200" b="1" dirty="0" smtClean="0"/>
              <a:t>协议</a:t>
            </a:r>
            <a:endParaRPr lang="zh-CN" altLang="en-US" sz="1200" b="1" dirty="0"/>
          </a:p>
        </p:txBody>
      </p:sp>
      <p:sp>
        <p:nvSpPr>
          <p:cNvPr id="18" name="Rectangle 5"/>
          <p:cNvSpPr>
            <a:spLocks noChangeArrowheads="1"/>
          </p:cNvSpPr>
          <p:nvPr/>
        </p:nvSpPr>
        <p:spPr bwMode="auto">
          <a:xfrm>
            <a:off x="0" y="843463"/>
            <a:ext cx="2730843"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服务原语</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205653" y="1636815"/>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3271471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五边形 30"/>
          <p:cNvSpPr/>
          <p:nvPr/>
        </p:nvSpPr>
        <p:spPr>
          <a:xfrm>
            <a:off x="3287415" y="2176195"/>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五边形 27"/>
          <p:cNvSpPr/>
          <p:nvPr/>
        </p:nvSpPr>
        <p:spPr>
          <a:xfrm>
            <a:off x="3301929" y="3540538"/>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693928" y="2335011"/>
            <a:ext cx="1980029"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传输层端口</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717539" y="3681334"/>
            <a:ext cx="1261884"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套接字</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9" name="五边形 8"/>
          <p:cNvSpPr/>
          <p:nvPr/>
        </p:nvSpPr>
        <p:spPr>
          <a:xfrm>
            <a:off x="3294672" y="4941167"/>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642159" y="5042739"/>
            <a:ext cx="3570208"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无连接</a:t>
            </a:r>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面向连接服务</a:t>
            </a: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8178" y="2163283"/>
            <a:ext cx="917862" cy="917862"/>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8670" y="3479179"/>
            <a:ext cx="920238" cy="920238"/>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9300" y="4957769"/>
            <a:ext cx="717034" cy="71703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3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pic>
        <p:nvPicPr>
          <p:cNvPr id="23" name="图片 22"/>
          <p:cNvPicPr>
            <a:picLocks noChangeAspect="1"/>
          </p:cNvPicPr>
          <p:nvPr/>
        </p:nvPicPr>
        <p:blipFill rotWithShape="1">
          <a:blip r:embed="rId5"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4" name="燕尾形 23"/>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5"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35"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36"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UDP</a:t>
            </a:r>
            <a:r>
              <a:rPr lang="zh-CN" altLang="en-US" sz="1200" b="1" dirty="0" smtClean="0"/>
              <a:t>协议</a:t>
            </a:r>
            <a:endParaRPr lang="zh-CN" altLang="en-US" sz="1200" b="1" dirty="0"/>
          </a:p>
        </p:txBody>
      </p:sp>
    </p:spTree>
    <p:extLst>
      <p:ext uri="{BB962C8B-B14F-4D97-AF65-F5344CB8AC3E}">
        <p14:creationId xmlns:p14="http://schemas.microsoft.com/office/powerpoint/2010/main" val="207771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6.2.1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传输层端口</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608792"/>
            <a:ext cx="8345643" cy="4047262"/>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zh-CN" altLang="en-US" sz="2400" b="0" dirty="0">
                <a:solidFill>
                  <a:schemeClr val="tx1"/>
                </a:solidFill>
              </a:rPr>
              <a:t>传输层的</a:t>
            </a:r>
            <a:r>
              <a:rPr lang="en-US" altLang="zh-CN" sz="2400" b="0" dirty="0">
                <a:solidFill>
                  <a:schemeClr val="tx1"/>
                </a:solidFill>
              </a:rPr>
              <a:t>UDP</a:t>
            </a:r>
            <a:r>
              <a:rPr lang="zh-CN" altLang="en-US" sz="2400" b="0" dirty="0">
                <a:solidFill>
                  <a:schemeClr val="tx1"/>
                </a:solidFill>
              </a:rPr>
              <a:t>和</a:t>
            </a:r>
            <a:r>
              <a:rPr lang="en-US" altLang="zh-CN" sz="2400" b="0" dirty="0">
                <a:solidFill>
                  <a:schemeClr val="tx1"/>
                </a:solidFill>
              </a:rPr>
              <a:t>TCP</a:t>
            </a:r>
            <a:r>
              <a:rPr lang="zh-CN" altLang="en-US" sz="2400" b="0" dirty="0">
                <a:solidFill>
                  <a:schemeClr val="tx1"/>
                </a:solidFill>
              </a:rPr>
              <a:t>都使用了</a:t>
            </a:r>
            <a:r>
              <a:rPr lang="zh-CN" altLang="en-US" sz="2400" dirty="0">
                <a:solidFill>
                  <a:srgbClr val="C00000"/>
                </a:solidFill>
              </a:rPr>
              <a:t>端口</a:t>
            </a:r>
            <a:r>
              <a:rPr lang="zh-CN" altLang="en-US" sz="2400" b="0" dirty="0">
                <a:solidFill>
                  <a:schemeClr val="tx1"/>
                </a:solidFill>
              </a:rPr>
              <a:t>（</a:t>
            </a:r>
            <a:r>
              <a:rPr lang="en-US" altLang="zh-CN" sz="2400" b="0" dirty="0">
                <a:solidFill>
                  <a:schemeClr val="tx1"/>
                </a:solidFill>
              </a:rPr>
              <a:t>port</a:t>
            </a:r>
            <a:r>
              <a:rPr lang="zh-CN" altLang="en-US" sz="2400" b="0" dirty="0">
                <a:solidFill>
                  <a:schemeClr val="tx1"/>
                </a:solidFill>
              </a:rPr>
              <a:t>）与上层的应用进程进行通信，端口就是传输层</a:t>
            </a:r>
            <a:r>
              <a:rPr lang="zh-CN" altLang="en-US" sz="2400" dirty="0">
                <a:solidFill>
                  <a:schemeClr val="tx1"/>
                </a:solidFill>
              </a:rPr>
              <a:t>服务访问点</a:t>
            </a:r>
            <a:r>
              <a:rPr lang="zh-CN" altLang="en-US" sz="2400" b="0" dirty="0">
                <a:solidFill>
                  <a:schemeClr val="tx1"/>
                </a:solidFill>
              </a:rPr>
              <a:t> </a:t>
            </a:r>
            <a:r>
              <a:rPr lang="en-US" altLang="zh-CN" sz="2400" b="0" dirty="0">
                <a:solidFill>
                  <a:schemeClr val="tx1"/>
                </a:solidFill>
              </a:rPr>
              <a:t>TSAP</a:t>
            </a:r>
            <a:r>
              <a:rPr lang="zh-CN" altLang="en-US" sz="2400" b="0" dirty="0">
                <a:solidFill>
                  <a:schemeClr val="tx1"/>
                </a:solidFill>
              </a:rPr>
              <a:t>（也就是与应用进程的接口） </a:t>
            </a:r>
          </a:p>
          <a:p>
            <a:pPr algn="just">
              <a:lnSpc>
                <a:spcPct val="150000"/>
              </a:lnSpc>
              <a:spcBef>
                <a:spcPts val="600"/>
              </a:spcBef>
            </a:pPr>
            <a:r>
              <a:rPr lang="zh-CN" altLang="en-US" sz="2400" b="0" dirty="0">
                <a:solidFill>
                  <a:schemeClr val="tx1"/>
                </a:solidFill>
              </a:rPr>
              <a:t>端口的作用就是让应用层的各种应用进程都能将其数据通过端口向下交付给传输层，以及让传输层知道应当将其报文段中的数据向上通过端口交付给应用层相应的进程。</a:t>
            </a:r>
            <a:r>
              <a:rPr lang="zh-CN" altLang="en-US" sz="2400" dirty="0">
                <a:solidFill>
                  <a:srgbClr val="C00000"/>
                </a:solidFill>
              </a:rPr>
              <a:t>端口是应用层进程的标识</a:t>
            </a:r>
            <a:r>
              <a:rPr lang="zh-CN" altLang="en-US" sz="2400" b="0" dirty="0">
                <a:solidFill>
                  <a:schemeClr val="tx1"/>
                </a:solidFill>
              </a:rPr>
              <a:t>。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UDP</a:t>
            </a:r>
            <a:r>
              <a:rPr lang="zh-CN" altLang="en-US" sz="1200" b="1" dirty="0" smtClean="0"/>
              <a:t>协议</a:t>
            </a:r>
            <a:endParaRPr lang="zh-CN" altLang="en-US" sz="1200" b="1" dirty="0"/>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5943652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6.2.1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传输层端口</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复用分用</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UDP</a:t>
            </a:r>
            <a:r>
              <a:rPr lang="zh-CN" altLang="en-US" sz="1200" b="1" dirty="0" smtClean="0"/>
              <a:t>协议</a:t>
            </a:r>
            <a:endParaRPr lang="zh-CN" altLang="en-US" sz="1200" b="1" dirty="0"/>
          </a:p>
        </p:txBody>
      </p:sp>
      <p:sp>
        <p:nvSpPr>
          <p:cNvPr id="24" name="Line 4"/>
          <p:cNvSpPr>
            <a:spLocks noChangeShapeType="1"/>
          </p:cNvSpPr>
          <p:nvPr/>
        </p:nvSpPr>
        <p:spPr bwMode="auto">
          <a:xfrm>
            <a:off x="1804080" y="3222404"/>
            <a:ext cx="0" cy="468312"/>
          </a:xfrm>
          <a:prstGeom prst="line">
            <a:avLst/>
          </a:prstGeom>
          <a:noFill/>
          <a:ln w="9525">
            <a:solidFill>
              <a:srgbClr val="213F99"/>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Line 5"/>
          <p:cNvSpPr>
            <a:spLocks noChangeShapeType="1"/>
          </p:cNvSpPr>
          <p:nvPr/>
        </p:nvSpPr>
        <p:spPr bwMode="auto">
          <a:xfrm>
            <a:off x="3129642" y="3217641"/>
            <a:ext cx="0" cy="468313"/>
          </a:xfrm>
          <a:prstGeom prst="line">
            <a:avLst/>
          </a:prstGeom>
          <a:noFill/>
          <a:ln w="9525">
            <a:solidFill>
              <a:srgbClr val="213F99"/>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Text Box 6"/>
          <p:cNvSpPr txBox="1">
            <a:spLocks noChangeArrowheads="1"/>
          </p:cNvSpPr>
          <p:nvPr/>
        </p:nvSpPr>
        <p:spPr bwMode="auto">
          <a:xfrm>
            <a:off x="3700629" y="2271491"/>
            <a:ext cx="884238" cy="703263"/>
          </a:xfrm>
          <a:prstGeom prst="rect">
            <a:avLst/>
          </a:prstGeom>
          <a:noFill/>
          <a:ln>
            <a:noFill/>
          </a:ln>
        </p:spPr>
        <p:txBody>
          <a:bodyPr/>
          <a:lstStyle>
            <a:lvl1pPr marL="342900" indent="-3429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sz="2000" dirty="0">
                <a:solidFill>
                  <a:schemeClr val="tx1"/>
                </a:solidFill>
                <a:ea typeface="微软雅黑" panose="020B0503020204020204" pitchFamily="34" charset="-122"/>
                <a:cs typeface="Times New Roman" panose="02020603050405020304" pitchFamily="18" charset="0"/>
              </a:rPr>
              <a:t>进程</a:t>
            </a:r>
          </a:p>
        </p:txBody>
      </p:sp>
      <p:sp>
        <p:nvSpPr>
          <p:cNvPr id="27" name="AutoShape 7"/>
          <p:cNvSpPr>
            <a:spLocks noChangeArrowheads="1"/>
          </p:cNvSpPr>
          <p:nvPr/>
        </p:nvSpPr>
        <p:spPr bwMode="auto">
          <a:xfrm>
            <a:off x="1357992" y="3685954"/>
            <a:ext cx="2209800" cy="703262"/>
          </a:xfrm>
          <a:custGeom>
            <a:avLst/>
            <a:gdLst>
              <a:gd name="T0" fmla="*/ 2070460 w 21600"/>
              <a:gd name="T1" fmla="*/ 351631 h 21600"/>
              <a:gd name="T2" fmla="*/ 1104900 w 21600"/>
              <a:gd name="T3" fmla="*/ 703262 h 21600"/>
              <a:gd name="T4" fmla="*/ 139340 w 21600"/>
              <a:gd name="T5" fmla="*/ 351631 h 21600"/>
              <a:gd name="T6" fmla="*/ 1104900 w 21600"/>
              <a:gd name="T7" fmla="*/ 0 h 21600"/>
              <a:gd name="T8" fmla="*/ 0 60000 65536"/>
              <a:gd name="T9" fmla="*/ 0 60000 65536"/>
              <a:gd name="T10" fmla="*/ 0 60000 65536"/>
              <a:gd name="T11" fmla="*/ 0 60000 65536"/>
              <a:gd name="T12" fmla="*/ 3162 w 21600"/>
              <a:gd name="T13" fmla="*/ 3162 h 21600"/>
              <a:gd name="T14" fmla="*/ 18438 w 21600"/>
              <a:gd name="T15" fmla="*/ 18438 h 21600"/>
            </a:gdLst>
            <a:ahLst/>
            <a:cxnLst>
              <a:cxn ang="T8">
                <a:pos x="T0" y="T1"/>
              </a:cxn>
              <a:cxn ang="T9">
                <a:pos x="T2" y="T3"/>
              </a:cxn>
              <a:cxn ang="T10">
                <a:pos x="T4" y="T5"/>
              </a:cxn>
              <a:cxn ang="T11">
                <a:pos x="T6" y="T7"/>
              </a:cxn>
            </a:cxnLst>
            <a:rect l="T12" t="T13" r="T14" b="T15"/>
            <a:pathLst>
              <a:path w="21600" h="21600">
                <a:moveTo>
                  <a:pt x="0" y="0"/>
                </a:moveTo>
                <a:lnTo>
                  <a:pt x="2724" y="21600"/>
                </a:lnTo>
                <a:lnTo>
                  <a:pt x="18876" y="21600"/>
                </a:lnTo>
                <a:lnTo>
                  <a:pt x="21600" y="0"/>
                </a:lnTo>
                <a:lnTo>
                  <a:pt x="0" y="0"/>
                </a:lnTo>
                <a:close/>
              </a:path>
            </a:pathLst>
          </a:custGeom>
          <a:noFill/>
          <a:ln w="9525" cmpd="sng">
            <a:solidFill>
              <a:srgbClr val="213F99"/>
            </a:solidFill>
            <a:miter lim="800000"/>
            <a:headEnd/>
            <a:tailEnd/>
          </a:ln>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Text Box 8"/>
          <p:cNvSpPr txBox="1">
            <a:spLocks noChangeArrowheads="1"/>
          </p:cNvSpPr>
          <p:nvPr/>
        </p:nvSpPr>
        <p:spPr bwMode="auto">
          <a:xfrm>
            <a:off x="1804080" y="3685954"/>
            <a:ext cx="1546225" cy="703262"/>
          </a:xfrm>
          <a:prstGeom prst="rect">
            <a:avLst/>
          </a:prstGeom>
          <a:noFill/>
          <a:ln>
            <a:noFill/>
          </a:ln>
        </p:spPr>
        <p:txBody>
          <a:bodyPr/>
          <a:lstStyle>
            <a:lvl1pPr marL="342900" indent="-3429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sz="2000" dirty="0">
                <a:solidFill>
                  <a:schemeClr val="tx1"/>
                </a:solidFill>
                <a:ea typeface="微软雅黑" panose="020B0503020204020204" pitchFamily="34" charset="-122"/>
                <a:cs typeface="Times New Roman" panose="02020603050405020304" pitchFamily="18" charset="0"/>
              </a:rPr>
              <a:t>传输层复用</a:t>
            </a:r>
          </a:p>
        </p:txBody>
      </p:sp>
      <p:sp>
        <p:nvSpPr>
          <p:cNvPr id="31" name="Text Box 9"/>
          <p:cNvSpPr txBox="1">
            <a:spLocks noChangeArrowheads="1"/>
          </p:cNvSpPr>
          <p:nvPr/>
        </p:nvSpPr>
        <p:spPr bwMode="auto">
          <a:xfrm>
            <a:off x="1357992" y="4857529"/>
            <a:ext cx="2209800" cy="703262"/>
          </a:xfrm>
          <a:prstGeom prst="rect">
            <a:avLst/>
          </a:prstGeom>
          <a:noFill/>
          <a:ln w="9525">
            <a:solidFill>
              <a:srgbClr val="213F99"/>
            </a:solidFill>
            <a:miter lim="800000"/>
            <a:headEnd/>
            <a:tailEnd/>
          </a:ln>
        </p:spPr>
        <p:txBody>
          <a:bodyPr/>
          <a:lstStyle>
            <a:lvl1pPr marL="342900" indent="-3429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altLang="zh-CN" sz="2000">
                <a:solidFill>
                  <a:schemeClr val="tx1"/>
                </a:solidFill>
                <a:ea typeface="微软雅黑" panose="020B0503020204020204" pitchFamily="34" charset="-122"/>
                <a:cs typeface="Times New Roman" panose="02020603050405020304" pitchFamily="18" charset="0"/>
              </a:rPr>
              <a:t>IP</a:t>
            </a:r>
            <a:r>
              <a:rPr lang="zh-CN" sz="2000">
                <a:solidFill>
                  <a:schemeClr val="tx1"/>
                </a:solidFill>
                <a:ea typeface="微软雅黑" panose="020B0503020204020204" pitchFamily="34" charset="-122"/>
                <a:cs typeface="Times New Roman" panose="02020603050405020304" pitchFamily="18" charset="0"/>
              </a:rPr>
              <a:t>数据报</a:t>
            </a:r>
          </a:p>
        </p:txBody>
      </p:sp>
      <p:sp>
        <p:nvSpPr>
          <p:cNvPr id="32" name="Line 10"/>
          <p:cNvSpPr>
            <a:spLocks noChangeShapeType="1"/>
          </p:cNvSpPr>
          <p:nvPr/>
        </p:nvSpPr>
        <p:spPr bwMode="auto">
          <a:xfrm flipV="1">
            <a:off x="5783942" y="3222404"/>
            <a:ext cx="0" cy="468312"/>
          </a:xfrm>
          <a:prstGeom prst="line">
            <a:avLst/>
          </a:prstGeom>
          <a:noFill/>
          <a:ln w="9525">
            <a:solidFill>
              <a:srgbClr val="213F99"/>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Line 11"/>
          <p:cNvSpPr>
            <a:spLocks noChangeShapeType="1"/>
          </p:cNvSpPr>
          <p:nvPr/>
        </p:nvSpPr>
        <p:spPr bwMode="auto">
          <a:xfrm flipV="1">
            <a:off x="7109505" y="3217641"/>
            <a:ext cx="0" cy="468313"/>
          </a:xfrm>
          <a:prstGeom prst="line">
            <a:avLst/>
          </a:prstGeom>
          <a:noFill/>
          <a:ln w="9525">
            <a:solidFill>
              <a:srgbClr val="213F99"/>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AutoShape 12"/>
          <p:cNvSpPr>
            <a:spLocks noChangeArrowheads="1"/>
          </p:cNvSpPr>
          <p:nvPr/>
        </p:nvSpPr>
        <p:spPr bwMode="auto">
          <a:xfrm rot="10800000">
            <a:off x="5337855" y="3685954"/>
            <a:ext cx="2209800" cy="703262"/>
          </a:xfrm>
          <a:custGeom>
            <a:avLst/>
            <a:gdLst>
              <a:gd name="T0" fmla="*/ 2070460 w 21600"/>
              <a:gd name="T1" fmla="*/ 351631 h 21600"/>
              <a:gd name="T2" fmla="*/ 1104900 w 21600"/>
              <a:gd name="T3" fmla="*/ 703262 h 21600"/>
              <a:gd name="T4" fmla="*/ 139340 w 21600"/>
              <a:gd name="T5" fmla="*/ 351631 h 21600"/>
              <a:gd name="T6" fmla="*/ 1104900 w 21600"/>
              <a:gd name="T7" fmla="*/ 0 h 21600"/>
              <a:gd name="T8" fmla="*/ 0 60000 65536"/>
              <a:gd name="T9" fmla="*/ 0 60000 65536"/>
              <a:gd name="T10" fmla="*/ 0 60000 65536"/>
              <a:gd name="T11" fmla="*/ 0 60000 65536"/>
              <a:gd name="T12" fmla="*/ 3162 w 21600"/>
              <a:gd name="T13" fmla="*/ 3162 h 21600"/>
              <a:gd name="T14" fmla="*/ 18438 w 21600"/>
              <a:gd name="T15" fmla="*/ 18438 h 21600"/>
            </a:gdLst>
            <a:ahLst/>
            <a:cxnLst>
              <a:cxn ang="T8">
                <a:pos x="T0" y="T1"/>
              </a:cxn>
              <a:cxn ang="T9">
                <a:pos x="T2" y="T3"/>
              </a:cxn>
              <a:cxn ang="T10">
                <a:pos x="T4" y="T5"/>
              </a:cxn>
              <a:cxn ang="T11">
                <a:pos x="T6" y="T7"/>
              </a:cxn>
            </a:cxnLst>
            <a:rect l="T12" t="T13" r="T14" b="T15"/>
            <a:pathLst>
              <a:path w="21600" h="21600">
                <a:moveTo>
                  <a:pt x="0" y="0"/>
                </a:moveTo>
                <a:lnTo>
                  <a:pt x="2724" y="21600"/>
                </a:lnTo>
                <a:lnTo>
                  <a:pt x="18876" y="21600"/>
                </a:lnTo>
                <a:lnTo>
                  <a:pt x="21600" y="0"/>
                </a:lnTo>
                <a:lnTo>
                  <a:pt x="0" y="0"/>
                </a:lnTo>
                <a:close/>
              </a:path>
            </a:pathLst>
          </a:custGeom>
          <a:noFill/>
          <a:ln w="9525" cmpd="sng">
            <a:solidFill>
              <a:srgbClr val="213F99"/>
            </a:solidFill>
            <a:miter lim="800000"/>
            <a:headEnd/>
            <a:tailEnd/>
          </a:ln>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Text Box 13"/>
          <p:cNvSpPr txBox="1">
            <a:spLocks noChangeArrowheads="1"/>
          </p:cNvSpPr>
          <p:nvPr/>
        </p:nvSpPr>
        <p:spPr bwMode="auto">
          <a:xfrm>
            <a:off x="5783942" y="3685954"/>
            <a:ext cx="1546225" cy="703262"/>
          </a:xfrm>
          <a:prstGeom prst="rect">
            <a:avLst/>
          </a:prstGeom>
          <a:noFill/>
          <a:ln>
            <a:noFill/>
          </a:ln>
        </p:spPr>
        <p:txBody>
          <a:bodyPr/>
          <a:lstStyle>
            <a:lvl1pPr marL="342900" indent="-3429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sz="2000">
                <a:solidFill>
                  <a:schemeClr val="tx1"/>
                </a:solidFill>
                <a:ea typeface="微软雅黑" panose="020B0503020204020204" pitchFamily="34" charset="-122"/>
                <a:cs typeface="Times New Roman" panose="02020603050405020304" pitchFamily="18" charset="0"/>
              </a:rPr>
              <a:t>传输层分用</a:t>
            </a:r>
          </a:p>
        </p:txBody>
      </p:sp>
      <p:sp>
        <p:nvSpPr>
          <p:cNvPr id="36" name="Text Box 14"/>
          <p:cNvSpPr txBox="1">
            <a:spLocks noChangeArrowheads="1"/>
          </p:cNvSpPr>
          <p:nvPr/>
        </p:nvSpPr>
        <p:spPr bwMode="auto">
          <a:xfrm>
            <a:off x="5337855" y="4857529"/>
            <a:ext cx="2209800" cy="703262"/>
          </a:xfrm>
          <a:prstGeom prst="rect">
            <a:avLst/>
          </a:prstGeom>
          <a:noFill/>
          <a:ln w="9525">
            <a:solidFill>
              <a:srgbClr val="213F99"/>
            </a:solidFill>
            <a:miter lim="800000"/>
            <a:headEnd/>
            <a:tailEnd/>
          </a:ln>
        </p:spPr>
        <p:txBody>
          <a:bodyPr/>
          <a:lstStyle>
            <a:lvl1pPr marL="342900" indent="-3429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altLang="zh-CN" sz="2000">
                <a:solidFill>
                  <a:schemeClr val="tx1"/>
                </a:solidFill>
                <a:ea typeface="微软雅黑" panose="020B0503020204020204" pitchFamily="34" charset="-122"/>
                <a:cs typeface="Times New Roman" panose="02020603050405020304" pitchFamily="18" charset="0"/>
              </a:rPr>
              <a:t>IP</a:t>
            </a:r>
            <a:r>
              <a:rPr lang="zh-CN" sz="2000">
                <a:solidFill>
                  <a:schemeClr val="tx1"/>
                </a:solidFill>
                <a:ea typeface="微软雅黑" panose="020B0503020204020204" pitchFamily="34" charset="-122"/>
                <a:cs typeface="Times New Roman" panose="02020603050405020304" pitchFamily="18" charset="0"/>
              </a:rPr>
              <a:t>数据报</a:t>
            </a:r>
          </a:p>
        </p:txBody>
      </p:sp>
      <p:sp>
        <p:nvSpPr>
          <p:cNvPr id="37" name="Line 15"/>
          <p:cNvSpPr>
            <a:spLocks noChangeShapeType="1"/>
          </p:cNvSpPr>
          <p:nvPr/>
        </p:nvSpPr>
        <p:spPr bwMode="auto">
          <a:xfrm>
            <a:off x="2447017" y="6011641"/>
            <a:ext cx="3976688" cy="0"/>
          </a:xfrm>
          <a:prstGeom prst="line">
            <a:avLst/>
          </a:prstGeom>
          <a:noFill/>
          <a:ln w="9525">
            <a:solidFill>
              <a:srgbClr val="213F99"/>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Line 16"/>
          <p:cNvSpPr>
            <a:spLocks noChangeShapeType="1"/>
          </p:cNvSpPr>
          <p:nvPr/>
        </p:nvSpPr>
        <p:spPr bwMode="auto">
          <a:xfrm>
            <a:off x="2466067" y="4389216"/>
            <a:ext cx="0" cy="468313"/>
          </a:xfrm>
          <a:prstGeom prst="line">
            <a:avLst/>
          </a:prstGeom>
          <a:noFill/>
          <a:ln w="9525">
            <a:solidFill>
              <a:srgbClr val="213F99"/>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Line 17"/>
          <p:cNvSpPr>
            <a:spLocks noChangeShapeType="1"/>
          </p:cNvSpPr>
          <p:nvPr/>
        </p:nvSpPr>
        <p:spPr bwMode="auto">
          <a:xfrm flipV="1">
            <a:off x="6442755" y="4389216"/>
            <a:ext cx="0" cy="468313"/>
          </a:xfrm>
          <a:prstGeom prst="line">
            <a:avLst/>
          </a:prstGeom>
          <a:noFill/>
          <a:ln w="9525">
            <a:solidFill>
              <a:srgbClr val="213F99"/>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Line 18"/>
          <p:cNvSpPr>
            <a:spLocks noChangeShapeType="1"/>
          </p:cNvSpPr>
          <p:nvPr/>
        </p:nvSpPr>
        <p:spPr bwMode="auto">
          <a:xfrm>
            <a:off x="2447017" y="5543329"/>
            <a:ext cx="0" cy="468312"/>
          </a:xfrm>
          <a:prstGeom prst="line">
            <a:avLst/>
          </a:prstGeom>
          <a:noFill/>
          <a:ln w="9525">
            <a:solidFill>
              <a:srgbClr val="213F99"/>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Line 19"/>
          <p:cNvSpPr>
            <a:spLocks noChangeShapeType="1"/>
          </p:cNvSpPr>
          <p:nvPr/>
        </p:nvSpPr>
        <p:spPr bwMode="auto">
          <a:xfrm flipV="1">
            <a:off x="6426880" y="5543329"/>
            <a:ext cx="0" cy="468312"/>
          </a:xfrm>
          <a:prstGeom prst="line">
            <a:avLst/>
          </a:prstGeom>
          <a:noFill/>
          <a:ln w="9525">
            <a:solidFill>
              <a:srgbClr val="213F99"/>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2" name="Text Box 20"/>
          <p:cNvSpPr txBox="1">
            <a:spLocks noChangeArrowheads="1"/>
          </p:cNvSpPr>
          <p:nvPr/>
        </p:nvSpPr>
        <p:spPr bwMode="auto">
          <a:xfrm>
            <a:off x="3794805" y="3200179"/>
            <a:ext cx="661987" cy="468312"/>
          </a:xfrm>
          <a:prstGeom prst="rect">
            <a:avLst/>
          </a:prstGeom>
          <a:noFill/>
          <a:ln>
            <a:noFill/>
          </a:ln>
        </p:spPr>
        <p:txBody>
          <a:bodyPr lIns="0" tIns="0" rIns="0" bIns="0"/>
          <a:lstStyle>
            <a:lvl1pPr marL="342900" indent="-3429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000" dirty="0">
                <a:solidFill>
                  <a:schemeClr val="tx1"/>
                </a:solidFill>
                <a:ea typeface="微软雅黑" panose="020B0503020204020204" pitchFamily="34" charset="-122"/>
                <a:cs typeface="Times New Roman" panose="02020603050405020304" pitchFamily="18" charset="0"/>
              </a:rPr>
              <a:t>TSAP</a:t>
            </a:r>
          </a:p>
        </p:txBody>
      </p:sp>
      <p:sp>
        <p:nvSpPr>
          <p:cNvPr id="43" name="Text Box 21"/>
          <p:cNvSpPr txBox="1">
            <a:spLocks noChangeArrowheads="1"/>
          </p:cNvSpPr>
          <p:nvPr/>
        </p:nvSpPr>
        <p:spPr bwMode="auto">
          <a:xfrm>
            <a:off x="3794805" y="4371754"/>
            <a:ext cx="731837" cy="468312"/>
          </a:xfrm>
          <a:prstGeom prst="rect">
            <a:avLst/>
          </a:prstGeom>
          <a:noFill/>
          <a:ln>
            <a:noFill/>
          </a:ln>
        </p:spPr>
        <p:txBody>
          <a:bodyPr lIns="0" tIns="0" rIns="0" bIns="0"/>
          <a:lstStyle>
            <a:lvl1pPr marL="342900" indent="-3429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000">
                <a:solidFill>
                  <a:schemeClr val="tx1"/>
                </a:solidFill>
                <a:ea typeface="微软雅黑" panose="020B0503020204020204" pitchFamily="34" charset="-122"/>
                <a:cs typeface="Times New Roman" panose="02020603050405020304" pitchFamily="18" charset="0"/>
              </a:rPr>
              <a:t>NSAP</a:t>
            </a:r>
          </a:p>
        </p:txBody>
      </p:sp>
      <p:sp>
        <p:nvSpPr>
          <p:cNvPr id="44" name="Rectangle 22"/>
          <p:cNvSpPr>
            <a:spLocks noChangeArrowheads="1"/>
          </p:cNvSpPr>
          <p:nvPr/>
        </p:nvSpPr>
        <p:spPr bwMode="auto">
          <a:xfrm>
            <a:off x="1500867" y="2154016"/>
            <a:ext cx="1781175" cy="1033463"/>
          </a:xfrm>
          <a:prstGeom prst="rect">
            <a:avLst/>
          </a:prstGeom>
          <a:noFill/>
          <a:ln w="9525">
            <a:solidFill>
              <a:srgbClr val="213F99"/>
            </a:solidFill>
            <a:miter lim="800000"/>
            <a:headEnd/>
            <a:tailEnd/>
          </a:ln>
          <a:effec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45" name="Text Box 23"/>
          <p:cNvSpPr txBox="1">
            <a:spLocks noChangeArrowheads="1"/>
          </p:cNvSpPr>
          <p:nvPr/>
        </p:nvSpPr>
        <p:spPr bwMode="auto">
          <a:xfrm>
            <a:off x="1500867" y="2050829"/>
            <a:ext cx="830677" cy="1200329"/>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7200">
                <a:solidFill>
                  <a:schemeClr val="tx1"/>
                </a:solidFill>
                <a:ea typeface="微软雅黑" panose="020B0503020204020204" pitchFamily="34" charset="-122"/>
                <a:cs typeface="Times New Roman" panose="02020603050405020304" pitchFamily="18" charset="0"/>
                <a:sym typeface="Wingdings" panose="05000000000000000000" pitchFamily="2" charset="2"/>
              </a:rPr>
              <a:t></a:t>
            </a:r>
            <a:endParaRPr lang="zh-CN" altLang="zh-CN" sz="7200">
              <a:solidFill>
                <a:schemeClr val="tx1"/>
              </a:solidFill>
              <a:ea typeface="微软雅黑" panose="020B0503020204020204" pitchFamily="34" charset="-122"/>
              <a:cs typeface="Times New Roman" panose="02020603050405020304" pitchFamily="18" charset="0"/>
            </a:endParaRPr>
          </a:p>
        </p:txBody>
      </p:sp>
      <p:sp>
        <p:nvSpPr>
          <p:cNvPr id="46" name="Rectangle 24"/>
          <p:cNvSpPr>
            <a:spLocks noChangeArrowheads="1"/>
          </p:cNvSpPr>
          <p:nvPr/>
        </p:nvSpPr>
        <p:spPr bwMode="auto">
          <a:xfrm>
            <a:off x="2183492" y="2623916"/>
            <a:ext cx="439224" cy="397545"/>
          </a:xfrm>
          <a:prstGeom prst="rect">
            <a:avLst/>
          </a:prstGeom>
          <a:noFill/>
          <a:ln>
            <a:noFill/>
          </a:ln>
          <a:effectLst/>
        </p:spPr>
        <p:txBody>
          <a:bodyPr wrap="none" lIns="90488" tIns="44450" rIns="90488" bIns="44450">
            <a:spAutoFit/>
          </a:bodyPr>
          <a:lstStyle>
            <a:lvl1pPr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r>
              <a:rPr lang="zh-CN" altLang="zh-CN" sz="2000">
                <a:solidFill>
                  <a:schemeClr val="tx1"/>
                </a:solidFill>
                <a:ea typeface="微软雅黑" panose="020B0503020204020204" pitchFamily="34" charset="-122"/>
                <a:cs typeface="Times New Roman" panose="02020603050405020304" pitchFamily="18" charset="0"/>
              </a:rPr>
              <a:t>…</a:t>
            </a:r>
          </a:p>
        </p:txBody>
      </p:sp>
      <p:sp>
        <p:nvSpPr>
          <p:cNvPr id="47" name="Text Box 25"/>
          <p:cNvSpPr txBox="1">
            <a:spLocks noChangeArrowheads="1"/>
          </p:cNvSpPr>
          <p:nvPr/>
        </p:nvSpPr>
        <p:spPr bwMode="auto">
          <a:xfrm>
            <a:off x="2480355" y="2050829"/>
            <a:ext cx="830677" cy="1200329"/>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7200">
                <a:solidFill>
                  <a:schemeClr val="tx1"/>
                </a:solidFill>
                <a:ea typeface="微软雅黑" panose="020B0503020204020204" pitchFamily="34" charset="-122"/>
                <a:cs typeface="Times New Roman" panose="02020603050405020304" pitchFamily="18" charset="0"/>
                <a:sym typeface="Wingdings" panose="05000000000000000000" pitchFamily="2" charset="2"/>
              </a:rPr>
              <a:t></a:t>
            </a:r>
            <a:endParaRPr lang="zh-CN" altLang="zh-CN" sz="7200">
              <a:solidFill>
                <a:schemeClr val="tx1"/>
              </a:solidFill>
              <a:ea typeface="微软雅黑" panose="020B0503020204020204" pitchFamily="34" charset="-122"/>
              <a:cs typeface="Times New Roman" panose="02020603050405020304" pitchFamily="18" charset="0"/>
            </a:endParaRPr>
          </a:p>
        </p:txBody>
      </p:sp>
      <p:sp>
        <p:nvSpPr>
          <p:cNvPr id="48" name="Rectangle 26"/>
          <p:cNvSpPr>
            <a:spLocks noChangeArrowheads="1"/>
          </p:cNvSpPr>
          <p:nvPr/>
        </p:nvSpPr>
        <p:spPr bwMode="auto">
          <a:xfrm>
            <a:off x="5534705" y="2154016"/>
            <a:ext cx="1781175" cy="1033463"/>
          </a:xfrm>
          <a:prstGeom prst="rect">
            <a:avLst/>
          </a:prstGeom>
          <a:noFill/>
          <a:ln w="9525">
            <a:solidFill>
              <a:srgbClr val="213F99"/>
            </a:solidFill>
            <a:miter lim="800000"/>
            <a:headEnd/>
            <a:tailEnd/>
          </a:ln>
          <a:effec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49" name="Text Box 27"/>
          <p:cNvSpPr txBox="1">
            <a:spLocks noChangeArrowheads="1"/>
          </p:cNvSpPr>
          <p:nvPr/>
        </p:nvSpPr>
        <p:spPr bwMode="auto">
          <a:xfrm>
            <a:off x="5534705" y="2050829"/>
            <a:ext cx="830677" cy="1200329"/>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7200" dirty="0">
                <a:solidFill>
                  <a:schemeClr val="tx1"/>
                </a:solidFill>
                <a:ea typeface="微软雅黑" panose="020B0503020204020204" pitchFamily="34" charset="-122"/>
                <a:cs typeface="Times New Roman" panose="02020603050405020304" pitchFamily="18" charset="0"/>
                <a:sym typeface="Wingdings" panose="05000000000000000000" pitchFamily="2" charset="2"/>
              </a:rPr>
              <a:t></a:t>
            </a:r>
            <a:endParaRPr lang="zh-CN" altLang="zh-CN" sz="7200" dirty="0">
              <a:solidFill>
                <a:schemeClr val="tx1"/>
              </a:solidFill>
              <a:ea typeface="微软雅黑" panose="020B0503020204020204" pitchFamily="34" charset="-122"/>
              <a:cs typeface="Times New Roman" panose="02020603050405020304" pitchFamily="18" charset="0"/>
            </a:endParaRPr>
          </a:p>
        </p:txBody>
      </p:sp>
      <p:sp>
        <p:nvSpPr>
          <p:cNvPr id="50" name="Rectangle 28"/>
          <p:cNvSpPr>
            <a:spLocks noChangeArrowheads="1"/>
          </p:cNvSpPr>
          <p:nvPr/>
        </p:nvSpPr>
        <p:spPr bwMode="auto">
          <a:xfrm>
            <a:off x="6217330" y="2623916"/>
            <a:ext cx="439224" cy="397545"/>
          </a:xfrm>
          <a:prstGeom prst="rect">
            <a:avLst/>
          </a:prstGeom>
          <a:noFill/>
          <a:ln>
            <a:noFill/>
          </a:ln>
          <a:effectLst/>
        </p:spPr>
        <p:txBody>
          <a:bodyPr wrap="none" lIns="90488" tIns="44450" rIns="90488" bIns="44450">
            <a:spAutoFit/>
          </a:bodyPr>
          <a:lstStyle>
            <a:lvl1pPr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r>
              <a:rPr lang="zh-CN" altLang="zh-CN" sz="2000" dirty="0">
                <a:solidFill>
                  <a:schemeClr val="tx1"/>
                </a:solidFill>
                <a:ea typeface="微软雅黑" panose="020B0503020204020204" pitchFamily="34" charset="-122"/>
                <a:cs typeface="Times New Roman" panose="02020603050405020304" pitchFamily="18" charset="0"/>
              </a:rPr>
              <a:t>…</a:t>
            </a:r>
          </a:p>
        </p:txBody>
      </p:sp>
      <p:sp>
        <p:nvSpPr>
          <p:cNvPr id="51" name="Text Box 29"/>
          <p:cNvSpPr txBox="1">
            <a:spLocks noChangeArrowheads="1"/>
          </p:cNvSpPr>
          <p:nvPr/>
        </p:nvSpPr>
        <p:spPr bwMode="auto">
          <a:xfrm>
            <a:off x="6514192" y="2050829"/>
            <a:ext cx="830677" cy="1200329"/>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7200" dirty="0">
                <a:solidFill>
                  <a:schemeClr val="tx1"/>
                </a:solidFill>
                <a:ea typeface="微软雅黑" panose="020B0503020204020204" pitchFamily="34" charset="-122"/>
                <a:cs typeface="Times New Roman" panose="02020603050405020304" pitchFamily="18" charset="0"/>
                <a:sym typeface="Wingdings" panose="05000000000000000000" pitchFamily="2" charset="2"/>
              </a:rPr>
              <a:t></a:t>
            </a:r>
            <a:endParaRPr lang="zh-CN" altLang="zh-CN" sz="7200" dirty="0">
              <a:solidFill>
                <a:schemeClr val="tx1"/>
              </a:solidFill>
              <a:ea typeface="微软雅黑" panose="020B0503020204020204" pitchFamily="34" charset="-122"/>
              <a:cs typeface="Times New Roman" panose="02020603050405020304" pitchFamily="18" charset="0"/>
            </a:endParaRPr>
          </a:p>
        </p:txBody>
      </p:sp>
      <p:sp>
        <p:nvSpPr>
          <p:cNvPr id="52" name="矩形 51"/>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30244453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a:noFill/>
        </p:spPr>
        <p:txBody>
          <a:bodyPr/>
          <a:lstStyle/>
          <a:p>
            <a:pPr algn="ctr">
              <a:defRPr/>
            </a:pPr>
            <a:r>
              <a:rPr lang="zh-CN" altLang="en-US" sz="1800" dirty="0" smtClean="0">
                <a:solidFill>
                  <a:srgbClr val="213F99"/>
                </a:solidFill>
                <a:latin typeface="Times New Roman" panose="02020603050405020304" pitchFamily="18" charset="0"/>
                <a:ea typeface="微软雅黑" panose="020B0503020204020204" pitchFamily="34" charset="-122"/>
                <a:cs typeface="Times New Roman" panose="02020603050405020304" pitchFamily="18" charset="0"/>
              </a:rPr>
              <a:t> </a:t>
            </a:r>
            <a:fld id="{2EEF1883-7A0E-4F66-9932-E581691AD397}" type="slidenum">
              <a:rPr lang="zh-CN" altLang="en-US" sz="1800">
                <a:solidFill>
                  <a:srgbClr val="213F99"/>
                </a:solidFill>
                <a:latin typeface="Times New Roman" panose="02020603050405020304" pitchFamily="18" charset="0"/>
                <a:ea typeface="微软雅黑" panose="020B0503020204020204" pitchFamily="34" charset="-122"/>
                <a:cs typeface="Times New Roman" panose="02020603050405020304" pitchFamily="18" charset="0"/>
              </a:rPr>
              <a:pPr algn="ctr">
                <a:defRPr/>
              </a:pPr>
              <a:t>16</a:t>
            </a:fld>
            <a:r>
              <a:rPr lang="zh-CN" altLang="en-US" sz="1800" dirty="0">
                <a:solidFill>
                  <a:srgbClr val="213F99"/>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6.2.1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传输层端口</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端口示意</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UDP</a:t>
            </a:r>
            <a:r>
              <a:rPr lang="zh-CN" altLang="en-US" sz="1200" b="1" dirty="0" smtClean="0"/>
              <a:t>协议</a:t>
            </a:r>
            <a:endParaRPr lang="zh-CN" altLang="en-US" sz="1200" b="1" dirty="0"/>
          </a:p>
        </p:txBody>
      </p:sp>
      <p:sp>
        <p:nvSpPr>
          <p:cNvPr id="26" name="Text Box 25"/>
          <p:cNvSpPr txBox="1">
            <a:spLocks noChangeArrowheads="1"/>
          </p:cNvSpPr>
          <p:nvPr/>
        </p:nvSpPr>
        <p:spPr bwMode="auto">
          <a:xfrm>
            <a:off x="-225425" y="1944499"/>
            <a:ext cx="5027612" cy="522287"/>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800">
                <a:solidFill>
                  <a:srgbClr val="99003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a:solidFill>
                  <a:srgbClr val="990033"/>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a:solidFill>
                  <a:srgbClr val="990033"/>
                </a:solidFill>
                <a:latin typeface="Times New Roman" panose="02020603050405020304" pitchFamily="18" charset="0"/>
                <a:ea typeface="微软雅黑" panose="020B0503020204020204" pitchFamily="34" charset="-122"/>
                <a:cs typeface="Times New Roman" panose="02020603050405020304" pitchFamily="18" charset="0"/>
              </a:rPr>
              <a:t>）端口</a:t>
            </a:r>
          </a:p>
        </p:txBody>
      </p:sp>
      <p:pic>
        <p:nvPicPr>
          <p:cNvPr id="27" name="图片 4308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12874" y="4608324"/>
            <a:ext cx="1333500" cy="1231900"/>
          </a:xfrm>
          <a:prstGeom prst="rect">
            <a:avLst/>
          </a:prstGeom>
          <a:noFill/>
          <a:ln>
            <a:noFill/>
          </a:ln>
        </p:spPr>
      </p:pic>
      <p:pic>
        <p:nvPicPr>
          <p:cNvPr id="28" name="图片 4309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05250" y="2084199"/>
            <a:ext cx="1212850" cy="1536700"/>
          </a:xfrm>
          <a:prstGeom prst="rect">
            <a:avLst/>
          </a:prstGeom>
          <a:noFill/>
          <a:ln>
            <a:noFill/>
          </a:ln>
        </p:spPr>
      </p:pic>
      <p:graphicFrame>
        <p:nvGraphicFramePr>
          <p:cNvPr id="31" name="表格 30"/>
          <p:cNvGraphicFramePr>
            <a:graphicFrameLocks noGrp="1"/>
          </p:cNvGraphicFramePr>
          <p:nvPr>
            <p:extLst>
              <p:ext uri="{D42A27DB-BD31-4B8C-83A1-F6EECF244321}">
                <p14:modId xmlns:p14="http://schemas.microsoft.com/office/powerpoint/2010/main" val="2740270766"/>
              </p:ext>
            </p:extLst>
          </p:nvPr>
        </p:nvGraphicFramePr>
        <p:xfrm>
          <a:off x="0" y="1804799"/>
          <a:ext cx="3416300" cy="1323976"/>
        </p:xfrm>
        <a:graphic>
          <a:graphicData uri="http://schemas.openxmlformats.org/drawingml/2006/table">
            <a:tbl>
              <a:tblPr firstRow="1" bandRow="1">
                <a:tableStyleId>{5C22544A-7EE6-4342-B048-85BDC9FD1C3A}</a:tableStyleId>
              </a:tblPr>
              <a:tblGrid>
                <a:gridCol w="854075"/>
                <a:gridCol w="854075"/>
                <a:gridCol w="854075"/>
                <a:gridCol w="854075"/>
              </a:tblGrid>
              <a:tr h="661988">
                <a:tc>
                  <a:txBody>
                    <a:bodyPr/>
                    <a:lstStyle/>
                    <a:p>
                      <a:pPr algn="ctr"/>
                      <a:r>
                        <a:rPr lang="en-US" altLang="zh-CN" sz="18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a:t>
                      </a:r>
                    </a:p>
                    <a:p>
                      <a:pPr algn="ctr"/>
                      <a:r>
                        <a:rPr lang="en-US" altLang="zh-CN" sz="18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80</a:t>
                      </a:r>
                      <a:endParaRPr lang="zh-CN" altLang="en-US" sz="1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T="45801" marB="45801">
                    <a:solidFill>
                      <a:srgbClr val="213F99"/>
                    </a:solidFill>
                  </a:tcPr>
                </a:tc>
                <a:tc>
                  <a:txBody>
                    <a:bodyPr/>
                    <a:lstStyle/>
                    <a:p>
                      <a:pPr algn="ctr"/>
                      <a:r>
                        <a:rPr lang="en-US" altLang="zh-CN" sz="18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FTP</a:t>
                      </a:r>
                    </a:p>
                    <a:p>
                      <a:pPr algn="ctr"/>
                      <a:r>
                        <a:rPr lang="en-US" altLang="zh-CN" sz="18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a:t>
                      </a:r>
                      <a:endParaRPr lang="zh-CN" altLang="en-US" sz="1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T="45801" marB="45801">
                    <a:solidFill>
                      <a:srgbClr val="213F99"/>
                    </a:solidFill>
                  </a:tcPr>
                </a:tc>
                <a:tc>
                  <a:txBody>
                    <a:bodyPr/>
                    <a:lstStyle/>
                    <a:p>
                      <a:pPr algn="ctr"/>
                      <a:r>
                        <a:rPr lang="en-US" altLang="zh-CN" sz="18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SSH</a:t>
                      </a:r>
                    </a:p>
                    <a:p>
                      <a:pPr algn="ctr"/>
                      <a:r>
                        <a:rPr lang="en-US" altLang="zh-CN" sz="18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a:t>
                      </a:r>
                      <a:endParaRPr lang="zh-CN" altLang="en-US" sz="1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T="45801" marB="45801">
                    <a:solidFill>
                      <a:srgbClr val="213F99"/>
                    </a:solidFill>
                  </a:tcPr>
                </a:tc>
                <a:tc>
                  <a:txBody>
                    <a:bodyPr/>
                    <a:lstStyle/>
                    <a:p>
                      <a:pPr algn="ctr"/>
                      <a:r>
                        <a:rPr lang="en-US" altLang="zh-CN" sz="18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SMTP</a:t>
                      </a:r>
                    </a:p>
                    <a:p>
                      <a:pPr algn="ctr"/>
                      <a:r>
                        <a:rPr lang="en-US" altLang="zh-CN" sz="18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25</a:t>
                      </a:r>
                      <a:endParaRPr lang="zh-CN" altLang="en-US" sz="1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T="45801" marB="45801">
                    <a:solidFill>
                      <a:srgbClr val="213F99"/>
                    </a:solidFill>
                  </a:tcPr>
                </a:tc>
              </a:tr>
              <a:tr h="661988">
                <a:tc gridSpan="4">
                  <a:txBody>
                    <a:bodyPr/>
                    <a:lstStyle/>
                    <a:p>
                      <a:pPr algn="ctr"/>
                      <a:r>
                        <a:rPr lang="zh-CN" altLang="en-US" sz="24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操作系统</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T="45801" marB="45801">
                    <a:solidFill>
                      <a:srgbClr val="213F99"/>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bl>
          </a:graphicData>
        </a:graphic>
      </p:graphicFrame>
      <p:sp>
        <p:nvSpPr>
          <p:cNvPr id="32" name="任意多边形 43092"/>
          <p:cNvSpPr>
            <a:spLocks/>
          </p:cNvSpPr>
          <p:nvPr/>
        </p:nvSpPr>
        <p:spPr bwMode="auto">
          <a:xfrm>
            <a:off x="3416300" y="1817499"/>
            <a:ext cx="520700" cy="1536700"/>
          </a:xfrm>
          <a:custGeom>
            <a:avLst/>
            <a:gdLst>
              <a:gd name="T0" fmla="*/ 545962 w 495300"/>
              <a:gd name="T1" fmla="*/ 628706 h 1562100"/>
              <a:gd name="T2" fmla="*/ 575475 w 495300"/>
              <a:gd name="T3" fmla="*/ 1487132 h 1562100"/>
              <a:gd name="T4" fmla="*/ 14756 w 495300"/>
              <a:gd name="T5" fmla="*/ 1257413 h 1562100"/>
              <a:gd name="T6" fmla="*/ 0 w 495300"/>
              <a:gd name="T7" fmla="*/ 0 h 1562100"/>
              <a:gd name="T8" fmla="*/ 545962 w 495300"/>
              <a:gd name="T9" fmla="*/ 628706 h 1562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5300" h="1562100">
                <a:moveTo>
                  <a:pt x="469900" y="660400"/>
                </a:moveTo>
                <a:lnTo>
                  <a:pt x="495300" y="1562100"/>
                </a:lnTo>
                <a:lnTo>
                  <a:pt x="12700" y="1320800"/>
                </a:lnTo>
                <a:lnTo>
                  <a:pt x="0" y="0"/>
                </a:lnTo>
                <a:lnTo>
                  <a:pt x="469900" y="660400"/>
                </a:lnTo>
                <a:close/>
              </a:path>
            </a:pathLst>
          </a:custGeom>
          <a:noFill/>
          <a:ln w="9525" cap="flat" cmpd="sng" algn="ctr">
            <a:solidFill>
              <a:schemeClr val="tx1"/>
            </a:solidFill>
            <a:prstDash val="solid"/>
            <a:round/>
            <a:headEnd type="none" w="med" len="med"/>
            <a:tailEnd type="none" w="med" len="med"/>
          </a:ln>
          <a:effectLst/>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圆角矩形标注 32"/>
          <p:cNvSpPr/>
          <p:nvPr/>
        </p:nvSpPr>
        <p:spPr bwMode="auto">
          <a:xfrm>
            <a:off x="5219700" y="2084199"/>
            <a:ext cx="3648527" cy="876300"/>
          </a:xfrm>
          <a:prstGeom prst="wedgeRoundRectCallout">
            <a:avLst>
              <a:gd name="adj1" fmla="val -47965"/>
              <a:gd name="adj2" fmla="val 105357"/>
              <a:gd name="adj3" fmla="val 16667"/>
            </a:avLst>
          </a:prstGeom>
          <a:noFill/>
          <a:ln w="9525" cap="flat" cmpd="sng" algn="ctr">
            <a:solidFill>
              <a:schemeClr val="tx1"/>
            </a:solidFill>
            <a:prstDash val="solid"/>
            <a:round/>
            <a:headEnd type="none" w="med" len="med"/>
            <a:tailEnd type="none" w="med" len="med"/>
          </a:ln>
          <a:effectLst/>
          <a:extLst/>
        </p:spPr>
        <p:txBody>
          <a:bodyPr/>
          <a:lstStyle/>
          <a:p>
            <a:pPr>
              <a:buFont typeface="Arial" panose="020B0604020202020204" pitchFamily="34" charset="0"/>
              <a:buNone/>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发给</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TCP</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80</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端口的连接请求，转发给</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进程</a:t>
            </a:r>
          </a:p>
        </p:txBody>
      </p:sp>
      <p:graphicFrame>
        <p:nvGraphicFramePr>
          <p:cNvPr id="34" name="表格 33"/>
          <p:cNvGraphicFramePr>
            <a:graphicFrameLocks noGrp="1"/>
          </p:cNvGraphicFramePr>
          <p:nvPr>
            <p:extLst>
              <p:ext uri="{D42A27DB-BD31-4B8C-83A1-F6EECF244321}">
                <p14:modId xmlns:p14="http://schemas.microsoft.com/office/powerpoint/2010/main" val="1670230218"/>
              </p:ext>
            </p:extLst>
          </p:nvPr>
        </p:nvGraphicFramePr>
        <p:xfrm>
          <a:off x="114300" y="6029055"/>
          <a:ext cx="7778750" cy="368300"/>
        </p:xfrm>
        <a:graphic>
          <a:graphicData uri="http://schemas.openxmlformats.org/drawingml/2006/table">
            <a:tbl>
              <a:tblPr firstRow="1" bandRow="1">
                <a:tableStyleId>{5C22544A-7EE6-4342-B048-85BDC9FD1C3A}</a:tableStyleId>
              </a:tblPr>
              <a:tblGrid>
                <a:gridCol w="1555750"/>
                <a:gridCol w="1555750"/>
                <a:gridCol w="1555750"/>
                <a:gridCol w="1555750"/>
                <a:gridCol w="1555750"/>
              </a:tblGrid>
              <a:tr h="368300">
                <a:tc>
                  <a:txBody>
                    <a:bodyPr/>
                    <a:lstStyle/>
                    <a:p>
                      <a:pPr algn="ctr"/>
                      <a:r>
                        <a:rPr lang="zh-CN" altLang="en-US" sz="1800" b="1" dirty="0" smtClean="0">
                          <a:ln>
                            <a:solidFill>
                              <a:schemeClr val="bg1"/>
                            </a:solidFill>
                          </a:ln>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以太网首部</a:t>
                      </a:r>
                      <a:endParaRPr lang="zh-CN" altLang="en-US" sz="1800" b="1" dirty="0">
                        <a:ln>
                          <a:solidFill>
                            <a:schemeClr val="bg1"/>
                          </a:solidFill>
                        </a:ln>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9" marR="91439" marT="45407" marB="45407">
                    <a:solidFill>
                      <a:srgbClr val="213F99"/>
                    </a:solidFill>
                  </a:tcPr>
                </a:tc>
                <a:tc>
                  <a:txBody>
                    <a:bodyPr/>
                    <a:lstStyle/>
                    <a:p>
                      <a:pPr algn="ctr"/>
                      <a:r>
                        <a:rPr lang="en-US" altLang="zh-CN" sz="1800" b="1" dirty="0" smtClean="0">
                          <a:ln>
                            <a:solidFill>
                              <a:schemeClr val="bg1"/>
                            </a:solidFill>
                          </a:ln>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1800" b="1" dirty="0" smtClean="0">
                          <a:ln>
                            <a:solidFill>
                              <a:schemeClr val="bg1"/>
                            </a:solidFill>
                          </a:ln>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首部</a:t>
                      </a:r>
                      <a:endParaRPr lang="zh-CN" altLang="en-US" sz="1800" b="1" dirty="0">
                        <a:ln>
                          <a:solidFill>
                            <a:schemeClr val="bg1"/>
                          </a:solidFill>
                        </a:ln>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9" marR="91439" marT="45407" marB="45407">
                    <a:solidFill>
                      <a:srgbClr val="213F99"/>
                    </a:solidFill>
                  </a:tcPr>
                </a:tc>
                <a:tc>
                  <a:txBody>
                    <a:bodyPr/>
                    <a:lstStyle/>
                    <a:p>
                      <a:pPr algn="ctr"/>
                      <a:r>
                        <a:rPr lang="zh-CN" altLang="en-US" sz="1800" b="1" dirty="0" smtClean="0">
                          <a:ln>
                            <a:solidFill>
                              <a:schemeClr val="bg1"/>
                            </a:solidFill>
                          </a:ln>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源端口</a:t>
                      </a:r>
                      <a:r>
                        <a:rPr lang="en-US" altLang="zh-CN" sz="1800" b="1" dirty="0" smtClean="0">
                          <a:ln>
                            <a:solidFill>
                              <a:schemeClr val="bg1"/>
                            </a:solidFill>
                          </a:ln>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2000</a:t>
                      </a:r>
                      <a:endParaRPr lang="zh-CN" altLang="en-US" sz="1800" b="1" dirty="0">
                        <a:ln>
                          <a:solidFill>
                            <a:schemeClr val="bg1"/>
                          </a:solidFill>
                        </a:ln>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9" marR="91439" marT="45407" marB="45407">
                    <a:solidFill>
                      <a:srgbClr val="213F99"/>
                    </a:solidFill>
                  </a:tcPr>
                </a:tc>
                <a:tc>
                  <a:txBody>
                    <a:bodyPr/>
                    <a:lstStyle/>
                    <a:p>
                      <a:pPr algn="ctr"/>
                      <a:r>
                        <a:rPr lang="zh-CN" altLang="en-US" sz="1800" b="1" dirty="0" smtClean="0">
                          <a:ln>
                            <a:solidFill>
                              <a:schemeClr val="bg1"/>
                            </a:solidFill>
                          </a:ln>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目的端口</a:t>
                      </a:r>
                      <a:r>
                        <a:rPr lang="en-US" altLang="zh-CN" sz="1800" b="1" dirty="0" smtClean="0">
                          <a:ln>
                            <a:solidFill>
                              <a:schemeClr val="bg1"/>
                            </a:solidFill>
                          </a:ln>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80</a:t>
                      </a:r>
                      <a:endParaRPr lang="zh-CN" altLang="en-US" sz="1800" b="1" dirty="0">
                        <a:ln>
                          <a:solidFill>
                            <a:schemeClr val="bg1"/>
                          </a:solidFill>
                        </a:ln>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9" marR="91439" marT="45407" marB="45407">
                    <a:solidFill>
                      <a:srgbClr val="213F99"/>
                    </a:solidFill>
                  </a:tcPr>
                </a:tc>
                <a:tc>
                  <a:txBody>
                    <a:bodyPr/>
                    <a:lstStyle/>
                    <a:p>
                      <a:pPr algn="ctr"/>
                      <a:r>
                        <a:rPr lang="en-US" altLang="zh-CN" sz="1800" b="1" dirty="0" smtClean="0">
                          <a:ln>
                            <a:solidFill>
                              <a:schemeClr val="bg1"/>
                            </a:solidFill>
                          </a:ln>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SYN=1</a:t>
                      </a:r>
                      <a:endParaRPr lang="zh-CN" altLang="en-US" sz="1800" b="1" dirty="0">
                        <a:ln>
                          <a:solidFill>
                            <a:schemeClr val="bg1"/>
                          </a:solidFill>
                        </a:ln>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9" marR="91439" marT="45407" marB="45407">
                    <a:solidFill>
                      <a:srgbClr val="213F99"/>
                    </a:solidFill>
                  </a:tcPr>
                </a:tc>
              </a:tr>
            </a:tbl>
          </a:graphicData>
        </a:graphic>
      </p:graphicFrame>
      <p:sp>
        <p:nvSpPr>
          <p:cNvPr id="35" name="圆角矩形标注 34"/>
          <p:cNvSpPr/>
          <p:nvPr/>
        </p:nvSpPr>
        <p:spPr bwMode="auto">
          <a:xfrm>
            <a:off x="2895395" y="4424174"/>
            <a:ext cx="3813584" cy="1237402"/>
          </a:xfrm>
          <a:prstGeom prst="wedgeRoundRectCallout">
            <a:avLst>
              <a:gd name="adj1" fmla="val 48235"/>
              <a:gd name="adj2" fmla="val 74928"/>
              <a:gd name="adj3" fmla="val 16667"/>
            </a:avLst>
          </a:prstGeom>
          <a:noFill/>
          <a:ln w="9525" cap="flat" cmpd="sng" algn="ctr">
            <a:solidFill>
              <a:schemeClr val="tx1"/>
            </a:solidFill>
            <a:prstDash val="solid"/>
            <a:round/>
            <a:headEnd type="none" w="med" len="med"/>
            <a:tailEnd type="none" w="med" len="med"/>
          </a:ln>
          <a:effectLst/>
          <a:extLst/>
        </p:spPr>
        <p:txBody>
          <a:bodyPr/>
          <a:lstStyle/>
          <a:p>
            <a:pPr>
              <a:buFont typeface="Arial" panose="020B0604020202020204" pitchFamily="34" charset="0"/>
              <a:buNone/>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向端口为</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80</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的服务器地址发送</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TCP</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连接</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请求报文段，源端口</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2000</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6" name="直接连接符 43099"/>
          <p:cNvCxnSpPr>
            <a:cxnSpLocks noChangeShapeType="1"/>
          </p:cNvCxnSpPr>
          <p:nvPr/>
        </p:nvCxnSpPr>
        <p:spPr bwMode="auto">
          <a:xfrm>
            <a:off x="63500" y="4030474"/>
            <a:ext cx="9080500" cy="69817"/>
          </a:xfrm>
          <a:prstGeom prst="line">
            <a:avLst/>
          </a:prstGeom>
          <a:noFill/>
          <a:ln w="381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43101"/>
          <p:cNvCxnSpPr>
            <a:cxnSpLocks noChangeShapeType="1"/>
          </p:cNvCxnSpPr>
          <p:nvPr/>
        </p:nvCxnSpPr>
        <p:spPr bwMode="auto">
          <a:xfrm flipH="1" flipV="1">
            <a:off x="1504950" y="3176399"/>
            <a:ext cx="15875" cy="854075"/>
          </a:xfrm>
          <a:prstGeom prst="line">
            <a:avLst/>
          </a:prstGeom>
          <a:noFill/>
          <a:ln w="381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165"/>
          <p:cNvCxnSpPr>
            <a:cxnSpLocks noChangeShapeType="1"/>
          </p:cNvCxnSpPr>
          <p:nvPr/>
        </p:nvCxnSpPr>
        <p:spPr bwMode="auto">
          <a:xfrm flipH="1" flipV="1">
            <a:off x="7861551" y="4128932"/>
            <a:ext cx="5910" cy="564846"/>
          </a:xfrm>
          <a:prstGeom prst="line">
            <a:avLst/>
          </a:prstGeom>
          <a:noFill/>
          <a:ln w="381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矩形 38"/>
          <p:cNvSpPr/>
          <p:nvPr/>
        </p:nvSpPr>
        <p:spPr>
          <a:xfrm>
            <a:off x="1" y="1627762"/>
            <a:ext cx="9105422" cy="5126123"/>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311782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slide(fromBottom)">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6.2.1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传输层端口</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端口分类</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UDP</a:t>
            </a:r>
            <a:r>
              <a:rPr lang="zh-CN" altLang="en-US" sz="1200" b="1" dirty="0" smtClean="0"/>
              <a:t>协议</a:t>
            </a:r>
            <a:endParaRPr lang="zh-CN" altLang="en-US" sz="1200" b="1" dirty="0"/>
          </a:p>
        </p:txBody>
      </p:sp>
      <p:sp>
        <p:nvSpPr>
          <p:cNvPr id="24" name="Oval 4"/>
          <p:cNvSpPr>
            <a:spLocks noChangeArrowheads="1"/>
          </p:cNvSpPr>
          <p:nvPr/>
        </p:nvSpPr>
        <p:spPr bwMode="auto">
          <a:xfrm>
            <a:off x="2701925" y="3273878"/>
            <a:ext cx="3625850" cy="1863725"/>
          </a:xfrm>
          <a:prstGeom prst="ellipse">
            <a:avLst/>
          </a:prstGeom>
          <a:noFill/>
          <a:ln w="9525">
            <a:noFill/>
            <a:round/>
            <a:headEnd/>
            <a:tailEnd/>
          </a:ln>
          <a:effectLst/>
          <a:ex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fontAlgn="auto" hangingPunct="1">
              <a:spcBef>
                <a:spcPts val="0"/>
              </a:spcBef>
              <a:spcAft>
                <a:spcPts val="0"/>
              </a:spcAft>
              <a:defRPr/>
            </a:pPr>
            <a:endParaRPr lang="zh-CN" altLang="en-US" sz="2800" b="0" kern="0" smtClean="0">
              <a:ea typeface="微软雅黑" panose="020B0503020204020204" pitchFamily="34" charset="-122"/>
              <a:cs typeface="Times New Roman" panose="02020603050405020304" pitchFamily="18" charset="0"/>
            </a:endParaRPr>
          </a:p>
        </p:txBody>
      </p:sp>
      <p:sp>
        <p:nvSpPr>
          <p:cNvPr id="25" name="AutoShape 5"/>
          <p:cNvSpPr>
            <a:spLocks noChangeArrowheads="1"/>
          </p:cNvSpPr>
          <p:nvPr/>
        </p:nvSpPr>
        <p:spPr bwMode="auto">
          <a:xfrm>
            <a:off x="-51271" y="2116590"/>
            <a:ext cx="3562350" cy="3609975"/>
          </a:xfrm>
          <a:prstGeom prst="rightArrow">
            <a:avLst>
              <a:gd name="adj1" fmla="val 90630"/>
              <a:gd name="adj2" fmla="val 32264"/>
            </a:avLst>
          </a:prstGeom>
          <a:noFill/>
          <a:ln w="9525">
            <a:solidFill>
              <a:srgbClr val="000000"/>
            </a:solidFill>
            <a:miter lim="800000"/>
            <a:headEnd/>
            <a:tailEnd/>
          </a:ln>
          <a:effectLst/>
          <a:extLst/>
        </p:spPr>
        <p:txBody>
          <a:bodyPr wrap="none" anchor="ctr"/>
          <a:lstStyle/>
          <a:p>
            <a:pPr eaLnBrk="1" latinLnBrk="1" hangingPunct="1">
              <a:buClr>
                <a:srgbClr val="FFCC66"/>
              </a:buClr>
              <a:buFont typeface="Wingdings" panose="05000000000000000000" pitchFamily="2" charset="2"/>
              <a:buNone/>
              <a:defRPr/>
            </a:pPr>
            <a:endParaRPr lang="ko-KR" altLang="en-US" sz="280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eaLnBrk="1" latinLnBrk="1" hangingPunct="1">
              <a:buClr>
                <a:srgbClr val="FFCC66"/>
              </a:buClr>
              <a:buFont typeface="Wingdings" panose="05000000000000000000" pitchFamily="2" charset="2"/>
              <a:buNone/>
              <a:defRPr/>
            </a:pPr>
            <a:endParaRPr lang="ko-KR" altLang="en-US" sz="280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eaLnBrk="1" latinLnBrk="1" hangingPunct="1">
              <a:buClr>
                <a:srgbClr val="FFCC66"/>
              </a:buClr>
              <a:buFont typeface="Wingdings" panose="05000000000000000000" pitchFamily="2" charset="2"/>
              <a:buNone/>
              <a:defRPr/>
            </a:pPr>
            <a:endParaRPr lang="ko-KR" altLang="en-US" sz="280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
        <p:nvSpPr>
          <p:cNvPr id="26" name="AutoShape 6"/>
          <p:cNvSpPr>
            <a:spLocks noChangeArrowheads="1"/>
          </p:cNvSpPr>
          <p:nvPr/>
        </p:nvSpPr>
        <p:spPr bwMode="auto">
          <a:xfrm>
            <a:off x="5538787" y="2120175"/>
            <a:ext cx="3603625" cy="3638550"/>
          </a:xfrm>
          <a:prstGeom prst="leftArrow">
            <a:avLst>
              <a:gd name="adj1" fmla="val 91454"/>
              <a:gd name="adj2" fmla="val 33287"/>
            </a:avLst>
          </a:prstGeom>
          <a:noFill/>
          <a:ln w="9525">
            <a:solidFill>
              <a:srgbClr val="000000"/>
            </a:solidFill>
            <a:miter lim="800000"/>
            <a:headEnd/>
            <a:tailEnd/>
          </a:ln>
          <a:effectLst/>
          <a:extLst/>
        </p:spPr>
        <p:txBody>
          <a:bodyPr wrap="none" anchor="ctr"/>
          <a:lstStyle/>
          <a:p>
            <a:pPr eaLnBrk="1" latinLnBrk="1" hangingPunct="1">
              <a:buClr>
                <a:srgbClr val="FFCC66"/>
              </a:buClr>
              <a:buFont typeface="Wingdings" panose="05000000000000000000" pitchFamily="2" charset="2"/>
              <a:buNone/>
              <a:defRPr/>
            </a:pPr>
            <a:endParaRPr lang="zh-CN" altLang="zh-CN" sz="2800">
              <a:solidFill>
                <a:srgbClr val="FFFFFF"/>
              </a:solidFill>
              <a:effectLst>
                <a:outerShdw blurRad="38100" dist="38100" dir="2700000" algn="tl">
                  <a:srgbClr val="000000"/>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AutoShape 7"/>
          <p:cNvSpPr>
            <a:spLocks noChangeArrowheads="1"/>
          </p:cNvSpPr>
          <p:nvPr/>
        </p:nvSpPr>
        <p:spPr bwMode="auto">
          <a:xfrm>
            <a:off x="2225675" y="1730828"/>
            <a:ext cx="4752975" cy="1012825"/>
          </a:xfrm>
          <a:prstGeom prst="triangle">
            <a:avLst>
              <a:gd name="adj" fmla="val 50000"/>
            </a:avLst>
          </a:prstGeom>
          <a:gradFill rotWithShape="1">
            <a:gsLst>
              <a:gs pos="0">
                <a:srgbClr val="FFFFFF">
                  <a:alpha val="79999"/>
                </a:srgbClr>
              </a:gs>
              <a:gs pos="100000">
                <a:srgbClr val="CCECFF">
                  <a:alpha val="0"/>
                </a:srgbClr>
              </a:gs>
            </a:gsLst>
            <a:lin ang="5400000" scaled="1"/>
          </a:gra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fontAlgn="auto" hangingPunct="1">
              <a:spcBef>
                <a:spcPts val="0"/>
              </a:spcBef>
              <a:spcAft>
                <a:spcPts val="0"/>
              </a:spcAft>
              <a:defRPr/>
            </a:pPr>
            <a:endParaRPr lang="zh-CN" altLang="en-US" sz="2800" kern="0" smtClean="0">
              <a:ea typeface="微软雅黑" panose="020B0503020204020204" pitchFamily="34" charset="-122"/>
              <a:cs typeface="Times New Roman" panose="02020603050405020304" pitchFamily="18" charset="0"/>
            </a:endParaRPr>
          </a:p>
        </p:txBody>
      </p:sp>
      <p:grpSp>
        <p:nvGrpSpPr>
          <p:cNvPr id="28" name="组合 1"/>
          <p:cNvGrpSpPr>
            <a:grpSpLocks/>
          </p:cNvGrpSpPr>
          <p:nvPr/>
        </p:nvGrpSpPr>
        <p:grpSpPr bwMode="auto">
          <a:xfrm>
            <a:off x="16992" y="2264228"/>
            <a:ext cx="3300412" cy="3295650"/>
            <a:chOff x="1438275" y="3309938"/>
            <a:chExt cx="3300413" cy="3295650"/>
          </a:xfrm>
        </p:grpSpPr>
        <p:sp>
          <p:nvSpPr>
            <p:cNvPr id="31" name="AutoShape 8"/>
            <p:cNvSpPr>
              <a:spLocks noChangeArrowheads="1"/>
            </p:cNvSpPr>
            <p:nvPr/>
          </p:nvSpPr>
          <p:spPr bwMode="auto">
            <a:xfrm>
              <a:off x="1438275" y="3309938"/>
              <a:ext cx="3300413" cy="3295650"/>
            </a:xfrm>
            <a:prstGeom prst="rightArrow">
              <a:avLst>
                <a:gd name="adj1" fmla="val 90657"/>
                <a:gd name="adj2" fmla="val 30980"/>
              </a:avLst>
            </a:prstGeom>
            <a:noFill/>
            <a:ln>
              <a:solidFill>
                <a:srgbClr val="213F99"/>
              </a:solidFill>
            </a:ln>
            <a:effectLst/>
            <a:extLst/>
          </p:spPr>
          <p:txBody>
            <a:bodyPr wrap="none" anchor="ctr"/>
            <a:lstStyle/>
            <a:p>
              <a:pPr eaLnBrk="1" latinLnBrk="1" hangingPunct="1">
                <a:buClr>
                  <a:srgbClr val="FFCC66"/>
                </a:buClr>
                <a:buFont typeface="Wingdings" panose="05000000000000000000" pitchFamily="2" charset="2"/>
                <a:buChar char="l"/>
                <a:defRPr/>
              </a:pPr>
              <a:endParaRPr lang="ko-KR" altLang="en-US" sz="2800" dirty="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eaLnBrk="1" latinLnBrk="1" hangingPunct="1">
                <a:buClr>
                  <a:srgbClr val="FFCC66"/>
                </a:buClr>
                <a:buFont typeface="Wingdings" panose="05000000000000000000" pitchFamily="2" charset="2"/>
                <a:buChar char="l"/>
                <a:defRPr/>
              </a:pPr>
              <a:endParaRPr lang="ko-KR" altLang="en-US" sz="2800" dirty="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defRPr/>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其数值一般为</a:t>
              </a:r>
            </a:p>
            <a:p>
              <a:pPr eaLnBrk="1" hangingPunct="1">
                <a:buFont typeface="Arial" panose="020B0604020202020204" pitchFamily="34" charset="0"/>
                <a:buNone/>
                <a:defRPr/>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0~1023。这些端</a:t>
              </a:r>
            </a:p>
            <a:p>
              <a:pPr eaLnBrk="1" hangingPunct="1">
                <a:buFont typeface="Arial" panose="020B0604020202020204" pitchFamily="34" charset="0"/>
                <a:buNone/>
                <a:defRPr/>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口号是TCP/IP体</a:t>
              </a:r>
            </a:p>
            <a:p>
              <a:pPr eaLnBrk="1" hangingPunct="1">
                <a:buFont typeface="Arial" panose="020B0604020202020204" pitchFamily="34" charset="0"/>
                <a:buNone/>
                <a:defRPr/>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系确定并公布的</a:t>
              </a:r>
              <a:endParaRPr lang="ko-KR" altLang="en-US" sz="2800" dirty="0">
                <a:latin typeface="Times New Roman" panose="02020603050405020304" pitchFamily="18" charset="0"/>
                <a:cs typeface="Times New Roman" panose="02020603050405020304" pitchFamily="18" charset="0"/>
              </a:endParaRPr>
            </a:p>
          </p:txBody>
        </p:sp>
        <p:sp>
          <p:nvSpPr>
            <p:cNvPr id="32" name="Text Box 9"/>
            <p:cNvSpPr txBox="1">
              <a:spLocks noChangeArrowheads="1"/>
            </p:cNvSpPr>
            <p:nvPr/>
          </p:nvSpPr>
          <p:spPr bwMode="auto">
            <a:xfrm>
              <a:off x="1789112" y="3775075"/>
              <a:ext cx="1620838" cy="5222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fontAlgn="auto" latinLnBrk="1" hangingPunct="1">
                <a:spcBef>
                  <a:spcPts val="0"/>
                </a:spcBef>
                <a:spcAft>
                  <a:spcPts val="0"/>
                </a:spcAft>
                <a:defRPr/>
              </a:pPr>
              <a:r>
                <a:rPr lang="zh-CN" altLang="en-US" sz="2800" b="0" kern="0" dirty="0" smtClean="0">
                  <a:solidFill>
                    <a:schemeClr val="tx1"/>
                  </a:solidFill>
                  <a:ea typeface="微软雅黑" panose="020B0503020204020204" pitchFamily="34" charset="-122"/>
                  <a:cs typeface="Times New Roman" panose="02020603050405020304" pitchFamily="18" charset="0"/>
                </a:rPr>
                <a:t>熟知端口</a:t>
              </a:r>
              <a:endParaRPr lang="ko-KR" altLang="en-US" sz="2800" b="0" kern="0" dirty="0" smtClean="0">
                <a:solidFill>
                  <a:schemeClr val="tx1"/>
                </a:solidFill>
                <a:ea typeface="+mn-ea"/>
                <a:cs typeface="Times New Roman" panose="02020603050405020304" pitchFamily="18" charset="0"/>
              </a:endParaRPr>
            </a:p>
          </p:txBody>
        </p:sp>
      </p:grpSp>
      <p:grpSp>
        <p:nvGrpSpPr>
          <p:cNvPr id="33" name="组合 2"/>
          <p:cNvGrpSpPr>
            <a:grpSpLocks/>
          </p:cNvGrpSpPr>
          <p:nvPr/>
        </p:nvGrpSpPr>
        <p:grpSpPr bwMode="auto">
          <a:xfrm>
            <a:off x="5719762" y="2270988"/>
            <a:ext cx="3484563" cy="3308350"/>
            <a:chOff x="7307263" y="3297238"/>
            <a:chExt cx="3484562" cy="3308350"/>
          </a:xfrm>
          <a:noFill/>
        </p:grpSpPr>
        <p:sp>
          <p:nvSpPr>
            <p:cNvPr id="34" name="AutoShape 10"/>
            <p:cNvSpPr>
              <a:spLocks noChangeArrowheads="1"/>
            </p:cNvSpPr>
            <p:nvPr/>
          </p:nvSpPr>
          <p:spPr bwMode="auto">
            <a:xfrm>
              <a:off x="7307263" y="3297238"/>
              <a:ext cx="3484562" cy="3308350"/>
            </a:xfrm>
            <a:prstGeom prst="leftArrow">
              <a:avLst>
                <a:gd name="adj1" fmla="val 92417"/>
                <a:gd name="adj2" fmla="val 32244"/>
              </a:avLst>
            </a:prstGeom>
            <a:grpFill/>
            <a:ln>
              <a:solidFill>
                <a:srgbClr val="213F99"/>
              </a:solidFill>
            </a:ln>
            <a:effectLst/>
            <a:extLst/>
          </p:spPr>
          <p:txBody>
            <a:bodyPr wrap="none" anchor="ctr"/>
            <a:lstStyle/>
            <a:p>
              <a:pPr eaLnBrk="1" fontAlgn="auto" latinLnBrk="1" hangingPunct="1">
                <a:spcBef>
                  <a:spcPts val="0"/>
                </a:spcBef>
                <a:spcAft>
                  <a:spcPts val="0"/>
                </a:spcAft>
                <a:buClr>
                  <a:srgbClr val="FFCC66"/>
                </a:buClr>
                <a:buFont typeface="Wingdings" panose="05000000000000000000" pitchFamily="2" charset="2"/>
                <a:buChar char="l"/>
                <a:defRPr/>
              </a:pPr>
              <a:endParaRPr lang="ko-KR" altLang="en-US" sz="2800" kern="0" dirty="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eaLnBrk="1" fontAlgn="auto" latinLnBrk="1" hangingPunct="1">
                <a:spcBef>
                  <a:spcPts val="0"/>
                </a:spcBef>
                <a:spcAft>
                  <a:spcPts val="0"/>
                </a:spcAft>
                <a:buClr>
                  <a:srgbClr val="FFCC66"/>
                </a:buClr>
                <a:defRPr/>
              </a:pPr>
              <a:endParaRPr lang="ko-KR" altLang="en-US" sz="2800" kern="0" dirty="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eaLnBrk="1" fontAlgn="auto" hangingPunct="1">
                <a:spcBef>
                  <a:spcPts val="0"/>
                </a:spcBef>
                <a:spcAft>
                  <a:spcPts val="0"/>
                </a:spcAft>
                <a:buFont typeface="Arial" panose="020B0604020202020204" pitchFamily="34" charset="0"/>
                <a:buNone/>
                <a:defRPr/>
              </a:pPr>
              <a:r>
                <a:rPr lang="zh-CN" altLang="en-US" sz="28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用来随时分配</a:t>
              </a:r>
            </a:p>
            <a:p>
              <a:pPr eaLnBrk="1" fontAlgn="auto" hangingPunct="1">
                <a:spcBef>
                  <a:spcPts val="0"/>
                </a:spcBef>
                <a:spcAft>
                  <a:spcPts val="0"/>
                </a:spcAft>
                <a:buFont typeface="Arial" panose="020B0604020202020204" pitchFamily="34" charset="0"/>
                <a:buNone/>
                <a:defRPr/>
              </a:pPr>
              <a:r>
                <a:rPr lang="zh-CN" altLang="en-US" sz="28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给请求通信的</a:t>
              </a:r>
            </a:p>
            <a:p>
              <a:pPr eaLnBrk="1" fontAlgn="auto" hangingPunct="1">
                <a:spcBef>
                  <a:spcPts val="0"/>
                </a:spcBef>
                <a:spcAft>
                  <a:spcPts val="0"/>
                </a:spcAft>
                <a:buFont typeface="Arial" panose="020B0604020202020204" pitchFamily="34" charset="0"/>
                <a:buNone/>
                <a:defRPr/>
              </a:pPr>
              <a:r>
                <a:rPr lang="zh-CN" altLang="en-US" sz="2800"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客户进程</a:t>
              </a:r>
              <a:endParaRPr lang="ko-KR" altLang="en-US" sz="2800" kern="0" dirty="0">
                <a:solidFill>
                  <a:srgbClr val="000000"/>
                </a:solidFill>
                <a:latin typeface="Times New Roman" panose="02020603050405020304" pitchFamily="18" charset="0"/>
                <a:cs typeface="Times New Roman" panose="02020603050405020304" pitchFamily="18" charset="0"/>
              </a:endParaRPr>
            </a:p>
          </p:txBody>
        </p:sp>
        <p:sp>
          <p:nvSpPr>
            <p:cNvPr id="35" name="Text Box 11"/>
            <p:cNvSpPr txBox="1">
              <a:spLocks noChangeArrowheads="1"/>
            </p:cNvSpPr>
            <p:nvPr/>
          </p:nvSpPr>
          <p:spPr bwMode="auto">
            <a:xfrm>
              <a:off x="8342313" y="3775075"/>
              <a:ext cx="1620838" cy="522288"/>
            </a:xfrm>
            <a:prstGeom prst="rect">
              <a:avLst/>
            </a:prstGeom>
            <a:grp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fontAlgn="auto" latinLnBrk="1" hangingPunct="1">
                <a:spcBef>
                  <a:spcPts val="0"/>
                </a:spcBef>
                <a:spcAft>
                  <a:spcPts val="0"/>
                </a:spcAft>
                <a:defRPr/>
              </a:pPr>
              <a:r>
                <a:rPr lang="zh-CN" altLang="en-US" sz="2800" b="0" kern="0" dirty="0" smtClean="0">
                  <a:solidFill>
                    <a:schemeClr val="tx1"/>
                  </a:solidFill>
                  <a:ea typeface="微软雅黑" panose="020B0503020204020204" pitchFamily="34" charset="-122"/>
                  <a:cs typeface="Times New Roman" panose="02020603050405020304" pitchFamily="18" charset="0"/>
                </a:rPr>
                <a:t>一般端口</a:t>
              </a:r>
              <a:endParaRPr lang="ko-KR" altLang="en-US" sz="2800" b="0" kern="0" dirty="0" smtClean="0">
                <a:solidFill>
                  <a:schemeClr val="tx1"/>
                </a:solidFill>
                <a:ea typeface="+mn-ea"/>
                <a:cs typeface="Times New Roman" panose="02020603050405020304" pitchFamily="18" charset="0"/>
              </a:endParaRPr>
            </a:p>
          </p:txBody>
        </p:sp>
      </p:grpSp>
      <p:sp>
        <p:nvSpPr>
          <p:cNvPr id="36" name="Oval 12"/>
          <p:cNvSpPr>
            <a:spLocks noChangeArrowheads="1"/>
          </p:cNvSpPr>
          <p:nvPr/>
        </p:nvSpPr>
        <p:spPr bwMode="auto">
          <a:xfrm>
            <a:off x="3451224" y="3174174"/>
            <a:ext cx="2087563" cy="1441450"/>
          </a:xfrm>
          <a:prstGeom prst="ellipse">
            <a:avLst/>
          </a:prstGeom>
          <a:noFill/>
          <a:ln>
            <a:solidFill>
              <a:srgbClr val="213F99"/>
            </a:solidFill>
          </a:ln>
          <a:effectLst>
            <a:prstShdw prst="shdw17" dist="17961" dir="2700000">
              <a:srgbClr val="FFCC66">
                <a:gamma/>
                <a:shade val="60000"/>
                <a:invGamma/>
              </a:srgbClr>
            </a:prstShdw>
          </a:effectLst>
          <a:extLst/>
        </p:spPr>
        <p:txBody>
          <a:bodyPr wrap="none" anchor="ctr"/>
          <a:lstStyle/>
          <a:p>
            <a:pPr algn="ctr" eaLnBrk="1" fontAlgn="auto" latinLnBrk="1" hangingPunct="1">
              <a:lnSpc>
                <a:spcPct val="70000"/>
              </a:lnSpc>
              <a:spcBef>
                <a:spcPts val="0"/>
              </a:spcBef>
              <a:spcAft>
                <a:spcPts val="0"/>
              </a:spcAft>
              <a:buFont typeface="Arial" panose="020B0604020202020204" pitchFamily="34" charset="0"/>
              <a:buNone/>
              <a:defRPr/>
            </a:pPr>
            <a:r>
              <a:rPr lang="zh-CN" altLang="en-US" sz="2800" ker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端口</a:t>
            </a:r>
          </a:p>
          <a:p>
            <a:pPr algn="ctr" eaLnBrk="1" fontAlgn="auto" latinLnBrk="1" hangingPunct="1">
              <a:lnSpc>
                <a:spcPct val="70000"/>
              </a:lnSpc>
              <a:spcBef>
                <a:spcPts val="0"/>
              </a:spcBef>
              <a:spcAft>
                <a:spcPts val="0"/>
              </a:spcAft>
              <a:buFont typeface="Arial" panose="020B0604020202020204" pitchFamily="34" charset="0"/>
              <a:buNone/>
              <a:defRPr/>
            </a:pPr>
            <a:r>
              <a:rPr lang="zh-CN" altLang="en-US" sz="2800" ker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16bit</a:t>
            </a:r>
            <a:endParaRPr lang="zh-CN" altLang="en-US" sz="2800" kern="0">
              <a:solidFill>
                <a:srgbClr val="FFFFFF"/>
              </a:solidFill>
              <a:effectLst>
                <a:outerShdw blurRad="38100" dist="38100" dir="2700000" algn="tl">
                  <a:srgbClr val="000000"/>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矩形 36"/>
          <p:cNvSpPr/>
          <p:nvPr/>
        </p:nvSpPr>
        <p:spPr>
          <a:xfrm>
            <a:off x="-144855" y="1627762"/>
            <a:ext cx="9424657"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121022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6.2.1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传输层端口</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4861367"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常用</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应用进程默认的</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端口</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UDP</a:t>
            </a:r>
            <a:r>
              <a:rPr lang="zh-CN" altLang="en-US" sz="1200" b="1" dirty="0" smtClean="0"/>
              <a:t>协议</a:t>
            </a:r>
            <a:endParaRPr lang="zh-CN" altLang="en-US" sz="1200" b="1" dirty="0"/>
          </a:p>
        </p:txBody>
      </p:sp>
      <p:sp>
        <p:nvSpPr>
          <p:cNvPr id="24" name="Rectangle 4"/>
          <p:cNvSpPr txBox="1">
            <a:spLocks noChangeArrowheads="1"/>
          </p:cNvSpPr>
          <p:nvPr/>
        </p:nvSpPr>
        <p:spPr bwMode="auto">
          <a:xfrm>
            <a:off x="57150" y="4936329"/>
            <a:ext cx="8811077" cy="535685"/>
          </a:xfrm>
          <a:prstGeom prst="rect">
            <a:avLst/>
          </a:prstGeom>
          <a:noFill/>
          <a:ln>
            <a:noFill/>
          </a:ln>
          <a:extLst/>
        </p:spPr>
        <p:txBody>
          <a:bodyPr/>
          <a:lstStyle>
            <a:lvl1pPr marL="228600" indent="-2286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90000"/>
              </a:lnSpc>
              <a:spcBef>
                <a:spcPts val="1000"/>
              </a:spcBef>
              <a:buSzPct val="100000"/>
              <a:defRPr/>
            </a:pPr>
            <a:r>
              <a:rPr lang="en-US" altLang="zh-CN"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FTP</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a:t>
            </a:r>
            <a:r>
              <a:rPr lang="en-US" altLang="zh-CN"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TCP/21</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SMTP</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a:t>
            </a:r>
            <a:r>
              <a:rPr lang="en-US" altLang="zh-CN"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TCP/25</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a:t>
            </a:r>
            <a:r>
              <a:rPr lang="en-US" altLang="zh-CN"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 Telnet</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a:t>
            </a:r>
            <a:r>
              <a:rPr lang="en-US" altLang="zh-CN"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TCP/23</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HTTP</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a:t>
            </a:r>
            <a:r>
              <a:rPr lang="en-US" altLang="zh-CN"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TCP/80</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  </a:t>
            </a:r>
            <a:endPar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p:txBody>
      </p:sp>
      <p:pic>
        <p:nvPicPr>
          <p:cNvPr id="2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20692" y="2917048"/>
            <a:ext cx="2235707" cy="185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62097" y="2895610"/>
            <a:ext cx="2228845" cy="1872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628" y="2857503"/>
            <a:ext cx="2215134"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图片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319530" y="2890074"/>
            <a:ext cx="2221985" cy="185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椭圆 32"/>
          <p:cNvSpPr>
            <a:spLocks noChangeArrowheads="1"/>
          </p:cNvSpPr>
          <p:nvPr/>
        </p:nvSpPr>
        <p:spPr bwMode="auto">
          <a:xfrm>
            <a:off x="1181412" y="2927362"/>
            <a:ext cx="1105969" cy="366699"/>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34" name="椭圆 33"/>
          <p:cNvSpPr>
            <a:spLocks noChangeArrowheads="1"/>
          </p:cNvSpPr>
          <p:nvPr/>
        </p:nvSpPr>
        <p:spPr bwMode="auto">
          <a:xfrm>
            <a:off x="3403860" y="2898873"/>
            <a:ext cx="1137655" cy="318035"/>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35" name="椭圆 34"/>
          <p:cNvSpPr>
            <a:spLocks noChangeArrowheads="1"/>
          </p:cNvSpPr>
          <p:nvPr/>
        </p:nvSpPr>
        <p:spPr bwMode="auto">
          <a:xfrm>
            <a:off x="5660383" y="2938586"/>
            <a:ext cx="1130559" cy="332798"/>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36" name="椭圆 35"/>
          <p:cNvSpPr>
            <a:spLocks noChangeArrowheads="1"/>
          </p:cNvSpPr>
          <p:nvPr/>
        </p:nvSpPr>
        <p:spPr bwMode="auto">
          <a:xfrm>
            <a:off x="8000648" y="2917047"/>
            <a:ext cx="1055751" cy="377013"/>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26" name="矩形 25"/>
          <p:cNvSpPr/>
          <p:nvPr/>
        </p:nvSpPr>
        <p:spPr>
          <a:xfrm>
            <a:off x="1" y="2187851"/>
            <a:ext cx="9105422" cy="3597313"/>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8417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up)">
                                      <p:cBhvr>
                                        <p:cTn id="7" dur="500"/>
                                        <p:tgtEl>
                                          <p:spTgt spid="24">
                                            <p:txEl>
                                              <p:pRg st="0" end="0"/>
                                            </p:txEl>
                                          </p:spTgt>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heel(1)">
                                      <p:cBhvr>
                                        <p:cTn id="11" dur="2000"/>
                                        <p:tgtEl>
                                          <p:spTgt spid="33"/>
                                        </p:tgtEl>
                                      </p:cBhvr>
                                    </p:animEffect>
                                  </p:childTnLst>
                                </p:cTn>
                              </p:par>
                            </p:childTnLst>
                          </p:cTn>
                        </p:par>
                        <p:par>
                          <p:cTn id="12" fill="hold">
                            <p:stCondLst>
                              <p:cond delay="2500"/>
                            </p:stCondLst>
                            <p:childTnLst>
                              <p:par>
                                <p:cTn id="13" presetID="21" presetClass="entr" presetSubtype="1"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heel(1)">
                                      <p:cBhvr>
                                        <p:cTn id="15" dur="2000"/>
                                        <p:tgtEl>
                                          <p:spTgt spid="34"/>
                                        </p:tgtEl>
                                      </p:cBhvr>
                                    </p:animEffect>
                                  </p:childTnLst>
                                </p:cTn>
                              </p:par>
                            </p:childTnLst>
                          </p:cTn>
                        </p:par>
                        <p:par>
                          <p:cTn id="16" fill="hold">
                            <p:stCondLst>
                              <p:cond delay="4500"/>
                            </p:stCondLst>
                            <p:childTnLst>
                              <p:par>
                                <p:cTn id="17" presetID="21"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1)">
                                      <p:cBhvr>
                                        <p:cTn id="19" dur="2000"/>
                                        <p:tgtEl>
                                          <p:spTgt spid="35"/>
                                        </p:tgtEl>
                                      </p:cBhvr>
                                    </p:animEffect>
                                  </p:childTnLst>
                                </p:cTn>
                              </p:par>
                            </p:childTnLst>
                          </p:cTn>
                        </p:par>
                        <p:par>
                          <p:cTn id="20" fill="hold">
                            <p:stCondLst>
                              <p:cond delay="6500"/>
                            </p:stCondLst>
                            <p:childTnLst>
                              <p:par>
                                <p:cTn id="21" presetID="21"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heel(1)">
                                      <p:cBhvr>
                                        <p:cTn id="23"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3" grpId="0" animBg="1"/>
      <p:bldP spid="34" grpId="0" animBg="1"/>
      <p:bldP spid="35" grpId="0" animBg="1"/>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6.2.1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传输层端口</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UDP</a:t>
            </a:r>
            <a:r>
              <a:rPr lang="zh-CN" altLang="en-US" sz="1200" b="1" dirty="0" smtClean="0"/>
              <a:t>协议</a:t>
            </a:r>
            <a:endParaRPr lang="zh-CN" altLang="en-US" sz="1200" b="1" dirty="0"/>
          </a:p>
        </p:txBody>
      </p:sp>
      <p:sp>
        <p:nvSpPr>
          <p:cNvPr id="24" name="Rectangle 5"/>
          <p:cNvSpPr>
            <a:spLocks noChangeArrowheads="1"/>
          </p:cNvSpPr>
          <p:nvPr/>
        </p:nvSpPr>
        <p:spPr bwMode="auto">
          <a:xfrm>
            <a:off x="0" y="843463"/>
            <a:ext cx="4861367"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常用</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应用进程默认的</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端口</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54039" y="2709316"/>
            <a:ext cx="42981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474" y="2734324"/>
            <a:ext cx="4029000" cy="98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椭圆 30"/>
          <p:cNvSpPr>
            <a:spLocks noChangeArrowheads="1"/>
          </p:cNvSpPr>
          <p:nvPr/>
        </p:nvSpPr>
        <p:spPr bwMode="auto">
          <a:xfrm>
            <a:off x="2451120" y="2684864"/>
            <a:ext cx="1760537" cy="55442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32" name="椭圆 31"/>
          <p:cNvSpPr>
            <a:spLocks noChangeArrowheads="1"/>
          </p:cNvSpPr>
          <p:nvPr/>
        </p:nvSpPr>
        <p:spPr bwMode="auto">
          <a:xfrm>
            <a:off x="6603089" y="2709316"/>
            <a:ext cx="1758950" cy="55442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33" name="Rectangle 4"/>
          <p:cNvSpPr txBox="1">
            <a:spLocks noChangeArrowheads="1"/>
          </p:cNvSpPr>
          <p:nvPr/>
        </p:nvSpPr>
        <p:spPr bwMode="auto">
          <a:xfrm>
            <a:off x="509804" y="4138355"/>
            <a:ext cx="8091957" cy="554710"/>
          </a:xfrm>
          <a:prstGeom prst="rect">
            <a:avLst/>
          </a:prstGeom>
          <a:noFill/>
          <a:ln>
            <a:noFill/>
          </a:ln>
          <a:extLst/>
        </p:spPr>
        <p:txBody>
          <a:bodyPr/>
          <a:lstStyle>
            <a:lvl1pPr marL="228600" indent="-228600">
              <a:defRPr>
                <a:solidFill>
                  <a:schemeClr val="tx1"/>
                </a:solidFill>
                <a:latin typeface="Arial" panose="020B0604020202020204" pitchFamily="34" charset="0"/>
                <a:ea typeface="宋体" panose="02010600030101010101" pitchFamily="2" charset="-122"/>
              </a:defRPr>
            </a:lvl1pPr>
            <a:lvl2pPr marL="685800" indent="-2286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90000"/>
              </a:lnSpc>
              <a:spcBef>
                <a:spcPts val="1000"/>
              </a:spcBef>
              <a:buSzPct val="100000"/>
              <a:defRPr/>
            </a:pPr>
            <a:r>
              <a:rPr lang="en-US" altLang="zh-CN" sz="24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   DNS</a:t>
            </a:r>
            <a:r>
              <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协议</a:t>
            </a:r>
            <a:r>
              <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(UDP/53) </a:t>
            </a:r>
            <a:r>
              <a:rPr lang="en-US" altLang="zh-CN" sz="24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            DHCP</a:t>
            </a:r>
            <a:r>
              <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协议（</a:t>
            </a:r>
            <a:r>
              <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UDP/67</a:t>
            </a:r>
            <a:r>
              <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rPr>
              <a:t>）	</a:t>
            </a:r>
            <a:endParaRPr lang="zh-CN" altLang="en-US" sz="24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panose="020B0604020202020204" pitchFamily="34" charset="0"/>
            </a:endParaRPr>
          </a:p>
        </p:txBody>
      </p:sp>
      <p:sp>
        <p:nvSpPr>
          <p:cNvPr id="25" name="矩形 2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357871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2000"/>
                                        <p:tgtEl>
                                          <p:spTgt spid="31"/>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heel(1)">
                                      <p:cBhvr>
                                        <p:cTn id="11" dur="2000"/>
                                        <p:tgtEl>
                                          <p:spTgt spid="32"/>
                                        </p:tgtEl>
                                      </p:cBhvr>
                                    </p:animEffect>
                                  </p:childTnLst>
                                </p:cTn>
                              </p:par>
                            </p:childTnLst>
                          </p:cTn>
                        </p:par>
                        <p:par>
                          <p:cTn id="12" fill="hold">
                            <p:stCondLst>
                              <p:cond delay="4000"/>
                            </p:stCondLst>
                            <p:childTnLst>
                              <p:par>
                                <p:cTn id="13" presetID="22" presetClass="entr" presetSubtype="1" fill="hold" grpId="0" nodeType="after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Effect transition="in" filter="wipe(up)">
                                      <p:cBhvr>
                                        <p:cTn id="15"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p:nvPr/>
        </p:nvSpPr>
        <p:spPr>
          <a:xfrm>
            <a:off x="775" y="0"/>
            <a:ext cx="2875160" cy="6858000"/>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15"/>
          <p:cNvSpPr txBox="1"/>
          <p:nvPr/>
        </p:nvSpPr>
        <p:spPr>
          <a:xfrm>
            <a:off x="207064" y="2185685"/>
            <a:ext cx="2592288" cy="461665"/>
          </a:xfrm>
          <a:prstGeom prst="rect">
            <a:avLst/>
          </a:prstGeom>
          <a:noFill/>
        </p:spPr>
        <p:txBody>
          <a:bodyPr wrap="square" rtlCol="0">
            <a:spAutoFit/>
          </a:bodyPr>
          <a:lstStyle/>
          <a:p>
            <a:pPr algn="ctr"/>
            <a:r>
              <a:rPr lang="en-US" altLang="zh-CN" sz="2400" b="1" spc="300" dirty="0" smtClean="0">
                <a:solidFill>
                  <a:schemeClr val="bg1"/>
                </a:solidFill>
                <a:latin typeface="Agency FB" panose="020B0503020202020204" pitchFamily="34" charset="0"/>
                <a:ea typeface="Adobe 宋体 Std L" pitchFamily="18" charset="-122"/>
              </a:rPr>
              <a:t>Requirements</a:t>
            </a:r>
            <a:endParaRPr lang="zh-CN" altLang="en-US" sz="2400" b="1" spc="300" dirty="0">
              <a:solidFill>
                <a:schemeClr val="bg1"/>
              </a:solidFill>
              <a:latin typeface="Agency FB" panose="020B0503020202020204" pitchFamily="34" charset="0"/>
              <a:ea typeface="Adobe 宋体 Std L" pitchFamily="18" charset="-122"/>
            </a:endParaRPr>
          </a:p>
        </p:txBody>
      </p:sp>
      <p:sp>
        <p:nvSpPr>
          <p:cNvPr id="5" name="文本框 4"/>
          <p:cNvSpPr txBox="1"/>
          <p:nvPr/>
        </p:nvSpPr>
        <p:spPr>
          <a:xfrm>
            <a:off x="0" y="1543045"/>
            <a:ext cx="2808312" cy="707886"/>
          </a:xfrm>
          <a:prstGeom prst="rect">
            <a:avLst/>
          </a:prstGeom>
          <a:noFill/>
        </p:spPr>
        <p:txBody>
          <a:bodyPr wrap="square" rtlCol="0">
            <a:spAutoFit/>
          </a:bodyPr>
          <a:lstStyle/>
          <a:p>
            <a:pPr algn="ctr"/>
            <a:r>
              <a:rPr lang="zh-CN" altLang="en-US" sz="4000" b="1" dirty="0" smtClean="0">
                <a:solidFill>
                  <a:schemeClr val="bg1"/>
                </a:solidFill>
                <a:ea typeface="微软雅黑"/>
              </a:rPr>
              <a:t>大纲要求</a:t>
            </a:r>
            <a:endParaRPr lang="zh-CN" altLang="en-US" sz="4000" b="1" dirty="0">
              <a:solidFill>
                <a:schemeClr val="bg1"/>
              </a:solidFill>
              <a:ea typeface="微软雅黑"/>
            </a:endParaRPr>
          </a:p>
        </p:txBody>
      </p:sp>
      <p:sp>
        <p:nvSpPr>
          <p:cNvPr id="7" name="TextBox 6"/>
          <p:cNvSpPr txBox="1"/>
          <p:nvPr/>
        </p:nvSpPr>
        <p:spPr>
          <a:xfrm>
            <a:off x="3598606" y="913972"/>
            <a:ext cx="5058697" cy="1292662"/>
          </a:xfrm>
          <a:prstGeom prst="rect">
            <a:avLst/>
          </a:prstGeom>
          <a:noFill/>
        </p:spPr>
        <p:txBody>
          <a:bodyPr vert="horz" wrap="square" lIns="0" tIns="0" rIns="0" bIns="0" rtlCol="0" anchor="ctr">
            <a:spAutoFit/>
          </a:bodyPr>
          <a:lstStyle/>
          <a:p>
            <a:pPr algn="just"/>
            <a:r>
              <a:rPr lang="en-US" altLang="zh-CN" sz="2800" dirty="0" smtClean="0">
                <a:solidFill>
                  <a:schemeClr val="tx1">
                    <a:lumMod val="65000"/>
                    <a:lumOff val="35000"/>
                  </a:schemeClr>
                </a:solidFill>
                <a:latin typeface="Impact" pitchFamily="34" charset="0"/>
                <a:ea typeface="微软雅黑" pitchFamily="34" charset="-122"/>
              </a:rPr>
              <a:t>01    </a:t>
            </a:r>
            <a:r>
              <a:rPr lang="zh-CN" altLang="en-US" sz="2800" dirty="0" smtClean="0">
                <a:solidFill>
                  <a:schemeClr val="tx1">
                    <a:lumMod val="65000"/>
                    <a:lumOff val="35000"/>
                  </a:schemeClr>
                </a:solidFill>
                <a:latin typeface="Impact" pitchFamily="34" charset="0"/>
                <a:ea typeface="微软雅黑" pitchFamily="34" charset="-122"/>
              </a:rPr>
              <a:t>掌握</a:t>
            </a:r>
            <a:r>
              <a:rPr lang="zh-CN" altLang="en-US" sz="2800" dirty="0">
                <a:solidFill>
                  <a:schemeClr val="tx1">
                    <a:lumMod val="65000"/>
                    <a:lumOff val="35000"/>
                  </a:schemeClr>
                </a:solidFill>
                <a:latin typeface="Impact" pitchFamily="34" charset="0"/>
                <a:ea typeface="微软雅黑" pitchFamily="34" charset="-122"/>
              </a:rPr>
              <a:t>传输层协议的原理和功能，理解和掌握传输层端口的意义和作用</a:t>
            </a:r>
            <a:endParaRPr lang="zh-CN" altLang="en-US" sz="2800" dirty="0">
              <a:solidFill>
                <a:schemeClr val="tx1">
                  <a:lumMod val="65000"/>
                  <a:lumOff val="35000"/>
                </a:schemeClr>
              </a:solidFill>
              <a:latin typeface="微软雅黑" pitchFamily="34" charset="-122"/>
              <a:ea typeface="微软雅黑" pitchFamily="34" charset="-122"/>
            </a:endParaRPr>
          </a:p>
        </p:txBody>
      </p:sp>
      <p:sp>
        <p:nvSpPr>
          <p:cNvPr id="8" name="TextBox 6"/>
          <p:cNvSpPr txBox="1"/>
          <p:nvPr/>
        </p:nvSpPr>
        <p:spPr>
          <a:xfrm>
            <a:off x="3613355" y="2611335"/>
            <a:ext cx="4921046" cy="430887"/>
          </a:xfrm>
          <a:prstGeom prst="rect">
            <a:avLst/>
          </a:prstGeom>
          <a:noFill/>
        </p:spPr>
        <p:txBody>
          <a:bodyPr vert="horz" wrap="square" lIns="0" tIns="0" rIns="0" bIns="0" rtlCol="0" anchor="ctr">
            <a:spAutoFit/>
          </a:bodyPr>
          <a:lstStyle/>
          <a:p>
            <a:pPr algn="just"/>
            <a:r>
              <a:rPr lang="en-US" altLang="zh-CN" sz="2800" dirty="0" smtClean="0">
                <a:solidFill>
                  <a:schemeClr val="tx1">
                    <a:lumMod val="65000"/>
                    <a:lumOff val="35000"/>
                  </a:schemeClr>
                </a:solidFill>
                <a:latin typeface="Impact" pitchFamily="34" charset="0"/>
                <a:ea typeface="微软雅黑" pitchFamily="34" charset="-122"/>
              </a:rPr>
              <a:t>02    </a:t>
            </a:r>
            <a:r>
              <a:rPr lang="zh-CN" altLang="en-US" sz="2800" dirty="0" smtClean="0">
                <a:solidFill>
                  <a:schemeClr val="tx1">
                    <a:lumMod val="65000"/>
                    <a:lumOff val="35000"/>
                  </a:schemeClr>
                </a:solidFill>
                <a:latin typeface="Impact" pitchFamily="34" charset="0"/>
                <a:ea typeface="微软雅黑" pitchFamily="34" charset="-122"/>
              </a:rPr>
              <a:t>了解</a:t>
            </a:r>
            <a:r>
              <a:rPr lang="en-US" altLang="zh-CN" sz="2800" dirty="0">
                <a:solidFill>
                  <a:schemeClr val="tx1">
                    <a:lumMod val="65000"/>
                    <a:lumOff val="35000"/>
                  </a:schemeClr>
                </a:solidFill>
                <a:latin typeface="Impact" pitchFamily="34" charset="0"/>
                <a:ea typeface="微软雅黑" pitchFamily="34" charset="-122"/>
              </a:rPr>
              <a:t>UDP</a:t>
            </a:r>
            <a:r>
              <a:rPr lang="zh-CN" altLang="en-US" sz="2800" dirty="0">
                <a:solidFill>
                  <a:schemeClr val="tx1">
                    <a:lumMod val="65000"/>
                    <a:lumOff val="35000"/>
                  </a:schemeClr>
                </a:solidFill>
                <a:latin typeface="Impact" pitchFamily="34" charset="0"/>
                <a:ea typeface="微软雅黑" pitchFamily="34" charset="-122"/>
              </a:rPr>
              <a:t>的工作机制及特点</a:t>
            </a:r>
            <a:endParaRPr lang="zh-CN" altLang="en-US" sz="2800" dirty="0">
              <a:solidFill>
                <a:schemeClr val="tx1">
                  <a:lumMod val="65000"/>
                  <a:lumOff val="35000"/>
                </a:schemeClr>
              </a:solidFill>
              <a:latin typeface="微软雅黑" pitchFamily="34" charset="-122"/>
              <a:ea typeface="微软雅黑" pitchFamily="34" charset="-122"/>
            </a:endParaRPr>
          </a:p>
        </p:txBody>
      </p:sp>
      <p:sp>
        <p:nvSpPr>
          <p:cNvPr id="9" name="TextBox 6"/>
          <p:cNvSpPr txBox="1"/>
          <p:nvPr/>
        </p:nvSpPr>
        <p:spPr>
          <a:xfrm>
            <a:off x="3600381" y="3491835"/>
            <a:ext cx="4921046" cy="1723549"/>
          </a:xfrm>
          <a:prstGeom prst="rect">
            <a:avLst/>
          </a:prstGeom>
          <a:noFill/>
        </p:spPr>
        <p:txBody>
          <a:bodyPr vert="horz" wrap="square" lIns="0" tIns="0" rIns="0" bIns="0" rtlCol="0" anchor="ctr">
            <a:spAutoFit/>
          </a:bodyPr>
          <a:lstStyle/>
          <a:p>
            <a:pPr algn="just"/>
            <a:r>
              <a:rPr lang="en-US" altLang="zh-CN" sz="2800" dirty="0" smtClean="0">
                <a:solidFill>
                  <a:schemeClr val="tx1">
                    <a:lumMod val="65000"/>
                    <a:lumOff val="35000"/>
                  </a:schemeClr>
                </a:solidFill>
                <a:latin typeface="Impact" pitchFamily="34" charset="0"/>
                <a:ea typeface="微软雅黑" pitchFamily="34" charset="-122"/>
              </a:rPr>
              <a:t>03  </a:t>
            </a:r>
            <a:r>
              <a:rPr lang="zh-CN" altLang="en-US" sz="2800" dirty="0" smtClean="0">
                <a:solidFill>
                  <a:schemeClr val="tx1">
                    <a:lumMod val="65000"/>
                    <a:lumOff val="35000"/>
                  </a:schemeClr>
                </a:solidFill>
                <a:latin typeface="Impact" pitchFamily="34" charset="0"/>
                <a:ea typeface="微软雅黑" pitchFamily="34" charset="-122"/>
              </a:rPr>
              <a:t>掌握</a:t>
            </a:r>
            <a:r>
              <a:rPr lang="en-US" altLang="zh-CN" sz="2800" dirty="0">
                <a:solidFill>
                  <a:schemeClr val="tx1">
                    <a:lumMod val="65000"/>
                    <a:lumOff val="35000"/>
                  </a:schemeClr>
                </a:solidFill>
                <a:latin typeface="Impact" pitchFamily="34" charset="0"/>
                <a:ea typeface="微软雅黑" pitchFamily="34" charset="-122"/>
              </a:rPr>
              <a:t>TCP</a:t>
            </a:r>
            <a:r>
              <a:rPr lang="zh-CN" altLang="en-US" sz="2800" dirty="0">
                <a:solidFill>
                  <a:schemeClr val="tx1">
                    <a:lumMod val="65000"/>
                    <a:lumOff val="35000"/>
                  </a:schemeClr>
                </a:solidFill>
                <a:latin typeface="Impact" pitchFamily="34" charset="0"/>
                <a:ea typeface="微软雅黑" pitchFamily="34" charset="-122"/>
              </a:rPr>
              <a:t>的三次握手机制、流量控制和拥塞控制等传输控制过程，理解</a:t>
            </a:r>
            <a:r>
              <a:rPr lang="en-US" altLang="zh-CN" sz="2800" dirty="0">
                <a:solidFill>
                  <a:schemeClr val="tx1">
                    <a:lumMod val="65000"/>
                    <a:lumOff val="35000"/>
                  </a:schemeClr>
                </a:solidFill>
                <a:latin typeface="Impact" pitchFamily="34" charset="0"/>
                <a:ea typeface="微软雅黑" pitchFamily="34" charset="-122"/>
              </a:rPr>
              <a:t>TCP</a:t>
            </a:r>
            <a:r>
              <a:rPr lang="zh-CN" altLang="en-US" sz="2800" dirty="0">
                <a:solidFill>
                  <a:schemeClr val="tx1">
                    <a:lumMod val="65000"/>
                    <a:lumOff val="35000"/>
                  </a:schemeClr>
                </a:solidFill>
                <a:latin typeface="Impact" pitchFamily="34" charset="0"/>
                <a:ea typeface="微软雅黑" pitchFamily="34" charset="-122"/>
              </a:rPr>
              <a:t>报文段格式，确认往返时间测量等实现方法</a:t>
            </a:r>
            <a:endParaRPr lang="zh-CN" altLang="en-US" sz="2800" dirty="0">
              <a:solidFill>
                <a:schemeClr val="tx1">
                  <a:lumMod val="65000"/>
                  <a:lumOff val="35000"/>
                </a:schemeClr>
              </a:solidFill>
              <a:latin typeface="微软雅黑" pitchFamily="34" charset="-122"/>
              <a:ea typeface="微软雅黑" pitchFamily="34" charset="-122"/>
            </a:endParaRPr>
          </a:p>
        </p:txBody>
      </p:sp>
      <p:grpSp>
        <p:nvGrpSpPr>
          <p:cNvPr id="12" name="Group 4"/>
          <p:cNvGrpSpPr>
            <a:grpSpLocks noChangeAspect="1"/>
          </p:cNvGrpSpPr>
          <p:nvPr/>
        </p:nvGrpSpPr>
        <p:grpSpPr bwMode="auto">
          <a:xfrm>
            <a:off x="473434" y="3172747"/>
            <a:ext cx="1852612" cy="1946275"/>
            <a:chOff x="419" y="1980"/>
            <a:chExt cx="1167" cy="1226"/>
          </a:xfrm>
        </p:grpSpPr>
        <p:sp>
          <p:nvSpPr>
            <p:cNvPr id="14" name="Freeform 5"/>
            <p:cNvSpPr>
              <a:spLocks noEditPoints="1"/>
            </p:cNvSpPr>
            <p:nvPr/>
          </p:nvSpPr>
          <p:spPr bwMode="auto">
            <a:xfrm>
              <a:off x="419" y="1980"/>
              <a:ext cx="1167" cy="1226"/>
            </a:xfrm>
            <a:custGeom>
              <a:avLst/>
              <a:gdLst>
                <a:gd name="T0" fmla="*/ 13275 w 16338"/>
                <a:gd name="T1" fmla="*/ 0 h 17164"/>
                <a:gd name="T2" fmla="*/ 9190 w 16338"/>
                <a:gd name="T3" fmla="*/ 0 h 17164"/>
                <a:gd name="T4" fmla="*/ 5106 w 16338"/>
                <a:gd name="T5" fmla="*/ 0 h 17164"/>
                <a:gd name="T6" fmla="*/ 1021 w 16338"/>
                <a:gd name="T7" fmla="*/ 0 h 17164"/>
                <a:gd name="T8" fmla="*/ 102 w 16338"/>
                <a:gd name="T9" fmla="*/ 2007 h 17164"/>
                <a:gd name="T10" fmla="*/ 237 w 16338"/>
                <a:gd name="T11" fmla="*/ 4683 h 17164"/>
                <a:gd name="T12" fmla="*/ 374 w 16338"/>
                <a:gd name="T13" fmla="*/ 7358 h 17164"/>
                <a:gd name="T14" fmla="*/ 509 w 16338"/>
                <a:gd name="T15" fmla="*/ 10033 h 17164"/>
                <a:gd name="T16" fmla="*/ 786 w 16338"/>
                <a:gd name="T17" fmla="*/ 11569 h 17164"/>
                <a:gd name="T18" fmla="*/ 1261 w 16338"/>
                <a:gd name="T19" fmla="*/ 12639 h 17164"/>
                <a:gd name="T20" fmla="*/ 1909 w 16338"/>
                <a:gd name="T21" fmla="*/ 13613 h 17164"/>
                <a:gd name="T22" fmla="*/ 2729 w 16338"/>
                <a:gd name="T23" fmla="*/ 14493 h 17164"/>
                <a:gd name="T24" fmla="*/ 3723 w 16338"/>
                <a:gd name="T25" fmla="*/ 15277 h 17164"/>
                <a:gd name="T26" fmla="*/ 4889 w 16338"/>
                <a:gd name="T27" fmla="*/ 15965 h 17164"/>
                <a:gd name="T28" fmla="*/ 6228 w 16338"/>
                <a:gd name="T29" fmla="*/ 16558 h 17164"/>
                <a:gd name="T30" fmla="*/ 7740 w 16338"/>
                <a:gd name="T31" fmla="*/ 17055 h 17164"/>
                <a:gd name="T32" fmla="*/ 9144 w 16338"/>
                <a:gd name="T33" fmla="*/ 16946 h 17164"/>
                <a:gd name="T34" fmla="*/ 10390 w 16338"/>
                <a:gd name="T35" fmla="*/ 16541 h 17164"/>
                <a:gd name="T36" fmla="*/ 11538 w 16338"/>
                <a:gd name="T37" fmla="*/ 16001 h 17164"/>
                <a:gd name="T38" fmla="*/ 12587 w 16338"/>
                <a:gd name="T39" fmla="*/ 15331 h 17164"/>
                <a:gd name="T40" fmla="*/ 13537 w 16338"/>
                <a:gd name="T41" fmla="*/ 14526 h 17164"/>
                <a:gd name="T42" fmla="*/ 14388 w 16338"/>
                <a:gd name="T43" fmla="*/ 13591 h 17164"/>
                <a:gd name="T44" fmla="*/ 15141 w 16338"/>
                <a:gd name="T45" fmla="*/ 12521 h 17164"/>
                <a:gd name="T46" fmla="*/ 15795 w 16338"/>
                <a:gd name="T47" fmla="*/ 11320 h 17164"/>
                <a:gd name="T48" fmla="*/ 16017 w 16338"/>
                <a:gd name="T49" fmla="*/ 8936 h 17164"/>
                <a:gd name="T50" fmla="*/ 16116 w 16338"/>
                <a:gd name="T51" fmla="*/ 6187 h 17164"/>
                <a:gd name="T52" fmla="*/ 16215 w 16338"/>
                <a:gd name="T53" fmla="*/ 3437 h 17164"/>
                <a:gd name="T54" fmla="*/ 16313 w 16338"/>
                <a:gd name="T55" fmla="*/ 688 h 17164"/>
                <a:gd name="T56" fmla="*/ 13964 w 16338"/>
                <a:gd name="T57" fmla="*/ 463 h 17164"/>
                <a:gd name="T58" fmla="*/ 10100 w 16338"/>
                <a:gd name="T59" fmla="*/ 463 h 17164"/>
                <a:gd name="T60" fmla="*/ 6238 w 16338"/>
                <a:gd name="T61" fmla="*/ 463 h 17164"/>
                <a:gd name="T62" fmla="*/ 2374 w 16338"/>
                <a:gd name="T63" fmla="*/ 463 h 17164"/>
                <a:gd name="T64" fmla="*/ 506 w 16338"/>
                <a:gd name="T65" fmla="*/ 1729 h 17164"/>
                <a:gd name="T66" fmla="*/ 634 w 16338"/>
                <a:gd name="T67" fmla="*/ 4261 h 17164"/>
                <a:gd name="T68" fmla="*/ 762 w 16338"/>
                <a:gd name="T69" fmla="*/ 6792 h 17164"/>
                <a:gd name="T70" fmla="*/ 891 w 16338"/>
                <a:gd name="T71" fmla="*/ 9322 h 17164"/>
                <a:gd name="T72" fmla="*/ 1098 w 16338"/>
                <a:gd name="T73" fmla="*/ 11139 h 17164"/>
                <a:gd name="T74" fmla="*/ 1506 w 16338"/>
                <a:gd name="T75" fmla="*/ 12175 h 17164"/>
                <a:gd name="T76" fmla="*/ 2078 w 16338"/>
                <a:gd name="T77" fmla="*/ 13120 h 17164"/>
                <a:gd name="T78" fmla="*/ 2814 w 16338"/>
                <a:gd name="T79" fmla="*/ 13974 h 17164"/>
                <a:gd name="T80" fmla="*/ 3712 w 16338"/>
                <a:gd name="T81" fmla="*/ 14737 h 17164"/>
                <a:gd name="T82" fmla="*/ 4775 w 16338"/>
                <a:gd name="T83" fmla="*/ 15411 h 17164"/>
                <a:gd name="T84" fmla="*/ 6000 w 16338"/>
                <a:gd name="T85" fmla="*/ 15995 h 17164"/>
                <a:gd name="T86" fmla="*/ 7390 w 16338"/>
                <a:gd name="T87" fmla="*/ 16487 h 17164"/>
                <a:gd name="T88" fmla="*/ 8782 w 16338"/>
                <a:gd name="T89" fmla="*/ 16571 h 17164"/>
                <a:gd name="T90" fmla="*/ 9984 w 16338"/>
                <a:gd name="T91" fmla="*/ 16218 h 17164"/>
                <a:gd name="T92" fmla="*/ 11093 w 16338"/>
                <a:gd name="T93" fmla="*/ 15739 h 17164"/>
                <a:gd name="T94" fmla="*/ 12108 w 16338"/>
                <a:gd name="T95" fmla="*/ 15137 h 17164"/>
                <a:gd name="T96" fmla="*/ 13030 w 16338"/>
                <a:gd name="T97" fmla="*/ 14407 h 17164"/>
                <a:gd name="T98" fmla="*/ 13859 w 16338"/>
                <a:gd name="T99" fmla="*/ 13553 h 17164"/>
                <a:gd name="T100" fmla="*/ 14594 w 16338"/>
                <a:gd name="T101" fmla="*/ 12573 h 17164"/>
                <a:gd name="T102" fmla="*/ 15236 w 16338"/>
                <a:gd name="T103" fmla="*/ 11468 h 17164"/>
                <a:gd name="T104" fmla="*/ 15569 w 16338"/>
                <a:gd name="T105" fmla="*/ 9568 h 17164"/>
                <a:gd name="T106" fmla="*/ 15663 w 16338"/>
                <a:gd name="T107" fmla="*/ 6966 h 17164"/>
                <a:gd name="T108" fmla="*/ 15756 w 16338"/>
                <a:gd name="T109" fmla="*/ 4365 h 17164"/>
                <a:gd name="T110" fmla="*/ 15850 w 16338"/>
                <a:gd name="T111" fmla="*/ 1765 h 17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338" h="17164">
                  <a:moveTo>
                    <a:pt x="16338" y="0"/>
                  </a:moveTo>
                  <a:lnTo>
                    <a:pt x="15317" y="0"/>
                  </a:lnTo>
                  <a:lnTo>
                    <a:pt x="14296" y="0"/>
                  </a:lnTo>
                  <a:lnTo>
                    <a:pt x="13275" y="0"/>
                  </a:lnTo>
                  <a:lnTo>
                    <a:pt x="12253" y="0"/>
                  </a:lnTo>
                  <a:lnTo>
                    <a:pt x="11232" y="0"/>
                  </a:lnTo>
                  <a:lnTo>
                    <a:pt x="10211" y="0"/>
                  </a:lnTo>
                  <a:lnTo>
                    <a:pt x="9190" y="0"/>
                  </a:lnTo>
                  <a:lnTo>
                    <a:pt x="8169" y="0"/>
                  </a:lnTo>
                  <a:lnTo>
                    <a:pt x="7148" y="0"/>
                  </a:lnTo>
                  <a:lnTo>
                    <a:pt x="6127" y="0"/>
                  </a:lnTo>
                  <a:lnTo>
                    <a:pt x="5106" y="0"/>
                  </a:lnTo>
                  <a:lnTo>
                    <a:pt x="4085" y="0"/>
                  </a:lnTo>
                  <a:lnTo>
                    <a:pt x="3063" y="0"/>
                  </a:lnTo>
                  <a:lnTo>
                    <a:pt x="2042" y="0"/>
                  </a:lnTo>
                  <a:lnTo>
                    <a:pt x="1021" y="0"/>
                  </a:lnTo>
                  <a:lnTo>
                    <a:pt x="0" y="0"/>
                  </a:lnTo>
                  <a:lnTo>
                    <a:pt x="34" y="669"/>
                  </a:lnTo>
                  <a:lnTo>
                    <a:pt x="68" y="1338"/>
                  </a:lnTo>
                  <a:lnTo>
                    <a:pt x="102" y="2007"/>
                  </a:lnTo>
                  <a:lnTo>
                    <a:pt x="135" y="2675"/>
                  </a:lnTo>
                  <a:lnTo>
                    <a:pt x="170" y="3345"/>
                  </a:lnTo>
                  <a:lnTo>
                    <a:pt x="204" y="4013"/>
                  </a:lnTo>
                  <a:lnTo>
                    <a:pt x="237" y="4683"/>
                  </a:lnTo>
                  <a:lnTo>
                    <a:pt x="272" y="5352"/>
                  </a:lnTo>
                  <a:lnTo>
                    <a:pt x="305" y="6020"/>
                  </a:lnTo>
                  <a:lnTo>
                    <a:pt x="339" y="6690"/>
                  </a:lnTo>
                  <a:lnTo>
                    <a:pt x="374" y="7358"/>
                  </a:lnTo>
                  <a:lnTo>
                    <a:pt x="407" y="8027"/>
                  </a:lnTo>
                  <a:lnTo>
                    <a:pt x="441" y="8696"/>
                  </a:lnTo>
                  <a:lnTo>
                    <a:pt x="476" y="9365"/>
                  </a:lnTo>
                  <a:lnTo>
                    <a:pt x="509" y="10033"/>
                  </a:lnTo>
                  <a:lnTo>
                    <a:pt x="543" y="10703"/>
                  </a:lnTo>
                  <a:lnTo>
                    <a:pt x="613" y="10998"/>
                  </a:lnTo>
                  <a:lnTo>
                    <a:pt x="695" y="11285"/>
                  </a:lnTo>
                  <a:lnTo>
                    <a:pt x="786" y="11569"/>
                  </a:lnTo>
                  <a:lnTo>
                    <a:pt x="889" y="11845"/>
                  </a:lnTo>
                  <a:lnTo>
                    <a:pt x="1002" y="12116"/>
                  </a:lnTo>
                  <a:lnTo>
                    <a:pt x="1126" y="12381"/>
                  </a:lnTo>
                  <a:lnTo>
                    <a:pt x="1261" y="12639"/>
                  </a:lnTo>
                  <a:lnTo>
                    <a:pt x="1406" y="12891"/>
                  </a:lnTo>
                  <a:lnTo>
                    <a:pt x="1563" y="13138"/>
                  </a:lnTo>
                  <a:lnTo>
                    <a:pt x="1731" y="13379"/>
                  </a:lnTo>
                  <a:lnTo>
                    <a:pt x="1909" y="13613"/>
                  </a:lnTo>
                  <a:lnTo>
                    <a:pt x="2098" y="13843"/>
                  </a:lnTo>
                  <a:lnTo>
                    <a:pt x="2297" y="14065"/>
                  </a:lnTo>
                  <a:lnTo>
                    <a:pt x="2508" y="14283"/>
                  </a:lnTo>
                  <a:lnTo>
                    <a:pt x="2729" y="14493"/>
                  </a:lnTo>
                  <a:lnTo>
                    <a:pt x="2962" y="14698"/>
                  </a:lnTo>
                  <a:lnTo>
                    <a:pt x="3205" y="14897"/>
                  </a:lnTo>
                  <a:lnTo>
                    <a:pt x="3458" y="15089"/>
                  </a:lnTo>
                  <a:lnTo>
                    <a:pt x="3723" y="15277"/>
                  </a:lnTo>
                  <a:lnTo>
                    <a:pt x="3998" y="15457"/>
                  </a:lnTo>
                  <a:lnTo>
                    <a:pt x="4285" y="15633"/>
                  </a:lnTo>
                  <a:lnTo>
                    <a:pt x="4581" y="15802"/>
                  </a:lnTo>
                  <a:lnTo>
                    <a:pt x="4889" y="15965"/>
                  </a:lnTo>
                  <a:lnTo>
                    <a:pt x="5207" y="16122"/>
                  </a:lnTo>
                  <a:lnTo>
                    <a:pt x="5537" y="16274"/>
                  </a:lnTo>
                  <a:lnTo>
                    <a:pt x="5877" y="16418"/>
                  </a:lnTo>
                  <a:lnTo>
                    <a:pt x="6228" y="16558"/>
                  </a:lnTo>
                  <a:lnTo>
                    <a:pt x="6590" y="16691"/>
                  </a:lnTo>
                  <a:lnTo>
                    <a:pt x="6962" y="16819"/>
                  </a:lnTo>
                  <a:lnTo>
                    <a:pt x="7346" y="16940"/>
                  </a:lnTo>
                  <a:lnTo>
                    <a:pt x="7740" y="17055"/>
                  </a:lnTo>
                  <a:lnTo>
                    <a:pt x="8144" y="17164"/>
                  </a:lnTo>
                  <a:lnTo>
                    <a:pt x="8484" y="17100"/>
                  </a:lnTo>
                  <a:lnTo>
                    <a:pt x="8816" y="17027"/>
                  </a:lnTo>
                  <a:lnTo>
                    <a:pt x="9144" y="16946"/>
                  </a:lnTo>
                  <a:lnTo>
                    <a:pt x="9465" y="16857"/>
                  </a:lnTo>
                  <a:lnTo>
                    <a:pt x="9779" y="16760"/>
                  </a:lnTo>
                  <a:lnTo>
                    <a:pt x="10088" y="16654"/>
                  </a:lnTo>
                  <a:lnTo>
                    <a:pt x="10390" y="16541"/>
                  </a:lnTo>
                  <a:lnTo>
                    <a:pt x="10687" y="16418"/>
                  </a:lnTo>
                  <a:lnTo>
                    <a:pt x="10976" y="16288"/>
                  </a:lnTo>
                  <a:lnTo>
                    <a:pt x="11260" y="16149"/>
                  </a:lnTo>
                  <a:lnTo>
                    <a:pt x="11538" y="16001"/>
                  </a:lnTo>
                  <a:lnTo>
                    <a:pt x="11810" y="15847"/>
                  </a:lnTo>
                  <a:lnTo>
                    <a:pt x="12075" y="15683"/>
                  </a:lnTo>
                  <a:lnTo>
                    <a:pt x="12333" y="15511"/>
                  </a:lnTo>
                  <a:lnTo>
                    <a:pt x="12587" y="15331"/>
                  </a:lnTo>
                  <a:lnTo>
                    <a:pt x="12834" y="15142"/>
                  </a:lnTo>
                  <a:lnTo>
                    <a:pt x="13074" y="14944"/>
                  </a:lnTo>
                  <a:lnTo>
                    <a:pt x="13308" y="14740"/>
                  </a:lnTo>
                  <a:lnTo>
                    <a:pt x="13537" y="14526"/>
                  </a:lnTo>
                  <a:lnTo>
                    <a:pt x="13759" y="14305"/>
                  </a:lnTo>
                  <a:lnTo>
                    <a:pt x="13975" y="14074"/>
                  </a:lnTo>
                  <a:lnTo>
                    <a:pt x="14184" y="13836"/>
                  </a:lnTo>
                  <a:lnTo>
                    <a:pt x="14388" y="13591"/>
                  </a:lnTo>
                  <a:lnTo>
                    <a:pt x="14586" y="13335"/>
                  </a:lnTo>
                  <a:lnTo>
                    <a:pt x="14777" y="13073"/>
                  </a:lnTo>
                  <a:lnTo>
                    <a:pt x="14962" y="12801"/>
                  </a:lnTo>
                  <a:lnTo>
                    <a:pt x="15141" y="12521"/>
                  </a:lnTo>
                  <a:lnTo>
                    <a:pt x="15314" y="12234"/>
                  </a:lnTo>
                  <a:lnTo>
                    <a:pt x="15480" y="11938"/>
                  </a:lnTo>
                  <a:lnTo>
                    <a:pt x="15641" y="11633"/>
                  </a:lnTo>
                  <a:lnTo>
                    <a:pt x="15795" y="11320"/>
                  </a:lnTo>
                  <a:lnTo>
                    <a:pt x="15943" y="10999"/>
                  </a:lnTo>
                  <a:lnTo>
                    <a:pt x="15968" y="10311"/>
                  </a:lnTo>
                  <a:lnTo>
                    <a:pt x="15992" y="9624"/>
                  </a:lnTo>
                  <a:lnTo>
                    <a:pt x="16017" y="8936"/>
                  </a:lnTo>
                  <a:lnTo>
                    <a:pt x="16042" y="8249"/>
                  </a:lnTo>
                  <a:lnTo>
                    <a:pt x="16066" y="7562"/>
                  </a:lnTo>
                  <a:lnTo>
                    <a:pt x="16091" y="6874"/>
                  </a:lnTo>
                  <a:lnTo>
                    <a:pt x="16116" y="6187"/>
                  </a:lnTo>
                  <a:lnTo>
                    <a:pt x="16140" y="5499"/>
                  </a:lnTo>
                  <a:lnTo>
                    <a:pt x="16165" y="4812"/>
                  </a:lnTo>
                  <a:lnTo>
                    <a:pt x="16190" y="4125"/>
                  </a:lnTo>
                  <a:lnTo>
                    <a:pt x="16215" y="3437"/>
                  </a:lnTo>
                  <a:lnTo>
                    <a:pt x="16239" y="2749"/>
                  </a:lnTo>
                  <a:lnTo>
                    <a:pt x="16264" y="2062"/>
                  </a:lnTo>
                  <a:lnTo>
                    <a:pt x="16289" y="1375"/>
                  </a:lnTo>
                  <a:lnTo>
                    <a:pt x="16313" y="688"/>
                  </a:lnTo>
                  <a:lnTo>
                    <a:pt x="16338" y="0"/>
                  </a:lnTo>
                  <a:close/>
                  <a:moveTo>
                    <a:pt x="15897" y="463"/>
                  </a:moveTo>
                  <a:lnTo>
                    <a:pt x="14931" y="463"/>
                  </a:lnTo>
                  <a:lnTo>
                    <a:pt x="13964" y="463"/>
                  </a:lnTo>
                  <a:lnTo>
                    <a:pt x="12999" y="463"/>
                  </a:lnTo>
                  <a:lnTo>
                    <a:pt x="12033" y="463"/>
                  </a:lnTo>
                  <a:lnTo>
                    <a:pt x="11067" y="463"/>
                  </a:lnTo>
                  <a:lnTo>
                    <a:pt x="10100" y="463"/>
                  </a:lnTo>
                  <a:lnTo>
                    <a:pt x="9135" y="463"/>
                  </a:lnTo>
                  <a:lnTo>
                    <a:pt x="8169" y="463"/>
                  </a:lnTo>
                  <a:lnTo>
                    <a:pt x="7203" y="463"/>
                  </a:lnTo>
                  <a:lnTo>
                    <a:pt x="6238" y="463"/>
                  </a:lnTo>
                  <a:lnTo>
                    <a:pt x="5271" y="463"/>
                  </a:lnTo>
                  <a:lnTo>
                    <a:pt x="4305" y="463"/>
                  </a:lnTo>
                  <a:lnTo>
                    <a:pt x="3339" y="463"/>
                  </a:lnTo>
                  <a:lnTo>
                    <a:pt x="2374" y="463"/>
                  </a:lnTo>
                  <a:lnTo>
                    <a:pt x="1407" y="463"/>
                  </a:lnTo>
                  <a:lnTo>
                    <a:pt x="441" y="463"/>
                  </a:lnTo>
                  <a:lnTo>
                    <a:pt x="473" y="1096"/>
                  </a:lnTo>
                  <a:lnTo>
                    <a:pt x="506" y="1729"/>
                  </a:lnTo>
                  <a:lnTo>
                    <a:pt x="538" y="2362"/>
                  </a:lnTo>
                  <a:lnTo>
                    <a:pt x="570" y="2995"/>
                  </a:lnTo>
                  <a:lnTo>
                    <a:pt x="602" y="3628"/>
                  </a:lnTo>
                  <a:lnTo>
                    <a:pt x="634" y="4261"/>
                  </a:lnTo>
                  <a:lnTo>
                    <a:pt x="667" y="4893"/>
                  </a:lnTo>
                  <a:lnTo>
                    <a:pt x="699" y="5526"/>
                  </a:lnTo>
                  <a:lnTo>
                    <a:pt x="730" y="6159"/>
                  </a:lnTo>
                  <a:lnTo>
                    <a:pt x="762" y="6792"/>
                  </a:lnTo>
                  <a:lnTo>
                    <a:pt x="794" y="7425"/>
                  </a:lnTo>
                  <a:lnTo>
                    <a:pt x="827" y="8057"/>
                  </a:lnTo>
                  <a:lnTo>
                    <a:pt x="859" y="8690"/>
                  </a:lnTo>
                  <a:lnTo>
                    <a:pt x="891" y="9322"/>
                  </a:lnTo>
                  <a:lnTo>
                    <a:pt x="923" y="9955"/>
                  </a:lnTo>
                  <a:lnTo>
                    <a:pt x="956" y="10588"/>
                  </a:lnTo>
                  <a:lnTo>
                    <a:pt x="1022" y="10867"/>
                  </a:lnTo>
                  <a:lnTo>
                    <a:pt x="1098" y="11139"/>
                  </a:lnTo>
                  <a:lnTo>
                    <a:pt x="1185" y="11407"/>
                  </a:lnTo>
                  <a:lnTo>
                    <a:pt x="1282" y="11668"/>
                  </a:lnTo>
                  <a:lnTo>
                    <a:pt x="1389" y="11925"/>
                  </a:lnTo>
                  <a:lnTo>
                    <a:pt x="1506" y="12175"/>
                  </a:lnTo>
                  <a:lnTo>
                    <a:pt x="1634" y="12419"/>
                  </a:lnTo>
                  <a:lnTo>
                    <a:pt x="1773" y="12658"/>
                  </a:lnTo>
                  <a:lnTo>
                    <a:pt x="1921" y="12892"/>
                  </a:lnTo>
                  <a:lnTo>
                    <a:pt x="2078" y="13120"/>
                  </a:lnTo>
                  <a:lnTo>
                    <a:pt x="2247" y="13342"/>
                  </a:lnTo>
                  <a:lnTo>
                    <a:pt x="2426" y="13558"/>
                  </a:lnTo>
                  <a:lnTo>
                    <a:pt x="2615" y="13769"/>
                  </a:lnTo>
                  <a:lnTo>
                    <a:pt x="2814" y="13974"/>
                  </a:lnTo>
                  <a:lnTo>
                    <a:pt x="3023" y="14173"/>
                  </a:lnTo>
                  <a:lnTo>
                    <a:pt x="3243" y="14367"/>
                  </a:lnTo>
                  <a:lnTo>
                    <a:pt x="3473" y="14555"/>
                  </a:lnTo>
                  <a:lnTo>
                    <a:pt x="3712" y="14737"/>
                  </a:lnTo>
                  <a:lnTo>
                    <a:pt x="3963" y="14914"/>
                  </a:lnTo>
                  <a:lnTo>
                    <a:pt x="4224" y="15086"/>
                  </a:lnTo>
                  <a:lnTo>
                    <a:pt x="4494" y="15251"/>
                  </a:lnTo>
                  <a:lnTo>
                    <a:pt x="4775" y="15411"/>
                  </a:lnTo>
                  <a:lnTo>
                    <a:pt x="5066" y="15566"/>
                  </a:lnTo>
                  <a:lnTo>
                    <a:pt x="5368" y="15715"/>
                  </a:lnTo>
                  <a:lnTo>
                    <a:pt x="5679" y="15857"/>
                  </a:lnTo>
                  <a:lnTo>
                    <a:pt x="6000" y="15995"/>
                  </a:lnTo>
                  <a:lnTo>
                    <a:pt x="6333" y="16127"/>
                  </a:lnTo>
                  <a:lnTo>
                    <a:pt x="6675" y="16252"/>
                  </a:lnTo>
                  <a:lnTo>
                    <a:pt x="7027" y="16372"/>
                  </a:lnTo>
                  <a:lnTo>
                    <a:pt x="7390" y="16487"/>
                  </a:lnTo>
                  <a:lnTo>
                    <a:pt x="7762" y="16597"/>
                  </a:lnTo>
                  <a:lnTo>
                    <a:pt x="8145" y="16701"/>
                  </a:lnTo>
                  <a:lnTo>
                    <a:pt x="8466" y="16639"/>
                  </a:lnTo>
                  <a:lnTo>
                    <a:pt x="8782" y="16571"/>
                  </a:lnTo>
                  <a:lnTo>
                    <a:pt x="9091" y="16495"/>
                  </a:lnTo>
                  <a:lnTo>
                    <a:pt x="9395" y="16410"/>
                  </a:lnTo>
                  <a:lnTo>
                    <a:pt x="9692" y="16318"/>
                  </a:lnTo>
                  <a:lnTo>
                    <a:pt x="9984" y="16218"/>
                  </a:lnTo>
                  <a:lnTo>
                    <a:pt x="10270" y="16109"/>
                  </a:lnTo>
                  <a:lnTo>
                    <a:pt x="10550" y="15995"/>
                  </a:lnTo>
                  <a:lnTo>
                    <a:pt x="10824" y="15871"/>
                  </a:lnTo>
                  <a:lnTo>
                    <a:pt x="11093" y="15739"/>
                  </a:lnTo>
                  <a:lnTo>
                    <a:pt x="11355" y="15600"/>
                  </a:lnTo>
                  <a:lnTo>
                    <a:pt x="11612" y="15453"/>
                  </a:lnTo>
                  <a:lnTo>
                    <a:pt x="11863" y="15298"/>
                  </a:lnTo>
                  <a:lnTo>
                    <a:pt x="12108" y="15137"/>
                  </a:lnTo>
                  <a:lnTo>
                    <a:pt x="12347" y="14966"/>
                  </a:lnTo>
                  <a:lnTo>
                    <a:pt x="12581" y="14787"/>
                  </a:lnTo>
                  <a:lnTo>
                    <a:pt x="12809" y="14601"/>
                  </a:lnTo>
                  <a:lnTo>
                    <a:pt x="13030" y="14407"/>
                  </a:lnTo>
                  <a:lnTo>
                    <a:pt x="13247" y="14205"/>
                  </a:lnTo>
                  <a:lnTo>
                    <a:pt x="13456" y="13995"/>
                  </a:lnTo>
                  <a:lnTo>
                    <a:pt x="13660" y="13778"/>
                  </a:lnTo>
                  <a:lnTo>
                    <a:pt x="13859" y="13553"/>
                  </a:lnTo>
                  <a:lnTo>
                    <a:pt x="14052" y="13319"/>
                  </a:lnTo>
                  <a:lnTo>
                    <a:pt x="14239" y="13078"/>
                  </a:lnTo>
                  <a:lnTo>
                    <a:pt x="14419" y="12830"/>
                  </a:lnTo>
                  <a:lnTo>
                    <a:pt x="14594" y="12573"/>
                  </a:lnTo>
                  <a:lnTo>
                    <a:pt x="14764" y="12309"/>
                  </a:lnTo>
                  <a:lnTo>
                    <a:pt x="14927" y="12036"/>
                  </a:lnTo>
                  <a:lnTo>
                    <a:pt x="15085" y="11756"/>
                  </a:lnTo>
                  <a:lnTo>
                    <a:pt x="15236" y="11468"/>
                  </a:lnTo>
                  <a:lnTo>
                    <a:pt x="15382" y="11172"/>
                  </a:lnTo>
                  <a:lnTo>
                    <a:pt x="15523" y="10868"/>
                  </a:lnTo>
                  <a:lnTo>
                    <a:pt x="15546" y="10218"/>
                  </a:lnTo>
                  <a:lnTo>
                    <a:pt x="15569" y="9568"/>
                  </a:lnTo>
                  <a:lnTo>
                    <a:pt x="15593" y="8918"/>
                  </a:lnTo>
                  <a:lnTo>
                    <a:pt x="15617" y="8267"/>
                  </a:lnTo>
                  <a:lnTo>
                    <a:pt x="15639" y="7617"/>
                  </a:lnTo>
                  <a:lnTo>
                    <a:pt x="15663" y="6966"/>
                  </a:lnTo>
                  <a:lnTo>
                    <a:pt x="15686" y="6316"/>
                  </a:lnTo>
                  <a:lnTo>
                    <a:pt x="15710" y="5666"/>
                  </a:lnTo>
                  <a:lnTo>
                    <a:pt x="15732" y="5016"/>
                  </a:lnTo>
                  <a:lnTo>
                    <a:pt x="15756" y="4365"/>
                  </a:lnTo>
                  <a:lnTo>
                    <a:pt x="15780" y="3715"/>
                  </a:lnTo>
                  <a:lnTo>
                    <a:pt x="15803" y="3065"/>
                  </a:lnTo>
                  <a:lnTo>
                    <a:pt x="15826" y="2415"/>
                  </a:lnTo>
                  <a:lnTo>
                    <a:pt x="15850" y="1765"/>
                  </a:lnTo>
                  <a:lnTo>
                    <a:pt x="15873" y="1115"/>
                  </a:lnTo>
                  <a:lnTo>
                    <a:pt x="15897" y="4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844" y="2019"/>
              <a:ext cx="158" cy="241"/>
            </a:xfrm>
            <a:custGeom>
              <a:avLst/>
              <a:gdLst>
                <a:gd name="T0" fmla="*/ 1566 w 2205"/>
                <a:gd name="T1" fmla="*/ 1562 h 3376"/>
                <a:gd name="T2" fmla="*/ 1084 w 2205"/>
                <a:gd name="T3" fmla="*/ 1754 h 3376"/>
                <a:gd name="T4" fmla="*/ 1267 w 2205"/>
                <a:gd name="T5" fmla="*/ 1509 h 3376"/>
                <a:gd name="T6" fmla="*/ 1270 w 2205"/>
                <a:gd name="T7" fmla="*/ 1363 h 3376"/>
                <a:gd name="T8" fmla="*/ 1295 w 2205"/>
                <a:gd name="T9" fmla="*/ 1181 h 3376"/>
                <a:gd name="T10" fmla="*/ 1428 w 2205"/>
                <a:gd name="T11" fmla="*/ 1148 h 3376"/>
                <a:gd name="T12" fmla="*/ 1290 w 2205"/>
                <a:gd name="T13" fmla="*/ 1626 h 3376"/>
                <a:gd name="T14" fmla="*/ 1080 w 2205"/>
                <a:gd name="T15" fmla="*/ 1785 h 3376"/>
                <a:gd name="T16" fmla="*/ 871 w 2205"/>
                <a:gd name="T17" fmla="*/ 1254 h 3376"/>
                <a:gd name="T18" fmla="*/ 706 w 2205"/>
                <a:gd name="T19" fmla="*/ 1212 h 3376"/>
                <a:gd name="T20" fmla="*/ 926 w 2205"/>
                <a:gd name="T21" fmla="*/ 1014 h 3376"/>
                <a:gd name="T22" fmla="*/ 1131 w 2205"/>
                <a:gd name="T23" fmla="*/ 1138 h 3376"/>
                <a:gd name="T24" fmla="*/ 1194 w 2205"/>
                <a:gd name="T25" fmla="*/ 1162 h 3376"/>
                <a:gd name="T26" fmla="*/ 1957 w 2205"/>
                <a:gd name="T27" fmla="*/ 1646 h 3376"/>
                <a:gd name="T28" fmla="*/ 1996 w 2205"/>
                <a:gd name="T29" fmla="*/ 1982 h 3376"/>
                <a:gd name="T30" fmla="*/ 1787 w 2205"/>
                <a:gd name="T31" fmla="*/ 2015 h 3376"/>
                <a:gd name="T32" fmla="*/ 1707 w 2205"/>
                <a:gd name="T33" fmla="*/ 1245 h 3376"/>
                <a:gd name="T34" fmla="*/ 1851 w 2205"/>
                <a:gd name="T35" fmla="*/ 983 h 3376"/>
                <a:gd name="T36" fmla="*/ 1880 w 2205"/>
                <a:gd name="T37" fmla="*/ 1130 h 3376"/>
                <a:gd name="T38" fmla="*/ 1353 w 2205"/>
                <a:gd name="T39" fmla="*/ 148 h 3376"/>
                <a:gd name="T40" fmla="*/ 1041 w 2205"/>
                <a:gd name="T41" fmla="*/ 3 h 3376"/>
                <a:gd name="T42" fmla="*/ 1036 w 2205"/>
                <a:gd name="T43" fmla="*/ 198 h 3376"/>
                <a:gd name="T44" fmla="*/ 828 w 2205"/>
                <a:gd name="T45" fmla="*/ 533 h 3376"/>
                <a:gd name="T46" fmla="*/ 790 w 2205"/>
                <a:gd name="T47" fmla="*/ 713 h 3376"/>
                <a:gd name="T48" fmla="*/ 925 w 2205"/>
                <a:gd name="T49" fmla="*/ 666 h 3376"/>
                <a:gd name="T50" fmla="*/ 730 w 2205"/>
                <a:gd name="T51" fmla="*/ 951 h 3376"/>
                <a:gd name="T52" fmla="*/ 177 w 2205"/>
                <a:gd name="T53" fmla="*/ 1469 h 3376"/>
                <a:gd name="T54" fmla="*/ 54 w 2205"/>
                <a:gd name="T55" fmla="*/ 1480 h 3376"/>
                <a:gd name="T56" fmla="*/ 186 w 2205"/>
                <a:gd name="T57" fmla="*/ 1696 h 3376"/>
                <a:gd name="T58" fmla="*/ 464 w 2205"/>
                <a:gd name="T59" fmla="*/ 1382 h 3376"/>
                <a:gd name="T60" fmla="*/ 618 w 2205"/>
                <a:gd name="T61" fmla="*/ 1520 h 3376"/>
                <a:gd name="T62" fmla="*/ 486 w 2205"/>
                <a:gd name="T63" fmla="*/ 1852 h 3376"/>
                <a:gd name="T64" fmla="*/ 625 w 2205"/>
                <a:gd name="T65" fmla="*/ 1708 h 3376"/>
                <a:gd name="T66" fmla="*/ 796 w 2205"/>
                <a:gd name="T67" fmla="*/ 1560 h 3376"/>
                <a:gd name="T68" fmla="*/ 878 w 2205"/>
                <a:gd name="T69" fmla="*/ 1441 h 3376"/>
                <a:gd name="T70" fmla="*/ 815 w 2205"/>
                <a:gd name="T71" fmla="*/ 1624 h 3376"/>
                <a:gd name="T72" fmla="*/ 863 w 2205"/>
                <a:gd name="T73" fmla="*/ 1734 h 3376"/>
                <a:gd name="T74" fmla="*/ 872 w 2205"/>
                <a:gd name="T75" fmla="*/ 1857 h 3376"/>
                <a:gd name="T76" fmla="*/ 723 w 2205"/>
                <a:gd name="T77" fmla="*/ 1993 h 3376"/>
                <a:gd name="T78" fmla="*/ 907 w 2205"/>
                <a:gd name="T79" fmla="*/ 2110 h 3376"/>
                <a:gd name="T80" fmla="*/ 1387 w 2205"/>
                <a:gd name="T81" fmla="*/ 1605 h 3376"/>
                <a:gd name="T82" fmla="*/ 1548 w 2205"/>
                <a:gd name="T83" fmla="*/ 2223 h 3376"/>
                <a:gd name="T84" fmla="*/ 1627 w 2205"/>
                <a:gd name="T85" fmla="*/ 3347 h 3376"/>
                <a:gd name="T86" fmla="*/ 1719 w 2205"/>
                <a:gd name="T87" fmla="*/ 3140 h 3376"/>
                <a:gd name="T88" fmla="*/ 1715 w 2205"/>
                <a:gd name="T89" fmla="*/ 2137 h 3376"/>
                <a:gd name="T90" fmla="*/ 2068 w 2205"/>
                <a:gd name="T91" fmla="*/ 2145 h 3376"/>
                <a:gd name="T92" fmla="*/ 2177 w 2205"/>
                <a:gd name="T93" fmla="*/ 1864 h 3376"/>
                <a:gd name="T94" fmla="*/ 1956 w 2205"/>
                <a:gd name="T95" fmla="*/ 1494 h 3376"/>
                <a:gd name="T96" fmla="*/ 1985 w 2205"/>
                <a:gd name="T97" fmla="*/ 1185 h 3376"/>
                <a:gd name="T98" fmla="*/ 2156 w 2205"/>
                <a:gd name="T99" fmla="*/ 818 h 3376"/>
                <a:gd name="T100" fmla="*/ 1912 w 2205"/>
                <a:gd name="T101" fmla="*/ 807 h 3376"/>
                <a:gd name="T102" fmla="*/ 1762 w 2205"/>
                <a:gd name="T103" fmla="*/ 873 h 3376"/>
                <a:gd name="T104" fmla="*/ 1776 w 2205"/>
                <a:gd name="T105" fmla="*/ 726 h 3376"/>
                <a:gd name="T106" fmla="*/ 1733 w 2205"/>
                <a:gd name="T107" fmla="*/ 528 h 3376"/>
                <a:gd name="T108" fmla="*/ 1575 w 2205"/>
                <a:gd name="T109" fmla="*/ 580 h 3376"/>
                <a:gd name="T110" fmla="*/ 1571 w 2205"/>
                <a:gd name="T111" fmla="*/ 818 h 3376"/>
                <a:gd name="T112" fmla="*/ 1441 w 2205"/>
                <a:gd name="T113" fmla="*/ 664 h 3376"/>
                <a:gd name="T114" fmla="*/ 1332 w 2205"/>
                <a:gd name="T115" fmla="*/ 862 h 3376"/>
                <a:gd name="T116" fmla="*/ 1253 w 2205"/>
                <a:gd name="T117" fmla="*/ 771 h 3376"/>
                <a:gd name="T118" fmla="*/ 1568 w 2205"/>
                <a:gd name="T119" fmla="*/ 496 h 3376"/>
                <a:gd name="T120" fmla="*/ 1513 w 2205"/>
                <a:gd name="T121" fmla="*/ 399 h 3376"/>
                <a:gd name="T122" fmla="*/ 1265 w 2205"/>
                <a:gd name="T123" fmla="*/ 573 h 3376"/>
                <a:gd name="T124" fmla="*/ 1295 w 2205"/>
                <a:gd name="T125" fmla="*/ 427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5" h="3376">
                  <a:moveTo>
                    <a:pt x="1499" y="1543"/>
                  </a:moveTo>
                  <a:lnTo>
                    <a:pt x="1499" y="1432"/>
                  </a:lnTo>
                  <a:lnTo>
                    <a:pt x="1516" y="1436"/>
                  </a:lnTo>
                  <a:lnTo>
                    <a:pt x="1530" y="1440"/>
                  </a:lnTo>
                  <a:lnTo>
                    <a:pt x="1542" y="1443"/>
                  </a:lnTo>
                  <a:lnTo>
                    <a:pt x="1551" y="1447"/>
                  </a:lnTo>
                  <a:lnTo>
                    <a:pt x="1555" y="1450"/>
                  </a:lnTo>
                  <a:lnTo>
                    <a:pt x="1558" y="1455"/>
                  </a:lnTo>
                  <a:lnTo>
                    <a:pt x="1560" y="1459"/>
                  </a:lnTo>
                  <a:lnTo>
                    <a:pt x="1562" y="1464"/>
                  </a:lnTo>
                  <a:lnTo>
                    <a:pt x="1563" y="1471"/>
                  </a:lnTo>
                  <a:lnTo>
                    <a:pt x="1564" y="1478"/>
                  </a:lnTo>
                  <a:lnTo>
                    <a:pt x="1566" y="1488"/>
                  </a:lnTo>
                  <a:lnTo>
                    <a:pt x="1566" y="1499"/>
                  </a:lnTo>
                  <a:lnTo>
                    <a:pt x="1566" y="1543"/>
                  </a:lnTo>
                  <a:lnTo>
                    <a:pt x="1566" y="1562"/>
                  </a:lnTo>
                  <a:lnTo>
                    <a:pt x="1563" y="1576"/>
                  </a:lnTo>
                  <a:lnTo>
                    <a:pt x="1562" y="1580"/>
                  </a:lnTo>
                  <a:lnTo>
                    <a:pt x="1561" y="1584"/>
                  </a:lnTo>
                  <a:lnTo>
                    <a:pt x="1559" y="1587"/>
                  </a:lnTo>
                  <a:lnTo>
                    <a:pt x="1557" y="1590"/>
                  </a:lnTo>
                  <a:lnTo>
                    <a:pt x="1543" y="1596"/>
                  </a:lnTo>
                  <a:lnTo>
                    <a:pt x="1522" y="1609"/>
                  </a:lnTo>
                  <a:lnTo>
                    <a:pt x="1512" y="1593"/>
                  </a:lnTo>
                  <a:lnTo>
                    <a:pt x="1504" y="1581"/>
                  </a:lnTo>
                  <a:lnTo>
                    <a:pt x="1502" y="1575"/>
                  </a:lnTo>
                  <a:lnTo>
                    <a:pt x="1501" y="1567"/>
                  </a:lnTo>
                  <a:lnTo>
                    <a:pt x="1500" y="1557"/>
                  </a:lnTo>
                  <a:lnTo>
                    <a:pt x="1499" y="1543"/>
                  </a:lnTo>
                  <a:close/>
                  <a:moveTo>
                    <a:pt x="1080" y="1785"/>
                  </a:moveTo>
                  <a:lnTo>
                    <a:pt x="1081" y="1769"/>
                  </a:lnTo>
                  <a:lnTo>
                    <a:pt x="1084" y="1754"/>
                  </a:lnTo>
                  <a:lnTo>
                    <a:pt x="1087" y="1740"/>
                  </a:lnTo>
                  <a:lnTo>
                    <a:pt x="1091" y="1726"/>
                  </a:lnTo>
                  <a:lnTo>
                    <a:pt x="1096" y="1712"/>
                  </a:lnTo>
                  <a:lnTo>
                    <a:pt x="1103" y="1699"/>
                  </a:lnTo>
                  <a:lnTo>
                    <a:pt x="1109" y="1686"/>
                  </a:lnTo>
                  <a:lnTo>
                    <a:pt x="1117" y="1675"/>
                  </a:lnTo>
                  <a:lnTo>
                    <a:pt x="1124" y="1662"/>
                  </a:lnTo>
                  <a:lnTo>
                    <a:pt x="1133" y="1651"/>
                  </a:lnTo>
                  <a:lnTo>
                    <a:pt x="1143" y="1639"/>
                  </a:lnTo>
                  <a:lnTo>
                    <a:pt x="1152" y="1628"/>
                  </a:lnTo>
                  <a:lnTo>
                    <a:pt x="1172" y="1607"/>
                  </a:lnTo>
                  <a:lnTo>
                    <a:pt x="1192" y="1587"/>
                  </a:lnTo>
                  <a:lnTo>
                    <a:pt x="1212" y="1566"/>
                  </a:lnTo>
                  <a:lnTo>
                    <a:pt x="1233" y="1547"/>
                  </a:lnTo>
                  <a:lnTo>
                    <a:pt x="1251" y="1529"/>
                  </a:lnTo>
                  <a:lnTo>
                    <a:pt x="1267" y="1509"/>
                  </a:lnTo>
                  <a:lnTo>
                    <a:pt x="1275" y="1501"/>
                  </a:lnTo>
                  <a:lnTo>
                    <a:pt x="1281" y="1491"/>
                  </a:lnTo>
                  <a:lnTo>
                    <a:pt x="1286" y="1481"/>
                  </a:lnTo>
                  <a:lnTo>
                    <a:pt x="1292" y="1472"/>
                  </a:lnTo>
                  <a:lnTo>
                    <a:pt x="1296" y="1462"/>
                  </a:lnTo>
                  <a:lnTo>
                    <a:pt x="1298" y="1452"/>
                  </a:lnTo>
                  <a:lnTo>
                    <a:pt x="1300" y="1443"/>
                  </a:lnTo>
                  <a:lnTo>
                    <a:pt x="1301" y="1432"/>
                  </a:lnTo>
                  <a:lnTo>
                    <a:pt x="1300" y="1419"/>
                  </a:lnTo>
                  <a:lnTo>
                    <a:pt x="1299" y="1408"/>
                  </a:lnTo>
                  <a:lnTo>
                    <a:pt x="1296" y="1398"/>
                  </a:lnTo>
                  <a:lnTo>
                    <a:pt x="1293" y="1389"/>
                  </a:lnTo>
                  <a:lnTo>
                    <a:pt x="1289" y="1381"/>
                  </a:lnTo>
                  <a:lnTo>
                    <a:pt x="1283" y="1374"/>
                  </a:lnTo>
                  <a:lnTo>
                    <a:pt x="1278" y="1369"/>
                  </a:lnTo>
                  <a:lnTo>
                    <a:pt x="1270" y="1363"/>
                  </a:lnTo>
                  <a:lnTo>
                    <a:pt x="1263" y="1359"/>
                  </a:lnTo>
                  <a:lnTo>
                    <a:pt x="1254" y="1356"/>
                  </a:lnTo>
                  <a:lnTo>
                    <a:pt x="1246" y="1353"/>
                  </a:lnTo>
                  <a:lnTo>
                    <a:pt x="1236" y="1351"/>
                  </a:lnTo>
                  <a:lnTo>
                    <a:pt x="1214" y="1346"/>
                  </a:lnTo>
                  <a:lnTo>
                    <a:pt x="1191" y="1344"/>
                  </a:lnTo>
                  <a:lnTo>
                    <a:pt x="1194" y="1333"/>
                  </a:lnTo>
                  <a:lnTo>
                    <a:pt x="1201" y="1321"/>
                  </a:lnTo>
                  <a:lnTo>
                    <a:pt x="1208" y="1305"/>
                  </a:lnTo>
                  <a:lnTo>
                    <a:pt x="1218" y="1289"/>
                  </a:lnTo>
                  <a:lnTo>
                    <a:pt x="1228" y="1272"/>
                  </a:lnTo>
                  <a:lnTo>
                    <a:pt x="1240" y="1253"/>
                  </a:lnTo>
                  <a:lnTo>
                    <a:pt x="1253" y="1235"/>
                  </a:lnTo>
                  <a:lnTo>
                    <a:pt x="1267" y="1216"/>
                  </a:lnTo>
                  <a:lnTo>
                    <a:pt x="1281" y="1198"/>
                  </a:lnTo>
                  <a:lnTo>
                    <a:pt x="1295" y="1181"/>
                  </a:lnTo>
                  <a:lnTo>
                    <a:pt x="1309" y="1165"/>
                  </a:lnTo>
                  <a:lnTo>
                    <a:pt x="1323" y="1152"/>
                  </a:lnTo>
                  <a:lnTo>
                    <a:pt x="1336" y="1140"/>
                  </a:lnTo>
                  <a:lnTo>
                    <a:pt x="1348" y="1132"/>
                  </a:lnTo>
                  <a:lnTo>
                    <a:pt x="1353" y="1128"/>
                  </a:lnTo>
                  <a:lnTo>
                    <a:pt x="1358" y="1126"/>
                  </a:lnTo>
                  <a:lnTo>
                    <a:pt x="1363" y="1124"/>
                  </a:lnTo>
                  <a:lnTo>
                    <a:pt x="1367" y="1124"/>
                  </a:lnTo>
                  <a:lnTo>
                    <a:pt x="1381" y="1124"/>
                  </a:lnTo>
                  <a:lnTo>
                    <a:pt x="1393" y="1126"/>
                  </a:lnTo>
                  <a:lnTo>
                    <a:pt x="1405" y="1130"/>
                  </a:lnTo>
                  <a:lnTo>
                    <a:pt x="1414" y="1135"/>
                  </a:lnTo>
                  <a:lnTo>
                    <a:pt x="1418" y="1137"/>
                  </a:lnTo>
                  <a:lnTo>
                    <a:pt x="1422" y="1140"/>
                  </a:lnTo>
                  <a:lnTo>
                    <a:pt x="1425" y="1145"/>
                  </a:lnTo>
                  <a:lnTo>
                    <a:pt x="1428" y="1148"/>
                  </a:lnTo>
                  <a:lnTo>
                    <a:pt x="1430" y="1152"/>
                  </a:lnTo>
                  <a:lnTo>
                    <a:pt x="1432" y="1157"/>
                  </a:lnTo>
                  <a:lnTo>
                    <a:pt x="1433" y="1163"/>
                  </a:lnTo>
                  <a:lnTo>
                    <a:pt x="1433" y="1168"/>
                  </a:lnTo>
                  <a:lnTo>
                    <a:pt x="1429" y="1185"/>
                  </a:lnTo>
                  <a:lnTo>
                    <a:pt x="1420" y="1227"/>
                  </a:lnTo>
                  <a:lnTo>
                    <a:pt x="1405" y="1285"/>
                  </a:lnTo>
                  <a:lnTo>
                    <a:pt x="1387" y="1351"/>
                  </a:lnTo>
                  <a:lnTo>
                    <a:pt x="1369" y="1418"/>
                  </a:lnTo>
                  <a:lnTo>
                    <a:pt x="1352" y="1479"/>
                  </a:lnTo>
                  <a:lnTo>
                    <a:pt x="1339" y="1525"/>
                  </a:lnTo>
                  <a:lnTo>
                    <a:pt x="1330" y="1550"/>
                  </a:lnTo>
                  <a:lnTo>
                    <a:pt x="1322" y="1568"/>
                  </a:lnTo>
                  <a:lnTo>
                    <a:pt x="1311" y="1588"/>
                  </a:lnTo>
                  <a:lnTo>
                    <a:pt x="1300" y="1607"/>
                  </a:lnTo>
                  <a:lnTo>
                    <a:pt x="1290" y="1626"/>
                  </a:lnTo>
                  <a:lnTo>
                    <a:pt x="1277" y="1646"/>
                  </a:lnTo>
                  <a:lnTo>
                    <a:pt x="1263" y="1664"/>
                  </a:lnTo>
                  <a:lnTo>
                    <a:pt x="1249" y="1682"/>
                  </a:lnTo>
                  <a:lnTo>
                    <a:pt x="1234" y="1700"/>
                  </a:lnTo>
                  <a:lnTo>
                    <a:pt x="1218" y="1716"/>
                  </a:lnTo>
                  <a:lnTo>
                    <a:pt x="1201" y="1731"/>
                  </a:lnTo>
                  <a:lnTo>
                    <a:pt x="1183" y="1745"/>
                  </a:lnTo>
                  <a:lnTo>
                    <a:pt x="1164" y="1757"/>
                  </a:lnTo>
                  <a:lnTo>
                    <a:pt x="1154" y="1762"/>
                  </a:lnTo>
                  <a:lnTo>
                    <a:pt x="1145" y="1768"/>
                  </a:lnTo>
                  <a:lnTo>
                    <a:pt x="1134" y="1772"/>
                  </a:lnTo>
                  <a:lnTo>
                    <a:pt x="1124" y="1776"/>
                  </a:lnTo>
                  <a:lnTo>
                    <a:pt x="1114" y="1779"/>
                  </a:lnTo>
                  <a:lnTo>
                    <a:pt x="1103" y="1782"/>
                  </a:lnTo>
                  <a:lnTo>
                    <a:pt x="1092" y="1784"/>
                  </a:lnTo>
                  <a:lnTo>
                    <a:pt x="1080" y="1785"/>
                  </a:lnTo>
                  <a:close/>
                  <a:moveTo>
                    <a:pt x="926" y="1014"/>
                  </a:moveTo>
                  <a:lnTo>
                    <a:pt x="926" y="1168"/>
                  </a:lnTo>
                  <a:lnTo>
                    <a:pt x="926" y="1176"/>
                  </a:lnTo>
                  <a:lnTo>
                    <a:pt x="925" y="1184"/>
                  </a:lnTo>
                  <a:lnTo>
                    <a:pt x="922" y="1192"/>
                  </a:lnTo>
                  <a:lnTo>
                    <a:pt x="919" y="1199"/>
                  </a:lnTo>
                  <a:lnTo>
                    <a:pt x="916" y="1208"/>
                  </a:lnTo>
                  <a:lnTo>
                    <a:pt x="913" y="1214"/>
                  </a:lnTo>
                  <a:lnTo>
                    <a:pt x="909" y="1222"/>
                  </a:lnTo>
                  <a:lnTo>
                    <a:pt x="903" y="1228"/>
                  </a:lnTo>
                  <a:lnTo>
                    <a:pt x="898" y="1234"/>
                  </a:lnTo>
                  <a:lnTo>
                    <a:pt x="892" y="1239"/>
                  </a:lnTo>
                  <a:lnTo>
                    <a:pt x="887" y="1244"/>
                  </a:lnTo>
                  <a:lnTo>
                    <a:pt x="882" y="1249"/>
                  </a:lnTo>
                  <a:lnTo>
                    <a:pt x="876" y="1252"/>
                  </a:lnTo>
                  <a:lnTo>
                    <a:pt x="871" y="1254"/>
                  </a:lnTo>
                  <a:lnTo>
                    <a:pt x="866" y="1256"/>
                  </a:lnTo>
                  <a:lnTo>
                    <a:pt x="860" y="1256"/>
                  </a:lnTo>
                  <a:lnTo>
                    <a:pt x="846" y="1256"/>
                  </a:lnTo>
                  <a:lnTo>
                    <a:pt x="836" y="1254"/>
                  </a:lnTo>
                  <a:lnTo>
                    <a:pt x="827" y="1253"/>
                  </a:lnTo>
                  <a:lnTo>
                    <a:pt x="820" y="1250"/>
                  </a:lnTo>
                  <a:lnTo>
                    <a:pt x="813" y="1243"/>
                  </a:lnTo>
                  <a:lnTo>
                    <a:pt x="808" y="1236"/>
                  </a:lnTo>
                  <a:lnTo>
                    <a:pt x="803" y="1231"/>
                  </a:lnTo>
                  <a:lnTo>
                    <a:pt x="798" y="1227"/>
                  </a:lnTo>
                  <a:lnTo>
                    <a:pt x="790" y="1224"/>
                  </a:lnTo>
                  <a:lnTo>
                    <a:pt x="781" y="1221"/>
                  </a:lnTo>
                  <a:lnTo>
                    <a:pt x="769" y="1218"/>
                  </a:lnTo>
                  <a:lnTo>
                    <a:pt x="752" y="1215"/>
                  </a:lnTo>
                  <a:lnTo>
                    <a:pt x="731" y="1213"/>
                  </a:lnTo>
                  <a:lnTo>
                    <a:pt x="706" y="1212"/>
                  </a:lnTo>
                  <a:lnTo>
                    <a:pt x="709" y="1192"/>
                  </a:lnTo>
                  <a:lnTo>
                    <a:pt x="713" y="1172"/>
                  </a:lnTo>
                  <a:lnTo>
                    <a:pt x="720" y="1154"/>
                  </a:lnTo>
                  <a:lnTo>
                    <a:pt x="728" y="1137"/>
                  </a:lnTo>
                  <a:lnTo>
                    <a:pt x="739" y="1120"/>
                  </a:lnTo>
                  <a:lnTo>
                    <a:pt x="751" y="1104"/>
                  </a:lnTo>
                  <a:lnTo>
                    <a:pt x="764" y="1090"/>
                  </a:lnTo>
                  <a:lnTo>
                    <a:pt x="779" y="1076"/>
                  </a:lnTo>
                  <a:lnTo>
                    <a:pt x="794" y="1063"/>
                  </a:lnTo>
                  <a:lnTo>
                    <a:pt x="811" y="1052"/>
                  </a:lnTo>
                  <a:lnTo>
                    <a:pt x="828" y="1042"/>
                  </a:lnTo>
                  <a:lnTo>
                    <a:pt x="846" y="1033"/>
                  </a:lnTo>
                  <a:lnTo>
                    <a:pt x="866" y="1027"/>
                  </a:lnTo>
                  <a:lnTo>
                    <a:pt x="886" y="1020"/>
                  </a:lnTo>
                  <a:lnTo>
                    <a:pt x="905" y="1016"/>
                  </a:lnTo>
                  <a:lnTo>
                    <a:pt x="926" y="1014"/>
                  </a:lnTo>
                  <a:close/>
                  <a:moveTo>
                    <a:pt x="1517" y="1079"/>
                  </a:moveTo>
                  <a:lnTo>
                    <a:pt x="1530" y="1087"/>
                  </a:lnTo>
                  <a:lnTo>
                    <a:pt x="1540" y="1093"/>
                  </a:lnTo>
                  <a:lnTo>
                    <a:pt x="1548" y="1097"/>
                  </a:lnTo>
                  <a:lnTo>
                    <a:pt x="1554" y="1100"/>
                  </a:lnTo>
                  <a:lnTo>
                    <a:pt x="1562" y="1103"/>
                  </a:lnTo>
                  <a:lnTo>
                    <a:pt x="1566" y="1104"/>
                  </a:lnTo>
                  <a:lnTo>
                    <a:pt x="1566" y="1108"/>
                  </a:lnTo>
                  <a:lnTo>
                    <a:pt x="1564" y="1118"/>
                  </a:lnTo>
                  <a:lnTo>
                    <a:pt x="1564" y="1137"/>
                  </a:lnTo>
                  <a:lnTo>
                    <a:pt x="1566" y="1168"/>
                  </a:lnTo>
                  <a:lnTo>
                    <a:pt x="1495" y="1167"/>
                  </a:lnTo>
                  <a:lnTo>
                    <a:pt x="1517" y="1079"/>
                  </a:lnTo>
                  <a:close/>
                  <a:moveTo>
                    <a:pt x="1124" y="1190"/>
                  </a:moveTo>
                  <a:lnTo>
                    <a:pt x="1128" y="1161"/>
                  </a:lnTo>
                  <a:lnTo>
                    <a:pt x="1131" y="1138"/>
                  </a:lnTo>
                  <a:lnTo>
                    <a:pt x="1133" y="1128"/>
                  </a:lnTo>
                  <a:lnTo>
                    <a:pt x="1136" y="1121"/>
                  </a:lnTo>
                  <a:lnTo>
                    <a:pt x="1139" y="1115"/>
                  </a:lnTo>
                  <a:lnTo>
                    <a:pt x="1143" y="1109"/>
                  </a:lnTo>
                  <a:lnTo>
                    <a:pt x="1148" y="1104"/>
                  </a:lnTo>
                  <a:lnTo>
                    <a:pt x="1153" y="1101"/>
                  </a:lnTo>
                  <a:lnTo>
                    <a:pt x="1160" y="1096"/>
                  </a:lnTo>
                  <a:lnTo>
                    <a:pt x="1167" y="1093"/>
                  </a:lnTo>
                  <a:lnTo>
                    <a:pt x="1188" y="1087"/>
                  </a:lnTo>
                  <a:lnTo>
                    <a:pt x="1212" y="1080"/>
                  </a:lnTo>
                  <a:lnTo>
                    <a:pt x="1210" y="1110"/>
                  </a:lnTo>
                  <a:lnTo>
                    <a:pt x="1207" y="1133"/>
                  </a:lnTo>
                  <a:lnTo>
                    <a:pt x="1205" y="1142"/>
                  </a:lnTo>
                  <a:lnTo>
                    <a:pt x="1202" y="1150"/>
                  </a:lnTo>
                  <a:lnTo>
                    <a:pt x="1198" y="1156"/>
                  </a:lnTo>
                  <a:lnTo>
                    <a:pt x="1194" y="1162"/>
                  </a:lnTo>
                  <a:lnTo>
                    <a:pt x="1190" y="1166"/>
                  </a:lnTo>
                  <a:lnTo>
                    <a:pt x="1184" y="1170"/>
                  </a:lnTo>
                  <a:lnTo>
                    <a:pt x="1177" y="1174"/>
                  </a:lnTo>
                  <a:lnTo>
                    <a:pt x="1169" y="1177"/>
                  </a:lnTo>
                  <a:lnTo>
                    <a:pt x="1150" y="1183"/>
                  </a:lnTo>
                  <a:lnTo>
                    <a:pt x="1124" y="1190"/>
                  </a:lnTo>
                  <a:close/>
                  <a:moveTo>
                    <a:pt x="1852" y="1234"/>
                  </a:moveTo>
                  <a:lnTo>
                    <a:pt x="1852" y="1388"/>
                  </a:lnTo>
                  <a:lnTo>
                    <a:pt x="1854" y="1396"/>
                  </a:lnTo>
                  <a:lnTo>
                    <a:pt x="1859" y="1407"/>
                  </a:lnTo>
                  <a:lnTo>
                    <a:pt x="1866" y="1425"/>
                  </a:lnTo>
                  <a:lnTo>
                    <a:pt x="1877" y="1446"/>
                  </a:lnTo>
                  <a:lnTo>
                    <a:pt x="1902" y="1501"/>
                  </a:lnTo>
                  <a:lnTo>
                    <a:pt x="1929" y="1569"/>
                  </a:lnTo>
                  <a:lnTo>
                    <a:pt x="1943" y="1606"/>
                  </a:lnTo>
                  <a:lnTo>
                    <a:pt x="1957" y="1646"/>
                  </a:lnTo>
                  <a:lnTo>
                    <a:pt x="1970" y="1686"/>
                  </a:lnTo>
                  <a:lnTo>
                    <a:pt x="1982" y="1728"/>
                  </a:lnTo>
                  <a:lnTo>
                    <a:pt x="1987" y="1749"/>
                  </a:lnTo>
                  <a:lnTo>
                    <a:pt x="1993" y="1770"/>
                  </a:lnTo>
                  <a:lnTo>
                    <a:pt x="1996" y="1791"/>
                  </a:lnTo>
                  <a:lnTo>
                    <a:pt x="2000" y="1812"/>
                  </a:lnTo>
                  <a:lnTo>
                    <a:pt x="2003" y="1833"/>
                  </a:lnTo>
                  <a:lnTo>
                    <a:pt x="2005" y="1854"/>
                  </a:lnTo>
                  <a:lnTo>
                    <a:pt x="2006" y="1875"/>
                  </a:lnTo>
                  <a:lnTo>
                    <a:pt x="2007" y="1896"/>
                  </a:lnTo>
                  <a:lnTo>
                    <a:pt x="2007" y="1939"/>
                  </a:lnTo>
                  <a:lnTo>
                    <a:pt x="2006" y="1949"/>
                  </a:lnTo>
                  <a:lnTo>
                    <a:pt x="2005" y="1958"/>
                  </a:lnTo>
                  <a:lnTo>
                    <a:pt x="2003" y="1966"/>
                  </a:lnTo>
                  <a:lnTo>
                    <a:pt x="2000" y="1975"/>
                  </a:lnTo>
                  <a:lnTo>
                    <a:pt x="1996" y="1982"/>
                  </a:lnTo>
                  <a:lnTo>
                    <a:pt x="1993" y="1990"/>
                  </a:lnTo>
                  <a:lnTo>
                    <a:pt x="1987" y="1996"/>
                  </a:lnTo>
                  <a:lnTo>
                    <a:pt x="1982" y="2003"/>
                  </a:lnTo>
                  <a:lnTo>
                    <a:pt x="1976" y="2008"/>
                  </a:lnTo>
                  <a:lnTo>
                    <a:pt x="1969" y="2014"/>
                  </a:lnTo>
                  <a:lnTo>
                    <a:pt x="1962" y="2017"/>
                  </a:lnTo>
                  <a:lnTo>
                    <a:pt x="1954" y="2021"/>
                  </a:lnTo>
                  <a:lnTo>
                    <a:pt x="1946" y="2023"/>
                  </a:lnTo>
                  <a:lnTo>
                    <a:pt x="1937" y="2025"/>
                  </a:lnTo>
                  <a:lnTo>
                    <a:pt x="1928" y="2026"/>
                  </a:lnTo>
                  <a:lnTo>
                    <a:pt x="1919" y="2027"/>
                  </a:lnTo>
                  <a:lnTo>
                    <a:pt x="1831" y="2027"/>
                  </a:lnTo>
                  <a:lnTo>
                    <a:pt x="1820" y="2026"/>
                  </a:lnTo>
                  <a:lnTo>
                    <a:pt x="1809" y="2024"/>
                  </a:lnTo>
                  <a:lnTo>
                    <a:pt x="1799" y="2020"/>
                  </a:lnTo>
                  <a:lnTo>
                    <a:pt x="1787" y="2015"/>
                  </a:lnTo>
                  <a:lnTo>
                    <a:pt x="1776" y="2007"/>
                  </a:lnTo>
                  <a:lnTo>
                    <a:pt x="1765" y="2000"/>
                  </a:lnTo>
                  <a:lnTo>
                    <a:pt x="1755" y="1991"/>
                  </a:lnTo>
                  <a:lnTo>
                    <a:pt x="1744" y="1981"/>
                  </a:lnTo>
                  <a:lnTo>
                    <a:pt x="1734" y="1971"/>
                  </a:lnTo>
                  <a:lnTo>
                    <a:pt x="1726" y="1960"/>
                  </a:lnTo>
                  <a:lnTo>
                    <a:pt x="1718" y="1949"/>
                  </a:lnTo>
                  <a:lnTo>
                    <a:pt x="1712" y="1938"/>
                  </a:lnTo>
                  <a:lnTo>
                    <a:pt x="1705" y="1927"/>
                  </a:lnTo>
                  <a:lnTo>
                    <a:pt x="1702" y="1916"/>
                  </a:lnTo>
                  <a:lnTo>
                    <a:pt x="1699" y="1905"/>
                  </a:lnTo>
                  <a:lnTo>
                    <a:pt x="1698" y="1896"/>
                  </a:lnTo>
                  <a:lnTo>
                    <a:pt x="1698" y="1344"/>
                  </a:lnTo>
                  <a:lnTo>
                    <a:pt x="1699" y="1312"/>
                  </a:lnTo>
                  <a:lnTo>
                    <a:pt x="1702" y="1279"/>
                  </a:lnTo>
                  <a:lnTo>
                    <a:pt x="1707" y="1245"/>
                  </a:lnTo>
                  <a:lnTo>
                    <a:pt x="1715" y="1212"/>
                  </a:lnTo>
                  <a:lnTo>
                    <a:pt x="1724" y="1180"/>
                  </a:lnTo>
                  <a:lnTo>
                    <a:pt x="1735" y="1148"/>
                  </a:lnTo>
                  <a:lnTo>
                    <a:pt x="1742" y="1132"/>
                  </a:lnTo>
                  <a:lnTo>
                    <a:pt x="1748" y="1117"/>
                  </a:lnTo>
                  <a:lnTo>
                    <a:pt x="1756" y="1102"/>
                  </a:lnTo>
                  <a:lnTo>
                    <a:pt x="1763" y="1087"/>
                  </a:lnTo>
                  <a:lnTo>
                    <a:pt x="1771" y="1073"/>
                  </a:lnTo>
                  <a:lnTo>
                    <a:pt x="1779" y="1060"/>
                  </a:lnTo>
                  <a:lnTo>
                    <a:pt x="1789" y="1046"/>
                  </a:lnTo>
                  <a:lnTo>
                    <a:pt x="1797" y="1034"/>
                  </a:lnTo>
                  <a:lnTo>
                    <a:pt x="1807" y="1022"/>
                  </a:lnTo>
                  <a:lnTo>
                    <a:pt x="1818" y="1010"/>
                  </a:lnTo>
                  <a:lnTo>
                    <a:pt x="1829" y="1001"/>
                  </a:lnTo>
                  <a:lnTo>
                    <a:pt x="1839" y="991"/>
                  </a:lnTo>
                  <a:lnTo>
                    <a:pt x="1851" y="983"/>
                  </a:lnTo>
                  <a:lnTo>
                    <a:pt x="1863" y="974"/>
                  </a:lnTo>
                  <a:lnTo>
                    <a:pt x="1875" y="968"/>
                  </a:lnTo>
                  <a:lnTo>
                    <a:pt x="1887" y="961"/>
                  </a:lnTo>
                  <a:lnTo>
                    <a:pt x="1899" y="957"/>
                  </a:lnTo>
                  <a:lnTo>
                    <a:pt x="1913" y="953"/>
                  </a:lnTo>
                  <a:lnTo>
                    <a:pt x="1926" y="949"/>
                  </a:lnTo>
                  <a:lnTo>
                    <a:pt x="1940" y="948"/>
                  </a:lnTo>
                  <a:lnTo>
                    <a:pt x="1940" y="1014"/>
                  </a:lnTo>
                  <a:lnTo>
                    <a:pt x="1939" y="1026"/>
                  </a:lnTo>
                  <a:lnTo>
                    <a:pt x="1937" y="1036"/>
                  </a:lnTo>
                  <a:lnTo>
                    <a:pt x="1933" y="1048"/>
                  </a:lnTo>
                  <a:lnTo>
                    <a:pt x="1926" y="1059"/>
                  </a:lnTo>
                  <a:lnTo>
                    <a:pt x="1912" y="1080"/>
                  </a:lnTo>
                  <a:lnTo>
                    <a:pt x="1896" y="1104"/>
                  </a:lnTo>
                  <a:lnTo>
                    <a:pt x="1888" y="1117"/>
                  </a:lnTo>
                  <a:lnTo>
                    <a:pt x="1880" y="1130"/>
                  </a:lnTo>
                  <a:lnTo>
                    <a:pt x="1873" y="1145"/>
                  </a:lnTo>
                  <a:lnTo>
                    <a:pt x="1866" y="1160"/>
                  </a:lnTo>
                  <a:lnTo>
                    <a:pt x="1861" y="1176"/>
                  </a:lnTo>
                  <a:lnTo>
                    <a:pt x="1856" y="1194"/>
                  </a:lnTo>
                  <a:lnTo>
                    <a:pt x="1853" y="1213"/>
                  </a:lnTo>
                  <a:lnTo>
                    <a:pt x="1852" y="1234"/>
                  </a:lnTo>
                  <a:close/>
                  <a:moveTo>
                    <a:pt x="1411" y="242"/>
                  </a:moveTo>
                  <a:lnTo>
                    <a:pt x="1411" y="234"/>
                  </a:lnTo>
                  <a:lnTo>
                    <a:pt x="1409" y="225"/>
                  </a:lnTo>
                  <a:lnTo>
                    <a:pt x="1406" y="217"/>
                  </a:lnTo>
                  <a:lnTo>
                    <a:pt x="1401" y="207"/>
                  </a:lnTo>
                  <a:lnTo>
                    <a:pt x="1395" y="197"/>
                  </a:lnTo>
                  <a:lnTo>
                    <a:pt x="1388" y="188"/>
                  </a:lnTo>
                  <a:lnTo>
                    <a:pt x="1381" y="178"/>
                  </a:lnTo>
                  <a:lnTo>
                    <a:pt x="1372" y="168"/>
                  </a:lnTo>
                  <a:lnTo>
                    <a:pt x="1353" y="148"/>
                  </a:lnTo>
                  <a:lnTo>
                    <a:pt x="1330" y="128"/>
                  </a:lnTo>
                  <a:lnTo>
                    <a:pt x="1305" y="108"/>
                  </a:lnTo>
                  <a:lnTo>
                    <a:pt x="1278" y="89"/>
                  </a:lnTo>
                  <a:lnTo>
                    <a:pt x="1250" y="71"/>
                  </a:lnTo>
                  <a:lnTo>
                    <a:pt x="1221" y="54"/>
                  </a:lnTo>
                  <a:lnTo>
                    <a:pt x="1191" y="39"/>
                  </a:lnTo>
                  <a:lnTo>
                    <a:pt x="1162" y="26"/>
                  </a:lnTo>
                  <a:lnTo>
                    <a:pt x="1134" y="15"/>
                  </a:lnTo>
                  <a:lnTo>
                    <a:pt x="1107" y="7"/>
                  </a:lnTo>
                  <a:lnTo>
                    <a:pt x="1094" y="4"/>
                  </a:lnTo>
                  <a:lnTo>
                    <a:pt x="1081" y="2"/>
                  </a:lnTo>
                  <a:lnTo>
                    <a:pt x="1070" y="1"/>
                  </a:lnTo>
                  <a:lnTo>
                    <a:pt x="1059" y="0"/>
                  </a:lnTo>
                  <a:lnTo>
                    <a:pt x="1052" y="1"/>
                  </a:lnTo>
                  <a:lnTo>
                    <a:pt x="1046" y="2"/>
                  </a:lnTo>
                  <a:lnTo>
                    <a:pt x="1041" y="3"/>
                  </a:lnTo>
                  <a:lnTo>
                    <a:pt x="1036" y="5"/>
                  </a:lnTo>
                  <a:lnTo>
                    <a:pt x="1032" y="7"/>
                  </a:lnTo>
                  <a:lnTo>
                    <a:pt x="1029" y="11"/>
                  </a:lnTo>
                  <a:lnTo>
                    <a:pt x="1027" y="15"/>
                  </a:lnTo>
                  <a:lnTo>
                    <a:pt x="1023" y="18"/>
                  </a:lnTo>
                  <a:lnTo>
                    <a:pt x="1020" y="28"/>
                  </a:lnTo>
                  <a:lnTo>
                    <a:pt x="1019" y="39"/>
                  </a:lnTo>
                  <a:lnTo>
                    <a:pt x="1019" y="50"/>
                  </a:lnTo>
                  <a:lnTo>
                    <a:pt x="1020" y="63"/>
                  </a:lnTo>
                  <a:lnTo>
                    <a:pt x="1024" y="92"/>
                  </a:lnTo>
                  <a:lnTo>
                    <a:pt x="1030" y="121"/>
                  </a:lnTo>
                  <a:lnTo>
                    <a:pt x="1032" y="136"/>
                  </a:lnTo>
                  <a:lnTo>
                    <a:pt x="1034" y="150"/>
                  </a:lnTo>
                  <a:lnTo>
                    <a:pt x="1036" y="164"/>
                  </a:lnTo>
                  <a:lnTo>
                    <a:pt x="1036" y="177"/>
                  </a:lnTo>
                  <a:lnTo>
                    <a:pt x="1036" y="198"/>
                  </a:lnTo>
                  <a:lnTo>
                    <a:pt x="1035" y="222"/>
                  </a:lnTo>
                  <a:lnTo>
                    <a:pt x="1033" y="243"/>
                  </a:lnTo>
                  <a:lnTo>
                    <a:pt x="1029" y="264"/>
                  </a:lnTo>
                  <a:lnTo>
                    <a:pt x="1023" y="284"/>
                  </a:lnTo>
                  <a:lnTo>
                    <a:pt x="1017" y="304"/>
                  </a:lnTo>
                  <a:lnTo>
                    <a:pt x="1008" y="322"/>
                  </a:lnTo>
                  <a:lnTo>
                    <a:pt x="999" y="340"/>
                  </a:lnTo>
                  <a:lnTo>
                    <a:pt x="989" y="356"/>
                  </a:lnTo>
                  <a:lnTo>
                    <a:pt x="977" y="373"/>
                  </a:lnTo>
                  <a:lnTo>
                    <a:pt x="965" y="389"/>
                  </a:lnTo>
                  <a:lnTo>
                    <a:pt x="954" y="404"/>
                  </a:lnTo>
                  <a:lnTo>
                    <a:pt x="940" y="419"/>
                  </a:lnTo>
                  <a:lnTo>
                    <a:pt x="913" y="448"/>
                  </a:lnTo>
                  <a:lnTo>
                    <a:pt x="884" y="477"/>
                  </a:lnTo>
                  <a:lnTo>
                    <a:pt x="855" y="505"/>
                  </a:lnTo>
                  <a:lnTo>
                    <a:pt x="828" y="533"/>
                  </a:lnTo>
                  <a:lnTo>
                    <a:pt x="814" y="547"/>
                  </a:lnTo>
                  <a:lnTo>
                    <a:pt x="801" y="561"/>
                  </a:lnTo>
                  <a:lnTo>
                    <a:pt x="789" y="576"/>
                  </a:lnTo>
                  <a:lnTo>
                    <a:pt x="778" y="590"/>
                  </a:lnTo>
                  <a:lnTo>
                    <a:pt x="768" y="606"/>
                  </a:lnTo>
                  <a:lnTo>
                    <a:pt x="758" y="621"/>
                  </a:lnTo>
                  <a:lnTo>
                    <a:pt x="750" y="637"/>
                  </a:lnTo>
                  <a:lnTo>
                    <a:pt x="742" y="654"/>
                  </a:lnTo>
                  <a:lnTo>
                    <a:pt x="737" y="671"/>
                  </a:lnTo>
                  <a:lnTo>
                    <a:pt x="732" y="690"/>
                  </a:lnTo>
                  <a:lnTo>
                    <a:pt x="729" y="708"/>
                  </a:lnTo>
                  <a:lnTo>
                    <a:pt x="728" y="727"/>
                  </a:lnTo>
                  <a:lnTo>
                    <a:pt x="747" y="725"/>
                  </a:lnTo>
                  <a:lnTo>
                    <a:pt x="764" y="722"/>
                  </a:lnTo>
                  <a:lnTo>
                    <a:pt x="779" y="718"/>
                  </a:lnTo>
                  <a:lnTo>
                    <a:pt x="790" y="713"/>
                  </a:lnTo>
                  <a:lnTo>
                    <a:pt x="801" y="708"/>
                  </a:lnTo>
                  <a:lnTo>
                    <a:pt x="811" y="703"/>
                  </a:lnTo>
                  <a:lnTo>
                    <a:pt x="819" y="696"/>
                  </a:lnTo>
                  <a:lnTo>
                    <a:pt x="827" y="691"/>
                  </a:lnTo>
                  <a:lnTo>
                    <a:pt x="833" y="685"/>
                  </a:lnTo>
                  <a:lnTo>
                    <a:pt x="841" y="680"/>
                  </a:lnTo>
                  <a:lnTo>
                    <a:pt x="848" y="675"/>
                  </a:lnTo>
                  <a:lnTo>
                    <a:pt x="857" y="670"/>
                  </a:lnTo>
                  <a:lnTo>
                    <a:pt x="867" y="666"/>
                  </a:lnTo>
                  <a:lnTo>
                    <a:pt x="877" y="664"/>
                  </a:lnTo>
                  <a:lnTo>
                    <a:pt x="889" y="662"/>
                  </a:lnTo>
                  <a:lnTo>
                    <a:pt x="904" y="662"/>
                  </a:lnTo>
                  <a:lnTo>
                    <a:pt x="910" y="662"/>
                  </a:lnTo>
                  <a:lnTo>
                    <a:pt x="915" y="663"/>
                  </a:lnTo>
                  <a:lnTo>
                    <a:pt x="919" y="664"/>
                  </a:lnTo>
                  <a:lnTo>
                    <a:pt x="925" y="666"/>
                  </a:lnTo>
                  <a:lnTo>
                    <a:pt x="928" y="669"/>
                  </a:lnTo>
                  <a:lnTo>
                    <a:pt x="932" y="673"/>
                  </a:lnTo>
                  <a:lnTo>
                    <a:pt x="935" y="677"/>
                  </a:lnTo>
                  <a:lnTo>
                    <a:pt x="937" y="681"/>
                  </a:lnTo>
                  <a:lnTo>
                    <a:pt x="943" y="691"/>
                  </a:lnTo>
                  <a:lnTo>
                    <a:pt x="946" y="702"/>
                  </a:lnTo>
                  <a:lnTo>
                    <a:pt x="947" y="714"/>
                  </a:lnTo>
                  <a:lnTo>
                    <a:pt x="948" y="727"/>
                  </a:lnTo>
                  <a:lnTo>
                    <a:pt x="947" y="732"/>
                  </a:lnTo>
                  <a:lnTo>
                    <a:pt x="944" y="737"/>
                  </a:lnTo>
                  <a:lnTo>
                    <a:pt x="937" y="744"/>
                  </a:lnTo>
                  <a:lnTo>
                    <a:pt x="930" y="754"/>
                  </a:lnTo>
                  <a:lnTo>
                    <a:pt x="909" y="777"/>
                  </a:lnTo>
                  <a:lnTo>
                    <a:pt x="882" y="806"/>
                  </a:lnTo>
                  <a:lnTo>
                    <a:pt x="812" y="873"/>
                  </a:lnTo>
                  <a:lnTo>
                    <a:pt x="730" y="951"/>
                  </a:lnTo>
                  <a:lnTo>
                    <a:pt x="647" y="1030"/>
                  </a:lnTo>
                  <a:lnTo>
                    <a:pt x="568" y="1102"/>
                  </a:lnTo>
                  <a:lnTo>
                    <a:pt x="506" y="1160"/>
                  </a:lnTo>
                  <a:lnTo>
                    <a:pt x="468" y="1196"/>
                  </a:lnTo>
                  <a:lnTo>
                    <a:pt x="440" y="1224"/>
                  </a:lnTo>
                  <a:lnTo>
                    <a:pt x="411" y="1254"/>
                  </a:lnTo>
                  <a:lnTo>
                    <a:pt x="382" y="1284"/>
                  </a:lnTo>
                  <a:lnTo>
                    <a:pt x="353" y="1315"/>
                  </a:lnTo>
                  <a:lnTo>
                    <a:pt x="324" y="1345"/>
                  </a:lnTo>
                  <a:lnTo>
                    <a:pt x="295" y="1374"/>
                  </a:lnTo>
                  <a:lnTo>
                    <a:pt x="266" y="1401"/>
                  </a:lnTo>
                  <a:lnTo>
                    <a:pt x="238" y="1428"/>
                  </a:lnTo>
                  <a:lnTo>
                    <a:pt x="221" y="1441"/>
                  </a:lnTo>
                  <a:lnTo>
                    <a:pt x="205" y="1452"/>
                  </a:lnTo>
                  <a:lnTo>
                    <a:pt x="191" y="1461"/>
                  </a:lnTo>
                  <a:lnTo>
                    <a:pt x="177" y="1469"/>
                  </a:lnTo>
                  <a:lnTo>
                    <a:pt x="166" y="1474"/>
                  </a:lnTo>
                  <a:lnTo>
                    <a:pt x="154" y="1477"/>
                  </a:lnTo>
                  <a:lnTo>
                    <a:pt x="144" y="1480"/>
                  </a:lnTo>
                  <a:lnTo>
                    <a:pt x="134" y="1481"/>
                  </a:lnTo>
                  <a:lnTo>
                    <a:pt x="125" y="1481"/>
                  </a:lnTo>
                  <a:lnTo>
                    <a:pt x="117" y="1480"/>
                  </a:lnTo>
                  <a:lnTo>
                    <a:pt x="110" y="1479"/>
                  </a:lnTo>
                  <a:lnTo>
                    <a:pt x="102" y="1478"/>
                  </a:lnTo>
                  <a:lnTo>
                    <a:pt x="90" y="1474"/>
                  </a:lnTo>
                  <a:lnTo>
                    <a:pt x="80" y="1471"/>
                  </a:lnTo>
                  <a:lnTo>
                    <a:pt x="75" y="1470"/>
                  </a:lnTo>
                  <a:lnTo>
                    <a:pt x="70" y="1470"/>
                  </a:lnTo>
                  <a:lnTo>
                    <a:pt x="66" y="1471"/>
                  </a:lnTo>
                  <a:lnTo>
                    <a:pt x="61" y="1473"/>
                  </a:lnTo>
                  <a:lnTo>
                    <a:pt x="57" y="1476"/>
                  </a:lnTo>
                  <a:lnTo>
                    <a:pt x="54" y="1480"/>
                  </a:lnTo>
                  <a:lnTo>
                    <a:pt x="50" y="1487"/>
                  </a:lnTo>
                  <a:lnTo>
                    <a:pt x="45" y="1495"/>
                  </a:lnTo>
                  <a:lnTo>
                    <a:pt x="41" y="1505"/>
                  </a:lnTo>
                  <a:lnTo>
                    <a:pt x="36" y="1518"/>
                  </a:lnTo>
                  <a:lnTo>
                    <a:pt x="31" y="1533"/>
                  </a:lnTo>
                  <a:lnTo>
                    <a:pt x="26" y="1551"/>
                  </a:lnTo>
                  <a:lnTo>
                    <a:pt x="14" y="1595"/>
                  </a:lnTo>
                  <a:lnTo>
                    <a:pt x="0" y="1653"/>
                  </a:lnTo>
                  <a:lnTo>
                    <a:pt x="24" y="1671"/>
                  </a:lnTo>
                  <a:lnTo>
                    <a:pt x="41" y="1685"/>
                  </a:lnTo>
                  <a:lnTo>
                    <a:pt x="50" y="1690"/>
                  </a:lnTo>
                  <a:lnTo>
                    <a:pt x="59" y="1694"/>
                  </a:lnTo>
                  <a:lnTo>
                    <a:pt x="72" y="1696"/>
                  </a:lnTo>
                  <a:lnTo>
                    <a:pt x="88" y="1697"/>
                  </a:lnTo>
                  <a:lnTo>
                    <a:pt x="176" y="1697"/>
                  </a:lnTo>
                  <a:lnTo>
                    <a:pt x="186" y="1696"/>
                  </a:lnTo>
                  <a:lnTo>
                    <a:pt x="195" y="1693"/>
                  </a:lnTo>
                  <a:lnTo>
                    <a:pt x="204" y="1687"/>
                  </a:lnTo>
                  <a:lnTo>
                    <a:pt x="215" y="1681"/>
                  </a:lnTo>
                  <a:lnTo>
                    <a:pt x="225" y="1672"/>
                  </a:lnTo>
                  <a:lnTo>
                    <a:pt x="235" y="1663"/>
                  </a:lnTo>
                  <a:lnTo>
                    <a:pt x="247" y="1651"/>
                  </a:lnTo>
                  <a:lnTo>
                    <a:pt x="258" y="1639"/>
                  </a:lnTo>
                  <a:lnTo>
                    <a:pt x="282" y="1610"/>
                  </a:lnTo>
                  <a:lnTo>
                    <a:pt x="306" y="1578"/>
                  </a:lnTo>
                  <a:lnTo>
                    <a:pt x="332" y="1544"/>
                  </a:lnTo>
                  <a:lnTo>
                    <a:pt x="360" y="1507"/>
                  </a:lnTo>
                  <a:lnTo>
                    <a:pt x="388" y="1470"/>
                  </a:lnTo>
                  <a:lnTo>
                    <a:pt x="418" y="1433"/>
                  </a:lnTo>
                  <a:lnTo>
                    <a:pt x="433" y="1416"/>
                  </a:lnTo>
                  <a:lnTo>
                    <a:pt x="448" y="1398"/>
                  </a:lnTo>
                  <a:lnTo>
                    <a:pt x="464" y="1382"/>
                  </a:lnTo>
                  <a:lnTo>
                    <a:pt x="480" y="1366"/>
                  </a:lnTo>
                  <a:lnTo>
                    <a:pt x="496" y="1351"/>
                  </a:lnTo>
                  <a:lnTo>
                    <a:pt x="513" y="1337"/>
                  </a:lnTo>
                  <a:lnTo>
                    <a:pt x="530" y="1323"/>
                  </a:lnTo>
                  <a:lnTo>
                    <a:pt x="547" y="1311"/>
                  </a:lnTo>
                  <a:lnTo>
                    <a:pt x="564" y="1300"/>
                  </a:lnTo>
                  <a:lnTo>
                    <a:pt x="582" y="1292"/>
                  </a:lnTo>
                  <a:lnTo>
                    <a:pt x="599" y="1284"/>
                  </a:lnTo>
                  <a:lnTo>
                    <a:pt x="618" y="1279"/>
                  </a:lnTo>
                  <a:lnTo>
                    <a:pt x="592" y="1454"/>
                  </a:lnTo>
                  <a:lnTo>
                    <a:pt x="591" y="1469"/>
                  </a:lnTo>
                  <a:lnTo>
                    <a:pt x="592" y="1479"/>
                  </a:lnTo>
                  <a:lnTo>
                    <a:pt x="593" y="1487"/>
                  </a:lnTo>
                  <a:lnTo>
                    <a:pt x="596" y="1492"/>
                  </a:lnTo>
                  <a:lnTo>
                    <a:pt x="605" y="1503"/>
                  </a:lnTo>
                  <a:lnTo>
                    <a:pt x="618" y="1520"/>
                  </a:lnTo>
                  <a:lnTo>
                    <a:pt x="307" y="1783"/>
                  </a:lnTo>
                  <a:lnTo>
                    <a:pt x="319" y="1799"/>
                  </a:lnTo>
                  <a:lnTo>
                    <a:pt x="331" y="1813"/>
                  </a:lnTo>
                  <a:lnTo>
                    <a:pt x="337" y="1819"/>
                  </a:lnTo>
                  <a:lnTo>
                    <a:pt x="343" y="1825"/>
                  </a:lnTo>
                  <a:lnTo>
                    <a:pt x="349" y="1830"/>
                  </a:lnTo>
                  <a:lnTo>
                    <a:pt x="357" y="1834"/>
                  </a:lnTo>
                  <a:lnTo>
                    <a:pt x="364" y="1839"/>
                  </a:lnTo>
                  <a:lnTo>
                    <a:pt x="372" y="1842"/>
                  </a:lnTo>
                  <a:lnTo>
                    <a:pt x="380" y="1845"/>
                  </a:lnTo>
                  <a:lnTo>
                    <a:pt x="391" y="1847"/>
                  </a:lnTo>
                  <a:lnTo>
                    <a:pt x="402" y="1848"/>
                  </a:lnTo>
                  <a:lnTo>
                    <a:pt x="414" y="1850"/>
                  </a:lnTo>
                  <a:lnTo>
                    <a:pt x="426" y="1850"/>
                  </a:lnTo>
                  <a:lnTo>
                    <a:pt x="441" y="1852"/>
                  </a:lnTo>
                  <a:lnTo>
                    <a:pt x="486" y="1852"/>
                  </a:lnTo>
                  <a:lnTo>
                    <a:pt x="495" y="1850"/>
                  </a:lnTo>
                  <a:lnTo>
                    <a:pt x="504" y="1849"/>
                  </a:lnTo>
                  <a:lnTo>
                    <a:pt x="512" y="1847"/>
                  </a:lnTo>
                  <a:lnTo>
                    <a:pt x="520" y="1845"/>
                  </a:lnTo>
                  <a:lnTo>
                    <a:pt x="527" y="1842"/>
                  </a:lnTo>
                  <a:lnTo>
                    <a:pt x="534" y="1839"/>
                  </a:lnTo>
                  <a:lnTo>
                    <a:pt x="539" y="1834"/>
                  </a:lnTo>
                  <a:lnTo>
                    <a:pt x="546" y="1829"/>
                  </a:lnTo>
                  <a:lnTo>
                    <a:pt x="556" y="1818"/>
                  </a:lnTo>
                  <a:lnTo>
                    <a:pt x="565" y="1805"/>
                  </a:lnTo>
                  <a:lnTo>
                    <a:pt x="575" y="1790"/>
                  </a:lnTo>
                  <a:lnTo>
                    <a:pt x="583" y="1775"/>
                  </a:lnTo>
                  <a:lnTo>
                    <a:pt x="592" y="1759"/>
                  </a:lnTo>
                  <a:lnTo>
                    <a:pt x="601" y="1742"/>
                  </a:lnTo>
                  <a:lnTo>
                    <a:pt x="613" y="1725"/>
                  </a:lnTo>
                  <a:lnTo>
                    <a:pt x="625" y="1708"/>
                  </a:lnTo>
                  <a:lnTo>
                    <a:pt x="639" y="1691"/>
                  </a:lnTo>
                  <a:lnTo>
                    <a:pt x="656" y="1675"/>
                  </a:lnTo>
                  <a:lnTo>
                    <a:pt x="666" y="1667"/>
                  </a:lnTo>
                  <a:lnTo>
                    <a:pt x="676" y="1660"/>
                  </a:lnTo>
                  <a:lnTo>
                    <a:pt x="686" y="1652"/>
                  </a:lnTo>
                  <a:lnTo>
                    <a:pt x="698" y="1646"/>
                  </a:lnTo>
                  <a:lnTo>
                    <a:pt x="714" y="1636"/>
                  </a:lnTo>
                  <a:lnTo>
                    <a:pt x="729" y="1627"/>
                  </a:lnTo>
                  <a:lnTo>
                    <a:pt x="742" y="1618"/>
                  </a:lnTo>
                  <a:lnTo>
                    <a:pt x="753" y="1609"/>
                  </a:lnTo>
                  <a:lnTo>
                    <a:pt x="762" y="1601"/>
                  </a:lnTo>
                  <a:lnTo>
                    <a:pt x="772" y="1592"/>
                  </a:lnTo>
                  <a:lnTo>
                    <a:pt x="780" y="1583"/>
                  </a:lnTo>
                  <a:lnTo>
                    <a:pt x="786" y="1576"/>
                  </a:lnTo>
                  <a:lnTo>
                    <a:pt x="791" y="1567"/>
                  </a:lnTo>
                  <a:lnTo>
                    <a:pt x="796" y="1560"/>
                  </a:lnTo>
                  <a:lnTo>
                    <a:pt x="800" y="1552"/>
                  </a:lnTo>
                  <a:lnTo>
                    <a:pt x="803" y="1545"/>
                  </a:lnTo>
                  <a:lnTo>
                    <a:pt x="809" y="1530"/>
                  </a:lnTo>
                  <a:lnTo>
                    <a:pt x="813" y="1517"/>
                  </a:lnTo>
                  <a:lnTo>
                    <a:pt x="816" y="1503"/>
                  </a:lnTo>
                  <a:lnTo>
                    <a:pt x="820" y="1491"/>
                  </a:lnTo>
                  <a:lnTo>
                    <a:pt x="823" y="1485"/>
                  </a:lnTo>
                  <a:lnTo>
                    <a:pt x="826" y="1479"/>
                  </a:lnTo>
                  <a:lnTo>
                    <a:pt x="829" y="1474"/>
                  </a:lnTo>
                  <a:lnTo>
                    <a:pt x="833" y="1469"/>
                  </a:lnTo>
                  <a:lnTo>
                    <a:pt x="839" y="1463"/>
                  </a:lnTo>
                  <a:lnTo>
                    <a:pt x="844" y="1459"/>
                  </a:lnTo>
                  <a:lnTo>
                    <a:pt x="852" y="1454"/>
                  </a:lnTo>
                  <a:lnTo>
                    <a:pt x="859" y="1449"/>
                  </a:lnTo>
                  <a:lnTo>
                    <a:pt x="869" y="1445"/>
                  </a:lnTo>
                  <a:lnTo>
                    <a:pt x="878" y="1441"/>
                  </a:lnTo>
                  <a:lnTo>
                    <a:pt x="891" y="1436"/>
                  </a:lnTo>
                  <a:lnTo>
                    <a:pt x="904" y="1432"/>
                  </a:lnTo>
                  <a:lnTo>
                    <a:pt x="904" y="1520"/>
                  </a:lnTo>
                  <a:lnTo>
                    <a:pt x="903" y="1533"/>
                  </a:lnTo>
                  <a:lnTo>
                    <a:pt x="902" y="1544"/>
                  </a:lnTo>
                  <a:lnTo>
                    <a:pt x="899" y="1554"/>
                  </a:lnTo>
                  <a:lnTo>
                    <a:pt x="895" y="1564"/>
                  </a:lnTo>
                  <a:lnTo>
                    <a:pt x="890" y="1573"/>
                  </a:lnTo>
                  <a:lnTo>
                    <a:pt x="884" y="1581"/>
                  </a:lnTo>
                  <a:lnTo>
                    <a:pt x="877" y="1589"/>
                  </a:lnTo>
                  <a:lnTo>
                    <a:pt x="870" y="1595"/>
                  </a:lnTo>
                  <a:lnTo>
                    <a:pt x="862" y="1602"/>
                  </a:lnTo>
                  <a:lnTo>
                    <a:pt x="854" y="1607"/>
                  </a:lnTo>
                  <a:lnTo>
                    <a:pt x="844" y="1612"/>
                  </a:lnTo>
                  <a:lnTo>
                    <a:pt x="834" y="1617"/>
                  </a:lnTo>
                  <a:lnTo>
                    <a:pt x="815" y="1624"/>
                  </a:lnTo>
                  <a:lnTo>
                    <a:pt x="794" y="1631"/>
                  </a:lnTo>
                  <a:lnTo>
                    <a:pt x="796" y="1644"/>
                  </a:lnTo>
                  <a:lnTo>
                    <a:pt x="797" y="1657"/>
                  </a:lnTo>
                  <a:lnTo>
                    <a:pt x="800" y="1668"/>
                  </a:lnTo>
                  <a:lnTo>
                    <a:pt x="802" y="1678"/>
                  </a:lnTo>
                  <a:lnTo>
                    <a:pt x="805" y="1686"/>
                  </a:lnTo>
                  <a:lnTo>
                    <a:pt x="809" y="1694"/>
                  </a:lnTo>
                  <a:lnTo>
                    <a:pt x="813" y="1700"/>
                  </a:lnTo>
                  <a:lnTo>
                    <a:pt x="816" y="1707"/>
                  </a:lnTo>
                  <a:lnTo>
                    <a:pt x="820" y="1711"/>
                  </a:lnTo>
                  <a:lnTo>
                    <a:pt x="825" y="1715"/>
                  </a:lnTo>
                  <a:lnTo>
                    <a:pt x="830" y="1720"/>
                  </a:lnTo>
                  <a:lnTo>
                    <a:pt x="834" y="1722"/>
                  </a:lnTo>
                  <a:lnTo>
                    <a:pt x="844" y="1727"/>
                  </a:lnTo>
                  <a:lnTo>
                    <a:pt x="854" y="1730"/>
                  </a:lnTo>
                  <a:lnTo>
                    <a:pt x="863" y="1734"/>
                  </a:lnTo>
                  <a:lnTo>
                    <a:pt x="873" y="1738"/>
                  </a:lnTo>
                  <a:lnTo>
                    <a:pt x="882" y="1742"/>
                  </a:lnTo>
                  <a:lnTo>
                    <a:pt x="889" y="1749"/>
                  </a:lnTo>
                  <a:lnTo>
                    <a:pt x="892" y="1753"/>
                  </a:lnTo>
                  <a:lnTo>
                    <a:pt x="896" y="1758"/>
                  </a:lnTo>
                  <a:lnTo>
                    <a:pt x="898" y="1764"/>
                  </a:lnTo>
                  <a:lnTo>
                    <a:pt x="900" y="1770"/>
                  </a:lnTo>
                  <a:lnTo>
                    <a:pt x="902" y="1778"/>
                  </a:lnTo>
                  <a:lnTo>
                    <a:pt x="903" y="1786"/>
                  </a:lnTo>
                  <a:lnTo>
                    <a:pt x="904" y="1796"/>
                  </a:lnTo>
                  <a:lnTo>
                    <a:pt x="904" y="1806"/>
                  </a:lnTo>
                  <a:lnTo>
                    <a:pt x="903" y="1813"/>
                  </a:lnTo>
                  <a:lnTo>
                    <a:pt x="899" y="1819"/>
                  </a:lnTo>
                  <a:lnTo>
                    <a:pt x="893" y="1828"/>
                  </a:lnTo>
                  <a:lnTo>
                    <a:pt x="887" y="1838"/>
                  </a:lnTo>
                  <a:lnTo>
                    <a:pt x="872" y="1857"/>
                  </a:lnTo>
                  <a:lnTo>
                    <a:pt x="860" y="1873"/>
                  </a:lnTo>
                  <a:lnTo>
                    <a:pt x="833" y="1874"/>
                  </a:lnTo>
                  <a:lnTo>
                    <a:pt x="810" y="1876"/>
                  </a:lnTo>
                  <a:lnTo>
                    <a:pt x="788" y="1879"/>
                  </a:lnTo>
                  <a:lnTo>
                    <a:pt x="771" y="1885"/>
                  </a:lnTo>
                  <a:lnTo>
                    <a:pt x="756" y="1890"/>
                  </a:lnTo>
                  <a:lnTo>
                    <a:pt x="743" y="1898"/>
                  </a:lnTo>
                  <a:lnTo>
                    <a:pt x="734" y="1905"/>
                  </a:lnTo>
                  <a:lnTo>
                    <a:pt x="725" y="1915"/>
                  </a:lnTo>
                  <a:lnTo>
                    <a:pt x="720" y="1924"/>
                  </a:lnTo>
                  <a:lnTo>
                    <a:pt x="716" y="1934"/>
                  </a:lnTo>
                  <a:lnTo>
                    <a:pt x="714" y="1945"/>
                  </a:lnTo>
                  <a:lnTo>
                    <a:pt x="714" y="1957"/>
                  </a:lnTo>
                  <a:lnTo>
                    <a:pt x="715" y="1968"/>
                  </a:lnTo>
                  <a:lnTo>
                    <a:pt x="718" y="1980"/>
                  </a:lnTo>
                  <a:lnTo>
                    <a:pt x="723" y="1993"/>
                  </a:lnTo>
                  <a:lnTo>
                    <a:pt x="727" y="2005"/>
                  </a:lnTo>
                  <a:lnTo>
                    <a:pt x="734" y="2018"/>
                  </a:lnTo>
                  <a:lnTo>
                    <a:pt x="740" y="2030"/>
                  </a:lnTo>
                  <a:lnTo>
                    <a:pt x="749" y="2042"/>
                  </a:lnTo>
                  <a:lnTo>
                    <a:pt x="756" y="2054"/>
                  </a:lnTo>
                  <a:lnTo>
                    <a:pt x="773" y="2076"/>
                  </a:lnTo>
                  <a:lnTo>
                    <a:pt x="790" y="2096"/>
                  </a:lnTo>
                  <a:lnTo>
                    <a:pt x="807" y="2113"/>
                  </a:lnTo>
                  <a:lnTo>
                    <a:pt x="820" y="2126"/>
                  </a:lnTo>
                  <a:lnTo>
                    <a:pt x="832" y="2135"/>
                  </a:lnTo>
                  <a:lnTo>
                    <a:pt x="838" y="2138"/>
                  </a:lnTo>
                  <a:lnTo>
                    <a:pt x="845" y="2137"/>
                  </a:lnTo>
                  <a:lnTo>
                    <a:pt x="855" y="2134"/>
                  </a:lnTo>
                  <a:lnTo>
                    <a:pt x="866" y="2130"/>
                  </a:lnTo>
                  <a:lnTo>
                    <a:pt x="878" y="2125"/>
                  </a:lnTo>
                  <a:lnTo>
                    <a:pt x="907" y="2110"/>
                  </a:lnTo>
                  <a:lnTo>
                    <a:pt x="943" y="2091"/>
                  </a:lnTo>
                  <a:lnTo>
                    <a:pt x="982" y="2068"/>
                  </a:lnTo>
                  <a:lnTo>
                    <a:pt x="1023" y="2042"/>
                  </a:lnTo>
                  <a:lnTo>
                    <a:pt x="1067" y="2014"/>
                  </a:lnTo>
                  <a:lnTo>
                    <a:pt x="1111" y="1985"/>
                  </a:lnTo>
                  <a:lnTo>
                    <a:pt x="1157" y="1953"/>
                  </a:lnTo>
                  <a:lnTo>
                    <a:pt x="1199" y="1923"/>
                  </a:lnTo>
                  <a:lnTo>
                    <a:pt x="1239" y="1894"/>
                  </a:lnTo>
                  <a:lnTo>
                    <a:pt x="1277" y="1867"/>
                  </a:lnTo>
                  <a:lnTo>
                    <a:pt x="1309" y="1841"/>
                  </a:lnTo>
                  <a:lnTo>
                    <a:pt x="1336" y="1818"/>
                  </a:lnTo>
                  <a:lnTo>
                    <a:pt x="1347" y="1808"/>
                  </a:lnTo>
                  <a:lnTo>
                    <a:pt x="1355" y="1799"/>
                  </a:lnTo>
                  <a:lnTo>
                    <a:pt x="1363" y="1791"/>
                  </a:lnTo>
                  <a:lnTo>
                    <a:pt x="1367" y="1785"/>
                  </a:lnTo>
                  <a:lnTo>
                    <a:pt x="1387" y="1605"/>
                  </a:lnTo>
                  <a:lnTo>
                    <a:pt x="1411" y="1609"/>
                  </a:lnTo>
                  <a:lnTo>
                    <a:pt x="1427" y="1623"/>
                  </a:lnTo>
                  <a:lnTo>
                    <a:pt x="1441" y="1642"/>
                  </a:lnTo>
                  <a:lnTo>
                    <a:pt x="1454" y="1667"/>
                  </a:lnTo>
                  <a:lnTo>
                    <a:pt x="1467" y="1695"/>
                  </a:lnTo>
                  <a:lnTo>
                    <a:pt x="1479" y="1728"/>
                  </a:lnTo>
                  <a:lnTo>
                    <a:pt x="1488" y="1765"/>
                  </a:lnTo>
                  <a:lnTo>
                    <a:pt x="1498" y="1805"/>
                  </a:lnTo>
                  <a:lnTo>
                    <a:pt x="1506" y="1849"/>
                  </a:lnTo>
                  <a:lnTo>
                    <a:pt x="1515" y="1896"/>
                  </a:lnTo>
                  <a:lnTo>
                    <a:pt x="1523" y="1945"/>
                  </a:lnTo>
                  <a:lnTo>
                    <a:pt x="1529" y="1997"/>
                  </a:lnTo>
                  <a:lnTo>
                    <a:pt x="1534" y="2051"/>
                  </a:lnTo>
                  <a:lnTo>
                    <a:pt x="1540" y="2107"/>
                  </a:lnTo>
                  <a:lnTo>
                    <a:pt x="1544" y="2165"/>
                  </a:lnTo>
                  <a:lnTo>
                    <a:pt x="1548" y="2223"/>
                  </a:lnTo>
                  <a:lnTo>
                    <a:pt x="1552" y="2283"/>
                  </a:lnTo>
                  <a:lnTo>
                    <a:pt x="1558" y="2404"/>
                  </a:lnTo>
                  <a:lnTo>
                    <a:pt x="1561" y="2525"/>
                  </a:lnTo>
                  <a:lnTo>
                    <a:pt x="1564" y="2644"/>
                  </a:lnTo>
                  <a:lnTo>
                    <a:pt x="1566" y="2760"/>
                  </a:lnTo>
                  <a:lnTo>
                    <a:pt x="1566" y="2868"/>
                  </a:lnTo>
                  <a:lnTo>
                    <a:pt x="1566" y="2967"/>
                  </a:lnTo>
                  <a:lnTo>
                    <a:pt x="1566" y="3055"/>
                  </a:lnTo>
                  <a:lnTo>
                    <a:pt x="1566" y="3129"/>
                  </a:lnTo>
                  <a:lnTo>
                    <a:pt x="1432" y="3304"/>
                  </a:lnTo>
                  <a:lnTo>
                    <a:pt x="1495" y="3376"/>
                  </a:lnTo>
                  <a:lnTo>
                    <a:pt x="1532" y="3371"/>
                  </a:lnTo>
                  <a:lnTo>
                    <a:pt x="1571" y="3363"/>
                  </a:lnTo>
                  <a:lnTo>
                    <a:pt x="1590" y="3359"/>
                  </a:lnTo>
                  <a:lnTo>
                    <a:pt x="1610" y="3353"/>
                  </a:lnTo>
                  <a:lnTo>
                    <a:pt x="1627" y="3347"/>
                  </a:lnTo>
                  <a:lnTo>
                    <a:pt x="1644" y="3339"/>
                  </a:lnTo>
                  <a:lnTo>
                    <a:pt x="1660" y="3331"/>
                  </a:lnTo>
                  <a:lnTo>
                    <a:pt x="1675" y="3322"/>
                  </a:lnTo>
                  <a:lnTo>
                    <a:pt x="1681" y="3317"/>
                  </a:lnTo>
                  <a:lnTo>
                    <a:pt x="1688" y="3312"/>
                  </a:lnTo>
                  <a:lnTo>
                    <a:pt x="1693" y="3306"/>
                  </a:lnTo>
                  <a:lnTo>
                    <a:pt x="1699" y="3300"/>
                  </a:lnTo>
                  <a:lnTo>
                    <a:pt x="1703" y="3293"/>
                  </a:lnTo>
                  <a:lnTo>
                    <a:pt x="1707" y="3287"/>
                  </a:lnTo>
                  <a:lnTo>
                    <a:pt x="1712" y="3280"/>
                  </a:lnTo>
                  <a:lnTo>
                    <a:pt x="1715" y="3273"/>
                  </a:lnTo>
                  <a:lnTo>
                    <a:pt x="1717" y="3264"/>
                  </a:lnTo>
                  <a:lnTo>
                    <a:pt x="1718" y="3257"/>
                  </a:lnTo>
                  <a:lnTo>
                    <a:pt x="1719" y="3248"/>
                  </a:lnTo>
                  <a:lnTo>
                    <a:pt x="1720" y="3239"/>
                  </a:lnTo>
                  <a:lnTo>
                    <a:pt x="1719" y="3140"/>
                  </a:lnTo>
                  <a:lnTo>
                    <a:pt x="1717" y="3042"/>
                  </a:lnTo>
                  <a:lnTo>
                    <a:pt x="1713" y="2947"/>
                  </a:lnTo>
                  <a:lnTo>
                    <a:pt x="1708" y="2852"/>
                  </a:lnTo>
                  <a:lnTo>
                    <a:pt x="1704" y="2759"/>
                  </a:lnTo>
                  <a:lnTo>
                    <a:pt x="1701" y="2668"/>
                  </a:lnTo>
                  <a:lnTo>
                    <a:pt x="1699" y="2579"/>
                  </a:lnTo>
                  <a:lnTo>
                    <a:pt x="1698" y="2490"/>
                  </a:lnTo>
                  <a:lnTo>
                    <a:pt x="1697" y="2329"/>
                  </a:lnTo>
                  <a:lnTo>
                    <a:pt x="1697" y="2222"/>
                  </a:lnTo>
                  <a:lnTo>
                    <a:pt x="1698" y="2202"/>
                  </a:lnTo>
                  <a:lnTo>
                    <a:pt x="1699" y="2186"/>
                  </a:lnTo>
                  <a:lnTo>
                    <a:pt x="1700" y="2171"/>
                  </a:lnTo>
                  <a:lnTo>
                    <a:pt x="1703" y="2159"/>
                  </a:lnTo>
                  <a:lnTo>
                    <a:pt x="1705" y="2150"/>
                  </a:lnTo>
                  <a:lnTo>
                    <a:pt x="1709" y="2142"/>
                  </a:lnTo>
                  <a:lnTo>
                    <a:pt x="1715" y="2137"/>
                  </a:lnTo>
                  <a:lnTo>
                    <a:pt x="1720" y="2133"/>
                  </a:lnTo>
                  <a:lnTo>
                    <a:pt x="1728" y="2129"/>
                  </a:lnTo>
                  <a:lnTo>
                    <a:pt x="1736" y="2129"/>
                  </a:lnTo>
                  <a:lnTo>
                    <a:pt x="1745" y="2129"/>
                  </a:lnTo>
                  <a:lnTo>
                    <a:pt x="1757" y="2130"/>
                  </a:lnTo>
                  <a:lnTo>
                    <a:pt x="1782" y="2136"/>
                  </a:lnTo>
                  <a:lnTo>
                    <a:pt x="1816" y="2144"/>
                  </a:lnTo>
                  <a:lnTo>
                    <a:pt x="1856" y="2154"/>
                  </a:lnTo>
                  <a:lnTo>
                    <a:pt x="1905" y="2165"/>
                  </a:lnTo>
                  <a:lnTo>
                    <a:pt x="1932" y="2170"/>
                  </a:lnTo>
                  <a:lnTo>
                    <a:pt x="1962" y="2174"/>
                  </a:lnTo>
                  <a:lnTo>
                    <a:pt x="1994" y="2178"/>
                  </a:lnTo>
                  <a:lnTo>
                    <a:pt x="2028" y="2182"/>
                  </a:lnTo>
                  <a:lnTo>
                    <a:pt x="2041" y="2171"/>
                  </a:lnTo>
                  <a:lnTo>
                    <a:pt x="2055" y="2159"/>
                  </a:lnTo>
                  <a:lnTo>
                    <a:pt x="2068" y="2145"/>
                  </a:lnTo>
                  <a:lnTo>
                    <a:pt x="2082" y="2128"/>
                  </a:lnTo>
                  <a:lnTo>
                    <a:pt x="2095" y="2111"/>
                  </a:lnTo>
                  <a:lnTo>
                    <a:pt x="2108" y="2092"/>
                  </a:lnTo>
                  <a:lnTo>
                    <a:pt x="2120" y="2071"/>
                  </a:lnTo>
                  <a:lnTo>
                    <a:pt x="2131" y="2051"/>
                  </a:lnTo>
                  <a:lnTo>
                    <a:pt x="2142" y="2030"/>
                  </a:lnTo>
                  <a:lnTo>
                    <a:pt x="2152" y="2008"/>
                  </a:lnTo>
                  <a:lnTo>
                    <a:pt x="2161" y="1988"/>
                  </a:lnTo>
                  <a:lnTo>
                    <a:pt x="2169" y="1967"/>
                  </a:lnTo>
                  <a:lnTo>
                    <a:pt x="2174" y="1947"/>
                  </a:lnTo>
                  <a:lnTo>
                    <a:pt x="2180" y="1929"/>
                  </a:lnTo>
                  <a:lnTo>
                    <a:pt x="2182" y="1911"/>
                  </a:lnTo>
                  <a:lnTo>
                    <a:pt x="2183" y="1896"/>
                  </a:lnTo>
                  <a:lnTo>
                    <a:pt x="2182" y="1885"/>
                  </a:lnTo>
                  <a:lnTo>
                    <a:pt x="2181" y="1875"/>
                  </a:lnTo>
                  <a:lnTo>
                    <a:pt x="2177" y="1864"/>
                  </a:lnTo>
                  <a:lnTo>
                    <a:pt x="2172" y="1854"/>
                  </a:lnTo>
                  <a:lnTo>
                    <a:pt x="2167" y="1842"/>
                  </a:lnTo>
                  <a:lnTo>
                    <a:pt x="2160" y="1830"/>
                  </a:lnTo>
                  <a:lnTo>
                    <a:pt x="2153" y="1818"/>
                  </a:lnTo>
                  <a:lnTo>
                    <a:pt x="2145" y="1805"/>
                  </a:lnTo>
                  <a:lnTo>
                    <a:pt x="2107" y="1752"/>
                  </a:lnTo>
                  <a:lnTo>
                    <a:pt x="2062" y="1692"/>
                  </a:lnTo>
                  <a:lnTo>
                    <a:pt x="2039" y="1660"/>
                  </a:lnTo>
                  <a:lnTo>
                    <a:pt x="2018" y="1625"/>
                  </a:lnTo>
                  <a:lnTo>
                    <a:pt x="2007" y="1608"/>
                  </a:lnTo>
                  <a:lnTo>
                    <a:pt x="1997" y="1590"/>
                  </a:lnTo>
                  <a:lnTo>
                    <a:pt x="1987" y="1572"/>
                  </a:lnTo>
                  <a:lnTo>
                    <a:pt x="1979" y="1553"/>
                  </a:lnTo>
                  <a:lnTo>
                    <a:pt x="1970" y="1534"/>
                  </a:lnTo>
                  <a:lnTo>
                    <a:pt x="1963" y="1515"/>
                  </a:lnTo>
                  <a:lnTo>
                    <a:pt x="1956" y="1494"/>
                  </a:lnTo>
                  <a:lnTo>
                    <a:pt x="1951" y="1474"/>
                  </a:lnTo>
                  <a:lnTo>
                    <a:pt x="1947" y="1454"/>
                  </a:lnTo>
                  <a:lnTo>
                    <a:pt x="1943" y="1432"/>
                  </a:lnTo>
                  <a:lnTo>
                    <a:pt x="1941" y="1411"/>
                  </a:lnTo>
                  <a:lnTo>
                    <a:pt x="1940" y="1388"/>
                  </a:lnTo>
                  <a:lnTo>
                    <a:pt x="1940" y="1367"/>
                  </a:lnTo>
                  <a:lnTo>
                    <a:pt x="1941" y="1345"/>
                  </a:lnTo>
                  <a:lnTo>
                    <a:pt x="1942" y="1326"/>
                  </a:lnTo>
                  <a:lnTo>
                    <a:pt x="1945" y="1307"/>
                  </a:lnTo>
                  <a:lnTo>
                    <a:pt x="1949" y="1287"/>
                  </a:lnTo>
                  <a:lnTo>
                    <a:pt x="1953" y="1269"/>
                  </a:lnTo>
                  <a:lnTo>
                    <a:pt x="1957" y="1251"/>
                  </a:lnTo>
                  <a:lnTo>
                    <a:pt x="1964" y="1234"/>
                  </a:lnTo>
                  <a:lnTo>
                    <a:pt x="1970" y="1218"/>
                  </a:lnTo>
                  <a:lnTo>
                    <a:pt x="1977" y="1200"/>
                  </a:lnTo>
                  <a:lnTo>
                    <a:pt x="1985" y="1185"/>
                  </a:lnTo>
                  <a:lnTo>
                    <a:pt x="1993" y="1169"/>
                  </a:lnTo>
                  <a:lnTo>
                    <a:pt x="2001" y="1154"/>
                  </a:lnTo>
                  <a:lnTo>
                    <a:pt x="2021" y="1125"/>
                  </a:lnTo>
                  <a:lnTo>
                    <a:pt x="2041" y="1098"/>
                  </a:lnTo>
                  <a:lnTo>
                    <a:pt x="2063" y="1072"/>
                  </a:lnTo>
                  <a:lnTo>
                    <a:pt x="2084" y="1046"/>
                  </a:lnTo>
                  <a:lnTo>
                    <a:pt x="2107" y="1021"/>
                  </a:lnTo>
                  <a:lnTo>
                    <a:pt x="2128" y="998"/>
                  </a:lnTo>
                  <a:lnTo>
                    <a:pt x="2150" y="974"/>
                  </a:lnTo>
                  <a:lnTo>
                    <a:pt x="2169" y="950"/>
                  </a:lnTo>
                  <a:lnTo>
                    <a:pt x="2188" y="927"/>
                  </a:lnTo>
                  <a:lnTo>
                    <a:pt x="2205" y="903"/>
                  </a:lnTo>
                  <a:lnTo>
                    <a:pt x="2195" y="884"/>
                  </a:lnTo>
                  <a:lnTo>
                    <a:pt x="2184" y="862"/>
                  </a:lnTo>
                  <a:lnTo>
                    <a:pt x="2171" y="840"/>
                  </a:lnTo>
                  <a:lnTo>
                    <a:pt x="2156" y="818"/>
                  </a:lnTo>
                  <a:lnTo>
                    <a:pt x="2149" y="809"/>
                  </a:lnTo>
                  <a:lnTo>
                    <a:pt x="2140" y="800"/>
                  </a:lnTo>
                  <a:lnTo>
                    <a:pt x="2130" y="792"/>
                  </a:lnTo>
                  <a:lnTo>
                    <a:pt x="2121" y="785"/>
                  </a:lnTo>
                  <a:lnTo>
                    <a:pt x="2110" y="780"/>
                  </a:lnTo>
                  <a:lnTo>
                    <a:pt x="2098" y="776"/>
                  </a:lnTo>
                  <a:lnTo>
                    <a:pt x="2086" y="772"/>
                  </a:lnTo>
                  <a:lnTo>
                    <a:pt x="2072" y="771"/>
                  </a:lnTo>
                  <a:lnTo>
                    <a:pt x="1984" y="771"/>
                  </a:lnTo>
                  <a:lnTo>
                    <a:pt x="1979" y="771"/>
                  </a:lnTo>
                  <a:lnTo>
                    <a:pt x="1972" y="772"/>
                  </a:lnTo>
                  <a:lnTo>
                    <a:pt x="1966" y="774"/>
                  </a:lnTo>
                  <a:lnTo>
                    <a:pt x="1961" y="777"/>
                  </a:lnTo>
                  <a:lnTo>
                    <a:pt x="1948" y="782"/>
                  </a:lnTo>
                  <a:lnTo>
                    <a:pt x="1936" y="788"/>
                  </a:lnTo>
                  <a:lnTo>
                    <a:pt x="1912" y="807"/>
                  </a:lnTo>
                  <a:lnTo>
                    <a:pt x="1889" y="827"/>
                  </a:lnTo>
                  <a:lnTo>
                    <a:pt x="1877" y="837"/>
                  </a:lnTo>
                  <a:lnTo>
                    <a:pt x="1865" y="846"/>
                  </a:lnTo>
                  <a:lnTo>
                    <a:pt x="1852" y="856"/>
                  </a:lnTo>
                  <a:lnTo>
                    <a:pt x="1839" y="865"/>
                  </a:lnTo>
                  <a:lnTo>
                    <a:pt x="1826" y="871"/>
                  </a:lnTo>
                  <a:lnTo>
                    <a:pt x="1814" y="876"/>
                  </a:lnTo>
                  <a:lnTo>
                    <a:pt x="1807" y="879"/>
                  </a:lnTo>
                  <a:lnTo>
                    <a:pt x="1800" y="881"/>
                  </a:lnTo>
                  <a:lnTo>
                    <a:pt x="1793" y="882"/>
                  </a:lnTo>
                  <a:lnTo>
                    <a:pt x="1786" y="882"/>
                  </a:lnTo>
                  <a:lnTo>
                    <a:pt x="1780" y="882"/>
                  </a:lnTo>
                  <a:lnTo>
                    <a:pt x="1775" y="881"/>
                  </a:lnTo>
                  <a:lnTo>
                    <a:pt x="1771" y="879"/>
                  </a:lnTo>
                  <a:lnTo>
                    <a:pt x="1766" y="876"/>
                  </a:lnTo>
                  <a:lnTo>
                    <a:pt x="1762" y="873"/>
                  </a:lnTo>
                  <a:lnTo>
                    <a:pt x="1759" y="870"/>
                  </a:lnTo>
                  <a:lnTo>
                    <a:pt x="1756" y="867"/>
                  </a:lnTo>
                  <a:lnTo>
                    <a:pt x="1752" y="862"/>
                  </a:lnTo>
                  <a:lnTo>
                    <a:pt x="1748" y="853"/>
                  </a:lnTo>
                  <a:lnTo>
                    <a:pt x="1745" y="841"/>
                  </a:lnTo>
                  <a:lnTo>
                    <a:pt x="1743" y="829"/>
                  </a:lnTo>
                  <a:lnTo>
                    <a:pt x="1742" y="815"/>
                  </a:lnTo>
                  <a:lnTo>
                    <a:pt x="1743" y="805"/>
                  </a:lnTo>
                  <a:lnTo>
                    <a:pt x="1744" y="794"/>
                  </a:lnTo>
                  <a:lnTo>
                    <a:pt x="1746" y="785"/>
                  </a:lnTo>
                  <a:lnTo>
                    <a:pt x="1749" y="778"/>
                  </a:lnTo>
                  <a:lnTo>
                    <a:pt x="1756" y="763"/>
                  </a:lnTo>
                  <a:lnTo>
                    <a:pt x="1764" y="750"/>
                  </a:lnTo>
                  <a:lnTo>
                    <a:pt x="1768" y="742"/>
                  </a:lnTo>
                  <a:lnTo>
                    <a:pt x="1772" y="735"/>
                  </a:lnTo>
                  <a:lnTo>
                    <a:pt x="1776" y="726"/>
                  </a:lnTo>
                  <a:lnTo>
                    <a:pt x="1779" y="717"/>
                  </a:lnTo>
                  <a:lnTo>
                    <a:pt x="1782" y="706"/>
                  </a:lnTo>
                  <a:lnTo>
                    <a:pt x="1785" y="693"/>
                  </a:lnTo>
                  <a:lnTo>
                    <a:pt x="1786" y="678"/>
                  </a:lnTo>
                  <a:lnTo>
                    <a:pt x="1786" y="662"/>
                  </a:lnTo>
                  <a:lnTo>
                    <a:pt x="1786" y="647"/>
                  </a:lnTo>
                  <a:lnTo>
                    <a:pt x="1785" y="633"/>
                  </a:lnTo>
                  <a:lnTo>
                    <a:pt x="1782" y="620"/>
                  </a:lnTo>
                  <a:lnTo>
                    <a:pt x="1779" y="606"/>
                  </a:lnTo>
                  <a:lnTo>
                    <a:pt x="1775" y="592"/>
                  </a:lnTo>
                  <a:lnTo>
                    <a:pt x="1770" y="580"/>
                  </a:lnTo>
                  <a:lnTo>
                    <a:pt x="1764" y="567"/>
                  </a:lnTo>
                  <a:lnTo>
                    <a:pt x="1758" y="557"/>
                  </a:lnTo>
                  <a:lnTo>
                    <a:pt x="1750" y="546"/>
                  </a:lnTo>
                  <a:lnTo>
                    <a:pt x="1742" y="536"/>
                  </a:lnTo>
                  <a:lnTo>
                    <a:pt x="1733" y="528"/>
                  </a:lnTo>
                  <a:lnTo>
                    <a:pt x="1723" y="520"/>
                  </a:lnTo>
                  <a:lnTo>
                    <a:pt x="1713" y="515"/>
                  </a:lnTo>
                  <a:lnTo>
                    <a:pt x="1701" y="511"/>
                  </a:lnTo>
                  <a:lnTo>
                    <a:pt x="1689" y="508"/>
                  </a:lnTo>
                  <a:lnTo>
                    <a:pt x="1676" y="507"/>
                  </a:lnTo>
                  <a:lnTo>
                    <a:pt x="1664" y="507"/>
                  </a:lnTo>
                  <a:lnTo>
                    <a:pt x="1655" y="510"/>
                  </a:lnTo>
                  <a:lnTo>
                    <a:pt x="1645" y="512"/>
                  </a:lnTo>
                  <a:lnTo>
                    <a:pt x="1636" y="516"/>
                  </a:lnTo>
                  <a:lnTo>
                    <a:pt x="1628" y="520"/>
                  </a:lnTo>
                  <a:lnTo>
                    <a:pt x="1620" y="525"/>
                  </a:lnTo>
                  <a:lnTo>
                    <a:pt x="1613" y="531"/>
                  </a:lnTo>
                  <a:lnTo>
                    <a:pt x="1606" y="537"/>
                  </a:lnTo>
                  <a:lnTo>
                    <a:pt x="1596" y="551"/>
                  </a:lnTo>
                  <a:lnTo>
                    <a:pt x="1585" y="565"/>
                  </a:lnTo>
                  <a:lnTo>
                    <a:pt x="1575" y="580"/>
                  </a:lnTo>
                  <a:lnTo>
                    <a:pt x="1566" y="595"/>
                  </a:lnTo>
                  <a:lnTo>
                    <a:pt x="1569" y="619"/>
                  </a:lnTo>
                  <a:lnTo>
                    <a:pt x="1572" y="637"/>
                  </a:lnTo>
                  <a:lnTo>
                    <a:pt x="1575" y="654"/>
                  </a:lnTo>
                  <a:lnTo>
                    <a:pt x="1578" y="669"/>
                  </a:lnTo>
                  <a:lnTo>
                    <a:pt x="1583" y="685"/>
                  </a:lnTo>
                  <a:lnTo>
                    <a:pt x="1585" y="703"/>
                  </a:lnTo>
                  <a:lnTo>
                    <a:pt x="1587" y="724"/>
                  </a:lnTo>
                  <a:lnTo>
                    <a:pt x="1588" y="750"/>
                  </a:lnTo>
                  <a:lnTo>
                    <a:pt x="1587" y="764"/>
                  </a:lnTo>
                  <a:lnTo>
                    <a:pt x="1586" y="774"/>
                  </a:lnTo>
                  <a:lnTo>
                    <a:pt x="1585" y="782"/>
                  </a:lnTo>
                  <a:lnTo>
                    <a:pt x="1582" y="788"/>
                  </a:lnTo>
                  <a:lnTo>
                    <a:pt x="1578" y="796"/>
                  </a:lnTo>
                  <a:lnTo>
                    <a:pt x="1575" y="806"/>
                  </a:lnTo>
                  <a:lnTo>
                    <a:pt x="1571" y="818"/>
                  </a:lnTo>
                  <a:lnTo>
                    <a:pt x="1566" y="838"/>
                  </a:lnTo>
                  <a:lnTo>
                    <a:pt x="1522" y="838"/>
                  </a:lnTo>
                  <a:lnTo>
                    <a:pt x="1522" y="750"/>
                  </a:lnTo>
                  <a:lnTo>
                    <a:pt x="1520" y="739"/>
                  </a:lnTo>
                  <a:lnTo>
                    <a:pt x="1519" y="728"/>
                  </a:lnTo>
                  <a:lnTo>
                    <a:pt x="1516" y="719"/>
                  </a:lnTo>
                  <a:lnTo>
                    <a:pt x="1512" y="710"/>
                  </a:lnTo>
                  <a:lnTo>
                    <a:pt x="1506" y="703"/>
                  </a:lnTo>
                  <a:lnTo>
                    <a:pt x="1500" y="695"/>
                  </a:lnTo>
                  <a:lnTo>
                    <a:pt x="1494" y="689"/>
                  </a:lnTo>
                  <a:lnTo>
                    <a:pt x="1486" y="683"/>
                  </a:lnTo>
                  <a:lnTo>
                    <a:pt x="1478" y="678"/>
                  </a:lnTo>
                  <a:lnTo>
                    <a:pt x="1469" y="674"/>
                  </a:lnTo>
                  <a:lnTo>
                    <a:pt x="1459" y="669"/>
                  </a:lnTo>
                  <a:lnTo>
                    <a:pt x="1451" y="667"/>
                  </a:lnTo>
                  <a:lnTo>
                    <a:pt x="1441" y="664"/>
                  </a:lnTo>
                  <a:lnTo>
                    <a:pt x="1431" y="663"/>
                  </a:lnTo>
                  <a:lnTo>
                    <a:pt x="1421" y="662"/>
                  </a:lnTo>
                  <a:lnTo>
                    <a:pt x="1411" y="662"/>
                  </a:lnTo>
                  <a:lnTo>
                    <a:pt x="1403" y="662"/>
                  </a:lnTo>
                  <a:lnTo>
                    <a:pt x="1396" y="664"/>
                  </a:lnTo>
                  <a:lnTo>
                    <a:pt x="1389" y="668"/>
                  </a:lnTo>
                  <a:lnTo>
                    <a:pt x="1384" y="673"/>
                  </a:lnTo>
                  <a:lnTo>
                    <a:pt x="1379" y="679"/>
                  </a:lnTo>
                  <a:lnTo>
                    <a:pt x="1376" y="687"/>
                  </a:lnTo>
                  <a:lnTo>
                    <a:pt x="1371" y="695"/>
                  </a:lnTo>
                  <a:lnTo>
                    <a:pt x="1368" y="704"/>
                  </a:lnTo>
                  <a:lnTo>
                    <a:pt x="1359" y="748"/>
                  </a:lnTo>
                  <a:lnTo>
                    <a:pt x="1350" y="798"/>
                  </a:lnTo>
                  <a:lnTo>
                    <a:pt x="1344" y="825"/>
                  </a:lnTo>
                  <a:lnTo>
                    <a:pt x="1337" y="850"/>
                  </a:lnTo>
                  <a:lnTo>
                    <a:pt x="1332" y="862"/>
                  </a:lnTo>
                  <a:lnTo>
                    <a:pt x="1326" y="874"/>
                  </a:lnTo>
                  <a:lnTo>
                    <a:pt x="1320" y="885"/>
                  </a:lnTo>
                  <a:lnTo>
                    <a:pt x="1313" y="896"/>
                  </a:lnTo>
                  <a:lnTo>
                    <a:pt x="1305" y="906"/>
                  </a:lnTo>
                  <a:lnTo>
                    <a:pt x="1295" y="915"/>
                  </a:lnTo>
                  <a:lnTo>
                    <a:pt x="1285" y="924"/>
                  </a:lnTo>
                  <a:lnTo>
                    <a:pt x="1274" y="931"/>
                  </a:lnTo>
                  <a:lnTo>
                    <a:pt x="1261" y="936"/>
                  </a:lnTo>
                  <a:lnTo>
                    <a:pt x="1246" y="942"/>
                  </a:lnTo>
                  <a:lnTo>
                    <a:pt x="1231" y="945"/>
                  </a:lnTo>
                  <a:lnTo>
                    <a:pt x="1212" y="948"/>
                  </a:lnTo>
                  <a:lnTo>
                    <a:pt x="1218" y="906"/>
                  </a:lnTo>
                  <a:lnTo>
                    <a:pt x="1224" y="869"/>
                  </a:lnTo>
                  <a:lnTo>
                    <a:pt x="1232" y="833"/>
                  </a:lnTo>
                  <a:lnTo>
                    <a:pt x="1242" y="801"/>
                  </a:lnTo>
                  <a:lnTo>
                    <a:pt x="1253" y="771"/>
                  </a:lnTo>
                  <a:lnTo>
                    <a:pt x="1266" y="743"/>
                  </a:lnTo>
                  <a:lnTo>
                    <a:pt x="1280" y="718"/>
                  </a:lnTo>
                  <a:lnTo>
                    <a:pt x="1295" y="695"/>
                  </a:lnTo>
                  <a:lnTo>
                    <a:pt x="1311" y="674"/>
                  </a:lnTo>
                  <a:lnTo>
                    <a:pt x="1328" y="654"/>
                  </a:lnTo>
                  <a:lnTo>
                    <a:pt x="1347" y="636"/>
                  </a:lnTo>
                  <a:lnTo>
                    <a:pt x="1365" y="620"/>
                  </a:lnTo>
                  <a:lnTo>
                    <a:pt x="1383" y="605"/>
                  </a:lnTo>
                  <a:lnTo>
                    <a:pt x="1402" y="591"/>
                  </a:lnTo>
                  <a:lnTo>
                    <a:pt x="1422" y="578"/>
                  </a:lnTo>
                  <a:lnTo>
                    <a:pt x="1441" y="566"/>
                  </a:lnTo>
                  <a:lnTo>
                    <a:pt x="1480" y="544"/>
                  </a:lnTo>
                  <a:lnTo>
                    <a:pt x="1517" y="525"/>
                  </a:lnTo>
                  <a:lnTo>
                    <a:pt x="1534" y="515"/>
                  </a:lnTo>
                  <a:lnTo>
                    <a:pt x="1552" y="505"/>
                  </a:lnTo>
                  <a:lnTo>
                    <a:pt x="1568" y="496"/>
                  </a:lnTo>
                  <a:lnTo>
                    <a:pt x="1583" y="485"/>
                  </a:lnTo>
                  <a:lnTo>
                    <a:pt x="1598" y="474"/>
                  </a:lnTo>
                  <a:lnTo>
                    <a:pt x="1611" y="463"/>
                  </a:lnTo>
                  <a:lnTo>
                    <a:pt x="1621" y="452"/>
                  </a:lnTo>
                  <a:lnTo>
                    <a:pt x="1632" y="439"/>
                  </a:lnTo>
                  <a:lnTo>
                    <a:pt x="1640" y="425"/>
                  </a:lnTo>
                  <a:lnTo>
                    <a:pt x="1646" y="410"/>
                  </a:lnTo>
                  <a:lnTo>
                    <a:pt x="1651" y="393"/>
                  </a:lnTo>
                  <a:lnTo>
                    <a:pt x="1654" y="375"/>
                  </a:lnTo>
                  <a:lnTo>
                    <a:pt x="1631" y="375"/>
                  </a:lnTo>
                  <a:lnTo>
                    <a:pt x="1608" y="378"/>
                  </a:lnTo>
                  <a:lnTo>
                    <a:pt x="1587" y="380"/>
                  </a:lnTo>
                  <a:lnTo>
                    <a:pt x="1568" y="383"/>
                  </a:lnTo>
                  <a:lnTo>
                    <a:pt x="1548" y="388"/>
                  </a:lnTo>
                  <a:lnTo>
                    <a:pt x="1530" y="394"/>
                  </a:lnTo>
                  <a:lnTo>
                    <a:pt x="1513" y="399"/>
                  </a:lnTo>
                  <a:lnTo>
                    <a:pt x="1497" y="405"/>
                  </a:lnTo>
                  <a:lnTo>
                    <a:pt x="1482" y="413"/>
                  </a:lnTo>
                  <a:lnTo>
                    <a:pt x="1467" y="420"/>
                  </a:lnTo>
                  <a:lnTo>
                    <a:pt x="1453" y="429"/>
                  </a:lnTo>
                  <a:lnTo>
                    <a:pt x="1440" y="438"/>
                  </a:lnTo>
                  <a:lnTo>
                    <a:pt x="1415" y="456"/>
                  </a:lnTo>
                  <a:lnTo>
                    <a:pt x="1393" y="474"/>
                  </a:lnTo>
                  <a:lnTo>
                    <a:pt x="1354" y="511"/>
                  </a:lnTo>
                  <a:lnTo>
                    <a:pt x="1321" y="542"/>
                  </a:lnTo>
                  <a:lnTo>
                    <a:pt x="1312" y="549"/>
                  </a:lnTo>
                  <a:lnTo>
                    <a:pt x="1305" y="555"/>
                  </a:lnTo>
                  <a:lnTo>
                    <a:pt x="1297" y="560"/>
                  </a:lnTo>
                  <a:lnTo>
                    <a:pt x="1289" y="564"/>
                  </a:lnTo>
                  <a:lnTo>
                    <a:pt x="1281" y="569"/>
                  </a:lnTo>
                  <a:lnTo>
                    <a:pt x="1274" y="571"/>
                  </a:lnTo>
                  <a:lnTo>
                    <a:pt x="1265" y="573"/>
                  </a:lnTo>
                  <a:lnTo>
                    <a:pt x="1257" y="573"/>
                  </a:lnTo>
                  <a:lnTo>
                    <a:pt x="1168" y="573"/>
                  </a:lnTo>
                  <a:lnTo>
                    <a:pt x="1170" y="560"/>
                  </a:lnTo>
                  <a:lnTo>
                    <a:pt x="1174" y="547"/>
                  </a:lnTo>
                  <a:lnTo>
                    <a:pt x="1178" y="535"/>
                  </a:lnTo>
                  <a:lnTo>
                    <a:pt x="1182" y="523"/>
                  </a:lnTo>
                  <a:lnTo>
                    <a:pt x="1189" y="514"/>
                  </a:lnTo>
                  <a:lnTo>
                    <a:pt x="1196" y="503"/>
                  </a:lnTo>
                  <a:lnTo>
                    <a:pt x="1204" y="494"/>
                  </a:lnTo>
                  <a:lnTo>
                    <a:pt x="1212" y="485"/>
                  </a:lnTo>
                  <a:lnTo>
                    <a:pt x="1221" y="477"/>
                  </a:lnTo>
                  <a:lnTo>
                    <a:pt x="1231" y="469"/>
                  </a:lnTo>
                  <a:lnTo>
                    <a:pt x="1240" y="461"/>
                  </a:lnTo>
                  <a:lnTo>
                    <a:pt x="1251" y="454"/>
                  </a:lnTo>
                  <a:lnTo>
                    <a:pt x="1272" y="440"/>
                  </a:lnTo>
                  <a:lnTo>
                    <a:pt x="1295" y="427"/>
                  </a:lnTo>
                  <a:lnTo>
                    <a:pt x="1316" y="414"/>
                  </a:lnTo>
                  <a:lnTo>
                    <a:pt x="1338" y="400"/>
                  </a:lnTo>
                  <a:lnTo>
                    <a:pt x="1348" y="393"/>
                  </a:lnTo>
                  <a:lnTo>
                    <a:pt x="1357" y="385"/>
                  </a:lnTo>
                  <a:lnTo>
                    <a:pt x="1367" y="378"/>
                  </a:lnTo>
                  <a:lnTo>
                    <a:pt x="1376" y="370"/>
                  </a:lnTo>
                  <a:lnTo>
                    <a:pt x="1383" y="361"/>
                  </a:lnTo>
                  <a:lnTo>
                    <a:pt x="1389" y="353"/>
                  </a:lnTo>
                  <a:lnTo>
                    <a:pt x="1396" y="343"/>
                  </a:lnTo>
                  <a:lnTo>
                    <a:pt x="1401" y="334"/>
                  </a:lnTo>
                  <a:lnTo>
                    <a:pt x="1406" y="323"/>
                  </a:lnTo>
                  <a:lnTo>
                    <a:pt x="1409" y="311"/>
                  </a:lnTo>
                  <a:lnTo>
                    <a:pt x="1411" y="299"/>
                  </a:lnTo>
                  <a:lnTo>
                    <a:pt x="1411" y="286"/>
                  </a:lnTo>
                  <a:lnTo>
                    <a:pt x="1411" y="2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544" y="2017"/>
              <a:ext cx="106" cy="183"/>
            </a:xfrm>
            <a:custGeom>
              <a:avLst/>
              <a:gdLst>
                <a:gd name="T0" fmla="*/ 996 w 1478"/>
                <a:gd name="T1" fmla="*/ 652 h 2555"/>
                <a:gd name="T2" fmla="*/ 1154 w 1478"/>
                <a:gd name="T3" fmla="*/ 491 h 2555"/>
                <a:gd name="T4" fmla="*/ 1212 w 1478"/>
                <a:gd name="T5" fmla="*/ 396 h 2555"/>
                <a:gd name="T6" fmla="*/ 1163 w 1478"/>
                <a:gd name="T7" fmla="*/ 242 h 2555"/>
                <a:gd name="T8" fmla="*/ 1006 w 1478"/>
                <a:gd name="T9" fmla="*/ 101 h 2555"/>
                <a:gd name="T10" fmla="*/ 829 w 1478"/>
                <a:gd name="T11" fmla="*/ 9 h 2555"/>
                <a:gd name="T12" fmla="*/ 716 w 1478"/>
                <a:gd name="T13" fmla="*/ 12 h 2555"/>
                <a:gd name="T14" fmla="*/ 643 w 1478"/>
                <a:gd name="T15" fmla="*/ 86 h 2555"/>
                <a:gd name="T16" fmla="*/ 656 w 1478"/>
                <a:gd name="T17" fmla="*/ 184 h 2555"/>
                <a:gd name="T18" fmla="*/ 740 w 1478"/>
                <a:gd name="T19" fmla="*/ 266 h 2555"/>
                <a:gd name="T20" fmla="*/ 740 w 1478"/>
                <a:gd name="T21" fmla="*/ 413 h 2555"/>
                <a:gd name="T22" fmla="*/ 624 w 1478"/>
                <a:gd name="T23" fmla="*/ 529 h 2555"/>
                <a:gd name="T24" fmla="*/ 402 w 1478"/>
                <a:gd name="T25" fmla="*/ 621 h 2555"/>
                <a:gd name="T26" fmla="*/ 354 w 1478"/>
                <a:gd name="T27" fmla="*/ 735 h 2555"/>
                <a:gd name="T28" fmla="*/ 390 w 1478"/>
                <a:gd name="T29" fmla="*/ 800 h 2555"/>
                <a:gd name="T30" fmla="*/ 518 w 1478"/>
                <a:gd name="T31" fmla="*/ 812 h 2555"/>
                <a:gd name="T32" fmla="*/ 638 w 1478"/>
                <a:gd name="T33" fmla="*/ 808 h 2555"/>
                <a:gd name="T34" fmla="*/ 581 w 1478"/>
                <a:gd name="T35" fmla="*/ 954 h 2555"/>
                <a:gd name="T36" fmla="*/ 439 w 1478"/>
                <a:gd name="T37" fmla="*/ 1180 h 2555"/>
                <a:gd name="T38" fmla="*/ 122 w 1478"/>
                <a:gd name="T39" fmla="*/ 1439 h 2555"/>
                <a:gd name="T40" fmla="*/ 10 w 1478"/>
                <a:gd name="T41" fmla="*/ 1569 h 2555"/>
                <a:gd name="T42" fmla="*/ 66 w 1478"/>
                <a:gd name="T43" fmla="*/ 1586 h 2555"/>
                <a:gd name="T44" fmla="*/ 224 w 1478"/>
                <a:gd name="T45" fmla="*/ 1555 h 2555"/>
                <a:gd name="T46" fmla="*/ 381 w 1478"/>
                <a:gd name="T47" fmla="*/ 1411 h 2555"/>
                <a:gd name="T48" fmla="*/ 450 w 1478"/>
                <a:gd name="T49" fmla="*/ 1390 h 2555"/>
                <a:gd name="T50" fmla="*/ 554 w 1478"/>
                <a:gd name="T51" fmla="*/ 1515 h 2555"/>
                <a:gd name="T52" fmla="*/ 654 w 1478"/>
                <a:gd name="T53" fmla="*/ 1561 h 2555"/>
                <a:gd name="T54" fmla="*/ 756 w 1478"/>
                <a:gd name="T55" fmla="*/ 1501 h 2555"/>
                <a:gd name="T56" fmla="*/ 929 w 1478"/>
                <a:gd name="T57" fmla="*/ 1162 h 2555"/>
                <a:gd name="T58" fmla="*/ 1063 w 1478"/>
                <a:gd name="T59" fmla="*/ 1019 h 2555"/>
                <a:gd name="T60" fmla="*/ 977 w 1478"/>
                <a:gd name="T61" fmla="*/ 1200 h 2555"/>
                <a:gd name="T62" fmla="*/ 971 w 1478"/>
                <a:gd name="T63" fmla="*/ 1476 h 2555"/>
                <a:gd name="T64" fmla="*/ 767 w 1478"/>
                <a:gd name="T65" fmla="*/ 1719 h 2555"/>
                <a:gd name="T66" fmla="*/ 756 w 1478"/>
                <a:gd name="T67" fmla="*/ 1821 h 2555"/>
                <a:gd name="T68" fmla="*/ 794 w 1478"/>
                <a:gd name="T69" fmla="*/ 1850 h 2555"/>
                <a:gd name="T70" fmla="*/ 892 w 1478"/>
                <a:gd name="T71" fmla="*/ 1806 h 2555"/>
                <a:gd name="T72" fmla="*/ 1015 w 1478"/>
                <a:gd name="T73" fmla="*/ 1718 h 2555"/>
                <a:gd name="T74" fmla="*/ 981 w 1478"/>
                <a:gd name="T75" fmla="*/ 1959 h 2555"/>
                <a:gd name="T76" fmla="*/ 947 w 1478"/>
                <a:gd name="T77" fmla="*/ 2172 h 2555"/>
                <a:gd name="T78" fmla="*/ 892 w 1478"/>
                <a:gd name="T79" fmla="*/ 2400 h 2555"/>
                <a:gd name="T80" fmla="*/ 892 w 1478"/>
                <a:gd name="T81" fmla="*/ 2510 h 2555"/>
                <a:gd name="T82" fmla="*/ 952 w 1478"/>
                <a:gd name="T83" fmla="*/ 2554 h 2555"/>
                <a:gd name="T84" fmla="*/ 1043 w 1478"/>
                <a:gd name="T85" fmla="*/ 2507 h 2555"/>
                <a:gd name="T86" fmla="*/ 1191 w 1478"/>
                <a:gd name="T87" fmla="*/ 2261 h 2555"/>
                <a:gd name="T88" fmla="*/ 1256 w 1478"/>
                <a:gd name="T89" fmla="*/ 2026 h 2555"/>
                <a:gd name="T90" fmla="*/ 1234 w 1478"/>
                <a:gd name="T91" fmla="*/ 1643 h 2555"/>
                <a:gd name="T92" fmla="*/ 1309 w 1478"/>
                <a:gd name="T93" fmla="*/ 1455 h 2555"/>
                <a:gd name="T94" fmla="*/ 1313 w 1478"/>
                <a:gd name="T95" fmla="*/ 1369 h 2555"/>
                <a:gd name="T96" fmla="*/ 1275 w 1478"/>
                <a:gd name="T97" fmla="*/ 1263 h 2555"/>
                <a:gd name="T98" fmla="*/ 1265 w 1478"/>
                <a:gd name="T99" fmla="*/ 1130 h 2555"/>
                <a:gd name="T100" fmla="*/ 1309 w 1478"/>
                <a:gd name="T101" fmla="*/ 854 h 2555"/>
                <a:gd name="T102" fmla="*/ 1182 w 1478"/>
                <a:gd name="T103" fmla="*/ 844 h 2555"/>
                <a:gd name="T104" fmla="*/ 1040 w 1478"/>
                <a:gd name="T105" fmla="*/ 931 h 2555"/>
                <a:gd name="T106" fmla="*/ 824 w 1478"/>
                <a:gd name="T107" fmla="*/ 1121 h 2555"/>
                <a:gd name="T108" fmla="*/ 796 w 1478"/>
                <a:gd name="T109" fmla="*/ 1068 h 2555"/>
                <a:gd name="T110" fmla="*/ 1067 w 1478"/>
                <a:gd name="T111" fmla="*/ 863 h 2555"/>
                <a:gd name="T112" fmla="*/ 1470 w 1478"/>
                <a:gd name="T113" fmla="*/ 610 h 2555"/>
                <a:gd name="T114" fmla="*/ 1459 w 1478"/>
                <a:gd name="T115" fmla="*/ 539 h 2555"/>
                <a:gd name="T116" fmla="*/ 1350 w 1478"/>
                <a:gd name="T117" fmla="*/ 537 h 2555"/>
                <a:gd name="T118" fmla="*/ 1108 w 1478"/>
                <a:gd name="T119" fmla="*/ 679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78" h="2555">
                  <a:moveTo>
                    <a:pt x="948" y="771"/>
                  </a:moveTo>
                  <a:lnTo>
                    <a:pt x="950" y="755"/>
                  </a:lnTo>
                  <a:lnTo>
                    <a:pt x="954" y="739"/>
                  </a:lnTo>
                  <a:lnTo>
                    <a:pt x="958" y="724"/>
                  </a:lnTo>
                  <a:lnTo>
                    <a:pt x="963" y="709"/>
                  </a:lnTo>
                  <a:lnTo>
                    <a:pt x="971" y="694"/>
                  </a:lnTo>
                  <a:lnTo>
                    <a:pt x="978" y="680"/>
                  </a:lnTo>
                  <a:lnTo>
                    <a:pt x="987" y="666"/>
                  </a:lnTo>
                  <a:lnTo>
                    <a:pt x="996" y="652"/>
                  </a:lnTo>
                  <a:lnTo>
                    <a:pt x="1005" y="639"/>
                  </a:lnTo>
                  <a:lnTo>
                    <a:pt x="1016" y="626"/>
                  </a:lnTo>
                  <a:lnTo>
                    <a:pt x="1027" y="613"/>
                  </a:lnTo>
                  <a:lnTo>
                    <a:pt x="1038" y="601"/>
                  </a:lnTo>
                  <a:lnTo>
                    <a:pt x="1062" y="578"/>
                  </a:lnTo>
                  <a:lnTo>
                    <a:pt x="1086" y="554"/>
                  </a:lnTo>
                  <a:lnTo>
                    <a:pt x="1110" y="533"/>
                  </a:lnTo>
                  <a:lnTo>
                    <a:pt x="1133" y="511"/>
                  </a:lnTo>
                  <a:lnTo>
                    <a:pt x="1154" y="491"/>
                  </a:lnTo>
                  <a:lnTo>
                    <a:pt x="1174" y="470"/>
                  </a:lnTo>
                  <a:lnTo>
                    <a:pt x="1182" y="461"/>
                  </a:lnTo>
                  <a:lnTo>
                    <a:pt x="1190" y="451"/>
                  </a:lnTo>
                  <a:lnTo>
                    <a:pt x="1196" y="443"/>
                  </a:lnTo>
                  <a:lnTo>
                    <a:pt x="1202" y="433"/>
                  </a:lnTo>
                  <a:lnTo>
                    <a:pt x="1207" y="423"/>
                  </a:lnTo>
                  <a:lnTo>
                    <a:pt x="1210" y="415"/>
                  </a:lnTo>
                  <a:lnTo>
                    <a:pt x="1212" y="405"/>
                  </a:lnTo>
                  <a:lnTo>
                    <a:pt x="1212" y="396"/>
                  </a:lnTo>
                  <a:lnTo>
                    <a:pt x="1212" y="351"/>
                  </a:lnTo>
                  <a:lnTo>
                    <a:pt x="1212" y="340"/>
                  </a:lnTo>
                  <a:lnTo>
                    <a:pt x="1209" y="327"/>
                  </a:lnTo>
                  <a:lnTo>
                    <a:pt x="1205" y="313"/>
                  </a:lnTo>
                  <a:lnTo>
                    <a:pt x="1200" y="300"/>
                  </a:lnTo>
                  <a:lnTo>
                    <a:pt x="1192" y="286"/>
                  </a:lnTo>
                  <a:lnTo>
                    <a:pt x="1183" y="271"/>
                  </a:lnTo>
                  <a:lnTo>
                    <a:pt x="1174" y="257"/>
                  </a:lnTo>
                  <a:lnTo>
                    <a:pt x="1163" y="242"/>
                  </a:lnTo>
                  <a:lnTo>
                    <a:pt x="1150" y="228"/>
                  </a:lnTo>
                  <a:lnTo>
                    <a:pt x="1137" y="213"/>
                  </a:lnTo>
                  <a:lnTo>
                    <a:pt x="1123" y="198"/>
                  </a:lnTo>
                  <a:lnTo>
                    <a:pt x="1108" y="184"/>
                  </a:lnTo>
                  <a:lnTo>
                    <a:pt x="1092" y="169"/>
                  </a:lnTo>
                  <a:lnTo>
                    <a:pt x="1076" y="155"/>
                  </a:lnTo>
                  <a:lnTo>
                    <a:pt x="1059" y="141"/>
                  </a:lnTo>
                  <a:lnTo>
                    <a:pt x="1042" y="127"/>
                  </a:lnTo>
                  <a:lnTo>
                    <a:pt x="1006" y="101"/>
                  </a:lnTo>
                  <a:lnTo>
                    <a:pt x="970" y="77"/>
                  </a:lnTo>
                  <a:lnTo>
                    <a:pt x="952" y="66"/>
                  </a:lnTo>
                  <a:lnTo>
                    <a:pt x="933" y="55"/>
                  </a:lnTo>
                  <a:lnTo>
                    <a:pt x="915" y="46"/>
                  </a:lnTo>
                  <a:lnTo>
                    <a:pt x="897" y="36"/>
                  </a:lnTo>
                  <a:lnTo>
                    <a:pt x="879" y="28"/>
                  </a:lnTo>
                  <a:lnTo>
                    <a:pt x="861" y="21"/>
                  </a:lnTo>
                  <a:lnTo>
                    <a:pt x="845" y="15"/>
                  </a:lnTo>
                  <a:lnTo>
                    <a:pt x="829" y="9"/>
                  </a:lnTo>
                  <a:lnTo>
                    <a:pt x="813" y="5"/>
                  </a:lnTo>
                  <a:lnTo>
                    <a:pt x="799" y="2"/>
                  </a:lnTo>
                  <a:lnTo>
                    <a:pt x="785" y="0"/>
                  </a:lnTo>
                  <a:lnTo>
                    <a:pt x="772" y="0"/>
                  </a:lnTo>
                  <a:lnTo>
                    <a:pt x="762" y="0"/>
                  </a:lnTo>
                  <a:lnTo>
                    <a:pt x="750" y="2"/>
                  </a:lnTo>
                  <a:lnTo>
                    <a:pt x="739" y="4"/>
                  </a:lnTo>
                  <a:lnTo>
                    <a:pt x="727" y="8"/>
                  </a:lnTo>
                  <a:lnTo>
                    <a:pt x="716" y="12"/>
                  </a:lnTo>
                  <a:lnTo>
                    <a:pt x="706" y="18"/>
                  </a:lnTo>
                  <a:lnTo>
                    <a:pt x="695" y="24"/>
                  </a:lnTo>
                  <a:lnTo>
                    <a:pt x="684" y="31"/>
                  </a:lnTo>
                  <a:lnTo>
                    <a:pt x="676" y="39"/>
                  </a:lnTo>
                  <a:lnTo>
                    <a:pt x="667" y="47"/>
                  </a:lnTo>
                  <a:lnTo>
                    <a:pt x="658" y="56"/>
                  </a:lnTo>
                  <a:lnTo>
                    <a:pt x="652" y="66"/>
                  </a:lnTo>
                  <a:lnTo>
                    <a:pt x="647" y="76"/>
                  </a:lnTo>
                  <a:lnTo>
                    <a:pt x="643" y="86"/>
                  </a:lnTo>
                  <a:lnTo>
                    <a:pt x="640" y="98"/>
                  </a:lnTo>
                  <a:lnTo>
                    <a:pt x="639" y="110"/>
                  </a:lnTo>
                  <a:lnTo>
                    <a:pt x="639" y="131"/>
                  </a:lnTo>
                  <a:lnTo>
                    <a:pt x="640" y="140"/>
                  </a:lnTo>
                  <a:lnTo>
                    <a:pt x="641" y="148"/>
                  </a:lnTo>
                  <a:lnTo>
                    <a:pt x="642" y="154"/>
                  </a:lnTo>
                  <a:lnTo>
                    <a:pt x="644" y="161"/>
                  </a:lnTo>
                  <a:lnTo>
                    <a:pt x="650" y="173"/>
                  </a:lnTo>
                  <a:lnTo>
                    <a:pt x="656" y="184"/>
                  </a:lnTo>
                  <a:lnTo>
                    <a:pt x="665" y="194"/>
                  </a:lnTo>
                  <a:lnTo>
                    <a:pt x="675" y="203"/>
                  </a:lnTo>
                  <a:lnTo>
                    <a:pt x="684" y="212"/>
                  </a:lnTo>
                  <a:lnTo>
                    <a:pt x="695" y="219"/>
                  </a:lnTo>
                  <a:lnTo>
                    <a:pt x="705" y="228"/>
                  </a:lnTo>
                  <a:lnTo>
                    <a:pt x="715" y="237"/>
                  </a:lnTo>
                  <a:lnTo>
                    <a:pt x="724" y="245"/>
                  </a:lnTo>
                  <a:lnTo>
                    <a:pt x="733" y="255"/>
                  </a:lnTo>
                  <a:lnTo>
                    <a:pt x="740" y="266"/>
                  </a:lnTo>
                  <a:lnTo>
                    <a:pt x="745" y="278"/>
                  </a:lnTo>
                  <a:lnTo>
                    <a:pt x="748" y="285"/>
                  </a:lnTo>
                  <a:lnTo>
                    <a:pt x="749" y="292"/>
                  </a:lnTo>
                  <a:lnTo>
                    <a:pt x="750" y="300"/>
                  </a:lnTo>
                  <a:lnTo>
                    <a:pt x="750" y="307"/>
                  </a:lnTo>
                  <a:lnTo>
                    <a:pt x="750" y="351"/>
                  </a:lnTo>
                  <a:lnTo>
                    <a:pt x="749" y="374"/>
                  </a:lnTo>
                  <a:lnTo>
                    <a:pt x="745" y="393"/>
                  </a:lnTo>
                  <a:lnTo>
                    <a:pt x="740" y="413"/>
                  </a:lnTo>
                  <a:lnTo>
                    <a:pt x="733" y="430"/>
                  </a:lnTo>
                  <a:lnTo>
                    <a:pt x="724" y="446"/>
                  </a:lnTo>
                  <a:lnTo>
                    <a:pt x="713" y="461"/>
                  </a:lnTo>
                  <a:lnTo>
                    <a:pt x="701" y="474"/>
                  </a:lnTo>
                  <a:lnTo>
                    <a:pt x="687" y="487"/>
                  </a:lnTo>
                  <a:lnTo>
                    <a:pt x="673" y="498"/>
                  </a:lnTo>
                  <a:lnTo>
                    <a:pt x="657" y="509"/>
                  </a:lnTo>
                  <a:lnTo>
                    <a:pt x="641" y="520"/>
                  </a:lnTo>
                  <a:lnTo>
                    <a:pt x="624" y="529"/>
                  </a:lnTo>
                  <a:lnTo>
                    <a:pt x="607" y="538"/>
                  </a:lnTo>
                  <a:lnTo>
                    <a:pt x="589" y="546"/>
                  </a:lnTo>
                  <a:lnTo>
                    <a:pt x="570" y="554"/>
                  </a:lnTo>
                  <a:lnTo>
                    <a:pt x="551" y="561"/>
                  </a:lnTo>
                  <a:lnTo>
                    <a:pt x="515" y="574"/>
                  </a:lnTo>
                  <a:lnTo>
                    <a:pt x="478" y="587"/>
                  </a:lnTo>
                  <a:lnTo>
                    <a:pt x="445" y="600"/>
                  </a:lnTo>
                  <a:lnTo>
                    <a:pt x="415" y="613"/>
                  </a:lnTo>
                  <a:lnTo>
                    <a:pt x="402" y="621"/>
                  </a:lnTo>
                  <a:lnTo>
                    <a:pt x="390" y="627"/>
                  </a:lnTo>
                  <a:lnTo>
                    <a:pt x="379" y="635"/>
                  </a:lnTo>
                  <a:lnTo>
                    <a:pt x="370" y="643"/>
                  </a:lnTo>
                  <a:lnTo>
                    <a:pt x="363" y="652"/>
                  </a:lnTo>
                  <a:lnTo>
                    <a:pt x="358" y="661"/>
                  </a:lnTo>
                  <a:lnTo>
                    <a:pt x="354" y="671"/>
                  </a:lnTo>
                  <a:lnTo>
                    <a:pt x="352" y="683"/>
                  </a:lnTo>
                  <a:lnTo>
                    <a:pt x="352" y="727"/>
                  </a:lnTo>
                  <a:lnTo>
                    <a:pt x="354" y="735"/>
                  </a:lnTo>
                  <a:lnTo>
                    <a:pt x="355" y="745"/>
                  </a:lnTo>
                  <a:lnTo>
                    <a:pt x="357" y="754"/>
                  </a:lnTo>
                  <a:lnTo>
                    <a:pt x="360" y="762"/>
                  </a:lnTo>
                  <a:lnTo>
                    <a:pt x="363" y="770"/>
                  </a:lnTo>
                  <a:lnTo>
                    <a:pt x="368" y="777"/>
                  </a:lnTo>
                  <a:lnTo>
                    <a:pt x="372" y="784"/>
                  </a:lnTo>
                  <a:lnTo>
                    <a:pt x="377" y="790"/>
                  </a:lnTo>
                  <a:lnTo>
                    <a:pt x="384" y="795"/>
                  </a:lnTo>
                  <a:lnTo>
                    <a:pt x="390" y="800"/>
                  </a:lnTo>
                  <a:lnTo>
                    <a:pt x="398" y="804"/>
                  </a:lnTo>
                  <a:lnTo>
                    <a:pt x="405" y="808"/>
                  </a:lnTo>
                  <a:lnTo>
                    <a:pt x="414" y="811"/>
                  </a:lnTo>
                  <a:lnTo>
                    <a:pt x="422" y="813"/>
                  </a:lnTo>
                  <a:lnTo>
                    <a:pt x="432" y="814"/>
                  </a:lnTo>
                  <a:lnTo>
                    <a:pt x="442" y="815"/>
                  </a:lnTo>
                  <a:lnTo>
                    <a:pt x="463" y="815"/>
                  </a:lnTo>
                  <a:lnTo>
                    <a:pt x="491" y="814"/>
                  </a:lnTo>
                  <a:lnTo>
                    <a:pt x="518" y="812"/>
                  </a:lnTo>
                  <a:lnTo>
                    <a:pt x="542" y="808"/>
                  </a:lnTo>
                  <a:lnTo>
                    <a:pt x="564" y="805"/>
                  </a:lnTo>
                  <a:lnTo>
                    <a:pt x="584" y="802"/>
                  </a:lnTo>
                  <a:lnTo>
                    <a:pt x="602" y="800"/>
                  </a:lnTo>
                  <a:lnTo>
                    <a:pt x="616" y="800"/>
                  </a:lnTo>
                  <a:lnTo>
                    <a:pt x="627" y="801"/>
                  </a:lnTo>
                  <a:lnTo>
                    <a:pt x="632" y="803"/>
                  </a:lnTo>
                  <a:lnTo>
                    <a:pt x="635" y="805"/>
                  </a:lnTo>
                  <a:lnTo>
                    <a:pt x="638" y="808"/>
                  </a:lnTo>
                  <a:lnTo>
                    <a:pt x="640" y="813"/>
                  </a:lnTo>
                  <a:lnTo>
                    <a:pt x="640" y="818"/>
                  </a:lnTo>
                  <a:lnTo>
                    <a:pt x="640" y="823"/>
                  </a:lnTo>
                  <a:lnTo>
                    <a:pt x="639" y="831"/>
                  </a:lnTo>
                  <a:lnTo>
                    <a:pt x="638" y="838"/>
                  </a:lnTo>
                  <a:lnTo>
                    <a:pt x="631" y="859"/>
                  </a:lnTo>
                  <a:lnTo>
                    <a:pt x="619" y="885"/>
                  </a:lnTo>
                  <a:lnTo>
                    <a:pt x="603" y="916"/>
                  </a:lnTo>
                  <a:lnTo>
                    <a:pt x="581" y="954"/>
                  </a:lnTo>
                  <a:lnTo>
                    <a:pt x="561" y="991"/>
                  </a:lnTo>
                  <a:lnTo>
                    <a:pt x="544" y="1024"/>
                  </a:lnTo>
                  <a:lnTo>
                    <a:pt x="527" y="1055"/>
                  </a:lnTo>
                  <a:lnTo>
                    <a:pt x="511" y="1084"/>
                  </a:lnTo>
                  <a:lnTo>
                    <a:pt x="494" y="1111"/>
                  </a:lnTo>
                  <a:lnTo>
                    <a:pt x="475" y="1139"/>
                  </a:lnTo>
                  <a:lnTo>
                    <a:pt x="464" y="1152"/>
                  </a:lnTo>
                  <a:lnTo>
                    <a:pt x="452" y="1166"/>
                  </a:lnTo>
                  <a:lnTo>
                    <a:pt x="439" y="1180"/>
                  </a:lnTo>
                  <a:lnTo>
                    <a:pt x="424" y="1195"/>
                  </a:lnTo>
                  <a:lnTo>
                    <a:pt x="407" y="1211"/>
                  </a:lnTo>
                  <a:lnTo>
                    <a:pt x="385" y="1230"/>
                  </a:lnTo>
                  <a:lnTo>
                    <a:pt x="358" y="1251"/>
                  </a:lnTo>
                  <a:lnTo>
                    <a:pt x="328" y="1276"/>
                  </a:lnTo>
                  <a:lnTo>
                    <a:pt x="260" y="1329"/>
                  </a:lnTo>
                  <a:lnTo>
                    <a:pt x="189" y="1384"/>
                  </a:lnTo>
                  <a:lnTo>
                    <a:pt x="155" y="1412"/>
                  </a:lnTo>
                  <a:lnTo>
                    <a:pt x="122" y="1439"/>
                  </a:lnTo>
                  <a:lnTo>
                    <a:pt x="91" y="1466"/>
                  </a:lnTo>
                  <a:lnTo>
                    <a:pt x="63" y="1490"/>
                  </a:lnTo>
                  <a:lnTo>
                    <a:pt x="39" y="1513"/>
                  </a:lnTo>
                  <a:lnTo>
                    <a:pt x="20" y="1532"/>
                  </a:lnTo>
                  <a:lnTo>
                    <a:pt x="13" y="1542"/>
                  </a:lnTo>
                  <a:lnTo>
                    <a:pt x="7" y="1550"/>
                  </a:lnTo>
                  <a:lnTo>
                    <a:pt x="2" y="1557"/>
                  </a:lnTo>
                  <a:lnTo>
                    <a:pt x="0" y="1564"/>
                  </a:lnTo>
                  <a:lnTo>
                    <a:pt x="10" y="1569"/>
                  </a:lnTo>
                  <a:lnTo>
                    <a:pt x="16" y="1573"/>
                  </a:lnTo>
                  <a:lnTo>
                    <a:pt x="21" y="1576"/>
                  </a:lnTo>
                  <a:lnTo>
                    <a:pt x="23" y="1580"/>
                  </a:lnTo>
                  <a:lnTo>
                    <a:pt x="24" y="1583"/>
                  </a:lnTo>
                  <a:lnTo>
                    <a:pt x="24" y="1585"/>
                  </a:lnTo>
                  <a:lnTo>
                    <a:pt x="24" y="1586"/>
                  </a:lnTo>
                  <a:lnTo>
                    <a:pt x="28" y="1586"/>
                  </a:lnTo>
                  <a:lnTo>
                    <a:pt x="41" y="1586"/>
                  </a:lnTo>
                  <a:lnTo>
                    <a:pt x="66" y="1586"/>
                  </a:lnTo>
                  <a:lnTo>
                    <a:pt x="111" y="1586"/>
                  </a:lnTo>
                  <a:lnTo>
                    <a:pt x="127" y="1585"/>
                  </a:lnTo>
                  <a:lnTo>
                    <a:pt x="142" y="1583"/>
                  </a:lnTo>
                  <a:lnTo>
                    <a:pt x="157" y="1581"/>
                  </a:lnTo>
                  <a:lnTo>
                    <a:pt x="172" y="1578"/>
                  </a:lnTo>
                  <a:lnTo>
                    <a:pt x="185" y="1572"/>
                  </a:lnTo>
                  <a:lnTo>
                    <a:pt x="199" y="1567"/>
                  </a:lnTo>
                  <a:lnTo>
                    <a:pt x="211" y="1561"/>
                  </a:lnTo>
                  <a:lnTo>
                    <a:pt x="224" y="1555"/>
                  </a:lnTo>
                  <a:lnTo>
                    <a:pt x="235" y="1547"/>
                  </a:lnTo>
                  <a:lnTo>
                    <a:pt x="246" y="1540"/>
                  </a:lnTo>
                  <a:lnTo>
                    <a:pt x="257" y="1531"/>
                  </a:lnTo>
                  <a:lnTo>
                    <a:pt x="268" y="1523"/>
                  </a:lnTo>
                  <a:lnTo>
                    <a:pt x="287" y="1505"/>
                  </a:lnTo>
                  <a:lnTo>
                    <a:pt x="306" y="1486"/>
                  </a:lnTo>
                  <a:lnTo>
                    <a:pt x="341" y="1450"/>
                  </a:lnTo>
                  <a:lnTo>
                    <a:pt x="373" y="1419"/>
                  </a:lnTo>
                  <a:lnTo>
                    <a:pt x="381" y="1411"/>
                  </a:lnTo>
                  <a:lnTo>
                    <a:pt x="390" y="1406"/>
                  </a:lnTo>
                  <a:lnTo>
                    <a:pt x="398" y="1401"/>
                  </a:lnTo>
                  <a:lnTo>
                    <a:pt x="406" y="1396"/>
                  </a:lnTo>
                  <a:lnTo>
                    <a:pt x="415" y="1392"/>
                  </a:lnTo>
                  <a:lnTo>
                    <a:pt x="423" y="1390"/>
                  </a:lnTo>
                  <a:lnTo>
                    <a:pt x="432" y="1388"/>
                  </a:lnTo>
                  <a:lnTo>
                    <a:pt x="442" y="1388"/>
                  </a:lnTo>
                  <a:lnTo>
                    <a:pt x="446" y="1388"/>
                  </a:lnTo>
                  <a:lnTo>
                    <a:pt x="450" y="1390"/>
                  </a:lnTo>
                  <a:lnTo>
                    <a:pt x="454" y="1392"/>
                  </a:lnTo>
                  <a:lnTo>
                    <a:pt x="458" y="1395"/>
                  </a:lnTo>
                  <a:lnTo>
                    <a:pt x="466" y="1404"/>
                  </a:lnTo>
                  <a:lnTo>
                    <a:pt x="476" y="1414"/>
                  </a:lnTo>
                  <a:lnTo>
                    <a:pt x="495" y="1443"/>
                  </a:lnTo>
                  <a:lnTo>
                    <a:pt x="518" y="1476"/>
                  </a:lnTo>
                  <a:lnTo>
                    <a:pt x="532" y="1492"/>
                  </a:lnTo>
                  <a:lnTo>
                    <a:pt x="547" y="1508"/>
                  </a:lnTo>
                  <a:lnTo>
                    <a:pt x="554" y="1515"/>
                  </a:lnTo>
                  <a:lnTo>
                    <a:pt x="564" y="1523"/>
                  </a:lnTo>
                  <a:lnTo>
                    <a:pt x="573" y="1529"/>
                  </a:lnTo>
                  <a:lnTo>
                    <a:pt x="582" y="1536"/>
                  </a:lnTo>
                  <a:lnTo>
                    <a:pt x="593" y="1542"/>
                  </a:lnTo>
                  <a:lnTo>
                    <a:pt x="604" y="1547"/>
                  </a:lnTo>
                  <a:lnTo>
                    <a:pt x="616" y="1552"/>
                  </a:lnTo>
                  <a:lnTo>
                    <a:pt x="627" y="1556"/>
                  </a:lnTo>
                  <a:lnTo>
                    <a:pt x="640" y="1559"/>
                  </a:lnTo>
                  <a:lnTo>
                    <a:pt x="654" y="1561"/>
                  </a:lnTo>
                  <a:lnTo>
                    <a:pt x="668" y="1564"/>
                  </a:lnTo>
                  <a:lnTo>
                    <a:pt x="683" y="1564"/>
                  </a:lnTo>
                  <a:lnTo>
                    <a:pt x="694" y="1562"/>
                  </a:lnTo>
                  <a:lnTo>
                    <a:pt x="705" y="1558"/>
                  </a:lnTo>
                  <a:lnTo>
                    <a:pt x="714" y="1551"/>
                  </a:lnTo>
                  <a:lnTo>
                    <a:pt x="725" y="1542"/>
                  </a:lnTo>
                  <a:lnTo>
                    <a:pt x="736" y="1530"/>
                  </a:lnTo>
                  <a:lnTo>
                    <a:pt x="745" y="1517"/>
                  </a:lnTo>
                  <a:lnTo>
                    <a:pt x="756" y="1501"/>
                  </a:lnTo>
                  <a:lnTo>
                    <a:pt x="767" y="1484"/>
                  </a:lnTo>
                  <a:lnTo>
                    <a:pt x="787" y="1446"/>
                  </a:lnTo>
                  <a:lnTo>
                    <a:pt x="810" y="1403"/>
                  </a:lnTo>
                  <a:lnTo>
                    <a:pt x="831" y="1355"/>
                  </a:lnTo>
                  <a:lnTo>
                    <a:pt x="855" y="1306"/>
                  </a:lnTo>
                  <a:lnTo>
                    <a:pt x="879" y="1257"/>
                  </a:lnTo>
                  <a:lnTo>
                    <a:pt x="903" y="1208"/>
                  </a:lnTo>
                  <a:lnTo>
                    <a:pt x="916" y="1185"/>
                  </a:lnTo>
                  <a:lnTo>
                    <a:pt x="929" y="1162"/>
                  </a:lnTo>
                  <a:lnTo>
                    <a:pt x="943" y="1140"/>
                  </a:lnTo>
                  <a:lnTo>
                    <a:pt x="957" y="1119"/>
                  </a:lnTo>
                  <a:lnTo>
                    <a:pt x="971" y="1100"/>
                  </a:lnTo>
                  <a:lnTo>
                    <a:pt x="985" y="1082"/>
                  </a:lnTo>
                  <a:lnTo>
                    <a:pt x="1000" y="1065"/>
                  </a:lnTo>
                  <a:lnTo>
                    <a:pt x="1015" y="1051"/>
                  </a:lnTo>
                  <a:lnTo>
                    <a:pt x="1031" y="1038"/>
                  </a:lnTo>
                  <a:lnTo>
                    <a:pt x="1047" y="1027"/>
                  </a:lnTo>
                  <a:lnTo>
                    <a:pt x="1063" y="1019"/>
                  </a:lnTo>
                  <a:lnTo>
                    <a:pt x="1080" y="1013"/>
                  </a:lnTo>
                  <a:lnTo>
                    <a:pt x="1075" y="1034"/>
                  </a:lnTo>
                  <a:lnTo>
                    <a:pt x="1066" y="1053"/>
                  </a:lnTo>
                  <a:lnTo>
                    <a:pt x="1058" y="1073"/>
                  </a:lnTo>
                  <a:lnTo>
                    <a:pt x="1047" y="1093"/>
                  </a:lnTo>
                  <a:lnTo>
                    <a:pt x="1023" y="1129"/>
                  </a:lnTo>
                  <a:lnTo>
                    <a:pt x="1000" y="1165"/>
                  </a:lnTo>
                  <a:lnTo>
                    <a:pt x="988" y="1183"/>
                  </a:lnTo>
                  <a:lnTo>
                    <a:pt x="977" y="1200"/>
                  </a:lnTo>
                  <a:lnTo>
                    <a:pt x="968" y="1216"/>
                  </a:lnTo>
                  <a:lnTo>
                    <a:pt x="959" y="1233"/>
                  </a:lnTo>
                  <a:lnTo>
                    <a:pt x="953" y="1250"/>
                  </a:lnTo>
                  <a:lnTo>
                    <a:pt x="949" y="1266"/>
                  </a:lnTo>
                  <a:lnTo>
                    <a:pt x="947" y="1275"/>
                  </a:lnTo>
                  <a:lnTo>
                    <a:pt x="947" y="1283"/>
                  </a:lnTo>
                  <a:lnTo>
                    <a:pt x="947" y="1291"/>
                  </a:lnTo>
                  <a:lnTo>
                    <a:pt x="948" y="1300"/>
                  </a:lnTo>
                  <a:lnTo>
                    <a:pt x="971" y="1476"/>
                  </a:lnTo>
                  <a:lnTo>
                    <a:pt x="950" y="1501"/>
                  </a:lnTo>
                  <a:lnTo>
                    <a:pt x="920" y="1536"/>
                  </a:lnTo>
                  <a:lnTo>
                    <a:pt x="884" y="1575"/>
                  </a:lnTo>
                  <a:lnTo>
                    <a:pt x="846" y="1618"/>
                  </a:lnTo>
                  <a:lnTo>
                    <a:pt x="828" y="1640"/>
                  </a:lnTo>
                  <a:lnTo>
                    <a:pt x="810" y="1661"/>
                  </a:lnTo>
                  <a:lnTo>
                    <a:pt x="794" y="1682"/>
                  </a:lnTo>
                  <a:lnTo>
                    <a:pt x="779" y="1701"/>
                  </a:lnTo>
                  <a:lnTo>
                    <a:pt x="767" y="1719"/>
                  </a:lnTo>
                  <a:lnTo>
                    <a:pt x="758" y="1735"/>
                  </a:lnTo>
                  <a:lnTo>
                    <a:pt x="754" y="1743"/>
                  </a:lnTo>
                  <a:lnTo>
                    <a:pt x="752" y="1750"/>
                  </a:lnTo>
                  <a:lnTo>
                    <a:pt x="751" y="1757"/>
                  </a:lnTo>
                  <a:lnTo>
                    <a:pt x="750" y="1762"/>
                  </a:lnTo>
                  <a:lnTo>
                    <a:pt x="750" y="1783"/>
                  </a:lnTo>
                  <a:lnTo>
                    <a:pt x="751" y="1797"/>
                  </a:lnTo>
                  <a:lnTo>
                    <a:pt x="752" y="1809"/>
                  </a:lnTo>
                  <a:lnTo>
                    <a:pt x="756" y="1821"/>
                  </a:lnTo>
                  <a:lnTo>
                    <a:pt x="760" y="1831"/>
                  </a:lnTo>
                  <a:lnTo>
                    <a:pt x="764" y="1835"/>
                  </a:lnTo>
                  <a:lnTo>
                    <a:pt x="767" y="1838"/>
                  </a:lnTo>
                  <a:lnTo>
                    <a:pt x="770" y="1842"/>
                  </a:lnTo>
                  <a:lnTo>
                    <a:pt x="774" y="1845"/>
                  </a:lnTo>
                  <a:lnTo>
                    <a:pt x="779" y="1847"/>
                  </a:lnTo>
                  <a:lnTo>
                    <a:pt x="783" y="1849"/>
                  </a:lnTo>
                  <a:lnTo>
                    <a:pt x="788" y="1850"/>
                  </a:lnTo>
                  <a:lnTo>
                    <a:pt x="794" y="1850"/>
                  </a:lnTo>
                  <a:lnTo>
                    <a:pt x="803" y="1850"/>
                  </a:lnTo>
                  <a:lnTo>
                    <a:pt x="813" y="1849"/>
                  </a:lnTo>
                  <a:lnTo>
                    <a:pt x="822" y="1848"/>
                  </a:lnTo>
                  <a:lnTo>
                    <a:pt x="829" y="1846"/>
                  </a:lnTo>
                  <a:lnTo>
                    <a:pt x="844" y="1840"/>
                  </a:lnTo>
                  <a:lnTo>
                    <a:pt x="858" y="1834"/>
                  </a:lnTo>
                  <a:lnTo>
                    <a:pt x="871" y="1825"/>
                  </a:lnTo>
                  <a:lnTo>
                    <a:pt x="882" y="1816"/>
                  </a:lnTo>
                  <a:lnTo>
                    <a:pt x="892" y="1806"/>
                  </a:lnTo>
                  <a:lnTo>
                    <a:pt x="903" y="1794"/>
                  </a:lnTo>
                  <a:lnTo>
                    <a:pt x="914" y="1783"/>
                  </a:lnTo>
                  <a:lnTo>
                    <a:pt x="926" y="1773"/>
                  </a:lnTo>
                  <a:lnTo>
                    <a:pt x="937" y="1761"/>
                  </a:lnTo>
                  <a:lnTo>
                    <a:pt x="949" y="1750"/>
                  </a:lnTo>
                  <a:lnTo>
                    <a:pt x="963" y="1741"/>
                  </a:lnTo>
                  <a:lnTo>
                    <a:pt x="978" y="1732"/>
                  </a:lnTo>
                  <a:lnTo>
                    <a:pt x="996" y="1724"/>
                  </a:lnTo>
                  <a:lnTo>
                    <a:pt x="1015" y="1718"/>
                  </a:lnTo>
                  <a:lnTo>
                    <a:pt x="1015" y="1806"/>
                  </a:lnTo>
                  <a:lnTo>
                    <a:pt x="1014" y="1834"/>
                  </a:lnTo>
                  <a:lnTo>
                    <a:pt x="1012" y="1858"/>
                  </a:lnTo>
                  <a:lnTo>
                    <a:pt x="1008" y="1879"/>
                  </a:lnTo>
                  <a:lnTo>
                    <a:pt x="1004" y="1897"/>
                  </a:lnTo>
                  <a:lnTo>
                    <a:pt x="999" y="1914"/>
                  </a:lnTo>
                  <a:lnTo>
                    <a:pt x="993" y="1929"/>
                  </a:lnTo>
                  <a:lnTo>
                    <a:pt x="987" y="1944"/>
                  </a:lnTo>
                  <a:lnTo>
                    <a:pt x="981" y="1959"/>
                  </a:lnTo>
                  <a:lnTo>
                    <a:pt x="974" y="1974"/>
                  </a:lnTo>
                  <a:lnTo>
                    <a:pt x="969" y="1989"/>
                  </a:lnTo>
                  <a:lnTo>
                    <a:pt x="962" y="2008"/>
                  </a:lnTo>
                  <a:lnTo>
                    <a:pt x="958" y="2027"/>
                  </a:lnTo>
                  <a:lnTo>
                    <a:pt x="954" y="2048"/>
                  </a:lnTo>
                  <a:lnTo>
                    <a:pt x="950" y="2074"/>
                  </a:lnTo>
                  <a:lnTo>
                    <a:pt x="948" y="2103"/>
                  </a:lnTo>
                  <a:lnTo>
                    <a:pt x="948" y="2136"/>
                  </a:lnTo>
                  <a:lnTo>
                    <a:pt x="947" y="2172"/>
                  </a:lnTo>
                  <a:lnTo>
                    <a:pt x="945" y="2204"/>
                  </a:lnTo>
                  <a:lnTo>
                    <a:pt x="943" y="2233"/>
                  </a:lnTo>
                  <a:lnTo>
                    <a:pt x="939" y="2258"/>
                  </a:lnTo>
                  <a:lnTo>
                    <a:pt x="933" y="2281"/>
                  </a:lnTo>
                  <a:lnTo>
                    <a:pt x="928" y="2302"/>
                  </a:lnTo>
                  <a:lnTo>
                    <a:pt x="921" y="2321"/>
                  </a:lnTo>
                  <a:lnTo>
                    <a:pt x="916" y="2338"/>
                  </a:lnTo>
                  <a:lnTo>
                    <a:pt x="903" y="2370"/>
                  </a:lnTo>
                  <a:lnTo>
                    <a:pt x="892" y="2400"/>
                  </a:lnTo>
                  <a:lnTo>
                    <a:pt x="888" y="2415"/>
                  </a:lnTo>
                  <a:lnTo>
                    <a:pt x="885" y="2431"/>
                  </a:lnTo>
                  <a:lnTo>
                    <a:pt x="883" y="2449"/>
                  </a:lnTo>
                  <a:lnTo>
                    <a:pt x="882" y="2467"/>
                  </a:lnTo>
                  <a:lnTo>
                    <a:pt x="883" y="2476"/>
                  </a:lnTo>
                  <a:lnTo>
                    <a:pt x="884" y="2485"/>
                  </a:lnTo>
                  <a:lnTo>
                    <a:pt x="886" y="2495"/>
                  </a:lnTo>
                  <a:lnTo>
                    <a:pt x="888" y="2502"/>
                  </a:lnTo>
                  <a:lnTo>
                    <a:pt x="892" y="2510"/>
                  </a:lnTo>
                  <a:lnTo>
                    <a:pt x="897" y="2517"/>
                  </a:lnTo>
                  <a:lnTo>
                    <a:pt x="901" y="2524"/>
                  </a:lnTo>
                  <a:lnTo>
                    <a:pt x="906" y="2530"/>
                  </a:lnTo>
                  <a:lnTo>
                    <a:pt x="913" y="2535"/>
                  </a:lnTo>
                  <a:lnTo>
                    <a:pt x="919" y="2541"/>
                  </a:lnTo>
                  <a:lnTo>
                    <a:pt x="927" y="2545"/>
                  </a:lnTo>
                  <a:lnTo>
                    <a:pt x="934" y="2548"/>
                  </a:lnTo>
                  <a:lnTo>
                    <a:pt x="943" y="2552"/>
                  </a:lnTo>
                  <a:lnTo>
                    <a:pt x="952" y="2554"/>
                  </a:lnTo>
                  <a:lnTo>
                    <a:pt x="961" y="2555"/>
                  </a:lnTo>
                  <a:lnTo>
                    <a:pt x="970" y="2555"/>
                  </a:lnTo>
                  <a:lnTo>
                    <a:pt x="979" y="2554"/>
                  </a:lnTo>
                  <a:lnTo>
                    <a:pt x="989" y="2551"/>
                  </a:lnTo>
                  <a:lnTo>
                    <a:pt x="999" y="2545"/>
                  </a:lnTo>
                  <a:lnTo>
                    <a:pt x="1010" y="2539"/>
                  </a:lnTo>
                  <a:lnTo>
                    <a:pt x="1020" y="2529"/>
                  </a:lnTo>
                  <a:lnTo>
                    <a:pt x="1032" y="2518"/>
                  </a:lnTo>
                  <a:lnTo>
                    <a:pt x="1043" y="2507"/>
                  </a:lnTo>
                  <a:lnTo>
                    <a:pt x="1055" y="2493"/>
                  </a:lnTo>
                  <a:lnTo>
                    <a:pt x="1066" y="2478"/>
                  </a:lnTo>
                  <a:lnTo>
                    <a:pt x="1078" y="2461"/>
                  </a:lnTo>
                  <a:lnTo>
                    <a:pt x="1090" y="2444"/>
                  </a:lnTo>
                  <a:lnTo>
                    <a:pt x="1102" y="2426"/>
                  </a:lnTo>
                  <a:lnTo>
                    <a:pt x="1125" y="2387"/>
                  </a:lnTo>
                  <a:lnTo>
                    <a:pt x="1149" y="2347"/>
                  </a:lnTo>
                  <a:lnTo>
                    <a:pt x="1171" y="2304"/>
                  </a:lnTo>
                  <a:lnTo>
                    <a:pt x="1191" y="2261"/>
                  </a:lnTo>
                  <a:lnTo>
                    <a:pt x="1209" y="2219"/>
                  </a:lnTo>
                  <a:lnTo>
                    <a:pt x="1225" y="2178"/>
                  </a:lnTo>
                  <a:lnTo>
                    <a:pt x="1238" y="2140"/>
                  </a:lnTo>
                  <a:lnTo>
                    <a:pt x="1249" y="2104"/>
                  </a:lnTo>
                  <a:lnTo>
                    <a:pt x="1252" y="2088"/>
                  </a:lnTo>
                  <a:lnTo>
                    <a:pt x="1254" y="2074"/>
                  </a:lnTo>
                  <a:lnTo>
                    <a:pt x="1256" y="2060"/>
                  </a:lnTo>
                  <a:lnTo>
                    <a:pt x="1256" y="2048"/>
                  </a:lnTo>
                  <a:lnTo>
                    <a:pt x="1256" y="2026"/>
                  </a:lnTo>
                  <a:lnTo>
                    <a:pt x="1256" y="1973"/>
                  </a:lnTo>
                  <a:lnTo>
                    <a:pt x="1253" y="1924"/>
                  </a:lnTo>
                  <a:lnTo>
                    <a:pt x="1250" y="1879"/>
                  </a:lnTo>
                  <a:lnTo>
                    <a:pt x="1246" y="1837"/>
                  </a:lnTo>
                  <a:lnTo>
                    <a:pt x="1241" y="1795"/>
                  </a:lnTo>
                  <a:lnTo>
                    <a:pt x="1237" y="1756"/>
                  </a:lnTo>
                  <a:lnTo>
                    <a:pt x="1234" y="1715"/>
                  </a:lnTo>
                  <a:lnTo>
                    <a:pt x="1233" y="1674"/>
                  </a:lnTo>
                  <a:lnTo>
                    <a:pt x="1234" y="1643"/>
                  </a:lnTo>
                  <a:lnTo>
                    <a:pt x="1237" y="1615"/>
                  </a:lnTo>
                  <a:lnTo>
                    <a:pt x="1241" y="1590"/>
                  </a:lnTo>
                  <a:lnTo>
                    <a:pt x="1247" y="1569"/>
                  </a:lnTo>
                  <a:lnTo>
                    <a:pt x="1253" y="1550"/>
                  </a:lnTo>
                  <a:lnTo>
                    <a:pt x="1261" y="1532"/>
                  </a:lnTo>
                  <a:lnTo>
                    <a:pt x="1269" y="1516"/>
                  </a:lnTo>
                  <a:lnTo>
                    <a:pt x="1278" y="1502"/>
                  </a:lnTo>
                  <a:lnTo>
                    <a:pt x="1294" y="1478"/>
                  </a:lnTo>
                  <a:lnTo>
                    <a:pt x="1309" y="1455"/>
                  </a:lnTo>
                  <a:lnTo>
                    <a:pt x="1314" y="1444"/>
                  </a:lnTo>
                  <a:lnTo>
                    <a:pt x="1319" y="1433"/>
                  </a:lnTo>
                  <a:lnTo>
                    <a:pt x="1322" y="1422"/>
                  </a:lnTo>
                  <a:lnTo>
                    <a:pt x="1323" y="1409"/>
                  </a:lnTo>
                  <a:lnTo>
                    <a:pt x="1323" y="1399"/>
                  </a:lnTo>
                  <a:lnTo>
                    <a:pt x="1322" y="1391"/>
                  </a:lnTo>
                  <a:lnTo>
                    <a:pt x="1320" y="1383"/>
                  </a:lnTo>
                  <a:lnTo>
                    <a:pt x="1317" y="1376"/>
                  </a:lnTo>
                  <a:lnTo>
                    <a:pt x="1313" y="1369"/>
                  </a:lnTo>
                  <a:lnTo>
                    <a:pt x="1310" y="1363"/>
                  </a:lnTo>
                  <a:lnTo>
                    <a:pt x="1306" y="1358"/>
                  </a:lnTo>
                  <a:lnTo>
                    <a:pt x="1302" y="1351"/>
                  </a:lnTo>
                  <a:lnTo>
                    <a:pt x="1291" y="1340"/>
                  </a:lnTo>
                  <a:lnTo>
                    <a:pt x="1280" y="1329"/>
                  </a:lnTo>
                  <a:lnTo>
                    <a:pt x="1268" y="1315"/>
                  </a:lnTo>
                  <a:lnTo>
                    <a:pt x="1256" y="1300"/>
                  </a:lnTo>
                  <a:lnTo>
                    <a:pt x="1267" y="1278"/>
                  </a:lnTo>
                  <a:lnTo>
                    <a:pt x="1275" y="1263"/>
                  </a:lnTo>
                  <a:lnTo>
                    <a:pt x="1277" y="1255"/>
                  </a:lnTo>
                  <a:lnTo>
                    <a:pt x="1278" y="1244"/>
                  </a:lnTo>
                  <a:lnTo>
                    <a:pt x="1279" y="1230"/>
                  </a:lnTo>
                  <a:lnTo>
                    <a:pt x="1279" y="1211"/>
                  </a:lnTo>
                  <a:lnTo>
                    <a:pt x="1279" y="1191"/>
                  </a:lnTo>
                  <a:lnTo>
                    <a:pt x="1277" y="1175"/>
                  </a:lnTo>
                  <a:lnTo>
                    <a:pt x="1275" y="1163"/>
                  </a:lnTo>
                  <a:lnTo>
                    <a:pt x="1273" y="1153"/>
                  </a:lnTo>
                  <a:lnTo>
                    <a:pt x="1265" y="1130"/>
                  </a:lnTo>
                  <a:lnTo>
                    <a:pt x="1256" y="1101"/>
                  </a:lnTo>
                  <a:lnTo>
                    <a:pt x="1394" y="951"/>
                  </a:lnTo>
                  <a:lnTo>
                    <a:pt x="1382" y="934"/>
                  </a:lnTo>
                  <a:lnTo>
                    <a:pt x="1368" y="915"/>
                  </a:lnTo>
                  <a:lnTo>
                    <a:pt x="1353" y="896"/>
                  </a:lnTo>
                  <a:lnTo>
                    <a:pt x="1337" y="878"/>
                  </a:lnTo>
                  <a:lnTo>
                    <a:pt x="1328" y="870"/>
                  </a:lnTo>
                  <a:lnTo>
                    <a:pt x="1319" y="862"/>
                  </a:lnTo>
                  <a:lnTo>
                    <a:pt x="1309" y="854"/>
                  </a:lnTo>
                  <a:lnTo>
                    <a:pt x="1299" y="848"/>
                  </a:lnTo>
                  <a:lnTo>
                    <a:pt x="1290" y="844"/>
                  </a:lnTo>
                  <a:lnTo>
                    <a:pt x="1279" y="839"/>
                  </a:lnTo>
                  <a:lnTo>
                    <a:pt x="1268" y="837"/>
                  </a:lnTo>
                  <a:lnTo>
                    <a:pt x="1256" y="836"/>
                  </a:lnTo>
                  <a:lnTo>
                    <a:pt x="1235" y="836"/>
                  </a:lnTo>
                  <a:lnTo>
                    <a:pt x="1217" y="837"/>
                  </a:lnTo>
                  <a:lnTo>
                    <a:pt x="1200" y="839"/>
                  </a:lnTo>
                  <a:lnTo>
                    <a:pt x="1182" y="844"/>
                  </a:lnTo>
                  <a:lnTo>
                    <a:pt x="1165" y="849"/>
                  </a:lnTo>
                  <a:lnTo>
                    <a:pt x="1148" y="856"/>
                  </a:lnTo>
                  <a:lnTo>
                    <a:pt x="1132" y="864"/>
                  </a:lnTo>
                  <a:lnTo>
                    <a:pt x="1116" y="873"/>
                  </a:lnTo>
                  <a:lnTo>
                    <a:pt x="1100" y="882"/>
                  </a:lnTo>
                  <a:lnTo>
                    <a:pt x="1085" y="894"/>
                  </a:lnTo>
                  <a:lnTo>
                    <a:pt x="1070" y="905"/>
                  </a:lnTo>
                  <a:lnTo>
                    <a:pt x="1055" y="918"/>
                  </a:lnTo>
                  <a:lnTo>
                    <a:pt x="1040" y="931"/>
                  </a:lnTo>
                  <a:lnTo>
                    <a:pt x="1010" y="957"/>
                  </a:lnTo>
                  <a:lnTo>
                    <a:pt x="981" y="985"/>
                  </a:lnTo>
                  <a:lnTo>
                    <a:pt x="953" y="1014"/>
                  </a:lnTo>
                  <a:lnTo>
                    <a:pt x="924" y="1041"/>
                  </a:lnTo>
                  <a:lnTo>
                    <a:pt x="896" y="1067"/>
                  </a:lnTo>
                  <a:lnTo>
                    <a:pt x="868" y="1092"/>
                  </a:lnTo>
                  <a:lnTo>
                    <a:pt x="853" y="1101"/>
                  </a:lnTo>
                  <a:lnTo>
                    <a:pt x="839" y="1112"/>
                  </a:lnTo>
                  <a:lnTo>
                    <a:pt x="824" y="1121"/>
                  </a:lnTo>
                  <a:lnTo>
                    <a:pt x="810" y="1128"/>
                  </a:lnTo>
                  <a:lnTo>
                    <a:pt x="795" y="1134"/>
                  </a:lnTo>
                  <a:lnTo>
                    <a:pt x="780" y="1139"/>
                  </a:lnTo>
                  <a:lnTo>
                    <a:pt x="765" y="1143"/>
                  </a:lnTo>
                  <a:lnTo>
                    <a:pt x="750" y="1145"/>
                  </a:lnTo>
                  <a:lnTo>
                    <a:pt x="756" y="1126"/>
                  </a:lnTo>
                  <a:lnTo>
                    <a:pt x="767" y="1107"/>
                  </a:lnTo>
                  <a:lnTo>
                    <a:pt x="780" y="1087"/>
                  </a:lnTo>
                  <a:lnTo>
                    <a:pt x="796" y="1068"/>
                  </a:lnTo>
                  <a:lnTo>
                    <a:pt x="815" y="1048"/>
                  </a:lnTo>
                  <a:lnTo>
                    <a:pt x="837" y="1027"/>
                  </a:lnTo>
                  <a:lnTo>
                    <a:pt x="860" y="1007"/>
                  </a:lnTo>
                  <a:lnTo>
                    <a:pt x="886" y="985"/>
                  </a:lnTo>
                  <a:lnTo>
                    <a:pt x="913" y="965"/>
                  </a:lnTo>
                  <a:lnTo>
                    <a:pt x="942" y="945"/>
                  </a:lnTo>
                  <a:lnTo>
                    <a:pt x="972" y="924"/>
                  </a:lnTo>
                  <a:lnTo>
                    <a:pt x="1003" y="903"/>
                  </a:lnTo>
                  <a:lnTo>
                    <a:pt x="1067" y="863"/>
                  </a:lnTo>
                  <a:lnTo>
                    <a:pt x="1133" y="823"/>
                  </a:lnTo>
                  <a:lnTo>
                    <a:pt x="1261" y="748"/>
                  </a:lnTo>
                  <a:lnTo>
                    <a:pt x="1371" y="684"/>
                  </a:lnTo>
                  <a:lnTo>
                    <a:pt x="1394" y="669"/>
                  </a:lnTo>
                  <a:lnTo>
                    <a:pt x="1415" y="655"/>
                  </a:lnTo>
                  <a:lnTo>
                    <a:pt x="1433" y="643"/>
                  </a:lnTo>
                  <a:lnTo>
                    <a:pt x="1449" y="631"/>
                  </a:lnTo>
                  <a:lnTo>
                    <a:pt x="1460" y="621"/>
                  </a:lnTo>
                  <a:lnTo>
                    <a:pt x="1470" y="610"/>
                  </a:lnTo>
                  <a:lnTo>
                    <a:pt x="1475" y="601"/>
                  </a:lnTo>
                  <a:lnTo>
                    <a:pt x="1478" y="594"/>
                  </a:lnTo>
                  <a:lnTo>
                    <a:pt x="1477" y="577"/>
                  </a:lnTo>
                  <a:lnTo>
                    <a:pt x="1474" y="563"/>
                  </a:lnTo>
                  <a:lnTo>
                    <a:pt x="1472" y="556"/>
                  </a:lnTo>
                  <a:lnTo>
                    <a:pt x="1470" y="551"/>
                  </a:lnTo>
                  <a:lnTo>
                    <a:pt x="1467" y="547"/>
                  </a:lnTo>
                  <a:lnTo>
                    <a:pt x="1464" y="542"/>
                  </a:lnTo>
                  <a:lnTo>
                    <a:pt x="1459" y="539"/>
                  </a:lnTo>
                  <a:lnTo>
                    <a:pt x="1455" y="536"/>
                  </a:lnTo>
                  <a:lnTo>
                    <a:pt x="1449" y="533"/>
                  </a:lnTo>
                  <a:lnTo>
                    <a:pt x="1443" y="532"/>
                  </a:lnTo>
                  <a:lnTo>
                    <a:pt x="1428" y="528"/>
                  </a:lnTo>
                  <a:lnTo>
                    <a:pt x="1411" y="528"/>
                  </a:lnTo>
                  <a:lnTo>
                    <a:pt x="1396" y="528"/>
                  </a:lnTo>
                  <a:lnTo>
                    <a:pt x="1380" y="531"/>
                  </a:lnTo>
                  <a:lnTo>
                    <a:pt x="1365" y="534"/>
                  </a:lnTo>
                  <a:lnTo>
                    <a:pt x="1350" y="537"/>
                  </a:lnTo>
                  <a:lnTo>
                    <a:pt x="1334" y="542"/>
                  </a:lnTo>
                  <a:lnTo>
                    <a:pt x="1319" y="548"/>
                  </a:lnTo>
                  <a:lnTo>
                    <a:pt x="1303" y="554"/>
                  </a:lnTo>
                  <a:lnTo>
                    <a:pt x="1288" y="561"/>
                  </a:lnTo>
                  <a:lnTo>
                    <a:pt x="1256" y="578"/>
                  </a:lnTo>
                  <a:lnTo>
                    <a:pt x="1226" y="596"/>
                  </a:lnTo>
                  <a:lnTo>
                    <a:pt x="1196" y="615"/>
                  </a:lnTo>
                  <a:lnTo>
                    <a:pt x="1166" y="637"/>
                  </a:lnTo>
                  <a:lnTo>
                    <a:pt x="1108" y="679"/>
                  </a:lnTo>
                  <a:lnTo>
                    <a:pt x="1052" y="718"/>
                  </a:lnTo>
                  <a:lnTo>
                    <a:pt x="1025" y="735"/>
                  </a:lnTo>
                  <a:lnTo>
                    <a:pt x="999" y="750"/>
                  </a:lnTo>
                  <a:lnTo>
                    <a:pt x="986" y="757"/>
                  </a:lnTo>
                  <a:lnTo>
                    <a:pt x="973" y="762"/>
                  </a:lnTo>
                  <a:lnTo>
                    <a:pt x="960" y="767"/>
                  </a:lnTo>
                  <a:lnTo>
                    <a:pt x="948" y="7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639" y="2058"/>
              <a:ext cx="35" cy="110"/>
            </a:xfrm>
            <a:custGeom>
              <a:avLst/>
              <a:gdLst>
                <a:gd name="T0" fmla="*/ 335 w 486"/>
                <a:gd name="T1" fmla="*/ 1537 h 1540"/>
                <a:gd name="T2" fmla="*/ 379 w 486"/>
                <a:gd name="T3" fmla="*/ 1507 h 1540"/>
                <a:gd name="T4" fmla="*/ 414 w 486"/>
                <a:gd name="T5" fmla="*/ 1451 h 1540"/>
                <a:gd name="T6" fmla="*/ 442 w 486"/>
                <a:gd name="T7" fmla="*/ 1374 h 1540"/>
                <a:gd name="T8" fmla="*/ 463 w 486"/>
                <a:gd name="T9" fmla="*/ 1277 h 1540"/>
                <a:gd name="T10" fmla="*/ 477 w 486"/>
                <a:gd name="T11" fmla="*/ 1167 h 1540"/>
                <a:gd name="T12" fmla="*/ 484 w 486"/>
                <a:gd name="T13" fmla="*/ 1044 h 1540"/>
                <a:gd name="T14" fmla="*/ 486 w 486"/>
                <a:gd name="T15" fmla="*/ 916 h 1540"/>
                <a:gd name="T16" fmla="*/ 484 w 486"/>
                <a:gd name="T17" fmla="*/ 784 h 1540"/>
                <a:gd name="T18" fmla="*/ 479 w 486"/>
                <a:gd name="T19" fmla="*/ 652 h 1540"/>
                <a:gd name="T20" fmla="*/ 469 w 486"/>
                <a:gd name="T21" fmla="*/ 525 h 1540"/>
                <a:gd name="T22" fmla="*/ 457 w 486"/>
                <a:gd name="T23" fmla="*/ 406 h 1540"/>
                <a:gd name="T24" fmla="*/ 443 w 486"/>
                <a:gd name="T25" fmla="*/ 299 h 1540"/>
                <a:gd name="T26" fmla="*/ 428 w 486"/>
                <a:gd name="T27" fmla="*/ 208 h 1540"/>
                <a:gd name="T28" fmla="*/ 412 w 486"/>
                <a:gd name="T29" fmla="*/ 135 h 1540"/>
                <a:gd name="T30" fmla="*/ 397 w 486"/>
                <a:gd name="T31" fmla="*/ 86 h 1540"/>
                <a:gd name="T32" fmla="*/ 371 w 486"/>
                <a:gd name="T33" fmla="*/ 47 h 1540"/>
                <a:gd name="T34" fmla="*/ 339 w 486"/>
                <a:gd name="T35" fmla="*/ 13 h 1540"/>
                <a:gd name="T36" fmla="*/ 312 w 486"/>
                <a:gd name="T37" fmla="*/ 0 h 1540"/>
                <a:gd name="T38" fmla="*/ 289 w 486"/>
                <a:gd name="T39" fmla="*/ 7 h 1540"/>
                <a:gd name="T40" fmla="*/ 271 w 486"/>
                <a:gd name="T41" fmla="*/ 28 h 1540"/>
                <a:gd name="T42" fmla="*/ 254 w 486"/>
                <a:gd name="T43" fmla="*/ 64 h 1540"/>
                <a:gd name="T44" fmla="*/ 243 w 486"/>
                <a:gd name="T45" fmla="*/ 110 h 1540"/>
                <a:gd name="T46" fmla="*/ 234 w 486"/>
                <a:gd name="T47" fmla="*/ 166 h 1540"/>
                <a:gd name="T48" fmla="*/ 224 w 486"/>
                <a:gd name="T49" fmla="*/ 259 h 1540"/>
                <a:gd name="T50" fmla="*/ 220 w 486"/>
                <a:gd name="T51" fmla="*/ 394 h 1540"/>
                <a:gd name="T52" fmla="*/ 219 w 486"/>
                <a:gd name="T53" fmla="*/ 522 h 1540"/>
                <a:gd name="T54" fmla="*/ 220 w 486"/>
                <a:gd name="T55" fmla="*/ 624 h 1540"/>
                <a:gd name="T56" fmla="*/ 221 w 486"/>
                <a:gd name="T57" fmla="*/ 701 h 1540"/>
                <a:gd name="T58" fmla="*/ 223 w 486"/>
                <a:gd name="T59" fmla="*/ 818 h 1540"/>
                <a:gd name="T60" fmla="*/ 224 w 486"/>
                <a:gd name="T61" fmla="*/ 950 h 1540"/>
                <a:gd name="T62" fmla="*/ 221 w 486"/>
                <a:gd name="T63" fmla="*/ 1035 h 1540"/>
                <a:gd name="T64" fmla="*/ 217 w 486"/>
                <a:gd name="T65" fmla="*/ 1078 h 1540"/>
                <a:gd name="T66" fmla="*/ 208 w 486"/>
                <a:gd name="T67" fmla="*/ 1107 h 1540"/>
                <a:gd name="T68" fmla="*/ 198 w 486"/>
                <a:gd name="T69" fmla="*/ 1131 h 1540"/>
                <a:gd name="T70" fmla="*/ 186 w 486"/>
                <a:gd name="T71" fmla="*/ 1152 h 1540"/>
                <a:gd name="T72" fmla="*/ 172 w 486"/>
                <a:gd name="T73" fmla="*/ 1169 h 1540"/>
                <a:gd name="T74" fmla="*/ 150 w 486"/>
                <a:gd name="T75" fmla="*/ 1188 h 1540"/>
                <a:gd name="T76" fmla="*/ 118 w 486"/>
                <a:gd name="T77" fmla="*/ 1207 h 1540"/>
                <a:gd name="T78" fmla="*/ 86 w 486"/>
                <a:gd name="T79" fmla="*/ 1223 h 1540"/>
                <a:gd name="T80" fmla="*/ 56 w 486"/>
                <a:gd name="T81" fmla="*/ 1241 h 1540"/>
                <a:gd name="T82" fmla="*/ 35 w 486"/>
                <a:gd name="T83" fmla="*/ 1257 h 1540"/>
                <a:gd name="T84" fmla="*/ 23 w 486"/>
                <a:gd name="T85" fmla="*/ 1271 h 1540"/>
                <a:gd name="T86" fmla="*/ 13 w 486"/>
                <a:gd name="T87" fmla="*/ 1288 h 1540"/>
                <a:gd name="T88" fmla="*/ 3 w 486"/>
                <a:gd name="T89" fmla="*/ 1308 h 1540"/>
                <a:gd name="T90" fmla="*/ 20 w 486"/>
                <a:gd name="T91" fmla="*/ 1329 h 1540"/>
                <a:gd name="T92" fmla="*/ 69 w 486"/>
                <a:gd name="T93" fmla="*/ 1347 h 1540"/>
                <a:gd name="T94" fmla="*/ 120 w 486"/>
                <a:gd name="T95" fmla="*/ 1367 h 1540"/>
                <a:gd name="T96" fmla="*/ 155 w 486"/>
                <a:gd name="T97" fmla="*/ 1383 h 1540"/>
                <a:gd name="T98" fmla="*/ 174 w 486"/>
                <a:gd name="T99" fmla="*/ 1396 h 1540"/>
                <a:gd name="T100" fmla="*/ 192 w 486"/>
                <a:gd name="T101" fmla="*/ 1413 h 1540"/>
                <a:gd name="T102" fmla="*/ 208 w 486"/>
                <a:gd name="T103" fmla="*/ 1436 h 1540"/>
                <a:gd name="T104" fmla="*/ 223 w 486"/>
                <a:gd name="T105" fmla="*/ 1470 h 1540"/>
                <a:gd name="T106" fmla="*/ 236 w 486"/>
                <a:gd name="T107" fmla="*/ 1502 h 1540"/>
                <a:gd name="T108" fmla="*/ 248 w 486"/>
                <a:gd name="T109" fmla="*/ 1520 h 1540"/>
                <a:gd name="T110" fmla="*/ 261 w 486"/>
                <a:gd name="T111" fmla="*/ 1530 h 1540"/>
                <a:gd name="T112" fmla="*/ 272 w 486"/>
                <a:gd name="T113" fmla="*/ 1535 h 1540"/>
                <a:gd name="T114" fmla="*/ 292 w 486"/>
                <a:gd name="T115" fmla="*/ 1540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6" h="1540">
                  <a:moveTo>
                    <a:pt x="309" y="1540"/>
                  </a:moveTo>
                  <a:lnTo>
                    <a:pt x="335" y="1537"/>
                  </a:lnTo>
                  <a:lnTo>
                    <a:pt x="358" y="1525"/>
                  </a:lnTo>
                  <a:lnTo>
                    <a:pt x="379" y="1507"/>
                  </a:lnTo>
                  <a:lnTo>
                    <a:pt x="398" y="1482"/>
                  </a:lnTo>
                  <a:lnTo>
                    <a:pt x="414" y="1451"/>
                  </a:lnTo>
                  <a:lnTo>
                    <a:pt x="429" y="1414"/>
                  </a:lnTo>
                  <a:lnTo>
                    <a:pt x="442" y="1374"/>
                  </a:lnTo>
                  <a:lnTo>
                    <a:pt x="453" y="1327"/>
                  </a:lnTo>
                  <a:lnTo>
                    <a:pt x="463" y="1277"/>
                  </a:lnTo>
                  <a:lnTo>
                    <a:pt x="470" y="1223"/>
                  </a:lnTo>
                  <a:lnTo>
                    <a:pt x="477" y="1167"/>
                  </a:lnTo>
                  <a:lnTo>
                    <a:pt x="481" y="1107"/>
                  </a:lnTo>
                  <a:lnTo>
                    <a:pt x="484" y="1044"/>
                  </a:lnTo>
                  <a:lnTo>
                    <a:pt x="486" y="981"/>
                  </a:lnTo>
                  <a:lnTo>
                    <a:pt x="486" y="916"/>
                  </a:lnTo>
                  <a:lnTo>
                    <a:pt x="486" y="850"/>
                  </a:lnTo>
                  <a:lnTo>
                    <a:pt x="484" y="784"/>
                  </a:lnTo>
                  <a:lnTo>
                    <a:pt x="482" y="718"/>
                  </a:lnTo>
                  <a:lnTo>
                    <a:pt x="479" y="652"/>
                  </a:lnTo>
                  <a:lnTo>
                    <a:pt x="475" y="587"/>
                  </a:lnTo>
                  <a:lnTo>
                    <a:pt x="469" y="525"/>
                  </a:lnTo>
                  <a:lnTo>
                    <a:pt x="464" y="464"/>
                  </a:lnTo>
                  <a:lnTo>
                    <a:pt x="457" y="406"/>
                  </a:lnTo>
                  <a:lnTo>
                    <a:pt x="451" y="350"/>
                  </a:lnTo>
                  <a:lnTo>
                    <a:pt x="443" y="299"/>
                  </a:lnTo>
                  <a:lnTo>
                    <a:pt x="436" y="250"/>
                  </a:lnTo>
                  <a:lnTo>
                    <a:pt x="428" y="208"/>
                  </a:lnTo>
                  <a:lnTo>
                    <a:pt x="421" y="168"/>
                  </a:lnTo>
                  <a:lnTo>
                    <a:pt x="412" y="135"/>
                  </a:lnTo>
                  <a:lnTo>
                    <a:pt x="405" y="108"/>
                  </a:lnTo>
                  <a:lnTo>
                    <a:pt x="397" y="86"/>
                  </a:lnTo>
                  <a:lnTo>
                    <a:pt x="390" y="71"/>
                  </a:lnTo>
                  <a:lnTo>
                    <a:pt x="371" y="47"/>
                  </a:lnTo>
                  <a:lnTo>
                    <a:pt x="355" y="27"/>
                  </a:lnTo>
                  <a:lnTo>
                    <a:pt x="339" y="13"/>
                  </a:lnTo>
                  <a:lnTo>
                    <a:pt x="325" y="5"/>
                  </a:lnTo>
                  <a:lnTo>
                    <a:pt x="312" y="0"/>
                  </a:lnTo>
                  <a:lnTo>
                    <a:pt x="300" y="2"/>
                  </a:lnTo>
                  <a:lnTo>
                    <a:pt x="289" y="7"/>
                  </a:lnTo>
                  <a:lnTo>
                    <a:pt x="279" y="16"/>
                  </a:lnTo>
                  <a:lnTo>
                    <a:pt x="271" y="28"/>
                  </a:lnTo>
                  <a:lnTo>
                    <a:pt x="262" y="44"/>
                  </a:lnTo>
                  <a:lnTo>
                    <a:pt x="254" y="64"/>
                  </a:lnTo>
                  <a:lnTo>
                    <a:pt x="248" y="85"/>
                  </a:lnTo>
                  <a:lnTo>
                    <a:pt x="243" y="110"/>
                  </a:lnTo>
                  <a:lnTo>
                    <a:pt x="238" y="137"/>
                  </a:lnTo>
                  <a:lnTo>
                    <a:pt x="234" y="166"/>
                  </a:lnTo>
                  <a:lnTo>
                    <a:pt x="231" y="196"/>
                  </a:lnTo>
                  <a:lnTo>
                    <a:pt x="224" y="259"/>
                  </a:lnTo>
                  <a:lnTo>
                    <a:pt x="221" y="327"/>
                  </a:lnTo>
                  <a:lnTo>
                    <a:pt x="220" y="394"/>
                  </a:lnTo>
                  <a:lnTo>
                    <a:pt x="219" y="460"/>
                  </a:lnTo>
                  <a:lnTo>
                    <a:pt x="219" y="522"/>
                  </a:lnTo>
                  <a:lnTo>
                    <a:pt x="220" y="578"/>
                  </a:lnTo>
                  <a:lnTo>
                    <a:pt x="220" y="624"/>
                  </a:lnTo>
                  <a:lnTo>
                    <a:pt x="220" y="659"/>
                  </a:lnTo>
                  <a:lnTo>
                    <a:pt x="221" y="701"/>
                  </a:lnTo>
                  <a:lnTo>
                    <a:pt x="222" y="755"/>
                  </a:lnTo>
                  <a:lnTo>
                    <a:pt x="223" y="818"/>
                  </a:lnTo>
                  <a:lnTo>
                    <a:pt x="224" y="884"/>
                  </a:lnTo>
                  <a:lnTo>
                    <a:pt x="224" y="950"/>
                  </a:lnTo>
                  <a:lnTo>
                    <a:pt x="222" y="1009"/>
                  </a:lnTo>
                  <a:lnTo>
                    <a:pt x="221" y="1035"/>
                  </a:lnTo>
                  <a:lnTo>
                    <a:pt x="219" y="1058"/>
                  </a:lnTo>
                  <a:lnTo>
                    <a:pt x="217" y="1078"/>
                  </a:lnTo>
                  <a:lnTo>
                    <a:pt x="213" y="1093"/>
                  </a:lnTo>
                  <a:lnTo>
                    <a:pt x="208" y="1107"/>
                  </a:lnTo>
                  <a:lnTo>
                    <a:pt x="203" y="1119"/>
                  </a:lnTo>
                  <a:lnTo>
                    <a:pt x="198" y="1131"/>
                  </a:lnTo>
                  <a:lnTo>
                    <a:pt x="192" y="1142"/>
                  </a:lnTo>
                  <a:lnTo>
                    <a:pt x="186" y="1152"/>
                  </a:lnTo>
                  <a:lnTo>
                    <a:pt x="179" y="1160"/>
                  </a:lnTo>
                  <a:lnTo>
                    <a:pt x="172" y="1169"/>
                  </a:lnTo>
                  <a:lnTo>
                    <a:pt x="165" y="1176"/>
                  </a:lnTo>
                  <a:lnTo>
                    <a:pt x="150" y="1188"/>
                  </a:lnTo>
                  <a:lnTo>
                    <a:pt x="134" y="1199"/>
                  </a:lnTo>
                  <a:lnTo>
                    <a:pt x="118" y="1207"/>
                  </a:lnTo>
                  <a:lnTo>
                    <a:pt x="102" y="1216"/>
                  </a:lnTo>
                  <a:lnTo>
                    <a:pt x="86" y="1223"/>
                  </a:lnTo>
                  <a:lnTo>
                    <a:pt x="71" y="1232"/>
                  </a:lnTo>
                  <a:lnTo>
                    <a:pt x="56" y="1241"/>
                  </a:lnTo>
                  <a:lnTo>
                    <a:pt x="42" y="1251"/>
                  </a:lnTo>
                  <a:lnTo>
                    <a:pt x="35" y="1257"/>
                  </a:lnTo>
                  <a:lnTo>
                    <a:pt x="29" y="1263"/>
                  </a:lnTo>
                  <a:lnTo>
                    <a:pt x="23" y="1271"/>
                  </a:lnTo>
                  <a:lnTo>
                    <a:pt x="17" y="1279"/>
                  </a:lnTo>
                  <a:lnTo>
                    <a:pt x="13" y="1288"/>
                  </a:lnTo>
                  <a:lnTo>
                    <a:pt x="8" y="1297"/>
                  </a:lnTo>
                  <a:lnTo>
                    <a:pt x="3" y="1308"/>
                  </a:lnTo>
                  <a:lnTo>
                    <a:pt x="0" y="1320"/>
                  </a:lnTo>
                  <a:lnTo>
                    <a:pt x="20" y="1329"/>
                  </a:lnTo>
                  <a:lnTo>
                    <a:pt x="44" y="1338"/>
                  </a:lnTo>
                  <a:lnTo>
                    <a:pt x="69" y="1347"/>
                  </a:lnTo>
                  <a:lnTo>
                    <a:pt x="94" y="1356"/>
                  </a:lnTo>
                  <a:lnTo>
                    <a:pt x="120" y="1367"/>
                  </a:lnTo>
                  <a:lnTo>
                    <a:pt x="144" y="1378"/>
                  </a:lnTo>
                  <a:lnTo>
                    <a:pt x="155" y="1383"/>
                  </a:lnTo>
                  <a:lnTo>
                    <a:pt x="164" y="1390"/>
                  </a:lnTo>
                  <a:lnTo>
                    <a:pt x="174" y="1396"/>
                  </a:lnTo>
                  <a:lnTo>
                    <a:pt x="183" y="1403"/>
                  </a:lnTo>
                  <a:lnTo>
                    <a:pt x="192" y="1413"/>
                  </a:lnTo>
                  <a:lnTo>
                    <a:pt x="201" y="1424"/>
                  </a:lnTo>
                  <a:lnTo>
                    <a:pt x="208" y="1436"/>
                  </a:lnTo>
                  <a:lnTo>
                    <a:pt x="214" y="1448"/>
                  </a:lnTo>
                  <a:lnTo>
                    <a:pt x="223" y="1470"/>
                  </a:lnTo>
                  <a:lnTo>
                    <a:pt x="232" y="1493"/>
                  </a:lnTo>
                  <a:lnTo>
                    <a:pt x="236" y="1502"/>
                  </a:lnTo>
                  <a:lnTo>
                    <a:pt x="242" y="1511"/>
                  </a:lnTo>
                  <a:lnTo>
                    <a:pt x="248" y="1520"/>
                  </a:lnTo>
                  <a:lnTo>
                    <a:pt x="256" y="1527"/>
                  </a:lnTo>
                  <a:lnTo>
                    <a:pt x="261" y="1530"/>
                  </a:lnTo>
                  <a:lnTo>
                    <a:pt x="265" y="1532"/>
                  </a:lnTo>
                  <a:lnTo>
                    <a:pt x="272" y="1535"/>
                  </a:lnTo>
                  <a:lnTo>
                    <a:pt x="277" y="1537"/>
                  </a:lnTo>
                  <a:lnTo>
                    <a:pt x="292" y="1540"/>
                  </a:lnTo>
                  <a:lnTo>
                    <a:pt x="309" y="15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514" y="2143"/>
              <a:ext cx="34" cy="59"/>
            </a:xfrm>
            <a:custGeom>
              <a:avLst/>
              <a:gdLst>
                <a:gd name="T0" fmla="*/ 2 w 462"/>
                <a:gd name="T1" fmla="*/ 492 h 815"/>
                <a:gd name="T2" fmla="*/ 17 w 462"/>
                <a:gd name="T3" fmla="*/ 525 h 815"/>
                <a:gd name="T4" fmla="*/ 44 w 462"/>
                <a:gd name="T5" fmla="*/ 573 h 815"/>
                <a:gd name="T6" fmla="*/ 79 w 462"/>
                <a:gd name="T7" fmla="*/ 630 h 815"/>
                <a:gd name="T8" fmla="*/ 119 w 462"/>
                <a:gd name="T9" fmla="*/ 689 h 815"/>
                <a:gd name="T10" fmla="*/ 160 w 462"/>
                <a:gd name="T11" fmla="*/ 743 h 815"/>
                <a:gd name="T12" fmla="*/ 189 w 462"/>
                <a:gd name="T13" fmla="*/ 778 h 815"/>
                <a:gd name="T14" fmla="*/ 206 w 462"/>
                <a:gd name="T15" fmla="*/ 795 h 815"/>
                <a:gd name="T16" fmla="*/ 222 w 462"/>
                <a:gd name="T17" fmla="*/ 808 h 815"/>
                <a:gd name="T18" fmla="*/ 236 w 462"/>
                <a:gd name="T19" fmla="*/ 814 h 815"/>
                <a:gd name="T20" fmla="*/ 264 w 462"/>
                <a:gd name="T21" fmla="*/ 815 h 815"/>
                <a:gd name="T22" fmla="*/ 283 w 462"/>
                <a:gd name="T23" fmla="*/ 813 h 815"/>
                <a:gd name="T24" fmla="*/ 301 w 462"/>
                <a:gd name="T25" fmla="*/ 806 h 815"/>
                <a:gd name="T26" fmla="*/ 320 w 462"/>
                <a:gd name="T27" fmla="*/ 795 h 815"/>
                <a:gd name="T28" fmla="*/ 338 w 462"/>
                <a:gd name="T29" fmla="*/ 781 h 815"/>
                <a:gd name="T30" fmla="*/ 355 w 462"/>
                <a:gd name="T31" fmla="*/ 763 h 815"/>
                <a:gd name="T32" fmla="*/ 371 w 462"/>
                <a:gd name="T33" fmla="*/ 742 h 815"/>
                <a:gd name="T34" fmla="*/ 401 w 462"/>
                <a:gd name="T35" fmla="*/ 695 h 815"/>
                <a:gd name="T36" fmla="*/ 426 w 462"/>
                <a:gd name="T37" fmla="*/ 643 h 815"/>
                <a:gd name="T38" fmla="*/ 445 w 462"/>
                <a:gd name="T39" fmla="*/ 588 h 815"/>
                <a:gd name="T40" fmla="*/ 458 w 462"/>
                <a:gd name="T41" fmla="*/ 534 h 815"/>
                <a:gd name="T42" fmla="*/ 462 w 462"/>
                <a:gd name="T43" fmla="*/ 485 h 815"/>
                <a:gd name="T44" fmla="*/ 461 w 462"/>
                <a:gd name="T45" fmla="*/ 429 h 815"/>
                <a:gd name="T46" fmla="*/ 457 w 462"/>
                <a:gd name="T47" fmla="*/ 355 h 815"/>
                <a:gd name="T48" fmla="*/ 447 w 462"/>
                <a:gd name="T49" fmla="*/ 279 h 815"/>
                <a:gd name="T50" fmla="*/ 436 w 462"/>
                <a:gd name="T51" fmla="*/ 222 h 815"/>
                <a:gd name="T52" fmla="*/ 425 w 462"/>
                <a:gd name="T53" fmla="*/ 186 h 815"/>
                <a:gd name="T54" fmla="*/ 413 w 462"/>
                <a:gd name="T55" fmla="*/ 150 h 815"/>
                <a:gd name="T56" fmla="*/ 398 w 462"/>
                <a:gd name="T57" fmla="*/ 118 h 815"/>
                <a:gd name="T58" fmla="*/ 382 w 462"/>
                <a:gd name="T59" fmla="*/ 88 h 815"/>
                <a:gd name="T60" fmla="*/ 363 w 462"/>
                <a:gd name="T61" fmla="*/ 61 h 815"/>
                <a:gd name="T62" fmla="*/ 341 w 462"/>
                <a:gd name="T63" fmla="*/ 39 h 815"/>
                <a:gd name="T64" fmla="*/ 316 w 462"/>
                <a:gd name="T65" fmla="*/ 20 h 815"/>
                <a:gd name="T66" fmla="*/ 288 w 462"/>
                <a:gd name="T67" fmla="*/ 9 h 815"/>
                <a:gd name="T68" fmla="*/ 258 w 462"/>
                <a:gd name="T69" fmla="*/ 1 h 815"/>
                <a:gd name="T70" fmla="*/ 240 w 462"/>
                <a:gd name="T71" fmla="*/ 14 h 815"/>
                <a:gd name="T72" fmla="*/ 233 w 462"/>
                <a:gd name="T73" fmla="*/ 41 h 815"/>
                <a:gd name="T74" fmla="*/ 214 w 462"/>
                <a:gd name="T75" fmla="*/ 79 h 815"/>
                <a:gd name="T76" fmla="*/ 182 w 462"/>
                <a:gd name="T77" fmla="*/ 136 h 815"/>
                <a:gd name="T78" fmla="*/ 156 w 462"/>
                <a:gd name="T79" fmla="*/ 192 h 815"/>
                <a:gd name="T80" fmla="*/ 140 w 462"/>
                <a:gd name="T81" fmla="*/ 238 h 815"/>
                <a:gd name="T82" fmla="*/ 125 w 462"/>
                <a:gd name="T83" fmla="*/ 289 h 815"/>
                <a:gd name="T84" fmla="*/ 107 w 462"/>
                <a:gd name="T85" fmla="*/ 328 h 815"/>
                <a:gd name="T86" fmla="*/ 87 w 462"/>
                <a:gd name="T87" fmla="*/ 360 h 815"/>
                <a:gd name="T88" fmla="*/ 64 w 462"/>
                <a:gd name="T89" fmla="*/ 385 h 815"/>
                <a:gd name="T90" fmla="*/ 43 w 462"/>
                <a:gd name="T91" fmla="*/ 408 h 815"/>
                <a:gd name="T92" fmla="*/ 23 w 462"/>
                <a:gd name="T93" fmla="*/ 427 h 815"/>
                <a:gd name="T94" fmla="*/ 8 w 462"/>
                <a:gd name="T95" fmla="*/ 447 h 815"/>
                <a:gd name="T96" fmla="*/ 2 w 462"/>
                <a:gd name="T97" fmla="*/ 465 h 815"/>
                <a:gd name="T98" fmla="*/ 0 w 462"/>
                <a:gd name="T99" fmla="*/ 477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2" h="815">
                  <a:moveTo>
                    <a:pt x="0" y="485"/>
                  </a:moveTo>
                  <a:lnTo>
                    <a:pt x="2" y="492"/>
                  </a:lnTo>
                  <a:lnTo>
                    <a:pt x="7" y="506"/>
                  </a:lnTo>
                  <a:lnTo>
                    <a:pt x="17" y="525"/>
                  </a:lnTo>
                  <a:lnTo>
                    <a:pt x="29" y="547"/>
                  </a:lnTo>
                  <a:lnTo>
                    <a:pt x="44" y="573"/>
                  </a:lnTo>
                  <a:lnTo>
                    <a:pt x="61" y="601"/>
                  </a:lnTo>
                  <a:lnTo>
                    <a:pt x="79" y="630"/>
                  </a:lnTo>
                  <a:lnTo>
                    <a:pt x="98" y="660"/>
                  </a:lnTo>
                  <a:lnTo>
                    <a:pt x="119" y="689"/>
                  </a:lnTo>
                  <a:lnTo>
                    <a:pt x="139" y="718"/>
                  </a:lnTo>
                  <a:lnTo>
                    <a:pt x="160" y="743"/>
                  </a:lnTo>
                  <a:lnTo>
                    <a:pt x="179" y="767"/>
                  </a:lnTo>
                  <a:lnTo>
                    <a:pt x="189" y="778"/>
                  </a:lnTo>
                  <a:lnTo>
                    <a:pt x="197" y="786"/>
                  </a:lnTo>
                  <a:lnTo>
                    <a:pt x="206" y="795"/>
                  </a:lnTo>
                  <a:lnTo>
                    <a:pt x="214" y="802"/>
                  </a:lnTo>
                  <a:lnTo>
                    <a:pt x="222" y="808"/>
                  </a:lnTo>
                  <a:lnTo>
                    <a:pt x="229" y="812"/>
                  </a:lnTo>
                  <a:lnTo>
                    <a:pt x="236" y="814"/>
                  </a:lnTo>
                  <a:lnTo>
                    <a:pt x="242" y="815"/>
                  </a:lnTo>
                  <a:lnTo>
                    <a:pt x="264" y="815"/>
                  </a:lnTo>
                  <a:lnTo>
                    <a:pt x="273" y="814"/>
                  </a:lnTo>
                  <a:lnTo>
                    <a:pt x="283" y="813"/>
                  </a:lnTo>
                  <a:lnTo>
                    <a:pt x="292" y="810"/>
                  </a:lnTo>
                  <a:lnTo>
                    <a:pt x="301" y="806"/>
                  </a:lnTo>
                  <a:lnTo>
                    <a:pt x="311" y="801"/>
                  </a:lnTo>
                  <a:lnTo>
                    <a:pt x="320" y="795"/>
                  </a:lnTo>
                  <a:lnTo>
                    <a:pt x="329" y="789"/>
                  </a:lnTo>
                  <a:lnTo>
                    <a:pt x="338" y="781"/>
                  </a:lnTo>
                  <a:lnTo>
                    <a:pt x="346" y="772"/>
                  </a:lnTo>
                  <a:lnTo>
                    <a:pt x="355" y="763"/>
                  </a:lnTo>
                  <a:lnTo>
                    <a:pt x="364" y="753"/>
                  </a:lnTo>
                  <a:lnTo>
                    <a:pt x="371" y="742"/>
                  </a:lnTo>
                  <a:lnTo>
                    <a:pt x="387" y="720"/>
                  </a:lnTo>
                  <a:lnTo>
                    <a:pt x="401" y="695"/>
                  </a:lnTo>
                  <a:lnTo>
                    <a:pt x="414" y="669"/>
                  </a:lnTo>
                  <a:lnTo>
                    <a:pt x="426" y="643"/>
                  </a:lnTo>
                  <a:lnTo>
                    <a:pt x="437" y="616"/>
                  </a:lnTo>
                  <a:lnTo>
                    <a:pt x="445" y="588"/>
                  </a:lnTo>
                  <a:lnTo>
                    <a:pt x="453" y="560"/>
                  </a:lnTo>
                  <a:lnTo>
                    <a:pt x="458" y="534"/>
                  </a:lnTo>
                  <a:lnTo>
                    <a:pt x="461" y="509"/>
                  </a:lnTo>
                  <a:lnTo>
                    <a:pt x="462" y="485"/>
                  </a:lnTo>
                  <a:lnTo>
                    <a:pt x="462" y="462"/>
                  </a:lnTo>
                  <a:lnTo>
                    <a:pt x="461" y="429"/>
                  </a:lnTo>
                  <a:lnTo>
                    <a:pt x="460" y="393"/>
                  </a:lnTo>
                  <a:lnTo>
                    <a:pt x="457" y="355"/>
                  </a:lnTo>
                  <a:lnTo>
                    <a:pt x="453" y="318"/>
                  </a:lnTo>
                  <a:lnTo>
                    <a:pt x="447" y="279"/>
                  </a:lnTo>
                  <a:lnTo>
                    <a:pt x="440" y="240"/>
                  </a:lnTo>
                  <a:lnTo>
                    <a:pt x="436" y="222"/>
                  </a:lnTo>
                  <a:lnTo>
                    <a:pt x="430" y="204"/>
                  </a:lnTo>
                  <a:lnTo>
                    <a:pt x="425" y="186"/>
                  </a:lnTo>
                  <a:lnTo>
                    <a:pt x="419" y="167"/>
                  </a:lnTo>
                  <a:lnTo>
                    <a:pt x="413" y="150"/>
                  </a:lnTo>
                  <a:lnTo>
                    <a:pt x="405" y="133"/>
                  </a:lnTo>
                  <a:lnTo>
                    <a:pt x="398" y="118"/>
                  </a:lnTo>
                  <a:lnTo>
                    <a:pt x="390" y="102"/>
                  </a:lnTo>
                  <a:lnTo>
                    <a:pt x="382" y="88"/>
                  </a:lnTo>
                  <a:lnTo>
                    <a:pt x="372" y="74"/>
                  </a:lnTo>
                  <a:lnTo>
                    <a:pt x="363" y="61"/>
                  </a:lnTo>
                  <a:lnTo>
                    <a:pt x="352" y="49"/>
                  </a:lnTo>
                  <a:lnTo>
                    <a:pt x="341" y="39"/>
                  </a:lnTo>
                  <a:lnTo>
                    <a:pt x="328" y="29"/>
                  </a:lnTo>
                  <a:lnTo>
                    <a:pt x="316" y="20"/>
                  </a:lnTo>
                  <a:lnTo>
                    <a:pt x="302" y="14"/>
                  </a:lnTo>
                  <a:lnTo>
                    <a:pt x="288" y="9"/>
                  </a:lnTo>
                  <a:lnTo>
                    <a:pt x="273" y="4"/>
                  </a:lnTo>
                  <a:lnTo>
                    <a:pt x="258" y="1"/>
                  </a:lnTo>
                  <a:lnTo>
                    <a:pt x="242" y="0"/>
                  </a:lnTo>
                  <a:lnTo>
                    <a:pt x="240" y="14"/>
                  </a:lnTo>
                  <a:lnTo>
                    <a:pt x="237" y="28"/>
                  </a:lnTo>
                  <a:lnTo>
                    <a:pt x="233" y="41"/>
                  </a:lnTo>
                  <a:lnTo>
                    <a:pt x="227" y="54"/>
                  </a:lnTo>
                  <a:lnTo>
                    <a:pt x="214" y="79"/>
                  </a:lnTo>
                  <a:lnTo>
                    <a:pt x="199" y="106"/>
                  </a:lnTo>
                  <a:lnTo>
                    <a:pt x="182" y="136"/>
                  </a:lnTo>
                  <a:lnTo>
                    <a:pt x="165" y="172"/>
                  </a:lnTo>
                  <a:lnTo>
                    <a:pt x="156" y="192"/>
                  </a:lnTo>
                  <a:lnTo>
                    <a:pt x="148" y="214"/>
                  </a:lnTo>
                  <a:lnTo>
                    <a:pt x="140" y="238"/>
                  </a:lnTo>
                  <a:lnTo>
                    <a:pt x="133" y="265"/>
                  </a:lnTo>
                  <a:lnTo>
                    <a:pt x="125" y="289"/>
                  </a:lnTo>
                  <a:lnTo>
                    <a:pt x="117" y="310"/>
                  </a:lnTo>
                  <a:lnTo>
                    <a:pt x="107" y="328"/>
                  </a:lnTo>
                  <a:lnTo>
                    <a:pt x="97" y="345"/>
                  </a:lnTo>
                  <a:lnTo>
                    <a:pt x="87" y="360"/>
                  </a:lnTo>
                  <a:lnTo>
                    <a:pt x="75" y="373"/>
                  </a:lnTo>
                  <a:lnTo>
                    <a:pt x="64" y="385"/>
                  </a:lnTo>
                  <a:lnTo>
                    <a:pt x="52" y="397"/>
                  </a:lnTo>
                  <a:lnTo>
                    <a:pt x="43" y="408"/>
                  </a:lnTo>
                  <a:lnTo>
                    <a:pt x="32" y="417"/>
                  </a:lnTo>
                  <a:lnTo>
                    <a:pt x="23" y="427"/>
                  </a:lnTo>
                  <a:lnTo>
                    <a:pt x="15" y="437"/>
                  </a:lnTo>
                  <a:lnTo>
                    <a:pt x="8" y="447"/>
                  </a:lnTo>
                  <a:lnTo>
                    <a:pt x="4" y="459"/>
                  </a:lnTo>
                  <a:lnTo>
                    <a:pt x="2" y="465"/>
                  </a:lnTo>
                  <a:lnTo>
                    <a:pt x="1" y="471"/>
                  </a:lnTo>
                  <a:lnTo>
                    <a:pt x="0" y="477"/>
                  </a:lnTo>
                  <a:lnTo>
                    <a:pt x="0" y="4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192" y="2036"/>
              <a:ext cx="109" cy="151"/>
            </a:xfrm>
            <a:custGeom>
              <a:avLst/>
              <a:gdLst>
                <a:gd name="T0" fmla="*/ 1439 w 1521"/>
                <a:gd name="T1" fmla="*/ 347 h 2106"/>
                <a:gd name="T2" fmla="*/ 1441 w 1521"/>
                <a:gd name="T3" fmla="*/ 460 h 2106"/>
                <a:gd name="T4" fmla="*/ 1399 w 1521"/>
                <a:gd name="T5" fmla="*/ 563 h 2106"/>
                <a:gd name="T6" fmla="*/ 1325 w 1521"/>
                <a:gd name="T7" fmla="*/ 648 h 2106"/>
                <a:gd name="T8" fmla="*/ 1145 w 1521"/>
                <a:gd name="T9" fmla="*/ 785 h 2106"/>
                <a:gd name="T10" fmla="*/ 1133 w 1521"/>
                <a:gd name="T11" fmla="*/ 421 h 2106"/>
                <a:gd name="T12" fmla="*/ 1121 w 1521"/>
                <a:gd name="T13" fmla="*/ 84 h 2106"/>
                <a:gd name="T14" fmla="*/ 1101 w 1521"/>
                <a:gd name="T15" fmla="*/ 33 h 2106"/>
                <a:gd name="T16" fmla="*/ 1060 w 1521"/>
                <a:gd name="T17" fmla="*/ 4 h 2106"/>
                <a:gd name="T18" fmla="*/ 1023 w 1521"/>
                <a:gd name="T19" fmla="*/ 11 h 2106"/>
                <a:gd name="T20" fmla="*/ 972 w 1521"/>
                <a:gd name="T21" fmla="*/ 136 h 2106"/>
                <a:gd name="T22" fmla="*/ 890 w 1521"/>
                <a:gd name="T23" fmla="*/ 418 h 2106"/>
                <a:gd name="T24" fmla="*/ 839 w 1521"/>
                <a:gd name="T25" fmla="*/ 586 h 2106"/>
                <a:gd name="T26" fmla="*/ 733 w 1521"/>
                <a:gd name="T27" fmla="*/ 984 h 2106"/>
                <a:gd name="T28" fmla="*/ 661 w 1521"/>
                <a:gd name="T29" fmla="*/ 1037 h 2106"/>
                <a:gd name="T30" fmla="*/ 400 w 1521"/>
                <a:gd name="T31" fmla="*/ 1159 h 2106"/>
                <a:gd name="T32" fmla="*/ 265 w 1521"/>
                <a:gd name="T33" fmla="*/ 1201 h 2106"/>
                <a:gd name="T34" fmla="*/ 77 w 1521"/>
                <a:gd name="T35" fmla="*/ 1248 h 2106"/>
                <a:gd name="T36" fmla="*/ 26 w 1521"/>
                <a:gd name="T37" fmla="*/ 1277 h 2106"/>
                <a:gd name="T38" fmla="*/ 1 w 1521"/>
                <a:gd name="T39" fmla="*/ 1313 h 2106"/>
                <a:gd name="T40" fmla="*/ 17 w 1521"/>
                <a:gd name="T41" fmla="*/ 1381 h 2106"/>
                <a:gd name="T42" fmla="*/ 77 w 1521"/>
                <a:gd name="T43" fmla="*/ 1426 h 2106"/>
                <a:gd name="T44" fmla="*/ 169 w 1521"/>
                <a:gd name="T45" fmla="*/ 1445 h 2106"/>
                <a:gd name="T46" fmla="*/ 348 w 1521"/>
                <a:gd name="T47" fmla="*/ 1445 h 2106"/>
                <a:gd name="T48" fmla="*/ 552 w 1521"/>
                <a:gd name="T49" fmla="*/ 1433 h 2106"/>
                <a:gd name="T50" fmla="*/ 467 w 1521"/>
                <a:gd name="T51" fmla="*/ 1666 h 2106"/>
                <a:gd name="T52" fmla="*/ 331 w 1521"/>
                <a:gd name="T53" fmla="*/ 1984 h 2106"/>
                <a:gd name="T54" fmla="*/ 342 w 1521"/>
                <a:gd name="T55" fmla="*/ 2053 h 2106"/>
                <a:gd name="T56" fmla="*/ 360 w 1521"/>
                <a:gd name="T57" fmla="*/ 2069 h 2106"/>
                <a:gd name="T58" fmla="*/ 396 w 1521"/>
                <a:gd name="T59" fmla="*/ 2069 h 2106"/>
                <a:gd name="T60" fmla="*/ 455 w 1521"/>
                <a:gd name="T61" fmla="*/ 2040 h 2106"/>
                <a:gd name="T62" fmla="*/ 575 w 1521"/>
                <a:gd name="T63" fmla="*/ 1940 h 2106"/>
                <a:gd name="T64" fmla="*/ 726 w 1521"/>
                <a:gd name="T65" fmla="*/ 1813 h 2106"/>
                <a:gd name="T66" fmla="*/ 1054 w 1521"/>
                <a:gd name="T67" fmla="*/ 1808 h 2106"/>
                <a:gd name="T68" fmla="*/ 1129 w 1521"/>
                <a:gd name="T69" fmla="*/ 1829 h 2106"/>
                <a:gd name="T70" fmla="*/ 1190 w 1521"/>
                <a:gd name="T71" fmla="*/ 1848 h 2106"/>
                <a:gd name="T72" fmla="*/ 1254 w 1521"/>
                <a:gd name="T73" fmla="*/ 1863 h 2106"/>
                <a:gd name="T74" fmla="*/ 1185 w 1521"/>
                <a:gd name="T75" fmla="*/ 1976 h 2106"/>
                <a:gd name="T76" fmla="*/ 1127 w 1521"/>
                <a:gd name="T77" fmla="*/ 2091 h 2106"/>
                <a:gd name="T78" fmla="*/ 1141 w 1521"/>
                <a:gd name="T79" fmla="*/ 2105 h 2106"/>
                <a:gd name="T80" fmla="*/ 1207 w 1521"/>
                <a:gd name="T81" fmla="*/ 2069 h 2106"/>
                <a:gd name="T82" fmla="*/ 1363 w 1521"/>
                <a:gd name="T83" fmla="*/ 1958 h 2106"/>
                <a:gd name="T84" fmla="*/ 1458 w 1521"/>
                <a:gd name="T85" fmla="*/ 1909 h 2106"/>
                <a:gd name="T86" fmla="*/ 1490 w 1521"/>
                <a:gd name="T87" fmla="*/ 1833 h 2106"/>
                <a:gd name="T88" fmla="*/ 1444 w 1521"/>
                <a:gd name="T89" fmla="*/ 1751 h 2106"/>
                <a:gd name="T90" fmla="*/ 1364 w 1521"/>
                <a:gd name="T91" fmla="*/ 1705 h 2106"/>
                <a:gd name="T92" fmla="*/ 751 w 1521"/>
                <a:gd name="T93" fmla="*/ 1723 h 2106"/>
                <a:gd name="T94" fmla="*/ 795 w 1521"/>
                <a:gd name="T95" fmla="*/ 1597 h 2106"/>
                <a:gd name="T96" fmla="*/ 859 w 1521"/>
                <a:gd name="T97" fmla="*/ 1487 h 2106"/>
                <a:gd name="T98" fmla="*/ 1016 w 1521"/>
                <a:gd name="T99" fmla="*/ 1305 h 2106"/>
                <a:gd name="T100" fmla="*/ 1156 w 1521"/>
                <a:gd name="T101" fmla="*/ 1143 h 2106"/>
                <a:gd name="T102" fmla="*/ 1212 w 1521"/>
                <a:gd name="T103" fmla="*/ 1038 h 2106"/>
                <a:gd name="T104" fmla="*/ 1268 w 1521"/>
                <a:gd name="T105" fmla="*/ 898 h 2106"/>
                <a:gd name="T106" fmla="*/ 1331 w 1521"/>
                <a:gd name="T107" fmla="*/ 800 h 2106"/>
                <a:gd name="T108" fmla="*/ 1395 w 1521"/>
                <a:gd name="T109" fmla="*/ 716 h 2106"/>
                <a:gd name="T110" fmla="*/ 1490 w 1521"/>
                <a:gd name="T111" fmla="*/ 540 h 2106"/>
                <a:gd name="T112" fmla="*/ 1521 w 1521"/>
                <a:gd name="T113" fmla="*/ 441 h 2106"/>
                <a:gd name="T114" fmla="*/ 1515 w 1521"/>
                <a:gd name="T115" fmla="*/ 318 h 2106"/>
                <a:gd name="T116" fmla="*/ 1491 w 1521"/>
                <a:gd name="T117" fmla="*/ 270 h 2106"/>
                <a:gd name="T118" fmla="*/ 1433 w 1521"/>
                <a:gd name="T119" fmla="*/ 221 h 2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1" h="2106">
                  <a:moveTo>
                    <a:pt x="1433" y="221"/>
                  </a:moveTo>
                  <a:lnTo>
                    <a:pt x="1434" y="257"/>
                  </a:lnTo>
                  <a:lnTo>
                    <a:pt x="1436" y="290"/>
                  </a:lnTo>
                  <a:lnTo>
                    <a:pt x="1438" y="320"/>
                  </a:lnTo>
                  <a:lnTo>
                    <a:pt x="1439" y="347"/>
                  </a:lnTo>
                  <a:lnTo>
                    <a:pt x="1441" y="373"/>
                  </a:lnTo>
                  <a:lnTo>
                    <a:pt x="1442" y="396"/>
                  </a:lnTo>
                  <a:lnTo>
                    <a:pt x="1443" y="418"/>
                  </a:lnTo>
                  <a:lnTo>
                    <a:pt x="1443" y="439"/>
                  </a:lnTo>
                  <a:lnTo>
                    <a:pt x="1441" y="460"/>
                  </a:lnTo>
                  <a:lnTo>
                    <a:pt x="1438" y="479"/>
                  </a:lnTo>
                  <a:lnTo>
                    <a:pt x="1431" y="499"/>
                  </a:lnTo>
                  <a:lnTo>
                    <a:pt x="1424" y="520"/>
                  </a:lnTo>
                  <a:lnTo>
                    <a:pt x="1413" y="540"/>
                  </a:lnTo>
                  <a:lnTo>
                    <a:pt x="1399" y="563"/>
                  </a:lnTo>
                  <a:lnTo>
                    <a:pt x="1383" y="586"/>
                  </a:lnTo>
                  <a:lnTo>
                    <a:pt x="1363" y="612"/>
                  </a:lnTo>
                  <a:lnTo>
                    <a:pt x="1353" y="623"/>
                  </a:lnTo>
                  <a:lnTo>
                    <a:pt x="1340" y="635"/>
                  </a:lnTo>
                  <a:lnTo>
                    <a:pt x="1325" y="648"/>
                  </a:lnTo>
                  <a:lnTo>
                    <a:pt x="1309" y="663"/>
                  </a:lnTo>
                  <a:lnTo>
                    <a:pt x="1270" y="694"/>
                  </a:lnTo>
                  <a:lnTo>
                    <a:pt x="1228" y="728"/>
                  </a:lnTo>
                  <a:lnTo>
                    <a:pt x="1185" y="758"/>
                  </a:lnTo>
                  <a:lnTo>
                    <a:pt x="1145" y="785"/>
                  </a:lnTo>
                  <a:lnTo>
                    <a:pt x="1125" y="795"/>
                  </a:lnTo>
                  <a:lnTo>
                    <a:pt x="1108" y="805"/>
                  </a:lnTo>
                  <a:lnTo>
                    <a:pt x="1093" y="811"/>
                  </a:lnTo>
                  <a:lnTo>
                    <a:pt x="1080" y="816"/>
                  </a:lnTo>
                  <a:lnTo>
                    <a:pt x="1133" y="421"/>
                  </a:lnTo>
                  <a:lnTo>
                    <a:pt x="1125" y="133"/>
                  </a:lnTo>
                  <a:lnTo>
                    <a:pt x="1124" y="121"/>
                  </a:lnTo>
                  <a:lnTo>
                    <a:pt x="1124" y="108"/>
                  </a:lnTo>
                  <a:lnTo>
                    <a:pt x="1122" y="96"/>
                  </a:lnTo>
                  <a:lnTo>
                    <a:pt x="1121" y="84"/>
                  </a:lnTo>
                  <a:lnTo>
                    <a:pt x="1118" y="72"/>
                  </a:lnTo>
                  <a:lnTo>
                    <a:pt x="1115" y="62"/>
                  </a:lnTo>
                  <a:lnTo>
                    <a:pt x="1111" y="51"/>
                  </a:lnTo>
                  <a:lnTo>
                    <a:pt x="1106" y="41"/>
                  </a:lnTo>
                  <a:lnTo>
                    <a:pt x="1101" y="33"/>
                  </a:lnTo>
                  <a:lnTo>
                    <a:pt x="1094" y="25"/>
                  </a:lnTo>
                  <a:lnTo>
                    <a:pt x="1087" y="18"/>
                  </a:lnTo>
                  <a:lnTo>
                    <a:pt x="1079" y="12"/>
                  </a:lnTo>
                  <a:lnTo>
                    <a:pt x="1069" y="7"/>
                  </a:lnTo>
                  <a:lnTo>
                    <a:pt x="1060" y="4"/>
                  </a:lnTo>
                  <a:lnTo>
                    <a:pt x="1049" y="1"/>
                  </a:lnTo>
                  <a:lnTo>
                    <a:pt x="1036" y="0"/>
                  </a:lnTo>
                  <a:lnTo>
                    <a:pt x="1032" y="1"/>
                  </a:lnTo>
                  <a:lnTo>
                    <a:pt x="1028" y="6"/>
                  </a:lnTo>
                  <a:lnTo>
                    <a:pt x="1023" y="11"/>
                  </a:lnTo>
                  <a:lnTo>
                    <a:pt x="1018" y="19"/>
                  </a:lnTo>
                  <a:lnTo>
                    <a:pt x="1007" y="39"/>
                  </a:lnTo>
                  <a:lnTo>
                    <a:pt x="995" y="67"/>
                  </a:lnTo>
                  <a:lnTo>
                    <a:pt x="984" y="99"/>
                  </a:lnTo>
                  <a:lnTo>
                    <a:pt x="972" y="136"/>
                  </a:lnTo>
                  <a:lnTo>
                    <a:pt x="959" y="175"/>
                  </a:lnTo>
                  <a:lnTo>
                    <a:pt x="947" y="217"/>
                  </a:lnTo>
                  <a:lnTo>
                    <a:pt x="922" y="303"/>
                  </a:lnTo>
                  <a:lnTo>
                    <a:pt x="900" y="382"/>
                  </a:lnTo>
                  <a:lnTo>
                    <a:pt x="890" y="418"/>
                  </a:lnTo>
                  <a:lnTo>
                    <a:pt x="881" y="449"/>
                  </a:lnTo>
                  <a:lnTo>
                    <a:pt x="873" y="473"/>
                  </a:lnTo>
                  <a:lnTo>
                    <a:pt x="867" y="492"/>
                  </a:lnTo>
                  <a:lnTo>
                    <a:pt x="856" y="525"/>
                  </a:lnTo>
                  <a:lnTo>
                    <a:pt x="839" y="586"/>
                  </a:lnTo>
                  <a:lnTo>
                    <a:pt x="816" y="667"/>
                  </a:lnTo>
                  <a:lnTo>
                    <a:pt x="792" y="757"/>
                  </a:lnTo>
                  <a:lnTo>
                    <a:pt x="769" y="846"/>
                  </a:lnTo>
                  <a:lnTo>
                    <a:pt x="748" y="925"/>
                  </a:lnTo>
                  <a:lnTo>
                    <a:pt x="733" y="984"/>
                  </a:lnTo>
                  <a:lnTo>
                    <a:pt x="728" y="1014"/>
                  </a:lnTo>
                  <a:lnTo>
                    <a:pt x="716" y="1016"/>
                  </a:lnTo>
                  <a:lnTo>
                    <a:pt x="701" y="1021"/>
                  </a:lnTo>
                  <a:lnTo>
                    <a:pt x="683" y="1028"/>
                  </a:lnTo>
                  <a:lnTo>
                    <a:pt x="661" y="1037"/>
                  </a:lnTo>
                  <a:lnTo>
                    <a:pt x="612" y="1058"/>
                  </a:lnTo>
                  <a:lnTo>
                    <a:pt x="557" y="1084"/>
                  </a:lnTo>
                  <a:lnTo>
                    <a:pt x="502" y="1111"/>
                  </a:lnTo>
                  <a:lnTo>
                    <a:pt x="448" y="1136"/>
                  </a:lnTo>
                  <a:lnTo>
                    <a:pt x="400" y="1159"/>
                  </a:lnTo>
                  <a:lnTo>
                    <a:pt x="361" y="1176"/>
                  </a:lnTo>
                  <a:lnTo>
                    <a:pt x="342" y="1183"/>
                  </a:lnTo>
                  <a:lnTo>
                    <a:pt x="319" y="1188"/>
                  </a:lnTo>
                  <a:lnTo>
                    <a:pt x="293" y="1194"/>
                  </a:lnTo>
                  <a:lnTo>
                    <a:pt x="265" y="1201"/>
                  </a:lnTo>
                  <a:lnTo>
                    <a:pt x="206" y="1213"/>
                  </a:lnTo>
                  <a:lnTo>
                    <a:pt x="146" y="1227"/>
                  </a:lnTo>
                  <a:lnTo>
                    <a:pt x="117" y="1235"/>
                  </a:lnTo>
                  <a:lnTo>
                    <a:pt x="90" y="1244"/>
                  </a:lnTo>
                  <a:lnTo>
                    <a:pt x="77" y="1248"/>
                  </a:lnTo>
                  <a:lnTo>
                    <a:pt x="66" y="1253"/>
                  </a:lnTo>
                  <a:lnTo>
                    <a:pt x="54" y="1259"/>
                  </a:lnTo>
                  <a:lnTo>
                    <a:pt x="44" y="1264"/>
                  </a:lnTo>
                  <a:lnTo>
                    <a:pt x="35" y="1271"/>
                  </a:lnTo>
                  <a:lnTo>
                    <a:pt x="26" y="1277"/>
                  </a:lnTo>
                  <a:lnTo>
                    <a:pt x="18" y="1283"/>
                  </a:lnTo>
                  <a:lnTo>
                    <a:pt x="12" y="1291"/>
                  </a:lnTo>
                  <a:lnTo>
                    <a:pt x="7" y="1297"/>
                  </a:lnTo>
                  <a:lnTo>
                    <a:pt x="3" y="1306"/>
                  </a:lnTo>
                  <a:lnTo>
                    <a:pt x="1" y="1313"/>
                  </a:lnTo>
                  <a:lnTo>
                    <a:pt x="0" y="1323"/>
                  </a:lnTo>
                  <a:lnTo>
                    <a:pt x="1" y="1339"/>
                  </a:lnTo>
                  <a:lnTo>
                    <a:pt x="4" y="1355"/>
                  </a:lnTo>
                  <a:lnTo>
                    <a:pt x="10" y="1369"/>
                  </a:lnTo>
                  <a:lnTo>
                    <a:pt x="17" y="1381"/>
                  </a:lnTo>
                  <a:lnTo>
                    <a:pt x="26" y="1393"/>
                  </a:lnTo>
                  <a:lnTo>
                    <a:pt x="37" y="1402"/>
                  </a:lnTo>
                  <a:lnTo>
                    <a:pt x="48" y="1411"/>
                  </a:lnTo>
                  <a:lnTo>
                    <a:pt x="62" y="1420"/>
                  </a:lnTo>
                  <a:lnTo>
                    <a:pt x="77" y="1426"/>
                  </a:lnTo>
                  <a:lnTo>
                    <a:pt x="94" y="1431"/>
                  </a:lnTo>
                  <a:lnTo>
                    <a:pt x="111" y="1436"/>
                  </a:lnTo>
                  <a:lnTo>
                    <a:pt x="129" y="1440"/>
                  </a:lnTo>
                  <a:lnTo>
                    <a:pt x="148" y="1443"/>
                  </a:lnTo>
                  <a:lnTo>
                    <a:pt x="169" y="1445"/>
                  </a:lnTo>
                  <a:lnTo>
                    <a:pt x="190" y="1448"/>
                  </a:lnTo>
                  <a:lnTo>
                    <a:pt x="212" y="1449"/>
                  </a:lnTo>
                  <a:lnTo>
                    <a:pt x="256" y="1449"/>
                  </a:lnTo>
                  <a:lnTo>
                    <a:pt x="302" y="1448"/>
                  </a:lnTo>
                  <a:lnTo>
                    <a:pt x="348" y="1445"/>
                  </a:lnTo>
                  <a:lnTo>
                    <a:pt x="393" y="1442"/>
                  </a:lnTo>
                  <a:lnTo>
                    <a:pt x="437" y="1439"/>
                  </a:lnTo>
                  <a:lnTo>
                    <a:pt x="479" y="1436"/>
                  </a:lnTo>
                  <a:lnTo>
                    <a:pt x="517" y="1434"/>
                  </a:lnTo>
                  <a:lnTo>
                    <a:pt x="552" y="1433"/>
                  </a:lnTo>
                  <a:lnTo>
                    <a:pt x="543" y="1463"/>
                  </a:lnTo>
                  <a:lnTo>
                    <a:pt x="533" y="1497"/>
                  </a:lnTo>
                  <a:lnTo>
                    <a:pt x="519" y="1536"/>
                  </a:lnTo>
                  <a:lnTo>
                    <a:pt x="503" y="1577"/>
                  </a:lnTo>
                  <a:lnTo>
                    <a:pt x="467" y="1666"/>
                  </a:lnTo>
                  <a:lnTo>
                    <a:pt x="429" y="1756"/>
                  </a:lnTo>
                  <a:lnTo>
                    <a:pt x="392" y="1840"/>
                  </a:lnTo>
                  <a:lnTo>
                    <a:pt x="361" y="1911"/>
                  </a:lnTo>
                  <a:lnTo>
                    <a:pt x="339" y="1961"/>
                  </a:lnTo>
                  <a:lnTo>
                    <a:pt x="331" y="1984"/>
                  </a:lnTo>
                  <a:lnTo>
                    <a:pt x="331" y="2005"/>
                  </a:lnTo>
                  <a:lnTo>
                    <a:pt x="332" y="2019"/>
                  </a:lnTo>
                  <a:lnTo>
                    <a:pt x="334" y="2031"/>
                  </a:lnTo>
                  <a:lnTo>
                    <a:pt x="337" y="2042"/>
                  </a:lnTo>
                  <a:lnTo>
                    <a:pt x="342" y="2053"/>
                  </a:lnTo>
                  <a:lnTo>
                    <a:pt x="345" y="2057"/>
                  </a:lnTo>
                  <a:lnTo>
                    <a:pt x="348" y="2060"/>
                  </a:lnTo>
                  <a:lnTo>
                    <a:pt x="351" y="2063"/>
                  </a:lnTo>
                  <a:lnTo>
                    <a:pt x="356" y="2067"/>
                  </a:lnTo>
                  <a:lnTo>
                    <a:pt x="360" y="2069"/>
                  </a:lnTo>
                  <a:lnTo>
                    <a:pt x="364" y="2071"/>
                  </a:lnTo>
                  <a:lnTo>
                    <a:pt x="369" y="2072"/>
                  </a:lnTo>
                  <a:lnTo>
                    <a:pt x="375" y="2072"/>
                  </a:lnTo>
                  <a:lnTo>
                    <a:pt x="386" y="2071"/>
                  </a:lnTo>
                  <a:lnTo>
                    <a:pt x="396" y="2069"/>
                  </a:lnTo>
                  <a:lnTo>
                    <a:pt x="407" y="2065"/>
                  </a:lnTo>
                  <a:lnTo>
                    <a:pt x="419" y="2060"/>
                  </a:lnTo>
                  <a:lnTo>
                    <a:pt x="431" y="2055"/>
                  </a:lnTo>
                  <a:lnTo>
                    <a:pt x="442" y="2047"/>
                  </a:lnTo>
                  <a:lnTo>
                    <a:pt x="455" y="2040"/>
                  </a:lnTo>
                  <a:lnTo>
                    <a:pt x="468" y="2030"/>
                  </a:lnTo>
                  <a:lnTo>
                    <a:pt x="494" y="2011"/>
                  </a:lnTo>
                  <a:lnTo>
                    <a:pt x="521" y="1988"/>
                  </a:lnTo>
                  <a:lnTo>
                    <a:pt x="548" y="1965"/>
                  </a:lnTo>
                  <a:lnTo>
                    <a:pt x="575" y="1940"/>
                  </a:lnTo>
                  <a:lnTo>
                    <a:pt x="627" y="1891"/>
                  </a:lnTo>
                  <a:lnTo>
                    <a:pt x="675" y="1849"/>
                  </a:lnTo>
                  <a:lnTo>
                    <a:pt x="697" y="1832"/>
                  </a:lnTo>
                  <a:lnTo>
                    <a:pt x="717" y="1819"/>
                  </a:lnTo>
                  <a:lnTo>
                    <a:pt x="726" y="1813"/>
                  </a:lnTo>
                  <a:lnTo>
                    <a:pt x="734" y="1810"/>
                  </a:lnTo>
                  <a:lnTo>
                    <a:pt x="743" y="1808"/>
                  </a:lnTo>
                  <a:lnTo>
                    <a:pt x="750" y="1807"/>
                  </a:lnTo>
                  <a:lnTo>
                    <a:pt x="1036" y="1807"/>
                  </a:lnTo>
                  <a:lnTo>
                    <a:pt x="1054" y="1808"/>
                  </a:lnTo>
                  <a:lnTo>
                    <a:pt x="1069" y="1809"/>
                  </a:lnTo>
                  <a:lnTo>
                    <a:pt x="1082" y="1811"/>
                  </a:lnTo>
                  <a:lnTo>
                    <a:pt x="1093" y="1814"/>
                  </a:lnTo>
                  <a:lnTo>
                    <a:pt x="1111" y="1821"/>
                  </a:lnTo>
                  <a:lnTo>
                    <a:pt x="1129" y="1829"/>
                  </a:lnTo>
                  <a:lnTo>
                    <a:pt x="1138" y="1834"/>
                  </a:lnTo>
                  <a:lnTo>
                    <a:pt x="1148" y="1837"/>
                  </a:lnTo>
                  <a:lnTo>
                    <a:pt x="1160" y="1841"/>
                  </a:lnTo>
                  <a:lnTo>
                    <a:pt x="1174" y="1844"/>
                  </a:lnTo>
                  <a:lnTo>
                    <a:pt x="1190" y="1848"/>
                  </a:lnTo>
                  <a:lnTo>
                    <a:pt x="1208" y="1850"/>
                  </a:lnTo>
                  <a:lnTo>
                    <a:pt x="1230" y="1851"/>
                  </a:lnTo>
                  <a:lnTo>
                    <a:pt x="1257" y="1851"/>
                  </a:lnTo>
                  <a:lnTo>
                    <a:pt x="1256" y="1856"/>
                  </a:lnTo>
                  <a:lnTo>
                    <a:pt x="1254" y="1863"/>
                  </a:lnTo>
                  <a:lnTo>
                    <a:pt x="1250" y="1870"/>
                  </a:lnTo>
                  <a:lnTo>
                    <a:pt x="1246" y="1879"/>
                  </a:lnTo>
                  <a:lnTo>
                    <a:pt x="1234" y="1899"/>
                  </a:lnTo>
                  <a:lnTo>
                    <a:pt x="1219" y="1924"/>
                  </a:lnTo>
                  <a:lnTo>
                    <a:pt x="1185" y="1976"/>
                  </a:lnTo>
                  <a:lnTo>
                    <a:pt x="1154" y="2030"/>
                  </a:lnTo>
                  <a:lnTo>
                    <a:pt x="1141" y="2054"/>
                  </a:lnTo>
                  <a:lnTo>
                    <a:pt x="1132" y="2075"/>
                  </a:lnTo>
                  <a:lnTo>
                    <a:pt x="1129" y="2084"/>
                  </a:lnTo>
                  <a:lnTo>
                    <a:pt x="1127" y="2091"/>
                  </a:lnTo>
                  <a:lnTo>
                    <a:pt x="1126" y="2097"/>
                  </a:lnTo>
                  <a:lnTo>
                    <a:pt x="1127" y="2102"/>
                  </a:lnTo>
                  <a:lnTo>
                    <a:pt x="1131" y="2105"/>
                  </a:lnTo>
                  <a:lnTo>
                    <a:pt x="1135" y="2106"/>
                  </a:lnTo>
                  <a:lnTo>
                    <a:pt x="1141" y="2105"/>
                  </a:lnTo>
                  <a:lnTo>
                    <a:pt x="1150" y="2103"/>
                  </a:lnTo>
                  <a:lnTo>
                    <a:pt x="1161" y="2098"/>
                  </a:lnTo>
                  <a:lnTo>
                    <a:pt x="1174" y="2090"/>
                  </a:lnTo>
                  <a:lnTo>
                    <a:pt x="1189" y="2080"/>
                  </a:lnTo>
                  <a:lnTo>
                    <a:pt x="1207" y="2069"/>
                  </a:lnTo>
                  <a:lnTo>
                    <a:pt x="1240" y="2044"/>
                  </a:lnTo>
                  <a:lnTo>
                    <a:pt x="1275" y="2019"/>
                  </a:lnTo>
                  <a:lnTo>
                    <a:pt x="1309" y="1994"/>
                  </a:lnTo>
                  <a:lnTo>
                    <a:pt x="1344" y="1970"/>
                  </a:lnTo>
                  <a:lnTo>
                    <a:pt x="1363" y="1958"/>
                  </a:lnTo>
                  <a:lnTo>
                    <a:pt x="1381" y="1946"/>
                  </a:lnTo>
                  <a:lnTo>
                    <a:pt x="1400" y="1937"/>
                  </a:lnTo>
                  <a:lnTo>
                    <a:pt x="1418" y="1926"/>
                  </a:lnTo>
                  <a:lnTo>
                    <a:pt x="1439" y="1917"/>
                  </a:lnTo>
                  <a:lnTo>
                    <a:pt x="1458" y="1909"/>
                  </a:lnTo>
                  <a:lnTo>
                    <a:pt x="1478" y="1901"/>
                  </a:lnTo>
                  <a:lnTo>
                    <a:pt x="1500" y="1896"/>
                  </a:lnTo>
                  <a:lnTo>
                    <a:pt x="1498" y="1873"/>
                  </a:lnTo>
                  <a:lnTo>
                    <a:pt x="1496" y="1852"/>
                  </a:lnTo>
                  <a:lnTo>
                    <a:pt x="1490" y="1833"/>
                  </a:lnTo>
                  <a:lnTo>
                    <a:pt x="1484" y="1813"/>
                  </a:lnTo>
                  <a:lnTo>
                    <a:pt x="1476" y="1796"/>
                  </a:lnTo>
                  <a:lnTo>
                    <a:pt x="1467" y="1780"/>
                  </a:lnTo>
                  <a:lnTo>
                    <a:pt x="1456" y="1765"/>
                  </a:lnTo>
                  <a:lnTo>
                    <a:pt x="1444" y="1751"/>
                  </a:lnTo>
                  <a:lnTo>
                    <a:pt x="1430" y="1739"/>
                  </a:lnTo>
                  <a:lnTo>
                    <a:pt x="1415" y="1729"/>
                  </a:lnTo>
                  <a:lnTo>
                    <a:pt x="1399" y="1719"/>
                  </a:lnTo>
                  <a:lnTo>
                    <a:pt x="1382" y="1711"/>
                  </a:lnTo>
                  <a:lnTo>
                    <a:pt x="1364" y="1705"/>
                  </a:lnTo>
                  <a:lnTo>
                    <a:pt x="1343" y="1701"/>
                  </a:lnTo>
                  <a:lnTo>
                    <a:pt x="1323" y="1699"/>
                  </a:lnTo>
                  <a:lnTo>
                    <a:pt x="1301" y="1697"/>
                  </a:lnTo>
                  <a:lnTo>
                    <a:pt x="1125" y="1697"/>
                  </a:lnTo>
                  <a:lnTo>
                    <a:pt x="751" y="1723"/>
                  </a:lnTo>
                  <a:lnTo>
                    <a:pt x="757" y="1696"/>
                  </a:lnTo>
                  <a:lnTo>
                    <a:pt x="765" y="1671"/>
                  </a:lnTo>
                  <a:lnTo>
                    <a:pt x="774" y="1645"/>
                  </a:lnTo>
                  <a:lnTo>
                    <a:pt x="784" y="1620"/>
                  </a:lnTo>
                  <a:lnTo>
                    <a:pt x="795" y="1597"/>
                  </a:lnTo>
                  <a:lnTo>
                    <a:pt x="806" y="1574"/>
                  </a:lnTo>
                  <a:lnTo>
                    <a:pt x="818" y="1552"/>
                  </a:lnTo>
                  <a:lnTo>
                    <a:pt x="831" y="1529"/>
                  </a:lnTo>
                  <a:lnTo>
                    <a:pt x="845" y="1509"/>
                  </a:lnTo>
                  <a:lnTo>
                    <a:pt x="859" y="1487"/>
                  </a:lnTo>
                  <a:lnTo>
                    <a:pt x="874" y="1468"/>
                  </a:lnTo>
                  <a:lnTo>
                    <a:pt x="889" y="1448"/>
                  </a:lnTo>
                  <a:lnTo>
                    <a:pt x="919" y="1410"/>
                  </a:lnTo>
                  <a:lnTo>
                    <a:pt x="951" y="1374"/>
                  </a:lnTo>
                  <a:lnTo>
                    <a:pt x="1016" y="1305"/>
                  </a:lnTo>
                  <a:lnTo>
                    <a:pt x="1078" y="1239"/>
                  </a:lnTo>
                  <a:lnTo>
                    <a:pt x="1107" y="1207"/>
                  </a:lnTo>
                  <a:lnTo>
                    <a:pt x="1133" y="1175"/>
                  </a:lnTo>
                  <a:lnTo>
                    <a:pt x="1146" y="1159"/>
                  </a:lnTo>
                  <a:lnTo>
                    <a:pt x="1156" y="1143"/>
                  </a:lnTo>
                  <a:lnTo>
                    <a:pt x="1167" y="1127"/>
                  </a:lnTo>
                  <a:lnTo>
                    <a:pt x="1177" y="1111"/>
                  </a:lnTo>
                  <a:lnTo>
                    <a:pt x="1191" y="1085"/>
                  </a:lnTo>
                  <a:lnTo>
                    <a:pt x="1203" y="1060"/>
                  </a:lnTo>
                  <a:lnTo>
                    <a:pt x="1212" y="1038"/>
                  </a:lnTo>
                  <a:lnTo>
                    <a:pt x="1222" y="1015"/>
                  </a:lnTo>
                  <a:lnTo>
                    <a:pt x="1237" y="974"/>
                  </a:lnTo>
                  <a:lnTo>
                    <a:pt x="1252" y="936"/>
                  </a:lnTo>
                  <a:lnTo>
                    <a:pt x="1259" y="917"/>
                  </a:lnTo>
                  <a:lnTo>
                    <a:pt x="1268" y="898"/>
                  </a:lnTo>
                  <a:lnTo>
                    <a:pt x="1278" y="879"/>
                  </a:lnTo>
                  <a:lnTo>
                    <a:pt x="1288" y="860"/>
                  </a:lnTo>
                  <a:lnTo>
                    <a:pt x="1300" y="840"/>
                  </a:lnTo>
                  <a:lnTo>
                    <a:pt x="1315" y="820"/>
                  </a:lnTo>
                  <a:lnTo>
                    <a:pt x="1331" y="800"/>
                  </a:lnTo>
                  <a:lnTo>
                    <a:pt x="1351" y="778"/>
                  </a:lnTo>
                  <a:lnTo>
                    <a:pt x="1359" y="767"/>
                  </a:lnTo>
                  <a:lnTo>
                    <a:pt x="1370" y="753"/>
                  </a:lnTo>
                  <a:lnTo>
                    <a:pt x="1382" y="736"/>
                  </a:lnTo>
                  <a:lnTo>
                    <a:pt x="1395" y="716"/>
                  </a:lnTo>
                  <a:lnTo>
                    <a:pt x="1423" y="670"/>
                  </a:lnTo>
                  <a:lnTo>
                    <a:pt x="1452" y="618"/>
                  </a:lnTo>
                  <a:lnTo>
                    <a:pt x="1466" y="591"/>
                  </a:lnTo>
                  <a:lnTo>
                    <a:pt x="1478" y="566"/>
                  </a:lnTo>
                  <a:lnTo>
                    <a:pt x="1490" y="540"/>
                  </a:lnTo>
                  <a:lnTo>
                    <a:pt x="1501" y="515"/>
                  </a:lnTo>
                  <a:lnTo>
                    <a:pt x="1510" y="493"/>
                  </a:lnTo>
                  <a:lnTo>
                    <a:pt x="1516" y="472"/>
                  </a:lnTo>
                  <a:lnTo>
                    <a:pt x="1520" y="455"/>
                  </a:lnTo>
                  <a:lnTo>
                    <a:pt x="1521" y="441"/>
                  </a:lnTo>
                  <a:lnTo>
                    <a:pt x="1521" y="375"/>
                  </a:lnTo>
                  <a:lnTo>
                    <a:pt x="1521" y="359"/>
                  </a:lnTo>
                  <a:lnTo>
                    <a:pt x="1520" y="345"/>
                  </a:lnTo>
                  <a:lnTo>
                    <a:pt x="1518" y="331"/>
                  </a:lnTo>
                  <a:lnTo>
                    <a:pt x="1515" y="318"/>
                  </a:lnTo>
                  <a:lnTo>
                    <a:pt x="1512" y="307"/>
                  </a:lnTo>
                  <a:lnTo>
                    <a:pt x="1507" y="296"/>
                  </a:lnTo>
                  <a:lnTo>
                    <a:pt x="1503" y="287"/>
                  </a:lnTo>
                  <a:lnTo>
                    <a:pt x="1498" y="278"/>
                  </a:lnTo>
                  <a:lnTo>
                    <a:pt x="1491" y="270"/>
                  </a:lnTo>
                  <a:lnTo>
                    <a:pt x="1485" y="262"/>
                  </a:lnTo>
                  <a:lnTo>
                    <a:pt x="1477" y="255"/>
                  </a:lnTo>
                  <a:lnTo>
                    <a:pt x="1470" y="247"/>
                  </a:lnTo>
                  <a:lnTo>
                    <a:pt x="1453" y="234"/>
                  </a:lnTo>
                  <a:lnTo>
                    <a:pt x="1433" y="2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noEditPoints="1"/>
            </p:cNvSpPr>
            <p:nvPr/>
          </p:nvSpPr>
          <p:spPr bwMode="auto">
            <a:xfrm>
              <a:off x="1392" y="2014"/>
              <a:ext cx="112" cy="123"/>
            </a:xfrm>
            <a:custGeom>
              <a:avLst/>
              <a:gdLst>
                <a:gd name="T0" fmla="*/ 841 w 1566"/>
                <a:gd name="T1" fmla="*/ 951 h 1718"/>
                <a:gd name="T2" fmla="*/ 900 w 1566"/>
                <a:gd name="T3" fmla="*/ 982 h 1718"/>
                <a:gd name="T4" fmla="*/ 857 w 1566"/>
                <a:gd name="T5" fmla="*/ 1054 h 1718"/>
                <a:gd name="T6" fmla="*/ 731 w 1566"/>
                <a:gd name="T7" fmla="*/ 860 h 1718"/>
                <a:gd name="T8" fmla="*/ 623 w 1566"/>
                <a:gd name="T9" fmla="*/ 892 h 1718"/>
                <a:gd name="T10" fmla="*/ 431 w 1566"/>
                <a:gd name="T11" fmla="*/ 989 h 1718"/>
                <a:gd name="T12" fmla="*/ 761 w 1566"/>
                <a:gd name="T13" fmla="*/ 733 h 1718"/>
                <a:gd name="T14" fmla="*/ 498 w 1566"/>
                <a:gd name="T15" fmla="*/ 741 h 1718"/>
                <a:gd name="T16" fmla="*/ 630 w 1566"/>
                <a:gd name="T17" fmla="*/ 756 h 1718"/>
                <a:gd name="T18" fmla="*/ 549 w 1566"/>
                <a:gd name="T19" fmla="*/ 812 h 1718"/>
                <a:gd name="T20" fmla="*/ 91 w 1566"/>
                <a:gd name="T21" fmla="*/ 1689 h 1718"/>
                <a:gd name="T22" fmla="*/ 334 w 1566"/>
                <a:gd name="T23" fmla="*/ 1475 h 1718"/>
                <a:gd name="T24" fmla="*/ 586 w 1566"/>
                <a:gd name="T25" fmla="*/ 1292 h 1718"/>
                <a:gd name="T26" fmla="*/ 916 w 1566"/>
                <a:gd name="T27" fmla="*/ 1151 h 1718"/>
                <a:gd name="T28" fmla="*/ 1005 w 1566"/>
                <a:gd name="T29" fmla="*/ 1211 h 1718"/>
                <a:gd name="T30" fmla="*/ 1138 w 1566"/>
                <a:gd name="T31" fmla="*/ 1185 h 1718"/>
                <a:gd name="T32" fmla="*/ 1224 w 1566"/>
                <a:gd name="T33" fmla="*/ 1095 h 1718"/>
                <a:gd name="T34" fmla="*/ 1345 w 1566"/>
                <a:gd name="T35" fmla="*/ 870 h 1718"/>
                <a:gd name="T36" fmla="*/ 1540 w 1566"/>
                <a:gd name="T37" fmla="*/ 620 h 1718"/>
                <a:gd name="T38" fmla="*/ 1565 w 1566"/>
                <a:gd name="T39" fmla="*/ 503 h 1718"/>
                <a:gd name="T40" fmla="*/ 1420 w 1566"/>
                <a:gd name="T41" fmla="*/ 372 h 1718"/>
                <a:gd name="T42" fmla="*/ 1315 w 1566"/>
                <a:gd name="T43" fmla="*/ 380 h 1718"/>
                <a:gd name="T44" fmla="*/ 1040 w 1566"/>
                <a:gd name="T45" fmla="*/ 567 h 1718"/>
                <a:gd name="T46" fmla="*/ 1108 w 1566"/>
                <a:gd name="T47" fmla="*/ 177 h 1718"/>
                <a:gd name="T48" fmla="*/ 1030 w 1566"/>
                <a:gd name="T49" fmla="*/ 92 h 1718"/>
                <a:gd name="T50" fmla="*/ 892 w 1566"/>
                <a:gd name="T51" fmla="*/ 1 h 1718"/>
                <a:gd name="T52" fmla="*/ 818 w 1566"/>
                <a:gd name="T53" fmla="*/ 30 h 1718"/>
                <a:gd name="T54" fmla="*/ 712 w 1566"/>
                <a:gd name="T55" fmla="*/ 153 h 1718"/>
                <a:gd name="T56" fmla="*/ 710 w 1566"/>
                <a:gd name="T57" fmla="*/ 240 h 1718"/>
                <a:gd name="T58" fmla="*/ 796 w 1566"/>
                <a:gd name="T59" fmla="*/ 213 h 1718"/>
                <a:gd name="T60" fmla="*/ 860 w 1566"/>
                <a:gd name="T61" fmla="*/ 175 h 1718"/>
                <a:gd name="T62" fmla="*/ 899 w 1566"/>
                <a:gd name="T63" fmla="*/ 204 h 1718"/>
                <a:gd name="T64" fmla="*/ 871 w 1566"/>
                <a:gd name="T65" fmla="*/ 407 h 1718"/>
                <a:gd name="T66" fmla="*/ 744 w 1566"/>
                <a:gd name="T67" fmla="*/ 605 h 1718"/>
                <a:gd name="T68" fmla="*/ 519 w 1566"/>
                <a:gd name="T69" fmla="*/ 638 h 1718"/>
                <a:gd name="T70" fmla="*/ 445 w 1566"/>
                <a:gd name="T71" fmla="*/ 693 h 1718"/>
                <a:gd name="T72" fmla="*/ 392 w 1566"/>
                <a:gd name="T73" fmla="*/ 758 h 1718"/>
                <a:gd name="T74" fmla="*/ 340 w 1566"/>
                <a:gd name="T75" fmla="*/ 618 h 1718"/>
                <a:gd name="T76" fmla="*/ 311 w 1566"/>
                <a:gd name="T77" fmla="*/ 356 h 1718"/>
                <a:gd name="T78" fmla="*/ 194 w 1566"/>
                <a:gd name="T79" fmla="*/ 286 h 1718"/>
                <a:gd name="T80" fmla="*/ 132 w 1566"/>
                <a:gd name="T81" fmla="*/ 341 h 1718"/>
                <a:gd name="T82" fmla="*/ 113 w 1566"/>
                <a:gd name="T83" fmla="*/ 532 h 1718"/>
                <a:gd name="T84" fmla="*/ 221 w 1566"/>
                <a:gd name="T85" fmla="*/ 836 h 1718"/>
                <a:gd name="T86" fmla="*/ 264 w 1566"/>
                <a:gd name="T87" fmla="*/ 989 h 1718"/>
                <a:gd name="T88" fmla="*/ 216 w 1566"/>
                <a:gd name="T89" fmla="*/ 1030 h 1718"/>
                <a:gd name="T90" fmla="*/ 155 w 1566"/>
                <a:gd name="T91" fmla="*/ 888 h 1718"/>
                <a:gd name="T92" fmla="*/ 69 w 1566"/>
                <a:gd name="T93" fmla="*/ 818 h 1718"/>
                <a:gd name="T94" fmla="*/ 17 w 1566"/>
                <a:gd name="T95" fmla="*/ 826 h 1718"/>
                <a:gd name="T96" fmla="*/ 3 w 1566"/>
                <a:gd name="T97" fmla="*/ 953 h 1718"/>
                <a:gd name="T98" fmla="*/ 22 w 1566"/>
                <a:gd name="T99" fmla="*/ 1242 h 1718"/>
                <a:gd name="T100" fmla="*/ 1 w 1566"/>
                <a:gd name="T101" fmla="*/ 1309 h 1718"/>
                <a:gd name="T102" fmla="*/ 58 w 1566"/>
                <a:gd name="T103" fmla="*/ 1448 h 1718"/>
                <a:gd name="T104" fmla="*/ 126 w 1566"/>
                <a:gd name="T105" fmla="*/ 1497 h 1718"/>
                <a:gd name="T106" fmla="*/ 186 w 1566"/>
                <a:gd name="T107" fmla="*/ 1460 h 1718"/>
                <a:gd name="T108" fmla="*/ 221 w 1566"/>
                <a:gd name="T109" fmla="*/ 1211 h 1718"/>
                <a:gd name="T110" fmla="*/ 421 w 1566"/>
                <a:gd name="T111" fmla="*/ 1205 h 1718"/>
                <a:gd name="T112" fmla="*/ 441 w 1566"/>
                <a:gd name="T113" fmla="*/ 1344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66" h="1718">
                  <a:moveTo>
                    <a:pt x="457" y="1137"/>
                  </a:moveTo>
                  <a:lnTo>
                    <a:pt x="562" y="1095"/>
                  </a:lnTo>
                  <a:lnTo>
                    <a:pt x="470" y="1155"/>
                  </a:lnTo>
                  <a:lnTo>
                    <a:pt x="457" y="1137"/>
                  </a:lnTo>
                  <a:close/>
                  <a:moveTo>
                    <a:pt x="795" y="1035"/>
                  </a:moveTo>
                  <a:lnTo>
                    <a:pt x="815" y="991"/>
                  </a:lnTo>
                  <a:lnTo>
                    <a:pt x="830" y="962"/>
                  </a:lnTo>
                  <a:lnTo>
                    <a:pt x="835" y="955"/>
                  </a:lnTo>
                  <a:lnTo>
                    <a:pt x="841" y="951"/>
                  </a:lnTo>
                  <a:lnTo>
                    <a:pt x="847" y="946"/>
                  </a:lnTo>
                  <a:lnTo>
                    <a:pt x="856" y="941"/>
                  </a:lnTo>
                  <a:lnTo>
                    <a:pt x="864" y="937"/>
                  </a:lnTo>
                  <a:lnTo>
                    <a:pt x="876" y="933"/>
                  </a:lnTo>
                  <a:lnTo>
                    <a:pt x="889" y="929"/>
                  </a:lnTo>
                  <a:lnTo>
                    <a:pt x="904" y="924"/>
                  </a:lnTo>
                  <a:lnTo>
                    <a:pt x="904" y="948"/>
                  </a:lnTo>
                  <a:lnTo>
                    <a:pt x="901" y="971"/>
                  </a:lnTo>
                  <a:lnTo>
                    <a:pt x="900" y="982"/>
                  </a:lnTo>
                  <a:lnTo>
                    <a:pt x="898" y="994"/>
                  </a:lnTo>
                  <a:lnTo>
                    <a:pt x="894" y="1004"/>
                  </a:lnTo>
                  <a:lnTo>
                    <a:pt x="891" y="1014"/>
                  </a:lnTo>
                  <a:lnTo>
                    <a:pt x="888" y="1023"/>
                  </a:lnTo>
                  <a:lnTo>
                    <a:pt x="883" y="1032"/>
                  </a:lnTo>
                  <a:lnTo>
                    <a:pt x="877" y="1039"/>
                  </a:lnTo>
                  <a:lnTo>
                    <a:pt x="872" y="1044"/>
                  </a:lnTo>
                  <a:lnTo>
                    <a:pt x="864" y="1050"/>
                  </a:lnTo>
                  <a:lnTo>
                    <a:pt x="857" y="1054"/>
                  </a:lnTo>
                  <a:lnTo>
                    <a:pt x="848" y="1056"/>
                  </a:lnTo>
                  <a:lnTo>
                    <a:pt x="839" y="1057"/>
                  </a:lnTo>
                  <a:lnTo>
                    <a:pt x="830" y="1053"/>
                  </a:lnTo>
                  <a:lnTo>
                    <a:pt x="815" y="1045"/>
                  </a:lnTo>
                  <a:lnTo>
                    <a:pt x="801" y="1038"/>
                  </a:lnTo>
                  <a:lnTo>
                    <a:pt x="795" y="1035"/>
                  </a:lnTo>
                  <a:close/>
                  <a:moveTo>
                    <a:pt x="761" y="733"/>
                  </a:moveTo>
                  <a:lnTo>
                    <a:pt x="782" y="753"/>
                  </a:lnTo>
                  <a:lnTo>
                    <a:pt x="731" y="860"/>
                  </a:lnTo>
                  <a:lnTo>
                    <a:pt x="815" y="834"/>
                  </a:lnTo>
                  <a:lnTo>
                    <a:pt x="698" y="982"/>
                  </a:lnTo>
                  <a:lnTo>
                    <a:pt x="674" y="964"/>
                  </a:lnTo>
                  <a:lnTo>
                    <a:pt x="725" y="857"/>
                  </a:lnTo>
                  <a:lnTo>
                    <a:pt x="708" y="860"/>
                  </a:lnTo>
                  <a:lnTo>
                    <a:pt x="688" y="865"/>
                  </a:lnTo>
                  <a:lnTo>
                    <a:pt x="668" y="873"/>
                  </a:lnTo>
                  <a:lnTo>
                    <a:pt x="645" y="881"/>
                  </a:lnTo>
                  <a:lnTo>
                    <a:pt x="623" y="892"/>
                  </a:lnTo>
                  <a:lnTo>
                    <a:pt x="600" y="903"/>
                  </a:lnTo>
                  <a:lnTo>
                    <a:pt x="578" y="916"/>
                  </a:lnTo>
                  <a:lnTo>
                    <a:pt x="556" y="927"/>
                  </a:lnTo>
                  <a:lnTo>
                    <a:pt x="514" y="951"/>
                  </a:lnTo>
                  <a:lnTo>
                    <a:pt x="479" y="971"/>
                  </a:lnTo>
                  <a:lnTo>
                    <a:pt x="454" y="985"/>
                  </a:lnTo>
                  <a:lnTo>
                    <a:pt x="441" y="991"/>
                  </a:lnTo>
                  <a:lnTo>
                    <a:pt x="436" y="990"/>
                  </a:lnTo>
                  <a:lnTo>
                    <a:pt x="431" y="989"/>
                  </a:lnTo>
                  <a:lnTo>
                    <a:pt x="425" y="986"/>
                  </a:lnTo>
                  <a:lnTo>
                    <a:pt x="420" y="983"/>
                  </a:lnTo>
                  <a:lnTo>
                    <a:pt x="411" y="975"/>
                  </a:lnTo>
                  <a:lnTo>
                    <a:pt x="402" y="965"/>
                  </a:lnTo>
                  <a:lnTo>
                    <a:pt x="387" y="944"/>
                  </a:lnTo>
                  <a:lnTo>
                    <a:pt x="376" y="924"/>
                  </a:lnTo>
                  <a:lnTo>
                    <a:pt x="439" y="877"/>
                  </a:lnTo>
                  <a:lnTo>
                    <a:pt x="573" y="880"/>
                  </a:lnTo>
                  <a:lnTo>
                    <a:pt x="761" y="733"/>
                  </a:lnTo>
                  <a:close/>
                  <a:moveTo>
                    <a:pt x="464" y="815"/>
                  </a:moveTo>
                  <a:lnTo>
                    <a:pt x="468" y="797"/>
                  </a:lnTo>
                  <a:lnTo>
                    <a:pt x="474" y="779"/>
                  </a:lnTo>
                  <a:lnTo>
                    <a:pt x="477" y="772"/>
                  </a:lnTo>
                  <a:lnTo>
                    <a:pt x="480" y="764"/>
                  </a:lnTo>
                  <a:lnTo>
                    <a:pt x="483" y="758"/>
                  </a:lnTo>
                  <a:lnTo>
                    <a:pt x="488" y="752"/>
                  </a:lnTo>
                  <a:lnTo>
                    <a:pt x="493" y="746"/>
                  </a:lnTo>
                  <a:lnTo>
                    <a:pt x="498" y="741"/>
                  </a:lnTo>
                  <a:lnTo>
                    <a:pt x="505" y="736"/>
                  </a:lnTo>
                  <a:lnTo>
                    <a:pt x="512" y="733"/>
                  </a:lnTo>
                  <a:lnTo>
                    <a:pt x="521" y="730"/>
                  </a:lnTo>
                  <a:lnTo>
                    <a:pt x="529" y="728"/>
                  </a:lnTo>
                  <a:lnTo>
                    <a:pt x="540" y="727"/>
                  </a:lnTo>
                  <a:lnTo>
                    <a:pt x="552" y="727"/>
                  </a:lnTo>
                  <a:lnTo>
                    <a:pt x="640" y="727"/>
                  </a:lnTo>
                  <a:lnTo>
                    <a:pt x="636" y="742"/>
                  </a:lnTo>
                  <a:lnTo>
                    <a:pt x="630" y="756"/>
                  </a:lnTo>
                  <a:lnTo>
                    <a:pt x="625" y="768"/>
                  </a:lnTo>
                  <a:lnTo>
                    <a:pt x="618" y="777"/>
                  </a:lnTo>
                  <a:lnTo>
                    <a:pt x="611" y="786"/>
                  </a:lnTo>
                  <a:lnTo>
                    <a:pt x="603" y="793"/>
                  </a:lnTo>
                  <a:lnTo>
                    <a:pt x="595" y="799"/>
                  </a:lnTo>
                  <a:lnTo>
                    <a:pt x="585" y="804"/>
                  </a:lnTo>
                  <a:lnTo>
                    <a:pt x="574" y="807"/>
                  </a:lnTo>
                  <a:lnTo>
                    <a:pt x="563" y="809"/>
                  </a:lnTo>
                  <a:lnTo>
                    <a:pt x="549" y="812"/>
                  </a:lnTo>
                  <a:lnTo>
                    <a:pt x="535" y="813"/>
                  </a:lnTo>
                  <a:lnTo>
                    <a:pt x="503" y="815"/>
                  </a:lnTo>
                  <a:lnTo>
                    <a:pt x="464" y="815"/>
                  </a:lnTo>
                  <a:close/>
                  <a:moveTo>
                    <a:pt x="23" y="1718"/>
                  </a:moveTo>
                  <a:lnTo>
                    <a:pt x="37" y="1714"/>
                  </a:lnTo>
                  <a:lnTo>
                    <a:pt x="51" y="1708"/>
                  </a:lnTo>
                  <a:lnTo>
                    <a:pt x="63" y="1703"/>
                  </a:lnTo>
                  <a:lnTo>
                    <a:pt x="77" y="1696"/>
                  </a:lnTo>
                  <a:lnTo>
                    <a:pt x="91" y="1689"/>
                  </a:lnTo>
                  <a:lnTo>
                    <a:pt x="104" y="1681"/>
                  </a:lnTo>
                  <a:lnTo>
                    <a:pt x="118" y="1672"/>
                  </a:lnTo>
                  <a:lnTo>
                    <a:pt x="131" y="1662"/>
                  </a:lnTo>
                  <a:lnTo>
                    <a:pt x="158" y="1642"/>
                  </a:lnTo>
                  <a:lnTo>
                    <a:pt x="185" y="1620"/>
                  </a:lnTo>
                  <a:lnTo>
                    <a:pt x="211" y="1597"/>
                  </a:lnTo>
                  <a:lnTo>
                    <a:pt x="236" y="1573"/>
                  </a:lnTo>
                  <a:lnTo>
                    <a:pt x="286" y="1523"/>
                  </a:lnTo>
                  <a:lnTo>
                    <a:pt x="334" y="1475"/>
                  </a:lnTo>
                  <a:lnTo>
                    <a:pt x="358" y="1451"/>
                  </a:lnTo>
                  <a:lnTo>
                    <a:pt x="381" y="1429"/>
                  </a:lnTo>
                  <a:lnTo>
                    <a:pt x="403" y="1410"/>
                  </a:lnTo>
                  <a:lnTo>
                    <a:pt x="425" y="1393"/>
                  </a:lnTo>
                  <a:lnTo>
                    <a:pt x="448" y="1376"/>
                  </a:lnTo>
                  <a:lnTo>
                    <a:pt x="472" y="1360"/>
                  </a:lnTo>
                  <a:lnTo>
                    <a:pt x="499" y="1343"/>
                  </a:lnTo>
                  <a:lnTo>
                    <a:pt x="527" y="1327"/>
                  </a:lnTo>
                  <a:lnTo>
                    <a:pt x="586" y="1292"/>
                  </a:lnTo>
                  <a:lnTo>
                    <a:pt x="649" y="1258"/>
                  </a:lnTo>
                  <a:lnTo>
                    <a:pt x="711" y="1224"/>
                  </a:lnTo>
                  <a:lnTo>
                    <a:pt x="772" y="1190"/>
                  </a:lnTo>
                  <a:lnTo>
                    <a:pt x="801" y="1173"/>
                  </a:lnTo>
                  <a:lnTo>
                    <a:pt x="830" y="1156"/>
                  </a:lnTo>
                  <a:lnTo>
                    <a:pt x="857" y="1140"/>
                  </a:lnTo>
                  <a:lnTo>
                    <a:pt x="883" y="1123"/>
                  </a:lnTo>
                  <a:lnTo>
                    <a:pt x="900" y="1137"/>
                  </a:lnTo>
                  <a:lnTo>
                    <a:pt x="916" y="1151"/>
                  </a:lnTo>
                  <a:lnTo>
                    <a:pt x="932" y="1166"/>
                  </a:lnTo>
                  <a:lnTo>
                    <a:pt x="947" y="1180"/>
                  </a:lnTo>
                  <a:lnTo>
                    <a:pt x="955" y="1186"/>
                  </a:lnTo>
                  <a:lnTo>
                    <a:pt x="962" y="1191"/>
                  </a:lnTo>
                  <a:lnTo>
                    <a:pt x="970" y="1197"/>
                  </a:lnTo>
                  <a:lnTo>
                    <a:pt x="978" y="1202"/>
                  </a:lnTo>
                  <a:lnTo>
                    <a:pt x="987" y="1205"/>
                  </a:lnTo>
                  <a:lnTo>
                    <a:pt x="995" y="1209"/>
                  </a:lnTo>
                  <a:lnTo>
                    <a:pt x="1005" y="1211"/>
                  </a:lnTo>
                  <a:lnTo>
                    <a:pt x="1015" y="1211"/>
                  </a:lnTo>
                  <a:lnTo>
                    <a:pt x="1037" y="1211"/>
                  </a:lnTo>
                  <a:lnTo>
                    <a:pt x="1053" y="1211"/>
                  </a:lnTo>
                  <a:lnTo>
                    <a:pt x="1069" y="1209"/>
                  </a:lnTo>
                  <a:lnTo>
                    <a:pt x="1086" y="1206"/>
                  </a:lnTo>
                  <a:lnTo>
                    <a:pt x="1099" y="1202"/>
                  </a:lnTo>
                  <a:lnTo>
                    <a:pt x="1113" y="1198"/>
                  </a:lnTo>
                  <a:lnTo>
                    <a:pt x="1126" y="1191"/>
                  </a:lnTo>
                  <a:lnTo>
                    <a:pt x="1138" y="1185"/>
                  </a:lnTo>
                  <a:lnTo>
                    <a:pt x="1150" y="1177"/>
                  </a:lnTo>
                  <a:lnTo>
                    <a:pt x="1161" y="1169"/>
                  </a:lnTo>
                  <a:lnTo>
                    <a:pt x="1171" y="1160"/>
                  </a:lnTo>
                  <a:lnTo>
                    <a:pt x="1181" y="1151"/>
                  </a:lnTo>
                  <a:lnTo>
                    <a:pt x="1191" y="1141"/>
                  </a:lnTo>
                  <a:lnTo>
                    <a:pt x="1199" y="1130"/>
                  </a:lnTo>
                  <a:lnTo>
                    <a:pt x="1208" y="1118"/>
                  </a:lnTo>
                  <a:lnTo>
                    <a:pt x="1216" y="1107"/>
                  </a:lnTo>
                  <a:lnTo>
                    <a:pt x="1224" y="1095"/>
                  </a:lnTo>
                  <a:lnTo>
                    <a:pt x="1238" y="1069"/>
                  </a:lnTo>
                  <a:lnTo>
                    <a:pt x="1252" y="1043"/>
                  </a:lnTo>
                  <a:lnTo>
                    <a:pt x="1265" y="1016"/>
                  </a:lnTo>
                  <a:lnTo>
                    <a:pt x="1278" y="990"/>
                  </a:lnTo>
                  <a:lnTo>
                    <a:pt x="1291" y="963"/>
                  </a:lnTo>
                  <a:lnTo>
                    <a:pt x="1303" y="937"/>
                  </a:lnTo>
                  <a:lnTo>
                    <a:pt x="1317" y="912"/>
                  </a:lnTo>
                  <a:lnTo>
                    <a:pt x="1331" y="889"/>
                  </a:lnTo>
                  <a:lnTo>
                    <a:pt x="1345" y="870"/>
                  </a:lnTo>
                  <a:lnTo>
                    <a:pt x="1361" y="849"/>
                  </a:lnTo>
                  <a:lnTo>
                    <a:pt x="1379" y="829"/>
                  </a:lnTo>
                  <a:lnTo>
                    <a:pt x="1398" y="808"/>
                  </a:lnTo>
                  <a:lnTo>
                    <a:pt x="1437" y="765"/>
                  </a:lnTo>
                  <a:lnTo>
                    <a:pt x="1475" y="719"/>
                  </a:lnTo>
                  <a:lnTo>
                    <a:pt x="1493" y="696"/>
                  </a:lnTo>
                  <a:lnTo>
                    <a:pt x="1510" y="671"/>
                  </a:lnTo>
                  <a:lnTo>
                    <a:pt x="1526" y="645"/>
                  </a:lnTo>
                  <a:lnTo>
                    <a:pt x="1540" y="620"/>
                  </a:lnTo>
                  <a:lnTo>
                    <a:pt x="1545" y="606"/>
                  </a:lnTo>
                  <a:lnTo>
                    <a:pt x="1550" y="593"/>
                  </a:lnTo>
                  <a:lnTo>
                    <a:pt x="1555" y="579"/>
                  </a:lnTo>
                  <a:lnTo>
                    <a:pt x="1559" y="565"/>
                  </a:lnTo>
                  <a:lnTo>
                    <a:pt x="1562" y="550"/>
                  </a:lnTo>
                  <a:lnTo>
                    <a:pt x="1564" y="536"/>
                  </a:lnTo>
                  <a:lnTo>
                    <a:pt x="1565" y="521"/>
                  </a:lnTo>
                  <a:lnTo>
                    <a:pt x="1566" y="506"/>
                  </a:lnTo>
                  <a:lnTo>
                    <a:pt x="1565" y="503"/>
                  </a:lnTo>
                  <a:lnTo>
                    <a:pt x="1564" y="499"/>
                  </a:lnTo>
                  <a:lnTo>
                    <a:pt x="1562" y="495"/>
                  </a:lnTo>
                  <a:lnTo>
                    <a:pt x="1559" y="491"/>
                  </a:lnTo>
                  <a:lnTo>
                    <a:pt x="1550" y="481"/>
                  </a:lnTo>
                  <a:lnTo>
                    <a:pt x="1540" y="469"/>
                  </a:lnTo>
                  <a:lnTo>
                    <a:pt x="1512" y="445"/>
                  </a:lnTo>
                  <a:lnTo>
                    <a:pt x="1481" y="418"/>
                  </a:lnTo>
                  <a:lnTo>
                    <a:pt x="1448" y="393"/>
                  </a:lnTo>
                  <a:lnTo>
                    <a:pt x="1420" y="372"/>
                  </a:lnTo>
                  <a:lnTo>
                    <a:pt x="1399" y="357"/>
                  </a:lnTo>
                  <a:lnTo>
                    <a:pt x="1389" y="351"/>
                  </a:lnTo>
                  <a:lnTo>
                    <a:pt x="1381" y="352"/>
                  </a:lnTo>
                  <a:lnTo>
                    <a:pt x="1371" y="355"/>
                  </a:lnTo>
                  <a:lnTo>
                    <a:pt x="1360" y="358"/>
                  </a:lnTo>
                  <a:lnTo>
                    <a:pt x="1350" y="362"/>
                  </a:lnTo>
                  <a:lnTo>
                    <a:pt x="1339" y="366"/>
                  </a:lnTo>
                  <a:lnTo>
                    <a:pt x="1327" y="373"/>
                  </a:lnTo>
                  <a:lnTo>
                    <a:pt x="1315" y="380"/>
                  </a:lnTo>
                  <a:lnTo>
                    <a:pt x="1302" y="388"/>
                  </a:lnTo>
                  <a:lnTo>
                    <a:pt x="1250" y="425"/>
                  </a:lnTo>
                  <a:lnTo>
                    <a:pt x="1193" y="468"/>
                  </a:lnTo>
                  <a:lnTo>
                    <a:pt x="1164" y="490"/>
                  </a:lnTo>
                  <a:lnTo>
                    <a:pt x="1134" y="511"/>
                  </a:lnTo>
                  <a:lnTo>
                    <a:pt x="1103" y="532"/>
                  </a:lnTo>
                  <a:lnTo>
                    <a:pt x="1072" y="551"/>
                  </a:lnTo>
                  <a:lnTo>
                    <a:pt x="1057" y="559"/>
                  </a:lnTo>
                  <a:lnTo>
                    <a:pt x="1040" y="567"/>
                  </a:lnTo>
                  <a:lnTo>
                    <a:pt x="1025" y="573"/>
                  </a:lnTo>
                  <a:lnTo>
                    <a:pt x="1009" y="580"/>
                  </a:lnTo>
                  <a:lnTo>
                    <a:pt x="994" y="585"/>
                  </a:lnTo>
                  <a:lnTo>
                    <a:pt x="979" y="590"/>
                  </a:lnTo>
                  <a:lnTo>
                    <a:pt x="964" y="593"/>
                  </a:lnTo>
                  <a:lnTo>
                    <a:pt x="949" y="594"/>
                  </a:lnTo>
                  <a:lnTo>
                    <a:pt x="930" y="579"/>
                  </a:lnTo>
                  <a:lnTo>
                    <a:pt x="1070" y="409"/>
                  </a:lnTo>
                  <a:lnTo>
                    <a:pt x="1108" y="177"/>
                  </a:lnTo>
                  <a:lnTo>
                    <a:pt x="1107" y="173"/>
                  </a:lnTo>
                  <a:lnTo>
                    <a:pt x="1106" y="169"/>
                  </a:lnTo>
                  <a:lnTo>
                    <a:pt x="1103" y="165"/>
                  </a:lnTo>
                  <a:lnTo>
                    <a:pt x="1099" y="160"/>
                  </a:lnTo>
                  <a:lnTo>
                    <a:pt x="1091" y="149"/>
                  </a:lnTo>
                  <a:lnTo>
                    <a:pt x="1078" y="137"/>
                  </a:lnTo>
                  <a:lnTo>
                    <a:pt x="1064" y="122"/>
                  </a:lnTo>
                  <a:lnTo>
                    <a:pt x="1048" y="108"/>
                  </a:lnTo>
                  <a:lnTo>
                    <a:pt x="1030" y="92"/>
                  </a:lnTo>
                  <a:lnTo>
                    <a:pt x="1011" y="77"/>
                  </a:lnTo>
                  <a:lnTo>
                    <a:pt x="992" y="62"/>
                  </a:lnTo>
                  <a:lnTo>
                    <a:pt x="973" y="48"/>
                  </a:lnTo>
                  <a:lnTo>
                    <a:pt x="953" y="35"/>
                  </a:lnTo>
                  <a:lnTo>
                    <a:pt x="936" y="23"/>
                  </a:lnTo>
                  <a:lnTo>
                    <a:pt x="919" y="13"/>
                  </a:lnTo>
                  <a:lnTo>
                    <a:pt x="905" y="6"/>
                  </a:lnTo>
                  <a:lnTo>
                    <a:pt x="898" y="3"/>
                  </a:lnTo>
                  <a:lnTo>
                    <a:pt x="892" y="1"/>
                  </a:lnTo>
                  <a:lnTo>
                    <a:pt x="887" y="0"/>
                  </a:lnTo>
                  <a:lnTo>
                    <a:pt x="883" y="0"/>
                  </a:lnTo>
                  <a:lnTo>
                    <a:pt x="877" y="0"/>
                  </a:lnTo>
                  <a:lnTo>
                    <a:pt x="872" y="1"/>
                  </a:lnTo>
                  <a:lnTo>
                    <a:pt x="865" y="3"/>
                  </a:lnTo>
                  <a:lnTo>
                    <a:pt x="860" y="5"/>
                  </a:lnTo>
                  <a:lnTo>
                    <a:pt x="846" y="11"/>
                  </a:lnTo>
                  <a:lnTo>
                    <a:pt x="832" y="19"/>
                  </a:lnTo>
                  <a:lnTo>
                    <a:pt x="818" y="30"/>
                  </a:lnTo>
                  <a:lnTo>
                    <a:pt x="803" y="41"/>
                  </a:lnTo>
                  <a:lnTo>
                    <a:pt x="788" y="53"/>
                  </a:lnTo>
                  <a:lnTo>
                    <a:pt x="774" y="67"/>
                  </a:lnTo>
                  <a:lnTo>
                    <a:pt x="760" y="82"/>
                  </a:lnTo>
                  <a:lnTo>
                    <a:pt x="747" y="96"/>
                  </a:lnTo>
                  <a:lnTo>
                    <a:pt x="737" y="111"/>
                  </a:lnTo>
                  <a:lnTo>
                    <a:pt x="726" y="125"/>
                  </a:lnTo>
                  <a:lnTo>
                    <a:pt x="717" y="139"/>
                  </a:lnTo>
                  <a:lnTo>
                    <a:pt x="712" y="153"/>
                  </a:lnTo>
                  <a:lnTo>
                    <a:pt x="709" y="158"/>
                  </a:lnTo>
                  <a:lnTo>
                    <a:pt x="708" y="165"/>
                  </a:lnTo>
                  <a:lnTo>
                    <a:pt x="707" y="170"/>
                  </a:lnTo>
                  <a:lnTo>
                    <a:pt x="707" y="175"/>
                  </a:lnTo>
                  <a:lnTo>
                    <a:pt x="707" y="198"/>
                  </a:lnTo>
                  <a:lnTo>
                    <a:pt x="707" y="217"/>
                  </a:lnTo>
                  <a:lnTo>
                    <a:pt x="708" y="231"/>
                  </a:lnTo>
                  <a:lnTo>
                    <a:pt x="709" y="236"/>
                  </a:lnTo>
                  <a:lnTo>
                    <a:pt x="710" y="240"/>
                  </a:lnTo>
                  <a:lnTo>
                    <a:pt x="712" y="242"/>
                  </a:lnTo>
                  <a:lnTo>
                    <a:pt x="714" y="244"/>
                  </a:lnTo>
                  <a:lnTo>
                    <a:pt x="728" y="252"/>
                  </a:lnTo>
                  <a:lnTo>
                    <a:pt x="751" y="263"/>
                  </a:lnTo>
                  <a:lnTo>
                    <a:pt x="762" y="254"/>
                  </a:lnTo>
                  <a:lnTo>
                    <a:pt x="772" y="245"/>
                  </a:lnTo>
                  <a:lnTo>
                    <a:pt x="780" y="237"/>
                  </a:lnTo>
                  <a:lnTo>
                    <a:pt x="786" y="228"/>
                  </a:lnTo>
                  <a:lnTo>
                    <a:pt x="796" y="213"/>
                  </a:lnTo>
                  <a:lnTo>
                    <a:pt x="803" y="200"/>
                  </a:lnTo>
                  <a:lnTo>
                    <a:pt x="806" y="195"/>
                  </a:lnTo>
                  <a:lnTo>
                    <a:pt x="811" y="190"/>
                  </a:lnTo>
                  <a:lnTo>
                    <a:pt x="815" y="186"/>
                  </a:lnTo>
                  <a:lnTo>
                    <a:pt x="820" y="182"/>
                  </a:lnTo>
                  <a:lnTo>
                    <a:pt x="828" y="180"/>
                  </a:lnTo>
                  <a:lnTo>
                    <a:pt x="836" y="178"/>
                  </a:lnTo>
                  <a:lnTo>
                    <a:pt x="847" y="175"/>
                  </a:lnTo>
                  <a:lnTo>
                    <a:pt x="860" y="175"/>
                  </a:lnTo>
                  <a:lnTo>
                    <a:pt x="866" y="175"/>
                  </a:lnTo>
                  <a:lnTo>
                    <a:pt x="871" y="177"/>
                  </a:lnTo>
                  <a:lnTo>
                    <a:pt x="876" y="179"/>
                  </a:lnTo>
                  <a:lnTo>
                    <a:pt x="880" y="181"/>
                  </a:lnTo>
                  <a:lnTo>
                    <a:pt x="885" y="184"/>
                  </a:lnTo>
                  <a:lnTo>
                    <a:pt x="888" y="187"/>
                  </a:lnTo>
                  <a:lnTo>
                    <a:pt x="891" y="190"/>
                  </a:lnTo>
                  <a:lnTo>
                    <a:pt x="894" y="195"/>
                  </a:lnTo>
                  <a:lnTo>
                    <a:pt x="899" y="204"/>
                  </a:lnTo>
                  <a:lnTo>
                    <a:pt x="902" y="216"/>
                  </a:lnTo>
                  <a:lnTo>
                    <a:pt x="904" y="228"/>
                  </a:lnTo>
                  <a:lnTo>
                    <a:pt x="904" y="242"/>
                  </a:lnTo>
                  <a:lnTo>
                    <a:pt x="903" y="269"/>
                  </a:lnTo>
                  <a:lnTo>
                    <a:pt x="901" y="296"/>
                  </a:lnTo>
                  <a:lnTo>
                    <a:pt x="895" y="323"/>
                  </a:lnTo>
                  <a:lnTo>
                    <a:pt x="889" y="351"/>
                  </a:lnTo>
                  <a:lnTo>
                    <a:pt x="880" y="379"/>
                  </a:lnTo>
                  <a:lnTo>
                    <a:pt x="871" y="407"/>
                  </a:lnTo>
                  <a:lnTo>
                    <a:pt x="860" y="434"/>
                  </a:lnTo>
                  <a:lnTo>
                    <a:pt x="848" y="460"/>
                  </a:lnTo>
                  <a:lnTo>
                    <a:pt x="835" y="485"/>
                  </a:lnTo>
                  <a:lnTo>
                    <a:pt x="821" y="509"/>
                  </a:lnTo>
                  <a:lnTo>
                    <a:pt x="807" y="533"/>
                  </a:lnTo>
                  <a:lnTo>
                    <a:pt x="791" y="553"/>
                  </a:lnTo>
                  <a:lnTo>
                    <a:pt x="776" y="572"/>
                  </a:lnTo>
                  <a:lnTo>
                    <a:pt x="760" y="590"/>
                  </a:lnTo>
                  <a:lnTo>
                    <a:pt x="744" y="605"/>
                  </a:lnTo>
                  <a:lnTo>
                    <a:pt x="728" y="616"/>
                  </a:lnTo>
                  <a:lnTo>
                    <a:pt x="699" y="616"/>
                  </a:lnTo>
                  <a:lnTo>
                    <a:pt x="670" y="616"/>
                  </a:lnTo>
                  <a:lnTo>
                    <a:pt x="641" y="617"/>
                  </a:lnTo>
                  <a:lnTo>
                    <a:pt x="614" y="620"/>
                  </a:lnTo>
                  <a:lnTo>
                    <a:pt x="588" y="623"/>
                  </a:lnTo>
                  <a:lnTo>
                    <a:pt x="564" y="626"/>
                  </a:lnTo>
                  <a:lnTo>
                    <a:pt x="540" y="631"/>
                  </a:lnTo>
                  <a:lnTo>
                    <a:pt x="519" y="638"/>
                  </a:lnTo>
                  <a:lnTo>
                    <a:pt x="508" y="642"/>
                  </a:lnTo>
                  <a:lnTo>
                    <a:pt x="498" y="646"/>
                  </a:lnTo>
                  <a:lnTo>
                    <a:pt x="490" y="652"/>
                  </a:lnTo>
                  <a:lnTo>
                    <a:pt x="480" y="657"/>
                  </a:lnTo>
                  <a:lnTo>
                    <a:pt x="472" y="662"/>
                  </a:lnTo>
                  <a:lnTo>
                    <a:pt x="464" y="669"/>
                  </a:lnTo>
                  <a:lnTo>
                    <a:pt x="457" y="676"/>
                  </a:lnTo>
                  <a:lnTo>
                    <a:pt x="450" y="684"/>
                  </a:lnTo>
                  <a:lnTo>
                    <a:pt x="445" y="693"/>
                  </a:lnTo>
                  <a:lnTo>
                    <a:pt x="439" y="701"/>
                  </a:lnTo>
                  <a:lnTo>
                    <a:pt x="434" y="711"/>
                  </a:lnTo>
                  <a:lnTo>
                    <a:pt x="430" y="721"/>
                  </a:lnTo>
                  <a:lnTo>
                    <a:pt x="426" y="732"/>
                  </a:lnTo>
                  <a:lnTo>
                    <a:pt x="423" y="744"/>
                  </a:lnTo>
                  <a:lnTo>
                    <a:pt x="421" y="757"/>
                  </a:lnTo>
                  <a:lnTo>
                    <a:pt x="420" y="771"/>
                  </a:lnTo>
                  <a:lnTo>
                    <a:pt x="405" y="765"/>
                  </a:lnTo>
                  <a:lnTo>
                    <a:pt x="392" y="758"/>
                  </a:lnTo>
                  <a:lnTo>
                    <a:pt x="381" y="748"/>
                  </a:lnTo>
                  <a:lnTo>
                    <a:pt x="372" y="736"/>
                  </a:lnTo>
                  <a:lnTo>
                    <a:pt x="364" y="724"/>
                  </a:lnTo>
                  <a:lnTo>
                    <a:pt x="358" y="709"/>
                  </a:lnTo>
                  <a:lnTo>
                    <a:pt x="352" y="694"/>
                  </a:lnTo>
                  <a:lnTo>
                    <a:pt x="348" y="675"/>
                  </a:lnTo>
                  <a:lnTo>
                    <a:pt x="345" y="657"/>
                  </a:lnTo>
                  <a:lnTo>
                    <a:pt x="343" y="638"/>
                  </a:lnTo>
                  <a:lnTo>
                    <a:pt x="340" y="618"/>
                  </a:lnTo>
                  <a:lnTo>
                    <a:pt x="339" y="597"/>
                  </a:lnTo>
                  <a:lnTo>
                    <a:pt x="337" y="555"/>
                  </a:lnTo>
                  <a:lnTo>
                    <a:pt x="336" y="511"/>
                  </a:lnTo>
                  <a:lnTo>
                    <a:pt x="334" y="468"/>
                  </a:lnTo>
                  <a:lnTo>
                    <a:pt x="330" y="428"/>
                  </a:lnTo>
                  <a:lnTo>
                    <a:pt x="326" y="408"/>
                  </a:lnTo>
                  <a:lnTo>
                    <a:pt x="322" y="389"/>
                  </a:lnTo>
                  <a:lnTo>
                    <a:pt x="318" y="372"/>
                  </a:lnTo>
                  <a:lnTo>
                    <a:pt x="311" y="356"/>
                  </a:lnTo>
                  <a:lnTo>
                    <a:pt x="303" y="340"/>
                  </a:lnTo>
                  <a:lnTo>
                    <a:pt x="294" y="327"/>
                  </a:lnTo>
                  <a:lnTo>
                    <a:pt x="284" y="315"/>
                  </a:lnTo>
                  <a:lnTo>
                    <a:pt x="271" y="304"/>
                  </a:lnTo>
                  <a:lnTo>
                    <a:pt x="256" y="297"/>
                  </a:lnTo>
                  <a:lnTo>
                    <a:pt x="240" y="290"/>
                  </a:lnTo>
                  <a:lnTo>
                    <a:pt x="220" y="287"/>
                  </a:lnTo>
                  <a:lnTo>
                    <a:pt x="199" y="286"/>
                  </a:lnTo>
                  <a:lnTo>
                    <a:pt x="194" y="286"/>
                  </a:lnTo>
                  <a:lnTo>
                    <a:pt x="188" y="288"/>
                  </a:lnTo>
                  <a:lnTo>
                    <a:pt x="182" y="292"/>
                  </a:lnTo>
                  <a:lnTo>
                    <a:pt x="175" y="297"/>
                  </a:lnTo>
                  <a:lnTo>
                    <a:pt x="168" y="302"/>
                  </a:lnTo>
                  <a:lnTo>
                    <a:pt x="161" y="308"/>
                  </a:lnTo>
                  <a:lnTo>
                    <a:pt x="154" y="316"/>
                  </a:lnTo>
                  <a:lnTo>
                    <a:pt x="146" y="323"/>
                  </a:lnTo>
                  <a:lnTo>
                    <a:pt x="139" y="332"/>
                  </a:lnTo>
                  <a:lnTo>
                    <a:pt x="132" y="341"/>
                  </a:lnTo>
                  <a:lnTo>
                    <a:pt x="127" y="350"/>
                  </a:lnTo>
                  <a:lnTo>
                    <a:pt x="121" y="359"/>
                  </a:lnTo>
                  <a:lnTo>
                    <a:pt x="117" y="369"/>
                  </a:lnTo>
                  <a:lnTo>
                    <a:pt x="114" y="378"/>
                  </a:lnTo>
                  <a:lnTo>
                    <a:pt x="112" y="387"/>
                  </a:lnTo>
                  <a:lnTo>
                    <a:pt x="111" y="395"/>
                  </a:lnTo>
                  <a:lnTo>
                    <a:pt x="111" y="506"/>
                  </a:lnTo>
                  <a:lnTo>
                    <a:pt x="112" y="520"/>
                  </a:lnTo>
                  <a:lnTo>
                    <a:pt x="113" y="532"/>
                  </a:lnTo>
                  <a:lnTo>
                    <a:pt x="116" y="541"/>
                  </a:lnTo>
                  <a:lnTo>
                    <a:pt x="119" y="549"/>
                  </a:lnTo>
                  <a:lnTo>
                    <a:pt x="124" y="555"/>
                  </a:lnTo>
                  <a:lnTo>
                    <a:pt x="129" y="561"/>
                  </a:lnTo>
                  <a:lnTo>
                    <a:pt x="135" y="565"/>
                  </a:lnTo>
                  <a:lnTo>
                    <a:pt x="143" y="568"/>
                  </a:lnTo>
                  <a:lnTo>
                    <a:pt x="177" y="579"/>
                  </a:lnTo>
                  <a:lnTo>
                    <a:pt x="221" y="594"/>
                  </a:lnTo>
                  <a:lnTo>
                    <a:pt x="221" y="836"/>
                  </a:lnTo>
                  <a:lnTo>
                    <a:pt x="240" y="860"/>
                  </a:lnTo>
                  <a:lnTo>
                    <a:pt x="253" y="877"/>
                  </a:lnTo>
                  <a:lnTo>
                    <a:pt x="258" y="886"/>
                  </a:lnTo>
                  <a:lnTo>
                    <a:pt x="262" y="895"/>
                  </a:lnTo>
                  <a:lnTo>
                    <a:pt x="264" y="908"/>
                  </a:lnTo>
                  <a:lnTo>
                    <a:pt x="265" y="924"/>
                  </a:lnTo>
                  <a:lnTo>
                    <a:pt x="265" y="968"/>
                  </a:lnTo>
                  <a:lnTo>
                    <a:pt x="265" y="979"/>
                  </a:lnTo>
                  <a:lnTo>
                    <a:pt x="264" y="989"/>
                  </a:lnTo>
                  <a:lnTo>
                    <a:pt x="263" y="996"/>
                  </a:lnTo>
                  <a:lnTo>
                    <a:pt x="262" y="1003"/>
                  </a:lnTo>
                  <a:lnTo>
                    <a:pt x="260" y="1008"/>
                  </a:lnTo>
                  <a:lnTo>
                    <a:pt x="257" y="1013"/>
                  </a:lnTo>
                  <a:lnTo>
                    <a:pt x="255" y="1016"/>
                  </a:lnTo>
                  <a:lnTo>
                    <a:pt x="250" y="1020"/>
                  </a:lnTo>
                  <a:lnTo>
                    <a:pt x="242" y="1024"/>
                  </a:lnTo>
                  <a:lnTo>
                    <a:pt x="230" y="1027"/>
                  </a:lnTo>
                  <a:lnTo>
                    <a:pt x="216" y="1030"/>
                  </a:lnTo>
                  <a:lnTo>
                    <a:pt x="199" y="1035"/>
                  </a:lnTo>
                  <a:lnTo>
                    <a:pt x="198" y="1015"/>
                  </a:lnTo>
                  <a:lnTo>
                    <a:pt x="195" y="997"/>
                  </a:lnTo>
                  <a:lnTo>
                    <a:pt x="191" y="978"/>
                  </a:lnTo>
                  <a:lnTo>
                    <a:pt x="187" y="959"/>
                  </a:lnTo>
                  <a:lnTo>
                    <a:pt x="180" y="939"/>
                  </a:lnTo>
                  <a:lnTo>
                    <a:pt x="173" y="921"/>
                  </a:lnTo>
                  <a:lnTo>
                    <a:pt x="164" y="904"/>
                  </a:lnTo>
                  <a:lnTo>
                    <a:pt x="155" y="888"/>
                  </a:lnTo>
                  <a:lnTo>
                    <a:pt x="144" y="872"/>
                  </a:lnTo>
                  <a:lnTo>
                    <a:pt x="132" y="858"/>
                  </a:lnTo>
                  <a:lnTo>
                    <a:pt x="119" y="846"/>
                  </a:lnTo>
                  <a:lnTo>
                    <a:pt x="106" y="835"/>
                  </a:lnTo>
                  <a:lnTo>
                    <a:pt x="99" y="830"/>
                  </a:lnTo>
                  <a:lnTo>
                    <a:pt x="91" y="827"/>
                  </a:lnTo>
                  <a:lnTo>
                    <a:pt x="84" y="822"/>
                  </a:lnTo>
                  <a:lnTo>
                    <a:pt x="76" y="820"/>
                  </a:lnTo>
                  <a:lnTo>
                    <a:pt x="69" y="818"/>
                  </a:lnTo>
                  <a:lnTo>
                    <a:pt x="61" y="816"/>
                  </a:lnTo>
                  <a:lnTo>
                    <a:pt x="53" y="815"/>
                  </a:lnTo>
                  <a:lnTo>
                    <a:pt x="44" y="815"/>
                  </a:lnTo>
                  <a:lnTo>
                    <a:pt x="39" y="815"/>
                  </a:lnTo>
                  <a:lnTo>
                    <a:pt x="33" y="816"/>
                  </a:lnTo>
                  <a:lnTo>
                    <a:pt x="29" y="817"/>
                  </a:lnTo>
                  <a:lnTo>
                    <a:pt x="25" y="820"/>
                  </a:lnTo>
                  <a:lnTo>
                    <a:pt x="20" y="822"/>
                  </a:lnTo>
                  <a:lnTo>
                    <a:pt x="17" y="826"/>
                  </a:lnTo>
                  <a:lnTo>
                    <a:pt x="14" y="830"/>
                  </a:lnTo>
                  <a:lnTo>
                    <a:pt x="11" y="834"/>
                  </a:lnTo>
                  <a:lnTo>
                    <a:pt x="7" y="844"/>
                  </a:lnTo>
                  <a:lnTo>
                    <a:pt x="3" y="855"/>
                  </a:lnTo>
                  <a:lnTo>
                    <a:pt x="1" y="867"/>
                  </a:lnTo>
                  <a:lnTo>
                    <a:pt x="0" y="880"/>
                  </a:lnTo>
                  <a:lnTo>
                    <a:pt x="0" y="924"/>
                  </a:lnTo>
                  <a:lnTo>
                    <a:pt x="1" y="941"/>
                  </a:lnTo>
                  <a:lnTo>
                    <a:pt x="3" y="953"/>
                  </a:lnTo>
                  <a:lnTo>
                    <a:pt x="8" y="964"/>
                  </a:lnTo>
                  <a:lnTo>
                    <a:pt x="13" y="973"/>
                  </a:lnTo>
                  <a:lnTo>
                    <a:pt x="27" y="990"/>
                  </a:lnTo>
                  <a:lnTo>
                    <a:pt x="44" y="1013"/>
                  </a:lnTo>
                  <a:lnTo>
                    <a:pt x="62" y="1189"/>
                  </a:lnTo>
                  <a:lnTo>
                    <a:pt x="53" y="1205"/>
                  </a:lnTo>
                  <a:lnTo>
                    <a:pt x="42" y="1218"/>
                  </a:lnTo>
                  <a:lnTo>
                    <a:pt x="31" y="1230"/>
                  </a:lnTo>
                  <a:lnTo>
                    <a:pt x="22" y="1242"/>
                  </a:lnTo>
                  <a:lnTo>
                    <a:pt x="17" y="1247"/>
                  </a:lnTo>
                  <a:lnTo>
                    <a:pt x="13" y="1252"/>
                  </a:lnTo>
                  <a:lnTo>
                    <a:pt x="10" y="1259"/>
                  </a:lnTo>
                  <a:lnTo>
                    <a:pt x="7" y="1266"/>
                  </a:lnTo>
                  <a:lnTo>
                    <a:pt x="4" y="1273"/>
                  </a:lnTo>
                  <a:lnTo>
                    <a:pt x="2" y="1281"/>
                  </a:lnTo>
                  <a:lnTo>
                    <a:pt x="1" y="1290"/>
                  </a:lnTo>
                  <a:lnTo>
                    <a:pt x="0" y="1299"/>
                  </a:lnTo>
                  <a:lnTo>
                    <a:pt x="1" y="1309"/>
                  </a:lnTo>
                  <a:lnTo>
                    <a:pt x="3" y="1322"/>
                  </a:lnTo>
                  <a:lnTo>
                    <a:pt x="7" y="1336"/>
                  </a:lnTo>
                  <a:lnTo>
                    <a:pt x="11" y="1351"/>
                  </a:lnTo>
                  <a:lnTo>
                    <a:pt x="16" y="1367"/>
                  </a:lnTo>
                  <a:lnTo>
                    <a:pt x="23" y="1383"/>
                  </a:lnTo>
                  <a:lnTo>
                    <a:pt x="30" y="1401"/>
                  </a:lnTo>
                  <a:lnTo>
                    <a:pt x="39" y="1417"/>
                  </a:lnTo>
                  <a:lnTo>
                    <a:pt x="48" y="1433"/>
                  </a:lnTo>
                  <a:lnTo>
                    <a:pt x="58" y="1448"/>
                  </a:lnTo>
                  <a:lnTo>
                    <a:pt x="70" y="1462"/>
                  </a:lnTo>
                  <a:lnTo>
                    <a:pt x="81" y="1473"/>
                  </a:lnTo>
                  <a:lnTo>
                    <a:pt x="87" y="1479"/>
                  </a:lnTo>
                  <a:lnTo>
                    <a:pt x="93" y="1483"/>
                  </a:lnTo>
                  <a:lnTo>
                    <a:pt x="100" y="1487"/>
                  </a:lnTo>
                  <a:lnTo>
                    <a:pt x="106" y="1491"/>
                  </a:lnTo>
                  <a:lnTo>
                    <a:pt x="113" y="1494"/>
                  </a:lnTo>
                  <a:lnTo>
                    <a:pt x="119" y="1496"/>
                  </a:lnTo>
                  <a:lnTo>
                    <a:pt x="126" y="1497"/>
                  </a:lnTo>
                  <a:lnTo>
                    <a:pt x="133" y="1497"/>
                  </a:lnTo>
                  <a:lnTo>
                    <a:pt x="138" y="1497"/>
                  </a:lnTo>
                  <a:lnTo>
                    <a:pt x="143" y="1495"/>
                  </a:lnTo>
                  <a:lnTo>
                    <a:pt x="149" y="1492"/>
                  </a:lnTo>
                  <a:lnTo>
                    <a:pt x="157" y="1486"/>
                  </a:lnTo>
                  <a:lnTo>
                    <a:pt x="163" y="1481"/>
                  </a:lnTo>
                  <a:lnTo>
                    <a:pt x="171" y="1475"/>
                  </a:lnTo>
                  <a:lnTo>
                    <a:pt x="178" y="1467"/>
                  </a:lnTo>
                  <a:lnTo>
                    <a:pt x="186" y="1460"/>
                  </a:lnTo>
                  <a:lnTo>
                    <a:pt x="192" y="1451"/>
                  </a:lnTo>
                  <a:lnTo>
                    <a:pt x="200" y="1442"/>
                  </a:lnTo>
                  <a:lnTo>
                    <a:pt x="205" y="1433"/>
                  </a:lnTo>
                  <a:lnTo>
                    <a:pt x="211" y="1424"/>
                  </a:lnTo>
                  <a:lnTo>
                    <a:pt x="215" y="1414"/>
                  </a:lnTo>
                  <a:lnTo>
                    <a:pt x="218" y="1405"/>
                  </a:lnTo>
                  <a:lnTo>
                    <a:pt x="220" y="1396"/>
                  </a:lnTo>
                  <a:lnTo>
                    <a:pt x="221" y="1388"/>
                  </a:lnTo>
                  <a:lnTo>
                    <a:pt x="221" y="1211"/>
                  </a:lnTo>
                  <a:lnTo>
                    <a:pt x="331" y="1234"/>
                  </a:lnTo>
                  <a:lnTo>
                    <a:pt x="453" y="1129"/>
                  </a:lnTo>
                  <a:lnTo>
                    <a:pt x="450" y="1143"/>
                  </a:lnTo>
                  <a:lnTo>
                    <a:pt x="447" y="1156"/>
                  </a:lnTo>
                  <a:lnTo>
                    <a:pt x="441" y="1168"/>
                  </a:lnTo>
                  <a:lnTo>
                    <a:pt x="435" y="1178"/>
                  </a:lnTo>
                  <a:lnTo>
                    <a:pt x="430" y="1189"/>
                  </a:lnTo>
                  <a:lnTo>
                    <a:pt x="424" y="1198"/>
                  </a:lnTo>
                  <a:lnTo>
                    <a:pt x="421" y="1205"/>
                  </a:lnTo>
                  <a:lnTo>
                    <a:pt x="420" y="1211"/>
                  </a:lnTo>
                  <a:lnTo>
                    <a:pt x="420" y="1236"/>
                  </a:lnTo>
                  <a:lnTo>
                    <a:pt x="422" y="1254"/>
                  </a:lnTo>
                  <a:lnTo>
                    <a:pt x="424" y="1265"/>
                  </a:lnTo>
                  <a:lnTo>
                    <a:pt x="427" y="1274"/>
                  </a:lnTo>
                  <a:lnTo>
                    <a:pt x="432" y="1284"/>
                  </a:lnTo>
                  <a:lnTo>
                    <a:pt x="435" y="1296"/>
                  </a:lnTo>
                  <a:lnTo>
                    <a:pt x="438" y="1315"/>
                  </a:lnTo>
                  <a:lnTo>
                    <a:pt x="441" y="1344"/>
                  </a:lnTo>
                  <a:lnTo>
                    <a:pt x="23" y="17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1356" y="2102"/>
              <a:ext cx="123" cy="88"/>
            </a:xfrm>
            <a:custGeom>
              <a:avLst/>
              <a:gdLst>
                <a:gd name="T0" fmla="*/ 1129 w 1720"/>
                <a:gd name="T1" fmla="*/ 935 h 1234"/>
                <a:gd name="T2" fmla="*/ 1205 w 1720"/>
                <a:gd name="T3" fmla="*/ 926 h 1234"/>
                <a:gd name="T4" fmla="*/ 1252 w 1720"/>
                <a:gd name="T5" fmla="*/ 954 h 1234"/>
                <a:gd name="T6" fmla="*/ 1167 w 1720"/>
                <a:gd name="T7" fmla="*/ 1013 h 1234"/>
                <a:gd name="T8" fmla="*/ 996 w 1720"/>
                <a:gd name="T9" fmla="*/ 1079 h 1234"/>
                <a:gd name="T10" fmla="*/ 750 w 1720"/>
                <a:gd name="T11" fmla="*/ 1102 h 1234"/>
                <a:gd name="T12" fmla="*/ 768 w 1720"/>
                <a:gd name="T13" fmla="*/ 1039 h 1234"/>
                <a:gd name="T14" fmla="*/ 806 w 1720"/>
                <a:gd name="T15" fmla="*/ 1003 h 1234"/>
                <a:gd name="T16" fmla="*/ 882 w 1720"/>
                <a:gd name="T17" fmla="*/ 988 h 1234"/>
                <a:gd name="T18" fmla="*/ 135 w 1720"/>
                <a:gd name="T19" fmla="*/ 1055 h 1234"/>
                <a:gd name="T20" fmla="*/ 306 w 1720"/>
                <a:gd name="T21" fmla="*/ 955 h 1234"/>
                <a:gd name="T22" fmla="*/ 554 w 1720"/>
                <a:gd name="T23" fmla="*/ 717 h 1234"/>
                <a:gd name="T24" fmla="*/ 830 w 1720"/>
                <a:gd name="T25" fmla="*/ 450 h 1234"/>
                <a:gd name="T26" fmla="*/ 1069 w 1720"/>
                <a:gd name="T27" fmla="*/ 275 h 1234"/>
                <a:gd name="T28" fmla="*/ 1346 w 1720"/>
                <a:gd name="T29" fmla="*/ 220 h 1234"/>
                <a:gd name="T30" fmla="*/ 1295 w 1720"/>
                <a:gd name="T31" fmla="*/ 292 h 1234"/>
                <a:gd name="T32" fmla="*/ 1119 w 1720"/>
                <a:gd name="T33" fmla="*/ 459 h 1234"/>
                <a:gd name="T34" fmla="*/ 1080 w 1720"/>
                <a:gd name="T35" fmla="*/ 507 h 1234"/>
                <a:gd name="T36" fmla="*/ 1103 w 1720"/>
                <a:gd name="T37" fmla="*/ 573 h 1234"/>
                <a:gd name="T38" fmla="*/ 1123 w 1720"/>
                <a:gd name="T39" fmla="*/ 630 h 1234"/>
                <a:gd name="T40" fmla="*/ 1113 w 1720"/>
                <a:gd name="T41" fmla="*/ 778 h 1234"/>
                <a:gd name="T42" fmla="*/ 1027 w 1720"/>
                <a:gd name="T43" fmla="*/ 846 h 1234"/>
                <a:gd name="T44" fmla="*/ 847 w 1720"/>
                <a:gd name="T45" fmla="*/ 905 h 1234"/>
                <a:gd name="T46" fmla="*/ 715 w 1720"/>
                <a:gd name="T47" fmla="*/ 959 h 1234"/>
                <a:gd name="T48" fmla="*/ 631 w 1720"/>
                <a:gd name="T49" fmla="*/ 1054 h 1234"/>
                <a:gd name="T50" fmla="*/ 710 w 1720"/>
                <a:gd name="T51" fmla="*/ 1233 h 1234"/>
                <a:gd name="T52" fmla="*/ 1149 w 1720"/>
                <a:gd name="T53" fmla="*/ 1208 h 1234"/>
                <a:gd name="T54" fmla="*/ 1366 w 1720"/>
                <a:gd name="T55" fmla="*/ 1176 h 1234"/>
                <a:gd name="T56" fmla="*/ 1512 w 1720"/>
                <a:gd name="T57" fmla="*/ 1125 h 1234"/>
                <a:gd name="T58" fmla="*/ 1540 w 1720"/>
                <a:gd name="T59" fmla="*/ 1051 h 1234"/>
                <a:gd name="T60" fmla="*/ 1500 w 1720"/>
                <a:gd name="T61" fmla="*/ 1002 h 1234"/>
                <a:gd name="T62" fmla="*/ 1459 w 1720"/>
                <a:gd name="T63" fmla="*/ 954 h 1234"/>
                <a:gd name="T64" fmla="*/ 1469 w 1720"/>
                <a:gd name="T65" fmla="*/ 877 h 1234"/>
                <a:gd name="T66" fmla="*/ 1516 w 1720"/>
                <a:gd name="T67" fmla="*/ 836 h 1234"/>
                <a:gd name="T68" fmla="*/ 1544 w 1720"/>
                <a:gd name="T69" fmla="*/ 771 h 1234"/>
                <a:gd name="T70" fmla="*/ 1522 w 1720"/>
                <a:gd name="T71" fmla="*/ 688 h 1234"/>
                <a:gd name="T72" fmla="*/ 1467 w 1720"/>
                <a:gd name="T73" fmla="*/ 646 h 1234"/>
                <a:gd name="T74" fmla="*/ 1339 w 1720"/>
                <a:gd name="T75" fmla="*/ 607 h 1234"/>
                <a:gd name="T76" fmla="*/ 1304 w 1720"/>
                <a:gd name="T77" fmla="*/ 571 h 1234"/>
                <a:gd name="T78" fmla="*/ 1320 w 1720"/>
                <a:gd name="T79" fmla="*/ 487 h 1234"/>
                <a:gd name="T80" fmla="*/ 1398 w 1720"/>
                <a:gd name="T81" fmla="*/ 417 h 1234"/>
                <a:gd name="T82" fmla="*/ 1587 w 1720"/>
                <a:gd name="T83" fmla="*/ 338 h 1234"/>
                <a:gd name="T84" fmla="*/ 1682 w 1720"/>
                <a:gd name="T85" fmla="*/ 289 h 1234"/>
                <a:gd name="T86" fmla="*/ 1720 w 1720"/>
                <a:gd name="T87" fmla="*/ 220 h 1234"/>
                <a:gd name="T88" fmla="*/ 1707 w 1720"/>
                <a:gd name="T89" fmla="*/ 156 h 1234"/>
                <a:gd name="T90" fmla="*/ 1637 w 1720"/>
                <a:gd name="T91" fmla="*/ 82 h 1234"/>
                <a:gd name="T92" fmla="*/ 1497 w 1720"/>
                <a:gd name="T93" fmla="*/ 11 h 1234"/>
                <a:gd name="T94" fmla="*/ 1411 w 1720"/>
                <a:gd name="T95" fmla="*/ 2 h 1234"/>
                <a:gd name="T96" fmla="*/ 1225 w 1720"/>
                <a:gd name="T97" fmla="*/ 91 h 1234"/>
                <a:gd name="T98" fmla="*/ 944 w 1720"/>
                <a:gd name="T99" fmla="*/ 304 h 1234"/>
                <a:gd name="T100" fmla="*/ 572 w 1720"/>
                <a:gd name="T101" fmla="*/ 603 h 1234"/>
                <a:gd name="T102" fmla="*/ 376 w 1720"/>
                <a:gd name="T103" fmla="*/ 730 h 1234"/>
                <a:gd name="T104" fmla="*/ 261 w 1720"/>
                <a:gd name="T105" fmla="*/ 662 h 1234"/>
                <a:gd name="T106" fmla="*/ 169 w 1720"/>
                <a:gd name="T107" fmla="*/ 747 h 1234"/>
                <a:gd name="T108" fmla="*/ 4 w 1720"/>
                <a:gd name="T109" fmla="*/ 941 h 1234"/>
                <a:gd name="T110" fmla="*/ 15 w 1720"/>
                <a:gd name="T111" fmla="*/ 996 h 1234"/>
                <a:gd name="T112" fmla="*/ 63 w 1720"/>
                <a:gd name="T113" fmla="*/ 1043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0" h="1234">
                  <a:moveTo>
                    <a:pt x="1036" y="991"/>
                  </a:moveTo>
                  <a:lnTo>
                    <a:pt x="1070" y="968"/>
                  </a:lnTo>
                  <a:lnTo>
                    <a:pt x="1102" y="946"/>
                  </a:lnTo>
                  <a:lnTo>
                    <a:pt x="1110" y="942"/>
                  </a:lnTo>
                  <a:lnTo>
                    <a:pt x="1119" y="938"/>
                  </a:lnTo>
                  <a:lnTo>
                    <a:pt x="1129" y="935"/>
                  </a:lnTo>
                  <a:lnTo>
                    <a:pt x="1139" y="931"/>
                  </a:lnTo>
                  <a:lnTo>
                    <a:pt x="1151" y="929"/>
                  </a:lnTo>
                  <a:lnTo>
                    <a:pt x="1163" y="927"/>
                  </a:lnTo>
                  <a:lnTo>
                    <a:pt x="1177" y="926"/>
                  </a:lnTo>
                  <a:lnTo>
                    <a:pt x="1191" y="925"/>
                  </a:lnTo>
                  <a:lnTo>
                    <a:pt x="1205" y="926"/>
                  </a:lnTo>
                  <a:lnTo>
                    <a:pt x="1216" y="927"/>
                  </a:lnTo>
                  <a:lnTo>
                    <a:pt x="1223" y="928"/>
                  </a:lnTo>
                  <a:lnTo>
                    <a:pt x="1230" y="930"/>
                  </a:lnTo>
                  <a:lnTo>
                    <a:pt x="1241" y="938"/>
                  </a:lnTo>
                  <a:lnTo>
                    <a:pt x="1258" y="947"/>
                  </a:lnTo>
                  <a:lnTo>
                    <a:pt x="1252" y="954"/>
                  </a:lnTo>
                  <a:lnTo>
                    <a:pt x="1246" y="960"/>
                  </a:lnTo>
                  <a:lnTo>
                    <a:pt x="1239" y="967"/>
                  </a:lnTo>
                  <a:lnTo>
                    <a:pt x="1231" y="973"/>
                  </a:lnTo>
                  <a:lnTo>
                    <a:pt x="1212" y="987"/>
                  </a:lnTo>
                  <a:lnTo>
                    <a:pt x="1191" y="1000"/>
                  </a:lnTo>
                  <a:lnTo>
                    <a:pt x="1167" y="1013"/>
                  </a:lnTo>
                  <a:lnTo>
                    <a:pt x="1142" y="1026"/>
                  </a:lnTo>
                  <a:lnTo>
                    <a:pt x="1114" y="1039"/>
                  </a:lnTo>
                  <a:lnTo>
                    <a:pt x="1085" y="1050"/>
                  </a:lnTo>
                  <a:lnTo>
                    <a:pt x="1056" y="1061"/>
                  </a:lnTo>
                  <a:lnTo>
                    <a:pt x="1026" y="1071"/>
                  </a:lnTo>
                  <a:lnTo>
                    <a:pt x="996" y="1079"/>
                  </a:lnTo>
                  <a:lnTo>
                    <a:pt x="966" y="1087"/>
                  </a:lnTo>
                  <a:lnTo>
                    <a:pt x="938" y="1093"/>
                  </a:lnTo>
                  <a:lnTo>
                    <a:pt x="910" y="1098"/>
                  </a:lnTo>
                  <a:lnTo>
                    <a:pt x="884" y="1101"/>
                  </a:lnTo>
                  <a:lnTo>
                    <a:pt x="860" y="1102"/>
                  </a:lnTo>
                  <a:lnTo>
                    <a:pt x="750" y="1102"/>
                  </a:lnTo>
                  <a:lnTo>
                    <a:pt x="752" y="1089"/>
                  </a:lnTo>
                  <a:lnTo>
                    <a:pt x="754" y="1077"/>
                  </a:lnTo>
                  <a:lnTo>
                    <a:pt x="756" y="1065"/>
                  </a:lnTo>
                  <a:lnTo>
                    <a:pt x="759" y="1056"/>
                  </a:lnTo>
                  <a:lnTo>
                    <a:pt x="764" y="1046"/>
                  </a:lnTo>
                  <a:lnTo>
                    <a:pt x="768" y="1039"/>
                  </a:lnTo>
                  <a:lnTo>
                    <a:pt x="772" y="1030"/>
                  </a:lnTo>
                  <a:lnTo>
                    <a:pt x="779" y="1024"/>
                  </a:lnTo>
                  <a:lnTo>
                    <a:pt x="784" y="1018"/>
                  </a:lnTo>
                  <a:lnTo>
                    <a:pt x="791" y="1013"/>
                  </a:lnTo>
                  <a:lnTo>
                    <a:pt x="798" y="1007"/>
                  </a:lnTo>
                  <a:lnTo>
                    <a:pt x="806" y="1003"/>
                  </a:lnTo>
                  <a:lnTo>
                    <a:pt x="813" y="1000"/>
                  </a:lnTo>
                  <a:lnTo>
                    <a:pt x="822" y="997"/>
                  </a:lnTo>
                  <a:lnTo>
                    <a:pt x="830" y="995"/>
                  </a:lnTo>
                  <a:lnTo>
                    <a:pt x="840" y="992"/>
                  </a:lnTo>
                  <a:lnTo>
                    <a:pt x="860" y="990"/>
                  </a:lnTo>
                  <a:lnTo>
                    <a:pt x="882" y="988"/>
                  </a:lnTo>
                  <a:lnTo>
                    <a:pt x="904" y="988"/>
                  </a:lnTo>
                  <a:lnTo>
                    <a:pt x="928" y="988"/>
                  </a:lnTo>
                  <a:lnTo>
                    <a:pt x="981" y="990"/>
                  </a:lnTo>
                  <a:lnTo>
                    <a:pt x="1036" y="991"/>
                  </a:lnTo>
                  <a:close/>
                  <a:moveTo>
                    <a:pt x="111" y="1058"/>
                  </a:moveTo>
                  <a:lnTo>
                    <a:pt x="135" y="1055"/>
                  </a:lnTo>
                  <a:lnTo>
                    <a:pt x="159" y="1048"/>
                  </a:lnTo>
                  <a:lnTo>
                    <a:pt x="186" y="1036"/>
                  </a:lnTo>
                  <a:lnTo>
                    <a:pt x="214" y="1021"/>
                  </a:lnTo>
                  <a:lnTo>
                    <a:pt x="244" y="1002"/>
                  </a:lnTo>
                  <a:lnTo>
                    <a:pt x="274" y="981"/>
                  </a:lnTo>
                  <a:lnTo>
                    <a:pt x="306" y="955"/>
                  </a:lnTo>
                  <a:lnTo>
                    <a:pt x="339" y="927"/>
                  </a:lnTo>
                  <a:lnTo>
                    <a:pt x="373" y="896"/>
                  </a:lnTo>
                  <a:lnTo>
                    <a:pt x="407" y="864"/>
                  </a:lnTo>
                  <a:lnTo>
                    <a:pt x="443" y="828"/>
                  </a:lnTo>
                  <a:lnTo>
                    <a:pt x="479" y="793"/>
                  </a:lnTo>
                  <a:lnTo>
                    <a:pt x="554" y="717"/>
                  </a:lnTo>
                  <a:lnTo>
                    <a:pt x="632" y="638"/>
                  </a:lnTo>
                  <a:lnTo>
                    <a:pt x="670" y="600"/>
                  </a:lnTo>
                  <a:lnTo>
                    <a:pt x="710" y="561"/>
                  </a:lnTo>
                  <a:lnTo>
                    <a:pt x="750" y="523"/>
                  </a:lnTo>
                  <a:lnTo>
                    <a:pt x="789" y="485"/>
                  </a:lnTo>
                  <a:lnTo>
                    <a:pt x="830" y="450"/>
                  </a:lnTo>
                  <a:lnTo>
                    <a:pt x="870" y="414"/>
                  </a:lnTo>
                  <a:lnTo>
                    <a:pt x="910" y="382"/>
                  </a:lnTo>
                  <a:lnTo>
                    <a:pt x="949" y="351"/>
                  </a:lnTo>
                  <a:lnTo>
                    <a:pt x="990" y="323"/>
                  </a:lnTo>
                  <a:lnTo>
                    <a:pt x="1029" y="297"/>
                  </a:lnTo>
                  <a:lnTo>
                    <a:pt x="1069" y="275"/>
                  </a:lnTo>
                  <a:lnTo>
                    <a:pt x="1107" y="257"/>
                  </a:lnTo>
                  <a:lnTo>
                    <a:pt x="1146" y="242"/>
                  </a:lnTo>
                  <a:lnTo>
                    <a:pt x="1183" y="230"/>
                  </a:lnTo>
                  <a:lnTo>
                    <a:pt x="1221" y="222"/>
                  </a:lnTo>
                  <a:lnTo>
                    <a:pt x="1258" y="220"/>
                  </a:lnTo>
                  <a:lnTo>
                    <a:pt x="1346" y="220"/>
                  </a:lnTo>
                  <a:lnTo>
                    <a:pt x="1342" y="228"/>
                  </a:lnTo>
                  <a:lnTo>
                    <a:pt x="1339" y="235"/>
                  </a:lnTo>
                  <a:lnTo>
                    <a:pt x="1334" y="244"/>
                  </a:lnTo>
                  <a:lnTo>
                    <a:pt x="1328" y="253"/>
                  </a:lnTo>
                  <a:lnTo>
                    <a:pt x="1313" y="272"/>
                  </a:lnTo>
                  <a:lnTo>
                    <a:pt x="1295" y="292"/>
                  </a:lnTo>
                  <a:lnTo>
                    <a:pt x="1275" y="313"/>
                  </a:lnTo>
                  <a:lnTo>
                    <a:pt x="1253" y="336"/>
                  </a:lnTo>
                  <a:lnTo>
                    <a:pt x="1230" y="357"/>
                  </a:lnTo>
                  <a:lnTo>
                    <a:pt x="1206" y="380"/>
                  </a:lnTo>
                  <a:lnTo>
                    <a:pt x="1159" y="422"/>
                  </a:lnTo>
                  <a:lnTo>
                    <a:pt x="1119" y="459"/>
                  </a:lnTo>
                  <a:lnTo>
                    <a:pt x="1104" y="475"/>
                  </a:lnTo>
                  <a:lnTo>
                    <a:pt x="1091" y="488"/>
                  </a:lnTo>
                  <a:lnTo>
                    <a:pt x="1087" y="494"/>
                  </a:lnTo>
                  <a:lnTo>
                    <a:pt x="1084" y="499"/>
                  </a:lnTo>
                  <a:lnTo>
                    <a:pt x="1081" y="503"/>
                  </a:lnTo>
                  <a:lnTo>
                    <a:pt x="1080" y="507"/>
                  </a:lnTo>
                  <a:lnTo>
                    <a:pt x="1081" y="518"/>
                  </a:lnTo>
                  <a:lnTo>
                    <a:pt x="1083" y="528"/>
                  </a:lnTo>
                  <a:lnTo>
                    <a:pt x="1085" y="538"/>
                  </a:lnTo>
                  <a:lnTo>
                    <a:pt x="1088" y="545"/>
                  </a:lnTo>
                  <a:lnTo>
                    <a:pt x="1094" y="559"/>
                  </a:lnTo>
                  <a:lnTo>
                    <a:pt x="1103" y="573"/>
                  </a:lnTo>
                  <a:lnTo>
                    <a:pt x="1107" y="579"/>
                  </a:lnTo>
                  <a:lnTo>
                    <a:pt x="1110" y="588"/>
                  </a:lnTo>
                  <a:lnTo>
                    <a:pt x="1115" y="597"/>
                  </a:lnTo>
                  <a:lnTo>
                    <a:pt x="1118" y="606"/>
                  </a:lnTo>
                  <a:lnTo>
                    <a:pt x="1121" y="617"/>
                  </a:lnTo>
                  <a:lnTo>
                    <a:pt x="1123" y="630"/>
                  </a:lnTo>
                  <a:lnTo>
                    <a:pt x="1124" y="644"/>
                  </a:lnTo>
                  <a:lnTo>
                    <a:pt x="1124" y="661"/>
                  </a:lnTo>
                  <a:lnTo>
                    <a:pt x="1124" y="728"/>
                  </a:lnTo>
                  <a:lnTo>
                    <a:pt x="1123" y="746"/>
                  </a:lnTo>
                  <a:lnTo>
                    <a:pt x="1119" y="763"/>
                  </a:lnTo>
                  <a:lnTo>
                    <a:pt x="1113" y="778"/>
                  </a:lnTo>
                  <a:lnTo>
                    <a:pt x="1103" y="792"/>
                  </a:lnTo>
                  <a:lnTo>
                    <a:pt x="1091" y="805"/>
                  </a:lnTo>
                  <a:lnTo>
                    <a:pt x="1078" y="817"/>
                  </a:lnTo>
                  <a:lnTo>
                    <a:pt x="1063" y="827"/>
                  </a:lnTo>
                  <a:lnTo>
                    <a:pt x="1046" y="837"/>
                  </a:lnTo>
                  <a:lnTo>
                    <a:pt x="1027" y="846"/>
                  </a:lnTo>
                  <a:lnTo>
                    <a:pt x="1007" y="854"/>
                  </a:lnTo>
                  <a:lnTo>
                    <a:pt x="986" y="862"/>
                  </a:lnTo>
                  <a:lnTo>
                    <a:pt x="964" y="869"/>
                  </a:lnTo>
                  <a:lnTo>
                    <a:pt x="918" y="883"/>
                  </a:lnTo>
                  <a:lnTo>
                    <a:pt x="871" y="897"/>
                  </a:lnTo>
                  <a:lnTo>
                    <a:pt x="847" y="905"/>
                  </a:lnTo>
                  <a:lnTo>
                    <a:pt x="824" y="912"/>
                  </a:lnTo>
                  <a:lnTo>
                    <a:pt x="801" y="920"/>
                  </a:lnTo>
                  <a:lnTo>
                    <a:pt x="779" y="928"/>
                  </a:lnTo>
                  <a:lnTo>
                    <a:pt x="756" y="938"/>
                  </a:lnTo>
                  <a:lnTo>
                    <a:pt x="736" y="948"/>
                  </a:lnTo>
                  <a:lnTo>
                    <a:pt x="715" y="959"/>
                  </a:lnTo>
                  <a:lnTo>
                    <a:pt x="697" y="971"/>
                  </a:lnTo>
                  <a:lnTo>
                    <a:pt x="680" y="985"/>
                  </a:lnTo>
                  <a:lnTo>
                    <a:pt x="665" y="1000"/>
                  </a:lnTo>
                  <a:lnTo>
                    <a:pt x="651" y="1016"/>
                  </a:lnTo>
                  <a:lnTo>
                    <a:pt x="639" y="1034"/>
                  </a:lnTo>
                  <a:lnTo>
                    <a:pt x="631" y="1054"/>
                  </a:lnTo>
                  <a:lnTo>
                    <a:pt x="623" y="1075"/>
                  </a:lnTo>
                  <a:lnTo>
                    <a:pt x="619" y="1099"/>
                  </a:lnTo>
                  <a:lnTo>
                    <a:pt x="618" y="1123"/>
                  </a:lnTo>
                  <a:lnTo>
                    <a:pt x="618" y="1234"/>
                  </a:lnTo>
                  <a:lnTo>
                    <a:pt x="658" y="1234"/>
                  </a:lnTo>
                  <a:lnTo>
                    <a:pt x="710" y="1233"/>
                  </a:lnTo>
                  <a:lnTo>
                    <a:pt x="771" y="1232"/>
                  </a:lnTo>
                  <a:lnTo>
                    <a:pt x="840" y="1228"/>
                  </a:lnTo>
                  <a:lnTo>
                    <a:pt x="914" y="1225"/>
                  </a:lnTo>
                  <a:lnTo>
                    <a:pt x="991" y="1221"/>
                  </a:lnTo>
                  <a:lnTo>
                    <a:pt x="1071" y="1215"/>
                  </a:lnTo>
                  <a:lnTo>
                    <a:pt x="1149" y="1208"/>
                  </a:lnTo>
                  <a:lnTo>
                    <a:pt x="1188" y="1204"/>
                  </a:lnTo>
                  <a:lnTo>
                    <a:pt x="1226" y="1198"/>
                  </a:lnTo>
                  <a:lnTo>
                    <a:pt x="1263" y="1193"/>
                  </a:lnTo>
                  <a:lnTo>
                    <a:pt x="1299" y="1188"/>
                  </a:lnTo>
                  <a:lnTo>
                    <a:pt x="1334" y="1182"/>
                  </a:lnTo>
                  <a:lnTo>
                    <a:pt x="1366" y="1176"/>
                  </a:lnTo>
                  <a:lnTo>
                    <a:pt x="1396" y="1168"/>
                  </a:lnTo>
                  <a:lnTo>
                    <a:pt x="1425" y="1161"/>
                  </a:lnTo>
                  <a:lnTo>
                    <a:pt x="1451" y="1153"/>
                  </a:lnTo>
                  <a:lnTo>
                    <a:pt x="1474" y="1144"/>
                  </a:lnTo>
                  <a:lnTo>
                    <a:pt x="1495" y="1135"/>
                  </a:lnTo>
                  <a:lnTo>
                    <a:pt x="1512" y="1125"/>
                  </a:lnTo>
                  <a:lnTo>
                    <a:pt x="1525" y="1115"/>
                  </a:lnTo>
                  <a:lnTo>
                    <a:pt x="1536" y="1104"/>
                  </a:lnTo>
                  <a:lnTo>
                    <a:pt x="1542" y="1092"/>
                  </a:lnTo>
                  <a:lnTo>
                    <a:pt x="1544" y="1079"/>
                  </a:lnTo>
                  <a:lnTo>
                    <a:pt x="1543" y="1064"/>
                  </a:lnTo>
                  <a:lnTo>
                    <a:pt x="1540" y="1051"/>
                  </a:lnTo>
                  <a:lnTo>
                    <a:pt x="1536" y="1041"/>
                  </a:lnTo>
                  <a:lnTo>
                    <a:pt x="1530" y="1031"/>
                  </a:lnTo>
                  <a:lnTo>
                    <a:pt x="1524" y="1023"/>
                  </a:lnTo>
                  <a:lnTo>
                    <a:pt x="1516" y="1015"/>
                  </a:lnTo>
                  <a:lnTo>
                    <a:pt x="1508" y="1009"/>
                  </a:lnTo>
                  <a:lnTo>
                    <a:pt x="1500" y="1002"/>
                  </a:lnTo>
                  <a:lnTo>
                    <a:pt x="1492" y="996"/>
                  </a:lnTo>
                  <a:lnTo>
                    <a:pt x="1484" y="989"/>
                  </a:lnTo>
                  <a:lnTo>
                    <a:pt x="1477" y="983"/>
                  </a:lnTo>
                  <a:lnTo>
                    <a:pt x="1469" y="974"/>
                  </a:lnTo>
                  <a:lnTo>
                    <a:pt x="1464" y="965"/>
                  </a:lnTo>
                  <a:lnTo>
                    <a:pt x="1459" y="954"/>
                  </a:lnTo>
                  <a:lnTo>
                    <a:pt x="1456" y="941"/>
                  </a:lnTo>
                  <a:lnTo>
                    <a:pt x="1456" y="925"/>
                  </a:lnTo>
                  <a:lnTo>
                    <a:pt x="1456" y="910"/>
                  </a:lnTo>
                  <a:lnTo>
                    <a:pt x="1459" y="897"/>
                  </a:lnTo>
                  <a:lnTo>
                    <a:pt x="1464" y="886"/>
                  </a:lnTo>
                  <a:lnTo>
                    <a:pt x="1469" y="877"/>
                  </a:lnTo>
                  <a:lnTo>
                    <a:pt x="1477" y="868"/>
                  </a:lnTo>
                  <a:lnTo>
                    <a:pt x="1484" y="862"/>
                  </a:lnTo>
                  <a:lnTo>
                    <a:pt x="1492" y="854"/>
                  </a:lnTo>
                  <a:lnTo>
                    <a:pt x="1500" y="849"/>
                  </a:lnTo>
                  <a:lnTo>
                    <a:pt x="1508" y="842"/>
                  </a:lnTo>
                  <a:lnTo>
                    <a:pt x="1516" y="836"/>
                  </a:lnTo>
                  <a:lnTo>
                    <a:pt x="1524" y="828"/>
                  </a:lnTo>
                  <a:lnTo>
                    <a:pt x="1530" y="820"/>
                  </a:lnTo>
                  <a:lnTo>
                    <a:pt x="1536" y="810"/>
                  </a:lnTo>
                  <a:lnTo>
                    <a:pt x="1540" y="799"/>
                  </a:lnTo>
                  <a:lnTo>
                    <a:pt x="1543" y="787"/>
                  </a:lnTo>
                  <a:lnTo>
                    <a:pt x="1544" y="771"/>
                  </a:lnTo>
                  <a:lnTo>
                    <a:pt x="1543" y="753"/>
                  </a:lnTo>
                  <a:lnTo>
                    <a:pt x="1541" y="737"/>
                  </a:lnTo>
                  <a:lnTo>
                    <a:pt x="1538" y="723"/>
                  </a:lnTo>
                  <a:lnTo>
                    <a:pt x="1533" y="710"/>
                  </a:lnTo>
                  <a:lnTo>
                    <a:pt x="1528" y="699"/>
                  </a:lnTo>
                  <a:lnTo>
                    <a:pt x="1522" y="688"/>
                  </a:lnTo>
                  <a:lnTo>
                    <a:pt x="1514" y="679"/>
                  </a:lnTo>
                  <a:lnTo>
                    <a:pt x="1506" y="671"/>
                  </a:lnTo>
                  <a:lnTo>
                    <a:pt x="1497" y="663"/>
                  </a:lnTo>
                  <a:lnTo>
                    <a:pt x="1487" y="657"/>
                  </a:lnTo>
                  <a:lnTo>
                    <a:pt x="1478" y="651"/>
                  </a:lnTo>
                  <a:lnTo>
                    <a:pt x="1467" y="646"/>
                  </a:lnTo>
                  <a:lnTo>
                    <a:pt x="1445" y="637"/>
                  </a:lnTo>
                  <a:lnTo>
                    <a:pt x="1423" y="631"/>
                  </a:lnTo>
                  <a:lnTo>
                    <a:pt x="1400" y="626"/>
                  </a:lnTo>
                  <a:lnTo>
                    <a:pt x="1378" y="620"/>
                  </a:lnTo>
                  <a:lnTo>
                    <a:pt x="1357" y="614"/>
                  </a:lnTo>
                  <a:lnTo>
                    <a:pt x="1339" y="607"/>
                  </a:lnTo>
                  <a:lnTo>
                    <a:pt x="1331" y="603"/>
                  </a:lnTo>
                  <a:lnTo>
                    <a:pt x="1324" y="598"/>
                  </a:lnTo>
                  <a:lnTo>
                    <a:pt x="1318" y="592"/>
                  </a:lnTo>
                  <a:lnTo>
                    <a:pt x="1311" y="586"/>
                  </a:lnTo>
                  <a:lnTo>
                    <a:pt x="1307" y="578"/>
                  </a:lnTo>
                  <a:lnTo>
                    <a:pt x="1304" y="571"/>
                  </a:lnTo>
                  <a:lnTo>
                    <a:pt x="1302" y="561"/>
                  </a:lnTo>
                  <a:lnTo>
                    <a:pt x="1302" y="551"/>
                  </a:lnTo>
                  <a:lnTo>
                    <a:pt x="1303" y="533"/>
                  </a:lnTo>
                  <a:lnTo>
                    <a:pt x="1306" y="517"/>
                  </a:lnTo>
                  <a:lnTo>
                    <a:pt x="1311" y="501"/>
                  </a:lnTo>
                  <a:lnTo>
                    <a:pt x="1320" y="487"/>
                  </a:lnTo>
                  <a:lnTo>
                    <a:pt x="1328" y="473"/>
                  </a:lnTo>
                  <a:lnTo>
                    <a:pt x="1340" y="460"/>
                  </a:lnTo>
                  <a:lnTo>
                    <a:pt x="1353" y="449"/>
                  </a:lnTo>
                  <a:lnTo>
                    <a:pt x="1367" y="438"/>
                  </a:lnTo>
                  <a:lnTo>
                    <a:pt x="1382" y="427"/>
                  </a:lnTo>
                  <a:lnTo>
                    <a:pt x="1398" y="417"/>
                  </a:lnTo>
                  <a:lnTo>
                    <a:pt x="1415" y="409"/>
                  </a:lnTo>
                  <a:lnTo>
                    <a:pt x="1434" y="399"/>
                  </a:lnTo>
                  <a:lnTo>
                    <a:pt x="1471" y="383"/>
                  </a:lnTo>
                  <a:lnTo>
                    <a:pt x="1511" y="368"/>
                  </a:lnTo>
                  <a:lnTo>
                    <a:pt x="1550" y="353"/>
                  </a:lnTo>
                  <a:lnTo>
                    <a:pt x="1587" y="338"/>
                  </a:lnTo>
                  <a:lnTo>
                    <a:pt x="1605" y="331"/>
                  </a:lnTo>
                  <a:lnTo>
                    <a:pt x="1623" y="323"/>
                  </a:lnTo>
                  <a:lnTo>
                    <a:pt x="1640" y="316"/>
                  </a:lnTo>
                  <a:lnTo>
                    <a:pt x="1655" y="307"/>
                  </a:lnTo>
                  <a:lnTo>
                    <a:pt x="1669" y="298"/>
                  </a:lnTo>
                  <a:lnTo>
                    <a:pt x="1682" y="289"/>
                  </a:lnTo>
                  <a:lnTo>
                    <a:pt x="1692" y="279"/>
                  </a:lnTo>
                  <a:lnTo>
                    <a:pt x="1702" y="268"/>
                  </a:lnTo>
                  <a:lnTo>
                    <a:pt x="1710" y="258"/>
                  </a:lnTo>
                  <a:lnTo>
                    <a:pt x="1716" y="246"/>
                  </a:lnTo>
                  <a:lnTo>
                    <a:pt x="1719" y="234"/>
                  </a:lnTo>
                  <a:lnTo>
                    <a:pt x="1720" y="220"/>
                  </a:lnTo>
                  <a:lnTo>
                    <a:pt x="1720" y="199"/>
                  </a:lnTo>
                  <a:lnTo>
                    <a:pt x="1719" y="190"/>
                  </a:lnTo>
                  <a:lnTo>
                    <a:pt x="1718" y="181"/>
                  </a:lnTo>
                  <a:lnTo>
                    <a:pt x="1716" y="173"/>
                  </a:lnTo>
                  <a:lnTo>
                    <a:pt x="1712" y="164"/>
                  </a:lnTo>
                  <a:lnTo>
                    <a:pt x="1707" y="156"/>
                  </a:lnTo>
                  <a:lnTo>
                    <a:pt x="1702" y="147"/>
                  </a:lnTo>
                  <a:lnTo>
                    <a:pt x="1697" y="139"/>
                  </a:lnTo>
                  <a:lnTo>
                    <a:pt x="1689" y="130"/>
                  </a:lnTo>
                  <a:lnTo>
                    <a:pt x="1674" y="114"/>
                  </a:lnTo>
                  <a:lnTo>
                    <a:pt x="1656" y="97"/>
                  </a:lnTo>
                  <a:lnTo>
                    <a:pt x="1637" y="82"/>
                  </a:lnTo>
                  <a:lnTo>
                    <a:pt x="1615" y="67"/>
                  </a:lnTo>
                  <a:lnTo>
                    <a:pt x="1593" y="53"/>
                  </a:lnTo>
                  <a:lnTo>
                    <a:pt x="1569" y="40"/>
                  </a:lnTo>
                  <a:lnTo>
                    <a:pt x="1544" y="28"/>
                  </a:lnTo>
                  <a:lnTo>
                    <a:pt x="1521" y="18"/>
                  </a:lnTo>
                  <a:lnTo>
                    <a:pt x="1497" y="11"/>
                  </a:lnTo>
                  <a:lnTo>
                    <a:pt x="1474" y="4"/>
                  </a:lnTo>
                  <a:lnTo>
                    <a:pt x="1464" y="2"/>
                  </a:lnTo>
                  <a:lnTo>
                    <a:pt x="1453" y="1"/>
                  </a:lnTo>
                  <a:lnTo>
                    <a:pt x="1443" y="0"/>
                  </a:lnTo>
                  <a:lnTo>
                    <a:pt x="1434" y="0"/>
                  </a:lnTo>
                  <a:lnTo>
                    <a:pt x="1411" y="2"/>
                  </a:lnTo>
                  <a:lnTo>
                    <a:pt x="1385" y="9"/>
                  </a:lnTo>
                  <a:lnTo>
                    <a:pt x="1357" y="18"/>
                  </a:lnTo>
                  <a:lnTo>
                    <a:pt x="1327" y="32"/>
                  </a:lnTo>
                  <a:lnTo>
                    <a:pt x="1295" y="48"/>
                  </a:lnTo>
                  <a:lnTo>
                    <a:pt x="1261" y="69"/>
                  </a:lnTo>
                  <a:lnTo>
                    <a:pt x="1225" y="91"/>
                  </a:lnTo>
                  <a:lnTo>
                    <a:pt x="1188" y="116"/>
                  </a:lnTo>
                  <a:lnTo>
                    <a:pt x="1150" y="144"/>
                  </a:lnTo>
                  <a:lnTo>
                    <a:pt x="1110" y="173"/>
                  </a:lnTo>
                  <a:lnTo>
                    <a:pt x="1070" y="204"/>
                  </a:lnTo>
                  <a:lnTo>
                    <a:pt x="1028" y="236"/>
                  </a:lnTo>
                  <a:lnTo>
                    <a:pt x="944" y="304"/>
                  </a:lnTo>
                  <a:lnTo>
                    <a:pt x="858" y="372"/>
                  </a:lnTo>
                  <a:lnTo>
                    <a:pt x="773" y="442"/>
                  </a:lnTo>
                  <a:lnTo>
                    <a:pt x="690" y="510"/>
                  </a:lnTo>
                  <a:lnTo>
                    <a:pt x="650" y="543"/>
                  </a:lnTo>
                  <a:lnTo>
                    <a:pt x="610" y="573"/>
                  </a:lnTo>
                  <a:lnTo>
                    <a:pt x="572" y="603"/>
                  </a:lnTo>
                  <a:lnTo>
                    <a:pt x="535" y="630"/>
                  </a:lnTo>
                  <a:lnTo>
                    <a:pt x="500" y="656"/>
                  </a:lnTo>
                  <a:lnTo>
                    <a:pt x="466" y="678"/>
                  </a:lnTo>
                  <a:lnTo>
                    <a:pt x="434" y="699"/>
                  </a:lnTo>
                  <a:lnTo>
                    <a:pt x="404" y="716"/>
                  </a:lnTo>
                  <a:lnTo>
                    <a:pt x="376" y="730"/>
                  </a:lnTo>
                  <a:lnTo>
                    <a:pt x="351" y="740"/>
                  </a:lnTo>
                  <a:lnTo>
                    <a:pt x="329" y="747"/>
                  </a:lnTo>
                  <a:lnTo>
                    <a:pt x="310" y="749"/>
                  </a:lnTo>
                  <a:lnTo>
                    <a:pt x="334" y="662"/>
                  </a:lnTo>
                  <a:lnTo>
                    <a:pt x="266" y="661"/>
                  </a:lnTo>
                  <a:lnTo>
                    <a:pt x="261" y="662"/>
                  </a:lnTo>
                  <a:lnTo>
                    <a:pt x="257" y="664"/>
                  </a:lnTo>
                  <a:lnTo>
                    <a:pt x="252" y="667"/>
                  </a:lnTo>
                  <a:lnTo>
                    <a:pt x="245" y="673"/>
                  </a:lnTo>
                  <a:lnTo>
                    <a:pt x="230" y="686"/>
                  </a:lnTo>
                  <a:lnTo>
                    <a:pt x="211" y="703"/>
                  </a:lnTo>
                  <a:lnTo>
                    <a:pt x="169" y="747"/>
                  </a:lnTo>
                  <a:lnTo>
                    <a:pt x="122" y="797"/>
                  </a:lnTo>
                  <a:lnTo>
                    <a:pt x="77" y="849"/>
                  </a:lnTo>
                  <a:lnTo>
                    <a:pt x="38" y="895"/>
                  </a:lnTo>
                  <a:lnTo>
                    <a:pt x="22" y="914"/>
                  </a:lnTo>
                  <a:lnTo>
                    <a:pt x="11" y="930"/>
                  </a:lnTo>
                  <a:lnTo>
                    <a:pt x="4" y="941"/>
                  </a:lnTo>
                  <a:lnTo>
                    <a:pt x="0" y="947"/>
                  </a:lnTo>
                  <a:lnTo>
                    <a:pt x="1" y="957"/>
                  </a:lnTo>
                  <a:lnTo>
                    <a:pt x="3" y="967"/>
                  </a:lnTo>
                  <a:lnTo>
                    <a:pt x="6" y="976"/>
                  </a:lnTo>
                  <a:lnTo>
                    <a:pt x="10" y="986"/>
                  </a:lnTo>
                  <a:lnTo>
                    <a:pt x="15" y="996"/>
                  </a:lnTo>
                  <a:lnTo>
                    <a:pt x="22" y="1005"/>
                  </a:lnTo>
                  <a:lnTo>
                    <a:pt x="28" y="1014"/>
                  </a:lnTo>
                  <a:lnTo>
                    <a:pt x="36" y="1021"/>
                  </a:lnTo>
                  <a:lnTo>
                    <a:pt x="44" y="1029"/>
                  </a:lnTo>
                  <a:lnTo>
                    <a:pt x="53" y="1036"/>
                  </a:lnTo>
                  <a:lnTo>
                    <a:pt x="63" y="1043"/>
                  </a:lnTo>
                  <a:lnTo>
                    <a:pt x="71" y="1047"/>
                  </a:lnTo>
                  <a:lnTo>
                    <a:pt x="81" y="1051"/>
                  </a:lnTo>
                  <a:lnTo>
                    <a:pt x="92" y="1055"/>
                  </a:lnTo>
                  <a:lnTo>
                    <a:pt x="101" y="1057"/>
                  </a:lnTo>
                  <a:lnTo>
                    <a:pt x="111" y="10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1024" y="2044"/>
              <a:ext cx="121" cy="88"/>
            </a:xfrm>
            <a:custGeom>
              <a:avLst/>
              <a:gdLst>
                <a:gd name="T0" fmla="*/ 968 w 1698"/>
                <a:gd name="T1" fmla="*/ 254 h 1234"/>
                <a:gd name="T2" fmla="*/ 853 w 1698"/>
                <a:gd name="T3" fmla="*/ 406 h 1234"/>
                <a:gd name="T4" fmla="*/ 490 w 1698"/>
                <a:gd name="T5" fmla="*/ 729 h 1234"/>
                <a:gd name="T6" fmla="*/ 367 w 1698"/>
                <a:gd name="T7" fmla="*/ 520 h 1234"/>
                <a:gd name="T8" fmla="*/ 240 w 1698"/>
                <a:gd name="T9" fmla="*/ 631 h 1234"/>
                <a:gd name="T10" fmla="*/ 171 w 1698"/>
                <a:gd name="T11" fmla="*/ 784 h 1234"/>
                <a:gd name="T12" fmla="*/ 87 w 1698"/>
                <a:gd name="T13" fmla="*/ 932 h 1234"/>
                <a:gd name="T14" fmla="*/ 0 w 1698"/>
                <a:gd name="T15" fmla="*/ 1051 h 1234"/>
                <a:gd name="T16" fmla="*/ 42 w 1698"/>
                <a:gd name="T17" fmla="*/ 1156 h 1234"/>
                <a:gd name="T18" fmla="*/ 136 w 1698"/>
                <a:gd name="T19" fmla="*/ 1231 h 1234"/>
                <a:gd name="T20" fmla="*/ 232 w 1698"/>
                <a:gd name="T21" fmla="*/ 1205 h 1234"/>
                <a:gd name="T22" fmla="*/ 538 w 1698"/>
                <a:gd name="T23" fmla="*/ 895 h 1234"/>
                <a:gd name="T24" fmla="*/ 858 w 1698"/>
                <a:gd name="T25" fmla="*/ 570 h 1234"/>
                <a:gd name="T26" fmla="*/ 942 w 1698"/>
                <a:gd name="T27" fmla="*/ 551 h 1234"/>
                <a:gd name="T28" fmla="*/ 947 w 1698"/>
                <a:gd name="T29" fmla="*/ 607 h 1234"/>
                <a:gd name="T30" fmla="*/ 884 w 1698"/>
                <a:gd name="T31" fmla="*/ 699 h 1234"/>
                <a:gd name="T32" fmla="*/ 882 w 1698"/>
                <a:gd name="T33" fmla="*/ 859 h 1234"/>
                <a:gd name="T34" fmla="*/ 606 w 1698"/>
                <a:gd name="T35" fmla="*/ 1018 h 1234"/>
                <a:gd name="T36" fmla="*/ 600 w 1698"/>
                <a:gd name="T37" fmla="*/ 1095 h 1234"/>
                <a:gd name="T38" fmla="*/ 645 w 1698"/>
                <a:gd name="T39" fmla="*/ 1136 h 1234"/>
                <a:gd name="T40" fmla="*/ 721 w 1698"/>
                <a:gd name="T41" fmla="*/ 1138 h 1234"/>
                <a:gd name="T42" fmla="*/ 787 w 1698"/>
                <a:gd name="T43" fmla="*/ 1074 h 1234"/>
                <a:gd name="T44" fmla="*/ 865 w 1698"/>
                <a:gd name="T45" fmla="*/ 1083 h 1234"/>
                <a:gd name="T46" fmla="*/ 896 w 1698"/>
                <a:gd name="T47" fmla="*/ 1121 h 1234"/>
                <a:gd name="T48" fmla="*/ 965 w 1698"/>
                <a:gd name="T49" fmla="*/ 1109 h 1234"/>
                <a:gd name="T50" fmla="*/ 1039 w 1698"/>
                <a:gd name="T51" fmla="*/ 994 h 1234"/>
                <a:gd name="T52" fmla="*/ 1104 w 1698"/>
                <a:gd name="T53" fmla="*/ 914 h 1234"/>
                <a:gd name="T54" fmla="*/ 1166 w 1698"/>
                <a:gd name="T55" fmla="*/ 920 h 1234"/>
                <a:gd name="T56" fmla="*/ 1149 w 1698"/>
                <a:gd name="T57" fmla="*/ 972 h 1234"/>
                <a:gd name="T58" fmla="*/ 1054 w 1698"/>
                <a:gd name="T59" fmla="*/ 1093 h 1234"/>
                <a:gd name="T60" fmla="*/ 1106 w 1698"/>
                <a:gd name="T61" fmla="*/ 1128 h 1234"/>
                <a:gd name="T62" fmla="*/ 1423 w 1698"/>
                <a:gd name="T63" fmla="*/ 995 h 1234"/>
                <a:gd name="T64" fmla="*/ 1521 w 1698"/>
                <a:gd name="T65" fmla="*/ 911 h 1234"/>
                <a:gd name="T66" fmla="*/ 1482 w 1698"/>
                <a:gd name="T67" fmla="*/ 795 h 1234"/>
                <a:gd name="T68" fmla="*/ 1371 w 1698"/>
                <a:gd name="T69" fmla="*/ 690 h 1234"/>
                <a:gd name="T70" fmla="*/ 1278 w 1698"/>
                <a:gd name="T71" fmla="*/ 685 h 1234"/>
                <a:gd name="T72" fmla="*/ 1205 w 1698"/>
                <a:gd name="T73" fmla="*/ 749 h 1234"/>
                <a:gd name="T74" fmla="*/ 1133 w 1698"/>
                <a:gd name="T75" fmla="*/ 793 h 1234"/>
                <a:gd name="T76" fmla="*/ 1093 w 1698"/>
                <a:gd name="T77" fmla="*/ 778 h 1234"/>
                <a:gd name="T78" fmla="*/ 1087 w 1698"/>
                <a:gd name="T79" fmla="*/ 674 h 1234"/>
                <a:gd name="T80" fmla="*/ 1223 w 1698"/>
                <a:gd name="T81" fmla="*/ 544 h 1234"/>
                <a:gd name="T82" fmla="*/ 1601 w 1698"/>
                <a:gd name="T83" fmla="*/ 330 h 1234"/>
                <a:gd name="T84" fmla="*/ 1698 w 1698"/>
                <a:gd name="T85" fmla="*/ 242 h 1234"/>
                <a:gd name="T86" fmla="*/ 1638 w 1698"/>
                <a:gd name="T87" fmla="*/ 79 h 1234"/>
                <a:gd name="T88" fmla="*/ 1538 w 1698"/>
                <a:gd name="T89" fmla="*/ 5 h 1234"/>
                <a:gd name="T90" fmla="*/ 1469 w 1698"/>
                <a:gd name="T91" fmla="*/ 17 h 1234"/>
                <a:gd name="T92" fmla="*/ 1362 w 1698"/>
                <a:gd name="T93" fmla="*/ 280 h 1234"/>
                <a:gd name="T94" fmla="*/ 1247 w 1698"/>
                <a:gd name="T95" fmla="*/ 434 h 1234"/>
                <a:gd name="T96" fmla="*/ 1141 w 1698"/>
                <a:gd name="T97" fmla="*/ 483 h 1234"/>
                <a:gd name="T98" fmla="*/ 1138 w 1698"/>
                <a:gd name="T99" fmla="*/ 373 h 1234"/>
                <a:gd name="T100" fmla="*/ 1269 w 1698"/>
                <a:gd name="T101" fmla="*/ 281 h 1234"/>
                <a:gd name="T102" fmla="*/ 1355 w 1698"/>
                <a:gd name="T103" fmla="*/ 183 h 1234"/>
                <a:gd name="T104" fmla="*/ 1340 w 1698"/>
                <a:gd name="T105" fmla="*/ 157 h 1234"/>
                <a:gd name="T106" fmla="*/ 1191 w 1698"/>
                <a:gd name="T107" fmla="*/ 242 h 1234"/>
                <a:gd name="T108" fmla="*/ 1086 w 1698"/>
                <a:gd name="T109" fmla="*/ 123 h 1234"/>
                <a:gd name="T110" fmla="*/ 1014 w 1698"/>
                <a:gd name="T111" fmla="*/ 8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8" h="1234">
                  <a:moveTo>
                    <a:pt x="904" y="88"/>
                  </a:moveTo>
                  <a:lnTo>
                    <a:pt x="910" y="102"/>
                  </a:lnTo>
                  <a:lnTo>
                    <a:pt x="918" y="123"/>
                  </a:lnTo>
                  <a:lnTo>
                    <a:pt x="929" y="150"/>
                  </a:lnTo>
                  <a:lnTo>
                    <a:pt x="941" y="180"/>
                  </a:lnTo>
                  <a:lnTo>
                    <a:pt x="952" y="209"/>
                  </a:lnTo>
                  <a:lnTo>
                    <a:pt x="961" y="235"/>
                  </a:lnTo>
                  <a:lnTo>
                    <a:pt x="968" y="254"/>
                  </a:lnTo>
                  <a:lnTo>
                    <a:pt x="970" y="264"/>
                  </a:lnTo>
                  <a:lnTo>
                    <a:pt x="969" y="270"/>
                  </a:lnTo>
                  <a:lnTo>
                    <a:pt x="965" y="279"/>
                  </a:lnTo>
                  <a:lnTo>
                    <a:pt x="958" y="290"/>
                  </a:lnTo>
                  <a:lnTo>
                    <a:pt x="948" y="302"/>
                  </a:lnTo>
                  <a:lnTo>
                    <a:pt x="924" y="331"/>
                  </a:lnTo>
                  <a:lnTo>
                    <a:pt x="892" y="367"/>
                  </a:lnTo>
                  <a:lnTo>
                    <a:pt x="853" y="406"/>
                  </a:lnTo>
                  <a:lnTo>
                    <a:pt x="810" y="449"/>
                  </a:lnTo>
                  <a:lnTo>
                    <a:pt x="763" y="493"/>
                  </a:lnTo>
                  <a:lnTo>
                    <a:pt x="714" y="538"/>
                  </a:lnTo>
                  <a:lnTo>
                    <a:pt x="665" y="582"/>
                  </a:lnTo>
                  <a:lnTo>
                    <a:pt x="617" y="625"/>
                  </a:lnTo>
                  <a:lnTo>
                    <a:pt x="571" y="665"/>
                  </a:lnTo>
                  <a:lnTo>
                    <a:pt x="528" y="699"/>
                  </a:lnTo>
                  <a:lnTo>
                    <a:pt x="490" y="729"/>
                  </a:lnTo>
                  <a:lnTo>
                    <a:pt x="458" y="752"/>
                  </a:lnTo>
                  <a:lnTo>
                    <a:pt x="445" y="759"/>
                  </a:lnTo>
                  <a:lnTo>
                    <a:pt x="434" y="766"/>
                  </a:lnTo>
                  <a:lnTo>
                    <a:pt x="426" y="770"/>
                  </a:lnTo>
                  <a:lnTo>
                    <a:pt x="419" y="771"/>
                  </a:lnTo>
                  <a:lnTo>
                    <a:pt x="331" y="771"/>
                  </a:lnTo>
                  <a:lnTo>
                    <a:pt x="386" y="508"/>
                  </a:lnTo>
                  <a:lnTo>
                    <a:pt x="367" y="520"/>
                  </a:lnTo>
                  <a:lnTo>
                    <a:pt x="348" y="532"/>
                  </a:lnTo>
                  <a:lnTo>
                    <a:pt x="331" y="544"/>
                  </a:lnTo>
                  <a:lnTo>
                    <a:pt x="314" y="557"/>
                  </a:lnTo>
                  <a:lnTo>
                    <a:pt x="298" y="570"/>
                  </a:lnTo>
                  <a:lnTo>
                    <a:pt x="282" y="583"/>
                  </a:lnTo>
                  <a:lnTo>
                    <a:pt x="268" y="598"/>
                  </a:lnTo>
                  <a:lnTo>
                    <a:pt x="253" y="614"/>
                  </a:lnTo>
                  <a:lnTo>
                    <a:pt x="240" y="631"/>
                  </a:lnTo>
                  <a:lnTo>
                    <a:pt x="228" y="647"/>
                  </a:lnTo>
                  <a:lnTo>
                    <a:pt x="216" y="665"/>
                  </a:lnTo>
                  <a:lnTo>
                    <a:pt x="206" y="684"/>
                  </a:lnTo>
                  <a:lnTo>
                    <a:pt x="196" y="704"/>
                  </a:lnTo>
                  <a:lnTo>
                    <a:pt x="188" y="725"/>
                  </a:lnTo>
                  <a:lnTo>
                    <a:pt x="181" y="747"/>
                  </a:lnTo>
                  <a:lnTo>
                    <a:pt x="174" y="769"/>
                  </a:lnTo>
                  <a:lnTo>
                    <a:pt x="171" y="784"/>
                  </a:lnTo>
                  <a:lnTo>
                    <a:pt x="167" y="799"/>
                  </a:lnTo>
                  <a:lnTo>
                    <a:pt x="161" y="813"/>
                  </a:lnTo>
                  <a:lnTo>
                    <a:pt x="156" y="826"/>
                  </a:lnTo>
                  <a:lnTo>
                    <a:pt x="144" y="852"/>
                  </a:lnTo>
                  <a:lnTo>
                    <a:pt x="131" y="874"/>
                  </a:lnTo>
                  <a:lnTo>
                    <a:pt x="117" y="896"/>
                  </a:lnTo>
                  <a:lnTo>
                    <a:pt x="102" y="915"/>
                  </a:lnTo>
                  <a:lnTo>
                    <a:pt x="87" y="932"/>
                  </a:lnTo>
                  <a:lnTo>
                    <a:pt x="73" y="949"/>
                  </a:lnTo>
                  <a:lnTo>
                    <a:pt x="46" y="979"/>
                  </a:lnTo>
                  <a:lnTo>
                    <a:pt x="22" y="1006"/>
                  </a:lnTo>
                  <a:lnTo>
                    <a:pt x="13" y="1019"/>
                  </a:lnTo>
                  <a:lnTo>
                    <a:pt x="6" y="1032"/>
                  </a:lnTo>
                  <a:lnTo>
                    <a:pt x="4" y="1038"/>
                  </a:lnTo>
                  <a:lnTo>
                    <a:pt x="2" y="1045"/>
                  </a:lnTo>
                  <a:lnTo>
                    <a:pt x="0" y="1051"/>
                  </a:lnTo>
                  <a:lnTo>
                    <a:pt x="0" y="1058"/>
                  </a:lnTo>
                  <a:lnTo>
                    <a:pt x="2" y="1070"/>
                  </a:lnTo>
                  <a:lnTo>
                    <a:pt x="4" y="1084"/>
                  </a:lnTo>
                  <a:lnTo>
                    <a:pt x="9" y="1098"/>
                  </a:lnTo>
                  <a:lnTo>
                    <a:pt x="15" y="1113"/>
                  </a:lnTo>
                  <a:lnTo>
                    <a:pt x="23" y="1127"/>
                  </a:lnTo>
                  <a:lnTo>
                    <a:pt x="32" y="1142"/>
                  </a:lnTo>
                  <a:lnTo>
                    <a:pt x="42" y="1156"/>
                  </a:lnTo>
                  <a:lnTo>
                    <a:pt x="53" y="1170"/>
                  </a:lnTo>
                  <a:lnTo>
                    <a:pt x="65" y="1183"/>
                  </a:lnTo>
                  <a:lnTo>
                    <a:pt x="78" y="1195"/>
                  </a:lnTo>
                  <a:lnTo>
                    <a:pt x="90" y="1206"/>
                  </a:lnTo>
                  <a:lnTo>
                    <a:pt x="104" y="1215"/>
                  </a:lnTo>
                  <a:lnTo>
                    <a:pt x="116" y="1223"/>
                  </a:lnTo>
                  <a:lnTo>
                    <a:pt x="129" y="1229"/>
                  </a:lnTo>
                  <a:lnTo>
                    <a:pt x="136" y="1231"/>
                  </a:lnTo>
                  <a:lnTo>
                    <a:pt x="142" y="1232"/>
                  </a:lnTo>
                  <a:lnTo>
                    <a:pt x="149" y="1234"/>
                  </a:lnTo>
                  <a:lnTo>
                    <a:pt x="154" y="1234"/>
                  </a:lnTo>
                  <a:lnTo>
                    <a:pt x="177" y="1234"/>
                  </a:lnTo>
                  <a:lnTo>
                    <a:pt x="187" y="1231"/>
                  </a:lnTo>
                  <a:lnTo>
                    <a:pt x="200" y="1226"/>
                  </a:lnTo>
                  <a:lnTo>
                    <a:pt x="215" y="1217"/>
                  </a:lnTo>
                  <a:lnTo>
                    <a:pt x="232" y="1205"/>
                  </a:lnTo>
                  <a:lnTo>
                    <a:pt x="251" y="1190"/>
                  </a:lnTo>
                  <a:lnTo>
                    <a:pt x="271" y="1171"/>
                  </a:lnTo>
                  <a:lnTo>
                    <a:pt x="294" y="1151"/>
                  </a:lnTo>
                  <a:lnTo>
                    <a:pt x="317" y="1128"/>
                  </a:lnTo>
                  <a:lnTo>
                    <a:pt x="368" y="1078"/>
                  </a:lnTo>
                  <a:lnTo>
                    <a:pt x="422" y="1020"/>
                  </a:lnTo>
                  <a:lnTo>
                    <a:pt x="479" y="959"/>
                  </a:lnTo>
                  <a:lnTo>
                    <a:pt x="538" y="895"/>
                  </a:lnTo>
                  <a:lnTo>
                    <a:pt x="597" y="830"/>
                  </a:lnTo>
                  <a:lnTo>
                    <a:pt x="655" y="768"/>
                  </a:lnTo>
                  <a:lnTo>
                    <a:pt x="712" y="708"/>
                  </a:lnTo>
                  <a:lnTo>
                    <a:pt x="766" y="654"/>
                  </a:lnTo>
                  <a:lnTo>
                    <a:pt x="791" y="630"/>
                  </a:lnTo>
                  <a:lnTo>
                    <a:pt x="814" y="607"/>
                  </a:lnTo>
                  <a:lnTo>
                    <a:pt x="838" y="587"/>
                  </a:lnTo>
                  <a:lnTo>
                    <a:pt x="858" y="570"/>
                  </a:lnTo>
                  <a:lnTo>
                    <a:pt x="879" y="555"/>
                  </a:lnTo>
                  <a:lnTo>
                    <a:pt x="896" y="543"/>
                  </a:lnTo>
                  <a:lnTo>
                    <a:pt x="912" y="534"/>
                  </a:lnTo>
                  <a:lnTo>
                    <a:pt x="926" y="529"/>
                  </a:lnTo>
                  <a:lnTo>
                    <a:pt x="931" y="538"/>
                  </a:lnTo>
                  <a:lnTo>
                    <a:pt x="936" y="545"/>
                  </a:lnTo>
                  <a:lnTo>
                    <a:pt x="939" y="549"/>
                  </a:lnTo>
                  <a:lnTo>
                    <a:pt x="942" y="551"/>
                  </a:lnTo>
                  <a:lnTo>
                    <a:pt x="946" y="552"/>
                  </a:lnTo>
                  <a:lnTo>
                    <a:pt x="948" y="552"/>
                  </a:lnTo>
                  <a:lnTo>
                    <a:pt x="948" y="552"/>
                  </a:lnTo>
                  <a:lnTo>
                    <a:pt x="948" y="557"/>
                  </a:lnTo>
                  <a:lnTo>
                    <a:pt x="948" y="571"/>
                  </a:lnTo>
                  <a:lnTo>
                    <a:pt x="948" y="595"/>
                  </a:lnTo>
                  <a:lnTo>
                    <a:pt x="947" y="601"/>
                  </a:lnTo>
                  <a:lnTo>
                    <a:pt x="947" y="607"/>
                  </a:lnTo>
                  <a:lnTo>
                    <a:pt x="945" y="614"/>
                  </a:lnTo>
                  <a:lnTo>
                    <a:pt x="943" y="621"/>
                  </a:lnTo>
                  <a:lnTo>
                    <a:pt x="937" y="634"/>
                  </a:lnTo>
                  <a:lnTo>
                    <a:pt x="929" y="647"/>
                  </a:lnTo>
                  <a:lnTo>
                    <a:pt x="919" y="660"/>
                  </a:lnTo>
                  <a:lnTo>
                    <a:pt x="909" y="674"/>
                  </a:lnTo>
                  <a:lnTo>
                    <a:pt x="897" y="686"/>
                  </a:lnTo>
                  <a:lnTo>
                    <a:pt x="884" y="699"/>
                  </a:lnTo>
                  <a:lnTo>
                    <a:pt x="858" y="725"/>
                  </a:lnTo>
                  <a:lnTo>
                    <a:pt x="834" y="749"/>
                  </a:lnTo>
                  <a:lnTo>
                    <a:pt x="822" y="760"/>
                  </a:lnTo>
                  <a:lnTo>
                    <a:pt x="811" y="772"/>
                  </a:lnTo>
                  <a:lnTo>
                    <a:pt x="801" y="783"/>
                  </a:lnTo>
                  <a:lnTo>
                    <a:pt x="794" y="793"/>
                  </a:lnTo>
                  <a:lnTo>
                    <a:pt x="881" y="819"/>
                  </a:lnTo>
                  <a:lnTo>
                    <a:pt x="882" y="859"/>
                  </a:lnTo>
                  <a:lnTo>
                    <a:pt x="664" y="913"/>
                  </a:lnTo>
                  <a:lnTo>
                    <a:pt x="653" y="929"/>
                  </a:lnTo>
                  <a:lnTo>
                    <a:pt x="641" y="946"/>
                  </a:lnTo>
                  <a:lnTo>
                    <a:pt x="630" y="964"/>
                  </a:lnTo>
                  <a:lnTo>
                    <a:pt x="619" y="985"/>
                  </a:lnTo>
                  <a:lnTo>
                    <a:pt x="615" y="995"/>
                  </a:lnTo>
                  <a:lnTo>
                    <a:pt x="609" y="1007"/>
                  </a:lnTo>
                  <a:lnTo>
                    <a:pt x="606" y="1018"/>
                  </a:lnTo>
                  <a:lnTo>
                    <a:pt x="602" y="1030"/>
                  </a:lnTo>
                  <a:lnTo>
                    <a:pt x="600" y="1042"/>
                  </a:lnTo>
                  <a:lnTo>
                    <a:pt x="597" y="1054"/>
                  </a:lnTo>
                  <a:lnTo>
                    <a:pt x="596" y="1066"/>
                  </a:lnTo>
                  <a:lnTo>
                    <a:pt x="595" y="1079"/>
                  </a:lnTo>
                  <a:lnTo>
                    <a:pt x="596" y="1084"/>
                  </a:lnTo>
                  <a:lnTo>
                    <a:pt x="597" y="1090"/>
                  </a:lnTo>
                  <a:lnTo>
                    <a:pt x="600" y="1095"/>
                  </a:lnTo>
                  <a:lnTo>
                    <a:pt x="603" y="1102"/>
                  </a:lnTo>
                  <a:lnTo>
                    <a:pt x="607" y="1107"/>
                  </a:lnTo>
                  <a:lnTo>
                    <a:pt x="612" y="1112"/>
                  </a:lnTo>
                  <a:lnTo>
                    <a:pt x="618" y="1118"/>
                  </a:lnTo>
                  <a:lnTo>
                    <a:pt x="623" y="1123"/>
                  </a:lnTo>
                  <a:lnTo>
                    <a:pt x="630" y="1127"/>
                  </a:lnTo>
                  <a:lnTo>
                    <a:pt x="637" y="1132"/>
                  </a:lnTo>
                  <a:lnTo>
                    <a:pt x="645" y="1136"/>
                  </a:lnTo>
                  <a:lnTo>
                    <a:pt x="652" y="1139"/>
                  </a:lnTo>
                  <a:lnTo>
                    <a:pt x="660" y="1141"/>
                  </a:lnTo>
                  <a:lnTo>
                    <a:pt x="667" y="1143"/>
                  </a:lnTo>
                  <a:lnTo>
                    <a:pt x="676" y="1146"/>
                  </a:lnTo>
                  <a:lnTo>
                    <a:pt x="683" y="1146"/>
                  </a:lnTo>
                  <a:lnTo>
                    <a:pt x="698" y="1145"/>
                  </a:lnTo>
                  <a:lnTo>
                    <a:pt x="710" y="1142"/>
                  </a:lnTo>
                  <a:lnTo>
                    <a:pt x="721" y="1138"/>
                  </a:lnTo>
                  <a:lnTo>
                    <a:pt x="731" y="1133"/>
                  </a:lnTo>
                  <a:lnTo>
                    <a:pt x="739" y="1126"/>
                  </a:lnTo>
                  <a:lnTo>
                    <a:pt x="747" y="1119"/>
                  </a:lnTo>
                  <a:lnTo>
                    <a:pt x="754" y="1110"/>
                  </a:lnTo>
                  <a:lnTo>
                    <a:pt x="762" y="1102"/>
                  </a:lnTo>
                  <a:lnTo>
                    <a:pt x="769" y="1092"/>
                  </a:lnTo>
                  <a:lnTo>
                    <a:pt x="778" y="1083"/>
                  </a:lnTo>
                  <a:lnTo>
                    <a:pt x="787" y="1074"/>
                  </a:lnTo>
                  <a:lnTo>
                    <a:pt x="798" y="1065"/>
                  </a:lnTo>
                  <a:lnTo>
                    <a:pt x="810" y="1057"/>
                  </a:lnTo>
                  <a:lnTo>
                    <a:pt x="824" y="1049"/>
                  </a:lnTo>
                  <a:lnTo>
                    <a:pt x="841" y="1042"/>
                  </a:lnTo>
                  <a:lnTo>
                    <a:pt x="860" y="1035"/>
                  </a:lnTo>
                  <a:lnTo>
                    <a:pt x="861" y="1057"/>
                  </a:lnTo>
                  <a:lnTo>
                    <a:pt x="864" y="1076"/>
                  </a:lnTo>
                  <a:lnTo>
                    <a:pt x="865" y="1083"/>
                  </a:lnTo>
                  <a:lnTo>
                    <a:pt x="866" y="1091"/>
                  </a:lnTo>
                  <a:lnTo>
                    <a:pt x="868" y="1097"/>
                  </a:lnTo>
                  <a:lnTo>
                    <a:pt x="870" y="1103"/>
                  </a:lnTo>
                  <a:lnTo>
                    <a:pt x="873" y="1108"/>
                  </a:lnTo>
                  <a:lnTo>
                    <a:pt x="878" y="1112"/>
                  </a:lnTo>
                  <a:lnTo>
                    <a:pt x="882" y="1116"/>
                  </a:lnTo>
                  <a:lnTo>
                    <a:pt x="888" y="1119"/>
                  </a:lnTo>
                  <a:lnTo>
                    <a:pt x="896" y="1121"/>
                  </a:lnTo>
                  <a:lnTo>
                    <a:pt x="904" y="1122"/>
                  </a:lnTo>
                  <a:lnTo>
                    <a:pt x="914" y="1123"/>
                  </a:lnTo>
                  <a:lnTo>
                    <a:pt x="926" y="1123"/>
                  </a:lnTo>
                  <a:lnTo>
                    <a:pt x="934" y="1123"/>
                  </a:lnTo>
                  <a:lnTo>
                    <a:pt x="942" y="1121"/>
                  </a:lnTo>
                  <a:lnTo>
                    <a:pt x="951" y="1118"/>
                  </a:lnTo>
                  <a:lnTo>
                    <a:pt x="957" y="1114"/>
                  </a:lnTo>
                  <a:lnTo>
                    <a:pt x="965" y="1109"/>
                  </a:lnTo>
                  <a:lnTo>
                    <a:pt x="971" y="1104"/>
                  </a:lnTo>
                  <a:lnTo>
                    <a:pt x="977" y="1096"/>
                  </a:lnTo>
                  <a:lnTo>
                    <a:pt x="984" y="1090"/>
                  </a:lnTo>
                  <a:lnTo>
                    <a:pt x="996" y="1073"/>
                  </a:lnTo>
                  <a:lnTo>
                    <a:pt x="1006" y="1054"/>
                  </a:lnTo>
                  <a:lnTo>
                    <a:pt x="1017" y="1035"/>
                  </a:lnTo>
                  <a:lnTo>
                    <a:pt x="1028" y="1015"/>
                  </a:lnTo>
                  <a:lnTo>
                    <a:pt x="1039" y="994"/>
                  </a:lnTo>
                  <a:lnTo>
                    <a:pt x="1048" y="975"/>
                  </a:lnTo>
                  <a:lnTo>
                    <a:pt x="1060" y="957"/>
                  </a:lnTo>
                  <a:lnTo>
                    <a:pt x="1071" y="941"/>
                  </a:lnTo>
                  <a:lnTo>
                    <a:pt x="1077" y="934"/>
                  </a:lnTo>
                  <a:lnTo>
                    <a:pt x="1084" y="928"/>
                  </a:lnTo>
                  <a:lnTo>
                    <a:pt x="1090" y="921"/>
                  </a:lnTo>
                  <a:lnTo>
                    <a:pt x="1097" y="917"/>
                  </a:lnTo>
                  <a:lnTo>
                    <a:pt x="1104" y="914"/>
                  </a:lnTo>
                  <a:lnTo>
                    <a:pt x="1112" y="911"/>
                  </a:lnTo>
                  <a:lnTo>
                    <a:pt x="1119" y="910"/>
                  </a:lnTo>
                  <a:lnTo>
                    <a:pt x="1127" y="910"/>
                  </a:lnTo>
                  <a:lnTo>
                    <a:pt x="1138" y="911"/>
                  </a:lnTo>
                  <a:lnTo>
                    <a:pt x="1148" y="912"/>
                  </a:lnTo>
                  <a:lnTo>
                    <a:pt x="1156" y="915"/>
                  </a:lnTo>
                  <a:lnTo>
                    <a:pt x="1162" y="917"/>
                  </a:lnTo>
                  <a:lnTo>
                    <a:pt x="1166" y="920"/>
                  </a:lnTo>
                  <a:lnTo>
                    <a:pt x="1170" y="925"/>
                  </a:lnTo>
                  <a:lnTo>
                    <a:pt x="1171" y="929"/>
                  </a:lnTo>
                  <a:lnTo>
                    <a:pt x="1171" y="933"/>
                  </a:lnTo>
                  <a:lnTo>
                    <a:pt x="1170" y="939"/>
                  </a:lnTo>
                  <a:lnTo>
                    <a:pt x="1167" y="945"/>
                  </a:lnTo>
                  <a:lnTo>
                    <a:pt x="1164" y="951"/>
                  </a:lnTo>
                  <a:lnTo>
                    <a:pt x="1160" y="958"/>
                  </a:lnTo>
                  <a:lnTo>
                    <a:pt x="1149" y="972"/>
                  </a:lnTo>
                  <a:lnTo>
                    <a:pt x="1135" y="988"/>
                  </a:lnTo>
                  <a:lnTo>
                    <a:pt x="1120" y="1005"/>
                  </a:lnTo>
                  <a:lnTo>
                    <a:pt x="1104" y="1023"/>
                  </a:lnTo>
                  <a:lnTo>
                    <a:pt x="1088" y="1043"/>
                  </a:lnTo>
                  <a:lnTo>
                    <a:pt x="1073" y="1062"/>
                  </a:lnTo>
                  <a:lnTo>
                    <a:pt x="1067" y="1072"/>
                  </a:lnTo>
                  <a:lnTo>
                    <a:pt x="1060" y="1082"/>
                  </a:lnTo>
                  <a:lnTo>
                    <a:pt x="1054" y="1093"/>
                  </a:lnTo>
                  <a:lnTo>
                    <a:pt x="1048" y="1103"/>
                  </a:lnTo>
                  <a:lnTo>
                    <a:pt x="1044" y="1113"/>
                  </a:lnTo>
                  <a:lnTo>
                    <a:pt x="1041" y="1124"/>
                  </a:lnTo>
                  <a:lnTo>
                    <a:pt x="1038" y="1135"/>
                  </a:lnTo>
                  <a:lnTo>
                    <a:pt x="1036" y="1146"/>
                  </a:lnTo>
                  <a:lnTo>
                    <a:pt x="1053" y="1142"/>
                  </a:lnTo>
                  <a:lnTo>
                    <a:pt x="1076" y="1137"/>
                  </a:lnTo>
                  <a:lnTo>
                    <a:pt x="1106" y="1128"/>
                  </a:lnTo>
                  <a:lnTo>
                    <a:pt x="1141" y="1117"/>
                  </a:lnTo>
                  <a:lnTo>
                    <a:pt x="1179" y="1104"/>
                  </a:lnTo>
                  <a:lnTo>
                    <a:pt x="1219" y="1089"/>
                  </a:lnTo>
                  <a:lnTo>
                    <a:pt x="1262" y="1072"/>
                  </a:lnTo>
                  <a:lnTo>
                    <a:pt x="1304" y="1053"/>
                  </a:lnTo>
                  <a:lnTo>
                    <a:pt x="1346" y="1034"/>
                  </a:lnTo>
                  <a:lnTo>
                    <a:pt x="1385" y="1015"/>
                  </a:lnTo>
                  <a:lnTo>
                    <a:pt x="1423" y="995"/>
                  </a:lnTo>
                  <a:lnTo>
                    <a:pt x="1455" y="975"/>
                  </a:lnTo>
                  <a:lnTo>
                    <a:pt x="1469" y="965"/>
                  </a:lnTo>
                  <a:lnTo>
                    <a:pt x="1482" y="956"/>
                  </a:lnTo>
                  <a:lnTo>
                    <a:pt x="1494" y="946"/>
                  </a:lnTo>
                  <a:lnTo>
                    <a:pt x="1503" y="937"/>
                  </a:lnTo>
                  <a:lnTo>
                    <a:pt x="1511" y="928"/>
                  </a:lnTo>
                  <a:lnTo>
                    <a:pt x="1516" y="919"/>
                  </a:lnTo>
                  <a:lnTo>
                    <a:pt x="1521" y="911"/>
                  </a:lnTo>
                  <a:lnTo>
                    <a:pt x="1522" y="903"/>
                  </a:lnTo>
                  <a:lnTo>
                    <a:pt x="1522" y="881"/>
                  </a:lnTo>
                  <a:lnTo>
                    <a:pt x="1521" y="870"/>
                  </a:lnTo>
                  <a:lnTo>
                    <a:pt x="1516" y="857"/>
                  </a:lnTo>
                  <a:lnTo>
                    <a:pt x="1511" y="843"/>
                  </a:lnTo>
                  <a:lnTo>
                    <a:pt x="1502" y="828"/>
                  </a:lnTo>
                  <a:lnTo>
                    <a:pt x="1494" y="812"/>
                  </a:lnTo>
                  <a:lnTo>
                    <a:pt x="1482" y="795"/>
                  </a:lnTo>
                  <a:lnTo>
                    <a:pt x="1470" y="779"/>
                  </a:lnTo>
                  <a:lnTo>
                    <a:pt x="1457" y="762"/>
                  </a:lnTo>
                  <a:lnTo>
                    <a:pt x="1443" y="747"/>
                  </a:lnTo>
                  <a:lnTo>
                    <a:pt x="1428" y="732"/>
                  </a:lnTo>
                  <a:lnTo>
                    <a:pt x="1414" y="718"/>
                  </a:lnTo>
                  <a:lnTo>
                    <a:pt x="1399" y="707"/>
                  </a:lnTo>
                  <a:lnTo>
                    <a:pt x="1385" y="696"/>
                  </a:lnTo>
                  <a:lnTo>
                    <a:pt x="1371" y="690"/>
                  </a:lnTo>
                  <a:lnTo>
                    <a:pt x="1364" y="686"/>
                  </a:lnTo>
                  <a:lnTo>
                    <a:pt x="1357" y="684"/>
                  </a:lnTo>
                  <a:lnTo>
                    <a:pt x="1351" y="683"/>
                  </a:lnTo>
                  <a:lnTo>
                    <a:pt x="1345" y="683"/>
                  </a:lnTo>
                  <a:lnTo>
                    <a:pt x="1301" y="683"/>
                  </a:lnTo>
                  <a:lnTo>
                    <a:pt x="1293" y="683"/>
                  </a:lnTo>
                  <a:lnTo>
                    <a:pt x="1286" y="684"/>
                  </a:lnTo>
                  <a:lnTo>
                    <a:pt x="1278" y="685"/>
                  </a:lnTo>
                  <a:lnTo>
                    <a:pt x="1272" y="688"/>
                  </a:lnTo>
                  <a:lnTo>
                    <a:pt x="1259" y="693"/>
                  </a:lnTo>
                  <a:lnTo>
                    <a:pt x="1248" y="700"/>
                  </a:lnTo>
                  <a:lnTo>
                    <a:pt x="1238" y="708"/>
                  </a:lnTo>
                  <a:lnTo>
                    <a:pt x="1230" y="718"/>
                  </a:lnTo>
                  <a:lnTo>
                    <a:pt x="1221" y="727"/>
                  </a:lnTo>
                  <a:lnTo>
                    <a:pt x="1213" y="738"/>
                  </a:lnTo>
                  <a:lnTo>
                    <a:pt x="1205" y="749"/>
                  </a:lnTo>
                  <a:lnTo>
                    <a:pt x="1196" y="758"/>
                  </a:lnTo>
                  <a:lnTo>
                    <a:pt x="1187" y="768"/>
                  </a:lnTo>
                  <a:lnTo>
                    <a:pt x="1177" y="775"/>
                  </a:lnTo>
                  <a:lnTo>
                    <a:pt x="1166" y="783"/>
                  </a:lnTo>
                  <a:lnTo>
                    <a:pt x="1155" y="788"/>
                  </a:lnTo>
                  <a:lnTo>
                    <a:pt x="1147" y="791"/>
                  </a:lnTo>
                  <a:lnTo>
                    <a:pt x="1141" y="792"/>
                  </a:lnTo>
                  <a:lnTo>
                    <a:pt x="1133" y="793"/>
                  </a:lnTo>
                  <a:lnTo>
                    <a:pt x="1125" y="793"/>
                  </a:lnTo>
                  <a:lnTo>
                    <a:pt x="1119" y="793"/>
                  </a:lnTo>
                  <a:lnTo>
                    <a:pt x="1114" y="792"/>
                  </a:lnTo>
                  <a:lnTo>
                    <a:pt x="1109" y="791"/>
                  </a:lnTo>
                  <a:lnTo>
                    <a:pt x="1105" y="787"/>
                  </a:lnTo>
                  <a:lnTo>
                    <a:pt x="1101" y="785"/>
                  </a:lnTo>
                  <a:lnTo>
                    <a:pt x="1097" y="782"/>
                  </a:lnTo>
                  <a:lnTo>
                    <a:pt x="1093" y="778"/>
                  </a:lnTo>
                  <a:lnTo>
                    <a:pt x="1091" y="773"/>
                  </a:lnTo>
                  <a:lnTo>
                    <a:pt x="1086" y="764"/>
                  </a:lnTo>
                  <a:lnTo>
                    <a:pt x="1083" y="753"/>
                  </a:lnTo>
                  <a:lnTo>
                    <a:pt x="1082" y="740"/>
                  </a:lnTo>
                  <a:lnTo>
                    <a:pt x="1080" y="727"/>
                  </a:lnTo>
                  <a:lnTo>
                    <a:pt x="1080" y="705"/>
                  </a:lnTo>
                  <a:lnTo>
                    <a:pt x="1083" y="690"/>
                  </a:lnTo>
                  <a:lnTo>
                    <a:pt x="1087" y="674"/>
                  </a:lnTo>
                  <a:lnTo>
                    <a:pt x="1096" y="659"/>
                  </a:lnTo>
                  <a:lnTo>
                    <a:pt x="1107" y="642"/>
                  </a:lnTo>
                  <a:lnTo>
                    <a:pt x="1121" y="625"/>
                  </a:lnTo>
                  <a:lnTo>
                    <a:pt x="1137" y="609"/>
                  </a:lnTo>
                  <a:lnTo>
                    <a:pt x="1157" y="593"/>
                  </a:lnTo>
                  <a:lnTo>
                    <a:pt x="1177" y="577"/>
                  </a:lnTo>
                  <a:lnTo>
                    <a:pt x="1200" y="560"/>
                  </a:lnTo>
                  <a:lnTo>
                    <a:pt x="1223" y="544"/>
                  </a:lnTo>
                  <a:lnTo>
                    <a:pt x="1249" y="528"/>
                  </a:lnTo>
                  <a:lnTo>
                    <a:pt x="1276" y="511"/>
                  </a:lnTo>
                  <a:lnTo>
                    <a:pt x="1332" y="478"/>
                  </a:lnTo>
                  <a:lnTo>
                    <a:pt x="1390" y="447"/>
                  </a:lnTo>
                  <a:lnTo>
                    <a:pt x="1447" y="416"/>
                  </a:lnTo>
                  <a:lnTo>
                    <a:pt x="1502" y="386"/>
                  </a:lnTo>
                  <a:lnTo>
                    <a:pt x="1555" y="357"/>
                  </a:lnTo>
                  <a:lnTo>
                    <a:pt x="1601" y="330"/>
                  </a:lnTo>
                  <a:lnTo>
                    <a:pt x="1623" y="317"/>
                  </a:lnTo>
                  <a:lnTo>
                    <a:pt x="1641" y="305"/>
                  </a:lnTo>
                  <a:lnTo>
                    <a:pt x="1657" y="293"/>
                  </a:lnTo>
                  <a:lnTo>
                    <a:pt x="1671" y="282"/>
                  </a:lnTo>
                  <a:lnTo>
                    <a:pt x="1683" y="271"/>
                  </a:lnTo>
                  <a:lnTo>
                    <a:pt x="1691" y="261"/>
                  </a:lnTo>
                  <a:lnTo>
                    <a:pt x="1696" y="251"/>
                  </a:lnTo>
                  <a:lnTo>
                    <a:pt x="1698" y="242"/>
                  </a:lnTo>
                  <a:lnTo>
                    <a:pt x="1697" y="221"/>
                  </a:lnTo>
                  <a:lnTo>
                    <a:pt x="1694" y="199"/>
                  </a:lnTo>
                  <a:lnTo>
                    <a:pt x="1688" y="178"/>
                  </a:lnTo>
                  <a:lnTo>
                    <a:pt x="1682" y="157"/>
                  </a:lnTo>
                  <a:lnTo>
                    <a:pt x="1673" y="136"/>
                  </a:lnTo>
                  <a:lnTo>
                    <a:pt x="1662" y="116"/>
                  </a:lnTo>
                  <a:lnTo>
                    <a:pt x="1652" y="98"/>
                  </a:lnTo>
                  <a:lnTo>
                    <a:pt x="1638" y="79"/>
                  </a:lnTo>
                  <a:lnTo>
                    <a:pt x="1624" y="62"/>
                  </a:lnTo>
                  <a:lnTo>
                    <a:pt x="1609" y="47"/>
                  </a:lnTo>
                  <a:lnTo>
                    <a:pt x="1593" y="33"/>
                  </a:lnTo>
                  <a:lnTo>
                    <a:pt x="1575" y="22"/>
                  </a:lnTo>
                  <a:lnTo>
                    <a:pt x="1566" y="17"/>
                  </a:lnTo>
                  <a:lnTo>
                    <a:pt x="1557" y="13"/>
                  </a:lnTo>
                  <a:lnTo>
                    <a:pt x="1548" y="8"/>
                  </a:lnTo>
                  <a:lnTo>
                    <a:pt x="1538" y="5"/>
                  </a:lnTo>
                  <a:lnTo>
                    <a:pt x="1528" y="3"/>
                  </a:lnTo>
                  <a:lnTo>
                    <a:pt x="1519" y="1"/>
                  </a:lnTo>
                  <a:lnTo>
                    <a:pt x="1509" y="0"/>
                  </a:lnTo>
                  <a:lnTo>
                    <a:pt x="1499" y="0"/>
                  </a:lnTo>
                  <a:lnTo>
                    <a:pt x="1494" y="1"/>
                  </a:lnTo>
                  <a:lnTo>
                    <a:pt x="1486" y="5"/>
                  </a:lnTo>
                  <a:lnTo>
                    <a:pt x="1478" y="11"/>
                  </a:lnTo>
                  <a:lnTo>
                    <a:pt x="1469" y="17"/>
                  </a:lnTo>
                  <a:lnTo>
                    <a:pt x="1450" y="32"/>
                  </a:lnTo>
                  <a:lnTo>
                    <a:pt x="1434" y="44"/>
                  </a:lnTo>
                  <a:lnTo>
                    <a:pt x="1434" y="154"/>
                  </a:lnTo>
                  <a:lnTo>
                    <a:pt x="1419" y="177"/>
                  </a:lnTo>
                  <a:lnTo>
                    <a:pt x="1405" y="202"/>
                  </a:lnTo>
                  <a:lnTo>
                    <a:pt x="1391" y="227"/>
                  </a:lnTo>
                  <a:lnTo>
                    <a:pt x="1377" y="253"/>
                  </a:lnTo>
                  <a:lnTo>
                    <a:pt x="1362" y="280"/>
                  </a:lnTo>
                  <a:lnTo>
                    <a:pt x="1347" y="307"/>
                  </a:lnTo>
                  <a:lnTo>
                    <a:pt x="1332" y="332"/>
                  </a:lnTo>
                  <a:lnTo>
                    <a:pt x="1316" y="358"/>
                  </a:lnTo>
                  <a:lnTo>
                    <a:pt x="1297" y="382"/>
                  </a:lnTo>
                  <a:lnTo>
                    <a:pt x="1278" y="404"/>
                  </a:lnTo>
                  <a:lnTo>
                    <a:pt x="1268" y="415"/>
                  </a:lnTo>
                  <a:lnTo>
                    <a:pt x="1258" y="425"/>
                  </a:lnTo>
                  <a:lnTo>
                    <a:pt x="1247" y="434"/>
                  </a:lnTo>
                  <a:lnTo>
                    <a:pt x="1236" y="443"/>
                  </a:lnTo>
                  <a:lnTo>
                    <a:pt x="1223" y="452"/>
                  </a:lnTo>
                  <a:lnTo>
                    <a:pt x="1211" y="459"/>
                  </a:lnTo>
                  <a:lnTo>
                    <a:pt x="1199" y="465"/>
                  </a:lnTo>
                  <a:lnTo>
                    <a:pt x="1185" y="471"/>
                  </a:lnTo>
                  <a:lnTo>
                    <a:pt x="1171" y="476"/>
                  </a:lnTo>
                  <a:lnTo>
                    <a:pt x="1156" y="479"/>
                  </a:lnTo>
                  <a:lnTo>
                    <a:pt x="1141" y="483"/>
                  </a:lnTo>
                  <a:lnTo>
                    <a:pt x="1125" y="485"/>
                  </a:lnTo>
                  <a:lnTo>
                    <a:pt x="1125" y="418"/>
                  </a:lnTo>
                  <a:lnTo>
                    <a:pt x="1125" y="410"/>
                  </a:lnTo>
                  <a:lnTo>
                    <a:pt x="1127" y="402"/>
                  </a:lnTo>
                  <a:lnTo>
                    <a:pt x="1128" y="395"/>
                  </a:lnTo>
                  <a:lnTo>
                    <a:pt x="1131" y="387"/>
                  </a:lnTo>
                  <a:lnTo>
                    <a:pt x="1134" y="381"/>
                  </a:lnTo>
                  <a:lnTo>
                    <a:pt x="1138" y="373"/>
                  </a:lnTo>
                  <a:lnTo>
                    <a:pt x="1143" y="367"/>
                  </a:lnTo>
                  <a:lnTo>
                    <a:pt x="1148" y="361"/>
                  </a:lnTo>
                  <a:lnTo>
                    <a:pt x="1160" y="350"/>
                  </a:lnTo>
                  <a:lnTo>
                    <a:pt x="1174" y="339"/>
                  </a:lnTo>
                  <a:lnTo>
                    <a:pt x="1188" y="328"/>
                  </a:lnTo>
                  <a:lnTo>
                    <a:pt x="1204" y="318"/>
                  </a:lnTo>
                  <a:lnTo>
                    <a:pt x="1237" y="300"/>
                  </a:lnTo>
                  <a:lnTo>
                    <a:pt x="1269" y="281"/>
                  </a:lnTo>
                  <a:lnTo>
                    <a:pt x="1284" y="270"/>
                  </a:lnTo>
                  <a:lnTo>
                    <a:pt x="1298" y="261"/>
                  </a:lnTo>
                  <a:lnTo>
                    <a:pt x="1310" y="249"/>
                  </a:lnTo>
                  <a:lnTo>
                    <a:pt x="1321" y="237"/>
                  </a:lnTo>
                  <a:lnTo>
                    <a:pt x="1333" y="221"/>
                  </a:lnTo>
                  <a:lnTo>
                    <a:pt x="1342" y="206"/>
                  </a:lnTo>
                  <a:lnTo>
                    <a:pt x="1350" y="194"/>
                  </a:lnTo>
                  <a:lnTo>
                    <a:pt x="1355" y="183"/>
                  </a:lnTo>
                  <a:lnTo>
                    <a:pt x="1359" y="175"/>
                  </a:lnTo>
                  <a:lnTo>
                    <a:pt x="1360" y="168"/>
                  </a:lnTo>
                  <a:lnTo>
                    <a:pt x="1361" y="163"/>
                  </a:lnTo>
                  <a:lnTo>
                    <a:pt x="1359" y="159"/>
                  </a:lnTo>
                  <a:lnTo>
                    <a:pt x="1356" y="157"/>
                  </a:lnTo>
                  <a:lnTo>
                    <a:pt x="1352" y="155"/>
                  </a:lnTo>
                  <a:lnTo>
                    <a:pt x="1347" y="155"/>
                  </a:lnTo>
                  <a:lnTo>
                    <a:pt x="1340" y="157"/>
                  </a:lnTo>
                  <a:lnTo>
                    <a:pt x="1325" y="162"/>
                  </a:lnTo>
                  <a:lnTo>
                    <a:pt x="1308" y="169"/>
                  </a:lnTo>
                  <a:lnTo>
                    <a:pt x="1289" y="179"/>
                  </a:lnTo>
                  <a:lnTo>
                    <a:pt x="1269" y="191"/>
                  </a:lnTo>
                  <a:lnTo>
                    <a:pt x="1250" y="203"/>
                  </a:lnTo>
                  <a:lnTo>
                    <a:pt x="1232" y="214"/>
                  </a:lnTo>
                  <a:lnTo>
                    <a:pt x="1203" y="234"/>
                  </a:lnTo>
                  <a:lnTo>
                    <a:pt x="1191" y="242"/>
                  </a:lnTo>
                  <a:lnTo>
                    <a:pt x="1177" y="233"/>
                  </a:lnTo>
                  <a:lnTo>
                    <a:pt x="1165" y="221"/>
                  </a:lnTo>
                  <a:lnTo>
                    <a:pt x="1154" y="209"/>
                  </a:lnTo>
                  <a:lnTo>
                    <a:pt x="1143" y="197"/>
                  </a:lnTo>
                  <a:lnTo>
                    <a:pt x="1123" y="172"/>
                  </a:lnTo>
                  <a:lnTo>
                    <a:pt x="1104" y="146"/>
                  </a:lnTo>
                  <a:lnTo>
                    <a:pt x="1096" y="134"/>
                  </a:lnTo>
                  <a:lnTo>
                    <a:pt x="1086" y="123"/>
                  </a:lnTo>
                  <a:lnTo>
                    <a:pt x="1076" y="114"/>
                  </a:lnTo>
                  <a:lnTo>
                    <a:pt x="1065" y="105"/>
                  </a:lnTo>
                  <a:lnTo>
                    <a:pt x="1054" y="98"/>
                  </a:lnTo>
                  <a:lnTo>
                    <a:pt x="1042" y="92"/>
                  </a:lnTo>
                  <a:lnTo>
                    <a:pt x="1035" y="91"/>
                  </a:lnTo>
                  <a:lnTo>
                    <a:pt x="1029" y="89"/>
                  </a:lnTo>
                  <a:lnTo>
                    <a:pt x="1021" y="88"/>
                  </a:lnTo>
                  <a:lnTo>
                    <a:pt x="1014" y="88"/>
                  </a:lnTo>
                  <a:lnTo>
                    <a:pt x="904"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noEditPoints="1"/>
            </p:cNvSpPr>
            <p:nvPr/>
          </p:nvSpPr>
          <p:spPr bwMode="auto">
            <a:xfrm>
              <a:off x="1052" y="2129"/>
              <a:ext cx="79" cy="69"/>
            </a:xfrm>
            <a:custGeom>
              <a:avLst/>
              <a:gdLst>
                <a:gd name="T0" fmla="*/ 351 w 1102"/>
                <a:gd name="T1" fmla="*/ 370 h 973"/>
                <a:gd name="T2" fmla="*/ 331 w 1102"/>
                <a:gd name="T3" fmla="*/ 325 h 973"/>
                <a:gd name="T4" fmla="*/ 352 w 1102"/>
                <a:gd name="T5" fmla="*/ 277 h 973"/>
                <a:gd name="T6" fmla="*/ 390 w 1102"/>
                <a:gd name="T7" fmla="*/ 271 h 973"/>
                <a:gd name="T8" fmla="*/ 413 w 1102"/>
                <a:gd name="T9" fmla="*/ 298 h 973"/>
                <a:gd name="T10" fmla="*/ 410 w 1102"/>
                <a:gd name="T11" fmla="*/ 357 h 973"/>
                <a:gd name="T12" fmla="*/ 573 w 1102"/>
                <a:gd name="T13" fmla="*/ 378 h 973"/>
                <a:gd name="T14" fmla="*/ 585 w 1102"/>
                <a:gd name="T15" fmla="*/ 286 h 973"/>
                <a:gd name="T16" fmla="*/ 630 w 1102"/>
                <a:gd name="T17" fmla="*/ 201 h 973"/>
                <a:gd name="T18" fmla="*/ 682 w 1102"/>
                <a:gd name="T19" fmla="*/ 128 h 973"/>
                <a:gd name="T20" fmla="*/ 676 w 1102"/>
                <a:gd name="T21" fmla="*/ 70 h 973"/>
                <a:gd name="T22" fmla="*/ 649 w 1102"/>
                <a:gd name="T23" fmla="*/ 51 h 973"/>
                <a:gd name="T24" fmla="*/ 578 w 1102"/>
                <a:gd name="T25" fmla="*/ 53 h 973"/>
                <a:gd name="T26" fmla="*/ 437 w 1102"/>
                <a:gd name="T27" fmla="*/ 37 h 973"/>
                <a:gd name="T28" fmla="*/ 165 w 1102"/>
                <a:gd name="T29" fmla="*/ 302 h 973"/>
                <a:gd name="T30" fmla="*/ 25 w 1102"/>
                <a:gd name="T31" fmla="*/ 464 h 973"/>
                <a:gd name="T32" fmla="*/ 1 w 1102"/>
                <a:gd name="T33" fmla="*/ 537 h 973"/>
                <a:gd name="T34" fmla="*/ 30 w 1102"/>
                <a:gd name="T35" fmla="*/ 579 h 973"/>
                <a:gd name="T36" fmla="*/ 83 w 1102"/>
                <a:gd name="T37" fmla="*/ 614 h 973"/>
                <a:gd name="T38" fmla="*/ 126 w 1102"/>
                <a:gd name="T39" fmla="*/ 617 h 973"/>
                <a:gd name="T40" fmla="*/ 185 w 1102"/>
                <a:gd name="T41" fmla="*/ 542 h 973"/>
                <a:gd name="T42" fmla="*/ 230 w 1102"/>
                <a:gd name="T43" fmla="*/ 505 h 973"/>
                <a:gd name="T44" fmla="*/ 295 w 1102"/>
                <a:gd name="T45" fmla="*/ 488 h 973"/>
                <a:gd name="T46" fmla="*/ 357 w 1102"/>
                <a:gd name="T47" fmla="*/ 499 h 973"/>
                <a:gd name="T48" fmla="*/ 374 w 1102"/>
                <a:gd name="T49" fmla="*/ 537 h 973"/>
                <a:gd name="T50" fmla="*/ 365 w 1102"/>
                <a:gd name="T51" fmla="*/ 579 h 973"/>
                <a:gd name="T52" fmla="*/ 291 w 1102"/>
                <a:gd name="T53" fmla="*/ 624 h 973"/>
                <a:gd name="T54" fmla="*/ 267 w 1102"/>
                <a:gd name="T55" fmla="*/ 662 h 973"/>
                <a:gd name="T56" fmla="*/ 270 w 1102"/>
                <a:gd name="T57" fmla="*/ 705 h 973"/>
                <a:gd name="T58" fmla="*/ 327 w 1102"/>
                <a:gd name="T59" fmla="*/ 742 h 973"/>
                <a:gd name="T60" fmla="*/ 427 w 1102"/>
                <a:gd name="T61" fmla="*/ 944 h 973"/>
                <a:gd name="T62" fmla="*/ 496 w 1102"/>
                <a:gd name="T63" fmla="*/ 971 h 973"/>
                <a:gd name="T64" fmla="*/ 602 w 1102"/>
                <a:gd name="T65" fmla="*/ 965 h 973"/>
                <a:gd name="T66" fmla="*/ 737 w 1102"/>
                <a:gd name="T67" fmla="*/ 924 h 973"/>
                <a:gd name="T68" fmla="*/ 879 w 1102"/>
                <a:gd name="T69" fmla="*/ 859 h 973"/>
                <a:gd name="T70" fmla="*/ 1003 w 1102"/>
                <a:gd name="T71" fmla="*/ 779 h 973"/>
                <a:gd name="T72" fmla="*/ 1085 w 1102"/>
                <a:gd name="T73" fmla="*/ 695 h 973"/>
                <a:gd name="T74" fmla="*/ 1100 w 1102"/>
                <a:gd name="T75" fmla="*/ 632 h 973"/>
                <a:gd name="T76" fmla="*/ 1074 w 1102"/>
                <a:gd name="T77" fmla="*/ 599 h 973"/>
                <a:gd name="T78" fmla="*/ 1030 w 1102"/>
                <a:gd name="T79" fmla="*/ 579 h 973"/>
                <a:gd name="T80" fmla="*/ 904 w 1102"/>
                <a:gd name="T81" fmla="*/ 632 h 973"/>
                <a:gd name="T82" fmla="*/ 738 w 1102"/>
                <a:gd name="T83" fmla="*/ 752 h 973"/>
                <a:gd name="T84" fmla="*/ 627 w 1102"/>
                <a:gd name="T85" fmla="*/ 803 h 973"/>
                <a:gd name="T86" fmla="*/ 524 w 1102"/>
                <a:gd name="T87" fmla="*/ 819 h 973"/>
                <a:gd name="T88" fmla="*/ 499 w 1102"/>
                <a:gd name="T89" fmla="*/ 804 h 973"/>
                <a:gd name="T90" fmla="*/ 485 w 1102"/>
                <a:gd name="T91" fmla="*/ 731 h 973"/>
                <a:gd name="T92" fmla="*/ 507 w 1102"/>
                <a:gd name="T93" fmla="*/ 650 h 973"/>
                <a:gd name="T94" fmla="*/ 598 w 1102"/>
                <a:gd name="T95" fmla="*/ 515 h 973"/>
                <a:gd name="T96" fmla="*/ 706 w 1102"/>
                <a:gd name="T97" fmla="*/ 422 h 973"/>
                <a:gd name="T98" fmla="*/ 819 w 1102"/>
                <a:gd name="T99" fmla="*/ 348 h 973"/>
                <a:gd name="T100" fmla="*/ 938 w 1102"/>
                <a:gd name="T101" fmla="*/ 232 h 973"/>
                <a:gd name="T102" fmla="*/ 968 w 1102"/>
                <a:gd name="T103" fmla="*/ 175 h 973"/>
                <a:gd name="T104" fmla="*/ 958 w 1102"/>
                <a:gd name="T105" fmla="*/ 108 h 973"/>
                <a:gd name="T106" fmla="*/ 907 w 1102"/>
                <a:gd name="T107" fmla="*/ 36 h 973"/>
                <a:gd name="T108" fmla="*/ 838 w 1102"/>
                <a:gd name="T109" fmla="*/ 4 h 973"/>
                <a:gd name="T110" fmla="*/ 780 w 1102"/>
                <a:gd name="T111" fmla="*/ 10 h 973"/>
                <a:gd name="T112" fmla="*/ 757 w 1102"/>
                <a:gd name="T113" fmla="*/ 30 h 973"/>
                <a:gd name="T114" fmla="*/ 746 w 1102"/>
                <a:gd name="T115" fmla="*/ 9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73">
                  <a:moveTo>
                    <a:pt x="374" y="378"/>
                  </a:moveTo>
                  <a:lnTo>
                    <a:pt x="369" y="378"/>
                  </a:lnTo>
                  <a:lnTo>
                    <a:pt x="364" y="377"/>
                  </a:lnTo>
                  <a:lnTo>
                    <a:pt x="359" y="375"/>
                  </a:lnTo>
                  <a:lnTo>
                    <a:pt x="355" y="373"/>
                  </a:lnTo>
                  <a:lnTo>
                    <a:pt x="351" y="370"/>
                  </a:lnTo>
                  <a:lnTo>
                    <a:pt x="347" y="367"/>
                  </a:lnTo>
                  <a:lnTo>
                    <a:pt x="344" y="363"/>
                  </a:lnTo>
                  <a:lnTo>
                    <a:pt x="341" y="359"/>
                  </a:lnTo>
                  <a:lnTo>
                    <a:pt x="337" y="349"/>
                  </a:lnTo>
                  <a:lnTo>
                    <a:pt x="334" y="337"/>
                  </a:lnTo>
                  <a:lnTo>
                    <a:pt x="331" y="325"/>
                  </a:lnTo>
                  <a:lnTo>
                    <a:pt x="330" y="313"/>
                  </a:lnTo>
                  <a:lnTo>
                    <a:pt x="331" y="305"/>
                  </a:lnTo>
                  <a:lnTo>
                    <a:pt x="335" y="296"/>
                  </a:lnTo>
                  <a:lnTo>
                    <a:pt x="340" y="290"/>
                  </a:lnTo>
                  <a:lnTo>
                    <a:pt x="345" y="282"/>
                  </a:lnTo>
                  <a:lnTo>
                    <a:pt x="352" y="277"/>
                  </a:lnTo>
                  <a:lnTo>
                    <a:pt x="359" y="272"/>
                  </a:lnTo>
                  <a:lnTo>
                    <a:pt x="367" y="269"/>
                  </a:lnTo>
                  <a:lnTo>
                    <a:pt x="374" y="267"/>
                  </a:lnTo>
                  <a:lnTo>
                    <a:pt x="381" y="269"/>
                  </a:lnTo>
                  <a:lnTo>
                    <a:pt x="386" y="270"/>
                  </a:lnTo>
                  <a:lnTo>
                    <a:pt x="390" y="271"/>
                  </a:lnTo>
                  <a:lnTo>
                    <a:pt x="395" y="273"/>
                  </a:lnTo>
                  <a:lnTo>
                    <a:pt x="399" y="276"/>
                  </a:lnTo>
                  <a:lnTo>
                    <a:pt x="402" y="279"/>
                  </a:lnTo>
                  <a:lnTo>
                    <a:pt x="405" y="284"/>
                  </a:lnTo>
                  <a:lnTo>
                    <a:pt x="409" y="288"/>
                  </a:lnTo>
                  <a:lnTo>
                    <a:pt x="413" y="298"/>
                  </a:lnTo>
                  <a:lnTo>
                    <a:pt x="416" y="308"/>
                  </a:lnTo>
                  <a:lnTo>
                    <a:pt x="418" y="321"/>
                  </a:lnTo>
                  <a:lnTo>
                    <a:pt x="419" y="334"/>
                  </a:lnTo>
                  <a:lnTo>
                    <a:pt x="418" y="341"/>
                  </a:lnTo>
                  <a:lnTo>
                    <a:pt x="415" y="349"/>
                  </a:lnTo>
                  <a:lnTo>
                    <a:pt x="410" y="357"/>
                  </a:lnTo>
                  <a:lnTo>
                    <a:pt x="404" y="363"/>
                  </a:lnTo>
                  <a:lnTo>
                    <a:pt x="398" y="369"/>
                  </a:lnTo>
                  <a:lnTo>
                    <a:pt x="390" y="374"/>
                  </a:lnTo>
                  <a:lnTo>
                    <a:pt x="382" y="377"/>
                  </a:lnTo>
                  <a:lnTo>
                    <a:pt x="374" y="378"/>
                  </a:lnTo>
                  <a:close/>
                  <a:moveTo>
                    <a:pt x="573" y="378"/>
                  </a:moveTo>
                  <a:lnTo>
                    <a:pt x="574" y="360"/>
                  </a:lnTo>
                  <a:lnTo>
                    <a:pt x="575" y="343"/>
                  </a:lnTo>
                  <a:lnTo>
                    <a:pt x="577" y="326"/>
                  </a:lnTo>
                  <a:lnTo>
                    <a:pt x="579" y="311"/>
                  </a:lnTo>
                  <a:lnTo>
                    <a:pt x="582" y="299"/>
                  </a:lnTo>
                  <a:lnTo>
                    <a:pt x="585" y="286"/>
                  </a:lnTo>
                  <a:lnTo>
                    <a:pt x="589" y="274"/>
                  </a:lnTo>
                  <a:lnTo>
                    <a:pt x="592" y="263"/>
                  </a:lnTo>
                  <a:lnTo>
                    <a:pt x="601" y="244"/>
                  </a:lnTo>
                  <a:lnTo>
                    <a:pt x="610" y="228"/>
                  </a:lnTo>
                  <a:lnTo>
                    <a:pt x="620" y="214"/>
                  </a:lnTo>
                  <a:lnTo>
                    <a:pt x="630" y="201"/>
                  </a:lnTo>
                  <a:lnTo>
                    <a:pt x="650" y="181"/>
                  </a:lnTo>
                  <a:lnTo>
                    <a:pt x="667" y="162"/>
                  </a:lnTo>
                  <a:lnTo>
                    <a:pt x="674" y="153"/>
                  </a:lnTo>
                  <a:lnTo>
                    <a:pt x="679" y="141"/>
                  </a:lnTo>
                  <a:lnTo>
                    <a:pt x="681" y="134"/>
                  </a:lnTo>
                  <a:lnTo>
                    <a:pt x="682" y="128"/>
                  </a:lnTo>
                  <a:lnTo>
                    <a:pt x="683" y="122"/>
                  </a:lnTo>
                  <a:lnTo>
                    <a:pt x="683" y="114"/>
                  </a:lnTo>
                  <a:lnTo>
                    <a:pt x="682" y="96"/>
                  </a:lnTo>
                  <a:lnTo>
                    <a:pt x="680" y="82"/>
                  </a:lnTo>
                  <a:lnTo>
                    <a:pt x="678" y="75"/>
                  </a:lnTo>
                  <a:lnTo>
                    <a:pt x="676" y="70"/>
                  </a:lnTo>
                  <a:lnTo>
                    <a:pt x="673" y="66"/>
                  </a:lnTo>
                  <a:lnTo>
                    <a:pt x="670" y="62"/>
                  </a:lnTo>
                  <a:lnTo>
                    <a:pt x="665" y="58"/>
                  </a:lnTo>
                  <a:lnTo>
                    <a:pt x="661" y="55"/>
                  </a:lnTo>
                  <a:lnTo>
                    <a:pt x="656" y="53"/>
                  </a:lnTo>
                  <a:lnTo>
                    <a:pt x="649" y="51"/>
                  </a:lnTo>
                  <a:lnTo>
                    <a:pt x="635" y="49"/>
                  </a:lnTo>
                  <a:lnTo>
                    <a:pt x="617" y="48"/>
                  </a:lnTo>
                  <a:lnTo>
                    <a:pt x="603" y="48"/>
                  </a:lnTo>
                  <a:lnTo>
                    <a:pt x="593" y="49"/>
                  </a:lnTo>
                  <a:lnTo>
                    <a:pt x="585" y="51"/>
                  </a:lnTo>
                  <a:lnTo>
                    <a:pt x="578" y="53"/>
                  </a:lnTo>
                  <a:lnTo>
                    <a:pt x="566" y="59"/>
                  </a:lnTo>
                  <a:lnTo>
                    <a:pt x="551" y="70"/>
                  </a:lnTo>
                  <a:lnTo>
                    <a:pt x="467" y="0"/>
                  </a:lnTo>
                  <a:lnTo>
                    <a:pt x="458" y="11"/>
                  </a:lnTo>
                  <a:lnTo>
                    <a:pt x="448" y="24"/>
                  </a:lnTo>
                  <a:lnTo>
                    <a:pt x="437" y="37"/>
                  </a:lnTo>
                  <a:lnTo>
                    <a:pt x="424" y="51"/>
                  </a:lnTo>
                  <a:lnTo>
                    <a:pt x="395" y="81"/>
                  </a:lnTo>
                  <a:lnTo>
                    <a:pt x="360" y="114"/>
                  </a:lnTo>
                  <a:lnTo>
                    <a:pt x="284" y="187"/>
                  </a:lnTo>
                  <a:lnTo>
                    <a:pt x="204" y="263"/>
                  </a:lnTo>
                  <a:lnTo>
                    <a:pt x="165" y="302"/>
                  </a:lnTo>
                  <a:lnTo>
                    <a:pt x="127" y="340"/>
                  </a:lnTo>
                  <a:lnTo>
                    <a:pt x="92" y="378"/>
                  </a:lnTo>
                  <a:lnTo>
                    <a:pt x="62" y="413"/>
                  </a:lnTo>
                  <a:lnTo>
                    <a:pt x="48" y="431"/>
                  </a:lnTo>
                  <a:lnTo>
                    <a:pt x="36" y="448"/>
                  </a:lnTo>
                  <a:lnTo>
                    <a:pt x="25" y="464"/>
                  </a:lnTo>
                  <a:lnTo>
                    <a:pt x="17" y="479"/>
                  </a:lnTo>
                  <a:lnTo>
                    <a:pt x="9" y="494"/>
                  </a:lnTo>
                  <a:lnTo>
                    <a:pt x="4" y="508"/>
                  </a:lnTo>
                  <a:lnTo>
                    <a:pt x="1" y="521"/>
                  </a:lnTo>
                  <a:lnTo>
                    <a:pt x="0" y="532"/>
                  </a:lnTo>
                  <a:lnTo>
                    <a:pt x="1" y="537"/>
                  </a:lnTo>
                  <a:lnTo>
                    <a:pt x="3" y="543"/>
                  </a:lnTo>
                  <a:lnTo>
                    <a:pt x="6" y="550"/>
                  </a:lnTo>
                  <a:lnTo>
                    <a:pt x="10" y="556"/>
                  </a:lnTo>
                  <a:lnTo>
                    <a:pt x="17" y="564"/>
                  </a:lnTo>
                  <a:lnTo>
                    <a:pt x="23" y="571"/>
                  </a:lnTo>
                  <a:lnTo>
                    <a:pt x="30" y="579"/>
                  </a:lnTo>
                  <a:lnTo>
                    <a:pt x="38" y="585"/>
                  </a:lnTo>
                  <a:lnTo>
                    <a:pt x="47" y="593"/>
                  </a:lnTo>
                  <a:lnTo>
                    <a:pt x="55" y="599"/>
                  </a:lnTo>
                  <a:lnTo>
                    <a:pt x="64" y="604"/>
                  </a:lnTo>
                  <a:lnTo>
                    <a:pt x="74" y="610"/>
                  </a:lnTo>
                  <a:lnTo>
                    <a:pt x="83" y="614"/>
                  </a:lnTo>
                  <a:lnTo>
                    <a:pt x="92" y="617"/>
                  </a:lnTo>
                  <a:lnTo>
                    <a:pt x="102" y="619"/>
                  </a:lnTo>
                  <a:lnTo>
                    <a:pt x="110" y="620"/>
                  </a:lnTo>
                  <a:lnTo>
                    <a:pt x="116" y="620"/>
                  </a:lnTo>
                  <a:lnTo>
                    <a:pt x="121" y="619"/>
                  </a:lnTo>
                  <a:lnTo>
                    <a:pt x="126" y="617"/>
                  </a:lnTo>
                  <a:lnTo>
                    <a:pt x="131" y="615"/>
                  </a:lnTo>
                  <a:lnTo>
                    <a:pt x="139" y="609"/>
                  </a:lnTo>
                  <a:lnTo>
                    <a:pt x="147" y="600"/>
                  </a:lnTo>
                  <a:lnTo>
                    <a:pt x="161" y="579"/>
                  </a:lnTo>
                  <a:lnTo>
                    <a:pt x="176" y="554"/>
                  </a:lnTo>
                  <a:lnTo>
                    <a:pt x="185" y="542"/>
                  </a:lnTo>
                  <a:lnTo>
                    <a:pt x="196" y="530"/>
                  </a:lnTo>
                  <a:lnTo>
                    <a:pt x="201" y="525"/>
                  </a:lnTo>
                  <a:lnTo>
                    <a:pt x="208" y="518"/>
                  </a:lnTo>
                  <a:lnTo>
                    <a:pt x="215" y="514"/>
                  </a:lnTo>
                  <a:lnTo>
                    <a:pt x="223" y="509"/>
                  </a:lnTo>
                  <a:lnTo>
                    <a:pt x="230" y="505"/>
                  </a:lnTo>
                  <a:lnTo>
                    <a:pt x="239" y="500"/>
                  </a:lnTo>
                  <a:lnTo>
                    <a:pt x="249" y="497"/>
                  </a:lnTo>
                  <a:lnTo>
                    <a:pt x="259" y="494"/>
                  </a:lnTo>
                  <a:lnTo>
                    <a:pt x="270" y="492"/>
                  </a:lnTo>
                  <a:lnTo>
                    <a:pt x="282" y="490"/>
                  </a:lnTo>
                  <a:lnTo>
                    <a:pt x="295" y="488"/>
                  </a:lnTo>
                  <a:lnTo>
                    <a:pt x="309" y="488"/>
                  </a:lnTo>
                  <a:lnTo>
                    <a:pt x="326" y="490"/>
                  </a:lnTo>
                  <a:lnTo>
                    <a:pt x="340" y="492"/>
                  </a:lnTo>
                  <a:lnTo>
                    <a:pt x="346" y="494"/>
                  </a:lnTo>
                  <a:lnTo>
                    <a:pt x="352" y="496"/>
                  </a:lnTo>
                  <a:lnTo>
                    <a:pt x="357" y="499"/>
                  </a:lnTo>
                  <a:lnTo>
                    <a:pt x="360" y="502"/>
                  </a:lnTo>
                  <a:lnTo>
                    <a:pt x="365" y="507"/>
                  </a:lnTo>
                  <a:lnTo>
                    <a:pt x="367" y="511"/>
                  </a:lnTo>
                  <a:lnTo>
                    <a:pt x="370" y="516"/>
                  </a:lnTo>
                  <a:lnTo>
                    <a:pt x="372" y="523"/>
                  </a:lnTo>
                  <a:lnTo>
                    <a:pt x="374" y="537"/>
                  </a:lnTo>
                  <a:lnTo>
                    <a:pt x="374" y="554"/>
                  </a:lnTo>
                  <a:lnTo>
                    <a:pt x="374" y="559"/>
                  </a:lnTo>
                  <a:lnTo>
                    <a:pt x="373" y="564"/>
                  </a:lnTo>
                  <a:lnTo>
                    <a:pt x="372" y="568"/>
                  </a:lnTo>
                  <a:lnTo>
                    <a:pt x="370" y="572"/>
                  </a:lnTo>
                  <a:lnTo>
                    <a:pt x="365" y="579"/>
                  </a:lnTo>
                  <a:lnTo>
                    <a:pt x="357" y="585"/>
                  </a:lnTo>
                  <a:lnTo>
                    <a:pt x="340" y="595"/>
                  </a:lnTo>
                  <a:lnTo>
                    <a:pt x="320" y="604"/>
                  </a:lnTo>
                  <a:lnTo>
                    <a:pt x="310" y="610"/>
                  </a:lnTo>
                  <a:lnTo>
                    <a:pt x="299" y="616"/>
                  </a:lnTo>
                  <a:lnTo>
                    <a:pt x="291" y="624"/>
                  </a:lnTo>
                  <a:lnTo>
                    <a:pt x="282" y="632"/>
                  </a:lnTo>
                  <a:lnTo>
                    <a:pt x="278" y="636"/>
                  </a:lnTo>
                  <a:lnTo>
                    <a:pt x="274" y="642"/>
                  </a:lnTo>
                  <a:lnTo>
                    <a:pt x="272" y="648"/>
                  </a:lnTo>
                  <a:lnTo>
                    <a:pt x="269" y="655"/>
                  </a:lnTo>
                  <a:lnTo>
                    <a:pt x="267" y="662"/>
                  </a:lnTo>
                  <a:lnTo>
                    <a:pt x="266" y="670"/>
                  </a:lnTo>
                  <a:lnTo>
                    <a:pt x="265" y="677"/>
                  </a:lnTo>
                  <a:lnTo>
                    <a:pt x="265" y="687"/>
                  </a:lnTo>
                  <a:lnTo>
                    <a:pt x="265" y="693"/>
                  </a:lnTo>
                  <a:lnTo>
                    <a:pt x="267" y="699"/>
                  </a:lnTo>
                  <a:lnTo>
                    <a:pt x="270" y="705"/>
                  </a:lnTo>
                  <a:lnTo>
                    <a:pt x="274" y="709"/>
                  </a:lnTo>
                  <a:lnTo>
                    <a:pt x="280" y="715"/>
                  </a:lnTo>
                  <a:lnTo>
                    <a:pt x="285" y="719"/>
                  </a:lnTo>
                  <a:lnTo>
                    <a:pt x="292" y="723"/>
                  </a:lnTo>
                  <a:lnTo>
                    <a:pt x="298" y="728"/>
                  </a:lnTo>
                  <a:lnTo>
                    <a:pt x="327" y="742"/>
                  </a:lnTo>
                  <a:lnTo>
                    <a:pt x="353" y="752"/>
                  </a:lnTo>
                  <a:lnTo>
                    <a:pt x="353" y="885"/>
                  </a:lnTo>
                  <a:lnTo>
                    <a:pt x="374" y="900"/>
                  </a:lnTo>
                  <a:lnTo>
                    <a:pt x="393" y="916"/>
                  </a:lnTo>
                  <a:lnTo>
                    <a:pt x="409" y="930"/>
                  </a:lnTo>
                  <a:lnTo>
                    <a:pt x="427" y="944"/>
                  </a:lnTo>
                  <a:lnTo>
                    <a:pt x="435" y="951"/>
                  </a:lnTo>
                  <a:lnTo>
                    <a:pt x="445" y="956"/>
                  </a:lnTo>
                  <a:lnTo>
                    <a:pt x="456" y="960"/>
                  </a:lnTo>
                  <a:lnTo>
                    <a:pt x="468" y="965"/>
                  </a:lnTo>
                  <a:lnTo>
                    <a:pt x="481" y="968"/>
                  </a:lnTo>
                  <a:lnTo>
                    <a:pt x="496" y="971"/>
                  </a:lnTo>
                  <a:lnTo>
                    <a:pt x="512" y="972"/>
                  </a:lnTo>
                  <a:lnTo>
                    <a:pt x="529" y="973"/>
                  </a:lnTo>
                  <a:lnTo>
                    <a:pt x="546" y="972"/>
                  </a:lnTo>
                  <a:lnTo>
                    <a:pt x="563" y="971"/>
                  </a:lnTo>
                  <a:lnTo>
                    <a:pt x="583" y="968"/>
                  </a:lnTo>
                  <a:lnTo>
                    <a:pt x="602" y="965"/>
                  </a:lnTo>
                  <a:lnTo>
                    <a:pt x="623" y="959"/>
                  </a:lnTo>
                  <a:lnTo>
                    <a:pt x="645" y="954"/>
                  </a:lnTo>
                  <a:lnTo>
                    <a:pt x="667" y="948"/>
                  </a:lnTo>
                  <a:lnTo>
                    <a:pt x="690" y="940"/>
                  </a:lnTo>
                  <a:lnTo>
                    <a:pt x="714" y="933"/>
                  </a:lnTo>
                  <a:lnTo>
                    <a:pt x="737" y="924"/>
                  </a:lnTo>
                  <a:lnTo>
                    <a:pt x="761" y="914"/>
                  </a:lnTo>
                  <a:lnTo>
                    <a:pt x="784" y="904"/>
                  </a:lnTo>
                  <a:lnTo>
                    <a:pt x="808" y="893"/>
                  </a:lnTo>
                  <a:lnTo>
                    <a:pt x="833" y="882"/>
                  </a:lnTo>
                  <a:lnTo>
                    <a:pt x="855" y="870"/>
                  </a:lnTo>
                  <a:lnTo>
                    <a:pt x="879" y="859"/>
                  </a:lnTo>
                  <a:lnTo>
                    <a:pt x="901" y="846"/>
                  </a:lnTo>
                  <a:lnTo>
                    <a:pt x="924" y="833"/>
                  </a:lnTo>
                  <a:lnTo>
                    <a:pt x="945" y="820"/>
                  </a:lnTo>
                  <a:lnTo>
                    <a:pt x="966" y="806"/>
                  </a:lnTo>
                  <a:lnTo>
                    <a:pt x="985" y="792"/>
                  </a:lnTo>
                  <a:lnTo>
                    <a:pt x="1003" y="779"/>
                  </a:lnTo>
                  <a:lnTo>
                    <a:pt x="1021" y="765"/>
                  </a:lnTo>
                  <a:lnTo>
                    <a:pt x="1037" y="751"/>
                  </a:lnTo>
                  <a:lnTo>
                    <a:pt x="1051" y="737"/>
                  </a:lnTo>
                  <a:lnTo>
                    <a:pt x="1064" y="723"/>
                  </a:lnTo>
                  <a:lnTo>
                    <a:pt x="1075" y="709"/>
                  </a:lnTo>
                  <a:lnTo>
                    <a:pt x="1085" y="695"/>
                  </a:lnTo>
                  <a:lnTo>
                    <a:pt x="1093" y="682"/>
                  </a:lnTo>
                  <a:lnTo>
                    <a:pt x="1098" y="669"/>
                  </a:lnTo>
                  <a:lnTo>
                    <a:pt x="1101" y="656"/>
                  </a:lnTo>
                  <a:lnTo>
                    <a:pt x="1102" y="643"/>
                  </a:lnTo>
                  <a:lnTo>
                    <a:pt x="1102" y="638"/>
                  </a:lnTo>
                  <a:lnTo>
                    <a:pt x="1100" y="632"/>
                  </a:lnTo>
                  <a:lnTo>
                    <a:pt x="1098" y="627"/>
                  </a:lnTo>
                  <a:lnTo>
                    <a:pt x="1095" y="620"/>
                  </a:lnTo>
                  <a:lnTo>
                    <a:pt x="1090" y="615"/>
                  </a:lnTo>
                  <a:lnTo>
                    <a:pt x="1086" y="610"/>
                  </a:lnTo>
                  <a:lnTo>
                    <a:pt x="1081" y="604"/>
                  </a:lnTo>
                  <a:lnTo>
                    <a:pt x="1074" y="599"/>
                  </a:lnTo>
                  <a:lnTo>
                    <a:pt x="1068" y="595"/>
                  </a:lnTo>
                  <a:lnTo>
                    <a:pt x="1060" y="590"/>
                  </a:lnTo>
                  <a:lnTo>
                    <a:pt x="1054" y="586"/>
                  </a:lnTo>
                  <a:lnTo>
                    <a:pt x="1046" y="583"/>
                  </a:lnTo>
                  <a:lnTo>
                    <a:pt x="1038" y="581"/>
                  </a:lnTo>
                  <a:lnTo>
                    <a:pt x="1030" y="579"/>
                  </a:lnTo>
                  <a:lnTo>
                    <a:pt x="1023" y="576"/>
                  </a:lnTo>
                  <a:lnTo>
                    <a:pt x="1014" y="576"/>
                  </a:lnTo>
                  <a:lnTo>
                    <a:pt x="970" y="576"/>
                  </a:lnTo>
                  <a:lnTo>
                    <a:pt x="956" y="587"/>
                  </a:lnTo>
                  <a:lnTo>
                    <a:pt x="925" y="614"/>
                  </a:lnTo>
                  <a:lnTo>
                    <a:pt x="904" y="632"/>
                  </a:lnTo>
                  <a:lnTo>
                    <a:pt x="880" y="653"/>
                  </a:lnTo>
                  <a:lnTo>
                    <a:pt x="852" y="675"/>
                  </a:lnTo>
                  <a:lnTo>
                    <a:pt x="822" y="698"/>
                  </a:lnTo>
                  <a:lnTo>
                    <a:pt x="790" y="720"/>
                  </a:lnTo>
                  <a:lnTo>
                    <a:pt x="757" y="742"/>
                  </a:lnTo>
                  <a:lnTo>
                    <a:pt x="738" y="752"/>
                  </a:lnTo>
                  <a:lnTo>
                    <a:pt x="720" y="763"/>
                  </a:lnTo>
                  <a:lnTo>
                    <a:pt x="702" y="772"/>
                  </a:lnTo>
                  <a:lnTo>
                    <a:pt x="683" y="781"/>
                  </a:lnTo>
                  <a:lnTo>
                    <a:pt x="664" y="789"/>
                  </a:lnTo>
                  <a:lnTo>
                    <a:pt x="645" y="796"/>
                  </a:lnTo>
                  <a:lnTo>
                    <a:pt x="627" y="803"/>
                  </a:lnTo>
                  <a:lnTo>
                    <a:pt x="607" y="808"/>
                  </a:lnTo>
                  <a:lnTo>
                    <a:pt x="587" y="812"/>
                  </a:lnTo>
                  <a:lnTo>
                    <a:pt x="568" y="816"/>
                  </a:lnTo>
                  <a:lnTo>
                    <a:pt x="548" y="818"/>
                  </a:lnTo>
                  <a:lnTo>
                    <a:pt x="529" y="819"/>
                  </a:lnTo>
                  <a:lnTo>
                    <a:pt x="524" y="819"/>
                  </a:lnTo>
                  <a:lnTo>
                    <a:pt x="518" y="818"/>
                  </a:lnTo>
                  <a:lnTo>
                    <a:pt x="514" y="816"/>
                  </a:lnTo>
                  <a:lnTo>
                    <a:pt x="510" y="813"/>
                  </a:lnTo>
                  <a:lnTo>
                    <a:pt x="505" y="810"/>
                  </a:lnTo>
                  <a:lnTo>
                    <a:pt x="502" y="807"/>
                  </a:lnTo>
                  <a:lnTo>
                    <a:pt x="499" y="804"/>
                  </a:lnTo>
                  <a:lnTo>
                    <a:pt x="496" y="800"/>
                  </a:lnTo>
                  <a:lnTo>
                    <a:pt x="491" y="790"/>
                  </a:lnTo>
                  <a:lnTo>
                    <a:pt x="488" y="778"/>
                  </a:lnTo>
                  <a:lnTo>
                    <a:pt x="486" y="766"/>
                  </a:lnTo>
                  <a:lnTo>
                    <a:pt x="485" y="752"/>
                  </a:lnTo>
                  <a:lnTo>
                    <a:pt x="485" y="731"/>
                  </a:lnTo>
                  <a:lnTo>
                    <a:pt x="486" y="722"/>
                  </a:lnTo>
                  <a:lnTo>
                    <a:pt x="487" y="713"/>
                  </a:lnTo>
                  <a:lnTo>
                    <a:pt x="488" y="703"/>
                  </a:lnTo>
                  <a:lnTo>
                    <a:pt x="491" y="693"/>
                  </a:lnTo>
                  <a:lnTo>
                    <a:pt x="498" y="673"/>
                  </a:lnTo>
                  <a:lnTo>
                    <a:pt x="507" y="650"/>
                  </a:lnTo>
                  <a:lnTo>
                    <a:pt x="519" y="628"/>
                  </a:lnTo>
                  <a:lnTo>
                    <a:pt x="532" y="605"/>
                  </a:lnTo>
                  <a:lnTo>
                    <a:pt x="547" y="582"/>
                  </a:lnTo>
                  <a:lnTo>
                    <a:pt x="563" y="559"/>
                  </a:lnTo>
                  <a:lnTo>
                    <a:pt x="579" y="537"/>
                  </a:lnTo>
                  <a:lnTo>
                    <a:pt x="598" y="515"/>
                  </a:lnTo>
                  <a:lnTo>
                    <a:pt x="616" y="495"/>
                  </a:lnTo>
                  <a:lnTo>
                    <a:pt x="634" y="476"/>
                  </a:lnTo>
                  <a:lnTo>
                    <a:pt x="653" y="459"/>
                  </a:lnTo>
                  <a:lnTo>
                    <a:pt x="672" y="444"/>
                  </a:lnTo>
                  <a:lnTo>
                    <a:pt x="689" y="432"/>
                  </a:lnTo>
                  <a:lnTo>
                    <a:pt x="706" y="422"/>
                  </a:lnTo>
                  <a:lnTo>
                    <a:pt x="720" y="414"/>
                  </a:lnTo>
                  <a:lnTo>
                    <a:pt x="736" y="405"/>
                  </a:lnTo>
                  <a:lnTo>
                    <a:pt x="755" y="393"/>
                  </a:lnTo>
                  <a:lnTo>
                    <a:pt x="776" y="379"/>
                  </a:lnTo>
                  <a:lnTo>
                    <a:pt x="797" y="364"/>
                  </a:lnTo>
                  <a:lnTo>
                    <a:pt x="819" y="348"/>
                  </a:lnTo>
                  <a:lnTo>
                    <a:pt x="841" y="330"/>
                  </a:lnTo>
                  <a:lnTo>
                    <a:pt x="863" y="311"/>
                  </a:lnTo>
                  <a:lnTo>
                    <a:pt x="884" y="292"/>
                  </a:lnTo>
                  <a:lnTo>
                    <a:pt x="905" y="272"/>
                  </a:lnTo>
                  <a:lnTo>
                    <a:pt x="922" y="252"/>
                  </a:lnTo>
                  <a:lnTo>
                    <a:pt x="938" y="232"/>
                  </a:lnTo>
                  <a:lnTo>
                    <a:pt x="945" y="222"/>
                  </a:lnTo>
                  <a:lnTo>
                    <a:pt x="952" y="213"/>
                  </a:lnTo>
                  <a:lnTo>
                    <a:pt x="957" y="203"/>
                  </a:lnTo>
                  <a:lnTo>
                    <a:pt x="962" y="193"/>
                  </a:lnTo>
                  <a:lnTo>
                    <a:pt x="965" y="185"/>
                  </a:lnTo>
                  <a:lnTo>
                    <a:pt x="968" y="175"/>
                  </a:lnTo>
                  <a:lnTo>
                    <a:pt x="969" y="167"/>
                  </a:lnTo>
                  <a:lnTo>
                    <a:pt x="970" y="158"/>
                  </a:lnTo>
                  <a:lnTo>
                    <a:pt x="969" y="146"/>
                  </a:lnTo>
                  <a:lnTo>
                    <a:pt x="967" y="133"/>
                  </a:lnTo>
                  <a:lnTo>
                    <a:pt x="964" y="121"/>
                  </a:lnTo>
                  <a:lnTo>
                    <a:pt x="958" y="108"/>
                  </a:lnTo>
                  <a:lnTo>
                    <a:pt x="952" y="95"/>
                  </a:lnTo>
                  <a:lnTo>
                    <a:pt x="944" y="82"/>
                  </a:lnTo>
                  <a:lnTo>
                    <a:pt x="937" y="69"/>
                  </a:lnTo>
                  <a:lnTo>
                    <a:pt x="927" y="57"/>
                  </a:lnTo>
                  <a:lnTo>
                    <a:pt x="918" y="46"/>
                  </a:lnTo>
                  <a:lnTo>
                    <a:pt x="907" y="36"/>
                  </a:lnTo>
                  <a:lnTo>
                    <a:pt x="896" y="27"/>
                  </a:lnTo>
                  <a:lnTo>
                    <a:pt x="885" y="19"/>
                  </a:lnTo>
                  <a:lnTo>
                    <a:pt x="874" y="12"/>
                  </a:lnTo>
                  <a:lnTo>
                    <a:pt x="862" y="8"/>
                  </a:lnTo>
                  <a:lnTo>
                    <a:pt x="850" y="5"/>
                  </a:lnTo>
                  <a:lnTo>
                    <a:pt x="838" y="4"/>
                  </a:lnTo>
                  <a:lnTo>
                    <a:pt x="816" y="4"/>
                  </a:lnTo>
                  <a:lnTo>
                    <a:pt x="807" y="4"/>
                  </a:lnTo>
                  <a:lnTo>
                    <a:pt x="799" y="5"/>
                  </a:lnTo>
                  <a:lnTo>
                    <a:pt x="793" y="6"/>
                  </a:lnTo>
                  <a:lnTo>
                    <a:pt x="787" y="8"/>
                  </a:lnTo>
                  <a:lnTo>
                    <a:pt x="780" y="10"/>
                  </a:lnTo>
                  <a:lnTo>
                    <a:pt x="775" y="12"/>
                  </a:lnTo>
                  <a:lnTo>
                    <a:pt x="770" y="15"/>
                  </a:lnTo>
                  <a:lnTo>
                    <a:pt x="766" y="19"/>
                  </a:lnTo>
                  <a:lnTo>
                    <a:pt x="763" y="22"/>
                  </a:lnTo>
                  <a:lnTo>
                    <a:pt x="759" y="26"/>
                  </a:lnTo>
                  <a:lnTo>
                    <a:pt x="757" y="30"/>
                  </a:lnTo>
                  <a:lnTo>
                    <a:pt x="754" y="36"/>
                  </a:lnTo>
                  <a:lnTo>
                    <a:pt x="750" y="46"/>
                  </a:lnTo>
                  <a:lnTo>
                    <a:pt x="748" y="57"/>
                  </a:lnTo>
                  <a:lnTo>
                    <a:pt x="747" y="70"/>
                  </a:lnTo>
                  <a:lnTo>
                    <a:pt x="746" y="84"/>
                  </a:lnTo>
                  <a:lnTo>
                    <a:pt x="746" y="99"/>
                  </a:lnTo>
                  <a:lnTo>
                    <a:pt x="747" y="114"/>
                  </a:lnTo>
                  <a:lnTo>
                    <a:pt x="749" y="146"/>
                  </a:lnTo>
                  <a:lnTo>
                    <a:pt x="750" y="180"/>
                  </a:lnTo>
                  <a:lnTo>
                    <a:pt x="573" y="3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1080" y="2026"/>
              <a:ext cx="40" cy="20"/>
            </a:xfrm>
            <a:custGeom>
              <a:avLst/>
              <a:gdLst>
                <a:gd name="T0" fmla="*/ 64 w 551"/>
                <a:gd name="T1" fmla="*/ 32 h 280"/>
                <a:gd name="T2" fmla="*/ 28 w 551"/>
                <a:gd name="T3" fmla="*/ 58 h 280"/>
                <a:gd name="T4" fmla="*/ 15 w 551"/>
                <a:gd name="T5" fmla="*/ 70 h 280"/>
                <a:gd name="T6" fmla="*/ 6 w 551"/>
                <a:gd name="T7" fmla="*/ 83 h 280"/>
                <a:gd name="T8" fmla="*/ 1 w 551"/>
                <a:gd name="T9" fmla="*/ 97 h 280"/>
                <a:gd name="T10" fmla="*/ 1 w 551"/>
                <a:gd name="T11" fmla="*/ 116 h 280"/>
                <a:gd name="T12" fmla="*/ 8 w 551"/>
                <a:gd name="T13" fmla="*/ 144 h 280"/>
                <a:gd name="T14" fmla="*/ 22 w 551"/>
                <a:gd name="T15" fmla="*/ 174 h 280"/>
                <a:gd name="T16" fmla="*/ 42 w 551"/>
                <a:gd name="T17" fmla="*/ 203 h 280"/>
                <a:gd name="T18" fmla="*/ 64 w 551"/>
                <a:gd name="T19" fmla="*/ 230 h 280"/>
                <a:gd name="T20" fmla="*/ 90 w 551"/>
                <a:gd name="T21" fmla="*/ 253 h 280"/>
                <a:gd name="T22" fmla="*/ 116 w 551"/>
                <a:gd name="T23" fmla="*/ 270 h 280"/>
                <a:gd name="T24" fmla="*/ 135 w 551"/>
                <a:gd name="T25" fmla="*/ 277 h 280"/>
                <a:gd name="T26" fmla="*/ 148 w 551"/>
                <a:gd name="T27" fmla="*/ 279 h 280"/>
                <a:gd name="T28" fmla="*/ 176 w 551"/>
                <a:gd name="T29" fmla="*/ 280 h 280"/>
                <a:gd name="T30" fmla="*/ 211 w 551"/>
                <a:gd name="T31" fmla="*/ 276 h 280"/>
                <a:gd name="T32" fmla="*/ 263 w 551"/>
                <a:gd name="T33" fmla="*/ 264 h 280"/>
                <a:gd name="T34" fmla="*/ 324 w 551"/>
                <a:gd name="T35" fmla="*/ 248 h 280"/>
                <a:gd name="T36" fmla="*/ 388 w 551"/>
                <a:gd name="T37" fmla="*/ 227 h 280"/>
                <a:gd name="T38" fmla="*/ 450 w 551"/>
                <a:gd name="T39" fmla="*/ 202 h 280"/>
                <a:gd name="T40" fmla="*/ 502 w 551"/>
                <a:gd name="T41" fmla="*/ 176 h 280"/>
                <a:gd name="T42" fmla="*/ 523 w 551"/>
                <a:gd name="T43" fmla="*/ 163 h 280"/>
                <a:gd name="T44" fmla="*/ 538 w 551"/>
                <a:gd name="T45" fmla="*/ 151 h 280"/>
                <a:gd name="T46" fmla="*/ 547 w 551"/>
                <a:gd name="T47" fmla="*/ 138 h 280"/>
                <a:gd name="T48" fmla="*/ 551 w 551"/>
                <a:gd name="T49" fmla="*/ 126 h 280"/>
                <a:gd name="T50" fmla="*/ 547 w 551"/>
                <a:gd name="T51" fmla="*/ 94 h 280"/>
                <a:gd name="T52" fmla="*/ 538 w 551"/>
                <a:gd name="T53" fmla="*/ 68 h 280"/>
                <a:gd name="T54" fmla="*/ 523 w 551"/>
                <a:gd name="T55" fmla="*/ 47 h 280"/>
                <a:gd name="T56" fmla="*/ 501 w 551"/>
                <a:gd name="T57" fmla="*/ 30 h 280"/>
                <a:gd name="T58" fmla="*/ 477 w 551"/>
                <a:gd name="T59" fmla="*/ 18 h 280"/>
                <a:gd name="T60" fmla="*/ 448 w 551"/>
                <a:gd name="T61" fmla="*/ 9 h 280"/>
                <a:gd name="T62" fmla="*/ 415 w 551"/>
                <a:gd name="T63" fmla="*/ 4 h 280"/>
                <a:gd name="T64" fmla="*/ 381 w 551"/>
                <a:gd name="T65" fmla="*/ 0 h 280"/>
                <a:gd name="T66" fmla="*/ 306 w 551"/>
                <a:gd name="T67" fmla="*/ 2 h 280"/>
                <a:gd name="T68" fmla="*/ 230 w 551"/>
                <a:gd name="T69" fmla="*/ 7 h 280"/>
                <a:gd name="T70" fmla="*/ 154 w 551"/>
                <a:gd name="T71" fmla="*/ 12 h 280"/>
                <a:gd name="T72" fmla="*/ 88 w 551"/>
                <a:gd name="T73"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1" h="280">
                  <a:moveTo>
                    <a:pt x="88" y="15"/>
                  </a:moveTo>
                  <a:lnTo>
                    <a:pt x="64" y="32"/>
                  </a:lnTo>
                  <a:lnTo>
                    <a:pt x="34" y="52"/>
                  </a:lnTo>
                  <a:lnTo>
                    <a:pt x="28" y="58"/>
                  </a:lnTo>
                  <a:lnTo>
                    <a:pt x="21" y="64"/>
                  </a:lnTo>
                  <a:lnTo>
                    <a:pt x="15" y="70"/>
                  </a:lnTo>
                  <a:lnTo>
                    <a:pt x="11" y="77"/>
                  </a:lnTo>
                  <a:lnTo>
                    <a:pt x="6" y="83"/>
                  </a:lnTo>
                  <a:lnTo>
                    <a:pt x="3" y="91"/>
                  </a:lnTo>
                  <a:lnTo>
                    <a:pt x="1" y="97"/>
                  </a:lnTo>
                  <a:lnTo>
                    <a:pt x="0" y="103"/>
                  </a:lnTo>
                  <a:lnTo>
                    <a:pt x="1" y="116"/>
                  </a:lnTo>
                  <a:lnTo>
                    <a:pt x="4" y="130"/>
                  </a:lnTo>
                  <a:lnTo>
                    <a:pt x="8" y="144"/>
                  </a:lnTo>
                  <a:lnTo>
                    <a:pt x="15" y="159"/>
                  </a:lnTo>
                  <a:lnTo>
                    <a:pt x="22" y="174"/>
                  </a:lnTo>
                  <a:lnTo>
                    <a:pt x="32" y="188"/>
                  </a:lnTo>
                  <a:lnTo>
                    <a:pt x="42" y="203"/>
                  </a:lnTo>
                  <a:lnTo>
                    <a:pt x="52" y="217"/>
                  </a:lnTo>
                  <a:lnTo>
                    <a:pt x="64" y="230"/>
                  </a:lnTo>
                  <a:lnTo>
                    <a:pt x="77" y="242"/>
                  </a:lnTo>
                  <a:lnTo>
                    <a:pt x="90" y="253"/>
                  </a:lnTo>
                  <a:lnTo>
                    <a:pt x="103" y="262"/>
                  </a:lnTo>
                  <a:lnTo>
                    <a:pt x="116" y="270"/>
                  </a:lnTo>
                  <a:lnTo>
                    <a:pt x="129" y="275"/>
                  </a:lnTo>
                  <a:lnTo>
                    <a:pt x="135" y="277"/>
                  </a:lnTo>
                  <a:lnTo>
                    <a:pt x="142" y="278"/>
                  </a:lnTo>
                  <a:lnTo>
                    <a:pt x="148" y="279"/>
                  </a:lnTo>
                  <a:lnTo>
                    <a:pt x="154" y="280"/>
                  </a:lnTo>
                  <a:lnTo>
                    <a:pt x="176" y="280"/>
                  </a:lnTo>
                  <a:lnTo>
                    <a:pt x="191" y="279"/>
                  </a:lnTo>
                  <a:lnTo>
                    <a:pt x="211" y="276"/>
                  </a:lnTo>
                  <a:lnTo>
                    <a:pt x="236" y="271"/>
                  </a:lnTo>
                  <a:lnTo>
                    <a:pt x="263" y="264"/>
                  </a:lnTo>
                  <a:lnTo>
                    <a:pt x="293" y="257"/>
                  </a:lnTo>
                  <a:lnTo>
                    <a:pt x="324" y="248"/>
                  </a:lnTo>
                  <a:lnTo>
                    <a:pt x="356" y="238"/>
                  </a:lnTo>
                  <a:lnTo>
                    <a:pt x="388" y="227"/>
                  </a:lnTo>
                  <a:lnTo>
                    <a:pt x="421" y="215"/>
                  </a:lnTo>
                  <a:lnTo>
                    <a:pt x="450" y="202"/>
                  </a:lnTo>
                  <a:lnTo>
                    <a:pt x="478" y="189"/>
                  </a:lnTo>
                  <a:lnTo>
                    <a:pt x="502" y="176"/>
                  </a:lnTo>
                  <a:lnTo>
                    <a:pt x="513" y="170"/>
                  </a:lnTo>
                  <a:lnTo>
                    <a:pt x="523" y="163"/>
                  </a:lnTo>
                  <a:lnTo>
                    <a:pt x="530" y="157"/>
                  </a:lnTo>
                  <a:lnTo>
                    <a:pt x="538" y="151"/>
                  </a:lnTo>
                  <a:lnTo>
                    <a:pt x="543" y="144"/>
                  </a:lnTo>
                  <a:lnTo>
                    <a:pt x="547" y="138"/>
                  </a:lnTo>
                  <a:lnTo>
                    <a:pt x="551" y="131"/>
                  </a:lnTo>
                  <a:lnTo>
                    <a:pt x="551" y="126"/>
                  </a:lnTo>
                  <a:lnTo>
                    <a:pt x="551" y="109"/>
                  </a:lnTo>
                  <a:lnTo>
                    <a:pt x="547" y="94"/>
                  </a:lnTo>
                  <a:lnTo>
                    <a:pt x="543" y="80"/>
                  </a:lnTo>
                  <a:lnTo>
                    <a:pt x="538" y="68"/>
                  </a:lnTo>
                  <a:lnTo>
                    <a:pt x="531" y="56"/>
                  </a:lnTo>
                  <a:lnTo>
                    <a:pt x="523" y="47"/>
                  </a:lnTo>
                  <a:lnTo>
                    <a:pt x="513" y="38"/>
                  </a:lnTo>
                  <a:lnTo>
                    <a:pt x="501" y="30"/>
                  </a:lnTo>
                  <a:lnTo>
                    <a:pt x="489" y="23"/>
                  </a:lnTo>
                  <a:lnTo>
                    <a:pt x="477" y="18"/>
                  </a:lnTo>
                  <a:lnTo>
                    <a:pt x="463" y="13"/>
                  </a:lnTo>
                  <a:lnTo>
                    <a:pt x="448" y="9"/>
                  </a:lnTo>
                  <a:lnTo>
                    <a:pt x="431" y="6"/>
                  </a:lnTo>
                  <a:lnTo>
                    <a:pt x="415" y="4"/>
                  </a:lnTo>
                  <a:lnTo>
                    <a:pt x="398" y="2"/>
                  </a:lnTo>
                  <a:lnTo>
                    <a:pt x="381" y="0"/>
                  </a:lnTo>
                  <a:lnTo>
                    <a:pt x="344" y="0"/>
                  </a:lnTo>
                  <a:lnTo>
                    <a:pt x="306" y="2"/>
                  </a:lnTo>
                  <a:lnTo>
                    <a:pt x="268" y="4"/>
                  </a:lnTo>
                  <a:lnTo>
                    <a:pt x="230" y="7"/>
                  </a:lnTo>
                  <a:lnTo>
                    <a:pt x="191" y="10"/>
                  </a:lnTo>
                  <a:lnTo>
                    <a:pt x="154" y="12"/>
                  </a:lnTo>
                  <a:lnTo>
                    <a:pt x="120" y="14"/>
                  </a:lnTo>
                  <a:lnTo>
                    <a:pt x="88"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noEditPoints="1"/>
            </p:cNvSpPr>
            <p:nvPr/>
          </p:nvSpPr>
          <p:spPr bwMode="auto">
            <a:xfrm>
              <a:off x="744" y="2079"/>
              <a:ext cx="76" cy="102"/>
            </a:xfrm>
            <a:custGeom>
              <a:avLst/>
              <a:gdLst>
                <a:gd name="T0" fmla="*/ 458 w 1058"/>
                <a:gd name="T1" fmla="*/ 533 h 1431"/>
                <a:gd name="T2" fmla="*/ 514 w 1058"/>
                <a:gd name="T3" fmla="*/ 511 h 1431"/>
                <a:gd name="T4" fmla="*/ 567 w 1058"/>
                <a:gd name="T5" fmla="*/ 549 h 1431"/>
                <a:gd name="T6" fmla="*/ 543 w 1058"/>
                <a:gd name="T7" fmla="*/ 597 h 1431"/>
                <a:gd name="T8" fmla="*/ 472 w 1058"/>
                <a:gd name="T9" fmla="*/ 621 h 1431"/>
                <a:gd name="T10" fmla="*/ 484 w 1058"/>
                <a:gd name="T11" fmla="*/ 396 h 1431"/>
                <a:gd name="T12" fmla="*/ 514 w 1058"/>
                <a:gd name="T13" fmla="*/ 314 h 1431"/>
                <a:gd name="T14" fmla="*/ 574 w 1058"/>
                <a:gd name="T15" fmla="*/ 245 h 1431"/>
                <a:gd name="T16" fmla="*/ 710 w 1058"/>
                <a:gd name="T17" fmla="*/ 134 h 1431"/>
                <a:gd name="T18" fmla="*/ 746 w 1058"/>
                <a:gd name="T19" fmla="*/ 83 h 1431"/>
                <a:gd name="T20" fmla="*/ 742 w 1058"/>
                <a:gd name="T21" fmla="*/ 44 h 1431"/>
                <a:gd name="T22" fmla="*/ 708 w 1058"/>
                <a:gd name="T23" fmla="*/ 14 h 1431"/>
                <a:gd name="T24" fmla="*/ 661 w 1058"/>
                <a:gd name="T25" fmla="*/ 0 h 1431"/>
                <a:gd name="T26" fmla="*/ 469 w 1058"/>
                <a:gd name="T27" fmla="*/ 57 h 1431"/>
                <a:gd name="T28" fmla="*/ 287 w 1058"/>
                <a:gd name="T29" fmla="*/ 132 h 1431"/>
                <a:gd name="T30" fmla="*/ 74 w 1058"/>
                <a:gd name="T31" fmla="*/ 311 h 1431"/>
                <a:gd name="T32" fmla="*/ 132 w 1058"/>
                <a:gd name="T33" fmla="*/ 348 h 1431"/>
                <a:gd name="T34" fmla="*/ 231 w 1058"/>
                <a:gd name="T35" fmla="*/ 346 h 1431"/>
                <a:gd name="T36" fmla="*/ 297 w 1058"/>
                <a:gd name="T37" fmla="*/ 303 h 1431"/>
                <a:gd name="T38" fmla="*/ 393 w 1058"/>
                <a:gd name="T39" fmla="*/ 296 h 1431"/>
                <a:gd name="T40" fmla="*/ 315 w 1058"/>
                <a:gd name="T41" fmla="*/ 419 h 1431"/>
                <a:gd name="T42" fmla="*/ 194 w 1058"/>
                <a:gd name="T43" fmla="*/ 584 h 1431"/>
                <a:gd name="T44" fmla="*/ 176 w 1058"/>
                <a:gd name="T45" fmla="*/ 648 h 1431"/>
                <a:gd name="T46" fmla="*/ 194 w 1058"/>
                <a:gd name="T47" fmla="*/ 690 h 1431"/>
                <a:gd name="T48" fmla="*/ 288 w 1058"/>
                <a:gd name="T49" fmla="*/ 770 h 1431"/>
                <a:gd name="T50" fmla="*/ 320 w 1058"/>
                <a:gd name="T51" fmla="*/ 829 h 1431"/>
                <a:gd name="T52" fmla="*/ 331 w 1058"/>
                <a:gd name="T53" fmla="*/ 1189 h 1431"/>
                <a:gd name="T54" fmla="*/ 317 w 1058"/>
                <a:gd name="T55" fmla="*/ 1241 h 1431"/>
                <a:gd name="T56" fmla="*/ 264 w 1058"/>
                <a:gd name="T57" fmla="*/ 1255 h 1431"/>
                <a:gd name="T58" fmla="*/ 464 w 1058"/>
                <a:gd name="T59" fmla="*/ 1017 h 1431"/>
                <a:gd name="T60" fmla="*/ 617 w 1058"/>
                <a:gd name="T61" fmla="*/ 991 h 1431"/>
                <a:gd name="T62" fmla="*/ 755 w 1058"/>
                <a:gd name="T63" fmla="*/ 1018 h 1431"/>
                <a:gd name="T64" fmla="*/ 769 w 1058"/>
                <a:gd name="T65" fmla="*/ 1096 h 1431"/>
                <a:gd name="T66" fmla="*/ 711 w 1058"/>
                <a:gd name="T67" fmla="*/ 1156 h 1431"/>
                <a:gd name="T68" fmla="*/ 594 w 1058"/>
                <a:gd name="T69" fmla="*/ 1229 h 1431"/>
                <a:gd name="T70" fmla="*/ 536 w 1058"/>
                <a:gd name="T71" fmla="*/ 1289 h 1431"/>
                <a:gd name="T72" fmla="*/ 507 w 1058"/>
                <a:gd name="T73" fmla="*/ 1388 h 1431"/>
                <a:gd name="T74" fmla="*/ 637 w 1058"/>
                <a:gd name="T75" fmla="*/ 1377 h 1431"/>
                <a:gd name="T76" fmla="*/ 808 w 1058"/>
                <a:gd name="T77" fmla="*/ 1303 h 1431"/>
                <a:gd name="T78" fmla="*/ 950 w 1058"/>
                <a:gd name="T79" fmla="*/ 1277 h 1431"/>
                <a:gd name="T80" fmla="*/ 1034 w 1058"/>
                <a:gd name="T81" fmla="*/ 1230 h 1431"/>
                <a:gd name="T82" fmla="*/ 1058 w 1058"/>
                <a:gd name="T83" fmla="*/ 1179 h 1431"/>
                <a:gd name="T84" fmla="*/ 1051 w 1058"/>
                <a:gd name="T85" fmla="*/ 1095 h 1431"/>
                <a:gd name="T86" fmla="*/ 972 w 1058"/>
                <a:gd name="T87" fmla="*/ 979 h 1431"/>
                <a:gd name="T88" fmla="*/ 865 w 1058"/>
                <a:gd name="T89" fmla="*/ 889 h 1431"/>
                <a:gd name="T90" fmla="*/ 533 w 1058"/>
                <a:gd name="T91" fmla="*/ 868 h 1431"/>
                <a:gd name="T92" fmla="*/ 586 w 1058"/>
                <a:gd name="T93" fmla="*/ 787 h 1431"/>
                <a:gd name="T94" fmla="*/ 749 w 1058"/>
                <a:gd name="T95" fmla="*/ 634 h 1431"/>
                <a:gd name="T96" fmla="*/ 861 w 1058"/>
                <a:gd name="T97" fmla="*/ 518 h 1431"/>
                <a:gd name="T98" fmla="*/ 879 w 1058"/>
                <a:gd name="T99" fmla="*/ 456 h 1431"/>
                <a:gd name="T100" fmla="*/ 822 w 1058"/>
                <a:gd name="T101" fmla="*/ 360 h 1431"/>
                <a:gd name="T102" fmla="*/ 776 w 1058"/>
                <a:gd name="T103" fmla="*/ 330 h 1431"/>
                <a:gd name="T104" fmla="*/ 654 w 1058"/>
                <a:gd name="T105" fmla="*/ 338 h 1431"/>
                <a:gd name="T106" fmla="*/ 484 w 1058"/>
                <a:gd name="T107" fmla="*/ 396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8" h="1431">
                  <a:moveTo>
                    <a:pt x="440" y="573"/>
                  </a:moveTo>
                  <a:lnTo>
                    <a:pt x="441" y="563"/>
                  </a:lnTo>
                  <a:lnTo>
                    <a:pt x="443" y="554"/>
                  </a:lnTo>
                  <a:lnTo>
                    <a:pt x="448" y="546"/>
                  </a:lnTo>
                  <a:lnTo>
                    <a:pt x="452" y="539"/>
                  </a:lnTo>
                  <a:lnTo>
                    <a:pt x="458" y="533"/>
                  </a:lnTo>
                  <a:lnTo>
                    <a:pt x="466" y="528"/>
                  </a:lnTo>
                  <a:lnTo>
                    <a:pt x="475" y="523"/>
                  </a:lnTo>
                  <a:lnTo>
                    <a:pt x="483" y="519"/>
                  </a:lnTo>
                  <a:lnTo>
                    <a:pt x="494" y="516"/>
                  </a:lnTo>
                  <a:lnTo>
                    <a:pt x="504" y="514"/>
                  </a:lnTo>
                  <a:lnTo>
                    <a:pt x="514" y="511"/>
                  </a:lnTo>
                  <a:lnTo>
                    <a:pt x="526" y="509"/>
                  </a:lnTo>
                  <a:lnTo>
                    <a:pt x="550" y="507"/>
                  </a:lnTo>
                  <a:lnTo>
                    <a:pt x="573" y="506"/>
                  </a:lnTo>
                  <a:lnTo>
                    <a:pt x="571" y="522"/>
                  </a:lnTo>
                  <a:lnTo>
                    <a:pt x="569" y="536"/>
                  </a:lnTo>
                  <a:lnTo>
                    <a:pt x="567" y="549"/>
                  </a:lnTo>
                  <a:lnTo>
                    <a:pt x="565" y="560"/>
                  </a:lnTo>
                  <a:lnTo>
                    <a:pt x="562" y="569"/>
                  </a:lnTo>
                  <a:lnTo>
                    <a:pt x="557" y="578"/>
                  </a:lnTo>
                  <a:lnTo>
                    <a:pt x="553" y="584"/>
                  </a:lnTo>
                  <a:lnTo>
                    <a:pt x="549" y="592"/>
                  </a:lnTo>
                  <a:lnTo>
                    <a:pt x="543" y="597"/>
                  </a:lnTo>
                  <a:lnTo>
                    <a:pt x="537" y="603"/>
                  </a:lnTo>
                  <a:lnTo>
                    <a:pt x="530" y="608"/>
                  </a:lnTo>
                  <a:lnTo>
                    <a:pt x="523" y="613"/>
                  </a:lnTo>
                  <a:lnTo>
                    <a:pt x="506" y="625"/>
                  </a:lnTo>
                  <a:lnTo>
                    <a:pt x="484" y="638"/>
                  </a:lnTo>
                  <a:lnTo>
                    <a:pt x="472" y="621"/>
                  </a:lnTo>
                  <a:lnTo>
                    <a:pt x="457" y="603"/>
                  </a:lnTo>
                  <a:lnTo>
                    <a:pt x="451" y="594"/>
                  </a:lnTo>
                  <a:lnTo>
                    <a:pt x="446" y="585"/>
                  </a:lnTo>
                  <a:lnTo>
                    <a:pt x="442" y="578"/>
                  </a:lnTo>
                  <a:lnTo>
                    <a:pt x="440" y="573"/>
                  </a:lnTo>
                  <a:close/>
                  <a:moveTo>
                    <a:pt x="484" y="396"/>
                  </a:moveTo>
                  <a:lnTo>
                    <a:pt x="486" y="382"/>
                  </a:lnTo>
                  <a:lnTo>
                    <a:pt x="490" y="367"/>
                  </a:lnTo>
                  <a:lnTo>
                    <a:pt x="494" y="353"/>
                  </a:lnTo>
                  <a:lnTo>
                    <a:pt x="500" y="340"/>
                  </a:lnTo>
                  <a:lnTo>
                    <a:pt x="507" y="326"/>
                  </a:lnTo>
                  <a:lnTo>
                    <a:pt x="514" y="314"/>
                  </a:lnTo>
                  <a:lnTo>
                    <a:pt x="523" y="301"/>
                  </a:lnTo>
                  <a:lnTo>
                    <a:pt x="531" y="289"/>
                  </a:lnTo>
                  <a:lnTo>
                    <a:pt x="541" y="278"/>
                  </a:lnTo>
                  <a:lnTo>
                    <a:pt x="552" y="267"/>
                  </a:lnTo>
                  <a:lnTo>
                    <a:pt x="563" y="256"/>
                  </a:lnTo>
                  <a:lnTo>
                    <a:pt x="574" y="245"/>
                  </a:lnTo>
                  <a:lnTo>
                    <a:pt x="598" y="225"/>
                  </a:lnTo>
                  <a:lnTo>
                    <a:pt x="622" y="206"/>
                  </a:lnTo>
                  <a:lnTo>
                    <a:pt x="646" y="186"/>
                  </a:lnTo>
                  <a:lnTo>
                    <a:pt x="669" y="169"/>
                  </a:lnTo>
                  <a:lnTo>
                    <a:pt x="690" y="151"/>
                  </a:lnTo>
                  <a:lnTo>
                    <a:pt x="710" y="134"/>
                  </a:lnTo>
                  <a:lnTo>
                    <a:pt x="718" y="125"/>
                  </a:lnTo>
                  <a:lnTo>
                    <a:pt x="726" y="117"/>
                  </a:lnTo>
                  <a:lnTo>
                    <a:pt x="732" y="108"/>
                  </a:lnTo>
                  <a:lnTo>
                    <a:pt x="739" y="101"/>
                  </a:lnTo>
                  <a:lnTo>
                    <a:pt x="743" y="92"/>
                  </a:lnTo>
                  <a:lnTo>
                    <a:pt x="746" y="83"/>
                  </a:lnTo>
                  <a:lnTo>
                    <a:pt x="748" y="75"/>
                  </a:lnTo>
                  <a:lnTo>
                    <a:pt x="749" y="65"/>
                  </a:lnTo>
                  <a:lnTo>
                    <a:pt x="748" y="61"/>
                  </a:lnTo>
                  <a:lnTo>
                    <a:pt x="747" y="56"/>
                  </a:lnTo>
                  <a:lnTo>
                    <a:pt x="745" y="49"/>
                  </a:lnTo>
                  <a:lnTo>
                    <a:pt x="742" y="44"/>
                  </a:lnTo>
                  <a:lnTo>
                    <a:pt x="738" y="38"/>
                  </a:lnTo>
                  <a:lnTo>
                    <a:pt x="732" y="33"/>
                  </a:lnTo>
                  <a:lnTo>
                    <a:pt x="727" y="28"/>
                  </a:lnTo>
                  <a:lnTo>
                    <a:pt x="722" y="22"/>
                  </a:lnTo>
                  <a:lnTo>
                    <a:pt x="715" y="18"/>
                  </a:lnTo>
                  <a:lnTo>
                    <a:pt x="708" y="14"/>
                  </a:lnTo>
                  <a:lnTo>
                    <a:pt x="700" y="9"/>
                  </a:lnTo>
                  <a:lnTo>
                    <a:pt x="693" y="6"/>
                  </a:lnTo>
                  <a:lnTo>
                    <a:pt x="685" y="3"/>
                  </a:lnTo>
                  <a:lnTo>
                    <a:pt x="677" y="1"/>
                  </a:lnTo>
                  <a:lnTo>
                    <a:pt x="669" y="0"/>
                  </a:lnTo>
                  <a:lnTo>
                    <a:pt x="661" y="0"/>
                  </a:lnTo>
                  <a:lnTo>
                    <a:pt x="650" y="1"/>
                  </a:lnTo>
                  <a:lnTo>
                    <a:pt x="632" y="4"/>
                  </a:lnTo>
                  <a:lnTo>
                    <a:pt x="612" y="9"/>
                  </a:lnTo>
                  <a:lnTo>
                    <a:pt x="587" y="17"/>
                  </a:lnTo>
                  <a:lnTo>
                    <a:pt x="530" y="35"/>
                  </a:lnTo>
                  <a:lnTo>
                    <a:pt x="469" y="57"/>
                  </a:lnTo>
                  <a:lnTo>
                    <a:pt x="408" y="80"/>
                  </a:lnTo>
                  <a:lnTo>
                    <a:pt x="352" y="102"/>
                  </a:lnTo>
                  <a:lnTo>
                    <a:pt x="330" y="111"/>
                  </a:lnTo>
                  <a:lnTo>
                    <a:pt x="310" y="120"/>
                  </a:lnTo>
                  <a:lnTo>
                    <a:pt x="295" y="126"/>
                  </a:lnTo>
                  <a:lnTo>
                    <a:pt x="287" y="132"/>
                  </a:lnTo>
                  <a:lnTo>
                    <a:pt x="132" y="132"/>
                  </a:lnTo>
                  <a:lnTo>
                    <a:pt x="16" y="237"/>
                  </a:lnTo>
                  <a:lnTo>
                    <a:pt x="29" y="254"/>
                  </a:lnTo>
                  <a:lnTo>
                    <a:pt x="43" y="273"/>
                  </a:lnTo>
                  <a:lnTo>
                    <a:pt x="58" y="293"/>
                  </a:lnTo>
                  <a:lnTo>
                    <a:pt x="74" y="311"/>
                  </a:lnTo>
                  <a:lnTo>
                    <a:pt x="83" y="319"/>
                  </a:lnTo>
                  <a:lnTo>
                    <a:pt x="91" y="327"/>
                  </a:lnTo>
                  <a:lnTo>
                    <a:pt x="101" y="334"/>
                  </a:lnTo>
                  <a:lnTo>
                    <a:pt x="111" y="340"/>
                  </a:lnTo>
                  <a:lnTo>
                    <a:pt x="121" y="345"/>
                  </a:lnTo>
                  <a:lnTo>
                    <a:pt x="132" y="348"/>
                  </a:lnTo>
                  <a:lnTo>
                    <a:pt x="143" y="352"/>
                  </a:lnTo>
                  <a:lnTo>
                    <a:pt x="154" y="352"/>
                  </a:lnTo>
                  <a:lnTo>
                    <a:pt x="198" y="352"/>
                  </a:lnTo>
                  <a:lnTo>
                    <a:pt x="210" y="352"/>
                  </a:lnTo>
                  <a:lnTo>
                    <a:pt x="221" y="349"/>
                  </a:lnTo>
                  <a:lnTo>
                    <a:pt x="231" y="346"/>
                  </a:lnTo>
                  <a:lnTo>
                    <a:pt x="238" y="342"/>
                  </a:lnTo>
                  <a:lnTo>
                    <a:pt x="252" y="332"/>
                  </a:lnTo>
                  <a:lnTo>
                    <a:pt x="267" y="321"/>
                  </a:lnTo>
                  <a:lnTo>
                    <a:pt x="276" y="314"/>
                  </a:lnTo>
                  <a:lnTo>
                    <a:pt x="286" y="309"/>
                  </a:lnTo>
                  <a:lnTo>
                    <a:pt x="297" y="303"/>
                  </a:lnTo>
                  <a:lnTo>
                    <a:pt x="311" y="298"/>
                  </a:lnTo>
                  <a:lnTo>
                    <a:pt x="327" y="294"/>
                  </a:lnTo>
                  <a:lnTo>
                    <a:pt x="347" y="289"/>
                  </a:lnTo>
                  <a:lnTo>
                    <a:pt x="369" y="287"/>
                  </a:lnTo>
                  <a:lnTo>
                    <a:pt x="396" y="286"/>
                  </a:lnTo>
                  <a:lnTo>
                    <a:pt x="393" y="296"/>
                  </a:lnTo>
                  <a:lnTo>
                    <a:pt x="390" y="306"/>
                  </a:lnTo>
                  <a:lnTo>
                    <a:pt x="384" y="315"/>
                  </a:lnTo>
                  <a:lnTo>
                    <a:pt x="379" y="326"/>
                  </a:lnTo>
                  <a:lnTo>
                    <a:pt x="366" y="348"/>
                  </a:lnTo>
                  <a:lnTo>
                    <a:pt x="351" y="371"/>
                  </a:lnTo>
                  <a:lnTo>
                    <a:pt x="315" y="419"/>
                  </a:lnTo>
                  <a:lnTo>
                    <a:pt x="276" y="469"/>
                  </a:lnTo>
                  <a:lnTo>
                    <a:pt x="257" y="493"/>
                  </a:lnTo>
                  <a:lnTo>
                    <a:pt x="238" y="518"/>
                  </a:lnTo>
                  <a:lnTo>
                    <a:pt x="222" y="540"/>
                  </a:lnTo>
                  <a:lnTo>
                    <a:pt x="207" y="563"/>
                  </a:lnTo>
                  <a:lnTo>
                    <a:pt x="194" y="584"/>
                  </a:lnTo>
                  <a:lnTo>
                    <a:pt x="185" y="604"/>
                  </a:lnTo>
                  <a:lnTo>
                    <a:pt x="180" y="613"/>
                  </a:lnTo>
                  <a:lnTo>
                    <a:pt x="178" y="622"/>
                  </a:lnTo>
                  <a:lnTo>
                    <a:pt x="176" y="631"/>
                  </a:lnTo>
                  <a:lnTo>
                    <a:pt x="176" y="638"/>
                  </a:lnTo>
                  <a:lnTo>
                    <a:pt x="176" y="648"/>
                  </a:lnTo>
                  <a:lnTo>
                    <a:pt x="177" y="655"/>
                  </a:lnTo>
                  <a:lnTo>
                    <a:pt x="179" y="663"/>
                  </a:lnTo>
                  <a:lnTo>
                    <a:pt x="183" y="670"/>
                  </a:lnTo>
                  <a:lnTo>
                    <a:pt x="186" y="677"/>
                  </a:lnTo>
                  <a:lnTo>
                    <a:pt x="190" y="683"/>
                  </a:lnTo>
                  <a:lnTo>
                    <a:pt x="194" y="690"/>
                  </a:lnTo>
                  <a:lnTo>
                    <a:pt x="200" y="695"/>
                  </a:lnTo>
                  <a:lnTo>
                    <a:pt x="224" y="716"/>
                  </a:lnTo>
                  <a:lnTo>
                    <a:pt x="253" y="737"/>
                  </a:lnTo>
                  <a:lnTo>
                    <a:pt x="267" y="750"/>
                  </a:lnTo>
                  <a:lnTo>
                    <a:pt x="281" y="763"/>
                  </a:lnTo>
                  <a:lnTo>
                    <a:pt x="288" y="770"/>
                  </a:lnTo>
                  <a:lnTo>
                    <a:pt x="294" y="779"/>
                  </a:lnTo>
                  <a:lnTo>
                    <a:pt x="301" y="787"/>
                  </a:lnTo>
                  <a:lnTo>
                    <a:pt x="306" y="797"/>
                  </a:lnTo>
                  <a:lnTo>
                    <a:pt x="311" y="806"/>
                  </a:lnTo>
                  <a:lnTo>
                    <a:pt x="316" y="817"/>
                  </a:lnTo>
                  <a:lnTo>
                    <a:pt x="320" y="829"/>
                  </a:lnTo>
                  <a:lnTo>
                    <a:pt x="323" y="842"/>
                  </a:lnTo>
                  <a:lnTo>
                    <a:pt x="326" y="856"/>
                  </a:lnTo>
                  <a:lnTo>
                    <a:pt x="329" y="870"/>
                  </a:lnTo>
                  <a:lnTo>
                    <a:pt x="330" y="886"/>
                  </a:lnTo>
                  <a:lnTo>
                    <a:pt x="331" y="903"/>
                  </a:lnTo>
                  <a:lnTo>
                    <a:pt x="331" y="1189"/>
                  </a:lnTo>
                  <a:lnTo>
                    <a:pt x="330" y="1207"/>
                  </a:lnTo>
                  <a:lnTo>
                    <a:pt x="327" y="1221"/>
                  </a:lnTo>
                  <a:lnTo>
                    <a:pt x="325" y="1227"/>
                  </a:lnTo>
                  <a:lnTo>
                    <a:pt x="323" y="1232"/>
                  </a:lnTo>
                  <a:lnTo>
                    <a:pt x="320" y="1238"/>
                  </a:lnTo>
                  <a:lnTo>
                    <a:pt x="317" y="1241"/>
                  </a:lnTo>
                  <a:lnTo>
                    <a:pt x="312" y="1245"/>
                  </a:lnTo>
                  <a:lnTo>
                    <a:pt x="307" y="1247"/>
                  </a:lnTo>
                  <a:lnTo>
                    <a:pt x="302" y="1251"/>
                  </a:lnTo>
                  <a:lnTo>
                    <a:pt x="296" y="1253"/>
                  </a:lnTo>
                  <a:lnTo>
                    <a:pt x="281" y="1255"/>
                  </a:lnTo>
                  <a:lnTo>
                    <a:pt x="264" y="1255"/>
                  </a:lnTo>
                  <a:lnTo>
                    <a:pt x="0" y="1255"/>
                  </a:lnTo>
                  <a:lnTo>
                    <a:pt x="221" y="1431"/>
                  </a:lnTo>
                  <a:lnTo>
                    <a:pt x="395" y="1404"/>
                  </a:lnTo>
                  <a:lnTo>
                    <a:pt x="436" y="1361"/>
                  </a:lnTo>
                  <a:lnTo>
                    <a:pt x="440" y="1035"/>
                  </a:lnTo>
                  <a:lnTo>
                    <a:pt x="464" y="1017"/>
                  </a:lnTo>
                  <a:lnTo>
                    <a:pt x="481" y="1003"/>
                  </a:lnTo>
                  <a:lnTo>
                    <a:pt x="490" y="997"/>
                  </a:lnTo>
                  <a:lnTo>
                    <a:pt x="499" y="994"/>
                  </a:lnTo>
                  <a:lnTo>
                    <a:pt x="512" y="992"/>
                  </a:lnTo>
                  <a:lnTo>
                    <a:pt x="528" y="991"/>
                  </a:lnTo>
                  <a:lnTo>
                    <a:pt x="617" y="991"/>
                  </a:lnTo>
                  <a:lnTo>
                    <a:pt x="645" y="992"/>
                  </a:lnTo>
                  <a:lnTo>
                    <a:pt x="671" y="994"/>
                  </a:lnTo>
                  <a:lnTo>
                    <a:pt x="694" y="999"/>
                  </a:lnTo>
                  <a:lnTo>
                    <a:pt x="715" y="1004"/>
                  </a:lnTo>
                  <a:lnTo>
                    <a:pt x="735" y="1010"/>
                  </a:lnTo>
                  <a:lnTo>
                    <a:pt x="755" y="1018"/>
                  </a:lnTo>
                  <a:lnTo>
                    <a:pt x="774" y="1025"/>
                  </a:lnTo>
                  <a:lnTo>
                    <a:pt x="793" y="1035"/>
                  </a:lnTo>
                  <a:lnTo>
                    <a:pt x="789" y="1052"/>
                  </a:lnTo>
                  <a:lnTo>
                    <a:pt x="783" y="1068"/>
                  </a:lnTo>
                  <a:lnTo>
                    <a:pt x="776" y="1082"/>
                  </a:lnTo>
                  <a:lnTo>
                    <a:pt x="769" y="1096"/>
                  </a:lnTo>
                  <a:lnTo>
                    <a:pt x="761" y="1108"/>
                  </a:lnTo>
                  <a:lnTo>
                    <a:pt x="752" y="1119"/>
                  </a:lnTo>
                  <a:lnTo>
                    <a:pt x="743" y="1129"/>
                  </a:lnTo>
                  <a:lnTo>
                    <a:pt x="732" y="1139"/>
                  </a:lnTo>
                  <a:lnTo>
                    <a:pt x="722" y="1148"/>
                  </a:lnTo>
                  <a:lnTo>
                    <a:pt x="711" y="1156"/>
                  </a:lnTo>
                  <a:lnTo>
                    <a:pt x="700" y="1165"/>
                  </a:lnTo>
                  <a:lnTo>
                    <a:pt x="688" y="1171"/>
                  </a:lnTo>
                  <a:lnTo>
                    <a:pt x="665" y="1186"/>
                  </a:lnTo>
                  <a:lnTo>
                    <a:pt x="640" y="1199"/>
                  </a:lnTo>
                  <a:lnTo>
                    <a:pt x="616" y="1214"/>
                  </a:lnTo>
                  <a:lnTo>
                    <a:pt x="594" y="1229"/>
                  </a:lnTo>
                  <a:lnTo>
                    <a:pt x="583" y="1237"/>
                  </a:lnTo>
                  <a:lnTo>
                    <a:pt x="572" y="1246"/>
                  </a:lnTo>
                  <a:lnTo>
                    <a:pt x="563" y="1256"/>
                  </a:lnTo>
                  <a:lnTo>
                    <a:pt x="553" y="1266"/>
                  </a:lnTo>
                  <a:lnTo>
                    <a:pt x="544" y="1277"/>
                  </a:lnTo>
                  <a:lnTo>
                    <a:pt x="536" y="1289"/>
                  </a:lnTo>
                  <a:lnTo>
                    <a:pt x="529" y="1302"/>
                  </a:lnTo>
                  <a:lnTo>
                    <a:pt x="523" y="1317"/>
                  </a:lnTo>
                  <a:lnTo>
                    <a:pt x="518" y="1332"/>
                  </a:lnTo>
                  <a:lnTo>
                    <a:pt x="512" y="1349"/>
                  </a:lnTo>
                  <a:lnTo>
                    <a:pt x="509" y="1368"/>
                  </a:lnTo>
                  <a:lnTo>
                    <a:pt x="507" y="1388"/>
                  </a:lnTo>
                  <a:lnTo>
                    <a:pt x="573" y="1388"/>
                  </a:lnTo>
                  <a:lnTo>
                    <a:pt x="584" y="1387"/>
                  </a:lnTo>
                  <a:lnTo>
                    <a:pt x="595" y="1387"/>
                  </a:lnTo>
                  <a:lnTo>
                    <a:pt x="606" y="1385"/>
                  </a:lnTo>
                  <a:lnTo>
                    <a:pt x="616" y="1383"/>
                  </a:lnTo>
                  <a:lnTo>
                    <a:pt x="637" y="1377"/>
                  </a:lnTo>
                  <a:lnTo>
                    <a:pt x="656" y="1371"/>
                  </a:lnTo>
                  <a:lnTo>
                    <a:pt x="696" y="1353"/>
                  </a:lnTo>
                  <a:lnTo>
                    <a:pt x="738" y="1332"/>
                  </a:lnTo>
                  <a:lnTo>
                    <a:pt x="759" y="1322"/>
                  </a:lnTo>
                  <a:lnTo>
                    <a:pt x="783" y="1313"/>
                  </a:lnTo>
                  <a:lnTo>
                    <a:pt x="808" y="1303"/>
                  </a:lnTo>
                  <a:lnTo>
                    <a:pt x="835" y="1295"/>
                  </a:lnTo>
                  <a:lnTo>
                    <a:pt x="864" y="1287"/>
                  </a:lnTo>
                  <a:lnTo>
                    <a:pt x="897" y="1282"/>
                  </a:lnTo>
                  <a:lnTo>
                    <a:pt x="914" y="1281"/>
                  </a:lnTo>
                  <a:lnTo>
                    <a:pt x="932" y="1278"/>
                  </a:lnTo>
                  <a:lnTo>
                    <a:pt x="950" y="1277"/>
                  </a:lnTo>
                  <a:lnTo>
                    <a:pt x="970" y="1277"/>
                  </a:lnTo>
                  <a:lnTo>
                    <a:pt x="985" y="1268"/>
                  </a:lnTo>
                  <a:lnTo>
                    <a:pt x="1000" y="1258"/>
                  </a:lnTo>
                  <a:lnTo>
                    <a:pt x="1015" y="1248"/>
                  </a:lnTo>
                  <a:lnTo>
                    <a:pt x="1027" y="1237"/>
                  </a:lnTo>
                  <a:lnTo>
                    <a:pt x="1034" y="1230"/>
                  </a:lnTo>
                  <a:lnTo>
                    <a:pt x="1040" y="1223"/>
                  </a:lnTo>
                  <a:lnTo>
                    <a:pt x="1045" y="1215"/>
                  </a:lnTo>
                  <a:lnTo>
                    <a:pt x="1049" y="1208"/>
                  </a:lnTo>
                  <a:lnTo>
                    <a:pt x="1053" y="1198"/>
                  </a:lnTo>
                  <a:lnTo>
                    <a:pt x="1055" y="1188"/>
                  </a:lnTo>
                  <a:lnTo>
                    <a:pt x="1058" y="1179"/>
                  </a:lnTo>
                  <a:lnTo>
                    <a:pt x="1058" y="1167"/>
                  </a:lnTo>
                  <a:lnTo>
                    <a:pt x="1058" y="1123"/>
                  </a:lnTo>
                  <a:lnTo>
                    <a:pt x="1058" y="1118"/>
                  </a:lnTo>
                  <a:lnTo>
                    <a:pt x="1056" y="1110"/>
                  </a:lnTo>
                  <a:lnTo>
                    <a:pt x="1054" y="1104"/>
                  </a:lnTo>
                  <a:lnTo>
                    <a:pt x="1051" y="1095"/>
                  </a:lnTo>
                  <a:lnTo>
                    <a:pt x="1043" y="1079"/>
                  </a:lnTo>
                  <a:lnTo>
                    <a:pt x="1032" y="1060"/>
                  </a:lnTo>
                  <a:lnTo>
                    <a:pt x="1020" y="1040"/>
                  </a:lnTo>
                  <a:lnTo>
                    <a:pt x="1005" y="1020"/>
                  </a:lnTo>
                  <a:lnTo>
                    <a:pt x="989" y="1000"/>
                  </a:lnTo>
                  <a:lnTo>
                    <a:pt x="972" y="979"/>
                  </a:lnTo>
                  <a:lnTo>
                    <a:pt x="953" y="960"/>
                  </a:lnTo>
                  <a:lnTo>
                    <a:pt x="935" y="942"/>
                  </a:lnTo>
                  <a:lnTo>
                    <a:pt x="917" y="924"/>
                  </a:lnTo>
                  <a:lnTo>
                    <a:pt x="899" y="911"/>
                  </a:lnTo>
                  <a:lnTo>
                    <a:pt x="881" y="898"/>
                  </a:lnTo>
                  <a:lnTo>
                    <a:pt x="865" y="889"/>
                  </a:lnTo>
                  <a:lnTo>
                    <a:pt x="858" y="886"/>
                  </a:lnTo>
                  <a:lnTo>
                    <a:pt x="850" y="883"/>
                  </a:lnTo>
                  <a:lnTo>
                    <a:pt x="844" y="882"/>
                  </a:lnTo>
                  <a:lnTo>
                    <a:pt x="837" y="881"/>
                  </a:lnTo>
                  <a:lnTo>
                    <a:pt x="528" y="881"/>
                  </a:lnTo>
                  <a:lnTo>
                    <a:pt x="533" y="868"/>
                  </a:lnTo>
                  <a:lnTo>
                    <a:pt x="539" y="855"/>
                  </a:lnTo>
                  <a:lnTo>
                    <a:pt x="545" y="842"/>
                  </a:lnTo>
                  <a:lnTo>
                    <a:pt x="554" y="828"/>
                  </a:lnTo>
                  <a:lnTo>
                    <a:pt x="564" y="814"/>
                  </a:lnTo>
                  <a:lnTo>
                    <a:pt x="574" y="800"/>
                  </a:lnTo>
                  <a:lnTo>
                    <a:pt x="586" y="787"/>
                  </a:lnTo>
                  <a:lnTo>
                    <a:pt x="599" y="773"/>
                  </a:lnTo>
                  <a:lnTo>
                    <a:pt x="627" y="745"/>
                  </a:lnTo>
                  <a:lnTo>
                    <a:pt x="656" y="716"/>
                  </a:lnTo>
                  <a:lnTo>
                    <a:pt x="687" y="688"/>
                  </a:lnTo>
                  <a:lnTo>
                    <a:pt x="719" y="661"/>
                  </a:lnTo>
                  <a:lnTo>
                    <a:pt x="749" y="634"/>
                  </a:lnTo>
                  <a:lnTo>
                    <a:pt x="779" y="606"/>
                  </a:lnTo>
                  <a:lnTo>
                    <a:pt x="807" y="580"/>
                  </a:lnTo>
                  <a:lnTo>
                    <a:pt x="832" y="554"/>
                  </a:lnTo>
                  <a:lnTo>
                    <a:pt x="843" y="542"/>
                  </a:lnTo>
                  <a:lnTo>
                    <a:pt x="852" y="530"/>
                  </a:lnTo>
                  <a:lnTo>
                    <a:pt x="861" y="518"/>
                  </a:lnTo>
                  <a:lnTo>
                    <a:pt x="868" y="506"/>
                  </a:lnTo>
                  <a:lnTo>
                    <a:pt x="874" y="494"/>
                  </a:lnTo>
                  <a:lnTo>
                    <a:pt x="878" y="484"/>
                  </a:lnTo>
                  <a:lnTo>
                    <a:pt x="880" y="473"/>
                  </a:lnTo>
                  <a:lnTo>
                    <a:pt x="881" y="462"/>
                  </a:lnTo>
                  <a:lnTo>
                    <a:pt x="879" y="456"/>
                  </a:lnTo>
                  <a:lnTo>
                    <a:pt x="873" y="441"/>
                  </a:lnTo>
                  <a:lnTo>
                    <a:pt x="862" y="419"/>
                  </a:lnTo>
                  <a:lnTo>
                    <a:pt x="848" y="396"/>
                  </a:lnTo>
                  <a:lnTo>
                    <a:pt x="840" y="383"/>
                  </a:lnTo>
                  <a:lnTo>
                    <a:pt x="831" y="371"/>
                  </a:lnTo>
                  <a:lnTo>
                    <a:pt x="822" y="360"/>
                  </a:lnTo>
                  <a:lnTo>
                    <a:pt x="813" y="351"/>
                  </a:lnTo>
                  <a:lnTo>
                    <a:pt x="803" y="342"/>
                  </a:lnTo>
                  <a:lnTo>
                    <a:pt x="792" y="336"/>
                  </a:lnTo>
                  <a:lnTo>
                    <a:pt x="787" y="333"/>
                  </a:lnTo>
                  <a:lnTo>
                    <a:pt x="782" y="331"/>
                  </a:lnTo>
                  <a:lnTo>
                    <a:pt x="776" y="330"/>
                  </a:lnTo>
                  <a:lnTo>
                    <a:pt x="771" y="330"/>
                  </a:lnTo>
                  <a:lnTo>
                    <a:pt x="705" y="330"/>
                  </a:lnTo>
                  <a:lnTo>
                    <a:pt x="693" y="330"/>
                  </a:lnTo>
                  <a:lnTo>
                    <a:pt x="680" y="332"/>
                  </a:lnTo>
                  <a:lnTo>
                    <a:pt x="667" y="334"/>
                  </a:lnTo>
                  <a:lnTo>
                    <a:pt x="654" y="338"/>
                  </a:lnTo>
                  <a:lnTo>
                    <a:pt x="627" y="346"/>
                  </a:lnTo>
                  <a:lnTo>
                    <a:pt x="599" y="356"/>
                  </a:lnTo>
                  <a:lnTo>
                    <a:pt x="571" y="368"/>
                  </a:lnTo>
                  <a:lnTo>
                    <a:pt x="543" y="378"/>
                  </a:lnTo>
                  <a:lnTo>
                    <a:pt x="514" y="388"/>
                  </a:lnTo>
                  <a:lnTo>
                    <a:pt x="484" y="3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689" y="2151"/>
              <a:ext cx="68" cy="43"/>
            </a:xfrm>
            <a:custGeom>
              <a:avLst/>
              <a:gdLst>
                <a:gd name="T0" fmla="*/ 117 w 948"/>
                <a:gd name="T1" fmla="*/ 595 h 596"/>
                <a:gd name="T2" fmla="*/ 142 w 948"/>
                <a:gd name="T3" fmla="*/ 583 h 596"/>
                <a:gd name="T4" fmla="*/ 203 w 948"/>
                <a:gd name="T5" fmla="*/ 548 h 596"/>
                <a:gd name="T6" fmla="*/ 319 w 948"/>
                <a:gd name="T7" fmla="*/ 474 h 596"/>
                <a:gd name="T8" fmla="*/ 460 w 948"/>
                <a:gd name="T9" fmla="*/ 380 h 596"/>
                <a:gd name="T10" fmla="*/ 608 w 948"/>
                <a:gd name="T11" fmla="*/ 277 h 596"/>
                <a:gd name="T12" fmla="*/ 747 w 948"/>
                <a:gd name="T13" fmla="*/ 179 h 596"/>
                <a:gd name="T14" fmla="*/ 861 w 948"/>
                <a:gd name="T15" fmla="*/ 95 h 596"/>
                <a:gd name="T16" fmla="*/ 919 w 948"/>
                <a:gd name="T17" fmla="*/ 49 h 596"/>
                <a:gd name="T18" fmla="*/ 943 w 948"/>
                <a:gd name="T19" fmla="*/ 29 h 596"/>
                <a:gd name="T20" fmla="*/ 938 w 948"/>
                <a:gd name="T21" fmla="*/ 18 h 596"/>
                <a:gd name="T22" fmla="*/ 928 w 948"/>
                <a:gd name="T23" fmla="*/ 10 h 596"/>
                <a:gd name="T24" fmla="*/ 923 w 948"/>
                <a:gd name="T25" fmla="*/ 4 h 596"/>
                <a:gd name="T26" fmla="*/ 925 w 948"/>
                <a:gd name="T27" fmla="*/ 0 h 596"/>
                <a:gd name="T28" fmla="*/ 906 w 948"/>
                <a:gd name="T29" fmla="*/ 0 h 596"/>
                <a:gd name="T30" fmla="*/ 863 w 948"/>
                <a:gd name="T31" fmla="*/ 7 h 596"/>
                <a:gd name="T32" fmla="*/ 766 w 948"/>
                <a:gd name="T33" fmla="*/ 42 h 596"/>
                <a:gd name="T34" fmla="*/ 636 w 948"/>
                <a:gd name="T35" fmla="*/ 93 h 596"/>
                <a:gd name="T36" fmla="*/ 527 w 948"/>
                <a:gd name="T37" fmla="*/ 135 h 596"/>
                <a:gd name="T38" fmla="*/ 462 w 948"/>
                <a:gd name="T39" fmla="*/ 161 h 596"/>
                <a:gd name="T40" fmla="*/ 407 w 948"/>
                <a:gd name="T41" fmla="*/ 187 h 596"/>
                <a:gd name="T42" fmla="*/ 371 w 948"/>
                <a:gd name="T43" fmla="*/ 207 h 596"/>
                <a:gd name="T44" fmla="*/ 343 w 948"/>
                <a:gd name="T45" fmla="*/ 221 h 596"/>
                <a:gd name="T46" fmla="*/ 315 w 948"/>
                <a:gd name="T47" fmla="*/ 232 h 596"/>
                <a:gd name="T48" fmla="*/ 277 w 948"/>
                <a:gd name="T49" fmla="*/ 239 h 596"/>
                <a:gd name="T50" fmla="*/ 222 w 948"/>
                <a:gd name="T51" fmla="*/ 242 h 596"/>
                <a:gd name="T52" fmla="*/ 141 w 948"/>
                <a:gd name="T53" fmla="*/ 243 h 596"/>
                <a:gd name="T54" fmla="*/ 82 w 948"/>
                <a:gd name="T55" fmla="*/ 258 h 596"/>
                <a:gd name="T56" fmla="*/ 57 w 948"/>
                <a:gd name="T57" fmla="*/ 325 h 596"/>
                <a:gd name="T58" fmla="*/ 26 w 948"/>
                <a:gd name="T59" fmla="*/ 411 h 596"/>
                <a:gd name="T60" fmla="*/ 3 w 948"/>
                <a:gd name="T61" fmla="*/ 475 h 596"/>
                <a:gd name="T62" fmla="*/ 0 w 948"/>
                <a:gd name="T63" fmla="*/ 508 h 596"/>
                <a:gd name="T64" fmla="*/ 1 w 948"/>
                <a:gd name="T65" fmla="*/ 526 h 596"/>
                <a:gd name="T66" fmla="*/ 7 w 948"/>
                <a:gd name="T67" fmla="*/ 543 h 596"/>
                <a:gd name="T68" fmla="*/ 14 w 948"/>
                <a:gd name="T69" fmla="*/ 558 h 596"/>
                <a:gd name="T70" fmla="*/ 25 w 948"/>
                <a:gd name="T71" fmla="*/ 571 h 596"/>
                <a:gd name="T72" fmla="*/ 38 w 948"/>
                <a:gd name="T73" fmla="*/ 582 h 596"/>
                <a:gd name="T74" fmla="*/ 53 w 948"/>
                <a:gd name="T75" fmla="*/ 589 h 596"/>
                <a:gd name="T76" fmla="*/ 70 w 948"/>
                <a:gd name="T77" fmla="*/ 595 h 596"/>
                <a:gd name="T78" fmla="*/ 88 w 948"/>
                <a:gd name="T7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8" h="596">
                  <a:moveTo>
                    <a:pt x="110" y="596"/>
                  </a:moveTo>
                  <a:lnTo>
                    <a:pt x="117" y="595"/>
                  </a:lnTo>
                  <a:lnTo>
                    <a:pt x="128" y="590"/>
                  </a:lnTo>
                  <a:lnTo>
                    <a:pt x="142" y="583"/>
                  </a:lnTo>
                  <a:lnTo>
                    <a:pt x="159" y="573"/>
                  </a:lnTo>
                  <a:lnTo>
                    <a:pt x="203" y="548"/>
                  </a:lnTo>
                  <a:lnTo>
                    <a:pt x="257" y="513"/>
                  </a:lnTo>
                  <a:lnTo>
                    <a:pt x="319" y="474"/>
                  </a:lnTo>
                  <a:lnTo>
                    <a:pt x="388" y="428"/>
                  </a:lnTo>
                  <a:lnTo>
                    <a:pt x="460" y="380"/>
                  </a:lnTo>
                  <a:lnTo>
                    <a:pt x="534" y="329"/>
                  </a:lnTo>
                  <a:lnTo>
                    <a:pt x="608" y="277"/>
                  </a:lnTo>
                  <a:lnTo>
                    <a:pt x="680" y="227"/>
                  </a:lnTo>
                  <a:lnTo>
                    <a:pt x="747" y="179"/>
                  </a:lnTo>
                  <a:lnTo>
                    <a:pt x="809" y="135"/>
                  </a:lnTo>
                  <a:lnTo>
                    <a:pt x="861" y="95"/>
                  </a:lnTo>
                  <a:lnTo>
                    <a:pt x="903" y="63"/>
                  </a:lnTo>
                  <a:lnTo>
                    <a:pt x="919" y="49"/>
                  </a:lnTo>
                  <a:lnTo>
                    <a:pt x="933" y="38"/>
                  </a:lnTo>
                  <a:lnTo>
                    <a:pt x="943" y="29"/>
                  </a:lnTo>
                  <a:lnTo>
                    <a:pt x="948" y="23"/>
                  </a:lnTo>
                  <a:lnTo>
                    <a:pt x="938" y="18"/>
                  </a:lnTo>
                  <a:lnTo>
                    <a:pt x="932" y="14"/>
                  </a:lnTo>
                  <a:lnTo>
                    <a:pt x="928" y="10"/>
                  </a:lnTo>
                  <a:lnTo>
                    <a:pt x="925" y="8"/>
                  </a:lnTo>
                  <a:lnTo>
                    <a:pt x="923" y="4"/>
                  </a:lnTo>
                  <a:lnTo>
                    <a:pt x="925" y="2"/>
                  </a:lnTo>
                  <a:lnTo>
                    <a:pt x="925" y="0"/>
                  </a:lnTo>
                  <a:lnTo>
                    <a:pt x="919" y="0"/>
                  </a:lnTo>
                  <a:lnTo>
                    <a:pt x="906" y="0"/>
                  </a:lnTo>
                  <a:lnTo>
                    <a:pt x="882" y="2"/>
                  </a:lnTo>
                  <a:lnTo>
                    <a:pt x="863" y="7"/>
                  </a:lnTo>
                  <a:lnTo>
                    <a:pt x="821" y="21"/>
                  </a:lnTo>
                  <a:lnTo>
                    <a:pt x="766" y="42"/>
                  </a:lnTo>
                  <a:lnTo>
                    <a:pt x="701" y="67"/>
                  </a:lnTo>
                  <a:lnTo>
                    <a:pt x="636" y="93"/>
                  </a:lnTo>
                  <a:lnTo>
                    <a:pt x="576" y="116"/>
                  </a:lnTo>
                  <a:lnTo>
                    <a:pt x="527" y="135"/>
                  </a:lnTo>
                  <a:lnTo>
                    <a:pt x="498" y="146"/>
                  </a:lnTo>
                  <a:lnTo>
                    <a:pt x="462" y="161"/>
                  </a:lnTo>
                  <a:lnTo>
                    <a:pt x="432" y="175"/>
                  </a:lnTo>
                  <a:lnTo>
                    <a:pt x="407" y="187"/>
                  </a:lnTo>
                  <a:lnTo>
                    <a:pt x="388" y="198"/>
                  </a:lnTo>
                  <a:lnTo>
                    <a:pt x="371" y="207"/>
                  </a:lnTo>
                  <a:lnTo>
                    <a:pt x="357" y="215"/>
                  </a:lnTo>
                  <a:lnTo>
                    <a:pt x="343" y="221"/>
                  </a:lnTo>
                  <a:lnTo>
                    <a:pt x="329" y="227"/>
                  </a:lnTo>
                  <a:lnTo>
                    <a:pt x="315" y="232"/>
                  </a:lnTo>
                  <a:lnTo>
                    <a:pt x="298" y="235"/>
                  </a:lnTo>
                  <a:lnTo>
                    <a:pt x="277" y="239"/>
                  </a:lnTo>
                  <a:lnTo>
                    <a:pt x="252" y="241"/>
                  </a:lnTo>
                  <a:lnTo>
                    <a:pt x="222" y="242"/>
                  </a:lnTo>
                  <a:lnTo>
                    <a:pt x="186" y="243"/>
                  </a:lnTo>
                  <a:lnTo>
                    <a:pt x="141" y="243"/>
                  </a:lnTo>
                  <a:lnTo>
                    <a:pt x="88" y="243"/>
                  </a:lnTo>
                  <a:lnTo>
                    <a:pt x="82" y="258"/>
                  </a:lnTo>
                  <a:lnTo>
                    <a:pt x="71" y="287"/>
                  </a:lnTo>
                  <a:lnTo>
                    <a:pt x="57" y="325"/>
                  </a:lnTo>
                  <a:lnTo>
                    <a:pt x="41" y="368"/>
                  </a:lnTo>
                  <a:lnTo>
                    <a:pt x="26" y="411"/>
                  </a:lnTo>
                  <a:lnTo>
                    <a:pt x="13" y="448"/>
                  </a:lnTo>
                  <a:lnTo>
                    <a:pt x="3" y="475"/>
                  </a:lnTo>
                  <a:lnTo>
                    <a:pt x="0" y="485"/>
                  </a:lnTo>
                  <a:lnTo>
                    <a:pt x="0" y="508"/>
                  </a:lnTo>
                  <a:lnTo>
                    <a:pt x="0" y="518"/>
                  </a:lnTo>
                  <a:lnTo>
                    <a:pt x="1" y="526"/>
                  </a:lnTo>
                  <a:lnTo>
                    <a:pt x="3" y="535"/>
                  </a:lnTo>
                  <a:lnTo>
                    <a:pt x="7" y="543"/>
                  </a:lnTo>
                  <a:lnTo>
                    <a:pt x="10" y="551"/>
                  </a:lnTo>
                  <a:lnTo>
                    <a:pt x="14" y="558"/>
                  </a:lnTo>
                  <a:lnTo>
                    <a:pt x="19" y="565"/>
                  </a:lnTo>
                  <a:lnTo>
                    <a:pt x="25" y="571"/>
                  </a:lnTo>
                  <a:lnTo>
                    <a:pt x="31" y="577"/>
                  </a:lnTo>
                  <a:lnTo>
                    <a:pt x="38" y="582"/>
                  </a:lnTo>
                  <a:lnTo>
                    <a:pt x="45" y="586"/>
                  </a:lnTo>
                  <a:lnTo>
                    <a:pt x="53" y="589"/>
                  </a:lnTo>
                  <a:lnTo>
                    <a:pt x="60" y="593"/>
                  </a:lnTo>
                  <a:lnTo>
                    <a:pt x="70" y="595"/>
                  </a:lnTo>
                  <a:lnTo>
                    <a:pt x="79" y="596"/>
                  </a:lnTo>
                  <a:lnTo>
                    <a:pt x="88" y="596"/>
                  </a:lnTo>
                  <a:lnTo>
                    <a:pt x="110" y="5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777" y="2036"/>
              <a:ext cx="27" cy="38"/>
            </a:xfrm>
            <a:custGeom>
              <a:avLst/>
              <a:gdLst>
                <a:gd name="T0" fmla="*/ 1 w 374"/>
                <a:gd name="T1" fmla="*/ 108 h 527"/>
                <a:gd name="T2" fmla="*/ 7 w 374"/>
                <a:gd name="T3" fmla="*/ 146 h 527"/>
                <a:gd name="T4" fmla="*/ 20 w 374"/>
                <a:gd name="T5" fmla="*/ 185 h 527"/>
                <a:gd name="T6" fmla="*/ 35 w 374"/>
                <a:gd name="T7" fmla="*/ 222 h 527"/>
                <a:gd name="T8" fmla="*/ 60 w 374"/>
                <a:gd name="T9" fmla="*/ 273 h 527"/>
                <a:gd name="T10" fmla="*/ 79 w 374"/>
                <a:gd name="T11" fmla="*/ 310 h 527"/>
                <a:gd name="T12" fmla="*/ 87 w 374"/>
                <a:gd name="T13" fmla="*/ 327 h 527"/>
                <a:gd name="T14" fmla="*/ 87 w 374"/>
                <a:gd name="T15" fmla="*/ 349 h 527"/>
                <a:gd name="T16" fmla="*/ 81 w 374"/>
                <a:gd name="T17" fmla="*/ 387 h 527"/>
                <a:gd name="T18" fmla="*/ 75 w 374"/>
                <a:gd name="T19" fmla="*/ 424 h 527"/>
                <a:gd name="T20" fmla="*/ 70 w 374"/>
                <a:gd name="T21" fmla="*/ 457 h 527"/>
                <a:gd name="T22" fmla="*/ 70 w 374"/>
                <a:gd name="T23" fmla="*/ 480 h 527"/>
                <a:gd name="T24" fmla="*/ 72 w 374"/>
                <a:gd name="T25" fmla="*/ 494 h 527"/>
                <a:gd name="T26" fmla="*/ 77 w 374"/>
                <a:gd name="T27" fmla="*/ 505 h 527"/>
                <a:gd name="T28" fmla="*/ 85 w 374"/>
                <a:gd name="T29" fmla="*/ 514 h 527"/>
                <a:gd name="T30" fmla="*/ 95 w 374"/>
                <a:gd name="T31" fmla="*/ 521 h 527"/>
                <a:gd name="T32" fmla="*/ 110 w 374"/>
                <a:gd name="T33" fmla="*/ 525 h 527"/>
                <a:gd name="T34" fmla="*/ 129 w 374"/>
                <a:gd name="T35" fmla="*/ 527 h 527"/>
                <a:gd name="T36" fmla="*/ 153 w 374"/>
                <a:gd name="T37" fmla="*/ 525 h 527"/>
                <a:gd name="T38" fmla="*/ 187 w 374"/>
                <a:gd name="T39" fmla="*/ 520 h 527"/>
                <a:gd name="T40" fmla="*/ 223 w 374"/>
                <a:gd name="T41" fmla="*/ 509 h 527"/>
                <a:gd name="T42" fmla="*/ 255 w 374"/>
                <a:gd name="T43" fmla="*/ 496 h 527"/>
                <a:gd name="T44" fmla="*/ 282 w 374"/>
                <a:gd name="T45" fmla="*/ 479 h 527"/>
                <a:gd name="T46" fmla="*/ 306 w 374"/>
                <a:gd name="T47" fmla="*/ 460 h 527"/>
                <a:gd name="T48" fmla="*/ 327 w 374"/>
                <a:gd name="T49" fmla="*/ 438 h 527"/>
                <a:gd name="T50" fmla="*/ 356 w 374"/>
                <a:gd name="T51" fmla="*/ 402 h 527"/>
                <a:gd name="T52" fmla="*/ 355 w 374"/>
                <a:gd name="T53" fmla="*/ 349 h 527"/>
                <a:gd name="T54" fmla="*/ 319 w 374"/>
                <a:gd name="T55" fmla="*/ 303 h 527"/>
                <a:gd name="T56" fmla="*/ 267 w 374"/>
                <a:gd name="T57" fmla="*/ 247 h 527"/>
                <a:gd name="T58" fmla="*/ 219 w 374"/>
                <a:gd name="T59" fmla="*/ 195 h 527"/>
                <a:gd name="T60" fmla="*/ 190 w 374"/>
                <a:gd name="T61" fmla="*/ 154 h 527"/>
                <a:gd name="T62" fmla="*/ 164 w 374"/>
                <a:gd name="T63" fmla="*/ 103 h 527"/>
                <a:gd name="T64" fmla="*/ 141 w 374"/>
                <a:gd name="T65" fmla="*/ 39 h 527"/>
                <a:gd name="T66" fmla="*/ 121 w 374"/>
                <a:gd name="T67" fmla="*/ 1 h 527"/>
                <a:gd name="T68" fmla="*/ 97 w 374"/>
                <a:gd name="T69" fmla="*/ 6 h 527"/>
                <a:gd name="T70" fmla="*/ 75 w 374"/>
                <a:gd name="T71" fmla="*/ 13 h 527"/>
                <a:gd name="T72" fmla="*/ 53 w 374"/>
                <a:gd name="T73" fmla="*/ 22 h 527"/>
                <a:gd name="T74" fmla="*/ 34 w 374"/>
                <a:gd name="T75" fmla="*/ 33 h 527"/>
                <a:gd name="T76" fmla="*/ 18 w 374"/>
                <a:gd name="T77" fmla="*/ 47 h 527"/>
                <a:gd name="T78" fmla="*/ 7 w 374"/>
                <a:gd name="T79" fmla="*/ 62 h 527"/>
                <a:gd name="T80" fmla="*/ 1 w 374"/>
                <a:gd name="T81" fmla="*/ 8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4" h="527">
                  <a:moveTo>
                    <a:pt x="0" y="88"/>
                  </a:moveTo>
                  <a:lnTo>
                    <a:pt x="1" y="108"/>
                  </a:lnTo>
                  <a:lnTo>
                    <a:pt x="3" y="127"/>
                  </a:lnTo>
                  <a:lnTo>
                    <a:pt x="7" y="146"/>
                  </a:lnTo>
                  <a:lnTo>
                    <a:pt x="14" y="166"/>
                  </a:lnTo>
                  <a:lnTo>
                    <a:pt x="20" y="185"/>
                  </a:lnTo>
                  <a:lnTo>
                    <a:pt x="28" y="204"/>
                  </a:lnTo>
                  <a:lnTo>
                    <a:pt x="35" y="222"/>
                  </a:lnTo>
                  <a:lnTo>
                    <a:pt x="44" y="241"/>
                  </a:lnTo>
                  <a:lnTo>
                    <a:pt x="60" y="273"/>
                  </a:lnTo>
                  <a:lnTo>
                    <a:pt x="74" y="300"/>
                  </a:lnTo>
                  <a:lnTo>
                    <a:pt x="79" y="310"/>
                  </a:lnTo>
                  <a:lnTo>
                    <a:pt x="84" y="319"/>
                  </a:lnTo>
                  <a:lnTo>
                    <a:pt x="87" y="327"/>
                  </a:lnTo>
                  <a:lnTo>
                    <a:pt x="88" y="331"/>
                  </a:lnTo>
                  <a:lnTo>
                    <a:pt x="87" y="349"/>
                  </a:lnTo>
                  <a:lnTo>
                    <a:pt x="85" y="368"/>
                  </a:lnTo>
                  <a:lnTo>
                    <a:pt x="81" y="387"/>
                  </a:lnTo>
                  <a:lnTo>
                    <a:pt x="78" y="406"/>
                  </a:lnTo>
                  <a:lnTo>
                    <a:pt x="75" y="424"/>
                  </a:lnTo>
                  <a:lnTo>
                    <a:pt x="72" y="441"/>
                  </a:lnTo>
                  <a:lnTo>
                    <a:pt x="70" y="457"/>
                  </a:lnTo>
                  <a:lnTo>
                    <a:pt x="70" y="473"/>
                  </a:lnTo>
                  <a:lnTo>
                    <a:pt x="70" y="480"/>
                  </a:lnTo>
                  <a:lnTo>
                    <a:pt x="71" y="487"/>
                  </a:lnTo>
                  <a:lnTo>
                    <a:pt x="72" y="494"/>
                  </a:lnTo>
                  <a:lnTo>
                    <a:pt x="74" y="499"/>
                  </a:lnTo>
                  <a:lnTo>
                    <a:pt x="77" y="505"/>
                  </a:lnTo>
                  <a:lnTo>
                    <a:pt x="80" y="510"/>
                  </a:lnTo>
                  <a:lnTo>
                    <a:pt x="85" y="514"/>
                  </a:lnTo>
                  <a:lnTo>
                    <a:pt x="89" y="517"/>
                  </a:lnTo>
                  <a:lnTo>
                    <a:pt x="95" y="521"/>
                  </a:lnTo>
                  <a:lnTo>
                    <a:pt x="102" y="524"/>
                  </a:lnTo>
                  <a:lnTo>
                    <a:pt x="110" y="525"/>
                  </a:lnTo>
                  <a:lnTo>
                    <a:pt x="119" y="526"/>
                  </a:lnTo>
                  <a:lnTo>
                    <a:pt x="129" y="527"/>
                  </a:lnTo>
                  <a:lnTo>
                    <a:pt x="140" y="527"/>
                  </a:lnTo>
                  <a:lnTo>
                    <a:pt x="153" y="525"/>
                  </a:lnTo>
                  <a:lnTo>
                    <a:pt x="166" y="524"/>
                  </a:lnTo>
                  <a:lnTo>
                    <a:pt x="187" y="520"/>
                  </a:lnTo>
                  <a:lnTo>
                    <a:pt x="206" y="515"/>
                  </a:lnTo>
                  <a:lnTo>
                    <a:pt x="223" y="509"/>
                  </a:lnTo>
                  <a:lnTo>
                    <a:pt x="240" y="502"/>
                  </a:lnTo>
                  <a:lnTo>
                    <a:pt x="255" y="496"/>
                  </a:lnTo>
                  <a:lnTo>
                    <a:pt x="269" y="487"/>
                  </a:lnTo>
                  <a:lnTo>
                    <a:pt x="282" y="479"/>
                  </a:lnTo>
                  <a:lnTo>
                    <a:pt x="295" y="470"/>
                  </a:lnTo>
                  <a:lnTo>
                    <a:pt x="306" y="460"/>
                  </a:lnTo>
                  <a:lnTo>
                    <a:pt x="316" y="450"/>
                  </a:lnTo>
                  <a:lnTo>
                    <a:pt x="327" y="438"/>
                  </a:lnTo>
                  <a:lnTo>
                    <a:pt x="337" y="426"/>
                  </a:lnTo>
                  <a:lnTo>
                    <a:pt x="356" y="402"/>
                  </a:lnTo>
                  <a:lnTo>
                    <a:pt x="374" y="375"/>
                  </a:lnTo>
                  <a:lnTo>
                    <a:pt x="355" y="349"/>
                  </a:lnTo>
                  <a:lnTo>
                    <a:pt x="337" y="324"/>
                  </a:lnTo>
                  <a:lnTo>
                    <a:pt x="319" y="303"/>
                  </a:lnTo>
                  <a:lnTo>
                    <a:pt x="301" y="284"/>
                  </a:lnTo>
                  <a:lnTo>
                    <a:pt x="267" y="247"/>
                  </a:lnTo>
                  <a:lnTo>
                    <a:pt x="234" y="213"/>
                  </a:lnTo>
                  <a:lnTo>
                    <a:pt x="219" y="195"/>
                  </a:lnTo>
                  <a:lnTo>
                    <a:pt x="204" y="175"/>
                  </a:lnTo>
                  <a:lnTo>
                    <a:pt x="190" y="154"/>
                  </a:lnTo>
                  <a:lnTo>
                    <a:pt x="177" y="129"/>
                  </a:lnTo>
                  <a:lnTo>
                    <a:pt x="164" y="103"/>
                  </a:lnTo>
                  <a:lnTo>
                    <a:pt x="152" y="73"/>
                  </a:lnTo>
                  <a:lnTo>
                    <a:pt x="141" y="39"/>
                  </a:lnTo>
                  <a:lnTo>
                    <a:pt x="132" y="0"/>
                  </a:lnTo>
                  <a:lnTo>
                    <a:pt x="121" y="1"/>
                  </a:lnTo>
                  <a:lnTo>
                    <a:pt x="109" y="4"/>
                  </a:lnTo>
                  <a:lnTo>
                    <a:pt x="97" y="6"/>
                  </a:lnTo>
                  <a:lnTo>
                    <a:pt x="87" y="9"/>
                  </a:lnTo>
                  <a:lnTo>
                    <a:pt x="75" y="13"/>
                  </a:lnTo>
                  <a:lnTo>
                    <a:pt x="64" y="16"/>
                  </a:lnTo>
                  <a:lnTo>
                    <a:pt x="53" y="22"/>
                  </a:lnTo>
                  <a:lnTo>
                    <a:pt x="44" y="27"/>
                  </a:lnTo>
                  <a:lnTo>
                    <a:pt x="34" y="33"/>
                  </a:lnTo>
                  <a:lnTo>
                    <a:pt x="26" y="39"/>
                  </a:lnTo>
                  <a:lnTo>
                    <a:pt x="18" y="47"/>
                  </a:lnTo>
                  <a:lnTo>
                    <a:pt x="12" y="54"/>
                  </a:lnTo>
                  <a:lnTo>
                    <a:pt x="7" y="62"/>
                  </a:lnTo>
                  <a:lnTo>
                    <a:pt x="3" y="70"/>
                  </a:lnTo>
                  <a:lnTo>
                    <a:pt x="1" y="80"/>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noEditPoints="1"/>
            </p:cNvSpPr>
            <p:nvPr/>
          </p:nvSpPr>
          <p:spPr bwMode="auto">
            <a:xfrm>
              <a:off x="636" y="2218"/>
              <a:ext cx="751" cy="775"/>
            </a:xfrm>
            <a:custGeom>
              <a:avLst/>
              <a:gdLst>
                <a:gd name="T0" fmla="*/ 9512 w 10517"/>
                <a:gd name="T1" fmla="*/ 8353 h 10849"/>
                <a:gd name="T2" fmla="*/ 756 w 10517"/>
                <a:gd name="T3" fmla="*/ 7858 h 10849"/>
                <a:gd name="T4" fmla="*/ 9079 w 10517"/>
                <a:gd name="T5" fmla="*/ 1644 h 10849"/>
                <a:gd name="T6" fmla="*/ 8623 w 10517"/>
                <a:gd name="T7" fmla="*/ 3319 h 10849"/>
                <a:gd name="T8" fmla="*/ 9538 w 10517"/>
                <a:gd name="T9" fmla="*/ 3356 h 10849"/>
                <a:gd name="T10" fmla="*/ 8223 w 10517"/>
                <a:gd name="T11" fmla="*/ 7116 h 10849"/>
                <a:gd name="T12" fmla="*/ 8411 w 10517"/>
                <a:gd name="T13" fmla="*/ 5584 h 10849"/>
                <a:gd name="T14" fmla="*/ 8479 w 10517"/>
                <a:gd name="T15" fmla="*/ 4136 h 10849"/>
                <a:gd name="T16" fmla="*/ 7951 w 10517"/>
                <a:gd name="T17" fmla="*/ 3809 h 10849"/>
                <a:gd name="T18" fmla="*/ 8117 w 10517"/>
                <a:gd name="T19" fmla="*/ 2403 h 10849"/>
                <a:gd name="T20" fmla="*/ 6120 w 10517"/>
                <a:gd name="T21" fmla="*/ 2791 h 10849"/>
                <a:gd name="T22" fmla="*/ 7089 w 10517"/>
                <a:gd name="T23" fmla="*/ 4173 h 10849"/>
                <a:gd name="T24" fmla="*/ 7602 w 10517"/>
                <a:gd name="T25" fmla="*/ 5016 h 10849"/>
                <a:gd name="T26" fmla="*/ 6549 w 10517"/>
                <a:gd name="T27" fmla="*/ 8077 h 10849"/>
                <a:gd name="T28" fmla="*/ 7820 w 10517"/>
                <a:gd name="T29" fmla="*/ 6187 h 10849"/>
                <a:gd name="T30" fmla="*/ 7540 w 10517"/>
                <a:gd name="T31" fmla="*/ 4658 h 10849"/>
                <a:gd name="T32" fmla="*/ 5454 w 10517"/>
                <a:gd name="T33" fmla="*/ 2335 h 10849"/>
                <a:gd name="T34" fmla="*/ 6202 w 10517"/>
                <a:gd name="T35" fmla="*/ 8168 h 10849"/>
                <a:gd name="T36" fmla="*/ 7319 w 10517"/>
                <a:gd name="T37" fmla="*/ 5337 h 10849"/>
                <a:gd name="T38" fmla="*/ 6295 w 10517"/>
                <a:gd name="T39" fmla="*/ 5396 h 10849"/>
                <a:gd name="T40" fmla="*/ 6983 w 10517"/>
                <a:gd name="T41" fmla="*/ 3062 h 10849"/>
                <a:gd name="T42" fmla="*/ 6621 w 10517"/>
                <a:gd name="T43" fmla="*/ 5950 h 10849"/>
                <a:gd name="T44" fmla="*/ 2020 w 10517"/>
                <a:gd name="T45" fmla="*/ 2775 h 10849"/>
                <a:gd name="T46" fmla="*/ 2340 w 10517"/>
                <a:gd name="T47" fmla="*/ 4039 h 10849"/>
                <a:gd name="T48" fmla="*/ 2612 w 10517"/>
                <a:gd name="T49" fmla="*/ 2153 h 10849"/>
                <a:gd name="T50" fmla="*/ 1311 w 10517"/>
                <a:gd name="T51" fmla="*/ 1812 h 10849"/>
                <a:gd name="T52" fmla="*/ 1452 w 10517"/>
                <a:gd name="T53" fmla="*/ 6602 h 10849"/>
                <a:gd name="T54" fmla="*/ 2732 w 10517"/>
                <a:gd name="T55" fmla="*/ 7155 h 10849"/>
                <a:gd name="T56" fmla="*/ 1944 w 10517"/>
                <a:gd name="T57" fmla="*/ 5088 h 10849"/>
                <a:gd name="T58" fmla="*/ 2011 w 10517"/>
                <a:gd name="T59" fmla="*/ 6172 h 10849"/>
                <a:gd name="T60" fmla="*/ 2377 w 10517"/>
                <a:gd name="T61" fmla="*/ 5935 h 10849"/>
                <a:gd name="T62" fmla="*/ 1586 w 10517"/>
                <a:gd name="T63" fmla="*/ 5770 h 10849"/>
                <a:gd name="T64" fmla="*/ 2291 w 10517"/>
                <a:gd name="T65" fmla="*/ 4854 h 10849"/>
                <a:gd name="T66" fmla="*/ 3361 w 10517"/>
                <a:gd name="T67" fmla="*/ 8817 h 10849"/>
                <a:gd name="T68" fmla="*/ 3417 w 10517"/>
                <a:gd name="T69" fmla="*/ 8319 h 10849"/>
                <a:gd name="T70" fmla="*/ 4334 w 10517"/>
                <a:gd name="T71" fmla="*/ 5917 h 10849"/>
                <a:gd name="T72" fmla="*/ 4712 w 10517"/>
                <a:gd name="T73" fmla="*/ 7848 h 10849"/>
                <a:gd name="T74" fmla="*/ 3966 w 10517"/>
                <a:gd name="T75" fmla="*/ 7677 h 10849"/>
                <a:gd name="T76" fmla="*/ 4132 w 10517"/>
                <a:gd name="T77" fmla="*/ 6931 h 10849"/>
                <a:gd name="T78" fmla="*/ 4498 w 10517"/>
                <a:gd name="T79" fmla="*/ 7398 h 10849"/>
                <a:gd name="T80" fmla="*/ 3676 w 10517"/>
                <a:gd name="T81" fmla="*/ 6094 h 10849"/>
                <a:gd name="T82" fmla="*/ 3679 w 10517"/>
                <a:gd name="T83" fmla="*/ 8060 h 10849"/>
                <a:gd name="T84" fmla="*/ 5114 w 10517"/>
                <a:gd name="T85" fmla="*/ 8678 h 10849"/>
                <a:gd name="T86" fmla="*/ 4210 w 10517"/>
                <a:gd name="T87" fmla="*/ 2658 h 10849"/>
                <a:gd name="T88" fmla="*/ 3526 w 10517"/>
                <a:gd name="T89" fmla="*/ 3762 h 10849"/>
                <a:gd name="T90" fmla="*/ 4376 w 10517"/>
                <a:gd name="T91" fmla="*/ 4886 h 10849"/>
                <a:gd name="T92" fmla="*/ 4348 w 10517"/>
                <a:gd name="T93" fmla="*/ 3722 h 10849"/>
                <a:gd name="T94" fmla="*/ 3930 w 10517"/>
                <a:gd name="T95" fmla="*/ 4086 h 10849"/>
                <a:gd name="T96" fmla="*/ 4565 w 10517"/>
                <a:gd name="T97" fmla="*/ 3443 h 10849"/>
                <a:gd name="T98" fmla="*/ 3741 w 10517"/>
                <a:gd name="T99" fmla="*/ 5034 h 10849"/>
                <a:gd name="T100" fmla="*/ 2948 w 10517"/>
                <a:gd name="T101" fmla="*/ 1635 h 10849"/>
                <a:gd name="T102" fmla="*/ 1578 w 10517"/>
                <a:gd name="T103" fmla="*/ 3329 h 10849"/>
                <a:gd name="T104" fmla="*/ 2360 w 10517"/>
                <a:gd name="T105" fmla="*/ 2819 h 10849"/>
                <a:gd name="T106" fmla="*/ 3840 w 10517"/>
                <a:gd name="T107" fmla="*/ 1108 h 10849"/>
                <a:gd name="T108" fmla="*/ 4916 w 10517"/>
                <a:gd name="T109" fmla="*/ 865 h 10849"/>
                <a:gd name="T110" fmla="*/ 4934 w 10517"/>
                <a:gd name="T111" fmla="*/ 1128 h 10849"/>
                <a:gd name="T112" fmla="*/ 4571 w 10517"/>
                <a:gd name="T113" fmla="*/ 934 h 10849"/>
                <a:gd name="T114" fmla="*/ 5322 w 10517"/>
                <a:gd name="T115" fmla="*/ 916 h 10849"/>
                <a:gd name="T116" fmla="*/ 4718 w 10517"/>
                <a:gd name="T117" fmla="*/ 1187 h 10849"/>
                <a:gd name="T118" fmla="*/ 6638 w 10517"/>
                <a:gd name="T119" fmla="*/ 1076 h 10849"/>
                <a:gd name="T120" fmla="*/ 6820 w 10517"/>
                <a:gd name="T121" fmla="*/ 895 h 10849"/>
                <a:gd name="T122" fmla="*/ 7284 w 10517"/>
                <a:gd name="T123" fmla="*/ 866 h 10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17" h="10849">
                  <a:moveTo>
                    <a:pt x="0" y="0"/>
                  </a:moveTo>
                  <a:lnTo>
                    <a:pt x="657" y="0"/>
                  </a:lnTo>
                  <a:lnTo>
                    <a:pt x="1315" y="0"/>
                  </a:lnTo>
                  <a:lnTo>
                    <a:pt x="1972" y="0"/>
                  </a:lnTo>
                  <a:lnTo>
                    <a:pt x="2629" y="0"/>
                  </a:lnTo>
                  <a:lnTo>
                    <a:pt x="3287" y="0"/>
                  </a:lnTo>
                  <a:lnTo>
                    <a:pt x="3944" y="0"/>
                  </a:lnTo>
                  <a:lnTo>
                    <a:pt x="4601" y="0"/>
                  </a:lnTo>
                  <a:lnTo>
                    <a:pt x="5258" y="0"/>
                  </a:lnTo>
                  <a:lnTo>
                    <a:pt x="5916" y="0"/>
                  </a:lnTo>
                  <a:lnTo>
                    <a:pt x="6573" y="0"/>
                  </a:lnTo>
                  <a:lnTo>
                    <a:pt x="7231" y="0"/>
                  </a:lnTo>
                  <a:lnTo>
                    <a:pt x="7888" y="0"/>
                  </a:lnTo>
                  <a:lnTo>
                    <a:pt x="8546" y="0"/>
                  </a:lnTo>
                  <a:lnTo>
                    <a:pt x="9203" y="0"/>
                  </a:lnTo>
                  <a:lnTo>
                    <a:pt x="9860" y="0"/>
                  </a:lnTo>
                  <a:lnTo>
                    <a:pt x="10517" y="0"/>
                  </a:lnTo>
                  <a:lnTo>
                    <a:pt x="10501" y="391"/>
                  </a:lnTo>
                  <a:lnTo>
                    <a:pt x="10484" y="784"/>
                  </a:lnTo>
                  <a:lnTo>
                    <a:pt x="10467" y="1176"/>
                  </a:lnTo>
                  <a:lnTo>
                    <a:pt x="10450" y="1568"/>
                  </a:lnTo>
                  <a:lnTo>
                    <a:pt x="10434" y="1961"/>
                  </a:lnTo>
                  <a:lnTo>
                    <a:pt x="10417" y="2353"/>
                  </a:lnTo>
                  <a:lnTo>
                    <a:pt x="10400" y="2745"/>
                  </a:lnTo>
                  <a:lnTo>
                    <a:pt x="10384" y="3137"/>
                  </a:lnTo>
                  <a:lnTo>
                    <a:pt x="10366" y="3530"/>
                  </a:lnTo>
                  <a:lnTo>
                    <a:pt x="10350" y="3922"/>
                  </a:lnTo>
                  <a:lnTo>
                    <a:pt x="10333" y="4314"/>
                  </a:lnTo>
                  <a:lnTo>
                    <a:pt x="10316" y="4707"/>
                  </a:lnTo>
                  <a:lnTo>
                    <a:pt x="10300" y="5098"/>
                  </a:lnTo>
                  <a:lnTo>
                    <a:pt x="10283" y="5491"/>
                  </a:lnTo>
                  <a:lnTo>
                    <a:pt x="10267" y="5884"/>
                  </a:lnTo>
                  <a:lnTo>
                    <a:pt x="10249" y="6275"/>
                  </a:lnTo>
                  <a:lnTo>
                    <a:pt x="10225" y="6487"/>
                  </a:lnTo>
                  <a:lnTo>
                    <a:pt x="10191" y="6693"/>
                  </a:lnTo>
                  <a:lnTo>
                    <a:pt x="10150" y="6894"/>
                  </a:lnTo>
                  <a:lnTo>
                    <a:pt x="10099" y="7093"/>
                  </a:lnTo>
                  <a:lnTo>
                    <a:pt x="10041" y="7286"/>
                  </a:lnTo>
                  <a:lnTo>
                    <a:pt x="9974" y="7475"/>
                  </a:lnTo>
                  <a:lnTo>
                    <a:pt x="9898" y="7659"/>
                  </a:lnTo>
                  <a:lnTo>
                    <a:pt x="9815" y="7838"/>
                  </a:lnTo>
                  <a:lnTo>
                    <a:pt x="9722" y="8014"/>
                  </a:lnTo>
                  <a:lnTo>
                    <a:pt x="9621" y="8186"/>
                  </a:lnTo>
                  <a:lnTo>
                    <a:pt x="9512" y="8353"/>
                  </a:lnTo>
                  <a:lnTo>
                    <a:pt x="9394" y="8515"/>
                  </a:lnTo>
                  <a:lnTo>
                    <a:pt x="9267" y="8674"/>
                  </a:lnTo>
                  <a:lnTo>
                    <a:pt x="9133" y="8827"/>
                  </a:lnTo>
                  <a:lnTo>
                    <a:pt x="8989" y="8976"/>
                  </a:lnTo>
                  <a:lnTo>
                    <a:pt x="8838" y="9122"/>
                  </a:lnTo>
                  <a:lnTo>
                    <a:pt x="8678" y="9263"/>
                  </a:lnTo>
                  <a:lnTo>
                    <a:pt x="8508" y="9399"/>
                  </a:lnTo>
                  <a:lnTo>
                    <a:pt x="8332" y="9531"/>
                  </a:lnTo>
                  <a:lnTo>
                    <a:pt x="8146" y="9659"/>
                  </a:lnTo>
                  <a:lnTo>
                    <a:pt x="7952" y="9782"/>
                  </a:lnTo>
                  <a:lnTo>
                    <a:pt x="7749" y="9901"/>
                  </a:lnTo>
                  <a:lnTo>
                    <a:pt x="7539" y="10015"/>
                  </a:lnTo>
                  <a:lnTo>
                    <a:pt x="7319" y="10125"/>
                  </a:lnTo>
                  <a:lnTo>
                    <a:pt x="7091" y="10232"/>
                  </a:lnTo>
                  <a:lnTo>
                    <a:pt x="6855" y="10332"/>
                  </a:lnTo>
                  <a:lnTo>
                    <a:pt x="6610" y="10430"/>
                  </a:lnTo>
                  <a:lnTo>
                    <a:pt x="6357" y="10522"/>
                  </a:lnTo>
                  <a:lnTo>
                    <a:pt x="6095" y="10610"/>
                  </a:lnTo>
                  <a:lnTo>
                    <a:pt x="5824" y="10695"/>
                  </a:lnTo>
                  <a:lnTo>
                    <a:pt x="5546" y="10774"/>
                  </a:lnTo>
                  <a:lnTo>
                    <a:pt x="5258" y="10849"/>
                  </a:lnTo>
                  <a:lnTo>
                    <a:pt x="4965" y="10784"/>
                  </a:lnTo>
                  <a:lnTo>
                    <a:pt x="4682" y="10713"/>
                  </a:lnTo>
                  <a:lnTo>
                    <a:pt x="4406" y="10636"/>
                  </a:lnTo>
                  <a:lnTo>
                    <a:pt x="4140" y="10552"/>
                  </a:lnTo>
                  <a:lnTo>
                    <a:pt x="3882" y="10464"/>
                  </a:lnTo>
                  <a:lnTo>
                    <a:pt x="3633" y="10369"/>
                  </a:lnTo>
                  <a:lnTo>
                    <a:pt x="3393" y="10268"/>
                  </a:lnTo>
                  <a:lnTo>
                    <a:pt x="3162" y="10162"/>
                  </a:lnTo>
                  <a:lnTo>
                    <a:pt x="2939" y="10049"/>
                  </a:lnTo>
                  <a:lnTo>
                    <a:pt x="2726" y="9931"/>
                  </a:lnTo>
                  <a:lnTo>
                    <a:pt x="2522" y="9807"/>
                  </a:lnTo>
                  <a:lnTo>
                    <a:pt x="2326" y="9677"/>
                  </a:lnTo>
                  <a:lnTo>
                    <a:pt x="2138" y="9541"/>
                  </a:lnTo>
                  <a:lnTo>
                    <a:pt x="1961" y="9399"/>
                  </a:lnTo>
                  <a:lnTo>
                    <a:pt x="1792" y="9251"/>
                  </a:lnTo>
                  <a:lnTo>
                    <a:pt x="1632" y="9098"/>
                  </a:lnTo>
                  <a:lnTo>
                    <a:pt x="1479" y="8938"/>
                  </a:lnTo>
                  <a:lnTo>
                    <a:pt x="1336" y="8773"/>
                  </a:lnTo>
                  <a:lnTo>
                    <a:pt x="1203" y="8601"/>
                  </a:lnTo>
                  <a:lnTo>
                    <a:pt x="1078" y="8424"/>
                  </a:lnTo>
                  <a:lnTo>
                    <a:pt x="962" y="8241"/>
                  </a:lnTo>
                  <a:lnTo>
                    <a:pt x="854" y="8052"/>
                  </a:lnTo>
                  <a:lnTo>
                    <a:pt x="756" y="7858"/>
                  </a:lnTo>
                  <a:lnTo>
                    <a:pt x="667" y="7656"/>
                  </a:lnTo>
                  <a:lnTo>
                    <a:pt x="586" y="7450"/>
                  </a:lnTo>
                  <a:lnTo>
                    <a:pt x="514" y="7238"/>
                  </a:lnTo>
                  <a:lnTo>
                    <a:pt x="451" y="7019"/>
                  </a:lnTo>
                  <a:lnTo>
                    <a:pt x="396" y="6794"/>
                  </a:lnTo>
                  <a:lnTo>
                    <a:pt x="351" y="6564"/>
                  </a:lnTo>
                  <a:lnTo>
                    <a:pt x="314" y="6328"/>
                  </a:lnTo>
                  <a:lnTo>
                    <a:pt x="286" y="6085"/>
                  </a:lnTo>
                  <a:lnTo>
                    <a:pt x="268" y="5838"/>
                  </a:lnTo>
                  <a:lnTo>
                    <a:pt x="251" y="5473"/>
                  </a:lnTo>
                  <a:lnTo>
                    <a:pt x="234" y="5108"/>
                  </a:lnTo>
                  <a:lnTo>
                    <a:pt x="218" y="4743"/>
                  </a:lnTo>
                  <a:lnTo>
                    <a:pt x="201" y="4379"/>
                  </a:lnTo>
                  <a:lnTo>
                    <a:pt x="184" y="4013"/>
                  </a:lnTo>
                  <a:lnTo>
                    <a:pt x="167" y="3648"/>
                  </a:lnTo>
                  <a:lnTo>
                    <a:pt x="151" y="3283"/>
                  </a:lnTo>
                  <a:lnTo>
                    <a:pt x="134" y="2919"/>
                  </a:lnTo>
                  <a:lnTo>
                    <a:pt x="117" y="2554"/>
                  </a:lnTo>
                  <a:lnTo>
                    <a:pt x="101" y="2189"/>
                  </a:lnTo>
                  <a:lnTo>
                    <a:pt x="84" y="1824"/>
                  </a:lnTo>
                  <a:lnTo>
                    <a:pt x="67" y="1459"/>
                  </a:lnTo>
                  <a:lnTo>
                    <a:pt x="50" y="1094"/>
                  </a:lnTo>
                  <a:lnTo>
                    <a:pt x="33" y="729"/>
                  </a:lnTo>
                  <a:lnTo>
                    <a:pt x="17" y="364"/>
                  </a:lnTo>
                  <a:lnTo>
                    <a:pt x="0" y="0"/>
                  </a:lnTo>
                  <a:close/>
                  <a:moveTo>
                    <a:pt x="6172" y="2726"/>
                  </a:moveTo>
                  <a:lnTo>
                    <a:pt x="6351" y="2659"/>
                  </a:lnTo>
                  <a:lnTo>
                    <a:pt x="6531" y="2593"/>
                  </a:lnTo>
                  <a:lnTo>
                    <a:pt x="6710" y="2525"/>
                  </a:lnTo>
                  <a:lnTo>
                    <a:pt x="6890" y="2458"/>
                  </a:lnTo>
                  <a:lnTo>
                    <a:pt x="7069" y="2392"/>
                  </a:lnTo>
                  <a:lnTo>
                    <a:pt x="7249" y="2324"/>
                  </a:lnTo>
                  <a:lnTo>
                    <a:pt x="7428" y="2258"/>
                  </a:lnTo>
                  <a:lnTo>
                    <a:pt x="7607" y="2191"/>
                  </a:lnTo>
                  <a:lnTo>
                    <a:pt x="7787" y="2124"/>
                  </a:lnTo>
                  <a:lnTo>
                    <a:pt x="7966" y="2057"/>
                  </a:lnTo>
                  <a:lnTo>
                    <a:pt x="8146" y="1991"/>
                  </a:lnTo>
                  <a:lnTo>
                    <a:pt x="8326" y="1923"/>
                  </a:lnTo>
                  <a:lnTo>
                    <a:pt x="8505" y="1857"/>
                  </a:lnTo>
                  <a:lnTo>
                    <a:pt x="8684" y="1790"/>
                  </a:lnTo>
                  <a:lnTo>
                    <a:pt x="8863" y="1723"/>
                  </a:lnTo>
                  <a:lnTo>
                    <a:pt x="9043" y="1656"/>
                  </a:lnTo>
                  <a:lnTo>
                    <a:pt x="9062" y="1650"/>
                  </a:lnTo>
                  <a:lnTo>
                    <a:pt x="9079" y="1644"/>
                  </a:lnTo>
                  <a:lnTo>
                    <a:pt x="9096" y="1639"/>
                  </a:lnTo>
                  <a:lnTo>
                    <a:pt x="9113" y="1636"/>
                  </a:lnTo>
                  <a:lnTo>
                    <a:pt x="9129" y="1632"/>
                  </a:lnTo>
                  <a:lnTo>
                    <a:pt x="9144" y="1631"/>
                  </a:lnTo>
                  <a:lnTo>
                    <a:pt x="9158" y="1630"/>
                  </a:lnTo>
                  <a:lnTo>
                    <a:pt x="9171" y="1630"/>
                  </a:lnTo>
                  <a:lnTo>
                    <a:pt x="9183" y="1631"/>
                  </a:lnTo>
                  <a:lnTo>
                    <a:pt x="9195" y="1633"/>
                  </a:lnTo>
                  <a:lnTo>
                    <a:pt x="9206" y="1637"/>
                  </a:lnTo>
                  <a:lnTo>
                    <a:pt x="9217" y="1641"/>
                  </a:lnTo>
                  <a:lnTo>
                    <a:pt x="9226" y="1646"/>
                  </a:lnTo>
                  <a:lnTo>
                    <a:pt x="9235" y="1653"/>
                  </a:lnTo>
                  <a:lnTo>
                    <a:pt x="9242" y="1660"/>
                  </a:lnTo>
                  <a:lnTo>
                    <a:pt x="9250" y="1668"/>
                  </a:lnTo>
                  <a:lnTo>
                    <a:pt x="9256" y="1677"/>
                  </a:lnTo>
                  <a:lnTo>
                    <a:pt x="9262" y="1688"/>
                  </a:lnTo>
                  <a:lnTo>
                    <a:pt x="9267" y="1699"/>
                  </a:lnTo>
                  <a:lnTo>
                    <a:pt x="9271" y="1711"/>
                  </a:lnTo>
                  <a:lnTo>
                    <a:pt x="9275" y="1725"/>
                  </a:lnTo>
                  <a:lnTo>
                    <a:pt x="9277" y="1739"/>
                  </a:lnTo>
                  <a:lnTo>
                    <a:pt x="9279" y="1754"/>
                  </a:lnTo>
                  <a:lnTo>
                    <a:pt x="9280" y="1770"/>
                  </a:lnTo>
                  <a:lnTo>
                    <a:pt x="9281" y="1787"/>
                  </a:lnTo>
                  <a:lnTo>
                    <a:pt x="9280" y="1805"/>
                  </a:lnTo>
                  <a:lnTo>
                    <a:pt x="9279" y="1824"/>
                  </a:lnTo>
                  <a:lnTo>
                    <a:pt x="9277" y="1845"/>
                  </a:lnTo>
                  <a:lnTo>
                    <a:pt x="9275" y="1866"/>
                  </a:lnTo>
                  <a:lnTo>
                    <a:pt x="9271" y="1889"/>
                  </a:lnTo>
                  <a:lnTo>
                    <a:pt x="9267" y="1911"/>
                  </a:lnTo>
                  <a:lnTo>
                    <a:pt x="9262" y="1936"/>
                  </a:lnTo>
                  <a:lnTo>
                    <a:pt x="9217" y="2035"/>
                  </a:lnTo>
                  <a:lnTo>
                    <a:pt x="9171" y="2133"/>
                  </a:lnTo>
                  <a:lnTo>
                    <a:pt x="9125" y="2232"/>
                  </a:lnTo>
                  <a:lnTo>
                    <a:pt x="9079" y="2331"/>
                  </a:lnTo>
                  <a:lnTo>
                    <a:pt x="9034" y="2429"/>
                  </a:lnTo>
                  <a:lnTo>
                    <a:pt x="8988" y="2528"/>
                  </a:lnTo>
                  <a:lnTo>
                    <a:pt x="8943" y="2627"/>
                  </a:lnTo>
                  <a:lnTo>
                    <a:pt x="8897" y="2726"/>
                  </a:lnTo>
                  <a:lnTo>
                    <a:pt x="8852" y="2824"/>
                  </a:lnTo>
                  <a:lnTo>
                    <a:pt x="8805" y="2924"/>
                  </a:lnTo>
                  <a:lnTo>
                    <a:pt x="8760" y="3023"/>
                  </a:lnTo>
                  <a:lnTo>
                    <a:pt x="8714" y="3121"/>
                  </a:lnTo>
                  <a:lnTo>
                    <a:pt x="8669" y="3220"/>
                  </a:lnTo>
                  <a:lnTo>
                    <a:pt x="8623" y="3319"/>
                  </a:lnTo>
                  <a:lnTo>
                    <a:pt x="8578" y="3417"/>
                  </a:lnTo>
                  <a:lnTo>
                    <a:pt x="8532" y="3516"/>
                  </a:lnTo>
                  <a:lnTo>
                    <a:pt x="8528" y="3528"/>
                  </a:lnTo>
                  <a:lnTo>
                    <a:pt x="8524" y="3540"/>
                  </a:lnTo>
                  <a:lnTo>
                    <a:pt x="8522" y="3550"/>
                  </a:lnTo>
                  <a:lnTo>
                    <a:pt x="8521" y="3561"/>
                  </a:lnTo>
                  <a:lnTo>
                    <a:pt x="8520" y="3571"/>
                  </a:lnTo>
                  <a:lnTo>
                    <a:pt x="8520" y="3581"/>
                  </a:lnTo>
                  <a:lnTo>
                    <a:pt x="8521" y="3589"/>
                  </a:lnTo>
                  <a:lnTo>
                    <a:pt x="8523" y="3597"/>
                  </a:lnTo>
                  <a:lnTo>
                    <a:pt x="8525" y="3604"/>
                  </a:lnTo>
                  <a:lnTo>
                    <a:pt x="8530" y="3611"/>
                  </a:lnTo>
                  <a:lnTo>
                    <a:pt x="8534" y="3617"/>
                  </a:lnTo>
                  <a:lnTo>
                    <a:pt x="8539" y="3622"/>
                  </a:lnTo>
                  <a:lnTo>
                    <a:pt x="8545" y="3627"/>
                  </a:lnTo>
                  <a:lnTo>
                    <a:pt x="8552" y="3631"/>
                  </a:lnTo>
                  <a:lnTo>
                    <a:pt x="8560" y="3635"/>
                  </a:lnTo>
                  <a:lnTo>
                    <a:pt x="8568" y="3637"/>
                  </a:lnTo>
                  <a:lnTo>
                    <a:pt x="8578" y="3640"/>
                  </a:lnTo>
                  <a:lnTo>
                    <a:pt x="8589" y="3642"/>
                  </a:lnTo>
                  <a:lnTo>
                    <a:pt x="8599" y="3643"/>
                  </a:lnTo>
                  <a:lnTo>
                    <a:pt x="8612" y="3644"/>
                  </a:lnTo>
                  <a:lnTo>
                    <a:pt x="8625" y="3643"/>
                  </a:lnTo>
                  <a:lnTo>
                    <a:pt x="8639" y="3643"/>
                  </a:lnTo>
                  <a:lnTo>
                    <a:pt x="8653" y="3642"/>
                  </a:lnTo>
                  <a:lnTo>
                    <a:pt x="8669" y="3640"/>
                  </a:lnTo>
                  <a:lnTo>
                    <a:pt x="8702" y="3633"/>
                  </a:lnTo>
                  <a:lnTo>
                    <a:pt x="8740" y="3626"/>
                  </a:lnTo>
                  <a:lnTo>
                    <a:pt x="8780" y="3615"/>
                  </a:lnTo>
                  <a:lnTo>
                    <a:pt x="8824" y="3601"/>
                  </a:lnTo>
                  <a:lnTo>
                    <a:pt x="8875" y="3584"/>
                  </a:lnTo>
                  <a:lnTo>
                    <a:pt x="8926" y="3567"/>
                  </a:lnTo>
                  <a:lnTo>
                    <a:pt x="8977" y="3548"/>
                  </a:lnTo>
                  <a:lnTo>
                    <a:pt x="9028" y="3531"/>
                  </a:lnTo>
                  <a:lnTo>
                    <a:pt x="9079" y="3514"/>
                  </a:lnTo>
                  <a:lnTo>
                    <a:pt x="9130" y="3497"/>
                  </a:lnTo>
                  <a:lnTo>
                    <a:pt x="9181" y="3479"/>
                  </a:lnTo>
                  <a:lnTo>
                    <a:pt x="9232" y="3461"/>
                  </a:lnTo>
                  <a:lnTo>
                    <a:pt x="9282" y="3444"/>
                  </a:lnTo>
                  <a:lnTo>
                    <a:pt x="9334" y="3426"/>
                  </a:lnTo>
                  <a:lnTo>
                    <a:pt x="9384" y="3409"/>
                  </a:lnTo>
                  <a:lnTo>
                    <a:pt x="9436" y="3392"/>
                  </a:lnTo>
                  <a:lnTo>
                    <a:pt x="9486" y="3375"/>
                  </a:lnTo>
                  <a:lnTo>
                    <a:pt x="9538" y="3356"/>
                  </a:lnTo>
                  <a:lnTo>
                    <a:pt x="9588" y="3339"/>
                  </a:lnTo>
                  <a:lnTo>
                    <a:pt x="9640" y="3322"/>
                  </a:lnTo>
                  <a:lnTo>
                    <a:pt x="9655" y="3319"/>
                  </a:lnTo>
                  <a:lnTo>
                    <a:pt x="9670" y="3316"/>
                  </a:lnTo>
                  <a:lnTo>
                    <a:pt x="9684" y="3314"/>
                  </a:lnTo>
                  <a:lnTo>
                    <a:pt x="9697" y="3313"/>
                  </a:lnTo>
                  <a:lnTo>
                    <a:pt x="9708" y="3313"/>
                  </a:lnTo>
                  <a:lnTo>
                    <a:pt x="9719" y="3314"/>
                  </a:lnTo>
                  <a:lnTo>
                    <a:pt x="9730" y="3316"/>
                  </a:lnTo>
                  <a:lnTo>
                    <a:pt x="9740" y="3319"/>
                  </a:lnTo>
                  <a:lnTo>
                    <a:pt x="9748" y="3322"/>
                  </a:lnTo>
                  <a:lnTo>
                    <a:pt x="9756" y="3326"/>
                  </a:lnTo>
                  <a:lnTo>
                    <a:pt x="9763" y="3332"/>
                  </a:lnTo>
                  <a:lnTo>
                    <a:pt x="9770" y="3338"/>
                  </a:lnTo>
                  <a:lnTo>
                    <a:pt x="9775" y="3345"/>
                  </a:lnTo>
                  <a:lnTo>
                    <a:pt x="9779" y="3352"/>
                  </a:lnTo>
                  <a:lnTo>
                    <a:pt x="9782" y="3361"/>
                  </a:lnTo>
                  <a:lnTo>
                    <a:pt x="9786" y="3370"/>
                  </a:lnTo>
                  <a:lnTo>
                    <a:pt x="9787" y="3381"/>
                  </a:lnTo>
                  <a:lnTo>
                    <a:pt x="9788" y="3392"/>
                  </a:lnTo>
                  <a:lnTo>
                    <a:pt x="9788" y="3404"/>
                  </a:lnTo>
                  <a:lnTo>
                    <a:pt x="9788" y="3416"/>
                  </a:lnTo>
                  <a:lnTo>
                    <a:pt x="9786" y="3430"/>
                  </a:lnTo>
                  <a:lnTo>
                    <a:pt x="9784" y="3445"/>
                  </a:lnTo>
                  <a:lnTo>
                    <a:pt x="9780" y="3460"/>
                  </a:lnTo>
                  <a:lnTo>
                    <a:pt x="9776" y="3476"/>
                  </a:lnTo>
                  <a:lnTo>
                    <a:pt x="9765" y="3512"/>
                  </a:lnTo>
                  <a:lnTo>
                    <a:pt x="9751" y="3550"/>
                  </a:lnTo>
                  <a:lnTo>
                    <a:pt x="9733" y="3592"/>
                  </a:lnTo>
                  <a:lnTo>
                    <a:pt x="9713" y="3637"/>
                  </a:lnTo>
                  <a:lnTo>
                    <a:pt x="9605" y="3886"/>
                  </a:lnTo>
                  <a:lnTo>
                    <a:pt x="9499" y="4135"/>
                  </a:lnTo>
                  <a:lnTo>
                    <a:pt x="9393" y="4383"/>
                  </a:lnTo>
                  <a:lnTo>
                    <a:pt x="9286" y="4632"/>
                  </a:lnTo>
                  <a:lnTo>
                    <a:pt x="9180" y="4881"/>
                  </a:lnTo>
                  <a:lnTo>
                    <a:pt x="9074" y="5128"/>
                  </a:lnTo>
                  <a:lnTo>
                    <a:pt x="8968" y="5377"/>
                  </a:lnTo>
                  <a:lnTo>
                    <a:pt x="8861" y="5625"/>
                  </a:lnTo>
                  <a:lnTo>
                    <a:pt x="8755" y="5874"/>
                  </a:lnTo>
                  <a:lnTo>
                    <a:pt x="8648" y="6123"/>
                  </a:lnTo>
                  <a:lnTo>
                    <a:pt x="8541" y="6371"/>
                  </a:lnTo>
                  <a:lnTo>
                    <a:pt x="8435" y="6620"/>
                  </a:lnTo>
                  <a:lnTo>
                    <a:pt x="8329" y="6868"/>
                  </a:lnTo>
                  <a:lnTo>
                    <a:pt x="8223" y="7116"/>
                  </a:lnTo>
                  <a:lnTo>
                    <a:pt x="8116" y="7365"/>
                  </a:lnTo>
                  <a:lnTo>
                    <a:pt x="8010" y="7614"/>
                  </a:lnTo>
                  <a:lnTo>
                    <a:pt x="7972" y="7653"/>
                  </a:lnTo>
                  <a:lnTo>
                    <a:pt x="7936" y="7689"/>
                  </a:lnTo>
                  <a:lnTo>
                    <a:pt x="7900" y="7725"/>
                  </a:lnTo>
                  <a:lnTo>
                    <a:pt x="7866" y="7757"/>
                  </a:lnTo>
                  <a:lnTo>
                    <a:pt x="7834" y="7788"/>
                  </a:lnTo>
                  <a:lnTo>
                    <a:pt x="7803" y="7816"/>
                  </a:lnTo>
                  <a:lnTo>
                    <a:pt x="7773" y="7843"/>
                  </a:lnTo>
                  <a:lnTo>
                    <a:pt x="7744" y="7867"/>
                  </a:lnTo>
                  <a:lnTo>
                    <a:pt x="7717" y="7889"/>
                  </a:lnTo>
                  <a:lnTo>
                    <a:pt x="7690" y="7909"/>
                  </a:lnTo>
                  <a:lnTo>
                    <a:pt x="7665" y="7927"/>
                  </a:lnTo>
                  <a:lnTo>
                    <a:pt x="7642" y="7944"/>
                  </a:lnTo>
                  <a:lnTo>
                    <a:pt x="7619" y="7958"/>
                  </a:lnTo>
                  <a:lnTo>
                    <a:pt x="7599" y="7970"/>
                  </a:lnTo>
                  <a:lnTo>
                    <a:pt x="7578" y="7980"/>
                  </a:lnTo>
                  <a:lnTo>
                    <a:pt x="7560" y="7988"/>
                  </a:lnTo>
                  <a:lnTo>
                    <a:pt x="7543" y="7994"/>
                  </a:lnTo>
                  <a:lnTo>
                    <a:pt x="7527" y="7998"/>
                  </a:lnTo>
                  <a:lnTo>
                    <a:pt x="7513" y="8000"/>
                  </a:lnTo>
                  <a:lnTo>
                    <a:pt x="7499" y="8000"/>
                  </a:lnTo>
                  <a:lnTo>
                    <a:pt x="7487" y="7997"/>
                  </a:lnTo>
                  <a:lnTo>
                    <a:pt x="7476" y="7993"/>
                  </a:lnTo>
                  <a:lnTo>
                    <a:pt x="7467" y="7986"/>
                  </a:lnTo>
                  <a:lnTo>
                    <a:pt x="7458" y="7979"/>
                  </a:lnTo>
                  <a:lnTo>
                    <a:pt x="7452" y="7968"/>
                  </a:lnTo>
                  <a:lnTo>
                    <a:pt x="7445" y="7955"/>
                  </a:lnTo>
                  <a:lnTo>
                    <a:pt x="7441" y="7940"/>
                  </a:lnTo>
                  <a:lnTo>
                    <a:pt x="7439" y="7924"/>
                  </a:lnTo>
                  <a:lnTo>
                    <a:pt x="7437" y="7905"/>
                  </a:lnTo>
                  <a:lnTo>
                    <a:pt x="7436" y="7884"/>
                  </a:lnTo>
                  <a:lnTo>
                    <a:pt x="7437" y="7862"/>
                  </a:lnTo>
                  <a:lnTo>
                    <a:pt x="7439" y="7837"/>
                  </a:lnTo>
                  <a:lnTo>
                    <a:pt x="7535" y="7612"/>
                  </a:lnTo>
                  <a:lnTo>
                    <a:pt x="7633" y="7387"/>
                  </a:lnTo>
                  <a:lnTo>
                    <a:pt x="7731" y="7161"/>
                  </a:lnTo>
                  <a:lnTo>
                    <a:pt x="7827" y="6936"/>
                  </a:lnTo>
                  <a:lnTo>
                    <a:pt x="7925" y="6711"/>
                  </a:lnTo>
                  <a:lnTo>
                    <a:pt x="8022" y="6486"/>
                  </a:lnTo>
                  <a:lnTo>
                    <a:pt x="8119" y="6260"/>
                  </a:lnTo>
                  <a:lnTo>
                    <a:pt x="8216" y="6035"/>
                  </a:lnTo>
                  <a:lnTo>
                    <a:pt x="8314" y="5810"/>
                  </a:lnTo>
                  <a:lnTo>
                    <a:pt x="8411" y="5584"/>
                  </a:lnTo>
                  <a:lnTo>
                    <a:pt x="8508" y="5359"/>
                  </a:lnTo>
                  <a:lnTo>
                    <a:pt x="8606" y="5134"/>
                  </a:lnTo>
                  <a:lnTo>
                    <a:pt x="8702" y="4909"/>
                  </a:lnTo>
                  <a:lnTo>
                    <a:pt x="8800" y="4683"/>
                  </a:lnTo>
                  <a:lnTo>
                    <a:pt x="8897" y="4458"/>
                  </a:lnTo>
                  <a:lnTo>
                    <a:pt x="8994" y="4234"/>
                  </a:lnTo>
                  <a:lnTo>
                    <a:pt x="9000" y="4211"/>
                  </a:lnTo>
                  <a:lnTo>
                    <a:pt x="9004" y="4191"/>
                  </a:lnTo>
                  <a:lnTo>
                    <a:pt x="9007" y="4171"/>
                  </a:lnTo>
                  <a:lnTo>
                    <a:pt x="9009" y="4151"/>
                  </a:lnTo>
                  <a:lnTo>
                    <a:pt x="9012" y="4134"/>
                  </a:lnTo>
                  <a:lnTo>
                    <a:pt x="9013" y="4117"/>
                  </a:lnTo>
                  <a:lnTo>
                    <a:pt x="9013" y="4101"/>
                  </a:lnTo>
                  <a:lnTo>
                    <a:pt x="9013" y="4086"/>
                  </a:lnTo>
                  <a:lnTo>
                    <a:pt x="9012" y="4072"/>
                  </a:lnTo>
                  <a:lnTo>
                    <a:pt x="9009" y="4059"/>
                  </a:lnTo>
                  <a:lnTo>
                    <a:pt x="9007" y="4047"/>
                  </a:lnTo>
                  <a:lnTo>
                    <a:pt x="9004" y="4036"/>
                  </a:lnTo>
                  <a:lnTo>
                    <a:pt x="9000" y="4026"/>
                  </a:lnTo>
                  <a:lnTo>
                    <a:pt x="8994" y="4017"/>
                  </a:lnTo>
                  <a:lnTo>
                    <a:pt x="8989" y="4010"/>
                  </a:lnTo>
                  <a:lnTo>
                    <a:pt x="8983" y="4002"/>
                  </a:lnTo>
                  <a:lnTo>
                    <a:pt x="8975" y="3997"/>
                  </a:lnTo>
                  <a:lnTo>
                    <a:pt x="8968" y="3991"/>
                  </a:lnTo>
                  <a:lnTo>
                    <a:pt x="8958" y="3987"/>
                  </a:lnTo>
                  <a:lnTo>
                    <a:pt x="8949" y="3985"/>
                  </a:lnTo>
                  <a:lnTo>
                    <a:pt x="8939" y="3983"/>
                  </a:lnTo>
                  <a:lnTo>
                    <a:pt x="8928" y="3982"/>
                  </a:lnTo>
                  <a:lnTo>
                    <a:pt x="8916" y="3982"/>
                  </a:lnTo>
                  <a:lnTo>
                    <a:pt x="8903" y="3983"/>
                  </a:lnTo>
                  <a:lnTo>
                    <a:pt x="8890" y="3985"/>
                  </a:lnTo>
                  <a:lnTo>
                    <a:pt x="8876" y="3988"/>
                  </a:lnTo>
                  <a:lnTo>
                    <a:pt x="8861" y="3991"/>
                  </a:lnTo>
                  <a:lnTo>
                    <a:pt x="8845" y="3997"/>
                  </a:lnTo>
                  <a:lnTo>
                    <a:pt x="8829" y="4003"/>
                  </a:lnTo>
                  <a:lnTo>
                    <a:pt x="8812" y="4010"/>
                  </a:lnTo>
                  <a:lnTo>
                    <a:pt x="8794" y="4018"/>
                  </a:lnTo>
                  <a:lnTo>
                    <a:pt x="8775" y="4027"/>
                  </a:lnTo>
                  <a:lnTo>
                    <a:pt x="8726" y="4045"/>
                  </a:lnTo>
                  <a:lnTo>
                    <a:pt x="8677" y="4063"/>
                  </a:lnTo>
                  <a:lnTo>
                    <a:pt x="8627" y="4081"/>
                  </a:lnTo>
                  <a:lnTo>
                    <a:pt x="8578" y="4100"/>
                  </a:lnTo>
                  <a:lnTo>
                    <a:pt x="8528" y="4118"/>
                  </a:lnTo>
                  <a:lnTo>
                    <a:pt x="8479" y="4136"/>
                  </a:lnTo>
                  <a:lnTo>
                    <a:pt x="8430" y="4154"/>
                  </a:lnTo>
                  <a:lnTo>
                    <a:pt x="8380" y="4173"/>
                  </a:lnTo>
                  <a:lnTo>
                    <a:pt x="8331" y="4191"/>
                  </a:lnTo>
                  <a:lnTo>
                    <a:pt x="8282" y="4209"/>
                  </a:lnTo>
                  <a:lnTo>
                    <a:pt x="8232" y="4227"/>
                  </a:lnTo>
                  <a:lnTo>
                    <a:pt x="8183" y="4246"/>
                  </a:lnTo>
                  <a:lnTo>
                    <a:pt x="8133" y="4264"/>
                  </a:lnTo>
                  <a:lnTo>
                    <a:pt x="8084" y="4282"/>
                  </a:lnTo>
                  <a:lnTo>
                    <a:pt x="8034" y="4300"/>
                  </a:lnTo>
                  <a:lnTo>
                    <a:pt x="7984" y="4319"/>
                  </a:lnTo>
                  <a:lnTo>
                    <a:pt x="7963" y="4321"/>
                  </a:lnTo>
                  <a:lnTo>
                    <a:pt x="7943" y="4322"/>
                  </a:lnTo>
                  <a:lnTo>
                    <a:pt x="7924" y="4322"/>
                  </a:lnTo>
                  <a:lnTo>
                    <a:pt x="7906" y="4322"/>
                  </a:lnTo>
                  <a:lnTo>
                    <a:pt x="7889" y="4321"/>
                  </a:lnTo>
                  <a:lnTo>
                    <a:pt x="7873" y="4319"/>
                  </a:lnTo>
                  <a:lnTo>
                    <a:pt x="7859" y="4315"/>
                  </a:lnTo>
                  <a:lnTo>
                    <a:pt x="7845" y="4312"/>
                  </a:lnTo>
                  <a:lnTo>
                    <a:pt x="7833" y="4308"/>
                  </a:lnTo>
                  <a:lnTo>
                    <a:pt x="7821" y="4304"/>
                  </a:lnTo>
                  <a:lnTo>
                    <a:pt x="7811" y="4297"/>
                  </a:lnTo>
                  <a:lnTo>
                    <a:pt x="7802" y="4291"/>
                  </a:lnTo>
                  <a:lnTo>
                    <a:pt x="7794" y="4284"/>
                  </a:lnTo>
                  <a:lnTo>
                    <a:pt x="7788" y="4276"/>
                  </a:lnTo>
                  <a:lnTo>
                    <a:pt x="7782" y="4267"/>
                  </a:lnTo>
                  <a:lnTo>
                    <a:pt x="7778" y="4257"/>
                  </a:lnTo>
                  <a:lnTo>
                    <a:pt x="7775" y="4248"/>
                  </a:lnTo>
                  <a:lnTo>
                    <a:pt x="7773" y="4236"/>
                  </a:lnTo>
                  <a:lnTo>
                    <a:pt x="7772" y="4224"/>
                  </a:lnTo>
                  <a:lnTo>
                    <a:pt x="7772" y="4212"/>
                  </a:lnTo>
                  <a:lnTo>
                    <a:pt x="7773" y="4198"/>
                  </a:lnTo>
                  <a:lnTo>
                    <a:pt x="7776" y="4184"/>
                  </a:lnTo>
                  <a:lnTo>
                    <a:pt x="7779" y="4169"/>
                  </a:lnTo>
                  <a:lnTo>
                    <a:pt x="7783" y="4154"/>
                  </a:lnTo>
                  <a:lnTo>
                    <a:pt x="7790" y="4138"/>
                  </a:lnTo>
                  <a:lnTo>
                    <a:pt x="7797" y="4121"/>
                  </a:lnTo>
                  <a:lnTo>
                    <a:pt x="7805" y="4103"/>
                  </a:lnTo>
                  <a:lnTo>
                    <a:pt x="7815" y="4085"/>
                  </a:lnTo>
                  <a:lnTo>
                    <a:pt x="7825" y="4065"/>
                  </a:lnTo>
                  <a:lnTo>
                    <a:pt x="7836" y="4045"/>
                  </a:lnTo>
                  <a:lnTo>
                    <a:pt x="7849" y="4024"/>
                  </a:lnTo>
                  <a:lnTo>
                    <a:pt x="7863" y="4002"/>
                  </a:lnTo>
                  <a:lnTo>
                    <a:pt x="7907" y="3906"/>
                  </a:lnTo>
                  <a:lnTo>
                    <a:pt x="7951" y="3809"/>
                  </a:lnTo>
                  <a:lnTo>
                    <a:pt x="7995" y="3712"/>
                  </a:lnTo>
                  <a:lnTo>
                    <a:pt x="8039" y="3616"/>
                  </a:lnTo>
                  <a:lnTo>
                    <a:pt x="8084" y="3519"/>
                  </a:lnTo>
                  <a:lnTo>
                    <a:pt x="8128" y="3424"/>
                  </a:lnTo>
                  <a:lnTo>
                    <a:pt x="8172" y="3327"/>
                  </a:lnTo>
                  <a:lnTo>
                    <a:pt x="8216" y="3231"/>
                  </a:lnTo>
                  <a:lnTo>
                    <a:pt x="8260" y="3134"/>
                  </a:lnTo>
                  <a:lnTo>
                    <a:pt x="8304" y="3038"/>
                  </a:lnTo>
                  <a:lnTo>
                    <a:pt x="8348" y="2941"/>
                  </a:lnTo>
                  <a:lnTo>
                    <a:pt x="8392" y="2845"/>
                  </a:lnTo>
                  <a:lnTo>
                    <a:pt x="8436" y="2748"/>
                  </a:lnTo>
                  <a:lnTo>
                    <a:pt x="8480" y="2652"/>
                  </a:lnTo>
                  <a:lnTo>
                    <a:pt x="8524" y="2555"/>
                  </a:lnTo>
                  <a:lnTo>
                    <a:pt x="8568" y="2458"/>
                  </a:lnTo>
                  <a:lnTo>
                    <a:pt x="8579" y="2423"/>
                  </a:lnTo>
                  <a:lnTo>
                    <a:pt x="8586" y="2391"/>
                  </a:lnTo>
                  <a:lnTo>
                    <a:pt x="8590" y="2376"/>
                  </a:lnTo>
                  <a:lnTo>
                    <a:pt x="8591" y="2362"/>
                  </a:lnTo>
                  <a:lnTo>
                    <a:pt x="8593" y="2349"/>
                  </a:lnTo>
                  <a:lnTo>
                    <a:pt x="8593" y="2337"/>
                  </a:lnTo>
                  <a:lnTo>
                    <a:pt x="8593" y="2325"/>
                  </a:lnTo>
                  <a:lnTo>
                    <a:pt x="8593" y="2315"/>
                  </a:lnTo>
                  <a:lnTo>
                    <a:pt x="8592" y="2305"/>
                  </a:lnTo>
                  <a:lnTo>
                    <a:pt x="8590" y="2296"/>
                  </a:lnTo>
                  <a:lnTo>
                    <a:pt x="8586" y="2288"/>
                  </a:lnTo>
                  <a:lnTo>
                    <a:pt x="8583" y="2281"/>
                  </a:lnTo>
                  <a:lnTo>
                    <a:pt x="8579" y="2275"/>
                  </a:lnTo>
                  <a:lnTo>
                    <a:pt x="8575" y="2270"/>
                  </a:lnTo>
                  <a:lnTo>
                    <a:pt x="8569" y="2264"/>
                  </a:lnTo>
                  <a:lnTo>
                    <a:pt x="8563" y="2261"/>
                  </a:lnTo>
                  <a:lnTo>
                    <a:pt x="8556" y="2258"/>
                  </a:lnTo>
                  <a:lnTo>
                    <a:pt x="8549" y="2256"/>
                  </a:lnTo>
                  <a:lnTo>
                    <a:pt x="8540" y="2255"/>
                  </a:lnTo>
                  <a:lnTo>
                    <a:pt x="8532" y="2254"/>
                  </a:lnTo>
                  <a:lnTo>
                    <a:pt x="8522" y="2254"/>
                  </a:lnTo>
                  <a:lnTo>
                    <a:pt x="8511" y="2256"/>
                  </a:lnTo>
                  <a:lnTo>
                    <a:pt x="8501" y="2257"/>
                  </a:lnTo>
                  <a:lnTo>
                    <a:pt x="8489" y="2260"/>
                  </a:lnTo>
                  <a:lnTo>
                    <a:pt x="8477" y="2264"/>
                  </a:lnTo>
                  <a:lnTo>
                    <a:pt x="8464" y="2269"/>
                  </a:lnTo>
                  <a:lnTo>
                    <a:pt x="8436" y="2280"/>
                  </a:lnTo>
                  <a:lnTo>
                    <a:pt x="8405" y="2295"/>
                  </a:lnTo>
                  <a:lnTo>
                    <a:pt x="8260" y="2349"/>
                  </a:lnTo>
                  <a:lnTo>
                    <a:pt x="8117" y="2403"/>
                  </a:lnTo>
                  <a:lnTo>
                    <a:pt x="7976" y="2456"/>
                  </a:lnTo>
                  <a:lnTo>
                    <a:pt x="7835" y="2510"/>
                  </a:lnTo>
                  <a:lnTo>
                    <a:pt x="7696" y="2565"/>
                  </a:lnTo>
                  <a:lnTo>
                    <a:pt x="7560" y="2618"/>
                  </a:lnTo>
                  <a:lnTo>
                    <a:pt x="7425" y="2672"/>
                  </a:lnTo>
                  <a:lnTo>
                    <a:pt x="7292" y="2726"/>
                  </a:lnTo>
                  <a:lnTo>
                    <a:pt x="7160" y="2780"/>
                  </a:lnTo>
                  <a:lnTo>
                    <a:pt x="7029" y="2834"/>
                  </a:lnTo>
                  <a:lnTo>
                    <a:pt x="6900" y="2888"/>
                  </a:lnTo>
                  <a:lnTo>
                    <a:pt x="6773" y="2941"/>
                  </a:lnTo>
                  <a:lnTo>
                    <a:pt x="6648" y="2996"/>
                  </a:lnTo>
                  <a:lnTo>
                    <a:pt x="6524" y="3049"/>
                  </a:lnTo>
                  <a:lnTo>
                    <a:pt x="6402" y="3103"/>
                  </a:lnTo>
                  <a:lnTo>
                    <a:pt x="6281" y="3158"/>
                  </a:lnTo>
                  <a:lnTo>
                    <a:pt x="6248" y="3163"/>
                  </a:lnTo>
                  <a:lnTo>
                    <a:pt x="6216" y="3169"/>
                  </a:lnTo>
                  <a:lnTo>
                    <a:pt x="6187" y="3172"/>
                  </a:lnTo>
                  <a:lnTo>
                    <a:pt x="6159" y="3174"/>
                  </a:lnTo>
                  <a:lnTo>
                    <a:pt x="6133" y="3175"/>
                  </a:lnTo>
                  <a:lnTo>
                    <a:pt x="6109" y="3175"/>
                  </a:lnTo>
                  <a:lnTo>
                    <a:pt x="6087" y="3173"/>
                  </a:lnTo>
                  <a:lnTo>
                    <a:pt x="6067" y="3171"/>
                  </a:lnTo>
                  <a:lnTo>
                    <a:pt x="6050" y="3166"/>
                  </a:lnTo>
                  <a:lnTo>
                    <a:pt x="6033" y="3161"/>
                  </a:lnTo>
                  <a:lnTo>
                    <a:pt x="6018" y="3155"/>
                  </a:lnTo>
                  <a:lnTo>
                    <a:pt x="6007" y="3147"/>
                  </a:lnTo>
                  <a:lnTo>
                    <a:pt x="5996" y="3137"/>
                  </a:lnTo>
                  <a:lnTo>
                    <a:pt x="5988" y="3127"/>
                  </a:lnTo>
                  <a:lnTo>
                    <a:pt x="5982" y="3116"/>
                  </a:lnTo>
                  <a:lnTo>
                    <a:pt x="5978" y="3103"/>
                  </a:lnTo>
                  <a:lnTo>
                    <a:pt x="5974" y="3088"/>
                  </a:lnTo>
                  <a:lnTo>
                    <a:pt x="5974" y="3073"/>
                  </a:lnTo>
                  <a:lnTo>
                    <a:pt x="5975" y="3057"/>
                  </a:lnTo>
                  <a:lnTo>
                    <a:pt x="5980" y="3039"/>
                  </a:lnTo>
                  <a:lnTo>
                    <a:pt x="5984" y="3019"/>
                  </a:lnTo>
                  <a:lnTo>
                    <a:pt x="5992" y="2999"/>
                  </a:lnTo>
                  <a:lnTo>
                    <a:pt x="6001" y="2978"/>
                  </a:lnTo>
                  <a:lnTo>
                    <a:pt x="6012" y="2955"/>
                  </a:lnTo>
                  <a:lnTo>
                    <a:pt x="6026" y="2930"/>
                  </a:lnTo>
                  <a:lnTo>
                    <a:pt x="6041" y="2905"/>
                  </a:lnTo>
                  <a:lnTo>
                    <a:pt x="6057" y="2878"/>
                  </a:lnTo>
                  <a:lnTo>
                    <a:pt x="6076" y="2850"/>
                  </a:lnTo>
                  <a:lnTo>
                    <a:pt x="6098" y="2821"/>
                  </a:lnTo>
                  <a:lnTo>
                    <a:pt x="6120" y="2791"/>
                  </a:lnTo>
                  <a:lnTo>
                    <a:pt x="6145" y="2759"/>
                  </a:lnTo>
                  <a:lnTo>
                    <a:pt x="6172" y="2726"/>
                  </a:lnTo>
                  <a:close/>
                  <a:moveTo>
                    <a:pt x="8039" y="2908"/>
                  </a:moveTo>
                  <a:lnTo>
                    <a:pt x="8043" y="2881"/>
                  </a:lnTo>
                  <a:lnTo>
                    <a:pt x="8046" y="2855"/>
                  </a:lnTo>
                  <a:lnTo>
                    <a:pt x="8049" y="2831"/>
                  </a:lnTo>
                  <a:lnTo>
                    <a:pt x="8049" y="2809"/>
                  </a:lnTo>
                  <a:lnTo>
                    <a:pt x="8049" y="2790"/>
                  </a:lnTo>
                  <a:lnTo>
                    <a:pt x="8048" y="2772"/>
                  </a:lnTo>
                  <a:lnTo>
                    <a:pt x="8044" y="2756"/>
                  </a:lnTo>
                  <a:lnTo>
                    <a:pt x="8040" y="2742"/>
                  </a:lnTo>
                  <a:lnTo>
                    <a:pt x="8035" y="2730"/>
                  </a:lnTo>
                  <a:lnTo>
                    <a:pt x="8029" y="2720"/>
                  </a:lnTo>
                  <a:lnTo>
                    <a:pt x="8022" y="2712"/>
                  </a:lnTo>
                  <a:lnTo>
                    <a:pt x="8013" y="2706"/>
                  </a:lnTo>
                  <a:lnTo>
                    <a:pt x="8002" y="2702"/>
                  </a:lnTo>
                  <a:lnTo>
                    <a:pt x="7992" y="2700"/>
                  </a:lnTo>
                  <a:lnTo>
                    <a:pt x="7980" y="2700"/>
                  </a:lnTo>
                  <a:lnTo>
                    <a:pt x="7966" y="2702"/>
                  </a:lnTo>
                  <a:lnTo>
                    <a:pt x="7952" y="2705"/>
                  </a:lnTo>
                  <a:lnTo>
                    <a:pt x="7936" y="2712"/>
                  </a:lnTo>
                  <a:lnTo>
                    <a:pt x="7920" y="2719"/>
                  </a:lnTo>
                  <a:lnTo>
                    <a:pt x="7902" y="2729"/>
                  </a:lnTo>
                  <a:lnTo>
                    <a:pt x="7882" y="2741"/>
                  </a:lnTo>
                  <a:lnTo>
                    <a:pt x="7862" y="2754"/>
                  </a:lnTo>
                  <a:lnTo>
                    <a:pt x="7840" y="2770"/>
                  </a:lnTo>
                  <a:lnTo>
                    <a:pt x="7818" y="2788"/>
                  </a:lnTo>
                  <a:lnTo>
                    <a:pt x="7794" y="2807"/>
                  </a:lnTo>
                  <a:lnTo>
                    <a:pt x="7769" y="2829"/>
                  </a:lnTo>
                  <a:lnTo>
                    <a:pt x="7744" y="2852"/>
                  </a:lnTo>
                  <a:lnTo>
                    <a:pt x="7716" y="2878"/>
                  </a:lnTo>
                  <a:lnTo>
                    <a:pt x="7688" y="2905"/>
                  </a:lnTo>
                  <a:lnTo>
                    <a:pt x="7658" y="2935"/>
                  </a:lnTo>
                  <a:lnTo>
                    <a:pt x="7628" y="2966"/>
                  </a:lnTo>
                  <a:lnTo>
                    <a:pt x="7596" y="2999"/>
                  </a:lnTo>
                  <a:lnTo>
                    <a:pt x="7539" y="3130"/>
                  </a:lnTo>
                  <a:lnTo>
                    <a:pt x="7483" y="3260"/>
                  </a:lnTo>
                  <a:lnTo>
                    <a:pt x="7427" y="3391"/>
                  </a:lnTo>
                  <a:lnTo>
                    <a:pt x="7370" y="3520"/>
                  </a:lnTo>
                  <a:lnTo>
                    <a:pt x="7314" y="3651"/>
                  </a:lnTo>
                  <a:lnTo>
                    <a:pt x="7257" y="3781"/>
                  </a:lnTo>
                  <a:lnTo>
                    <a:pt x="7202" y="3912"/>
                  </a:lnTo>
                  <a:lnTo>
                    <a:pt x="7146" y="4042"/>
                  </a:lnTo>
                  <a:lnTo>
                    <a:pt x="7089" y="4173"/>
                  </a:lnTo>
                  <a:lnTo>
                    <a:pt x="7033" y="4302"/>
                  </a:lnTo>
                  <a:lnTo>
                    <a:pt x="6976" y="4432"/>
                  </a:lnTo>
                  <a:lnTo>
                    <a:pt x="6920" y="4563"/>
                  </a:lnTo>
                  <a:lnTo>
                    <a:pt x="6864" y="4693"/>
                  </a:lnTo>
                  <a:lnTo>
                    <a:pt x="6808" y="4824"/>
                  </a:lnTo>
                  <a:lnTo>
                    <a:pt x="6752" y="4954"/>
                  </a:lnTo>
                  <a:lnTo>
                    <a:pt x="6695" y="5085"/>
                  </a:lnTo>
                  <a:lnTo>
                    <a:pt x="6694" y="5097"/>
                  </a:lnTo>
                  <a:lnTo>
                    <a:pt x="6693" y="5109"/>
                  </a:lnTo>
                  <a:lnTo>
                    <a:pt x="6693" y="5121"/>
                  </a:lnTo>
                  <a:lnTo>
                    <a:pt x="6694" y="5132"/>
                  </a:lnTo>
                  <a:lnTo>
                    <a:pt x="6695" y="5142"/>
                  </a:lnTo>
                  <a:lnTo>
                    <a:pt x="6697" y="5153"/>
                  </a:lnTo>
                  <a:lnTo>
                    <a:pt x="6699" y="5163"/>
                  </a:lnTo>
                  <a:lnTo>
                    <a:pt x="6702" y="5172"/>
                  </a:lnTo>
                  <a:lnTo>
                    <a:pt x="6707" y="5181"/>
                  </a:lnTo>
                  <a:lnTo>
                    <a:pt x="6712" y="5190"/>
                  </a:lnTo>
                  <a:lnTo>
                    <a:pt x="6717" y="5197"/>
                  </a:lnTo>
                  <a:lnTo>
                    <a:pt x="6724" y="5205"/>
                  </a:lnTo>
                  <a:lnTo>
                    <a:pt x="6730" y="5212"/>
                  </a:lnTo>
                  <a:lnTo>
                    <a:pt x="6739" y="5219"/>
                  </a:lnTo>
                  <a:lnTo>
                    <a:pt x="6746" y="5225"/>
                  </a:lnTo>
                  <a:lnTo>
                    <a:pt x="6756" y="5230"/>
                  </a:lnTo>
                  <a:lnTo>
                    <a:pt x="6766" y="5236"/>
                  </a:lnTo>
                  <a:lnTo>
                    <a:pt x="6776" y="5240"/>
                  </a:lnTo>
                  <a:lnTo>
                    <a:pt x="6788" y="5244"/>
                  </a:lnTo>
                  <a:lnTo>
                    <a:pt x="6800" y="5248"/>
                  </a:lnTo>
                  <a:lnTo>
                    <a:pt x="6813" y="5251"/>
                  </a:lnTo>
                  <a:lnTo>
                    <a:pt x="6826" y="5254"/>
                  </a:lnTo>
                  <a:lnTo>
                    <a:pt x="6840" y="5256"/>
                  </a:lnTo>
                  <a:lnTo>
                    <a:pt x="6855" y="5257"/>
                  </a:lnTo>
                  <a:lnTo>
                    <a:pt x="6887" y="5259"/>
                  </a:lnTo>
                  <a:lnTo>
                    <a:pt x="6921" y="5259"/>
                  </a:lnTo>
                  <a:lnTo>
                    <a:pt x="6959" y="5258"/>
                  </a:lnTo>
                  <a:lnTo>
                    <a:pt x="7000" y="5254"/>
                  </a:lnTo>
                  <a:lnTo>
                    <a:pt x="7073" y="5226"/>
                  </a:lnTo>
                  <a:lnTo>
                    <a:pt x="7146" y="5197"/>
                  </a:lnTo>
                  <a:lnTo>
                    <a:pt x="7219" y="5168"/>
                  </a:lnTo>
                  <a:lnTo>
                    <a:pt x="7292" y="5139"/>
                  </a:lnTo>
                  <a:lnTo>
                    <a:pt x="7365" y="5110"/>
                  </a:lnTo>
                  <a:lnTo>
                    <a:pt x="7438" y="5081"/>
                  </a:lnTo>
                  <a:lnTo>
                    <a:pt x="7511" y="5052"/>
                  </a:lnTo>
                  <a:lnTo>
                    <a:pt x="7584" y="5023"/>
                  </a:lnTo>
                  <a:lnTo>
                    <a:pt x="7602" y="5016"/>
                  </a:lnTo>
                  <a:lnTo>
                    <a:pt x="7619" y="5008"/>
                  </a:lnTo>
                  <a:lnTo>
                    <a:pt x="7636" y="5003"/>
                  </a:lnTo>
                  <a:lnTo>
                    <a:pt x="7652" y="4998"/>
                  </a:lnTo>
                  <a:lnTo>
                    <a:pt x="7667" y="4993"/>
                  </a:lnTo>
                  <a:lnTo>
                    <a:pt x="7682" y="4990"/>
                  </a:lnTo>
                  <a:lnTo>
                    <a:pt x="7696" y="4988"/>
                  </a:lnTo>
                  <a:lnTo>
                    <a:pt x="7709" y="4987"/>
                  </a:lnTo>
                  <a:lnTo>
                    <a:pt x="7722" y="4987"/>
                  </a:lnTo>
                  <a:lnTo>
                    <a:pt x="7734" y="4987"/>
                  </a:lnTo>
                  <a:lnTo>
                    <a:pt x="7745" y="4989"/>
                  </a:lnTo>
                  <a:lnTo>
                    <a:pt x="7756" y="4991"/>
                  </a:lnTo>
                  <a:lnTo>
                    <a:pt x="7765" y="4995"/>
                  </a:lnTo>
                  <a:lnTo>
                    <a:pt x="7774" y="5000"/>
                  </a:lnTo>
                  <a:lnTo>
                    <a:pt x="7782" y="5005"/>
                  </a:lnTo>
                  <a:lnTo>
                    <a:pt x="7790" y="5012"/>
                  </a:lnTo>
                  <a:lnTo>
                    <a:pt x="7797" y="5019"/>
                  </a:lnTo>
                  <a:lnTo>
                    <a:pt x="7803" y="5027"/>
                  </a:lnTo>
                  <a:lnTo>
                    <a:pt x="7808" y="5036"/>
                  </a:lnTo>
                  <a:lnTo>
                    <a:pt x="7813" y="5046"/>
                  </a:lnTo>
                  <a:lnTo>
                    <a:pt x="7818" y="5058"/>
                  </a:lnTo>
                  <a:lnTo>
                    <a:pt x="7821" y="5069"/>
                  </a:lnTo>
                  <a:lnTo>
                    <a:pt x="7823" y="5082"/>
                  </a:lnTo>
                  <a:lnTo>
                    <a:pt x="7825" y="5096"/>
                  </a:lnTo>
                  <a:lnTo>
                    <a:pt x="7826" y="5111"/>
                  </a:lnTo>
                  <a:lnTo>
                    <a:pt x="7826" y="5127"/>
                  </a:lnTo>
                  <a:lnTo>
                    <a:pt x="7826" y="5144"/>
                  </a:lnTo>
                  <a:lnTo>
                    <a:pt x="7825" y="5162"/>
                  </a:lnTo>
                  <a:lnTo>
                    <a:pt x="7824" y="5180"/>
                  </a:lnTo>
                  <a:lnTo>
                    <a:pt x="7821" y="5200"/>
                  </a:lnTo>
                  <a:lnTo>
                    <a:pt x="7818" y="5221"/>
                  </a:lnTo>
                  <a:lnTo>
                    <a:pt x="7815" y="5242"/>
                  </a:lnTo>
                  <a:lnTo>
                    <a:pt x="7717" y="5460"/>
                  </a:lnTo>
                  <a:lnTo>
                    <a:pt x="7620" y="5679"/>
                  </a:lnTo>
                  <a:lnTo>
                    <a:pt x="7523" y="5897"/>
                  </a:lnTo>
                  <a:lnTo>
                    <a:pt x="7425" y="6114"/>
                  </a:lnTo>
                  <a:lnTo>
                    <a:pt x="7328" y="6332"/>
                  </a:lnTo>
                  <a:lnTo>
                    <a:pt x="7231" y="6551"/>
                  </a:lnTo>
                  <a:lnTo>
                    <a:pt x="7133" y="6769"/>
                  </a:lnTo>
                  <a:lnTo>
                    <a:pt x="7036" y="6986"/>
                  </a:lnTo>
                  <a:lnTo>
                    <a:pt x="6938" y="7205"/>
                  </a:lnTo>
                  <a:lnTo>
                    <a:pt x="6841" y="7423"/>
                  </a:lnTo>
                  <a:lnTo>
                    <a:pt x="6744" y="7641"/>
                  </a:lnTo>
                  <a:lnTo>
                    <a:pt x="6646" y="7859"/>
                  </a:lnTo>
                  <a:lnTo>
                    <a:pt x="6549" y="8077"/>
                  </a:lnTo>
                  <a:lnTo>
                    <a:pt x="6452" y="8295"/>
                  </a:lnTo>
                  <a:lnTo>
                    <a:pt x="6354" y="8513"/>
                  </a:lnTo>
                  <a:lnTo>
                    <a:pt x="6257" y="8731"/>
                  </a:lnTo>
                  <a:lnTo>
                    <a:pt x="6263" y="8754"/>
                  </a:lnTo>
                  <a:lnTo>
                    <a:pt x="6271" y="8774"/>
                  </a:lnTo>
                  <a:lnTo>
                    <a:pt x="6278" y="8792"/>
                  </a:lnTo>
                  <a:lnTo>
                    <a:pt x="6288" y="8807"/>
                  </a:lnTo>
                  <a:lnTo>
                    <a:pt x="6299" y="8820"/>
                  </a:lnTo>
                  <a:lnTo>
                    <a:pt x="6309" y="8831"/>
                  </a:lnTo>
                  <a:lnTo>
                    <a:pt x="6321" y="8838"/>
                  </a:lnTo>
                  <a:lnTo>
                    <a:pt x="6335" y="8843"/>
                  </a:lnTo>
                  <a:lnTo>
                    <a:pt x="6349" y="8847"/>
                  </a:lnTo>
                  <a:lnTo>
                    <a:pt x="6364" y="8847"/>
                  </a:lnTo>
                  <a:lnTo>
                    <a:pt x="6380" y="8846"/>
                  </a:lnTo>
                  <a:lnTo>
                    <a:pt x="6397" y="8840"/>
                  </a:lnTo>
                  <a:lnTo>
                    <a:pt x="6416" y="8834"/>
                  </a:lnTo>
                  <a:lnTo>
                    <a:pt x="6435" y="8824"/>
                  </a:lnTo>
                  <a:lnTo>
                    <a:pt x="6455" y="8812"/>
                  </a:lnTo>
                  <a:lnTo>
                    <a:pt x="6476" y="8798"/>
                  </a:lnTo>
                  <a:lnTo>
                    <a:pt x="6498" y="8781"/>
                  </a:lnTo>
                  <a:lnTo>
                    <a:pt x="6522" y="8762"/>
                  </a:lnTo>
                  <a:lnTo>
                    <a:pt x="6546" y="8740"/>
                  </a:lnTo>
                  <a:lnTo>
                    <a:pt x="6571" y="8716"/>
                  </a:lnTo>
                  <a:lnTo>
                    <a:pt x="6597" y="8689"/>
                  </a:lnTo>
                  <a:lnTo>
                    <a:pt x="6624" y="8660"/>
                  </a:lnTo>
                  <a:lnTo>
                    <a:pt x="6652" y="8629"/>
                  </a:lnTo>
                  <a:lnTo>
                    <a:pt x="6682" y="8595"/>
                  </a:lnTo>
                  <a:lnTo>
                    <a:pt x="6712" y="8558"/>
                  </a:lnTo>
                  <a:lnTo>
                    <a:pt x="6743" y="8518"/>
                  </a:lnTo>
                  <a:lnTo>
                    <a:pt x="6775" y="8478"/>
                  </a:lnTo>
                  <a:lnTo>
                    <a:pt x="6808" y="8434"/>
                  </a:lnTo>
                  <a:lnTo>
                    <a:pt x="6842" y="8386"/>
                  </a:lnTo>
                  <a:lnTo>
                    <a:pt x="6877" y="8338"/>
                  </a:lnTo>
                  <a:lnTo>
                    <a:pt x="6914" y="8287"/>
                  </a:lnTo>
                  <a:lnTo>
                    <a:pt x="6950" y="8233"/>
                  </a:lnTo>
                  <a:lnTo>
                    <a:pt x="7047" y="8006"/>
                  </a:lnTo>
                  <a:lnTo>
                    <a:pt x="7144" y="7778"/>
                  </a:lnTo>
                  <a:lnTo>
                    <a:pt x="7240" y="7551"/>
                  </a:lnTo>
                  <a:lnTo>
                    <a:pt x="7337" y="7324"/>
                  </a:lnTo>
                  <a:lnTo>
                    <a:pt x="7433" y="7097"/>
                  </a:lnTo>
                  <a:lnTo>
                    <a:pt x="7530" y="6870"/>
                  </a:lnTo>
                  <a:lnTo>
                    <a:pt x="7627" y="6642"/>
                  </a:lnTo>
                  <a:lnTo>
                    <a:pt x="7723" y="6415"/>
                  </a:lnTo>
                  <a:lnTo>
                    <a:pt x="7820" y="6187"/>
                  </a:lnTo>
                  <a:lnTo>
                    <a:pt x="7917" y="5961"/>
                  </a:lnTo>
                  <a:lnTo>
                    <a:pt x="8013" y="5734"/>
                  </a:lnTo>
                  <a:lnTo>
                    <a:pt x="8110" y="5506"/>
                  </a:lnTo>
                  <a:lnTo>
                    <a:pt x="8206" y="5279"/>
                  </a:lnTo>
                  <a:lnTo>
                    <a:pt x="8303" y="5051"/>
                  </a:lnTo>
                  <a:lnTo>
                    <a:pt x="8400" y="4825"/>
                  </a:lnTo>
                  <a:lnTo>
                    <a:pt x="8496" y="4597"/>
                  </a:lnTo>
                  <a:lnTo>
                    <a:pt x="8503" y="4580"/>
                  </a:lnTo>
                  <a:lnTo>
                    <a:pt x="8507" y="4563"/>
                  </a:lnTo>
                  <a:lnTo>
                    <a:pt x="8510" y="4548"/>
                  </a:lnTo>
                  <a:lnTo>
                    <a:pt x="8513" y="4533"/>
                  </a:lnTo>
                  <a:lnTo>
                    <a:pt x="8515" y="4519"/>
                  </a:lnTo>
                  <a:lnTo>
                    <a:pt x="8516" y="4505"/>
                  </a:lnTo>
                  <a:lnTo>
                    <a:pt x="8515" y="4493"/>
                  </a:lnTo>
                  <a:lnTo>
                    <a:pt x="8513" y="4482"/>
                  </a:lnTo>
                  <a:lnTo>
                    <a:pt x="8511" y="4471"/>
                  </a:lnTo>
                  <a:lnTo>
                    <a:pt x="8507" y="4460"/>
                  </a:lnTo>
                  <a:lnTo>
                    <a:pt x="8503" y="4451"/>
                  </a:lnTo>
                  <a:lnTo>
                    <a:pt x="8497" y="4442"/>
                  </a:lnTo>
                  <a:lnTo>
                    <a:pt x="8491" y="4434"/>
                  </a:lnTo>
                  <a:lnTo>
                    <a:pt x="8483" y="4427"/>
                  </a:lnTo>
                  <a:lnTo>
                    <a:pt x="8475" y="4422"/>
                  </a:lnTo>
                  <a:lnTo>
                    <a:pt x="8465" y="4416"/>
                  </a:lnTo>
                  <a:lnTo>
                    <a:pt x="8454" y="4411"/>
                  </a:lnTo>
                  <a:lnTo>
                    <a:pt x="8443" y="4407"/>
                  </a:lnTo>
                  <a:lnTo>
                    <a:pt x="8431" y="4404"/>
                  </a:lnTo>
                  <a:lnTo>
                    <a:pt x="8417" y="4401"/>
                  </a:lnTo>
                  <a:lnTo>
                    <a:pt x="8402" y="4400"/>
                  </a:lnTo>
                  <a:lnTo>
                    <a:pt x="8387" y="4399"/>
                  </a:lnTo>
                  <a:lnTo>
                    <a:pt x="8370" y="4399"/>
                  </a:lnTo>
                  <a:lnTo>
                    <a:pt x="8351" y="4400"/>
                  </a:lnTo>
                  <a:lnTo>
                    <a:pt x="8333" y="4401"/>
                  </a:lnTo>
                  <a:lnTo>
                    <a:pt x="8314" y="4403"/>
                  </a:lnTo>
                  <a:lnTo>
                    <a:pt x="8292" y="4407"/>
                  </a:lnTo>
                  <a:lnTo>
                    <a:pt x="8271" y="4411"/>
                  </a:lnTo>
                  <a:lnTo>
                    <a:pt x="8224" y="4420"/>
                  </a:lnTo>
                  <a:lnTo>
                    <a:pt x="8173" y="4434"/>
                  </a:lnTo>
                  <a:lnTo>
                    <a:pt x="8083" y="4466"/>
                  </a:lnTo>
                  <a:lnTo>
                    <a:pt x="7993" y="4498"/>
                  </a:lnTo>
                  <a:lnTo>
                    <a:pt x="7902" y="4530"/>
                  </a:lnTo>
                  <a:lnTo>
                    <a:pt x="7811" y="4562"/>
                  </a:lnTo>
                  <a:lnTo>
                    <a:pt x="7721" y="4593"/>
                  </a:lnTo>
                  <a:lnTo>
                    <a:pt x="7630" y="4625"/>
                  </a:lnTo>
                  <a:lnTo>
                    <a:pt x="7540" y="4658"/>
                  </a:lnTo>
                  <a:lnTo>
                    <a:pt x="7450" y="4690"/>
                  </a:lnTo>
                  <a:lnTo>
                    <a:pt x="7427" y="4682"/>
                  </a:lnTo>
                  <a:lnTo>
                    <a:pt x="7407" y="4674"/>
                  </a:lnTo>
                  <a:lnTo>
                    <a:pt x="7398" y="4669"/>
                  </a:lnTo>
                  <a:lnTo>
                    <a:pt x="7389" y="4664"/>
                  </a:lnTo>
                  <a:lnTo>
                    <a:pt x="7381" y="4659"/>
                  </a:lnTo>
                  <a:lnTo>
                    <a:pt x="7373" y="4653"/>
                  </a:lnTo>
                  <a:lnTo>
                    <a:pt x="7367" y="4648"/>
                  </a:lnTo>
                  <a:lnTo>
                    <a:pt x="7360" y="4641"/>
                  </a:lnTo>
                  <a:lnTo>
                    <a:pt x="7354" y="4635"/>
                  </a:lnTo>
                  <a:lnTo>
                    <a:pt x="7349" y="4629"/>
                  </a:lnTo>
                  <a:lnTo>
                    <a:pt x="7344" y="4621"/>
                  </a:lnTo>
                  <a:lnTo>
                    <a:pt x="7340" y="4614"/>
                  </a:lnTo>
                  <a:lnTo>
                    <a:pt x="7337" y="4606"/>
                  </a:lnTo>
                  <a:lnTo>
                    <a:pt x="7334" y="4597"/>
                  </a:lnTo>
                  <a:lnTo>
                    <a:pt x="7331" y="4590"/>
                  </a:lnTo>
                  <a:lnTo>
                    <a:pt x="7329" y="4581"/>
                  </a:lnTo>
                  <a:lnTo>
                    <a:pt x="7328" y="4572"/>
                  </a:lnTo>
                  <a:lnTo>
                    <a:pt x="7328" y="4563"/>
                  </a:lnTo>
                  <a:lnTo>
                    <a:pt x="7327" y="4553"/>
                  </a:lnTo>
                  <a:lnTo>
                    <a:pt x="7328" y="4544"/>
                  </a:lnTo>
                  <a:lnTo>
                    <a:pt x="7329" y="4533"/>
                  </a:lnTo>
                  <a:lnTo>
                    <a:pt x="7330" y="4522"/>
                  </a:lnTo>
                  <a:lnTo>
                    <a:pt x="7336" y="4501"/>
                  </a:lnTo>
                  <a:lnTo>
                    <a:pt x="7343" y="4477"/>
                  </a:lnTo>
                  <a:lnTo>
                    <a:pt x="7353" y="4454"/>
                  </a:lnTo>
                  <a:lnTo>
                    <a:pt x="7365" y="4428"/>
                  </a:lnTo>
                  <a:lnTo>
                    <a:pt x="7407" y="4333"/>
                  </a:lnTo>
                  <a:lnTo>
                    <a:pt x="7448" y="4238"/>
                  </a:lnTo>
                  <a:lnTo>
                    <a:pt x="7490" y="4143"/>
                  </a:lnTo>
                  <a:lnTo>
                    <a:pt x="7533" y="4048"/>
                  </a:lnTo>
                  <a:lnTo>
                    <a:pt x="7575" y="3953"/>
                  </a:lnTo>
                  <a:lnTo>
                    <a:pt x="7617" y="3858"/>
                  </a:lnTo>
                  <a:lnTo>
                    <a:pt x="7660" y="3763"/>
                  </a:lnTo>
                  <a:lnTo>
                    <a:pt x="7702" y="3668"/>
                  </a:lnTo>
                  <a:lnTo>
                    <a:pt x="7744" y="3573"/>
                  </a:lnTo>
                  <a:lnTo>
                    <a:pt x="7787" y="3479"/>
                  </a:lnTo>
                  <a:lnTo>
                    <a:pt x="7829" y="3383"/>
                  </a:lnTo>
                  <a:lnTo>
                    <a:pt x="7870" y="3288"/>
                  </a:lnTo>
                  <a:lnTo>
                    <a:pt x="7913" y="3193"/>
                  </a:lnTo>
                  <a:lnTo>
                    <a:pt x="7955" y="3098"/>
                  </a:lnTo>
                  <a:lnTo>
                    <a:pt x="7997" y="3003"/>
                  </a:lnTo>
                  <a:lnTo>
                    <a:pt x="8039" y="2908"/>
                  </a:lnTo>
                  <a:close/>
                  <a:moveTo>
                    <a:pt x="5454" y="2335"/>
                  </a:moveTo>
                  <a:lnTo>
                    <a:pt x="5454" y="2821"/>
                  </a:lnTo>
                  <a:lnTo>
                    <a:pt x="5454" y="3308"/>
                  </a:lnTo>
                  <a:lnTo>
                    <a:pt x="5454" y="3794"/>
                  </a:lnTo>
                  <a:lnTo>
                    <a:pt x="5454" y="4281"/>
                  </a:lnTo>
                  <a:lnTo>
                    <a:pt x="5454" y="4767"/>
                  </a:lnTo>
                  <a:lnTo>
                    <a:pt x="5454" y="5254"/>
                  </a:lnTo>
                  <a:lnTo>
                    <a:pt x="5454" y="5741"/>
                  </a:lnTo>
                  <a:lnTo>
                    <a:pt x="5454" y="6227"/>
                  </a:lnTo>
                  <a:lnTo>
                    <a:pt x="5454" y="6714"/>
                  </a:lnTo>
                  <a:lnTo>
                    <a:pt x="5454" y="7200"/>
                  </a:lnTo>
                  <a:lnTo>
                    <a:pt x="5454" y="7687"/>
                  </a:lnTo>
                  <a:lnTo>
                    <a:pt x="5454" y="8173"/>
                  </a:lnTo>
                  <a:lnTo>
                    <a:pt x="5454" y="8660"/>
                  </a:lnTo>
                  <a:lnTo>
                    <a:pt x="5454" y="9146"/>
                  </a:lnTo>
                  <a:lnTo>
                    <a:pt x="5454" y="9633"/>
                  </a:lnTo>
                  <a:lnTo>
                    <a:pt x="5454" y="10119"/>
                  </a:lnTo>
                  <a:lnTo>
                    <a:pt x="5508" y="10081"/>
                  </a:lnTo>
                  <a:lnTo>
                    <a:pt x="5563" y="10044"/>
                  </a:lnTo>
                  <a:lnTo>
                    <a:pt x="5618" y="10007"/>
                  </a:lnTo>
                  <a:lnTo>
                    <a:pt x="5673" y="9970"/>
                  </a:lnTo>
                  <a:lnTo>
                    <a:pt x="5727" y="9932"/>
                  </a:lnTo>
                  <a:lnTo>
                    <a:pt x="5782" y="9895"/>
                  </a:lnTo>
                  <a:lnTo>
                    <a:pt x="5837" y="9857"/>
                  </a:lnTo>
                  <a:lnTo>
                    <a:pt x="5892" y="9820"/>
                  </a:lnTo>
                  <a:lnTo>
                    <a:pt x="5892" y="8400"/>
                  </a:lnTo>
                  <a:lnTo>
                    <a:pt x="5911" y="8395"/>
                  </a:lnTo>
                  <a:lnTo>
                    <a:pt x="5929" y="8389"/>
                  </a:lnTo>
                  <a:lnTo>
                    <a:pt x="5948" y="8381"/>
                  </a:lnTo>
                  <a:lnTo>
                    <a:pt x="5966" y="8374"/>
                  </a:lnTo>
                  <a:lnTo>
                    <a:pt x="5983" y="8365"/>
                  </a:lnTo>
                  <a:lnTo>
                    <a:pt x="6001" y="8355"/>
                  </a:lnTo>
                  <a:lnTo>
                    <a:pt x="6018" y="8346"/>
                  </a:lnTo>
                  <a:lnTo>
                    <a:pt x="6035" y="8335"/>
                  </a:lnTo>
                  <a:lnTo>
                    <a:pt x="6052" y="8323"/>
                  </a:lnTo>
                  <a:lnTo>
                    <a:pt x="6068" y="8310"/>
                  </a:lnTo>
                  <a:lnTo>
                    <a:pt x="6084" y="8297"/>
                  </a:lnTo>
                  <a:lnTo>
                    <a:pt x="6099" y="8285"/>
                  </a:lnTo>
                  <a:lnTo>
                    <a:pt x="6115" y="8270"/>
                  </a:lnTo>
                  <a:lnTo>
                    <a:pt x="6130" y="8254"/>
                  </a:lnTo>
                  <a:lnTo>
                    <a:pt x="6145" y="8238"/>
                  </a:lnTo>
                  <a:lnTo>
                    <a:pt x="6159" y="8222"/>
                  </a:lnTo>
                  <a:lnTo>
                    <a:pt x="6174" y="8204"/>
                  </a:lnTo>
                  <a:lnTo>
                    <a:pt x="6188" y="8187"/>
                  </a:lnTo>
                  <a:lnTo>
                    <a:pt x="6202" y="8168"/>
                  </a:lnTo>
                  <a:lnTo>
                    <a:pt x="6215" y="8148"/>
                  </a:lnTo>
                  <a:lnTo>
                    <a:pt x="6228" y="8128"/>
                  </a:lnTo>
                  <a:lnTo>
                    <a:pt x="6241" y="8106"/>
                  </a:lnTo>
                  <a:lnTo>
                    <a:pt x="6254" y="8085"/>
                  </a:lnTo>
                  <a:lnTo>
                    <a:pt x="6266" y="8062"/>
                  </a:lnTo>
                  <a:lnTo>
                    <a:pt x="6278" y="8040"/>
                  </a:lnTo>
                  <a:lnTo>
                    <a:pt x="6290" y="8015"/>
                  </a:lnTo>
                  <a:lnTo>
                    <a:pt x="6301" y="7991"/>
                  </a:lnTo>
                  <a:lnTo>
                    <a:pt x="6313" y="7966"/>
                  </a:lnTo>
                  <a:lnTo>
                    <a:pt x="6334" y="7912"/>
                  </a:lnTo>
                  <a:lnTo>
                    <a:pt x="6354" y="7856"/>
                  </a:lnTo>
                  <a:lnTo>
                    <a:pt x="6420" y="7708"/>
                  </a:lnTo>
                  <a:lnTo>
                    <a:pt x="6485" y="7560"/>
                  </a:lnTo>
                  <a:lnTo>
                    <a:pt x="6551" y="7412"/>
                  </a:lnTo>
                  <a:lnTo>
                    <a:pt x="6615" y="7264"/>
                  </a:lnTo>
                  <a:lnTo>
                    <a:pt x="6681" y="7116"/>
                  </a:lnTo>
                  <a:lnTo>
                    <a:pt x="6746" y="6967"/>
                  </a:lnTo>
                  <a:lnTo>
                    <a:pt x="6812" y="6819"/>
                  </a:lnTo>
                  <a:lnTo>
                    <a:pt x="6877" y="6671"/>
                  </a:lnTo>
                  <a:lnTo>
                    <a:pt x="6943" y="6523"/>
                  </a:lnTo>
                  <a:lnTo>
                    <a:pt x="7008" y="6375"/>
                  </a:lnTo>
                  <a:lnTo>
                    <a:pt x="7074" y="6227"/>
                  </a:lnTo>
                  <a:lnTo>
                    <a:pt x="7139" y="6078"/>
                  </a:lnTo>
                  <a:lnTo>
                    <a:pt x="7205" y="5930"/>
                  </a:lnTo>
                  <a:lnTo>
                    <a:pt x="7270" y="5782"/>
                  </a:lnTo>
                  <a:lnTo>
                    <a:pt x="7336" y="5634"/>
                  </a:lnTo>
                  <a:lnTo>
                    <a:pt x="7401" y="5486"/>
                  </a:lnTo>
                  <a:lnTo>
                    <a:pt x="7400" y="5471"/>
                  </a:lnTo>
                  <a:lnTo>
                    <a:pt x="7399" y="5457"/>
                  </a:lnTo>
                  <a:lnTo>
                    <a:pt x="7398" y="5443"/>
                  </a:lnTo>
                  <a:lnTo>
                    <a:pt x="7396" y="5431"/>
                  </a:lnTo>
                  <a:lnTo>
                    <a:pt x="7394" y="5419"/>
                  </a:lnTo>
                  <a:lnTo>
                    <a:pt x="7390" y="5408"/>
                  </a:lnTo>
                  <a:lnTo>
                    <a:pt x="7387" y="5398"/>
                  </a:lnTo>
                  <a:lnTo>
                    <a:pt x="7383" y="5388"/>
                  </a:lnTo>
                  <a:lnTo>
                    <a:pt x="7378" y="5380"/>
                  </a:lnTo>
                  <a:lnTo>
                    <a:pt x="7372" y="5372"/>
                  </a:lnTo>
                  <a:lnTo>
                    <a:pt x="7366" y="5364"/>
                  </a:lnTo>
                  <a:lnTo>
                    <a:pt x="7359" y="5358"/>
                  </a:lnTo>
                  <a:lnTo>
                    <a:pt x="7353" y="5352"/>
                  </a:lnTo>
                  <a:lnTo>
                    <a:pt x="7344" y="5347"/>
                  </a:lnTo>
                  <a:lnTo>
                    <a:pt x="7337" y="5343"/>
                  </a:lnTo>
                  <a:lnTo>
                    <a:pt x="7328" y="5340"/>
                  </a:lnTo>
                  <a:lnTo>
                    <a:pt x="7319" y="5337"/>
                  </a:lnTo>
                  <a:lnTo>
                    <a:pt x="7308" y="5336"/>
                  </a:lnTo>
                  <a:lnTo>
                    <a:pt x="7298" y="5333"/>
                  </a:lnTo>
                  <a:lnTo>
                    <a:pt x="7286" y="5333"/>
                  </a:lnTo>
                  <a:lnTo>
                    <a:pt x="7275" y="5333"/>
                  </a:lnTo>
                  <a:lnTo>
                    <a:pt x="7263" y="5336"/>
                  </a:lnTo>
                  <a:lnTo>
                    <a:pt x="7250" y="5337"/>
                  </a:lnTo>
                  <a:lnTo>
                    <a:pt x="7237" y="5340"/>
                  </a:lnTo>
                  <a:lnTo>
                    <a:pt x="7223" y="5343"/>
                  </a:lnTo>
                  <a:lnTo>
                    <a:pt x="7208" y="5347"/>
                  </a:lnTo>
                  <a:lnTo>
                    <a:pt x="7193" y="5352"/>
                  </a:lnTo>
                  <a:lnTo>
                    <a:pt x="7177" y="5358"/>
                  </a:lnTo>
                  <a:lnTo>
                    <a:pt x="7145" y="5372"/>
                  </a:lnTo>
                  <a:lnTo>
                    <a:pt x="7109" y="5388"/>
                  </a:lnTo>
                  <a:lnTo>
                    <a:pt x="7020" y="5414"/>
                  </a:lnTo>
                  <a:lnTo>
                    <a:pt x="6931" y="5440"/>
                  </a:lnTo>
                  <a:lnTo>
                    <a:pt x="6842" y="5465"/>
                  </a:lnTo>
                  <a:lnTo>
                    <a:pt x="6753" y="5491"/>
                  </a:lnTo>
                  <a:lnTo>
                    <a:pt x="6664" y="5518"/>
                  </a:lnTo>
                  <a:lnTo>
                    <a:pt x="6575" y="5544"/>
                  </a:lnTo>
                  <a:lnTo>
                    <a:pt x="6487" y="5569"/>
                  </a:lnTo>
                  <a:lnTo>
                    <a:pt x="6397" y="5595"/>
                  </a:lnTo>
                  <a:lnTo>
                    <a:pt x="6385" y="5592"/>
                  </a:lnTo>
                  <a:lnTo>
                    <a:pt x="6374" y="5589"/>
                  </a:lnTo>
                  <a:lnTo>
                    <a:pt x="6363" y="5584"/>
                  </a:lnTo>
                  <a:lnTo>
                    <a:pt x="6353" y="5580"/>
                  </a:lnTo>
                  <a:lnTo>
                    <a:pt x="6344" y="5575"/>
                  </a:lnTo>
                  <a:lnTo>
                    <a:pt x="6335" y="5569"/>
                  </a:lnTo>
                  <a:lnTo>
                    <a:pt x="6328" y="5563"/>
                  </a:lnTo>
                  <a:lnTo>
                    <a:pt x="6320" y="5557"/>
                  </a:lnTo>
                  <a:lnTo>
                    <a:pt x="6314" y="5550"/>
                  </a:lnTo>
                  <a:lnTo>
                    <a:pt x="6308" y="5543"/>
                  </a:lnTo>
                  <a:lnTo>
                    <a:pt x="6303" y="5534"/>
                  </a:lnTo>
                  <a:lnTo>
                    <a:pt x="6299" y="5525"/>
                  </a:lnTo>
                  <a:lnTo>
                    <a:pt x="6294" y="5516"/>
                  </a:lnTo>
                  <a:lnTo>
                    <a:pt x="6291" y="5506"/>
                  </a:lnTo>
                  <a:lnTo>
                    <a:pt x="6289" y="5496"/>
                  </a:lnTo>
                  <a:lnTo>
                    <a:pt x="6288" y="5486"/>
                  </a:lnTo>
                  <a:lnTo>
                    <a:pt x="6287" y="5474"/>
                  </a:lnTo>
                  <a:lnTo>
                    <a:pt x="6286" y="5462"/>
                  </a:lnTo>
                  <a:lnTo>
                    <a:pt x="6287" y="5450"/>
                  </a:lnTo>
                  <a:lnTo>
                    <a:pt x="6288" y="5437"/>
                  </a:lnTo>
                  <a:lnTo>
                    <a:pt x="6290" y="5423"/>
                  </a:lnTo>
                  <a:lnTo>
                    <a:pt x="6292" y="5410"/>
                  </a:lnTo>
                  <a:lnTo>
                    <a:pt x="6295" y="5396"/>
                  </a:lnTo>
                  <a:lnTo>
                    <a:pt x="6299" y="5381"/>
                  </a:lnTo>
                  <a:lnTo>
                    <a:pt x="6308" y="5349"/>
                  </a:lnTo>
                  <a:lnTo>
                    <a:pt x="6321" y="5315"/>
                  </a:lnTo>
                  <a:lnTo>
                    <a:pt x="6336" y="5280"/>
                  </a:lnTo>
                  <a:lnTo>
                    <a:pt x="6354" y="5242"/>
                  </a:lnTo>
                  <a:lnTo>
                    <a:pt x="6407" y="5113"/>
                  </a:lnTo>
                  <a:lnTo>
                    <a:pt x="6460" y="4984"/>
                  </a:lnTo>
                  <a:lnTo>
                    <a:pt x="6512" y="4855"/>
                  </a:lnTo>
                  <a:lnTo>
                    <a:pt x="6564" y="4725"/>
                  </a:lnTo>
                  <a:lnTo>
                    <a:pt x="6616" y="4596"/>
                  </a:lnTo>
                  <a:lnTo>
                    <a:pt x="6669" y="4468"/>
                  </a:lnTo>
                  <a:lnTo>
                    <a:pt x="6722" y="4338"/>
                  </a:lnTo>
                  <a:lnTo>
                    <a:pt x="6774" y="4209"/>
                  </a:lnTo>
                  <a:lnTo>
                    <a:pt x="6827" y="4079"/>
                  </a:lnTo>
                  <a:lnTo>
                    <a:pt x="6879" y="3951"/>
                  </a:lnTo>
                  <a:lnTo>
                    <a:pt x="6932" y="3822"/>
                  </a:lnTo>
                  <a:lnTo>
                    <a:pt x="6984" y="3692"/>
                  </a:lnTo>
                  <a:lnTo>
                    <a:pt x="7036" y="3563"/>
                  </a:lnTo>
                  <a:lnTo>
                    <a:pt x="7089" y="3434"/>
                  </a:lnTo>
                  <a:lnTo>
                    <a:pt x="7141" y="3305"/>
                  </a:lnTo>
                  <a:lnTo>
                    <a:pt x="7194" y="3176"/>
                  </a:lnTo>
                  <a:lnTo>
                    <a:pt x="7196" y="3154"/>
                  </a:lnTo>
                  <a:lnTo>
                    <a:pt x="7196" y="3134"/>
                  </a:lnTo>
                  <a:lnTo>
                    <a:pt x="7196" y="3115"/>
                  </a:lnTo>
                  <a:lnTo>
                    <a:pt x="7195" y="3098"/>
                  </a:lnTo>
                  <a:lnTo>
                    <a:pt x="7193" y="3083"/>
                  </a:lnTo>
                  <a:lnTo>
                    <a:pt x="7190" y="3069"/>
                  </a:lnTo>
                  <a:lnTo>
                    <a:pt x="7185" y="3056"/>
                  </a:lnTo>
                  <a:lnTo>
                    <a:pt x="7180" y="3045"/>
                  </a:lnTo>
                  <a:lnTo>
                    <a:pt x="7174" y="3036"/>
                  </a:lnTo>
                  <a:lnTo>
                    <a:pt x="7167" y="3028"/>
                  </a:lnTo>
                  <a:lnTo>
                    <a:pt x="7159" y="3022"/>
                  </a:lnTo>
                  <a:lnTo>
                    <a:pt x="7149" y="3016"/>
                  </a:lnTo>
                  <a:lnTo>
                    <a:pt x="7139" y="3013"/>
                  </a:lnTo>
                  <a:lnTo>
                    <a:pt x="7129" y="3011"/>
                  </a:lnTo>
                  <a:lnTo>
                    <a:pt x="7116" y="3011"/>
                  </a:lnTo>
                  <a:lnTo>
                    <a:pt x="7103" y="3012"/>
                  </a:lnTo>
                  <a:lnTo>
                    <a:pt x="7089" y="3014"/>
                  </a:lnTo>
                  <a:lnTo>
                    <a:pt x="7074" y="3018"/>
                  </a:lnTo>
                  <a:lnTo>
                    <a:pt x="7057" y="3024"/>
                  </a:lnTo>
                  <a:lnTo>
                    <a:pt x="7039" y="3031"/>
                  </a:lnTo>
                  <a:lnTo>
                    <a:pt x="7022" y="3040"/>
                  </a:lnTo>
                  <a:lnTo>
                    <a:pt x="7003" y="3051"/>
                  </a:lnTo>
                  <a:lnTo>
                    <a:pt x="6983" y="3062"/>
                  </a:lnTo>
                  <a:lnTo>
                    <a:pt x="6961" y="3075"/>
                  </a:lnTo>
                  <a:lnTo>
                    <a:pt x="6940" y="3090"/>
                  </a:lnTo>
                  <a:lnTo>
                    <a:pt x="6916" y="3106"/>
                  </a:lnTo>
                  <a:lnTo>
                    <a:pt x="6891" y="3125"/>
                  </a:lnTo>
                  <a:lnTo>
                    <a:pt x="6867" y="3144"/>
                  </a:lnTo>
                  <a:lnTo>
                    <a:pt x="6813" y="3187"/>
                  </a:lnTo>
                  <a:lnTo>
                    <a:pt x="6756" y="3236"/>
                  </a:lnTo>
                  <a:lnTo>
                    <a:pt x="5892" y="5400"/>
                  </a:lnTo>
                  <a:lnTo>
                    <a:pt x="5892" y="2092"/>
                  </a:lnTo>
                  <a:lnTo>
                    <a:pt x="5841" y="2101"/>
                  </a:lnTo>
                  <a:lnTo>
                    <a:pt x="5795" y="2112"/>
                  </a:lnTo>
                  <a:lnTo>
                    <a:pt x="5751" y="2124"/>
                  </a:lnTo>
                  <a:lnTo>
                    <a:pt x="5709" y="2136"/>
                  </a:lnTo>
                  <a:lnTo>
                    <a:pt x="5672" y="2148"/>
                  </a:lnTo>
                  <a:lnTo>
                    <a:pt x="5636" y="2162"/>
                  </a:lnTo>
                  <a:lnTo>
                    <a:pt x="5605" y="2176"/>
                  </a:lnTo>
                  <a:lnTo>
                    <a:pt x="5576" y="2191"/>
                  </a:lnTo>
                  <a:lnTo>
                    <a:pt x="5562" y="2199"/>
                  </a:lnTo>
                  <a:lnTo>
                    <a:pt x="5550" y="2206"/>
                  </a:lnTo>
                  <a:lnTo>
                    <a:pt x="5539" y="2215"/>
                  </a:lnTo>
                  <a:lnTo>
                    <a:pt x="5527" y="2222"/>
                  </a:lnTo>
                  <a:lnTo>
                    <a:pt x="5517" y="2231"/>
                  </a:lnTo>
                  <a:lnTo>
                    <a:pt x="5507" y="2240"/>
                  </a:lnTo>
                  <a:lnTo>
                    <a:pt x="5499" y="2248"/>
                  </a:lnTo>
                  <a:lnTo>
                    <a:pt x="5490" y="2258"/>
                  </a:lnTo>
                  <a:lnTo>
                    <a:pt x="5483" y="2266"/>
                  </a:lnTo>
                  <a:lnTo>
                    <a:pt x="5476" y="2276"/>
                  </a:lnTo>
                  <a:lnTo>
                    <a:pt x="5471" y="2285"/>
                  </a:lnTo>
                  <a:lnTo>
                    <a:pt x="5466" y="2294"/>
                  </a:lnTo>
                  <a:lnTo>
                    <a:pt x="5461" y="2304"/>
                  </a:lnTo>
                  <a:lnTo>
                    <a:pt x="5458" y="2315"/>
                  </a:lnTo>
                  <a:lnTo>
                    <a:pt x="5456" y="2324"/>
                  </a:lnTo>
                  <a:lnTo>
                    <a:pt x="5454" y="2335"/>
                  </a:lnTo>
                  <a:close/>
                  <a:moveTo>
                    <a:pt x="5892" y="7887"/>
                  </a:moveTo>
                  <a:lnTo>
                    <a:pt x="5892" y="6166"/>
                  </a:lnTo>
                  <a:lnTo>
                    <a:pt x="5982" y="6139"/>
                  </a:lnTo>
                  <a:lnTo>
                    <a:pt x="6071" y="6112"/>
                  </a:lnTo>
                  <a:lnTo>
                    <a:pt x="6161" y="6085"/>
                  </a:lnTo>
                  <a:lnTo>
                    <a:pt x="6251" y="6059"/>
                  </a:lnTo>
                  <a:lnTo>
                    <a:pt x="6341" y="6032"/>
                  </a:lnTo>
                  <a:lnTo>
                    <a:pt x="6431" y="6005"/>
                  </a:lnTo>
                  <a:lnTo>
                    <a:pt x="6521" y="5978"/>
                  </a:lnTo>
                  <a:lnTo>
                    <a:pt x="6610" y="5950"/>
                  </a:lnTo>
                  <a:lnTo>
                    <a:pt x="6621" y="5950"/>
                  </a:lnTo>
                  <a:lnTo>
                    <a:pt x="6630" y="5952"/>
                  </a:lnTo>
                  <a:lnTo>
                    <a:pt x="6638" y="5955"/>
                  </a:lnTo>
                  <a:lnTo>
                    <a:pt x="6646" y="5959"/>
                  </a:lnTo>
                  <a:lnTo>
                    <a:pt x="6653" y="5963"/>
                  </a:lnTo>
                  <a:lnTo>
                    <a:pt x="6658" y="5970"/>
                  </a:lnTo>
                  <a:lnTo>
                    <a:pt x="6664" y="5978"/>
                  </a:lnTo>
                  <a:lnTo>
                    <a:pt x="6668" y="5987"/>
                  </a:lnTo>
                  <a:lnTo>
                    <a:pt x="6671" y="5997"/>
                  </a:lnTo>
                  <a:lnTo>
                    <a:pt x="6674" y="6009"/>
                  </a:lnTo>
                  <a:lnTo>
                    <a:pt x="6675" y="6023"/>
                  </a:lnTo>
                  <a:lnTo>
                    <a:pt x="6677" y="6037"/>
                  </a:lnTo>
                  <a:lnTo>
                    <a:pt x="6677" y="6053"/>
                  </a:lnTo>
                  <a:lnTo>
                    <a:pt x="6675" y="6070"/>
                  </a:lnTo>
                  <a:lnTo>
                    <a:pt x="6673" y="6089"/>
                  </a:lnTo>
                  <a:lnTo>
                    <a:pt x="6671" y="6108"/>
                  </a:lnTo>
                  <a:lnTo>
                    <a:pt x="6622" y="6219"/>
                  </a:lnTo>
                  <a:lnTo>
                    <a:pt x="6573" y="6331"/>
                  </a:lnTo>
                  <a:lnTo>
                    <a:pt x="6525" y="6442"/>
                  </a:lnTo>
                  <a:lnTo>
                    <a:pt x="6476" y="6553"/>
                  </a:lnTo>
                  <a:lnTo>
                    <a:pt x="6427" y="6664"/>
                  </a:lnTo>
                  <a:lnTo>
                    <a:pt x="6379" y="6775"/>
                  </a:lnTo>
                  <a:lnTo>
                    <a:pt x="6330" y="6887"/>
                  </a:lnTo>
                  <a:lnTo>
                    <a:pt x="6281" y="6997"/>
                  </a:lnTo>
                  <a:lnTo>
                    <a:pt x="6233" y="7109"/>
                  </a:lnTo>
                  <a:lnTo>
                    <a:pt x="6184" y="7219"/>
                  </a:lnTo>
                  <a:lnTo>
                    <a:pt x="6135" y="7331"/>
                  </a:lnTo>
                  <a:lnTo>
                    <a:pt x="6087" y="7441"/>
                  </a:lnTo>
                  <a:lnTo>
                    <a:pt x="6038" y="7553"/>
                  </a:lnTo>
                  <a:lnTo>
                    <a:pt x="5989" y="7664"/>
                  </a:lnTo>
                  <a:lnTo>
                    <a:pt x="5941" y="7775"/>
                  </a:lnTo>
                  <a:lnTo>
                    <a:pt x="5892" y="7887"/>
                  </a:lnTo>
                  <a:close/>
                  <a:moveTo>
                    <a:pt x="2170" y="3012"/>
                  </a:moveTo>
                  <a:lnTo>
                    <a:pt x="2157" y="2982"/>
                  </a:lnTo>
                  <a:lnTo>
                    <a:pt x="2144" y="2955"/>
                  </a:lnTo>
                  <a:lnTo>
                    <a:pt x="2131" y="2929"/>
                  </a:lnTo>
                  <a:lnTo>
                    <a:pt x="2118" y="2906"/>
                  </a:lnTo>
                  <a:lnTo>
                    <a:pt x="2105" y="2883"/>
                  </a:lnTo>
                  <a:lnTo>
                    <a:pt x="2093" y="2862"/>
                  </a:lnTo>
                  <a:lnTo>
                    <a:pt x="2080" y="2844"/>
                  </a:lnTo>
                  <a:lnTo>
                    <a:pt x="2069" y="2826"/>
                  </a:lnTo>
                  <a:lnTo>
                    <a:pt x="2056" y="2810"/>
                  </a:lnTo>
                  <a:lnTo>
                    <a:pt x="2044" y="2797"/>
                  </a:lnTo>
                  <a:lnTo>
                    <a:pt x="2032" y="2785"/>
                  </a:lnTo>
                  <a:lnTo>
                    <a:pt x="2020" y="2775"/>
                  </a:lnTo>
                  <a:lnTo>
                    <a:pt x="2009" y="2766"/>
                  </a:lnTo>
                  <a:lnTo>
                    <a:pt x="1998" y="2759"/>
                  </a:lnTo>
                  <a:lnTo>
                    <a:pt x="1986" y="2753"/>
                  </a:lnTo>
                  <a:lnTo>
                    <a:pt x="1975" y="2750"/>
                  </a:lnTo>
                  <a:lnTo>
                    <a:pt x="1963" y="2748"/>
                  </a:lnTo>
                  <a:lnTo>
                    <a:pt x="1953" y="2748"/>
                  </a:lnTo>
                  <a:lnTo>
                    <a:pt x="1942" y="2750"/>
                  </a:lnTo>
                  <a:lnTo>
                    <a:pt x="1931" y="2753"/>
                  </a:lnTo>
                  <a:lnTo>
                    <a:pt x="1921" y="2759"/>
                  </a:lnTo>
                  <a:lnTo>
                    <a:pt x="1910" y="2765"/>
                  </a:lnTo>
                  <a:lnTo>
                    <a:pt x="1899" y="2774"/>
                  </a:lnTo>
                  <a:lnTo>
                    <a:pt x="1889" y="2783"/>
                  </a:lnTo>
                  <a:lnTo>
                    <a:pt x="1879" y="2795"/>
                  </a:lnTo>
                  <a:lnTo>
                    <a:pt x="1869" y="2809"/>
                  </a:lnTo>
                  <a:lnTo>
                    <a:pt x="1858" y="2824"/>
                  </a:lnTo>
                  <a:lnTo>
                    <a:pt x="1849" y="2841"/>
                  </a:lnTo>
                  <a:lnTo>
                    <a:pt x="1839" y="2860"/>
                  </a:lnTo>
                  <a:lnTo>
                    <a:pt x="1829" y="2880"/>
                  </a:lnTo>
                  <a:lnTo>
                    <a:pt x="1820" y="2903"/>
                  </a:lnTo>
                  <a:lnTo>
                    <a:pt x="1811" y="2926"/>
                  </a:lnTo>
                  <a:lnTo>
                    <a:pt x="1812" y="3016"/>
                  </a:lnTo>
                  <a:lnTo>
                    <a:pt x="1813" y="3105"/>
                  </a:lnTo>
                  <a:lnTo>
                    <a:pt x="1815" y="3195"/>
                  </a:lnTo>
                  <a:lnTo>
                    <a:pt x="1816" y="3286"/>
                  </a:lnTo>
                  <a:lnTo>
                    <a:pt x="1819" y="3375"/>
                  </a:lnTo>
                  <a:lnTo>
                    <a:pt x="1820" y="3465"/>
                  </a:lnTo>
                  <a:lnTo>
                    <a:pt x="1822" y="3554"/>
                  </a:lnTo>
                  <a:lnTo>
                    <a:pt x="1823" y="3644"/>
                  </a:lnTo>
                  <a:lnTo>
                    <a:pt x="1859" y="3680"/>
                  </a:lnTo>
                  <a:lnTo>
                    <a:pt x="1895" y="3716"/>
                  </a:lnTo>
                  <a:lnTo>
                    <a:pt x="1930" y="3749"/>
                  </a:lnTo>
                  <a:lnTo>
                    <a:pt x="1965" y="3781"/>
                  </a:lnTo>
                  <a:lnTo>
                    <a:pt x="1999" y="3811"/>
                  </a:lnTo>
                  <a:lnTo>
                    <a:pt x="2032" y="3840"/>
                  </a:lnTo>
                  <a:lnTo>
                    <a:pt x="2065" y="3867"/>
                  </a:lnTo>
                  <a:lnTo>
                    <a:pt x="2098" y="3893"/>
                  </a:lnTo>
                  <a:lnTo>
                    <a:pt x="2130" y="3916"/>
                  </a:lnTo>
                  <a:lnTo>
                    <a:pt x="2162" y="3939"/>
                  </a:lnTo>
                  <a:lnTo>
                    <a:pt x="2192" y="3959"/>
                  </a:lnTo>
                  <a:lnTo>
                    <a:pt x="2223" y="3979"/>
                  </a:lnTo>
                  <a:lnTo>
                    <a:pt x="2253" y="3996"/>
                  </a:lnTo>
                  <a:lnTo>
                    <a:pt x="2282" y="4012"/>
                  </a:lnTo>
                  <a:lnTo>
                    <a:pt x="2311" y="4026"/>
                  </a:lnTo>
                  <a:lnTo>
                    <a:pt x="2340" y="4039"/>
                  </a:lnTo>
                  <a:lnTo>
                    <a:pt x="2368" y="4050"/>
                  </a:lnTo>
                  <a:lnTo>
                    <a:pt x="2395" y="4060"/>
                  </a:lnTo>
                  <a:lnTo>
                    <a:pt x="2422" y="4068"/>
                  </a:lnTo>
                  <a:lnTo>
                    <a:pt x="2448" y="4074"/>
                  </a:lnTo>
                  <a:lnTo>
                    <a:pt x="2473" y="4078"/>
                  </a:lnTo>
                  <a:lnTo>
                    <a:pt x="2499" y="4081"/>
                  </a:lnTo>
                  <a:lnTo>
                    <a:pt x="2524" y="4084"/>
                  </a:lnTo>
                  <a:lnTo>
                    <a:pt x="2549" y="4084"/>
                  </a:lnTo>
                  <a:lnTo>
                    <a:pt x="2572" y="4083"/>
                  </a:lnTo>
                  <a:lnTo>
                    <a:pt x="2595" y="4079"/>
                  </a:lnTo>
                  <a:lnTo>
                    <a:pt x="2617" y="4074"/>
                  </a:lnTo>
                  <a:lnTo>
                    <a:pt x="2640" y="4068"/>
                  </a:lnTo>
                  <a:lnTo>
                    <a:pt x="2661" y="4060"/>
                  </a:lnTo>
                  <a:lnTo>
                    <a:pt x="2683" y="4050"/>
                  </a:lnTo>
                  <a:lnTo>
                    <a:pt x="2703" y="4040"/>
                  </a:lnTo>
                  <a:lnTo>
                    <a:pt x="2722" y="4027"/>
                  </a:lnTo>
                  <a:lnTo>
                    <a:pt x="2722" y="3921"/>
                  </a:lnTo>
                  <a:lnTo>
                    <a:pt x="2722" y="3814"/>
                  </a:lnTo>
                  <a:lnTo>
                    <a:pt x="2722" y="3708"/>
                  </a:lnTo>
                  <a:lnTo>
                    <a:pt x="2722" y="3603"/>
                  </a:lnTo>
                  <a:lnTo>
                    <a:pt x="2722" y="3497"/>
                  </a:lnTo>
                  <a:lnTo>
                    <a:pt x="2722" y="3391"/>
                  </a:lnTo>
                  <a:lnTo>
                    <a:pt x="2722" y="3284"/>
                  </a:lnTo>
                  <a:lnTo>
                    <a:pt x="2722" y="3178"/>
                  </a:lnTo>
                  <a:lnTo>
                    <a:pt x="2722" y="3073"/>
                  </a:lnTo>
                  <a:lnTo>
                    <a:pt x="2722" y="2967"/>
                  </a:lnTo>
                  <a:lnTo>
                    <a:pt x="2722" y="2861"/>
                  </a:lnTo>
                  <a:lnTo>
                    <a:pt x="2722" y="2754"/>
                  </a:lnTo>
                  <a:lnTo>
                    <a:pt x="2722" y="2648"/>
                  </a:lnTo>
                  <a:lnTo>
                    <a:pt x="2722" y="2543"/>
                  </a:lnTo>
                  <a:lnTo>
                    <a:pt x="2722" y="2437"/>
                  </a:lnTo>
                  <a:lnTo>
                    <a:pt x="2722" y="2331"/>
                  </a:lnTo>
                  <a:lnTo>
                    <a:pt x="2717" y="2314"/>
                  </a:lnTo>
                  <a:lnTo>
                    <a:pt x="2712" y="2298"/>
                  </a:lnTo>
                  <a:lnTo>
                    <a:pt x="2704" y="2281"/>
                  </a:lnTo>
                  <a:lnTo>
                    <a:pt x="2697" y="2265"/>
                  </a:lnTo>
                  <a:lnTo>
                    <a:pt x="2689" y="2250"/>
                  </a:lnTo>
                  <a:lnTo>
                    <a:pt x="2680" y="2235"/>
                  </a:lnTo>
                  <a:lnTo>
                    <a:pt x="2670" y="2220"/>
                  </a:lnTo>
                  <a:lnTo>
                    <a:pt x="2660" y="2206"/>
                  </a:lnTo>
                  <a:lnTo>
                    <a:pt x="2648" y="2192"/>
                  </a:lnTo>
                  <a:lnTo>
                    <a:pt x="2638" y="2178"/>
                  </a:lnTo>
                  <a:lnTo>
                    <a:pt x="2625" y="2166"/>
                  </a:lnTo>
                  <a:lnTo>
                    <a:pt x="2612" y="2153"/>
                  </a:lnTo>
                  <a:lnTo>
                    <a:pt x="2598" y="2141"/>
                  </a:lnTo>
                  <a:lnTo>
                    <a:pt x="2584" y="2129"/>
                  </a:lnTo>
                  <a:lnTo>
                    <a:pt x="2569" y="2117"/>
                  </a:lnTo>
                  <a:lnTo>
                    <a:pt x="2553" y="2105"/>
                  </a:lnTo>
                  <a:lnTo>
                    <a:pt x="2536" y="2095"/>
                  </a:lnTo>
                  <a:lnTo>
                    <a:pt x="2518" y="2085"/>
                  </a:lnTo>
                  <a:lnTo>
                    <a:pt x="2501" y="2074"/>
                  </a:lnTo>
                  <a:lnTo>
                    <a:pt x="2483" y="2065"/>
                  </a:lnTo>
                  <a:lnTo>
                    <a:pt x="2464" y="2056"/>
                  </a:lnTo>
                  <a:lnTo>
                    <a:pt x="2443" y="2046"/>
                  </a:lnTo>
                  <a:lnTo>
                    <a:pt x="2423" y="2038"/>
                  </a:lnTo>
                  <a:lnTo>
                    <a:pt x="2401" y="2030"/>
                  </a:lnTo>
                  <a:lnTo>
                    <a:pt x="2379" y="2022"/>
                  </a:lnTo>
                  <a:lnTo>
                    <a:pt x="2356" y="2014"/>
                  </a:lnTo>
                  <a:lnTo>
                    <a:pt x="2333" y="2008"/>
                  </a:lnTo>
                  <a:lnTo>
                    <a:pt x="2309" y="2001"/>
                  </a:lnTo>
                  <a:lnTo>
                    <a:pt x="2259" y="1989"/>
                  </a:lnTo>
                  <a:lnTo>
                    <a:pt x="2206" y="1978"/>
                  </a:lnTo>
                  <a:lnTo>
                    <a:pt x="2127" y="1951"/>
                  </a:lnTo>
                  <a:lnTo>
                    <a:pt x="2046" y="1923"/>
                  </a:lnTo>
                  <a:lnTo>
                    <a:pt x="1967" y="1896"/>
                  </a:lnTo>
                  <a:lnTo>
                    <a:pt x="1886" y="1868"/>
                  </a:lnTo>
                  <a:lnTo>
                    <a:pt x="1807" y="1842"/>
                  </a:lnTo>
                  <a:lnTo>
                    <a:pt x="1727" y="1814"/>
                  </a:lnTo>
                  <a:lnTo>
                    <a:pt x="1647" y="1787"/>
                  </a:lnTo>
                  <a:lnTo>
                    <a:pt x="1567" y="1759"/>
                  </a:lnTo>
                  <a:lnTo>
                    <a:pt x="1548" y="1757"/>
                  </a:lnTo>
                  <a:lnTo>
                    <a:pt x="1530" y="1755"/>
                  </a:lnTo>
                  <a:lnTo>
                    <a:pt x="1511" y="1754"/>
                  </a:lnTo>
                  <a:lnTo>
                    <a:pt x="1493" y="1754"/>
                  </a:lnTo>
                  <a:lnTo>
                    <a:pt x="1477" y="1754"/>
                  </a:lnTo>
                  <a:lnTo>
                    <a:pt x="1461" y="1754"/>
                  </a:lnTo>
                  <a:lnTo>
                    <a:pt x="1445" y="1756"/>
                  </a:lnTo>
                  <a:lnTo>
                    <a:pt x="1430" y="1757"/>
                  </a:lnTo>
                  <a:lnTo>
                    <a:pt x="1415" y="1760"/>
                  </a:lnTo>
                  <a:lnTo>
                    <a:pt x="1401" y="1763"/>
                  </a:lnTo>
                  <a:lnTo>
                    <a:pt x="1388" y="1766"/>
                  </a:lnTo>
                  <a:lnTo>
                    <a:pt x="1375" y="1772"/>
                  </a:lnTo>
                  <a:lnTo>
                    <a:pt x="1363" y="1776"/>
                  </a:lnTo>
                  <a:lnTo>
                    <a:pt x="1351" y="1783"/>
                  </a:lnTo>
                  <a:lnTo>
                    <a:pt x="1341" y="1789"/>
                  </a:lnTo>
                  <a:lnTo>
                    <a:pt x="1330" y="1795"/>
                  </a:lnTo>
                  <a:lnTo>
                    <a:pt x="1320" y="1804"/>
                  </a:lnTo>
                  <a:lnTo>
                    <a:pt x="1311" y="1812"/>
                  </a:lnTo>
                  <a:lnTo>
                    <a:pt x="1302" y="1821"/>
                  </a:lnTo>
                  <a:lnTo>
                    <a:pt x="1295" y="1831"/>
                  </a:lnTo>
                  <a:lnTo>
                    <a:pt x="1287" y="1841"/>
                  </a:lnTo>
                  <a:lnTo>
                    <a:pt x="1281" y="1852"/>
                  </a:lnTo>
                  <a:lnTo>
                    <a:pt x="1274" y="1863"/>
                  </a:lnTo>
                  <a:lnTo>
                    <a:pt x="1269" y="1876"/>
                  </a:lnTo>
                  <a:lnTo>
                    <a:pt x="1263" y="1889"/>
                  </a:lnTo>
                  <a:lnTo>
                    <a:pt x="1259" y="1902"/>
                  </a:lnTo>
                  <a:lnTo>
                    <a:pt x="1255" y="1917"/>
                  </a:lnTo>
                  <a:lnTo>
                    <a:pt x="1252" y="1931"/>
                  </a:lnTo>
                  <a:lnTo>
                    <a:pt x="1250" y="1947"/>
                  </a:lnTo>
                  <a:lnTo>
                    <a:pt x="1247" y="1963"/>
                  </a:lnTo>
                  <a:lnTo>
                    <a:pt x="1245" y="1979"/>
                  </a:lnTo>
                  <a:lnTo>
                    <a:pt x="1245" y="1996"/>
                  </a:lnTo>
                  <a:lnTo>
                    <a:pt x="1245" y="2265"/>
                  </a:lnTo>
                  <a:lnTo>
                    <a:pt x="1245" y="2535"/>
                  </a:lnTo>
                  <a:lnTo>
                    <a:pt x="1245" y="2804"/>
                  </a:lnTo>
                  <a:lnTo>
                    <a:pt x="1245" y="3072"/>
                  </a:lnTo>
                  <a:lnTo>
                    <a:pt x="1245" y="3341"/>
                  </a:lnTo>
                  <a:lnTo>
                    <a:pt x="1245" y="3611"/>
                  </a:lnTo>
                  <a:lnTo>
                    <a:pt x="1245" y="3879"/>
                  </a:lnTo>
                  <a:lnTo>
                    <a:pt x="1245" y="4148"/>
                  </a:lnTo>
                  <a:lnTo>
                    <a:pt x="1245" y="4417"/>
                  </a:lnTo>
                  <a:lnTo>
                    <a:pt x="1245" y="4687"/>
                  </a:lnTo>
                  <a:lnTo>
                    <a:pt x="1245" y="4955"/>
                  </a:lnTo>
                  <a:lnTo>
                    <a:pt x="1245" y="5224"/>
                  </a:lnTo>
                  <a:lnTo>
                    <a:pt x="1245" y="5493"/>
                  </a:lnTo>
                  <a:lnTo>
                    <a:pt x="1245" y="5762"/>
                  </a:lnTo>
                  <a:lnTo>
                    <a:pt x="1245" y="6031"/>
                  </a:lnTo>
                  <a:lnTo>
                    <a:pt x="1245" y="6300"/>
                  </a:lnTo>
                  <a:lnTo>
                    <a:pt x="1242" y="6314"/>
                  </a:lnTo>
                  <a:lnTo>
                    <a:pt x="1242" y="6329"/>
                  </a:lnTo>
                  <a:lnTo>
                    <a:pt x="1245" y="6345"/>
                  </a:lnTo>
                  <a:lnTo>
                    <a:pt x="1251" y="6362"/>
                  </a:lnTo>
                  <a:lnTo>
                    <a:pt x="1258" y="6381"/>
                  </a:lnTo>
                  <a:lnTo>
                    <a:pt x="1269" y="6401"/>
                  </a:lnTo>
                  <a:lnTo>
                    <a:pt x="1283" y="6422"/>
                  </a:lnTo>
                  <a:lnTo>
                    <a:pt x="1299" y="6445"/>
                  </a:lnTo>
                  <a:lnTo>
                    <a:pt x="1318" y="6467"/>
                  </a:lnTo>
                  <a:lnTo>
                    <a:pt x="1340" y="6492"/>
                  </a:lnTo>
                  <a:lnTo>
                    <a:pt x="1363" y="6518"/>
                  </a:lnTo>
                  <a:lnTo>
                    <a:pt x="1390" y="6545"/>
                  </a:lnTo>
                  <a:lnTo>
                    <a:pt x="1420" y="6573"/>
                  </a:lnTo>
                  <a:lnTo>
                    <a:pt x="1452" y="6602"/>
                  </a:lnTo>
                  <a:lnTo>
                    <a:pt x="1487" y="6632"/>
                  </a:lnTo>
                  <a:lnTo>
                    <a:pt x="1524" y="6665"/>
                  </a:lnTo>
                  <a:lnTo>
                    <a:pt x="1565" y="6698"/>
                  </a:lnTo>
                  <a:lnTo>
                    <a:pt x="1608" y="6731"/>
                  </a:lnTo>
                  <a:lnTo>
                    <a:pt x="1653" y="6767"/>
                  </a:lnTo>
                  <a:lnTo>
                    <a:pt x="1703" y="6803"/>
                  </a:lnTo>
                  <a:lnTo>
                    <a:pt x="1753" y="6841"/>
                  </a:lnTo>
                  <a:lnTo>
                    <a:pt x="1807" y="6879"/>
                  </a:lnTo>
                  <a:lnTo>
                    <a:pt x="1864" y="6920"/>
                  </a:lnTo>
                  <a:lnTo>
                    <a:pt x="1923" y="6961"/>
                  </a:lnTo>
                  <a:lnTo>
                    <a:pt x="2048" y="7047"/>
                  </a:lnTo>
                  <a:lnTo>
                    <a:pt x="2186" y="7138"/>
                  </a:lnTo>
                  <a:lnTo>
                    <a:pt x="2334" y="7233"/>
                  </a:lnTo>
                  <a:lnTo>
                    <a:pt x="2492" y="7333"/>
                  </a:lnTo>
                  <a:lnTo>
                    <a:pt x="2509" y="7340"/>
                  </a:lnTo>
                  <a:lnTo>
                    <a:pt x="2525" y="7347"/>
                  </a:lnTo>
                  <a:lnTo>
                    <a:pt x="2540" y="7352"/>
                  </a:lnTo>
                  <a:lnTo>
                    <a:pt x="2555" y="7357"/>
                  </a:lnTo>
                  <a:lnTo>
                    <a:pt x="2569" y="7360"/>
                  </a:lnTo>
                  <a:lnTo>
                    <a:pt x="2583" y="7363"/>
                  </a:lnTo>
                  <a:lnTo>
                    <a:pt x="2596" y="7364"/>
                  </a:lnTo>
                  <a:lnTo>
                    <a:pt x="2609" y="7365"/>
                  </a:lnTo>
                  <a:lnTo>
                    <a:pt x="2620" y="7365"/>
                  </a:lnTo>
                  <a:lnTo>
                    <a:pt x="2631" y="7364"/>
                  </a:lnTo>
                  <a:lnTo>
                    <a:pt x="2642" y="7362"/>
                  </a:lnTo>
                  <a:lnTo>
                    <a:pt x="2652" y="7360"/>
                  </a:lnTo>
                  <a:lnTo>
                    <a:pt x="2661" y="7356"/>
                  </a:lnTo>
                  <a:lnTo>
                    <a:pt x="2671" y="7351"/>
                  </a:lnTo>
                  <a:lnTo>
                    <a:pt x="2678" y="7346"/>
                  </a:lnTo>
                  <a:lnTo>
                    <a:pt x="2686" y="7339"/>
                  </a:lnTo>
                  <a:lnTo>
                    <a:pt x="2693" y="7332"/>
                  </a:lnTo>
                  <a:lnTo>
                    <a:pt x="2700" y="7323"/>
                  </a:lnTo>
                  <a:lnTo>
                    <a:pt x="2706" y="7315"/>
                  </a:lnTo>
                  <a:lnTo>
                    <a:pt x="2712" y="7305"/>
                  </a:lnTo>
                  <a:lnTo>
                    <a:pt x="2716" y="7294"/>
                  </a:lnTo>
                  <a:lnTo>
                    <a:pt x="2720" y="7283"/>
                  </a:lnTo>
                  <a:lnTo>
                    <a:pt x="2724" y="7270"/>
                  </a:lnTo>
                  <a:lnTo>
                    <a:pt x="2727" y="7256"/>
                  </a:lnTo>
                  <a:lnTo>
                    <a:pt x="2729" y="7241"/>
                  </a:lnTo>
                  <a:lnTo>
                    <a:pt x="2731" y="7226"/>
                  </a:lnTo>
                  <a:lnTo>
                    <a:pt x="2732" y="7210"/>
                  </a:lnTo>
                  <a:lnTo>
                    <a:pt x="2733" y="7192"/>
                  </a:lnTo>
                  <a:lnTo>
                    <a:pt x="2733" y="7174"/>
                  </a:lnTo>
                  <a:lnTo>
                    <a:pt x="2732" y="7155"/>
                  </a:lnTo>
                  <a:lnTo>
                    <a:pt x="2731" y="7136"/>
                  </a:lnTo>
                  <a:lnTo>
                    <a:pt x="2729" y="7114"/>
                  </a:lnTo>
                  <a:lnTo>
                    <a:pt x="2729" y="7020"/>
                  </a:lnTo>
                  <a:lnTo>
                    <a:pt x="2729" y="6926"/>
                  </a:lnTo>
                  <a:lnTo>
                    <a:pt x="2729" y="6832"/>
                  </a:lnTo>
                  <a:lnTo>
                    <a:pt x="2729" y="6738"/>
                  </a:lnTo>
                  <a:lnTo>
                    <a:pt x="2729" y="6643"/>
                  </a:lnTo>
                  <a:lnTo>
                    <a:pt x="2729" y="6549"/>
                  </a:lnTo>
                  <a:lnTo>
                    <a:pt x="2729" y="6454"/>
                  </a:lnTo>
                  <a:lnTo>
                    <a:pt x="2729" y="6361"/>
                  </a:lnTo>
                  <a:lnTo>
                    <a:pt x="2729" y="6267"/>
                  </a:lnTo>
                  <a:lnTo>
                    <a:pt x="2729" y="6172"/>
                  </a:lnTo>
                  <a:lnTo>
                    <a:pt x="2729" y="6078"/>
                  </a:lnTo>
                  <a:lnTo>
                    <a:pt x="2729" y="5983"/>
                  </a:lnTo>
                  <a:lnTo>
                    <a:pt x="2729" y="5890"/>
                  </a:lnTo>
                  <a:lnTo>
                    <a:pt x="2729" y="5796"/>
                  </a:lnTo>
                  <a:lnTo>
                    <a:pt x="2729" y="5701"/>
                  </a:lnTo>
                  <a:lnTo>
                    <a:pt x="2729" y="5607"/>
                  </a:lnTo>
                  <a:lnTo>
                    <a:pt x="2717" y="5591"/>
                  </a:lnTo>
                  <a:lnTo>
                    <a:pt x="2705" y="5575"/>
                  </a:lnTo>
                  <a:lnTo>
                    <a:pt x="2691" y="5559"/>
                  </a:lnTo>
                  <a:lnTo>
                    <a:pt x="2678" y="5543"/>
                  </a:lnTo>
                  <a:lnTo>
                    <a:pt x="2648" y="5510"/>
                  </a:lnTo>
                  <a:lnTo>
                    <a:pt x="2616" y="5478"/>
                  </a:lnTo>
                  <a:lnTo>
                    <a:pt x="2582" y="5446"/>
                  </a:lnTo>
                  <a:lnTo>
                    <a:pt x="2544" y="5415"/>
                  </a:lnTo>
                  <a:lnTo>
                    <a:pt x="2505" y="5383"/>
                  </a:lnTo>
                  <a:lnTo>
                    <a:pt x="2462" y="5352"/>
                  </a:lnTo>
                  <a:lnTo>
                    <a:pt x="2417" y="5321"/>
                  </a:lnTo>
                  <a:lnTo>
                    <a:pt x="2368" y="5289"/>
                  </a:lnTo>
                  <a:lnTo>
                    <a:pt x="2317" y="5259"/>
                  </a:lnTo>
                  <a:lnTo>
                    <a:pt x="2264" y="5228"/>
                  </a:lnTo>
                  <a:lnTo>
                    <a:pt x="2207" y="5198"/>
                  </a:lnTo>
                  <a:lnTo>
                    <a:pt x="2149" y="5168"/>
                  </a:lnTo>
                  <a:lnTo>
                    <a:pt x="2088" y="5138"/>
                  </a:lnTo>
                  <a:lnTo>
                    <a:pt x="2024" y="5108"/>
                  </a:lnTo>
                  <a:lnTo>
                    <a:pt x="2013" y="5104"/>
                  </a:lnTo>
                  <a:lnTo>
                    <a:pt x="2002" y="5100"/>
                  </a:lnTo>
                  <a:lnTo>
                    <a:pt x="1992" y="5095"/>
                  </a:lnTo>
                  <a:lnTo>
                    <a:pt x="1983" y="5093"/>
                  </a:lnTo>
                  <a:lnTo>
                    <a:pt x="1973" y="5090"/>
                  </a:lnTo>
                  <a:lnTo>
                    <a:pt x="1963" y="5089"/>
                  </a:lnTo>
                  <a:lnTo>
                    <a:pt x="1954" y="5088"/>
                  </a:lnTo>
                  <a:lnTo>
                    <a:pt x="1944" y="5088"/>
                  </a:lnTo>
                  <a:lnTo>
                    <a:pt x="1936" y="5088"/>
                  </a:lnTo>
                  <a:lnTo>
                    <a:pt x="1927" y="5089"/>
                  </a:lnTo>
                  <a:lnTo>
                    <a:pt x="1918" y="5090"/>
                  </a:lnTo>
                  <a:lnTo>
                    <a:pt x="1910" y="5093"/>
                  </a:lnTo>
                  <a:lnTo>
                    <a:pt x="1901" y="5095"/>
                  </a:lnTo>
                  <a:lnTo>
                    <a:pt x="1893" y="5100"/>
                  </a:lnTo>
                  <a:lnTo>
                    <a:pt x="1885" y="5104"/>
                  </a:lnTo>
                  <a:lnTo>
                    <a:pt x="1878" y="5108"/>
                  </a:lnTo>
                  <a:lnTo>
                    <a:pt x="1870" y="5115"/>
                  </a:lnTo>
                  <a:lnTo>
                    <a:pt x="1863" y="5121"/>
                  </a:lnTo>
                  <a:lnTo>
                    <a:pt x="1855" y="5127"/>
                  </a:lnTo>
                  <a:lnTo>
                    <a:pt x="1849" y="5135"/>
                  </a:lnTo>
                  <a:lnTo>
                    <a:pt x="1836" y="5152"/>
                  </a:lnTo>
                  <a:lnTo>
                    <a:pt x="1823" y="5172"/>
                  </a:lnTo>
                  <a:lnTo>
                    <a:pt x="1811" y="5195"/>
                  </a:lnTo>
                  <a:lnTo>
                    <a:pt x="1800" y="5221"/>
                  </a:lnTo>
                  <a:lnTo>
                    <a:pt x="1790" y="5249"/>
                  </a:lnTo>
                  <a:lnTo>
                    <a:pt x="1780" y="5279"/>
                  </a:lnTo>
                  <a:lnTo>
                    <a:pt x="1782" y="5361"/>
                  </a:lnTo>
                  <a:lnTo>
                    <a:pt x="1783" y="5443"/>
                  </a:lnTo>
                  <a:lnTo>
                    <a:pt x="1785" y="5525"/>
                  </a:lnTo>
                  <a:lnTo>
                    <a:pt x="1786" y="5607"/>
                  </a:lnTo>
                  <a:lnTo>
                    <a:pt x="1787" y="5690"/>
                  </a:lnTo>
                  <a:lnTo>
                    <a:pt x="1790" y="5771"/>
                  </a:lnTo>
                  <a:lnTo>
                    <a:pt x="1791" y="5854"/>
                  </a:lnTo>
                  <a:lnTo>
                    <a:pt x="1793" y="5935"/>
                  </a:lnTo>
                  <a:lnTo>
                    <a:pt x="1805" y="5959"/>
                  </a:lnTo>
                  <a:lnTo>
                    <a:pt x="1817" y="5982"/>
                  </a:lnTo>
                  <a:lnTo>
                    <a:pt x="1829" y="6004"/>
                  </a:lnTo>
                  <a:lnTo>
                    <a:pt x="1842" y="6024"/>
                  </a:lnTo>
                  <a:lnTo>
                    <a:pt x="1854" y="6042"/>
                  </a:lnTo>
                  <a:lnTo>
                    <a:pt x="1867" y="6061"/>
                  </a:lnTo>
                  <a:lnTo>
                    <a:pt x="1879" y="6077"/>
                  </a:lnTo>
                  <a:lnTo>
                    <a:pt x="1892" y="6092"/>
                  </a:lnTo>
                  <a:lnTo>
                    <a:pt x="1903" y="6106"/>
                  </a:lnTo>
                  <a:lnTo>
                    <a:pt x="1915" y="6118"/>
                  </a:lnTo>
                  <a:lnTo>
                    <a:pt x="1927" y="6129"/>
                  </a:lnTo>
                  <a:lnTo>
                    <a:pt x="1940" y="6139"/>
                  </a:lnTo>
                  <a:lnTo>
                    <a:pt x="1952" y="6148"/>
                  </a:lnTo>
                  <a:lnTo>
                    <a:pt x="1963" y="6155"/>
                  </a:lnTo>
                  <a:lnTo>
                    <a:pt x="1975" y="6162"/>
                  </a:lnTo>
                  <a:lnTo>
                    <a:pt x="1987" y="6166"/>
                  </a:lnTo>
                  <a:lnTo>
                    <a:pt x="1999" y="6170"/>
                  </a:lnTo>
                  <a:lnTo>
                    <a:pt x="2011" y="6172"/>
                  </a:lnTo>
                  <a:lnTo>
                    <a:pt x="2022" y="6173"/>
                  </a:lnTo>
                  <a:lnTo>
                    <a:pt x="2033" y="6172"/>
                  </a:lnTo>
                  <a:lnTo>
                    <a:pt x="2045" y="6171"/>
                  </a:lnTo>
                  <a:lnTo>
                    <a:pt x="2057" y="6168"/>
                  </a:lnTo>
                  <a:lnTo>
                    <a:pt x="2069" y="6164"/>
                  </a:lnTo>
                  <a:lnTo>
                    <a:pt x="2079" y="6158"/>
                  </a:lnTo>
                  <a:lnTo>
                    <a:pt x="2091" y="6152"/>
                  </a:lnTo>
                  <a:lnTo>
                    <a:pt x="2102" y="6144"/>
                  </a:lnTo>
                  <a:lnTo>
                    <a:pt x="2114" y="6135"/>
                  </a:lnTo>
                  <a:lnTo>
                    <a:pt x="2124" y="6124"/>
                  </a:lnTo>
                  <a:lnTo>
                    <a:pt x="2136" y="6112"/>
                  </a:lnTo>
                  <a:lnTo>
                    <a:pt x="2147" y="6099"/>
                  </a:lnTo>
                  <a:lnTo>
                    <a:pt x="2159" y="6084"/>
                  </a:lnTo>
                  <a:lnTo>
                    <a:pt x="2170" y="6069"/>
                  </a:lnTo>
                  <a:lnTo>
                    <a:pt x="2167" y="6026"/>
                  </a:lnTo>
                  <a:lnTo>
                    <a:pt x="2166" y="5983"/>
                  </a:lnTo>
                  <a:lnTo>
                    <a:pt x="2165" y="5942"/>
                  </a:lnTo>
                  <a:lnTo>
                    <a:pt x="2163" y="5899"/>
                  </a:lnTo>
                  <a:lnTo>
                    <a:pt x="2162" y="5856"/>
                  </a:lnTo>
                  <a:lnTo>
                    <a:pt x="2160" y="5814"/>
                  </a:lnTo>
                  <a:lnTo>
                    <a:pt x="2159" y="5771"/>
                  </a:lnTo>
                  <a:lnTo>
                    <a:pt x="2158" y="5728"/>
                  </a:lnTo>
                  <a:lnTo>
                    <a:pt x="2186" y="5731"/>
                  </a:lnTo>
                  <a:lnTo>
                    <a:pt x="2211" y="5736"/>
                  </a:lnTo>
                  <a:lnTo>
                    <a:pt x="2235" y="5741"/>
                  </a:lnTo>
                  <a:lnTo>
                    <a:pt x="2258" y="5749"/>
                  </a:lnTo>
                  <a:lnTo>
                    <a:pt x="2278" y="5757"/>
                  </a:lnTo>
                  <a:lnTo>
                    <a:pt x="2296" y="5766"/>
                  </a:lnTo>
                  <a:lnTo>
                    <a:pt x="2305" y="5771"/>
                  </a:lnTo>
                  <a:lnTo>
                    <a:pt x="2313" y="5778"/>
                  </a:lnTo>
                  <a:lnTo>
                    <a:pt x="2321" y="5783"/>
                  </a:lnTo>
                  <a:lnTo>
                    <a:pt x="2327" y="5789"/>
                  </a:lnTo>
                  <a:lnTo>
                    <a:pt x="2334" y="5796"/>
                  </a:lnTo>
                  <a:lnTo>
                    <a:pt x="2340" y="5803"/>
                  </a:lnTo>
                  <a:lnTo>
                    <a:pt x="2346" y="5811"/>
                  </a:lnTo>
                  <a:lnTo>
                    <a:pt x="2351" y="5818"/>
                  </a:lnTo>
                  <a:lnTo>
                    <a:pt x="2356" y="5826"/>
                  </a:lnTo>
                  <a:lnTo>
                    <a:pt x="2360" y="5834"/>
                  </a:lnTo>
                  <a:lnTo>
                    <a:pt x="2364" y="5843"/>
                  </a:lnTo>
                  <a:lnTo>
                    <a:pt x="2367" y="5852"/>
                  </a:lnTo>
                  <a:lnTo>
                    <a:pt x="2372" y="5871"/>
                  </a:lnTo>
                  <a:lnTo>
                    <a:pt x="2376" y="5891"/>
                  </a:lnTo>
                  <a:lnTo>
                    <a:pt x="2377" y="5913"/>
                  </a:lnTo>
                  <a:lnTo>
                    <a:pt x="2377" y="5935"/>
                  </a:lnTo>
                  <a:lnTo>
                    <a:pt x="2375" y="6027"/>
                  </a:lnTo>
                  <a:lnTo>
                    <a:pt x="2374" y="6121"/>
                  </a:lnTo>
                  <a:lnTo>
                    <a:pt x="2371" y="6213"/>
                  </a:lnTo>
                  <a:lnTo>
                    <a:pt x="2370" y="6306"/>
                  </a:lnTo>
                  <a:lnTo>
                    <a:pt x="2368" y="6399"/>
                  </a:lnTo>
                  <a:lnTo>
                    <a:pt x="2367" y="6491"/>
                  </a:lnTo>
                  <a:lnTo>
                    <a:pt x="2366" y="6584"/>
                  </a:lnTo>
                  <a:lnTo>
                    <a:pt x="2364" y="6676"/>
                  </a:lnTo>
                  <a:lnTo>
                    <a:pt x="2350" y="6684"/>
                  </a:lnTo>
                  <a:lnTo>
                    <a:pt x="2336" y="6690"/>
                  </a:lnTo>
                  <a:lnTo>
                    <a:pt x="2321" y="6696"/>
                  </a:lnTo>
                  <a:lnTo>
                    <a:pt x="2306" y="6700"/>
                  </a:lnTo>
                  <a:lnTo>
                    <a:pt x="2291" y="6702"/>
                  </a:lnTo>
                  <a:lnTo>
                    <a:pt x="2275" y="6703"/>
                  </a:lnTo>
                  <a:lnTo>
                    <a:pt x="2259" y="6702"/>
                  </a:lnTo>
                  <a:lnTo>
                    <a:pt x="2243" y="6701"/>
                  </a:lnTo>
                  <a:lnTo>
                    <a:pt x="2225" y="6698"/>
                  </a:lnTo>
                  <a:lnTo>
                    <a:pt x="2208" y="6694"/>
                  </a:lnTo>
                  <a:lnTo>
                    <a:pt x="2191" y="6688"/>
                  </a:lnTo>
                  <a:lnTo>
                    <a:pt x="2173" y="6682"/>
                  </a:lnTo>
                  <a:lnTo>
                    <a:pt x="2155" y="6673"/>
                  </a:lnTo>
                  <a:lnTo>
                    <a:pt x="2135" y="6664"/>
                  </a:lnTo>
                  <a:lnTo>
                    <a:pt x="2116" y="6653"/>
                  </a:lnTo>
                  <a:lnTo>
                    <a:pt x="2097" y="6640"/>
                  </a:lnTo>
                  <a:lnTo>
                    <a:pt x="2056" y="6620"/>
                  </a:lnTo>
                  <a:lnTo>
                    <a:pt x="2017" y="6597"/>
                  </a:lnTo>
                  <a:lnTo>
                    <a:pt x="1978" y="6573"/>
                  </a:lnTo>
                  <a:lnTo>
                    <a:pt x="1941" y="6549"/>
                  </a:lnTo>
                  <a:lnTo>
                    <a:pt x="1905" y="6522"/>
                  </a:lnTo>
                  <a:lnTo>
                    <a:pt x="1871" y="6494"/>
                  </a:lnTo>
                  <a:lnTo>
                    <a:pt x="1837" y="6464"/>
                  </a:lnTo>
                  <a:lnTo>
                    <a:pt x="1805" y="6434"/>
                  </a:lnTo>
                  <a:lnTo>
                    <a:pt x="1773" y="6402"/>
                  </a:lnTo>
                  <a:lnTo>
                    <a:pt x="1743" y="6368"/>
                  </a:lnTo>
                  <a:lnTo>
                    <a:pt x="1713" y="6333"/>
                  </a:lnTo>
                  <a:lnTo>
                    <a:pt x="1685" y="6296"/>
                  </a:lnTo>
                  <a:lnTo>
                    <a:pt x="1660" y="6258"/>
                  </a:lnTo>
                  <a:lnTo>
                    <a:pt x="1634" y="6218"/>
                  </a:lnTo>
                  <a:lnTo>
                    <a:pt x="1609" y="6178"/>
                  </a:lnTo>
                  <a:lnTo>
                    <a:pt x="1586" y="6136"/>
                  </a:lnTo>
                  <a:lnTo>
                    <a:pt x="1586" y="6045"/>
                  </a:lnTo>
                  <a:lnTo>
                    <a:pt x="1586" y="5952"/>
                  </a:lnTo>
                  <a:lnTo>
                    <a:pt x="1586" y="5861"/>
                  </a:lnTo>
                  <a:lnTo>
                    <a:pt x="1586" y="5770"/>
                  </a:lnTo>
                  <a:lnTo>
                    <a:pt x="1586" y="5678"/>
                  </a:lnTo>
                  <a:lnTo>
                    <a:pt x="1586" y="5587"/>
                  </a:lnTo>
                  <a:lnTo>
                    <a:pt x="1586" y="5495"/>
                  </a:lnTo>
                  <a:lnTo>
                    <a:pt x="1586" y="5403"/>
                  </a:lnTo>
                  <a:lnTo>
                    <a:pt x="1586" y="5312"/>
                  </a:lnTo>
                  <a:lnTo>
                    <a:pt x="1586" y="5221"/>
                  </a:lnTo>
                  <a:lnTo>
                    <a:pt x="1586" y="5128"/>
                  </a:lnTo>
                  <a:lnTo>
                    <a:pt x="1586" y="5037"/>
                  </a:lnTo>
                  <a:lnTo>
                    <a:pt x="1586" y="4946"/>
                  </a:lnTo>
                  <a:lnTo>
                    <a:pt x="1586" y="4854"/>
                  </a:lnTo>
                  <a:lnTo>
                    <a:pt x="1586" y="4763"/>
                  </a:lnTo>
                  <a:lnTo>
                    <a:pt x="1586" y="4671"/>
                  </a:lnTo>
                  <a:lnTo>
                    <a:pt x="1592" y="4661"/>
                  </a:lnTo>
                  <a:lnTo>
                    <a:pt x="1599" y="4651"/>
                  </a:lnTo>
                  <a:lnTo>
                    <a:pt x="1606" y="4643"/>
                  </a:lnTo>
                  <a:lnTo>
                    <a:pt x="1613" y="4634"/>
                  </a:lnTo>
                  <a:lnTo>
                    <a:pt x="1621" y="4626"/>
                  </a:lnTo>
                  <a:lnTo>
                    <a:pt x="1630" y="4620"/>
                  </a:lnTo>
                  <a:lnTo>
                    <a:pt x="1637" y="4614"/>
                  </a:lnTo>
                  <a:lnTo>
                    <a:pt x="1646" y="4607"/>
                  </a:lnTo>
                  <a:lnTo>
                    <a:pt x="1654" y="4602"/>
                  </a:lnTo>
                  <a:lnTo>
                    <a:pt x="1663" y="4597"/>
                  </a:lnTo>
                  <a:lnTo>
                    <a:pt x="1671" y="4594"/>
                  </a:lnTo>
                  <a:lnTo>
                    <a:pt x="1680" y="4590"/>
                  </a:lnTo>
                  <a:lnTo>
                    <a:pt x="1690" y="4588"/>
                  </a:lnTo>
                  <a:lnTo>
                    <a:pt x="1699" y="4586"/>
                  </a:lnTo>
                  <a:lnTo>
                    <a:pt x="1709" y="4585"/>
                  </a:lnTo>
                  <a:lnTo>
                    <a:pt x="1719" y="4584"/>
                  </a:lnTo>
                  <a:lnTo>
                    <a:pt x="1729" y="4582"/>
                  </a:lnTo>
                  <a:lnTo>
                    <a:pt x="1739" y="4584"/>
                  </a:lnTo>
                  <a:lnTo>
                    <a:pt x="1750" y="4585"/>
                  </a:lnTo>
                  <a:lnTo>
                    <a:pt x="1761" y="4586"/>
                  </a:lnTo>
                  <a:lnTo>
                    <a:pt x="1783" y="4591"/>
                  </a:lnTo>
                  <a:lnTo>
                    <a:pt x="1806" y="4599"/>
                  </a:lnTo>
                  <a:lnTo>
                    <a:pt x="1830" y="4608"/>
                  </a:lnTo>
                  <a:lnTo>
                    <a:pt x="1855" y="4621"/>
                  </a:lnTo>
                  <a:lnTo>
                    <a:pt x="1881" y="4636"/>
                  </a:lnTo>
                  <a:lnTo>
                    <a:pt x="1907" y="4653"/>
                  </a:lnTo>
                  <a:lnTo>
                    <a:pt x="1971" y="4687"/>
                  </a:lnTo>
                  <a:lnTo>
                    <a:pt x="2034" y="4720"/>
                  </a:lnTo>
                  <a:lnTo>
                    <a:pt x="2099" y="4753"/>
                  </a:lnTo>
                  <a:lnTo>
                    <a:pt x="2163" y="4786"/>
                  </a:lnTo>
                  <a:lnTo>
                    <a:pt x="2226" y="4820"/>
                  </a:lnTo>
                  <a:lnTo>
                    <a:pt x="2291" y="4854"/>
                  </a:lnTo>
                  <a:lnTo>
                    <a:pt x="2354" y="4887"/>
                  </a:lnTo>
                  <a:lnTo>
                    <a:pt x="2419" y="4920"/>
                  </a:lnTo>
                  <a:lnTo>
                    <a:pt x="2482" y="4954"/>
                  </a:lnTo>
                  <a:lnTo>
                    <a:pt x="2546" y="4987"/>
                  </a:lnTo>
                  <a:lnTo>
                    <a:pt x="2610" y="5020"/>
                  </a:lnTo>
                  <a:lnTo>
                    <a:pt x="2674" y="5054"/>
                  </a:lnTo>
                  <a:lnTo>
                    <a:pt x="2738" y="5088"/>
                  </a:lnTo>
                  <a:lnTo>
                    <a:pt x="2802" y="5121"/>
                  </a:lnTo>
                  <a:lnTo>
                    <a:pt x="2866" y="5154"/>
                  </a:lnTo>
                  <a:lnTo>
                    <a:pt x="2930" y="5187"/>
                  </a:lnTo>
                  <a:lnTo>
                    <a:pt x="2929" y="5383"/>
                  </a:lnTo>
                  <a:lnTo>
                    <a:pt x="2928" y="5579"/>
                  </a:lnTo>
                  <a:lnTo>
                    <a:pt x="2926" y="5774"/>
                  </a:lnTo>
                  <a:lnTo>
                    <a:pt x="2925" y="5971"/>
                  </a:lnTo>
                  <a:lnTo>
                    <a:pt x="2924" y="6166"/>
                  </a:lnTo>
                  <a:lnTo>
                    <a:pt x="2923" y="6361"/>
                  </a:lnTo>
                  <a:lnTo>
                    <a:pt x="2922" y="6557"/>
                  </a:lnTo>
                  <a:lnTo>
                    <a:pt x="2921" y="6753"/>
                  </a:lnTo>
                  <a:lnTo>
                    <a:pt x="2920" y="6948"/>
                  </a:lnTo>
                  <a:lnTo>
                    <a:pt x="2919" y="7144"/>
                  </a:lnTo>
                  <a:lnTo>
                    <a:pt x="2917" y="7339"/>
                  </a:lnTo>
                  <a:lnTo>
                    <a:pt x="2916" y="7536"/>
                  </a:lnTo>
                  <a:lnTo>
                    <a:pt x="2915" y="7731"/>
                  </a:lnTo>
                  <a:lnTo>
                    <a:pt x="2914" y="7926"/>
                  </a:lnTo>
                  <a:lnTo>
                    <a:pt x="2913" y="8123"/>
                  </a:lnTo>
                  <a:lnTo>
                    <a:pt x="2911" y="8318"/>
                  </a:lnTo>
                  <a:lnTo>
                    <a:pt x="2916" y="8333"/>
                  </a:lnTo>
                  <a:lnTo>
                    <a:pt x="2921" y="8348"/>
                  </a:lnTo>
                  <a:lnTo>
                    <a:pt x="2926" y="8363"/>
                  </a:lnTo>
                  <a:lnTo>
                    <a:pt x="2933" y="8378"/>
                  </a:lnTo>
                  <a:lnTo>
                    <a:pt x="2948" y="8408"/>
                  </a:lnTo>
                  <a:lnTo>
                    <a:pt x="2965" y="8438"/>
                  </a:lnTo>
                  <a:lnTo>
                    <a:pt x="2984" y="8468"/>
                  </a:lnTo>
                  <a:lnTo>
                    <a:pt x="3006" y="8499"/>
                  </a:lnTo>
                  <a:lnTo>
                    <a:pt x="3031" y="8530"/>
                  </a:lnTo>
                  <a:lnTo>
                    <a:pt x="3057" y="8561"/>
                  </a:lnTo>
                  <a:lnTo>
                    <a:pt x="3086" y="8592"/>
                  </a:lnTo>
                  <a:lnTo>
                    <a:pt x="3119" y="8624"/>
                  </a:lnTo>
                  <a:lnTo>
                    <a:pt x="3153" y="8656"/>
                  </a:lnTo>
                  <a:lnTo>
                    <a:pt x="3189" y="8687"/>
                  </a:lnTo>
                  <a:lnTo>
                    <a:pt x="3229" y="8719"/>
                  </a:lnTo>
                  <a:lnTo>
                    <a:pt x="3271" y="8751"/>
                  </a:lnTo>
                  <a:lnTo>
                    <a:pt x="3315" y="8783"/>
                  </a:lnTo>
                  <a:lnTo>
                    <a:pt x="3361" y="8817"/>
                  </a:lnTo>
                  <a:lnTo>
                    <a:pt x="3471" y="8895"/>
                  </a:lnTo>
                  <a:lnTo>
                    <a:pt x="3580" y="8973"/>
                  </a:lnTo>
                  <a:lnTo>
                    <a:pt x="3690" y="9052"/>
                  </a:lnTo>
                  <a:lnTo>
                    <a:pt x="3799" y="9130"/>
                  </a:lnTo>
                  <a:lnTo>
                    <a:pt x="3909" y="9207"/>
                  </a:lnTo>
                  <a:lnTo>
                    <a:pt x="4018" y="9285"/>
                  </a:lnTo>
                  <a:lnTo>
                    <a:pt x="4128" y="9364"/>
                  </a:lnTo>
                  <a:lnTo>
                    <a:pt x="4237" y="9442"/>
                  </a:lnTo>
                  <a:lnTo>
                    <a:pt x="4347" y="9520"/>
                  </a:lnTo>
                  <a:lnTo>
                    <a:pt x="4456" y="9599"/>
                  </a:lnTo>
                  <a:lnTo>
                    <a:pt x="4566" y="9677"/>
                  </a:lnTo>
                  <a:lnTo>
                    <a:pt x="4675" y="9755"/>
                  </a:lnTo>
                  <a:lnTo>
                    <a:pt x="4785" y="9834"/>
                  </a:lnTo>
                  <a:lnTo>
                    <a:pt x="4894" y="9912"/>
                  </a:lnTo>
                  <a:lnTo>
                    <a:pt x="5004" y="9990"/>
                  </a:lnTo>
                  <a:lnTo>
                    <a:pt x="5113" y="10069"/>
                  </a:lnTo>
                  <a:lnTo>
                    <a:pt x="5113" y="9994"/>
                  </a:lnTo>
                  <a:lnTo>
                    <a:pt x="5113" y="9919"/>
                  </a:lnTo>
                  <a:lnTo>
                    <a:pt x="5113" y="9845"/>
                  </a:lnTo>
                  <a:lnTo>
                    <a:pt x="5113" y="9770"/>
                  </a:lnTo>
                  <a:lnTo>
                    <a:pt x="5113" y="9696"/>
                  </a:lnTo>
                  <a:lnTo>
                    <a:pt x="5113" y="9621"/>
                  </a:lnTo>
                  <a:lnTo>
                    <a:pt x="5113" y="9547"/>
                  </a:lnTo>
                  <a:lnTo>
                    <a:pt x="5113" y="9473"/>
                  </a:lnTo>
                  <a:lnTo>
                    <a:pt x="5009" y="9402"/>
                  </a:lnTo>
                  <a:lnTo>
                    <a:pt x="4905" y="9332"/>
                  </a:lnTo>
                  <a:lnTo>
                    <a:pt x="4801" y="9261"/>
                  </a:lnTo>
                  <a:lnTo>
                    <a:pt x="4697" y="9190"/>
                  </a:lnTo>
                  <a:lnTo>
                    <a:pt x="4593" y="9119"/>
                  </a:lnTo>
                  <a:lnTo>
                    <a:pt x="4489" y="9048"/>
                  </a:lnTo>
                  <a:lnTo>
                    <a:pt x="4384" y="8979"/>
                  </a:lnTo>
                  <a:lnTo>
                    <a:pt x="4280" y="8908"/>
                  </a:lnTo>
                  <a:lnTo>
                    <a:pt x="4176" y="8837"/>
                  </a:lnTo>
                  <a:lnTo>
                    <a:pt x="4072" y="8766"/>
                  </a:lnTo>
                  <a:lnTo>
                    <a:pt x="3968" y="8695"/>
                  </a:lnTo>
                  <a:lnTo>
                    <a:pt x="3864" y="8625"/>
                  </a:lnTo>
                  <a:lnTo>
                    <a:pt x="3760" y="8554"/>
                  </a:lnTo>
                  <a:lnTo>
                    <a:pt x="3655" y="8484"/>
                  </a:lnTo>
                  <a:lnTo>
                    <a:pt x="3551" y="8413"/>
                  </a:lnTo>
                  <a:lnTo>
                    <a:pt x="3447" y="8342"/>
                  </a:lnTo>
                  <a:lnTo>
                    <a:pt x="3439" y="8337"/>
                  </a:lnTo>
                  <a:lnTo>
                    <a:pt x="3431" y="8332"/>
                  </a:lnTo>
                  <a:lnTo>
                    <a:pt x="3424" y="8325"/>
                  </a:lnTo>
                  <a:lnTo>
                    <a:pt x="3417" y="8319"/>
                  </a:lnTo>
                  <a:lnTo>
                    <a:pt x="3403" y="8303"/>
                  </a:lnTo>
                  <a:lnTo>
                    <a:pt x="3390" y="8286"/>
                  </a:lnTo>
                  <a:lnTo>
                    <a:pt x="3378" y="8266"/>
                  </a:lnTo>
                  <a:lnTo>
                    <a:pt x="3368" y="8245"/>
                  </a:lnTo>
                  <a:lnTo>
                    <a:pt x="3357" y="8220"/>
                  </a:lnTo>
                  <a:lnTo>
                    <a:pt x="3348" y="8194"/>
                  </a:lnTo>
                  <a:lnTo>
                    <a:pt x="3340" y="8167"/>
                  </a:lnTo>
                  <a:lnTo>
                    <a:pt x="3333" y="8135"/>
                  </a:lnTo>
                  <a:lnTo>
                    <a:pt x="3327" y="8103"/>
                  </a:lnTo>
                  <a:lnTo>
                    <a:pt x="3322" y="8068"/>
                  </a:lnTo>
                  <a:lnTo>
                    <a:pt x="3316" y="8031"/>
                  </a:lnTo>
                  <a:lnTo>
                    <a:pt x="3313" y="7992"/>
                  </a:lnTo>
                  <a:lnTo>
                    <a:pt x="3311" y="7950"/>
                  </a:lnTo>
                  <a:lnTo>
                    <a:pt x="3309" y="7907"/>
                  </a:lnTo>
                  <a:lnTo>
                    <a:pt x="3309" y="7747"/>
                  </a:lnTo>
                  <a:lnTo>
                    <a:pt x="3308" y="7588"/>
                  </a:lnTo>
                  <a:lnTo>
                    <a:pt x="3308" y="7430"/>
                  </a:lnTo>
                  <a:lnTo>
                    <a:pt x="3307" y="7271"/>
                  </a:lnTo>
                  <a:lnTo>
                    <a:pt x="3307" y="7112"/>
                  </a:lnTo>
                  <a:lnTo>
                    <a:pt x="3305" y="6953"/>
                  </a:lnTo>
                  <a:lnTo>
                    <a:pt x="3305" y="6794"/>
                  </a:lnTo>
                  <a:lnTo>
                    <a:pt x="3304" y="6636"/>
                  </a:lnTo>
                  <a:lnTo>
                    <a:pt x="3304" y="6476"/>
                  </a:lnTo>
                  <a:lnTo>
                    <a:pt x="3304" y="6317"/>
                  </a:lnTo>
                  <a:lnTo>
                    <a:pt x="3303" y="6158"/>
                  </a:lnTo>
                  <a:lnTo>
                    <a:pt x="3303" y="6000"/>
                  </a:lnTo>
                  <a:lnTo>
                    <a:pt x="3302" y="5841"/>
                  </a:lnTo>
                  <a:lnTo>
                    <a:pt x="3302" y="5682"/>
                  </a:lnTo>
                  <a:lnTo>
                    <a:pt x="3301" y="5523"/>
                  </a:lnTo>
                  <a:lnTo>
                    <a:pt x="3301" y="5363"/>
                  </a:lnTo>
                  <a:lnTo>
                    <a:pt x="3374" y="5403"/>
                  </a:lnTo>
                  <a:lnTo>
                    <a:pt x="3448" y="5443"/>
                  </a:lnTo>
                  <a:lnTo>
                    <a:pt x="3522" y="5482"/>
                  </a:lnTo>
                  <a:lnTo>
                    <a:pt x="3596" y="5522"/>
                  </a:lnTo>
                  <a:lnTo>
                    <a:pt x="3669" y="5562"/>
                  </a:lnTo>
                  <a:lnTo>
                    <a:pt x="3743" y="5600"/>
                  </a:lnTo>
                  <a:lnTo>
                    <a:pt x="3818" y="5640"/>
                  </a:lnTo>
                  <a:lnTo>
                    <a:pt x="3891" y="5680"/>
                  </a:lnTo>
                  <a:lnTo>
                    <a:pt x="3965" y="5720"/>
                  </a:lnTo>
                  <a:lnTo>
                    <a:pt x="4039" y="5759"/>
                  </a:lnTo>
                  <a:lnTo>
                    <a:pt x="4112" y="5799"/>
                  </a:lnTo>
                  <a:lnTo>
                    <a:pt x="4186" y="5838"/>
                  </a:lnTo>
                  <a:lnTo>
                    <a:pt x="4260" y="5877"/>
                  </a:lnTo>
                  <a:lnTo>
                    <a:pt x="4334" y="5917"/>
                  </a:lnTo>
                  <a:lnTo>
                    <a:pt x="4407" y="5957"/>
                  </a:lnTo>
                  <a:lnTo>
                    <a:pt x="4481" y="5996"/>
                  </a:lnTo>
                  <a:lnTo>
                    <a:pt x="4495" y="6003"/>
                  </a:lnTo>
                  <a:lnTo>
                    <a:pt x="4508" y="6011"/>
                  </a:lnTo>
                  <a:lnTo>
                    <a:pt x="4521" y="6020"/>
                  </a:lnTo>
                  <a:lnTo>
                    <a:pt x="4534" y="6030"/>
                  </a:lnTo>
                  <a:lnTo>
                    <a:pt x="4545" y="6039"/>
                  </a:lnTo>
                  <a:lnTo>
                    <a:pt x="4557" y="6051"/>
                  </a:lnTo>
                  <a:lnTo>
                    <a:pt x="4569" y="6063"/>
                  </a:lnTo>
                  <a:lnTo>
                    <a:pt x="4580" y="6075"/>
                  </a:lnTo>
                  <a:lnTo>
                    <a:pt x="4591" y="6089"/>
                  </a:lnTo>
                  <a:lnTo>
                    <a:pt x="4600" y="6103"/>
                  </a:lnTo>
                  <a:lnTo>
                    <a:pt x="4610" y="6118"/>
                  </a:lnTo>
                  <a:lnTo>
                    <a:pt x="4618" y="6133"/>
                  </a:lnTo>
                  <a:lnTo>
                    <a:pt x="4628" y="6149"/>
                  </a:lnTo>
                  <a:lnTo>
                    <a:pt x="4636" y="6166"/>
                  </a:lnTo>
                  <a:lnTo>
                    <a:pt x="4644" y="6184"/>
                  </a:lnTo>
                  <a:lnTo>
                    <a:pt x="4652" y="6202"/>
                  </a:lnTo>
                  <a:lnTo>
                    <a:pt x="4658" y="6222"/>
                  </a:lnTo>
                  <a:lnTo>
                    <a:pt x="4665" y="6242"/>
                  </a:lnTo>
                  <a:lnTo>
                    <a:pt x="4671" y="6263"/>
                  </a:lnTo>
                  <a:lnTo>
                    <a:pt x="4676" y="6285"/>
                  </a:lnTo>
                  <a:lnTo>
                    <a:pt x="4682" y="6307"/>
                  </a:lnTo>
                  <a:lnTo>
                    <a:pt x="4687" y="6330"/>
                  </a:lnTo>
                  <a:lnTo>
                    <a:pt x="4691" y="6355"/>
                  </a:lnTo>
                  <a:lnTo>
                    <a:pt x="4696" y="6379"/>
                  </a:lnTo>
                  <a:lnTo>
                    <a:pt x="4702" y="6431"/>
                  </a:lnTo>
                  <a:lnTo>
                    <a:pt x="4708" y="6486"/>
                  </a:lnTo>
                  <a:lnTo>
                    <a:pt x="4711" y="6543"/>
                  </a:lnTo>
                  <a:lnTo>
                    <a:pt x="4712" y="6604"/>
                  </a:lnTo>
                  <a:lnTo>
                    <a:pt x="4712" y="6693"/>
                  </a:lnTo>
                  <a:lnTo>
                    <a:pt x="4712" y="6782"/>
                  </a:lnTo>
                  <a:lnTo>
                    <a:pt x="4712" y="6871"/>
                  </a:lnTo>
                  <a:lnTo>
                    <a:pt x="4712" y="6960"/>
                  </a:lnTo>
                  <a:lnTo>
                    <a:pt x="4712" y="7049"/>
                  </a:lnTo>
                  <a:lnTo>
                    <a:pt x="4712" y="7138"/>
                  </a:lnTo>
                  <a:lnTo>
                    <a:pt x="4712" y="7226"/>
                  </a:lnTo>
                  <a:lnTo>
                    <a:pt x="4712" y="7315"/>
                  </a:lnTo>
                  <a:lnTo>
                    <a:pt x="4712" y="7404"/>
                  </a:lnTo>
                  <a:lnTo>
                    <a:pt x="4712" y="7493"/>
                  </a:lnTo>
                  <a:lnTo>
                    <a:pt x="4712" y="7582"/>
                  </a:lnTo>
                  <a:lnTo>
                    <a:pt x="4712" y="7671"/>
                  </a:lnTo>
                  <a:lnTo>
                    <a:pt x="4712" y="7760"/>
                  </a:lnTo>
                  <a:lnTo>
                    <a:pt x="4712" y="7848"/>
                  </a:lnTo>
                  <a:lnTo>
                    <a:pt x="4712" y="7937"/>
                  </a:lnTo>
                  <a:lnTo>
                    <a:pt x="4712" y="8026"/>
                  </a:lnTo>
                  <a:lnTo>
                    <a:pt x="4708" y="8039"/>
                  </a:lnTo>
                  <a:lnTo>
                    <a:pt x="4703" y="8051"/>
                  </a:lnTo>
                  <a:lnTo>
                    <a:pt x="4698" y="8061"/>
                  </a:lnTo>
                  <a:lnTo>
                    <a:pt x="4693" y="8072"/>
                  </a:lnTo>
                  <a:lnTo>
                    <a:pt x="4687" y="8082"/>
                  </a:lnTo>
                  <a:lnTo>
                    <a:pt x="4681" y="8090"/>
                  </a:lnTo>
                  <a:lnTo>
                    <a:pt x="4674" y="8098"/>
                  </a:lnTo>
                  <a:lnTo>
                    <a:pt x="4668" y="8105"/>
                  </a:lnTo>
                  <a:lnTo>
                    <a:pt x="4661" y="8112"/>
                  </a:lnTo>
                  <a:lnTo>
                    <a:pt x="4654" y="8117"/>
                  </a:lnTo>
                  <a:lnTo>
                    <a:pt x="4646" y="8123"/>
                  </a:lnTo>
                  <a:lnTo>
                    <a:pt x="4638" y="8127"/>
                  </a:lnTo>
                  <a:lnTo>
                    <a:pt x="4629" y="8130"/>
                  </a:lnTo>
                  <a:lnTo>
                    <a:pt x="4621" y="8132"/>
                  </a:lnTo>
                  <a:lnTo>
                    <a:pt x="4612" y="8134"/>
                  </a:lnTo>
                  <a:lnTo>
                    <a:pt x="4602" y="8135"/>
                  </a:lnTo>
                  <a:lnTo>
                    <a:pt x="4593" y="8135"/>
                  </a:lnTo>
                  <a:lnTo>
                    <a:pt x="4583" y="8135"/>
                  </a:lnTo>
                  <a:lnTo>
                    <a:pt x="4572" y="8134"/>
                  </a:lnTo>
                  <a:lnTo>
                    <a:pt x="4562" y="8132"/>
                  </a:lnTo>
                  <a:lnTo>
                    <a:pt x="4551" y="8130"/>
                  </a:lnTo>
                  <a:lnTo>
                    <a:pt x="4540" y="8127"/>
                  </a:lnTo>
                  <a:lnTo>
                    <a:pt x="4528" y="8123"/>
                  </a:lnTo>
                  <a:lnTo>
                    <a:pt x="4516" y="8117"/>
                  </a:lnTo>
                  <a:lnTo>
                    <a:pt x="4491" y="8105"/>
                  </a:lnTo>
                  <a:lnTo>
                    <a:pt x="4465" y="8090"/>
                  </a:lnTo>
                  <a:lnTo>
                    <a:pt x="4437" y="8072"/>
                  </a:lnTo>
                  <a:lnTo>
                    <a:pt x="4408" y="8051"/>
                  </a:lnTo>
                  <a:lnTo>
                    <a:pt x="4369" y="8036"/>
                  </a:lnTo>
                  <a:lnTo>
                    <a:pt x="4331" y="8018"/>
                  </a:lnTo>
                  <a:lnTo>
                    <a:pt x="4294" y="8000"/>
                  </a:lnTo>
                  <a:lnTo>
                    <a:pt x="4259" y="7980"/>
                  </a:lnTo>
                  <a:lnTo>
                    <a:pt x="4224" y="7957"/>
                  </a:lnTo>
                  <a:lnTo>
                    <a:pt x="4191" y="7934"/>
                  </a:lnTo>
                  <a:lnTo>
                    <a:pt x="4159" y="7908"/>
                  </a:lnTo>
                  <a:lnTo>
                    <a:pt x="4128" y="7880"/>
                  </a:lnTo>
                  <a:lnTo>
                    <a:pt x="4099" y="7851"/>
                  </a:lnTo>
                  <a:lnTo>
                    <a:pt x="4070" y="7820"/>
                  </a:lnTo>
                  <a:lnTo>
                    <a:pt x="4042" y="7787"/>
                  </a:lnTo>
                  <a:lnTo>
                    <a:pt x="4015" y="7751"/>
                  </a:lnTo>
                  <a:lnTo>
                    <a:pt x="3990" y="7715"/>
                  </a:lnTo>
                  <a:lnTo>
                    <a:pt x="3966" y="7677"/>
                  </a:lnTo>
                  <a:lnTo>
                    <a:pt x="3943" y="7637"/>
                  </a:lnTo>
                  <a:lnTo>
                    <a:pt x="3922" y="7595"/>
                  </a:lnTo>
                  <a:lnTo>
                    <a:pt x="3922" y="7543"/>
                  </a:lnTo>
                  <a:lnTo>
                    <a:pt x="3922" y="7492"/>
                  </a:lnTo>
                  <a:lnTo>
                    <a:pt x="3923" y="7440"/>
                  </a:lnTo>
                  <a:lnTo>
                    <a:pt x="3923" y="7390"/>
                  </a:lnTo>
                  <a:lnTo>
                    <a:pt x="3923" y="7338"/>
                  </a:lnTo>
                  <a:lnTo>
                    <a:pt x="3924" y="7287"/>
                  </a:lnTo>
                  <a:lnTo>
                    <a:pt x="3924" y="7235"/>
                  </a:lnTo>
                  <a:lnTo>
                    <a:pt x="3924" y="7184"/>
                  </a:lnTo>
                  <a:lnTo>
                    <a:pt x="3925" y="7133"/>
                  </a:lnTo>
                  <a:lnTo>
                    <a:pt x="3925" y="7082"/>
                  </a:lnTo>
                  <a:lnTo>
                    <a:pt x="3926" y="7030"/>
                  </a:lnTo>
                  <a:lnTo>
                    <a:pt x="3926" y="6979"/>
                  </a:lnTo>
                  <a:lnTo>
                    <a:pt x="3926" y="6927"/>
                  </a:lnTo>
                  <a:lnTo>
                    <a:pt x="3927" y="6877"/>
                  </a:lnTo>
                  <a:lnTo>
                    <a:pt x="3927" y="6826"/>
                  </a:lnTo>
                  <a:lnTo>
                    <a:pt x="3927" y="6774"/>
                  </a:lnTo>
                  <a:lnTo>
                    <a:pt x="3938" y="6769"/>
                  </a:lnTo>
                  <a:lnTo>
                    <a:pt x="3949" y="6764"/>
                  </a:lnTo>
                  <a:lnTo>
                    <a:pt x="3958" y="6760"/>
                  </a:lnTo>
                  <a:lnTo>
                    <a:pt x="3968" y="6758"/>
                  </a:lnTo>
                  <a:lnTo>
                    <a:pt x="3978" y="6756"/>
                  </a:lnTo>
                  <a:lnTo>
                    <a:pt x="3987" y="6755"/>
                  </a:lnTo>
                  <a:lnTo>
                    <a:pt x="3996" y="6754"/>
                  </a:lnTo>
                  <a:lnTo>
                    <a:pt x="4005" y="6755"/>
                  </a:lnTo>
                  <a:lnTo>
                    <a:pt x="4014" y="6756"/>
                  </a:lnTo>
                  <a:lnTo>
                    <a:pt x="4022" y="6757"/>
                  </a:lnTo>
                  <a:lnTo>
                    <a:pt x="4030" y="6760"/>
                  </a:lnTo>
                  <a:lnTo>
                    <a:pt x="4038" y="6763"/>
                  </a:lnTo>
                  <a:lnTo>
                    <a:pt x="4046" y="6768"/>
                  </a:lnTo>
                  <a:lnTo>
                    <a:pt x="4053" y="6773"/>
                  </a:lnTo>
                  <a:lnTo>
                    <a:pt x="4060" y="6779"/>
                  </a:lnTo>
                  <a:lnTo>
                    <a:pt x="4068" y="6786"/>
                  </a:lnTo>
                  <a:lnTo>
                    <a:pt x="4074" y="6793"/>
                  </a:lnTo>
                  <a:lnTo>
                    <a:pt x="4081" y="6802"/>
                  </a:lnTo>
                  <a:lnTo>
                    <a:pt x="4087" y="6812"/>
                  </a:lnTo>
                  <a:lnTo>
                    <a:pt x="4092" y="6821"/>
                  </a:lnTo>
                  <a:lnTo>
                    <a:pt x="4099" y="6832"/>
                  </a:lnTo>
                  <a:lnTo>
                    <a:pt x="4104" y="6844"/>
                  </a:lnTo>
                  <a:lnTo>
                    <a:pt x="4110" y="6857"/>
                  </a:lnTo>
                  <a:lnTo>
                    <a:pt x="4115" y="6870"/>
                  </a:lnTo>
                  <a:lnTo>
                    <a:pt x="4124" y="6899"/>
                  </a:lnTo>
                  <a:lnTo>
                    <a:pt x="4132" y="6931"/>
                  </a:lnTo>
                  <a:lnTo>
                    <a:pt x="4140" y="6966"/>
                  </a:lnTo>
                  <a:lnTo>
                    <a:pt x="4146" y="7005"/>
                  </a:lnTo>
                  <a:lnTo>
                    <a:pt x="4146" y="7054"/>
                  </a:lnTo>
                  <a:lnTo>
                    <a:pt x="4146" y="7103"/>
                  </a:lnTo>
                  <a:lnTo>
                    <a:pt x="4146" y="7153"/>
                  </a:lnTo>
                  <a:lnTo>
                    <a:pt x="4146" y="7202"/>
                  </a:lnTo>
                  <a:lnTo>
                    <a:pt x="4146" y="7251"/>
                  </a:lnTo>
                  <a:lnTo>
                    <a:pt x="4146" y="7301"/>
                  </a:lnTo>
                  <a:lnTo>
                    <a:pt x="4146" y="7351"/>
                  </a:lnTo>
                  <a:lnTo>
                    <a:pt x="4146" y="7401"/>
                  </a:lnTo>
                  <a:lnTo>
                    <a:pt x="4153" y="7420"/>
                  </a:lnTo>
                  <a:lnTo>
                    <a:pt x="4160" y="7438"/>
                  </a:lnTo>
                  <a:lnTo>
                    <a:pt x="4168" y="7455"/>
                  </a:lnTo>
                  <a:lnTo>
                    <a:pt x="4175" y="7472"/>
                  </a:lnTo>
                  <a:lnTo>
                    <a:pt x="4183" y="7487"/>
                  </a:lnTo>
                  <a:lnTo>
                    <a:pt x="4190" y="7502"/>
                  </a:lnTo>
                  <a:lnTo>
                    <a:pt x="4199" y="7515"/>
                  </a:lnTo>
                  <a:lnTo>
                    <a:pt x="4207" y="7528"/>
                  </a:lnTo>
                  <a:lnTo>
                    <a:pt x="4216" y="7539"/>
                  </a:lnTo>
                  <a:lnTo>
                    <a:pt x="4226" y="7550"/>
                  </a:lnTo>
                  <a:lnTo>
                    <a:pt x="4235" y="7558"/>
                  </a:lnTo>
                  <a:lnTo>
                    <a:pt x="4245" y="7567"/>
                  </a:lnTo>
                  <a:lnTo>
                    <a:pt x="4255" y="7573"/>
                  </a:lnTo>
                  <a:lnTo>
                    <a:pt x="4265" y="7580"/>
                  </a:lnTo>
                  <a:lnTo>
                    <a:pt x="4275" y="7585"/>
                  </a:lnTo>
                  <a:lnTo>
                    <a:pt x="4287" y="7588"/>
                  </a:lnTo>
                  <a:lnTo>
                    <a:pt x="4297" y="7592"/>
                  </a:lnTo>
                  <a:lnTo>
                    <a:pt x="4309" y="7594"/>
                  </a:lnTo>
                  <a:lnTo>
                    <a:pt x="4321" y="7594"/>
                  </a:lnTo>
                  <a:lnTo>
                    <a:pt x="4333" y="7594"/>
                  </a:lnTo>
                  <a:lnTo>
                    <a:pt x="4345" y="7593"/>
                  </a:lnTo>
                  <a:lnTo>
                    <a:pt x="4358" y="7590"/>
                  </a:lnTo>
                  <a:lnTo>
                    <a:pt x="4370" y="7587"/>
                  </a:lnTo>
                  <a:lnTo>
                    <a:pt x="4383" y="7583"/>
                  </a:lnTo>
                  <a:lnTo>
                    <a:pt x="4397" y="7577"/>
                  </a:lnTo>
                  <a:lnTo>
                    <a:pt x="4411" y="7570"/>
                  </a:lnTo>
                  <a:lnTo>
                    <a:pt x="4425" y="7563"/>
                  </a:lnTo>
                  <a:lnTo>
                    <a:pt x="4439" y="7554"/>
                  </a:lnTo>
                  <a:lnTo>
                    <a:pt x="4454" y="7544"/>
                  </a:lnTo>
                  <a:lnTo>
                    <a:pt x="4468" y="7534"/>
                  </a:lnTo>
                  <a:lnTo>
                    <a:pt x="4484" y="7522"/>
                  </a:lnTo>
                  <a:lnTo>
                    <a:pt x="4499" y="7510"/>
                  </a:lnTo>
                  <a:lnTo>
                    <a:pt x="4499" y="7454"/>
                  </a:lnTo>
                  <a:lnTo>
                    <a:pt x="4498" y="7398"/>
                  </a:lnTo>
                  <a:lnTo>
                    <a:pt x="4498" y="7343"/>
                  </a:lnTo>
                  <a:lnTo>
                    <a:pt x="4498" y="7288"/>
                  </a:lnTo>
                  <a:lnTo>
                    <a:pt x="4497" y="7232"/>
                  </a:lnTo>
                  <a:lnTo>
                    <a:pt x="4497" y="7176"/>
                  </a:lnTo>
                  <a:lnTo>
                    <a:pt x="4496" y="7122"/>
                  </a:lnTo>
                  <a:lnTo>
                    <a:pt x="4496" y="7066"/>
                  </a:lnTo>
                  <a:lnTo>
                    <a:pt x="4496" y="7010"/>
                  </a:lnTo>
                  <a:lnTo>
                    <a:pt x="4495" y="6955"/>
                  </a:lnTo>
                  <a:lnTo>
                    <a:pt x="4495" y="6900"/>
                  </a:lnTo>
                  <a:lnTo>
                    <a:pt x="4495" y="6844"/>
                  </a:lnTo>
                  <a:lnTo>
                    <a:pt x="4494" y="6788"/>
                  </a:lnTo>
                  <a:lnTo>
                    <a:pt x="4494" y="6733"/>
                  </a:lnTo>
                  <a:lnTo>
                    <a:pt x="4494" y="6678"/>
                  </a:lnTo>
                  <a:lnTo>
                    <a:pt x="4493" y="6622"/>
                  </a:lnTo>
                  <a:lnTo>
                    <a:pt x="4465" y="6583"/>
                  </a:lnTo>
                  <a:lnTo>
                    <a:pt x="4437" y="6547"/>
                  </a:lnTo>
                  <a:lnTo>
                    <a:pt x="4408" y="6510"/>
                  </a:lnTo>
                  <a:lnTo>
                    <a:pt x="4380" y="6476"/>
                  </a:lnTo>
                  <a:lnTo>
                    <a:pt x="4352" y="6444"/>
                  </a:lnTo>
                  <a:lnTo>
                    <a:pt x="4324" y="6413"/>
                  </a:lnTo>
                  <a:lnTo>
                    <a:pt x="4296" y="6383"/>
                  </a:lnTo>
                  <a:lnTo>
                    <a:pt x="4268" y="6354"/>
                  </a:lnTo>
                  <a:lnTo>
                    <a:pt x="4242" y="6327"/>
                  </a:lnTo>
                  <a:lnTo>
                    <a:pt x="4214" y="6301"/>
                  </a:lnTo>
                  <a:lnTo>
                    <a:pt x="4186" y="6277"/>
                  </a:lnTo>
                  <a:lnTo>
                    <a:pt x="4158" y="6255"/>
                  </a:lnTo>
                  <a:lnTo>
                    <a:pt x="4131" y="6233"/>
                  </a:lnTo>
                  <a:lnTo>
                    <a:pt x="4103" y="6213"/>
                  </a:lnTo>
                  <a:lnTo>
                    <a:pt x="4076" y="6195"/>
                  </a:lnTo>
                  <a:lnTo>
                    <a:pt x="4049" y="6179"/>
                  </a:lnTo>
                  <a:lnTo>
                    <a:pt x="4022" y="6163"/>
                  </a:lnTo>
                  <a:lnTo>
                    <a:pt x="3995" y="6149"/>
                  </a:lnTo>
                  <a:lnTo>
                    <a:pt x="3968" y="6137"/>
                  </a:lnTo>
                  <a:lnTo>
                    <a:pt x="3941" y="6125"/>
                  </a:lnTo>
                  <a:lnTo>
                    <a:pt x="3914" y="6115"/>
                  </a:lnTo>
                  <a:lnTo>
                    <a:pt x="3887" y="6108"/>
                  </a:lnTo>
                  <a:lnTo>
                    <a:pt x="3860" y="6100"/>
                  </a:lnTo>
                  <a:lnTo>
                    <a:pt x="3834" y="6095"/>
                  </a:lnTo>
                  <a:lnTo>
                    <a:pt x="3807" y="6092"/>
                  </a:lnTo>
                  <a:lnTo>
                    <a:pt x="3781" y="6090"/>
                  </a:lnTo>
                  <a:lnTo>
                    <a:pt x="3754" y="6089"/>
                  </a:lnTo>
                  <a:lnTo>
                    <a:pt x="3728" y="6089"/>
                  </a:lnTo>
                  <a:lnTo>
                    <a:pt x="3702" y="6091"/>
                  </a:lnTo>
                  <a:lnTo>
                    <a:pt x="3676" y="6094"/>
                  </a:lnTo>
                  <a:lnTo>
                    <a:pt x="3649" y="6099"/>
                  </a:lnTo>
                  <a:lnTo>
                    <a:pt x="3623" y="6106"/>
                  </a:lnTo>
                  <a:lnTo>
                    <a:pt x="3607" y="6116"/>
                  </a:lnTo>
                  <a:lnTo>
                    <a:pt x="3592" y="6128"/>
                  </a:lnTo>
                  <a:lnTo>
                    <a:pt x="3578" y="6141"/>
                  </a:lnTo>
                  <a:lnTo>
                    <a:pt x="3566" y="6155"/>
                  </a:lnTo>
                  <a:lnTo>
                    <a:pt x="3556" y="6171"/>
                  </a:lnTo>
                  <a:lnTo>
                    <a:pt x="3546" y="6188"/>
                  </a:lnTo>
                  <a:lnTo>
                    <a:pt x="3538" y="6207"/>
                  </a:lnTo>
                  <a:lnTo>
                    <a:pt x="3532" y="6227"/>
                  </a:lnTo>
                  <a:lnTo>
                    <a:pt x="3527" y="6248"/>
                  </a:lnTo>
                  <a:lnTo>
                    <a:pt x="3523" y="6271"/>
                  </a:lnTo>
                  <a:lnTo>
                    <a:pt x="3521" y="6295"/>
                  </a:lnTo>
                  <a:lnTo>
                    <a:pt x="3520" y="6319"/>
                  </a:lnTo>
                  <a:lnTo>
                    <a:pt x="3521" y="6346"/>
                  </a:lnTo>
                  <a:lnTo>
                    <a:pt x="3523" y="6374"/>
                  </a:lnTo>
                  <a:lnTo>
                    <a:pt x="3527" y="6403"/>
                  </a:lnTo>
                  <a:lnTo>
                    <a:pt x="3532" y="6434"/>
                  </a:lnTo>
                  <a:lnTo>
                    <a:pt x="3532" y="6517"/>
                  </a:lnTo>
                  <a:lnTo>
                    <a:pt x="3531" y="6599"/>
                  </a:lnTo>
                  <a:lnTo>
                    <a:pt x="3531" y="6682"/>
                  </a:lnTo>
                  <a:lnTo>
                    <a:pt x="3531" y="6764"/>
                  </a:lnTo>
                  <a:lnTo>
                    <a:pt x="3530" y="6848"/>
                  </a:lnTo>
                  <a:lnTo>
                    <a:pt x="3530" y="6931"/>
                  </a:lnTo>
                  <a:lnTo>
                    <a:pt x="3530" y="7013"/>
                  </a:lnTo>
                  <a:lnTo>
                    <a:pt x="3529" y="7096"/>
                  </a:lnTo>
                  <a:lnTo>
                    <a:pt x="3529" y="7179"/>
                  </a:lnTo>
                  <a:lnTo>
                    <a:pt x="3529" y="7262"/>
                  </a:lnTo>
                  <a:lnTo>
                    <a:pt x="3528" y="7345"/>
                  </a:lnTo>
                  <a:lnTo>
                    <a:pt x="3528" y="7427"/>
                  </a:lnTo>
                  <a:lnTo>
                    <a:pt x="3527" y="7510"/>
                  </a:lnTo>
                  <a:lnTo>
                    <a:pt x="3527" y="7593"/>
                  </a:lnTo>
                  <a:lnTo>
                    <a:pt x="3527" y="7676"/>
                  </a:lnTo>
                  <a:lnTo>
                    <a:pt x="3526" y="7759"/>
                  </a:lnTo>
                  <a:lnTo>
                    <a:pt x="3529" y="7786"/>
                  </a:lnTo>
                  <a:lnTo>
                    <a:pt x="3534" y="7814"/>
                  </a:lnTo>
                  <a:lnTo>
                    <a:pt x="3543" y="7841"/>
                  </a:lnTo>
                  <a:lnTo>
                    <a:pt x="3555" y="7870"/>
                  </a:lnTo>
                  <a:lnTo>
                    <a:pt x="3568" y="7900"/>
                  </a:lnTo>
                  <a:lnTo>
                    <a:pt x="3585" y="7932"/>
                  </a:lnTo>
                  <a:lnTo>
                    <a:pt x="3604" y="7963"/>
                  </a:lnTo>
                  <a:lnTo>
                    <a:pt x="3626" y="7994"/>
                  </a:lnTo>
                  <a:lnTo>
                    <a:pt x="3651" y="8027"/>
                  </a:lnTo>
                  <a:lnTo>
                    <a:pt x="3679" y="8060"/>
                  </a:lnTo>
                  <a:lnTo>
                    <a:pt x="3709" y="8095"/>
                  </a:lnTo>
                  <a:lnTo>
                    <a:pt x="3742" y="8129"/>
                  </a:lnTo>
                  <a:lnTo>
                    <a:pt x="3779" y="8164"/>
                  </a:lnTo>
                  <a:lnTo>
                    <a:pt x="3818" y="8201"/>
                  </a:lnTo>
                  <a:lnTo>
                    <a:pt x="3858" y="8237"/>
                  </a:lnTo>
                  <a:lnTo>
                    <a:pt x="3903" y="8275"/>
                  </a:lnTo>
                  <a:lnTo>
                    <a:pt x="3950" y="8313"/>
                  </a:lnTo>
                  <a:lnTo>
                    <a:pt x="4000" y="8353"/>
                  </a:lnTo>
                  <a:lnTo>
                    <a:pt x="4053" y="8393"/>
                  </a:lnTo>
                  <a:lnTo>
                    <a:pt x="4107" y="8433"/>
                  </a:lnTo>
                  <a:lnTo>
                    <a:pt x="4165" y="8474"/>
                  </a:lnTo>
                  <a:lnTo>
                    <a:pt x="4227" y="8516"/>
                  </a:lnTo>
                  <a:lnTo>
                    <a:pt x="4290" y="8559"/>
                  </a:lnTo>
                  <a:lnTo>
                    <a:pt x="4356" y="8602"/>
                  </a:lnTo>
                  <a:lnTo>
                    <a:pt x="4425" y="8646"/>
                  </a:lnTo>
                  <a:lnTo>
                    <a:pt x="4497" y="8691"/>
                  </a:lnTo>
                  <a:lnTo>
                    <a:pt x="4571" y="8736"/>
                  </a:lnTo>
                  <a:lnTo>
                    <a:pt x="4649" y="8782"/>
                  </a:lnTo>
                  <a:lnTo>
                    <a:pt x="4729" y="8829"/>
                  </a:lnTo>
                  <a:lnTo>
                    <a:pt x="4812" y="8877"/>
                  </a:lnTo>
                  <a:lnTo>
                    <a:pt x="4898" y="8925"/>
                  </a:lnTo>
                  <a:lnTo>
                    <a:pt x="4986" y="8974"/>
                  </a:lnTo>
                  <a:lnTo>
                    <a:pt x="4994" y="8975"/>
                  </a:lnTo>
                  <a:lnTo>
                    <a:pt x="5003" y="8976"/>
                  </a:lnTo>
                  <a:lnTo>
                    <a:pt x="5011" y="8975"/>
                  </a:lnTo>
                  <a:lnTo>
                    <a:pt x="5019" y="8974"/>
                  </a:lnTo>
                  <a:lnTo>
                    <a:pt x="5026" y="8972"/>
                  </a:lnTo>
                  <a:lnTo>
                    <a:pt x="5034" y="8969"/>
                  </a:lnTo>
                  <a:lnTo>
                    <a:pt x="5040" y="8965"/>
                  </a:lnTo>
                  <a:lnTo>
                    <a:pt x="5048" y="8960"/>
                  </a:lnTo>
                  <a:lnTo>
                    <a:pt x="5053" y="8954"/>
                  </a:lnTo>
                  <a:lnTo>
                    <a:pt x="5060" y="8947"/>
                  </a:lnTo>
                  <a:lnTo>
                    <a:pt x="5065" y="8940"/>
                  </a:lnTo>
                  <a:lnTo>
                    <a:pt x="5070" y="8931"/>
                  </a:lnTo>
                  <a:lnTo>
                    <a:pt x="5076" y="8923"/>
                  </a:lnTo>
                  <a:lnTo>
                    <a:pt x="5080" y="8912"/>
                  </a:lnTo>
                  <a:lnTo>
                    <a:pt x="5085" y="8901"/>
                  </a:lnTo>
                  <a:lnTo>
                    <a:pt x="5090" y="8890"/>
                  </a:lnTo>
                  <a:lnTo>
                    <a:pt x="5096" y="8863"/>
                  </a:lnTo>
                  <a:lnTo>
                    <a:pt x="5103" y="8833"/>
                  </a:lnTo>
                  <a:lnTo>
                    <a:pt x="5108" y="8799"/>
                  </a:lnTo>
                  <a:lnTo>
                    <a:pt x="5111" y="8762"/>
                  </a:lnTo>
                  <a:lnTo>
                    <a:pt x="5113" y="8722"/>
                  </a:lnTo>
                  <a:lnTo>
                    <a:pt x="5114" y="8678"/>
                  </a:lnTo>
                  <a:lnTo>
                    <a:pt x="5114" y="8630"/>
                  </a:lnTo>
                  <a:lnTo>
                    <a:pt x="5113" y="8580"/>
                  </a:lnTo>
                  <a:lnTo>
                    <a:pt x="5113" y="8239"/>
                  </a:lnTo>
                  <a:lnTo>
                    <a:pt x="5113" y="7899"/>
                  </a:lnTo>
                  <a:lnTo>
                    <a:pt x="5113" y="7559"/>
                  </a:lnTo>
                  <a:lnTo>
                    <a:pt x="5113" y="7219"/>
                  </a:lnTo>
                  <a:lnTo>
                    <a:pt x="5113" y="6879"/>
                  </a:lnTo>
                  <a:lnTo>
                    <a:pt x="5113" y="6539"/>
                  </a:lnTo>
                  <a:lnTo>
                    <a:pt x="5113" y="6199"/>
                  </a:lnTo>
                  <a:lnTo>
                    <a:pt x="5113" y="5859"/>
                  </a:lnTo>
                  <a:lnTo>
                    <a:pt x="5113" y="5519"/>
                  </a:lnTo>
                  <a:lnTo>
                    <a:pt x="5113" y="5179"/>
                  </a:lnTo>
                  <a:lnTo>
                    <a:pt x="5113" y="4839"/>
                  </a:lnTo>
                  <a:lnTo>
                    <a:pt x="5113" y="4499"/>
                  </a:lnTo>
                  <a:lnTo>
                    <a:pt x="5113" y="4159"/>
                  </a:lnTo>
                  <a:lnTo>
                    <a:pt x="5113" y="3820"/>
                  </a:lnTo>
                  <a:lnTo>
                    <a:pt x="5113" y="3480"/>
                  </a:lnTo>
                  <a:lnTo>
                    <a:pt x="5113" y="3140"/>
                  </a:lnTo>
                  <a:lnTo>
                    <a:pt x="5107" y="3119"/>
                  </a:lnTo>
                  <a:lnTo>
                    <a:pt x="5097" y="3100"/>
                  </a:lnTo>
                  <a:lnTo>
                    <a:pt x="5087" y="3081"/>
                  </a:lnTo>
                  <a:lnTo>
                    <a:pt x="5073" y="3061"/>
                  </a:lnTo>
                  <a:lnTo>
                    <a:pt x="5058" y="3042"/>
                  </a:lnTo>
                  <a:lnTo>
                    <a:pt x="5039" y="3023"/>
                  </a:lnTo>
                  <a:lnTo>
                    <a:pt x="5019" y="3003"/>
                  </a:lnTo>
                  <a:lnTo>
                    <a:pt x="4996" y="2984"/>
                  </a:lnTo>
                  <a:lnTo>
                    <a:pt x="4972" y="2966"/>
                  </a:lnTo>
                  <a:lnTo>
                    <a:pt x="4945" y="2947"/>
                  </a:lnTo>
                  <a:lnTo>
                    <a:pt x="4916" y="2927"/>
                  </a:lnTo>
                  <a:lnTo>
                    <a:pt x="4885" y="2909"/>
                  </a:lnTo>
                  <a:lnTo>
                    <a:pt x="4850" y="2891"/>
                  </a:lnTo>
                  <a:lnTo>
                    <a:pt x="4815" y="2872"/>
                  </a:lnTo>
                  <a:lnTo>
                    <a:pt x="4776" y="2853"/>
                  </a:lnTo>
                  <a:lnTo>
                    <a:pt x="4737" y="2835"/>
                  </a:lnTo>
                  <a:lnTo>
                    <a:pt x="4694" y="2817"/>
                  </a:lnTo>
                  <a:lnTo>
                    <a:pt x="4650" y="2800"/>
                  </a:lnTo>
                  <a:lnTo>
                    <a:pt x="4602" y="2781"/>
                  </a:lnTo>
                  <a:lnTo>
                    <a:pt x="4553" y="2763"/>
                  </a:lnTo>
                  <a:lnTo>
                    <a:pt x="4501" y="2745"/>
                  </a:lnTo>
                  <a:lnTo>
                    <a:pt x="4448" y="2728"/>
                  </a:lnTo>
                  <a:lnTo>
                    <a:pt x="4392" y="2711"/>
                  </a:lnTo>
                  <a:lnTo>
                    <a:pt x="4334" y="2692"/>
                  </a:lnTo>
                  <a:lnTo>
                    <a:pt x="4273" y="2675"/>
                  </a:lnTo>
                  <a:lnTo>
                    <a:pt x="4210" y="2658"/>
                  </a:lnTo>
                  <a:lnTo>
                    <a:pt x="4145" y="2641"/>
                  </a:lnTo>
                  <a:lnTo>
                    <a:pt x="4078" y="2624"/>
                  </a:lnTo>
                  <a:lnTo>
                    <a:pt x="4009" y="2606"/>
                  </a:lnTo>
                  <a:lnTo>
                    <a:pt x="3938" y="2589"/>
                  </a:lnTo>
                  <a:lnTo>
                    <a:pt x="3864" y="2572"/>
                  </a:lnTo>
                  <a:lnTo>
                    <a:pt x="3787" y="2556"/>
                  </a:lnTo>
                  <a:lnTo>
                    <a:pt x="3757" y="2553"/>
                  </a:lnTo>
                  <a:lnTo>
                    <a:pt x="3730" y="2551"/>
                  </a:lnTo>
                  <a:lnTo>
                    <a:pt x="3717" y="2552"/>
                  </a:lnTo>
                  <a:lnTo>
                    <a:pt x="3704" y="2553"/>
                  </a:lnTo>
                  <a:lnTo>
                    <a:pt x="3691" y="2554"/>
                  </a:lnTo>
                  <a:lnTo>
                    <a:pt x="3679" y="2556"/>
                  </a:lnTo>
                  <a:lnTo>
                    <a:pt x="3667" y="2558"/>
                  </a:lnTo>
                  <a:lnTo>
                    <a:pt x="3657" y="2561"/>
                  </a:lnTo>
                  <a:lnTo>
                    <a:pt x="3646" y="2565"/>
                  </a:lnTo>
                  <a:lnTo>
                    <a:pt x="3635" y="2569"/>
                  </a:lnTo>
                  <a:lnTo>
                    <a:pt x="3625" y="2574"/>
                  </a:lnTo>
                  <a:lnTo>
                    <a:pt x="3616" y="2580"/>
                  </a:lnTo>
                  <a:lnTo>
                    <a:pt x="3607" y="2586"/>
                  </a:lnTo>
                  <a:lnTo>
                    <a:pt x="3599" y="2593"/>
                  </a:lnTo>
                  <a:lnTo>
                    <a:pt x="3591" y="2599"/>
                  </a:lnTo>
                  <a:lnTo>
                    <a:pt x="3584" y="2608"/>
                  </a:lnTo>
                  <a:lnTo>
                    <a:pt x="3576" y="2615"/>
                  </a:lnTo>
                  <a:lnTo>
                    <a:pt x="3570" y="2624"/>
                  </a:lnTo>
                  <a:lnTo>
                    <a:pt x="3564" y="2633"/>
                  </a:lnTo>
                  <a:lnTo>
                    <a:pt x="3558" y="2644"/>
                  </a:lnTo>
                  <a:lnTo>
                    <a:pt x="3552" y="2654"/>
                  </a:lnTo>
                  <a:lnTo>
                    <a:pt x="3548" y="2665"/>
                  </a:lnTo>
                  <a:lnTo>
                    <a:pt x="3544" y="2677"/>
                  </a:lnTo>
                  <a:lnTo>
                    <a:pt x="3539" y="2689"/>
                  </a:lnTo>
                  <a:lnTo>
                    <a:pt x="3536" y="2702"/>
                  </a:lnTo>
                  <a:lnTo>
                    <a:pt x="3533" y="2715"/>
                  </a:lnTo>
                  <a:lnTo>
                    <a:pt x="3529" y="2744"/>
                  </a:lnTo>
                  <a:lnTo>
                    <a:pt x="3526" y="2775"/>
                  </a:lnTo>
                  <a:lnTo>
                    <a:pt x="3526" y="2874"/>
                  </a:lnTo>
                  <a:lnTo>
                    <a:pt x="3526" y="2972"/>
                  </a:lnTo>
                  <a:lnTo>
                    <a:pt x="3526" y="3071"/>
                  </a:lnTo>
                  <a:lnTo>
                    <a:pt x="3526" y="3170"/>
                  </a:lnTo>
                  <a:lnTo>
                    <a:pt x="3526" y="3268"/>
                  </a:lnTo>
                  <a:lnTo>
                    <a:pt x="3526" y="3367"/>
                  </a:lnTo>
                  <a:lnTo>
                    <a:pt x="3526" y="3466"/>
                  </a:lnTo>
                  <a:lnTo>
                    <a:pt x="3526" y="3564"/>
                  </a:lnTo>
                  <a:lnTo>
                    <a:pt x="3526" y="3663"/>
                  </a:lnTo>
                  <a:lnTo>
                    <a:pt x="3526" y="3762"/>
                  </a:lnTo>
                  <a:lnTo>
                    <a:pt x="3526" y="3862"/>
                  </a:lnTo>
                  <a:lnTo>
                    <a:pt x="3526" y="3960"/>
                  </a:lnTo>
                  <a:lnTo>
                    <a:pt x="3526" y="4059"/>
                  </a:lnTo>
                  <a:lnTo>
                    <a:pt x="3526" y="4158"/>
                  </a:lnTo>
                  <a:lnTo>
                    <a:pt x="3526" y="4256"/>
                  </a:lnTo>
                  <a:lnTo>
                    <a:pt x="3526" y="4355"/>
                  </a:lnTo>
                  <a:lnTo>
                    <a:pt x="3535" y="4379"/>
                  </a:lnTo>
                  <a:lnTo>
                    <a:pt x="3545" y="4403"/>
                  </a:lnTo>
                  <a:lnTo>
                    <a:pt x="3557" y="4426"/>
                  </a:lnTo>
                  <a:lnTo>
                    <a:pt x="3568" y="4449"/>
                  </a:lnTo>
                  <a:lnTo>
                    <a:pt x="3581" y="4471"/>
                  </a:lnTo>
                  <a:lnTo>
                    <a:pt x="3595" y="4493"/>
                  </a:lnTo>
                  <a:lnTo>
                    <a:pt x="3610" y="4514"/>
                  </a:lnTo>
                  <a:lnTo>
                    <a:pt x="3626" y="4535"/>
                  </a:lnTo>
                  <a:lnTo>
                    <a:pt x="3644" y="4556"/>
                  </a:lnTo>
                  <a:lnTo>
                    <a:pt x="3661" y="4575"/>
                  </a:lnTo>
                  <a:lnTo>
                    <a:pt x="3680" y="4594"/>
                  </a:lnTo>
                  <a:lnTo>
                    <a:pt x="3699" y="4612"/>
                  </a:lnTo>
                  <a:lnTo>
                    <a:pt x="3720" y="4632"/>
                  </a:lnTo>
                  <a:lnTo>
                    <a:pt x="3741" y="4649"/>
                  </a:lnTo>
                  <a:lnTo>
                    <a:pt x="3764" y="4666"/>
                  </a:lnTo>
                  <a:lnTo>
                    <a:pt x="3787" y="4683"/>
                  </a:lnTo>
                  <a:lnTo>
                    <a:pt x="3812" y="4699"/>
                  </a:lnTo>
                  <a:lnTo>
                    <a:pt x="3837" y="4715"/>
                  </a:lnTo>
                  <a:lnTo>
                    <a:pt x="3864" y="4730"/>
                  </a:lnTo>
                  <a:lnTo>
                    <a:pt x="3891" y="4746"/>
                  </a:lnTo>
                  <a:lnTo>
                    <a:pt x="3920" y="4759"/>
                  </a:lnTo>
                  <a:lnTo>
                    <a:pt x="3949" y="4773"/>
                  </a:lnTo>
                  <a:lnTo>
                    <a:pt x="3979" y="4786"/>
                  </a:lnTo>
                  <a:lnTo>
                    <a:pt x="4010" y="4799"/>
                  </a:lnTo>
                  <a:lnTo>
                    <a:pt x="4042" y="4812"/>
                  </a:lnTo>
                  <a:lnTo>
                    <a:pt x="4074" y="4824"/>
                  </a:lnTo>
                  <a:lnTo>
                    <a:pt x="4108" y="4835"/>
                  </a:lnTo>
                  <a:lnTo>
                    <a:pt x="4143" y="4845"/>
                  </a:lnTo>
                  <a:lnTo>
                    <a:pt x="4179" y="4856"/>
                  </a:lnTo>
                  <a:lnTo>
                    <a:pt x="4216" y="4866"/>
                  </a:lnTo>
                  <a:lnTo>
                    <a:pt x="4253" y="4875"/>
                  </a:lnTo>
                  <a:lnTo>
                    <a:pt x="4292" y="4884"/>
                  </a:lnTo>
                  <a:lnTo>
                    <a:pt x="4316" y="4887"/>
                  </a:lnTo>
                  <a:lnTo>
                    <a:pt x="4337" y="4889"/>
                  </a:lnTo>
                  <a:lnTo>
                    <a:pt x="4347" y="4889"/>
                  </a:lnTo>
                  <a:lnTo>
                    <a:pt x="4358" y="4888"/>
                  </a:lnTo>
                  <a:lnTo>
                    <a:pt x="4367" y="4887"/>
                  </a:lnTo>
                  <a:lnTo>
                    <a:pt x="4376" y="4886"/>
                  </a:lnTo>
                  <a:lnTo>
                    <a:pt x="4385" y="4884"/>
                  </a:lnTo>
                  <a:lnTo>
                    <a:pt x="4394" y="4881"/>
                  </a:lnTo>
                  <a:lnTo>
                    <a:pt x="4402" y="4877"/>
                  </a:lnTo>
                  <a:lnTo>
                    <a:pt x="4410" y="4874"/>
                  </a:lnTo>
                  <a:lnTo>
                    <a:pt x="4418" y="4870"/>
                  </a:lnTo>
                  <a:lnTo>
                    <a:pt x="4425" y="4865"/>
                  </a:lnTo>
                  <a:lnTo>
                    <a:pt x="4432" y="4859"/>
                  </a:lnTo>
                  <a:lnTo>
                    <a:pt x="4438" y="4853"/>
                  </a:lnTo>
                  <a:lnTo>
                    <a:pt x="4445" y="4846"/>
                  </a:lnTo>
                  <a:lnTo>
                    <a:pt x="4451" y="4840"/>
                  </a:lnTo>
                  <a:lnTo>
                    <a:pt x="4456" y="4832"/>
                  </a:lnTo>
                  <a:lnTo>
                    <a:pt x="4462" y="4824"/>
                  </a:lnTo>
                  <a:lnTo>
                    <a:pt x="4471" y="4806"/>
                  </a:lnTo>
                  <a:lnTo>
                    <a:pt x="4480" y="4785"/>
                  </a:lnTo>
                  <a:lnTo>
                    <a:pt x="4486" y="4764"/>
                  </a:lnTo>
                  <a:lnTo>
                    <a:pt x="4492" y="4739"/>
                  </a:lnTo>
                  <a:lnTo>
                    <a:pt x="4496" y="4712"/>
                  </a:lnTo>
                  <a:lnTo>
                    <a:pt x="4499" y="4683"/>
                  </a:lnTo>
                  <a:lnTo>
                    <a:pt x="4499" y="4634"/>
                  </a:lnTo>
                  <a:lnTo>
                    <a:pt x="4498" y="4585"/>
                  </a:lnTo>
                  <a:lnTo>
                    <a:pt x="4498" y="4536"/>
                  </a:lnTo>
                  <a:lnTo>
                    <a:pt x="4498" y="4487"/>
                  </a:lnTo>
                  <a:lnTo>
                    <a:pt x="4497" y="4438"/>
                  </a:lnTo>
                  <a:lnTo>
                    <a:pt x="4497" y="4389"/>
                  </a:lnTo>
                  <a:lnTo>
                    <a:pt x="4496" y="4340"/>
                  </a:lnTo>
                  <a:lnTo>
                    <a:pt x="4496" y="4291"/>
                  </a:lnTo>
                  <a:lnTo>
                    <a:pt x="4496" y="4242"/>
                  </a:lnTo>
                  <a:lnTo>
                    <a:pt x="4495" y="4193"/>
                  </a:lnTo>
                  <a:lnTo>
                    <a:pt x="4495" y="4144"/>
                  </a:lnTo>
                  <a:lnTo>
                    <a:pt x="4495" y="4095"/>
                  </a:lnTo>
                  <a:lnTo>
                    <a:pt x="4494" y="4046"/>
                  </a:lnTo>
                  <a:lnTo>
                    <a:pt x="4494" y="3997"/>
                  </a:lnTo>
                  <a:lnTo>
                    <a:pt x="4494" y="3948"/>
                  </a:lnTo>
                  <a:lnTo>
                    <a:pt x="4493" y="3899"/>
                  </a:lnTo>
                  <a:lnTo>
                    <a:pt x="4478" y="3874"/>
                  </a:lnTo>
                  <a:lnTo>
                    <a:pt x="4463" y="3852"/>
                  </a:lnTo>
                  <a:lnTo>
                    <a:pt x="4448" y="3830"/>
                  </a:lnTo>
                  <a:lnTo>
                    <a:pt x="4433" y="3810"/>
                  </a:lnTo>
                  <a:lnTo>
                    <a:pt x="4418" y="3792"/>
                  </a:lnTo>
                  <a:lnTo>
                    <a:pt x="4404" y="3775"/>
                  </a:lnTo>
                  <a:lnTo>
                    <a:pt x="4390" y="3760"/>
                  </a:lnTo>
                  <a:lnTo>
                    <a:pt x="4375" y="3746"/>
                  </a:lnTo>
                  <a:lnTo>
                    <a:pt x="4361" y="3733"/>
                  </a:lnTo>
                  <a:lnTo>
                    <a:pt x="4348" y="3722"/>
                  </a:lnTo>
                  <a:lnTo>
                    <a:pt x="4334" y="3712"/>
                  </a:lnTo>
                  <a:lnTo>
                    <a:pt x="4320" y="3704"/>
                  </a:lnTo>
                  <a:lnTo>
                    <a:pt x="4307" y="3697"/>
                  </a:lnTo>
                  <a:lnTo>
                    <a:pt x="4294" y="3692"/>
                  </a:lnTo>
                  <a:lnTo>
                    <a:pt x="4281" y="3689"/>
                  </a:lnTo>
                  <a:lnTo>
                    <a:pt x="4268" y="3687"/>
                  </a:lnTo>
                  <a:lnTo>
                    <a:pt x="4256" y="3686"/>
                  </a:lnTo>
                  <a:lnTo>
                    <a:pt x="4243" y="3687"/>
                  </a:lnTo>
                  <a:lnTo>
                    <a:pt x="4231" y="3689"/>
                  </a:lnTo>
                  <a:lnTo>
                    <a:pt x="4218" y="3692"/>
                  </a:lnTo>
                  <a:lnTo>
                    <a:pt x="4206" y="3697"/>
                  </a:lnTo>
                  <a:lnTo>
                    <a:pt x="4194" y="3704"/>
                  </a:lnTo>
                  <a:lnTo>
                    <a:pt x="4183" y="3711"/>
                  </a:lnTo>
                  <a:lnTo>
                    <a:pt x="4172" y="3721"/>
                  </a:lnTo>
                  <a:lnTo>
                    <a:pt x="4160" y="3732"/>
                  </a:lnTo>
                  <a:lnTo>
                    <a:pt x="4149" y="3745"/>
                  </a:lnTo>
                  <a:lnTo>
                    <a:pt x="4139" y="3759"/>
                  </a:lnTo>
                  <a:lnTo>
                    <a:pt x="4127" y="3774"/>
                  </a:lnTo>
                  <a:lnTo>
                    <a:pt x="4116" y="3791"/>
                  </a:lnTo>
                  <a:lnTo>
                    <a:pt x="4106" y="3809"/>
                  </a:lnTo>
                  <a:lnTo>
                    <a:pt x="4096" y="3829"/>
                  </a:lnTo>
                  <a:lnTo>
                    <a:pt x="4086" y="3851"/>
                  </a:lnTo>
                  <a:lnTo>
                    <a:pt x="4085" y="3891"/>
                  </a:lnTo>
                  <a:lnTo>
                    <a:pt x="4084" y="3931"/>
                  </a:lnTo>
                  <a:lnTo>
                    <a:pt x="4084" y="3971"/>
                  </a:lnTo>
                  <a:lnTo>
                    <a:pt x="4083" y="4012"/>
                  </a:lnTo>
                  <a:lnTo>
                    <a:pt x="4082" y="4051"/>
                  </a:lnTo>
                  <a:lnTo>
                    <a:pt x="4081" y="4092"/>
                  </a:lnTo>
                  <a:lnTo>
                    <a:pt x="4081" y="4132"/>
                  </a:lnTo>
                  <a:lnTo>
                    <a:pt x="4080" y="4173"/>
                  </a:lnTo>
                  <a:lnTo>
                    <a:pt x="4063" y="4178"/>
                  </a:lnTo>
                  <a:lnTo>
                    <a:pt x="4049" y="4182"/>
                  </a:lnTo>
                  <a:lnTo>
                    <a:pt x="4035" y="4183"/>
                  </a:lnTo>
                  <a:lnTo>
                    <a:pt x="4022" y="4184"/>
                  </a:lnTo>
                  <a:lnTo>
                    <a:pt x="4009" y="4182"/>
                  </a:lnTo>
                  <a:lnTo>
                    <a:pt x="3997" y="4179"/>
                  </a:lnTo>
                  <a:lnTo>
                    <a:pt x="3986" y="4174"/>
                  </a:lnTo>
                  <a:lnTo>
                    <a:pt x="3976" y="4166"/>
                  </a:lnTo>
                  <a:lnTo>
                    <a:pt x="3967" y="4158"/>
                  </a:lnTo>
                  <a:lnTo>
                    <a:pt x="3958" y="4147"/>
                  </a:lnTo>
                  <a:lnTo>
                    <a:pt x="3950" y="4134"/>
                  </a:lnTo>
                  <a:lnTo>
                    <a:pt x="3942" y="4120"/>
                  </a:lnTo>
                  <a:lnTo>
                    <a:pt x="3936" y="4104"/>
                  </a:lnTo>
                  <a:lnTo>
                    <a:pt x="3930" y="4086"/>
                  </a:lnTo>
                  <a:lnTo>
                    <a:pt x="3926" y="4066"/>
                  </a:lnTo>
                  <a:lnTo>
                    <a:pt x="3922" y="4045"/>
                  </a:lnTo>
                  <a:lnTo>
                    <a:pt x="3922" y="3997"/>
                  </a:lnTo>
                  <a:lnTo>
                    <a:pt x="3922" y="3950"/>
                  </a:lnTo>
                  <a:lnTo>
                    <a:pt x="3922" y="3901"/>
                  </a:lnTo>
                  <a:lnTo>
                    <a:pt x="3922" y="3853"/>
                  </a:lnTo>
                  <a:lnTo>
                    <a:pt x="3922" y="3806"/>
                  </a:lnTo>
                  <a:lnTo>
                    <a:pt x="3922" y="3758"/>
                  </a:lnTo>
                  <a:lnTo>
                    <a:pt x="3922" y="3710"/>
                  </a:lnTo>
                  <a:lnTo>
                    <a:pt x="3922" y="3662"/>
                  </a:lnTo>
                  <a:lnTo>
                    <a:pt x="3922" y="3614"/>
                  </a:lnTo>
                  <a:lnTo>
                    <a:pt x="3922" y="3567"/>
                  </a:lnTo>
                  <a:lnTo>
                    <a:pt x="3922" y="3518"/>
                  </a:lnTo>
                  <a:lnTo>
                    <a:pt x="3922" y="3470"/>
                  </a:lnTo>
                  <a:lnTo>
                    <a:pt x="3922" y="3423"/>
                  </a:lnTo>
                  <a:lnTo>
                    <a:pt x="3922" y="3375"/>
                  </a:lnTo>
                  <a:lnTo>
                    <a:pt x="3922" y="3327"/>
                  </a:lnTo>
                  <a:lnTo>
                    <a:pt x="3922" y="3279"/>
                  </a:lnTo>
                  <a:lnTo>
                    <a:pt x="3947" y="3266"/>
                  </a:lnTo>
                  <a:lnTo>
                    <a:pt x="3974" y="3254"/>
                  </a:lnTo>
                  <a:lnTo>
                    <a:pt x="4000" y="3244"/>
                  </a:lnTo>
                  <a:lnTo>
                    <a:pt x="4027" y="3235"/>
                  </a:lnTo>
                  <a:lnTo>
                    <a:pt x="4053" y="3229"/>
                  </a:lnTo>
                  <a:lnTo>
                    <a:pt x="4078" y="3223"/>
                  </a:lnTo>
                  <a:lnTo>
                    <a:pt x="4104" y="3219"/>
                  </a:lnTo>
                  <a:lnTo>
                    <a:pt x="4130" y="3217"/>
                  </a:lnTo>
                  <a:lnTo>
                    <a:pt x="4155" y="3216"/>
                  </a:lnTo>
                  <a:lnTo>
                    <a:pt x="4180" y="3217"/>
                  </a:lnTo>
                  <a:lnTo>
                    <a:pt x="4205" y="3219"/>
                  </a:lnTo>
                  <a:lnTo>
                    <a:pt x="4231" y="3223"/>
                  </a:lnTo>
                  <a:lnTo>
                    <a:pt x="4256" y="3229"/>
                  </a:lnTo>
                  <a:lnTo>
                    <a:pt x="4280" y="3236"/>
                  </a:lnTo>
                  <a:lnTo>
                    <a:pt x="4305" y="3245"/>
                  </a:lnTo>
                  <a:lnTo>
                    <a:pt x="4329" y="3254"/>
                  </a:lnTo>
                  <a:lnTo>
                    <a:pt x="4353" y="3266"/>
                  </a:lnTo>
                  <a:lnTo>
                    <a:pt x="4377" y="3280"/>
                  </a:lnTo>
                  <a:lnTo>
                    <a:pt x="4402" y="3295"/>
                  </a:lnTo>
                  <a:lnTo>
                    <a:pt x="4425" y="3311"/>
                  </a:lnTo>
                  <a:lnTo>
                    <a:pt x="4449" y="3329"/>
                  </a:lnTo>
                  <a:lnTo>
                    <a:pt x="4472" y="3349"/>
                  </a:lnTo>
                  <a:lnTo>
                    <a:pt x="4496" y="3370"/>
                  </a:lnTo>
                  <a:lnTo>
                    <a:pt x="4519" y="3393"/>
                  </a:lnTo>
                  <a:lnTo>
                    <a:pt x="4542" y="3417"/>
                  </a:lnTo>
                  <a:lnTo>
                    <a:pt x="4565" y="3443"/>
                  </a:lnTo>
                  <a:lnTo>
                    <a:pt x="4588" y="3471"/>
                  </a:lnTo>
                  <a:lnTo>
                    <a:pt x="4611" y="3500"/>
                  </a:lnTo>
                  <a:lnTo>
                    <a:pt x="4633" y="3530"/>
                  </a:lnTo>
                  <a:lnTo>
                    <a:pt x="4656" y="3562"/>
                  </a:lnTo>
                  <a:lnTo>
                    <a:pt x="4678" y="3597"/>
                  </a:lnTo>
                  <a:lnTo>
                    <a:pt x="4700" y="3632"/>
                  </a:lnTo>
                  <a:lnTo>
                    <a:pt x="4700" y="3739"/>
                  </a:lnTo>
                  <a:lnTo>
                    <a:pt x="4701" y="3847"/>
                  </a:lnTo>
                  <a:lnTo>
                    <a:pt x="4701" y="3954"/>
                  </a:lnTo>
                  <a:lnTo>
                    <a:pt x="4701" y="4061"/>
                  </a:lnTo>
                  <a:lnTo>
                    <a:pt x="4702" y="4169"/>
                  </a:lnTo>
                  <a:lnTo>
                    <a:pt x="4702" y="4277"/>
                  </a:lnTo>
                  <a:lnTo>
                    <a:pt x="4702" y="4384"/>
                  </a:lnTo>
                  <a:lnTo>
                    <a:pt x="4703" y="4491"/>
                  </a:lnTo>
                  <a:lnTo>
                    <a:pt x="4703" y="4600"/>
                  </a:lnTo>
                  <a:lnTo>
                    <a:pt x="4703" y="4707"/>
                  </a:lnTo>
                  <a:lnTo>
                    <a:pt x="4704" y="4814"/>
                  </a:lnTo>
                  <a:lnTo>
                    <a:pt x="4704" y="4921"/>
                  </a:lnTo>
                  <a:lnTo>
                    <a:pt x="4704" y="5029"/>
                  </a:lnTo>
                  <a:lnTo>
                    <a:pt x="4705" y="5137"/>
                  </a:lnTo>
                  <a:lnTo>
                    <a:pt x="4705" y="5244"/>
                  </a:lnTo>
                  <a:lnTo>
                    <a:pt x="4706" y="5352"/>
                  </a:lnTo>
                  <a:lnTo>
                    <a:pt x="4697" y="5368"/>
                  </a:lnTo>
                  <a:lnTo>
                    <a:pt x="4687" y="5383"/>
                  </a:lnTo>
                  <a:lnTo>
                    <a:pt x="4676" y="5396"/>
                  </a:lnTo>
                  <a:lnTo>
                    <a:pt x="4665" y="5407"/>
                  </a:lnTo>
                  <a:lnTo>
                    <a:pt x="4652" y="5417"/>
                  </a:lnTo>
                  <a:lnTo>
                    <a:pt x="4638" y="5426"/>
                  </a:lnTo>
                  <a:lnTo>
                    <a:pt x="4624" y="5432"/>
                  </a:lnTo>
                  <a:lnTo>
                    <a:pt x="4609" y="5436"/>
                  </a:lnTo>
                  <a:lnTo>
                    <a:pt x="4593" y="5441"/>
                  </a:lnTo>
                  <a:lnTo>
                    <a:pt x="4576" y="5442"/>
                  </a:lnTo>
                  <a:lnTo>
                    <a:pt x="4558" y="5442"/>
                  </a:lnTo>
                  <a:lnTo>
                    <a:pt x="4539" y="5441"/>
                  </a:lnTo>
                  <a:lnTo>
                    <a:pt x="4520" y="5437"/>
                  </a:lnTo>
                  <a:lnTo>
                    <a:pt x="4499" y="5433"/>
                  </a:lnTo>
                  <a:lnTo>
                    <a:pt x="4479" y="5427"/>
                  </a:lnTo>
                  <a:lnTo>
                    <a:pt x="4456" y="5418"/>
                  </a:lnTo>
                  <a:lnTo>
                    <a:pt x="4314" y="5341"/>
                  </a:lnTo>
                  <a:lnTo>
                    <a:pt x="4179" y="5269"/>
                  </a:lnTo>
                  <a:lnTo>
                    <a:pt x="4056" y="5201"/>
                  </a:lnTo>
                  <a:lnTo>
                    <a:pt x="3941" y="5140"/>
                  </a:lnTo>
                  <a:lnTo>
                    <a:pt x="3837" y="5085"/>
                  </a:lnTo>
                  <a:lnTo>
                    <a:pt x="3741" y="5034"/>
                  </a:lnTo>
                  <a:lnTo>
                    <a:pt x="3657" y="4990"/>
                  </a:lnTo>
                  <a:lnTo>
                    <a:pt x="3580" y="4950"/>
                  </a:lnTo>
                  <a:lnTo>
                    <a:pt x="3515" y="4917"/>
                  </a:lnTo>
                  <a:lnTo>
                    <a:pt x="3459" y="4888"/>
                  </a:lnTo>
                  <a:lnTo>
                    <a:pt x="3412" y="4866"/>
                  </a:lnTo>
                  <a:lnTo>
                    <a:pt x="3375" y="4849"/>
                  </a:lnTo>
                  <a:lnTo>
                    <a:pt x="3348" y="4837"/>
                  </a:lnTo>
                  <a:lnTo>
                    <a:pt x="3331" y="4831"/>
                  </a:lnTo>
                  <a:lnTo>
                    <a:pt x="3326" y="4830"/>
                  </a:lnTo>
                  <a:lnTo>
                    <a:pt x="3324" y="4830"/>
                  </a:lnTo>
                  <a:lnTo>
                    <a:pt x="3323" y="4832"/>
                  </a:lnTo>
                  <a:lnTo>
                    <a:pt x="3325" y="4835"/>
                  </a:lnTo>
                  <a:lnTo>
                    <a:pt x="3326" y="4641"/>
                  </a:lnTo>
                  <a:lnTo>
                    <a:pt x="3327" y="4448"/>
                  </a:lnTo>
                  <a:lnTo>
                    <a:pt x="3328" y="4255"/>
                  </a:lnTo>
                  <a:lnTo>
                    <a:pt x="3328" y="4061"/>
                  </a:lnTo>
                  <a:lnTo>
                    <a:pt x="3329" y="3868"/>
                  </a:lnTo>
                  <a:lnTo>
                    <a:pt x="3330" y="3675"/>
                  </a:lnTo>
                  <a:lnTo>
                    <a:pt x="3330" y="3482"/>
                  </a:lnTo>
                  <a:lnTo>
                    <a:pt x="3331" y="3288"/>
                  </a:lnTo>
                  <a:lnTo>
                    <a:pt x="3332" y="3095"/>
                  </a:lnTo>
                  <a:lnTo>
                    <a:pt x="3332" y="2901"/>
                  </a:lnTo>
                  <a:lnTo>
                    <a:pt x="3333" y="2708"/>
                  </a:lnTo>
                  <a:lnTo>
                    <a:pt x="3334" y="2514"/>
                  </a:lnTo>
                  <a:lnTo>
                    <a:pt x="3336" y="2321"/>
                  </a:lnTo>
                  <a:lnTo>
                    <a:pt x="3336" y="2128"/>
                  </a:lnTo>
                  <a:lnTo>
                    <a:pt x="3337" y="1935"/>
                  </a:lnTo>
                  <a:lnTo>
                    <a:pt x="3338" y="1741"/>
                  </a:lnTo>
                  <a:lnTo>
                    <a:pt x="3297" y="1720"/>
                  </a:lnTo>
                  <a:lnTo>
                    <a:pt x="3258" y="1701"/>
                  </a:lnTo>
                  <a:lnTo>
                    <a:pt x="3222" y="1684"/>
                  </a:lnTo>
                  <a:lnTo>
                    <a:pt x="3187" y="1669"/>
                  </a:lnTo>
                  <a:lnTo>
                    <a:pt x="3153" y="1656"/>
                  </a:lnTo>
                  <a:lnTo>
                    <a:pt x="3122" y="1646"/>
                  </a:lnTo>
                  <a:lnTo>
                    <a:pt x="3092" y="1638"/>
                  </a:lnTo>
                  <a:lnTo>
                    <a:pt x="3064" y="1631"/>
                  </a:lnTo>
                  <a:lnTo>
                    <a:pt x="3037" y="1628"/>
                  </a:lnTo>
                  <a:lnTo>
                    <a:pt x="3012" y="1626"/>
                  </a:lnTo>
                  <a:lnTo>
                    <a:pt x="3001" y="1626"/>
                  </a:lnTo>
                  <a:lnTo>
                    <a:pt x="2989" y="1627"/>
                  </a:lnTo>
                  <a:lnTo>
                    <a:pt x="2978" y="1628"/>
                  </a:lnTo>
                  <a:lnTo>
                    <a:pt x="2968" y="1629"/>
                  </a:lnTo>
                  <a:lnTo>
                    <a:pt x="2958" y="1631"/>
                  </a:lnTo>
                  <a:lnTo>
                    <a:pt x="2948" y="1635"/>
                  </a:lnTo>
                  <a:lnTo>
                    <a:pt x="2939" y="1638"/>
                  </a:lnTo>
                  <a:lnTo>
                    <a:pt x="2930" y="1642"/>
                  </a:lnTo>
                  <a:lnTo>
                    <a:pt x="2922" y="1646"/>
                  </a:lnTo>
                  <a:lnTo>
                    <a:pt x="2914" y="1651"/>
                  </a:lnTo>
                  <a:lnTo>
                    <a:pt x="2906" y="1656"/>
                  </a:lnTo>
                  <a:lnTo>
                    <a:pt x="2900" y="1662"/>
                  </a:lnTo>
                  <a:lnTo>
                    <a:pt x="2901" y="1847"/>
                  </a:lnTo>
                  <a:lnTo>
                    <a:pt x="2903" y="2033"/>
                  </a:lnTo>
                  <a:lnTo>
                    <a:pt x="2904" y="2217"/>
                  </a:lnTo>
                  <a:lnTo>
                    <a:pt x="2905" y="2403"/>
                  </a:lnTo>
                  <a:lnTo>
                    <a:pt x="2907" y="2587"/>
                  </a:lnTo>
                  <a:lnTo>
                    <a:pt x="2908" y="2773"/>
                  </a:lnTo>
                  <a:lnTo>
                    <a:pt x="2910" y="2957"/>
                  </a:lnTo>
                  <a:lnTo>
                    <a:pt x="2911" y="3143"/>
                  </a:lnTo>
                  <a:lnTo>
                    <a:pt x="2914" y="3327"/>
                  </a:lnTo>
                  <a:lnTo>
                    <a:pt x="2915" y="3512"/>
                  </a:lnTo>
                  <a:lnTo>
                    <a:pt x="2916" y="3697"/>
                  </a:lnTo>
                  <a:lnTo>
                    <a:pt x="2918" y="3882"/>
                  </a:lnTo>
                  <a:lnTo>
                    <a:pt x="2919" y="4068"/>
                  </a:lnTo>
                  <a:lnTo>
                    <a:pt x="2921" y="4252"/>
                  </a:lnTo>
                  <a:lnTo>
                    <a:pt x="2922" y="4438"/>
                  </a:lnTo>
                  <a:lnTo>
                    <a:pt x="2923" y="4622"/>
                  </a:lnTo>
                  <a:lnTo>
                    <a:pt x="2827" y="4580"/>
                  </a:lnTo>
                  <a:lnTo>
                    <a:pt x="2731" y="4537"/>
                  </a:lnTo>
                  <a:lnTo>
                    <a:pt x="2638" y="4494"/>
                  </a:lnTo>
                  <a:lnTo>
                    <a:pt x="2545" y="4451"/>
                  </a:lnTo>
                  <a:lnTo>
                    <a:pt x="2455" y="4407"/>
                  </a:lnTo>
                  <a:lnTo>
                    <a:pt x="2366" y="4361"/>
                  </a:lnTo>
                  <a:lnTo>
                    <a:pt x="2279" y="4315"/>
                  </a:lnTo>
                  <a:lnTo>
                    <a:pt x="2194" y="4270"/>
                  </a:lnTo>
                  <a:lnTo>
                    <a:pt x="2111" y="4223"/>
                  </a:lnTo>
                  <a:lnTo>
                    <a:pt x="2029" y="4176"/>
                  </a:lnTo>
                  <a:lnTo>
                    <a:pt x="1948" y="4129"/>
                  </a:lnTo>
                  <a:lnTo>
                    <a:pt x="1870" y="4079"/>
                  </a:lnTo>
                  <a:lnTo>
                    <a:pt x="1793" y="4031"/>
                  </a:lnTo>
                  <a:lnTo>
                    <a:pt x="1719" y="3982"/>
                  </a:lnTo>
                  <a:lnTo>
                    <a:pt x="1645" y="3931"/>
                  </a:lnTo>
                  <a:lnTo>
                    <a:pt x="1574" y="3881"/>
                  </a:lnTo>
                  <a:lnTo>
                    <a:pt x="1574" y="3789"/>
                  </a:lnTo>
                  <a:lnTo>
                    <a:pt x="1575" y="3697"/>
                  </a:lnTo>
                  <a:lnTo>
                    <a:pt x="1576" y="3605"/>
                  </a:lnTo>
                  <a:lnTo>
                    <a:pt x="1576" y="3513"/>
                  </a:lnTo>
                  <a:lnTo>
                    <a:pt x="1577" y="3421"/>
                  </a:lnTo>
                  <a:lnTo>
                    <a:pt x="1578" y="3329"/>
                  </a:lnTo>
                  <a:lnTo>
                    <a:pt x="1579" y="3237"/>
                  </a:lnTo>
                  <a:lnTo>
                    <a:pt x="1579" y="3145"/>
                  </a:lnTo>
                  <a:lnTo>
                    <a:pt x="1580" y="3054"/>
                  </a:lnTo>
                  <a:lnTo>
                    <a:pt x="1581" y="2962"/>
                  </a:lnTo>
                  <a:lnTo>
                    <a:pt x="1581" y="2869"/>
                  </a:lnTo>
                  <a:lnTo>
                    <a:pt x="1582" y="2778"/>
                  </a:lnTo>
                  <a:lnTo>
                    <a:pt x="1583" y="2686"/>
                  </a:lnTo>
                  <a:lnTo>
                    <a:pt x="1584" y="2594"/>
                  </a:lnTo>
                  <a:lnTo>
                    <a:pt x="1584" y="2501"/>
                  </a:lnTo>
                  <a:lnTo>
                    <a:pt x="1586" y="2410"/>
                  </a:lnTo>
                  <a:lnTo>
                    <a:pt x="1599" y="2394"/>
                  </a:lnTo>
                  <a:lnTo>
                    <a:pt x="1615" y="2380"/>
                  </a:lnTo>
                  <a:lnTo>
                    <a:pt x="1631" y="2367"/>
                  </a:lnTo>
                  <a:lnTo>
                    <a:pt x="1647" y="2357"/>
                  </a:lnTo>
                  <a:lnTo>
                    <a:pt x="1664" y="2347"/>
                  </a:lnTo>
                  <a:lnTo>
                    <a:pt x="1681" y="2338"/>
                  </a:lnTo>
                  <a:lnTo>
                    <a:pt x="1699" y="2332"/>
                  </a:lnTo>
                  <a:lnTo>
                    <a:pt x="1718" y="2326"/>
                  </a:lnTo>
                  <a:lnTo>
                    <a:pt x="1737" y="2322"/>
                  </a:lnTo>
                  <a:lnTo>
                    <a:pt x="1757" y="2320"/>
                  </a:lnTo>
                  <a:lnTo>
                    <a:pt x="1778" y="2319"/>
                  </a:lnTo>
                  <a:lnTo>
                    <a:pt x="1799" y="2320"/>
                  </a:lnTo>
                  <a:lnTo>
                    <a:pt x="1821" y="2322"/>
                  </a:lnTo>
                  <a:lnTo>
                    <a:pt x="1843" y="2325"/>
                  </a:lnTo>
                  <a:lnTo>
                    <a:pt x="1866" y="2331"/>
                  </a:lnTo>
                  <a:lnTo>
                    <a:pt x="1889" y="2337"/>
                  </a:lnTo>
                  <a:lnTo>
                    <a:pt x="1914" y="2345"/>
                  </a:lnTo>
                  <a:lnTo>
                    <a:pt x="1939" y="2354"/>
                  </a:lnTo>
                  <a:lnTo>
                    <a:pt x="1965" y="2365"/>
                  </a:lnTo>
                  <a:lnTo>
                    <a:pt x="1990" y="2378"/>
                  </a:lnTo>
                  <a:lnTo>
                    <a:pt x="2017" y="2392"/>
                  </a:lnTo>
                  <a:lnTo>
                    <a:pt x="2044" y="2407"/>
                  </a:lnTo>
                  <a:lnTo>
                    <a:pt x="2073" y="2423"/>
                  </a:lnTo>
                  <a:lnTo>
                    <a:pt x="2101" y="2441"/>
                  </a:lnTo>
                  <a:lnTo>
                    <a:pt x="2130" y="2462"/>
                  </a:lnTo>
                  <a:lnTo>
                    <a:pt x="2160" y="2483"/>
                  </a:lnTo>
                  <a:lnTo>
                    <a:pt x="2190" y="2506"/>
                  </a:lnTo>
                  <a:lnTo>
                    <a:pt x="2221" y="2529"/>
                  </a:lnTo>
                  <a:lnTo>
                    <a:pt x="2253" y="2555"/>
                  </a:lnTo>
                  <a:lnTo>
                    <a:pt x="2286" y="2582"/>
                  </a:lnTo>
                  <a:lnTo>
                    <a:pt x="2319" y="2611"/>
                  </a:lnTo>
                  <a:lnTo>
                    <a:pt x="2352" y="2641"/>
                  </a:lnTo>
                  <a:lnTo>
                    <a:pt x="2355" y="2730"/>
                  </a:lnTo>
                  <a:lnTo>
                    <a:pt x="2360" y="2819"/>
                  </a:lnTo>
                  <a:lnTo>
                    <a:pt x="2364" y="2908"/>
                  </a:lnTo>
                  <a:lnTo>
                    <a:pt x="2367" y="2997"/>
                  </a:lnTo>
                  <a:lnTo>
                    <a:pt x="2371" y="3085"/>
                  </a:lnTo>
                  <a:lnTo>
                    <a:pt x="2375" y="3174"/>
                  </a:lnTo>
                  <a:lnTo>
                    <a:pt x="2379" y="3263"/>
                  </a:lnTo>
                  <a:lnTo>
                    <a:pt x="2382" y="3352"/>
                  </a:lnTo>
                  <a:lnTo>
                    <a:pt x="2372" y="3373"/>
                  </a:lnTo>
                  <a:lnTo>
                    <a:pt x="2363" y="3392"/>
                  </a:lnTo>
                  <a:lnTo>
                    <a:pt x="2357" y="3399"/>
                  </a:lnTo>
                  <a:lnTo>
                    <a:pt x="2352" y="3407"/>
                  </a:lnTo>
                  <a:lnTo>
                    <a:pt x="2346" y="3413"/>
                  </a:lnTo>
                  <a:lnTo>
                    <a:pt x="2340" y="3419"/>
                  </a:lnTo>
                  <a:lnTo>
                    <a:pt x="2335" y="3424"/>
                  </a:lnTo>
                  <a:lnTo>
                    <a:pt x="2328" y="3428"/>
                  </a:lnTo>
                  <a:lnTo>
                    <a:pt x="2323" y="3431"/>
                  </a:lnTo>
                  <a:lnTo>
                    <a:pt x="2317" y="3434"/>
                  </a:lnTo>
                  <a:lnTo>
                    <a:pt x="2310" y="3436"/>
                  </a:lnTo>
                  <a:lnTo>
                    <a:pt x="2304" y="3437"/>
                  </a:lnTo>
                  <a:lnTo>
                    <a:pt x="2297" y="3438"/>
                  </a:lnTo>
                  <a:lnTo>
                    <a:pt x="2291" y="3437"/>
                  </a:lnTo>
                  <a:lnTo>
                    <a:pt x="2284" y="3436"/>
                  </a:lnTo>
                  <a:lnTo>
                    <a:pt x="2278" y="3434"/>
                  </a:lnTo>
                  <a:lnTo>
                    <a:pt x="2270" y="3431"/>
                  </a:lnTo>
                  <a:lnTo>
                    <a:pt x="2264" y="3428"/>
                  </a:lnTo>
                  <a:lnTo>
                    <a:pt x="2257" y="3424"/>
                  </a:lnTo>
                  <a:lnTo>
                    <a:pt x="2249" y="3419"/>
                  </a:lnTo>
                  <a:lnTo>
                    <a:pt x="2242" y="3413"/>
                  </a:lnTo>
                  <a:lnTo>
                    <a:pt x="2234" y="3407"/>
                  </a:lnTo>
                  <a:lnTo>
                    <a:pt x="2219" y="3392"/>
                  </a:lnTo>
                  <a:lnTo>
                    <a:pt x="2203" y="3373"/>
                  </a:lnTo>
                  <a:lnTo>
                    <a:pt x="2187" y="3352"/>
                  </a:lnTo>
                  <a:lnTo>
                    <a:pt x="2170" y="3327"/>
                  </a:lnTo>
                  <a:lnTo>
                    <a:pt x="2170" y="3288"/>
                  </a:lnTo>
                  <a:lnTo>
                    <a:pt x="2170" y="3249"/>
                  </a:lnTo>
                  <a:lnTo>
                    <a:pt x="2170" y="3209"/>
                  </a:lnTo>
                  <a:lnTo>
                    <a:pt x="2170" y="3170"/>
                  </a:lnTo>
                  <a:lnTo>
                    <a:pt x="2170" y="3130"/>
                  </a:lnTo>
                  <a:lnTo>
                    <a:pt x="2170" y="3090"/>
                  </a:lnTo>
                  <a:lnTo>
                    <a:pt x="2170" y="3051"/>
                  </a:lnTo>
                  <a:lnTo>
                    <a:pt x="2170" y="3012"/>
                  </a:lnTo>
                  <a:close/>
                  <a:moveTo>
                    <a:pt x="4257" y="1203"/>
                  </a:moveTo>
                  <a:lnTo>
                    <a:pt x="3710" y="1203"/>
                  </a:lnTo>
                  <a:lnTo>
                    <a:pt x="3710" y="1108"/>
                  </a:lnTo>
                  <a:lnTo>
                    <a:pt x="3840" y="1108"/>
                  </a:lnTo>
                  <a:lnTo>
                    <a:pt x="3840" y="921"/>
                  </a:lnTo>
                  <a:lnTo>
                    <a:pt x="3821" y="923"/>
                  </a:lnTo>
                  <a:lnTo>
                    <a:pt x="3798" y="924"/>
                  </a:lnTo>
                  <a:lnTo>
                    <a:pt x="3772" y="925"/>
                  </a:lnTo>
                  <a:lnTo>
                    <a:pt x="3742" y="925"/>
                  </a:lnTo>
                  <a:lnTo>
                    <a:pt x="3734" y="925"/>
                  </a:lnTo>
                  <a:lnTo>
                    <a:pt x="3725" y="925"/>
                  </a:lnTo>
                  <a:lnTo>
                    <a:pt x="3717" y="924"/>
                  </a:lnTo>
                  <a:lnTo>
                    <a:pt x="3710" y="924"/>
                  </a:lnTo>
                  <a:lnTo>
                    <a:pt x="3710" y="833"/>
                  </a:lnTo>
                  <a:lnTo>
                    <a:pt x="3718" y="833"/>
                  </a:lnTo>
                  <a:lnTo>
                    <a:pt x="3726" y="833"/>
                  </a:lnTo>
                  <a:lnTo>
                    <a:pt x="3768" y="832"/>
                  </a:lnTo>
                  <a:lnTo>
                    <a:pt x="3809" y="830"/>
                  </a:lnTo>
                  <a:lnTo>
                    <a:pt x="3849" y="825"/>
                  </a:lnTo>
                  <a:lnTo>
                    <a:pt x="3886" y="818"/>
                  </a:lnTo>
                  <a:lnTo>
                    <a:pt x="3921" y="811"/>
                  </a:lnTo>
                  <a:lnTo>
                    <a:pt x="3951" y="801"/>
                  </a:lnTo>
                  <a:lnTo>
                    <a:pt x="3962" y="797"/>
                  </a:lnTo>
                  <a:lnTo>
                    <a:pt x="3974" y="792"/>
                  </a:lnTo>
                  <a:lnTo>
                    <a:pt x="3984" y="787"/>
                  </a:lnTo>
                  <a:lnTo>
                    <a:pt x="3993" y="782"/>
                  </a:lnTo>
                  <a:lnTo>
                    <a:pt x="4130" y="782"/>
                  </a:lnTo>
                  <a:lnTo>
                    <a:pt x="4130" y="1108"/>
                  </a:lnTo>
                  <a:lnTo>
                    <a:pt x="4257" y="1108"/>
                  </a:lnTo>
                  <a:lnTo>
                    <a:pt x="4257" y="1203"/>
                  </a:lnTo>
                  <a:close/>
                  <a:moveTo>
                    <a:pt x="5060" y="958"/>
                  </a:moveTo>
                  <a:lnTo>
                    <a:pt x="5059" y="947"/>
                  </a:lnTo>
                  <a:lnTo>
                    <a:pt x="5058" y="936"/>
                  </a:lnTo>
                  <a:lnTo>
                    <a:pt x="5055" y="927"/>
                  </a:lnTo>
                  <a:lnTo>
                    <a:pt x="5052" y="917"/>
                  </a:lnTo>
                  <a:lnTo>
                    <a:pt x="5048" y="908"/>
                  </a:lnTo>
                  <a:lnTo>
                    <a:pt x="5043" y="901"/>
                  </a:lnTo>
                  <a:lnTo>
                    <a:pt x="5036" y="894"/>
                  </a:lnTo>
                  <a:lnTo>
                    <a:pt x="5030" y="888"/>
                  </a:lnTo>
                  <a:lnTo>
                    <a:pt x="5021" y="883"/>
                  </a:lnTo>
                  <a:lnTo>
                    <a:pt x="5012" y="877"/>
                  </a:lnTo>
                  <a:lnTo>
                    <a:pt x="5002" y="874"/>
                  </a:lnTo>
                  <a:lnTo>
                    <a:pt x="4991" y="871"/>
                  </a:lnTo>
                  <a:lnTo>
                    <a:pt x="4979" y="868"/>
                  </a:lnTo>
                  <a:lnTo>
                    <a:pt x="4966" y="866"/>
                  </a:lnTo>
                  <a:lnTo>
                    <a:pt x="4952" y="865"/>
                  </a:lnTo>
                  <a:lnTo>
                    <a:pt x="4938" y="864"/>
                  </a:lnTo>
                  <a:lnTo>
                    <a:pt x="4916" y="865"/>
                  </a:lnTo>
                  <a:lnTo>
                    <a:pt x="4897" y="868"/>
                  </a:lnTo>
                  <a:lnTo>
                    <a:pt x="4888" y="870"/>
                  </a:lnTo>
                  <a:lnTo>
                    <a:pt x="4880" y="872"/>
                  </a:lnTo>
                  <a:lnTo>
                    <a:pt x="4874" y="875"/>
                  </a:lnTo>
                  <a:lnTo>
                    <a:pt x="4868" y="878"/>
                  </a:lnTo>
                  <a:lnTo>
                    <a:pt x="4862" y="881"/>
                  </a:lnTo>
                  <a:lnTo>
                    <a:pt x="4857" y="886"/>
                  </a:lnTo>
                  <a:lnTo>
                    <a:pt x="4852" y="890"/>
                  </a:lnTo>
                  <a:lnTo>
                    <a:pt x="4849" y="895"/>
                  </a:lnTo>
                  <a:lnTo>
                    <a:pt x="4847" y="900"/>
                  </a:lnTo>
                  <a:lnTo>
                    <a:pt x="4845" y="906"/>
                  </a:lnTo>
                  <a:lnTo>
                    <a:pt x="4844" y="912"/>
                  </a:lnTo>
                  <a:lnTo>
                    <a:pt x="4844" y="919"/>
                  </a:lnTo>
                  <a:lnTo>
                    <a:pt x="4844" y="925"/>
                  </a:lnTo>
                  <a:lnTo>
                    <a:pt x="4845" y="932"/>
                  </a:lnTo>
                  <a:lnTo>
                    <a:pt x="4847" y="937"/>
                  </a:lnTo>
                  <a:lnTo>
                    <a:pt x="4850" y="943"/>
                  </a:lnTo>
                  <a:lnTo>
                    <a:pt x="4855" y="948"/>
                  </a:lnTo>
                  <a:lnTo>
                    <a:pt x="4859" y="952"/>
                  </a:lnTo>
                  <a:lnTo>
                    <a:pt x="4865" y="957"/>
                  </a:lnTo>
                  <a:lnTo>
                    <a:pt x="4872" y="961"/>
                  </a:lnTo>
                  <a:lnTo>
                    <a:pt x="4879" y="964"/>
                  </a:lnTo>
                  <a:lnTo>
                    <a:pt x="4887" y="967"/>
                  </a:lnTo>
                  <a:lnTo>
                    <a:pt x="4895" y="969"/>
                  </a:lnTo>
                  <a:lnTo>
                    <a:pt x="4904" y="972"/>
                  </a:lnTo>
                  <a:lnTo>
                    <a:pt x="4923" y="975"/>
                  </a:lnTo>
                  <a:lnTo>
                    <a:pt x="4945" y="976"/>
                  </a:lnTo>
                  <a:lnTo>
                    <a:pt x="4959" y="976"/>
                  </a:lnTo>
                  <a:lnTo>
                    <a:pt x="4973" y="975"/>
                  </a:lnTo>
                  <a:lnTo>
                    <a:pt x="4988" y="974"/>
                  </a:lnTo>
                  <a:lnTo>
                    <a:pt x="5002" y="972"/>
                  </a:lnTo>
                  <a:lnTo>
                    <a:pt x="5031" y="966"/>
                  </a:lnTo>
                  <a:lnTo>
                    <a:pt x="5060" y="958"/>
                  </a:lnTo>
                  <a:close/>
                  <a:moveTo>
                    <a:pt x="4579" y="1105"/>
                  </a:moveTo>
                  <a:lnTo>
                    <a:pt x="4807" y="1095"/>
                  </a:lnTo>
                  <a:lnTo>
                    <a:pt x="4816" y="1104"/>
                  </a:lnTo>
                  <a:lnTo>
                    <a:pt x="4826" y="1110"/>
                  </a:lnTo>
                  <a:lnTo>
                    <a:pt x="4837" y="1115"/>
                  </a:lnTo>
                  <a:lnTo>
                    <a:pt x="4850" y="1121"/>
                  </a:lnTo>
                  <a:lnTo>
                    <a:pt x="4865" y="1124"/>
                  </a:lnTo>
                  <a:lnTo>
                    <a:pt x="4881" y="1127"/>
                  </a:lnTo>
                  <a:lnTo>
                    <a:pt x="4899" y="1128"/>
                  </a:lnTo>
                  <a:lnTo>
                    <a:pt x="4918" y="1128"/>
                  </a:lnTo>
                  <a:lnTo>
                    <a:pt x="4934" y="1128"/>
                  </a:lnTo>
                  <a:lnTo>
                    <a:pt x="4948" y="1127"/>
                  </a:lnTo>
                  <a:lnTo>
                    <a:pt x="4962" y="1125"/>
                  </a:lnTo>
                  <a:lnTo>
                    <a:pt x="4975" y="1123"/>
                  </a:lnTo>
                  <a:lnTo>
                    <a:pt x="4988" y="1120"/>
                  </a:lnTo>
                  <a:lnTo>
                    <a:pt x="4999" y="1115"/>
                  </a:lnTo>
                  <a:lnTo>
                    <a:pt x="5008" y="1110"/>
                  </a:lnTo>
                  <a:lnTo>
                    <a:pt x="5018" y="1105"/>
                  </a:lnTo>
                  <a:lnTo>
                    <a:pt x="5025" y="1098"/>
                  </a:lnTo>
                  <a:lnTo>
                    <a:pt x="5033" y="1091"/>
                  </a:lnTo>
                  <a:lnTo>
                    <a:pt x="5038" y="1083"/>
                  </a:lnTo>
                  <a:lnTo>
                    <a:pt x="5044" y="1075"/>
                  </a:lnTo>
                  <a:lnTo>
                    <a:pt x="5048" y="1065"/>
                  </a:lnTo>
                  <a:lnTo>
                    <a:pt x="5051" y="1055"/>
                  </a:lnTo>
                  <a:lnTo>
                    <a:pt x="5053" y="1045"/>
                  </a:lnTo>
                  <a:lnTo>
                    <a:pt x="5055" y="1033"/>
                  </a:lnTo>
                  <a:lnTo>
                    <a:pt x="5034" y="1038"/>
                  </a:lnTo>
                  <a:lnTo>
                    <a:pt x="5014" y="1043"/>
                  </a:lnTo>
                  <a:lnTo>
                    <a:pt x="4991" y="1048"/>
                  </a:lnTo>
                  <a:lnTo>
                    <a:pt x="4967" y="1052"/>
                  </a:lnTo>
                  <a:lnTo>
                    <a:pt x="4944" y="1054"/>
                  </a:lnTo>
                  <a:lnTo>
                    <a:pt x="4919" y="1056"/>
                  </a:lnTo>
                  <a:lnTo>
                    <a:pt x="4892" y="1057"/>
                  </a:lnTo>
                  <a:lnTo>
                    <a:pt x="4865" y="1058"/>
                  </a:lnTo>
                  <a:lnTo>
                    <a:pt x="4835" y="1057"/>
                  </a:lnTo>
                  <a:lnTo>
                    <a:pt x="4806" y="1055"/>
                  </a:lnTo>
                  <a:lnTo>
                    <a:pt x="4779" y="1053"/>
                  </a:lnTo>
                  <a:lnTo>
                    <a:pt x="4753" y="1049"/>
                  </a:lnTo>
                  <a:lnTo>
                    <a:pt x="4727" y="1043"/>
                  </a:lnTo>
                  <a:lnTo>
                    <a:pt x="4703" y="1037"/>
                  </a:lnTo>
                  <a:lnTo>
                    <a:pt x="4680" y="1030"/>
                  </a:lnTo>
                  <a:lnTo>
                    <a:pt x="4658" y="1021"/>
                  </a:lnTo>
                  <a:lnTo>
                    <a:pt x="4638" y="1011"/>
                  </a:lnTo>
                  <a:lnTo>
                    <a:pt x="4620" y="1002"/>
                  </a:lnTo>
                  <a:lnTo>
                    <a:pt x="4612" y="996"/>
                  </a:lnTo>
                  <a:lnTo>
                    <a:pt x="4604" y="991"/>
                  </a:lnTo>
                  <a:lnTo>
                    <a:pt x="4598" y="984"/>
                  </a:lnTo>
                  <a:lnTo>
                    <a:pt x="4593" y="979"/>
                  </a:lnTo>
                  <a:lnTo>
                    <a:pt x="4587" y="973"/>
                  </a:lnTo>
                  <a:lnTo>
                    <a:pt x="4583" y="967"/>
                  </a:lnTo>
                  <a:lnTo>
                    <a:pt x="4580" y="961"/>
                  </a:lnTo>
                  <a:lnTo>
                    <a:pt x="4577" y="954"/>
                  </a:lnTo>
                  <a:lnTo>
                    <a:pt x="4574" y="948"/>
                  </a:lnTo>
                  <a:lnTo>
                    <a:pt x="4572" y="940"/>
                  </a:lnTo>
                  <a:lnTo>
                    <a:pt x="4571" y="934"/>
                  </a:lnTo>
                  <a:lnTo>
                    <a:pt x="4571" y="927"/>
                  </a:lnTo>
                  <a:lnTo>
                    <a:pt x="4571" y="919"/>
                  </a:lnTo>
                  <a:lnTo>
                    <a:pt x="4572" y="910"/>
                  </a:lnTo>
                  <a:lnTo>
                    <a:pt x="4574" y="903"/>
                  </a:lnTo>
                  <a:lnTo>
                    <a:pt x="4578" y="894"/>
                  </a:lnTo>
                  <a:lnTo>
                    <a:pt x="4582" y="887"/>
                  </a:lnTo>
                  <a:lnTo>
                    <a:pt x="4586" y="880"/>
                  </a:lnTo>
                  <a:lnTo>
                    <a:pt x="4592" y="873"/>
                  </a:lnTo>
                  <a:lnTo>
                    <a:pt x="4598" y="866"/>
                  </a:lnTo>
                  <a:lnTo>
                    <a:pt x="4606" y="860"/>
                  </a:lnTo>
                  <a:lnTo>
                    <a:pt x="4613" y="854"/>
                  </a:lnTo>
                  <a:lnTo>
                    <a:pt x="4622" y="847"/>
                  </a:lnTo>
                  <a:lnTo>
                    <a:pt x="4631" y="842"/>
                  </a:lnTo>
                  <a:lnTo>
                    <a:pt x="4642" y="836"/>
                  </a:lnTo>
                  <a:lnTo>
                    <a:pt x="4654" y="830"/>
                  </a:lnTo>
                  <a:lnTo>
                    <a:pt x="4666" y="826"/>
                  </a:lnTo>
                  <a:lnTo>
                    <a:pt x="4679" y="820"/>
                  </a:lnTo>
                  <a:lnTo>
                    <a:pt x="4706" y="812"/>
                  </a:lnTo>
                  <a:lnTo>
                    <a:pt x="4734" y="803"/>
                  </a:lnTo>
                  <a:lnTo>
                    <a:pt x="4764" y="797"/>
                  </a:lnTo>
                  <a:lnTo>
                    <a:pt x="4795" y="791"/>
                  </a:lnTo>
                  <a:lnTo>
                    <a:pt x="4827" y="787"/>
                  </a:lnTo>
                  <a:lnTo>
                    <a:pt x="4860" y="784"/>
                  </a:lnTo>
                  <a:lnTo>
                    <a:pt x="4894" y="783"/>
                  </a:lnTo>
                  <a:lnTo>
                    <a:pt x="4930" y="782"/>
                  </a:lnTo>
                  <a:lnTo>
                    <a:pt x="4974" y="783"/>
                  </a:lnTo>
                  <a:lnTo>
                    <a:pt x="5016" y="785"/>
                  </a:lnTo>
                  <a:lnTo>
                    <a:pt x="5055" y="789"/>
                  </a:lnTo>
                  <a:lnTo>
                    <a:pt x="5094" y="796"/>
                  </a:lnTo>
                  <a:lnTo>
                    <a:pt x="5129" y="803"/>
                  </a:lnTo>
                  <a:lnTo>
                    <a:pt x="5164" y="813"/>
                  </a:lnTo>
                  <a:lnTo>
                    <a:pt x="5181" y="818"/>
                  </a:lnTo>
                  <a:lnTo>
                    <a:pt x="5196" y="824"/>
                  </a:lnTo>
                  <a:lnTo>
                    <a:pt x="5212" y="830"/>
                  </a:lnTo>
                  <a:lnTo>
                    <a:pt x="5227" y="836"/>
                  </a:lnTo>
                  <a:lnTo>
                    <a:pt x="5241" y="844"/>
                  </a:lnTo>
                  <a:lnTo>
                    <a:pt x="5254" y="851"/>
                  </a:lnTo>
                  <a:lnTo>
                    <a:pt x="5267" y="860"/>
                  </a:lnTo>
                  <a:lnTo>
                    <a:pt x="5279" y="868"/>
                  </a:lnTo>
                  <a:lnTo>
                    <a:pt x="5289" y="877"/>
                  </a:lnTo>
                  <a:lnTo>
                    <a:pt x="5298" y="886"/>
                  </a:lnTo>
                  <a:lnTo>
                    <a:pt x="5308" y="895"/>
                  </a:lnTo>
                  <a:lnTo>
                    <a:pt x="5315" y="905"/>
                  </a:lnTo>
                  <a:lnTo>
                    <a:pt x="5322" y="916"/>
                  </a:lnTo>
                  <a:lnTo>
                    <a:pt x="5328" y="927"/>
                  </a:lnTo>
                  <a:lnTo>
                    <a:pt x="5333" y="937"/>
                  </a:lnTo>
                  <a:lnTo>
                    <a:pt x="5337" y="949"/>
                  </a:lnTo>
                  <a:lnTo>
                    <a:pt x="5340" y="961"/>
                  </a:lnTo>
                  <a:lnTo>
                    <a:pt x="5343" y="973"/>
                  </a:lnTo>
                  <a:lnTo>
                    <a:pt x="5344" y="986"/>
                  </a:lnTo>
                  <a:lnTo>
                    <a:pt x="5344" y="998"/>
                  </a:lnTo>
                  <a:lnTo>
                    <a:pt x="5344" y="1010"/>
                  </a:lnTo>
                  <a:lnTo>
                    <a:pt x="5343" y="1021"/>
                  </a:lnTo>
                  <a:lnTo>
                    <a:pt x="5341" y="1033"/>
                  </a:lnTo>
                  <a:lnTo>
                    <a:pt x="5338" y="1043"/>
                  </a:lnTo>
                  <a:lnTo>
                    <a:pt x="5333" y="1053"/>
                  </a:lnTo>
                  <a:lnTo>
                    <a:pt x="5329" y="1064"/>
                  </a:lnTo>
                  <a:lnTo>
                    <a:pt x="5324" y="1073"/>
                  </a:lnTo>
                  <a:lnTo>
                    <a:pt x="5317" y="1083"/>
                  </a:lnTo>
                  <a:lnTo>
                    <a:pt x="5311" y="1093"/>
                  </a:lnTo>
                  <a:lnTo>
                    <a:pt x="5302" y="1101"/>
                  </a:lnTo>
                  <a:lnTo>
                    <a:pt x="5294" y="1110"/>
                  </a:lnTo>
                  <a:lnTo>
                    <a:pt x="5284" y="1119"/>
                  </a:lnTo>
                  <a:lnTo>
                    <a:pt x="5273" y="1127"/>
                  </a:lnTo>
                  <a:lnTo>
                    <a:pt x="5263" y="1135"/>
                  </a:lnTo>
                  <a:lnTo>
                    <a:pt x="5250" y="1142"/>
                  </a:lnTo>
                  <a:lnTo>
                    <a:pt x="5237" y="1150"/>
                  </a:lnTo>
                  <a:lnTo>
                    <a:pt x="5223" y="1156"/>
                  </a:lnTo>
                  <a:lnTo>
                    <a:pt x="5209" y="1163"/>
                  </a:lnTo>
                  <a:lnTo>
                    <a:pt x="5193" y="1169"/>
                  </a:lnTo>
                  <a:lnTo>
                    <a:pt x="5177" y="1174"/>
                  </a:lnTo>
                  <a:lnTo>
                    <a:pt x="5160" y="1180"/>
                  </a:lnTo>
                  <a:lnTo>
                    <a:pt x="5142" y="1184"/>
                  </a:lnTo>
                  <a:lnTo>
                    <a:pt x="5123" y="1188"/>
                  </a:lnTo>
                  <a:lnTo>
                    <a:pt x="5104" y="1193"/>
                  </a:lnTo>
                  <a:lnTo>
                    <a:pt x="5083" y="1196"/>
                  </a:lnTo>
                  <a:lnTo>
                    <a:pt x="5063" y="1199"/>
                  </a:lnTo>
                  <a:lnTo>
                    <a:pt x="5040" y="1201"/>
                  </a:lnTo>
                  <a:lnTo>
                    <a:pt x="5018" y="1203"/>
                  </a:lnTo>
                  <a:lnTo>
                    <a:pt x="4971" y="1205"/>
                  </a:lnTo>
                  <a:lnTo>
                    <a:pt x="4919" y="1207"/>
                  </a:lnTo>
                  <a:lnTo>
                    <a:pt x="4886" y="1207"/>
                  </a:lnTo>
                  <a:lnTo>
                    <a:pt x="4855" y="1205"/>
                  </a:lnTo>
                  <a:lnTo>
                    <a:pt x="4825" y="1203"/>
                  </a:lnTo>
                  <a:lnTo>
                    <a:pt x="4796" y="1200"/>
                  </a:lnTo>
                  <a:lnTo>
                    <a:pt x="4769" y="1197"/>
                  </a:lnTo>
                  <a:lnTo>
                    <a:pt x="4743" y="1193"/>
                  </a:lnTo>
                  <a:lnTo>
                    <a:pt x="4718" y="1187"/>
                  </a:lnTo>
                  <a:lnTo>
                    <a:pt x="4695" y="1181"/>
                  </a:lnTo>
                  <a:lnTo>
                    <a:pt x="4673" y="1174"/>
                  </a:lnTo>
                  <a:lnTo>
                    <a:pt x="4654" y="1167"/>
                  </a:lnTo>
                  <a:lnTo>
                    <a:pt x="4637" y="1158"/>
                  </a:lnTo>
                  <a:lnTo>
                    <a:pt x="4621" y="1150"/>
                  </a:lnTo>
                  <a:lnTo>
                    <a:pt x="4608" y="1139"/>
                  </a:lnTo>
                  <a:lnTo>
                    <a:pt x="4596" y="1128"/>
                  </a:lnTo>
                  <a:lnTo>
                    <a:pt x="4586" y="1116"/>
                  </a:lnTo>
                  <a:lnTo>
                    <a:pt x="4579" y="1105"/>
                  </a:lnTo>
                  <a:close/>
                  <a:moveTo>
                    <a:pt x="5722" y="994"/>
                  </a:moveTo>
                  <a:lnTo>
                    <a:pt x="5969" y="994"/>
                  </a:lnTo>
                  <a:lnTo>
                    <a:pt x="5969" y="880"/>
                  </a:lnTo>
                  <a:lnTo>
                    <a:pt x="5722" y="994"/>
                  </a:lnTo>
                  <a:close/>
                  <a:moveTo>
                    <a:pt x="6336" y="1203"/>
                  </a:moveTo>
                  <a:lnTo>
                    <a:pt x="5858" y="1203"/>
                  </a:lnTo>
                  <a:lnTo>
                    <a:pt x="5858" y="1120"/>
                  </a:lnTo>
                  <a:lnTo>
                    <a:pt x="5969" y="1120"/>
                  </a:lnTo>
                  <a:lnTo>
                    <a:pt x="5969" y="1067"/>
                  </a:lnTo>
                  <a:lnTo>
                    <a:pt x="5585" y="1067"/>
                  </a:lnTo>
                  <a:lnTo>
                    <a:pt x="5533" y="981"/>
                  </a:lnTo>
                  <a:lnTo>
                    <a:pt x="5960" y="782"/>
                  </a:lnTo>
                  <a:lnTo>
                    <a:pt x="6243" y="782"/>
                  </a:lnTo>
                  <a:lnTo>
                    <a:pt x="6243" y="994"/>
                  </a:lnTo>
                  <a:lnTo>
                    <a:pt x="6336" y="994"/>
                  </a:lnTo>
                  <a:lnTo>
                    <a:pt x="6336" y="1067"/>
                  </a:lnTo>
                  <a:lnTo>
                    <a:pt x="6243" y="1067"/>
                  </a:lnTo>
                  <a:lnTo>
                    <a:pt x="6243" y="1120"/>
                  </a:lnTo>
                  <a:lnTo>
                    <a:pt x="6336" y="1120"/>
                  </a:lnTo>
                  <a:lnTo>
                    <a:pt x="6336" y="1203"/>
                  </a:lnTo>
                  <a:close/>
                  <a:moveTo>
                    <a:pt x="7115" y="1073"/>
                  </a:moveTo>
                  <a:lnTo>
                    <a:pt x="7304" y="1073"/>
                  </a:lnTo>
                  <a:lnTo>
                    <a:pt x="7296" y="1203"/>
                  </a:lnTo>
                  <a:lnTo>
                    <a:pt x="6569" y="1203"/>
                  </a:lnTo>
                  <a:lnTo>
                    <a:pt x="6568" y="1194"/>
                  </a:lnTo>
                  <a:lnTo>
                    <a:pt x="6568" y="1190"/>
                  </a:lnTo>
                  <a:lnTo>
                    <a:pt x="6568" y="1176"/>
                  </a:lnTo>
                  <a:lnTo>
                    <a:pt x="6571" y="1163"/>
                  </a:lnTo>
                  <a:lnTo>
                    <a:pt x="6576" y="1149"/>
                  </a:lnTo>
                  <a:lnTo>
                    <a:pt x="6581" y="1136"/>
                  </a:lnTo>
                  <a:lnTo>
                    <a:pt x="6590" y="1123"/>
                  </a:lnTo>
                  <a:lnTo>
                    <a:pt x="6599" y="1111"/>
                  </a:lnTo>
                  <a:lnTo>
                    <a:pt x="6610" y="1098"/>
                  </a:lnTo>
                  <a:lnTo>
                    <a:pt x="6623" y="1087"/>
                  </a:lnTo>
                  <a:lnTo>
                    <a:pt x="6638" y="1076"/>
                  </a:lnTo>
                  <a:lnTo>
                    <a:pt x="6656" y="1064"/>
                  </a:lnTo>
                  <a:lnTo>
                    <a:pt x="6678" y="1052"/>
                  </a:lnTo>
                  <a:lnTo>
                    <a:pt x="6701" y="1040"/>
                  </a:lnTo>
                  <a:lnTo>
                    <a:pt x="6727" y="1028"/>
                  </a:lnTo>
                  <a:lnTo>
                    <a:pt x="6756" y="1017"/>
                  </a:lnTo>
                  <a:lnTo>
                    <a:pt x="6788" y="1006"/>
                  </a:lnTo>
                  <a:lnTo>
                    <a:pt x="6823" y="994"/>
                  </a:lnTo>
                  <a:lnTo>
                    <a:pt x="6877" y="975"/>
                  </a:lnTo>
                  <a:lnTo>
                    <a:pt x="6921" y="959"/>
                  </a:lnTo>
                  <a:lnTo>
                    <a:pt x="6956" y="946"/>
                  </a:lnTo>
                  <a:lnTo>
                    <a:pt x="6978" y="935"/>
                  </a:lnTo>
                  <a:lnTo>
                    <a:pt x="6986" y="931"/>
                  </a:lnTo>
                  <a:lnTo>
                    <a:pt x="6993" y="927"/>
                  </a:lnTo>
                  <a:lnTo>
                    <a:pt x="7000" y="921"/>
                  </a:lnTo>
                  <a:lnTo>
                    <a:pt x="7004" y="917"/>
                  </a:lnTo>
                  <a:lnTo>
                    <a:pt x="7008" y="913"/>
                  </a:lnTo>
                  <a:lnTo>
                    <a:pt x="7010" y="907"/>
                  </a:lnTo>
                  <a:lnTo>
                    <a:pt x="7013" y="903"/>
                  </a:lnTo>
                  <a:lnTo>
                    <a:pt x="7013" y="899"/>
                  </a:lnTo>
                  <a:lnTo>
                    <a:pt x="7013" y="894"/>
                  </a:lnTo>
                  <a:lnTo>
                    <a:pt x="7012" y="890"/>
                  </a:lnTo>
                  <a:lnTo>
                    <a:pt x="7009" y="886"/>
                  </a:lnTo>
                  <a:lnTo>
                    <a:pt x="7007" y="881"/>
                  </a:lnTo>
                  <a:lnTo>
                    <a:pt x="7004" y="878"/>
                  </a:lnTo>
                  <a:lnTo>
                    <a:pt x="7000" y="875"/>
                  </a:lnTo>
                  <a:lnTo>
                    <a:pt x="6994" y="872"/>
                  </a:lnTo>
                  <a:lnTo>
                    <a:pt x="6989" y="869"/>
                  </a:lnTo>
                  <a:lnTo>
                    <a:pt x="6983" y="866"/>
                  </a:lnTo>
                  <a:lnTo>
                    <a:pt x="6976" y="863"/>
                  </a:lnTo>
                  <a:lnTo>
                    <a:pt x="6969" y="862"/>
                  </a:lnTo>
                  <a:lnTo>
                    <a:pt x="6960" y="860"/>
                  </a:lnTo>
                  <a:lnTo>
                    <a:pt x="6941" y="858"/>
                  </a:lnTo>
                  <a:lnTo>
                    <a:pt x="6918" y="857"/>
                  </a:lnTo>
                  <a:lnTo>
                    <a:pt x="6894" y="858"/>
                  </a:lnTo>
                  <a:lnTo>
                    <a:pt x="6874" y="861"/>
                  </a:lnTo>
                  <a:lnTo>
                    <a:pt x="6865" y="863"/>
                  </a:lnTo>
                  <a:lnTo>
                    <a:pt x="6857" y="865"/>
                  </a:lnTo>
                  <a:lnTo>
                    <a:pt x="6849" y="869"/>
                  </a:lnTo>
                  <a:lnTo>
                    <a:pt x="6843" y="872"/>
                  </a:lnTo>
                  <a:lnTo>
                    <a:pt x="6837" y="875"/>
                  </a:lnTo>
                  <a:lnTo>
                    <a:pt x="6831" y="879"/>
                  </a:lnTo>
                  <a:lnTo>
                    <a:pt x="6827" y="885"/>
                  </a:lnTo>
                  <a:lnTo>
                    <a:pt x="6824" y="890"/>
                  </a:lnTo>
                  <a:lnTo>
                    <a:pt x="6820" y="895"/>
                  </a:lnTo>
                  <a:lnTo>
                    <a:pt x="6818" y="902"/>
                  </a:lnTo>
                  <a:lnTo>
                    <a:pt x="6817" y="908"/>
                  </a:lnTo>
                  <a:lnTo>
                    <a:pt x="6817" y="915"/>
                  </a:lnTo>
                  <a:lnTo>
                    <a:pt x="6582" y="912"/>
                  </a:lnTo>
                  <a:lnTo>
                    <a:pt x="6583" y="903"/>
                  </a:lnTo>
                  <a:lnTo>
                    <a:pt x="6585" y="894"/>
                  </a:lnTo>
                  <a:lnTo>
                    <a:pt x="6589" y="887"/>
                  </a:lnTo>
                  <a:lnTo>
                    <a:pt x="6592" y="879"/>
                  </a:lnTo>
                  <a:lnTo>
                    <a:pt x="6595" y="872"/>
                  </a:lnTo>
                  <a:lnTo>
                    <a:pt x="6600" y="864"/>
                  </a:lnTo>
                  <a:lnTo>
                    <a:pt x="6606" y="858"/>
                  </a:lnTo>
                  <a:lnTo>
                    <a:pt x="6612" y="851"/>
                  </a:lnTo>
                  <a:lnTo>
                    <a:pt x="6619" y="845"/>
                  </a:lnTo>
                  <a:lnTo>
                    <a:pt x="6626" y="840"/>
                  </a:lnTo>
                  <a:lnTo>
                    <a:pt x="6635" y="833"/>
                  </a:lnTo>
                  <a:lnTo>
                    <a:pt x="6643" y="829"/>
                  </a:lnTo>
                  <a:lnTo>
                    <a:pt x="6653" y="824"/>
                  </a:lnTo>
                  <a:lnTo>
                    <a:pt x="6664" y="819"/>
                  </a:lnTo>
                  <a:lnTo>
                    <a:pt x="6674" y="815"/>
                  </a:lnTo>
                  <a:lnTo>
                    <a:pt x="6686" y="811"/>
                  </a:lnTo>
                  <a:lnTo>
                    <a:pt x="6712" y="804"/>
                  </a:lnTo>
                  <a:lnTo>
                    <a:pt x="6739" y="798"/>
                  </a:lnTo>
                  <a:lnTo>
                    <a:pt x="6767" y="794"/>
                  </a:lnTo>
                  <a:lnTo>
                    <a:pt x="6797" y="789"/>
                  </a:lnTo>
                  <a:lnTo>
                    <a:pt x="6829" y="786"/>
                  </a:lnTo>
                  <a:lnTo>
                    <a:pt x="6862" y="784"/>
                  </a:lnTo>
                  <a:lnTo>
                    <a:pt x="6897" y="782"/>
                  </a:lnTo>
                  <a:lnTo>
                    <a:pt x="6933" y="782"/>
                  </a:lnTo>
                  <a:lnTo>
                    <a:pt x="6973" y="783"/>
                  </a:lnTo>
                  <a:lnTo>
                    <a:pt x="7012" y="784"/>
                  </a:lnTo>
                  <a:lnTo>
                    <a:pt x="7047" y="786"/>
                  </a:lnTo>
                  <a:lnTo>
                    <a:pt x="7081" y="790"/>
                  </a:lnTo>
                  <a:lnTo>
                    <a:pt x="7112" y="795"/>
                  </a:lnTo>
                  <a:lnTo>
                    <a:pt x="7144" y="801"/>
                  </a:lnTo>
                  <a:lnTo>
                    <a:pt x="7171" y="807"/>
                  </a:lnTo>
                  <a:lnTo>
                    <a:pt x="7197" y="816"/>
                  </a:lnTo>
                  <a:lnTo>
                    <a:pt x="7221" y="825"/>
                  </a:lnTo>
                  <a:lnTo>
                    <a:pt x="7241" y="834"/>
                  </a:lnTo>
                  <a:lnTo>
                    <a:pt x="7251" y="839"/>
                  </a:lnTo>
                  <a:lnTo>
                    <a:pt x="7260" y="844"/>
                  </a:lnTo>
                  <a:lnTo>
                    <a:pt x="7267" y="849"/>
                  </a:lnTo>
                  <a:lnTo>
                    <a:pt x="7273" y="855"/>
                  </a:lnTo>
                  <a:lnTo>
                    <a:pt x="7279" y="860"/>
                  </a:lnTo>
                  <a:lnTo>
                    <a:pt x="7284" y="866"/>
                  </a:lnTo>
                  <a:lnTo>
                    <a:pt x="7288" y="872"/>
                  </a:lnTo>
                  <a:lnTo>
                    <a:pt x="7292" y="878"/>
                  </a:lnTo>
                  <a:lnTo>
                    <a:pt x="7295" y="885"/>
                  </a:lnTo>
                  <a:lnTo>
                    <a:pt x="7297" y="891"/>
                  </a:lnTo>
                  <a:lnTo>
                    <a:pt x="7298" y="898"/>
                  </a:lnTo>
                  <a:lnTo>
                    <a:pt x="7298" y="905"/>
                  </a:lnTo>
                  <a:lnTo>
                    <a:pt x="7298" y="914"/>
                  </a:lnTo>
                  <a:lnTo>
                    <a:pt x="7295" y="922"/>
                  </a:lnTo>
                  <a:lnTo>
                    <a:pt x="7292" y="931"/>
                  </a:lnTo>
                  <a:lnTo>
                    <a:pt x="7285" y="938"/>
                  </a:lnTo>
                  <a:lnTo>
                    <a:pt x="7279" y="947"/>
                  </a:lnTo>
                  <a:lnTo>
                    <a:pt x="7270" y="954"/>
                  </a:lnTo>
                  <a:lnTo>
                    <a:pt x="7260" y="962"/>
                  </a:lnTo>
                  <a:lnTo>
                    <a:pt x="7248" y="969"/>
                  </a:lnTo>
                  <a:lnTo>
                    <a:pt x="7233" y="977"/>
                  </a:lnTo>
                  <a:lnTo>
                    <a:pt x="7215" y="986"/>
                  </a:lnTo>
                  <a:lnTo>
                    <a:pt x="7194" y="993"/>
                  </a:lnTo>
                  <a:lnTo>
                    <a:pt x="7171" y="1001"/>
                  </a:lnTo>
                  <a:lnTo>
                    <a:pt x="7145" y="1009"/>
                  </a:lnTo>
                  <a:lnTo>
                    <a:pt x="7115" y="1018"/>
                  </a:lnTo>
                  <a:lnTo>
                    <a:pt x="7082" y="1025"/>
                  </a:lnTo>
                  <a:lnTo>
                    <a:pt x="7047" y="1034"/>
                  </a:lnTo>
                  <a:lnTo>
                    <a:pt x="6992" y="1047"/>
                  </a:lnTo>
                  <a:lnTo>
                    <a:pt x="6947" y="1058"/>
                  </a:lnTo>
                  <a:lnTo>
                    <a:pt x="6912" y="1067"/>
                  </a:lnTo>
                  <a:lnTo>
                    <a:pt x="6887" y="1076"/>
                  </a:lnTo>
                  <a:lnTo>
                    <a:pt x="6868" y="1083"/>
                  </a:lnTo>
                  <a:lnTo>
                    <a:pt x="6850" y="1091"/>
                  </a:lnTo>
                  <a:lnTo>
                    <a:pt x="6835" y="1099"/>
                  </a:lnTo>
                  <a:lnTo>
                    <a:pt x="6824" y="1108"/>
                  </a:lnTo>
                  <a:lnTo>
                    <a:pt x="7111" y="1108"/>
                  </a:lnTo>
                  <a:lnTo>
                    <a:pt x="7115" y="107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noEditPoints="1"/>
            </p:cNvSpPr>
            <p:nvPr/>
          </p:nvSpPr>
          <p:spPr bwMode="auto">
            <a:xfrm>
              <a:off x="533" y="2395"/>
              <a:ext cx="944" cy="696"/>
            </a:xfrm>
            <a:custGeom>
              <a:avLst/>
              <a:gdLst>
                <a:gd name="T0" fmla="*/ 503 w 13220"/>
                <a:gd name="T1" fmla="*/ 814 h 9747"/>
                <a:gd name="T2" fmla="*/ 750 w 13220"/>
                <a:gd name="T3" fmla="*/ 995 h 9747"/>
                <a:gd name="T4" fmla="*/ 1020 w 13220"/>
                <a:gd name="T5" fmla="*/ 2052 h 9747"/>
                <a:gd name="T6" fmla="*/ 66 w 13220"/>
                <a:gd name="T7" fmla="*/ 2085 h 9747"/>
                <a:gd name="T8" fmla="*/ 779 w 13220"/>
                <a:gd name="T9" fmla="*/ 1670 h 9747"/>
                <a:gd name="T10" fmla="*/ 915 w 13220"/>
                <a:gd name="T11" fmla="*/ 2433 h 9747"/>
                <a:gd name="T12" fmla="*/ 837 w 13220"/>
                <a:gd name="T13" fmla="*/ 2867 h 9747"/>
                <a:gd name="T14" fmla="*/ 341 w 13220"/>
                <a:gd name="T15" fmla="*/ 3349 h 9747"/>
                <a:gd name="T16" fmla="*/ 222 w 13220"/>
                <a:gd name="T17" fmla="*/ 3727 h 9747"/>
                <a:gd name="T18" fmla="*/ 718 w 13220"/>
                <a:gd name="T19" fmla="*/ 3555 h 9747"/>
                <a:gd name="T20" fmla="*/ 414 w 13220"/>
                <a:gd name="T21" fmla="*/ 4409 h 9747"/>
                <a:gd name="T22" fmla="*/ 1032 w 13220"/>
                <a:gd name="T23" fmla="*/ 5141 h 9747"/>
                <a:gd name="T24" fmla="*/ 1290 w 13220"/>
                <a:gd name="T25" fmla="*/ 5249 h 9747"/>
                <a:gd name="T26" fmla="*/ 1600 w 13220"/>
                <a:gd name="T27" fmla="*/ 6086 h 9747"/>
                <a:gd name="T28" fmla="*/ 1247 w 13220"/>
                <a:gd name="T29" fmla="*/ 6337 h 9747"/>
                <a:gd name="T30" fmla="*/ 1969 w 13220"/>
                <a:gd name="T31" fmla="*/ 6628 h 9747"/>
                <a:gd name="T32" fmla="*/ 2034 w 13220"/>
                <a:gd name="T33" fmla="*/ 6899 h 9747"/>
                <a:gd name="T34" fmla="*/ 1782 w 13220"/>
                <a:gd name="T35" fmla="*/ 7139 h 9747"/>
                <a:gd name="T36" fmla="*/ 2326 w 13220"/>
                <a:gd name="T37" fmla="*/ 7070 h 9747"/>
                <a:gd name="T38" fmla="*/ 2579 w 13220"/>
                <a:gd name="T39" fmla="*/ 8019 h 9747"/>
                <a:gd name="T40" fmla="*/ 3161 w 13220"/>
                <a:gd name="T41" fmla="*/ 8195 h 9747"/>
                <a:gd name="T42" fmla="*/ 3817 w 13220"/>
                <a:gd name="T43" fmla="*/ 8035 h 9747"/>
                <a:gd name="T44" fmla="*/ 3379 w 13220"/>
                <a:gd name="T45" fmla="*/ 8107 h 9747"/>
                <a:gd name="T46" fmla="*/ 3956 w 13220"/>
                <a:gd name="T47" fmla="*/ 8312 h 9747"/>
                <a:gd name="T48" fmla="*/ 4673 w 13220"/>
                <a:gd name="T49" fmla="*/ 8533 h 9747"/>
                <a:gd name="T50" fmla="*/ 4825 w 13220"/>
                <a:gd name="T51" fmla="*/ 9159 h 9747"/>
                <a:gd name="T52" fmla="*/ 5227 w 13220"/>
                <a:gd name="T53" fmla="*/ 8845 h 9747"/>
                <a:gd name="T54" fmla="*/ 5493 w 13220"/>
                <a:gd name="T55" fmla="*/ 9522 h 9747"/>
                <a:gd name="T56" fmla="*/ 5662 w 13220"/>
                <a:gd name="T57" fmla="*/ 8980 h 9747"/>
                <a:gd name="T58" fmla="*/ 5905 w 13220"/>
                <a:gd name="T59" fmla="*/ 9568 h 9747"/>
                <a:gd name="T60" fmla="*/ 6621 w 13220"/>
                <a:gd name="T61" fmla="*/ 9552 h 9747"/>
                <a:gd name="T62" fmla="*/ 6326 w 13220"/>
                <a:gd name="T63" fmla="*/ 9398 h 9747"/>
                <a:gd name="T64" fmla="*/ 7080 w 13220"/>
                <a:gd name="T65" fmla="*/ 9384 h 9747"/>
                <a:gd name="T66" fmla="*/ 7211 w 13220"/>
                <a:gd name="T67" fmla="*/ 9113 h 9747"/>
                <a:gd name="T68" fmla="*/ 7690 w 13220"/>
                <a:gd name="T69" fmla="*/ 9138 h 9747"/>
                <a:gd name="T70" fmla="*/ 8279 w 13220"/>
                <a:gd name="T71" fmla="*/ 8760 h 9747"/>
                <a:gd name="T72" fmla="*/ 8554 w 13220"/>
                <a:gd name="T73" fmla="*/ 9168 h 9747"/>
                <a:gd name="T74" fmla="*/ 9147 w 13220"/>
                <a:gd name="T75" fmla="*/ 9006 h 9747"/>
                <a:gd name="T76" fmla="*/ 9485 w 13220"/>
                <a:gd name="T77" fmla="*/ 8698 h 9747"/>
                <a:gd name="T78" fmla="*/ 9574 w 13220"/>
                <a:gd name="T79" fmla="*/ 8300 h 9747"/>
                <a:gd name="T80" fmla="*/ 10133 w 13220"/>
                <a:gd name="T81" fmla="*/ 8084 h 9747"/>
                <a:gd name="T82" fmla="*/ 10224 w 13220"/>
                <a:gd name="T83" fmla="*/ 7920 h 9747"/>
                <a:gd name="T84" fmla="*/ 10785 w 13220"/>
                <a:gd name="T85" fmla="*/ 7933 h 9747"/>
                <a:gd name="T86" fmla="*/ 10951 w 13220"/>
                <a:gd name="T87" fmla="*/ 7166 h 9747"/>
                <a:gd name="T88" fmla="*/ 11443 w 13220"/>
                <a:gd name="T89" fmla="*/ 7286 h 9747"/>
                <a:gd name="T90" fmla="*/ 11054 w 13220"/>
                <a:gd name="T91" fmla="*/ 7347 h 9747"/>
                <a:gd name="T92" fmla="*/ 11434 w 13220"/>
                <a:gd name="T93" fmla="*/ 6851 h 9747"/>
                <a:gd name="T94" fmla="*/ 11568 w 13220"/>
                <a:gd name="T95" fmla="*/ 6460 h 9747"/>
                <a:gd name="T96" fmla="*/ 11993 w 13220"/>
                <a:gd name="T97" fmla="*/ 6075 h 9747"/>
                <a:gd name="T98" fmla="*/ 12010 w 13220"/>
                <a:gd name="T99" fmla="*/ 5924 h 9747"/>
                <a:gd name="T100" fmla="*/ 12237 w 13220"/>
                <a:gd name="T101" fmla="*/ 5210 h 9747"/>
                <a:gd name="T102" fmla="*/ 12340 w 13220"/>
                <a:gd name="T103" fmla="*/ 4207 h 9747"/>
                <a:gd name="T104" fmla="*/ 12529 w 13220"/>
                <a:gd name="T105" fmla="*/ 3833 h 9747"/>
                <a:gd name="T106" fmla="*/ 12985 w 13220"/>
                <a:gd name="T107" fmla="*/ 3852 h 9747"/>
                <a:gd name="T108" fmla="*/ 12812 w 13220"/>
                <a:gd name="T109" fmla="*/ 3612 h 9747"/>
                <a:gd name="T110" fmla="*/ 12541 w 13220"/>
                <a:gd name="T111" fmla="*/ 3451 h 9747"/>
                <a:gd name="T112" fmla="*/ 13124 w 13220"/>
                <a:gd name="T113" fmla="*/ 2934 h 9747"/>
                <a:gd name="T114" fmla="*/ 12481 w 13220"/>
                <a:gd name="T115" fmla="*/ 2597 h 9747"/>
                <a:gd name="T116" fmla="*/ 13197 w 13220"/>
                <a:gd name="T117" fmla="*/ 1219 h 9747"/>
                <a:gd name="T118" fmla="*/ 13047 w 13220"/>
                <a:gd name="T119" fmla="*/ 2300 h 9747"/>
                <a:gd name="T120" fmla="*/ 12599 w 13220"/>
                <a:gd name="T121" fmla="*/ 2049 h 9747"/>
                <a:gd name="T122" fmla="*/ 13217 w 13220"/>
                <a:gd name="T123" fmla="*/ 876 h 9747"/>
                <a:gd name="T124" fmla="*/ 12660 w 13220"/>
                <a:gd name="T125" fmla="*/ 927 h 9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20" h="9747">
                  <a:moveTo>
                    <a:pt x="927" y="419"/>
                  </a:moveTo>
                  <a:lnTo>
                    <a:pt x="699" y="429"/>
                  </a:lnTo>
                  <a:lnTo>
                    <a:pt x="654" y="432"/>
                  </a:lnTo>
                  <a:lnTo>
                    <a:pt x="610" y="434"/>
                  </a:lnTo>
                  <a:lnTo>
                    <a:pt x="567" y="438"/>
                  </a:lnTo>
                  <a:lnTo>
                    <a:pt x="527" y="441"/>
                  </a:lnTo>
                  <a:lnTo>
                    <a:pt x="486" y="444"/>
                  </a:lnTo>
                  <a:lnTo>
                    <a:pt x="447" y="448"/>
                  </a:lnTo>
                  <a:lnTo>
                    <a:pt x="409" y="453"/>
                  </a:lnTo>
                  <a:lnTo>
                    <a:pt x="373" y="457"/>
                  </a:lnTo>
                  <a:lnTo>
                    <a:pt x="373" y="456"/>
                  </a:lnTo>
                  <a:lnTo>
                    <a:pt x="403" y="442"/>
                  </a:lnTo>
                  <a:lnTo>
                    <a:pt x="433" y="428"/>
                  </a:lnTo>
                  <a:lnTo>
                    <a:pt x="464" y="413"/>
                  </a:lnTo>
                  <a:lnTo>
                    <a:pt x="495" y="397"/>
                  </a:lnTo>
                  <a:lnTo>
                    <a:pt x="527" y="381"/>
                  </a:lnTo>
                  <a:lnTo>
                    <a:pt x="557" y="364"/>
                  </a:lnTo>
                  <a:lnTo>
                    <a:pt x="587" y="348"/>
                  </a:lnTo>
                  <a:lnTo>
                    <a:pt x="616" y="330"/>
                  </a:lnTo>
                  <a:lnTo>
                    <a:pt x="915" y="158"/>
                  </a:lnTo>
                  <a:lnTo>
                    <a:pt x="908" y="0"/>
                  </a:lnTo>
                  <a:lnTo>
                    <a:pt x="150" y="34"/>
                  </a:lnTo>
                  <a:lnTo>
                    <a:pt x="156" y="166"/>
                  </a:lnTo>
                  <a:lnTo>
                    <a:pt x="389" y="155"/>
                  </a:lnTo>
                  <a:lnTo>
                    <a:pt x="438" y="153"/>
                  </a:lnTo>
                  <a:lnTo>
                    <a:pt x="485" y="150"/>
                  </a:lnTo>
                  <a:lnTo>
                    <a:pt x="530" y="148"/>
                  </a:lnTo>
                  <a:lnTo>
                    <a:pt x="572" y="145"/>
                  </a:lnTo>
                  <a:lnTo>
                    <a:pt x="612" y="142"/>
                  </a:lnTo>
                  <a:lnTo>
                    <a:pt x="651" y="138"/>
                  </a:lnTo>
                  <a:lnTo>
                    <a:pt x="688" y="135"/>
                  </a:lnTo>
                  <a:lnTo>
                    <a:pt x="723" y="132"/>
                  </a:lnTo>
                  <a:lnTo>
                    <a:pt x="724" y="135"/>
                  </a:lnTo>
                  <a:lnTo>
                    <a:pt x="693" y="149"/>
                  </a:lnTo>
                  <a:lnTo>
                    <a:pt x="661" y="164"/>
                  </a:lnTo>
                  <a:lnTo>
                    <a:pt x="630" y="180"/>
                  </a:lnTo>
                  <a:lnTo>
                    <a:pt x="597" y="196"/>
                  </a:lnTo>
                  <a:lnTo>
                    <a:pt x="565" y="212"/>
                  </a:lnTo>
                  <a:lnTo>
                    <a:pt x="534" y="230"/>
                  </a:lnTo>
                  <a:lnTo>
                    <a:pt x="504" y="247"/>
                  </a:lnTo>
                  <a:lnTo>
                    <a:pt x="475" y="263"/>
                  </a:lnTo>
                  <a:lnTo>
                    <a:pt x="169" y="440"/>
                  </a:lnTo>
                  <a:lnTo>
                    <a:pt x="175" y="586"/>
                  </a:lnTo>
                  <a:lnTo>
                    <a:pt x="933" y="551"/>
                  </a:lnTo>
                  <a:lnTo>
                    <a:pt x="927" y="419"/>
                  </a:lnTo>
                  <a:close/>
                  <a:moveTo>
                    <a:pt x="604" y="781"/>
                  </a:moveTo>
                  <a:lnTo>
                    <a:pt x="612" y="794"/>
                  </a:lnTo>
                  <a:lnTo>
                    <a:pt x="621" y="809"/>
                  </a:lnTo>
                  <a:lnTo>
                    <a:pt x="627" y="825"/>
                  </a:lnTo>
                  <a:lnTo>
                    <a:pt x="634" y="841"/>
                  </a:lnTo>
                  <a:lnTo>
                    <a:pt x="639" y="858"/>
                  </a:lnTo>
                  <a:lnTo>
                    <a:pt x="644" y="876"/>
                  </a:lnTo>
                  <a:lnTo>
                    <a:pt x="646" y="895"/>
                  </a:lnTo>
                  <a:lnTo>
                    <a:pt x="648" y="914"/>
                  </a:lnTo>
                  <a:lnTo>
                    <a:pt x="648" y="928"/>
                  </a:lnTo>
                  <a:lnTo>
                    <a:pt x="647" y="941"/>
                  </a:lnTo>
                  <a:lnTo>
                    <a:pt x="646" y="953"/>
                  </a:lnTo>
                  <a:lnTo>
                    <a:pt x="642" y="963"/>
                  </a:lnTo>
                  <a:lnTo>
                    <a:pt x="639" y="973"/>
                  </a:lnTo>
                  <a:lnTo>
                    <a:pt x="635" y="980"/>
                  </a:lnTo>
                  <a:lnTo>
                    <a:pt x="630" y="988"/>
                  </a:lnTo>
                  <a:lnTo>
                    <a:pt x="624" y="994"/>
                  </a:lnTo>
                  <a:lnTo>
                    <a:pt x="618" y="1000"/>
                  </a:lnTo>
                  <a:lnTo>
                    <a:pt x="610" y="1004"/>
                  </a:lnTo>
                  <a:lnTo>
                    <a:pt x="603" y="1007"/>
                  </a:lnTo>
                  <a:lnTo>
                    <a:pt x="594" y="1010"/>
                  </a:lnTo>
                  <a:lnTo>
                    <a:pt x="586" y="1013"/>
                  </a:lnTo>
                  <a:lnTo>
                    <a:pt x="576" y="1015"/>
                  </a:lnTo>
                  <a:lnTo>
                    <a:pt x="566" y="1016"/>
                  </a:lnTo>
                  <a:lnTo>
                    <a:pt x="557" y="1017"/>
                  </a:lnTo>
                  <a:lnTo>
                    <a:pt x="554" y="985"/>
                  </a:lnTo>
                  <a:lnTo>
                    <a:pt x="551" y="954"/>
                  </a:lnTo>
                  <a:lnTo>
                    <a:pt x="546" y="925"/>
                  </a:lnTo>
                  <a:lnTo>
                    <a:pt x="538" y="897"/>
                  </a:lnTo>
                  <a:lnTo>
                    <a:pt x="531" y="871"/>
                  </a:lnTo>
                  <a:lnTo>
                    <a:pt x="520" y="846"/>
                  </a:lnTo>
                  <a:lnTo>
                    <a:pt x="515" y="836"/>
                  </a:lnTo>
                  <a:lnTo>
                    <a:pt x="509" y="824"/>
                  </a:lnTo>
                  <a:lnTo>
                    <a:pt x="503" y="814"/>
                  </a:lnTo>
                  <a:lnTo>
                    <a:pt x="496" y="803"/>
                  </a:lnTo>
                  <a:lnTo>
                    <a:pt x="489" y="795"/>
                  </a:lnTo>
                  <a:lnTo>
                    <a:pt x="481" y="785"/>
                  </a:lnTo>
                  <a:lnTo>
                    <a:pt x="474" y="778"/>
                  </a:lnTo>
                  <a:lnTo>
                    <a:pt x="465" y="769"/>
                  </a:lnTo>
                  <a:lnTo>
                    <a:pt x="457" y="763"/>
                  </a:lnTo>
                  <a:lnTo>
                    <a:pt x="448" y="756"/>
                  </a:lnTo>
                  <a:lnTo>
                    <a:pt x="438" y="750"/>
                  </a:lnTo>
                  <a:lnTo>
                    <a:pt x="429" y="744"/>
                  </a:lnTo>
                  <a:lnTo>
                    <a:pt x="419" y="740"/>
                  </a:lnTo>
                  <a:lnTo>
                    <a:pt x="408" y="736"/>
                  </a:lnTo>
                  <a:lnTo>
                    <a:pt x="397" y="733"/>
                  </a:lnTo>
                  <a:lnTo>
                    <a:pt x="386" y="730"/>
                  </a:lnTo>
                  <a:lnTo>
                    <a:pt x="374" y="728"/>
                  </a:lnTo>
                  <a:lnTo>
                    <a:pt x="361" y="727"/>
                  </a:lnTo>
                  <a:lnTo>
                    <a:pt x="349" y="726"/>
                  </a:lnTo>
                  <a:lnTo>
                    <a:pt x="336" y="726"/>
                  </a:lnTo>
                  <a:lnTo>
                    <a:pt x="319" y="728"/>
                  </a:lnTo>
                  <a:lnTo>
                    <a:pt x="303" y="732"/>
                  </a:lnTo>
                  <a:lnTo>
                    <a:pt x="288" y="736"/>
                  </a:lnTo>
                  <a:lnTo>
                    <a:pt x="273" y="741"/>
                  </a:lnTo>
                  <a:lnTo>
                    <a:pt x="259" y="748"/>
                  </a:lnTo>
                  <a:lnTo>
                    <a:pt x="246" y="756"/>
                  </a:lnTo>
                  <a:lnTo>
                    <a:pt x="233" y="766"/>
                  </a:lnTo>
                  <a:lnTo>
                    <a:pt x="223" y="777"/>
                  </a:lnTo>
                  <a:lnTo>
                    <a:pt x="212" y="788"/>
                  </a:lnTo>
                  <a:lnTo>
                    <a:pt x="203" y="800"/>
                  </a:lnTo>
                  <a:lnTo>
                    <a:pt x="196" y="814"/>
                  </a:lnTo>
                  <a:lnTo>
                    <a:pt x="189" y="829"/>
                  </a:lnTo>
                  <a:lnTo>
                    <a:pt x="184" y="845"/>
                  </a:lnTo>
                  <a:lnTo>
                    <a:pt x="181" y="862"/>
                  </a:lnTo>
                  <a:lnTo>
                    <a:pt x="179" y="880"/>
                  </a:lnTo>
                  <a:lnTo>
                    <a:pt x="179" y="899"/>
                  </a:lnTo>
                  <a:lnTo>
                    <a:pt x="180" y="910"/>
                  </a:lnTo>
                  <a:lnTo>
                    <a:pt x="181" y="921"/>
                  </a:lnTo>
                  <a:lnTo>
                    <a:pt x="183" y="932"/>
                  </a:lnTo>
                  <a:lnTo>
                    <a:pt x="185" y="943"/>
                  </a:lnTo>
                  <a:lnTo>
                    <a:pt x="188" y="953"/>
                  </a:lnTo>
                  <a:lnTo>
                    <a:pt x="192" y="963"/>
                  </a:lnTo>
                  <a:lnTo>
                    <a:pt x="196" y="973"/>
                  </a:lnTo>
                  <a:lnTo>
                    <a:pt x="200" y="982"/>
                  </a:lnTo>
                  <a:lnTo>
                    <a:pt x="205" y="991"/>
                  </a:lnTo>
                  <a:lnTo>
                    <a:pt x="211" y="1000"/>
                  </a:lnTo>
                  <a:lnTo>
                    <a:pt x="217" y="1007"/>
                  </a:lnTo>
                  <a:lnTo>
                    <a:pt x="224" y="1015"/>
                  </a:lnTo>
                  <a:lnTo>
                    <a:pt x="230" y="1022"/>
                  </a:lnTo>
                  <a:lnTo>
                    <a:pt x="238" y="1029"/>
                  </a:lnTo>
                  <a:lnTo>
                    <a:pt x="245" y="1035"/>
                  </a:lnTo>
                  <a:lnTo>
                    <a:pt x="254" y="1042"/>
                  </a:lnTo>
                  <a:lnTo>
                    <a:pt x="254" y="1045"/>
                  </a:lnTo>
                  <a:lnTo>
                    <a:pt x="197" y="1056"/>
                  </a:lnTo>
                  <a:lnTo>
                    <a:pt x="203" y="1186"/>
                  </a:lnTo>
                  <a:lnTo>
                    <a:pt x="230" y="1182"/>
                  </a:lnTo>
                  <a:lnTo>
                    <a:pt x="262" y="1178"/>
                  </a:lnTo>
                  <a:lnTo>
                    <a:pt x="297" y="1175"/>
                  </a:lnTo>
                  <a:lnTo>
                    <a:pt x="333" y="1172"/>
                  </a:lnTo>
                  <a:lnTo>
                    <a:pt x="534" y="1164"/>
                  </a:lnTo>
                  <a:lnTo>
                    <a:pt x="557" y="1162"/>
                  </a:lnTo>
                  <a:lnTo>
                    <a:pt x="578" y="1160"/>
                  </a:lnTo>
                  <a:lnTo>
                    <a:pt x="600" y="1155"/>
                  </a:lnTo>
                  <a:lnTo>
                    <a:pt x="620" y="1150"/>
                  </a:lnTo>
                  <a:lnTo>
                    <a:pt x="639" y="1142"/>
                  </a:lnTo>
                  <a:lnTo>
                    <a:pt x="657" y="1134"/>
                  </a:lnTo>
                  <a:lnTo>
                    <a:pt x="667" y="1130"/>
                  </a:lnTo>
                  <a:lnTo>
                    <a:pt x="676" y="1124"/>
                  </a:lnTo>
                  <a:lnTo>
                    <a:pt x="683" y="1118"/>
                  </a:lnTo>
                  <a:lnTo>
                    <a:pt x="691" y="1112"/>
                  </a:lnTo>
                  <a:lnTo>
                    <a:pt x="698" y="1105"/>
                  </a:lnTo>
                  <a:lnTo>
                    <a:pt x="706" y="1098"/>
                  </a:lnTo>
                  <a:lnTo>
                    <a:pt x="712" y="1090"/>
                  </a:lnTo>
                  <a:lnTo>
                    <a:pt x="719" y="1082"/>
                  </a:lnTo>
                  <a:lnTo>
                    <a:pt x="724" y="1073"/>
                  </a:lnTo>
                  <a:lnTo>
                    <a:pt x="729" y="1064"/>
                  </a:lnTo>
                  <a:lnTo>
                    <a:pt x="735" y="1053"/>
                  </a:lnTo>
                  <a:lnTo>
                    <a:pt x="739" y="1043"/>
                  </a:lnTo>
                  <a:lnTo>
                    <a:pt x="742" y="1032"/>
                  </a:lnTo>
                  <a:lnTo>
                    <a:pt x="746" y="1020"/>
                  </a:lnTo>
                  <a:lnTo>
                    <a:pt x="749" y="1008"/>
                  </a:lnTo>
                  <a:lnTo>
                    <a:pt x="750" y="995"/>
                  </a:lnTo>
                  <a:lnTo>
                    <a:pt x="752" y="982"/>
                  </a:lnTo>
                  <a:lnTo>
                    <a:pt x="753" y="968"/>
                  </a:lnTo>
                  <a:lnTo>
                    <a:pt x="753" y="953"/>
                  </a:lnTo>
                  <a:lnTo>
                    <a:pt x="753" y="936"/>
                  </a:lnTo>
                  <a:lnTo>
                    <a:pt x="750" y="905"/>
                  </a:lnTo>
                  <a:lnTo>
                    <a:pt x="746" y="876"/>
                  </a:lnTo>
                  <a:lnTo>
                    <a:pt x="739" y="848"/>
                  </a:lnTo>
                  <a:lnTo>
                    <a:pt x="733" y="824"/>
                  </a:lnTo>
                  <a:lnTo>
                    <a:pt x="724" y="801"/>
                  </a:lnTo>
                  <a:lnTo>
                    <a:pt x="715" y="781"/>
                  </a:lnTo>
                  <a:lnTo>
                    <a:pt x="707" y="764"/>
                  </a:lnTo>
                  <a:lnTo>
                    <a:pt x="697" y="749"/>
                  </a:lnTo>
                  <a:lnTo>
                    <a:pt x="604" y="781"/>
                  </a:lnTo>
                  <a:close/>
                  <a:moveTo>
                    <a:pt x="385" y="1029"/>
                  </a:moveTo>
                  <a:lnTo>
                    <a:pt x="372" y="1029"/>
                  </a:lnTo>
                  <a:lnTo>
                    <a:pt x="360" y="1027"/>
                  </a:lnTo>
                  <a:lnTo>
                    <a:pt x="349" y="1024"/>
                  </a:lnTo>
                  <a:lnTo>
                    <a:pt x="340" y="1021"/>
                  </a:lnTo>
                  <a:lnTo>
                    <a:pt x="331" y="1017"/>
                  </a:lnTo>
                  <a:lnTo>
                    <a:pt x="323" y="1012"/>
                  </a:lnTo>
                  <a:lnTo>
                    <a:pt x="316" y="1005"/>
                  </a:lnTo>
                  <a:lnTo>
                    <a:pt x="310" y="999"/>
                  </a:lnTo>
                  <a:lnTo>
                    <a:pt x="304" y="992"/>
                  </a:lnTo>
                  <a:lnTo>
                    <a:pt x="299" y="985"/>
                  </a:lnTo>
                  <a:lnTo>
                    <a:pt x="295" y="977"/>
                  </a:lnTo>
                  <a:lnTo>
                    <a:pt x="291" y="970"/>
                  </a:lnTo>
                  <a:lnTo>
                    <a:pt x="289" y="962"/>
                  </a:lnTo>
                  <a:lnTo>
                    <a:pt x="287" y="955"/>
                  </a:lnTo>
                  <a:lnTo>
                    <a:pt x="286" y="948"/>
                  </a:lnTo>
                  <a:lnTo>
                    <a:pt x="286" y="941"/>
                  </a:lnTo>
                  <a:lnTo>
                    <a:pt x="286" y="934"/>
                  </a:lnTo>
                  <a:lnTo>
                    <a:pt x="286" y="928"/>
                  </a:lnTo>
                  <a:lnTo>
                    <a:pt x="287" y="921"/>
                  </a:lnTo>
                  <a:lnTo>
                    <a:pt x="289" y="915"/>
                  </a:lnTo>
                  <a:lnTo>
                    <a:pt x="291" y="909"/>
                  </a:lnTo>
                  <a:lnTo>
                    <a:pt x="294" y="903"/>
                  </a:lnTo>
                  <a:lnTo>
                    <a:pt x="297" y="898"/>
                  </a:lnTo>
                  <a:lnTo>
                    <a:pt x="301" y="892"/>
                  </a:lnTo>
                  <a:lnTo>
                    <a:pt x="306" y="887"/>
                  </a:lnTo>
                  <a:lnTo>
                    <a:pt x="311" y="883"/>
                  </a:lnTo>
                  <a:lnTo>
                    <a:pt x="317" y="880"/>
                  </a:lnTo>
                  <a:lnTo>
                    <a:pt x="324" y="876"/>
                  </a:lnTo>
                  <a:lnTo>
                    <a:pt x="331" y="873"/>
                  </a:lnTo>
                  <a:lnTo>
                    <a:pt x="340" y="871"/>
                  </a:lnTo>
                  <a:lnTo>
                    <a:pt x="348" y="870"/>
                  </a:lnTo>
                  <a:lnTo>
                    <a:pt x="357" y="869"/>
                  </a:lnTo>
                  <a:lnTo>
                    <a:pt x="372" y="869"/>
                  </a:lnTo>
                  <a:lnTo>
                    <a:pt x="385" y="871"/>
                  </a:lnTo>
                  <a:lnTo>
                    <a:pt x="397" y="875"/>
                  </a:lnTo>
                  <a:lnTo>
                    <a:pt x="407" y="881"/>
                  </a:lnTo>
                  <a:lnTo>
                    <a:pt x="417" y="887"/>
                  </a:lnTo>
                  <a:lnTo>
                    <a:pt x="425" y="896"/>
                  </a:lnTo>
                  <a:lnTo>
                    <a:pt x="432" y="905"/>
                  </a:lnTo>
                  <a:lnTo>
                    <a:pt x="438" y="916"/>
                  </a:lnTo>
                  <a:lnTo>
                    <a:pt x="445" y="928"/>
                  </a:lnTo>
                  <a:lnTo>
                    <a:pt x="449" y="940"/>
                  </a:lnTo>
                  <a:lnTo>
                    <a:pt x="453" y="953"/>
                  </a:lnTo>
                  <a:lnTo>
                    <a:pt x="457" y="966"/>
                  </a:lnTo>
                  <a:lnTo>
                    <a:pt x="459" y="980"/>
                  </a:lnTo>
                  <a:lnTo>
                    <a:pt x="461" y="995"/>
                  </a:lnTo>
                  <a:lnTo>
                    <a:pt x="462" y="1010"/>
                  </a:lnTo>
                  <a:lnTo>
                    <a:pt x="463" y="1024"/>
                  </a:lnTo>
                  <a:lnTo>
                    <a:pt x="385" y="1029"/>
                  </a:lnTo>
                  <a:close/>
                  <a:moveTo>
                    <a:pt x="946" y="2125"/>
                  </a:moveTo>
                  <a:lnTo>
                    <a:pt x="955" y="2124"/>
                  </a:lnTo>
                  <a:lnTo>
                    <a:pt x="962" y="2123"/>
                  </a:lnTo>
                  <a:lnTo>
                    <a:pt x="970" y="2121"/>
                  </a:lnTo>
                  <a:lnTo>
                    <a:pt x="977" y="2119"/>
                  </a:lnTo>
                  <a:lnTo>
                    <a:pt x="984" y="2115"/>
                  </a:lnTo>
                  <a:lnTo>
                    <a:pt x="990" y="2111"/>
                  </a:lnTo>
                  <a:lnTo>
                    <a:pt x="996" y="2107"/>
                  </a:lnTo>
                  <a:lnTo>
                    <a:pt x="1001" y="2101"/>
                  </a:lnTo>
                  <a:lnTo>
                    <a:pt x="1005" y="2096"/>
                  </a:lnTo>
                  <a:lnTo>
                    <a:pt x="1010" y="2090"/>
                  </a:lnTo>
                  <a:lnTo>
                    <a:pt x="1013" y="2083"/>
                  </a:lnTo>
                  <a:lnTo>
                    <a:pt x="1016" y="2076"/>
                  </a:lnTo>
                  <a:lnTo>
                    <a:pt x="1018" y="2069"/>
                  </a:lnTo>
                  <a:lnTo>
                    <a:pt x="1020" y="2061"/>
                  </a:lnTo>
                  <a:lnTo>
                    <a:pt x="1020" y="2052"/>
                  </a:lnTo>
                  <a:lnTo>
                    <a:pt x="1020" y="2044"/>
                  </a:lnTo>
                  <a:lnTo>
                    <a:pt x="1020" y="2035"/>
                  </a:lnTo>
                  <a:lnTo>
                    <a:pt x="1018" y="2027"/>
                  </a:lnTo>
                  <a:lnTo>
                    <a:pt x="1016" y="2020"/>
                  </a:lnTo>
                  <a:lnTo>
                    <a:pt x="1013" y="2012"/>
                  </a:lnTo>
                  <a:lnTo>
                    <a:pt x="1010" y="2006"/>
                  </a:lnTo>
                  <a:lnTo>
                    <a:pt x="1005" y="2000"/>
                  </a:lnTo>
                  <a:lnTo>
                    <a:pt x="1001" y="1993"/>
                  </a:lnTo>
                  <a:lnTo>
                    <a:pt x="996" y="1988"/>
                  </a:lnTo>
                  <a:lnTo>
                    <a:pt x="990" y="1983"/>
                  </a:lnTo>
                  <a:lnTo>
                    <a:pt x="984" y="1979"/>
                  </a:lnTo>
                  <a:lnTo>
                    <a:pt x="977" y="1976"/>
                  </a:lnTo>
                  <a:lnTo>
                    <a:pt x="971" y="1973"/>
                  </a:lnTo>
                  <a:lnTo>
                    <a:pt x="963" y="1971"/>
                  </a:lnTo>
                  <a:lnTo>
                    <a:pt x="956" y="1970"/>
                  </a:lnTo>
                  <a:lnTo>
                    <a:pt x="947" y="1968"/>
                  </a:lnTo>
                  <a:lnTo>
                    <a:pt x="939" y="1968"/>
                  </a:lnTo>
                  <a:lnTo>
                    <a:pt x="931" y="1970"/>
                  </a:lnTo>
                  <a:lnTo>
                    <a:pt x="923" y="1971"/>
                  </a:lnTo>
                  <a:lnTo>
                    <a:pt x="915" y="1973"/>
                  </a:lnTo>
                  <a:lnTo>
                    <a:pt x="909" y="1976"/>
                  </a:lnTo>
                  <a:lnTo>
                    <a:pt x="902" y="1979"/>
                  </a:lnTo>
                  <a:lnTo>
                    <a:pt x="896" y="1983"/>
                  </a:lnTo>
                  <a:lnTo>
                    <a:pt x="889" y="1988"/>
                  </a:lnTo>
                  <a:lnTo>
                    <a:pt x="884" y="1993"/>
                  </a:lnTo>
                  <a:lnTo>
                    <a:pt x="880" y="1998"/>
                  </a:lnTo>
                  <a:lnTo>
                    <a:pt x="875" y="2005"/>
                  </a:lnTo>
                  <a:lnTo>
                    <a:pt x="872" y="2011"/>
                  </a:lnTo>
                  <a:lnTo>
                    <a:pt x="869" y="2018"/>
                  </a:lnTo>
                  <a:lnTo>
                    <a:pt x="867" y="2025"/>
                  </a:lnTo>
                  <a:lnTo>
                    <a:pt x="866" y="2033"/>
                  </a:lnTo>
                  <a:lnTo>
                    <a:pt x="865" y="2041"/>
                  </a:lnTo>
                  <a:lnTo>
                    <a:pt x="865" y="2050"/>
                  </a:lnTo>
                  <a:lnTo>
                    <a:pt x="866" y="2059"/>
                  </a:lnTo>
                  <a:lnTo>
                    <a:pt x="867" y="2066"/>
                  </a:lnTo>
                  <a:lnTo>
                    <a:pt x="869" y="2074"/>
                  </a:lnTo>
                  <a:lnTo>
                    <a:pt x="872" y="2081"/>
                  </a:lnTo>
                  <a:lnTo>
                    <a:pt x="875" y="2088"/>
                  </a:lnTo>
                  <a:lnTo>
                    <a:pt x="879" y="2094"/>
                  </a:lnTo>
                  <a:lnTo>
                    <a:pt x="884" y="2100"/>
                  </a:lnTo>
                  <a:lnTo>
                    <a:pt x="888" y="2106"/>
                  </a:lnTo>
                  <a:lnTo>
                    <a:pt x="894" y="2110"/>
                  </a:lnTo>
                  <a:lnTo>
                    <a:pt x="900" y="2114"/>
                  </a:lnTo>
                  <a:lnTo>
                    <a:pt x="907" y="2118"/>
                  </a:lnTo>
                  <a:lnTo>
                    <a:pt x="914" y="2121"/>
                  </a:lnTo>
                  <a:lnTo>
                    <a:pt x="922" y="2123"/>
                  </a:lnTo>
                  <a:lnTo>
                    <a:pt x="929" y="2124"/>
                  </a:lnTo>
                  <a:lnTo>
                    <a:pt x="938" y="2125"/>
                  </a:lnTo>
                  <a:lnTo>
                    <a:pt x="946" y="2125"/>
                  </a:lnTo>
                  <a:close/>
                  <a:moveTo>
                    <a:pt x="790" y="1981"/>
                  </a:moveTo>
                  <a:lnTo>
                    <a:pt x="330" y="2003"/>
                  </a:lnTo>
                  <a:lnTo>
                    <a:pt x="282" y="2004"/>
                  </a:lnTo>
                  <a:lnTo>
                    <a:pt x="240" y="2004"/>
                  </a:lnTo>
                  <a:lnTo>
                    <a:pt x="222" y="2002"/>
                  </a:lnTo>
                  <a:lnTo>
                    <a:pt x="204" y="2000"/>
                  </a:lnTo>
                  <a:lnTo>
                    <a:pt x="189" y="1996"/>
                  </a:lnTo>
                  <a:lnTo>
                    <a:pt x="175" y="1991"/>
                  </a:lnTo>
                  <a:lnTo>
                    <a:pt x="163" y="1985"/>
                  </a:lnTo>
                  <a:lnTo>
                    <a:pt x="152" y="1977"/>
                  </a:lnTo>
                  <a:lnTo>
                    <a:pt x="146" y="1972"/>
                  </a:lnTo>
                  <a:lnTo>
                    <a:pt x="142" y="1967"/>
                  </a:lnTo>
                  <a:lnTo>
                    <a:pt x="138" y="1962"/>
                  </a:lnTo>
                  <a:lnTo>
                    <a:pt x="134" y="1956"/>
                  </a:lnTo>
                  <a:lnTo>
                    <a:pt x="127" y="1942"/>
                  </a:lnTo>
                  <a:lnTo>
                    <a:pt x="122" y="1927"/>
                  </a:lnTo>
                  <a:lnTo>
                    <a:pt x="117" y="1908"/>
                  </a:lnTo>
                  <a:lnTo>
                    <a:pt x="113" y="1888"/>
                  </a:lnTo>
                  <a:lnTo>
                    <a:pt x="0" y="1907"/>
                  </a:lnTo>
                  <a:lnTo>
                    <a:pt x="2" y="1930"/>
                  </a:lnTo>
                  <a:lnTo>
                    <a:pt x="5" y="1951"/>
                  </a:lnTo>
                  <a:lnTo>
                    <a:pt x="8" y="1972"/>
                  </a:lnTo>
                  <a:lnTo>
                    <a:pt x="12" y="1990"/>
                  </a:lnTo>
                  <a:lnTo>
                    <a:pt x="18" y="2007"/>
                  </a:lnTo>
                  <a:lnTo>
                    <a:pt x="24" y="2023"/>
                  </a:lnTo>
                  <a:lnTo>
                    <a:pt x="32" y="2038"/>
                  </a:lnTo>
                  <a:lnTo>
                    <a:pt x="39" y="2051"/>
                  </a:lnTo>
                  <a:lnTo>
                    <a:pt x="48" y="2064"/>
                  </a:lnTo>
                  <a:lnTo>
                    <a:pt x="56" y="2076"/>
                  </a:lnTo>
                  <a:lnTo>
                    <a:pt x="66" y="2085"/>
                  </a:lnTo>
                  <a:lnTo>
                    <a:pt x="77" y="2095"/>
                  </a:lnTo>
                  <a:lnTo>
                    <a:pt x="86" y="2104"/>
                  </a:lnTo>
                  <a:lnTo>
                    <a:pt x="98" y="2111"/>
                  </a:lnTo>
                  <a:lnTo>
                    <a:pt x="109" y="2119"/>
                  </a:lnTo>
                  <a:lnTo>
                    <a:pt x="121" y="2124"/>
                  </a:lnTo>
                  <a:lnTo>
                    <a:pt x="132" y="2129"/>
                  </a:lnTo>
                  <a:lnTo>
                    <a:pt x="144" y="2134"/>
                  </a:lnTo>
                  <a:lnTo>
                    <a:pt x="156" y="2138"/>
                  </a:lnTo>
                  <a:lnTo>
                    <a:pt x="169" y="2141"/>
                  </a:lnTo>
                  <a:lnTo>
                    <a:pt x="193" y="2145"/>
                  </a:lnTo>
                  <a:lnTo>
                    <a:pt x="217" y="2149"/>
                  </a:lnTo>
                  <a:lnTo>
                    <a:pt x="240" y="2151"/>
                  </a:lnTo>
                  <a:lnTo>
                    <a:pt x="262" y="2151"/>
                  </a:lnTo>
                  <a:lnTo>
                    <a:pt x="283" y="2151"/>
                  </a:lnTo>
                  <a:lnTo>
                    <a:pt x="300" y="2150"/>
                  </a:lnTo>
                  <a:lnTo>
                    <a:pt x="796" y="2127"/>
                  </a:lnTo>
                  <a:lnTo>
                    <a:pt x="790" y="1981"/>
                  </a:lnTo>
                  <a:close/>
                  <a:moveTo>
                    <a:pt x="692" y="1459"/>
                  </a:moveTo>
                  <a:lnTo>
                    <a:pt x="765" y="1448"/>
                  </a:lnTo>
                  <a:lnTo>
                    <a:pt x="759" y="1323"/>
                  </a:lnTo>
                  <a:lnTo>
                    <a:pt x="741" y="1324"/>
                  </a:lnTo>
                  <a:lnTo>
                    <a:pt x="722" y="1326"/>
                  </a:lnTo>
                  <a:lnTo>
                    <a:pt x="703" y="1327"/>
                  </a:lnTo>
                  <a:lnTo>
                    <a:pt x="683" y="1328"/>
                  </a:lnTo>
                  <a:lnTo>
                    <a:pt x="662" y="1330"/>
                  </a:lnTo>
                  <a:lnTo>
                    <a:pt x="640" y="1331"/>
                  </a:lnTo>
                  <a:lnTo>
                    <a:pt x="618" y="1332"/>
                  </a:lnTo>
                  <a:lnTo>
                    <a:pt x="594" y="1333"/>
                  </a:lnTo>
                  <a:lnTo>
                    <a:pt x="211" y="1352"/>
                  </a:lnTo>
                  <a:lnTo>
                    <a:pt x="217" y="1498"/>
                  </a:lnTo>
                  <a:lnTo>
                    <a:pt x="544" y="1482"/>
                  </a:lnTo>
                  <a:lnTo>
                    <a:pt x="559" y="1482"/>
                  </a:lnTo>
                  <a:lnTo>
                    <a:pt x="573" y="1484"/>
                  </a:lnTo>
                  <a:lnTo>
                    <a:pt x="586" y="1486"/>
                  </a:lnTo>
                  <a:lnTo>
                    <a:pt x="597" y="1489"/>
                  </a:lnTo>
                  <a:lnTo>
                    <a:pt x="608" y="1493"/>
                  </a:lnTo>
                  <a:lnTo>
                    <a:pt x="618" y="1499"/>
                  </a:lnTo>
                  <a:lnTo>
                    <a:pt x="626" y="1504"/>
                  </a:lnTo>
                  <a:lnTo>
                    <a:pt x="634" y="1510"/>
                  </a:lnTo>
                  <a:lnTo>
                    <a:pt x="640" y="1517"/>
                  </a:lnTo>
                  <a:lnTo>
                    <a:pt x="646" y="1524"/>
                  </a:lnTo>
                  <a:lnTo>
                    <a:pt x="651" y="1532"/>
                  </a:lnTo>
                  <a:lnTo>
                    <a:pt x="654" y="1539"/>
                  </a:lnTo>
                  <a:lnTo>
                    <a:pt x="657" y="1548"/>
                  </a:lnTo>
                  <a:lnTo>
                    <a:pt x="660" y="1555"/>
                  </a:lnTo>
                  <a:lnTo>
                    <a:pt x="662" y="1563"/>
                  </a:lnTo>
                  <a:lnTo>
                    <a:pt x="662" y="1570"/>
                  </a:lnTo>
                  <a:lnTo>
                    <a:pt x="662" y="1582"/>
                  </a:lnTo>
                  <a:lnTo>
                    <a:pt x="661" y="1592"/>
                  </a:lnTo>
                  <a:lnTo>
                    <a:pt x="659" y="1602"/>
                  </a:lnTo>
                  <a:lnTo>
                    <a:pt x="654" y="1610"/>
                  </a:lnTo>
                  <a:lnTo>
                    <a:pt x="650" y="1618"/>
                  </a:lnTo>
                  <a:lnTo>
                    <a:pt x="645" y="1625"/>
                  </a:lnTo>
                  <a:lnTo>
                    <a:pt x="637" y="1632"/>
                  </a:lnTo>
                  <a:lnTo>
                    <a:pt x="630" y="1637"/>
                  </a:lnTo>
                  <a:lnTo>
                    <a:pt x="622" y="1642"/>
                  </a:lnTo>
                  <a:lnTo>
                    <a:pt x="612" y="1647"/>
                  </a:lnTo>
                  <a:lnTo>
                    <a:pt x="603" y="1650"/>
                  </a:lnTo>
                  <a:lnTo>
                    <a:pt x="593" y="1653"/>
                  </a:lnTo>
                  <a:lnTo>
                    <a:pt x="581" y="1655"/>
                  </a:lnTo>
                  <a:lnTo>
                    <a:pt x="571" y="1657"/>
                  </a:lnTo>
                  <a:lnTo>
                    <a:pt x="558" y="1658"/>
                  </a:lnTo>
                  <a:lnTo>
                    <a:pt x="546" y="1659"/>
                  </a:lnTo>
                  <a:lnTo>
                    <a:pt x="226" y="1675"/>
                  </a:lnTo>
                  <a:lnTo>
                    <a:pt x="232" y="1820"/>
                  </a:lnTo>
                  <a:lnTo>
                    <a:pt x="568" y="1804"/>
                  </a:lnTo>
                  <a:lnTo>
                    <a:pt x="596" y="1802"/>
                  </a:lnTo>
                  <a:lnTo>
                    <a:pt x="622" y="1799"/>
                  </a:lnTo>
                  <a:lnTo>
                    <a:pt x="646" y="1794"/>
                  </a:lnTo>
                  <a:lnTo>
                    <a:pt x="667" y="1786"/>
                  </a:lnTo>
                  <a:lnTo>
                    <a:pt x="688" y="1779"/>
                  </a:lnTo>
                  <a:lnTo>
                    <a:pt x="705" y="1769"/>
                  </a:lnTo>
                  <a:lnTo>
                    <a:pt x="721" y="1757"/>
                  </a:lnTo>
                  <a:lnTo>
                    <a:pt x="735" y="1745"/>
                  </a:lnTo>
                  <a:lnTo>
                    <a:pt x="748" y="1732"/>
                  </a:lnTo>
                  <a:lnTo>
                    <a:pt x="758" y="1718"/>
                  </a:lnTo>
                  <a:lnTo>
                    <a:pt x="767" y="1703"/>
                  </a:lnTo>
                  <a:lnTo>
                    <a:pt x="773" y="1687"/>
                  </a:lnTo>
                  <a:lnTo>
                    <a:pt x="779" y="1670"/>
                  </a:lnTo>
                  <a:lnTo>
                    <a:pt x="782" y="1653"/>
                  </a:lnTo>
                  <a:lnTo>
                    <a:pt x="784" y="1635"/>
                  </a:lnTo>
                  <a:lnTo>
                    <a:pt x="784" y="1617"/>
                  </a:lnTo>
                  <a:lnTo>
                    <a:pt x="783" y="1602"/>
                  </a:lnTo>
                  <a:lnTo>
                    <a:pt x="781" y="1588"/>
                  </a:lnTo>
                  <a:lnTo>
                    <a:pt x="778" y="1575"/>
                  </a:lnTo>
                  <a:lnTo>
                    <a:pt x="775" y="1562"/>
                  </a:lnTo>
                  <a:lnTo>
                    <a:pt x="769" y="1550"/>
                  </a:lnTo>
                  <a:lnTo>
                    <a:pt x="764" y="1538"/>
                  </a:lnTo>
                  <a:lnTo>
                    <a:pt x="758" y="1528"/>
                  </a:lnTo>
                  <a:lnTo>
                    <a:pt x="752" y="1518"/>
                  </a:lnTo>
                  <a:lnTo>
                    <a:pt x="746" y="1508"/>
                  </a:lnTo>
                  <a:lnTo>
                    <a:pt x="738" y="1500"/>
                  </a:lnTo>
                  <a:lnTo>
                    <a:pt x="730" y="1491"/>
                  </a:lnTo>
                  <a:lnTo>
                    <a:pt x="723" y="1485"/>
                  </a:lnTo>
                  <a:lnTo>
                    <a:pt x="715" y="1477"/>
                  </a:lnTo>
                  <a:lnTo>
                    <a:pt x="707" y="1472"/>
                  </a:lnTo>
                  <a:lnTo>
                    <a:pt x="699" y="1466"/>
                  </a:lnTo>
                  <a:lnTo>
                    <a:pt x="692" y="1462"/>
                  </a:lnTo>
                  <a:lnTo>
                    <a:pt x="692" y="1459"/>
                  </a:lnTo>
                  <a:close/>
                  <a:moveTo>
                    <a:pt x="961" y="2444"/>
                  </a:moveTo>
                  <a:lnTo>
                    <a:pt x="969" y="2443"/>
                  </a:lnTo>
                  <a:lnTo>
                    <a:pt x="977" y="2442"/>
                  </a:lnTo>
                  <a:lnTo>
                    <a:pt x="985" y="2439"/>
                  </a:lnTo>
                  <a:lnTo>
                    <a:pt x="992" y="2436"/>
                  </a:lnTo>
                  <a:lnTo>
                    <a:pt x="999" y="2433"/>
                  </a:lnTo>
                  <a:lnTo>
                    <a:pt x="1005" y="2429"/>
                  </a:lnTo>
                  <a:lnTo>
                    <a:pt x="1011" y="2424"/>
                  </a:lnTo>
                  <a:lnTo>
                    <a:pt x="1016" y="2419"/>
                  </a:lnTo>
                  <a:lnTo>
                    <a:pt x="1020" y="2414"/>
                  </a:lnTo>
                  <a:lnTo>
                    <a:pt x="1025" y="2407"/>
                  </a:lnTo>
                  <a:lnTo>
                    <a:pt x="1028" y="2401"/>
                  </a:lnTo>
                  <a:lnTo>
                    <a:pt x="1031" y="2393"/>
                  </a:lnTo>
                  <a:lnTo>
                    <a:pt x="1033" y="2386"/>
                  </a:lnTo>
                  <a:lnTo>
                    <a:pt x="1034" y="2378"/>
                  </a:lnTo>
                  <a:lnTo>
                    <a:pt x="1035" y="2370"/>
                  </a:lnTo>
                  <a:lnTo>
                    <a:pt x="1035" y="2361"/>
                  </a:lnTo>
                  <a:lnTo>
                    <a:pt x="1034" y="2352"/>
                  </a:lnTo>
                  <a:lnTo>
                    <a:pt x="1033" y="2345"/>
                  </a:lnTo>
                  <a:lnTo>
                    <a:pt x="1031" y="2337"/>
                  </a:lnTo>
                  <a:lnTo>
                    <a:pt x="1028" y="2330"/>
                  </a:lnTo>
                  <a:lnTo>
                    <a:pt x="1025" y="2324"/>
                  </a:lnTo>
                  <a:lnTo>
                    <a:pt x="1020" y="2317"/>
                  </a:lnTo>
                  <a:lnTo>
                    <a:pt x="1016" y="2312"/>
                  </a:lnTo>
                  <a:lnTo>
                    <a:pt x="1011" y="2306"/>
                  </a:lnTo>
                  <a:lnTo>
                    <a:pt x="1005" y="2302"/>
                  </a:lnTo>
                  <a:lnTo>
                    <a:pt x="999" y="2298"/>
                  </a:lnTo>
                  <a:lnTo>
                    <a:pt x="992" y="2295"/>
                  </a:lnTo>
                  <a:lnTo>
                    <a:pt x="985" y="2291"/>
                  </a:lnTo>
                  <a:lnTo>
                    <a:pt x="977" y="2289"/>
                  </a:lnTo>
                  <a:lnTo>
                    <a:pt x="970" y="2288"/>
                  </a:lnTo>
                  <a:lnTo>
                    <a:pt x="962" y="2287"/>
                  </a:lnTo>
                  <a:lnTo>
                    <a:pt x="954" y="2287"/>
                  </a:lnTo>
                  <a:lnTo>
                    <a:pt x="945" y="2288"/>
                  </a:lnTo>
                  <a:lnTo>
                    <a:pt x="938" y="2289"/>
                  </a:lnTo>
                  <a:lnTo>
                    <a:pt x="930" y="2291"/>
                  </a:lnTo>
                  <a:lnTo>
                    <a:pt x="923" y="2293"/>
                  </a:lnTo>
                  <a:lnTo>
                    <a:pt x="916" y="2298"/>
                  </a:lnTo>
                  <a:lnTo>
                    <a:pt x="910" y="2301"/>
                  </a:lnTo>
                  <a:lnTo>
                    <a:pt x="904" y="2306"/>
                  </a:lnTo>
                  <a:lnTo>
                    <a:pt x="899" y="2311"/>
                  </a:lnTo>
                  <a:lnTo>
                    <a:pt x="895" y="2317"/>
                  </a:lnTo>
                  <a:lnTo>
                    <a:pt x="890" y="2322"/>
                  </a:lnTo>
                  <a:lnTo>
                    <a:pt x="887" y="2329"/>
                  </a:lnTo>
                  <a:lnTo>
                    <a:pt x="884" y="2336"/>
                  </a:lnTo>
                  <a:lnTo>
                    <a:pt x="882" y="2344"/>
                  </a:lnTo>
                  <a:lnTo>
                    <a:pt x="880" y="2351"/>
                  </a:lnTo>
                  <a:lnTo>
                    <a:pt x="880" y="2360"/>
                  </a:lnTo>
                  <a:lnTo>
                    <a:pt x="880" y="2369"/>
                  </a:lnTo>
                  <a:lnTo>
                    <a:pt x="880" y="2376"/>
                  </a:lnTo>
                  <a:lnTo>
                    <a:pt x="882" y="2385"/>
                  </a:lnTo>
                  <a:lnTo>
                    <a:pt x="884" y="2392"/>
                  </a:lnTo>
                  <a:lnTo>
                    <a:pt x="886" y="2400"/>
                  </a:lnTo>
                  <a:lnTo>
                    <a:pt x="889" y="2406"/>
                  </a:lnTo>
                  <a:lnTo>
                    <a:pt x="894" y="2413"/>
                  </a:lnTo>
                  <a:lnTo>
                    <a:pt x="898" y="2418"/>
                  </a:lnTo>
                  <a:lnTo>
                    <a:pt x="903" y="2423"/>
                  </a:lnTo>
                  <a:lnTo>
                    <a:pt x="909" y="2429"/>
                  </a:lnTo>
                  <a:lnTo>
                    <a:pt x="915" y="2433"/>
                  </a:lnTo>
                  <a:lnTo>
                    <a:pt x="922" y="2436"/>
                  </a:lnTo>
                  <a:lnTo>
                    <a:pt x="928" y="2439"/>
                  </a:lnTo>
                  <a:lnTo>
                    <a:pt x="936" y="2442"/>
                  </a:lnTo>
                  <a:lnTo>
                    <a:pt x="944" y="2443"/>
                  </a:lnTo>
                  <a:lnTo>
                    <a:pt x="953" y="2444"/>
                  </a:lnTo>
                  <a:lnTo>
                    <a:pt x="961" y="2444"/>
                  </a:lnTo>
                  <a:close/>
                  <a:moveTo>
                    <a:pt x="805" y="2300"/>
                  </a:moveTo>
                  <a:lnTo>
                    <a:pt x="255" y="2325"/>
                  </a:lnTo>
                  <a:lnTo>
                    <a:pt x="262" y="2470"/>
                  </a:lnTo>
                  <a:lnTo>
                    <a:pt x="811" y="2446"/>
                  </a:lnTo>
                  <a:lnTo>
                    <a:pt x="805" y="2300"/>
                  </a:lnTo>
                  <a:close/>
                  <a:moveTo>
                    <a:pt x="751" y="2752"/>
                  </a:moveTo>
                  <a:lnTo>
                    <a:pt x="825" y="2741"/>
                  </a:lnTo>
                  <a:lnTo>
                    <a:pt x="819" y="2615"/>
                  </a:lnTo>
                  <a:lnTo>
                    <a:pt x="800" y="2616"/>
                  </a:lnTo>
                  <a:lnTo>
                    <a:pt x="782" y="2619"/>
                  </a:lnTo>
                  <a:lnTo>
                    <a:pt x="763" y="2620"/>
                  </a:lnTo>
                  <a:lnTo>
                    <a:pt x="742" y="2622"/>
                  </a:lnTo>
                  <a:lnTo>
                    <a:pt x="722" y="2623"/>
                  </a:lnTo>
                  <a:lnTo>
                    <a:pt x="700" y="2624"/>
                  </a:lnTo>
                  <a:lnTo>
                    <a:pt x="678" y="2625"/>
                  </a:lnTo>
                  <a:lnTo>
                    <a:pt x="654" y="2626"/>
                  </a:lnTo>
                  <a:lnTo>
                    <a:pt x="270" y="2644"/>
                  </a:lnTo>
                  <a:lnTo>
                    <a:pt x="276" y="2790"/>
                  </a:lnTo>
                  <a:lnTo>
                    <a:pt x="604" y="2775"/>
                  </a:lnTo>
                  <a:lnTo>
                    <a:pt x="619" y="2775"/>
                  </a:lnTo>
                  <a:lnTo>
                    <a:pt x="632" y="2776"/>
                  </a:lnTo>
                  <a:lnTo>
                    <a:pt x="645" y="2778"/>
                  </a:lnTo>
                  <a:lnTo>
                    <a:pt x="656" y="2782"/>
                  </a:lnTo>
                  <a:lnTo>
                    <a:pt x="667" y="2786"/>
                  </a:lnTo>
                  <a:lnTo>
                    <a:pt x="677" y="2791"/>
                  </a:lnTo>
                  <a:lnTo>
                    <a:pt x="685" y="2797"/>
                  </a:lnTo>
                  <a:lnTo>
                    <a:pt x="693" y="2803"/>
                  </a:lnTo>
                  <a:lnTo>
                    <a:pt x="699" y="2809"/>
                  </a:lnTo>
                  <a:lnTo>
                    <a:pt x="705" y="2817"/>
                  </a:lnTo>
                  <a:lnTo>
                    <a:pt x="710" y="2824"/>
                  </a:lnTo>
                  <a:lnTo>
                    <a:pt x="714" y="2832"/>
                  </a:lnTo>
                  <a:lnTo>
                    <a:pt x="717" y="2841"/>
                  </a:lnTo>
                  <a:lnTo>
                    <a:pt x="720" y="2848"/>
                  </a:lnTo>
                  <a:lnTo>
                    <a:pt x="721" y="2856"/>
                  </a:lnTo>
                  <a:lnTo>
                    <a:pt x="722" y="2863"/>
                  </a:lnTo>
                  <a:lnTo>
                    <a:pt x="721" y="2875"/>
                  </a:lnTo>
                  <a:lnTo>
                    <a:pt x="720" y="2885"/>
                  </a:lnTo>
                  <a:lnTo>
                    <a:pt x="718" y="2894"/>
                  </a:lnTo>
                  <a:lnTo>
                    <a:pt x="713" y="2903"/>
                  </a:lnTo>
                  <a:lnTo>
                    <a:pt x="709" y="2910"/>
                  </a:lnTo>
                  <a:lnTo>
                    <a:pt x="704" y="2918"/>
                  </a:lnTo>
                  <a:lnTo>
                    <a:pt x="697" y="2924"/>
                  </a:lnTo>
                  <a:lnTo>
                    <a:pt x="690" y="2930"/>
                  </a:lnTo>
                  <a:lnTo>
                    <a:pt x="681" y="2935"/>
                  </a:lnTo>
                  <a:lnTo>
                    <a:pt x="673" y="2939"/>
                  </a:lnTo>
                  <a:lnTo>
                    <a:pt x="662" y="2942"/>
                  </a:lnTo>
                  <a:lnTo>
                    <a:pt x="652" y="2946"/>
                  </a:lnTo>
                  <a:lnTo>
                    <a:pt x="641" y="2949"/>
                  </a:lnTo>
                  <a:lnTo>
                    <a:pt x="630" y="2950"/>
                  </a:lnTo>
                  <a:lnTo>
                    <a:pt x="618" y="2952"/>
                  </a:lnTo>
                  <a:lnTo>
                    <a:pt x="605" y="2952"/>
                  </a:lnTo>
                  <a:lnTo>
                    <a:pt x="285" y="2967"/>
                  </a:lnTo>
                  <a:lnTo>
                    <a:pt x="291" y="3113"/>
                  </a:lnTo>
                  <a:lnTo>
                    <a:pt x="627" y="3097"/>
                  </a:lnTo>
                  <a:lnTo>
                    <a:pt x="655" y="3095"/>
                  </a:lnTo>
                  <a:lnTo>
                    <a:pt x="681" y="3092"/>
                  </a:lnTo>
                  <a:lnTo>
                    <a:pt x="705" y="3086"/>
                  </a:lnTo>
                  <a:lnTo>
                    <a:pt x="726" y="3079"/>
                  </a:lnTo>
                  <a:lnTo>
                    <a:pt x="747" y="3071"/>
                  </a:lnTo>
                  <a:lnTo>
                    <a:pt x="765" y="3062"/>
                  </a:lnTo>
                  <a:lnTo>
                    <a:pt x="781" y="3051"/>
                  </a:lnTo>
                  <a:lnTo>
                    <a:pt x="795" y="3038"/>
                  </a:lnTo>
                  <a:lnTo>
                    <a:pt x="807" y="3025"/>
                  </a:lnTo>
                  <a:lnTo>
                    <a:pt x="817" y="3011"/>
                  </a:lnTo>
                  <a:lnTo>
                    <a:pt x="826" y="2996"/>
                  </a:lnTo>
                  <a:lnTo>
                    <a:pt x="832" y="2980"/>
                  </a:lnTo>
                  <a:lnTo>
                    <a:pt x="838" y="2963"/>
                  </a:lnTo>
                  <a:lnTo>
                    <a:pt x="841" y="2946"/>
                  </a:lnTo>
                  <a:lnTo>
                    <a:pt x="843" y="2927"/>
                  </a:lnTo>
                  <a:lnTo>
                    <a:pt x="843" y="2909"/>
                  </a:lnTo>
                  <a:lnTo>
                    <a:pt x="842" y="2894"/>
                  </a:lnTo>
                  <a:lnTo>
                    <a:pt x="840" y="2880"/>
                  </a:lnTo>
                  <a:lnTo>
                    <a:pt x="837" y="2867"/>
                  </a:lnTo>
                  <a:lnTo>
                    <a:pt x="834" y="2855"/>
                  </a:lnTo>
                  <a:lnTo>
                    <a:pt x="829" y="2843"/>
                  </a:lnTo>
                  <a:lnTo>
                    <a:pt x="824" y="2831"/>
                  </a:lnTo>
                  <a:lnTo>
                    <a:pt x="817" y="2820"/>
                  </a:lnTo>
                  <a:lnTo>
                    <a:pt x="811" y="2811"/>
                  </a:lnTo>
                  <a:lnTo>
                    <a:pt x="805" y="2801"/>
                  </a:lnTo>
                  <a:lnTo>
                    <a:pt x="797" y="2792"/>
                  </a:lnTo>
                  <a:lnTo>
                    <a:pt x="790" y="2784"/>
                  </a:lnTo>
                  <a:lnTo>
                    <a:pt x="782" y="2777"/>
                  </a:lnTo>
                  <a:lnTo>
                    <a:pt x="775" y="2770"/>
                  </a:lnTo>
                  <a:lnTo>
                    <a:pt x="767" y="2764"/>
                  </a:lnTo>
                  <a:lnTo>
                    <a:pt x="758" y="2759"/>
                  </a:lnTo>
                  <a:lnTo>
                    <a:pt x="751" y="2755"/>
                  </a:lnTo>
                  <a:lnTo>
                    <a:pt x="751" y="2752"/>
                  </a:lnTo>
                  <a:close/>
                  <a:moveTo>
                    <a:pt x="802" y="3583"/>
                  </a:moveTo>
                  <a:lnTo>
                    <a:pt x="802" y="3581"/>
                  </a:lnTo>
                  <a:lnTo>
                    <a:pt x="810" y="3575"/>
                  </a:lnTo>
                  <a:lnTo>
                    <a:pt x="817" y="3569"/>
                  </a:lnTo>
                  <a:lnTo>
                    <a:pt x="824" y="3563"/>
                  </a:lnTo>
                  <a:lnTo>
                    <a:pt x="830" y="3556"/>
                  </a:lnTo>
                  <a:lnTo>
                    <a:pt x="837" y="3549"/>
                  </a:lnTo>
                  <a:lnTo>
                    <a:pt x="842" y="3541"/>
                  </a:lnTo>
                  <a:lnTo>
                    <a:pt x="848" y="3533"/>
                  </a:lnTo>
                  <a:lnTo>
                    <a:pt x="853" y="3524"/>
                  </a:lnTo>
                  <a:lnTo>
                    <a:pt x="857" y="3514"/>
                  </a:lnTo>
                  <a:lnTo>
                    <a:pt x="860" y="3505"/>
                  </a:lnTo>
                  <a:lnTo>
                    <a:pt x="864" y="3495"/>
                  </a:lnTo>
                  <a:lnTo>
                    <a:pt x="866" y="3484"/>
                  </a:lnTo>
                  <a:lnTo>
                    <a:pt x="867" y="3474"/>
                  </a:lnTo>
                  <a:lnTo>
                    <a:pt x="868" y="3462"/>
                  </a:lnTo>
                  <a:lnTo>
                    <a:pt x="868" y="3449"/>
                  </a:lnTo>
                  <a:lnTo>
                    <a:pt x="868" y="3437"/>
                  </a:lnTo>
                  <a:lnTo>
                    <a:pt x="867" y="3425"/>
                  </a:lnTo>
                  <a:lnTo>
                    <a:pt x="865" y="3415"/>
                  </a:lnTo>
                  <a:lnTo>
                    <a:pt x="863" y="3404"/>
                  </a:lnTo>
                  <a:lnTo>
                    <a:pt x="859" y="3393"/>
                  </a:lnTo>
                  <a:lnTo>
                    <a:pt x="855" y="3382"/>
                  </a:lnTo>
                  <a:lnTo>
                    <a:pt x="851" y="3372"/>
                  </a:lnTo>
                  <a:lnTo>
                    <a:pt x="846" y="3362"/>
                  </a:lnTo>
                  <a:lnTo>
                    <a:pt x="841" y="3352"/>
                  </a:lnTo>
                  <a:lnTo>
                    <a:pt x="835" y="3343"/>
                  </a:lnTo>
                  <a:lnTo>
                    <a:pt x="828" y="3333"/>
                  </a:lnTo>
                  <a:lnTo>
                    <a:pt x="822" y="3324"/>
                  </a:lnTo>
                  <a:lnTo>
                    <a:pt x="814" y="3316"/>
                  </a:lnTo>
                  <a:lnTo>
                    <a:pt x="806" y="3307"/>
                  </a:lnTo>
                  <a:lnTo>
                    <a:pt x="797" y="3300"/>
                  </a:lnTo>
                  <a:lnTo>
                    <a:pt x="788" y="3292"/>
                  </a:lnTo>
                  <a:lnTo>
                    <a:pt x="779" y="3285"/>
                  </a:lnTo>
                  <a:lnTo>
                    <a:pt x="768" y="3278"/>
                  </a:lnTo>
                  <a:lnTo>
                    <a:pt x="757" y="3272"/>
                  </a:lnTo>
                  <a:lnTo>
                    <a:pt x="747" y="3265"/>
                  </a:lnTo>
                  <a:lnTo>
                    <a:pt x="735" y="3260"/>
                  </a:lnTo>
                  <a:lnTo>
                    <a:pt x="723" y="3255"/>
                  </a:lnTo>
                  <a:lnTo>
                    <a:pt x="710" y="3250"/>
                  </a:lnTo>
                  <a:lnTo>
                    <a:pt x="697" y="3246"/>
                  </a:lnTo>
                  <a:lnTo>
                    <a:pt x="684" y="3243"/>
                  </a:lnTo>
                  <a:lnTo>
                    <a:pt x="670" y="3240"/>
                  </a:lnTo>
                  <a:lnTo>
                    <a:pt x="655" y="3238"/>
                  </a:lnTo>
                  <a:lnTo>
                    <a:pt x="641" y="3235"/>
                  </a:lnTo>
                  <a:lnTo>
                    <a:pt x="625" y="3233"/>
                  </a:lnTo>
                  <a:lnTo>
                    <a:pt x="610" y="3233"/>
                  </a:lnTo>
                  <a:lnTo>
                    <a:pt x="594" y="3233"/>
                  </a:lnTo>
                  <a:lnTo>
                    <a:pt x="578" y="3233"/>
                  </a:lnTo>
                  <a:lnTo>
                    <a:pt x="561" y="3234"/>
                  </a:lnTo>
                  <a:lnTo>
                    <a:pt x="533" y="3238"/>
                  </a:lnTo>
                  <a:lnTo>
                    <a:pt x="507" y="3243"/>
                  </a:lnTo>
                  <a:lnTo>
                    <a:pt x="481" y="3249"/>
                  </a:lnTo>
                  <a:lnTo>
                    <a:pt x="458" y="3258"/>
                  </a:lnTo>
                  <a:lnTo>
                    <a:pt x="435" y="3268"/>
                  </a:lnTo>
                  <a:lnTo>
                    <a:pt x="414" y="3279"/>
                  </a:lnTo>
                  <a:lnTo>
                    <a:pt x="404" y="3286"/>
                  </a:lnTo>
                  <a:lnTo>
                    <a:pt x="394" y="3292"/>
                  </a:lnTo>
                  <a:lnTo>
                    <a:pt x="385" y="3300"/>
                  </a:lnTo>
                  <a:lnTo>
                    <a:pt x="376" y="3306"/>
                  </a:lnTo>
                  <a:lnTo>
                    <a:pt x="369" y="3315"/>
                  </a:lnTo>
                  <a:lnTo>
                    <a:pt x="360" y="3322"/>
                  </a:lnTo>
                  <a:lnTo>
                    <a:pt x="354" y="3331"/>
                  </a:lnTo>
                  <a:lnTo>
                    <a:pt x="346" y="3339"/>
                  </a:lnTo>
                  <a:lnTo>
                    <a:pt x="341" y="3349"/>
                  </a:lnTo>
                  <a:lnTo>
                    <a:pt x="334" y="3359"/>
                  </a:lnTo>
                  <a:lnTo>
                    <a:pt x="330" y="3368"/>
                  </a:lnTo>
                  <a:lnTo>
                    <a:pt x="326" y="3378"/>
                  </a:lnTo>
                  <a:lnTo>
                    <a:pt x="321" y="3388"/>
                  </a:lnTo>
                  <a:lnTo>
                    <a:pt x="318" y="3398"/>
                  </a:lnTo>
                  <a:lnTo>
                    <a:pt x="315" y="3409"/>
                  </a:lnTo>
                  <a:lnTo>
                    <a:pt x="313" y="3421"/>
                  </a:lnTo>
                  <a:lnTo>
                    <a:pt x="312" y="3432"/>
                  </a:lnTo>
                  <a:lnTo>
                    <a:pt x="311" y="3443"/>
                  </a:lnTo>
                  <a:lnTo>
                    <a:pt x="311" y="3455"/>
                  </a:lnTo>
                  <a:lnTo>
                    <a:pt x="312" y="3467"/>
                  </a:lnTo>
                  <a:lnTo>
                    <a:pt x="313" y="3479"/>
                  </a:lnTo>
                  <a:lnTo>
                    <a:pt x="315" y="3490"/>
                  </a:lnTo>
                  <a:lnTo>
                    <a:pt x="317" y="3499"/>
                  </a:lnTo>
                  <a:lnTo>
                    <a:pt x="320" y="3510"/>
                  </a:lnTo>
                  <a:lnTo>
                    <a:pt x="324" y="3520"/>
                  </a:lnTo>
                  <a:lnTo>
                    <a:pt x="328" y="3528"/>
                  </a:lnTo>
                  <a:lnTo>
                    <a:pt x="332" y="3538"/>
                  </a:lnTo>
                  <a:lnTo>
                    <a:pt x="338" y="3546"/>
                  </a:lnTo>
                  <a:lnTo>
                    <a:pt x="343" y="3554"/>
                  </a:lnTo>
                  <a:lnTo>
                    <a:pt x="348" y="3561"/>
                  </a:lnTo>
                  <a:lnTo>
                    <a:pt x="355" y="3569"/>
                  </a:lnTo>
                  <a:lnTo>
                    <a:pt x="361" y="3576"/>
                  </a:lnTo>
                  <a:lnTo>
                    <a:pt x="369" y="3582"/>
                  </a:lnTo>
                  <a:lnTo>
                    <a:pt x="376" y="3588"/>
                  </a:lnTo>
                  <a:lnTo>
                    <a:pt x="385" y="3594"/>
                  </a:lnTo>
                  <a:lnTo>
                    <a:pt x="393" y="3598"/>
                  </a:lnTo>
                  <a:lnTo>
                    <a:pt x="393" y="3600"/>
                  </a:lnTo>
                  <a:lnTo>
                    <a:pt x="353" y="3603"/>
                  </a:lnTo>
                  <a:lnTo>
                    <a:pt x="333" y="3604"/>
                  </a:lnTo>
                  <a:lnTo>
                    <a:pt x="316" y="3604"/>
                  </a:lnTo>
                  <a:lnTo>
                    <a:pt x="299" y="3602"/>
                  </a:lnTo>
                  <a:lnTo>
                    <a:pt x="284" y="3599"/>
                  </a:lnTo>
                  <a:lnTo>
                    <a:pt x="270" y="3595"/>
                  </a:lnTo>
                  <a:lnTo>
                    <a:pt x="257" y="3589"/>
                  </a:lnTo>
                  <a:lnTo>
                    <a:pt x="245" y="3583"/>
                  </a:lnTo>
                  <a:lnTo>
                    <a:pt x="234" y="3575"/>
                  </a:lnTo>
                  <a:lnTo>
                    <a:pt x="225" y="3567"/>
                  </a:lnTo>
                  <a:lnTo>
                    <a:pt x="216" y="3557"/>
                  </a:lnTo>
                  <a:lnTo>
                    <a:pt x="210" y="3546"/>
                  </a:lnTo>
                  <a:lnTo>
                    <a:pt x="203" y="3535"/>
                  </a:lnTo>
                  <a:lnTo>
                    <a:pt x="199" y="3523"/>
                  </a:lnTo>
                  <a:lnTo>
                    <a:pt x="195" y="3509"/>
                  </a:lnTo>
                  <a:lnTo>
                    <a:pt x="192" y="3495"/>
                  </a:lnTo>
                  <a:lnTo>
                    <a:pt x="190" y="3480"/>
                  </a:lnTo>
                  <a:lnTo>
                    <a:pt x="189" y="3458"/>
                  </a:lnTo>
                  <a:lnTo>
                    <a:pt x="189" y="3438"/>
                  </a:lnTo>
                  <a:lnTo>
                    <a:pt x="192" y="3418"/>
                  </a:lnTo>
                  <a:lnTo>
                    <a:pt x="195" y="3399"/>
                  </a:lnTo>
                  <a:lnTo>
                    <a:pt x="199" y="3381"/>
                  </a:lnTo>
                  <a:lnTo>
                    <a:pt x="203" y="3364"/>
                  </a:lnTo>
                  <a:lnTo>
                    <a:pt x="209" y="3349"/>
                  </a:lnTo>
                  <a:lnTo>
                    <a:pt x="214" y="3336"/>
                  </a:lnTo>
                  <a:lnTo>
                    <a:pt x="100" y="3317"/>
                  </a:lnTo>
                  <a:lnTo>
                    <a:pt x="93" y="3334"/>
                  </a:lnTo>
                  <a:lnTo>
                    <a:pt x="87" y="3354"/>
                  </a:lnTo>
                  <a:lnTo>
                    <a:pt x="82" y="3375"/>
                  </a:lnTo>
                  <a:lnTo>
                    <a:pt x="79" y="3397"/>
                  </a:lnTo>
                  <a:lnTo>
                    <a:pt x="77" y="3421"/>
                  </a:lnTo>
                  <a:lnTo>
                    <a:pt x="76" y="3445"/>
                  </a:lnTo>
                  <a:lnTo>
                    <a:pt x="76" y="3468"/>
                  </a:lnTo>
                  <a:lnTo>
                    <a:pt x="78" y="3493"/>
                  </a:lnTo>
                  <a:lnTo>
                    <a:pt x="80" y="3516"/>
                  </a:lnTo>
                  <a:lnTo>
                    <a:pt x="83" y="3539"/>
                  </a:lnTo>
                  <a:lnTo>
                    <a:pt x="87" y="3560"/>
                  </a:lnTo>
                  <a:lnTo>
                    <a:pt x="93" y="3580"/>
                  </a:lnTo>
                  <a:lnTo>
                    <a:pt x="99" y="3598"/>
                  </a:lnTo>
                  <a:lnTo>
                    <a:pt x="107" y="3615"/>
                  </a:lnTo>
                  <a:lnTo>
                    <a:pt x="114" y="3631"/>
                  </a:lnTo>
                  <a:lnTo>
                    <a:pt x="123" y="3645"/>
                  </a:lnTo>
                  <a:lnTo>
                    <a:pt x="131" y="3658"/>
                  </a:lnTo>
                  <a:lnTo>
                    <a:pt x="141" y="3671"/>
                  </a:lnTo>
                  <a:lnTo>
                    <a:pt x="152" y="3682"/>
                  </a:lnTo>
                  <a:lnTo>
                    <a:pt x="163" y="3691"/>
                  </a:lnTo>
                  <a:lnTo>
                    <a:pt x="173" y="3700"/>
                  </a:lnTo>
                  <a:lnTo>
                    <a:pt x="185" y="3708"/>
                  </a:lnTo>
                  <a:lnTo>
                    <a:pt x="197" y="3715"/>
                  </a:lnTo>
                  <a:lnTo>
                    <a:pt x="210" y="3721"/>
                  </a:lnTo>
                  <a:lnTo>
                    <a:pt x="222" y="3727"/>
                  </a:lnTo>
                  <a:lnTo>
                    <a:pt x="234" y="3731"/>
                  </a:lnTo>
                  <a:lnTo>
                    <a:pt x="247" y="3735"/>
                  </a:lnTo>
                  <a:lnTo>
                    <a:pt x="260" y="3738"/>
                  </a:lnTo>
                  <a:lnTo>
                    <a:pt x="286" y="3743"/>
                  </a:lnTo>
                  <a:lnTo>
                    <a:pt x="312" y="3745"/>
                  </a:lnTo>
                  <a:lnTo>
                    <a:pt x="338" y="3746"/>
                  </a:lnTo>
                  <a:lnTo>
                    <a:pt x="362" y="3746"/>
                  </a:lnTo>
                  <a:lnTo>
                    <a:pt x="385" y="3745"/>
                  </a:lnTo>
                  <a:lnTo>
                    <a:pt x="406" y="3744"/>
                  </a:lnTo>
                  <a:lnTo>
                    <a:pt x="714" y="3718"/>
                  </a:lnTo>
                  <a:lnTo>
                    <a:pt x="742" y="3716"/>
                  </a:lnTo>
                  <a:lnTo>
                    <a:pt x="767" y="3714"/>
                  </a:lnTo>
                  <a:lnTo>
                    <a:pt x="790" y="3713"/>
                  </a:lnTo>
                  <a:lnTo>
                    <a:pt x="811" y="3712"/>
                  </a:lnTo>
                  <a:lnTo>
                    <a:pt x="829" y="3711"/>
                  </a:lnTo>
                  <a:lnTo>
                    <a:pt x="848" y="3711"/>
                  </a:lnTo>
                  <a:lnTo>
                    <a:pt x="864" y="3710"/>
                  </a:lnTo>
                  <a:lnTo>
                    <a:pt x="879" y="3710"/>
                  </a:lnTo>
                  <a:lnTo>
                    <a:pt x="869" y="3583"/>
                  </a:lnTo>
                  <a:lnTo>
                    <a:pt x="802" y="3583"/>
                  </a:lnTo>
                  <a:close/>
                  <a:moveTo>
                    <a:pt x="547" y="3585"/>
                  </a:moveTo>
                  <a:lnTo>
                    <a:pt x="531" y="3586"/>
                  </a:lnTo>
                  <a:lnTo>
                    <a:pt x="516" y="3585"/>
                  </a:lnTo>
                  <a:lnTo>
                    <a:pt x="502" y="3584"/>
                  </a:lnTo>
                  <a:lnTo>
                    <a:pt x="490" y="3581"/>
                  </a:lnTo>
                  <a:lnTo>
                    <a:pt x="478" y="3576"/>
                  </a:lnTo>
                  <a:lnTo>
                    <a:pt x="469" y="3571"/>
                  </a:lnTo>
                  <a:lnTo>
                    <a:pt x="460" y="3566"/>
                  </a:lnTo>
                  <a:lnTo>
                    <a:pt x="452" y="3559"/>
                  </a:lnTo>
                  <a:lnTo>
                    <a:pt x="446" y="3553"/>
                  </a:lnTo>
                  <a:lnTo>
                    <a:pt x="441" y="3545"/>
                  </a:lnTo>
                  <a:lnTo>
                    <a:pt x="436" y="3538"/>
                  </a:lnTo>
                  <a:lnTo>
                    <a:pt x="433" y="3530"/>
                  </a:lnTo>
                  <a:lnTo>
                    <a:pt x="430" y="3523"/>
                  </a:lnTo>
                  <a:lnTo>
                    <a:pt x="428" y="3516"/>
                  </a:lnTo>
                  <a:lnTo>
                    <a:pt x="427" y="3509"/>
                  </a:lnTo>
                  <a:lnTo>
                    <a:pt x="426" y="3502"/>
                  </a:lnTo>
                  <a:lnTo>
                    <a:pt x="426" y="3490"/>
                  </a:lnTo>
                  <a:lnTo>
                    <a:pt x="427" y="3478"/>
                  </a:lnTo>
                  <a:lnTo>
                    <a:pt x="429" y="3466"/>
                  </a:lnTo>
                  <a:lnTo>
                    <a:pt x="433" y="3455"/>
                  </a:lnTo>
                  <a:lnTo>
                    <a:pt x="440" y="3446"/>
                  </a:lnTo>
                  <a:lnTo>
                    <a:pt x="446" y="3436"/>
                  </a:lnTo>
                  <a:lnTo>
                    <a:pt x="455" y="3426"/>
                  </a:lnTo>
                  <a:lnTo>
                    <a:pt x="463" y="3419"/>
                  </a:lnTo>
                  <a:lnTo>
                    <a:pt x="474" y="3411"/>
                  </a:lnTo>
                  <a:lnTo>
                    <a:pt x="486" y="3404"/>
                  </a:lnTo>
                  <a:lnTo>
                    <a:pt x="499" y="3398"/>
                  </a:lnTo>
                  <a:lnTo>
                    <a:pt x="513" y="3393"/>
                  </a:lnTo>
                  <a:lnTo>
                    <a:pt x="528" y="3389"/>
                  </a:lnTo>
                  <a:lnTo>
                    <a:pt x="543" y="3384"/>
                  </a:lnTo>
                  <a:lnTo>
                    <a:pt x="560" y="3382"/>
                  </a:lnTo>
                  <a:lnTo>
                    <a:pt x="577" y="3380"/>
                  </a:lnTo>
                  <a:lnTo>
                    <a:pt x="596" y="3379"/>
                  </a:lnTo>
                  <a:lnTo>
                    <a:pt x="615" y="3379"/>
                  </a:lnTo>
                  <a:lnTo>
                    <a:pt x="632" y="3380"/>
                  </a:lnTo>
                  <a:lnTo>
                    <a:pt x="648" y="3382"/>
                  </a:lnTo>
                  <a:lnTo>
                    <a:pt x="663" y="3386"/>
                  </a:lnTo>
                  <a:lnTo>
                    <a:pt x="678" y="3390"/>
                  </a:lnTo>
                  <a:lnTo>
                    <a:pt x="691" y="3394"/>
                  </a:lnTo>
                  <a:lnTo>
                    <a:pt x="704" y="3401"/>
                  </a:lnTo>
                  <a:lnTo>
                    <a:pt x="714" y="3407"/>
                  </a:lnTo>
                  <a:lnTo>
                    <a:pt x="724" y="3415"/>
                  </a:lnTo>
                  <a:lnTo>
                    <a:pt x="733" y="3423"/>
                  </a:lnTo>
                  <a:lnTo>
                    <a:pt x="740" y="3433"/>
                  </a:lnTo>
                  <a:lnTo>
                    <a:pt x="747" y="3442"/>
                  </a:lnTo>
                  <a:lnTo>
                    <a:pt x="751" y="3453"/>
                  </a:lnTo>
                  <a:lnTo>
                    <a:pt x="754" y="3465"/>
                  </a:lnTo>
                  <a:lnTo>
                    <a:pt x="756" y="3477"/>
                  </a:lnTo>
                  <a:lnTo>
                    <a:pt x="756" y="3485"/>
                  </a:lnTo>
                  <a:lnTo>
                    <a:pt x="755" y="3495"/>
                  </a:lnTo>
                  <a:lnTo>
                    <a:pt x="754" y="3504"/>
                  </a:lnTo>
                  <a:lnTo>
                    <a:pt x="752" y="3512"/>
                  </a:lnTo>
                  <a:lnTo>
                    <a:pt x="748" y="3521"/>
                  </a:lnTo>
                  <a:lnTo>
                    <a:pt x="743" y="3528"/>
                  </a:lnTo>
                  <a:lnTo>
                    <a:pt x="739" y="3536"/>
                  </a:lnTo>
                  <a:lnTo>
                    <a:pt x="733" y="3543"/>
                  </a:lnTo>
                  <a:lnTo>
                    <a:pt x="725" y="3550"/>
                  </a:lnTo>
                  <a:lnTo>
                    <a:pt x="718" y="3555"/>
                  </a:lnTo>
                  <a:lnTo>
                    <a:pt x="709" y="3560"/>
                  </a:lnTo>
                  <a:lnTo>
                    <a:pt x="699" y="3566"/>
                  </a:lnTo>
                  <a:lnTo>
                    <a:pt x="690" y="3570"/>
                  </a:lnTo>
                  <a:lnTo>
                    <a:pt x="678" y="3573"/>
                  </a:lnTo>
                  <a:lnTo>
                    <a:pt x="666" y="3575"/>
                  </a:lnTo>
                  <a:lnTo>
                    <a:pt x="653" y="3576"/>
                  </a:lnTo>
                  <a:lnTo>
                    <a:pt x="547" y="3585"/>
                  </a:lnTo>
                  <a:close/>
                  <a:moveTo>
                    <a:pt x="1181" y="4333"/>
                  </a:moveTo>
                  <a:lnTo>
                    <a:pt x="734" y="4428"/>
                  </a:lnTo>
                  <a:lnTo>
                    <a:pt x="710" y="4433"/>
                  </a:lnTo>
                  <a:lnTo>
                    <a:pt x="688" y="4436"/>
                  </a:lnTo>
                  <a:lnTo>
                    <a:pt x="666" y="4437"/>
                  </a:lnTo>
                  <a:lnTo>
                    <a:pt x="647" y="4438"/>
                  </a:lnTo>
                  <a:lnTo>
                    <a:pt x="628" y="4436"/>
                  </a:lnTo>
                  <a:lnTo>
                    <a:pt x="612" y="4434"/>
                  </a:lnTo>
                  <a:lnTo>
                    <a:pt x="597" y="4430"/>
                  </a:lnTo>
                  <a:lnTo>
                    <a:pt x="583" y="4425"/>
                  </a:lnTo>
                  <a:lnTo>
                    <a:pt x="572" y="4419"/>
                  </a:lnTo>
                  <a:lnTo>
                    <a:pt x="560" y="4411"/>
                  </a:lnTo>
                  <a:lnTo>
                    <a:pt x="550" y="4403"/>
                  </a:lnTo>
                  <a:lnTo>
                    <a:pt x="542" y="4393"/>
                  </a:lnTo>
                  <a:lnTo>
                    <a:pt x="535" y="4382"/>
                  </a:lnTo>
                  <a:lnTo>
                    <a:pt x="529" y="4370"/>
                  </a:lnTo>
                  <a:lnTo>
                    <a:pt x="524" y="4357"/>
                  </a:lnTo>
                  <a:lnTo>
                    <a:pt x="520" y="4344"/>
                  </a:lnTo>
                  <a:lnTo>
                    <a:pt x="518" y="4330"/>
                  </a:lnTo>
                  <a:lnTo>
                    <a:pt x="517" y="4317"/>
                  </a:lnTo>
                  <a:lnTo>
                    <a:pt x="518" y="4304"/>
                  </a:lnTo>
                  <a:lnTo>
                    <a:pt x="520" y="4291"/>
                  </a:lnTo>
                  <a:lnTo>
                    <a:pt x="524" y="4279"/>
                  </a:lnTo>
                  <a:lnTo>
                    <a:pt x="530" y="4267"/>
                  </a:lnTo>
                  <a:lnTo>
                    <a:pt x="537" y="4256"/>
                  </a:lnTo>
                  <a:lnTo>
                    <a:pt x="546" y="4245"/>
                  </a:lnTo>
                  <a:lnTo>
                    <a:pt x="557" y="4235"/>
                  </a:lnTo>
                  <a:lnTo>
                    <a:pt x="568" y="4226"/>
                  </a:lnTo>
                  <a:lnTo>
                    <a:pt x="583" y="4216"/>
                  </a:lnTo>
                  <a:lnTo>
                    <a:pt x="598" y="4207"/>
                  </a:lnTo>
                  <a:lnTo>
                    <a:pt x="617" y="4200"/>
                  </a:lnTo>
                  <a:lnTo>
                    <a:pt x="636" y="4193"/>
                  </a:lnTo>
                  <a:lnTo>
                    <a:pt x="657" y="4187"/>
                  </a:lnTo>
                  <a:lnTo>
                    <a:pt x="681" y="4182"/>
                  </a:lnTo>
                  <a:lnTo>
                    <a:pt x="1129" y="4086"/>
                  </a:lnTo>
                  <a:lnTo>
                    <a:pt x="1099" y="3943"/>
                  </a:lnTo>
                  <a:lnTo>
                    <a:pt x="663" y="4036"/>
                  </a:lnTo>
                  <a:lnTo>
                    <a:pt x="644" y="4040"/>
                  </a:lnTo>
                  <a:lnTo>
                    <a:pt x="624" y="4045"/>
                  </a:lnTo>
                  <a:lnTo>
                    <a:pt x="606" y="4051"/>
                  </a:lnTo>
                  <a:lnTo>
                    <a:pt x="588" y="4056"/>
                  </a:lnTo>
                  <a:lnTo>
                    <a:pt x="572" y="4062"/>
                  </a:lnTo>
                  <a:lnTo>
                    <a:pt x="555" y="4069"/>
                  </a:lnTo>
                  <a:lnTo>
                    <a:pt x="539" y="4075"/>
                  </a:lnTo>
                  <a:lnTo>
                    <a:pt x="525" y="4083"/>
                  </a:lnTo>
                  <a:lnTo>
                    <a:pt x="511" y="4090"/>
                  </a:lnTo>
                  <a:lnTo>
                    <a:pt x="499" y="4099"/>
                  </a:lnTo>
                  <a:lnTo>
                    <a:pt x="487" y="4108"/>
                  </a:lnTo>
                  <a:lnTo>
                    <a:pt x="475" y="4116"/>
                  </a:lnTo>
                  <a:lnTo>
                    <a:pt x="464" y="4126"/>
                  </a:lnTo>
                  <a:lnTo>
                    <a:pt x="455" y="4134"/>
                  </a:lnTo>
                  <a:lnTo>
                    <a:pt x="446" y="4145"/>
                  </a:lnTo>
                  <a:lnTo>
                    <a:pt x="437" y="4155"/>
                  </a:lnTo>
                  <a:lnTo>
                    <a:pt x="430" y="4165"/>
                  </a:lnTo>
                  <a:lnTo>
                    <a:pt x="423" y="4176"/>
                  </a:lnTo>
                  <a:lnTo>
                    <a:pt x="417" y="4188"/>
                  </a:lnTo>
                  <a:lnTo>
                    <a:pt x="412" y="4200"/>
                  </a:lnTo>
                  <a:lnTo>
                    <a:pt x="406" y="4212"/>
                  </a:lnTo>
                  <a:lnTo>
                    <a:pt x="403" y="4223"/>
                  </a:lnTo>
                  <a:lnTo>
                    <a:pt x="400" y="4236"/>
                  </a:lnTo>
                  <a:lnTo>
                    <a:pt x="397" y="4249"/>
                  </a:lnTo>
                  <a:lnTo>
                    <a:pt x="396" y="4263"/>
                  </a:lnTo>
                  <a:lnTo>
                    <a:pt x="394" y="4276"/>
                  </a:lnTo>
                  <a:lnTo>
                    <a:pt x="393" y="4290"/>
                  </a:lnTo>
                  <a:lnTo>
                    <a:pt x="393" y="4304"/>
                  </a:lnTo>
                  <a:lnTo>
                    <a:pt x="394" y="4319"/>
                  </a:lnTo>
                  <a:lnTo>
                    <a:pt x="397" y="4334"/>
                  </a:lnTo>
                  <a:lnTo>
                    <a:pt x="399" y="4349"/>
                  </a:lnTo>
                  <a:lnTo>
                    <a:pt x="402" y="4365"/>
                  </a:lnTo>
                  <a:lnTo>
                    <a:pt x="405" y="4380"/>
                  </a:lnTo>
                  <a:lnTo>
                    <a:pt x="409" y="4395"/>
                  </a:lnTo>
                  <a:lnTo>
                    <a:pt x="414" y="4409"/>
                  </a:lnTo>
                  <a:lnTo>
                    <a:pt x="419" y="4423"/>
                  </a:lnTo>
                  <a:lnTo>
                    <a:pt x="425" y="4437"/>
                  </a:lnTo>
                  <a:lnTo>
                    <a:pt x="431" y="4450"/>
                  </a:lnTo>
                  <a:lnTo>
                    <a:pt x="437" y="4462"/>
                  </a:lnTo>
                  <a:lnTo>
                    <a:pt x="445" y="4473"/>
                  </a:lnTo>
                  <a:lnTo>
                    <a:pt x="452" y="4485"/>
                  </a:lnTo>
                  <a:lnTo>
                    <a:pt x="461" y="4495"/>
                  </a:lnTo>
                  <a:lnTo>
                    <a:pt x="470" y="4505"/>
                  </a:lnTo>
                  <a:lnTo>
                    <a:pt x="479" y="4515"/>
                  </a:lnTo>
                  <a:lnTo>
                    <a:pt x="489" y="4524"/>
                  </a:lnTo>
                  <a:lnTo>
                    <a:pt x="500" y="4531"/>
                  </a:lnTo>
                  <a:lnTo>
                    <a:pt x="510" y="4540"/>
                  </a:lnTo>
                  <a:lnTo>
                    <a:pt x="521" y="4546"/>
                  </a:lnTo>
                  <a:lnTo>
                    <a:pt x="534" y="4553"/>
                  </a:lnTo>
                  <a:lnTo>
                    <a:pt x="546" y="4558"/>
                  </a:lnTo>
                  <a:lnTo>
                    <a:pt x="559" y="4563"/>
                  </a:lnTo>
                  <a:lnTo>
                    <a:pt x="573" y="4568"/>
                  </a:lnTo>
                  <a:lnTo>
                    <a:pt x="587" y="4572"/>
                  </a:lnTo>
                  <a:lnTo>
                    <a:pt x="602" y="4575"/>
                  </a:lnTo>
                  <a:lnTo>
                    <a:pt x="617" y="4577"/>
                  </a:lnTo>
                  <a:lnTo>
                    <a:pt x="633" y="4580"/>
                  </a:lnTo>
                  <a:lnTo>
                    <a:pt x="649" y="4581"/>
                  </a:lnTo>
                  <a:lnTo>
                    <a:pt x="665" y="4581"/>
                  </a:lnTo>
                  <a:lnTo>
                    <a:pt x="682" y="4581"/>
                  </a:lnTo>
                  <a:lnTo>
                    <a:pt x="700" y="4580"/>
                  </a:lnTo>
                  <a:lnTo>
                    <a:pt x="719" y="4577"/>
                  </a:lnTo>
                  <a:lnTo>
                    <a:pt x="738" y="4575"/>
                  </a:lnTo>
                  <a:lnTo>
                    <a:pt x="757" y="4572"/>
                  </a:lnTo>
                  <a:lnTo>
                    <a:pt x="778" y="4568"/>
                  </a:lnTo>
                  <a:lnTo>
                    <a:pt x="1213" y="4475"/>
                  </a:lnTo>
                  <a:lnTo>
                    <a:pt x="1181" y="4333"/>
                  </a:lnTo>
                  <a:close/>
                  <a:moveTo>
                    <a:pt x="1000" y="4804"/>
                  </a:moveTo>
                  <a:lnTo>
                    <a:pt x="1069" y="4777"/>
                  </a:lnTo>
                  <a:lnTo>
                    <a:pt x="1034" y="4656"/>
                  </a:lnTo>
                  <a:lnTo>
                    <a:pt x="999" y="4667"/>
                  </a:lnTo>
                  <a:lnTo>
                    <a:pt x="961" y="4679"/>
                  </a:lnTo>
                  <a:lnTo>
                    <a:pt x="921" y="4692"/>
                  </a:lnTo>
                  <a:lnTo>
                    <a:pt x="876" y="4705"/>
                  </a:lnTo>
                  <a:lnTo>
                    <a:pt x="507" y="4810"/>
                  </a:lnTo>
                  <a:lnTo>
                    <a:pt x="547" y="4951"/>
                  </a:lnTo>
                  <a:lnTo>
                    <a:pt x="861" y="4861"/>
                  </a:lnTo>
                  <a:lnTo>
                    <a:pt x="876" y="4857"/>
                  </a:lnTo>
                  <a:lnTo>
                    <a:pt x="890" y="4855"/>
                  </a:lnTo>
                  <a:lnTo>
                    <a:pt x="903" y="4854"/>
                  </a:lnTo>
                  <a:lnTo>
                    <a:pt x="915" y="4855"/>
                  </a:lnTo>
                  <a:lnTo>
                    <a:pt x="926" y="4856"/>
                  </a:lnTo>
                  <a:lnTo>
                    <a:pt x="937" y="4859"/>
                  </a:lnTo>
                  <a:lnTo>
                    <a:pt x="946" y="4863"/>
                  </a:lnTo>
                  <a:lnTo>
                    <a:pt x="955" y="4867"/>
                  </a:lnTo>
                  <a:lnTo>
                    <a:pt x="963" y="4872"/>
                  </a:lnTo>
                  <a:lnTo>
                    <a:pt x="971" y="4879"/>
                  </a:lnTo>
                  <a:lnTo>
                    <a:pt x="977" y="4884"/>
                  </a:lnTo>
                  <a:lnTo>
                    <a:pt x="983" y="4892"/>
                  </a:lnTo>
                  <a:lnTo>
                    <a:pt x="987" y="4898"/>
                  </a:lnTo>
                  <a:lnTo>
                    <a:pt x="991" y="4906"/>
                  </a:lnTo>
                  <a:lnTo>
                    <a:pt x="995" y="4912"/>
                  </a:lnTo>
                  <a:lnTo>
                    <a:pt x="997" y="4920"/>
                  </a:lnTo>
                  <a:lnTo>
                    <a:pt x="999" y="4930"/>
                  </a:lnTo>
                  <a:lnTo>
                    <a:pt x="1000" y="4941"/>
                  </a:lnTo>
                  <a:lnTo>
                    <a:pt x="1000" y="4951"/>
                  </a:lnTo>
                  <a:lnTo>
                    <a:pt x="999" y="4960"/>
                  </a:lnTo>
                  <a:lnTo>
                    <a:pt x="996" y="4969"/>
                  </a:lnTo>
                  <a:lnTo>
                    <a:pt x="992" y="4976"/>
                  </a:lnTo>
                  <a:lnTo>
                    <a:pt x="987" y="4985"/>
                  </a:lnTo>
                  <a:lnTo>
                    <a:pt x="981" y="4991"/>
                  </a:lnTo>
                  <a:lnTo>
                    <a:pt x="974" y="4999"/>
                  </a:lnTo>
                  <a:lnTo>
                    <a:pt x="967" y="5005"/>
                  </a:lnTo>
                  <a:lnTo>
                    <a:pt x="958" y="5011"/>
                  </a:lnTo>
                  <a:lnTo>
                    <a:pt x="948" y="5016"/>
                  </a:lnTo>
                  <a:lnTo>
                    <a:pt x="938" y="5021"/>
                  </a:lnTo>
                  <a:lnTo>
                    <a:pt x="927" y="5026"/>
                  </a:lnTo>
                  <a:lnTo>
                    <a:pt x="916" y="5030"/>
                  </a:lnTo>
                  <a:lnTo>
                    <a:pt x="904" y="5033"/>
                  </a:lnTo>
                  <a:lnTo>
                    <a:pt x="596" y="5121"/>
                  </a:lnTo>
                  <a:lnTo>
                    <a:pt x="636" y="5262"/>
                  </a:lnTo>
                  <a:lnTo>
                    <a:pt x="959" y="5170"/>
                  </a:lnTo>
                  <a:lnTo>
                    <a:pt x="986" y="5161"/>
                  </a:lnTo>
                  <a:lnTo>
                    <a:pt x="1011" y="5151"/>
                  </a:lnTo>
                  <a:lnTo>
                    <a:pt x="1032" y="5141"/>
                  </a:lnTo>
                  <a:lnTo>
                    <a:pt x="1051" y="5129"/>
                  </a:lnTo>
                  <a:lnTo>
                    <a:pt x="1069" y="5116"/>
                  </a:lnTo>
                  <a:lnTo>
                    <a:pt x="1085" y="5102"/>
                  </a:lnTo>
                  <a:lnTo>
                    <a:pt x="1098" y="5088"/>
                  </a:lnTo>
                  <a:lnTo>
                    <a:pt x="1108" y="5073"/>
                  </a:lnTo>
                  <a:lnTo>
                    <a:pt x="1117" y="5058"/>
                  </a:lnTo>
                  <a:lnTo>
                    <a:pt x="1124" y="5041"/>
                  </a:lnTo>
                  <a:lnTo>
                    <a:pt x="1129" y="5025"/>
                  </a:lnTo>
                  <a:lnTo>
                    <a:pt x="1132" y="5008"/>
                  </a:lnTo>
                  <a:lnTo>
                    <a:pt x="1133" y="4990"/>
                  </a:lnTo>
                  <a:lnTo>
                    <a:pt x="1133" y="4972"/>
                  </a:lnTo>
                  <a:lnTo>
                    <a:pt x="1130" y="4954"/>
                  </a:lnTo>
                  <a:lnTo>
                    <a:pt x="1126" y="4936"/>
                  </a:lnTo>
                  <a:lnTo>
                    <a:pt x="1121" y="4922"/>
                  </a:lnTo>
                  <a:lnTo>
                    <a:pt x="1116" y="4909"/>
                  </a:lnTo>
                  <a:lnTo>
                    <a:pt x="1111" y="4897"/>
                  </a:lnTo>
                  <a:lnTo>
                    <a:pt x="1104" y="4885"/>
                  </a:lnTo>
                  <a:lnTo>
                    <a:pt x="1097" y="4875"/>
                  </a:lnTo>
                  <a:lnTo>
                    <a:pt x="1089" y="4865"/>
                  </a:lnTo>
                  <a:lnTo>
                    <a:pt x="1080" y="4855"/>
                  </a:lnTo>
                  <a:lnTo>
                    <a:pt x="1072" y="4848"/>
                  </a:lnTo>
                  <a:lnTo>
                    <a:pt x="1063" y="4840"/>
                  </a:lnTo>
                  <a:lnTo>
                    <a:pt x="1055" y="4833"/>
                  </a:lnTo>
                  <a:lnTo>
                    <a:pt x="1045" y="4827"/>
                  </a:lnTo>
                  <a:lnTo>
                    <a:pt x="1036" y="4822"/>
                  </a:lnTo>
                  <a:lnTo>
                    <a:pt x="1027" y="4817"/>
                  </a:lnTo>
                  <a:lnTo>
                    <a:pt x="1018" y="4813"/>
                  </a:lnTo>
                  <a:lnTo>
                    <a:pt x="1010" y="4809"/>
                  </a:lnTo>
                  <a:lnTo>
                    <a:pt x="1000" y="4807"/>
                  </a:lnTo>
                  <a:lnTo>
                    <a:pt x="1000" y="4804"/>
                  </a:lnTo>
                  <a:close/>
                  <a:moveTo>
                    <a:pt x="1393" y="5291"/>
                  </a:moveTo>
                  <a:lnTo>
                    <a:pt x="1400" y="5288"/>
                  </a:lnTo>
                  <a:lnTo>
                    <a:pt x="1407" y="5283"/>
                  </a:lnTo>
                  <a:lnTo>
                    <a:pt x="1413" y="5278"/>
                  </a:lnTo>
                  <a:lnTo>
                    <a:pt x="1420" y="5274"/>
                  </a:lnTo>
                  <a:lnTo>
                    <a:pt x="1424" y="5268"/>
                  </a:lnTo>
                  <a:lnTo>
                    <a:pt x="1429" y="5262"/>
                  </a:lnTo>
                  <a:lnTo>
                    <a:pt x="1433" y="5255"/>
                  </a:lnTo>
                  <a:lnTo>
                    <a:pt x="1436" y="5249"/>
                  </a:lnTo>
                  <a:lnTo>
                    <a:pt x="1438" y="5242"/>
                  </a:lnTo>
                  <a:lnTo>
                    <a:pt x="1440" y="5235"/>
                  </a:lnTo>
                  <a:lnTo>
                    <a:pt x="1441" y="5227"/>
                  </a:lnTo>
                  <a:lnTo>
                    <a:pt x="1441" y="5220"/>
                  </a:lnTo>
                  <a:lnTo>
                    <a:pt x="1440" y="5211"/>
                  </a:lnTo>
                  <a:lnTo>
                    <a:pt x="1439" y="5204"/>
                  </a:lnTo>
                  <a:lnTo>
                    <a:pt x="1437" y="5196"/>
                  </a:lnTo>
                  <a:lnTo>
                    <a:pt x="1434" y="5188"/>
                  </a:lnTo>
                  <a:lnTo>
                    <a:pt x="1429" y="5180"/>
                  </a:lnTo>
                  <a:lnTo>
                    <a:pt x="1426" y="5173"/>
                  </a:lnTo>
                  <a:lnTo>
                    <a:pt x="1421" y="5167"/>
                  </a:lnTo>
                  <a:lnTo>
                    <a:pt x="1415" y="5161"/>
                  </a:lnTo>
                  <a:lnTo>
                    <a:pt x="1410" y="5156"/>
                  </a:lnTo>
                  <a:lnTo>
                    <a:pt x="1405" y="5151"/>
                  </a:lnTo>
                  <a:lnTo>
                    <a:pt x="1398" y="5148"/>
                  </a:lnTo>
                  <a:lnTo>
                    <a:pt x="1392" y="5145"/>
                  </a:lnTo>
                  <a:lnTo>
                    <a:pt x="1384" y="5143"/>
                  </a:lnTo>
                  <a:lnTo>
                    <a:pt x="1377" y="5141"/>
                  </a:lnTo>
                  <a:lnTo>
                    <a:pt x="1370" y="5139"/>
                  </a:lnTo>
                  <a:lnTo>
                    <a:pt x="1363" y="5139"/>
                  </a:lnTo>
                  <a:lnTo>
                    <a:pt x="1354" y="5141"/>
                  </a:lnTo>
                  <a:lnTo>
                    <a:pt x="1347" y="5142"/>
                  </a:lnTo>
                  <a:lnTo>
                    <a:pt x="1339" y="5144"/>
                  </a:lnTo>
                  <a:lnTo>
                    <a:pt x="1332" y="5147"/>
                  </a:lnTo>
                  <a:lnTo>
                    <a:pt x="1324" y="5150"/>
                  </a:lnTo>
                  <a:lnTo>
                    <a:pt x="1317" y="5155"/>
                  </a:lnTo>
                  <a:lnTo>
                    <a:pt x="1311" y="5159"/>
                  </a:lnTo>
                  <a:lnTo>
                    <a:pt x="1305" y="5164"/>
                  </a:lnTo>
                  <a:lnTo>
                    <a:pt x="1299" y="5170"/>
                  </a:lnTo>
                  <a:lnTo>
                    <a:pt x="1295" y="5175"/>
                  </a:lnTo>
                  <a:lnTo>
                    <a:pt x="1292" y="5181"/>
                  </a:lnTo>
                  <a:lnTo>
                    <a:pt x="1289" y="5188"/>
                  </a:lnTo>
                  <a:lnTo>
                    <a:pt x="1287" y="5195"/>
                  </a:lnTo>
                  <a:lnTo>
                    <a:pt x="1284" y="5202"/>
                  </a:lnTo>
                  <a:lnTo>
                    <a:pt x="1283" y="5209"/>
                  </a:lnTo>
                  <a:lnTo>
                    <a:pt x="1283" y="5217"/>
                  </a:lnTo>
                  <a:lnTo>
                    <a:pt x="1283" y="5225"/>
                  </a:lnTo>
                  <a:lnTo>
                    <a:pt x="1284" y="5233"/>
                  </a:lnTo>
                  <a:lnTo>
                    <a:pt x="1287" y="5240"/>
                  </a:lnTo>
                  <a:lnTo>
                    <a:pt x="1290" y="5249"/>
                  </a:lnTo>
                  <a:lnTo>
                    <a:pt x="1294" y="5256"/>
                  </a:lnTo>
                  <a:lnTo>
                    <a:pt x="1297" y="5263"/>
                  </a:lnTo>
                  <a:lnTo>
                    <a:pt x="1303" y="5269"/>
                  </a:lnTo>
                  <a:lnTo>
                    <a:pt x="1307" y="5276"/>
                  </a:lnTo>
                  <a:lnTo>
                    <a:pt x="1313" y="5281"/>
                  </a:lnTo>
                  <a:lnTo>
                    <a:pt x="1319" y="5285"/>
                  </a:lnTo>
                  <a:lnTo>
                    <a:pt x="1325" y="5289"/>
                  </a:lnTo>
                  <a:lnTo>
                    <a:pt x="1332" y="5292"/>
                  </a:lnTo>
                  <a:lnTo>
                    <a:pt x="1338" y="5295"/>
                  </a:lnTo>
                  <a:lnTo>
                    <a:pt x="1346" y="5296"/>
                  </a:lnTo>
                  <a:lnTo>
                    <a:pt x="1353" y="5297"/>
                  </a:lnTo>
                  <a:lnTo>
                    <a:pt x="1361" y="5298"/>
                  </a:lnTo>
                  <a:lnTo>
                    <a:pt x="1368" y="5297"/>
                  </a:lnTo>
                  <a:lnTo>
                    <a:pt x="1377" y="5296"/>
                  </a:lnTo>
                  <a:lnTo>
                    <a:pt x="1384" y="5294"/>
                  </a:lnTo>
                  <a:lnTo>
                    <a:pt x="1393" y="5291"/>
                  </a:lnTo>
                  <a:close/>
                  <a:moveTo>
                    <a:pt x="1195" y="5210"/>
                  </a:moveTo>
                  <a:lnTo>
                    <a:pt x="690" y="5426"/>
                  </a:lnTo>
                  <a:lnTo>
                    <a:pt x="747" y="5560"/>
                  </a:lnTo>
                  <a:lnTo>
                    <a:pt x="1253" y="5344"/>
                  </a:lnTo>
                  <a:lnTo>
                    <a:pt x="1195" y="5210"/>
                  </a:lnTo>
                  <a:close/>
                  <a:moveTo>
                    <a:pt x="1169" y="5826"/>
                  </a:moveTo>
                  <a:lnTo>
                    <a:pt x="1132" y="5832"/>
                  </a:lnTo>
                  <a:lnTo>
                    <a:pt x="1098" y="5839"/>
                  </a:lnTo>
                  <a:lnTo>
                    <a:pt x="1062" y="5845"/>
                  </a:lnTo>
                  <a:lnTo>
                    <a:pt x="1028" y="5853"/>
                  </a:lnTo>
                  <a:lnTo>
                    <a:pt x="1027" y="5851"/>
                  </a:lnTo>
                  <a:lnTo>
                    <a:pt x="1056" y="5830"/>
                  </a:lnTo>
                  <a:lnTo>
                    <a:pt x="1086" y="5810"/>
                  </a:lnTo>
                  <a:lnTo>
                    <a:pt x="1115" y="5789"/>
                  </a:lnTo>
                  <a:lnTo>
                    <a:pt x="1144" y="5767"/>
                  </a:lnTo>
                  <a:lnTo>
                    <a:pt x="1360" y="5596"/>
                  </a:lnTo>
                  <a:lnTo>
                    <a:pt x="1298" y="5453"/>
                  </a:lnTo>
                  <a:lnTo>
                    <a:pt x="866" y="5838"/>
                  </a:lnTo>
                  <a:lnTo>
                    <a:pt x="921" y="5968"/>
                  </a:lnTo>
                  <a:lnTo>
                    <a:pt x="1500" y="5924"/>
                  </a:lnTo>
                  <a:lnTo>
                    <a:pt x="1441" y="5785"/>
                  </a:lnTo>
                  <a:lnTo>
                    <a:pt x="1169" y="5826"/>
                  </a:lnTo>
                  <a:close/>
                  <a:moveTo>
                    <a:pt x="1477" y="6503"/>
                  </a:moveTo>
                  <a:lnTo>
                    <a:pt x="1488" y="6499"/>
                  </a:lnTo>
                  <a:lnTo>
                    <a:pt x="1501" y="6492"/>
                  </a:lnTo>
                  <a:lnTo>
                    <a:pt x="1515" y="6485"/>
                  </a:lnTo>
                  <a:lnTo>
                    <a:pt x="1529" y="6477"/>
                  </a:lnTo>
                  <a:lnTo>
                    <a:pt x="1556" y="6460"/>
                  </a:lnTo>
                  <a:lnTo>
                    <a:pt x="1581" y="6442"/>
                  </a:lnTo>
                  <a:lnTo>
                    <a:pt x="1593" y="6433"/>
                  </a:lnTo>
                  <a:lnTo>
                    <a:pt x="1603" y="6424"/>
                  </a:lnTo>
                  <a:lnTo>
                    <a:pt x="1613" y="6414"/>
                  </a:lnTo>
                  <a:lnTo>
                    <a:pt x="1623" y="6404"/>
                  </a:lnTo>
                  <a:lnTo>
                    <a:pt x="1631" y="6395"/>
                  </a:lnTo>
                  <a:lnTo>
                    <a:pt x="1640" y="6385"/>
                  </a:lnTo>
                  <a:lnTo>
                    <a:pt x="1646" y="6374"/>
                  </a:lnTo>
                  <a:lnTo>
                    <a:pt x="1654" y="6365"/>
                  </a:lnTo>
                  <a:lnTo>
                    <a:pt x="1659" y="6354"/>
                  </a:lnTo>
                  <a:lnTo>
                    <a:pt x="1665" y="6344"/>
                  </a:lnTo>
                  <a:lnTo>
                    <a:pt x="1670" y="6333"/>
                  </a:lnTo>
                  <a:lnTo>
                    <a:pt x="1674" y="6323"/>
                  </a:lnTo>
                  <a:lnTo>
                    <a:pt x="1677" y="6312"/>
                  </a:lnTo>
                  <a:lnTo>
                    <a:pt x="1681" y="6302"/>
                  </a:lnTo>
                  <a:lnTo>
                    <a:pt x="1683" y="6292"/>
                  </a:lnTo>
                  <a:lnTo>
                    <a:pt x="1684" y="6281"/>
                  </a:lnTo>
                  <a:lnTo>
                    <a:pt x="1685" y="6269"/>
                  </a:lnTo>
                  <a:lnTo>
                    <a:pt x="1685" y="6258"/>
                  </a:lnTo>
                  <a:lnTo>
                    <a:pt x="1685" y="6248"/>
                  </a:lnTo>
                  <a:lnTo>
                    <a:pt x="1684" y="6237"/>
                  </a:lnTo>
                  <a:lnTo>
                    <a:pt x="1682" y="6226"/>
                  </a:lnTo>
                  <a:lnTo>
                    <a:pt x="1680" y="6215"/>
                  </a:lnTo>
                  <a:lnTo>
                    <a:pt x="1677" y="6205"/>
                  </a:lnTo>
                  <a:lnTo>
                    <a:pt x="1673" y="6193"/>
                  </a:lnTo>
                  <a:lnTo>
                    <a:pt x="1670" y="6182"/>
                  </a:lnTo>
                  <a:lnTo>
                    <a:pt x="1665" y="6171"/>
                  </a:lnTo>
                  <a:lnTo>
                    <a:pt x="1659" y="6161"/>
                  </a:lnTo>
                  <a:lnTo>
                    <a:pt x="1653" y="6150"/>
                  </a:lnTo>
                  <a:lnTo>
                    <a:pt x="1645" y="6137"/>
                  </a:lnTo>
                  <a:lnTo>
                    <a:pt x="1637" y="6125"/>
                  </a:lnTo>
                  <a:lnTo>
                    <a:pt x="1628" y="6115"/>
                  </a:lnTo>
                  <a:lnTo>
                    <a:pt x="1619" y="6104"/>
                  </a:lnTo>
                  <a:lnTo>
                    <a:pt x="1610" y="6094"/>
                  </a:lnTo>
                  <a:lnTo>
                    <a:pt x="1600" y="6086"/>
                  </a:lnTo>
                  <a:lnTo>
                    <a:pt x="1589" y="6077"/>
                  </a:lnTo>
                  <a:lnTo>
                    <a:pt x="1579" y="6070"/>
                  </a:lnTo>
                  <a:lnTo>
                    <a:pt x="1568" y="6063"/>
                  </a:lnTo>
                  <a:lnTo>
                    <a:pt x="1556" y="6057"/>
                  </a:lnTo>
                  <a:lnTo>
                    <a:pt x="1545" y="6051"/>
                  </a:lnTo>
                  <a:lnTo>
                    <a:pt x="1534" y="6046"/>
                  </a:lnTo>
                  <a:lnTo>
                    <a:pt x="1521" y="6042"/>
                  </a:lnTo>
                  <a:lnTo>
                    <a:pt x="1509" y="6038"/>
                  </a:lnTo>
                  <a:lnTo>
                    <a:pt x="1496" y="6036"/>
                  </a:lnTo>
                  <a:lnTo>
                    <a:pt x="1483" y="6034"/>
                  </a:lnTo>
                  <a:lnTo>
                    <a:pt x="1471" y="6032"/>
                  </a:lnTo>
                  <a:lnTo>
                    <a:pt x="1457" y="6031"/>
                  </a:lnTo>
                  <a:lnTo>
                    <a:pt x="1444" y="6031"/>
                  </a:lnTo>
                  <a:lnTo>
                    <a:pt x="1432" y="6031"/>
                  </a:lnTo>
                  <a:lnTo>
                    <a:pt x="1419" y="6032"/>
                  </a:lnTo>
                  <a:lnTo>
                    <a:pt x="1405" y="6034"/>
                  </a:lnTo>
                  <a:lnTo>
                    <a:pt x="1392" y="6036"/>
                  </a:lnTo>
                  <a:lnTo>
                    <a:pt x="1378" y="6038"/>
                  </a:lnTo>
                  <a:lnTo>
                    <a:pt x="1365" y="6042"/>
                  </a:lnTo>
                  <a:lnTo>
                    <a:pt x="1351" y="6046"/>
                  </a:lnTo>
                  <a:lnTo>
                    <a:pt x="1338" y="6050"/>
                  </a:lnTo>
                  <a:lnTo>
                    <a:pt x="1324" y="6056"/>
                  </a:lnTo>
                  <a:lnTo>
                    <a:pt x="1298" y="6067"/>
                  </a:lnTo>
                  <a:lnTo>
                    <a:pt x="1273" y="6081"/>
                  </a:lnTo>
                  <a:lnTo>
                    <a:pt x="1259" y="6089"/>
                  </a:lnTo>
                  <a:lnTo>
                    <a:pt x="1246" y="6097"/>
                  </a:lnTo>
                  <a:lnTo>
                    <a:pt x="1234" y="6107"/>
                  </a:lnTo>
                  <a:lnTo>
                    <a:pt x="1222" y="6116"/>
                  </a:lnTo>
                  <a:lnTo>
                    <a:pt x="1211" y="6125"/>
                  </a:lnTo>
                  <a:lnTo>
                    <a:pt x="1201" y="6135"/>
                  </a:lnTo>
                  <a:lnTo>
                    <a:pt x="1191" y="6145"/>
                  </a:lnTo>
                  <a:lnTo>
                    <a:pt x="1181" y="6154"/>
                  </a:lnTo>
                  <a:lnTo>
                    <a:pt x="1174" y="6165"/>
                  </a:lnTo>
                  <a:lnTo>
                    <a:pt x="1165" y="6176"/>
                  </a:lnTo>
                  <a:lnTo>
                    <a:pt x="1159" y="6186"/>
                  </a:lnTo>
                  <a:lnTo>
                    <a:pt x="1152" y="6197"/>
                  </a:lnTo>
                  <a:lnTo>
                    <a:pt x="1146" y="6208"/>
                  </a:lnTo>
                  <a:lnTo>
                    <a:pt x="1141" y="6220"/>
                  </a:lnTo>
                  <a:lnTo>
                    <a:pt x="1136" y="6232"/>
                  </a:lnTo>
                  <a:lnTo>
                    <a:pt x="1133" y="6243"/>
                  </a:lnTo>
                  <a:lnTo>
                    <a:pt x="1130" y="6255"/>
                  </a:lnTo>
                  <a:lnTo>
                    <a:pt x="1127" y="6267"/>
                  </a:lnTo>
                  <a:lnTo>
                    <a:pt x="1126" y="6280"/>
                  </a:lnTo>
                  <a:lnTo>
                    <a:pt x="1124" y="6292"/>
                  </a:lnTo>
                  <a:lnTo>
                    <a:pt x="1123" y="6304"/>
                  </a:lnTo>
                  <a:lnTo>
                    <a:pt x="1124" y="6317"/>
                  </a:lnTo>
                  <a:lnTo>
                    <a:pt x="1126" y="6330"/>
                  </a:lnTo>
                  <a:lnTo>
                    <a:pt x="1127" y="6343"/>
                  </a:lnTo>
                  <a:lnTo>
                    <a:pt x="1130" y="6356"/>
                  </a:lnTo>
                  <a:lnTo>
                    <a:pt x="1133" y="6370"/>
                  </a:lnTo>
                  <a:lnTo>
                    <a:pt x="1136" y="6383"/>
                  </a:lnTo>
                  <a:lnTo>
                    <a:pt x="1142" y="6397"/>
                  </a:lnTo>
                  <a:lnTo>
                    <a:pt x="1147" y="6410"/>
                  </a:lnTo>
                  <a:lnTo>
                    <a:pt x="1152" y="6424"/>
                  </a:lnTo>
                  <a:lnTo>
                    <a:pt x="1160" y="6436"/>
                  </a:lnTo>
                  <a:lnTo>
                    <a:pt x="1167" y="6450"/>
                  </a:lnTo>
                  <a:lnTo>
                    <a:pt x="1180" y="6472"/>
                  </a:lnTo>
                  <a:lnTo>
                    <a:pt x="1194" y="6492"/>
                  </a:lnTo>
                  <a:lnTo>
                    <a:pt x="1209" y="6513"/>
                  </a:lnTo>
                  <a:lnTo>
                    <a:pt x="1223" y="6531"/>
                  </a:lnTo>
                  <a:lnTo>
                    <a:pt x="1238" y="6547"/>
                  </a:lnTo>
                  <a:lnTo>
                    <a:pt x="1254" y="6562"/>
                  </a:lnTo>
                  <a:lnTo>
                    <a:pt x="1269" y="6576"/>
                  </a:lnTo>
                  <a:lnTo>
                    <a:pt x="1284" y="6588"/>
                  </a:lnTo>
                  <a:lnTo>
                    <a:pt x="1361" y="6519"/>
                  </a:lnTo>
                  <a:lnTo>
                    <a:pt x="1350" y="6509"/>
                  </a:lnTo>
                  <a:lnTo>
                    <a:pt x="1338" y="6499"/>
                  </a:lnTo>
                  <a:lnTo>
                    <a:pt x="1327" y="6487"/>
                  </a:lnTo>
                  <a:lnTo>
                    <a:pt x="1316" y="6475"/>
                  </a:lnTo>
                  <a:lnTo>
                    <a:pt x="1305" y="6462"/>
                  </a:lnTo>
                  <a:lnTo>
                    <a:pt x="1294" y="6447"/>
                  </a:lnTo>
                  <a:lnTo>
                    <a:pt x="1283" y="6432"/>
                  </a:lnTo>
                  <a:lnTo>
                    <a:pt x="1274" y="6415"/>
                  </a:lnTo>
                  <a:lnTo>
                    <a:pt x="1266" y="6402"/>
                  </a:lnTo>
                  <a:lnTo>
                    <a:pt x="1261" y="6389"/>
                  </a:lnTo>
                  <a:lnTo>
                    <a:pt x="1255" y="6376"/>
                  </a:lnTo>
                  <a:lnTo>
                    <a:pt x="1251" y="6362"/>
                  </a:lnTo>
                  <a:lnTo>
                    <a:pt x="1249" y="6350"/>
                  </a:lnTo>
                  <a:lnTo>
                    <a:pt x="1247" y="6337"/>
                  </a:lnTo>
                  <a:lnTo>
                    <a:pt x="1247" y="6324"/>
                  </a:lnTo>
                  <a:lnTo>
                    <a:pt x="1248" y="6311"/>
                  </a:lnTo>
                  <a:lnTo>
                    <a:pt x="1250" y="6298"/>
                  </a:lnTo>
                  <a:lnTo>
                    <a:pt x="1254" y="6285"/>
                  </a:lnTo>
                  <a:lnTo>
                    <a:pt x="1260" y="6273"/>
                  </a:lnTo>
                  <a:lnTo>
                    <a:pt x="1266" y="6262"/>
                  </a:lnTo>
                  <a:lnTo>
                    <a:pt x="1275" y="6251"/>
                  </a:lnTo>
                  <a:lnTo>
                    <a:pt x="1286" y="6240"/>
                  </a:lnTo>
                  <a:lnTo>
                    <a:pt x="1297" y="6229"/>
                  </a:lnTo>
                  <a:lnTo>
                    <a:pt x="1311" y="6220"/>
                  </a:lnTo>
                  <a:lnTo>
                    <a:pt x="1477" y="6503"/>
                  </a:lnTo>
                  <a:close/>
                  <a:moveTo>
                    <a:pt x="1399" y="6168"/>
                  </a:moveTo>
                  <a:lnTo>
                    <a:pt x="1408" y="6164"/>
                  </a:lnTo>
                  <a:lnTo>
                    <a:pt x="1419" y="6160"/>
                  </a:lnTo>
                  <a:lnTo>
                    <a:pt x="1429" y="6156"/>
                  </a:lnTo>
                  <a:lnTo>
                    <a:pt x="1440" y="6153"/>
                  </a:lnTo>
                  <a:lnTo>
                    <a:pt x="1451" y="6151"/>
                  </a:lnTo>
                  <a:lnTo>
                    <a:pt x="1463" y="6150"/>
                  </a:lnTo>
                  <a:lnTo>
                    <a:pt x="1473" y="6149"/>
                  </a:lnTo>
                  <a:lnTo>
                    <a:pt x="1485" y="6149"/>
                  </a:lnTo>
                  <a:lnTo>
                    <a:pt x="1496" y="6150"/>
                  </a:lnTo>
                  <a:lnTo>
                    <a:pt x="1507" y="6152"/>
                  </a:lnTo>
                  <a:lnTo>
                    <a:pt x="1517" y="6156"/>
                  </a:lnTo>
                  <a:lnTo>
                    <a:pt x="1528" y="6161"/>
                  </a:lnTo>
                  <a:lnTo>
                    <a:pt x="1537" y="6167"/>
                  </a:lnTo>
                  <a:lnTo>
                    <a:pt x="1546" y="6174"/>
                  </a:lnTo>
                  <a:lnTo>
                    <a:pt x="1554" y="6183"/>
                  </a:lnTo>
                  <a:lnTo>
                    <a:pt x="1561" y="6194"/>
                  </a:lnTo>
                  <a:lnTo>
                    <a:pt x="1567" y="6205"/>
                  </a:lnTo>
                  <a:lnTo>
                    <a:pt x="1571" y="6217"/>
                  </a:lnTo>
                  <a:lnTo>
                    <a:pt x="1573" y="6227"/>
                  </a:lnTo>
                  <a:lnTo>
                    <a:pt x="1573" y="6238"/>
                  </a:lnTo>
                  <a:lnTo>
                    <a:pt x="1572" y="6249"/>
                  </a:lnTo>
                  <a:lnTo>
                    <a:pt x="1570" y="6259"/>
                  </a:lnTo>
                  <a:lnTo>
                    <a:pt x="1567" y="6269"/>
                  </a:lnTo>
                  <a:lnTo>
                    <a:pt x="1563" y="6279"/>
                  </a:lnTo>
                  <a:lnTo>
                    <a:pt x="1556" y="6288"/>
                  </a:lnTo>
                  <a:lnTo>
                    <a:pt x="1550" y="6297"/>
                  </a:lnTo>
                  <a:lnTo>
                    <a:pt x="1542" y="6306"/>
                  </a:lnTo>
                  <a:lnTo>
                    <a:pt x="1535" y="6313"/>
                  </a:lnTo>
                  <a:lnTo>
                    <a:pt x="1526" y="6321"/>
                  </a:lnTo>
                  <a:lnTo>
                    <a:pt x="1516" y="6327"/>
                  </a:lnTo>
                  <a:lnTo>
                    <a:pt x="1508" y="6333"/>
                  </a:lnTo>
                  <a:lnTo>
                    <a:pt x="1498" y="6339"/>
                  </a:lnTo>
                  <a:lnTo>
                    <a:pt x="1399" y="6168"/>
                  </a:lnTo>
                  <a:close/>
                  <a:moveTo>
                    <a:pt x="1807" y="6583"/>
                  </a:moveTo>
                  <a:lnTo>
                    <a:pt x="1882" y="6524"/>
                  </a:lnTo>
                  <a:lnTo>
                    <a:pt x="1809" y="6421"/>
                  </a:lnTo>
                  <a:lnTo>
                    <a:pt x="1779" y="6445"/>
                  </a:lnTo>
                  <a:lnTo>
                    <a:pt x="1747" y="6469"/>
                  </a:lnTo>
                  <a:lnTo>
                    <a:pt x="1712" y="6495"/>
                  </a:lnTo>
                  <a:lnTo>
                    <a:pt x="1672" y="6523"/>
                  </a:lnTo>
                  <a:lnTo>
                    <a:pt x="1363" y="6741"/>
                  </a:lnTo>
                  <a:lnTo>
                    <a:pt x="1447" y="6860"/>
                  </a:lnTo>
                  <a:lnTo>
                    <a:pt x="1680" y="6697"/>
                  </a:lnTo>
                  <a:lnTo>
                    <a:pt x="1694" y="6687"/>
                  </a:lnTo>
                  <a:lnTo>
                    <a:pt x="1707" y="6680"/>
                  </a:lnTo>
                  <a:lnTo>
                    <a:pt x="1721" y="6674"/>
                  </a:lnTo>
                  <a:lnTo>
                    <a:pt x="1734" y="6669"/>
                  </a:lnTo>
                  <a:lnTo>
                    <a:pt x="1747" y="6666"/>
                  </a:lnTo>
                  <a:lnTo>
                    <a:pt x="1760" y="6664"/>
                  </a:lnTo>
                  <a:lnTo>
                    <a:pt x="1772" y="6663"/>
                  </a:lnTo>
                  <a:lnTo>
                    <a:pt x="1784" y="6664"/>
                  </a:lnTo>
                  <a:lnTo>
                    <a:pt x="1794" y="6666"/>
                  </a:lnTo>
                  <a:lnTo>
                    <a:pt x="1805" y="6669"/>
                  </a:lnTo>
                  <a:lnTo>
                    <a:pt x="1816" y="6674"/>
                  </a:lnTo>
                  <a:lnTo>
                    <a:pt x="1826" y="6680"/>
                  </a:lnTo>
                  <a:lnTo>
                    <a:pt x="1835" y="6686"/>
                  </a:lnTo>
                  <a:lnTo>
                    <a:pt x="1844" y="6694"/>
                  </a:lnTo>
                  <a:lnTo>
                    <a:pt x="1851" y="6702"/>
                  </a:lnTo>
                  <a:lnTo>
                    <a:pt x="1859" y="6712"/>
                  </a:lnTo>
                  <a:lnTo>
                    <a:pt x="1865" y="6721"/>
                  </a:lnTo>
                  <a:lnTo>
                    <a:pt x="1871" y="6729"/>
                  </a:lnTo>
                  <a:lnTo>
                    <a:pt x="1875" y="6737"/>
                  </a:lnTo>
                  <a:lnTo>
                    <a:pt x="1878" y="6744"/>
                  </a:lnTo>
                  <a:lnTo>
                    <a:pt x="1992" y="6665"/>
                  </a:lnTo>
                  <a:lnTo>
                    <a:pt x="1986" y="6651"/>
                  </a:lnTo>
                  <a:lnTo>
                    <a:pt x="1976" y="6636"/>
                  </a:lnTo>
                  <a:lnTo>
                    <a:pt x="1969" y="6628"/>
                  </a:lnTo>
                  <a:lnTo>
                    <a:pt x="1963" y="6621"/>
                  </a:lnTo>
                  <a:lnTo>
                    <a:pt x="1955" y="6615"/>
                  </a:lnTo>
                  <a:lnTo>
                    <a:pt x="1948" y="6608"/>
                  </a:lnTo>
                  <a:lnTo>
                    <a:pt x="1938" y="6603"/>
                  </a:lnTo>
                  <a:lnTo>
                    <a:pt x="1930" y="6597"/>
                  </a:lnTo>
                  <a:lnTo>
                    <a:pt x="1919" y="6592"/>
                  </a:lnTo>
                  <a:lnTo>
                    <a:pt x="1909" y="6589"/>
                  </a:lnTo>
                  <a:lnTo>
                    <a:pt x="1897" y="6586"/>
                  </a:lnTo>
                  <a:lnTo>
                    <a:pt x="1887" y="6582"/>
                  </a:lnTo>
                  <a:lnTo>
                    <a:pt x="1874" y="6581"/>
                  </a:lnTo>
                  <a:lnTo>
                    <a:pt x="1862" y="6580"/>
                  </a:lnTo>
                  <a:lnTo>
                    <a:pt x="1849" y="6580"/>
                  </a:lnTo>
                  <a:lnTo>
                    <a:pt x="1836" y="6581"/>
                  </a:lnTo>
                  <a:lnTo>
                    <a:pt x="1823" y="6583"/>
                  </a:lnTo>
                  <a:lnTo>
                    <a:pt x="1809" y="6587"/>
                  </a:lnTo>
                  <a:lnTo>
                    <a:pt x="1807" y="6583"/>
                  </a:lnTo>
                  <a:close/>
                  <a:moveTo>
                    <a:pt x="1601" y="7047"/>
                  </a:moveTo>
                  <a:lnTo>
                    <a:pt x="1605" y="7063"/>
                  </a:lnTo>
                  <a:lnTo>
                    <a:pt x="1611" y="7080"/>
                  </a:lnTo>
                  <a:lnTo>
                    <a:pt x="1618" y="7097"/>
                  </a:lnTo>
                  <a:lnTo>
                    <a:pt x="1627" y="7115"/>
                  </a:lnTo>
                  <a:lnTo>
                    <a:pt x="1638" y="7134"/>
                  </a:lnTo>
                  <a:lnTo>
                    <a:pt x="1649" y="7152"/>
                  </a:lnTo>
                  <a:lnTo>
                    <a:pt x="1662" y="7169"/>
                  </a:lnTo>
                  <a:lnTo>
                    <a:pt x="1677" y="7186"/>
                  </a:lnTo>
                  <a:lnTo>
                    <a:pt x="1695" y="7205"/>
                  </a:lnTo>
                  <a:lnTo>
                    <a:pt x="1712" y="7221"/>
                  </a:lnTo>
                  <a:lnTo>
                    <a:pt x="1730" y="7235"/>
                  </a:lnTo>
                  <a:lnTo>
                    <a:pt x="1747" y="7246"/>
                  </a:lnTo>
                  <a:lnTo>
                    <a:pt x="1765" y="7256"/>
                  </a:lnTo>
                  <a:lnTo>
                    <a:pt x="1784" y="7264"/>
                  </a:lnTo>
                  <a:lnTo>
                    <a:pt x="1801" y="7270"/>
                  </a:lnTo>
                  <a:lnTo>
                    <a:pt x="1819" y="7273"/>
                  </a:lnTo>
                  <a:lnTo>
                    <a:pt x="1836" y="7275"/>
                  </a:lnTo>
                  <a:lnTo>
                    <a:pt x="1855" y="7275"/>
                  </a:lnTo>
                  <a:lnTo>
                    <a:pt x="1871" y="7273"/>
                  </a:lnTo>
                  <a:lnTo>
                    <a:pt x="1888" y="7269"/>
                  </a:lnTo>
                  <a:lnTo>
                    <a:pt x="1904" y="7262"/>
                  </a:lnTo>
                  <a:lnTo>
                    <a:pt x="1920" y="7254"/>
                  </a:lnTo>
                  <a:lnTo>
                    <a:pt x="1936" y="7244"/>
                  </a:lnTo>
                  <a:lnTo>
                    <a:pt x="1951" y="7231"/>
                  </a:lnTo>
                  <a:lnTo>
                    <a:pt x="1961" y="7222"/>
                  </a:lnTo>
                  <a:lnTo>
                    <a:pt x="1969" y="7212"/>
                  </a:lnTo>
                  <a:lnTo>
                    <a:pt x="1978" y="7201"/>
                  </a:lnTo>
                  <a:lnTo>
                    <a:pt x="1984" y="7191"/>
                  </a:lnTo>
                  <a:lnTo>
                    <a:pt x="1991" y="7179"/>
                  </a:lnTo>
                  <a:lnTo>
                    <a:pt x="1995" y="7167"/>
                  </a:lnTo>
                  <a:lnTo>
                    <a:pt x="1998" y="7155"/>
                  </a:lnTo>
                  <a:lnTo>
                    <a:pt x="2002" y="7142"/>
                  </a:lnTo>
                  <a:lnTo>
                    <a:pt x="2003" y="7128"/>
                  </a:lnTo>
                  <a:lnTo>
                    <a:pt x="2004" y="7114"/>
                  </a:lnTo>
                  <a:lnTo>
                    <a:pt x="2003" y="7099"/>
                  </a:lnTo>
                  <a:lnTo>
                    <a:pt x="2002" y="7084"/>
                  </a:lnTo>
                  <a:lnTo>
                    <a:pt x="1999" y="7069"/>
                  </a:lnTo>
                  <a:lnTo>
                    <a:pt x="1995" y="7053"/>
                  </a:lnTo>
                  <a:lnTo>
                    <a:pt x="1991" y="7036"/>
                  </a:lnTo>
                  <a:lnTo>
                    <a:pt x="1986" y="7019"/>
                  </a:lnTo>
                  <a:lnTo>
                    <a:pt x="1978" y="6996"/>
                  </a:lnTo>
                  <a:lnTo>
                    <a:pt x="1973" y="6977"/>
                  </a:lnTo>
                  <a:lnTo>
                    <a:pt x="1968" y="6960"/>
                  </a:lnTo>
                  <a:lnTo>
                    <a:pt x="1967" y="6946"/>
                  </a:lnTo>
                  <a:lnTo>
                    <a:pt x="1967" y="6941"/>
                  </a:lnTo>
                  <a:lnTo>
                    <a:pt x="1968" y="6934"/>
                  </a:lnTo>
                  <a:lnTo>
                    <a:pt x="1969" y="6929"/>
                  </a:lnTo>
                  <a:lnTo>
                    <a:pt x="1972" y="6925"/>
                  </a:lnTo>
                  <a:lnTo>
                    <a:pt x="1974" y="6920"/>
                  </a:lnTo>
                  <a:lnTo>
                    <a:pt x="1976" y="6916"/>
                  </a:lnTo>
                  <a:lnTo>
                    <a:pt x="1980" y="6912"/>
                  </a:lnTo>
                  <a:lnTo>
                    <a:pt x="1983" y="6907"/>
                  </a:lnTo>
                  <a:lnTo>
                    <a:pt x="1988" y="6904"/>
                  </a:lnTo>
                  <a:lnTo>
                    <a:pt x="1992" y="6901"/>
                  </a:lnTo>
                  <a:lnTo>
                    <a:pt x="1997" y="6899"/>
                  </a:lnTo>
                  <a:lnTo>
                    <a:pt x="2002" y="6897"/>
                  </a:lnTo>
                  <a:lnTo>
                    <a:pt x="2007" y="6896"/>
                  </a:lnTo>
                  <a:lnTo>
                    <a:pt x="2012" y="6896"/>
                  </a:lnTo>
                  <a:lnTo>
                    <a:pt x="2018" y="6896"/>
                  </a:lnTo>
                  <a:lnTo>
                    <a:pt x="2023" y="6896"/>
                  </a:lnTo>
                  <a:lnTo>
                    <a:pt x="2028" y="6897"/>
                  </a:lnTo>
                  <a:lnTo>
                    <a:pt x="2034" y="6899"/>
                  </a:lnTo>
                  <a:lnTo>
                    <a:pt x="2040" y="6901"/>
                  </a:lnTo>
                  <a:lnTo>
                    <a:pt x="2046" y="6904"/>
                  </a:lnTo>
                  <a:lnTo>
                    <a:pt x="2051" y="6908"/>
                  </a:lnTo>
                  <a:lnTo>
                    <a:pt x="2056" y="6913"/>
                  </a:lnTo>
                  <a:lnTo>
                    <a:pt x="2063" y="6918"/>
                  </a:lnTo>
                  <a:lnTo>
                    <a:pt x="2068" y="6923"/>
                  </a:lnTo>
                  <a:lnTo>
                    <a:pt x="2078" y="6935"/>
                  </a:lnTo>
                  <a:lnTo>
                    <a:pt x="2086" y="6948"/>
                  </a:lnTo>
                  <a:lnTo>
                    <a:pt x="2094" y="6961"/>
                  </a:lnTo>
                  <a:lnTo>
                    <a:pt x="2100" y="6974"/>
                  </a:lnTo>
                  <a:lnTo>
                    <a:pt x="2105" y="6986"/>
                  </a:lnTo>
                  <a:lnTo>
                    <a:pt x="2109" y="6997"/>
                  </a:lnTo>
                  <a:lnTo>
                    <a:pt x="2113" y="7009"/>
                  </a:lnTo>
                  <a:lnTo>
                    <a:pt x="2115" y="7020"/>
                  </a:lnTo>
                  <a:lnTo>
                    <a:pt x="2211" y="6972"/>
                  </a:lnTo>
                  <a:lnTo>
                    <a:pt x="2207" y="6959"/>
                  </a:lnTo>
                  <a:lnTo>
                    <a:pt x="2201" y="6944"/>
                  </a:lnTo>
                  <a:lnTo>
                    <a:pt x="2195" y="6929"/>
                  </a:lnTo>
                  <a:lnTo>
                    <a:pt x="2187" y="6914"/>
                  </a:lnTo>
                  <a:lnTo>
                    <a:pt x="2179" y="6898"/>
                  </a:lnTo>
                  <a:lnTo>
                    <a:pt x="2168" y="6882"/>
                  </a:lnTo>
                  <a:lnTo>
                    <a:pt x="2156" y="6866"/>
                  </a:lnTo>
                  <a:lnTo>
                    <a:pt x="2142" y="6851"/>
                  </a:lnTo>
                  <a:lnTo>
                    <a:pt x="2127" y="6834"/>
                  </a:lnTo>
                  <a:lnTo>
                    <a:pt x="2111" y="6819"/>
                  </a:lnTo>
                  <a:lnTo>
                    <a:pt x="2094" y="6808"/>
                  </a:lnTo>
                  <a:lnTo>
                    <a:pt x="2078" y="6797"/>
                  </a:lnTo>
                  <a:lnTo>
                    <a:pt x="2061" y="6788"/>
                  </a:lnTo>
                  <a:lnTo>
                    <a:pt x="2042" y="6782"/>
                  </a:lnTo>
                  <a:lnTo>
                    <a:pt x="2025" y="6778"/>
                  </a:lnTo>
                  <a:lnTo>
                    <a:pt x="2008" y="6774"/>
                  </a:lnTo>
                  <a:lnTo>
                    <a:pt x="1991" y="6773"/>
                  </a:lnTo>
                  <a:lnTo>
                    <a:pt x="1974" y="6773"/>
                  </a:lnTo>
                  <a:lnTo>
                    <a:pt x="1957" y="6777"/>
                  </a:lnTo>
                  <a:lnTo>
                    <a:pt x="1939" y="6781"/>
                  </a:lnTo>
                  <a:lnTo>
                    <a:pt x="1923" y="6787"/>
                  </a:lnTo>
                  <a:lnTo>
                    <a:pt x="1908" y="6795"/>
                  </a:lnTo>
                  <a:lnTo>
                    <a:pt x="1893" y="6804"/>
                  </a:lnTo>
                  <a:lnTo>
                    <a:pt x="1879" y="6816"/>
                  </a:lnTo>
                  <a:lnTo>
                    <a:pt x="1871" y="6824"/>
                  </a:lnTo>
                  <a:lnTo>
                    <a:pt x="1863" y="6832"/>
                  </a:lnTo>
                  <a:lnTo>
                    <a:pt x="1857" y="6841"/>
                  </a:lnTo>
                  <a:lnTo>
                    <a:pt x="1851" y="6851"/>
                  </a:lnTo>
                  <a:lnTo>
                    <a:pt x="1846" y="6861"/>
                  </a:lnTo>
                  <a:lnTo>
                    <a:pt x="1842" y="6873"/>
                  </a:lnTo>
                  <a:lnTo>
                    <a:pt x="1837" y="6885"/>
                  </a:lnTo>
                  <a:lnTo>
                    <a:pt x="1835" y="6898"/>
                  </a:lnTo>
                  <a:lnTo>
                    <a:pt x="1834" y="6911"/>
                  </a:lnTo>
                  <a:lnTo>
                    <a:pt x="1833" y="6925"/>
                  </a:lnTo>
                  <a:lnTo>
                    <a:pt x="1834" y="6940"/>
                  </a:lnTo>
                  <a:lnTo>
                    <a:pt x="1835" y="6956"/>
                  </a:lnTo>
                  <a:lnTo>
                    <a:pt x="1838" y="6972"/>
                  </a:lnTo>
                  <a:lnTo>
                    <a:pt x="1842" y="6989"/>
                  </a:lnTo>
                  <a:lnTo>
                    <a:pt x="1847" y="7007"/>
                  </a:lnTo>
                  <a:lnTo>
                    <a:pt x="1853" y="7026"/>
                  </a:lnTo>
                  <a:lnTo>
                    <a:pt x="1860" y="7048"/>
                  </a:lnTo>
                  <a:lnTo>
                    <a:pt x="1865" y="7067"/>
                  </a:lnTo>
                  <a:lnTo>
                    <a:pt x="1867" y="7082"/>
                  </a:lnTo>
                  <a:lnTo>
                    <a:pt x="1868" y="7096"/>
                  </a:lnTo>
                  <a:lnTo>
                    <a:pt x="1867" y="7103"/>
                  </a:lnTo>
                  <a:lnTo>
                    <a:pt x="1866" y="7108"/>
                  </a:lnTo>
                  <a:lnTo>
                    <a:pt x="1865" y="7113"/>
                  </a:lnTo>
                  <a:lnTo>
                    <a:pt x="1863" y="7119"/>
                  </a:lnTo>
                  <a:lnTo>
                    <a:pt x="1860" y="7123"/>
                  </a:lnTo>
                  <a:lnTo>
                    <a:pt x="1857" y="7128"/>
                  </a:lnTo>
                  <a:lnTo>
                    <a:pt x="1852" y="7133"/>
                  </a:lnTo>
                  <a:lnTo>
                    <a:pt x="1848" y="7137"/>
                  </a:lnTo>
                  <a:lnTo>
                    <a:pt x="1844" y="7140"/>
                  </a:lnTo>
                  <a:lnTo>
                    <a:pt x="1838" y="7143"/>
                  </a:lnTo>
                  <a:lnTo>
                    <a:pt x="1834" y="7147"/>
                  </a:lnTo>
                  <a:lnTo>
                    <a:pt x="1829" y="7149"/>
                  </a:lnTo>
                  <a:lnTo>
                    <a:pt x="1823" y="7150"/>
                  </a:lnTo>
                  <a:lnTo>
                    <a:pt x="1817" y="7150"/>
                  </a:lnTo>
                  <a:lnTo>
                    <a:pt x="1812" y="7150"/>
                  </a:lnTo>
                  <a:lnTo>
                    <a:pt x="1806" y="7150"/>
                  </a:lnTo>
                  <a:lnTo>
                    <a:pt x="1800" y="7148"/>
                  </a:lnTo>
                  <a:lnTo>
                    <a:pt x="1794" y="7146"/>
                  </a:lnTo>
                  <a:lnTo>
                    <a:pt x="1788" y="7143"/>
                  </a:lnTo>
                  <a:lnTo>
                    <a:pt x="1782" y="7139"/>
                  </a:lnTo>
                  <a:lnTo>
                    <a:pt x="1776" y="7135"/>
                  </a:lnTo>
                  <a:lnTo>
                    <a:pt x="1770" y="7129"/>
                  </a:lnTo>
                  <a:lnTo>
                    <a:pt x="1763" y="7124"/>
                  </a:lnTo>
                  <a:lnTo>
                    <a:pt x="1757" y="7117"/>
                  </a:lnTo>
                  <a:lnTo>
                    <a:pt x="1746" y="7104"/>
                  </a:lnTo>
                  <a:lnTo>
                    <a:pt x="1735" y="7089"/>
                  </a:lnTo>
                  <a:lnTo>
                    <a:pt x="1727" y="7073"/>
                  </a:lnTo>
                  <a:lnTo>
                    <a:pt x="1718" y="7056"/>
                  </a:lnTo>
                  <a:lnTo>
                    <a:pt x="1712" y="7040"/>
                  </a:lnTo>
                  <a:lnTo>
                    <a:pt x="1706" y="7024"/>
                  </a:lnTo>
                  <a:lnTo>
                    <a:pt x="1702" y="7010"/>
                  </a:lnTo>
                  <a:lnTo>
                    <a:pt x="1699" y="6997"/>
                  </a:lnTo>
                  <a:lnTo>
                    <a:pt x="1601" y="7047"/>
                  </a:lnTo>
                  <a:close/>
                  <a:moveTo>
                    <a:pt x="2538" y="7079"/>
                  </a:moveTo>
                  <a:lnTo>
                    <a:pt x="2545" y="7073"/>
                  </a:lnTo>
                  <a:lnTo>
                    <a:pt x="2549" y="7066"/>
                  </a:lnTo>
                  <a:lnTo>
                    <a:pt x="2553" y="7060"/>
                  </a:lnTo>
                  <a:lnTo>
                    <a:pt x="2558" y="7053"/>
                  </a:lnTo>
                  <a:lnTo>
                    <a:pt x="2561" y="7046"/>
                  </a:lnTo>
                  <a:lnTo>
                    <a:pt x="2563" y="7039"/>
                  </a:lnTo>
                  <a:lnTo>
                    <a:pt x="2564" y="7032"/>
                  </a:lnTo>
                  <a:lnTo>
                    <a:pt x="2564" y="7024"/>
                  </a:lnTo>
                  <a:lnTo>
                    <a:pt x="2564" y="7017"/>
                  </a:lnTo>
                  <a:lnTo>
                    <a:pt x="2563" y="7010"/>
                  </a:lnTo>
                  <a:lnTo>
                    <a:pt x="2562" y="7003"/>
                  </a:lnTo>
                  <a:lnTo>
                    <a:pt x="2560" y="6995"/>
                  </a:lnTo>
                  <a:lnTo>
                    <a:pt x="2557" y="6988"/>
                  </a:lnTo>
                  <a:lnTo>
                    <a:pt x="2552" y="6981"/>
                  </a:lnTo>
                  <a:lnTo>
                    <a:pt x="2547" y="6975"/>
                  </a:lnTo>
                  <a:lnTo>
                    <a:pt x="2542" y="6967"/>
                  </a:lnTo>
                  <a:lnTo>
                    <a:pt x="2535" y="6962"/>
                  </a:lnTo>
                  <a:lnTo>
                    <a:pt x="2530" y="6957"/>
                  </a:lnTo>
                  <a:lnTo>
                    <a:pt x="2522" y="6952"/>
                  </a:lnTo>
                  <a:lnTo>
                    <a:pt x="2516" y="6949"/>
                  </a:lnTo>
                  <a:lnTo>
                    <a:pt x="2509" y="6946"/>
                  </a:lnTo>
                  <a:lnTo>
                    <a:pt x="2502" y="6944"/>
                  </a:lnTo>
                  <a:lnTo>
                    <a:pt x="2494" y="6943"/>
                  </a:lnTo>
                  <a:lnTo>
                    <a:pt x="2487" y="6942"/>
                  </a:lnTo>
                  <a:lnTo>
                    <a:pt x="2480" y="6942"/>
                  </a:lnTo>
                  <a:lnTo>
                    <a:pt x="2473" y="6943"/>
                  </a:lnTo>
                  <a:lnTo>
                    <a:pt x="2465" y="6945"/>
                  </a:lnTo>
                  <a:lnTo>
                    <a:pt x="2458" y="6947"/>
                  </a:lnTo>
                  <a:lnTo>
                    <a:pt x="2451" y="6950"/>
                  </a:lnTo>
                  <a:lnTo>
                    <a:pt x="2444" y="6955"/>
                  </a:lnTo>
                  <a:lnTo>
                    <a:pt x="2438" y="6959"/>
                  </a:lnTo>
                  <a:lnTo>
                    <a:pt x="2431" y="6964"/>
                  </a:lnTo>
                  <a:lnTo>
                    <a:pt x="2426" y="6970"/>
                  </a:lnTo>
                  <a:lnTo>
                    <a:pt x="2420" y="6976"/>
                  </a:lnTo>
                  <a:lnTo>
                    <a:pt x="2416" y="6982"/>
                  </a:lnTo>
                  <a:lnTo>
                    <a:pt x="2413" y="6989"/>
                  </a:lnTo>
                  <a:lnTo>
                    <a:pt x="2410" y="6996"/>
                  </a:lnTo>
                  <a:lnTo>
                    <a:pt x="2407" y="7003"/>
                  </a:lnTo>
                  <a:lnTo>
                    <a:pt x="2406" y="7010"/>
                  </a:lnTo>
                  <a:lnTo>
                    <a:pt x="2405" y="7018"/>
                  </a:lnTo>
                  <a:lnTo>
                    <a:pt x="2405" y="7025"/>
                  </a:lnTo>
                  <a:lnTo>
                    <a:pt x="2406" y="7033"/>
                  </a:lnTo>
                  <a:lnTo>
                    <a:pt x="2409" y="7039"/>
                  </a:lnTo>
                  <a:lnTo>
                    <a:pt x="2411" y="7047"/>
                  </a:lnTo>
                  <a:lnTo>
                    <a:pt x="2414" y="7054"/>
                  </a:lnTo>
                  <a:lnTo>
                    <a:pt x="2417" y="7061"/>
                  </a:lnTo>
                  <a:lnTo>
                    <a:pt x="2422" y="7067"/>
                  </a:lnTo>
                  <a:lnTo>
                    <a:pt x="2428" y="7075"/>
                  </a:lnTo>
                  <a:lnTo>
                    <a:pt x="2433" y="7080"/>
                  </a:lnTo>
                  <a:lnTo>
                    <a:pt x="2440" y="7085"/>
                  </a:lnTo>
                  <a:lnTo>
                    <a:pt x="2446" y="7090"/>
                  </a:lnTo>
                  <a:lnTo>
                    <a:pt x="2454" y="7093"/>
                  </a:lnTo>
                  <a:lnTo>
                    <a:pt x="2460" y="7096"/>
                  </a:lnTo>
                  <a:lnTo>
                    <a:pt x="2468" y="7098"/>
                  </a:lnTo>
                  <a:lnTo>
                    <a:pt x="2475" y="7100"/>
                  </a:lnTo>
                  <a:lnTo>
                    <a:pt x="2482" y="7100"/>
                  </a:lnTo>
                  <a:lnTo>
                    <a:pt x="2489" y="7100"/>
                  </a:lnTo>
                  <a:lnTo>
                    <a:pt x="2497" y="7100"/>
                  </a:lnTo>
                  <a:lnTo>
                    <a:pt x="2504" y="7098"/>
                  </a:lnTo>
                  <a:lnTo>
                    <a:pt x="2511" y="7096"/>
                  </a:lnTo>
                  <a:lnTo>
                    <a:pt x="2518" y="7093"/>
                  </a:lnTo>
                  <a:lnTo>
                    <a:pt x="2526" y="7089"/>
                  </a:lnTo>
                  <a:lnTo>
                    <a:pt x="2532" y="7084"/>
                  </a:lnTo>
                  <a:lnTo>
                    <a:pt x="2538" y="7079"/>
                  </a:lnTo>
                  <a:close/>
                  <a:moveTo>
                    <a:pt x="2326" y="7070"/>
                  </a:moveTo>
                  <a:lnTo>
                    <a:pt x="1924" y="7446"/>
                  </a:lnTo>
                  <a:lnTo>
                    <a:pt x="2024" y="7552"/>
                  </a:lnTo>
                  <a:lnTo>
                    <a:pt x="2426" y="7178"/>
                  </a:lnTo>
                  <a:lnTo>
                    <a:pt x="2326" y="7070"/>
                  </a:lnTo>
                  <a:close/>
                  <a:moveTo>
                    <a:pt x="2494" y="7247"/>
                  </a:moveTo>
                  <a:lnTo>
                    <a:pt x="2419" y="7325"/>
                  </a:lnTo>
                  <a:lnTo>
                    <a:pt x="2471" y="7375"/>
                  </a:lnTo>
                  <a:lnTo>
                    <a:pt x="2295" y="7556"/>
                  </a:lnTo>
                  <a:lnTo>
                    <a:pt x="2276" y="7576"/>
                  </a:lnTo>
                  <a:lnTo>
                    <a:pt x="2257" y="7599"/>
                  </a:lnTo>
                  <a:lnTo>
                    <a:pt x="2247" y="7613"/>
                  </a:lnTo>
                  <a:lnTo>
                    <a:pt x="2239" y="7627"/>
                  </a:lnTo>
                  <a:lnTo>
                    <a:pt x="2231" y="7643"/>
                  </a:lnTo>
                  <a:lnTo>
                    <a:pt x="2225" y="7659"/>
                  </a:lnTo>
                  <a:lnTo>
                    <a:pt x="2223" y="7668"/>
                  </a:lnTo>
                  <a:lnTo>
                    <a:pt x="2221" y="7677"/>
                  </a:lnTo>
                  <a:lnTo>
                    <a:pt x="2220" y="7685"/>
                  </a:lnTo>
                  <a:lnTo>
                    <a:pt x="2218" y="7694"/>
                  </a:lnTo>
                  <a:lnTo>
                    <a:pt x="2218" y="7703"/>
                  </a:lnTo>
                  <a:lnTo>
                    <a:pt x="2218" y="7712"/>
                  </a:lnTo>
                  <a:lnTo>
                    <a:pt x="2220" y="7722"/>
                  </a:lnTo>
                  <a:lnTo>
                    <a:pt x="2222" y="7731"/>
                  </a:lnTo>
                  <a:lnTo>
                    <a:pt x="2225" y="7741"/>
                  </a:lnTo>
                  <a:lnTo>
                    <a:pt x="2228" y="7751"/>
                  </a:lnTo>
                  <a:lnTo>
                    <a:pt x="2234" y="7760"/>
                  </a:lnTo>
                  <a:lnTo>
                    <a:pt x="2239" y="7771"/>
                  </a:lnTo>
                  <a:lnTo>
                    <a:pt x="2245" y="7781"/>
                  </a:lnTo>
                  <a:lnTo>
                    <a:pt x="2253" y="7790"/>
                  </a:lnTo>
                  <a:lnTo>
                    <a:pt x="2263" y="7801"/>
                  </a:lnTo>
                  <a:lnTo>
                    <a:pt x="2272" y="7811"/>
                  </a:lnTo>
                  <a:lnTo>
                    <a:pt x="2295" y="7831"/>
                  </a:lnTo>
                  <a:lnTo>
                    <a:pt x="2316" y="7848"/>
                  </a:lnTo>
                  <a:lnTo>
                    <a:pt x="2326" y="7856"/>
                  </a:lnTo>
                  <a:lnTo>
                    <a:pt x="2336" y="7861"/>
                  </a:lnTo>
                  <a:lnTo>
                    <a:pt x="2343" y="7866"/>
                  </a:lnTo>
                  <a:lnTo>
                    <a:pt x="2352" y="7870"/>
                  </a:lnTo>
                  <a:lnTo>
                    <a:pt x="2428" y="7788"/>
                  </a:lnTo>
                  <a:lnTo>
                    <a:pt x="2418" y="7783"/>
                  </a:lnTo>
                  <a:lnTo>
                    <a:pt x="2410" y="7776"/>
                  </a:lnTo>
                  <a:lnTo>
                    <a:pt x="2400" y="7769"/>
                  </a:lnTo>
                  <a:lnTo>
                    <a:pt x="2390" y="7759"/>
                  </a:lnTo>
                  <a:lnTo>
                    <a:pt x="2385" y="7753"/>
                  </a:lnTo>
                  <a:lnTo>
                    <a:pt x="2380" y="7747"/>
                  </a:lnTo>
                  <a:lnTo>
                    <a:pt x="2376" y="7741"/>
                  </a:lnTo>
                  <a:lnTo>
                    <a:pt x="2373" y="7736"/>
                  </a:lnTo>
                  <a:lnTo>
                    <a:pt x="2371" y="7729"/>
                  </a:lnTo>
                  <a:lnTo>
                    <a:pt x="2370" y="7723"/>
                  </a:lnTo>
                  <a:lnTo>
                    <a:pt x="2370" y="7715"/>
                  </a:lnTo>
                  <a:lnTo>
                    <a:pt x="2370" y="7709"/>
                  </a:lnTo>
                  <a:lnTo>
                    <a:pt x="2372" y="7702"/>
                  </a:lnTo>
                  <a:lnTo>
                    <a:pt x="2374" y="7695"/>
                  </a:lnTo>
                  <a:lnTo>
                    <a:pt x="2377" y="7687"/>
                  </a:lnTo>
                  <a:lnTo>
                    <a:pt x="2382" y="7680"/>
                  </a:lnTo>
                  <a:lnTo>
                    <a:pt x="2387" y="7672"/>
                  </a:lnTo>
                  <a:lnTo>
                    <a:pt x="2393" y="7664"/>
                  </a:lnTo>
                  <a:lnTo>
                    <a:pt x="2400" y="7655"/>
                  </a:lnTo>
                  <a:lnTo>
                    <a:pt x="2409" y="7647"/>
                  </a:lnTo>
                  <a:lnTo>
                    <a:pt x="2575" y="7475"/>
                  </a:lnTo>
                  <a:lnTo>
                    <a:pt x="2662" y="7560"/>
                  </a:lnTo>
                  <a:lnTo>
                    <a:pt x="2737" y="7482"/>
                  </a:lnTo>
                  <a:lnTo>
                    <a:pt x="2649" y="7398"/>
                  </a:lnTo>
                  <a:lnTo>
                    <a:pt x="2749" y="7295"/>
                  </a:lnTo>
                  <a:lnTo>
                    <a:pt x="2616" y="7226"/>
                  </a:lnTo>
                  <a:lnTo>
                    <a:pt x="2546" y="7298"/>
                  </a:lnTo>
                  <a:lnTo>
                    <a:pt x="2494" y="7247"/>
                  </a:lnTo>
                  <a:close/>
                  <a:moveTo>
                    <a:pt x="2806" y="7903"/>
                  </a:moveTo>
                  <a:lnTo>
                    <a:pt x="2785" y="7920"/>
                  </a:lnTo>
                  <a:lnTo>
                    <a:pt x="2763" y="7937"/>
                  </a:lnTo>
                  <a:lnTo>
                    <a:pt x="2742" y="7953"/>
                  </a:lnTo>
                  <a:lnTo>
                    <a:pt x="2724" y="7968"/>
                  </a:lnTo>
                  <a:lnTo>
                    <a:pt x="2722" y="7966"/>
                  </a:lnTo>
                  <a:lnTo>
                    <a:pt x="2733" y="7945"/>
                  </a:lnTo>
                  <a:lnTo>
                    <a:pt x="2743" y="7920"/>
                  </a:lnTo>
                  <a:lnTo>
                    <a:pt x="2755" y="7895"/>
                  </a:lnTo>
                  <a:lnTo>
                    <a:pt x="2766" y="7871"/>
                  </a:lnTo>
                  <a:lnTo>
                    <a:pt x="2885" y="7597"/>
                  </a:lnTo>
                  <a:lnTo>
                    <a:pt x="2761" y="7496"/>
                  </a:lnTo>
                  <a:lnTo>
                    <a:pt x="2586" y="8005"/>
                  </a:lnTo>
                  <a:lnTo>
                    <a:pt x="2579" y="8019"/>
                  </a:lnTo>
                  <a:lnTo>
                    <a:pt x="2574" y="8027"/>
                  </a:lnTo>
                  <a:lnTo>
                    <a:pt x="2570" y="8032"/>
                  </a:lnTo>
                  <a:lnTo>
                    <a:pt x="2561" y="8037"/>
                  </a:lnTo>
                  <a:lnTo>
                    <a:pt x="2549" y="8042"/>
                  </a:lnTo>
                  <a:lnTo>
                    <a:pt x="2533" y="8049"/>
                  </a:lnTo>
                  <a:lnTo>
                    <a:pt x="2516" y="8054"/>
                  </a:lnTo>
                  <a:lnTo>
                    <a:pt x="2497" y="8057"/>
                  </a:lnTo>
                  <a:lnTo>
                    <a:pt x="2486" y="8060"/>
                  </a:lnTo>
                  <a:lnTo>
                    <a:pt x="2475" y="8061"/>
                  </a:lnTo>
                  <a:lnTo>
                    <a:pt x="2464" y="8061"/>
                  </a:lnTo>
                  <a:lnTo>
                    <a:pt x="2454" y="8061"/>
                  </a:lnTo>
                  <a:lnTo>
                    <a:pt x="2430" y="8057"/>
                  </a:lnTo>
                  <a:lnTo>
                    <a:pt x="2407" y="8054"/>
                  </a:lnTo>
                  <a:lnTo>
                    <a:pt x="2387" y="8050"/>
                  </a:lnTo>
                  <a:lnTo>
                    <a:pt x="2369" y="8043"/>
                  </a:lnTo>
                  <a:lnTo>
                    <a:pt x="2318" y="8161"/>
                  </a:lnTo>
                  <a:lnTo>
                    <a:pt x="2331" y="8168"/>
                  </a:lnTo>
                  <a:lnTo>
                    <a:pt x="2345" y="8174"/>
                  </a:lnTo>
                  <a:lnTo>
                    <a:pt x="2362" y="8180"/>
                  </a:lnTo>
                  <a:lnTo>
                    <a:pt x="2382" y="8185"/>
                  </a:lnTo>
                  <a:lnTo>
                    <a:pt x="2403" y="8189"/>
                  </a:lnTo>
                  <a:lnTo>
                    <a:pt x="2426" y="8191"/>
                  </a:lnTo>
                  <a:lnTo>
                    <a:pt x="2450" y="8193"/>
                  </a:lnTo>
                  <a:lnTo>
                    <a:pt x="2477" y="8191"/>
                  </a:lnTo>
                  <a:lnTo>
                    <a:pt x="2494" y="8189"/>
                  </a:lnTo>
                  <a:lnTo>
                    <a:pt x="2511" y="8186"/>
                  </a:lnTo>
                  <a:lnTo>
                    <a:pt x="2528" y="8183"/>
                  </a:lnTo>
                  <a:lnTo>
                    <a:pt x="2546" y="8178"/>
                  </a:lnTo>
                  <a:lnTo>
                    <a:pt x="2564" y="8172"/>
                  </a:lnTo>
                  <a:lnTo>
                    <a:pt x="2582" y="8165"/>
                  </a:lnTo>
                  <a:lnTo>
                    <a:pt x="2603" y="8157"/>
                  </a:lnTo>
                  <a:lnTo>
                    <a:pt x="2622" y="8149"/>
                  </a:lnTo>
                  <a:lnTo>
                    <a:pt x="2666" y="8127"/>
                  </a:lnTo>
                  <a:lnTo>
                    <a:pt x="2712" y="8102"/>
                  </a:lnTo>
                  <a:lnTo>
                    <a:pt x="2765" y="8072"/>
                  </a:lnTo>
                  <a:lnTo>
                    <a:pt x="2822" y="8038"/>
                  </a:lnTo>
                  <a:lnTo>
                    <a:pt x="3159" y="7820"/>
                  </a:lnTo>
                  <a:lnTo>
                    <a:pt x="3041" y="7724"/>
                  </a:lnTo>
                  <a:lnTo>
                    <a:pt x="2806" y="7903"/>
                  </a:lnTo>
                  <a:close/>
                  <a:moveTo>
                    <a:pt x="3701" y="7907"/>
                  </a:moveTo>
                  <a:lnTo>
                    <a:pt x="3685" y="7898"/>
                  </a:lnTo>
                  <a:lnTo>
                    <a:pt x="3669" y="7890"/>
                  </a:lnTo>
                  <a:lnTo>
                    <a:pt x="3653" y="7883"/>
                  </a:lnTo>
                  <a:lnTo>
                    <a:pt x="3637" y="7876"/>
                  </a:lnTo>
                  <a:lnTo>
                    <a:pt x="3621" y="7871"/>
                  </a:lnTo>
                  <a:lnTo>
                    <a:pt x="3605" y="7866"/>
                  </a:lnTo>
                  <a:lnTo>
                    <a:pt x="3587" y="7863"/>
                  </a:lnTo>
                  <a:lnTo>
                    <a:pt x="3571" y="7861"/>
                  </a:lnTo>
                  <a:lnTo>
                    <a:pt x="3555" y="7860"/>
                  </a:lnTo>
                  <a:lnTo>
                    <a:pt x="3538" y="7860"/>
                  </a:lnTo>
                  <a:lnTo>
                    <a:pt x="3522" y="7861"/>
                  </a:lnTo>
                  <a:lnTo>
                    <a:pt x="3506" y="7862"/>
                  </a:lnTo>
                  <a:lnTo>
                    <a:pt x="3490" y="7864"/>
                  </a:lnTo>
                  <a:lnTo>
                    <a:pt x="3474" y="7869"/>
                  </a:lnTo>
                  <a:lnTo>
                    <a:pt x="3457" y="7873"/>
                  </a:lnTo>
                  <a:lnTo>
                    <a:pt x="3441" y="7878"/>
                  </a:lnTo>
                  <a:lnTo>
                    <a:pt x="3425" y="7884"/>
                  </a:lnTo>
                  <a:lnTo>
                    <a:pt x="3410" y="7891"/>
                  </a:lnTo>
                  <a:lnTo>
                    <a:pt x="3394" y="7899"/>
                  </a:lnTo>
                  <a:lnTo>
                    <a:pt x="3379" y="7907"/>
                  </a:lnTo>
                  <a:lnTo>
                    <a:pt x="3364" y="7917"/>
                  </a:lnTo>
                  <a:lnTo>
                    <a:pt x="3349" y="7926"/>
                  </a:lnTo>
                  <a:lnTo>
                    <a:pt x="3335" y="7937"/>
                  </a:lnTo>
                  <a:lnTo>
                    <a:pt x="3321" y="7950"/>
                  </a:lnTo>
                  <a:lnTo>
                    <a:pt x="3307" y="7962"/>
                  </a:lnTo>
                  <a:lnTo>
                    <a:pt x="3293" y="7976"/>
                  </a:lnTo>
                  <a:lnTo>
                    <a:pt x="3279" y="7990"/>
                  </a:lnTo>
                  <a:lnTo>
                    <a:pt x="3266" y="8005"/>
                  </a:lnTo>
                  <a:lnTo>
                    <a:pt x="3255" y="8020"/>
                  </a:lnTo>
                  <a:lnTo>
                    <a:pt x="3242" y="8037"/>
                  </a:lnTo>
                  <a:lnTo>
                    <a:pt x="3230" y="8053"/>
                  </a:lnTo>
                  <a:lnTo>
                    <a:pt x="3219" y="8071"/>
                  </a:lnTo>
                  <a:lnTo>
                    <a:pt x="3208" y="8088"/>
                  </a:lnTo>
                  <a:lnTo>
                    <a:pt x="3199" y="8107"/>
                  </a:lnTo>
                  <a:lnTo>
                    <a:pt x="3189" y="8124"/>
                  </a:lnTo>
                  <a:lnTo>
                    <a:pt x="3182" y="8142"/>
                  </a:lnTo>
                  <a:lnTo>
                    <a:pt x="3174" y="8159"/>
                  </a:lnTo>
                  <a:lnTo>
                    <a:pt x="3166" y="8178"/>
                  </a:lnTo>
                  <a:lnTo>
                    <a:pt x="3161" y="8195"/>
                  </a:lnTo>
                  <a:lnTo>
                    <a:pt x="3156" y="8213"/>
                  </a:lnTo>
                  <a:lnTo>
                    <a:pt x="3151" y="8230"/>
                  </a:lnTo>
                  <a:lnTo>
                    <a:pt x="3147" y="8247"/>
                  </a:lnTo>
                  <a:lnTo>
                    <a:pt x="3145" y="8264"/>
                  </a:lnTo>
                  <a:lnTo>
                    <a:pt x="3143" y="8282"/>
                  </a:lnTo>
                  <a:lnTo>
                    <a:pt x="3142" y="8299"/>
                  </a:lnTo>
                  <a:lnTo>
                    <a:pt x="3141" y="8316"/>
                  </a:lnTo>
                  <a:lnTo>
                    <a:pt x="3142" y="8333"/>
                  </a:lnTo>
                  <a:lnTo>
                    <a:pt x="3143" y="8349"/>
                  </a:lnTo>
                  <a:lnTo>
                    <a:pt x="3145" y="8365"/>
                  </a:lnTo>
                  <a:lnTo>
                    <a:pt x="3147" y="8381"/>
                  </a:lnTo>
                  <a:lnTo>
                    <a:pt x="3151" y="8397"/>
                  </a:lnTo>
                  <a:lnTo>
                    <a:pt x="3156" y="8412"/>
                  </a:lnTo>
                  <a:lnTo>
                    <a:pt x="3161" y="8427"/>
                  </a:lnTo>
                  <a:lnTo>
                    <a:pt x="3168" y="8442"/>
                  </a:lnTo>
                  <a:lnTo>
                    <a:pt x="3175" y="8456"/>
                  </a:lnTo>
                  <a:lnTo>
                    <a:pt x="3184" y="8470"/>
                  </a:lnTo>
                  <a:lnTo>
                    <a:pt x="3192" y="8484"/>
                  </a:lnTo>
                  <a:lnTo>
                    <a:pt x="3202" y="8497"/>
                  </a:lnTo>
                  <a:lnTo>
                    <a:pt x="3214" y="8510"/>
                  </a:lnTo>
                  <a:lnTo>
                    <a:pt x="3224" y="8522"/>
                  </a:lnTo>
                  <a:lnTo>
                    <a:pt x="3237" y="8534"/>
                  </a:lnTo>
                  <a:lnTo>
                    <a:pt x="3251" y="8544"/>
                  </a:lnTo>
                  <a:lnTo>
                    <a:pt x="3266" y="8555"/>
                  </a:lnTo>
                  <a:lnTo>
                    <a:pt x="3281" y="8566"/>
                  </a:lnTo>
                  <a:lnTo>
                    <a:pt x="3296" y="8574"/>
                  </a:lnTo>
                  <a:lnTo>
                    <a:pt x="3311" y="8583"/>
                  </a:lnTo>
                  <a:lnTo>
                    <a:pt x="3326" y="8589"/>
                  </a:lnTo>
                  <a:lnTo>
                    <a:pt x="3343" y="8596"/>
                  </a:lnTo>
                  <a:lnTo>
                    <a:pt x="3358" y="8601"/>
                  </a:lnTo>
                  <a:lnTo>
                    <a:pt x="3374" y="8606"/>
                  </a:lnTo>
                  <a:lnTo>
                    <a:pt x="3390" y="8610"/>
                  </a:lnTo>
                  <a:lnTo>
                    <a:pt x="3405" y="8613"/>
                  </a:lnTo>
                  <a:lnTo>
                    <a:pt x="3421" y="8614"/>
                  </a:lnTo>
                  <a:lnTo>
                    <a:pt x="3437" y="8615"/>
                  </a:lnTo>
                  <a:lnTo>
                    <a:pt x="3452" y="8615"/>
                  </a:lnTo>
                  <a:lnTo>
                    <a:pt x="3468" y="8615"/>
                  </a:lnTo>
                  <a:lnTo>
                    <a:pt x="3484" y="8613"/>
                  </a:lnTo>
                  <a:lnTo>
                    <a:pt x="3500" y="8610"/>
                  </a:lnTo>
                  <a:lnTo>
                    <a:pt x="3515" y="8607"/>
                  </a:lnTo>
                  <a:lnTo>
                    <a:pt x="3531" y="8602"/>
                  </a:lnTo>
                  <a:lnTo>
                    <a:pt x="3548" y="8597"/>
                  </a:lnTo>
                  <a:lnTo>
                    <a:pt x="3563" y="8591"/>
                  </a:lnTo>
                  <a:lnTo>
                    <a:pt x="3579" y="8583"/>
                  </a:lnTo>
                  <a:lnTo>
                    <a:pt x="3594" y="8574"/>
                  </a:lnTo>
                  <a:lnTo>
                    <a:pt x="3609" y="8565"/>
                  </a:lnTo>
                  <a:lnTo>
                    <a:pt x="3624" y="8555"/>
                  </a:lnTo>
                  <a:lnTo>
                    <a:pt x="3639" y="8543"/>
                  </a:lnTo>
                  <a:lnTo>
                    <a:pt x="3654" y="8532"/>
                  </a:lnTo>
                  <a:lnTo>
                    <a:pt x="3669" y="8518"/>
                  </a:lnTo>
                  <a:lnTo>
                    <a:pt x="3683" y="8504"/>
                  </a:lnTo>
                  <a:lnTo>
                    <a:pt x="3698" y="8489"/>
                  </a:lnTo>
                  <a:lnTo>
                    <a:pt x="3712" y="8471"/>
                  </a:lnTo>
                  <a:lnTo>
                    <a:pt x="3726" y="8454"/>
                  </a:lnTo>
                  <a:lnTo>
                    <a:pt x="3740" y="8436"/>
                  </a:lnTo>
                  <a:lnTo>
                    <a:pt x="3753" y="8417"/>
                  </a:lnTo>
                  <a:lnTo>
                    <a:pt x="3766" y="8396"/>
                  </a:lnTo>
                  <a:lnTo>
                    <a:pt x="3775" y="8379"/>
                  </a:lnTo>
                  <a:lnTo>
                    <a:pt x="3785" y="8363"/>
                  </a:lnTo>
                  <a:lnTo>
                    <a:pt x="3793" y="8347"/>
                  </a:lnTo>
                  <a:lnTo>
                    <a:pt x="3801" y="8330"/>
                  </a:lnTo>
                  <a:lnTo>
                    <a:pt x="3808" y="8314"/>
                  </a:lnTo>
                  <a:lnTo>
                    <a:pt x="3815" y="8297"/>
                  </a:lnTo>
                  <a:lnTo>
                    <a:pt x="3820" y="8279"/>
                  </a:lnTo>
                  <a:lnTo>
                    <a:pt x="3826" y="8262"/>
                  </a:lnTo>
                  <a:lnTo>
                    <a:pt x="3830" y="8245"/>
                  </a:lnTo>
                  <a:lnTo>
                    <a:pt x="3834" y="8229"/>
                  </a:lnTo>
                  <a:lnTo>
                    <a:pt x="3837" y="8212"/>
                  </a:lnTo>
                  <a:lnTo>
                    <a:pt x="3840" y="8195"/>
                  </a:lnTo>
                  <a:lnTo>
                    <a:pt x="3841" y="8178"/>
                  </a:lnTo>
                  <a:lnTo>
                    <a:pt x="3842" y="8161"/>
                  </a:lnTo>
                  <a:lnTo>
                    <a:pt x="3842" y="8144"/>
                  </a:lnTo>
                  <a:lnTo>
                    <a:pt x="3841" y="8128"/>
                  </a:lnTo>
                  <a:lnTo>
                    <a:pt x="3839" y="8112"/>
                  </a:lnTo>
                  <a:lnTo>
                    <a:pt x="3836" y="8096"/>
                  </a:lnTo>
                  <a:lnTo>
                    <a:pt x="3832" y="8080"/>
                  </a:lnTo>
                  <a:lnTo>
                    <a:pt x="3828" y="8065"/>
                  </a:lnTo>
                  <a:lnTo>
                    <a:pt x="3822" y="8050"/>
                  </a:lnTo>
                  <a:lnTo>
                    <a:pt x="3817" y="8035"/>
                  </a:lnTo>
                  <a:lnTo>
                    <a:pt x="3810" y="8020"/>
                  </a:lnTo>
                  <a:lnTo>
                    <a:pt x="3801" y="8006"/>
                  </a:lnTo>
                  <a:lnTo>
                    <a:pt x="3792" y="7992"/>
                  </a:lnTo>
                  <a:lnTo>
                    <a:pt x="3783" y="7978"/>
                  </a:lnTo>
                  <a:lnTo>
                    <a:pt x="3771" y="7965"/>
                  </a:lnTo>
                  <a:lnTo>
                    <a:pt x="3759" y="7952"/>
                  </a:lnTo>
                  <a:lnTo>
                    <a:pt x="3746" y="7940"/>
                  </a:lnTo>
                  <a:lnTo>
                    <a:pt x="3732" y="7929"/>
                  </a:lnTo>
                  <a:lnTo>
                    <a:pt x="3717" y="7918"/>
                  </a:lnTo>
                  <a:lnTo>
                    <a:pt x="3701" y="7907"/>
                  </a:lnTo>
                  <a:close/>
                  <a:moveTo>
                    <a:pt x="3635" y="8006"/>
                  </a:moveTo>
                  <a:lnTo>
                    <a:pt x="3643" y="8012"/>
                  </a:lnTo>
                  <a:lnTo>
                    <a:pt x="3651" y="8018"/>
                  </a:lnTo>
                  <a:lnTo>
                    <a:pt x="3658" y="8025"/>
                  </a:lnTo>
                  <a:lnTo>
                    <a:pt x="3665" y="8032"/>
                  </a:lnTo>
                  <a:lnTo>
                    <a:pt x="3671" y="8039"/>
                  </a:lnTo>
                  <a:lnTo>
                    <a:pt x="3676" y="8047"/>
                  </a:lnTo>
                  <a:lnTo>
                    <a:pt x="3681" y="8055"/>
                  </a:lnTo>
                  <a:lnTo>
                    <a:pt x="3685" y="8064"/>
                  </a:lnTo>
                  <a:lnTo>
                    <a:pt x="3688" y="8072"/>
                  </a:lnTo>
                  <a:lnTo>
                    <a:pt x="3691" y="8081"/>
                  </a:lnTo>
                  <a:lnTo>
                    <a:pt x="3694" y="8091"/>
                  </a:lnTo>
                  <a:lnTo>
                    <a:pt x="3695" y="8100"/>
                  </a:lnTo>
                  <a:lnTo>
                    <a:pt x="3697" y="8121"/>
                  </a:lnTo>
                  <a:lnTo>
                    <a:pt x="3697" y="8141"/>
                  </a:lnTo>
                  <a:lnTo>
                    <a:pt x="3695" y="8162"/>
                  </a:lnTo>
                  <a:lnTo>
                    <a:pt x="3690" y="8185"/>
                  </a:lnTo>
                  <a:lnTo>
                    <a:pt x="3685" y="8208"/>
                  </a:lnTo>
                  <a:lnTo>
                    <a:pt x="3678" y="8230"/>
                  </a:lnTo>
                  <a:lnTo>
                    <a:pt x="3668" y="8253"/>
                  </a:lnTo>
                  <a:lnTo>
                    <a:pt x="3658" y="8275"/>
                  </a:lnTo>
                  <a:lnTo>
                    <a:pt x="3646" y="8298"/>
                  </a:lnTo>
                  <a:lnTo>
                    <a:pt x="3632" y="8320"/>
                  </a:lnTo>
                  <a:lnTo>
                    <a:pt x="3617" y="8344"/>
                  </a:lnTo>
                  <a:lnTo>
                    <a:pt x="3601" y="8366"/>
                  </a:lnTo>
                  <a:lnTo>
                    <a:pt x="3584" y="8387"/>
                  </a:lnTo>
                  <a:lnTo>
                    <a:pt x="3567" y="8406"/>
                  </a:lnTo>
                  <a:lnTo>
                    <a:pt x="3550" y="8423"/>
                  </a:lnTo>
                  <a:lnTo>
                    <a:pt x="3531" y="8439"/>
                  </a:lnTo>
                  <a:lnTo>
                    <a:pt x="3513" y="8452"/>
                  </a:lnTo>
                  <a:lnTo>
                    <a:pt x="3495" y="8464"/>
                  </a:lnTo>
                  <a:lnTo>
                    <a:pt x="3477" y="8473"/>
                  </a:lnTo>
                  <a:lnTo>
                    <a:pt x="3457" y="8480"/>
                  </a:lnTo>
                  <a:lnTo>
                    <a:pt x="3449" y="8482"/>
                  </a:lnTo>
                  <a:lnTo>
                    <a:pt x="3439" y="8484"/>
                  </a:lnTo>
                  <a:lnTo>
                    <a:pt x="3430" y="8485"/>
                  </a:lnTo>
                  <a:lnTo>
                    <a:pt x="3421" y="8486"/>
                  </a:lnTo>
                  <a:lnTo>
                    <a:pt x="3411" y="8486"/>
                  </a:lnTo>
                  <a:lnTo>
                    <a:pt x="3402" y="8485"/>
                  </a:lnTo>
                  <a:lnTo>
                    <a:pt x="3393" y="8484"/>
                  </a:lnTo>
                  <a:lnTo>
                    <a:pt x="3383" y="8482"/>
                  </a:lnTo>
                  <a:lnTo>
                    <a:pt x="3375" y="8480"/>
                  </a:lnTo>
                  <a:lnTo>
                    <a:pt x="3366" y="8476"/>
                  </a:lnTo>
                  <a:lnTo>
                    <a:pt x="3357" y="8471"/>
                  </a:lnTo>
                  <a:lnTo>
                    <a:pt x="3348" y="8467"/>
                  </a:lnTo>
                  <a:lnTo>
                    <a:pt x="3340" y="8462"/>
                  </a:lnTo>
                  <a:lnTo>
                    <a:pt x="3333" y="8455"/>
                  </a:lnTo>
                  <a:lnTo>
                    <a:pt x="3325" y="8449"/>
                  </a:lnTo>
                  <a:lnTo>
                    <a:pt x="3319" y="8442"/>
                  </a:lnTo>
                  <a:lnTo>
                    <a:pt x="3314" y="8435"/>
                  </a:lnTo>
                  <a:lnTo>
                    <a:pt x="3308" y="8427"/>
                  </a:lnTo>
                  <a:lnTo>
                    <a:pt x="3303" y="8420"/>
                  </a:lnTo>
                  <a:lnTo>
                    <a:pt x="3299" y="8411"/>
                  </a:lnTo>
                  <a:lnTo>
                    <a:pt x="3295" y="8403"/>
                  </a:lnTo>
                  <a:lnTo>
                    <a:pt x="3292" y="8393"/>
                  </a:lnTo>
                  <a:lnTo>
                    <a:pt x="3290" y="8385"/>
                  </a:lnTo>
                  <a:lnTo>
                    <a:pt x="3288" y="8375"/>
                  </a:lnTo>
                  <a:lnTo>
                    <a:pt x="3286" y="8355"/>
                  </a:lnTo>
                  <a:lnTo>
                    <a:pt x="3286" y="8334"/>
                  </a:lnTo>
                  <a:lnTo>
                    <a:pt x="3288" y="8313"/>
                  </a:lnTo>
                  <a:lnTo>
                    <a:pt x="3291" y="8290"/>
                  </a:lnTo>
                  <a:lnTo>
                    <a:pt x="3296" y="8268"/>
                  </a:lnTo>
                  <a:lnTo>
                    <a:pt x="3304" y="8244"/>
                  </a:lnTo>
                  <a:lnTo>
                    <a:pt x="3314" y="8220"/>
                  </a:lnTo>
                  <a:lnTo>
                    <a:pt x="3324" y="8197"/>
                  </a:lnTo>
                  <a:lnTo>
                    <a:pt x="3336" y="8173"/>
                  </a:lnTo>
                  <a:lnTo>
                    <a:pt x="3350" y="8150"/>
                  </a:lnTo>
                  <a:lnTo>
                    <a:pt x="3364" y="8127"/>
                  </a:lnTo>
                  <a:lnTo>
                    <a:pt x="3379" y="8107"/>
                  </a:lnTo>
                  <a:lnTo>
                    <a:pt x="3395" y="8087"/>
                  </a:lnTo>
                  <a:lnTo>
                    <a:pt x="3412" y="8068"/>
                  </a:lnTo>
                  <a:lnTo>
                    <a:pt x="3430" y="8052"/>
                  </a:lnTo>
                  <a:lnTo>
                    <a:pt x="3447" y="8036"/>
                  </a:lnTo>
                  <a:lnTo>
                    <a:pt x="3465" y="8023"/>
                  </a:lnTo>
                  <a:lnTo>
                    <a:pt x="3483" y="8011"/>
                  </a:lnTo>
                  <a:lnTo>
                    <a:pt x="3503" y="8002"/>
                  </a:lnTo>
                  <a:lnTo>
                    <a:pt x="3521" y="7994"/>
                  </a:lnTo>
                  <a:lnTo>
                    <a:pt x="3530" y="7991"/>
                  </a:lnTo>
                  <a:lnTo>
                    <a:pt x="3540" y="7989"/>
                  </a:lnTo>
                  <a:lnTo>
                    <a:pt x="3550" y="7988"/>
                  </a:lnTo>
                  <a:lnTo>
                    <a:pt x="3559" y="7987"/>
                  </a:lnTo>
                  <a:lnTo>
                    <a:pt x="3569" y="7987"/>
                  </a:lnTo>
                  <a:lnTo>
                    <a:pt x="3579" y="7987"/>
                  </a:lnTo>
                  <a:lnTo>
                    <a:pt x="3588" y="7989"/>
                  </a:lnTo>
                  <a:lnTo>
                    <a:pt x="3598" y="7990"/>
                  </a:lnTo>
                  <a:lnTo>
                    <a:pt x="3607" y="7993"/>
                  </a:lnTo>
                  <a:lnTo>
                    <a:pt x="3616" y="7996"/>
                  </a:lnTo>
                  <a:lnTo>
                    <a:pt x="3626" y="8002"/>
                  </a:lnTo>
                  <a:lnTo>
                    <a:pt x="3635" y="8006"/>
                  </a:lnTo>
                  <a:close/>
                  <a:moveTo>
                    <a:pt x="3891" y="8278"/>
                  </a:moveTo>
                  <a:lnTo>
                    <a:pt x="3843" y="8375"/>
                  </a:lnTo>
                  <a:lnTo>
                    <a:pt x="3907" y="8407"/>
                  </a:lnTo>
                  <a:lnTo>
                    <a:pt x="3709" y="8802"/>
                  </a:lnTo>
                  <a:lnTo>
                    <a:pt x="3839" y="8867"/>
                  </a:lnTo>
                  <a:lnTo>
                    <a:pt x="4038" y="8474"/>
                  </a:lnTo>
                  <a:lnTo>
                    <a:pt x="4135" y="8522"/>
                  </a:lnTo>
                  <a:lnTo>
                    <a:pt x="4183" y="8426"/>
                  </a:lnTo>
                  <a:lnTo>
                    <a:pt x="4085" y="8377"/>
                  </a:lnTo>
                  <a:lnTo>
                    <a:pt x="4095" y="8358"/>
                  </a:lnTo>
                  <a:lnTo>
                    <a:pt x="4107" y="8337"/>
                  </a:lnTo>
                  <a:lnTo>
                    <a:pt x="4113" y="8328"/>
                  </a:lnTo>
                  <a:lnTo>
                    <a:pt x="4120" y="8318"/>
                  </a:lnTo>
                  <a:lnTo>
                    <a:pt x="4127" y="8309"/>
                  </a:lnTo>
                  <a:lnTo>
                    <a:pt x="4135" y="8301"/>
                  </a:lnTo>
                  <a:lnTo>
                    <a:pt x="4143" y="8294"/>
                  </a:lnTo>
                  <a:lnTo>
                    <a:pt x="4152" y="8288"/>
                  </a:lnTo>
                  <a:lnTo>
                    <a:pt x="4162" y="8284"/>
                  </a:lnTo>
                  <a:lnTo>
                    <a:pt x="4172" y="8282"/>
                  </a:lnTo>
                  <a:lnTo>
                    <a:pt x="4183" y="8280"/>
                  </a:lnTo>
                  <a:lnTo>
                    <a:pt x="4195" y="8282"/>
                  </a:lnTo>
                  <a:lnTo>
                    <a:pt x="4208" y="8285"/>
                  </a:lnTo>
                  <a:lnTo>
                    <a:pt x="4221" y="8290"/>
                  </a:lnTo>
                  <a:lnTo>
                    <a:pt x="4235" y="8299"/>
                  </a:lnTo>
                  <a:lnTo>
                    <a:pt x="4247" y="8306"/>
                  </a:lnTo>
                  <a:lnTo>
                    <a:pt x="4256" y="8315"/>
                  </a:lnTo>
                  <a:lnTo>
                    <a:pt x="4265" y="8322"/>
                  </a:lnTo>
                  <a:lnTo>
                    <a:pt x="4325" y="8227"/>
                  </a:lnTo>
                  <a:lnTo>
                    <a:pt x="4311" y="8215"/>
                  </a:lnTo>
                  <a:lnTo>
                    <a:pt x="4295" y="8202"/>
                  </a:lnTo>
                  <a:lnTo>
                    <a:pt x="4276" y="8189"/>
                  </a:lnTo>
                  <a:lnTo>
                    <a:pt x="4253" y="8176"/>
                  </a:lnTo>
                  <a:lnTo>
                    <a:pt x="4235" y="8168"/>
                  </a:lnTo>
                  <a:lnTo>
                    <a:pt x="4216" y="8161"/>
                  </a:lnTo>
                  <a:lnTo>
                    <a:pt x="4197" y="8156"/>
                  </a:lnTo>
                  <a:lnTo>
                    <a:pt x="4178" y="8153"/>
                  </a:lnTo>
                  <a:lnTo>
                    <a:pt x="4160" y="8152"/>
                  </a:lnTo>
                  <a:lnTo>
                    <a:pt x="4140" y="8153"/>
                  </a:lnTo>
                  <a:lnTo>
                    <a:pt x="4131" y="8154"/>
                  </a:lnTo>
                  <a:lnTo>
                    <a:pt x="4121" y="8155"/>
                  </a:lnTo>
                  <a:lnTo>
                    <a:pt x="4111" y="8157"/>
                  </a:lnTo>
                  <a:lnTo>
                    <a:pt x="4102" y="8160"/>
                  </a:lnTo>
                  <a:lnTo>
                    <a:pt x="4092" y="8164"/>
                  </a:lnTo>
                  <a:lnTo>
                    <a:pt x="4083" y="8168"/>
                  </a:lnTo>
                  <a:lnTo>
                    <a:pt x="4074" y="8172"/>
                  </a:lnTo>
                  <a:lnTo>
                    <a:pt x="4065" y="8178"/>
                  </a:lnTo>
                  <a:lnTo>
                    <a:pt x="4055" y="8183"/>
                  </a:lnTo>
                  <a:lnTo>
                    <a:pt x="4047" y="8189"/>
                  </a:lnTo>
                  <a:lnTo>
                    <a:pt x="4038" y="8197"/>
                  </a:lnTo>
                  <a:lnTo>
                    <a:pt x="4030" y="8204"/>
                  </a:lnTo>
                  <a:lnTo>
                    <a:pt x="4021" y="8213"/>
                  </a:lnTo>
                  <a:lnTo>
                    <a:pt x="4012" y="8221"/>
                  </a:lnTo>
                  <a:lnTo>
                    <a:pt x="4004" y="8231"/>
                  </a:lnTo>
                  <a:lnTo>
                    <a:pt x="3996" y="8242"/>
                  </a:lnTo>
                  <a:lnTo>
                    <a:pt x="3989" y="8253"/>
                  </a:lnTo>
                  <a:lnTo>
                    <a:pt x="3980" y="8265"/>
                  </a:lnTo>
                  <a:lnTo>
                    <a:pt x="3974" y="8277"/>
                  </a:lnTo>
                  <a:lnTo>
                    <a:pt x="3966" y="8291"/>
                  </a:lnTo>
                  <a:lnTo>
                    <a:pt x="3956" y="8312"/>
                  </a:lnTo>
                  <a:lnTo>
                    <a:pt x="3891" y="8278"/>
                  </a:lnTo>
                  <a:close/>
                  <a:moveTo>
                    <a:pt x="4339" y="9097"/>
                  </a:moveTo>
                  <a:lnTo>
                    <a:pt x="4454" y="8837"/>
                  </a:lnTo>
                  <a:lnTo>
                    <a:pt x="4463" y="8843"/>
                  </a:lnTo>
                  <a:lnTo>
                    <a:pt x="4474" y="8849"/>
                  </a:lnTo>
                  <a:lnTo>
                    <a:pt x="4487" y="8855"/>
                  </a:lnTo>
                  <a:lnTo>
                    <a:pt x="4501" y="8862"/>
                  </a:lnTo>
                  <a:lnTo>
                    <a:pt x="4521" y="8871"/>
                  </a:lnTo>
                  <a:lnTo>
                    <a:pt x="4543" y="8878"/>
                  </a:lnTo>
                  <a:lnTo>
                    <a:pt x="4565" y="8884"/>
                  </a:lnTo>
                  <a:lnTo>
                    <a:pt x="4590" y="8890"/>
                  </a:lnTo>
                  <a:lnTo>
                    <a:pt x="4615" y="8893"/>
                  </a:lnTo>
                  <a:lnTo>
                    <a:pt x="4639" y="8895"/>
                  </a:lnTo>
                  <a:lnTo>
                    <a:pt x="4652" y="8895"/>
                  </a:lnTo>
                  <a:lnTo>
                    <a:pt x="4665" y="8894"/>
                  </a:lnTo>
                  <a:lnTo>
                    <a:pt x="4678" y="8893"/>
                  </a:lnTo>
                  <a:lnTo>
                    <a:pt x="4691" y="8892"/>
                  </a:lnTo>
                  <a:lnTo>
                    <a:pt x="4704" y="8890"/>
                  </a:lnTo>
                  <a:lnTo>
                    <a:pt x="4716" y="8887"/>
                  </a:lnTo>
                  <a:lnTo>
                    <a:pt x="4729" y="8882"/>
                  </a:lnTo>
                  <a:lnTo>
                    <a:pt x="4740" y="8877"/>
                  </a:lnTo>
                  <a:lnTo>
                    <a:pt x="4753" y="8872"/>
                  </a:lnTo>
                  <a:lnTo>
                    <a:pt x="4765" y="8865"/>
                  </a:lnTo>
                  <a:lnTo>
                    <a:pt x="4777" y="8858"/>
                  </a:lnTo>
                  <a:lnTo>
                    <a:pt x="4788" y="8850"/>
                  </a:lnTo>
                  <a:lnTo>
                    <a:pt x="4799" y="8840"/>
                  </a:lnTo>
                  <a:lnTo>
                    <a:pt x="4810" y="8830"/>
                  </a:lnTo>
                  <a:lnTo>
                    <a:pt x="4821" y="8819"/>
                  </a:lnTo>
                  <a:lnTo>
                    <a:pt x="4831" y="8806"/>
                  </a:lnTo>
                  <a:lnTo>
                    <a:pt x="4840" y="8792"/>
                  </a:lnTo>
                  <a:lnTo>
                    <a:pt x="4849" y="8778"/>
                  </a:lnTo>
                  <a:lnTo>
                    <a:pt x="4857" y="8762"/>
                  </a:lnTo>
                  <a:lnTo>
                    <a:pt x="4866" y="8745"/>
                  </a:lnTo>
                  <a:lnTo>
                    <a:pt x="4871" y="8732"/>
                  </a:lnTo>
                  <a:lnTo>
                    <a:pt x="4876" y="8720"/>
                  </a:lnTo>
                  <a:lnTo>
                    <a:pt x="4879" y="8709"/>
                  </a:lnTo>
                  <a:lnTo>
                    <a:pt x="4882" y="8697"/>
                  </a:lnTo>
                  <a:lnTo>
                    <a:pt x="4884" y="8684"/>
                  </a:lnTo>
                  <a:lnTo>
                    <a:pt x="4885" y="8672"/>
                  </a:lnTo>
                  <a:lnTo>
                    <a:pt x="4886" y="8660"/>
                  </a:lnTo>
                  <a:lnTo>
                    <a:pt x="4887" y="8648"/>
                  </a:lnTo>
                  <a:lnTo>
                    <a:pt x="4886" y="8637"/>
                  </a:lnTo>
                  <a:lnTo>
                    <a:pt x="4886" y="8625"/>
                  </a:lnTo>
                  <a:lnTo>
                    <a:pt x="4884" y="8614"/>
                  </a:lnTo>
                  <a:lnTo>
                    <a:pt x="4882" y="8602"/>
                  </a:lnTo>
                  <a:lnTo>
                    <a:pt x="4880" y="8592"/>
                  </a:lnTo>
                  <a:lnTo>
                    <a:pt x="4876" y="8581"/>
                  </a:lnTo>
                  <a:lnTo>
                    <a:pt x="4872" y="8570"/>
                  </a:lnTo>
                  <a:lnTo>
                    <a:pt x="4867" y="8560"/>
                  </a:lnTo>
                  <a:lnTo>
                    <a:pt x="4862" y="8550"/>
                  </a:lnTo>
                  <a:lnTo>
                    <a:pt x="4856" y="8539"/>
                  </a:lnTo>
                  <a:lnTo>
                    <a:pt x="4849" y="8529"/>
                  </a:lnTo>
                  <a:lnTo>
                    <a:pt x="4841" y="8519"/>
                  </a:lnTo>
                  <a:lnTo>
                    <a:pt x="4833" y="8509"/>
                  </a:lnTo>
                  <a:lnTo>
                    <a:pt x="4824" y="8500"/>
                  </a:lnTo>
                  <a:lnTo>
                    <a:pt x="4813" y="8491"/>
                  </a:lnTo>
                  <a:lnTo>
                    <a:pt x="4804" y="8482"/>
                  </a:lnTo>
                  <a:lnTo>
                    <a:pt x="4792" y="8474"/>
                  </a:lnTo>
                  <a:lnTo>
                    <a:pt x="4780" y="8465"/>
                  </a:lnTo>
                  <a:lnTo>
                    <a:pt x="4767" y="8456"/>
                  </a:lnTo>
                  <a:lnTo>
                    <a:pt x="4754" y="8449"/>
                  </a:lnTo>
                  <a:lnTo>
                    <a:pt x="4725" y="8433"/>
                  </a:lnTo>
                  <a:lnTo>
                    <a:pt x="4694" y="8418"/>
                  </a:lnTo>
                  <a:lnTo>
                    <a:pt x="4666" y="8406"/>
                  </a:lnTo>
                  <a:lnTo>
                    <a:pt x="4639" y="8395"/>
                  </a:lnTo>
                  <a:lnTo>
                    <a:pt x="4614" y="8386"/>
                  </a:lnTo>
                  <a:lnTo>
                    <a:pt x="4590" y="8377"/>
                  </a:lnTo>
                  <a:lnTo>
                    <a:pt x="4568" y="8370"/>
                  </a:lnTo>
                  <a:lnTo>
                    <a:pt x="4546" y="8363"/>
                  </a:lnTo>
                  <a:lnTo>
                    <a:pt x="4527" y="8358"/>
                  </a:lnTo>
                  <a:lnTo>
                    <a:pt x="4508" y="8353"/>
                  </a:lnTo>
                  <a:lnTo>
                    <a:pt x="4206" y="9038"/>
                  </a:lnTo>
                  <a:lnTo>
                    <a:pt x="4339" y="9097"/>
                  </a:lnTo>
                  <a:close/>
                  <a:moveTo>
                    <a:pt x="4599" y="8507"/>
                  </a:moveTo>
                  <a:lnTo>
                    <a:pt x="4610" y="8509"/>
                  </a:lnTo>
                  <a:lnTo>
                    <a:pt x="4623" y="8513"/>
                  </a:lnTo>
                  <a:lnTo>
                    <a:pt x="4641" y="8519"/>
                  </a:lnTo>
                  <a:lnTo>
                    <a:pt x="4659" y="8526"/>
                  </a:lnTo>
                  <a:lnTo>
                    <a:pt x="4673" y="8533"/>
                  </a:lnTo>
                  <a:lnTo>
                    <a:pt x="4685" y="8540"/>
                  </a:lnTo>
                  <a:lnTo>
                    <a:pt x="4696" y="8548"/>
                  </a:lnTo>
                  <a:lnTo>
                    <a:pt x="4706" y="8556"/>
                  </a:lnTo>
                  <a:lnTo>
                    <a:pt x="4715" y="8565"/>
                  </a:lnTo>
                  <a:lnTo>
                    <a:pt x="4723" y="8574"/>
                  </a:lnTo>
                  <a:lnTo>
                    <a:pt x="4730" y="8584"/>
                  </a:lnTo>
                  <a:lnTo>
                    <a:pt x="4735" y="8594"/>
                  </a:lnTo>
                  <a:lnTo>
                    <a:pt x="4739" y="8604"/>
                  </a:lnTo>
                  <a:lnTo>
                    <a:pt x="4741" y="8616"/>
                  </a:lnTo>
                  <a:lnTo>
                    <a:pt x="4744" y="8628"/>
                  </a:lnTo>
                  <a:lnTo>
                    <a:pt x="4744" y="8640"/>
                  </a:lnTo>
                  <a:lnTo>
                    <a:pt x="4743" y="8653"/>
                  </a:lnTo>
                  <a:lnTo>
                    <a:pt x="4739" y="8666"/>
                  </a:lnTo>
                  <a:lnTo>
                    <a:pt x="4736" y="8678"/>
                  </a:lnTo>
                  <a:lnTo>
                    <a:pt x="4731" y="8692"/>
                  </a:lnTo>
                  <a:lnTo>
                    <a:pt x="4724" y="8706"/>
                  </a:lnTo>
                  <a:lnTo>
                    <a:pt x="4717" y="8718"/>
                  </a:lnTo>
                  <a:lnTo>
                    <a:pt x="4708" y="8729"/>
                  </a:lnTo>
                  <a:lnTo>
                    <a:pt x="4700" y="8740"/>
                  </a:lnTo>
                  <a:lnTo>
                    <a:pt x="4690" y="8748"/>
                  </a:lnTo>
                  <a:lnTo>
                    <a:pt x="4679" y="8756"/>
                  </a:lnTo>
                  <a:lnTo>
                    <a:pt x="4668" y="8761"/>
                  </a:lnTo>
                  <a:lnTo>
                    <a:pt x="4657" y="8766"/>
                  </a:lnTo>
                  <a:lnTo>
                    <a:pt x="4644" y="8770"/>
                  </a:lnTo>
                  <a:lnTo>
                    <a:pt x="4632" y="8772"/>
                  </a:lnTo>
                  <a:lnTo>
                    <a:pt x="4618" y="8773"/>
                  </a:lnTo>
                  <a:lnTo>
                    <a:pt x="4604" y="8772"/>
                  </a:lnTo>
                  <a:lnTo>
                    <a:pt x="4590" y="8771"/>
                  </a:lnTo>
                  <a:lnTo>
                    <a:pt x="4575" y="8768"/>
                  </a:lnTo>
                  <a:lnTo>
                    <a:pt x="4560" y="8762"/>
                  </a:lnTo>
                  <a:lnTo>
                    <a:pt x="4545" y="8757"/>
                  </a:lnTo>
                  <a:lnTo>
                    <a:pt x="4531" y="8750"/>
                  </a:lnTo>
                  <a:lnTo>
                    <a:pt x="4519" y="8744"/>
                  </a:lnTo>
                  <a:lnTo>
                    <a:pt x="4508" y="8739"/>
                  </a:lnTo>
                  <a:lnTo>
                    <a:pt x="4500" y="8732"/>
                  </a:lnTo>
                  <a:lnTo>
                    <a:pt x="4599" y="8507"/>
                  </a:lnTo>
                  <a:close/>
                  <a:moveTo>
                    <a:pt x="5188" y="8828"/>
                  </a:moveTo>
                  <a:lnTo>
                    <a:pt x="5175" y="8823"/>
                  </a:lnTo>
                  <a:lnTo>
                    <a:pt x="5162" y="8820"/>
                  </a:lnTo>
                  <a:lnTo>
                    <a:pt x="5148" y="8817"/>
                  </a:lnTo>
                  <a:lnTo>
                    <a:pt x="5135" y="8814"/>
                  </a:lnTo>
                  <a:lnTo>
                    <a:pt x="5123" y="8813"/>
                  </a:lnTo>
                  <a:lnTo>
                    <a:pt x="5110" y="8812"/>
                  </a:lnTo>
                  <a:lnTo>
                    <a:pt x="5097" y="8810"/>
                  </a:lnTo>
                  <a:lnTo>
                    <a:pt x="5084" y="8812"/>
                  </a:lnTo>
                  <a:lnTo>
                    <a:pt x="5071" y="8812"/>
                  </a:lnTo>
                  <a:lnTo>
                    <a:pt x="5059" y="8814"/>
                  </a:lnTo>
                  <a:lnTo>
                    <a:pt x="5046" y="8816"/>
                  </a:lnTo>
                  <a:lnTo>
                    <a:pt x="5035" y="8818"/>
                  </a:lnTo>
                  <a:lnTo>
                    <a:pt x="5023" y="8822"/>
                  </a:lnTo>
                  <a:lnTo>
                    <a:pt x="5011" y="8827"/>
                  </a:lnTo>
                  <a:lnTo>
                    <a:pt x="4999" y="8831"/>
                  </a:lnTo>
                  <a:lnTo>
                    <a:pt x="4987" y="8836"/>
                  </a:lnTo>
                  <a:lnTo>
                    <a:pt x="4977" y="8843"/>
                  </a:lnTo>
                  <a:lnTo>
                    <a:pt x="4966" y="8849"/>
                  </a:lnTo>
                  <a:lnTo>
                    <a:pt x="4955" y="8857"/>
                  </a:lnTo>
                  <a:lnTo>
                    <a:pt x="4944" y="8864"/>
                  </a:lnTo>
                  <a:lnTo>
                    <a:pt x="4935" y="8874"/>
                  </a:lnTo>
                  <a:lnTo>
                    <a:pt x="4924" y="8882"/>
                  </a:lnTo>
                  <a:lnTo>
                    <a:pt x="4915" y="8893"/>
                  </a:lnTo>
                  <a:lnTo>
                    <a:pt x="4906" y="8904"/>
                  </a:lnTo>
                  <a:lnTo>
                    <a:pt x="4897" y="8914"/>
                  </a:lnTo>
                  <a:lnTo>
                    <a:pt x="4889" y="8926"/>
                  </a:lnTo>
                  <a:lnTo>
                    <a:pt x="4880" y="8939"/>
                  </a:lnTo>
                  <a:lnTo>
                    <a:pt x="4872" y="8953"/>
                  </a:lnTo>
                  <a:lnTo>
                    <a:pt x="4865" y="8967"/>
                  </a:lnTo>
                  <a:lnTo>
                    <a:pt x="4858" y="8981"/>
                  </a:lnTo>
                  <a:lnTo>
                    <a:pt x="4852" y="8997"/>
                  </a:lnTo>
                  <a:lnTo>
                    <a:pt x="4846" y="9012"/>
                  </a:lnTo>
                  <a:lnTo>
                    <a:pt x="4840" y="9028"/>
                  </a:lnTo>
                  <a:lnTo>
                    <a:pt x="4836" y="9043"/>
                  </a:lnTo>
                  <a:lnTo>
                    <a:pt x="4833" y="9059"/>
                  </a:lnTo>
                  <a:lnTo>
                    <a:pt x="4829" y="9074"/>
                  </a:lnTo>
                  <a:lnTo>
                    <a:pt x="4826" y="9088"/>
                  </a:lnTo>
                  <a:lnTo>
                    <a:pt x="4825" y="9103"/>
                  </a:lnTo>
                  <a:lnTo>
                    <a:pt x="4824" y="9117"/>
                  </a:lnTo>
                  <a:lnTo>
                    <a:pt x="4824" y="9131"/>
                  </a:lnTo>
                  <a:lnTo>
                    <a:pt x="4824" y="9145"/>
                  </a:lnTo>
                  <a:lnTo>
                    <a:pt x="4825" y="9159"/>
                  </a:lnTo>
                  <a:lnTo>
                    <a:pt x="4826" y="9172"/>
                  </a:lnTo>
                  <a:lnTo>
                    <a:pt x="4828" y="9185"/>
                  </a:lnTo>
                  <a:lnTo>
                    <a:pt x="4832" y="9198"/>
                  </a:lnTo>
                  <a:lnTo>
                    <a:pt x="4835" y="9210"/>
                  </a:lnTo>
                  <a:lnTo>
                    <a:pt x="4839" y="9221"/>
                  </a:lnTo>
                  <a:lnTo>
                    <a:pt x="4843" y="9233"/>
                  </a:lnTo>
                  <a:lnTo>
                    <a:pt x="4849" y="9244"/>
                  </a:lnTo>
                  <a:lnTo>
                    <a:pt x="4854" y="9255"/>
                  </a:lnTo>
                  <a:lnTo>
                    <a:pt x="4861" y="9265"/>
                  </a:lnTo>
                  <a:lnTo>
                    <a:pt x="4868" y="9276"/>
                  </a:lnTo>
                  <a:lnTo>
                    <a:pt x="4876" y="9286"/>
                  </a:lnTo>
                  <a:lnTo>
                    <a:pt x="4883" y="9294"/>
                  </a:lnTo>
                  <a:lnTo>
                    <a:pt x="4892" y="9304"/>
                  </a:lnTo>
                  <a:lnTo>
                    <a:pt x="4901" y="9312"/>
                  </a:lnTo>
                  <a:lnTo>
                    <a:pt x="4910" y="9320"/>
                  </a:lnTo>
                  <a:lnTo>
                    <a:pt x="4921" y="9328"/>
                  </a:lnTo>
                  <a:lnTo>
                    <a:pt x="4931" y="9335"/>
                  </a:lnTo>
                  <a:lnTo>
                    <a:pt x="4942" y="9341"/>
                  </a:lnTo>
                  <a:lnTo>
                    <a:pt x="4954" y="9348"/>
                  </a:lnTo>
                  <a:lnTo>
                    <a:pt x="4966" y="9354"/>
                  </a:lnTo>
                  <a:lnTo>
                    <a:pt x="4978" y="9360"/>
                  </a:lnTo>
                  <a:lnTo>
                    <a:pt x="4991" y="9364"/>
                  </a:lnTo>
                  <a:lnTo>
                    <a:pt x="5013" y="9371"/>
                  </a:lnTo>
                  <a:lnTo>
                    <a:pt x="5036" y="9376"/>
                  </a:lnTo>
                  <a:lnTo>
                    <a:pt x="5059" y="9379"/>
                  </a:lnTo>
                  <a:lnTo>
                    <a:pt x="5083" y="9380"/>
                  </a:lnTo>
                  <a:lnTo>
                    <a:pt x="5095" y="9380"/>
                  </a:lnTo>
                  <a:lnTo>
                    <a:pt x="5106" y="9379"/>
                  </a:lnTo>
                  <a:lnTo>
                    <a:pt x="5118" y="9377"/>
                  </a:lnTo>
                  <a:lnTo>
                    <a:pt x="5130" y="9375"/>
                  </a:lnTo>
                  <a:lnTo>
                    <a:pt x="5142" y="9373"/>
                  </a:lnTo>
                  <a:lnTo>
                    <a:pt x="5154" y="9369"/>
                  </a:lnTo>
                  <a:lnTo>
                    <a:pt x="5166" y="9365"/>
                  </a:lnTo>
                  <a:lnTo>
                    <a:pt x="5177" y="9360"/>
                  </a:lnTo>
                  <a:lnTo>
                    <a:pt x="5189" y="9354"/>
                  </a:lnTo>
                  <a:lnTo>
                    <a:pt x="5200" y="9348"/>
                  </a:lnTo>
                  <a:lnTo>
                    <a:pt x="5211" y="9341"/>
                  </a:lnTo>
                  <a:lnTo>
                    <a:pt x="5222" y="9334"/>
                  </a:lnTo>
                  <a:lnTo>
                    <a:pt x="5233" y="9325"/>
                  </a:lnTo>
                  <a:lnTo>
                    <a:pt x="5243" y="9316"/>
                  </a:lnTo>
                  <a:lnTo>
                    <a:pt x="5254" y="9306"/>
                  </a:lnTo>
                  <a:lnTo>
                    <a:pt x="5263" y="9295"/>
                  </a:lnTo>
                  <a:lnTo>
                    <a:pt x="5273" y="9284"/>
                  </a:lnTo>
                  <a:lnTo>
                    <a:pt x="5283" y="9271"/>
                  </a:lnTo>
                  <a:lnTo>
                    <a:pt x="5291" y="9258"/>
                  </a:lnTo>
                  <a:lnTo>
                    <a:pt x="5300" y="9244"/>
                  </a:lnTo>
                  <a:lnTo>
                    <a:pt x="5308" y="9229"/>
                  </a:lnTo>
                  <a:lnTo>
                    <a:pt x="5316" y="9213"/>
                  </a:lnTo>
                  <a:lnTo>
                    <a:pt x="5323" y="9196"/>
                  </a:lnTo>
                  <a:lnTo>
                    <a:pt x="5330" y="9177"/>
                  </a:lnTo>
                  <a:lnTo>
                    <a:pt x="5334" y="9162"/>
                  </a:lnTo>
                  <a:lnTo>
                    <a:pt x="5338" y="9148"/>
                  </a:lnTo>
                  <a:lnTo>
                    <a:pt x="5343" y="9133"/>
                  </a:lnTo>
                  <a:lnTo>
                    <a:pt x="5346" y="9119"/>
                  </a:lnTo>
                  <a:lnTo>
                    <a:pt x="5348" y="9105"/>
                  </a:lnTo>
                  <a:lnTo>
                    <a:pt x="5350" y="9091"/>
                  </a:lnTo>
                  <a:lnTo>
                    <a:pt x="5351" y="9078"/>
                  </a:lnTo>
                  <a:lnTo>
                    <a:pt x="5351" y="9064"/>
                  </a:lnTo>
                  <a:lnTo>
                    <a:pt x="5351" y="9051"/>
                  </a:lnTo>
                  <a:lnTo>
                    <a:pt x="5351" y="9037"/>
                  </a:lnTo>
                  <a:lnTo>
                    <a:pt x="5349" y="9024"/>
                  </a:lnTo>
                  <a:lnTo>
                    <a:pt x="5348" y="9011"/>
                  </a:lnTo>
                  <a:lnTo>
                    <a:pt x="5345" y="8999"/>
                  </a:lnTo>
                  <a:lnTo>
                    <a:pt x="5343" y="8986"/>
                  </a:lnTo>
                  <a:lnTo>
                    <a:pt x="5338" y="8975"/>
                  </a:lnTo>
                  <a:lnTo>
                    <a:pt x="5334" y="8963"/>
                  </a:lnTo>
                  <a:lnTo>
                    <a:pt x="5330" y="8952"/>
                  </a:lnTo>
                  <a:lnTo>
                    <a:pt x="5324" y="8940"/>
                  </a:lnTo>
                  <a:lnTo>
                    <a:pt x="5318" y="8930"/>
                  </a:lnTo>
                  <a:lnTo>
                    <a:pt x="5312" y="8920"/>
                  </a:lnTo>
                  <a:lnTo>
                    <a:pt x="5304" y="8909"/>
                  </a:lnTo>
                  <a:lnTo>
                    <a:pt x="5296" y="8899"/>
                  </a:lnTo>
                  <a:lnTo>
                    <a:pt x="5288" y="8891"/>
                  </a:lnTo>
                  <a:lnTo>
                    <a:pt x="5279" y="8882"/>
                  </a:lnTo>
                  <a:lnTo>
                    <a:pt x="5270" y="8874"/>
                  </a:lnTo>
                  <a:lnTo>
                    <a:pt x="5260" y="8865"/>
                  </a:lnTo>
                  <a:lnTo>
                    <a:pt x="5249" y="8858"/>
                  </a:lnTo>
                  <a:lnTo>
                    <a:pt x="5239" y="8851"/>
                  </a:lnTo>
                  <a:lnTo>
                    <a:pt x="5227" y="8845"/>
                  </a:lnTo>
                  <a:lnTo>
                    <a:pt x="5214" y="8838"/>
                  </a:lnTo>
                  <a:lnTo>
                    <a:pt x="5202" y="8833"/>
                  </a:lnTo>
                  <a:lnTo>
                    <a:pt x="5188" y="8828"/>
                  </a:lnTo>
                  <a:close/>
                  <a:moveTo>
                    <a:pt x="5189" y="9130"/>
                  </a:moveTo>
                  <a:lnTo>
                    <a:pt x="5183" y="9147"/>
                  </a:lnTo>
                  <a:lnTo>
                    <a:pt x="5175" y="9163"/>
                  </a:lnTo>
                  <a:lnTo>
                    <a:pt x="5168" y="9178"/>
                  </a:lnTo>
                  <a:lnTo>
                    <a:pt x="5159" y="9193"/>
                  </a:lnTo>
                  <a:lnTo>
                    <a:pt x="5150" y="9206"/>
                  </a:lnTo>
                  <a:lnTo>
                    <a:pt x="5141" y="9219"/>
                  </a:lnTo>
                  <a:lnTo>
                    <a:pt x="5131" y="9230"/>
                  </a:lnTo>
                  <a:lnTo>
                    <a:pt x="5121" y="9241"/>
                  </a:lnTo>
                  <a:lnTo>
                    <a:pt x="5111" y="9249"/>
                  </a:lnTo>
                  <a:lnTo>
                    <a:pt x="5099" y="9256"/>
                  </a:lnTo>
                  <a:lnTo>
                    <a:pt x="5088" y="9262"/>
                  </a:lnTo>
                  <a:lnTo>
                    <a:pt x="5076" y="9265"/>
                  </a:lnTo>
                  <a:lnTo>
                    <a:pt x="5065" y="9269"/>
                  </a:lnTo>
                  <a:lnTo>
                    <a:pt x="5053" y="9269"/>
                  </a:lnTo>
                  <a:lnTo>
                    <a:pt x="5041" y="9267"/>
                  </a:lnTo>
                  <a:lnTo>
                    <a:pt x="5029" y="9264"/>
                  </a:lnTo>
                  <a:lnTo>
                    <a:pt x="5016" y="9259"/>
                  </a:lnTo>
                  <a:lnTo>
                    <a:pt x="5007" y="9252"/>
                  </a:lnTo>
                  <a:lnTo>
                    <a:pt x="4997" y="9244"/>
                  </a:lnTo>
                  <a:lnTo>
                    <a:pt x="4989" y="9235"/>
                  </a:lnTo>
                  <a:lnTo>
                    <a:pt x="4983" y="9225"/>
                  </a:lnTo>
                  <a:lnTo>
                    <a:pt x="4978" y="9213"/>
                  </a:lnTo>
                  <a:lnTo>
                    <a:pt x="4973" y="9201"/>
                  </a:lnTo>
                  <a:lnTo>
                    <a:pt x="4970" y="9187"/>
                  </a:lnTo>
                  <a:lnTo>
                    <a:pt x="4968" y="9173"/>
                  </a:lnTo>
                  <a:lnTo>
                    <a:pt x="4968" y="9158"/>
                  </a:lnTo>
                  <a:lnTo>
                    <a:pt x="4968" y="9143"/>
                  </a:lnTo>
                  <a:lnTo>
                    <a:pt x="4970" y="9127"/>
                  </a:lnTo>
                  <a:lnTo>
                    <a:pt x="4972" y="9111"/>
                  </a:lnTo>
                  <a:lnTo>
                    <a:pt x="4975" y="9094"/>
                  </a:lnTo>
                  <a:lnTo>
                    <a:pt x="4981" y="9076"/>
                  </a:lnTo>
                  <a:lnTo>
                    <a:pt x="4986" y="9059"/>
                  </a:lnTo>
                  <a:lnTo>
                    <a:pt x="4992" y="9044"/>
                  </a:lnTo>
                  <a:lnTo>
                    <a:pt x="4998" y="9030"/>
                  </a:lnTo>
                  <a:lnTo>
                    <a:pt x="5006" y="9015"/>
                  </a:lnTo>
                  <a:lnTo>
                    <a:pt x="5013" y="9001"/>
                  </a:lnTo>
                  <a:lnTo>
                    <a:pt x="5022" y="8989"/>
                  </a:lnTo>
                  <a:lnTo>
                    <a:pt x="5030" y="8976"/>
                  </a:lnTo>
                  <a:lnTo>
                    <a:pt x="5040" y="8964"/>
                  </a:lnTo>
                  <a:lnTo>
                    <a:pt x="5050" y="8954"/>
                  </a:lnTo>
                  <a:lnTo>
                    <a:pt x="5060" y="8945"/>
                  </a:lnTo>
                  <a:lnTo>
                    <a:pt x="5072" y="8937"/>
                  </a:lnTo>
                  <a:lnTo>
                    <a:pt x="5084" y="8931"/>
                  </a:lnTo>
                  <a:lnTo>
                    <a:pt x="5096" y="8926"/>
                  </a:lnTo>
                  <a:lnTo>
                    <a:pt x="5109" y="8923"/>
                  </a:lnTo>
                  <a:lnTo>
                    <a:pt x="5121" y="8922"/>
                  </a:lnTo>
                  <a:lnTo>
                    <a:pt x="5128" y="8923"/>
                  </a:lnTo>
                  <a:lnTo>
                    <a:pt x="5135" y="8924"/>
                  </a:lnTo>
                  <a:lnTo>
                    <a:pt x="5142" y="8925"/>
                  </a:lnTo>
                  <a:lnTo>
                    <a:pt x="5149" y="8928"/>
                  </a:lnTo>
                  <a:lnTo>
                    <a:pt x="5162" y="8934"/>
                  </a:lnTo>
                  <a:lnTo>
                    <a:pt x="5173" y="8940"/>
                  </a:lnTo>
                  <a:lnTo>
                    <a:pt x="5182" y="8949"/>
                  </a:lnTo>
                  <a:lnTo>
                    <a:pt x="5189" y="8958"/>
                  </a:lnTo>
                  <a:lnTo>
                    <a:pt x="5196" y="8970"/>
                  </a:lnTo>
                  <a:lnTo>
                    <a:pt x="5201" y="8982"/>
                  </a:lnTo>
                  <a:lnTo>
                    <a:pt x="5204" y="8995"/>
                  </a:lnTo>
                  <a:lnTo>
                    <a:pt x="5206" y="9008"/>
                  </a:lnTo>
                  <a:lnTo>
                    <a:pt x="5207" y="9023"/>
                  </a:lnTo>
                  <a:lnTo>
                    <a:pt x="5207" y="9038"/>
                  </a:lnTo>
                  <a:lnTo>
                    <a:pt x="5207" y="9053"/>
                  </a:lnTo>
                  <a:lnTo>
                    <a:pt x="5205" y="9068"/>
                  </a:lnTo>
                  <a:lnTo>
                    <a:pt x="5202" y="9084"/>
                  </a:lnTo>
                  <a:lnTo>
                    <a:pt x="5199" y="9100"/>
                  </a:lnTo>
                  <a:lnTo>
                    <a:pt x="5195" y="9115"/>
                  </a:lnTo>
                  <a:lnTo>
                    <a:pt x="5189" y="9130"/>
                  </a:lnTo>
                  <a:close/>
                  <a:moveTo>
                    <a:pt x="5354" y="9444"/>
                  </a:moveTo>
                  <a:lnTo>
                    <a:pt x="5366" y="9456"/>
                  </a:lnTo>
                  <a:lnTo>
                    <a:pt x="5380" y="9467"/>
                  </a:lnTo>
                  <a:lnTo>
                    <a:pt x="5395" y="9479"/>
                  </a:lnTo>
                  <a:lnTo>
                    <a:pt x="5412" y="9488"/>
                  </a:lnTo>
                  <a:lnTo>
                    <a:pt x="5432" y="9498"/>
                  </a:lnTo>
                  <a:lnTo>
                    <a:pt x="5451" y="9507"/>
                  </a:lnTo>
                  <a:lnTo>
                    <a:pt x="5471" y="9515"/>
                  </a:lnTo>
                  <a:lnTo>
                    <a:pt x="5493" y="9522"/>
                  </a:lnTo>
                  <a:lnTo>
                    <a:pt x="5518" y="9528"/>
                  </a:lnTo>
                  <a:lnTo>
                    <a:pt x="5541" y="9531"/>
                  </a:lnTo>
                  <a:lnTo>
                    <a:pt x="5564" y="9533"/>
                  </a:lnTo>
                  <a:lnTo>
                    <a:pt x="5585" y="9535"/>
                  </a:lnTo>
                  <a:lnTo>
                    <a:pt x="5606" y="9533"/>
                  </a:lnTo>
                  <a:lnTo>
                    <a:pt x="5625" y="9530"/>
                  </a:lnTo>
                  <a:lnTo>
                    <a:pt x="5642" y="9525"/>
                  </a:lnTo>
                  <a:lnTo>
                    <a:pt x="5659" y="9518"/>
                  </a:lnTo>
                  <a:lnTo>
                    <a:pt x="5675" y="9511"/>
                  </a:lnTo>
                  <a:lnTo>
                    <a:pt x="5691" y="9501"/>
                  </a:lnTo>
                  <a:lnTo>
                    <a:pt x="5703" y="9491"/>
                  </a:lnTo>
                  <a:lnTo>
                    <a:pt x="5715" y="9478"/>
                  </a:lnTo>
                  <a:lnTo>
                    <a:pt x="5726" y="9464"/>
                  </a:lnTo>
                  <a:lnTo>
                    <a:pt x="5735" y="9448"/>
                  </a:lnTo>
                  <a:lnTo>
                    <a:pt x="5742" y="9432"/>
                  </a:lnTo>
                  <a:lnTo>
                    <a:pt x="5748" y="9413"/>
                  </a:lnTo>
                  <a:lnTo>
                    <a:pt x="5752" y="9399"/>
                  </a:lnTo>
                  <a:lnTo>
                    <a:pt x="5754" y="9387"/>
                  </a:lnTo>
                  <a:lnTo>
                    <a:pt x="5755" y="9373"/>
                  </a:lnTo>
                  <a:lnTo>
                    <a:pt x="5755" y="9360"/>
                  </a:lnTo>
                  <a:lnTo>
                    <a:pt x="5754" y="9347"/>
                  </a:lnTo>
                  <a:lnTo>
                    <a:pt x="5751" y="9335"/>
                  </a:lnTo>
                  <a:lnTo>
                    <a:pt x="5747" y="9322"/>
                  </a:lnTo>
                  <a:lnTo>
                    <a:pt x="5743" y="9309"/>
                  </a:lnTo>
                  <a:lnTo>
                    <a:pt x="5737" y="9297"/>
                  </a:lnTo>
                  <a:lnTo>
                    <a:pt x="5730" y="9286"/>
                  </a:lnTo>
                  <a:lnTo>
                    <a:pt x="5722" y="9274"/>
                  </a:lnTo>
                  <a:lnTo>
                    <a:pt x="5712" y="9262"/>
                  </a:lnTo>
                  <a:lnTo>
                    <a:pt x="5701" y="9250"/>
                  </a:lnTo>
                  <a:lnTo>
                    <a:pt x="5689" y="9238"/>
                  </a:lnTo>
                  <a:lnTo>
                    <a:pt x="5677" y="9227"/>
                  </a:lnTo>
                  <a:lnTo>
                    <a:pt x="5663" y="9215"/>
                  </a:lnTo>
                  <a:lnTo>
                    <a:pt x="5644" y="9200"/>
                  </a:lnTo>
                  <a:lnTo>
                    <a:pt x="5629" y="9187"/>
                  </a:lnTo>
                  <a:lnTo>
                    <a:pt x="5617" y="9174"/>
                  </a:lnTo>
                  <a:lnTo>
                    <a:pt x="5609" y="9163"/>
                  </a:lnTo>
                  <a:lnTo>
                    <a:pt x="5606" y="9158"/>
                  </a:lnTo>
                  <a:lnTo>
                    <a:pt x="5604" y="9153"/>
                  </a:lnTo>
                  <a:lnTo>
                    <a:pt x="5601" y="9148"/>
                  </a:lnTo>
                  <a:lnTo>
                    <a:pt x="5600" y="9143"/>
                  </a:lnTo>
                  <a:lnTo>
                    <a:pt x="5599" y="9138"/>
                  </a:lnTo>
                  <a:lnTo>
                    <a:pt x="5599" y="9132"/>
                  </a:lnTo>
                  <a:lnTo>
                    <a:pt x="5600" y="9127"/>
                  </a:lnTo>
                  <a:lnTo>
                    <a:pt x="5601" y="9122"/>
                  </a:lnTo>
                  <a:lnTo>
                    <a:pt x="5604" y="9117"/>
                  </a:lnTo>
                  <a:lnTo>
                    <a:pt x="5606" y="9112"/>
                  </a:lnTo>
                  <a:lnTo>
                    <a:pt x="5608" y="9108"/>
                  </a:lnTo>
                  <a:lnTo>
                    <a:pt x="5611" y="9103"/>
                  </a:lnTo>
                  <a:lnTo>
                    <a:pt x="5615" y="9099"/>
                  </a:lnTo>
                  <a:lnTo>
                    <a:pt x="5619" y="9096"/>
                  </a:lnTo>
                  <a:lnTo>
                    <a:pt x="5624" y="9094"/>
                  </a:lnTo>
                  <a:lnTo>
                    <a:pt x="5628" y="9090"/>
                  </a:lnTo>
                  <a:lnTo>
                    <a:pt x="5634" y="9088"/>
                  </a:lnTo>
                  <a:lnTo>
                    <a:pt x="5639" y="9087"/>
                  </a:lnTo>
                  <a:lnTo>
                    <a:pt x="5645" y="9086"/>
                  </a:lnTo>
                  <a:lnTo>
                    <a:pt x="5652" y="9086"/>
                  </a:lnTo>
                  <a:lnTo>
                    <a:pt x="5658" y="9086"/>
                  </a:lnTo>
                  <a:lnTo>
                    <a:pt x="5666" y="9087"/>
                  </a:lnTo>
                  <a:lnTo>
                    <a:pt x="5673" y="9088"/>
                  </a:lnTo>
                  <a:lnTo>
                    <a:pt x="5681" y="9090"/>
                  </a:lnTo>
                  <a:lnTo>
                    <a:pt x="5696" y="9095"/>
                  </a:lnTo>
                  <a:lnTo>
                    <a:pt x="5710" y="9101"/>
                  </a:lnTo>
                  <a:lnTo>
                    <a:pt x="5723" y="9108"/>
                  </a:lnTo>
                  <a:lnTo>
                    <a:pt x="5735" y="9115"/>
                  </a:lnTo>
                  <a:lnTo>
                    <a:pt x="5746" y="9123"/>
                  </a:lnTo>
                  <a:lnTo>
                    <a:pt x="5756" y="9130"/>
                  </a:lnTo>
                  <a:lnTo>
                    <a:pt x="5766" y="9139"/>
                  </a:lnTo>
                  <a:lnTo>
                    <a:pt x="5773" y="9145"/>
                  </a:lnTo>
                  <a:lnTo>
                    <a:pt x="5828" y="9054"/>
                  </a:lnTo>
                  <a:lnTo>
                    <a:pt x="5817" y="9045"/>
                  </a:lnTo>
                  <a:lnTo>
                    <a:pt x="5805" y="9036"/>
                  </a:lnTo>
                  <a:lnTo>
                    <a:pt x="5791" y="9026"/>
                  </a:lnTo>
                  <a:lnTo>
                    <a:pt x="5776" y="9017"/>
                  </a:lnTo>
                  <a:lnTo>
                    <a:pt x="5760" y="9009"/>
                  </a:lnTo>
                  <a:lnTo>
                    <a:pt x="5743" y="9001"/>
                  </a:lnTo>
                  <a:lnTo>
                    <a:pt x="5725" y="8994"/>
                  </a:lnTo>
                  <a:lnTo>
                    <a:pt x="5704" y="8989"/>
                  </a:lnTo>
                  <a:lnTo>
                    <a:pt x="5683" y="8983"/>
                  </a:lnTo>
                  <a:lnTo>
                    <a:pt x="5662" y="8980"/>
                  </a:lnTo>
                  <a:lnTo>
                    <a:pt x="5641" y="8978"/>
                  </a:lnTo>
                  <a:lnTo>
                    <a:pt x="5621" y="8979"/>
                  </a:lnTo>
                  <a:lnTo>
                    <a:pt x="5602" y="8980"/>
                  </a:lnTo>
                  <a:lnTo>
                    <a:pt x="5584" y="8984"/>
                  </a:lnTo>
                  <a:lnTo>
                    <a:pt x="5567" y="8990"/>
                  </a:lnTo>
                  <a:lnTo>
                    <a:pt x="5550" y="8996"/>
                  </a:lnTo>
                  <a:lnTo>
                    <a:pt x="5535" y="9005"/>
                  </a:lnTo>
                  <a:lnTo>
                    <a:pt x="5521" y="9014"/>
                  </a:lnTo>
                  <a:lnTo>
                    <a:pt x="5508" y="9026"/>
                  </a:lnTo>
                  <a:lnTo>
                    <a:pt x="5496" y="9039"/>
                  </a:lnTo>
                  <a:lnTo>
                    <a:pt x="5487" y="9052"/>
                  </a:lnTo>
                  <a:lnTo>
                    <a:pt x="5477" y="9067"/>
                  </a:lnTo>
                  <a:lnTo>
                    <a:pt x="5469" y="9084"/>
                  </a:lnTo>
                  <a:lnTo>
                    <a:pt x="5464" y="9101"/>
                  </a:lnTo>
                  <a:lnTo>
                    <a:pt x="5462" y="9112"/>
                  </a:lnTo>
                  <a:lnTo>
                    <a:pt x="5460" y="9123"/>
                  </a:lnTo>
                  <a:lnTo>
                    <a:pt x="5459" y="9134"/>
                  </a:lnTo>
                  <a:lnTo>
                    <a:pt x="5460" y="9145"/>
                  </a:lnTo>
                  <a:lnTo>
                    <a:pt x="5461" y="9157"/>
                  </a:lnTo>
                  <a:lnTo>
                    <a:pt x="5463" y="9169"/>
                  </a:lnTo>
                  <a:lnTo>
                    <a:pt x="5466" y="9181"/>
                  </a:lnTo>
                  <a:lnTo>
                    <a:pt x="5470" y="9193"/>
                  </a:lnTo>
                  <a:lnTo>
                    <a:pt x="5477" y="9205"/>
                  </a:lnTo>
                  <a:lnTo>
                    <a:pt x="5484" y="9217"/>
                  </a:lnTo>
                  <a:lnTo>
                    <a:pt x="5492" y="9230"/>
                  </a:lnTo>
                  <a:lnTo>
                    <a:pt x="5503" y="9242"/>
                  </a:lnTo>
                  <a:lnTo>
                    <a:pt x="5513" y="9255"/>
                  </a:lnTo>
                  <a:lnTo>
                    <a:pt x="5526" y="9267"/>
                  </a:lnTo>
                  <a:lnTo>
                    <a:pt x="5540" y="9279"/>
                  </a:lnTo>
                  <a:lnTo>
                    <a:pt x="5555" y="9292"/>
                  </a:lnTo>
                  <a:lnTo>
                    <a:pt x="5573" y="9307"/>
                  </a:lnTo>
                  <a:lnTo>
                    <a:pt x="5587" y="9320"/>
                  </a:lnTo>
                  <a:lnTo>
                    <a:pt x="5598" y="9332"/>
                  </a:lnTo>
                  <a:lnTo>
                    <a:pt x="5606" y="9344"/>
                  </a:lnTo>
                  <a:lnTo>
                    <a:pt x="5609" y="9349"/>
                  </a:lnTo>
                  <a:lnTo>
                    <a:pt x="5611" y="9354"/>
                  </a:lnTo>
                  <a:lnTo>
                    <a:pt x="5612" y="9360"/>
                  </a:lnTo>
                  <a:lnTo>
                    <a:pt x="5613" y="9365"/>
                  </a:lnTo>
                  <a:lnTo>
                    <a:pt x="5613" y="9370"/>
                  </a:lnTo>
                  <a:lnTo>
                    <a:pt x="5613" y="9376"/>
                  </a:lnTo>
                  <a:lnTo>
                    <a:pt x="5612" y="9382"/>
                  </a:lnTo>
                  <a:lnTo>
                    <a:pt x="5611" y="9388"/>
                  </a:lnTo>
                  <a:lnTo>
                    <a:pt x="5609" y="9394"/>
                  </a:lnTo>
                  <a:lnTo>
                    <a:pt x="5607" y="9399"/>
                  </a:lnTo>
                  <a:lnTo>
                    <a:pt x="5604" y="9404"/>
                  </a:lnTo>
                  <a:lnTo>
                    <a:pt x="5600" y="9408"/>
                  </a:lnTo>
                  <a:lnTo>
                    <a:pt x="5596" y="9412"/>
                  </a:lnTo>
                  <a:lnTo>
                    <a:pt x="5592" y="9415"/>
                  </a:lnTo>
                  <a:lnTo>
                    <a:pt x="5587" y="9419"/>
                  </a:lnTo>
                  <a:lnTo>
                    <a:pt x="5582" y="9421"/>
                  </a:lnTo>
                  <a:lnTo>
                    <a:pt x="5577" y="9423"/>
                  </a:lnTo>
                  <a:lnTo>
                    <a:pt x="5570" y="9425"/>
                  </a:lnTo>
                  <a:lnTo>
                    <a:pt x="5564" y="9425"/>
                  </a:lnTo>
                  <a:lnTo>
                    <a:pt x="5556" y="9425"/>
                  </a:lnTo>
                  <a:lnTo>
                    <a:pt x="5549" y="9425"/>
                  </a:lnTo>
                  <a:lnTo>
                    <a:pt x="5540" y="9424"/>
                  </a:lnTo>
                  <a:lnTo>
                    <a:pt x="5532" y="9423"/>
                  </a:lnTo>
                  <a:lnTo>
                    <a:pt x="5523" y="9421"/>
                  </a:lnTo>
                  <a:lnTo>
                    <a:pt x="5506" y="9414"/>
                  </a:lnTo>
                  <a:lnTo>
                    <a:pt x="5490" y="9408"/>
                  </a:lnTo>
                  <a:lnTo>
                    <a:pt x="5474" y="9399"/>
                  </a:lnTo>
                  <a:lnTo>
                    <a:pt x="5459" y="9390"/>
                  </a:lnTo>
                  <a:lnTo>
                    <a:pt x="5444" y="9380"/>
                  </a:lnTo>
                  <a:lnTo>
                    <a:pt x="5431" y="9369"/>
                  </a:lnTo>
                  <a:lnTo>
                    <a:pt x="5419" y="9360"/>
                  </a:lnTo>
                  <a:lnTo>
                    <a:pt x="5409" y="9351"/>
                  </a:lnTo>
                  <a:lnTo>
                    <a:pt x="5354" y="9444"/>
                  </a:lnTo>
                  <a:close/>
                  <a:moveTo>
                    <a:pt x="5920" y="9059"/>
                  </a:moveTo>
                  <a:lnTo>
                    <a:pt x="5896" y="9164"/>
                  </a:lnTo>
                  <a:lnTo>
                    <a:pt x="5965" y="9181"/>
                  </a:lnTo>
                  <a:lnTo>
                    <a:pt x="5908" y="9427"/>
                  </a:lnTo>
                  <a:lnTo>
                    <a:pt x="5902" y="9453"/>
                  </a:lnTo>
                  <a:lnTo>
                    <a:pt x="5898" y="9483"/>
                  </a:lnTo>
                  <a:lnTo>
                    <a:pt x="5897" y="9499"/>
                  </a:lnTo>
                  <a:lnTo>
                    <a:pt x="5897" y="9516"/>
                  </a:lnTo>
                  <a:lnTo>
                    <a:pt x="5898" y="9533"/>
                  </a:lnTo>
                  <a:lnTo>
                    <a:pt x="5901" y="9551"/>
                  </a:lnTo>
                  <a:lnTo>
                    <a:pt x="5903" y="9559"/>
                  </a:lnTo>
                  <a:lnTo>
                    <a:pt x="5905" y="9568"/>
                  </a:lnTo>
                  <a:lnTo>
                    <a:pt x="5910" y="9576"/>
                  </a:lnTo>
                  <a:lnTo>
                    <a:pt x="5913" y="9584"/>
                  </a:lnTo>
                  <a:lnTo>
                    <a:pt x="5917" y="9592"/>
                  </a:lnTo>
                  <a:lnTo>
                    <a:pt x="5922" y="9600"/>
                  </a:lnTo>
                  <a:lnTo>
                    <a:pt x="5929" y="9607"/>
                  </a:lnTo>
                  <a:lnTo>
                    <a:pt x="5935" y="9614"/>
                  </a:lnTo>
                  <a:lnTo>
                    <a:pt x="5943" y="9621"/>
                  </a:lnTo>
                  <a:lnTo>
                    <a:pt x="5950" y="9628"/>
                  </a:lnTo>
                  <a:lnTo>
                    <a:pt x="5960" y="9633"/>
                  </a:lnTo>
                  <a:lnTo>
                    <a:pt x="5970" y="9639"/>
                  </a:lnTo>
                  <a:lnTo>
                    <a:pt x="5980" y="9644"/>
                  </a:lnTo>
                  <a:lnTo>
                    <a:pt x="5992" y="9649"/>
                  </a:lnTo>
                  <a:lnTo>
                    <a:pt x="6005" y="9654"/>
                  </a:lnTo>
                  <a:lnTo>
                    <a:pt x="6019" y="9657"/>
                  </a:lnTo>
                  <a:lnTo>
                    <a:pt x="6049" y="9663"/>
                  </a:lnTo>
                  <a:lnTo>
                    <a:pt x="6076" y="9666"/>
                  </a:lnTo>
                  <a:lnTo>
                    <a:pt x="6088" y="9668"/>
                  </a:lnTo>
                  <a:lnTo>
                    <a:pt x="6098" y="9668"/>
                  </a:lnTo>
                  <a:lnTo>
                    <a:pt x="6109" y="9668"/>
                  </a:lnTo>
                  <a:lnTo>
                    <a:pt x="6118" y="9666"/>
                  </a:lnTo>
                  <a:lnTo>
                    <a:pt x="6140" y="9558"/>
                  </a:lnTo>
                  <a:lnTo>
                    <a:pt x="6130" y="9557"/>
                  </a:lnTo>
                  <a:lnTo>
                    <a:pt x="6119" y="9556"/>
                  </a:lnTo>
                  <a:lnTo>
                    <a:pt x="6107" y="9555"/>
                  </a:lnTo>
                  <a:lnTo>
                    <a:pt x="6093" y="9552"/>
                  </a:lnTo>
                  <a:lnTo>
                    <a:pt x="6086" y="9550"/>
                  </a:lnTo>
                  <a:lnTo>
                    <a:pt x="6079" y="9546"/>
                  </a:lnTo>
                  <a:lnTo>
                    <a:pt x="6073" y="9543"/>
                  </a:lnTo>
                  <a:lnTo>
                    <a:pt x="6066" y="9540"/>
                  </a:lnTo>
                  <a:lnTo>
                    <a:pt x="6062" y="9536"/>
                  </a:lnTo>
                  <a:lnTo>
                    <a:pt x="6058" y="9530"/>
                  </a:lnTo>
                  <a:lnTo>
                    <a:pt x="6053" y="9525"/>
                  </a:lnTo>
                  <a:lnTo>
                    <a:pt x="6051" y="9520"/>
                  </a:lnTo>
                  <a:lnTo>
                    <a:pt x="6048" y="9512"/>
                  </a:lnTo>
                  <a:lnTo>
                    <a:pt x="6047" y="9505"/>
                  </a:lnTo>
                  <a:lnTo>
                    <a:pt x="6046" y="9497"/>
                  </a:lnTo>
                  <a:lnTo>
                    <a:pt x="6046" y="9488"/>
                  </a:lnTo>
                  <a:lnTo>
                    <a:pt x="6046" y="9479"/>
                  </a:lnTo>
                  <a:lnTo>
                    <a:pt x="6047" y="9468"/>
                  </a:lnTo>
                  <a:lnTo>
                    <a:pt x="6049" y="9457"/>
                  </a:lnTo>
                  <a:lnTo>
                    <a:pt x="6051" y="9446"/>
                  </a:lnTo>
                  <a:lnTo>
                    <a:pt x="6106" y="9214"/>
                  </a:lnTo>
                  <a:lnTo>
                    <a:pt x="6224" y="9241"/>
                  </a:lnTo>
                  <a:lnTo>
                    <a:pt x="6249" y="9137"/>
                  </a:lnTo>
                  <a:lnTo>
                    <a:pt x="6131" y="9109"/>
                  </a:lnTo>
                  <a:lnTo>
                    <a:pt x="6163" y="8969"/>
                  </a:lnTo>
                  <a:lnTo>
                    <a:pt x="6013" y="8978"/>
                  </a:lnTo>
                  <a:lnTo>
                    <a:pt x="5990" y="9075"/>
                  </a:lnTo>
                  <a:lnTo>
                    <a:pt x="5920" y="9059"/>
                  </a:lnTo>
                  <a:close/>
                  <a:moveTo>
                    <a:pt x="6226" y="9668"/>
                  </a:moveTo>
                  <a:lnTo>
                    <a:pt x="6239" y="9678"/>
                  </a:lnTo>
                  <a:lnTo>
                    <a:pt x="6254" y="9689"/>
                  </a:lnTo>
                  <a:lnTo>
                    <a:pt x="6270" y="9699"/>
                  </a:lnTo>
                  <a:lnTo>
                    <a:pt x="6287" y="9708"/>
                  </a:lnTo>
                  <a:lnTo>
                    <a:pt x="6307" y="9717"/>
                  </a:lnTo>
                  <a:lnTo>
                    <a:pt x="6327" y="9725"/>
                  </a:lnTo>
                  <a:lnTo>
                    <a:pt x="6348" y="9732"/>
                  </a:lnTo>
                  <a:lnTo>
                    <a:pt x="6369" y="9738"/>
                  </a:lnTo>
                  <a:lnTo>
                    <a:pt x="6394" y="9743"/>
                  </a:lnTo>
                  <a:lnTo>
                    <a:pt x="6417" y="9746"/>
                  </a:lnTo>
                  <a:lnTo>
                    <a:pt x="6440" y="9747"/>
                  </a:lnTo>
                  <a:lnTo>
                    <a:pt x="6461" y="9746"/>
                  </a:lnTo>
                  <a:lnTo>
                    <a:pt x="6482" y="9744"/>
                  </a:lnTo>
                  <a:lnTo>
                    <a:pt x="6501" y="9741"/>
                  </a:lnTo>
                  <a:lnTo>
                    <a:pt x="6519" y="9734"/>
                  </a:lnTo>
                  <a:lnTo>
                    <a:pt x="6535" y="9728"/>
                  </a:lnTo>
                  <a:lnTo>
                    <a:pt x="6550" y="9719"/>
                  </a:lnTo>
                  <a:lnTo>
                    <a:pt x="6564" y="9708"/>
                  </a:lnTo>
                  <a:lnTo>
                    <a:pt x="6577" y="9697"/>
                  </a:lnTo>
                  <a:lnTo>
                    <a:pt x="6589" y="9684"/>
                  </a:lnTo>
                  <a:lnTo>
                    <a:pt x="6599" y="9669"/>
                  </a:lnTo>
                  <a:lnTo>
                    <a:pt x="6607" y="9654"/>
                  </a:lnTo>
                  <a:lnTo>
                    <a:pt x="6614" y="9635"/>
                  </a:lnTo>
                  <a:lnTo>
                    <a:pt x="6619" y="9617"/>
                  </a:lnTo>
                  <a:lnTo>
                    <a:pt x="6621" y="9603"/>
                  </a:lnTo>
                  <a:lnTo>
                    <a:pt x="6623" y="9590"/>
                  </a:lnTo>
                  <a:lnTo>
                    <a:pt x="6623" y="9577"/>
                  </a:lnTo>
                  <a:lnTo>
                    <a:pt x="6623" y="9565"/>
                  </a:lnTo>
                  <a:lnTo>
                    <a:pt x="6621" y="9552"/>
                  </a:lnTo>
                  <a:lnTo>
                    <a:pt x="6618" y="9539"/>
                  </a:lnTo>
                  <a:lnTo>
                    <a:pt x="6614" y="9527"/>
                  </a:lnTo>
                  <a:lnTo>
                    <a:pt x="6608" y="9514"/>
                  </a:lnTo>
                  <a:lnTo>
                    <a:pt x="6602" y="9502"/>
                  </a:lnTo>
                  <a:lnTo>
                    <a:pt x="6594" y="9491"/>
                  </a:lnTo>
                  <a:lnTo>
                    <a:pt x="6586" y="9480"/>
                  </a:lnTo>
                  <a:lnTo>
                    <a:pt x="6576" y="9468"/>
                  </a:lnTo>
                  <a:lnTo>
                    <a:pt x="6564" y="9456"/>
                  </a:lnTo>
                  <a:lnTo>
                    <a:pt x="6553" y="9446"/>
                  </a:lnTo>
                  <a:lnTo>
                    <a:pt x="6539" y="9435"/>
                  </a:lnTo>
                  <a:lnTo>
                    <a:pt x="6525" y="9423"/>
                  </a:lnTo>
                  <a:lnTo>
                    <a:pt x="6505" y="9409"/>
                  </a:lnTo>
                  <a:lnTo>
                    <a:pt x="6489" y="9396"/>
                  </a:lnTo>
                  <a:lnTo>
                    <a:pt x="6477" y="9385"/>
                  </a:lnTo>
                  <a:lnTo>
                    <a:pt x="6468" y="9375"/>
                  </a:lnTo>
                  <a:lnTo>
                    <a:pt x="6465" y="9369"/>
                  </a:lnTo>
                  <a:lnTo>
                    <a:pt x="6461" y="9364"/>
                  </a:lnTo>
                  <a:lnTo>
                    <a:pt x="6460" y="9360"/>
                  </a:lnTo>
                  <a:lnTo>
                    <a:pt x="6458" y="9354"/>
                  </a:lnTo>
                  <a:lnTo>
                    <a:pt x="6458" y="9349"/>
                  </a:lnTo>
                  <a:lnTo>
                    <a:pt x="6457" y="9345"/>
                  </a:lnTo>
                  <a:lnTo>
                    <a:pt x="6458" y="9339"/>
                  </a:lnTo>
                  <a:lnTo>
                    <a:pt x="6459" y="9334"/>
                  </a:lnTo>
                  <a:lnTo>
                    <a:pt x="6460" y="9329"/>
                  </a:lnTo>
                  <a:lnTo>
                    <a:pt x="6462" y="9323"/>
                  </a:lnTo>
                  <a:lnTo>
                    <a:pt x="6465" y="9319"/>
                  </a:lnTo>
                  <a:lnTo>
                    <a:pt x="6468" y="9315"/>
                  </a:lnTo>
                  <a:lnTo>
                    <a:pt x="6471" y="9310"/>
                  </a:lnTo>
                  <a:lnTo>
                    <a:pt x="6475" y="9307"/>
                  </a:lnTo>
                  <a:lnTo>
                    <a:pt x="6480" y="9304"/>
                  </a:lnTo>
                  <a:lnTo>
                    <a:pt x="6484" y="9301"/>
                  </a:lnTo>
                  <a:lnTo>
                    <a:pt x="6489" y="9299"/>
                  </a:lnTo>
                  <a:lnTo>
                    <a:pt x="6495" y="9297"/>
                  </a:lnTo>
                  <a:lnTo>
                    <a:pt x="6501" y="9296"/>
                  </a:lnTo>
                  <a:lnTo>
                    <a:pt x="6508" y="9295"/>
                  </a:lnTo>
                  <a:lnTo>
                    <a:pt x="6514" y="9295"/>
                  </a:lnTo>
                  <a:lnTo>
                    <a:pt x="6521" y="9295"/>
                  </a:lnTo>
                  <a:lnTo>
                    <a:pt x="6529" y="9296"/>
                  </a:lnTo>
                  <a:lnTo>
                    <a:pt x="6536" y="9297"/>
                  </a:lnTo>
                  <a:lnTo>
                    <a:pt x="6552" y="9302"/>
                  </a:lnTo>
                  <a:lnTo>
                    <a:pt x="6565" y="9307"/>
                  </a:lnTo>
                  <a:lnTo>
                    <a:pt x="6579" y="9314"/>
                  </a:lnTo>
                  <a:lnTo>
                    <a:pt x="6592" y="9320"/>
                  </a:lnTo>
                  <a:lnTo>
                    <a:pt x="6603" y="9328"/>
                  </a:lnTo>
                  <a:lnTo>
                    <a:pt x="6614" y="9335"/>
                  </a:lnTo>
                  <a:lnTo>
                    <a:pt x="6623" y="9343"/>
                  </a:lnTo>
                  <a:lnTo>
                    <a:pt x="6631" y="9349"/>
                  </a:lnTo>
                  <a:lnTo>
                    <a:pt x="6681" y="9256"/>
                  </a:lnTo>
                  <a:lnTo>
                    <a:pt x="6671" y="9247"/>
                  </a:lnTo>
                  <a:lnTo>
                    <a:pt x="6658" y="9237"/>
                  </a:lnTo>
                  <a:lnTo>
                    <a:pt x="6644" y="9230"/>
                  </a:lnTo>
                  <a:lnTo>
                    <a:pt x="6629" y="9221"/>
                  </a:lnTo>
                  <a:lnTo>
                    <a:pt x="6613" y="9214"/>
                  </a:lnTo>
                  <a:lnTo>
                    <a:pt x="6594" y="9206"/>
                  </a:lnTo>
                  <a:lnTo>
                    <a:pt x="6576" y="9200"/>
                  </a:lnTo>
                  <a:lnTo>
                    <a:pt x="6556" y="9196"/>
                  </a:lnTo>
                  <a:lnTo>
                    <a:pt x="6533" y="9191"/>
                  </a:lnTo>
                  <a:lnTo>
                    <a:pt x="6512" y="9188"/>
                  </a:lnTo>
                  <a:lnTo>
                    <a:pt x="6491" y="9188"/>
                  </a:lnTo>
                  <a:lnTo>
                    <a:pt x="6472" y="9189"/>
                  </a:lnTo>
                  <a:lnTo>
                    <a:pt x="6453" y="9192"/>
                  </a:lnTo>
                  <a:lnTo>
                    <a:pt x="6435" y="9197"/>
                  </a:lnTo>
                  <a:lnTo>
                    <a:pt x="6417" y="9203"/>
                  </a:lnTo>
                  <a:lnTo>
                    <a:pt x="6402" y="9211"/>
                  </a:lnTo>
                  <a:lnTo>
                    <a:pt x="6387" y="9219"/>
                  </a:lnTo>
                  <a:lnTo>
                    <a:pt x="6373" y="9230"/>
                  </a:lnTo>
                  <a:lnTo>
                    <a:pt x="6360" y="9242"/>
                  </a:lnTo>
                  <a:lnTo>
                    <a:pt x="6350" y="9255"/>
                  </a:lnTo>
                  <a:lnTo>
                    <a:pt x="6340" y="9270"/>
                  </a:lnTo>
                  <a:lnTo>
                    <a:pt x="6333" y="9285"/>
                  </a:lnTo>
                  <a:lnTo>
                    <a:pt x="6326" y="9302"/>
                  </a:lnTo>
                  <a:lnTo>
                    <a:pt x="6321" y="9319"/>
                  </a:lnTo>
                  <a:lnTo>
                    <a:pt x="6319" y="9330"/>
                  </a:lnTo>
                  <a:lnTo>
                    <a:pt x="6317" y="9341"/>
                  </a:lnTo>
                  <a:lnTo>
                    <a:pt x="6317" y="9352"/>
                  </a:lnTo>
                  <a:lnTo>
                    <a:pt x="6317" y="9364"/>
                  </a:lnTo>
                  <a:lnTo>
                    <a:pt x="6320" y="9376"/>
                  </a:lnTo>
                  <a:lnTo>
                    <a:pt x="6323" y="9387"/>
                  </a:lnTo>
                  <a:lnTo>
                    <a:pt x="6326" y="9398"/>
                  </a:lnTo>
                  <a:lnTo>
                    <a:pt x="6331" y="9410"/>
                  </a:lnTo>
                  <a:lnTo>
                    <a:pt x="6338" y="9422"/>
                  </a:lnTo>
                  <a:lnTo>
                    <a:pt x="6345" y="9435"/>
                  </a:lnTo>
                  <a:lnTo>
                    <a:pt x="6355" y="9447"/>
                  </a:lnTo>
                  <a:lnTo>
                    <a:pt x="6365" y="9458"/>
                  </a:lnTo>
                  <a:lnTo>
                    <a:pt x="6377" y="9470"/>
                  </a:lnTo>
                  <a:lnTo>
                    <a:pt x="6390" y="9482"/>
                  </a:lnTo>
                  <a:lnTo>
                    <a:pt x="6404" y="9494"/>
                  </a:lnTo>
                  <a:lnTo>
                    <a:pt x="6421" y="9506"/>
                  </a:lnTo>
                  <a:lnTo>
                    <a:pt x="6439" y="9520"/>
                  </a:lnTo>
                  <a:lnTo>
                    <a:pt x="6454" y="9532"/>
                  </a:lnTo>
                  <a:lnTo>
                    <a:pt x="6466" y="9543"/>
                  </a:lnTo>
                  <a:lnTo>
                    <a:pt x="6473" y="9555"/>
                  </a:lnTo>
                  <a:lnTo>
                    <a:pt x="6476" y="9560"/>
                  </a:lnTo>
                  <a:lnTo>
                    <a:pt x="6479" y="9565"/>
                  </a:lnTo>
                  <a:lnTo>
                    <a:pt x="6481" y="9570"/>
                  </a:lnTo>
                  <a:lnTo>
                    <a:pt x="6482" y="9575"/>
                  </a:lnTo>
                  <a:lnTo>
                    <a:pt x="6483" y="9582"/>
                  </a:lnTo>
                  <a:lnTo>
                    <a:pt x="6483" y="9587"/>
                  </a:lnTo>
                  <a:lnTo>
                    <a:pt x="6482" y="9592"/>
                  </a:lnTo>
                  <a:lnTo>
                    <a:pt x="6481" y="9599"/>
                  </a:lnTo>
                  <a:lnTo>
                    <a:pt x="6479" y="9604"/>
                  </a:lnTo>
                  <a:lnTo>
                    <a:pt x="6476" y="9610"/>
                  </a:lnTo>
                  <a:lnTo>
                    <a:pt x="6474" y="9615"/>
                  </a:lnTo>
                  <a:lnTo>
                    <a:pt x="6471" y="9619"/>
                  </a:lnTo>
                  <a:lnTo>
                    <a:pt x="6468" y="9624"/>
                  </a:lnTo>
                  <a:lnTo>
                    <a:pt x="6463" y="9628"/>
                  </a:lnTo>
                  <a:lnTo>
                    <a:pt x="6458" y="9631"/>
                  </a:lnTo>
                  <a:lnTo>
                    <a:pt x="6454" y="9633"/>
                  </a:lnTo>
                  <a:lnTo>
                    <a:pt x="6447" y="9635"/>
                  </a:lnTo>
                  <a:lnTo>
                    <a:pt x="6442" y="9638"/>
                  </a:lnTo>
                  <a:lnTo>
                    <a:pt x="6435" y="9639"/>
                  </a:lnTo>
                  <a:lnTo>
                    <a:pt x="6428" y="9639"/>
                  </a:lnTo>
                  <a:lnTo>
                    <a:pt x="6421" y="9639"/>
                  </a:lnTo>
                  <a:lnTo>
                    <a:pt x="6412" y="9639"/>
                  </a:lnTo>
                  <a:lnTo>
                    <a:pt x="6403" y="9638"/>
                  </a:lnTo>
                  <a:lnTo>
                    <a:pt x="6394" y="9635"/>
                  </a:lnTo>
                  <a:lnTo>
                    <a:pt x="6378" y="9630"/>
                  </a:lnTo>
                  <a:lnTo>
                    <a:pt x="6360" y="9625"/>
                  </a:lnTo>
                  <a:lnTo>
                    <a:pt x="6344" y="9616"/>
                  </a:lnTo>
                  <a:lnTo>
                    <a:pt x="6328" y="9607"/>
                  </a:lnTo>
                  <a:lnTo>
                    <a:pt x="6313" y="9599"/>
                  </a:lnTo>
                  <a:lnTo>
                    <a:pt x="6299" y="9589"/>
                  </a:lnTo>
                  <a:lnTo>
                    <a:pt x="6287" y="9580"/>
                  </a:lnTo>
                  <a:lnTo>
                    <a:pt x="6278" y="9571"/>
                  </a:lnTo>
                  <a:lnTo>
                    <a:pt x="6226" y="9668"/>
                  </a:lnTo>
                  <a:close/>
                  <a:moveTo>
                    <a:pt x="7017" y="9301"/>
                  </a:moveTo>
                  <a:lnTo>
                    <a:pt x="7029" y="9289"/>
                  </a:lnTo>
                  <a:lnTo>
                    <a:pt x="7042" y="9279"/>
                  </a:lnTo>
                  <a:lnTo>
                    <a:pt x="7056" y="9269"/>
                  </a:lnTo>
                  <a:lnTo>
                    <a:pt x="7071" y="9259"/>
                  </a:lnTo>
                  <a:lnTo>
                    <a:pt x="7086" y="9250"/>
                  </a:lnTo>
                  <a:lnTo>
                    <a:pt x="7103" y="9243"/>
                  </a:lnTo>
                  <a:lnTo>
                    <a:pt x="7121" y="9236"/>
                  </a:lnTo>
                  <a:lnTo>
                    <a:pt x="7139" y="9231"/>
                  </a:lnTo>
                  <a:lnTo>
                    <a:pt x="7153" y="9228"/>
                  </a:lnTo>
                  <a:lnTo>
                    <a:pt x="7166" y="9226"/>
                  </a:lnTo>
                  <a:lnTo>
                    <a:pt x="7177" y="9225"/>
                  </a:lnTo>
                  <a:lnTo>
                    <a:pt x="7188" y="9226"/>
                  </a:lnTo>
                  <a:lnTo>
                    <a:pt x="7198" y="9227"/>
                  </a:lnTo>
                  <a:lnTo>
                    <a:pt x="7207" y="9230"/>
                  </a:lnTo>
                  <a:lnTo>
                    <a:pt x="7215" y="9233"/>
                  </a:lnTo>
                  <a:lnTo>
                    <a:pt x="7223" y="9237"/>
                  </a:lnTo>
                  <a:lnTo>
                    <a:pt x="7229" y="9243"/>
                  </a:lnTo>
                  <a:lnTo>
                    <a:pt x="7235" y="9249"/>
                  </a:lnTo>
                  <a:lnTo>
                    <a:pt x="7240" y="9256"/>
                  </a:lnTo>
                  <a:lnTo>
                    <a:pt x="7245" y="9263"/>
                  </a:lnTo>
                  <a:lnTo>
                    <a:pt x="7248" y="9271"/>
                  </a:lnTo>
                  <a:lnTo>
                    <a:pt x="7253" y="9279"/>
                  </a:lnTo>
                  <a:lnTo>
                    <a:pt x="7256" y="9289"/>
                  </a:lnTo>
                  <a:lnTo>
                    <a:pt x="7258" y="9299"/>
                  </a:lnTo>
                  <a:lnTo>
                    <a:pt x="7227" y="9307"/>
                  </a:lnTo>
                  <a:lnTo>
                    <a:pt x="7198" y="9317"/>
                  </a:lnTo>
                  <a:lnTo>
                    <a:pt x="7170" y="9329"/>
                  </a:lnTo>
                  <a:lnTo>
                    <a:pt x="7144" y="9340"/>
                  </a:lnTo>
                  <a:lnTo>
                    <a:pt x="7121" y="9354"/>
                  </a:lnTo>
                  <a:lnTo>
                    <a:pt x="7099" y="9368"/>
                  </a:lnTo>
                  <a:lnTo>
                    <a:pt x="7089" y="9377"/>
                  </a:lnTo>
                  <a:lnTo>
                    <a:pt x="7080" y="9384"/>
                  </a:lnTo>
                  <a:lnTo>
                    <a:pt x="7070" y="9393"/>
                  </a:lnTo>
                  <a:lnTo>
                    <a:pt x="7063" y="9402"/>
                  </a:lnTo>
                  <a:lnTo>
                    <a:pt x="7054" y="9410"/>
                  </a:lnTo>
                  <a:lnTo>
                    <a:pt x="7048" y="9419"/>
                  </a:lnTo>
                  <a:lnTo>
                    <a:pt x="7041" y="9428"/>
                  </a:lnTo>
                  <a:lnTo>
                    <a:pt x="7035" y="9438"/>
                  </a:lnTo>
                  <a:lnTo>
                    <a:pt x="7029" y="9448"/>
                  </a:lnTo>
                  <a:lnTo>
                    <a:pt x="7025" y="9458"/>
                  </a:lnTo>
                  <a:lnTo>
                    <a:pt x="7022" y="9469"/>
                  </a:lnTo>
                  <a:lnTo>
                    <a:pt x="7019" y="9479"/>
                  </a:lnTo>
                  <a:lnTo>
                    <a:pt x="7015" y="9491"/>
                  </a:lnTo>
                  <a:lnTo>
                    <a:pt x="7014" y="9501"/>
                  </a:lnTo>
                  <a:lnTo>
                    <a:pt x="7013" y="9513"/>
                  </a:lnTo>
                  <a:lnTo>
                    <a:pt x="7013" y="9525"/>
                  </a:lnTo>
                  <a:lnTo>
                    <a:pt x="7013" y="9537"/>
                  </a:lnTo>
                  <a:lnTo>
                    <a:pt x="7014" y="9548"/>
                  </a:lnTo>
                  <a:lnTo>
                    <a:pt x="7016" y="9561"/>
                  </a:lnTo>
                  <a:lnTo>
                    <a:pt x="7020" y="9574"/>
                  </a:lnTo>
                  <a:lnTo>
                    <a:pt x="7024" y="9589"/>
                  </a:lnTo>
                  <a:lnTo>
                    <a:pt x="7030" y="9604"/>
                  </a:lnTo>
                  <a:lnTo>
                    <a:pt x="7038" y="9619"/>
                  </a:lnTo>
                  <a:lnTo>
                    <a:pt x="7046" y="9632"/>
                  </a:lnTo>
                  <a:lnTo>
                    <a:pt x="7056" y="9644"/>
                  </a:lnTo>
                  <a:lnTo>
                    <a:pt x="7067" y="9656"/>
                  </a:lnTo>
                  <a:lnTo>
                    <a:pt x="7079" y="9665"/>
                  </a:lnTo>
                  <a:lnTo>
                    <a:pt x="7092" y="9675"/>
                  </a:lnTo>
                  <a:lnTo>
                    <a:pt x="7104" y="9683"/>
                  </a:lnTo>
                  <a:lnTo>
                    <a:pt x="7119" y="9688"/>
                  </a:lnTo>
                  <a:lnTo>
                    <a:pt x="7134" y="9693"/>
                  </a:lnTo>
                  <a:lnTo>
                    <a:pt x="7151" y="9697"/>
                  </a:lnTo>
                  <a:lnTo>
                    <a:pt x="7167" y="9698"/>
                  </a:lnTo>
                  <a:lnTo>
                    <a:pt x="7184" y="9698"/>
                  </a:lnTo>
                  <a:lnTo>
                    <a:pt x="7202" y="9695"/>
                  </a:lnTo>
                  <a:lnTo>
                    <a:pt x="7220" y="9692"/>
                  </a:lnTo>
                  <a:lnTo>
                    <a:pt x="7231" y="9689"/>
                  </a:lnTo>
                  <a:lnTo>
                    <a:pt x="7242" y="9686"/>
                  </a:lnTo>
                  <a:lnTo>
                    <a:pt x="7252" y="9682"/>
                  </a:lnTo>
                  <a:lnTo>
                    <a:pt x="7262" y="9677"/>
                  </a:lnTo>
                  <a:lnTo>
                    <a:pt x="7271" y="9672"/>
                  </a:lnTo>
                  <a:lnTo>
                    <a:pt x="7281" y="9666"/>
                  </a:lnTo>
                  <a:lnTo>
                    <a:pt x="7289" y="9660"/>
                  </a:lnTo>
                  <a:lnTo>
                    <a:pt x="7298" y="9654"/>
                  </a:lnTo>
                  <a:lnTo>
                    <a:pt x="7305" y="9647"/>
                  </a:lnTo>
                  <a:lnTo>
                    <a:pt x="7312" y="9640"/>
                  </a:lnTo>
                  <a:lnTo>
                    <a:pt x="7319" y="9632"/>
                  </a:lnTo>
                  <a:lnTo>
                    <a:pt x="7326" y="9625"/>
                  </a:lnTo>
                  <a:lnTo>
                    <a:pt x="7331" y="9616"/>
                  </a:lnTo>
                  <a:lnTo>
                    <a:pt x="7336" y="9607"/>
                  </a:lnTo>
                  <a:lnTo>
                    <a:pt x="7341" y="9599"/>
                  </a:lnTo>
                  <a:lnTo>
                    <a:pt x="7345" y="9590"/>
                  </a:lnTo>
                  <a:lnTo>
                    <a:pt x="7347" y="9589"/>
                  </a:lnTo>
                  <a:lnTo>
                    <a:pt x="7371" y="9642"/>
                  </a:lnTo>
                  <a:lnTo>
                    <a:pt x="7497" y="9610"/>
                  </a:lnTo>
                  <a:lnTo>
                    <a:pt x="7487" y="9584"/>
                  </a:lnTo>
                  <a:lnTo>
                    <a:pt x="7477" y="9554"/>
                  </a:lnTo>
                  <a:lnTo>
                    <a:pt x="7466" y="9521"/>
                  </a:lnTo>
                  <a:lnTo>
                    <a:pt x="7458" y="9485"/>
                  </a:lnTo>
                  <a:lnTo>
                    <a:pt x="7407" y="9291"/>
                  </a:lnTo>
                  <a:lnTo>
                    <a:pt x="7401" y="9270"/>
                  </a:lnTo>
                  <a:lnTo>
                    <a:pt x="7393" y="9248"/>
                  </a:lnTo>
                  <a:lnTo>
                    <a:pt x="7386" y="9229"/>
                  </a:lnTo>
                  <a:lnTo>
                    <a:pt x="7376" y="9210"/>
                  </a:lnTo>
                  <a:lnTo>
                    <a:pt x="7365" y="9191"/>
                  </a:lnTo>
                  <a:lnTo>
                    <a:pt x="7352" y="9175"/>
                  </a:lnTo>
                  <a:lnTo>
                    <a:pt x="7346" y="9168"/>
                  </a:lnTo>
                  <a:lnTo>
                    <a:pt x="7340" y="9160"/>
                  </a:lnTo>
                  <a:lnTo>
                    <a:pt x="7332" y="9154"/>
                  </a:lnTo>
                  <a:lnTo>
                    <a:pt x="7325" y="9147"/>
                  </a:lnTo>
                  <a:lnTo>
                    <a:pt x="7316" y="9142"/>
                  </a:lnTo>
                  <a:lnTo>
                    <a:pt x="7307" y="9137"/>
                  </a:lnTo>
                  <a:lnTo>
                    <a:pt x="7299" y="9131"/>
                  </a:lnTo>
                  <a:lnTo>
                    <a:pt x="7289" y="9127"/>
                  </a:lnTo>
                  <a:lnTo>
                    <a:pt x="7279" y="9123"/>
                  </a:lnTo>
                  <a:lnTo>
                    <a:pt x="7269" y="9119"/>
                  </a:lnTo>
                  <a:lnTo>
                    <a:pt x="7258" y="9117"/>
                  </a:lnTo>
                  <a:lnTo>
                    <a:pt x="7247" y="9115"/>
                  </a:lnTo>
                  <a:lnTo>
                    <a:pt x="7235" y="9114"/>
                  </a:lnTo>
                  <a:lnTo>
                    <a:pt x="7224" y="9113"/>
                  </a:lnTo>
                  <a:lnTo>
                    <a:pt x="7211" y="9113"/>
                  </a:lnTo>
                  <a:lnTo>
                    <a:pt x="7198" y="9114"/>
                  </a:lnTo>
                  <a:lnTo>
                    <a:pt x="7184" y="9115"/>
                  </a:lnTo>
                  <a:lnTo>
                    <a:pt x="7170" y="9117"/>
                  </a:lnTo>
                  <a:lnTo>
                    <a:pt x="7155" y="9119"/>
                  </a:lnTo>
                  <a:lnTo>
                    <a:pt x="7140" y="9124"/>
                  </a:lnTo>
                  <a:lnTo>
                    <a:pt x="7110" y="9132"/>
                  </a:lnTo>
                  <a:lnTo>
                    <a:pt x="7082" y="9143"/>
                  </a:lnTo>
                  <a:lnTo>
                    <a:pt x="7056" y="9154"/>
                  </a:lnTo>
                  <a:lnTo>
                    <a:pt x="7034" y="9167"/>
                  </a:lnTo>
                  <a:lnTo>
                    <a:pt x="7013" y="9178"/>
                  </a:lnTo>
                  <a:lnTo>
                    <a:pt x="6995" y="9191"/>
                  </a:lnTo>
                  <a:lnTo>
                    <a:pt x="6980" y="9204"/>
                  </a:lnTo>
                  <a:lnTo>
                    <a:pt x="6967" y="9216"/>
                  </a:lnTo>
                  <a:lnTo>
                    <a:pt x="7017" y="9301"/>
                  </a:lnTo>
                  <a:close/>
                  <a:moveTo>
                    <a:pt x="7305" y="9465"/>
                  </a:moveTo>
                  <a:lnTo>
                    <a:pt x="7307" y="9477"/>
                  </a:lnTo>
                  <a:lnTo>
                    <a:pt x="7308" y="9488"/>
                  </a:lnTo>
                  <a:lnTo>
                    <a:pt x="7308" y="9499"/>
                  </a:lnTo>
                  <a:lnTo>
                    <a:pt x="7307" y="9510"/>
                  </a:lnTo>
                  <a:lnTo>
                    <a:pt x="7304" y="9520"/>
                  </a:lnTo>
                  <a:lnTo>
                    <a:pt x="7301" y="9528"/>
                  </a:lnTo>
                  <a:lnTo>
                    <a:pt x="7297" y="9537"/>
                  </a:lnTo>
                  <a:lnTo>
                    <a:pt x="7291" y="9544"/>
                  </a:lnTo>
                  <a:lnTo>
                    <a:pt x="7286" y="9551"/>
                  </a:lnTo>
                  <a:lnTo>
                    <a:pt x="7279" y="9557"/>
                  </a:lnTo>
                  <a:lnTo>
                    <a:pt x="7273" y="9562"/>
                  </a:lnTo>
                  <a:lnTo>
                    <a:pt x="7267" y="9567"/>
                  </a:lnTo>
                  <a:lnTo>
                    <a:pt x="7260" y="9571"/>
                  </a:lnTo>
                  <a:lnTo>
                    <a:pt x="7253" y="9574"/>
                  </a:lnTo>
                  <a:lnTo>
                    <a:pt x="7246" y="9577"/>
                  </a:lnTo>
                  <a:lnTo>
                    <a:pt x="7240" y="9580"/>
                  </a:lnTo>
                  <a:lnTo>
                    <a:pt x="7233" y="9581"/>
                  </a:lnTo>
                  <a:lnTo>
                    <a:pt x="7227" y="9582"/>
                  </a:lnTo>
                  <a:lnTo>
                    <a:pt x="7220" y="9582"/>
                  </a:lnTo>
                  <a:lnTo>
                    <a:pt x="7214" y="9582"/>
                  </a:lnTo>
                  <a:lnTo>
                    <a:pt x="7207" y="9581"/>
                  </a:lnTo>
                  <a:lnTo>
                    <a:pt x="7201" y="9579"/>
                  </a:lnTo>
                  <a:lnTo>
                    <a:pt x="7195" y="9576"/>
                  </a:lnTo>
                  <a:lnTo>
                    <a:pt x="7189" y="9574"/>
                  </a:lnTo>
                  <a:lnTo>
                    <a:pt x="7183" y="9570"/>
                  </a:lnTo>
                  <a:lnTo>
                    <a:pt x="7177" y="9566"/>
                  </a:lnTo>
                  <a:lnTo>
                    <a:pt x="7173" y="9561"/>
                  </a:lnTo>
                  <a:lnTo>
                    <a:pt x="7168" y="9555"/>
                  </a:lnTo>
                  <a:lnTo>
                    <a:pt x="7165" y="9548"/>
                  </a:lnTo>
                  <a:lnTo>
                    <a:pt x="7160" y="9541"/>
                  </a:lnTo>
                  <a:lnTo>
                    <a:pt x="7157" y="9532"/>
                  </a:lnTo>
                  <a:lnTo>
                    <a:pt x="7154" y="9524"/>
                  </a:lnTo>
                  <a:lnTo>
                    <a:pt x="7152" y="9510"/>
                  </a:lnTo>
                  <a:lnTo>
                    <a:pt x="7151" y="9497"/>
                  </a:lnTo>
                  <a:lnTo>
                    <a:pt x="7153" y="9484"/>
                  </a:lnTo>
                  <a:lnTo>
                    <a:pt x="7156" y="9472"/>
                  </a:lnTo>
                  <a:lnTo>
                    <a:pt x="7160" y="9462"/>
                  </a:lnTo>
                  <a:lnTo>
                    <a:pt x="7167" y="9452"/>
                  </a:lnTo>
                  <a:lnTo>
                    <a:pt x="7174" y="9443"/>
                  </a:lnTo>
                  <a:lnTo>
                    <a:pt x="7184" y="9435"/>
                  </a:lnTo>
                  <a:lnTo>
                    <a:pt x="7194" y="9426"/>
                  </a:lnTo>
                  <a:lnTo>
                    <a:pt x="7205" y="9420"/>
                  </a:lnTo>
                  <a:lnTo>
                    <a:pt x="7217" y="9413"/>
                  </a:lnTo>
                  <a:lnTo>
                    <a:pt x="7230" y="9407"/>
                  </a:lnTo>
                  <a:lnTo>
                    <a:pt x="7243" y="9402"/>
                  </a:lnTo>
                  <a:lnTo>
                    <a:pt x="7257" y="9396"/>
                  </a:lnTo>
                  <a:lnTo>
                    <a:pt x="7271" y="9392"/>
                  </a:lnTo>
                  <a:lnTo>
                    <a:pt x="7286" y="9389"/>
                  </a:lnTo>
                  <a:lnTo>
                    <a:pt x="7305" y="9465"/>
                  </a:lnTo>
                  <a:close/>
                  <a:moveTo>
                    <a:pt x="7636" y="9066"/>
                  </a:moveTo>
                  <a:lnTo>
                    <a:pt x="7607" y="8997"/>
                  </a:lnTo>
                  <a:lnTo>
                    <a:pt x="7487" y="9035"/>
                  </a:lnTo>
                  <a:lnTo>
                    <a:pt x="7498" y="9070"/>
                  </a:lnTo>
                  <a:lnTo>
                    <a:pt x="7511" y="9108"/>
                  </a:lnTo>
                  <a:lnTo>
                    <a:pt x="7525" y="9147"/>
                  </a:lnTo>
                  <a:lnTo>
                    <a:pt x="7539" y="9191"/>
                  </a:lnTo>
                  <a:lnTo>
                    <a:pt x="7654" y="9558"/>
                  </a:lnTo>
                  <a:lnTo>
                    <a:pt x="7794" y="9514"/>
                  </a:lnTo>
                  <a:lnTo>
                    <a:pt x="7696" y="9202"/>
                  </a:lnTo>
                  <a:lnTo>
                    <a:pt x="7692" y="9188"/>
                  </a:lnTo>
                  <a:lnTo>
                    <a:pt x="7690" y="9174"/>
                  </a:lnTo>
                  <a:lnTo>
                    <a:pt x="7688" y="9161"/>
                  </a:lnTo>
                  <a:lnTo>
                    <a:pt x="7688" y="9149"/>
                  </a:lnTo>
                  <a:lnTo>
                    <a:pt x="7690" y="9138"/>
                  </a:lnTo>
                  <a:lnTo>
                    <a:pt x="7693" y="9127"/>
                  </a:lnTo>
                  <a:lnTo>
                    <a:pt x="7696" y="9117"/>
                  </a:lnTo>
                  <a:lnTo>
                    <a:pt x="7700" y="9109"/>
                  </a:lnTo>
                  <a:lnTo>
                    <a:pt x="7705" y="9100"/>
                  </a:lnTo>
                  <a:lnTo>
                    <a:pt x="7711" y="9093"/>
                  </a:lnTo>
                  <a:lnTo>
                    <a:pt x="7716" y="9086"/>
                  </a:lnTo>
                  <a:lnTo>
                    <a:pt x="7723" y="9081"/>
                  </a:lnTo>
                  <a:lnTo>
                    <a:pt x="7730" y="9075"/>
                  </a:lnTo>
                  <a:lnTo>
                    <a:pt x="7737" y="9071"/>
                  </a:lnTo>
                  <a:lnTo>
                    <a:pt x="7744" y="9068"/>
                  </a:lnTo>
                  <a:lnTo>
                    <a:pt x="7751" y="9066"/>
                  </a:lnTo>
                  <a:lnTo>
                    <a:pt x="7761" y="9063"/>
                  </a:lnTo>
                  <a:lnTo>
                    <a:pt x="7772" y="9061"/>
                  </a:lnTo>
                  <a:lnTo>
                    <a:pt x="7782" y="9061"/>
                  </a:lnTo>
                  <a:lnTo>
                    <a:pt x="7792" y="9063"/>
                  </a:lnTo>
                  <a:lnTo>
                    <a:pt x="7800" y="9066"/>
                  </a:lnTo>
                  <a:lnTo>
                    <a:pt x="7809" y="9069"/>
                  </a:lnTo>
                  <a:lnTo>
                    <a:pt x="7816" y="9073"/>
                  </a:lnTo>
                  <a:lnTo>
                    <a:pt x="7824" y="9080"/>
                  </a:lnTo>
                  <a:lnTo>
                    <a:pt x="7831" y="9086"/>
                  </a:lnTo>
                  <a:lnTo>
                    <a:pt x="7838" y="9094"/>
                  </a:lnTo>
                  <a:lnTo>
                    <a:pt x="7843" y="9102"/>
                  </a:lnTo>
                  <a:lnTo>
                    <a:pt x="7848" y="9112"/>
                  </a:lnTo>
                  <a:lnTo>
                    <a:pt x="7854" y="9122"/>
                  </a:lnTo>
                  <a:lnTo>
                    <a:pt x="7859" y="9132"/>
                  </a:lnTo>
                  <a:lnTo>
                    <a:pt x="7863" y="9144"/>
                  </a:lnTo>
                  <a:lnTo>
                    <a:pt x="7867" y="9156"/>
                  </a:lnTo>
                  <a:lnTo>
                    <a:pt x="7963" y="9462"/>
                  </a:lnTo>
                  <a:lnTo>
                    <a:pt x="8102" y="9418"/>
                  </a:lnTo>
                  <a:lnTo>
                    <a:pt x="8002" y="9097"/>
                  </a:lnTo>
                  <a:lnTo>
                    <a:pt x="7992" y="9070"/>
                  </a:lnTo>
                  <a:lnTo>
                    <a:pt x="7983" y="9046"/>
                  </a:lnTo>
                  <a:lnTo>
                    <a:pt x="7971" y="9025"/>
                  </a:lnTo>
                  <a:lnTo>
                    <a:pt x="7959" y="9006"/>
                  </a:lnTo>
                  <a:lnTo>
                    <a:pt x="7946" y="8989"/>
                  </a:lnTo>
                  <a:lnTo>
                    <a:pt x="7932" y="8973"/>
                  </a:lnTo>
                  <a:lnTo>
                    <a:pt x="7917" y="8961"/>
                  </a:lnTo>
                  <a:lnTo>
                    <a:pt x="7902" y="8950"/>
                  </a:lnTo>
                  <a:lnTo>
                    <a:pt x="7886" y="8941"/>
                  </a:lnTo>
                  <a:lnTo>
                    <a:pt x="7870" y="8935"/>
                  </a:lnTo>
                  <a:lnTo>
                    <a:pt x="7853" y="8931"/>
                  </a:lnTo>
                  <a:lnTo>
                    <a:pt x="7836" y="8928"/>
                  </a:lnTo>
                  <a:lnTo>
                    <a:pt x="7818" y="8927"/>
                  </a:lnTo>
                  <a:lnTo>
                    <a:pt x="7800" y="8928"/>
                  </a:lnTo>
                  <a:lnTo>
                    <a:pt x="7782" y="8932"/>
                  </a:lnTo>
                  <a:lnTo>
                    <a:pt x="7765" y="8936"/>
                  </a:lnTo>
                  <a:lnTo>
                    <a:pt x="7751" y="8941"/>
                  </a:lnTo>
                  <a:lnTo>
                    <a:pt x="7738" y="8947"/>
                  </a:lnTo>
                  <a:lnTo>
                    <a:pt x="7725" y="8953"/>
                  </a:lnTo>
                  <a:lnTo>
                    <a:pt x="7714" y="8960"/>
                  </a:lnTo>
                  <a:lnTo>
                    <a:pt x="7703" y="8967"/>
                  </a:lnTo>
                  <a:lnTo>
                    <a:pt x="7694" y="8976"/>
                  </a:lnTo>
                  <a:lnTo>
                    <a:pt x="7685" y="8983"/>
                  </a:lnTo>
                  <a:lnTo>
                    <a:pt x="7677" y="8992"/>
                  </a:lnTo>
                  <a:lnTo>
                    <a:pt x="7669" y="9001"/>
                  </a:lnTo>
                  <a:lnTo>
                    <a:pt x="7663" y="9010"/>
                  </a:lnTo>
                  <a:lnTo>
                    <a:pt x="7657" y="9020"/>
                  </a:lnTo>
                  <a:lnTo>
                    <a:pt x="7652" y="9029"/>
                  </a:lnTo>
                  <a:lnTo>
                    <a:pt x="7648" y="9038"/>
                  </a:lnTo>
                  <a:lnTo>
                    <a:pt x="7643" y="9048"/>
                  </a:lnTo>
                  <a:lnTo>
                    <a:pt x="7641" y="9056"/>
                  </a:lnTo>
                  <a:lnTo>
                    <a:pt x="7638" y="9065"/>
                  </a:lnTo>
                  <a:lnTo>
                    <a:pt x="7636" y="9066"/>
                  </a:lnTo>
                  <a:close/>
                  <a:moveTo>
                    <a:pt x="8289" y="8504"/>
                  </a:moveTo>
                  <a:lnTo>
                    <a:pt x="8394" y="8781"/>
                  </a:lnTo>
                  <a:lnTo>
                    <a:pt x="8392" y="8781"/>
                  </a:lnTo>
                  <a:lnTo>
                    <a:pt x="8385" y="8777"/>
                  </a:lnTo>
                  <a:lnTo>
                    <a:pt x="8379" y="8773"/>
                  </a:lnTo>
                  <a:lnTo>
                    <a:pt x="8371" y="8769"/>
                  </a:lnTo>
                  <a:lnTo>
                    <a:pt x="8364" y="8765"/>
                  </a:lnTo>
                  <a:lnTo>
                    <a:pt x="8355" y="8762"/>
                  </a:lnTo>
                  <a:lnTo>
                    <a:pt x="8347" y="8760"/>
                  </a:lnTo>
                  <a:lnTo>
                    <a:pt x="8338" y="8758"/>
                  </a:lnTo>
                  <a:lnTo>
                    <a:pt x="8328" y="8757"/>
                  </a:lnTo>
                  <a:lnTo>
                    <a:pt x="8320" y="8756"/>
                  </a:lnTo>
                  <a:lnTo>
                    <a:pt x="8309" y="8756"/>
                  </a:lnTo>
                  <a:lnTo>
                    <a:pt x="8299" y="8757"/>
                  </a:lnTo>
                  <a:lnTo>
                    <a:pt x="8290" y="8758"/>
                  </a:lnTo>
                  <a:lnTo>
                    <a:pt x="8279" y="8760"/>
                  </a:lnTo>
                  <a:lnTo>
                    <a:pt x="8268" y="8762"/>
                  </a:lnTo>
                  <a:lnTo>
                    <a:pt x="8256" y="8765"/>
                  </a:lnTo>
                  <a:lnTo>
                    <a:pt x="8246" y="8770"/>
                  </a:lnTo>
                  <a:lnTo>
                    <a:pt x="8236" y="8773"/>
                  </a:lnTo>
                  <a:lnTo>
                    <a:pt x="8225" y="8778"/>
                  </a:lnTo>
                  <a:lnTo>
                    <a:pt x="8216" y="8784"/>
                  </a:lnTo>
                  <a:lnTo>
                    <a:pt x="8207" y="8789"/>
                  </a:lnTo>
                  <a:lnTo>
                    <a:pt x="8197" y="8795"/>
                  </a:lnTo>
                  <a:lnTo>
                    <a:pt x="8190" y="8802"/>
                  </a:lnTo>
                  <a:lnTo>
                    <a:pt x="8181" y="8809"/>
                  </a:lnTo>
                  <a:lnTo>
                    <a:pt x="8174" y="8817"/>
                  </a:lnTo>
                  <a:lnTo>
                    <a:pt x="8166" y="8825"/>
                  </a:lnTo>
                  <a:lnTo>
                    <a:pt x="8159" y="8834"/>
                  </a:lnTo>
                  <a:lnTo>
                    <a:pt x="8152" y="8843"/>
                  </a:lnTo>
                  <a:lnTo>
                    <a:pt x="8147" y="8852"/>
                  </a:lnTo>
                  <a:lnTo>
                    <a:pt x="8142" y="8862"/>
                  </a:lnTo>
                  <a:lnTo>
                    <a:pt x="8136" y="8873"/>
                  </a:lnTo>
                  <a:lnTo>
                    <a:pt x="8131" y="8883"/>
                  </a:lnTo>
                  <a:lnTo>
                    <a:pt x="8128" y="8894"/>
                  </a:lnTo>
                  <a:lnTo>
                    <a:pt x="8123" y="8906"/>
                  </a:lnTo>
                  <a:lnTo>
                    <a:pt x="8120" y="8918"/>
                  </a:lnTo>
                  <a:lnTo>
                    <a:pt x="8118" y="8930"/>
                  </a:lnTo>
                  <a:lnTo>
                    <a:pt x="8116" y="8942"/>
                  </a:lnTo>
                  <a:lnTo>
                    <a:pt x="8115" y="8955"/>
                  </a:lnTo>
                  <a:lnTo>
                    <a:pt x="8114" y="8969"/>
                  </a:lnTo>
                  <a:lnTo>
                    <a:pt x="8114" y="8982"/>
                  </a:lnTo>
                  <a:lnTo>
                    <a:pt x="8115" y="8996"/>
                  </a:lnTo>
                  <a:lnTo>
                    <a:pt x="8116" y="9011"/>
                  </a:lnTo>
                  <a:lnTo>
                    <a:pt x="8117" y="9025"/>
                  </a:lnTo>
                  <a:lnTo>
                    <a:pt x="8119" y="9040"/>
                  </a:lnTo>
                  <a:lnTo>
                    <a:pt x="8122" y="9055"/>
                  </a:lnTo>
                  <a:lnTo>
                    <a:pt x="8126" y="9071"/>
                  </a:lnTo>
                  <a:lnTo>
                    <a:pt x="8131" y="9087"/>
                  </a:lnTo>
                  <a:lnTo>
                    <a:pt x="8136" y="9102"/>
                  </a:lnTo>
                  <a:lnTo>
                    <a:pt x="8142" y="9119"/>
                  </a:lnTo>
                  <a:lnTo>
                    <a:pt x="8153" y="9147"/>
                  </a:lnTo>
                  <a:lnTo>
                    <a:pt x="8167" y="9174"/>
                  </a:lnTo>
                  <a:lnTo>
                    <a:pt x="8181" y="9198"/>
                  </a:lnTo>
                  <a:lnTo>
                    <a:pt x="8197" y="9220"/>
                  </a:lnTo>
                  <a:lnTo>
                    <a:pt x="8206" y="9231"/>
                  </a:lnTo>
                  <a:lnTo>
                    <a:pt x="8215" y="9241"/>
                  </a:lnTo>
                  <a:lnTo>
                    <a:pt x="8223" y="9249"/>
                  </a:lnTo>
                  <a:lnTo>
                    <a:pt x="8232" y="9258"/>
                  </a:lnTo>
                  <a:lnTo>
                    <a:pt x="8241" y="9266"/>
                  </a:lnTo>
                  <a:lnTo>
                    <a:pt x="8251" y="9274"/>
                  </a:lnTo>
                  <a:lnTo>
                    <a:pt x="8261" y="9281"/>
                  </a:lnTo>
                  <a:lnTo>
                    <a:pt x="8270" y="9288"/>
                  </a:lnTo>
                  <a:lnTo>
                    <a:pt x="8280" y="9293"/>
                  </a:lnTo>
                  <a:lnTo>
                    <a:pt x="8290" y="9299"/>
                  </a:lnTo>
                  <a:lnTo>
                    <a:pt x="8300" y="9303"/>
                  </a:lnTo>
                  <a:lnTo>
                    <a:pt x="8311" y="9307"/>
                  </a:lnTo>
                  <a:lnTo>
                    <a:pt x="8322" y="9310"/>
                  </a:lnTo>
                  <a:lnTo>
                    <a:pt x="8332" y="9314"/>
                  </a:lnTo>
                  <a:lnTo>
                    <a:pt x="8342" y="9316"/>
                  </a:lnTo>
                  <a:lnTo>
                    <a:pt x="8354" y="9317"/>
                  </a:lnTo>
                  <a:lnTo>
                    <a:pt x="8365" y="9318"/>
                  </a:lnTo>
                  <a:lnTo>
                    <a:pt x="8376" y="9318"/>
                  </a:lnTo>
                  <a:lnTo>
                    <a:pt x="8386" y="9318"/>
                  </a:lnTo>
                  <a:lnTo>
                    <a:pt x="8397" y="9317"/>
                  </a:lnTo>
                  <a:lnTo>
                    <a:pt x="8408" y="9315"/>
                  </a:lnTo>
                  <a:lnTo>
                    <a:pt x="8420" y="9312"/>
                  </a:lnTo>
                  <a:lnTo>
                    <a:pt x="8430" y="9309"/>
                  </a:lnTo>
                  <a:lnTo>
                    <a:pt x="8441" y="9306"/>
                  </a:lnTo>
                  <a:lnTo>
                    <a:pt x="8453" y="9301"/>
                  </a:lnTo>
                  <a:lnTo>
                    <a:pt x="8464" y="9295"/>
                  </a:lnTo>
                  <a:lnTo>
                    <a:pt x="8474" y="9289"/>
                  </a:lnTo>
                  <a:lnTo>
                    <a:pt x="8484" y="9282"/>
                  </a:lnTo>
                  <a:lnTo>
                    <a:pt x="8494" y="9275"/>
                  </a:lnTo>
                  <a:lnTo>
                    <a:pt x="8502" y="9267"/>
                  </a:lnTo>
                  <a:lnTo>
                    <a:pt x="8511" y="9259"/>
                  </a:lnTo>
                  <a:lnTo>
                    <a:pt x="8518" y="9250"/>
                  </a:lnTo>
                  <a:lnTo>
                    <a:pt x="8525" y="9242"/>
                  </a:lnTo>
                  <a:lnTo>
                    <a:pt x="8531" y="9232"/>
                  </a:lnTo>
                  <a:lnTo>
                    <a:pt x="8538" y="9221"/>
                  </a:lnTo>
                  <a:lnTo>
                    <a:pt x="8542" y="9212"/>
                  </a:lnTo>
                  <a:lnTo>
                    <a:pt x="8546" y="9201"/>
                  </a:lnTo>
                  <a:lnTo>
                    <a:pt x="8549" y="9190"/>
                  </a:lnTo>
                  <a:lnTo>
                    <a:pt x="8553" y="9179"/>
                  </a:lnTo>
                  <a:lnTo>
                    <a:pt x="8554" y="9168"/>
                  </a:lnTo>
                  <a:lnTo>
                    <a:pt x="8557" y="9167"/>
                  </a:lnTo>
                  <a:lnTo>
                    <a:pt x="8591" y="9237"/>
                  </a:lnTo>
                  <a:lnTo>
                    <a:pt x="8711" y="9191"/>
                  </a:lnTo>
                  <a:lnTo>
                    <a:pt x="8698" y="9160"/>
                  </a:lnTo>
                  <a:lnTo>
                    <a:pt x="8683" y="9124"/>
                  </a:lnTo>
                  <a:lnTo>
                    <a:pt x="8667" y="9085"/>
                  </a:lnTo>
                  <a:lnTo>
                    <a:pt x="8651" y="9046"/>
                  </a:lnTo>
                  <a:lnTo>
                    <a:pt x="8425" y="8452"/>
                  </a:lnTo>
                  <a:lnTo>
                    <a:pt x="8289" y="8504"/>
                  </a:lnTo>
                  <a:close/>
                  <a:moveTo>
                    <a:pt x="8490" y="9035"/>
                  </a:moveTo>
                  <a:lnTo>
                    <a:pt x="8496" y="9050"/>
                  </a:lnTo>
                  <a:lnTo>
                    <a:pt x="8499" y="9064"/>
                  </a:lnTo>
                  <a:lnTo>
                    <a:pt x="8501" y="9076"/>
                  </a:lnTo>
                  <a:lnTo>
                    <a:pt x="8501" y="9089"/>
                  </a:lnTo>
                  <a:lnTo>
                    <a:pt x="8501" y="9101"/>
                  </a:lnTo>
                  <a:lnTo>
                    <a:pt x="8499" y="9112"/>
                  </a:lnTo>
                  <a:lnTo>
                    <a:pt x="8496" y="9123"/>
                  </a:lnTo>
                  <a:lnTo>
                    <a:pt x="8493" y="9132"/>
                  </a:lnTo>
                  <a:lnTo>
                    <a:pt x="8488" y="9141"/>
                  </a:lnTo>
                  <a:lnTo>
                    <a:pt x="8483" y="9148"/>
                  </a:lnTo>
                  <a:lnTo>
                    <a:pt x="8476" y="9156"/>
                  </a:lnTo>
                  <a:lnTo>
                    <a:pt x="8470" y="9162"/>
                  </a:lnTo>
                  <a:lnTo>
                    <a:pt x="8463" y="9168"/>
                  </a:lnTo>
                  <a:lnTo>
                    <a:pt x="8456" y="9173"/>
                  </a:lnTo>
                  <a:lnTo>
                    <a:pt x="8449" y="9177"/>
                  </a:lnTo>
                  <a:lnTo>
                    <a:pt x="8441" y="9181"/>
                  </a:lnTo>
                  <a:lnTo>
                    <a:pt x="8428" y="9184"/>
                  </a:lnTo>
                  <a:lnTo>
                    <a:pt x="8416" y="9186"/>
                  </a:lnTo>
                  <a:lnTo>
                    <a:pt x="8405" y="9187"/>
                  </a:lnTo>
                  <a:lnTo>
                    <a:pt x="8393" y="9186"/>
                  </a:lnTo>
                  <a:lnTo>
                    <a:pt x="8382" y="9183"/>
                  </a:lnTo>
                  <a:lnTo>
                    <a:pt x="8370" y="9179"/>
                  </a:lnTo>
                  <a:lnTo>
                    <a:pt x="8359" y="9174"/>
                  </a:lnTo>
                  <a:lnTo>
                    <a:pt x="8349" y="9167"/>
                  </a:lnTo>
                  <a:lnTo>
                    <a:pt x="8338" y="9158"/>
                  </a:lnTo>
                  <a:lnTo>
                    <a:pt x="8328" y="9148"/>
                  </a:lnTo>
                  <a:lnTo>
                    <a:pt x="8319" y="9138"/>
                  </a:lnTo>
                  <a:lnTo>
                    <a:pt x="8310" y="9126"/>
                  </a:lnTo>
                  <a:lnTo>
                    <a:pt x="8301" y="9112"/>
                  </a:lnTo>
                  <a:lnTo>
                    <a:pt x="8293" y="9098"/>
                  </a:lnTo>
                  <a:lnTo>
                    <a:pt x="8285" y="9082"/>
                  </a:lnTo>
                  <a:lnTo>
                    <a:pt x="8278" y="9065"/>
                  </a:lnTo>
                  <a:lnTo>
                    <a:pt x="8273" y="9049"/>
                  </a:lnTo>
                  <a:lnTo>
                    <a:pt x="8267" y="9031"/>
                  </a:lnTo>
                  <a:lnTo>
                    <a:pt x="8264" y="9015"/>
                  </a:lnTo>
                  <a:lnTo>
                    <a:pt x="8261" y="8999"/>
                  </a:lnTo>
                  <a:lnTo>
                    <a:pt x="8260" y="8984"/>
                  </a:lnTo>
                  <a:lnTo>
                    <a:pt x="8259" y="8969"/>
                  </a:lnTo>
                  <a:lnTo>
                    <a:pt x="8260" y="8954"/>
                  </a:lnTo>
                  <a:lnTo>
                    <a:pt x="8261" y="8940"/>
                  </a:lnTo>
                  <a:lnTo>
                    <a:pt x="8264" y="8927"/>
                  </a:lnTo>
                  <a:lnTo>
                    <a:pt x="8268" y="8916"/>
                  </a:lnTo>
                  <a:lnTo>
                    <a:pt x="8274" y="8904"/>
                  </a:lnTo>
                  <a:lnTo>
                    <a:pt x="8281" y="8894"/>
                  </a:lnTo>
                  <a:lnTo>
                    <a:pt x="8289" y="8884"/>
                  </a:lnTo>
                  <a:lnTo>
                    <a:pt x="8298" y="8876"/>
                  </a:lnTo>
                  <a:lnTo>
                    <a:pt x="8309" y="8869"/>
                  </a:lnTo>
                  <a:lnTo>
                    <a:pt x="8322" y="8864"/>
                  </a:lnTo>
                  <a:lnTo>
                    <a:pt x="8330" y="8861"/>
                  </a:lnTo>
                  <a:lnTo>
                    <a:pt x="8339" y="8859"/>
                  </a:lnTo>
                  <a:lnTo>
                    <a:pt x="8349" y="8858"/>
                  </a:lnTo>
                  <a:lnTo>
                    <a:pt x="8357" y="8858"/>
                  </a:lnTo>
                  <a:lnTo>
                    <a:pt x="8367" y="8859"/>
                  </a:lnTo>
                  <a:lnTo>
                    <a:pt x="8377" y="8861"/>
                  </a:lnTo>
                  <a:lnTo>
                    <a:pt x="8385" y="8864"/>
                  </a:lnTo>
                  <a:lnTo>
                    <a:pt x="8395" y="8867"/>
                  </a:lnTo>
                  <a:lnTo>
                    <a:pt x="8403" y="8873"/>
                  </a:lnTo>
                  <a:lnTo>
                    <a:pt x="8412" y="8879"/>
                  </a:lnTo>
                  <a:lnTo>
                    <a:pt x="8421" y="8887"/>
                  </a:lnTo>
                  <a:lnTo>
                    <a:pt x="8428" y="8895"/>
                  </a:lnTo>
                  <a:lnTo>
                    <a:pt x="8436" y="8905"/>
                  </a:lnTo>
                  <a:lnTo>
                    <a:pt x="8443" y="8916"/>
                  </a:lnTo>
                  <a:lnTo>
                    <a:pt x="8449" y="8927"/>
                  </a:lnTo>
                  <a:lnTo>
                    <a:pt x="8455" y="8940"/>
                  </a:lnTo>
                  <a:lnTo>
                    <a:pt x="8490" y="9035"/>
                  </a:lnTo>
                  <a:close/>
                  <a:moveTo>
                    <a:pt x="8661" y="8394"/>
                  </a:moveTo>
                  <a:lnTo>
                    <a:pt x="8714" y="8509"/>
                  </a:lnTo>
                  <a:lnTo>
                    <a:pt x="8883" y="8432"/>
                  </a:lnTo>
                  <a:lnTo>
                    <a:pt x="9147" y="9006"/>
                  </a:lnTo>
                  <a:lnTo>
                    <a:pt x="9281" y="8945"/>
                  </a:lnTo>
                  <a:lnTo>
                    <a:pt x="9017" y="8371"/>
                  </a:lnTo>
                  <a:lnTo>
                    <a:pt x="9187" y="8292"/>
                  </a:lnTo>
                  <a:lnTo>
                    <a:pt x="9135" y="8178"/>
                  </a:lnTo>
                  <a:lnTo>
                    <a:pt x="8661" y="8394"/>
                  </a:lnTo>
                  <a:close/>
                  <a:moveTo>
                    <a:pt x="9826" y="8399"/>
                  </a:moveTo>
                  <a:lnTo>
                    <a:pt x="9822" y="8387"/>
                  </a:lnTo>
                  <a:lnTo>
                    <a:pt x="9816" y="8374"/>
                  </a:lnTo>
                  <a:lnTo>
                    <a:pt x="9809" y="8360"/>
                  </a:lnTo>
                  <a:lnTo>
                    <a:pt x="9801" y="8346"/>
                  </a:lnTo>
                  <a:lnTo>
                    <a:pt x="9784" y="8318"/>
                  </a:lnTo>
                  <a:lnTo>
                    <a:pt x="9767" y="8293"/>
                  </a:lnTo>
                  <a:lnTo>
                    <a:pt x="9757" y="8282"/>
                  </a:lnTo>
                  <a:lnTo>
                    <a:pt x="9749" y="8271"/>
                  </a:lnTo>
                  <a:lnTo>
                    <a:pt x="9739" y="8261"/>
                  </a:lnTo>
                  <a:lnTo>
                    <a:pt x="9729" y="8252"/>
                  </a:lnTo>
                  <a:lnTo>
                    <a:pt x="9720" y="8243"/>
                  </a:lnTo>
                  <a:lnTo>
                    <a:pt x="9710" y="8234"/>
                  </a:lnTo>
                  <a:lnTo>
                    <a:pt x="9700" y="8227"/>
                  </a:lnTo>
                  <a:lnTo>
                    <a:pt x="9690" y="8220"/>
                  </a:lnTo>
                  <a:lnTo>
                    <a:pt x="9680" y="8214"/>
                  </a:lnTo>
                  <a:lnTo>
                    <a:pt x="9669" y="8209"/>
                  </a:lnTo>
                  <a:lnTo>
                    <a:pt x="9659" y="8203"/>
                  </a:lnTo>
                  <a:lnTo>
                    <a:pt x="9649" y="8199"/>
                  </a:lnTo>
                  <a:lnTo>
                    <a:pt x="9638" y="8196"/>
                  </a:lnTo>
                  <a:lnTo>
                    <a:pt x="9627" y="8193"/>
                  </a:lnTo>
                  <a:lnTo>
                    <a:pt x="9617" y="8190"/>
                  </a:lnTo>
                  <a:lnTo>
                    <a:pt x="9606" y="8189"/>
                  </a:lnTo>
                  <a:lnTo>
                    <a:pt x="9595" y="8188"/>
                  </a:lnTo>
                  <a:lnTo>
                    <a:pt x="9584" y="8187"/>
                  </a:lnTo>
                  <a:lnTo>
                    <a:pt x="9574" y="8188"/>
                  </a:lnTo>
                  <a:lnTo>
                    <a:pt x="9563" y="8188"/>
                  </a:lnTo>
                  <a:lnTo>
                    <a:pt x="9551" y="8190"/>
                  </a:lnTo>
                  <a:lnTo>
                    <a:pt x="9540" y="8193"/>
                  </a:lnTo>
                  <a:lnTo>
                    <a:pt x="9530" y="8195"/>
                  </a:lnTo>
                  <a:lnTo>
                    <a:pt x="9519" y="8199"/>
                  </a:lnTo>
                  <a:lnTo>
                    <a:pt x="9508" y="8202"/>
                  </a:lnTo>
                  <a:lnTo>
                    <a:pt x="9496" y="8208"/>
                  </a:lnTo>
                  <a:lnTo>
                    <a:pt x="9486" y="8212"/>
                  </a:lnTo>
                  <a:lnTo>
                    <a:pt x="9475" y="8218"/>
                  </a:lnTo>
                  <a:lnTo>
                    <a:pt x="9462" y="8226"/>
                  </a:lnTo>
                  <a:lnTo>
                    <a:pt x="9450" y="8234"/>
                  </a:lnTo>
                  <a:lnTo>
                    <a:pt x="9440" y="8243"/>
                  </a:lnTo>
                  <a:lnTo>
                    <a:pt x="9429" y="8252"/>
                  </a:lnTo>
                  <a:lnTo>
                    <a:pt x="9419" y="8261"/>
                  </a:lnTo>
                  <a:lnTo>
                    <a:pt x="9409" y="8271"/>
                  </a:lnTo>
                  <a:lnTo>
                    <a:pt x="9402" y="8282"/>
                  </a:lnTo>
                  <a:lnTo>
                    <a:pt x="9393" y="8292"/>
                  </a:lnTo>
                  <a:lnTo>
                    <a:pt x="9387" y="8303"/>
                  </a:lnTo>
                  <a:lnTo>
                    <a:pt x="9380" y="8314"/>
                  </a:lnTo>
                  <a:lnTo>
                    <a:pt x="9375" y="8326"/>
                  </a:lnTo>
                  <a:lnTo>
                    <a:pt x="9370" y="8337"/>
                  </a:lnTo>
                  <a:lnTo>
                    <a:pt x="9365" y="8349"/>
                  </a:lnTo>
                  <a:lnTo>
                    <a:pt x="9362" y="8361"/>
                  </a:lnTo>
                  <a:lnTo>
                    <a:pt x="9359" y="8374"/>
                  </a:lnTo>
                  <a:lnTo>
                    <a:pt x="9357" y="8387"/>
                  </a:lnTo>
                  <a:lnTo>
                    <a:pt x="9355" y="8400"/>
                  </a:lnTo>
                  <a:lnTo>
                    <a:pt x="9355" y="8412"/>
                  </a:lnTo>
                  <a:lnTo>
                    <a:pt x="9354" y="8425"/>
                  </a:lnTo>
                  <a:lnTo>
                    <a:pt x="9354" y="8438"/>
                  </a:lnTo>
                  <a:lnTo>
                    <a:pt x="9355" y="8452"/>
                  </a:lnTo>
                  <a:lnTo>
                    <a:pt x="9356" y="8465"/>
                  </a:lnTo>
                  <a:lnTo>
                    <a:pt x="9358" y="8479"/>
                  </a:lnTo>
                  <a:lnTo>
                    <a:pt x="9361" y="8492"/>
                  </a:lnTo>
                  <a:lnTo>
                    <a:pt x="9364" y="8506"/>
                  </a:lnTo>
                  <a:lnTo>
                    <a:pt x="9368" y="8519"/>
                  </a:lnTo>
                  <a:lnTo>
                    <a:pt x="9372" y="8533"/>
                  </a:lnTo>
                  <a:lnTo>
                    <a:pt x="9377" y="8545"/>
                  </a:lnTo>
                  <a:lnTo>
                    <a:pt x="9388" y="8572"/>
                  </a:lnTo>
                  <a:lnTo>
                    <a:pt x="9402" y="8598"/>
                  </a:lnTo>
                  <a:lnTo>
                    <a:pt x="9411" y="8612"/>
                  </a:lnTo>
                  <a:lnTo>
                    <a:pt x="9418" y="8625"/>
                  </a:lnTo>
                  <a:lnTo>
                    <a:pt x="9427" y="8637"/>
                  </a:lnTo>
                  <a:lnTo>
                    <a:pt x="9436" y="8648"/>
                  </a:lnTo>
                  <a:lnTo>
                    <a:pt x="9445" y="8659"/>
                  </a:lnTo>
                  <a:lnTo>
                    <a:pt x="9455" y="8670"/>
                  </a:lnTo>
                  <a:lnTo>
                    <a:pt x="9464" y="8680"/>
                  </a:lnTo>
                  <a:lnTo>
                    <a:pt x="9475" y="8689"/>
                  </a:lnTo>
                  <a:lnTo>
                    <a:pt x="9485" y="8698"/>
                  </a:lnTo>
                  <a:lnTo>
                    <a:pt x="9495" y="8705"/>
                  </a:lnTo>
                  <a:lnTo>
                    <a:pt x="9506" y="8713"/>
                  </a:lnTo>
                  <a:lnTo>
                    <a:pt x="9517" y="8719"/>
                  </a:lnTo>
                  <a:lnTo>
                    <a:pt x="9528" y="8726"/>
                  </a:lnTo>
                  <a:lnTo>
                    <a:pt x="9539" y="8731"/>
                  </a:lnTo>
                  <a:lnTo>
                    <a:pt x="9551" y="8735"/>
                  </a:lnTo>
                  <a:lnTo>
                    <a:pt x="9563" y="8740"/>
                  </a:lnTo>
                  <a:lnTo>
                    <a:pt x="9575" y="8743"/>
                  </a:lnTo>
                  <a:lnTo>
                    <a:pt x="9587" y="8745"/>
                  </a:lnTo>
                  <a:lnTo>
                    <a:pt x="9599" y="8747"/>
                  </a:lnTo>
                  <a:lnTo>
                    <a:pt x="9611" y="8748"/>
                  </a:lnTo>
                  <a:lnTo>
                    <a:pt x="9624" y="8749"/>
                  </a:lnTo>
                  <a:lnTo>
                    <a:pt x="9637" y="8748"/>
                  </a:lnTo>
                  <a:lnTo>
                    <a:pt x="9650" y="8748"/>
                  </a:lnTo>
                  <a:lnTo>
                    <a:pt x="9663" y="8746"/>
                  </a:lnTo>
                  <a:lnTo>
                    <a:pt x="9676" y="8744"/>
                  </a:lnTo>
                  <a:lnTo>
                    <a:pt x="9689" y="8741"/>
                  </a:lnTo>
                  <a:lnTo>
                    <a:pt x="9703" y="8736"/>
                  </a:lnTo>
                  <a:lnTo>
                    <a:pt x="9715" y="8732"/>
                  </a:lnTo>
                  <a:lnTo>
                    <a:pt x="9729" y="8727"/>
                  </a:lnTo>
                  <a:lnTo>
                    <a:pt x="9743" y="8721"/>
                  </a:lnTo>
                  <a:lnTo>
                    <a:pt x="9757" y="8714"/>
                  </a:lnTo>
                  <a:lnTo>
                    <a:pt x="9770" y="8706"/>
                  </a:lnTo>
                  <a:lnTo>
                    <a:pt x="9793" y="8694"/>
                  </a:lnTo>
                  <a:lnTo>
                    <a:pt x="9813" y="8681"/>
                  </a:lnTo>
                  <a:lnTo>
                    <a:pt x="9832" y="8666"/>
                  </a:lnTo>
                  <a:lnTo>
                    <a:pt x="9851" y="8652"/>
                  </a:lnTo>
                  <a:lnTo>
                    <a:pt x="9868" y="8637"/>
                  </a:lnTo>
                  <a:lnTo>
                    <a:pt x="9884" y="8622"/>
                  </a:lnTo>
                  <a:lnTo>
                    <a:pt x="9897" y="8607"/>
                  </a:lnTo>
                  <a:lnTo>
                    <a:pt x="9910" y="8592"/>
                  </a:lnTo>
                  <a:lnTo>
                    <a:pt x="9841" y="8514"/>
                  </a:lnTo>
                  <a:lnTo>
                    <a:pt x="9831" y="8526"/>
                  </a:lnTo>
                  <a:lnTo>
                    <a:pt x="9821" y="8537"/>
                  </a:lnTo>
                  <a:lnTo>
                    <a:pt x="9809" y="8548"/>
                  </a:lnTo>
                  <a:lnTo>
                    <a:pt x="9797" y="8558"/>
                  </a:lnTo>
                  <a:lnTo>
                    <a:pt x="9783" y="8569"/>
                  </a:lnTo>
                  <a:lnTo>
                    <a:pt x="9769" y="8580"/>
                  </a:lnTo>
                  <a:lnTo>
                    <a:pt x="9753" y="8591"/>
                  </a:lnTo>
                  <a:lnTo>
                    <a:pt x="9736" y="8600"/>
                  </a:lnTo>
                  <a:lnTo>
                    <a:pt x="9723" y="8608"/>
                  </a:lnTo>
                  <a:lnTo>
                    <a:pt x="9710" y="8613"/>
                  </a:lnTo>
                  <a:lnTo>
                    <a:pt x="9697" y="8618"/>
                  </a:lnTo>
                  <a:lnTo>
                    <a:pt x="9683" y="8622"/>
                  </a:lnTo>
                  <a:lnTo>
                    <a:pt x="9670" y="8625"/>
                  </a:lnTo>
                  <a:lnTo>
                    <a:pt x="9657" y="8626"/>
                  </a:lnTo>
                  <a:lnTo>
                    <a:pt x="9645" y="8626"/>
                  </a:lnTo>
                  <a:lnTo>
                    <a:pt x="9632" y="8625"/>
                  </a:lnTo>
                  <a:lnTo>
                    <a:pt x="9619" y="8623"/>
                  </a:lnTo>
                  <a:lnTo>
                    <a:pt x="9607" y="8618"/>
                  </a:lnTo>
                  <a:lnTo>
                    <a:pt x="9594" y="8613"/>
                  </a:lnTo>
                  <a:lnTo>
                    <a:pt x="9582" y="8606"/>
                  </a:lnTo>
                  <a:lnTo>
                    <a:pt x="9572" y="8597"/>
                  </a:lnTo>
                  <a:lnTo>
                    <a:pt x="9561" y="8587"/>
                  </a:lnTo>
                  <a:lnTo>
                    <a:pt x="9550" y="8574"/>
                  </a:lnTo>
                  <a:lnTo>
                    <a:pt x="9540" y="8560"/>
                  </a:lnTo>
                  <a:lnTo>
                    <a:pt x="9826" y="8399"/>
                  </a:lnTo>
                  <a:close/>
                  <a:moveTo>
                    <a:pt x="9491" y="8473"/>
                  </a:moveTo>
                  <a:lnTo>
                    <a:pt x="9487" y="8463"/>
                  </a:lnTo>
                  <a:lnTo>
                    <a:pt x="9482" y="8453"/>
                  </a:lnTo>
                  <a:lnTo>
                    <a:pt x="9479" y="8442"/>
                  </a:lnTo>
                  <a:lnTo>
                    <a:pt x="9476" y="8432"/>
                  </a:lnTo>
                  <a:lnTo>
                    <a:pt x="9474" y="8420"/>
                  </a:lnTo>
                  <a:lnTo>
                    <a:pt x="9473" y="8409"/>
                  </a:lnTo>
                  <a:lnTo>
                    <a:pt x="9473" y="8397"/>
                  </a:lnTo>
                  <a:lnTo>
                    <a:pt x="9473" y="8387"/>
                  </a:lnTo>
                  <a:lnTo>
                    <a:pt x="9474" y="8375"/>
                  </a:lnTo>
                  <a:lnTo>
                    <a:pt x="9476" y="8364"/>
                  </a:lnTo>
                  <a:lnTo>
                    <a:pt x="9479" y="8353"/>
                  </a:lnTo>
                  <a:lnTo>
                    <a:pt x="9485" y="8344"/>
                  </a:lnTo>
                  <a:lnTo>
                    <a:pt x="9491" y="8334"/>
                  </a:lnTo>
                  <a:lnTo>
                    <a:pt x="9499" y="8326"/>
                  </a:lnTo>
                  <a:lnTo>
                    <a:pt x="9507" y="8318"/>
                  </a:lnTo>
                  <a:lnTo>
                    <a:pt x="9518" y="8311"/>
                  </a:lnTo>
                  <a:lnTo>
                    <a:pt x="9530" y="8305"/>
                  </a:lnTo>
                  <a:lnTo>
                    <a:pt x="9540" y="8301"/>
                  </a:lnTo>
                  <a:lnTo>
                    <a:pt x="9552" y="8299"/>
                  </a:lnTo>
                  <a:lnTo>
                    <a:pt x="9563" y="8299"/>
                  </a:lnTo>
                  <a:lnTo>
                    <a:pt x="9574" y="8300"/>
                  </a:lnTo>
                  <a:lnTo>
                    <a:pt x="9583" y="8302"/>
                  </a:lnTo>
                  <a:lnTo>
                    <a:pt x="9593" y="8306"/>
                  </a:lnTo>
                  <a:lnTo>
                    <a:pt x="9603" y="8311"/>
                  </a:lnTo>
                  <a:lnTo>
                    <a:pt x="9612" y="8317"/>
                  </a:lnTo>
                  <a:lnTo>
                    <a:pt x="9621" y="8323"/>
                  </a:lnTo>
                  <a:lnTo>
                    <a:pt x="9630" y="8331"/>
                  </a:lnTo>
                  <a:lnTo>
                    <a:pt x="9637" y="8338"/>
                  </a:lnTo>
                  <a:lnTo>
                    <a:pt x="9643" y="8347"/>
                  </a:lnTo>
                  <a:lnTo>
                    <a:pt x="9651" y="8357"/>
                  </a:lnTo>
                  <a:lnTo>
                    <a:pt x="9656" y="8365"/>
                  </a:lnTo>
                  <a:lnTo>
                    <a:pt x="9662" y="8375"/>
                  </a:lnTo>
                  <a:lnTo>
                    <a:pt x="9491" y="8473"/>
                  </a:lnTo>
                  <a:close/>
                  <a:moveTo>
                    <a:pt x="9639" y="7863"/>
                  </a:moveTo>
                  <a:lnTo>
                    <a:pt x="10071" y="8528"/>
                  </a:lnTo>
                  <a:lnTo>
                    <a:pt x="10193" y="8449"/>
                  </a:lnTo>
                  <a:lnTo>
                    <a:pt x="9762" y="7784"/>
                  </a:lnTo>
                  <a:lnTo>
                    <a:pt x="9639" y="7863"/>
                  </a:lnTo>
                  <a:close/>
                  <a:moveTo>
                    <a:pt x="10578" y="7920"/>
                  </a:moveTo>
                  <a:lnTo>
                    <a:pt x="10572" y="7908"/>
                  </a:lnTo>
                  <a:lnTo>
                    <a:pt x="10566" y="7896"/>
                  </a:lnTo>
                  <a:lnTo>
                    <a:pt x="10557" y="7884"/>
                  </a:lnTo>
                  <a:lnTo>
                    <a:pt x="10549" y="7870"/>
                  </a:lnTo>
                  <a:lnTo>
                    <a:pt x="10530" y="7843"/>
                  </a:lnTo>
                  <a:lnTo>
                    <a:pt x="10511" y="7819"/>
                  </a:lnTo>
                  <a:lnTo>
                    <a:pt x="10501" y="7808"/>
                  </a:lnTo>
                  <a:lnTo>
                    <a:pt x="10492" y="7799"/>
                  </a:lnTo>
                  <a:lnTo>
                    <a:pt x="10481" y="7789"/>
                  </a:lnTo>
                  <a:lnTo>
                    <a:pt x="10471" y="7781"/>
                  </a:lnTo>
                  <a:lnTo>
                    <a:pt x="10460" y="7772"/>
                  </a:lnTo>
                  <a:lnTo>
                    <a:pt x="10451" y="7765"/>
                  </a:lnTo>
                  <a:lnTo>
                    <a:pt x="10440" y="7758"/>
                  </a:lnTo>
                  <a:lnTo>
                    <a:pt x="10429" y="7752"/>
                  </a:lnTo>
                  <a:lnTo>
                    <a:pt x="10419" y="7746"/>
                  </a:lnTo>
                  <a:lnTo>
                    <a:pt x="10408" y="7741"/>
                  </a:lnTo>
                  <a:lnTo>
                    <a:pt x="10398" y="7738"/>
                  </a:lnTo>
                  <a:lnTo>
                    <a:pt x="10387" y="7733"/>
                  </a:lnTo>
                  <a:lnTo>
                    <a:pt x="10377" y="7731"/>
                  </a:lnTo>
                  <a:lnTo>
                    <a:pt x="10365" y="7729"/>
                  </a:lnTo>
                  <a:lnTo>
                    <a:pt x="10354" y="7727"/>
                  </a:lnTo>
                  <a:lnTo>
                    <a:pt x="10343" y="7726"/>
                  </a:lnTo>
                  <a:lnTo>
                    <a:pt x="10333" y="7726"/>
                  </a:lnTo>
                  <a:lnTo>
                    <a:pt x="10322" y="7726"/>
                  </a:lnTo>
                  <a:lnTo>
                    <a:pt x="10311" y="7727"/>
                  </a:lnTo>
                  <a:lnTo>
                    <a:pt x="10301" y="7729"/>
                  </a:lnTo>
                  <a:lnTo>
                    <a:pt x="10290" y="7731"/>
                  </a:lnTo>
                  <a:lnTo>
                    <a:pt x="10279" y="7733"/>
                  </a:lnTo>
                  <a:lnTo>
                    <a:pt x="10268" y="7737"/>
                  </a:lnTo>
                  <a:lnTo>
                    <a:pt x="10258" y="7741"/>
                  </a:lnTo>
                  <a:lnTo>
                    <a:pt x="10247" y="7746"/>
                  </a:lnTo>
                  <a:lnTo>
                    <a:pt x="10236" y="7752"/>
                  </a:lnTo>
                  <a:lnTo>
                    <a:pt x="10225" y="7757"/>
                  </a:lnTo>
                  <a:lnTo>
                    <a:pt x="10216" y="7763"/>
                  </a:lnTo>
                  <a:lnTo>
                    <a:pt x="10203" y="7772"/>
                  </a:lnTo>
                  <a:lnTo>
                    <a:pt x="10192" y="7782"/>
                  </a:lnTo>
                  <a:lnTo>
                    <a:pt x="10181" y="7790"/>
                  </a:lnTo>
                  <a:lnTo>
                    <a:pt x="10171" y="7800"/>
                  </a:lnTo>
                  <a:lnTo>
                    <a:pt x="10162" y="7811"/>
                  </a:lnTo>
                  <a:lnTo>
                    <a:pt x="10153" y="7820"/>
                  </a:lnTo>
                  <a:lnTo>
                    <a:pt x="10146" y="7832"/>
                  </a:lnTo>
                  <a:lnTo>
                    <a:pt x="10138" y="7843"/>
                  </a:lnTo>
                  <a:lnTo>
                    <a:pt x="10133" y="7854"/>
                  </a:lnTo>
                  <a:lnTo>
                    <a:pt x="10127" y="7865"/>
                  </a:lnTo>
                  <a:lnTo>
                    <a:pt x="10122" y="7877"/>
                  </a:lnTo>
                  <a:lnTo>
                    <a:pt x="10118" y="7889"/>
                  </a:lnTo>
                  <a:lnTo>
                    <a:pt x="10115" y="7902"/>
                  </a:lnTo>
                  <a:lnTo>
                    <a:pt x="10112" y="7914"/>
                  </a:lnTo>
                  <a:lnTo>
                    <a:pt x="10109" y="7926"/>
                  </a:lnTo>
                  <a:lnTo>
                    <a:pt x="10108" y="7939"/>
                  </a:lnTo>
                  <a:lnTo>
                    <a:pt x="10107" y="7952"/>
                  </a:lnTo>
                  <a:lnTo>
                    <a:pt x="10107" y="7965"/>
                  </a:lnTo>
                  <a:lnTo>
                    <a:pt x="10107" y="7978"/>
                  </a:lnTo>
                  <a:lnTo>
                    <a:pt x="10108" y="7992"/>
                  </a:lnTo>
                  <a:lnTo>
                    <a:pt x="10111" y="8005"/>
                  </a:lnTo>
                  <a:lnTo>
                    <a:pt x="10113" y="8018"/>
                  </a:lnTo>
                  <a:lnTo>
                    <a:pt x="10116" y="8032"/>
                  </a:lnTo>
                  <a:lnTo>
                    <a:pt x="10119" y="8044"/>
                  </a:lnTo>
                  <a:lnTo>
                    <a:pt x="10123" y="8057"/>
                  </a:lnTo>
                  <a:lnTo>
                    <a:pt x="10128" y="8071"/>
                  </a:lnTo>
                  <a:lnTo>
                    <a:pt x="10133" y="8084"/>
                  </a:lnTo>
                  <a:lnTo>
                    <a:pt x="10138" y="8097"/>
                  </a:lnTo>
                  <a:lnTo>
                    <a:pt x="10152" y="8123"/>
                  </a:lnTo>
                  <a:lnTo>
                    <a:pt x="10167" y="8147"/>
                  </a:lnTo>
                  <a:lnTo>
                    <a:pt x="10176" y="8160"/>
                  </a:lnTo>
                  <a:lnTo>
                    <a:pt x="10186" y="8173"/>
                  </a:lnTo>
                  <a:lnTo>
                    <a:pt x="10195" y="8185"/>
                  </a:lnTo>
                  <a:lnTo>
                    <a:pt x="10205" y="8196"/>
                  </a:lnTo>
                  <a:lnTo>
                    <a:pt x="10215" y="8206"/>
                  </a:lnTo>
                  <a:lnTo>
                    <a:pt x="10224" y="8216"/>
                  </a:lnTo>
                  <a:lnTo>
                    <a:pt x="10235" y="8226"/>
                  </a:lnTo>
                  <a:lnTo>
                    <a:pt x="10246" y="8234"/>
                  </a:lnTo>
                  <a:lnTo>
                    <a:pt x="10257" y="8242"/>
                  </a:lnTo>
                  <a:lnTo>
                    <a:pt x="10267" y="8249"/>
                  </a:lnTo>
                  <a:lnTo>
                    <a:pt x="10279" y="8256"/>
                  </a:lnTo>
                  <a:lnTo>
                    <a:pt x="10290" y="8261"/>
                  </a:lnTo>
                  <a:lnTo>
                    <a:pt x="10302" y="8267"/>
                  </a:lnTo>
                  <a:lnTo>
                    <a:pt x="10313" y="8271"/>
                  </a:lnTo>
                  <a:lnTo>
                    <a:pt x="10325" y="8275"/>
                  </a:lnTo>
                  <a:lnTo>
                    <a:pt x="10337" y="8278"/>
                  </a:lnTo>
                  <a:lnTo>
                    <a:pt x="10349" y="8280"/>
                  </a:lnTo>
                  <a:lnTo>
                    <a:pt x="10362" y="8283"/>
                  </a:lnTo>
                  <a:lnTo>
                    <a:pt x="10374" y="8284"/>
                  </a:lnTo>
                  <a:lnTo>
                    <a:pt x="10386" y="8284"/>
                  </a:lnTo>
                  <a:lnTo>
                    <a:pt x="10399" y="8284"/>
                  </a:lnTo>
                  <a:lnTo>
                    <a:pt x="10411" y="8283"/>
                  </a:lnTo>
                  <a:lnTo>
                    <a:pt x="10424" y="8280"/>
                  </a:lnTo>
                  <a:lnTo>
                    <a:pt x="10437" y="8278"/>
                  </a:lnTo>
                  <a:lnTo>
                    <a:pt x="10450" y="8275"/>
                  </a:lnTo>
                  <a:lnTo>
                    <a:pt x="10464" y="8271"/>
                  </a:lnTo>
                  <a:lnTo>
                    <a:pt x="10477" y="8267"/>
                  </a:lnTo>
                  <a:lnTo>
                    <a:pt x="10489" y="8261"/>
                  </a:lnTo>
                  <a:lnTo>
                    <a:pt x="10502" y="8255"/>
                  </a:lnTo>
                  <a:lnTo>
                    <a:pt x="10516" y="8248"/>
                  </a:lnTo>
                  <a:lnTo>
                    <a:pt x="10529" y="8241"/>
                  </a:lnTo>
                  <a:lnTo>
                    <a:pt x="10542" y="8232"/>
                  </a:lnTo>
                  <a:lnTo>
                    <a:pt x="10564" y="8217"/>
                  </a:lnTo>
                  <a:lnTo>
                    <a:pt x="10583" y="8202"/>
                  </a:lnTo>
                  <a:lnTo>
                    <a:pt x="10601" y="8187"/>
                  </a:lnTo>
                  <a:lnTo>
                    <a:pt x="10619" y="8171"/>
                  </a:lnTo>
                  <a:lnTo>
                    <a:pt x="10634" y="8155"/>
                  </a:lnTo>
                  <a:lnTo>
                    <a:pt x="10649" y="8140"/>
                  </a:lnTo>
                  <a:lnTo>
                    <a:pt x="10662" y="8124"/>
                  </a:lnTo>
                  <a:lnTo>
                    <a:pt x="10673" y="8108"/>
                  </a:lnTo>
                  <a:lnTo>
                    <a:pt x="10600" y="8035"/>
                  </a:lnTo>
                  <a:lnTo>
                    <a:pt x="10591" y="8047"/>
                  </a:lnTo>
                  <a:lnTo>
                    <a:pt x="10581" y="8058"/>
                  </a:lnTo>
                  <a:lnTo>
                    <a:pt x="10570" y="8070"/>
                  </a:lnTo>
                  <a:lnTo>
                    <a:pt x="10558" y="8082"/>
                  </a:lnTo>
                  <a:lnTo>
                    <a:pt x="10546" y="8094"/>
                  </a:lnTo>
                  <a:lnTo>
                    <a:pt x="10532" y="8106"/>
                  </a:lnTo>
                  <a:lnTo>
                    <a:pt x="10517" y="8116"/>
                  </a:lnTo>
                  <a:lnTo>
                    <a:pt x="10501" y="8128"/>
                  </a:lnTo>
                  <a:lnTo>
                    <a:pt x="10488" y="8136"/>
                  </a:lnTo>
                  <a:lnTo>
                    <a:pt x="10476" y="8142"/>
                  </a:lnTo>
                  <a:lnTo>
                    <a:pt x="10463" y="8149"/>
                  </a:lnTo>
                  <a:lnTo>
                    <a:pt x="10450" y="8153"/>
                  </a:lnTo>
                  <a:lnTo>
                    <a:pt x="10437" y="8156"/>
                  </a:lnTo>
                  <a:lnTo>
                    <a:pt x="10424" y="8159"/>
                  </a:lnTo>
                  <a:lnTo>
                    <a:pt x="10411" y="8160"/>
                  </a:lnTo>
                  <a:lnTo>
                    <a:pt x="10398" y="8159"/>
                  </a:lnTo>
                  <a:lnTo>
                    <a:pt x="10385" y="8158"/>
                  </a:lnTo>
                  <a:lnTo>
                    <a:pt x="10372" y="8155"/>
                  </a:lnTo>
                  <a:lnTo>
                    <a:pt x="10361" y="8150"/>
                  </a:lnTo>
                  <a:lnTo>
                    <a:pt x="10348" y="8143"/>
                  </a:lnTo>
                  <a:lnTo>
                    <a:pt x="10336" y="8136"/>
                  </a:lnTo>
                  <a:lnTo>
                    <a:pt x="10325" y="8126"/>
                  </a:lnTo>
                  <a:lnTo>
                    <a:pt x="10314" y="8114"/>
                  </a:lnTo>
                  <a:lnTo>
                    <a:pt x="10304" y="8101"/>
                  </a:lnTo>
                  <a:lnTo>
                    <a:pt x="10578" y="7920"/>
                  </a:lnTo>
                  <a:close/>
                  <a:moveTo>
                    <a:pt x="10248" y="8017"/>
                  </a:moveTo>
                  <a:lnTo>
                    <a:pt x="10243" y="8007"/>
                  </a:lnTo>
                  <a:lnTo>
                    <a:pt x="10238" y="7997"/>
                  </a:lnTo>
                  <a:lnTo>
                    <a:pt x="10234" y="7988"/>
                  </a:lnTo>
                  <a:lnTo>
                    <a:pt x="10231" y="7977"/>
                  </a:lnTo>
                  <a:lnTo>
                    <a:pt x="10228" y="7965"/>
                  </a:lnTo>
                  <a:lnTo>
                    <a:pt x="10225" y="7954"/>
                  </a:lnTo>
                  <a:lnTo>
                    <a:pt x="10224" y="7943"/>
                  </a:lnTo>
                  <a:lnTo>
                    <a:pt x="10224" y="7932"/>
                  </a:lnTo>
                  <a:lnTo>
                    <a:pt x="10224" y="7920"/>
                  </a:lnTo>
                  <a:lnTo>
                    <a:pt x="10226" y="7909"/>
                  </a:lnTo>
                  <a:lnTo>
                    <a:pt x="10229" y="7899"/>
                  </a:lnTo>
                  <a:lnTo>
                    <a:pt x="10233" y="7889"/>
                  </a:lnTo>
                  <a:lnTo>
                    <a:pt x="10238" y="7878"/>
                  </a:lnTo>
                  <a:lnTo>
                    <a:pt x="10245" y="7870"/>
                  </a:lnTo>
                  <a:lnTo>
                    <a:pt x="10253" y="7861"/>
                  </a:lnTo>
                  <a:lnTo>
                    <a:pt x="10264" y="7854"/>
                  </a:lnTo>
                  <a:lnTo>
                    <a:pt x="10275" y="7847"/>
                  </a:lnTo>
                  <a:lnTo>
                    <a:pt x="10287" y="7843"/>
                  </a:lnTo>
                  <a:lnTo>
                    <a:pt x="10297" y="7840"/>
                  </a:lnTo>
                  <a:lnTo>
                    <a:pt x="10308" y="7839"/>
                  </a:lnTo>
                  <a:lnTo>
                    <a:pt x="10319" y="7839"/>
                  </a:lnTo>
                  <a:lnTo>
                    <a:pt x="10330" y="7841"/>
                  </a:lnTo>
                  <a:lnTo>
                    <a:pt x="10339" y="7844"/>
                  </a:lnTo>
                  <a:lnTo>
                    <a:pt x="10349" y="7848"/>
                  </a:lnTo>
                  <a:lnTo>
                    <a:pt x="10359" y="7852"/>
                  </a:lnTo>
                  <a:lnTo>
                    <a:pt x="10367" y="7859"/>
                  </a:lnTo>
                  <a:lnTo>
                    <a:pt x="10377" y="7866"/>
                  </a:lnTo>
                  <a:lnTo>
                    <a:pt x="10384" y="7874"/>
                  </a:lnTo>
                  <a:lnTo>
                    <a:pt x="10392" y="7881"/>
                  </a:lnTo>
                  <a:lnTo>
                    <a:pt x="10399" y="7890"/>
                  </a:lnTo>
                  <a:lnTo>
                    <a:pt x="10406" y="7899"/>
                  </a:lnTo>
                  <a:lnTo>
                    <a:pt x="10412" y="7908"/>
                  </a:lnTo>
                  <a:lnTo>
                    <a:pt x="10248" y="8017"/>
                  </a:lnTo>
                  <a:close/>
                  <a:moveTo>
                    <a:pt x="10772" y="7360"/>
                  </a:moveTo>
                  <a:lnTo>
                    <a:pt x="10761" y="7363"/>
                  </a:lnTo>
                  <a:lnTo>
                    <a:pt x="10750" y="7368"/>
                  </a:lnTo>
                  <a:lnTo>
                    <a:pt x="10737" y="7373"/>
                  </a:lnTo>
                  <a:lnTo>
                    <a:pt x="10725" y="7379"/>
                  </a:lnTo>
                  <a:lnTo>
                    <a:pt x="10711" y="7387"/>
                  </a:lnTo>
                  <a:lnTo>
                    <a:pt x="10697" y="7394"/>
                  </a:lnTo>
                  <a:lnTo>
                    <a:pt x="10683" y="7404"/>
                  </a:lnTo>
                  <a:lnTo>
                    <a:pt x="10669" y="7415"/>
                  </a:lnTo>
                  <a:lnTo>
                    <a:pt x="10656" y="7426"/>
                  </a:lnTo>
                  <a:lnTo>
                    <a:pt x="10644" y="7436"/>
                  </a:lnTo>
                  <a:lnTo>
                    <a:pt x="10632" y="7448"/>
                  </a:lnTo>
                  <a:lnTo>
                    <a:pt x="10623" y="7460"/>
                  </a:lnTo>
                  <a:lnTo>
                    <a:pt x="10612" y="7472"/>
                  </a:lnTo>
                  <a:lnTo>
                    <a:pt x="10603" y="7483"/>
                  </a:lnTo>
                  <a:lnTo>
                    <a:pt x="10595" y="7495"/>
                  </a:lnTo>
                  <a:lnTo>
                    <a:pt x="10588" y="7508"/>
                  </a:lnTo>
                  <a:lnTo>
                    <a:pt x="10581" y="7521"/>
                  </a:lnTo>
                  <a:lnTo>
                    <a:pt x="10575" y="7534"/>
                  </a:lnTo>
                  <a:lnTo>
                    <a:pt x="10570" y="7547"/>
                  </a:lnTo>
                  <a:lnTo>
                    <a:pt x="10566" y="7560"/>
                  </a:lnTo>
                  <a:lnTo>
                    <a:pt x="10561" y="7572"/>
                  </a:lnTo>
                  <a:lnTo>
                    <a:pt x="10559" y="7585"/>
                  </a:lnTo>
                  <a:lnTo>
                    <a:pt x="10557" y="7599"/>
                  </a:lnTo>
                  <a:lnTo>
                    <a:pt x="10555" y="7612"/>
                  </a:lnTo>
                  <a:lnTo>
                    <a:pt x="10555" y="7626"/>
                  </a:lnTo>
                  <a:lnTo>
                    <a:pt x="10555" y="7639"/>
                  </a:lnTo>
                  <a:lnTo>
                    <a:pt x="10555" y="7653"/>
                  </a:lnTo>
                  <a:lnTo>
                    <a:pt x="10556" y="7666"/>
                  </a:lnTo>
                  <a:lnTo>
                    <a:pt x="10558" y="7680"/>
                  </a:lnTo>
                  <a:lnTo>
                    <a:pt x="10561" y="7694"/>
                  </a:lnTo>
                  <a:lnTo>
                    <a:pt x="10565" y="7707"/>
                  </a:lnTo>
                  <a:lnTo>
                    <a:pt x="10569" y="7719"/>
                  </a:lnTo>
                  <a:lnTo>
                    <a:pt x="10573" y="7733"/>
                  </a:lnTo>
                  <a:lnTo>
                    <a:pt x="10579" y="7746"/>
                  </a:lnTo>
                  <a:lnTo>
                    <a:pt x="10585" y="7759"/>
                  </a:lnTo>
                  <a:lnTo>
                    <a:pt x="10591" y="7772"/>
                  </a:lnTo>
                  <a:lnTo>
                    <a:pt x="10599" y="7785"/>
                  </a:lnTo>
                  <a:lnTo>
                    <a:pt x="10608" y="7798"/>
                  </a:lnTo>
                  <a:lnTo>
                    <a:pt x="10616" y="7810"/>
                  </a:lnTo>
                  <a:lnTo>
                    <a:pt x="10625" y="7821"/>
                  </a:lnTo>
                  <a:lnTo>
                    <a:pt x="10635" y="7834"/>
                  </a:lnTo>
                  <a:lnTo>
                    <a:pt x="10646" y="7846"/>
                  </a:lnTo>
                  <a:lnTo>
                    <a:pt x="10657" y="7857"/>
                  </a:lnTo>
                  <a:lnTo>
                    <a:pt x="10668" y="7867"/>
                  </a:lnTo>
                  <a:lnTo>
                    <a:pt x="10678" y="7877"/>
                  </a:lnTo>
                  <a:lnTo>
                    <a:pt x="10690" y="7886"/>
                  </a:lnTo>
                  <a:lnTo>
                    <a:pt x="10701" y="7894"/>
                  </a:lnTo>
                  <a:lnTo>
                    <a:pt x="10713" y="7902"/>
                  </a:lnTo>
                  <a:lnTo>
                    <a:pt x="10725" y="7908"/>
                  </a:lnTo>
                  <a:lnTo>
                    <a:pt x="10736" y="7915"/>
                  </a:lnTo>
                  <a:lnTo>
                    <a:pt x="10748" y="7920"/>
                  </a:lnTo>
                  <a:lnTo>
                    <a:pt x="10760" y="7925"/>
                  </a:lnTo>
                  <a:lnTo>
                    <a:pt x="10773" y="7929"/>
                  </a:lnTo>
                  <a:lnTo>
                    <a:pt x="10785" y="7933"/>
                  </a:lnTo>
                  <a:lnTo>
                    <a:pt x="10798" y="7935"/>
                  </a:lnTo>
                  <a:lnTo>
                    <a:pt x="10809" y="7937"/>
                  </a:lnTo>
                  <a:lnTo>
                    <a:pt x="10822" y="7938"/>
                  </a:lnTo>
                  <a:lnTo>
                    <a:pt x="10834" y="7939"/>
                  </a:lnTo>
                  <a:lnTo>
                    <a:pt x="10847" y="7938"/>
                  </a:lnTo>
                  <a:lnTo>
                    <a:pt x="10860" y="7938"/>
                  </a:lnTo>
                  <a:lnTo>
                    <a:pt x="10872" y="7936"/>
                  </a:lnTo>
                  <a:lnTo>
                    <a:pt x="10885" y="7934"/>
                  </a:lnTo>
                  <a:lnTo>
                    <a:pt x="10896" y="7932"/>
                  </a:lnTo>
                  <a:lnTo>
                    <a:pt x="10909" y="7928"/>
                  </a:lnTo>
                  <a:lnTo>
                    <a:pt x="10922" y="7923"/>
                  </a:lnTo>
                  <a:lnTo>
                    <a:pt x="10934" y="7919"/>
                  </a:lnTo>
                  <a:lnTo>
                    <a:pt x="10947" y="7914"/>
                  </a:lnTo>
                  <a:lnTo>
                    <a:pt x="10959" y="7907"/>
                  </a:lnTo>
                  <a:lnTo>
                    <a:pt x="10970" y="7900"/>
                  </a:lnTo>
                  <a:lnTo>
                    <a:pt x="10983" y="7892"/>
                  </a:lnTo>
                  <a:lnTo>
                    <a:pt x="10995" y="7884"/>
                  </a:lnTo>
                  <a:lnTo>
                    <a:pt x="11007" y="7875"/>
                  </a:lnTo>
                  <a:lnTo>
                    <a:pt x="11023" y="7861"/>
                  </a:lnTo>
                  <a:lnTo>
                    <a:pt x="11038" y="7847"/>
                  </a:lnTo>
                  <a:lnTo>
                    <a:pt x="11052" y="7833"/>
                  </a:lnTo>
                  <a:lnTo>
                    <a:pt x="11064" y="7819"/>
                  </a:lnTo>
                  <a:lnTo>
                    <a:pt x="11075" y="7806"/>
                  </a:lnTo>
                  <a:lnTo>
                    <a:pt x="11083" y="7795"/>
                  </a:lnTo>
                  <a:lnTo>
                    <a:pt x="11091" y="7783"/>
                  </a:lnTo>
                  <a:lnTo>
                    <a:pt x="11096" y="7773"/>
                  </a:lnTo>
                  <a:lnTo>
                    <a:pt x="11016" y="7698"/>
                  </a:lnTo>
                  <a:lnTo>
                    <a:pt x="11011" y="7707"/>
                  </a:lnTo>
                  <a:lnTo>
                    <a:pt x="11006" y="7715"/>
                  </a:lnTo>
                  <a:lnTo>
                    <a:pt x="10999" y="7724"/>
                  </a:lnTo>
                  <a:lnTo>
                    <a:pt x="10993" y="7732"/>
                  </a:lnTo>
                  <a:lnTo>
                    <a:pt x="10985" y="7741"/>
                  </a:lnTo>
                  <a:lnTo>
                    <a:pt x="10977" y="7749"/>
                  </a:lnTo>
                  <a:lnTo>
                    <a:pt x="10967" y="7758"/>
                  </a:lnTo>
                  <a:lnTo>
                    <a:pt x="10958" y="7767"/>
                  </a:lnTo>
                  <a:lnTo>
                    <a:pt x="10945" y="7776"/>
                  </a:lnTo>
                  <a:lnTo>
                    <a:pt x="10932" y="7784"/>
                  </a:lnTo>
                  <a:lnTo>
                    <a:pt x="10918" y="7789"/>
                  </a:lnTo>
                  <a:lnTo>
                    <a:pt x="10905" y="7795"/>
                  </a:lnTo>
                  <a:lnTo>
                    <a:pt x="10891" y="7797"/>
                  </a:lnTo>
                  <a:lnTo>
                    <a:pt x="10876" y="7799"/>
                  </a:lnTo>
                  <a:lnTo>
                    <a:pt x="10862" y="7799"/>
                  </a:lnTo>
                  <a:lnTo>
                    <a:pt x="10848" y="7797"/>
                  </a:lnTo>
                  <a:lnTo>
                    <a:pt x="10833" y="7793"/>
                  </a:lnTo>
                  <a:lnTo>
                    <a:pt x="10819" y="7789"/>
                  </a:lnTo>
                  <a:lnTo>
                    <a:pt x="10805" y="7783"/>
                  </a:lnTo>
                  <a:lnTo>
                    <a:pt x="10790" y="7774"/>
                  </a:lnTo>
                  <a:lnTo>
                    <a:pt x="10777" y="7765"/>
                  </a:lnTo>
                  <a:lnTo>
                    <a:pt x="10763" y="7753"/>
                  </a:lnTo>
                  <a:lnTo>
                    <a:pt x="10750" y="7740"/>
                  </a:lnTo>
                  <a:lnTo>
                    <a:pt x="10737" y="7725"/>
                  </a:lnTo>
                  <a:lnTo>
                    <a:pt x="10727" y="7711"/>
                  </a:lnTo>
                  <a:lnTo>
                    <a:pt x="10717" y="7696"/>
                  </a:lnTo>
                  <a:lnTo>
                    <a:pt x="10710" y="7681"/>
                  </a:lnTo>
                  <a:lnTo>
                    <a:pt x="10703" y="7666"/>
                  </a:lnTo>
                  <a:lnTo>
                    <a:pt x="10698" y="7651"/>
                  </a:lnTo>
                  <a:lnTo>
                    <a:pt x="10693" y="7636"/>
                  </a:lnTo>
                  <a:lnTo>
                    <a:pt x="10691" y="7621"/>
                  </a:lnTo>
                  <a:lnTo>
                    <a:pt x="10691" y="7607"/>
                  </a:lnTo>
                  <a:lnTo>
                    <a:pt x="10692" y="7592"/>
                  </a:lnTo>
                  <a:lnTo>
                    <a:pt x="10695" y="7578"/>
                  </a:lnTo>
                  <a:lnTo>
                    <a:pt x="10699" y="7563"/>
                  </a:lnTo>
                  <a:lnTo>
                    <a:pt x="10704" y="7550"/>
                  </a:lnTo>
                  <a:lnTo>
                    <a:pt x="10712" y="7537"/>
                  </a:lnTo>
                  <a:lnTo>
                    <a:pt x="10720" y="7524"/>
                  </a:lnTo>
                  <a:lnTo>
                    <a:pt x="10732" y="7512"/>
                  </a:lnTo>
                  <a:lnTo>
                    <a:pt x="10744" y="7502"/>
                  </a:lnTo>
                  <a:lnTo>
                    <a:pt x="10756" y="7493"/>
                  </a:lnTo>
                  <a:lnTo>
                    <a:pt x="10766" y="7486"/>
                  </a:lnTo>
                  <a:lnTo>
                    <a:pt x="10777" y="7479"/>
                  </a:lnTo>
                  <a:lnTo>
                    <a:pt x="10788" y="7474"/>
                  </a:lnTo>
                  <a:lnTo>
                    <a:pt x="10806" y="7466"/>
                  </a:lnTo>
                  <a:lnTo>
                    <a:pt x="10822" y="7462"/>
                  </a:lnTo>
                  <a:lnTo>
                    <a:pt x="10772" y="7360"/>
                  </a:lnTo>
                  <a:close/>
                  <a:moveTo>
                    <a:pt x="10987" y="7125"/>
                  </a:moveTo>
                  <a:lnTo>
                    <a:pt x="10977" y="7135"/>
                  </a:lnTo>
                  <a:lnTo>
                    <a:pt x="10968" y="7146"/>
                  </a:lnTo>
                  <a:lnTo>
                    <a:pt x="10959" y="7155"/>
                  </a:lnTo>
                  <a:lnTo>
                    <a:pt x="10951" y="7166"/>
                  </a:lnTo>
                  <a:lnTo>
                    <a:pt x="10944" y="7177"/>
                  </a:lnTo>
                  <a:lnTo>
                    <a:pt x="10936" y="7187"/>
                  </a:lnTo>
                  <a:lnTo>
                    <a:pt x="10931" y="7199"/>
                  </a:lnTo>
                  <a:lnTo>
                    <a:pt x="10924" y="7210"/>
                  </a:lnTo>
                  <a:lnTo>
                    <a:pt x="10920" y="7222"/>
                  </a:lnTo>
                  <a:lnTo>
                    <a:pt x="10916" y="7233"/>
                  </a:lnTo>
                  <a:lnTo>
                    <a:pt x="10911" y="7245"/>
                  </a:lnTo>
                  <a:lnTo>
                    <a:pt x="10908" y="7258"/>
                  </a:lnTo>
                  <a:lnTo>
                    <a:pt x="10906" y="7270"/>
                  </a:lnTo>
                  <a:lnTo>
                    <a:pt x="10904" y="7283"/>
                  </a:lnTo>
                  <a:lnTo>
                    <a:pt x="10903" y="7295"/>
                  </a:lnTo>
                  <a:lnTo>
                    <a:pt x="10903" y="7308"/>
                  </a:lnTo>
                  <a:lnTo>
                    <a:pt x="10903" y="7320"/>
                  </a:lnTo>
                  <a:lnTo>
                    <a:pt x="10904" y="7333"/>
                  </a:lnTo>
                  <a:lnTo>
                    <a:pt x="10906" y="7346"/>
                  </a:lnTo>
                  <a:lnTo>
                    <a:pt x="10908" y="7359"/>
                  </a:lnTo>
                  <a:lnTo>
                    <a:pt x="10911" y="7372"/>
                  </a:lnTo>
                  <a:lnTo>
                    <a:pt x="10916" y="7385"/>
                  </a:lnTo>
                  <a:lnTo>
                    <a:pt x="10920" y="7398"/>
                  </a:lnTo>
                  <a:lnTo>
                    <a:pt x="10925" y="7410"/>
                  </a:lnTo>
                  <a:lnTo>
                    <a:pt x="10931" y="7424"/>
                  </a:lnTo>
                  <a:lnTo>
                    <a:pt x="10938" y="7437"/>
                  </a:lnTo>
                  <a:lnTo>
                    <a:pt x="10946" y="7450"/>
                  </a:lnTo>
                  <a:lnTo>
                    <a:pt x="10954" y="7463"/>
                  </a:lnTo>
                  <a:lnTo>
                    <a:pt x="10963" y="7476"/>
                  </a:lnTo>
                  <a:lnTo>
                    <a:pt x="10973" y="7489"/>
                  </a:lnTo>
                  <a:lnTo>
                    <a:pt x="10983" y="7502"/>
                  </a:lnTo>
                  <a:lnTo>
                    <a:pt x="10995" y="7515"/>
                  </a:lnTo>
                  <a:lnTo>
                    <a:pt x="11007" y="7526"/>
                  </a:lnTo>
                  <a:lnTo>
                    <a:pt x="11018" y="7537"/>
                  </a:lnTo>
                  <a:lnTo>
                    <a:pt x="11030" y="7548"/>
                  </a:lnTo>
                  <a:lnTo>
                    <a:pt x="11042" y="7557"/>
                  </a:lnTo>
                  <a:lnTo>
                    <a:pt x="11054" y="7566"/>
                  </a:lnTo>
                  <a:lnTo>
                    <a:pt x="11066" y="7574"/>
                  </a:lnTo>
                  <a:lnTo>
                    <a:pt x="11079" y="7581"/>
                  </a:lnTo>
                  <a:lnTo>
                    <a:pt x="11091" y="7589"/>
                  </a:lnTo>
                  <a:lnTo>
                    <a:pt x="11103" y="7594"/>
                  </a:lnTo>
                  <a:lnTo>
                    <a:pt x="11115" y="7599"/>
                  </a:lnTo>
                  <a:lnTo>
                    <a:pt x="11128" y="7605"/>
                  </a:lnTo>
                  <a:lnTo>
                    <a:pt x="11140" y="7608"/>
                  </a:lnTo>
                  <a:lnTo>
                    <a:pt x="11153" y="7611"/>
                  </a:lnTo>
                  <a:lnTo>
                    <a:pt x="11165" y="7614"/>
                  </a:lnTo>
                  <a:lnTo>
                    <a:pt x="11178" y="7615"/>
                  </a:lnTo>
                  <a:lnTo>
                    <a:pt x="11191" y="7616"/>
                  </a:lnTo>
                  <a:lnTo>
                    <a:pt x="11202" y="7618"/>
                  </a:lnTo>
                  <a:lnTo>
                    <a:pt x="11215" y="7618"/>
                  </a:lnTo>
                  <a:lnTo>
                    <a:pt x="11227" y="7616"/>
                  </a:lnTo>
                  <a:lnTo>
                    <a:pt x="11239" y="7615"/>
                  </a:lnTo>
                  <a:lnTo>
                    <a:pt x="11252" y="7613"/>
                  </a:lnTo>
                  <a:lnTo>
                    <a:pt x="11264" y="7610"/>
                  </a:lnTo>
                  <a:lnTo>
                    <a:pt x="11275" y="7607"/>
                  </a:lnTo>
                  <a:lnTo>
                    <a:pt x="11287" y="7603"/>
                  </a:lnTo>
                  <a:lnTo>
                    <a:pt x="11298" y="7597"/>
                  </a:lnTo>
                  <a:lnTo>
                    <a:pt x="11310" y="7592"/>
                  </a:lnTo>
                  <a:lnTo>
                    <a:pt x="11322" y="7586"/>
                  </a:lnTo>
                  <a:lnTo>
                    <a:pt x="11332" y="7579"/>
                  </a:lnTo>
                  <a:lnTo>
                    <a:pt x="11343" y="7572"/>
                  </a:lnTo>
                  <a:lnTo>
                    <a:pt x="11354" y="7564"/>
                  </a:lnTo>
                  <a:lnTo>
                    <a:pt x="11364" y="7555"/>
                  </a:lnTo>
                  <a:lnTo>
                    <a:pt x="11374" y="7547"/>
                  </a:lnTo>
                  <a:lnTo>
                    <a:pt x="11390" y="7530"/>
                  </a:lnTo>
                  <a:lnTo>
                    <a:pt x="11405" y="7512"/>
                  </a:lnTo>
                  <a:lnTo>
                    <a:pt x="11419" y="7493"/>
                  </a:lnTo>
                  <a:lnTo>
                    <a:pt x="11430" y="7472"/>
                  </a:lnTo>
                  <a:lnTo>
                    <a:pt x="11435" y="7461"/>
                  </a:lnTo>
                  <a:lnTo>
                    <a:pt x="11440" y="7450"/>
                  </a:lnTo>
                  <a:lnTo>
                    <a:pt x="11444" y="7438"/>
                  </a:lnTo>
                  <a:lnTo>
                    <a:pt x="11448" y="7428"/>
                  </a:lnTo>
                  <a:lnTo>
                    <a:pt x="11450" y="7416"/>
                  </a:lnTo>
                  <a:lnTo>
                    <a:pt x="11452" y="7403"/>
                  </a:lnTo>
                  <a:lnTo>
                    <a:pt x="11455" y="7391"/>
                  </a:lnTo>
                  <a:lnTo>
                    <a:pt x="11456" y="7378"/>
                  </a:lnTo>
                  <a:lnTo>
                    <a:pt x="11456" y="7367"/>
                  </a:lnTo>
                  <a:lnTo>
                    <a:pt x="11456" y="7353"/>
                  </a:lnTo>
                  <a:lnTo>
                    <a:pt x="11455" y="7340"/>
                  </a:lnTo>
                  <a:lnTo>
                    <a:pt x="11452" y="7327"/>
                  </a:lnTo>
                  <a:lnTo>
                    <a:pt x="11450" y="7314"/>
                  </a:lnTo>
                  <a:lnTo>
                    <a:pt x="11447" y="7300"/>
                  </a:lnTo>
                  <a:lnTo>
                    <a:pt x="11443" y="7286"/>
                  </a:lnTo>
                  <a:lnTo>
                    <a:pt x="11437" y="7272"/>
                  </a:lnTo>
                  <a:lnTo>
                    <a:pt x="11432" y="7258"/>
                  </a:lnTo>
                  <a:lnTo>
                    <a:pt x="11425" y="7244"/>
                  </a:lnTo>
                  <a:lnTo>
                    <a:pt x="11417" y="7230"/>
                  </a:lnTo>
                  <a:lnTo>
                    <a:pt x="11408" y="7216"/>
                  </a:lnTo>
                  <a:lnTo>
                    <a:pt x="11399" y="7202"/>
                  </a:lnTo>
                  <a:lnTo>
                    <a:pt x="11388" y="7188"/>
                  </a:lnTo>
                  <a:lnTo>
                    <a:pt x="11376" y="7173"/>
                  </a:lnTo>
                  <a:lnTo>
                    <a:pt x="11363" y="7159"/>
                  </a:lnTo>
                  <a:lnTo>
                    <a:pt x="11352" y="7149"/>
                  </a:lnTo>
                  <a:lnTo>
                    <a:pt x="11341" y="7138"/>
                  </a:lnTo>
                  <a:lnTo>
                    <a:pt x="11330" y="7128"/>
                  </a:lnTo>
                  <a:lnTo>
                    <a:pt x="11318" y="7119"/>
                  </a:lnTo>
                  <a:lnTo>
                    <a:pt x="11308" y="7110"/>
                  </a:lnTo>
                  <a:lnTo>
                    <a:pt x="11296" y="7103"/>
                  </a:lnTo>
                  <a:lnTo>
                    <a:pt x="11284" y="7095"/>
                  </a:lnTo>
                  <a:lnTo>
                    <a:pt x="11272" y="7089"/>
                  </a:lnTo>
                  <a:lnTo>
                    <a:pt x="11260" y="7082"/>
                  </a:lnTo>
                  <a:lnTo>
                    <a:pt x="11247" y="7077"/>
                  </a:lnTo>
                  <a:lnTo>
                    <a:pt x="11236" y="7072"/>
                  </a:lnTo>
                  <a:lnTo>
                    <a:pt x="11224" y="7067"/>
                  </a:lnTo>
                  <a:lnTo>
                    <a:pt x="11211" y="7064"/>
                  </a:lnTo>
                  <a:lnTo>
                    <a:pt x="11199" y="7061"/>
                  </a:lnTo>
                  <a:lnTo>
                    <a:pt x="11186" y="7059"/>
                  </a:lnTo>
                  <a:lnTo>
                    <a:pt x="11174" y="7058"/>
                  </a:lnTo>
                  <a:lnTo>
                    <a:pt x="11162" y="7056"/>
                  </a:lnTo>
                  <a:lnTo>
                    <a:pt x="11150" y="7056"/>
                  </a:lnTo>
                  <a:lnTo>
                    <a:pt x="11137" y="7056"/>
                  </a:lnTo>
                  <a:lnTo>
                    <a:pt x="11125" y="7058"/>
                  </a:lnTo>
                  <a:lnTo>
                    <a:pt x="11113" y="7060"/>
                  </a:lnTo>
                  <a:lnTo>
                    <a:pt x="11101" y="7062"/>
                  </a:lnTo>
                  <a:lnTo>
                    <a:pt x="11089" y="7065"/>
                  </a:lnTo>
                  <a:lnTo>
                    <a:pt x="11077" y="7069"/>
                  </a:lnTo>
                  <a:lnTo>
                    <a:pt x="11065" y="7074"/>
                  </a:lnTo>
                  <a:lnTo>
                    <a:pt x="11053" y="7079"/>
                  </a:lnTo>
                  <a:lnTo>
                    <a:pt x="11042" y="7085"/>
                  </a:lnTo>
                  <a:lnTo>
                    <a:pt x="11031" y="7092"/>
                  </a:lnTo>
                  <a:lnTo>
                    <a:pt x="11020" y="7099"/>
                  </a:lnTo>
                  <a:lnTo>
                    <a:pt x="11008" y="7107"/>
                  </a:lnTo>
                  <a:lnTo>
                    <a:pt x="10997" y="7115"/>
                  </a:lnTo>
                  <a:lnTo>
                    <a:pt x="10987" y="7125"/>
                  </a:lnTo>
                  <a:close/>
                  <a:moveTo>
                    <a:pt x="11257" y="7262"/>
                  </a:moveTo>
                  <a:lnTo>
                    <a:pt x="11269" y="7276"/>
                  </a:lnTo>
                  <a:lnTo>
                    <a:pt x="11281" y="7290"/>
                  </a:lnTo>
                  <a:lnTo>
                    <a:pt x="11290" y="7304"/>
                  </a:lnTo>
                  <a:lnTo>
                    <a:pt x="11299" y="7318"/>
                  </a:lnTo>
                  <a:lnTo>
                    <a:pt x="11308" y="7332"/>
                  </a:lnTo>
                  <a:lnTo>
                    <a:pt x="11314" y="7346"/>
                  </a:lnTo>
                  <a:lnTo>
                    <a:pt x="11319" y="7360"/>
                  </a:lnTo>
                  <a:lnTo>
                    <a:pt x="11324" y="7374"/>
                  </a:lnTo>
                  <a:lnTo>
                    <a:pt x="11326" y="7387"/>
                  </a:lnTo>
                  <a:lnTo>
                    <a:pt x="11328" y="7400"/>
                  </a:lnTo>
                  <a:lnTo>
                    <a:pt x="11328" y="7413"/>
                  </a:lnTo>
                  <a:lnTo>
                    <a:pt x="11326" y="7424"/>
                  </a:lnTo>
                  <a:lnTo>
                    <a:pt x="11323" y="7436"/>
                  </a:lnTo>
                  <a:lnTo>
                    <a:pt x="11317" y="7447"/>
                  </a:lnTo>
                  <a:lnTo>
                    <a:pt x="11311" y="7458"/>
                  </a:lnTo>
                  <a:lnTo>
                    <a:pt x="11302" y="7466"/>
                  </a:lnTo>
                  <a:lnTo>
                    <a:pt x="11293" y="7475"/>
                  </a:lnTo>
                  <a:lnTo>
                    <a:pt x="11282" y="7481"/>
                  </a:lnTo>
                  <a:lnTo>
                    <a:pt x="11270" y="7486"/>
                  </a:lnTo>
                  <a:lnTo>
                    <a:pt x="11258" y="7489"/>
                  </a:lnTo>
                  <a:lnTo>
                    <a:pt x="11246" y="7490"/>
                  </a:lnTo>
                  <a:lnTo>
                    <a:pt x="11233" y="7489"/>
                  </a:lnTo>
                  <a:lnTo>
                    <a:pt x="11221" y="7487"/>
                  </a:lnTo>
                  <a:lnTo>
                    <a:pt x="11208" y="7483"/>
                  </a:lnTo>
                  <a:lnTo>
                    <a:pt x="11194" y="7479"/>
                  </a:lnTo>
                  <a:lnTo>
                    <a:pt x="11180" y="7473"/>
                  </a:lnTo>
                  <a:lnTo>
                    <a:pt x="11167" y="7465"/>
                  </a:lnTo>
                  <a:lnTo>
                    <a:pt x="11153" y="7457"/>
                  </a:lnTo>
                  <a:lnTo>
                    <a:pt x="11140" y="7447"/>
                  </a:lnTo>
                  <a:lnTo>
                    <a:pt x="11126" y="7435"/>
                  </a:lnTo>
                  <a:lnTo>
                    <a:pt x="11113" y="7423"/>
                  </a:lnTo>
                  <a:lnTo>
                    <a:pt x="11100" y="7410"/>
                  </a:lnTo>
                  <a:lnTo>
                    <a:pt x="11091" y="7399"/>
                  </a:lnTo>
                  <a:lnTo>
                    <a:pt x="11080" y="7387"/>
                  </a:lnTo>
                  <a:lnTo>
                    <a:pt x="11070" y="7374"/>
                  </a:lnTo>
                  <a:lnTo>
                    <a:pt x="11062" y="7361"/>
                  </a:lnTo>
                  <a:lnTo>
                    <a:pt x="11054" y="7347"/>
                  </a:lnTo>
                  <a:lnTo>
                    <a:pt x="11047" y="7333"/>
                  </a:lnTo>
                  <a:lnTo>
                    <a:pt x="11040" y="7319"/>
                  </a:lnTo>
                  <a:lnTo>
                    <a:pt x="11036" y="7306"/>
                  </a:lnTo>
                  <a:lnTo>
                    <a:pt x="11033" y="7292"/>
                  </a:lnTo>
                  <a:lnTo>
                    <a:pt x="11031" y="7279"/>
                  </a:lnTo>
                  <a:lnTo>
                    <a:pt x="11031" y="7266"/>
                  </a:lnTo>
                  <a:lnTo>
                    <a:pt x="11032" y="7253"/>
                  </a:lnTo>
                  <a:lnTo>
                    <a:pt x="11036" y="7240"/>
                  </a:lnTo>
                  <a:lnTo>
                    <a:pt x="11041" y="7228"/>
                  </a:lnTo>
                  <a:lnTo>
                    <a:pt x="11045" y="7222"/>
                  </a:lnTo>
                  <a:lnTo>
                    <a:pt x="11049" y="7216"/>
                  </a:lnTo>
                  <a:lnTo>
                    <a:pt x="11053" y="7211"/>
                  </a:lnTo>
                  <a:lnTo>
                    <a:pt x="11058" y="7206"/>
                  </a:lnTo>
                  <a:lnTo>
                    <a:pt x="11069" y="7197"/>
                  </a:lnTo>
                  <a:lnTo>
                    <a:pt x="11080" y="7191"/>
                  </a:lnTo>
                  <a:lnTo>
                    <a:pt x="11092" y="7186"/>
                  </a:lnTo>
                  <a:lnTo>
                    <a:pt x="11105" y="7184"/>
                  </a:lnTo>
                  <a:lnTo>
                    <a:pt x="11116" y="7184"/>
                  </a:lnTo>
                  <a:lnTo>
                    <a:pt x="11129" y="7185"/>
                  </a:lnTo>
                  <a:lnTo>
                    <a:pt x="11143" y="7187"/>
                  </a:lnTo>
                  <a:lnTo>
                    <a:pt x="11156" y="7192"/>
                  </a:lnTo>
                  <a:lnTo>
                    <a:pt x="11169" y="7197"/>
                  </a:lnTo>
                  <a:lnTo>
                    <a:pt x="11183" y="7203"/>
                  </a:lnTo>
                  <a:lnTo>
                    <a:pt x="11196" y="7212"/>
                  </a:lnTo>
                  <a:lnTo>
                    <a:pt x="11209" y="7221"/>
                  </a:lnTo>
                  <a:lnTo>
                    <a:pt x="11222" y="7230"/>
                  </a:lnTo>
                  <a:lnTo>
                    <a:pt x="11233" y="7240"/>
                  </a:lnTo>
                  <a:lnTo>
                    <a:pt x="11245" y="7252"/>
                  </a:lnTo>
                  <a:lnTo>
                    <a:pt x="11257" y="7262"/>
                  </a:lnTo>
                  <a:close/>
                  <a:moveTo>
                    <a:pt x="11551" y="6627"/>
                  </a:moveTo>
                  <a:lnTo>
                    <a:pt x="11541" y="6624"/>
                  </a:lnTo>
                  <a:lnTo>
                    <a:pt x="11530" y="6622"/>
                  </a:lnTo>
                  <a:lnTo>
                    <a:pt x="11519" y="6621"/>
                  </a:lnTo>
                  <a:lnTo>
                    <a:pt x="11508" y="6620"/>
                  </a:lnTo>
                  <a:lnTo>
                    <a:pt x="11498" y="6621"/>
                  </a:lnTo>
                  <a:lnTo>
                    <a:pt x="11487" y="6622"/>
                  </a:lnTo>
                  <a:lnTo>
                    <a:pt x="11476" y="6624"/>
                  </a:lnTo>
                  <a:lnTo>
                    <a:pt x="11465" y="6627"/>
                  </a:lnTo>
                  <a:lnTo>
                    <a:pt x="11456" y="6631"/>
                  </a:lnTo>
                  <a:lnTo>
                    <a:pt x="11446" y="6635"/>
                  </a:lnTo>
                  <a:lnTo>
                    <a:pt x="11436" y="6640"/>
                  </a:lnTo>
                  <a:lnTo>
                    <a:pt x="11427" y="6647"/>
                  </a:lnTo>
                  <a:lnTo>
                    <a:pt x="11417" y="6654"/>
                  </a:lnTo>
                  <a:lnTo>
                    <a:pt x="11408" y="6662"/>
                  </a:lnTo>
                  <a:lnTo>
                    <a:pt x="11400" y="6670"/>
                  </a:lnTo>
                  <a:lnTo>
                    <a:pt x="11392" y="6680"/>
                  </a:lnTo>
                  <a:lnTo>
                    <a:pt x="11384" y="6692"/>
                  </a:lnTo>
                  <a:lnTo>
                    <a:pt x="11375" y="6704"/>
                  </a:lnTo>
                  <a:lnTo>
                    <a:pt x="11369" y="6716"/>
                  </a:lnTo>
                  <a:lnTo>
                    <a:pt x="11363" y="6728"/>
                  </a:lnTo>
                  <a:lnTo>
                    <a:pt x="11359" y="6740"/>
                  </a:lnTo>
                  <a:lnTo>
                    <a:pt x="11356" y="6752"/>
                  </a:lnTo>
                  <a:lnTo>
                    <a:pt x="11354" y="6764"/>
                  </a:lnTo>
                  <a:lnTo>
                    <a:pt x="11353" y="6774"/>
                  </a:lnTo>
                  <a:lnTo>
                    <a:pt x="11352" y="6786"/>
                  </a:lnTo>
                  <a:lnTo>
                    <a:pt x="11352" y="6797"/>
                  </a:lnTo>
                  <a:lnTo>
                    <a:pt x="11352" y="6808"/>
                  </a:lnTo>
                  <a:lnTo>
                    <a:pt x="11353" y="6817"/>
                  </a:lnTo>
                  <a:lnTo>
                    <a:pt x="11357" y="6837"/>
                  </a:lnTo>
                  <a:lnTo>
                    <a:pt x="11361" y="6855"/>
                  </a:lnTo>
                  <a:lnTo>
                    <a:pt x="11360" y="6857"/>
                  </a:lnTo>
                  <a:lnTo>
                    <a:pt x="11298" y="6816"/>
                  </a:lnTo>
                  <a:lnTo>
                    <a:pt x="11221" y="6914"/>
                  </a:lnTo>
                  <a:lnTo>
                    <a:pt x="11251" y="6935"/>
                  </a:lnTo>
                  <a:lnTo>
                    <a:pt x="11282" y="6959"/>
                  </a:lnTo>
                  <a:lnTo>
                    <a:pt x="11316" y="6985"/>
                  </a:lnTo>
                  <a:lnTo>
                    <a:pt x="11353" y="7014"/>
                  </a:lnTo>
                  <a:lnTo>
                    <a:pt x="11653" y="7252"/>
                  </a:lnTo>
                  <a:lnTo>
                    <a:pt x="11742" y="7140"/>
                  </a:lnTo>
                  <a:lnTo>
                    <a:pt x="11483" y="6934"/>
                  </a:lnTo>
                  <a:lnTo>
                    <a:pt x="11473" y="6926"/>
                  </a:lnTo>
                  <a:lnTo>
                    <a:pt x="11464" y="6916"/>
                  </a:lnTo>
                  <a:lnTo>
                    <a:pt x="11457" y="6907"/>
                  </a:lnTo>
                  <a:lnTo>
                    <a:pt x="11450" y="6898"/>
                  </a:lnTo>
                  <a:lnTo>
                    <a:pt x="11445" y="6888"/>
                  </a:lnTo>
                  <a:lnTo>
                    <a:pt x="11441" y="6879"/>
                  </a:lnTo>
                  <a:lnTo>
                    <a:pt x="11437" y="6870"/>
                  </a:lnTo>
                  <a:lnTo>
                    <a:pt x="11435" y="6860"/>
                  </a:lnTo>
                  <a:lnTo>
                    <a:pt x="11434" y="6851"/>
                  </a:lnTo>
                  <a:lnTo>
                    <a:pt x="11434" y="6842"/>
                  </a:lnTo>
                  <a:lnTo>
                    <a:pt x="11435" y="6833"/>
                  </a:lnTo>
                  <a:lnTo>
                    <a:pt x="11437" y="6825"/>
                  </a:lnTo>
                  <a:lnTo>
                    <a:pt x="11440" y="6817"/>
                  </a:lnTo>
                  <a:lnTo>
                    <a:pt x="11443" y="6810"/>
                  </a:lnTo>
                  <a:lnTo>
                    <a:pt x="11446" y="6803"/>
                  </a:lnTo>
                  <a:lnTo>
                    <a:pt x="11450" y="6797"/>
                  </a:lnTo>
                  <a:lnTo>
                    <a:pt x="11458" y="6789"/>
                  </a:lnTo>
                  <a:lnTo>
                    <a:pt x="11464" y="6783"/>
                  </a:lnTo>
                  <a:lnTo>
                    <a:pt x="11473" y="6778"/>
                  </a:lnTo>
                  <a:lnTo>
                    <a:pt x="11480" y="6774"/>
                  </a:lnTo>
                  <a:lnTo>
                    <a:pt x="11489" y="6771"/>
                  </a:lnTo>
                  <a:lnTo>
                    <a:pt x="11498" y="6770"/>
                  </a:lnTo>
                  <a:lnTo>
                    <a:pt x="11506" y="6770"/>
                  </a:lnTo>
                  <a:lnTo>
                    <a:pt x="11515" y="6770"/>
                  </a:lnTo>
                  <a:lnTo>
                    <a:pt x="11524" y="6772"/>
                  </a:lnTo>
                  <a:lnTo>
                    <a:pt x="11533" y="6775"/>
                  </a:lnTo>
                  <a:lnTo>
                    <a:pt x="11543" y="6779"/>
                  </a:lnTo>
                  <a:lnTo>
                    <a:pt x="11552" y="6783"/>
                  </a:lnTo>
                  <a:lnTo>
                    <a:pt x="11562" y="6788"/>
                  </a:lnTo>
                  <a:lnTo>
                    <a:pt x="11572" y="6795"/>
                  </a:lnTo>
                  <a:lnTo>
                    <a:pt x="11581" y="6801"/>
                  </a:lnTo>
                  <a:lnTo>
                    <a:pt x="11591" y="6809"/>
                  </a:lnTo>
                  <a:lnTo>
                    <a:pt x="11845" y="7010"/>
                  </a:lnTo>
                  <a:lnTo>
                    <a:pt x="11935" y="6898"/>
                  </a:lnTo>
                  <a:lnTo>
                    <a:pt x="11673" y="6691"/>
                  </a:lnTo>
                  <a:lnTo>
                    <a:pt x="11662" y="6682"/>
                  </a:lnTo>
                  <a:lnTo>
                    <a:pt x="11653" y="6672"/>
                  </a:lnTo>
                  <a:lnTo>
                    <a:pt x="11646" y="6664"/>
                  </a:lnTo>
                  <a:lnTo>
                    <a:pt x="11639" y="6654"/>
                  </a:lnTo>
                  <a:lnTo>
                    <a:pt x="11634" y="6645"/>
                  </a:lnTo>
                  <a:lnTo>
                    <a:pt x="11630" y="6636"/>
                  </a:lnTo>
                  <a:lnTo>
                    <a:pt x="11626" y="6626"/>
                  </a:lnTo>
                  <a:lnTo>
                    <a:pt x="11625" y="6618"/>
                  </a:lnTo>
                  <a:lnTo>
                    <a:pt x="11624" y="6609"/>
                  </a:lnTo>
                  <a:lnTo>
                    <a:pt x="11624" y="6601"/>
                  </a:lnTo>
                  <a:lnTo>
                    <a:pt x="11625" y="6592"/>
                  </a:lnTo>
                  <a:lnTo>
                    <a:pt x="11627" y="6584"/>
                  </a:lnTo>
                  <a:lnTo>
                    <a:pt x="11630" y="6577"/>
                  </a:lnTo>
                  <a:lnTo>
                    <a:pt x="11633" y="6569"/>
                  </a:lnTo>
                  <a:lnTo>
                    <a:pt x="11637" y="6563"/>
                  </a:lnTo>
                  <a:lnTo>
                    <a:pt x="11641" y="6557"/>
                  </a:lnTo>
                  <a:lnTo>
                    <a:pt x="11648" y="6548"/>
                  </a:lnTo>
                  <a:lnTo>
                    <a:pt x="11655" y="6542"/>
                  </a:lnTo>
                  <a:lnTo>
                    <a:pt x="11663" y="6537"/>
                  </a:lnTo>
                  <a:lnTo>
                    <a:pt x="11672" y="6533"/>
                  </a:lnTo>
                  <a:lnTo>
                    <a:pt x="11680" y="6531"/>
                  </a:lnTo>
                  <a:lnTo>
                    <a:pt x="11689" y="6530"/>
                  </a:lnTo>
                  <a:lnTo>
                    <a:pt x="11698" y="6530"/>
                  </a:lnTo>
                  <a:lnTo>
                    <a:pt x="11708" y="6531"/>
                  </a:lnTo>
                  <a:lnTo>
                    <a:pt x="11718" y="6533"/>
                  </a:lnTo>
                  <a:lnTo>
                    <a:pt x="11727" y="6536"/>
                  </a:lnTo>
                  <a:lnTo>
                    <a:pt x="11738" y="6540"/>
                  </a:lnTo>
                  <a:lnTo>
                    <a:pt x="11749" y="6545"/>
                  </a:lnTo>
                  <a:lnTo>
                    <a:pt x="11760" y="6551"/>
                  </a:lnTo>
                  <a:lnTo>
                    <a:pt x="11771" y="6559"/>
                  </a:lnTo>
                  <a:lnTo>
                    <a:pt x="11782" y="6566"/>
                  </a:lnTo>
                  <a:lnTo>
                    <a:pt x="11794" y="6575"/>
                  </a:lnTo>
                  <a:lnTo>
                    <a:pt x="12038" y="6768"/>
                  </a:lnTo>
                  <a:lnTo>
                    <a:pt x="12126" y="6656"/>
                  </a:lnTo>
                  <a:lnTo>
                    <a:pt x="11865" y="6449"/>
                  </a:lnTo>
                  <a:lnTo>
                    <a:pt x="11842" y="6432"/>
                  </a:lnTo>
                  <a:lnTo>
                    <a:pt x="11820" y="6417"/>
                  </a:lnTo>
                  <a:lnTo>
                    <a:pt x="11797" y="6405"/>
                  </a:lnTo>
                  <a:lnTo>
                    <a:pt x="11777" y="6396"/>
                  </a:lnTo>
                  <a:lnTo>
                    <a:pt x="11756" y="6388"/>
                  </a:lnTo>
                  <a:lnTo>
                    <a:pt x="11736" y="6384"/>
                  </a:lnTo>
                  <a:lnTo>
                    <a:pt x="11718" y="6381"/>
                  </a:lnTo>
                  <a:lnTo>
                    <a:pt x="11698" y="6380"/>
                  </a:lnTo>
                  <a:lnTo>
                    <a:pt x="11681" y="6382"/>
                  </a:lnTo>
                  <a:lnTo>
                    <a:pt x="11664" y="6385"/>
                  </a:lnTo>
                  <a:lnTo>
                    <a:pt x="11649" y="6390"/>
                  </a:lnTo>
                  <a:lnTo>
                    <a:pt x="11634" y="6397"/>
                  </a:lnTo>
                  <a:lnTo>
                    <a:pt x="11619" y="6405"/>
                  </a:lnTo>
                  <a:lnTo>
                    <a:pt x="11606" y="6416"/>
                  </a:lnTo>
                  <a:lnTo>
                    <a:pt x="11593" y="6428"/>
                  </a:lnTo>
                  <a:lnTo>
                    <a:pt x="11581" y="6441"/>
                  </a:lnTo>
                  <a:lnTo>
                    <a:pt x="11575" y="6450"/>
                  </a:lnTo>
                  <a:lnTo>
                    <a:pt x="11568" y="6460"/>
                  </a:lnTo>
                  <a:lnTo>
                    <a:pt x="11563" y="6470"/>
                  </a:lnTo>
                  <a:lnTo>
                    <a:pt x="11558" y="6479"/>
                  </a:lnTo>
                  <a:lnTo>
                    <a:pt x="11553" y="6490"/>
                  </a:lnTo>
                  <a:lnTo>
                    <a:pt x="11549" y="6500"/>
                  </a:lnTo>
                  <a:lnTo>
                    <a:pt x="11546" y="6512"/>
                  </a:lnTo>
                  <a:lnTo>
                    <a:pt x="11544" y="6522"/>
                  </a:lnTo>
                  <a:lnTo>
                    <a:pt x="11542" y="6534"/>
                  </a:lnTo>
                  <a:lnTo>
                    <a:pt x="11541" y="6546"/>
                  </a:lnTo>
                  <a:lnTo>
                    <a:pt x="11541" y="6559"/>
                  </a:lnTo>
                  <a:lnTo>
                    <a:pt x="11542" y="6571"/>
                  </a:lnTo>
                  <a:lnTo>
                    <a:pt x="11543" y="6584"/>
                  </a:lnTo>
                  <a:lnTo>
                    <a:pt x="11545" y="6597"/>
                  </a:lnTo>
                  <a:lnTo>
                    <a:pt x="11548" y="6611"/>
                  </a:lnTo>
                  <a:lnTo>
                    <a:pt x="11552" y="6625"/>
                  </a:lnTo>
                  <a:lnTo>
                    <a:pt x="11551" y="6627"/>
                  </a:lnTo>
                  <a:close/>
                  <a:moveTo>
                    <a:pt x="12009" y="5926"/>
                  </a:moveTo>
                  <a:lnTo>
                    <a:pt x="11997" y="5925"/>
                  </a:lnTo>
                  <a:lnTo>
                    <a:pt x="11986" y="5926"/>
                  </a:lnTo>
                  <a:lnTo>
                    <a:pt x="11975" y="5926"/>
                  </a:lnTo>
                  <a:lnTo>
                    <a:pt x="11965" y="5928"/>
                  </a:lnTo>
                  <a:lnTo>
                    <a:pt x="11954" y="5930"/>
                  </a:lnTo>
                  <a:lnTo>
                    <a:pt x="11944" y="5933"/>
                  </a:lnTo>
                  <a:lnTo>
                    <a:pt x="11935" y="5938"/>
                  </a:lnTo>
                  <a:lnTo>
                    <a:pt x="11925" y="5943"/>
                  </a:lnTo>
                  <a:lnTo>
                    <a:pt x="11915" y="5948"/>
                  </a:lnTo>
                  <a:lnTo>
                    <a:pt x="11907" y="5955"/>
                  </a:lnTo>
                  <a:lnTo>
                    <a:pt x="11898" y="5962"/>
                  </a:lnTo>
                  <a:lnTo>
                    <a:pt x="11891" y="5970"/>
                  </a:lnTo>
                  <a:lnTo>
                    <a:pt x="11883" y="5978"/>
                  </a:lnTo>
                  <a:lnTo>
                    <a:pt x="11875" y="5988"/>
                  </a:lnTo>
                  <a:lnTo>
                    <a:pt x="11869" y="5999"/>
                  </a:lnTo>
                  <a:lnTo>
                    <a:pt x="11864" y="6009"/>
                  </a:lnTo>
                  <a:lnTo>
                    <a:pt x="11857" y="6022"/>
                  </a:lnTo>
                  <a:lnTo>
                    <a:pt x="11852" y="6036"/>
                  </a:lnTo>
                  <a:lnTo>
                    <a:pt x="11848" y="6049"/>
                  </a:lnTo>
                  <a:lnTo>
                    <a:pt x="11845" y="6062"/>
                  </a:lnTo>
                  <a:lnTo>
                    <a:pt x="11843" y="6075"/>
                  </a:lnTo>
                  <a:lnTo>
                    <a:pt x="11842" y="6087"/>
                  </a:lnTo>
                  <a:lnTo>
                    <a:pt x="11842" y="6099"/>
                  </a:lnTo>
                  <a:lnTo>
                    <a:pt x="11843" y="6110"/>
                  </a:lnTo>
                  <a:lnTo>
                    <a:pt x="11844" y="6121"/>
                  </a:lnTo>
                  <a:lnTo>
                    <a:pt x="11847" y="6132"/>
                  </a:lnTo>
                  <a:lnTo>
                    <a:pt x="11850" y="6143"/>
                  </a:lnTo>
                  <a:lnTo>
                    <a:pt x="11852" y="6152"/>
                  </a:lnTo>
                  <a:lnTo>
                    <a:pt x="11859" y="6170"/>
                  </a:lnTo>
                  <a:lnTo>
                    <a:pt x="11868" y="6186"/>
                  </a:lnTo>
                  <a:lnTo>
                    <a:pt x="11867" y="6189"/>
                  </a:lnTo>
                  <a:lnTo>
                    <a:pt x="11798" y="6162"/>
                  </a:lnTo>
                  <a:lnTo>
                    <a:pt x="11741" y="6272"/>
                  </a:lnTo>
                  <a:lnTo>
                    <a:pt x="11776" y="6288"/>
                  </a:lnTo>
                  <a:lnTo>
                    <a:pt x="11811" y="6304"/>
                  </a:lnTo>
                  <a:lnTo>
                    <a:pt x="11850" y="6323"/>
                  </a:lnTo>
                  <a:lnTo>
                    <a:pt x="11891" y="6344"/>
                  </a:lnTo>
                  <a:lnTo>
                    <a:pt x="12233" y="6518"/>
                  </a:lnTo>
                  <a:lnTo>
                    <a:pt x="12298" y="6390"/>
                  </a:lnTo>
                  <a:lnTo>
                    <a:pt x="12003" y="6240"/>
                  </a:lnTo>
                  <a:lnTo>
                    <a:pt x="11991" y="6234"/>
                  </a:lnTo>
                  <a:lnTo>
                    <a:pt x="11981" y="6227"/>
                  </a:lnTo>
                  <a:lnTo>
                    <a:pt x="11972" y="6220"/>
                  </a:lnTo>
                  <a:lnTo>
                    <a:pt x="11964" y="6211"/>
                  </a:lnTo>
                  <a:lnTo>
                    <a:pt x="11956" y="6204"/>
                  </a:lnTo>
                  <a:lnTo>
                    <a:pt x="11951" y="6195"/>
                  </a:lnTo>
                  <a:lnTo>
                    <a:pt x="11945" y="6186"/>
                  </a:lnTo>
                  <a:lnTo>
                    <a:pt x="11942" y="6177"/>
                  </a:lnTo>
                  <a:lnTo>
                    <a:pt x="11939" y="6168"/>
                  </a:lnTo>
                  <a:lnTo>
                    <a:pt x="11938" y="6160"/>
                  </a:lnTo>
                  <a:lnTo>
                    <a:pt x="11937" y="6151"/>
                  </a:lnTo>
                  <a:lnTo>
                    <a:pt x="11936" y="6143"/>
                  </a:lnTo>
                  <a:lnTo>
                    <a:pt x="11937" y="6134"/>
                  </a:lnTo>
                  <a:lnTo>
                    <a:pt x="11939" y="6126"/>
                  </a:lnTo>
                  <a:lnTo>
                    <a:pt x="11941" y="6119"/>
                  </a:lnTo>
                  <a:lnTo>
                    <a:pt x="11944" y="6112"/>
                  </a:lnTo>
                  <a:lnTo>
                    <a:pt x="11949" y="6103"/>
                  </a:lnTo>
                  <a:lnTo>
                    <a:pt x="11955" y="6095"/>
                  </a:lnTo>
                  <a:lnTo>
                    <a:pt x="11961" y="6089"/>
                  </a:lnTo>
                  <a:lnTo>
                    <a:pt x="11969" y="6084"/>
                  </a:lnTo>
                  <a:lnTo>
                    <a:pt x="11976" y="6079"/>
                  </a:lnTo>
                  <a:lnTo>
                    <a:pt x="11984" y="6077"/>
                  </a:lnTo>
                  <a:lnTo>
                    <a:pt x="11993" y="6075"/>
                  </a:lnTo>
                  <a:lnTo>
                    <a:pt x="12002" y="6074"/>
                  </a:lnTo>
                  <a:lnTo>
                    <a:pt x="12011" y="6074"/>
                  </a:lnTo>
                  <a:lnTo>
                    <a:pt x="12020" y="6075"/>
                  </a:lnTo>
                  <a:lnTo>
                    <a:pt x="12031" y="6076"/>
                  </a:lnTo>
                  <a:lnTo>
                    <a:pt x="12041" y="6078"/>
                  </a:lnTo>
                  <a:lnTo>
                    <a:pt x="12052" y="6081"/>
                  </a:lnTo>
                  <a:lnTo>
                    <a:pt x="12062" y="6086"/>
                  </a:lnTo>
                  <a:lnTo>
                    <a:pt x="12073" y="6090"/>
                  </a:lnTo>
                  <a:lnTo>
                    <a:pt x="12084" y="6095"/>
                  </a:lnTo>
                  <a:lnTo>
                    <a:pt x="12374" y="6242"/>
                  </a:lnTo>
                  <a:lnTo>
                    <a:pt x="12438" y="6115"/>
                  </a:lnTo>
                  <a:lnTo>
                    <a:pt x="12141" y="5964"/>
                  </a:lnTo>
                  <a:lnTo>
                    <a:pt x="12129" y="5957"/>
                  </a:lnTo>
                  <a:lnTo>
                    <a:pt x="12118" y="5950"/>
                  </a:lnTo>
                  <a:lnTo>
                    <a:pt x="12108" y="5943"/>
                  </a:lnTo>
                  <a:lnTo>
                    <a:pt x="12100" y="5935"/>
                  </a:lnTo>
                  <a:lnTo>
                    <a:pt x="12093" y="5927"/>
                  </a:lnTo>
                  <a:lnTo>
                    <a:pt x="12087" y="5918"/>
                  </a:lnTo>
                  <a:lnTo>
                    <a:pt x="12083" y="5911"/>
                  </a:lnTo>
                  <a:lnTo>
                    <a:pt x="12079" y="5902"/>
                  </a:lnTo>
                  <a:lnTo>
                    <a:pt x="12076" y="5894"/>
                  </a:lnTo>
                  <a:lnTo>
                    <a:pt x="12075" y="5885"/>
                  </a:lnTo>
                  <a:lnTo>
                    <a:pt x="12074" y="5876"/>
                  </a:lnTo>
                  <a:lnTo>
                    <a:pt x="12074" y="5869"/>
                  </a:lnTo>
                  <a:lnTo>
                    <a:pt x="12075" y="5860"/>
                  </a:lnTo>
                  <a:lnTo>
                    <a:pt x="12077" y="5853"/>
                  </a:lnTo>
                  <a:lnTo>
                    <a:pt x="12079" y="5845"/>
                  </a:lnTo>
                  <a:lnTo>
                    <a:pt x="12083" y="5839"/>
                  </a:lnTo>
                  <a:lnTo>
                    <a:pt x="12088" y="5829"/>
                  </a:lnTo>
                  <a:lnTo>
                    <a:pt x="12095" y="5822"/>
                  </a:lnTo>
                  <a:lnTo>
                    <a:pt x="12101" y="5815"/>
                  </a:lnTo>
                  <a:lnTo>
                    <a:pt x="12107" y="5810"/>
                  </a:lnTo>
                  <a:lnTo>
                    <a:pt x="12116" y="5806"/>
                  </a:lnTo>
                  <a:lnTo>
                    <a:pt x="12125" y="5802"/>
                  </a:lnTo>
                  <a:lnTo>
                    <a:pt x="12133" y="5800"/>
                  </a:lnTo>
                  <a:lnTo>
                    <a:pt x="12143" y="5800"/>
                  </a:lnTo>
                  <a:lnTo>
                    <a:pt x="12152" y="5800"/>
                  </a:lnTo>
                  <a:lnTo>
                    <a:pt x="12163" y="5801"/>
                  </a:lnTo>
                  <a:lnTo>
                    <a:pt x="12175" y="5804"/>
                  </a:lnTo>
                  <a:lnTo>
                    <a:pt x="12186" y="5807"/>
                  </a:lnTo>
                  <a:lnTo>
                    <a:pt x="12198" y="5810"/>
                  </a:lnTo>
                  <a:lnTo>
                    <a:pt x="12210" y="5815"/>
                  </a:lnTo>
                  <a:lnTo>
                    <a:pt x="12223" y="5821"/>
                  </a:lnTo>
                  <a:lnTo>
                    <a:pt x="12236" y="5827"/>
                  </a:lnTo>
                  <a:lnTo>
                    <a:pt x="12513" y="5968"/>
                  </a:lnTo>
                  <a:lnTo>
                    <a:pt x="12578" y="5840"/>
                  </a:lnTo>
                  <a:lnTo>
                    <a:pt x="12280" y="5689"/>
                  </a:lnTo>
                  <a:lnTo>
                    <a:pt x="12254" y="5677"/>
                  </a:lnTo>
                  <a:lnTo>
                    <a:pt x="12230" y="5667"/>
                  </a:lnTo>
                  <a:lnTo>
                    <a:pt x="12206" y="5660"/>
                  </a:lnTo>
                  <a:lnTo>
                    <a:pt x="12184" y="5654"/>
                  </a:lnTo>
                  <a:lnTo>
                    <a:pt x="12162" y="5651"/>
                  </a:lnTo>
                  <a:lnTo>
                    <a:pt x="12142" y="5650"/>
                  </a:lnTo>
                  <a:lnTo>
                    <a:pt x="12122" y="5651"/>
                  </a:lnTo>
                  <a:lnTo>
                    <a:pt x="12104" y="5654"/>
                  </a:lnTo>
                  <a:lnTo>
                    <a:pt x="12087" y="5659"/>
                  </a:lnTo>
                  <a:lnTo>
                    <a:pt x="12071" y="5666"/>
                  </a:lnTo>
                  <a:lnTo>
                    <a:pt x="12057" y="5674"/>
                  </a:lnTo>
                  <a:lnTo>
                    <a:pt x="12043" y="5684"/>
                  </a:lnTo>
                  <a:lnTo>
                    <a:pt x="12031" y="5695"/>
                  </a:lnTo>
                  <a:lnTo>
                    <a:pt x="12020" y="5708"/>
                  </a:lnTo>
                  <a:lnTo>
                    <a:pt x="12010" y="5722"/>
                  </a:lnTo>
                  <a:lnTo>
                    <a:pt x="12001" y="5738"/>
                  </a:lnTo>
                  <a:lnTo>
                    <a:pt x="11997" y="5748"/>
                  </a:lnTo>
                  <a:lnTo>
                    <a:pt x="11993" y="5758"/>
                  </a:lnTo>
                  <a:lnTo>
                    <a:pt x="11988" y="5769"/>
                  </a:lnTo>
                  <a:lnTo>
                    <a:pt x="11985" y="5780"/>
                  </a:lnTo>
                  <a:lnTo>
                    <a:pt x="11983" y="5791"/>
                  </a:lnTo>
                  <a:lnTo>
                    <a:pt x="11982" y="5801"/>
                  </a:lnTo>
                  <a:lnTo>
                    <a:pt x="11981" y="5813"/>
                  </a:lnTo>
                  <a:lnTo>
                    <a:pt x="11981" y="5825"/>
                  </a:lnTo>
                  <a:lnTo>
                    <a:pt x="11981" y="5837"/>
                  </a:lnTo>
                  <a:lnTo>
                    <a:pt x="11982" y="5849"/>
                  </a:lnTo>
                  <a:lnTo>
                    <a:pt x="11985" y="5860"/>
                  </a:lnTo>
                  <a:lnTo>
                    <a:pt x="11988" y="5873"/>
                  </a:lnTo>
                  <a:lnTo>
                    <a:pt x="11991" y="5885"/>
                  </a:lnTo>
                  <a:lnTo>
                    <a:pt x="11997" y="5898"/>
                  </a:lnTo>
                  <a:lnTo>
                    <a:pt x="12002" y="5911"/>
                  </a:lnTo>
                  <a:lnTo>
                    <a:pt x="12010" y="5924"/>
                  </a:lnTo>
                  <a:lnTo>
                    <a:pt x="12009" y="5926"/>
                  </a:lnTo>
                  <a:close/>
                  <a:moveTo>
                    <a:pt x="12237" y="5210"/>
                  </a:moveTo>
                  <a:lnTo>
                    <a:pt x="12557" y="5318"/>
                  </a:lnTo>
                  <a:lnTo>
                    <a:pt x="12568" y="5322"/>
                  </a:lnTo>
                  <a:lnTo>
                    <a:pt x="12579" y="5327"/>
                  </a:lnTo>
                  <a:lnTo>
                    <a:pt x="12587" y="5333"/>
                  </a:lnTo>
                  <a:lnTo>
                    <a:pt x="12596" y="5338"/>
                  </a:lnTo>
                  <a:lnTo>
                    <a:pt x="12602" y="5345"/>
                  </a:lnTo>
                  <a:lnTo>
                    <a:pt x="12610" y="5352"/>
                  </a:lnTo>
                  <a:lnTo>
                    <a:pt x="12615" y="5359"/>
                  </a:lnTo>
                  <a:lnTo>
                    <a:pt x="12619" y="5367"/>
                  </a:lnTo>
                  <a:lnTo>
                    <a:pt x="12624" y="5375"/>
                  </a:lnTo>
                  <a:lnTo>
                    <a:pt x="12627" y="5384"/>
                  </a:lnTo>
                  <a:lnTo>
                    <a:pt x="12629" y="5393"/>
                  </a:lnTo>
                  <a:lnTo>
                    <a:pt x="12630" y="5401"/>
                  </a:lnTo>
                  <a:lnTo>
                    <a:pt x="12630" y="5410"/>
                  </a:lnTo>
                  <a:lnTo>
                    <a:pt x="12630" y="5418"/>
                  </a:lnTo>
                  <a:lnTo>
                    <a:pt x="12629" y="5427"/>
                  </a:lnTo>
                  <a:lnTo>
                    <a:pt x="12626" y="5436"/>
                  </a:lnTo>
                  <a:lnTo>
                    <a:pt x="12623" y="5445"/>
                  </a:lnTo>
                  <a:lnTo>
                    <a:pt x="12617" y="5455"/>
                  </a:lnTo>
                  <a:lnTo>
                    <a:pt x="12612" y="5462"/>
                  </a:lnTo>
                  <a:lnTo>
                    <a:pt x="12606" y="5469"/>
                  </a:lnTo>
                  <a:lnTo>
                    <a:pt x="12598" y="5474"/>
                  </a:lnTo>
                  <a:lnTo>
                    <a:pt x="12589" y="5480"/>
                  </a:lnTo>
                  <a:lnTo>
                    <a:pt x="12581" y="5483"/>
                  </a:lnTo>
                  <a:lnTo>
                    <a:pt x="12571" y="5485"/>
                  </a:lnTo>
                  <a:lnTo>
                    <a:pt x="12562" y="5487"/>
                  </a:lnTo>
                  <a:lnTo>
                    <a:pt x="12550" y="5487"/>
                  </a:lnTo>
                  <a:lnTo>
                    <a:pt x="12539" y="5487"/>
                  </a:lnTo>
                  <a:lnTo>
                    <a:pt x="12526" y="5486"/>
                  </a:lnTo>
                  <a:lnTo>
                    <a:pt x="12513" y="5484"/>
                  </a:lnTo>
                  <a:lnTo>
                    <a:pt x="12500" y="5481"/>
                  </a:lnTo>
                  <a:lnTo>
                    <a:pt x="12486" y="5476"/>
                  </a:lnTo>
                  <a:lnTo>
                    <a:pt x="12471" y="5472"/>
                  </a:lnTo>
                  <a:lnTo>
                    <a:pt x="12181" y="5375"/>
                  </a:lnTo>
                  <a:lnTo>
                    <a:pt x="12135" y="5514"/>
                  </a:lnTo>
                  <a:lnTo>
                    <a:pt x="12446" y="5617"/>
                  </a:lnTo>
                  <a:lnTo>
                    <a:pt x="12475" y="5627"/>
                  </a:lnTo>
                  <a:lnTo>
                    <a:pt x="12501" y="5633"/>
                  </a:lnTo>
                  <a:lnTo>
                    <a:pt x="12526" y="5637"/>
                  </a:lnTo>
                  <a:lnTo>
                    <a:pt x="12551" y="5639"/>
                  </a:lnTo>
                  <a:lnTo>
                    <a:pt x="12572" y="5639"/>
                  </a:lnTo>
                  <a:lnTo>
                    <a:pt x="12594" y="5637"/>
                  </a:lnTo>
                  <a:lnTo>
                    <a:pt x="12612" y="5634"/>
                  </a:lnTo>
                  <a:lnTo>
                    <a:pt x="12630" y="5628"/>
                  </a:lnTo>
                  <a:lnTo>
                    <a:pt x="12639" y="5624"/>
                  </a:lnTo>
                  <a:lnTo>
                    <a:pt x="12646" y="5620"/>
                  </a:lnTo>
                  <a:lnTo>
                    <a:pt x="12654" y="5616"/>
                  </a:lnTo>
                  <a:lnTo>
                    <a:pt x="12661" y="5611"/>
                  </a:lnTo>
                  <a:lnTo>
                    <a:pt x="12675" y="5601"/>
                  </a:lnTo>
                  <a:lnTo>
                    <a:pt x="12687" y="5589"/>
                  </a:lnTo>
                  <a:lnTo>
                    <a:pt x="12698" y="5575"/>
                  </a:lnTo>
                  <a:lnTo>
                    <a:pt x="12708" y="5560"/>
                  </a:lnTo>
                  <a:lnTo>
                    <a:pt x="12715" y="5543"/>
                  </a:lnTo>
                  <a:lnTo>
                    <a:pt x="12723" y="5525"/>
                  </a:lnTo>
                  <a:lnTo>
                    <a:pt x="12727" y="5510"/>
                  </a:lnTo>
                  <a:lnTo>
                    <a:pt x="12730" y="5496"/>
                  </a:lnTo>
                  <a:lnTo>
                    <a:pt x="12732" y="5482"/>
                  </a:lnTo>
                  <a:lnTo>
                    <a:pt x="12733" y="5468"/>
                  </a:lnTo>
                  <a:lnTo>
                    <a:pt x="12733" y="5455"/>
                  </a:lnTo>
                  <a:lnTo>
                    <a:pt x="12732" y="5442"/>
                  </a:lnTo>
                  <a:lnTo>
                    <a:pt x="12730" y="5430"/>
                  </a:lnTo>
                  <a:lnTo>
                    <a:pt x="12728" y="5419"/>
                  </a:lnTo>
                  <a:lnTo>
                    <a:pt x="12725" y="5408"/>
                  </a:lnTo>
                  <a:lnTo>
                    <a:pt x="12721" y="5398"/>
                  </a:lnTo>
                  <a:lnTo>
                    <a:pt x="12717" y="5388"/>
                  </a:lnTo>
                  <a:lnTo>
                    <a:pt x="12713" y="5379"/>
                  </a:lnTo>
                  <a:lnTo>
                    <a:pt x="12703" y="5363"/>
                  </a:lnTo>
                  <a:lnTo>
                    <a:pt x="12694" y="5349"/>
                  </a:lnTo>
                  <a:lnTo>
                    <a:pt x="12694" y="5345"/>
                  </a:lnTo>
                  <a:lnTo>
                    <a:pt x="12766" y="5363"/>
                  </a:lnTo>
                  <a:lnTo>
                    <a:pt x="12806" y="5242"/>
                  </a:lnTo>
                  <a:lnTo>
                    <a:pt x="12771" y="5232"/>
                  </a:lnTo>
                  <a:lnTo>
                    <a:pt x="12732" y="5221"/>
                  </a:lnTo>
                  <a:lnTo>
                    <a:pt x="12690" y="5208"/>
                  </a:lnTo>
                  <a:lnTo>
                    <a:pt x="12645" y="5193"/>
                  </a:lnTo>
                  <a:lnTo>
                    <a:pt x="12283" y="5072"/>
                  </a:lnTo>
                  <a:lnTo>
                    <a:pt x="12237" y="5210"/>
                  </a:lnTo>
                  <a:close/>
                  <a:moveTo>
                    <a:pt x="12433" y="4837"/>
                  </a:moveTo>
                  <a:lnTo>
                    <a:pt x="12360" y="4825"/>
                  </a:lnTo>
                  <a:lnTo>
                    <a:pt x="12327" y="4947"/>
                  </a:lnTo>
                  <a:lnTo>
                    <a:pt x="12364" y="4956"/>
                  </a:lnTo>
                  <a:lnTo>
                    <a:pt x="12403" y="4965"/>
                  </a:lnTo>
                  <a:lnTo>
                    <a:pt x="12443" y="4974"/>
                  </a:lnTo>
                  <a:lnTo>
                    <a:pt x="12489" y="4985"/>
                  </a:lnTo>
                  <a:lnTo>
                    <a:pt x="12861" y="5082"/>
                  </a:lnTo>
                  <a:lnTo>
                    <a:pt x="12898" y="4940"/>
                  </a:lnTo>
                  <a:lnTo>
                    <a:pt x="12581" y="4858"/>
                  </a:lnTo>
                  <a:lnTo>
                    <a:pt x="12566" y="4854"/>
                  </a:lnTo>
                  <a:lnTo>
                    <a:pt x="12553" y="4849"/>
                  </a:lnTo>
                  <a:lnTo>
                    <a:pt x="12542" y="4842"/>
                  </a:lnTo>
                  <a:lnTo>
                    <a:pt x="12531" y="4836"/>
                  </a:lnTo>
                  <a:lnTo>
                    <a:pt x="12523" y="4829"/>
                  </a:lnTo>
                  <a:lnTo>
                    <a:pt x="12515" y="4821"/>
                  </a:lnTo>
                  <a:lnTo>
                    <a:pt x="12509" y="4813"/>
                  </a:lnTo>
                  <a:lnTo>
                    <a:pt x="12504" y="4805"/>
                  </a:lnTo>
                  <a:lnTo>
                    <a:pt x="12499" y="4796"/>
                  </a:lnTo>
                  <a:lnTo>
                    <a:pt x="12496" y="4788"/>
                  </a:lnTo>
                  <a:lnTo>
                    <a:pt x="12493" y="4779"/>
                  </a:lnTo>
                  <a:lnTo>
                    <a:pt x="12492" y="4770"/>
                  </a:lnTo>
                  <a:lnTo>
                    <a:pt x="12491" y="4762"/>
                  </a:lnTo>
                  <a:lnTo>
                    <a:pt x="12492" y="4754"/>
                  </a:lnTo>
                  <a:lnTo>
                    <a:pt x="12492" y="4747"/>
                  </a:lnTo>
                  <a:lnTo>
                    <a:pt x="12494" y="4739"/>
                  </a:lnTo>
                  <a:lnTo>
                    <a:pt x="12497" y="4729"/>
                  </a:lnTo>
                  <a:lnTo>
                    <a:pt x="12501" y="4719"/>
                  </a:lnTo>
                  <a:lnTo>
                    <a:pt x="12507" y="4710"/>
                  </a:lnTo>
                  <a:lnTo>
                    <a:pt x="12512" y="4703"/>
                  </a:lnTo>
                  <a:lnTo>
                    <a:pt x="12520" y="4698"/>
                  </a:lnTo>
                  <a:lnTo>
                    <a:pt x="12527" y="4692"/>
                  </a:lnTo>
                  <a:lnTo>
                    <a:pt x="12535" y="4688"/>
                  </a:lnTo>
                  <a:lnTo>
                    <a:pt x="12544" y="4685"/>
                  </a:lnTo>
                  <a:lnTo>
                    <a:pt x="12553" y="4682"/>
                  </a:lnTo>
                  <a:lnTo>
                    <a:pt x="12564" y="4680"/>
                  </a:lnTo>
                  <a:lnTo>
                    <a:pt x="12573" y="4680"/>
                  </a:lnTo>
                  <a:lnTo>
                    <a:pt x="12584" y="4680"/>
                  </a:lnTo>
                  <a:lnTo>
                    <a:pt x="12596" y="4681"/>
                  </a:lnTo>
                  <a:lnTo>
                    <a:pt x="12608" y="4682"/>
                  </a:lnTo>
                  <a:lnTo>
                    <a:pt x="12619" y="4685"/>
                  </a:lnTo>
                  <a:lnTo>
                    <a:pt x="12631" y="4688"/>
                  </a:lnTo>
                  <a:lnTo>
                    <a:pt x="12942" y="4768"/>
                  </a:lnTo>
                  <a:lnTo>
                    <a:pt x="12978" y="4627"/>
                  </a:lnTo>
                  <a:lnTo>
                    <a:pt x="12653" y="4543"/>
                  </a:lnTo>
                  <a:lnTo>
                    <a:pt x="12625" y="4537"/>
                  </a:lnTo>
                  <a:lnTo>
                    <a:pt x="12599" y="4532"/>
                  </a:lnTo>
                  <a:lnTo>
                    <a:pt x="12575" y="4531"/>
                  </a:lnTo>
                  <a:lnTo>
                    <a:pt x="12552" y="4531"/>
                  </a:lnTo>
                  <a:lnTo>
                    <a:pt x="12530" y="4533"/>
                  </a:lnTo>
                  <a:lnTo>
                    <a:pt x="12511" y="4537"/>
                  </a:lnTo>
                  <a:lnTo>
                    <a:pt x="12492" y="4543"/>
                  </a:lnTo>
                  <a:lnTo>
                    <a:pt x="12476" y="4551"/>
                  </a:lnTo>
                  <a:lnTo>
                    <a:pt x="12460" y="4559"/>
                  </a:lnTo>
                  <a:lnTo>
                    <a:pt x="12446" y="4570"/>
                  </a:lnTo>
                  <a:lnTo>
                    <a:pt x="12433" y="4582"/>
                  </a:lnTo>
                  <a:lnTo>
                    <a:pt x="12421" y="4595"/>
                  </a:lnTo>
                  <a:lnTo>
                    <a:pt x="12411" y="4610"/>
                  </a:lnTo>
                  <a:lnTo>
                    <a:pt x="12404" y="4625"/>
                  </a:lnTo>
                  <a:lnTo>
                    <a:pt x="12396" y="4642"/>
                  </a:lnTo>
                  <a:lnTo>
                    <a:pt x="12391" y="4660"/>
                  </a:lnTo>
                  <a:lnTo>
                    <a:pt x="12388" y="4674"/>
                  </a:lnTo>
                  <a:lnTo>
                    <a:pt x="12385" y="4688"/>
                  </a:lnTo>
                  <a:lnTo>
                    <a:pt x="12384" y="4702"/>
                  </a:lnTo>
                  <a:lnTo>
                    <a:pt x="12384" y="4715"/>
                  </a:lnTo>
                  <a:lnTo>
                    <a:pt x="12384" y="4728"/>
                  </a:lnTo>
                  <a:lnTo>
                    <a:pt x="12387" y="4739"/>
                  </a:lnTo>
                  <a:lnTo>
                    <a:pt x="12389" y="4752"/>
                  </a:lnTo>
                  <a:lnTo>
                    <a:pt x="12392" y="4763"/>
                  </a:lnTo>
                  <a:lnTo>
                    <a:pt x="12396" y="4774"/>
                  </a:lnTo>
                  <a:lnTo>
                    <a:pt x="12400" y="4784"/>
                  </a:lnTo>
                  <a:lnTo>
                    <a:pt x="12405" y="4794"/>
                  </a:lnTo>
                  <a:lnTo>
                    <a:pt x="12410" y="4804"/>
                  </a:lnTo>
                  <a:lnTo>
                    <a:pt x="12416" y="4812"/>
                  </a:lnTo>
                  <a:lnTo>
                    <a:pt x="12421" y="4820"/>
                  </a:lnTo>
                  <a:lnTo>
                    <a:pt x="12427" y="4827"/>
                  </a:lnTo>
                  <a:lnTo>
                    <a:pt x="12434" y="4835"/>
                  </a:lnTo>
                  <a:lnTo>
                    <a:pt x="12433" y="4837"/>
                  </a:lnTo>
                  <a:close/>
                  <a:moveTo>
                    <a:pt x="12340" y="4207"/>
                  </a:moveTo>
                  <a:lnTo>
                    <a:pt x="12332" y="4206"/>
                  </a:lnTo>
                  <a:lnTo>
                    <a:pt x="12324" y="4206"/>
                  </a:lnTo>
                  <a:lnTo>
                    <a:pt x="12317" y="4207"/>
                  </a:lnTo>
                  <a:lnTo>
                    <a:pt x="12308" y="4208"/>
                  </a:lnTo>
                  <a:lnTo>
                    <a:pt x="12302" y="4210"/>
                  </a:lnTo>
                  <a:lnTo>
                    <a:pt x="12294" y="4214"/>
                  </a:lnTo>
                  <a:lnTo>
                    <a:pt x="12288" y="4217"/>
                  </a:lnTo>
                  <a:lnTo>
                    <a:pt x="12282" y="4221"/>
                  </a:lnTo>
                  <a:lnTo>
                    <a:pt x="12276" y="4226"/>
                  </a:lnTo>
                  <a:lnTo>
                    <a:pt x="12272" y="4231"/>
                  </a:lnTo>
                  <a:lnTo>
                    <a:pt x="12266" y="4236"/>
                  </a:lnTo>
                  <a:lnTo>
                    <a:pt x="12262" y="4243"/>
                  </a:lnTo>
                  <a:lnTo>
                    <a:pt x="12259" y="4250"/>
                  </a:lnTo>
                  <a:lnTo>
                    <a:pt x="12256" y="4258"/>
                  </a:lnTo>
                  <a:lnTo>
                    <a:pt x="12253" y="4266"/>
                  </a:lnTo>
                  <a:lnTo>
                    <a:pt x="12252" y="4274"/>
                  </a:lnTo>
                  <a:lnTo>
                    <a:pt x="12251" y="4282"/>
                  </a:lnTo>
                  <a:lnTo>
                    <a:pt x="12251" y="4291"/>
                  </a:lnTo>
                  <a:lnTo>
                    <a:pt x="12252" y="4298"/>
                  </a:lnTo>
                  <a:lnTo>
                    <a:pt x="12253" y="4306"/>
                  </a:lnTo>
                  <a:lnTo>
                    <a:pt x="12256" y="4313"/>
                  </a:lnTo>
                  <a:lnTo>
                    <a:pt x="12258" y="4320"/>
                  </a:lnTo>
                  <a:lnTo>
                    <a:pt x="12262" y="4326"/>
                  </a:lnTo>
                  <a:lnTo>
                    <a:pt x="12265" y="4333"/>
                  </a:lnTo>
                  <a:lnTo>
                    <a:pt x="12271" y="4338"/>
                  </a:lnTo>
                  <a:lnTo>
                    <a:pt x="12276" y="4344"/>
                  </a:lnTo>
                  <a:lnTo>
                    <a:pt x="12281" y="4348"/>
                  </a:lnTo>
                  <a:lnTo>
                    <a:pt x="12288" y="4352"/>
                  </a:lnTo>
                  <a:lnTo>
                    <a:pt x="12294" y="4356"/>
                  </a:lnTo>
                  <a:lnTo>
                    <a:pt x="12302" y="4359"/>
                  </a:lnTo>
                  <a:lnTo>
                    <a:pt x="12309" y="4361"/>
                  </a:lnTo>
                  <a:lnTo>
                    <a:pt x="12318" y="4363"/>
                  </a:lnTo>
                  <a:lnTo>
                    <a:pt x="12326" y="4364"/>
                  </a:lnTo>
                  <a:lnTo>
                    <a:pt x="12334" y="4364"/>
                  </a:lnTo>
                  <a:lnTo>
                    <a:pt x="12341" y="4363"/>
                  </a:lnTo>
                  <a:lnTo>
                    <a:pt x="12349" y="4362"/>
                  </a:lnTo>
                  <a:lnTo>
                    <a:pt x="12356" y="4360"/>
                  </a:lnTo>
                  <a:lnTo>
                    <a:pt x="12364" y="4356"/>
                  </a:lnTo>
                  <a:lnTo>
                    <a:pt x="12370" y="4353"/>
                  </a:lnTo>
                  <a:lnTo>
                    <a:pt x="12376" y="4349"/>
                  </a:lnTo>
                  <a:lnTo>
                    <a:pt x="12382" y="4345"/>
                  </a:lnTo>
                  <a:lnTo>
                    <a:pt x="12387" y="4339"/>
                  </a:lnTo>
                  <a:lnTo>
                    <a:pt x="12392" y="4334"/>
                  </a:lnTo>
                  <a:lnTo>
                    <a:pt x="12396" y="4327"/>
                  </a:lnTo>
                  <a:lnTo>
                    <a:pt x="12399" y="4320"/>
                  </a:lnTo>
                  <a:lnTo>
                    <a:pt x="12403" y="4312"/>
                  </a:lnTo>
                  <a:lnTo>
                    <a:pt x="12405" y="4305"/>
                  </a:lnTo>
                  <a:lnTo>
                    <a:pt x="12406" y="4296"/>
                  </a:lnTo>
                  <a:lnTo>
                    <a:pt x="12407" y="4289"/>
                  </a:lnTo>
                  <a:lnTo>
                    <a:pt x="12407" y="4280"/>
                  </a:lnTo>
                  <a:lnTo>
                    <a:pt x="12407" y="4273"/>
                  </a:lnTo>
                  <a:lnTo>
                    <a:pt x="12406" y="4265"/>
                  </a:lnTo>
                  <a:lnTo>
                    <a:pt x="12404" y="4258"/>
                  </a:lnTo>
                  <a:lnTo>
                    <a:pt x="12400" y="4250"/>
                  </a:lnTo>
                  <a:lnTo>
                    <a:pt x="12397" y="4244"/>
                  </a:lnTo>
                  <a:lnTo>
                    <a:pt x="12393" y="4237"/>
                  </a:lnTo>
                  <a:lnTo>
                    <a:pt x="12389" y="4232"/>
                  </a:lnTo>
                  <a:lnTo>
                    <a:pt x="12383" y="4227"/>
                  </a:lnTo>
                  <a:lnTo>
                    <a:pt x="12378" y="4222"/>
                  </a:lnTo>
                  <a:lnTo>
                    <a:pt x="12371" y="4218"/>
                  </a:lnTo>
                  <a:lnTo>
                    <a:pt x="12365" y="4215"/>
                  </a:lnTo>
                  <a:lnTo>
                    <a:pt x="12358" y="4212"/>
                  </a:lnTo>
                  <a:lnTo>
                    <a:pt x="12349" y="4209"/>
                  </a:lnTo>
                  <a:lnTo>
                    <a:pt x="12340" y="4207"/>
                  </a:lnTo>
                  <a:close/>
                  <a:moveTo>
                    <a:pt x="12467" y="4378"/>
                  </a:moveTo>
                  <a:lnTo>
                    <a:pt x="13011" y="4457"/>
                  </a:lnTo>
                  <a:lnTo>
                    <a:pt x="13032" y="4312"/>
                  </a:lnTo>
                  <a:lnTo>
                    <a:pt x="12489" y="4234"/>
                  </a:lnTo>
                  <a:lnTo>
                    <a:pt x="12467" y="4378"/>
                  </a:lnTo>
                  <a:close/>
                  <a:moveTo>
                    <a:pt x="12565" y="3705"/>
                  </a:moveTo>
                  <a:lnTo>
                    <a:pt x="12560" y="3715"/>
                  </a:lnTo>
                  <a:lnTo>
                    <a:pt x="12555" y="3726"/>
                  </a:lnTo>
                  <a:lnTo>
                    <a:pt x="12550" y="3737"/>
                  </a:lnTo>
                  <a:lnTo>
                    <a:pt x="12545" y="3751"/>
                  </a:lnTo>
                  <a:lnTo>
                    <a:pt x="12541" y="3766"/>
                  </a:lnTo>
                  <a:lnTo>
                    <a:pt x="12537" y="3782"/>
                  </a:lnTo>
                  <a:lnTo>
                    <a:pt x="12534" y="3799"/>
                  </a:lnTo>
                  <a:lnTo>
                    <a:pt x="12530" y="3817"/>
                  </a:lnTo>
                  <a:lnTo>
                    <a:pt x="12529" y="3833"/>
                  </a:lnTo>
                  <a:lnTo>
                    <a:pt x="12528" y="3849"/>
                  </a:lnTo>
                  <a:lnTo>
                    <a:pt x="12528" y="3865"/>
                  </a:lnTo>
                  <a:lnTo>
                    <a:pt x="12528" y="3881"/>
                  </a:lnTo>
                  <a:lnTo>
                    <a:pt x="12530" y="3896"/>
                  </a:lnTo>
                  <a:lnTo>
                    <a:pt x="12531" y="3911"/>
                  </a:lnTo>
                  <a:lnTo>
                    <a:pt x="12535" y="3925"/>
                  </a:lnTo>
                  <a:lnTo>
                    <a:pt x="12538" y="3940"/>
                  </a:lnTo>
                  <a:lnTo>
                    <a:pt x="12542" y="3953"/>
                  </a:lnTo>
                  <a:lnTo>
                    <a:pt x="12546" y="3967"/>
                  </a:lnTo>
                  <a:lnTo>
                    <a:pt x="12552" y="3980"/>
                  </a:lnTo>
                  <a:lnTo>
                    <a:pt x="12558" y="3992"/>
                  </a:lnTo>
                  <a:lnTo>
                    <a:pt x="12565" y="4003"/>
                  </a:lnTo>
                  <a:lnTo>
                    <a:pt x="12572" y="4015"/>
                  </a:lnTo>
                  <a:lnTo>
                    <a:pt x="12580" y="4026"/>
                  </a:lnTo>
                  <a:lnTo>
                    <a:pt x="12588" y="4037"/>
                  </a:lnTo>
                  <a:lnTo>
                    <a:pt x="12597" y="4047"/>
                  </a:lnTo>
                  <a:lnTo>
                    <a:pt x="12607" y="4057"/>
                  </a:lnTo>
                  <a:lnTo>
                    <a:pt x="12616" y="4066"/>
                  </a:lnTo>
                  <a:lnTo>
                    <a:pt x="12627" y="4074"/>
                  </a:lnTo>
                  <a:lnTo>
                    <a:pt x="12638" y="4083"/>
                  </a:lnTo>
                  <a:lnTo>
                    <a:pt x="12648" y="4090"/>
                  </a:lnTo>
                  <a:lnTo>
                    <a:pt x="12660" y="4098"/>
                  </a:lnTo>
                  <a:lnTo>
                    <a:pt x="12673" y="4104"/>
                  </a:lnTo>
                  <a:lnTo>
                    <a:pt x="12686" y="4111"/>
                  </a:lnTo>
                  <a:lnTo>
                    <a:pt x="12699" y="4116"/>
                  </a:lnTo>
                  <a:lnTo>
                    <a:pt x="12712" y="4120"/>
                  </a:lnTo>
                  <a:lnTo>
                    <a:pt x="12726" y="4126"/>
                  </a:lnTo>
                  <a:lnTo>
                    <a:pt x="12740" y="4129"/>
                  </a:lnTo>
                  <a:lnTo>
                    <a:pt x="12755" y="4132"/>
                  </a:lnTo>
                  <a:lnTo>
                    <a:pt x="12770" y="4135"/>
                  </a:lnTo>
                  <a:lnTo>
                    <a:pt x="12785" y="4138"/>
                  </a:lnTo>
                  <a:lnTo>
                    <a:pt x="12801" y="4139"/>
                  </a:lnTo>
                  <a:lnTo>
                    <a:pt x="12817" y="4140"/>
                  </a:lnTo>
                  <a:lnTo>
                    <a:pt x="12832" y="4141"/>
                  </a:lnTo>
                  <a:lnTo>
                    <a:pt x="12847" y="4140"/>
                  </a:lnTo>
                  <a:lnTo>
                    <a:pt x="12862" y="4140"/>
                  </a:lnTo>
                  <a:lnTo>
                    <a:pt x="12876" y="4138"/>
                  </a:lnTo>
                  <a:lnTo>
                    <a:pt x="12890" y="4135"/>
                  </a:lnTo>
                  <a:lnTo>
                    <a:pt x="12903" y="4133"/>
                  </a:lnTo>
                  <a:lnTo>
                    <a:pt x="12917" y="4130"/>
                  </a:lnTo>
                  <a:lnTo>
                    <a:pt x="12930" y="4126"/>
                  </a:lnTo>
                  <a:lnTo>
                    <a:pt x="12942" y="4121"/>
                  </a:lnTo>
                  <a:lnTo>
                    <a:pt x="12953" y="4116"/>
                  </a:lnTo>
                  <a:lnTo>
                    <a:pt x="12965" y="4111"/>
                  </a:lnTo>
                  <a:lnTo>
                    <a:pt x="12976" y="4104"/>
                  </a:lnTo>
                  <a:lnTo>
                    <a:pt x="12987" y="4098"/>
                  </a:lnTo>
                  <a:lnTo>
                    <a:pt x="12997" y="4090"/>
                  </a:lnTo>
                  <a:lnTo>
                    <a:pt x="13007" y="4083"/>
                  </a:lnTo>
                  <a:lnTo>
                    <a:pt x="13016" y="4074"/>
                  </a:lnTo>
                  <a:lnTo>
                    <a:pt x="13025" y="4066"/>
                  </a:lnTo>
                  <a:lnTo>
                    <a:pt x="13033" y="4056"/>
                  </a:lnTo>
                  <a:lnTo>
                    <a:pt x="13041" y="4046"/>
                  </a:lnTo>
                  <a:lnTo>
                    <a:pt x="13049" y="4036"/>
                  </a:lnTo>
                  <a:lnTo>
                    <a:pt x="13055" y="4025"/>
                  </a:lnTo>
                  <a:lnTo>
                    <a:pt x="13062" y="4014"/>
                  </a:lnTo>
                  <a:lnTo>
                    <a:pt x="13067" y="4002"/>
                  </a:lnTo>
                  <a:lnTo>
                    <a:pt x="13073" y="3991"/>
                  </a:lnTo>
                  <a:lnTo>
                    <a:pt x="13078" y="3978"/>
                  </a:lnTo>
                  <a:lnTo>
                    <a:pt x="13082" y="3965"/>
                  </a:lnTo>
                  <a:lnTo>
                    <a:pt x="13087" y="3951"/>
                  </a:lnTo>
                  <a:lnTo>
                    <a:pt x="13090" y="3937"/>
                  </a:lnTo>
                  <a:lnTo>
                    <a:pt x="13092" y="3923"/>
                  </a:lnTo>
                  <a:lnTo>
                    <a:pt x="13094" y="3908"/>
                  </a:lnTo>
                  <a:lnTo>
                    <a:pt x="13096" y="3887"/>
                  </a:lnTo>
                  <a:lnTo>
                    <a:pt x="13097" y="3866"/>
                  </a:lnTo>
                  <a:lnTo>
                    <a:pt x="13097" y="3847"/>
                  </a:lnTo>
                  <a:lnTo>
                    <a:pt x="13096" y="3829"/>
                  </a:lnTo>
                  <a:lnTo>
                    <a:pt x="13095" y="3811"/>
                  </a:lnTo>
                  <a:lnTo>
                    <a:pt x="13093" y="3796"/>
                  </a:lnTo>
                  <a:lnTo>
                    <a:pt x="13090" y="3784"/>
                  </a:lnTo>
                  <a:lnTo>
                    <a:pt x="13087" y="3773"/>
                  </a:lnTo>
                  <a:lnTo>
                    <a:pt x="12976" y="3775"/>
                  </a:lnTo>
                  <a:lnTo>
                    <a:pt x="12979" y="3785"/>
                  </a:lnTo>
                  <a:lnTo>
                    <a:pt x="12981" y="3795"/>
                  </a:lnTo>
                  <a:lnTo>
                    <a:pt x="12982" y="3805"/>
                  </a:lnTo>
                  <a:lnTo>
                    <a:pt x="12985" y="3816"/>
                  </a:lnTo>
                  <a:lnTo>
                    <a:pt x="12985" y="3828"/>
                  </a:lnTo>
                  <a:lnTo>
                    <a:pt x="12985" y="3839"/>
                  </a:lnTo>
                  <a:lnTo>
                    <a:pt x="12985" y="3852"/>
                  </a:lnTo>
                  <a:lnTo>
                    <a:pt x="12982" y="3865"/>
                  </a:lnTo>
                  <a:lnTo>
                    <a:pt x="12980" y="3881"/>
                  </a:lnTo>
                  <a:lnTo>
                    <a:pt x="12976" y="3895"/>
                  </a:lnTo>
                  <a:lnTo>
                    <a:pt x="12971" y="3909"/>
                  </a:lnTo>
                  <a:lnTo>
                    <a:pt x="12964" y="3922"/>
                  </a:lnTo>
                  <a:lnTo>
                    <a:pt x="12957" y="3934"/>
                  </a:lnTo>
                  <a:lnTo>
                    <a:pt x="12948" y="3944"/>
                  </a:lnTo>
                  <a:lnTo>
                    <a:pt x="12937" y="3955"/>
                  </a:lnTo>
                  <a:lnTo>
                    <a:pt x="12927" y="3964"/>
                  </a:lnTo>
                  <a:lnTo>
                    <a:pt x="12914" y="3971"/>
                  </a:lnTo>
                  <a:lnTo>
                    <a:pt x="12900" y="3978"/>
                  </a:lnTo>
                  <a:lnTo>
                    <a:pt x="12885" y="3983"/>
                  </a:lnTo>
                  <a:lnTo>
                    <a:pt x="12870" y="3987"/>
                  </a:lnTo>
                  <a:lnTo>
                    <a:pt x="12852" y="3991"/>
                  </a:lnTo>
                  <a:lnTo>
                    <a:pt x="12835" y="3992"/>
                  </a:lnTo>
                  <a:lnTo>
                    <a:pt x="12816" y="3992"/>
                  </a:lnTo>
                  <a:lnTo>
                    <a:pt x="12797" y="3989"/>
                  </a:lnTo>
                  <a:lnTo>
                    <a:pt x="12779" y="3987"/>
                  </a:lnTo>
                  <a:lnTo>
                    <a:pt x="12762" y="3983"/>
                  </a:lnTo>
                  <a:lnTo>
                    <a:pt x="12746" y="3978"/>
                  </a:lnTo>
                  <a:lnTo>
                    <a:pt x="12731" y="3972"/>
                  </a:lnTo>
                  <a:lnTo>
                    <a:pt x="12717" y="3965"/>
                  </a:lnTo>
                  <a:lnTo>
                    <a:pt x="12703" y="3956"/>
                  </a:lnTo>
                  <a:lnTo>
                    <a:pt x="12691" y="3948"/>
                  </a:lnTo>
                  <a:lnTo>
                    <a:pt x="12681" y="3937"/>
                  </a:lnTo>
                  <a:lnTo>
                    <a:pt x="12671" y="3926"/>
                  </a:lnTo>
                  <a:lnTo>
                    <a:pt x="12662" y="3914"/>
                  </a:lnTo>
                  <a:lnTo>
                    <a:pt x="12656" y="3902"/>
                  </a:lnTo>
                  <a:lnTo>
                    <a:pt x="12651" y="3888"/>
                  </a:lnTo>
                  <a:lnTo>
                    <a:pt x="12646" y="3874"/>
                  </a:lnTo>
                  <a:lnTo>
                    <a:pt x="12644" y="3858"/>
                  </a:lnTo>
                  <a:lnTo>
                    <a:pt x="12644" y="3843"/>
                  </a:lnTo>
                  <a:lnTo>
                    <a:pt x="12645" y="3825"/>
                  </a:lnTo>
                  <a:lnTo>
                    <a:pt x="12647" y="3811"/>
                  </a:lnTo>
                  <a:lnTo>
                    <a:pt x="12650" y="3797"/>
                  </a:lnTo>
                  <a:lnTo>
                    <a:pt x="12653" y="3786"/>
                  </a:lnTo>
                  <a:lnTo>
                    <a:pt x="12657" y="3775"/>
                  </a:lnTo>
                  <a:lnTo>
                    <a:pt x="12665" y="3757"/>
                  </a:lnTo>
                  <a:lnTo>
                    <a:pt x="12673" y="3743"/>
                  </a:lnTo>
                  <a:lnTo>
                    <a:pt x="12565" y="3705"/>
                  </a:lnTo>
                  <a:close/>
                  <a:moveTo>
                    <a:pt x="12675" y="3588"/>
                  </a:moveTo>
                  <a:lnTo>
                    <a:pt x="12668" y="3573"/>
                  </a:lnTo>
                  <a:lnTo>
                    <a:pt x="12661" y="3558"/>
                  </a:lnTo>
                  <a:lnTo>
                    <a:pt x="12656" y="3542"/>
                  </a:lnTo>
                  <a:lnTo>
                    <a:pt x="12651" y="3525"/>
                  </a:lnTo>
                  <a:lnTo>
                    <a:pt x="12647" y="3507"/>
                  </a:lnTo>
                  <a:lnTo>
                    <a:pt x="12644" y="3489"/>
                  </a:lnTo>
                  <a:lnTo>
                    <a:pt x="12643" y="3470"/>
                  </a:lnTo>
                  <a:lnTo>
                    <a:pt x="12643" y="3451"/>
                  </a:lnTo>
                  <a:lnTo>
                    <a:pt x="12644" y="3437"/>
                  </a:lnTo>
                  <a:lnTo>
                    <a:pt x="12646" y="3424"/>
                  </a:lnTo>
                  <a:lnTo>
                    <a:pt x="12650" y="3413"/>
                  </a:lnTo>
                  <a:lnTo>
                    <a:pt x="12653" y="3403"/>
                  </a:lnTo>
                  <a:lnTo>
                    <a:pt x="12657" y="3394"/>
                  </a:lnTo>
                  <a:lnTo>
                    <a:pt x="12662" y="3386"/>
                  </a:lnTo>
                  <a:lnTo>
                    <a:pt x="12668" y="3379"/>
                  </a:lnTo>
                  <a:lnTo>
                    <a:pt x="12674" y="3374"/>
                  </a:lnTo>
                  <a:lnTo>
                    <a:pt x="12682" y="3368"/>
                  </a:lnTo>
                  <a:lnTo>
                    <a:pt x="12689" y="3365"/>
                  </a:lnTo>
                  <a:lnTo>
                    <a:pt x="12697" y="3362"/>
                  </a:lnTo>
                  <a:lnTo>
                    <a:pt x="12705" y="3360"/>
                  </a:lnTo>
                  <a:lnTo>
                    <a:pt x="12715" y="3359"/>
                  </a:lnTo>
                  <a:lnTo>
                    <a:pt x="12724" y="3358"/>
                  </a:lnTo>
                  <a:lnTo>
                    <a:pt x="12733" y="3357"/>
                  </a:lnTo>
                  <a:lnTo>
                    <a:pt x="12744" y="3358"/>
                  </a:lnTo>
                  <a:lnTo>
                    <a:pt x="12743" y="3390"/>
                  </a:lnTo>
                  <a:lnTo>
                    <a:pt x="12744" y="3420"/>
                  </a:lnTo>
                  <a:lnTo>
                    <a:pt x="12746" y="3450"/>
                  </a:lnTo>
                  <a:lnTo>
                    <a:pt x="12750" y="3478"/>
                  </a:lnTo>
                  <a:lnTo>
                    <a:pt x="12757" y="3505"/>
                  </a:lnTo>
                  <a:lnTo>
                    <a:pt x="12764" y="3530"/>
                  </a:lnTo>
                  <a:lnTo>
                    <a:pt x="12769" y="3542"/>
                  </a:lnTo>
                  <a:lnTo>
                    <a:pt x="12773" y="3553"/>
                  </a:lnTo>
                  <a:lnTo>
                    <a:pt x="12778" y="3564"/>
                  </a:lnTo>
                  <a:lnTo>
                    <a:pt x="12785" y="3574"/>
                  </a:lnTo>
                  <a:lnTo>
                    <a:pt x="12790" y="3585"/>
                  </a:lnTo>
                  <a:lnTo>
                    <a:pt x="12798" y="3594"/>
                  </a:lnTo>
                  <a:lnTo>
                    <a:pt x="12804" y="3603"/>
                  </a:lnTo>
                  <a:lnTo>
                    <a:pt x="12812" y="3612"/>
                  </a:lnTo>
                  <a:lnTo>
                    <a:pt x="12820" y="3619"/>
                  </a:lnTo>
                  <a:lnTo>
                    <a:pt x="12828" y="3627"/>
                  </a:lnTo>
                  <a:lnTo>
                    <a:pt x="12837" y="3633"/>
                  </a:lnTo>
                  <a:lnTo>
                    <a:pt x="12846" y="3640"/>
                  </a:lnTo>
                  <a:lnTo>
                    <a:pt x="12856" y="3645"/>
                  </a:lnTo>
                  <a:lnTo>
                    <a:pt x="12866" y="3651"/>
                  </a:lnTo>
                  <a:lnTo>
                    <a:pt x="12877" y="3655"/>
                  </a:lnTo>
                  <a:lnTo>
                    <a:pt x="12888" y="3658"/>
                  </a:lnTo>
                  <a:lnTo>
                    <a:pt x="12900" y="3661"/>
                  </a:lnTo>
                  <a:lnTo>
                    <a:pt x="12912" y="3663"/>
                  </a:lnTo>
                  <a:lnTo>
                    <a:pt x="12924" y="3666"/>
                  </a:lnTo>
                  <a:lnTo>
                    <a:pt x="12937" y="3666"/>
                  </a:lnTo>
                  <a:lnTo>
                    <a:pt x="12953" y="3666"/>
                  </a:lnTo>
                  <a:lnTo>
                    <a:pt x="12969" y="3664"/>
                  </a:lnTo>
                  <a:lnTo>
                    <a:pt x="12986" y="3661"/>
                  </a:lnTo>
                  <a:lnTo>
                    <a:pt x="13001" y="3657"/>
                  </a:lnTo>
                  <a:lnTo>
                    <a:pt x="13016" y="3652"/>
                  </a:lnTo>
                  <a:lnTo>
                    <a:pt x="13030" y="3645"/>
                  </a:lnTo>
                  <a:lnTo>
                    <a:pt x="13042" y="3637"/>
                  </a:lnTo>
                  <a:lnTo>
                    <a:pt x="13054" y="3627"/>
                  </a:lnTo>
                  <a:lnTo>
                    <a:pt x="13066" y="3616"/>
                  </a:lnTo>
                  <a:lnTo>
                    <a:pt x="13076" y="3604"/>
                  </a:lnTo>
                  <a:lnTo>
                    <a:pt x="13085" y="3592"/>
                  </a:lnTo>
                  <a:lnTo>
                    <a:pt x="13093" y="3576"/>
                  </a:lnTo>
                  <a:lnTo>
                    <a:pt x="13099" y="3561"/>
                  </a:lnTo>
                  <a:lnTo>
                    <a:pt x="13104" y="3545"/>
                  </a:lnTo>
                  <a:lnTo>
                    <a:pt x="13107" y="3527"/>
                  </a:lnTo>
                  <a:lnTo>
                    <a:pt x="13109" y="3509"/>
                  </a:lnTo>
                  <a:lnTo>
                    <a:pt x="13109" y="3497"/>
                  </a:lnTo>
                  <a:lnTo>
                    <a:pt x="13109" y="3486"/>
                  </a:lnTo>
                  <a:lnTo>
                    <a:pt x="13108" y="3476"/>
                  </a:lnTo>
                  <a:lnTo>
                    <a:pt x="13107" y="3465"/>
                  </a:lnTo>
                  <a:lnTo>
                    <a:pt x="13105" y="3454"/>
                  </a:lnTo>
                  <a:lnTo>
                    <a:pt x="13102" y="3443"/>
                  </a:lnTo>
                  <a:lnTo>
                    <a:pt x="13098" y="3434"/>
                  </a:lnTo>
                  <a:lnTo>
                    <a:pt x="13095" y="3424"/>
                  </a:lnTo>
                  <a:lnTo>
                    <a:pt x="13091" y="3415"/>
                  </a:lnTo>
                  <a:lnTo>
                    <a:pt x="13087" y="3406"/>
                  </a:lnTo>
                  <a:lnTo>
                    <a:pt x="13081" y="3397"/>
                  </a:lnTo>
                  <a:lnTo>
                    <a:pt x="13076" y="3389"/>
                  </a:lnTo>
                  <a:lnTo>
                    <a:pt x="13069" y="3381"/>
                  </a:lnTo>
                  <a:lnTo>
                    <a:pt x="13063" y="3374"/>
                  </a:lnTo>
                  <a:lnTo>
                    <a:pt x="13055" y="3366"/>
                  </a:lnTo>
                  <a:lnTo>
                    <a:pt x="13048" y="3360"/>
                  </a:lnTo>
                  <a:lnTo>
                    <a:pt x="13048" y="3358"/>
                  </a:lnTo>
                  <a:lnTo>
                    <a:pt x="13106" y="3351"/>
                  </a:lnTo>
                  <a:lnTo>
                    <a:pt x="13111" y="3220"/>
                  </a:lnTo>
                  <a:lnTo>
                    <a:pt x="13083" y="3222"/>
                  </a:lnTo>
                  <a:lnTo>
                    <a:pt x="13051" y="3224"/>
                  </a:lnTo>
                  <a:lnTo>
                    <a:pt x="13017" y="3224"/>
                  </a:lnTo>
                  <a:lnTo>
                    <a:pt x="12981" y="3221"/>
                  </a:lnTo>
                  <a:lnTo>
                    <a:pt x="12779" y="3213"/>
                  </a:lnTo>
                  <a:lnTo>
                    <a:pt x="12757" y="3213"/>
                  </a:lnTo>
                  <a:lnTo>
                    <a:pt x="12735" y="3213"/>
                  </a:lnTo>
                  <a:lnTo>
                    <a:pt x="12714" y="3215"/>
                  </a:lnTo>
                  <a:lnTo>
                    <a:pt x="12693" y="3219"/>
                  </a:lnTo>
                  <a:lnTo>
                    <a:pt x="12673" y="3224"/>
                  </a:lnTo>
                  <a:lnTo>
                    <a:pt x="12654" y="3231"/>
                  </a:lnTo>
                  <a:lnTo>
                    <a:pt x="12644" y="3235"/>
                  </a:lnTo>
                  <a:lnTo>
                    <a:pt x="12636" y="3240"/>
                  </a:lnTo>
                  <a:lnTo>
                    <a:pt x="12627" y="3245"/>
                  </a:lnTo>
                  <a:lnTo>
                    <a:pt x="12618" y="3250"/>
                  </a:lnTo>
                  <a:lnTo>
                    <a:pt x="12610" y="3256"/>
                  </a:lnTo>
                  <a:lnTo>
                    <a:pt x="12602" y="3263"/>
                  </a:lnTo>
                  <a:lnTo>
                    <a:pt x="12596" y="3270"/>
                  </a:lnTo>
                  <a:lnTo>
                    <a:pt x="12588" y="3277"/>
                  </a:lnTo>
                  <a:lnTo>
                    <a:pt x="12582" y="3286"/>
                  </a:lnTo>
                  <a:lnTo>
                    <a:pt x="12575" y="3294"/>
                  </a:lnTo>
                  <a:lnTo>
                    <a:pt x="12570" y="3304"/>
                  </a:lnTo>
                  <a:lnTo>
                    <a:pt x="12565" y="3315"/>
                  </a:lnTo>
                  <a:lnTo>
                    <a:pt x="12560" y="3325"/>
                  </a:lnTo>
                  <a:lnTo>
                    <a:pt x="12556" y="3336"/>
                  </a:lnTo>
                  <a:lnTo>
                    <a:pt x="12552" y="3348"/>
                  </a:lnTo>
                  <a:lnTo>
                    <a:pt x="12549" y="3361"/>
                  </a:lnTo>
                  <a:lnTo>
                    <a:pt x="12546" y="3375"/>
                  </a:lnTo>
                  <a:lnTo>
                    <a:pt x="12544" y="3389"/>
                  </a:lnTo>
                  <a:lnTo>
                    <a:pt x="12542" y="3404"/>
                  </a:lnTo>
                  <a:lnTo>
                    <a:pt x="12541" y="3419"/>
                  </a:lnTo>
                  <a:lnTo>
                    <a:pt x="12541" y="3451"/>
                  </a:lnTo>
                  <a:lnTo>
                    <a:pt x="12543" y="3480"/>
                  </a:lnTo>
                  <a:lnTo>
                    <a:pt x="12546" y="3508"/>
                  </a:lnTo>
                  <a:lnTo>
                    <a:pt x="12551" y="3534"/>
                  </a:lnTo>
                  <a:lnTo>
                    <a:pt x="12557" y="3557"/>
                  </a:lnTo>
                  <a:lnTo>
                    <a:pt x="12564" y="3578"/>
                  </a:lnTo>
                  <a:lnTo>
                    <a:pt x="12571" y="3596"/>
                  </a:lnTo>
                  <a:lnTo>
                    <a:pt x="12579" y="3611"/>
                  </a:lnTo>
                  <a:lnTo>
                    <a:pt x="12675" y="3588"/>
                  </a:lnTo>
                  <a:close/>
                  <a:moveTo>
                    <a:pt x="12916" y="3361"/>
                  </a:moveTo>
                  <a:lnTo>
                    <a:pt x="12929" y="3362"/>
                  </a:lnTo>
                  <a:lnTo>
                    <a:pt x="12941" y="3365"/>
                  </a:lnTo>
                  <a:lnTo>
                    <a:pt x="12951" y="3368"/>
                  </a:lnTo>
                  <a:lnTo>
                    <a:pt x="12960" y="3373"/>
                  </a:lnTo>
                  <a:lnTo>
                    <a:pt x="12968" y="3378"/>
                  </a:lnTo>
                  <a:lnTo>
                    <a:pt x="12976" y="3383"/>
                  </a:lnTo>
                  <a:lnTo>
                    <a:pt x="12982" y="3390"/>
                  </a:lnTo>
                  <a:lnTo>
                    <a:pt x="12989" y="3397"/>
                  </a:lnTo>
                  <a:lnTo>
                    <a:pt x="12993" y="3405"/>
                  </a:lnTo>
                  <a:lnTo>
                    <a:pt x="12997" y="3412"/>
                  </a:lnTo>
                  <a:lnTo>
                    <a:pt x="13001" y="3420"/>
                  </a:lnTo>
                  <a:lnTo>
                    <a:pt x="13003" y="3427"/>
                  </a:lnTo>
                  <a:lnTo>
                    <a:pt x="13005" y="3436"/>
                  </a:lnTo>
                  <a:lnTo>
                    <a:pt x="13006" y="3443"/>
                  </a:lnTo>
                  <a:lnTo>
                    <a:pt x="13007" y="3450"/>
                  </a:lnTo>
                  <a:lnTo>
                    <a:pt x="13007" y="3457"/>
                  </a:lnTo>
                  <a:lnTo>
                    <a:pt x="13006" y="3464"/>
                  </a:lnTo>
                  <a:lnTo>
                    <a:pt x="13005" y="3470"/>
                  </a:lnTo>
                  <a:lnTo>
                    <a:pt x="13004" y="3477"/>
                  </a:lnTo>
                  <a:lnTo>
                    <a:pt x="13002" y="3483"/>
                  </a:lnTo>
                  <a:lnTo>
                    <a:pt x="12998" y="3489"/>
                  </a:lnTo>
                  <a:lnTo>
                    <a:pt x="12995" y="3494"/>
                  </a:lnTo>
                  <a:lnTo>
                    <a:pt x="12991" y="3499"/>
                  </a:lnTo>
                  <a:lnTo>
                    <a:pt x="12987" y="3505"/>
                  </a:lnTo>
                  <a:lnTo>
                    <a:pt x="12981" y="3509"/>
                  </a:lnTo>
                  <a:lnTo>
                    <a:pt x="12976" y="3512"/>
                  </a:lnTo>
                  <a:lnTo>
                    <a:pt x="12969" y="3515"/>
                  </a:lnTo>
                  <a:lnTo>
                    <a:pt x="12963" y="3519"/>
                  </a:lnTo>
                  <a:lnTo>
                    <a:pt x="12956" y="3521"/>
                  </a:lnTo>
                  <a:lnTo>
                    <a:pt x="12947" y="3522"/>
                  </a:lnTo>
                  <a:lnTo>
                    <a:pt x="12938" y="3523"/>
                  </a:lnTo>
                  <a:lnTo>
                    <a:pt x="12929" y="3523"/>
                  </a:lnTo>
                  <a:lnTo>
                    <a:pt x="12915" y="3521"/>
                  </a:lnTo>
                  <a:lnTo>
                    <a:pt x="12902" y="3517"/>
                  </a:lnTo>
                  <a:lnTo>
                    <a:pt x="12890" y="3513"/>
                  </a:lnTo>
                  <a:lnTo>
                    <a:pt x="12880" y="3507"/>
                  </a:lnTo>
                  <a:lnTo>
                    <a:pt x="12872" y="3498"/>
                  </a:lnTo>
                  <a:lnTo>
                    <a:pt x="12864" y="3490"/>
                  </a:lnTo>
                  <a:lnTo>
                    <a:pt x="12858" y="3479"/>
                  </a:lnTo>
                  <a:lnTo>
                    <a:pt x="12851" y="3468"/>
                  </a:lnTo>
                  <a:lnTo>
                    <a:pt x="12847" y="3456"/>
                  </a:lnTo>
                  <a:lnTo>
                    <a:pt x="12844" y="3443"/>
                  </a:lnTo>
                  <a:lnTo>
                    <a:pt x="12841" y="3430"/>
                  </a:lnTo>
                  <a:lnTo>
                    <a:pt x="12839" y="3416"/>
                  </a:lnTo>
                  <a:lnTo>
                    <a:pt x="12837" y="3402"/>
                  </a:lnTo>
                  <a:lnTo>
                    <a:pt x="12837" y="3387"/>
                  </a:lnTo>
                  <a:lnTo>
                    <a:pt x="12837" y="3373"/>
                  </a:lnTo>
                  <a:lnTo>
                    <a:pt x="12837" y="3358"/>
                  </a:lnTo>
                  <a:lnTo>
                    <a:pt x="12916" y="3361"/>
                  </a:lnTo>
                  <a:close/>
                  <a:moveTo>
                    <a:pt x="12567" y="3079"/>
                  </a:moveTo>
                  <a:lnTo>
                    <a:pt x="12674" y="3083"/>
                  </a:lnTo>
                  <a:lnTo>
                    <a:pt x="12677" y="3011"/>
                  </a:lnTo>
                  <a:lnTo>
                    <a:pt x="12931" y="3023"/>
                  </a:lnTo>
                  <a:lnTo>
                    <a:pt x="12957" y="3024"/>
                  </a:lnTo>
                  <a:lnTo>
                    <a:pt x="12988" y="3023"/>
                  </a:lnTo>
                  <a:lnTo>
                    <a:pt x="13004" y="3021"/>
                  </a:lnTo>
                  <a:lnTo>
                    <a:pt x="13021" y="3018"/>
                  </a:lnTo>
                  <a:lnTo>
                    <a:pt x="13037" y="3013"/>
                  </a:lnTo>
                  <a:lnTo>
                    <a:pt x="13053" y="3007"/>
                  </a:lnTo>
                  <a:lnTo>
                    <a:pt x="13062" y="3004"/>
                  </a:lnTo>
                  <a:lnTo>
                    <a:pt x="13069" y="2999"/>
                  </a:lnTo>
                  <a:lnTo>
                    <a:pt x="13077" y="2995"/>
                  </a:lnTo>
                  <a:lnTo>
                    <a:pt x="13084" y="2990"/>
                  </a:lnTo>
                  <a:lnTo>
                    <a:pt x="13091" y="2983"/>
                  </a:lnTo>
                  <a:lnTo>
                    <a:pt x="13097" y="2977"/>
                  </a:lnTo>
                  <a:lnTo>
                    <a:pt x="13104" y="2969"/>
                  </a:lnTo>
                  <a:lnTo>
                    <a:pt x="13109" y="2962"/>
                  </a:lnTo>
                  <a:lnTo>
                    <a:pt x="13114" y="2953"/>
                  </a:lnTo>
                  <a:lnTo>
                    <a:pt x="13120" y="2945"/>
                  </a:lnTo>
                  <a:lnTo>
                    <a:pt x="13124" y="2934"/>
                  </a:lnTo>
                  <a:lnTo>
                    <a:pt x="13127" y="2923"/>
                  </a:lnTo>
                  <a:lnTo>
                    <a:pt x="13131" y="2911"/>
                  </a:lnTo>
                  <a:lnTo>
                    <a:pt x="13133" y="2900"/>
                  </a:lnTo>
                  <a:lnTo>
                    <a:pt x="13135" y="2886"/>
                  </a:lnTo>
                  <a:lnTo>
                    <a:pt x="13136" y="2872"/>
                  </a:lnTo>
                  <a:lnTo>
                    <a:pt x="13136" y="2841"/>
                  </a:lnTo>
                  <a:lnTo>
                    <a:pt x="13135" y="2814"/>
                  </a:lnTo>
                  <a:lnTo>
                    <a:pt x="13134" y="2802"/>
                  </a:lnTo>
                  <a:lnTo>
                    <a:pt x="13132" y="2791"/>
                  </a:lnTo>
                  <a:lnTo>
                    <a:pt x="13129" y="2782"/>
                  </a:lnTo>
                  <a:lnTo>
                    <a:pt x="13127" y="2773"/>
                  </a:lnTo>
                  <a:lnTo>
                    <a:pt x="13016" y="2770"/>
                  </a:lnTo>
                  <a:lnTo>
                    <a:pt x="13018" y="2782"/>
                  </a:lnTo>
                  <a:lnTo>
                    <a:pt x="13019" y="2792"/>
                  </a:lnTo>
                  <a:lnTo>
                    <a:pt x="13019" y="2804"/>
                  </a:lnTo>
                  <a:lnTo>
                    <a:pt x="13019" y="2818"/>
                  </a:lnTo>
                  <a:lnTo>
                    <a:pt x="13018" y="2826"/>
                  </a:lnTo>
                  <a:lnTo>
                    <a:pt x="13017" y="2833"/>
                  </a:lnTo>
                  <a:lnTo>
                    <a:pt x="13015" y="2841"/>
                  </a:lnTo>
                  <a:lnTo>
                    <a:pt x="13012" y="2846"/>
                  </a:lnTo>
                  <a:lnTo>
                    <a:pt x="13009" y="2852"/>
                  </a:lnTo>
                  <a:lnTo>
                    <a:pt x="13005" y="2858"/>
                  </a:lnTo>
                  <a:lnTo>
                    <a:pt x="13001" y="2862"/>
                  </a:lnTo>
                  <a:lnTo>
                    <a:pt x="12994" y="2866"/>
                  </a:lnTo>
                  <a:lnTo>
                    <a:pt x="12989" y="2870"/>
                  </a:lnTo>
                  <a:lnTo>
                    <a:pt x="12981" y="2873"/>
                  </a:lnTo>
                  <a:lnTo>
                    <a:pt x="12974" y="2875"/>
                  </a:lnTo>
                  <a:lnTo>
                    <a:pt x="12965" y="2877"/>
                  </a:lnTo>
                  <a:lnTo>
                    <a:pt x="12956" y="2878"/>
                  </a:lnTo>
                  <a:lnTo>
                    <a:pt x="12945" y="2878"/>
                  </a:lnTo>
                  <a:lnTo>
                    <a:pt x="12934" y="2879"/>
                  </a:lnTo>
                  <a:lnTo>
                    <a:pt x="12922" y="2878"/>
                  </a:lnTo>
                  <a:lnTo>
                    <a:pt x="12684" y="2867"/>
                  </a:lnTo>
                  <a:lnTo>
                    <a:pt x="12689" y="2746"/>
                  </a:lnTo>
                  <a:lnTo>
                    <a:pt x="12582" y="2742"/>
                  </a:lnTo>
                  <a:lnTo>
                    <a:pt x="12577" y="2863"/>
                  </a:lnTo>
                  <a:lnTo>
                    <a:pt x="12434" y="2857"/>
                  </a:lnTo>
                  <a:lnTo>
                    <a:pt x="12469" y="3003"/>
                  </a:lnTo>
                  <a:lnTo>
                    <a:pt x="12570" y="3007"/>
                  </a:lnTo>
                  <a:lnTo>
                    <a:pt x="12567" y="3079"/>
                  </a:lnTo>
                  <a:close/>
                  <a:moveTo>
                    <a:pt x="12443" y="2451"/>
                  </a:moveTo>
                  <a:lnTo>
                    <a:pt x="12436" y="2451"/>
                  </a:lnTo>
                  <a:lnTo>
                    <a:pt x="12427" y="2452"/>
                  </a:lnTo>
                  <a:lnTo>
                    <a:pt x="12420" y="2453"/>
                  </a:lnTo>
                  <a:lnTo>
                    <a:pt x="12412" y="2455"/>
                  </a:lnTo>
                  <a:lnTo>
                    <a:pt x="12405" y="2459"/>
                  </a:lnTo>
                  <a:lnTo>
                    <a:pt x="12398" y="2462"/>
                  </a:lnTo>
                  <a:lnTo>
                    <a:pt x="12393" y="2466"/>
                  </a:lnTo>
                  <a:lnTo>
                    <a:pt x="12387" y="2470"/>
                  </a:lnTo>
                  <a:lnTo>
                    <a:pt x="12382" y="2476"/>
                  </a:lnTo>
                  <a:lnTo>
                    <a:pt x="12377" y="2481"/>
                  </a:lnTo>
                  <a:lnTo>
                    <a:pt x="12374" y="2488"/>
                  </a:lnTo>
                  <a:lnTo>
                    <a:pt x="12369" y="2494"/>
                  </a:lnTo>
                  <a:lnTo>
                    <a:pt x="12367" y="2502"/>
                  </a:lnTo>
                  <a:lnTo>
                    <a:pt x="12365" y="2509"/>
                  </a:lnTo>
                  <a:lnTo>
                    <a:pt x="12363" y="2518"/>
                  </a:lnTo>
                  <a:lnTo>
                    <a:pt x="12363" y="2526"/>
                  </a:lnTo>
                  <a:lnTo>
                    <a:pt x="12363" y="2535"/>
                  </a:lnTo>
                  <a:lnTo>
                    <a:pt x="12363" y="2543"/>
                  </a:lnTo>
                  <a:lnTo>
                    <a:pt x="12365" y="2551"/>
                  </a:lnTo>
                  <a:lnTo>
                    <a:pt x="12367" y="2558"/>
                  </a:lnTo>
                  <a:lnTo>
                    <a:pt x="12369" y="2565"/>
                  </a:lnTo>
                  <a:lnTo>
                    <a:pt x="12373" y="2571"/>
                  </a:lnTo>
                  <a:lnTo>
                    <a:pt x="12377" y="2578"/>
                  </a:lnTo>
                  <a:lnTo>
                    <a:pt x="12382" y="2583"/>
                  </a:lnTo>
                  <a:lnTo>
                    <a:pt x="12387" y="2588"/>
                  </a:lnTo>
                  <a:lnTo>
                    <a:pt x="12393" y="2593"/>
                  </a:lnTo>
                  <a:lnTo>
                    <a:pt x="12399" y="2597"/>
                  </a:lnTo>
                  <a:lnTo>
                    <a:pt x="12406" y="2600"/>
                  </a:lnTo>
                  <a:lnTo>
                    <a:pt x="12413" y="2604"/>
                  </a:lnTo>
                  <a:lnTo>
                    <a:pt x="12421" y="2606"/>
                  </a:lnTo>
                  <a:lnTo>
                    <a:pt x="12428" y="2607"/>
                  </a:lnTo>
                  <a:lnTo>
                    <a:pt x="12437" y="2608"/>
                  </a:lnTo>
                  <a:lnTo>
                    <a:pt x="12445" y="2608"/>
                  </a:lnTo>
                  <a:lnTo>
                    <a:pt x="12453" y="2607"/>
                  </a:lnTo>
                  <a:lnTo>
                    <a:pt x="12461" y="2606"/>
                  </a:lnTo>
                  <a:lnTo>
                    <a:pt x="12468" y="2604"/>
                  </a:lnTo>
                  <a:lnTo>
                    <a:pt x="12475" y="2600"/>
                  </a:lnTo>
                  <a:lnTo>
                    <a:pt x="12481" y="2597"/>
                  </a:lnTo>
                  <a:lnTo>
                    <a:pt x="12487" y="2594"/>
                  </a:lnTo>
                  <a:lnTo>
                    <a:pt x="12493" y="2588"/>
                  </a:lnTo>
                  <a:lnTo>
                    <a:pt x="12498" y="2583"/>
                  </a:lnTo>
                  <a:lnTo>
                    <a:pt x="12504" y="2578"/>
                  </a:lnTo>
                  <a:lnTo>
                    <a:pt x="12507" y="2571"/>
                  </a:lnTo>
                  <a:lnTo>
                    <a:pt x="12511" y="2565"/>
                  </a:lnTo>
                  <a:lnTo>
                    <a:pt x="12513" y="2557"/>
                  </a:lnTo>
                  <a:lnTo>
                    <a:pt x="12515" y="2550"/>
                  </a:lnTo>
                  <a:lnTo>
                    <a:pt x="12518" y="2542"/>
                  </a:lnTo>
                  <a:lnTo>
                    <a:pt x="12519" y="2534"/>
                  </a:lnTo>
                  <a:lnTo>
                    <a:pt x="12519" y="2525"/>
                  </a:lnTo>
                  <a:lnTo>
                    <a:pt x="12518" y="2517"/>
                  </a:lnTo>
                  <a:lnTo>
                    <a:pt x="12516" y="2509"/>
                  </a:lnTo>
                  <a:lnTo>
                    <a:pt x="12514" y="2502"/>
                  </a:lnTo>
                  <a:lnTo>
                    <a:pt x="12511" y="2495"/>
                  </a:lnTo>
                  <a:lnTo>
                    <a:pt x="12508" y="2488"/>
                  </a:lnTo>
                  <a:lnTo>
                    <a:pt x="12504" y="2482"/>
                  </a:lnTo>
                  <a:lnTo>
                    <a:pt x="12499" y="2476"/>
                  </a:lnTo>
                  <a:lnTo>
                    <a:pt x="12494" y="2470"/>
                  </a:lnTo>
                  <a:lnTo>
                    <a:pt x="12489" y="2466"/>
                  </a:lnTo>
                  <a:lnTo>
                    <a:pt x="12482" y="2462"/>
                  </a:lnTo>
                  <a:lnTo>
                    <a:pt x="12476" y="2459"/>
                  </a:lnTo>
                  <a:lnTo>
                    <a:pt x="12468" y="2455"/>
                  </a:lnTo>
                  <a:lnTo>
                    <a:pt x="12461" y="2453"/>
                  </a:lnTo>
                  <a:lnTo>
                    <a:pt x="12452" y="2452"/>
                  </a:lnTo>
                  <a:lnTo>
                    <a:pt x="12443" y="2451"/>
                  </a:lnTo>
                  <a:close/>
                  <a:moveTo>
                    <a:pt x="12587" y="2609"/>
                  </a:moveTo>
                  <a:lnTo>
                    <a:pt x="13136" y="2634"/>
                  </a:lnTo>
                  <a:lnTo>
                    <a:pt x="13142" y="2488"/>
                  </a:lnTo>
                  <a:lnTo>
                    <a:pt x="12594" y="2463"/>
                  </a:lnTo>
                  <a:lnTo>
                    <a:pt x="12587" y="2609"/>
                  </a:lnTo>
                  <a:close/>
                  <a:moveTo>
                    <a:pt x="12706" y="1537"/>
                  </a:moveTo>
                  <a:lnTo>
                    <a:pt x="12632" y="1540"/>
                  </a:lnTo>
                  <a:lnTo>
                    <a:pt x="12626" y="1667"/>
                  </a:lnTo>
                  <a:lnTo>
                    <a:pt x="12645" y="1667"/>
                  </a:lnTo>
                  <a:lnTo>
                    <a:pt x="12664" y="1667"/>
                  </a:lnTo>
                  <a:lnTo>
                    <a:pt x="12683" y="1667"/>
                  </a:lnTo>
                  <a:lnTo>
                    <a:pt x="12703" y="1667"/>
                  </a:lnTo>
                  <a:lnTo>
                    <a:pt x="12724" y="1668"/>
                  </a:lnTo>
                  <a:lnTo>
                    <a:pt x="12745" y="1668"/>
                  </a:lnTo>
                  <a:lnTo>
                    <a:pt x="12768" y="1669"/>
                  </a:lnTo>
                  <a:lnTo>
                    <a:pt x="12791" y="1670"/>
                  </a:lnTo>
                  <a:lnTo>
                    <a:pt x="13176" y="1687"/>
                  </a:lnTo>
                  <a:lnTo>
                    <a:pt x="13182" y="1541"/>
                  </a:lnTo>
                  <a:lnTo>
                    <a:pt x="12856" y="1526"/>
                  </a:lnTo>
                  <a:lnTo>
                    <a:pt x="12841" y="1525"/>
                  </a:lnTo>
                  <a:lnTo>
                    <a:pt x="12827" y="1523"/>
                  </a:lnTo>
                  <a:lnTo>
                    <a:pt x="12814" y="1520"/>
                  </a:lnTo>
                  <a:lnTo>
                    <a:pt x="12803" y="1516"/>
                  </a:lnTo>
                  <a:lnTo>
                    <a:pt x="12792" y="1510"/>
                  </a:lnTo>
                  <a:lnTo>
                    <a:pt x="12784" y="1504"/>
                  </a:lnTo>
                  <a:lnTo>
                    <a:pt x="12776" y="1498"/>
                  </a:lnTo>
                  <a:lnTo>
                    <a:pt x="12769" y="1491"/>
                  </a:lnTo>
                  <a:lnTo>
                    <a:pt x="12762" y="1484"/>
                  </a:lnTo>
                  <a:lnTo>
                    <a:pt x="12758" y="1476"/>
                  </a:lnTo>
                  <a:lnTo>
                    <a:pt x="12754" y="1467"/>
                  </a:lnTo>
                  <a:lnTo>
                    <a:pt x="12750" y="1460"/>
                  </a:lnTo>
                  <a:lnTo>
                    <a:pt x="12748" y="1451"/>
                  </a:lnTo>
                  <a:lnTo>
                    <a:pt x="12746" y="1444"/>
                  </a:lnTo>
                  <a:lnTo>
                    <a:pt x="12746" y="1435"/>
                  </a:lnTo>
                  <a:lnTo>
                    <a:pt x="12746" y="1428"/>
                  </a:lnTo>
                  <a:lnTo>
                    <a:pt x="12747" y="1417"/>
                  </a:lnTo>
                  <a:lnTo>
                    <a:pt x="12749" y="1407"/>
                  </a:lnTo>
                  <a:lnTo>
                    <a:pt x="12753" y="1398"/>
                  </a:lnTo>
                  <a:lnTo>
                    <a:pt x="12757" y="1389"/>
                  </a:lnTo>
                  <a:lnTo>
                    <a:pt x="12762" y="1382"/>
                  </a:lnTo>
                  <a:lnTo>
                    <a:pt x="12769" y="1375"/>
                  </a:lnTo>
                  <a:lnTo>
                    <a:pt x="12776" y="1370"/>
                  </a:lnTo>
                  <a:lnTo>
                    <a:pt x="12784" y="1364"/>
                  </a:lnTo>
                  <a:lnTo>
                    <a:pt x="12792" y="1360"/>
                  </a:lnTo>
                  <a:lnTo>
                    <a:pt x="12802" y="1357"/>
                  </a:lnTo>
                  <a:lnTo>
                    <a:pt x="12812" y="1354"/>
                  </a:lnTo>
                  <a:lnTo>
                    <a:pt x="12822" y="1353"/>
                  </a:lnTo>
                  <a:lnTo>
                    <a:pt x="12834" y="1351"/>
                  </a:lnTo>
                  <a:lnTo>
                    <a:pt x="12845" y="1349"/>
                  </a:lnTo>
                  <a:lnTo>
                    <a:pt x="12858" y="1349"/>
                  </a:lnTo>
                  <a:lnTo>
                    <a:pt x="12870" y="1349"/>
                  </a:lnTo>
                  <a:lnTo>
                    <a:pt x="13191" y="1364"/>
                  </a:lnTo>
                  <a:lnTo>
                    <a:pt x="13197" y="1219"/>
                  </a:lnTo>
                  <a:lnTo>
                    <a:pt x="12861" y="1204"/>
                  </a:lnTo>
                  <a:lnTo>
                    <a:pt x="12833" y="1204"/>
                  </a:lnTo>
                  <a:lnTo>
                    <a:pt x="12806" y="1205"/>
                  </a:lnTo>
                  <a:lnTo>
                    <a:pt x="12783" y="1208"/>
                  </a:lnTo>
                  <a:lnTo>
                    <a:pt x="12760" y="1212"/>
                  </a:lnTo>
                  <a:lnTo>
                    <a:pt x="12740" y="1220"/>
                  </a:lnTo>
                  <a:lnTo>
                    <a:pt x="12721" y="1227"/>
                  </a:lnTo>
                  <a:lnTo>
                    <a:pt x="12704" y="1237"/>
                  </a:lnTo>
                  <a:lnTo>
                    <a:pt x="12689" y="1248"/>
                  </a:lnTo>
                  <a:lnTo>
                    <a:pt x="12675" y="1259"/>
                  </a:lnTo>
                  <a:lnTo>
                    <a:pt x="12664" y="1272"/>
                  </a:lnTo>
                  <a:lnTo>
                    <a:pt x="12654" y="1287"/>
                  </a:lnTo>
                  <a:lnTo>
                    <a:pt x="12645" y="1302"/>
                  </a:lnTo>
                  <a:lnTo>
                    <a:pt x="12639" y="1318"/>
                  </a:lnTo>
                  <a:lnTo>
                    <a:pt x="12633" y="1336"/>
                  </a:lnTo>
                  <a:lnTo>
                    <a:pt x="12630" y="1353"/>
                  </a:lnTo>
                  <a:lnTo>
                    <a:pt x="12629" y="1372"/>
                  </a:lnTo>
                  <a:lnTo>
                    <a:pt x="12628" y="1386"/>
                  </a:lnTo>
                  <a:lnTo>
                    <a:pt x="12629" y="1401"/>
                  </a:lnTo>
                  <a:lnTo>
                    <a:pt x="12631" y="1414"/>
                  </a:lnTo>
                  <a:lnTo>
                    <a:pt x="12633" y="1427"/>
                  </a:lnTo>
                  <a:lnTo>
                    <a:pt x="12637" y="1440"/>
                  </a:lnTo>
                  <a:lnTo>
                    <a:pt x="12641" y="1451"/>
                  </a:lnTo>
                  <a:lnTo>
                    <a:pt x="12646" y="1462"/>
                  </a:lnTo>
                  <a:lnTo>
                    <a:pt x="12652" y="1473"/>
                  </a:lnTo>
                  <a:lnTo>
                    <a:pt x="12657" y="1482"/>
                  </a:lnTo>
                  <a:lnTo>
                    <a:pt x="12664" y="1492"/>
                  </a:lnTo>
                  <a:lnTo>
                    <a:pt x="12670" y="1501"/>
                  </a:lnTo>
                  <a:lnTo>
                    <a:pt x="12677" y="1508"/>
                  </a:lnTo>
                  <a:lnTo>
                    <a:pt x="12685" y="1516"/>
                  </a:lnTo>
                  <a:lnTo>
                    <a:pt x="12691" y="1523"/>
                  </a:lnTo>
                  <a:lnTo>
                    <a:pt x="12699" y="1529"/>
                  </a:lnTo>
                  <a:lnTo>
                    <a:pt x="12706" y="1534"/>
                  </a:lnTo>
                  <a:lnTo>
                    <a:pt x="12706" y="1537"/>
                  </a:lnTo>
                  <a:close/>
                  <a:moveTo>
                    <a:pt x="12599" y="2063"/>
                  </a:moveTo>
                  <a:lnTo>
                    <a:pt x="12598" y="2077"/>
                  </a:lnTo>
                  <a:lnTo>
                    <a:pt x="12599" y="2091"/>
                  </a:lnTo>
                  <a:lnTo>
                    <a:pt x="12600" y="2104"/>
                  </a:lnTo>
                  <a:lnTo>
                    <a:pt x="12601" y="2116"/>
                  </a:lnTo>
                  <a:lnTo>
                    <a:pt x="12603" y="2130"/>
                  </a:lnTo>
                  <a:lnTo>
                    <a:pt x="12607" y="2142"/>
                  </a:lnTo>
                  <a:lnTo>
                    <a:pt x="12610" y="2155"/>
                  </a:lnTo>
                  <a:lnTo>
                    <a:pt x="12614" y="2167"/>
                  </a:lnTo>
                  <a:lnTo>
                    <a:pt x="12618" y="2179"/>
                  </a:lnTo>
                  <a:lnTo>
                    <a:pt x="12624" y="2190"/>
                  </a:lnTo>
                  <a:lnTo>
                    <a:pt x="12629" y="2201"/>
                  </a:lnTo>
                  <a:lnTo>
                    <a:pt x="12636" y="2212"/>
                  </a:lnTo>
                  <a:lnTo>
                    <a:pt x="12642" y="2223"/>
                  </a:lnTo>
                  <a:lnTo>
                    <a:pt x="12650" y="2232"/>
                  </a:lnTo>
                  <a:lnTo>
                    <a:pt x="12658" y="2242"/>
                  </a:lnTo>
                  <a:lnTo>
                    <a:pt x="12667" y="2252"/>
                  </a:lnTo>
                  <a:lnTo>
                    <a:pt x="12675" y="2260"/>
                  </a:lnTo>
                  <a:lnTo>
                    <a:pt x="12685" y="2269"/>
                  </a:lnTo>
                  <a:lnTo>
                    <a:pt x="12696" y="2277"/>
                  </a:lnTo>
                  <a:lnTo>
                    <a:pt x="12706" y="2285"/>
                  </a:lnTo>
                  <a:lnTo>
                    <a:pt x="12717" y="2291"/>
                  </a:lnTo>
                  <a:lnTo>
                    <a:pt x="12729" y="2298"/>
                  </a:lnTo>
                  <a:lnTo>
                    <a:pt x="12742" y="2304"/>
                  </a:lnTo>
                  <a:lnTo>
                    <a:pt x="12755" y="2310"/>
                  </a:lnTo>
                  <a:lnTo>
                    <a:pt x="12769" y="2315"/>
                  </a:lnTo>
                  <a:lnTo>
                    <a:pt x="12783" y="2319"/>
                  </a:lnTo>
                  <a:lnTo>
                    <a:pt x="12797" y="2324"/>
                  </a:lnTo>
                  <a:lnTo>
                    <a:pt x="12812" y="2327"/>
                  </a:lnTo>
                  <a:lnTo>
                    <a:pt x="12828" y="2330"/>
                  </a:lnTo>
                  <a:lnTo>
                    <a:pt x="12844" y="2332"/>
                  </a:lnTo>
                  <a:lnTo>
                    <a:pt x="12860" y="2333"/>
                  </a:lnTo>
                  <a:lnTo>
                    <a:pt x="12877" y="2334"/>
                  </a:lnTo>
                  <a:lnTo>
                    <a:pt x="12893" y="2335"/>
                  </a:lnTo>
                  <a:lnTo>
                    <a:pt x="12909" y="2334"/>
                  </a:lnTo>
                  <a:lnTo>
                    <a:pt x="12925" y="2334"/>
                  </a:lnTo>
                  <a:lnTo>
                    <a:pt x="12941" y="2332"/>
                  </a:lnTo>
                  <a:lnTo>
                    <a:pt x="12956" y="2330"/>
                  </a:lnTo>
                  <a:lnTo>
                    <a:pt x="12969" y="2328"/>
                  </a:lnTo>
                  <a:lnTo>
                    <a:pt x="12983" y="2325"/>
                  </a:lnTo>
                  <a:lnTo>
                    <a:pt x="12997" y="2320"/>
                  </a:lnTo>
                  <a:lnTo>
                    <a:pt x="13010" y="2316"/>
                  </a:lnTo>
                  <a:lnTo>
                    <a:pt x="13023" y="2312"/>
                  </a:lnTo>
                  <a:lnTo>
                    <a:pt x="13035" y="2306"/>
                  </a:lnTo>
                  <a:lnTo>
                    <a:pt x="13047" y="2300"/>
                  </a:lnTo>
                  <a:lnTo>
                    <a:pt x="13058" y="2293"/>
                  </a:lnTo>
                  <a:lnTo>
                    <a:pt x="13068" y="2287"/>
                  </a:lnTo>
                  <a:lnTo>
                    <a:pt x="13079" y="2280"/>
                  </a:lnTo>
                  <a:lnTo>
                    <a:pt x="13089" y="2271"/>
                  </a:lnTo>
                  <a:lnTo>
                    <a:pt x="13097" y="2263"/>
                  </a:lnTo>
                  <a:lnTo>
                    <a:pt x="13106" y="2255"/>
                  </a:lnTo>
                  <a:lnTo>
                    <a:pt x="13114" y="2245"/>
                  </a:lnTo>
                  <a:lnTo>
                    <a:pt x="13122" y="2236"/>
                  </a:lnTo>
                  <a:lnTo>
                    <a:pt x="13128" y="2226"/>
                  </a:lnTo>
                  <a:lnTo>
                    <a:pt x="13136" y="2215"/>
                  </a:lnTo>
                  <a:lnTo>
                    <a:pt x="13141" y="2204"/>
                  </a:lnTo>
                  <a:lnTo>
                    <a:pt x="13147" y="2194"/>
                  </a:lnTo>
                  <a:lnTo>
                    <a:pt x="13152" y="2182"/>
                  </a:lnTo>
                  <a:lnTo>
                    <a:pt x="13156" y="2170"/>
                  </a:lnTo>
                  <a:lnTo>
                    <a:pt x="13160" y="2157"/>
                  </a:lnTo>
                  <a:lnTo>
                    <a:pt x="13163" y="2145"/>
                  </a:lnTo>
                  <a:lnTo>
                    <a:pt x="13166" y="2133"/>
                  </a:lnTo>
                  <a:lnTo>
                    <a:pt x="13168" y="2119"/>
                  </a:lnTo>
                  <a:lnTo>
                    <a:pt x="13169" y="2106"/>
                  </a:lnTo>
                  <a:lnTo>
                    <a:pt x="13170" y="2092"/>
                  </a:lnTo>
                  <a:lnTo>
                    <a:pt x="13170" y="2069"/>
                  </a:lnTo>
                  <a:lnTo>
                    <a:pt x="13168" y="2046"/>
                  </a:lnTo>
                  <a:lnTo>
                    <a:pt x="13164" y="2022"/>
                  </a:lnTo>
                  <a:lnTo>
                    <a:pt x="13158" y="2000"/>
                  </a:lnTo>
                  <a:lnTo>
                    <a:pt x="13154" y="1989"/>
                  </a:lnTo>
                  <a:lnTo>
                    <a:pt x="13150" y="1977"/>
                  </a:lnTo>
                  <a:lnTo>
                    <a:pt x="13144" y="1966"/>
                  </a:lnTo>
                  <a:lnTo>
                    <a:pt x="13139" y="1956"/>
                  </a:lnTo>
                  <a:lnTo>
                    <a:pt x="13133" y="1945"/>
                  </a:lnTo>
                  <a:lnTo>
                    <a:pt x="13126" y="1935"/>
                  </a:lnTo>
                  <a:lnTo>
                    <a:pt x="13119" y="1926"/>
                  </a:lnTo>
                  <a:lnTo>
                    <a:pt x="13110" y="1916"/>
                  </a:lnTo>
                  <a:lnTo>
                    <a:pt x="13102" y="1906"/>
                  </a:lnTo>
                  <a:lnTo>
                    <a:pt x="13093" y="1897"/>
                  </a:lnTo>
                  <a:lnTo>
                    <a:pt x="13083" y="1888"/>
                  </a:lnTo>
                  <a:lnTo>
                    <a:pt x="13073" y="1880"/>
                  </a:lnTo>
                  <a:lnTo>
                    <a:pt x="13061" y="1873"/>
                  </a:lnTo>
                  <a:lnTo>
                    <a:pt x="13049" y="1865"/>
                  </a:lnTo>
                  <a:lnTo>
                    <a:pt x="13036" y="1859"/>
                  </a:lnTo>
                  <a:lnTo>
                    <a:pt x="13023" y="1853"/>
                  </a:lnTo>
                  <a:lnTo>
                    <a:pt x="13009" y="1846"/>
                  </a:lnTo>
                  <a:lnTo>
                    <a:pt x="12994" y="1842"/>
                  </a:lnTo>
                  <a:lnTo>
                    <a:pt x="12979" y="1836"/>
                  </a:lnTo>
                  <a:lnTo>
                    <a:pt x="12963" y="1833"/>
                  </a:lnTo>
                  <a:lnTo>
                    <a:pt x="12946" y="1830"/>
                  </a:lnTo>
                  <a:lnTo>
                    <a:pt x="12929" y="1827"/>
                  </a:lnTo>
                  <a:lnTo>
                    <a:pt x="12909" y="1826"/>
                  </a:lnTo>
                  <a:lnTo>
                    <a:pt x="12891" y="1824"/>
                  </a:lnTo>
                  <a:lnTo>
                    <a:pt x="12875" y="1824"/>
                  </a:lnTo>
                  <a:lnTo>
                    <a:pt x="12860" y="1824"/>
                  </a:lnTo>
                  <a:lnTo>
                    <a:pt x="12845" y="1825"/>
                  </a:lnTo>
                  <a:lnTo>
                    <a:pt x="12831" y="1826"/>
                  </a:lnTo>
                  <a:lnTo>
                    <a:pt x="12816" y="1828"/>
                  </a:lnTo>
                  <a:lnTo>
                    <a:pt x="12802" y="1830"/>
                  </a:lnTo>
                  <a:lnTo>
                    <a:pt x="12789" y="1833"/>
                  </a:lnTo>
                  <a:lnTo>
                    <a:pt x="12775" y="1836"/>
                  </a:lnTo>
                  <a:lnTo>
                    <a:pt x="12763" y="1841"/>
                  </a:lnTo>
                  <a:lnTo>
                    <a:pt x="12750" y="1845"/>
                  </a:lnTo>
                  <a:lnTo>
                    <a:pt x="12739" y="1850"/>
                  </a:lnTo>
                  <a:lnTo>
                    <a:pt x="12727" y="1856"/>
                  </a:lnTo>
                  <a:lnTo>
                    <a:pt x="12715" y="1862"/>
                  </a:lnTo>
                  <a:lnTo>
                    <a:pt x="12704" y="1869"/>
                  </a:lnTo>
                  <a:lnTo>
                    <a:pt x="12695" y="1876"/>
                  </a:lnTo>
                  <a:lnTo>
                    <a:pt x="12685" y="1884"/>
                  </a:lnTo>
                  <a:lnTo>
                    <a:pt x="12675" y="1891"/>
                  </a:lnTo>
                  <a:lnTo>
                    <a:pt x="12666" y="1900"/>
                  </a:lnTo>
                  <a:lnTo>
                    <a:pt x="12658" y="1908"/>
                  </a:lnTo>
                  <a:lnTo>
                    <a:pt x="12650" y="1918"/>
                  </a:lnTo>
                  <a:lnTo>
                    <a:pt x="12642" y="1928"/>
                  </a:lnTo>
                  <a:lnTo>
                    <a:pt x="12636" y="1938"/>
                  </a:lnTo>
                  <a:lnTo>
                    <a:pt x="12629" y="1949"/>
                  </a:lnTo>
                  <a:lnTo>
                    <a:pt x="12624" y="1960"/>
                  </a:lnTo>
                  <a:lnTo>
                    <a:pt x="12618" y="1972"/>
                  </a:lnTo>
                  <a:lnTo>
                    <a:pt x="12614" y="1983"/>
                  </a:lnTo>
                  <a:lnTo>
                    <a:pt x="12610" y="1995"/>
                  </a:lnTo>
                  <a:lnTo>
                    <a:pt x="12607" y="2008"/>
                  </a:lnTo>
                  <a:lnTo>
                    <a:pt x="12603" y="2021"/>
                  </a:lnTo>
                  <a:lnTo>
                    <a:pt x="12601" y="2035"/>
                  </a:lnTo>
                  <a:lnTo>
                    <a:pt x="12599" y="2049"/>
                  </a:lnTo>
                  <a:lnTo>
                    <a:pt x="12599" y="2063"/>
                  </a:lnTo>
                  <a:close/>
                  <a:moveTo>
                    <a:pt x="12888" y="1972"/>
                  </a:moveTo>
                  <a:lnTo>
                    <a:pt x="12906" y="1973"/>
                  </a:lnTo>
                  <a:lnTo>
                    <a:pt x="12923" y="1975"/>
                  </a:lnTo>
                  <a:lnTo>
                    <a:pt x="12941" y="1978"/>
                  </a:lnTo>
                  <a:lnTo>
                    <a:pt x="12957" y="1981"/>
                  </a:lnTo>
                  <a:lnTo>
                    <a:pt x="12972" y="1987"/>
                  </a:lnTo>
                  <a:lnTo>
                    <a:pt x="12987" y="1991"/>
                  </a:lnTo>
                  <a:lnTo>
                    <a:pt x="13001" y="1997"/>
                  </a:lnTo>
                  <a:lnTo>
                    <a:pt x="13012" y="2005"/>
                  </a:lnTo>
                  <a:lnTo>
                    <a:pt x="13024" y="2012"/>
                  </a:lnTo>
                  <a:lnTo>
                    <a:pt x="13034" y="2020"/>
                  </a:lnTo>
                  <a:lnTo>
                    <a:pt x="13044" y="2030"/>
                  </a:lnTo>
                  <a:lnTo>
                    <a:pt x="13050" y="2039"/>
                  </a:lnTo>
                  <a:lnTo>
                    <a:pt x="13056" y="2050"/>
                  </a:lnTo>
                  <a:lnTo>
                    <a:pt x="13060" y="2061"/>
                  </a:lnTo>
                  <a:lnTo>
                    <a:pt x="13063" y="2072"/>
                  </a:lnTo>
                  <a:lnTo>
                    <a:pt x="13063" y="2085"/>
                  </a:lnTo>
                  <a:lnTo>
                    <a:pt x="13062" y="2098"/>
                  </a:lnTo>
                  <a:lnTo>
                    <a:pt x="13059" y="2110"/>
                  </a:lnTo>
                  <a:lnTo>
                    <a:pt x="13053" y="2122"/>
                  </a:lnTo>
                  <a:lnTo>
                    <a:pt x="13047" y="2131"/>
                  </a:lnTo>
                  <a:lnTo>
                    <a:pt x="13039" y="2141"/>
                  </a:lnTo>
                  <a:lnTo>
                    <a:pt x="13030" y="2150"/>
                  </a:lnTo>
                  <a:lnTo>
                    <a:pt x="13019" y="2157"/>
                  </a:lnTo>
                  <a:lnTo>
                    <a:pt x="13007" y="2165"/>
                  </a:lnTo>
                  <a:lnTo>
                    <a:pt x="12994" y="2170"/>
                  </a:lnTo>
                  <a:lnTo>
                    <a:pt x="12980" y="2175"/>
                  </a:lnTo>
                  <a:lnTo>
                    <a:pt x="12965" y="2180"/>
                  </a:lnTo>
                  <a:lnTo>
                    <a:pt x="12949" y="2183"/>
                  </a:lnTo>
                  <a:lnTo>
                    <a:pt x="12933" y="2185"/>
                  </a:lnTo>
                  <a:lnTo>
                    <a:pt x="12916" y="2186"/>
                  </a:lnTo>
                  <a:lnTo>
                    <a:pt x="12898" y="2187"/>
                  </a:lnTo>
                  <a:lnTo>
                    <a:pt x="12880" y="2187"/>
                  </a:lnTo>
                  <a:lnTo>
                    <a:pt x="12864" y="2186"/>
                  </a:lnTo>
                  <a:lnTo>
                    <a:pt x="12848" y="2184"/>
                  </a:lnTo>
                  <a:lnTo>
                    <a:pt x="12832" y="2182"/>
                  </a:lnTo>
                  <a:lnTo>
                    <a:pt x="12817" y="2179"/>
                  </a:lnTo>
                  <a:lnTo>
                    <a:pt x="12802" y="2174"/>
                  </a:lnTo>
                  <a:lnTo>
                    <a:pt x="12787" y="2170"/>
                  </a:lnTo>
                  <a:lnTo>
                    <a:pt x="12773" y="2164"/>
                  </a:lnTo>
                  <a:lnTo>
                    <a:pt x="12760" y="2157"/>
                  </a:lnTo>
                  <a:lnTo>
                    <a:pt x="12748" y="2150"/>
                  </a:lnTo>
                  <a:lnTo>
                    <a:pt x="12738" y="2142"/>
                  </a:lnTo>
                  <a:lnTo>
                    <a:pt x="12728" y="2133"/>
                  </a:lnTo>
                  <a:lnTo>
                    <a:pt x="12720" y="2122"/>
                  </a:lnTo>
                  <a:lnTo>
                    <a:pt x="12714" y="2111"/>
                  </a:lnTo>
                  <a:lnTo>
                    <a:pt x="12709" y="2098"/>
                  </a:lnTo>
                  <a:lnTo>
                    <a:pt x="12708" y="2092"/>
                  </a:lnTo>
                  <a:lnTo>
                    <a:pt x="12706" y="2084"/>
                  </a:lnTo>
                  <a:lnTo>
                    <a:pt x="12706" y="2078"/>
                  </a:lnTo>
                  <a:lnTo>
                    <a:pt x="12706" y="2070"/>
                  </a:lnTo>
                  <a:lnTo>
                    <a:pt x="12708" y="2056"/>
                  </a:lnTo>
                  <a:lnTo>
                    <a:pt x="12711" y="2045"/>
                  </a:lnTo>
                  <a:lnTo>
                    <a:pt x="12716" y="2033"/>
                  </a:lnTo>
                  <a:lnTo>
                    <a:pt x="12724" y="2023"/>
                  </a:lnTo>
                  <a:lnTo>
                    <a:pt x="12732" y="2013"/>
                  </a:lnTo>
                  <a:lnTo>
                    <a:pt x="12742" y="2005"/>
                  </a:lnTo>
                  <a:lnTo>
                    <a:pt x="12754" y="1998"/>
                  </a:lnTo>
                  <a:lnTo>
                    <a:pt x="12766" y="1992"/>
                  </a:lnTo>
                  <a:lnTo>
                    <a:pt x="12779" y="1987"/>
                  </a:lnTo>
                  <a:lnTo>
                    <a:pt x="12793" y="1981"/>
                  </a:lnTo>
                  <a:lnTo>
                    <a:pt x="12808" y="1978"/>
                  </a:lnTo>
                  <a:lnTo>
                    <a:pt x="12823" y="1975"/>
                  </a:lnTo>
                  <a:lnTo>
                    <a:pt x="12840" y="1974"/>
                  </a:lnTo>
                  <a:lnTo>
                    <a:pt x="12856" y="1972"/>
                  </a:lnTo>
                  <a:lnTo>
                    <a:pt x="12872" y="1972"/>
                  </a:lnTo>
                  <a:lnTo>
                    <a:pt x="12888" y="1972"/>
                  </a:lnTo>
                  <a:close/>
                  <a:moveTo>
                    <a:pt x="13177" y="1078"/>
                  </a:moveTo>
                  <a:lnTo>
                    <a:pt x="13184" y="1064"/>
                  </a:lnTo>
                  <a:lnTo>
                    <a:pt x="13193" y="1048"/>
                  </a:lnTo>
                  <a:lnTo>
                    <a:pt x="13199" y="1030"/>
                  </a:lnTo>
                  <a:lnTo>
                    <a:pt x="13206" y="1012"/>
                  </a:lnTo>
                  <a:lnTo>
                    <a:pt x="13210" y="991"/>
                  </a:lnTo>
                  <a:lnTo>
                    <a:pt x="13214" y="970"/>
                  </a:lnTo>
                  <a:lnTo>
                    <a:pt x="13217" y="947"/>
                  </a:lnTo>
                  <a:lnTo>
                    <a:pt x="13219" y="926"/>
                  </a:lnTo>
                  <a:lnTo>
                    <a:pt x="13220" y="900"/>
                  </a:lnTo>
                  <a:lnTo>
                    <a:pt x="13217" y="876"/>
                  </a:lnTo>
                  <a:lnTo>
                    <a:pt x="13214" y="854"/>
                  </a:lnTo>
                  <a:lnTo>
                    <a:pt x="13210" y="833"/>
                  </a:lnTo>
                  <a:lnTo>
                    <a:pt x="13205" y="814"/>
                  </a:lnTo>
                  <a:lnTo>
                    <a:pt x="13197" y="796"/>
                  </a:lnTo>
                  <a:lnTo>
                    <a:pt x="13189" y="779"/>
                  </a:lnTo>
                  <a:lnTo>
                    <a:pt x="13178" y="764"/>
                  </a:lnTo>
                  <a:lnTo>
                    <a:pt x="13166" y="751"/>
                  </a:lnTo>
                  <a:lnTo>
                    <a:pt x="13154" y="739"/>
                  </a:lnTo>
                  <a:lnTo>
                    <a:pt x="13140" y="728"/>
                  </a:lnTo>
                  <a:lnTo>
                    <a:pt x="13125" y="720"/>
                  </a:lnTo>
                  <a:lnTo>
                    <a:pt x="13109" y="713"/>
                  </a:lnTo>
                  <a:lnTo>
                    <a:pt x="13092" y="708"/>
                  </a:lnTo>
                  <a:lnTo>
                    <a:pt x="13074" y="705"/>
                  </a:lnTo>
                  <a:lnTo>
                    <a:pt x="13054" y="703"/>
                  </a:lnTo>
                  <a:lnTo>
                    <a:pt x="13040" y="703"/>
                  </a:lnTo>
                  <a:lnTo>
                    <a:pt x="13026" y="704"/>
                  </a:lnTo>
                  <a:lnTo>
                    <a:pt x="13014" y="706"/>
                  </a:lnTo>
                  <a:lnTo>
                    <a:pt x="13001" y="709"/>
                  </a:lnTo>
                  <a:lnTo>
                    <a:pt x="12989" y="713"/>
                  </a:lnTo>
                  <a:lnTo>
                    <a:pt x="12977" y="718"/>
                  </a:lnTo>
                  <a:lnTo>
                    <a:pt x="12966" y="724"/>
                  </a:lnTo>
                  <a:lnTo>
                    <a:pt x="12956" y="732"/>
                  </a:lnTo>
                  <a:lnTo>
                    <a:pt x="12945" y="740"/>
                  </a:lnTo>
                  <a:lnTo>
                    <a:pt x="12934" y="750"/>
                  </a:lnTo>
                  <a:lnTo>
                    <a:pt x="12924" y="761"/>
                  </a:lnTo>
                  <a:lnTo>
                    <a:pt x="12916" y="772"/>
                  </a:lnTo>
                  <a:lnTo>
                    <a:pt x="12906" y="785"/>
                  </a:lnTo>
                  <a:lnTo>
                    <a:pt x="12898" y="800"/>
                  </a:lnTo>
                  <a:lnTo>
                    <a:pt x="12889" y="815"/>
                  </a:lnTo>
                  <a:lnTo>
                    <a:pt x="12881" y="831"/>
                  </a:lnTo>
                  <a:lnTo>
                    <a:pt x="12871" y="853"/>
                  </a:lnTo>
                  <a:lnTo>
                    <a:pt x="12861" y="871"/>
                  </a:lnTo>
                  <a:lnTo>
                    <a:pt x="12852" y="885"/>
                  </a:lnTo>
                  <a:lnTo>
                    <a:pt x="12844" y="896"/>
                  </a:lnTo>
                  <a:lnTo>
                    <a:pt x="12840" y="900"/>
                  </a:lnTo>
                  <a:lnTo>
                    <a:pt x="12834" y="904"/>
                  </a:lnTo>
                  <a:lnTo>
                    <a:pt x="12830" y="906"/>
                  </a:lnTo>
                  <a:lnTo>
                    <a:pt x="12826" y="910"/>
                  </a:lnTo>
                  <a:lnTo>
                    <a:pt x="12820" y="911"/>
                  </a:lnTo>
                  <a:lnTo>
                    <a:pt x="12816" y="912"/>
                  </a:lnTo>
                  <a:lnTo>
                    <a:pt x="12811" y="913"/>
                  </a:lnTo>
                  <a:lnTo>
                    <a:pt x="12805" y="913"/>
                  </a:lnTo>
                  <a:lnTo>
                    <a:pt x="12800" y="912"/>
                  </a:lnTo>
                  <a:lnTo>
                    <a:pt x="12794" y="911"/>
                  </a:lnTo>
                  <a:lnTo>
                    <a:pt x="12789" y="910"/>
                  </a:lnTo>
                  <a:lnTo>
                    <a:pt x="12785" y="907"/>
                  </a:lnTo>
                  <a:lnTo>
                    <a:pt x="12779" y="904"/>
                  </a:lnTo>
                  <a:lnTo>
                    <a:pt x="12775" y="901"/>
                  </a:lnTo>
                  <a:lnTo>
                    <a:pt x="12772" y="898"/>
                  </a:lnTo>
                  <a:lnTo>
                    <a:pt x="12769" y="894"/>
                  </a:lnTo>
                  <a:lnTo>
                    <a:pt x="12766" y="889"/>
                  </a:lnTo>
                  <a:lnTo>
                    <a:pt x="12762" y="884"/>
                  </a:lnTo>
                  <a:lnTo>
                    <a:pt x="12760" y="879"/>
                  </a:lnTo>
                  <a:lnTo>
                    <a:pt x="12758" y="872"/>
                  </a:lnTo>
                  <a:lnTo>
                    <a:pt x="12757" y="866"/>
                  </a:lnTo>
                  <a:lnTo>
                    <a:pt x="12756" y="858"/>
                  </a:lnTo>
                  <a:lnTo>
                    <a:pt x="12755" y="851"/>
                  </a:lnTo>
                  <a:lnTo>
                    <a:pt x="12755" y="842"/>
                  </a:lnTo>
                  <a:lnTo>
                    <a:pt x="12757" y="827"/>
                  </a:lnTo>
                  <a:lnTo>
                    <a:pt x="12759" y="812"/>
                  </a:lnTo>
                  <a:lnTo>
                    <a:pt x="12762" y="798"/>
                  </a:lnTo>
                  <a:lnTo>
                    <a:pt x="12768" y="784"/>
                  </a:lnTo>
                  <a:lnTo>
                    <a:pt x="12772" y="771"/>
                  </a:lnTo>
                  <a:lnTo>
                    <a:pt x="12777" y="761"/>
                  </a:lnTo>
                  <a:lnTo>
                    <a:pt x="12783" y="750"/>
                  </a:lnTo>
                  <a:lnTo>
                    <a:pt x="12788" y="740"/>
                  </a:lnTo>
                  <a:lnTo>
                    <a:pt x="12687" y="708"/>
                  </a:lnTo>
                  <a:lnTo>
                    <a:pt x="12680" y="721"/>
                  </a:lnTo>
                  <a:lnTo>
                    <a:pt x="12674" y="735"/>
                  </a:lnTo>
                  <a:lnTo>
                    <a:pt x="12668" y="750"/>
                  </a:lnTo>
                  <a:lnTo>
                    <a:pt x="12662" y="766"/>
                  </a:lnTo>
                  <a:lnTo>
                    <a:pt x="12658" y="784"/>
                  </a:lnTo>
                  <a:lnTo>
                    <a:pt x="12655" y="802"/>
                  </a:lnTo>
                  <a:lnTo>
                    <a:pt x="12652" y="823"/>
                  </a:lnTo>
                  <a:lnTo>
                    <a:pt x="12651" y="843"/>
                  </a:lnTo>
                  <a:lnTo>
                    <a:pt x="12651" y="866"/>
                  </a:lnTo>
                  <a:lnTo>
                    <a:pt x="12652" y="887"/>
                  </a:lnTo>
                  <a:lnTo>
                    <a:pt x="12656" y="907"/>
                  </a:lnTo>
                  <a:lnTo>
                    <a:pt x="12660" y="927"/>
                  </a:lnTo>
                  <a:lnTo>
                    <a:pt x="12667" y="945"/>
                  </a:lnTo>
                  <a:lnTo>
                    <a:pt x="12674" y="961"/>
                  </a:lnTo>
                  <a:lnTo>
                    <a:pt x="12684" y="977"/>
                  </a:lnTo>
                  <a:lnTo>
                    <a:pt x="12695" y="991"/>
                  </a:lnTo>
                  <a:lnTo>
                    <a:pt x="12706" y="1004"/>
                  </a:lnTo>
                  <a:lnTo>
                    <a:pt x="12719" y="1016"/>
                  </a:lnTo>
                  <a:lnTo>
                    <a:pt x="12733" y="1025"/>
                  </a:lnTo>
                  <a:lnTo>
                    <a:pt x="12748" y="1034"/>
                  </a:lnTo>
                  <a:lnTo>
                    <a:pt x="12763" y="1041"/>
                  </a:lnTo>
                  <a:lnTo>
                    <a:pt x="12781" y="1046"/>
                  </a:lnTo>
                  <a:lnTo>
                    <a:pt x="12798" y="1049"/>
                  </a:lnTo>
                  <a:lnTo>
                    <a:pt x="12816" y="1051"/>
                  </a:lnTo>
                  <a:lnTo>
                    <a:pt x="12827" y="1051"/>
                  </a:lnTo>
                  <a:lnTo>
                    <a:pt x="12839" y="1050"/>
                  </a:lnTo>
                  <a:lnTo>
                    <a:pt x="12849" y="1048"/>
                  </a:lnTo>
                  <a:lnTo>
                    <a:pt x="12861" y="1046"/>
                  </a:lnTo>
                  <a:lnTo>
                    <a:pt x="12872" y="1042"/>
                  </a:lnTo>
                  <a:lnTo>
                    <a:pt x="12883" y="1036"/>
                  </a:lnTo>
                  <a:lnTo>
                    <a:pt x="12893" y="1031"/>
                  </a:lnTo>
                  <a:lnTo>
                    <a:pt x="12904" y="1023"/>
                  </a:lnTo>
                  <a:lnTo>
                    <a:pt x="12915" y="1015"/>
                  </a:lnTo>
                  <a:lnTo>
                    <a:pt x="12924" y="1005"/>
                  </a:lnTo>
                  <a:lnTo>
                    <a:pt x="12935" y="993"/>
                  </a:lnTo>
                  <a:lnTo>
                    <a:pt x="12945" y="982"/>
                  </a:lnTo>
                  <a:lnTo>
                    <a:pt x="12954" y="968"/>
                  </a:lnTo>
                  <a:lnTo>
                    <a:pt x="12964" y="953"/>
                  </a:lnTo>
                  <a:lnTo>
                    <a:pt x="12973" y="935"/>
                  </a:lnTo>
                  <a:lnTo>
                    <a:pt x="12981" y="917"/>
                  </a:lnTo>
                  <a:lnTo>
                    <a:pt x="12991" y="898"/>
                  </a:lnTo>
                  <a:lnTo>
                    <a:pt x="13001" y="881"/>
                  </a:lnTo>
                  <a:lnTo>
                    <a:pt x="13010" y="868"/>
                  </a:lnTo>
                  <a:lnTo>
                    <a:pt x="13019" y="857"/>
                  </a:lnTo>
                  <a:lnTo>
                    <a:pt x="13024" y="853"/>
                  </a:lnTo>
                  <a:lnTo>
                    <a:pt x="13029" y="850"/>
                  </a:lnTo>
                  <a:lnTo>
                    <a:pt x="13034" y="847"/>
                  </a:lnTo>
                  <a:lnTo>
                    <a:pt x="13038" y="845"/>
                  </a:lnTo>
                  <a:lnTo>
                    <a:pt x="13044" y="843"/>
                  </a:lnTo>
                  <a:lnTo>
                    <a:pt x="13050" y="842"/>
                  </a:lnTo>
                  <a:lnTo>
                    <a:pt x="13055" y="842"/>
                  </a:lnTo>
                  <a:lnTo>
                    <a:pt x="13062" y="842"/>
                  </a:lnTo>
                  <a:lnTo>
                    <a:pt x="13067" y="842"/>
                  </a:lnTo>
                  <a:lnTo>
                    <a:pt x="13074" y="843"/>
                  </a:lnTo>
                  <a:lnTo>
                    <a:pt x="13079" y="845"/>
                  </a:lnTo>
                  <a:lnTo>
                    <a:pt x="13084" y="847"/>
                  </a:lnTo>
                  <a:lnTo>
                    <a:pt x="13089" y="851"/>
                  </a:lnTo>
                  <a:lnTo>
                    <a:pt x="13093" y="854"/>
                  </a:lnTo>
                  <a:lnTo>
                    <a:pt x="13097" y="858"/>
                  </a:lnTo>
                  <a:lnTo>
                    <a:pt x="13100" y="862"/>
                  </a:lnTo>
                  <a:lnTo>
                    <a:pt x="13104" y="868"/>
                  </a:lnTo>
                  <a:lnTo>
                    <a:pt x="13107" y="873"/>
                  </a:lnTo>
                  <a:lnTo>
                    <a:pt x="13109" y="880"/>
                  </a:lnTo>
                  <a:lnTo>
                    <a:pt x="13111" y="886"/>
                  </a:lnTo>
                  <a:lnTo>
                    <a:pt x="13112" y="894"/>
                  </a:lnTo>
                  <a:lnTo>
                    <a:pt x="13113" y="902"/>
                  </a:lnTo>
                  <a:lnTo>
                    <a:pt x="13113" y="911"/>
                  </a:lnTo>
                  <a:lnTo>
                    <a:pt x="13113" y="920"/>
                  </a:lnTo>
                  <a:lnTo>
                    <a:pt x="13112" y="938"/>
                  </a:lnTo>
                  <a:lnTo>
                    <a:pt x="13109" y="955"/>
                  </a:lnTo>
                  <a:lnTo>
                    <a:pt x="13105" y="973"/>
                  </a:lnTo>
                  <a:lnTo>
                    <a:pt x="13098" y="990"/>
                  </a:lnTo>
                  <a:lnTo>
                    <a:pt x="13093" y="1006"/>
                  </a:lnTo>
                  <a:lnTo>
                    <a:pt x="13085" y="1021"/>
                  </a:lnTo>
                  <a:lnTo>
                    <a:pt x="13079" y="1035"/>
                  </a:lnTo>
                  <a:lnTo>
                    <a:pt x="13071" y="1047"/>
                  </a:lnTo>
                  <a:lnTo>
                    <a:pt x="13177" y="10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1" name="矩形 30"/>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2" name="矩形 31"/>
          <p:cNvSpPr/>
          <p:nvPr/>
        </p:nvSpPr>
        <p:spPr>
          <a:xfrm>
            <a:off x="3023419" y="265471"/>
            <a:ext cx="5928852" cy="5943600"/>
          </a:xfrm>
          <a:prstGeom prst="rect">
            <a:avLst/>
          </a:prstGeom>
          <a:noFill/>
          <a:ln w="28575">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48945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7" name="Rectangle 8"/>
          <p:cNvSpPr txBox="1">
            <a:spLocks noChangeArrowheads="1"/>
          </p:cNvSpPr>
          <p:nvPr/>
        </p:nvSpPr>
        <p:spPr>
          <a:xfrm>
            <a:off x="326408" y="1608792"/>
            <a:ext cx="8345643" cy="2385268"/>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en-US" altLang="zh-CN" sz="2400" b="0" dirty="0">
                <a:solidFill>
                  <a:schemeClr val="tx1"/>
                </a:solidFill>
              </a:rPr>
              <a:t>UDP </a:t>
            </a:r>
            <a:r>
              <a:rPr lang="zh-CN" altLang="en-US" sz="2400" b="0" dirty="0">
                <a:solidFill>
                  <a:schemeClr val="tx1"/>
                </a:solidFill>
              </a:rPr>
              <a:t>和 </a:t>
            </a:r>
            <a:r>
              <a:rPr lang="en-US" altLang="zh-CN" sz="2400" b="0" dirty="0">
                <a:solidFill>
                  <a:schemeClr val="tx1"/>
                </a:solidFill>
              </a:rPr>
              <a:t>TCP </a:t>
            </a:r>
            <a:r>
              <a:rPr lang="zh-CN" altLang="en-US" sz="2400" b="0" dirty="0">
                <a:solidFill>
                  <a:schemeClr val="tx1"/>
                </a:solidFill>
              </a:rPr>
              <a:t>使用 “端口号”作为计算机系统中高层应用进程的标识，而</a:t>
            </a:r>
            <a:r>
              <a:rPr lang="en-US" altLang="zh-CN" sz="2400" b="0" dirty="0">
                <a:solidFill>
                  <a:schemeClr val="tx1"/>
                </a:solidFill>
              </a:rPr>
              <a:t>IP</a:t>
            </a:r>
            <a:r>
              <a:rPr lang="zh-CN" altLang="en-US" sz="2400" b="0" dirty="0">
                <a:solidFill>
                  <a:schemeClr val="tx1"/>
                </a:solidFill>
              </a:rPr>
              <a:t>地址则标识了网络中的一台主机， </a:t>
            </a:r>
            <a:r>
              <a:rPr lang="en-US" altLang="zh-CN" sz="2400" b="0" dirty="0">
                <a:solidFill>
                  <a:schemeClr val="tx1"/>
                </a:solidFill>
              </a:rPr>
              <a:t>IP</a:t>
            </a:r>
            <a:r>
              <a:rPr lang="zh-CN" altLang="en-US" sz="2400" b="0" dirty="0">
                <a:solidFill>
                  <a:schemeClr val="tx1"/>
                </a:solidFill>
              </a:rPr>
              <a:t>地址和端口号的组合称为</a:t>
            </a:r>
            <a:r>
              <a:rPr lang="zh-CN" altLang="en-US" sz="2400" dirty="0">
                <a:solidFill>
                  <a:srgbClr val="C00000"/>
                </a:solidFill>
              </a:rPr>
              <a:t>套接字</a:t>
            </a:r>
            <a:r>
              <a:rPr lang="zh-CN" altLang="en-US" sz="2400" b="0" dirty="0">
                <a:solidFill>
                  <a:schemeClr val="tx1"/>
                </a:solidFill>
              </a:rPr>
              <a:t>。</a:t>
            </a:r>
          </a:p>
          <a:p>
            <a:pPr algn="just">
              <a:lnSpc>
                <a:spcPct val="150000"/>
              </a:lnSpc>
              <a:spcBef>
                <a:spcPts val="600"/>
              </a:spcBef>
            </a:pPr>
            <a:endParaRPr lang="zh-CN" altLang="en-US" sz="2400" b="0" dirty="0">
              <a:solidFill>
                <a:schemeClr val="tx1"/>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UDP</a:t>
            </a:r>
            <a:r>
              <a:rPr lang="zh-CN" altLang="en-US" sz="1200" b="1" dirty="0" smtClean="0"/>
              <a:t>协议</a:t>
            </a:r>
            <a:endParaRPr lang="zh-CN" altLang="en-US" sz="1200" b="1" dirty="0"/>
          </a:p>
        </p:txBody>
      </p:sp>
      <p:sp>
        <p:nvSpPr>
          <p:cNvPr id="24" name="文本框 23"/>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6.2.2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套接字</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57754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6.2.2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套接字</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835797"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基本概念示意</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UDP</a:t>
            </a:r>
            <a:r>
              <a:rPr lang="zh-CN" altLang="en-US" sz="1200" b="1" dirty="0" smtClean="0"/>
              <a:t>协议</a:t>
            </a:r>
            <a:endParaRPr lang="zh-CN" altLang="en-US" sz="1200" b="1" dirty="0"/>
          </a:p>
        </p:txBody>
      </p:sp>
      <p:grpSp>
        <p:nvGrpSpPr>
          <p:cNvPr id="24" name="Group 5"/>
          <p:cNvGrpSpPr>
            <a:grpSpLocks/>
          </p:cNvGrpSpPr>
          <p:nvPr/>
        </p:nvGrpSpPr>
        <p:grpSpPr bwMode="auto">
          <a:xfrm>
            <a:off x="3052240" y="2038298"/>
            <a:ext cx="2352675" cy="887412"/>
            <a:chOff x="0" y="0"/>
            <a:chExt cx="1482" cy="559"/>
          </a:xfrm>
          <a:noFill/>
        </p:grpSpPr>
        <p:sp>
          <p:nvSpPr>
            <p:cNvPr id="25" name="Text Box 6"/>
            <p:cNvSpPr txBox="1">
              <a:spLocks noChangeArrowheads="1"/>
            </p:cNvSpPr>
            <p:nvPr/>
          </p:nvSpPr>
          <p:spPr bwMode="auto">
            <a:xfrm>
              <a:off x="374" y="0"/>
              <a:ext cx="753" cy="291"/>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buFont typeface="Arial" panose="020B0604020202020204" pitchFamily="34" charset="0"/>
                <a:buNone/>
                <a:defRPr/>
              </a:pPr>
              <a:r>
                <a:rPr lang="zh-CN" altLang="zh-CN" sz="2400" kern="0" dirty="0">
                  <a:latin typeface="Times New Roman" panose="02020603050405020304" pitchFamily="18" charset="0"/>
                  <a:ea typeface="微软雅黑" panose="020B0503020204020204" pitchFamily="34" charset="-122"/>
                  <a:cs typeface="Times New Roman" panose="02020603050405020304" pitchFamily="18" charset="0"/>
                </a:rPr>
                <a:t>IP </a:t>
              </a:r>
              <a:r>
                <a:rPr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地址</a:t>
              </a:r>
            </a:p>
          </p:txBody>
        </p:sp>
        <p:sp>
          <p:nvSpPr>
            <p:cNvPr id="26" name="Rectangle 7"/>
            <p:cNvSpPr>
              <a:spLocks noChangeArrowheads="1"/>
            </p:cNvSpPr>
            <p:nvPr/>
          </p:nvSpPr>
          <p:spPr bwMode="auto">
            <a:xfrm>
              <a:off x="0" y="284"/>
              <a:ext cx="1482" cy="275"/>
            </a:xfrm>
            <a:prstGeom prst="rect">
              <a:avLst/>
            </a:prstGeom>
            <a:grpFill/>
            <a:ln w="9525" cmpd="sng">
              <a:solidFill>
                <a:srgbClr val="213F99"/>
              </a:solidFill>
              <a:miter lim="800000"/>
              <a:headEnd/>
              <a:tailEnd/>
            </a:ln>
            <a:effectLst>
              <a:outerShdw dist="35921" dir="2700000" algn="ctr" rotWithShape="0">
                <a:srgbClr val="FFFFFF"/>
              </a:outerShdw>
            </a:effectLst>
          </p:spPr>
          <p:txBody>
            <a:bodyPr wrap="none" anchor="ctr"/>
            <a:lstStyle/>
            <a:p>
              <a:pPr algn="ctr" eaLnBrk="1" fontAlgn="auto" hangingPunct="1">
                <a:spcBef>
                  <a:spcPts val="0"/>
                </a:spcBef>
                <a:spcAft>
                  <a:spcPts val="0"/>
                </a:spcAft>
                <a:buFont typeface="Arial" panose="020B0604020202020204" pitchFamily="34" charset="0"/>
                <a:buNone/>
                <a:defRP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202.119.224.201</a:t>
              </a:r>
              <a:endParaRPr lang="zh-CN" altLang="zh-CN" sz="20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7" name="Group 8"/>
          <p:cNvGrpSpPr>
            <a:grpSpLocks/>
          </p:cNvGrpSpPr>
          <p:nvPr/>
        </p:nvGrpSpPr>
        <p:grpSpPr bwMode="auto">
          <a:xfrm>
            <a:off x="5933552" y="2038298"/>
            <a:ext cx="1312863" cy="868362"/>
            <a:chOff x="0" y="0"/>
            <a:chExt cx="827" cy="547"/>
          </a:xfrm>
          <a:noFill/>
        </p:grpSpPr>
        <p:sp>
          <p:nvSpPr>
            <p:cNvPr id="28" name="Text Box 9"/>
            <p:cNvSpPr txBox="1">
              <a:spLocks noChangeArrowheads="1"/>
            </p:cNvSpPr>
            <p:nvPr/>
          </p:nvSpPr>
          <p:spPr bwMode="auto">
            <a:xfrm>
              <a:off x="45" y="0"/>
              <a:ext cx="782" cy="288"/>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buFont typeface="Arial" panose="020B0604020202020204" pitchFamily="34" charset="0"/>
                <a:buNone/>
                <a:defRPr/>
              </a:pPr>
              <a:r>
                <a:rPr lang="zh-CN" altLang="en-US" sz="2400" kern="0" dirty="0">
                  <a:latin typeface="Times New Roman" panose="02020603050405020304" pitchFamily="18" charset="0"/>
                  <a:ea typeface="微软雅黑" panose="020B0503020204020204" pitchFamily="34" charset="-122"/>
                  <a:cs typeface="Times New Roman" panose="02020603050405020304" pitchFamily="18" charset="0"/>
                </a:rPr>
                <a:t>端口号</a:t>
              </a:r>
            </a:p>
          </p:txBody>
        </p:sp>
        <p:sp>
          <p:nvSpPr>
            <p:cNvPr id="31" name="Rectangle 10"/>
            <p:cNvSpPr>
              <a:spLocks noChangeArrowheads="1"/>
            </p:cNvSpPr>
            <p:nvPr/>
          </p:nvSpPr>
          <p:spPr bwMode="auto">
            <a:xfrm>
              <a:off x="0" y="272"/>
              <a:ext cx="706" cy="275"/>
            </a:xfrm>
            <a:prstGeom prst="rect">
              <a:avLst/>
            </a:prstGeom>
            <a:grpFill/>
            <a:ln w="9525" cmpd="sng">
              <a:solidFill>
                <a:srgbClr val="213F99"/>
              </a:solidFill>
              <a:miter lim="800000"/>
              <a:headEnd/>
              <a:tailEnd/>
            </a:ln>
            <a:effectLst>
              <a:outerShdw dist="35921" dir="2700000" algn="ctr" rotWithShape="0">
                <a:srgbClr val="FFFFFF"/>
              </a:outerShdw>
            </a:effectLst>
          </p:spPr>
          <p:txBody>
            <a:bodyPr wrap="none" anchor="ctr"/>
            <a:lstStyle/>
            <a:p>
              <a:pPr algn="ctr" eaLnBrk="1" fontAlgn="auto" hangingPunct="1">
                <a:spcBef>
                  <a:spcPts val="0"/>
                </a:spcBef>
                <a:spcAft>
                  <a:spcPts val="0"/>
                </a:spcAft>
                <a:buFont typeface="Arial" panose="020B0604020202020204" pitchFamily="34" charset="0"/>
                <a:buNone/>
                <a:defRPr/>
              </a:pPr>
              <a:r>
                <a:rPr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80</a:t>
              </a:r>
              <a:endParaRPr lang="zh-CN" altLang="zh-CN" sz="20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2" name="Group 11"/>
          <p:cNvGrpSpPr>
            <a:grpSpLocks/>
          </p:cNvGrpSpPr>
          <p:nvPr/>
        </p:nvGrpSpPr>
        <p:grpSpPr bwMode="auto">
          <a:xfrm>
            <a:off x="893240" y="3521023"/>
            <a:ext cx="6191250" cy="523875"/>
            <a:chOff x="0" y="0"/>
            <a:chExt cx="3900" cy="330"/>
          </a:xfrm>
          <a:noFill/>
        </p:grpSpPr>
        <p:sp>
          <p:nvSpPr>
            <p:cNvPr id="33" name="Rectangle 12"/>
            <p:cNvSpPr>
              <a:spLocks noChangeArrowheads="1"/>
            </p:cNvSpPr>
            <p:nvPr/>
          </p:nvSpPr>
          <p:spPr bwMode="auto">
            <a:xfrm>
              <a:off x="1360" y="16"/>
              <a:ext cx="2540" cy="275"/>
            </a:xfrm>
            <a:prstGeom prst="rect">
              <a:avLst/>
            </a:prstGeom>
            <a:grpFill/>
            <a:ln w="9525" cmpd="sng">
              <a:solidFill>
                <a:srgbClr val="213F99"/>
              </a:solidFill>
              <a:miter lim="800000"/>
              <a:headEnd/>
              <a:tailEnd/>
            </a:ln>
            <a:effectLst>
              <a:outerShdw dist="35921" dir="2700000" algn="ctr" rotWithShape="0">
                <a:srgbClr val="FFFFFF"/>
              </a:outerShdw>
            </a:effectLst>
          </p:spPr>
          <p:txBody>
            <a:bodyPr wrap="none" anchor="ctr"/>
            <a:lstStyle/>
            <a:p>
              <a:pPr eaLnBrk="1" fontAlgn="auto" hangingPunct="1">
                <a:spcBef>
                  <a:spcPts val="0"/>
                </a:spcBef>
                <a:spcAft>
                  <a:spcPts val="0"/>
                </a:spcAft>
                <a:buFont typeface="Arial" panose="020B0604020202020204" pitchFamily="34" charset="0"/>
                <a:buNone/>
                <a:defRPr/>
              </a:pPr>
              <a:r>
                <a:rPr lang="zh-CN" altLang="zh-CN" sz="20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202.119.224.201</a:t>
              </a:r>
              <a:r>
                <a:rPr lang="zh-CN" altLang="zh-CN" sz="20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           8</a:t>
              </a:r>
              <a:r>
                <a:rPr lang="zh-CN" altLang="zh-CN" sz="2000" kern="0" dirty="0">
                  <a:latin typeface="Times New Roman" panose="02020603050405020304" pitchFamily="18" charset="0"/>
                  <a:ea typeface="微软雅黑" panose="020B0503020204020204" pitchFamily="34" charset="-122"/>
                  <a:cs typeface="Times New Roman" panose="02020603050405020304" pitchFamily="18" charset="0"/>
                </a:rPr>
                <a:t>0</a:t>
              </a:r>
            </a:p>
          </p:txBody>
        </p:sp>
        <p:sp>
          <p:nvSpPr>
            <p:cNvPr id="34" name="Text Box 13"/>
            <p:cNvSpPr txBox="1">
              <a:spLocks noChangeArrowheads="1"/>
            </p:cNvSpPr>
            <p:nvPr/>
          </p:nvSpPr>
          <p:spPr bwMode="auto">
            <a:xfrm>
              <a:off x="0" y="0"/>
              <a:ext cx="844" cy="330"/>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buFont typeface="Arial" panose="020B0604020202020204" pitchFamily="34" charset="0"/>
                <a:buNone/>
                <a:defRPr/>
              </a:pPr>
              <a:r>
                <a:rPr lang="zh-CN" altLang="zh-CN" sz="2800" kern="0">
                  <a:latin typeface="Times New Roman" panose="02020603050405020304" pitchFamily="18" charset="0"/>
                  <a:ea typeface="微软雅黑" panose="020B0503020204020204" pitchFamily="34" charset="-122"/>
                  <a:cs typeface="Times New Roman" panose="02020603050405020304" pitchFamily="18" charset="0"/>
                </a:rPr>
                <a:t>(socket)</a:t>
              </a:r>
            </a:p>
          </p:txBody>
        </p:sp>
      </p:grpSp>
      <p:grpSp>
        <p:nvGrpSpPr>
          <p:cNvPr id="35" name="Group 14"/>
          <p:cNvGrpSpPr>
            <a:grpSpLocks/>
          </p:cNvGrpSpPr>
          <p:nvPr/>
        </p:nvGrpSpPr>
        <p:grpSpPr bwMode="auto">
          <a:xfrm>
            <a:off x="4060711" y="2981450"/>
            <a:ext cx="2651125" cy="522288"/>
            <a:chOff x="0" y="0"/>
            <a:chExt cx="1670" cy="329"/>
          </a:xfrm>
          <a:noFill/>
        </p:grpSpPr>
        <p:sp>
          <p:nvSpPr>
            <p:cNvPr id="36" name="AutoShape 15"/>
            <p:cNvSpPr>
              <a:spLocks noChangeArrowheads="1"/>
            </p:cNvSpPr>
            <p:nvPr/>
          </p:nvSpPr>
          <p:spPr bwMode="auto">
            <a:xfrm>
              <a:off x="0" y="0"/>
              <a:ext cx="211" cy="329"/>
            </a:xfrm>
            <a:prstGeom prst="downArrow">
              <a:avLst>
                <a:gd name="adj1" fmla="val 50000"/>
                <a:gd name="adj2" fmla="val 56306"/>
              </a:avLst>
            </a:prstGeom>
            <a:grpFill/>
            <a:ln w="9525" cmpd="sng">
              <a:solidFill>
                <a:srgbClr val="213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fontAlgn="auto" hangingPunct="1">
                <a:spcBef>
                  <a:spcPts val="0"/>
                </a:spcBef>
                <a:spcAft>
                  <a:spcPts val="0"/>
                </a:spcAft>
                <a:buFont typeface="Arial" panose="020B0604020202020204" pitchFamily="34" charset="0"/>
                <a:buNone/>
                <a:defRPr/>
              </a:pPr>
              <a:endParaRPr lang="zh-CN" altLang="en-US" sz="3200" ker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AutoShape 16"/>
            <p:cNvSpPr>
              <a:spLocks noChangeArrowheads="1"/>
            </p:cNvSpPr>
            <p:nvPr/>
          </p:nvSpPr>
          <p:spPr bwMode="auto">
            <a:xfrm>
              <a:off x="1458" y="0"/>
              <a:ext cx="212" cy="329"/>
            </a:xfrm>
            <a:prstGeom prst="downArrow">
              <a:avLst>
                <a:gd name="adj1" fmla="val 50000"/>
                <a:gd name="adj2" fmla="val 56040"/>
              </a:avLst>
            </a:prstGeom>
            <a:grpFill/>
            <a:ln w="9525" cmpd="sng">
              <a:solidFill>
                <a:srgbClr val="213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fontAlgn="auto" hangingPunct="1">
                <a:spcBef>
                  <a:spcPts val="0"/>
                </a:spcBef>
                <a:spcAft>
                  <a:spcPts val="0"/>
                </a:spcAft>
                <a:buFont typeface="Arial" panose="020B0604020202020204" pitchFamily="34" charset="0"/>
                <a:buNone/>
                <a:defRPr/>
              </a:pPr>
              <a:endParaRPr lang="zh-CN" altLang="en-US" sz="3200" kern="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8" name="矩形 37"/>
          <p:cNvSpPr/>
          <p:nvPr/>
        </p:nvSpPr>
        <p:spPr>
          <a:xfrm>
            <a:off x="2514077" y="4519560"/>
            <a:ext cx="4467225" cy="522288"/>
          </a:xfrm>
          <a:prstGeom prst="rect">
            <a:avLst/>
          </a:prstGeom>
        </p:spPr>
        <p:txBody>
          <a:bodyPr>
            <a:spAutoFit/>
          </a:bodyPr>
          <a:lstStyle/>
          <a:p>
            <a:pPr>
              <a:defRPr/>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套接字</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&lt;IP</a:t>
            </a:r>
            <a:r>
              <a:rPr lang="zh-CN" altLang="zh-CN" sz="2800" dirty="0">
                <a:latin typeface="Times New Roman" panose="02020603050405020304" pitchFamily="18" charset="0"/>
                <a:ea typeface="微软雅黑" panose="020B0503020204020204" pitchFamily="34" charset="-122"/>
                <a:cs typeface="Times New Roman" panose="02020603050405020304" pitchFamily="18" charset="0"/>
              </a:rPr>
              <a:t>地址，端口</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矩形 38"/>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81663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par>
                          <p:cTn id="9" fill="hold">
                            <p:stCondLst>
                              <p:cond delay="0"/>
                            </p:stCondLst>
                            <p:childTnLst>
                              <p:par>
                                <p:cTn id="10" presetID="22" presetClass="entr" presetSubtype="1"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up)">
                                      <p:cBhvr>
                                        <p:cTn id="12" dur="1000"/>
                                        <p:tgtEl>
                                          <p:spTgt spid="35"/>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up)">
                                      <p:cBhvr>
                                        <p:cTn id="16" dur="10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6.2.2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套接字</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五元组</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UDP</a:t>
            </a:r>
            <a:r>
              <a:rPr lang="zh-CN" altLang="en-US" sz="1200" b="1" dirty="0" smtClean="0"/>
              <a:t>协议</a:t>
            </a:r>
            <a:endParaRPr lang="zh-CN" altLang="en-US" sz="1200" b="1" dirty="0"/>
          </a:p>
        </p:txBody>
      </p:sp>
      <p:sp>
        <p:nvSpPr>
          <p:cNvPr id="24" name="AutoShape 24"/>
          <p:cNvSpPr>
            <a:spLocks noChangeArrowheads="1"/>
          </p:cNvSpPr>
          <p:nvPr/>
        </p:nvSpPr>
        <p:spPr bwMode="auto">
          <a:xfrm>
            <a:off x="-2727325" y="2300612"/>
            <a:ext cx="485775" cy="458788"/>
          </a:xfrm>
          <a:prstGeom prst="homePlate">
            <a:avLst>
              <a:gd name="adj" fmla="val 26471"/>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矩形 25"/>
          <p:cNvSpPr/>
          <p:nvPr/>
        </p:nvSpPr>
        <p:spPr>
          <a:xfrm>
            <a:off x="948132" y="5931573"/>
            <a:ext cx="7591425" cy="400110"/>
          </a:xfrm>
          <a:prstGeom prst="rect">
            <a:avLst/>
          </a:prstGeom>
        </p:spPr>
        <p:txBody>
          <a:bodyPr wrap="square">
            <a:spAutoFit/>
          </a:bodyPr>
          <a:lstStyle/>
          <a:p>
            <a:pPr>
              <a:defRP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五元组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 &lt;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源</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IP</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地址，源端口，目的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IP</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地址，目的端口，传输协议</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AutoShape 4"/>
          <p:cNvSpPr>
            <a:spLocks noChangeAspect="1" noChangeArrowheads="1"/>
          </p:cNvSpPr>
          <p:nvPr/>
        </p:nvSpPr>
        <p:spPr bwMode="auto">
          <a:xfrm>
            <a:off x="598488" y="1851350"/>
            <a:ext cx="619442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3600" b="1">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tx1"/>
              </a:buClr>
              <a:buChar char="•"/>
              <a:defRPr sz="32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accent2"/>
              </a:buClr>
              <a:buSzPct val="60000"/>
              <a:buFont typeface="Wingdings" panose="05000000000000000000" pitchFamily="2" charset="2"/>
              <a:buChar char="n"/>
              <a:defRPr sz="2800" b="1">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tx2"/>
              </a:buClr>
              <a:buChar char="•"/>
              <a:defRPr sz="2400" b="1">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fontAlgn="auto" hangingPunct="1">
              <a:spcBef>
                <a:spcPct val="0"/>
              </a:spcBef>
              <a:spcAft>
                <a:spcPts val="0"/>
              </a:spcAft>
              <a:buClrTx/>
              <a:buSzTx/>
              <a:buFontTx/>
              <a:buNone/>
              <a:defRPr/>
            </a:pPr>
            <a:endParaRPr lang="zh-CN" altLang="en-US" sz="3200" b="0" kern="0" smtClean="0">
              <a:ea typeface="微软雅黑" panose="020B0503020204020204" pitchFamily="34" charset="-122"/>
              <a:cs typeface="Times New Roman" panose="02020603050405020304" pitchFamily="18" charset="0"/>
            </a:endParaRPr>
          </a:p>
        </p:txBody>
      </p:sp>
      <p:sp>
        <p:nvSpPr>
          <p:cNvPr id="28" name="Text Box 5"/>
          <p:cNvSpPr txBox="1">
            <a:spLocks noChangeArrowheads="1"/>
          </p:cNvSpPr>
          <p:nvPr/>
        </p:nvSpPr>
        <p:spPr bwMode="auto">
          <a:xfrm>
            <a:off x="1612900" y="2502225"/>
            <a:ext cx="1722438" cy="14652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hlink"/>
              </a:buClr>
              <a:buSzPct val="60000"/>
              <a:buFont typeface="Wingdings" panose="05000000000000000000" pitchFamily="2" charset="2"/>
              <a:buChar char="n"/>
              <a:defRPr sz="3600" b="1">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tx1"/>
              </a:buClr>
              <a:buChar char="•"/>
              <a:defRPr sz="32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accent2"/>
              </a:buClr>
              <a:buSzPct val="60000"/>
              <a:buFont typeface="Wingdings" panose="05000000000000000000" pitchFamily="2" charset="2"/>
              <a:buChar char="n"/>
              <a:defRPr sz="2800" b="1">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tx2"/>
              </a:buClr>
              <a:buChar char="•"/>
              <a:defRPr sz="2400" b="1">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just" eaLnBrk="1" fontAlgn="auto" hangingPunct="1">
              <a:spcBef>
                <a:spcPct val="50000"/>
              </a:spcBef>
              <a:spcAft>
                <a:spcPts val="0"/>
              </a:spcAft>
              <a:buClrTx/>
              <a:buSzTx/>
              <a:buFontTx/>
              <a:buNone/>
              <a:defRPr/>
            </a:pPr>
            <a:r>
              <a:rPr lang="zh-CN" altLang="en-US" sz="2000" b="0" kern="0" smtClean="0">
                <a:ea typeface="微软雅黑" panose="020B0503020204020204" pitchFamily="34" charset="-122"/>
                <a:cs typeface="Times New Roman" panose="02020603050405020304" pitchFamily="18" charset="0"/>
              </a:rPr>
              <a:t>客户端</a:t>
            </a:r>
            <a:r>
              <a:rPr lang="zh-CN" altLang="zh-CN" sz="2000" b="0" kern="0" smtClean="0">
                <a:ea typeface="微软雅黑" panose="020B0503020204020204" pitchFamily="34" charset="-122"/>
                <a:cs typeface="Times New Roman" panose="02020603050405020304" pitchFamily="18" charset="0"/>
              </a:rPr>
              <a:t>A</a:t>
            </a:r>
          </a:p>
          <a:p>
            <a:pPr algn="just" eaLnBrk="1" fontAlgn="auto" hangingPunct="1">
              <a:spcBef>
                <a:spcPct val="50000"/>
              </a:spcBef>
              <a:spcAft>
                <a:spcPts val="0"/>
              </a:spcAft>
              <a:buClrTx/>
              <a:buSzTx/>
              <a:buFontTx/>
              <a:buNone/>
              <a:defRPr/>
            </a:pPr>
            <a:r>
              <a:rPr lang="zh-CN" altLang="zh-CN" sz="2000" b="0" kern="0" smtClean="0">
                <a:ea typeface="微软雅黑" panose="020B0503020204020204" pitchFamily="34" charset="-122"/>
                <a:cs typeface="Times New Roman" panose="02020603050405020304" pitchFamily="18" charset="0"/>
              </a:rPr>
              <a:t>10.32.100.92</a:t>
            </a:r>
          </a:p>
          <a:p>
            <a:pPr eaLnBrk="1" fontAlgn="auto" hangingPunct="1">
              <a:spcBef>
                <a:spcPct val="50000"/>
              </a:spcBef>
              <a:spcAft>
                <a:spcPts val="0"/>
              </a:spcAft>
              <a:buClrTx/>
              <a:buSzTx/>
              <a:buFontTx/>
              <a:buNone/>
              <a:defRPr/>
            </a:pPr>
            <a:endParaRPr lang="zh-CN" altLang="zh-CN" sz="2000" b="0" kern="0" smtClean="0">
              <a:ea typeface="微软雅黑" panose="020B0503020204020204" pitchFamily="34" charset="-122"/>
              <a:cs typeface="Times New Roman" panose="02020603050405020304" pitchFamily="18" charset="0"/>
            </a:endParaRPr>
          </a:p>
        </p:txBody>
      </p:sp>
      <p:pic>
        <p:nvPicPr>
          <p:cNvPr id="31" name="Picture 6" descr="整套电脑-3"/>
          <p:cNvPicPr>
            <a:picLocks noRot="1"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2225" y="2014862"/>
            <a:ext cx="7556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 name="Group 7"/>
          <p:cNvGrpSpPr>
            <a:grpSpLocks noChangeAspect="1"/>
          </p:cNvGrpSpPr>
          <p:nvPr/>
        </p:nvGrpSpPr>
        <p:grpSpPr bwMode="auto">
          <a:xfrm>
            <a:off x="5605463" y="2014862"/>
            <a:ext cx="1000125" cy="814388"/>
            <a:chOff x="0" y="0"/>
            <a:chExt cx="614" cy="690"/>
          </a:xfrm>
        </p:grpSpPr>
        <p:pic>
          <p:nvPicPr>
            <p:cNvPr id="33" name="Picture 8" descr="serve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 y="0"/>
              <a:ext cx="408"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9" descr="PC Blu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314"/>
              <a:ext cx="36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 name="Text Box 10"/>
          <p:cNvSpPr txBox="1">
            <a:spLocks noChangeArrowheads="1"/>
          </p:cNvSpPr>
          <p:nvPr/>
        </p:nvSpPr>
        <p:spPr bwMode="auto">
          <a:xfrm>
            <a:off x="4305300" y="2499050"/>
            <a:ext cx="2085975" cy="14652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hlink"/>
              </a:buClr>
              <a:buSzPct val="60000"/>
              <a:buFont typeface="Wingdings" panose="05000000000000000000" pitchFamily="2" charset="2"/>
              <a:buChar char="n"/>
              <a:defRPr sz="3600" b="1">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tx1"/>
              </a:buClr>
              <a:buChar char="•"/>
              <a:defRPr sz="32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accent2"/>
              </a:buClr>
              <a:buSzPct val="60000"/>
              <a:buFont typeface="Wingdings" panose="05000000000000000000" pitchFamily="2" charset="2"/>
              <a:buChar char="n"/>
              <a:defRPr sz="2800" b="1">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tx2"/>
              </a:buClr>
              <a:buChar char="•"/>
              <a:defRPr sz="2400" b="1">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just" eaLnBrk="1" fontAlgn="auto" hangingPunct="1">
              <a:spcBef>
                <a:spcPct val="50000"/>
              </a:spcBef>
              <a:spcAft>
                <a:spcPts val="0"/>
              </a:spcAft>
              <a:buClrTx/>
              <a:buSzTx/>
              <a:buFontTx/>
              <a:buNone/>
              <a:defRPr/>
            </a:pPr>
            <a:r>
              <a:rPr lang="zh-CN" altLang="en-US" sz="2000" b="0" kern="0" dirty="0" smtClean="0">
                <a:ea typeface="微软雅黑" panose="020B0503020204020204" pitchFamily="34" charset="-122"/>
                <a:cs typeface="Times New Roman" panose="02020603050405020304" pitchFamily="18" charset="0"/>
              </a:rPr>
              <a:t>服务器</a:t>
            </a:r>
            <a:r>
              <a:rPr lang="zh-CN" altLang="zh-CN" sz="2000" b="0" kern="0" dirty="0" smtClean="0">
                <a:ea typeface="微软雅黑" panose="020B0503020204020204" pitchFamily="34" charset="-122"/>
                <a:cs typeface="Times New Roman" panose="02020603050405020304" pitchFamily="18" charset="0"/>
              </a:rPr>
              <a:t>C</a:t>
            </a:r>
          </a:p>
          <a:p>
            <a:pPr algn="just" eaLnBrk="1" fontAlgn="auto" hangingPunct="1">
              <a:spcBef>
                <a:spcPct val="50000"/>
              </a:spcBef>
              <a:spcAft>
                <a:spcPts val="0"/>
              </a:spcAft>
              <a:buClrTx/>
              <a:buSzTx/>
              <a:buFontTx/>
              <a:buNone/>
              <a:defRPr/>
            </a:pPr>
            <a:r>
              <a:rPr lang="zh-CN" altLang="zh-CN" sz="2000" b="0" kern="0" dirty="0" smtClean="0">
                <a:ea typeface="微软雅黑" panose="020B0503020204020204" pitchFamily="34" charset="-122"/>
                <a:cs typeface="Times New Roman" panose="02020603050405020304" pitchFamily="18" charset="0"/>
              </a:rPr>
              <a:t>202.119.230.10</a:t>
            </a:r>
          </a:p>
          <a:p>
            <a:pPr eaLnBrk="1" fontAlgn="auto" hangingPunct="1">
              <a:spcBef>
                <a:spcPct val="50000"/>
              </a:spcBef>
              <a:spcAft>
                <a:spcPts val="0"/>
              </a:spcAft>
              <a:buClrTx/>
              <a:buSzTx/>
              <a:buFontTx/>
              <a:buNone/>
              <a:defRPr/>
            </a:pPr>
            <a:endParaRPr lang="zh-CN" altLang="zh-CN" sz="2000" b="0" kern="0" dirty="0" smtClean="0">
              <a:ea typeface="微软雅黑" panose="020B0503020204020204" pitchFamily="34" charset="-122"/>
              <a:cs typeface="Times New Roman" panose="02020603050405020304" pitchFamily="18" charset="0"/>
            </a:endParaRPr>
          </a:p>
        </p:txBody>
      </p:sp>
      <p:sp>
        <p:nvSpPr>
          <p:cNvPr id="36" name="Text Box 11"/>
          <p:cNvSpPr txBox="1">
            <a:spLocks noChangeArrowheads="1"/>
          </p:cNvSpPr>
          <p:nvPr/>
        </p:nvSpPr>
        <p:spPr bwMode="auto">
          <a:xfrm>
            <a:off x="4276725" y="3478537"/>
            <a:ext cx="1198563" cy="325438"/>
          </a:xfrm>
          <a:prstGeom prst="rect">
            <a:avLst/>
          </a:prstGeom>
          <a:noFill/>
          <a:ln w="9525">
            <a:solidFill>
              <a:srgbClr val="213F99"/>
            </a:solidFill>
            <a:miter lim="800000"/>
            <a:headEnd/>
            <a:tailEnd/>
          </a:ln>
        </p:spPr>
        <p:txBody>
          <a:bodyPr tIns="0" bIns="0"/>
          <a:lstStyle>
            <a:lvl1pPr marL="342900" indent="-342900">
              <a:spcBef>
                <a:spcPct val="20000"/>
              </a:spcBef>
              <a:buClr>
                <a:schemeClr val="hlink"/>
              </a:buClr>
              <a:buSzPct val="60000"/>
              <a:buFont typeface="Wingdings" panose="05000000000000000000" pitchFamily="2" charset="2"/>
              <a:buChar char="n"/>
              <a:defRPr sz="3600" b="1">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tx1"/>
              </a:buClr>
              <a:buChar char="•"/>
              <a:defRPr sz="32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accent2"/>
              </a:buClr>
              <a:buSzPct val="60000"/>
              <a:buFont typeface="Wingdings" panose="05000000000000000000" pitchFamily="2" charset="2"/>
              <a:buChar char="n"/>
              <a:defRPr sz="2800" b="1">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tx2"/>
              </a:buClr>
              <a:buChar char="•"/>
              <a:defRPr sz="2400" b="1">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just" eaLnBrk="1" fontAlgn="auto" hangingPunct="1">
              <a:spcBef>
                <a:spcPct val="50000"/>
              </a:spcBef>
              <a:spcAft>
                <a:spcPts val="0"/>
              </a:spcAft>
              <a:buClrTx/>
              <a:buSzTx/>
              <a:buFontTx/>
              <a:buNone/>
              <a:defRPr/>
            </a:pPr>
            <a:r>
              <a:rPr lang="zh-CN" altLang="zh-CN" sz="2000" b="0" kern="0" dirty="0" smtClean="0">
                <a:ea typeface="微软雅黑" panose="020B0503020204020204" pitchFamily="34" charset="-122"/>
                <a:cs typeface="Times New Roman" panose="02020603050405020304" pitchFamily="18" charset="0"/>
              </a:rPr>
              <a:t>80 </a:t>
            </a:r>
            <a:r>
              <a:rPr lang="zh-CN" altLang="en-US" sz="2000" b="0" kern="0" dirty="0" smtClean="0">
                <a:ea typeface="微软雅黑" panose="020B0503020204020204" pitchFamily="34" charset="-122"/>
                <a:cs typeface="Times New Roman" panose="02020603050405020304" pitchFamily="18" charset="0"/>
              </a:rPr>
              <a:t>端口</a:t>
            </a:r>
          </a:p>
        </p:txBody>
      </p:sp>
      <p:sp>
        <p:nvSpPr>
          <p:cNvPr id="37" name="Text Box 12"/>
          <p:cNvSpPr txBox="1">
            <a:spLocks noChangeArrowheads="1"/>
          </p:cNvSpPr>
          <p:nvPr/>
        </p:nvSpPr>
        <p:spPr bwMode="auto">
          <a:xfrm>
            <a:off x="1820863" y="3478537"/>
            <a:ext cx="1397000" cy="325438"/>
          </a:xfrm>
          <a:prstGeom prst="rect">
            <a:avLst/>
          </a:prstGeom>
          <a:noFill/>
          <a:ln w="9525">
            <a:solidFill>
              <a:srgbClr val="213F99"/>
            </a:solidFill>
            <a:miter lim="800000"/>
            <a:headEnd/>
            <a:tailEnd/>
          </a:ln>
        </p:spPr>
        <p:txBody>
          <a:bodyPr tIns="0" bIns="0"/>
          <a:lstStyle>
            <a:lvl1pPr marL="342900" indent="-342900">
              <a:spcBef>
                <a:spcPct val="20000"/>
              </a:spcBef>
              <a:buClr>
                <a:schemeClr val="hlink"/>
              </a:buClr>
              <a:buSzPct val="60000"/>
              <a:buFont typeface="Wingdings" panose="05000000000000000000" pitchFamily="2" charset="2"/>
              <a:buChar char="n"/>
              <a:defRPr sz="3600" b="1">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tx1"/>
              </a:buClr>
              <a:buChar char="•"/>
              <a:defRPr sz="32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accent2"/>
              </a:buClr>
              <a:buSzPct val="60000"/>
              <a:buFont typeface="Wingdings" panose="05000000000000000000" pitchFamily="2" charset="2"/>
              <a:buChar char="n"/>
              <a:defRPr sz="2800" b="1">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tx2"/>
              </a:buClr>
              <a:buChar char="•"/>
              <a:defRPr sz="2400" b="1">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just" eaLnBrk="1" fontAlgn="auto" hangingPunct="1">
              <a:spcBef>
                <a:spcPct val="50000"/>
              </a:spcBef>
              <a:spcAft>
                <a:spcPts val="0"/>
              </a:spcAft>
              <a:buClrTx/>
              <a:buSzTx/>
              <a:buFontTx/>
              <a:buNone/>
              <a:defRPr/>
            </a:pPr>
            <a:r>
              <a:rPr lang="zh-CN" altLang="en-US" sz="2000" b="0" kern="0" dirty="0" smtClean="0">
                <a:ea typeface="微软雅黑" panose="020B0503020204020204" pitchFamily="34" charset="-122"/>
                <a:cs typeface="Times New Roman" panose="02020603050405020304" pitchFamily="18" charset="0"/>
              </a:rPr>
              <a:t>端口 </a:t>
            </a:r>
            <a:r>
              <a:rPr lang="zh-CN" altLang="zh-CN" sz="2000" b="0" kern="0" dirty="0" smtClean="0">
                <a:ea typeface="微软雅黑" panose="020B0503020204020204" pitchFamily="34" charset="-122"/>
                <a:cs typeface="Times New Roman" panose="02020603050405020304" pitchFamily="18" charset="0"/>
              </a:rPr>
              <a:t>3095</a:t>
            </a:r>
          </a:p>
        </p:txBody>
      </p:sp>
      <p:sp>
        <p:nvSpPr>
          <p:cNvPr id="38" name="Line 13"/>
          <p:cNvSpPr>
            <a:spLocks noChangeShapeType="1"/>
          </p:cNvSpPr>
          <p:nvPr/>
        </p:nvSpPr>
        <p:spPr bwMode="auto">
          <a:xfrm>
            <a:off x="3148013" y="3640462"/>
            <a:ext cx="1198562" cy="1588"/>
          </a:xfrm>
          <a:prstGeom prst="line">
            <a:avLst/>
          </a:prstGeom>
          <a:noFill/>
          <a:ln w="38100">
            <a:solidFill>
              <a:srgbClr val="213F99"/>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sz="3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Text Box 14"/>
          <p:cNvSpPr txBox="1">
            <a:spLocks noChangeArrowheads="1"/>
          </p:cNvSpPr>
          <p:nvPr/>
        </p:nvSpPr>
        <p:spPr bwMode="auto">
          <a:xfrm>
            <a:off x="1612900" y="4616775"/>
            <a:ext cx="1722438" cy="146843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hlink"/>
              </a:buClr>
              <a:buSzPct val="60000"/>
              <a:buFont typeface="Wingdings" panose="05000000000000000000" pitchFamily="2" charset="2"/>
              <a:buChar char="n"/>
              <a:defRPr sz="3600" b="1">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tx1"/>
              </a:buClr>
              <a:buChar char="•"/>
              <a:defRPr sz="32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accent2"/>
              </a:buClr>
              <a:buSzPct val="60000"/>
              <a:buFont typeface="Wingdings" panose="05000000000000000000" pitchFamily="2" charset="2"/>
              <a:buChar char="n"/>
              <a:defRPr sz="2800" b="1">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tx2"/>
              </a:buClr>
              <a:buChar char="•"/>
              <a:defRPr sz="2400" b="1">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just" eaLnBrk="1" fontAlgn="auto" hangingPunct="1">
              <a:spcBef>
                <a:spcPct val="50000"/>
              </a:spcBef>
              <a:spcAft>
                <a:spcPts val="0"/>
              </a:spcAft>
              <a:buClrTx/>
              <a:buSzTx/>
              <a:buFontTx/>
              <a:buNone/>
              <a:defRPr/>
            </a:pPr>
            <a:r>
              <a:rPr lang="zh-CN" altLang="en-US" sz="2000" b="0" kern="0" smtClean="0">
                <a:ea typeface="微软雅黑" panose="020B0503020204020204" pitchFamily="34" charset="-122"/>
                <a:cs typeface="Times New Roman" panose="02020603050405020304" pitchFamily="18" charset="0"/>
              </a:rPr>
              <a:t>客户端</a:t>
            </a:r>
            <a:r>
              <a:rPr lang="zh-CN" altLang="zh-CN" sz="2000" b="0" kern="0" smtClean="0">
                <a:ea typeface="微软雅黑" panose="020B0503020204020204" pitchFamily="34" charset="-122"/>
                <a:cs typeface="Times New Roman" panose="02020603050405020304" pitchFamily="18" charset="0"/>
              </a:rPr>
              <a:t>B</a:t>
            </a:r>
          </a:p>
          <a:p>
            <a:pPr algn="just" eaLnBrk="1" fontAlgn="auto" hangingPunct="1">
              <a:spcBef>
                <a:spcPct val="50000"/>
              </a:spcBef>
              <a:spcAft>
                <a:spcPts val="0"/>
              </a:spcAft>
              <a:buClrTx/>
              <a:buSzTx/>
              <a:buFontTx/>
              <a:buNone/>
              <a:defRPr/>
            </a:pPr>
            <a:r>
              <a:rPr lang="zh-CN" altLang="zh-CN" sz="2000" b="0" kern="0" smtClean="0">
                <a:ea typeface="微软雅黑" panose="020B0503020204020204" pitchFamily="34" charset="-122"/>
                <a:cs typeface="Times New Roman" panose="02020603050405020304" pitchFamily="18" charset="0"/>
              </a:rPr>
              <a:t>10.32.100.93</a:t>
            </a:r>
          </a:p>
          <a:p>
            <a:pPr eaLnBrk="1" fontAlgn="auto" hangingPunct="1">
              <a:spcBef>
                <a:spcPct val="50000"/>
              </a:spcBef>
              <a:spcAft>
                <a:spcPts val="0"/>
              </a:spcAft>
              <a:buClrTx/>
              <a:buSzTx/>
              <a:buFontTx/>
              <a:buNone/>
              <a:defRPr/>
            </a:pPr>
            <a:endParaRPr lang="zh-CN" altLang="zh-CN" sz="2000" b="0" kern="0" smtClean="0">
              <a:ea typeface="微软雅黑" panose="020B0503020204020204" pitchFamily="34" charset="-122"/>
              <a:cs typeface="Times New Roman" panose="02020603050405020304" pitchFamily="18" charset="0"/>
            </a:endParaRPr>
          </a:p>
        </p:txBody>
      </p:sp>
      <p:pic>
        <p:nvPicPr>
          <p:cNvPr id="40" name="Picture 15" descr="整套电脑-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2225" y="4129412"/>
            <a:ext cx="7556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16"/>
          <p:cNvSpPr txBox="1">
            <a:spLocks noChangeArrowheads="1"/>
          </p:cNvSpPr>
          <p:nvPr/>
        </p:nvSpPr>
        <p:spPr bwMode="auto">
          <a:xfrm>
            <a:off x="1820863" y="5429575"/>
            <a:ext cx="1397000" cy="325437"/>
          </a:xfrm>
          <a:prstGeom prst="rect">
            <a:avLst/>
          </a:prstGeom>
          <a:noFill/>
          <a:ln w="9525">
            <a:solidFill>
              <a:srgbClr val="213F99"/>
            </a:solidFill>
            <a:miter lim="800000"/>
            <a:headEnd/>
            <a:tailEnd/>
          </a:ln>
        </p:spPr>
        <p:txBody>
          <a:bodyPr tIns="0" bIns="0"/>
          <a:lstStyle>
            <a:lvl1pPr marL="342900" indent="-342900">
              <a:spcBef>
                <a:spcPct val="20000"/>
              </a:spcBef>
              <a:buClr>
                <a:schemeClr val="hlink"/>
              </a:buClr>
              <a:buSzPct val="60000"/>
              <a:buFont typeface="Wingdings" panose="05000000000000000000" pitchFamily="2" charset="2"/>
              <a:buChar char="n"/>
              <a:defRPr sz="3600" b="1">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tx1"/>
              </a:buClr>
              <a:buChar char="•"/>
              <a:defRPr sz="32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accent2"/>
              </a:buClr>
              <a:buSzPct val="60000"/>
              <a:buFont typeface="Wingdings" panose="05000000000000000000" pitchFamily="2" charset="2"/>
              <a:buChar char="n"/>
              <a:defRPr sz="2800" b="1">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tx2"/>
              </a:buClr>
              <a:buChar char="•"/>
              <a:defRPr sz="2400" b="1">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just" eaLnBrk="1" fontAlgn="auto" hangingPunct="1">
              <a:spcBef>
                <a:spcPct val="50000"/>
              </a:spcBef>
              <a:spcAft>
                <a:spcPts val="0"/>
              </a:spcAft>
              <a:buClrTx/>
              <a:buSzTx/>
              <a:buFontTx/>
              <a:buNone/>
              <a:defRPr/>
            </a:pPr>
            <a:r>
              <a:rPr lang="zh-CN" altLang="en-US" sz="2000" b="0" kern="0" dirty="0" smtClean="0">
                <a:ea typeface="微软雅黑" panose="020B0503020204020204" pitchFamily="34" charset="-122"/>
                <a:cs typeface="Times New Roman" panose="02020603050405020304" pitchFamily="18" charset="0"/>
              </a:rPr>
              <a:t>端口 </a:t>
            </a:r>
            <a:r>
              <a:rPr lang="zh-CN" altLang="zh-CN" sz="2000" b="0" kern="0" dirty="0" smtClean="0">
                <a:ea typeface="微软雅黑" panose="020B0503020204020204" pitchFamily="34" charset="-122"/>
                <a:cs typeface="Times New Roman" panose="02020603050405020304" pitchFamily="18" charset="0"/>
              </a:rPr>
              <a:t>3095</a:t>
            </a:r>
          </a:p>
        </p:txBody>
      </p:sp>
      <p:sp>
        <p:nvSpPr>
          <p:cNvPr id="42" name="Line 17"/>
          <p:cNvSpPr>
            <a:spLocks noChangeShapeType="1"/>
          </p:cNvSpPr>
          <p:nvPr/>
        </p:nvSpPr>
        <p:spPr bwMode="auto">
          <a:xfrm>
            <a:off x="3182938" y="5596262"/>
            <a:ext cx="600075" cy="0"/>
          </a:xfrm>
          <a:prstGeom prst="line">
            <a:avLst/>
          </a:prstGeom>
          <a:noFill/>
          <a:ln w="38100">
            <a:solidFill>
              <a:srgbClr val="213F99"/>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sz="3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Line 18"/>
          <p:cNvSpPr>
            <a:spLocks noChangeShapeType="1"/>
          </p:cNvSpPr>
          <p:nvPr/>
        </p:nvSpPr>
        <p:spPr bwMode="auto">
          <a:xfrm flipV="1">
            <a:off x="3783013" y="3803975"/>
            <a:ext cx="0" cy="1792287"/>
          </a:xfrm>
          <a:prstGeom prst="line">
            <a:avLst/>
          </a:prstGeom>
          <a:noFill/>
          <a:ln w="38100">
            <a:solidFill>
              <a:srgbClr val="213F99"/>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sz="3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Line 19"/>
          <p:cNvSpPr>
            <a:spLocks noChangeShapeType="1"/>
          </p:cNvSpPr>
          <p:nvPr/>
        </p:nvSpPr>
        <p:spPr bwMode="auto">
          <a:xfrm>
            <a:off x="3748088" y="3803975"/>
            <a:ext cx="598487" cy="1587"/>
          </a:xfrm>
          <a:prstGeom prst="line">
            <a:avLst/>
          </a:prstGeom>
          <a:noFill/>
          <a:ln w="38100">
            <a:solidFill>
              <a:srgbClr val="213F99"/>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sz="3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矩形 44"/>
          <p:cNvSpPr/>
          <p:nvPr/>
        </p:nvSpPr>
        <p:spPr>
          <a:xfrm>
            <a:off x="205653" y="1678832"/>
            <a:ext cx="8706119" cy="4980853"/>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45732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lide(fromBottom)">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ppt_x"/>
                                          </p:val>
                                        </p:tav>
                                        <p:tav tm="100000">
                                          <p:val>
                                            <p:strVal val="#ppt_x"/>
                                          </p:val>
                                        </p:tav>
                                      </p:tavLst>
                                    </p:anim>
                                    <p:anim calcmode="lin" valueType="num">
                                      <p:cBhvr additive="base">
                                        <p:cTn id="1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UDP</a:t>
            </a:r>
            <a:r>
              <a:rPr lang="zh-CN" altLang="en-US" sz="1200" b="1" dirty="0" smtClean="0"/>
              <a:t>协议</a:t>
            </a:r>
            <a:endParaRPr lang="zh-CN" altLang="en-US" sz="1200" b="1" dirty="0"/>
          </a:p>
        </p:txBody>
      </p:sp>
      <p:sp>
        <p:nvSpPr>
          <p:cNvPr id="24" name="文本框 23"/>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6.2.3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无</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连接</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面向连接服务</a:t>
            </a:r>
          </a:p>
        </p:txBody>
      </p:sp>
      <p:graphicFrame>
        <p:nvGraphicFramePr>
          <p:cNvPr id="25" name="Group 4"/>
          <p:cNvGraphicFramePr>
            <a:graphicFrameLocks/>
          </p:cNvGraphicFramePr>
          <p:nvPr>
            <p:extLst>
              <p:ext uri="{D42A27DB-BD31-4B8C-83A1-F6EECF244321}">
                <p14:modId xmlns:p14="http://schemas.microsoft.com/office/powerpoint/2010/main" val="3752681361"/>
              </p:ext>
            </p:extLst>
          </p:nvPr>
        </p:nvGraphicFramePr>
        <p:xfrm>
          <a:off x="370339" y="1705739"/>
          <a:ext cx="8497888" cy="4481514"/>
        </p:xfrm>
        <a:graphic>
          <a:graphicData uri="http://schemas.openxmlformats.org/drawingml/2006/table">
            <a:tbl>
              <a:tblPr/>
              <a:tblGrid>
                <a:gridCol w="4249738"/>
                <a:gridCol w="4248150"/>
              </a:tblGrid>
              <a:tr h="63817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sz="2400" b="1"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无连接的服务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面向连接的服务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4163">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通信之前不需要建立连接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kumimoji="0" 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数据通信之前需要建立连接，传输过程中需要保持连接，数据通信完毕之后连接释放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4413">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sz="24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数据按顺序发送，但未必按顺序接收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按序接收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588">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sz="24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不可靠服务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可靠服务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817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sz="24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协议简单，效率高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协议复杂，效率不高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89046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2292553" y="219587"/>
            <a:ext cx="1343358"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传输层编址</a:t>
            </a:r>
            <a:endParaRPr lang="zh-CN" altLang="en-US" sz="1200" b="1" dirty="0">
              <a:solidFill>
                <a:schemeClr val="bg1"/>
              </a:solidFill>
            </a:endParaRPr>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UDP</a:t>
            </a:r>
            <a:r>
              <a:rPr lang="zh-CN" altLang="en-US" sz="1200" b="1" dirty="0" smtClean="0"/>
              <a:t>协议</a:t>
            </a:r>
            <a:endParaRPr lang="zh-CN" altLang="en-US" sz="1200" b="1" dirty="0"/>
          </a:p>
        </p:txBody>
      </p:sp>
      <p:sp>
        <p:nvSpPr>
          <p:cNvPr id="24" name="文本框 23"/>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6.2.3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无</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连接</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面向连接服务</a:t>
            </a:r>
          </a:p>
        </p:txBody>
      </p:sp>
      <p:graphicFrame>
        <p:nvGraphicFramePr>
          <p:cNvPr id="16" name="Group 3"/>
          <p:cNvGraphicFramePr>
            <a:graphicFrameLocks/>
          </p:cNvGraphicFramePr>
          <p:nvPr>
            <p:extLst>
              <p:ext uri="{D42A27DB-BD31-4B8C-83A1-F6EECF244321}">
                <p14:modId xmlns:p14="http://schemas.microsoft.com/office/powerpoint/2010/main" val="1728968063"/>
              </p:ext>
            </p:extLst>
          </p:nvPr>
        </p:nvGraphicFramePr>
        <p:xfrm>
          <a:off x="370339" y="1959832"/>
          <a:ext cx="8497888" cy="4321176"/>
        </p:xfrm>
        <a:graphic>
          <a:graphicData uri="http://schemas.openxmlformats.org/drawingml/2006/table">
            <a:tbl>
              <a:tblPr/>
              <a:tblGrid>
                <a:gridCol w="1709738"/>
                <a:gridCol w="3394075"/>
                <a:gridCol w="3394075"/>
              </a:tblGrid>
              <a:tr h="1081088">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协议层次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无连接的服务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面向连接的服务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9500">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sz="2400" b="1"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传输层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UDP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zh-CN" sz="24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TCP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81088">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网络层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X.25</a:t>
                      </a:r>
                      <a:r>
                        <a:rPr kumimoji="0" 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分组级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9500">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数据链路层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zh-CN" sz="24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CSMA/CD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hlink"/>
                        </a:buClr>
                        <a:buFont typeface="Wingdings" panose="05000000000000000000" pitchFamily="2" charset="2"/>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hlink"/>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hlink"/>
                        </a:buClr>
                        <a:buFont typeface="Wingdings" panose="05000000000000000000" pitchFamily="2" charset="2"/>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HDLC</a:t>
                      </a:r>
                      <a:r>
                        <a:rPr kumimoji="0" 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PPP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701023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五边形 30"/>
          <p:cNvSpPr/>
          <p:nvPr/>
        </p:nvSpPr>
        <p:spPr>
          <a:xfrm>
            <a:off x="3287415" y="1319670"/>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五边形 27"/>
          <p:cNvSpPr/>
          <p:nvPr/>
        </p:nvSpPr>
        <p:spPr>
          <a:xfrm>
            <a:off x="3301929" y="2684013"/>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644500" y="1478486"/>
            <a:ext cx="2382383" cy="523220"/>
          </a:xfrm>
          <a:prstGeom prst="rect">
            <a:avLst/>
          </a:prstGeom>
        </p:spPr>
        <p:txBody>
          <a:bodyPr wrap="none">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UDP</a:t>
            </a:r>
            <a:r>
              <a:rPr lang="zh-CN" altLang="en-US" sz="2800" dirty="0" smtClean="0">
                <a:solidFill>
                  <a:schemeClr val="bg1"/>
                </a:solidFill>
                <a:latin typeface="微软雅黑" panose="020B0503020204020204" pitchFamily="34" charset="-122"/>
                <a:ea typeface="微软雅黑" panose="020B0503020204020204" pitchFamily="34" charset="-122"/>
              </a:rPr>
              <a:t>协议特点</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717539" y="2824809"/>
            <a:ext cx="1664238" cy="523220"/>
          </a:xfrm>
          <a:prstGeom prst="rect">
            <a:avLst/>
          </a:prstGeom>
        </p:spPr>
        <p:txBody>
          <a:bodyPr wrap="none">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UDP</a:t>
            </a:r>
            <a:r>
              <a:rPr lang="zh-CN" altLang="en-US" sz="2800" dirty="0" smtClean="0">
                <a:solidFill>
                  <a:schemeClr val="bg1"/>
                </a:solidFill>
                <a:latin typeface="微软雅黑" panose="020B0503020204020204" pitchFamily="34" charset="-122"/>
                <a:ea typeface="微软雅黑" panose="020B0503020204020204" pitchFamily="34" charset="-122"/>
              </a:rPr>
              <a:t>格式</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9" name="五边形 8"/>
          <p:cNvSpPr/>
          <p:nvPr/>
        </p:nvSpPr>
        <p:spPr>
          <a:xfrm>
            <a:off x="3294672" y="4084642"/>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700034" y="4186214"/>
            <a:ext cx="3057247"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传输层校验和计算</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8178" y="1306758"/>
            <a:ext cx="917862" cy="917862"/>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8670" y="2622654"/>
            <a:ext cx="920238" cy="920238"/>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9300" y="4101244"/>
            <a:ext cx="717034" cy="71703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3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pic>
        <p:nvPicPr>
          <p:cNvPr id="23" name="图片 22"/>
          <p:cNvPicPr>
            <a:picLocks noChangeAspect="1"/>
          </p:cNvPicPr>
          <p:nvPr/>
        </p:nvPicPr>
        <p:blipFill rotWithShape="1">
          <a:blip r:embed="rId5"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4" name="燕尾形 23"/>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5"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35"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36"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sp>
        <p:nvSpPr>
          <p:cNvPr id="27" name="五边形 26"/>
          <p:cNvSpPr/>
          <p:nvPr/>
        </p:nvSpPr>
        <p:spPr>
          <a:xfrm>
            <a:off x="3315436" y="5336544"/>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731046" y="5477340"/>
            <a:ext cx="1664238" cy="523220"/>
          </a:xfrm>
          <a:prstGeom prst="rect">
            <a:avLst/>
          </a:prstGeom>
        </p:spPr>
        <p:txBody>
          <a:bodyPr wrap="none">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UDP</a:t>
            </a:r>
            <a:r>
              <a:rPr lang="zh-CN" altLang="en-US" sz="2800" dirty="0" smtClean="0">
                <a:solidFill>
                  <a:schemeClr val="bg1"/>
                </a:solidFill>
                <a:latin typeface="微软雅黑" panose="020B0503020204020204" pitchFamily="34" charset="-122"/>
                <a:ea typeface="微软雅黑" panose="020B0503020204020204" pitchFamily="34" charset="-122"/>
              </a:rPr>
              <a:t>应用</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39" name="图片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8886" y="5280019"/>
            <a:ext cx="917862" cy="917862"/>
          </a:xfrm>
          <a:prstGeom prst="rect">
            <a:avLst/>
          </a:prstGeom>
        </p:spPr>
      </p:pic>
    </p:spTree>
    <p:extLst>
      <p:ext uri="{BB962C8B-B14F-4D97-AF65-F5344CB8AC3E}">
        <p14:creationId xmlns:p14="http://schemas.microsoft.com/office/powerpoint/2010/main" val="29551912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6.3.1  </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UDP</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协议</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特点</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608792"/>
            <a:ext cx="8345643" cy="3400931"/>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en-US" altLang="zh-CN" sz="2800" b="0" dirty="0">
                <a:solidFill>
                  <a:schemeClr val="tx1"/>
                </a:solidFill>
              </a:rPr>
              <a:t>UDP</a:t>
            </a:r>
            <a:r>
              <a:rPr lang="zh-CN" altLang="en-US" sz="2800" b="0" dirty="0">
                <a:solidFill>
                  <a:schemeClr val="tx1"/>
                </a:solidFill>
              </a:rPr>
              <a:t>是一个简单的面向用户数据报的传输层协议。应用进程的输出</a:t>
            </a:r>
            <a:r>
              <a:rPr lang="zh-CN" altLang="en-US" sz="2800" dirty="0">
                <a:solidFill>
                  <a:schemeClr val="tx1"/>
                </a:solidFill>
              </a:rPr>
              <a:t>正好</a:t>
            </a:r>
            <a:r>
              <a:rPr lang="zh-CN" altLang="en-US" sz="2800" b="0" dirty="0">
                <a:solidFill>
                  <a:schemeClr val="tx1"/>
                </a:solidFill>
              </a:rPr>
              <a:t>产生一个</a:t>
            </a:r>
            <a:r>
              <a:rPr lang="en-US" altLang="zh-CN" sz="2800" b="0" dirty="0">
                <a:solidFill>
                  <a:schemeClr val="tx1"/>
                </a:solidFill>
              </a:rPr>
              <a:t>UDP</a:t>
            </a:r>
            <a:r>
              <a:rPr lang="zh-CN" altLang="en-US" sz="2800" b="0" dirty="0">
                <a:solidFill>
                  <a:schemeClr val="tx1"/>
                </a:solidFill>
              </a:rPr>
              <a:t>数据报，并组装成一个待发送的</a:t>
            </a:r>
            <a:r>
              <a:rPr lang="en-US" altLang="zh-CN" sz="2800" b="0" dirty="0">
                <a:solidFill>
                  <a:schemeClr val="tx1"/>
                </a:solidFill>
              </a:rPr>
              <a:t>IP</a:t>
            </a:r>
            <a:r>
              <a:rPr lang="zh-CN" altLang="en-US" sz="2800" b="0" dirty="0">
                <a:solidFill>
                  <a:schemeClr val="tx1"/>
                </a:solidFill>
              </a:rPr>
              <a:t>数据报。</a:t>
            </a:r>
          </a:p>
          <a:p>
            <a:pPr algn="just">
              <a:lnSpc>
                <a:spcPct val="150000"/>
              </a:lnSpc>
              <a:spcBef>
                <a:spcPts val="600"/>
              </a:spcBef>
            </a:pPr>
            <a:r>
              <a:rPr lang="en-US" altLang="zh-CN" sz="2800" b="0" dirty="0">
                <a:solidFill>
                  <a:schemeClr val="tx1"/>
                </a:solidFill>
              </a:rPr>
              <a:t>UDP </a:t>
            </a:r>
            <a:r>
              <a:rPr lang="zh-CN" altLang="en-US" sz="2800" b="0" dirty="0">
                <a:solidFill>
                  <a:schemeClr val="tx1"/>
                </a:solidFill>
              </a:rPr>
              <a:t>只在 </a:t>
            </a:r>
            <a:r>
              <a:rPr lang="en-US" altLang="zh-CN" sz="2800" b="0" dirty="0">
                <a:solidFill>
                  <a:schemeClr val="tx1"/>
                </a:solidFill>
              </a:rPr>
              <a:t>IP </a:t>
            </a:r>
            <a:r>
              <a:rPr lang="zh-CN" altLang="en-US" sz="2800" b="0" dirty="0">
                <a:solidFill>
                  <a:schemeClr val="tx1"/>
                </a:solidFill>
              </a:rPr>
              <a:t>的数据报服务之上增加了很少一点的功能，即</a:t>
            </a:r>
            <a:r>
              <a:rPr lang="zh-CN" altLang="en-US" sz="2800" dirty="0">
                <a:solidFill>
                  <a:srgbClr val="C00000"/>
                </a:solidFill>
              </a:rPr>
              <a:t>端口</a:t>
            </a:r>
            <a:r>
              <a:rPr lang="zh-CN" altLang="en-US" sz="2800" b="0" dirty="0">
                <a:solidFill>
                  <a:schemeClr val="tx1"/>
                </a:solidFill>
              </a:rPr>
              <a:t>的功能和有限的</a:t>
            </a:r>
            <a:r>
              <a:rPr lang="zh-CN" altLang="en-US" sz="2800" dirty="0">
                <a:solidFill>
                  <a:srgbClr val="C00000"/>
                </a:solidFill>
              </a:rPr>
              <a:t>差错检测</a:t>
            </a:r>
            <a:r>
              <a:rPr lang="zh-CN" altLang="en-US" sz="2800" b="0" dirty="0">
                <a:solidFill>
                  <a:schemeClr val="tx1"/>
                </a:solidFill>
              </a:rPr>
              <a:t>功能。</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40042552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6.3.1  </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UDP</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协议</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特点</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608792"/>
            <a:ext cx="8345643" cy="2908489"/>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en-US" altLang="zh-CN" sz="2800" b="0" dirty="0">
                <a:solidFill>
                  <a:schemeClr val="tx1"/>
                </a:solidFill>
              </a:rPr>
              <a:t>UDP</a:t>
            </a:r>
            <a:r>
              <a:rPr lang="zh-CN" altLang="en-US" sz="2800" b="0" dirty="0">
                <a:solidFill>
                  <a:schemeClr val="tx1"/>
                </a:solidFill>
              </a:rPr>
              <a:t>是</a:t>
            </a:r>
            <a:r>
              <a:rPr lang="zh-CN" altLang="en-US" sz="2800" dirty="0">
                <a:solidFill>
                  <a:srgbClr val="C00000"/>
                </a:solidFill>
              </a:rPr>
              <a:t>无连接</a:t>
            </a:r>
            <a:r>
              <a:rPr lang="zh-CN" altLang="en-US" sz="2800" b="0" dirty="0">
                <a:solidFill>
                  <a:schemeClr val="tx1"/>
                </a:solidFill>
              </a:rPr>
              <a:t>的。</a:t>
            </a:r>
          </a:p>
          <a:p>
            <a:pPr algn="just">
              <a:lnSpc>
                <a:spcPct val="150000"/>
              </a:lnSpc>
              <a:spcBef>
                <a:spcPts val="600"/>
              </a:spcBef>
            </a:pPr>
            <a:r>
              <a:rPr lang="en-US" altLang="zh-CN" sz="2800" b="0" dirty="0">
                <a:solidFill>
                  <a:schemeClr val="tx1"/>
                </a:solidFill>
              </a:rPr>
              <a:t>UDP</a:t>
            </a:r>
            <a:r>
              <a:rPr lang="zh-CN" altLang="en-US" sz="2800" b="0" dirty="0">
                <a:solidFill>
                  <a:schemeClr val="tx1"/>
                </a:solidFill>
              </a:rPr>
              <a:t>提供</a:t>
            </a:r>
            <a:r>
              <a:rPr lang="zh-CN" altLang="en-US" sz="2800" dirty="0">
                <a:solidFill>
                  <a:srgbClr val="C00000"/>
                </a:solidFill>
              </a:rPr>
              <a:t>不可靠</a:t>
            </a:r>
            <a:r>
              <a:rPr lang="zh-CN" altLang="en-US" sz="2800" b="0" dirty="0">
                <a:solidFill>
                  <a:schemeClr val="tx1"/>
                </a:solidFill>
              </a:rPr>
              <a:t>的服务。</a:t>
            </a:r>
          </a:p>
          <a:p>
            <a:pPr algn="just">
              <a:lnSpc>
                <a:spcPct val="150000"/>
              </a:lnSpc>
              <a:spcBef>
                <a:spcPts val="600"/>
              </a:spcBef>
            </a:pPr>
            <a:r>
              <a:rPr lang="en-US" altLang="zh-CN" sz="2800" b="0" dirty="0">
                <a:solidFill>
                  <a:schemeClr val="tx1"/>
                </a:solidFill>
              </a:rPr>
              <a:t>UDP</a:t>
            </a:r>
            <a:r>
              <a:rPr lang="zh-CN" altLang="en-US" sz="2800" b="0" dirty="0">
                <a:solidFill>
                  <a:schemeClr val="tx1"/>
                </a:solidFill>
              </a:rPr>
              <a:t>同时支持</a:t>
            </a:r>
            <a:r>
              <a:rPr lang="zh-CN" altLang="en-US" sz="2800" dirty="0">
                <a:solidFill>
                  <a:srgbClr val="C00000"/>
                </a:solidFill>
              </a:rPr>
              <a:t>点到点</a:t>
            </a:r>
            <a:r>
              <a:rPr lang="zh-CN" altLang="en-US" sz="2800" b="0" dirty="0">
                <a:solidFill>
                  <a:schemeClr val="tx1"/>
                </a:solidFill>
              </a:rPr>
              <a:t>和</a:t>
            </a:r>
            <a:r>
              <a:rPr lang="zh-CN" altLang="en-US" sz="2800" dirty="0">
                <a:solidFill>
                  <a:srgbClr val="C00000"/>
                </a:solidFill>
              </a:rPr>
              <a:t>多点之间</a:t>
            </a:r>
            <a:r>
              <a:rPr lang="zh-CN" altLang="en-US" sz="2800" b="0" dirty="0">
                <a:solidFill>
                  <a:schemeClr val="tx1"/>
                </a:solidFill>
              </a:rPr>
              <a:t>的通信。</a:t>
            </a:r>
          </a:p>
          <a:p>
            <a:pPr algn="just">
              <a:lnSpc>
                <a:spcPct val="150000"/>
              </a:lnSpc>
              <a:spcBef>
                <a:spcPts val="600"/>
              </a:spcBef>
            </a:pPr>
            <a:r>
              <a:rPr lang="en-US" altLang="zh-CN" sz="2800" b="0" dirty="0">
                <a:solidFill>
                  <a:schemeClr val="tx1"/>
                </a:solidFill>
              </a:rPr>
              <a:t>UDP</a:t>
            </a:r>
            <a:r>
              <a:rPr lang="zh-CN" altLang="en-US" sz="2800" b="0" dirty="0">
                <a:solidFill>
                  <a:schemeClr val="tx1"/>
                </a:solidFill>
              </a:rPr>
              <a:t>是</a:t>
            </a:r>
            <a:r>
              <a:rPr lang="zh-CN" altLang="en-US" sz="2800" dirty="0">
                <a:solidFill>
                  <a:srgbClr val="C00000"/>
                </a:solidFill>
              </a:rPr>
              <a:t>面向报文</a:t>
            </a:r>
            <a:r>
              <a:rPr lang="zh-CN" altLang="en-US" sz="2800" b="0" dirty="0">
                <a:solidFill>
                  <a:schemeClr val="tx1"/>
                </a:solidFill>
              </a:rPr>
              <a:t>的。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37967135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6.3.2  UDP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格式</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4979121"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err="1" smtClean="0">
                <a:solidFill>
                  <a:schemeClr val="tx1">
                    <a:lumMod val="65000"/>
                    <a:lumOff val="35000"/>
                  </a:schemeClr>
                </a:solidFill>
                <a:latin typeface="微软雅黑" panose="020B0503020204020204" pitchFamily="34" charset="-122"/>
                <a:ea typeface="微软雅黑" panose="020B0503020204020204" pitchFamily="34" charset="-122"/>
              </a:rPr>
              <a:t>Wireshark</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采集</a:t>
            </a:r>
            <a:r>
              <a:rPr lang="en-US" altLang="zh-CN" sz="2800" dirty="0" smtClean="0">
                <a:solidFill>
                  <a:schemeClr val="tx1">
                    <a:lumMod val="65000"/>
                    <a:lumOff val="35000"/>
                  </a:schemeClr>
                </a:solidFill>
                <a:latin typeface="微软雅黑" panose="020B0503020204020204" pitchFamily="34" charset="-122"/>
                <a:ea typeface="微软雅黑" panose="020B0503020204020204" pitchFamily="34" charset="-122"/>
              </a:rPr>
              <a:t>UDP</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数据报</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95" y="1596955"/>
            <a:ext cx="13068300" cy="50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83424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6.3.2  UDP</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格式</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sp>
        <p:nvSpPr>
          <p:cNvPr id="24" name="Rectangle 4"/>
          <p:cNvSpPr>
            <a:spLocks noChangeArrowheads="1"/>
          </p:cNvSpPr>
          <p:nvPr/>
        </p:nvSpPr>
        <p:spPr bwMode="auto">
          <a:xfrm>
            <a:off x="1761724" y="4601633"/>
            <a:ext cx="1079500" cy="457200"/>
          </a:xfrm>
          <a:prstGeom prst="rect">
            <a:avLst/>
          </a:prstGeom>
          <a:noFill/>
          <a:ln w="19050" cmpd="sng">
            <a:solidFill>
              <a:srgbClr val="213F99"/>
            </a:solidFill>
            <a:miter lim="800000"/>
            <a:headEnd/>
            <a:tailEnd/>
          </a:ln>
          <a:effectLst/>
        </p:spPr>
        <p:txBody>
          <a:bodyPr wrap="none" anchor="ct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Rectangle 6"/>
          <p:cNvSpPr>
            <a:spLocks noChangeArrowheads="1"/>
          </p:cNvSpPr>
          <p:nvPr/>
        </p:nvSpPr>
        <p:spPr bwMode="auto">
          <a:xfrm>
            <a:off x="2839636" y="3384998"/>
            <a:ext cx="1081088" cy="457200"/>
          </a:xfrm>
          <a:prstGeom prst="rect">
            <a:avLst/>
          </a:prstGeom>
          <a:noFill/>
          <a:ln w="12700" cmpd="sng">
            <a:solidFill>
              <a:srgbClr val="213F99"/>
            </a:solidFill>
            <a:miter lim="800000"/>
            <a:headEnd/>
            <a:tailEnd/>
          </a:ln>
          <a:effectLst/>
        </p:spPr>
        <p:txBody>
          <a:bodyPr wrap="none" anchor="ct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AutoShape 7"/>
          <p:cNvSpPr>
            <a:spLocks noChangeArrowheads="1"/>
          </p:cNvSpPr>
          <p:nvPr/>
        </p:nvSpPr>
        <p:spPr bwMode="auto">
          <a:xfrm>
            <a:off x="963211" y="4692764"/>
            <a:ext cx="798513" cy="288925"/>
          </a:xfrm>
          <a:prstGeom prst="leftArrow">
            <a:avLst>
              <a:gd name="adj1" fmla="val 50000"/>
              <a:gd name="adj2" fmla="val 69093"/>
            </a:avLst>
          </a:prstGeom>
          <a:noFill/>
          <a:ln w="12700" cmpd="sng">
            <a:solidFill>
              <a:srgbClr val="213F99"/>
            </a:solidFill>
            <a:miter lim="800000"/>
            <a:headEnd/>
            <a:tailEnd/>
          </a:ln>
          <a:effectLst/>
        </p:spPr>
        <p:txBody>
          <a:bodyPr wrap="none" anchor="ct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未知"/>
          <p:cNvSpPr>
            <a:spLocks/>
          </p:cNvSpPr>
          <p:nvPr/>
        </p:nvSpPr>
        <p:spPr bwMode="auto">
          <a:xfrm>
            <a:off x="751574" y="2632463"/>
            <a:ext cx="6681787" cy="685800"/>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noFill/>
          <a:ln>
            <a:noFill/>
          </a:ln>
          <a:effectLst/>
        </p:spPr>
        <p:txBody>
          <a:bodyPr wrap="none" anchor="ct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Rectangle 10"/>
          <p:cNvSpPr>
            <a:spLocks noChangeArrowheads="1"/>
          </p:cNvSpPr>
          <p:nvPr/>
        </p:nvSpPr>
        <p:spPr bwMode="auto">
          <a:xfrm>
            <a:off x="2841224" y="4605452"/>
            <a:ext cx="5472112" cy="457200"/>
          </a:xfrm>
          <a:prstGeom prst="rect">
            <a:avLst/>
          </a:prstGeom>
          <a:noFill/>
          <a:ln w="19050" cmpd="sng">
            <a:solidFill>
              <a:srgbClr val="213F99"/>
            </a:solidFill>
            <a:miter lim="800000"/>
            <a:headEnd/>
            <a:tailEnd/>
          </a:ln>
          <a:effectLst/>
        </p:spPr>
        <p:txBody>
          <a:bodyPr wrap="none" anchor="ct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Rectangle 12"/>
          <p:cNvSpPr>
            <a:spLocks noChangeArrowheads="1"/>
          </p:cNvSpPr>
          <p:nvPr/>
        </p:nvSpPr>
        <p:spPr bwMode="auto">
          <a:xfrm>
            <a:off x="756336" y="2175263"/>
            <a:ext cx="6684963" cy="457200"/>
          </a:xfrm>
          <a:prstGeom prst="rect">
            <a:avLst/>
          </a:prstGeom>
          <a:noFill/>
          <a:ln w="19050" cmpd="sng">
            <a:solidFill>
              <a:srgbClr val="213F99"/>
            </a:solidFill>
            <a:miter lim="800000"/>
            <a:headEnd/>
            <a:tailEnd/>
          </a:ln>
          <a:effectLst/>
        </p:spPr>
        <p:txBody>
          <a:bodyPr wrap="none" anchor="ct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Line 13"/>
          <p:cNvSpPr>
            <a:spLocks noChangeShapeType="1"/>
          </p:cNvSpPr>
          <p:nvPr/>
        </p:nvSpPr>
        <p:spPr bwMode="auto">
          <a:xfrm>
            <a:off x="2982011" y="2175263"/>
            <a:ext cx="3175" cy="457200"/>
          </a:xfrm>
          <a:prstGeom prst="line">
            <a:avLst/>
          </a:prstGeom>
          <a:noFill/>
          <a:ln w="9525" cmpd="sng">
            <a:solidFill>
              <a:srgbClr val="213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Text Box 22"/>
          <p:cNvSpPr txBox="1">
            <a:spLocks noChangeArrowheads="1"/>
          </p:cNvSpPr>
          <p:nvPr/>
        </p:nvSpPr>
        <p:spPr bwMode="auto">
          <a:xfrm>
            <a:off x="4922436" y="4646727"/>
            <a:ext cx="1274708" cy="400110"/>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数         据</a:t>
            </a:r>
          </a:p>
        </p:txBody>
      </p:sp>
      <p:sp>
        <p:nvSpPr>
          <p:cNvPr id="45" name="Text Box 23"/>
          <p:cNvSpPr txBox="1">
            <a:spLocks noChangeArrowheads="1"/>
          </p:cNvSpPr>
          <p:nvPr/>
        </p:nvSpPr>
        <p:spPr bwMode="auto">
          <a:xfrm>
            <a:off x="1866499" y="4646727"/>
            <a:ext cx="848309" cy="400110"/>
          </a:xfrm>
          <a:prstGeom prst="rect">
            <a:avLst/>
          </a:prstGeom>
          <a:noFill/>
          <a:ln>
            <a:noFill/>
          </a:ln>
          <a:effectLst/>
        </p:spPr>
        <p:txBody>
          <a:bodyPr wrap="none">
            <a:spAutoFit/>
          </a:bodyPr>
          <a:lstStyle/>
          <a:p>
            <a:r>
              <a:rPr 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首  部</a:t>
            </a:r>
          </a:p>
        </p:txBody>
      </p:sp>
      <p:sp>
        <p:nvSpPr>
          <p:cNvPr id="46" name="Line 24"/>
          <p:cNvSpPr>
            <a:spLocks noChangeShapeType="1"/>
          </p:cNvSpPr>
          <p:nvPr/>
        </p:nvSpPr>
        <p:spPr bwMode="auto">
          <a:xfrm>
            <a:off x="5214036" y="2175263"/>
            <a:ext cx="0" cy="457200"/>
          </a:xfrm>
          <a:prstGeom prst="line">
            <a:avLst/>
          </a:prstGeom>
          <a:noFill/>
          <a:ln w="9525" cmpd="sng">
            <a:solidFill>
              <a:srgbClr val="213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 name="Line 25"/>
          <p:cNvSpPr>
            <a:spLocks noChangeShapeType="1"/>
          </p:cNvSpPr>
          <p:nvPr/>
        </p:nvSpPr>
        <p:spPr bwMode="auto">
          <a:xfrm>
            <a:off x="5747436" y="2175263"/>
            <a:ext cx="1588" cy="457200"/>
          </a:xfrm>
          <a:prstGeom prst="line">
            <a:avLst/>
          </a:prstGeom>
          <a:noFill/>
          <a:ln w="9525" cmpd="sng">
            <a:solidFill>
              <a:srgbClr val="213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 name="Line 26"/>
          <p:cNvSpPr>
            <a:spLocks noChangeShapeType="1"/>
          </p:cNvSpPr>
          <p:nvPr/>
        </p:nvSpPr>
        <p:spPr bwMode="auto">
          <a:xfrm>
            <a:off x="6280836" y="2175263"/>
            <a:ext cx="0" cy="457200"/>
          </a:xfrm>
          <a:prstGeom prst="line">
            <a:avLst/>
          </a:prstGeom>
          <a:noFill/>
          <a:ln w="9525" cmpd="sng">
            <a:solidFill>
              <a:srgbClr val="213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 name="Text Box 27"/>
          <p:cNvSpPr txBox="1">
            <a:spLocks noChangeArrowheads="1"/>
          </p:cNvSpPr>
          <p:nvPr/>
        </p:nvSpPr>
        <p:spPr bwMode="auto">
          <a:xfrm>
            <a:off x="6237974" y="2172088"/>
            <a:ext cx="1241045"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UDP</a:t>
            </a:r>
            <a:r>
              <a:rPr 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长度</a:t>
            </a:r>
          </a:p>
        </p:txBody>
      </p:sp>
      <p:sp>
        <p:nvSpPr>
          <p:cNvPr id="50" name="Text Box 28"/>
          <p:cNvSpPr txBox="1">
            <a:spLocks noChangeArrowheads="1"/>
          </p:cNvSpPr>
          <p:nvPr/>
        </p:nvSpPr>
        <p:spPr bwMode="auto">
          <a:xfrm>
            <a:off x="1143686" y="2172088"/>
            <a:ext cx="1332609" cy="400110"/>
          </a:xfrm>
          <a:prstGeom prst="rect">
            <a:avLst/>
          </a:prstGeom>
          <a:noFill/>
          <a:ln>
            <a:noFill/>
          </a:ln>
          <a:effectLst/>
        </p:spPr>
        <p:txBody>
          <a:bodyPr wrap="none">
            <a:spAutoFit/>
          </a:bodyPr>
          <a:lstStyle/>
          <a:p>
            <a:r>
              <a:rPr 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源 </a:t>
            </a:r>
            <a:r>
              <a:rPr lang="zh-CN"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IP </a:t>
            </a:r>
            <a:r>
              <a:rPr 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地址</a:t>
            </a:r>
          </a:p>
        </p:txBody>
      </p:sp>
      <p:sp>
        <p:nvSpPr>
          <p:cNvPr id="51" name="Text Box 29"/>
          <p:cNvSpPr txBox="1">
            <a:spLocks noChangeArrowheads="1"/>
          </p:cNvSpPr>
          <p:nvPr/>
        </p:nvSpPr>
        <p:spPr bwMode="auto">
          <a:xfrm>
            <a:off x="3282049" y="2172088"/>
            <a:ext cx="1589089" cy="400110"/>
          </a:xfrm>
          <a:prstGeom prst="rect">
            <a:avLst/>
          </a:prstGeom>
          <a:noFill/>
          <a:ln>
            <a:noFill/>
          </a:ln>
          <a:effectLst/>
        </p:spPr>
        <p:txBody>
          <a:bodyPr wrap="none">
            <a:spAutoFit/>
          </a:bodyPr>
          <a:lstStyle/>
          <a:p>
            <a:r>
              <a:rPr 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目的 </a:t>
            </a:r>
            <a:r>
              <a:rPr lang="zh-CN"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IP </a:t>
            </a:r>
            <a:r>
              <a:rPr 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地址</a:t>
            </a:r>
          </a:p>
        </p:txBody>
      </p:sp>
      <p:sp>
        <p:nvSpPr>
          <p:cNvPr id="52" name="Text Box 30"/>
          <p:cNvSpPr txBox="1">
            <a:spLocks noChangeArrowheads="1"/>
          </p:cNvSpPr>
          <p:nvPr/>
        </p:nvSpPr>
        <p:spPr bwMode="auto">
          <a:xfrm>
            <a:off x="5315636" y="2172088"/>
            <a:ext cx="312906" cy="400110"/>
          </a:xfrm>
          <a:prstGeom prst="rect">
            <a:avLst/>
          </a:prstGeom>
          <a:noFill/>
          <a:ln>
            <a:noFill/>
          </a:ln>
          <a:effectLst/>
        </p:spPr>
        <p:txBody>
          <a:bodyPr wrap="none">
            <a:spAutoFit/>
          </a:bodyPr>
          <a:lstStyle/>
          <a:p>
            <a:r>
              <a:rPr lang="zh-CN"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a:t>
            </a:r>
          </a:p>
        </p:txBody>
      </p:sp>
      <p:sp>
        <p:nvSpPr>
          <p:cNvPr id="53" name="Text Box 31"/>
          <p:cNvSpPr txBox="1">
            <a:spLocks noChangeArrowheads="1"/>
          </p:cNvSpPr>
          <p:nvPr/>
        </p:nvSpPr>
        <p:spPr bwMode="auto">
          <a:xfrm>
            <a:off x="5749024" y="2172088"/>
            <a:ext cx="441146"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17</a:t>
            </a:r>
          </a:p>
        </p:txBody>
      </p:sp>
      <p:sp>
        <p:nvSpPr>
          <p:cNvPr id="54" name="Line 32"/>
          <p:cNvSpPr>
            <a:spLocks noChangeShapeType="1"/>
          </p:cNvSpPr>
          <p:nvPr/>
        </p:nvSpPr>
        <p:spPr bwMode="auto">
          <a:xfrm>
            <a:off x="1718861" y="5291252"/>
            <a:ext cx="6594475" cy="0"/>
          </a:xfrm>
          <a:prstGeom prst="line">
            <a:avLst/>
          </a:prstGeom>
          <a:noFill/>
          <a:ln w="9525" cmpd="sng">
            <a:solidFill>
              <a:srgbClr val="213F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5" name="Rectangle 33"/>
          <p:cNvSpPr>
            <a:spLocks noChangeArrowheads="1"/>
          </p:cNvSpPr>
          <p:nvPr/>
        </p:nvSpPr>
        <p:spPr bwMode="auto">
          <a:xfrm>
            <a:off x="4303311" y="5137264"/>
            <a:ext cx="1173163" cy="292100"/>
          </a:xfrm>
          <a:prstGeom prst="rect">
            <a:avLst/>
          </a:prstGeom>
          <a:noFill/>
          <a:ln>
            <a:noFill/>
          </a:ln>
          <a:effectLst/>
        </p:spPr>
        <p:txBody>
          <a:bodyPr wrap="none" anchor="ct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Text Box 34"/>
          <p:cNvSpPr txBox="1">
            <a:spLocks noChangeArrowheads="1"/>
          </p:cNvSpPr>
          <p:nvPr/>
        </p:nvSpPr>
        <p:spPr bwMode="auto">
          <a:xfrm>
            <a:off x="4466427" y="5271725"/>
            <a:ext cx="1262077" cy="400110"/>
          </a:xfrm>
          <a:prstGeom prst="rect">
            <a:avLst/>
          </a:prstGeom>
          <a:noFill/>
          <a:ln>
            <a:noFill/>
          </a:ln>
          <a:effectLst/>
        </p:spPr>
        <p:txBody>
          <a:bodyPr wrap="none">
            <a:spAutoFit/>
          </a:bodyPr>
          <a:lstStyle/>
          <a:p>
            <a:r>
              <a:rPr lang="zh-CN"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IP </a:t>
            </a:r>
            <a:r>
              <a:rPr 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数据报</a:t>
            </a:r>
          </a:p>
        </p:txBody>
      </p:sp>
      <p:sp>
        <p:nvSpPr>
          <p:cNvPr id="57" name="Text Box 35"/>
          <p:cNvSpPr txBox="1">
            <a:spLocks noChangeArrowheads="1"/>
          </p:cNvSpPr>
          <p:nvPr/>
        </p:nvSpPr>
        <p:spPr bwMode="auto">
          <a:xfrm>
            <a:off x="148324" y="1792676"/>
            <a:ext cx="697627" cy="400110"/>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字节</a:t>
            </a:r>
          </a:p>
        </p:txBody>
      </p:sp>
      <p:sp>
        <p:nvSpPr>
          <p:cNvPr id="58" name="Text Box 36"/>
          <p:cNvSpPr txBox="1">
            <a:spLocks noChangeArrowheads="1"/>
          </p:cNvSpPr>
          <p:nvPr/>
        </p:nvSpPr>
        <p:spPr bwMode="auto">
          <a:xfrm>
            <a:off x="1692961" y="1770451"/>
            <a:ext cx="312906"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a:t>
            </a:r>
          </a:p>
        </p:txBody>
      </p:sp>
      <p:sp>
        <p:nvSpPr>
          <p:cNvPr id="59" name="Text Box 37"/>
          <p:cNvSpPr txBox="1">
            <a:spLocks noChangeArrowheads="1"/>
          </p:cNvSpPr>
          <p:nvPr/>
        </p:nvSpPr>
        <p:spPr bwMode="auto">
          <a:xfrm>
            <a:off x="3920224" y="1770451"/>
            <a:ext cx="312906"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a:t>
            </a:r>
          </a:p>
        </p:txBody>
      </p:sp>
      <p:sp>
        <p:nvSpPr>
          <p:cNvPr id="60" name="Text Box 38"/>
          <p:cNvSpPr txBox="1">
            <a:spLocks noChangeArrowheads="1"/>
          </p:cNvSpPr>
          <p:nvPr/>
        </p:nvSpPr>
        <p:spPr bwMode="auto">
          <a:xfrm>
            <a:off x="5315636" y="1770451"/>
            <a:ext cx="312906"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61" name="Text Box 39"/>
          <p:cNvSpPr txBox="1">
            <a:spLocks noChangeArrowheads="1"/>
          </p:cNvSpPr>
          <p:nvPr/>
        </p:nvSpPr>
        <p:spPr bwMode="auto">
          <a:xfrm>
            <a:off x="5836336" y="1770451"/>
            <a:ext cx="312906"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62" name="Text Box 40"/>
          <p:cNvSpPr txBox="1">
            <a:spLocks noChangeArrowheads="1"/>
          </p:cNvSpPr>
          <p:nvPr/>
        </p:nvSpPr>
        <p:spPr bwMode="auto">
          <a:xfrm>
            <a:off x="6623736" y="1770451"/>
            <a:ext cx="312906"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69" name="Text Box 47"/>
          <p:cNvSpPr txBox="1">
            <a:spLocks noChangeArrowheads="1"/>
          </p:cNvSpPr>
          <p:nvPr/>
        </p:nvSpPr>
        <p:spPr bwMode="auto">
          <a:xfrm>
            <a:off x="534586" y="3943157"/>
            <a:ext cx="1210588" cy="400110"/>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发送在前</a:t>
            </a:r>
          </a:p>
        </p:txBody>
      </p:sp>
      <p:sp>
        <p:nvSpPr>
          <p:cNvPr id="70" name="AutoShape 48"/>
          <p:cNvSpPr>
            <a:spLocks noChangeArrowheads="1"/>
          </p:cNvSpPr>
          <p:nvPr/>
        </p:nvSpPr>
        <p:spPr bwMode="auto">
          <a:xfrm>
            <a:off x="5471711" y="4170216"/>
            <a:ext cx="277813" cy="415925"/>
          </a:xfrm>
          <a:prstGeom prst="downArrow">
            <a:avLst>
              <a:gd name="adj1" fmla="val 50000"/>
              <a:gd name="adj2" fmla="val 37429"/>
            </a:avLst>
          </a:prstGeom>
          <a:noFill/>
          <a:ln w="9525" cmpd="sng">
            <a:solidFill>
              <a:srgbClr val="213F99"/>
            </a:solidFill>
            <a:miter lim="800000"/>
            <a:headEnd/>
            <a:tailEnd/>
          </a:ln>
          <a:effectLst/>
        </p:spPr>
        <p:txBody>
          <a:bodyPr wrap="none" anchor="ct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1" name="Rectangle 49"/>
          <p:cNvSpPr>
            <a:spLocks noChangeArrowheads="1"/>
          </p:cNvSpPr>
          <p:nvPr/>
        </p:nvSpPr>
        <p:spPr bwMode="auto">
          <a:xfrm>
            <a:off x="3920724" y="3384998"/>
            <a:ext cx="4392612" cy="457200"/>
          </a:xfrm>
          <a:prstGeom prst="rect">
            <a:avLst/>
          </a:prstGeom>
          <a:noFill/>
          <a:ln w="12700" cmpd="sng">
            <a:solidFill>
              <a:srgbClr val="213F99"/>
            </a:solidFill>
            <a:miter lim="800000"/>
            <a:headEnd/>
            <a:tailEnd/>
          </a:ln>
          <a:effectLst/>
        </p:spPr>
        <p:txBody>
          <a:bodyPr wrap="none" anchor="ct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2" name="Text Box 50"/>
          <p:cNvSpPr txBox="1">
            <a:spLocks noChangeArrowheads="1"/>
          </p:cNvSpPr>
          <p:nvPr/>
        </p:nvSpPr>
        <p:spPr bwMode="auto">
          <a:xfrm>
            <a:off x="5476474" y="3427860"/>
            <a:ext cx="1274708" cy="400110"/>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数         据</a:t>
            </a:r>
          </a:p>
        </p:txBody>
      </p:sp>
      <p:sp>
        <p:nvSpPr>
          <p:cNvPr id="73" name="Text Box 51"/>
          <p:cNvSpPr txBox="1">
            <a:spLocks noChangeArrowheads="1"/>
          </p:cNvSpPr>
          <p:nvPr/>
        </p:nvSpPr>
        <p:spPr bwMode="auto">
          <a:xfrm>
            <a:off x="2980924" y="3427860"/>
            <a:ext cx="848309" cy="400110"/>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首  部</a:t>
            </a:r>
          </a:p>
        </p:txBody>
      </p:sp>
      <p:sp>
        <p:nvSpPr>
          <p:cNvPr id="74" name="AutoShape 52"/>
          <p:cNvSpPr>
            <a:spLocks/>
          </p:cNvSpPr>
          <p:nvPr/>
        </p:nvSpPr>
        <p:spPr bwMode="auto">
          <a:xfrm rot="16200000">
            <a:off x="5525686" y="1303145"/>
            <a:ext cx="168275" cy="5391150"/>
          </a:xfrm>
          <a:prstGeom prst="leftBrace">
            <a:avLst>
              <a:gd name="adj1" fmla="val 266981"/>
              <a:gd name="adj2" fmla="val 50000"/>
            </a:avLst>
          </a:prstGeom>
          <a:noFill/>
          <a:ln w="28575" cmpd="sng">
            <a:solidFill>
              <a:srgbClr val="213F99"/>
            </a:solidFill>
            <a:round/>
            <a:headEnd/>
            <a:tailEnd/>
          </a:ln>
          <a:effectLst/>
        </p:spPr>
        <p:txBody>
          <a:bodyPr wrap="none" anchor="ct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5" name="Text Box 53"/>
          <p:cNvSpPr txBox="1">
            <a:spLocks noChangeArrowheads="1"/>
          </p:cNvSpPr>
          <p:nvPr/>
        </p:nvSpPr>
        <p:spPr bwMode="auto">
          <a:xfrm>
            <a:off x="752074" y="3384998"/>
            <a:ext cx="2076402"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UDP </a:t>
            </a:r>
            <a:r>
              <a:rPr 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用户数据报</a:t>
            </a:r>
          </a:p>
        </p:txBody>
      </p:sp>
      <p:sp>
        <p:nvSpPr>
          <p:cNvPr id="2" name="任意多边形 1"/>
          <p:cNvSpPr/>
          <p:nvPr/>
        </p:nvSpPr>
        <p:spPr>
          <a:xfrm>
            <a:off x="769545" y="2652665"/>
            <a:ext cx="6663350" cy="733331"/>
          </a:xfrm>
          <a:custGeom>
            <a:avLst/>
            <a:gdLst>
              <a:gd name="connsiteX0" fmla="*/ 0 w 6663350"/>
              <a:gd name="connsiteY0" fmla="*/ 0 h 733331"/>
              <a:gd name="connsiteX1" fmla="*/ 2073243 w 6663350"/>
              <a:gd name="connsiteY1" fmla="*/ 724278 h 733331"/>
              <a:gd name="connsiteX2" fmla="*/ 3159659 w 6663350"/>
              <a:gd name="connsiteY2" fmla="*/ 733331 h 733331"/>
              <a:gd name="connsiteX3" fmla="*/ 6636190 w 6663350"/>
              <a:gd name="connsiteY3" fmla="*/ 9054 h 733331"/>
              <a:gd name="connsiteX4" fmla="*/ 6663350 w 6663350"/>
              <a:gd name="connsiteY4" fmla="*/ 0 h 733331"/>
              <a:gd name="connsiteX5" fmla="*/ 0 w 6663350"/>
              <a:gd name="connsiteY5" fmla="*/ 0 h 733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3350" h="733331">
                <a:moveTo>
                  <a:pt x="0" y="0"/>
                </a:moveTo>
                <a:lnTo>
                  <a:pt x="2073243" y="724278"/>
                </a:lnTo>
                <a:lnTo>
                  <a:pt x="3159659" y="733331"/>
                </a:lnTo>
                <a:lnTo>
                  <a:pt x="6636190" y="9054"/>
                </a:lnTo>
                <a:lnTo>
                  <a:pt x="6663350" y="0"/>
                </a:lnTo>
                <a:lnTo>
                  <a:pt x="0"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3472901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p:nvPr/>
        </p:nvSpPr>
        <p:spPr>
          <a:xfrm>
            <a:off x="775" y="0"/>
            <a:ext cx="2875160" cy="6858000"/>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15"/>
          <p:cNvSpPr txBox="1"/>
          <p:nvPr/>
        </p:nvSpPr>
        <p:spPr>
          <a:xfrm>
            <a:off x="191729" y="2259427"/>
            <a:ext cx="2592288" cy="461665"/>
          </a:xfrm>
          <a:prstGeom prst="rect">
            <a:avLst/>
          </a:prstGeom>
          <a:noFill/>
        </p:spPr>
        <p:txBody>
          <a:bodyPr wrap="square" rtlCol="0">
            <a:spAutoFit/>
          </a:bodyPr>
          <a:lstStyle/>
          <a:p>
            <a:pPr algn="ctr"/>
            <a:r>
              <a:rPr lang="en-US" altLang="zh-CN" sz="2400" b="1" spc="300" dirty="0" smtClean="0">
                <a:solidFill>
                  <a:schemeClr val="bg1"/>
                </a:solidFill>
                <a:latin typeface="Agency FB" panose="020B0503020202020204" pitchFamily="34" charset="0"/>
                <a:ea typeface="Adobe 宋体 Std L" pitchFamily="18" charset="-122"/>
              </a:rPr>
              <a:t>Contents  Page</a:t>
            </a:r>
            <a:endParaRPr lang="zh-CN" altLang="en-US" sz="2400" b="1" spc="300" dirty="0">
              <a:solidFill>
                <a:schemeClr val="bg1"/>
              </a:solidFill>
              <a:latin typeface="Agency FB" panose="020B0503020202020204" pitchFamily="34" charset="0"/>
              <a:ea typeface="Adobe 宋体 Std L" pitchFamily="18" charset="-122"/>
            </a:endParaRPr>
          </a:p>
        </p:txBody>
      </p:sp>
      <p:sp>
        <p:nvSpPr>
          <p:cNvPr id="5" name="文本框 4"/>
          <p:cNvSpPr txBox="1"/>
          <p:nvPr/>
        </p:nvSpPr>
        <p:spPr>
          <a:xfrm>
            <a:off x="0" y="1572542"/>
            <a:ext cx="2808312" cy="707886"/>
          </a:xfrm>
          <a:prstGeom prst="rect">
            <a:avLst/>
          </a:prstGeom>
          <a:noFill/>
        </p:spPr>
        <p:txBody>
          <a:bodyPr wrap="square" rtlCol="0">
            <a:spAutoFit/>
          </a:bodyPr>
          <a:lstStyle/>
          <a:p>
            <a:pPr algn="ctr"/>
            <a:r>
              <a:rPr lang="zh-CN" altLang="en-US" sz="4000" b="1" dirty="0" smtClean="0">
                <a:solidFill>
                  <a:schemeClr val="bg1"/>
                </a:solidFill>
                <a:ea typeface="微软雅黑"/>
              </a:rPr>
              <a:t>内容纲要</a:t>
            </a:r>
            <a:endParaRPr lang="zh-CN" altLang="en-US" sz="4000" b="1" dirty="0">
              <a:solidFill>
                <a:schemeClr val="bg1"/>
              </a:solidFill>
              <a:ea typeface="微软雅黑"/>
            </a:endParaRPr>
          </a:p>
        </p:txBody>
      </p:sp>
      <p:grpSp>
        <p:nvGrpSpPr>
          <p:cNvPr id="2" name="Group 4"/>
          <p:cNvGrpSpPr>
            <a:grpSpLocks noChangeAspect="1"/>
          </p:cNvGrpSpPr>
          <p:nvPr/>
        </p:nvGrpSpPr>
        <p:grpSpPr bwMode="auto">
          <a:xfrm>
            <a:off x="473434" y="3172747"/>
            <a:ext cx="1852612" cy="1946275"/>
            <a:chOff x="419" y="1980"/>
            <a:chExt cx="1167" cy="1226"/>
          </a:xfrm>
        </p:grpSpPr>
        <p:sp>
          <p:nvSpPr>
            <p:cNvPr id="14" name="Freeform 5"/>
            <p:cNvSpPr>
              <a:spLocks noEditPoints="1"/>
            </p:cNvSpPr>
            <p:nvPr/>
          </p:nvSpPr>
          <p:spPr bwMode="auto">
            <a:xfrm>
              <a:off x="419" y="1980"/>
              <a:ext cx="1167" cy="1226"/>
            </a:xfrm>
            <a:custGeom>
              <a:avLst/>
              <a:gdLst>
                <a:gd name="T0" fmla="*/ 13275 w 16338"/>
                <a:gd name="T1" fmla="*/ 0 h 17164"/>
                <a:gd name="T2" fmla="*/ 9190 w 16338"/>
                <a:gd name="T3" fmla="*/ 0 h 17164"/>
                <a:gd name="T4" fmla="*/ 5106 w 16338"/>
                <a:gd name="T5" fmla="*/ 0 h 17164"/>
                <a:gd name="T6" fmla="*/ 1021 w 16338"/>
                <a:gd name="T7" fmla="*/ 0 h 17164"/>
                <a:gd name="T8" fmla="*/ 102 w 16338"/>
                <a:gd name="T9" fmla="*/ 2007 h 17164"/>
                <a:gd name="T10" fmla="*/ 237 w 16338"/>
                <a:gd name="T11" fmla="*/ 4683 h 17164"/>
                <a:gd name="T12" fmla="*/ 374 w 16338"/>
                <a:gd name="T13" fmla="*/ 7358 h 17164"/>
                <a:gd name="T14" fmla="*/ 509 w 16338"/>
                <a:gd name="T15" fmla="*/ 10033 h 17164"/>
                <a:gd name="T16" fmla="*/ 786 w 16338"/>
                <a:gd name="T17" fmla="*/ 11569 h 17164"/>
                <a:gd name="T18" fmla="*/ 1261 w 16338"/>
                <a:gd name="T19" fmla="*/ 12639 h 17164"/>
                <a:gd name="T20" fmla="*/ 1909 w 16338"/>
                <a:gd name="T21" fmla="*/ 13613 h 17164"/>
                <a:gd name="T22" fmla="*/ 2729 w 16338"/>
                <a:gd name="T23" fmla="*/ 14493 h 17164"/>
                <a:gd name="T24" fmla="*/ 3723 w 16338"/>
                <a:gd name="T25" fmla="*/ 15277 h 17164"/>
                <a:gd name="T26" fmla="*/ 4889 w 16338"/>
                <a:gd name="T27" fmla="*/ 15965 h 17164"/>
                <a:gd name="T28" fmla="*/ 6228 w 16338"/>
                <a:gd name="T29" fmla="*/ 16558 h 17164"/>
                <a:gd name="T30" fmla="*/ 7740 w 16338"/>
                <a:gd name="T31" fmla="*/ 17055 h 17164"/>
                <a:gd name="T32" fmla="*/ 9144 w 16338"/>
                <a:gd name="T33" fmla="*/ 16946 h 17164"/>
                <a:gd name="T34" fmla="*/ 10390 w 16338"/>
                <a:gd name="T35" fmla="*/ 16541 h 17164"/>
                <a:gd name="T36" fmla="*/ 11538 w 16338"/>
                <a:gd name="T37" fmla="*/ 16001 h 17164"/>
                <a:gd name="T38" fmla="*/ 12587 w 16338"/>
                <a:gd name="T39" fmla="*/ 15331 h 17164"/>
                <a:gd name="T40" fmla="*/ 13537 w 16338"/>
                <a:gd name="T41" fmla="*/ 14526 h 17164"/>
                <a:gd name="T42" fmla="*/ 14388 w 16338"/>
                <a:gd name="T43" fmla="*/ 13591 h 17164"/>
                <a:gd name="T44" fmla="*/ 15141 w 16338"/>
                <a:gd name="T45" fmla="*/ 12521 h 17164"/>
                <a:gd name="T46" fmla="*/ 15795 w 16338"/>
                <a:gd name="T47" fmla="*/ 11320 h 17164"/>
                <a:gd name="T48" fmla="*/ 16017 w 16338"/>
                <a:gd name="T49" fmla="*/ 8936 h 17164"/>
                <a:gd name="T50" fmla="*/ 16116 w 16338"/>
                <a:gd name="T51" fmla="*/ 6187 h 17164"/>
                <a:gd name="T52" fmla="*/ 16215 w 16338"/>
                <a:gd name="T53" fmla="*/ 3437 h 17164"/>
                <a:gd name="T54" fmla="*/ 16313 w 16338"/>
                <a:gd name="T55" fmla="*/ 688 h 17164"/>
                <a:gd name="T56" fmla="*/ 13964 w 16338"/>
                <a:gd name="T57" fmla="*/ 463 h 17164"/>
                <a:gd name="T58" fmla="*/ 10100 w 16338"/>
                <a:gd name="T59" fmla="*/ 463 h 17164"/>
                <a:gd name="T60" fmla="*/ 6238 w 16338"/>
                <a:gd name="T61" fmla="*/ 463 h 17164"/>
                <a:gd name="T62" fmla="*/ 2374 w 16338"/>
                <a:gd name="T63" fmla="*/ 463 h 17164"/>
                <a:gd name="T64" fmla="*/ 506 w 16338"/>
                <a:gd name="T65" fmla="*/ 1729 h 17164"/>
                <a:gd name="T66" fmla="*/ 634 w 16338"/>
                <a:gd name="T67" fmla="*/ 4261 h 17164"/>
                <a:gd name="T68" fmla="*/ 762 w 16338"/>
                <a:gd name="T69" fmla="*/ 6792 h 17164"/>
                <a:gd name="T70" fmla="*/ 891 w 16338"/>
                <a:gd name="T71" fmla="*/ 9322 h 17164"/>
                <a:gd name="T72" fmla="*/ 1098 w 16338"/>
                <a:gd name="T73" fmla="*/ 11139 h 17164"/>
                <a:gd name="T74" fmla="*/ 1506 w 16338"/>
                <a:gd name="T75" fmla="*/ 12175 h 17164"/>
                <a:gd name="T76" fmla="*/ 2078 w 16338"/>
                <a:gd name="T77" fmla="*/ 13120 h 17164"/>
                <a:gd name="T78" fmla="*/ 2814 w 16338"/>
                <a:gd name="T79" fmla="*/ 13974 h 17164"/>
                <a:gd name="T80" fmla="*/ 3712 w 16338"/>
                <a:gd name="T81" fmla="*/ 14737 h 17164"/>
                <a:gd name="T82" fmla="*/ 4775 w 16338"/>
                <a:gd name="T83" fmla="*/ 15411 h 17164"/>
                <a:gd name="T84" fmla="*/ 6000 w 16338"/>
                <a:gd name="T85" fmla="*/ 15995 h 17164"/>
                <a:gd name="T86" fmla="*/ 7390 w 16338"/>
                <a:gd name="T87" fmla="*/ 16487 h 17164"/>
                <a:gd name="T88" fmla="*/ 8782 w 16338"/>
                <a:gd name="T89" fmla="*/ 16571 h 17164"/>
                <a:gd name="T90" fmla="*/ 9984 w 16338"/>
                <a:gd name="T91" fmla="*/ 16218 h 17164"/>
                <a:gd name="T92" fmla="*/ 11093 w 16338"/>
                <a:gd name="T93" fmla="*/ 15739 h 17164"/>
                <a:gd name="T94" fmla="*/ 12108 w 16338"/>
                <a:gd name="T95" fmla="*/ 15137 h 17164"/>
                <a:gd name="T96" fmla="*/ 13030 w 16338"/>
                <a:gd name="T97" fmla="*/ 14407 h 17164"/>
                <a:gd name="T98" fmla="*/ 13859 w 16338"/>
                <a:gd name="T99" fmla="*/ 13553 h 17164"/>
                <a:gd name="T100" fmla="*/ 14594 w 16338"/>
                <a:gd name="T101" fmla="*/ 12573 h 17164"/>
                <a:gd name="T102" fmla="*/ 15236 w 16338"/>
                <a:gd name="T103" fmla="*/ 11468 h 17164"/>
                <a:gd name="T104" fmla="*/ 15569 w 16338"/>
                <a:gd name="T105" fmla="*/ 9568 h 17164"/>
                <a:gd name="T106" fmla="*/ 15663 w 16338"/>
                <a:gd name="T107" fmla="*/ 6966 h 17164"/>
                <a:gd name="T108" fmla="*/ 15756 w 16338"/>
                <a:gd name="T109" fmla="*/ 4365 h 17164"/>
                <a:gd name="T110" fmla="*/ 15850 w 16338"/>
                <a:gd name="T111" fmla="*/ 1765 h 17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338" h="17164">
                  <a:moveTo>
                    <a:pt x="16338" y="0"/>
                  </a:moveTo>
                  <a:lnTo>
                    <a:pt x="15317" y="0"/>
                  </a:lnTo>
                  <a:lnTo>
                    <a:pt x="14296" y="0"/>
                  </a:lnTo>
                  <a:lnTo>
                    <a:pt x="13275" y="0"/>
                  </a:lnTo>
                  <a:lnTo>
                    <a:pt x="12253" y="0"/>
                  </a:lnTo>
                  <a:lnTo>
                    <a:pt x="11232" y="0"/>
                  </a:lnTo>
                  <a:lnTo>
                    <a:pt x="10211" y="0"/>
                  </a:lnTo>
                  <a:lnTo>
                    <a:pt x="9190" y="0"/>
                  </a:lnTo>
                  <a:lnTo>
                    <a:pt x="8169" y="0"/>
                  </a:lnTo>
                  <a:lnTo>
                    <a:pt x="7148" y="0"/>
                  </a:lnTo>
                  <a:lnTo>
                    <a:pt x="6127" y="0"/>
                  </a:lnTo>
                  <a:lnTo>
                    <a:pt x="5106" y="0"/>
                  </a:lnTo>
                  <a:lnTo>
                    <a:pt x="4085" y="0"/>
                  </a:lnTo>
                  <a:lnTo>
                    <a:pt x="3063" y="0"/>
                  </a:lnTo>
                  <a:lnTo>
                    <a:pt x="2042" y="0"/>
                  </a:lnTo>
                  <a:lnTo>
                    <a:pt x="1021" y="0"/>
                  </a:lnTo>
                  <a:lnTo>
                    <a:pt x="0" y="0"/>
                  </a:lnTo>
                  <a:lnTo>
                    <a:pt x="34" y="669"/>
                  </a:lnTo>
                  <a:lnTo>
                    <a:pt x="68" y="1338"/>
                  </a:lnTo>
                  <a:lnTo>
                    <a:pt x="102" y="2007"/>
                  </a:lnTo>
                  <a:lnTo>
                    <a:pt x="135" y="2675"/>
                  </a:lnTo>
                  <a:lnTo>
                    <a:pt x="170" y="3345"/>
                  </a:lnTo>
                  <a:lnTo>
                    <a:pt x="204" y="4013"/>
                  </a:lnTo>
                  <a:lnTo>
                    <a:pt x="237" y="4683"/>
                  </a:lnTo>
                  <a:lnTo>
                    <a:pt x="272" y="5352"/>
                  </a:lnTo>
                  <a:lnTo>
                    <a:pt x="305" y="6020"/>
                  </a:lnTo>
                  <a:lnTo>
                    <a:pt x="339" y="6690"/>
                  </a:lnTo>
                  <a:lnTo>
                    <a:pt x="374" y="7358"/>
                  </a:lnTo>
                  <a:lnTo>
                    <a:pt x="407" y="8027"/>
                  </a:lnTo>
                  <a:lnTo>
                    <a:pt x="441" y="8696"/>
                  </a:lnTo>
                  <a:lnTo>
                    <a:pt x="476" y="9365"/>
                  </a:lnTo>
                  <a:lnTo>
                    <a:pt x="509" y="10033"/>
                  </a:lnTo>
                  <a:lnTo>
                    <a:pt x="543" y="10703"/>
                  </a:lnTo>
                  <a:lnTo>
                    <a:pt x="613" y="10998"/>
                  </a:lnTo>
                  <a:lnTo>
                    <a:pt x="695" y="11285"/>
                  </a:lnTo>
                  <a:lnTo>
                    <a:pt x="786" y="11569"/>
                  </a:lnTo>
                  <a:lnTo>
                    <a:pt x="889" y="11845"/>
                  </a:lnTo>
                  <a:lnTo>
                    <a:pt x="1002" y="12116"/>
                  </a:lnTo>
                  <a:lnTo>
                    <a:pt x="1126" y="12381"/>
                  </a:lnTo>
                  <a:lnTo>
                    <a:pt x="1261" y="12639"/>
                  </a:lnTo>
                  <a:lnTo>
                    <a:pt x="1406" y="12891"/>
                  </a:lnTo>
                  <a:lnTo>
                    <a:pt x="1563" y="13138"/>
                  </a:lnTo>
                  <a:lnTo>
                    <a:pt x="1731" y="13379"/>
                  </a:lnTo>
                  <a:lnTo>
                    <a:pt x="1909" y="13613"/>
                  </a:lnTo>
                  <a:lnTo>
                    <a:pt x="2098" y="13843"/>
                  </a:lnTo>
                  <a:lnTo>
                    <a:pt x="2297" y="14065"/>
                  </a:lnTo>
                  <a:lnTo>
                    <a:pt x="2508" y="14283"/>
                  </a:lnTo>
                  <a:lnTo>
                    <a:pt x="2729" y="14493"/>
                  </a:lnTo>
                  <a:lnTo>
                    <a:pt x="2962" y="14698"/>
                  </a:lnTo>
                  <a:lnTo>
                    <a:pt x="3205" y="14897"/>
                  </a:lnTo>
                  <a:lnTo>
                    <a:pt x="3458" y="15089"/>
                  </a:lnTo>
                  <a:lnTo>
                    <a:pt x="3723" y="15277"/>
                  </a:lnTo>
                  <a:lnTo>
                    <a:pt x="3998" y="15457"/>
                  </a:lnTo>
                  <a:lnTo>
                    <a:pt x="4285" y="15633"/>
                  </a:lnTo>
                  <a:lnTo>
                    <a:pt x="4581" y="15802"/>
                  </a:lnTo>
                  <a:lnTo>
                    <a:pt x="4889" y="15965"/>
                  </a:lnTo>
                  <a:lnTo>
                    <a:pt x="5207" y="16122"/>
                  </a:lnTo>
                  <a:lnTo>
                    <a:pt x="5537" y="16274"/>
                  </a:lnTo>
                  <a:lnTo>
                    <a:pt x="5877" y="16418"/>
                  </a:lnTo>
                  <a:lnTo>
                    <a:pt x="6228" y="16558"/>
                  </a:lnTo>
                  <a:lnTo>
                    <a:pt x="6590" y="16691"/>
                  </a:lnTo>
                  <a:lnTo>
                    <a:pt x="6962" y="16819"/>
                  </a:lnTo>
                  <a:lnTo>
                    <a:pt x="7346" y="16940"/>
                  </a:lnTo>
                  <a:lnTo>
                    <a:pt x="7740" y="17055"/>
                  </a:lnTo>
                  <a:lnTo>
                    <a:pt x="8144" y="17164"/>
                  </a:lnTo>
                  <a:lnTo>
                    <a:pt x="8484" y="17100"/>
                  </a:lnTo>
                  <a:lnTo>
                    <a:pt x="8816" y="17027"/>
                  </a:lnTo>
                  <a:lnTo>
                    <a:pt x="9144" y="16946"/>
                  </a:lnTo>
                  <a:lnTo>
                    <a:pt x="9465" y="16857"/>
                  </a:lnTo>
                  <a:lnTo>
                    <a:pt x="9779" y="16760"/>
                  </a:lnTo>
                  <a:lnTo>
                    <a:pt x="10088" y="16654"/>
                  </a:lnTo>
                  <a:lnTo>
                    <a:pt x="10390" y="16541"/>
                  </a:lnTo>
                  <a:lnTo>
                    <a:pt x="10687" y="16418"/>
                  </a:lnTo>
                  <a:lnTo>
                    <a:pt x="10976" y="16288"/>
                  </a:lnTo>
                  <a:lnTo>
                    <a:pt x="11260" y="16149"/>
                  </a:lnTo>
                  <a:lnTo>
                    <a:pt x="11538" y="16001"/>
                  </a:lnTo>
                  <a:lnTo>
                    <a:pt x="11810" y="15847"/>
                  </a:lnTo>
                  <a:lnTo>
                    <a:pt x="12075" y="15683"/>
                  </a:lnTo>
                  <a:lnTo>
                    <a:pt x="12333" y="15511"/>
                  </a:lnTo>
                  <a:lnTo>
                    <a:pt x="12587" y="15331"/>
                  </a:lnTo>
                  <a:lnTo>
                    <a:pt x="12834" y="15142"/>
                  </a:lnTo>
                  <a:lnTo>
                    <a:pt x="13074" y="14944"/>
                  </a:lnTo>
                  <a:lnTo>
                    <a:pt x="13308" y="14740"/>
                  </a:lnTo>
                  <a:lnTo>
                    <a:pt x="13537" y="14526"/>
                  </a:lnTo>
                  <a:lnTo>
                    <a:pt x="13759" y="14305"/>
                  </a:lnTo>
                  <a:lnTo>
                    <a:pt x="13975" y="14074"/>
                  </a:lnTo>
                  <a:lnTo>
                    <a:pt x="14184" y="13836"/>
                  </a:lnTo>
                  <a:lnTo>
                    <a:pt x="14388" y="13591"/>
                  </a:lnTo>
                  <a:lnTo>
                    <a:pt x="14586" y="13335"/>
                  </a:lnTo>
                  <a:lnTo>
                    <a:pt x="14777" y="13073"/>
                  </a:lnTo>
                  <a:lnTo>
                    <a:pt x="14962" y="12801"/>
                  </a:lnTo>
                  <a:lnTo>
                    <a:pt x="15141" y="12521"/>
                  </a:lnTo>
                  <a:lnTo>
                    <a:pt x="15314" y="12234"/>
                  </a:lnTo>
                  <a:lnTo>
                    <a:pt x="15480" y="11938"/>
                  </a:lnTo>
                  <a:lnTo>
                    <a:pt x="15641" y="11633"/>
                  </a:lnTo>
                  <a:lnTo>
                    <a:pt x="15795" y="11320"/>
                  </a:lnTo>
                  <a:lnTo>
                    <a:pt x="15943" y="10999"/>
                  </a:lnTo>
                  <a:lnTo>
                    <a:pt x="15968" y="10311"/>
                  </a:lnTo>
                  <a:lnTo>
                    <a:pt x="15992" y="9624"/>
                  </a:lnTo>
                  <a:lnTo>
                    <a:pt x="16017" y="8936"/>
                  </a:lnTo>
                  <a:lnTo>
                    <a:pt x="16042" y="8249"/>
                  </a:lnTo>
                  <a:lnTo>
                    <a:pt x="16066" y="7562"/>
                  </a:lnTo>
                  <a:lnTo>
                    <a:pt x="16091" y="6874"/>
                  </a:lnTo>
                  <a:lnTo>
                    <a:pt x="16116" y="6187"/>
                  </a:lnTo>
                  <a:lnTo>
                    <a:pt x="16140" y="5499"/>
                  </a:lnTo>
                  <a:lnTo>
                    <a:pt x="16165" y="4812"/>
                  </a:lnTo>
                  <a:lnTo>
                    <a:pt x="16190" y="4125"/>
                  </a:lnTo>
                  <a:lnTo>
                    <a:pt x="16215" y="3437"/>
                  </a:lnTo>
                  <a:lnTo>
                    <a:pt x="16239" y="2749"/>
                  </a:lnTo>
                  <a:lnTo>
                    <a:pt x="16264" y="2062"/>
                  </a:lnTo>
                  <a:lnTo>
                    <a:pt x="16289" y="1375"/>
                  </a:lnTo>
                  <a:lnTo>
                    <a:pt x="16313" y="688"/>
                  </a:lnTo>
                  <a:lnTo>
                    <a:pt x="16338" y="0"/>
                  </a:lnTo>
                  <a:close/>
                  <a:moveTo>
                    <a:pt x="15897" y="463"/>
                  </a:moveTo>
                  <a:lnTo>
                    <a:pt x="14931" y="463"/>
                  </a:lnTo>
                  <a:lnTo>
                    <a:pt x="13964" y="463"/>
                  </a:lnTo>
                  <a:lnTo>
                    <a:pt x="12999" y="463"/>
                  </a:lnTo>
                  <a:lnTo>
                    <a:pt x="12033" y="463"/>
                  </a:lnTo>
                  <a:lnTo>
                    <a:pt x="11067" y="463"/>
                  </a:lnTo>
                  <a:lnTo>
                    <a:pt x="10100" y="463"/>
                  </a:lnTo>
                  <a:lnTo>
                    <a:pt x="9135" y="463"/>
                  </a:lnTo>
                  <a:lnTo>
                    <a:pt x="8169" y="463"/>
                  </a:lnTo>
                  <a:lnTo>
                    <a:pt x="7203" y="463"/>
                  </a:lnTo>
                  <a:lnTo>
                    <a:pt x="6238" y="463"/>
                  </a:lnTo>
                  <a:lnTo>
                    <a:pt x="5271" y="463"/>
                  </a:lnTo>
                  <a:lnTo>
                    <a:pt x="4305" y="463"/>
                  </a:lnTo>
                  <a:lnTo>
                    <a:pt x="3339" y="463"/>
                  </a:lnTo>
                  <a:lnTo>
                    <a:pt x="2374" y="463"/>
                  </a:lnTo>
                  <a:lnTo>
                    <a:pt x="1407" y="463"/>
                  </a:lnTo>
                  <a:lnTo>
                    <a:pt x="441" y="463"/>
                  </a:lnTo>
                  <a:lnTo>
                    <a:pt x="473" y="1096"/>
                  </a:lnTo>
                  <a:lnTo>
                    <a:pt x="506" y="1729"/>
                  </a:lnTo>
                  <a:lnTo>
                    <a:pt x="538" y="2362"/>
                  </a:lnTo>
                  <a:lnTo>
                    <a:pt x="570" y="2995"/>
                  </a:lnTo>
                  <a:lnTo>
                    <a:pt x="602" y="3628"/>
                  </a:lnTo>
                  <a:lnTo>
                    <a:pt x="634" y="4261"/>
                  </a:lnTo>
                  <a:lnTo>
                    <a:pt x="667" y="4893"/>
                  </a:lnTo>
                  <a:lnTo>
                    <a:pt x="699" y="5526"/>
                  </a:lnTo>
                  <a:lnTo>
                    <a:pt x="730" y="6159"/>
                  </a:lnTo>
                  <a:lnTo>
                    <a:pt x="762" y="6792"/>
                  </a:lnTo>
                  <a:lnTo>
                    <a:pt x="794" y="7425"/>
                  </a:lnTo>
                  <a:lnTo>
                    <a:pt x="827" y="8057"/>
                  </a:lnTo>
                  <a:lnTo>
                    <a:pt x="859" y="8690"/>
                  </a:lnTo>
                  <a:lnTo>
                    <a:pt x="891" y="9322"/>
                  </a:lnTo>
                  <a:lnTo>
                    <a:pt x="923" y="9955"/>
                  </a:lnTo>
                  <a:lnTo>
                    <a:pt x="956" y="10588"/>
                  </a:lnTo>
                  <a:lnTo>
                    <a:pt x="1022" y="10867"/>
                  </a:lnTo>
                  <a:lnTo>
                    <a:pt x="1098" y="11139"/>
                  </a:lnTo>
                  <a:lnTo>
                    <a:pt x="1185" y="11407"/>
                  </a:lnTo>
                  <a:lnTo>
                    <a:pt x="1282" y="11668"/>
                  </a:lnTo>
                  <a:lnTo>
                    <a:pt x="1389" y="11925"/>
                  </a:lnTo>
                  <a:lnTo>
                    <a:pt x="1506" y="12175"/>
                  </a:lnTo>
                  <a:lnTo>
                    <a:pt x="1634" y="12419"/>
                  </a:lnTo>
                  <a:lnTo>
                    <a:pt x="1773" y="12658"/>
                  </a:lnTo>
                  <a:lnTo>
                    <a:pt x="1921" y="12892"/>
                  </a:lnTo>
                  <a:lnTo>
                    <a:pt x="2078" y="13120"/>
                  </a:lnTo>
                  <a:lnTo>
                    <a:pt x="2247" y="13342"/>
                  </a:lnTo>
                  <a:lnTo>
                    <a:pt x="2426" y="13558"/>
                  </a:lnTo>
                  <a:lnTo>
                    <a:pt x="2615" y="13769"/>
                  </a:lnTo>
                  <a:lnTo>
                    <a:pt x="2814" y="13974"/>
                  </a:lnTo>
                  <a:lnTo>
                    <a:pt x="3023" y="14173"/>
                  </a:lnTo>
                  <a:lnTo>
                    <a:pt x="3243" y="14367"/>
                  </a:lnTo>
                  <a:lnTo>
                    <a:pt x="3473" y="14555"/>
                  </a:lnTo>
                  <a:lnTo>
                    <a:pt x="3712" y="14737"/>
                  </a:lnTo>
                  <a:lnTo>
                    <a:pt x="3963" y="14914"/>
                  </a:lnTo>
                  <a:lnTo>
                    <a:pt x="4224" y="15086"/>
                  </a:lnTo>
                  <a:lnTo>
                    <a:pt x="4494" y="15251"/>
                  </a:lnTo>
                  <a:lnTo>
                    <a:pt x="4775" y="15411"/>
                  </a:lnTo>
                  <a:lnTo>
                    <a:pt x="5066" y="15566"/>
                  </a:lnTo>
                  <a:lnTo>
                    <a:pt x="5368" y="15715"/>
                  </a:lnTo>
                  <a:lnTo>
                    <a:pt x="5679" y="15857"/>
                  </a:lnTo>
                  <a:lnTo>
                    <a:pt x="6000" y="15995"/>
                  </a:lnTo>
                  <a:lnTo>
                    <a:pt x="6333" y="16127"/>
                  </a:lnTo>
                  <a:lnTo>
                    <a:pt x="6675" y="16252"/>
                  </a:lnTo>
                  <a:lnTo>
                    <a:pt x="7027" y="16372"/>
                  </a:lnTo>
                  <a:lnTo>
                    <a:pt x="7390" y="16487"/>
                  </a:lnTo>
                  <a:lnTo>
                    <a:pt x="7762" y="16597"/>
                  </a:lnTo>
                  <a:lnTo>
                    <a:pt x="8145" y="16701"/>
                  </a:lnTo>
                  <a:lnTo>
                    <a:pt x="8466" y="16639"/>
                  </a:lnTo>
                  <a:lnTo>
                    <a:pt x="8782" y="16571"/>
                  </a:lnTo>
                  <a:lnTo>
                    <a:pt x="9091" y="16495"/>
                  </a:lnTo>
                  <a:lnTo>
                    <a:pt x="9395" y="16410"/>
                  </a:lnTo>
                  <a:lnTo>
                    <a:pt x="9692" y="16318"/>
                  </a:lnTo>
                  <a:lnTo>
                    <a:pt x="9984" y="16218"/>
                  </a:lnTo>
                  <a:lnTo>
                    <a:pt x="10270" y="16109"/>
                  </a:lnTo>
                  <a:lnTo>
                    <a:pt x="10550" y="15995"/>
                  </a:lnTo>
                  <a:lnTo>
                    <a:pt x="10824" y="15871"/>
                  </a:lnTo>
                  <a:lnTo>
                    <a:pt x="11093" y="15739"/>
                  </a:lnTo>
                  <a:lnTo>
                    <a:pt x="11355" y="15600"/>
                  </a:lnTo>
                  <a:lnTo>
                    <a:pt x="11612" y="15453"/>
                  </a:lnTo>
                  <a:lnTo>
                    <a:pt x="11863" y="15298"/>
                  </a:lnTo>
                  <a:lnTo>
                    <a:pt x="12108" y="15137"/>
                  </a:lnTo>
                  <a:lnTo>
                    <a:pt x="12347" y="14966"/>
                  </a:lnTo>
                  <a:lnTo>
                    <a:pt x="12581" y="14787"/>
                  </a:lnTo>
                  <a:lnTo>
                    <a:pt x="12809" y="14601"/>
                  </a:lnTo>
                  <a:lnTo>
                    <a:pt x="13030" y="14407"/>
                  </a:lnTo>
                  <a:lnTo>
                    <a:pt x="13247" y="14205"/>
                  </a:lnTo>
                  <a:lnTo>
                    <a:pt x="13456" y="13995"/>
                  </a:lnTo>
                  <a:lnTo>
                    <a:pt x="13660" y="13778"/>
                  </a:lnTo>
                  <a:lnTo>
                    <a:pt x="13859" y="13553"/>
                  </a:lnTo>
                  <a:lnTo>
                    <a:pt x="14052" y="13319"/>
                  </a:lnTo>
                  <a:lnTo>
                    <a:pt x="14239" y="13078"/>
                  </a:lnTo>
                  <a:lnTo>
                    <a:pt x="14419" y="12830"/>
                  </a:lnTo>
                  <a:lnTo>
                    <a:pt x="14594" y="12573"/>
                  </a:lnTo>
                  <a:lnTo>
                    <a:pt x="14764" y="12309"/>
                  </a:lnTo>
                  <a:lnTo>
                    <a:pt x="14927" y="12036"/>
                  </a:lnTo>
                  <a:lnTo>
                    <a:pt x="15085" y="11756"/>
                  </a:lnTo>
                  <a:lnTo>
                    <a:pt x="15236" y="11468"/>
                  </a:lnTo>
                  <a:lnTo>
                    <a:pt x="15382" y="11172"/>
                  </a:lnTo>
                  <a:lnTo>
                    <a:pt x="15523" y="10868"/>
                  </a:lnTo>
                  <a:lnTo>
                    <a:pt x="15546" y="10218"/>
                  </a:lnTo>
                  <a:lnTo>
                    <a:pt x="15569" y="9568"/>
                  </a:lnTo>
                  <a:lnTo>
                    <a:pt x="15593" y="8918"/>
                  </a:lnTo>
                  <a:lnTo>
                    <a:pt x="15617" y="8267"/>
                  </a:lnTo>
                  <a:lnTo>
                    <a:pt x="15639" y="7617"/>
                  </a:lnTo>
                  <a:lnTo>
                    <a:pt x="15663" y="6966"/>
                  </a:lnTo>
                  <a:lnTo>
                    <a:pt x="15686" y="6316"/>
                  </a:lnTo>
                  <a:lnTo>
                    <a:pt x="15710" y="5666"/>
                  </a:lnTo>
                  <a:lnTo>
                    <a:pt x="15732" y="5016"/>
                  </a:lnTo>
                  <a:lnTo>
                    <a:pt x="15756" y="4365"/>
                  </a:lnTo>
                  <a:lnTo>
                    <a:pt x="15780" y="3715"/>
                  </a:lnTo>
                  <a:lnTo>
                    <a:pt x="15803" y="3065"/>
                  </a:lnTo>
                  <a:lnTo>
                    <a:pt x="15826" y="2415"/>
                  </a:lnTo>
                  <a:lnTo>
                    <a:pt x="15850" y="1765"/>
                  </a:lnTo>
                  <a:lnTo>
                    <a:pt x="15873" y="1115"/>
                  </a:lnTo>
                  <a:lnTo>
                    <a:pt x="15897" y="4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844" y="2019"/>
              <a:ext cx="158" cy="241"/>
            </a:xfrm>
            <a:custGeom>
              <a:avLst/>
              <a:gdLst>
                <a:gd name="T0" fmla="*/ 1566 w 2205"/>
                <a:gd name="T1" fmla="*/ 1562 h 3376"/>
                <a:gd name="T2" fmla="*/ 1084 w 2205"/>
                <a:gd name="T3" fmla="*/ 1754 h 3376"/>
                <a:gd name="T4" fmla="*/ 1267 w 2205"/>
                <a:gd name="T5" fmla="*/ 1509 h 3376"/>
                <a:gd name="T6" fmla="*/ 1270 w 2205"/>
                <a:gd name="T7" fmla="*/ 1363 h 3376"/>
                <a:gd name="T8" fmla="*/ 1295 w 2205"/>
                <a:gd name="T9" fmla="*/ 1181 h 3376"/>
                <a:gd name="T10" fmla="*/ 1428 w 2205"/>
                <a:gd name="T11" fmla="*/ 1148 h 3376"/>
                <a:gd name="T12" fmla="*/ 1290 w 2205"/>
                <a:gd name="T13" fmla="*/ 1626 h 3376"/>
                <a:gd name="T14" fmla="*/ 1080 w 2205"/>
                <a:gd name="T15" fmla="*/ 1785 h 3376"/>
                <a:gd name="T16" fmla="*/ 871 w 2205"/>
                <a:gd name="T17" fmla="*/ 1254 h 3376"/>
                <a:gd name="T18" fmla="*/ 706 w 2205"/>
                <a:gd name="T19" fmla="*/ 1212 h 3376"/>
                <a:gd name="T20" fmla="*/ 926 w 2205"/>
                <a:gd name="T21" fmla="*/ 1014 h 3376"/>
                <a:gd name="T22" fmla="*/ 1131 w 2205"/>
                <a:gd name="T23" fmla="*/ 1138 h 3376"/>
                <a:gd name="T24" fmla="*/ 1194 w 2205"/>
                <a:gd name="T25" fmla="*/ 1162 h 3376"/>
                <a:gd name="T26" fmla="*/ 1957 w 2205"/>
                <a:gd name="T27" fmla="*/ 1646 h 3376"/>
                <a:gd name="T28" fmla="*/ 1996 w 2205"/>
                <a:gd name="T29" fmla="*/ 1982 h 3376"/>
                <a:gd name="T30" fmla="*/ 1787 w 2205"/>
                <a:gd name="T31" fmla="*/ 2015 h 3376"/>
                <a:gd name="T32" fmla="*/ 1707 w 2205"/>
                <a:gd name="T33" fmla="*/ 1245 h 3376"/>
                <a:gd name="T34" fmla="*/ 1851 w 2205"/>
                <a:gd name="T35" fmla="*/ 983 h 3376"/>
                <a:gd name="T36" fmla="*/ 1880 w 2205"/>
                <a:gd name="T37" fmla="*/ 1130 h 3376"/>
                <a:gd name="T38" fmla="*/ 1353 w 2205"/>
                <a:gd name="T39" fmla="*/ 148 h 3376"/>
                <a:gd name="T40" fmla="*/ 1041 w 2205"/>
                <a:gd name="T41" fmla="*/ 3 h 3376"/>
                <a:gd name="T42" fmla="*/ 1036 w 2205"/>
                <a:gd name="T43" fmla="*/ 198 h 3376"/>
                <a:gd name="T44" fmla="*/ 828 w 2205"/>
                <a:gd name="T45" fmla="*/ 533 h 3376"/>
                <a:gd name="T46" fmla="*/ 790 w 2205"/>
                <a:gd name="T47" fmla="*/ 713 h 3376"/>
                <a:gd name="T48" fmla="*/ 925 w 2205"/>
                <a:gd name="T49" fmla="*/ 666 h 3376"/>
                <a:gd name="T50" fmla="*/ 730 w 2205"/>
                <a:gd name="T51" fmla="*/ 951 h 3376"/>
                <a:gd name="T52" fmla="*/ 177 w 2205"/>
                <a:gd name="T53" fmla="*/ 1469 h 3376"/>
                <a:gd name="T54" fmla="*/ 54 w 2205"/>
                <a:gd name="T55" fmla="*/ 1480 h 3376"/>
                <a:gd name="T56" fmla="*/ 186 w 2205"/>
                <a:gd name="T57" fmla="*/ 1696 h 3376"/>
                <a:gd name="T58" fmla="*/ 464 w 2205"/>
                <a:gd name="T59" fmla="*/ 1382 h 3376"/>
                <a:gd name="T60" fmla="*/ 618 w 2205"/>
                <a:gd name="T61" fmla="*/ 1520 h 3376"/>
                <a:gd name="T62" fmla="*/ 486 w 2205"/>
                <a:gd name="T63" fmla="*/ 1852 h 3376"/>
                <a:gd name="T64" fmla="*/ 625 w 2205"/>
                <a:gd name="T65" fmla="*/ 1708 h 3376"/>
                <a:gd name="T66" fmla="*/ 796 w 2205"/>
                <a:gd name="T67" fmla="*/ 1560 h 3376"/>
                <a:gd name="T68" fmla="*/ 878 w 2205"/>
                <a:gd name="T69" fmla="*/ 1441 h 3376"/>
                <a:gd name="T70" fmla="*/ 815 w 2205"/>
                <a:gd name="T71" fmla="*/ 1624 h 3376"/>
                <a:gd name="T72" fmla="*/ 863 w 2205"/>
                <a:gd name="T73" fmla="*/ 1734 h 3376"/>
                <a:gd name="T74" fmla="*/ 872 w 2205"/>
                <a:gd name="T75" fmla="*/ 1857 h 3376"/>
                <a:gd name="T76" fmla="*/ 723 w 2205"/>
                <a:gd name="T77" fmla="*/ 1993 h 3376"/>
                <a:gd name="T78" fmla="*/ 907 w 2205"/>
                <a:gd name="T79" fmla="*/ 2110 h 3376"/>
                <a:gd name="T80" fmla="*/ 1387 w 2205"/>
                <a:gd name="T81" fmla="*/ 1605 h 3376"/>
                <a:gd name="T82" fmla="*/ 1548 w 2205"/>
                <a:gd name="T83" fmla="*/ 2223 h 3376"/>
                <a:gd name="T84" fmla="*/ 1627 w 2205"/>
                <a:gd name="T85" fmla="*/ 3347 h 3376"/>
                <a:gd name="T86" fmla="*/ 1719 w 2205"/>
                <a:gd name="T87" fmla="*/ 3140 h 3376"/>
                <a:gd name="T88" fmla="*/ 1715 w 2205"/>
                <a:gd name="T89" fmla="*/ 2137 h 3376"/>
                <a:gd name="T90" fmla="*/ 2068 w 2205"/>
                <a:gd name="T91" fmla="*/ 2145 h 3376"/>
                <a:gd name="T92" fmla="*/ 2177 w 2205"/>
                <a:gd name="T93" fmla="*/ 1864 h 3376"/>
                <a:gd name="T94" fmla="*/ 1956 w 2205"/>
                <a:gd name="T95" fmla="*/ 1494 h 3376"/>
                <a:gd name="T96" fmla="*/ 1985 w 2205"/>
                <a:gd name="T97" fmla="*/ 1185 h 3376"/>
                <a:gd name="T98" fmla="*/ 2156 w 2205"/>
                <a:gd name="T99" fmla="*/ 818 h 3376"/>
                <a:gd name="T100" fmla="*/ 1912 w 2205"/>
                <a:gd name="T101" fmla="*/ 807 h 3376"/>
                <a:gd name="T102" fmla="*/ 1762 w 2205"/>
                <a:gd name="T103" fmla="*/ 873 h 3376"/>
                <a:gd name="T104" fmla="*/ 1776 w 2205"/>
                <a:gd name="T105" fmla="*/ 726 h 3376"/>
                <a:gd name="T106" fmla="*/ 1733 w 2205"/>
                <a:gd name="T107" fmla="*/ 528 h 3376"/>
                <a:gd name="T108" fmla="*/ 1575 w 2205"/>
                <a:gd name="T109" fmla="*/ 580 h 3376"/>
                <a:gd name="T110" fmla="*/ 1571 w 2205"/>
                <a:gd name="T111" fmla="*/ 818 h 3376"/>
                <a:gd name="T112" fmla="*/ 1441 w 2205"/>
                <a:gd name="T113" fmla="*/ 664 h 3376"/>
                <a:gd name="T114" fmla="*/ 1332 w 2205"/>
                <a:gd name="T115" fmla="*/ 862 h 3376"/>
                <a:gd name="T116" fmla="*/ 1253 w 2205"/>
                <a:gd name="T117" fmla="*/ 771 h 3376"/>
                <a:gd name="T118" fmla="*/ 1568 w 2205"/>
                <a:gd name="T119" fmla="*/ 496 h 3376"/>
                <a:gd name="T120" fmla="*/ 1513 w 2205"/>
                <a:gd name="T121" fmla="*/ 399 h 3376"/>
                <a:gd name="T122" fmla="*/ 1265 w 2205"/>
                <a:gd name="T123" fmla="*/ 573 h 3376"/>
                <a:gd name="T124" fmla="*/ 1295 w 2205"/>
                <a:gd name="T125" fmla="*/ 427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5" h="3376">
                  <a:moveTo>
                    <a:pt x="1499" y="1543"/>
                  </a:moveTo>
                  <a:lnTo>
                    <a:pt x="1499" y="1432"/>
                  </a:lnTo>
                  <a:lnTo>
                    <a:pt x="1516" y="1436"/>
                  </a:lnTo>
                  <a:lnTo>
                    <a:pt x="1530" y="1440"/>
                  </a:lnTo>
                  <a:lnTo>
                    <a:pt x="1542" y="1443"/>
                  </a:lnTo>
                  <a:lnTo>
                    <a:pt x="1551" y="1447"/>
                  </a:lnTo>
                  <a:lnTo>
                    <a:pt x="1555" y="1450"/>
                  </a:lnTo>
                  <a:lnTo>
                    <a:pt x="1558" y="1455"/>
                  </a:lnTo>
                  <a:lnTo>
                    <a:pt x="1560" y="1459"/>
                  </a:lnTo>
                  <a:lnTo>
                    <a:pt x="1562" y="1464"/>
                  </a:lnTo>
                  <a:lnTo>
                    <a:pt x="1563" y="1471"/>
                  </a:lnTo>
                  <a:lnTo>
                    <a:pt x="1564" y="1478"/>
                  </a:lnTo>
                  <a:lnTo>
                    <a:pt x="1566" y="1488"/>
                  </a:lnTo>
                  <a:lnTo>
                    <a:pt x="1566" y="1499"/>
                  </a:lnTo>
                  <a:lnTo>
                    <a:pt x="1566" y="1543"/>
                  </a:lnTo>
                  <a:lnTo>
                    <a:pt x="1566" y="1562"/>
                  </a:lnTo>
                  <a:lnTo>
                    <a:pt x="1563" y="1576"/>
                  </a:lnTo>
                  <a:lnTo>
                    <a:pt x="1562" y="1580"/>
                  </a:lnTo>
                  <a:lnTo>
                    <a:pt x="1561" y="1584"/>
                  </a:lnTo>
                  <a:lnTo>
                    <a:pt x="1559" y="1587"/>
                  </a:lnTo>
                  <a:lnTo>
                    <a:pt x="1557" y="1590"/>
                  </a:lnTo>
                  <a:lnTo>
                    <a:pt x="1543" y="1596"/>
                  </a:lnTo>
                  <a:lnTo>
                    <a:pt x="1522" y="1609"/>
                  </a:lnTo>
                  <a:lnTo>
                    <a:pt x="1512" y="1593"/>
                  </a:lnTo>
                  <a:lnTo>
                    <a:pt x="1504" y="1581"/>
                  </a:lnTo>
                  <a:lnTo>
                    <a:pt x="1502" y="1575"/>
                  </a:lnTo>
                  <a:lnTo>
                    <a:pt x="1501" y="1567"/>
                  </a:lnTo>
                  <a:lnTo>
                    <a:pt x="1500" y="1557"/>
                  </a:lnTo>
                  <a:lnTo>
                    <a:pt x="1499" y="1543"/>
                  </a:lnTo>
                  <a:close/>
                  <a:moveTo>
                    <a:pt x="1080" y="1785"/>
                  </a:moveTo>
                  <a:lnTo>
                    <a:pt x="1081" y="1769"/>
                  </a:lnTo>
                  <a:lnTo>
                    <a:pt x="1084" y="1754"/>
                  </a:lnTo>
                  <a:lnTo>
                    <a:pt x="1087" y="1740"/>
                  </a:lnTo>
                  <a:lnTo>
                    <a:pt x="1091" y="1726"/>
                  </a:lnTo>
                  <a:lnTo>
                    <a:pt x="1096" y="1712"/>
                  </a:lnTo>
                  <a:lnTo>
                    <a:pt x="1103" y="1699"/>
                  </a:lnTo>
                  <a:lnTo>
                    <a:pt x="1109" y="1686"/>
                  </a:lnTo>
                  <a:lnTo>
                    <a:pt x="1117" y="1675"/>
                  </a:lnTo>
                  <a:lnTo>
                    <a:pt x="1124" y="1662"/>
                  </a:lnTo>
                  <a:lnTo>
                    <a:pt x="1133" y="1651"/>
                  </a:lnTo>
                  <a:lnTo>
                    <a:pt x="1143" y="1639"/>
                  </a:lnTo>
                  <a:lnTo>
                    <a:pt x="1152" y="1628"/>
                  </a:lnTo>
                  <a:lnTo>
                    <a:pt x="1172" y="1607"/>
                  </a:lnTo>
                  <a:lnTo>
                    <a:pt x="1192" y="1587"/>
                  </a:lnTo>
                  <a:lnTo>
                    <a:pt x="1212" y="1566"/>
                  </a:lnTo>
                  <a:lnTo>
                    <a:pt x="1233" y="1547"/>
                  </a:lnTo>
                  <a:lnTo>
                    <a:pt x="1251" y="1529"/>
                  </a:lnTo>
                  <a:lnTo>
                    <a:pt x="1267" y="1509"/>
                  </a:lnTo>
                  <a:lnTo>
                    <a:pt x="1275" y="1501"/>
                  </a:lnTo>
                  <a:lnTo>
                    <a:pt x="1281" y="1491"/>
                  </a:lnTo>
                  <a:lnTo>
                    <a:pt x="1286" y="1481"/>
                  </a:lnTo>
                  <a:lnTo>
                    <a:pt x="1292" y="1472"/>
                  </a:lnTo>
                  <a:lnTo>
                    <a:pt x="1296" y="1462"/>
                  </a:lnTo>
                  <a:lnTo>
                    <a:pt x="1298" y="1452"/>
                  </a:lnTo>
                  <a:lnTo>
                    <a:pt x="1300" y="1443"/>
                  </a:lnTo>
                  <a:lnTo>
                    <a:pt x="1301" y="1432"/>
                  </a:lnTo>
                  <a:lnTo>
                    <a:pt x="1300" y="1419"/>
                  </a:lnTo>
                  <a:lnTo>
                    <a:pt x="1299" y="1408"/>
                  </a:lnTo>
                  <a:lnTo>
                    <a:pt x="1296" y="1398"/>
                  </a:lnTo>
                  <a:lnTo>
                    <a:pt x="1293" y="1389"/>
                  </a:lnTo>
                  <a:lnTo>
                    <a:pt x="1289" y="1381"/>
                  </a:lnTo>
                  <a:lnTo>
                    <a:pt x="1283" y="1374"/>
                  </a:lnTo>
                  <a:lnTo>
                    <a:pt x="1278" y="1369"/>
                  </a:lnTo>
                  <a:lnTo>
                    <a:pt x="1270" y="1363"/>
                  </a:lnTo>
                  <a:lnTo>
                    <a:pt x="1263" y="1359"/>
                  </a:lnTo>
                  <a:lnTo>
                    <a:pt x="1254" y="1356"/>
                  </a:lnTo>
                  <a:lnTo>
                    <a:pt x="1246" y="1353"/>
                  </a:lnTo>
                  <a:lnTo>
                    <a:pt x="1236" y="1351"/>
                  </a:lnTo>
                  <a:lnTo>
                    <a:pt x="1214" y="1346"/>
                  </a:lnTo>
                  <a:lnTo>
                    <a:pt x="1191" y="1344"/>
                  </a:lnTo>
                  <a:lnTo>
                    <a:pt x="1194" y="1333"/>
                  </a:lnTo>
                  <a:lnTo>
                    <a:pt x="1201" y="1321"/>
                  </a:lnTo>
                  <a:lnTo>
                    <a:pt x="1208" y="1305"/>
                  </a:lnTo>
                  <a:lnTo>
                    <a:pt x="1218" y="1289"/>
                  </a:lnTo>
                  <a:lnTo>
                    <a:pt x="1228" y="1272"/>
                  </a:lnTo>
                  <a:lnTo>
                    <a:pt x="1240" y="1253"/>
                  </a:lnTo>
                  <a:lnTo>
                    <a:pt x="1253" y="1235"/>
                  </a:lnTo>
                  <a:lnTo>
                    <a:pt x="1267" y="1216"/>
                  </a:lnTo>
                  <a:lnTo>
                    <a:pt x="1281" y="1198"/>
                  </a:lnTo>
                  <a:lnTo>
                    <a:pt x="1295" y="1181"/>
                  </a:lnTo>
                  <a:lnTo>
                    <a:pt x="1309" y="1165"/>
                  </a:lnTo>
                  <a:lnTo>
                    <a:pt x="1323" y="1152"/>
                  </a:lnTo>
                  <a:lnTo>
                    <a:pt x="1336" y="1140"/>
                  </a:lnTo>
                  <a:lnTo>
                    <a:pt x="1348" y="1132"/>
                  </a:lnTo>
                  <a:lnTo>
                    <a:pt x="1353" y="1128"/>
                  </a:lnTo>
                  <a:lnTo>
                    <a:pt x="1358" y="1126"/>
                  </a:lnTo>
                  <a:lnTo>
                    <a:pt x="1363" y="1124"/>
                  </a:lnTo>
                  <a:lnTo>
                    <a:pt x="1367" y="1124"/>
                  </a:lnTo>
                  <a:lnTo>
                    <a:pt x="1381" y="1124"/>
                  </a:lnTo>
                  <a:lnTo>
                    <a:pt x="1393" y="1126"/>
                  </a:lnTo>
                  <a:lnTo>
                    <a:pt x="1405" y="1130"/>
                  </a:lnTo>
                  <a:lnTo>
                    <a:pt x="1414" y="1135"/>
                  </a:lnTo>
                  <a:lnTo>
                    <a:pt x="1418" y="1137"/>
                  </a:lnTo>
                  <a:lnTo>
                    <a:pt x="1422" y="1140"/>
                  </a:lnTo>
                  <a:lnTo>
                    <a:pt x="1425" y="1145"/>
                  </a:lnTo>
                  <a:lnTo>
                    <a:pt x="1428" y="1148"/>
                  </a:lnTo>
                  <a:lnTo>
                    <a:pt x="1430" y="1152"/>
                  </a:lnTo>
                  <a:lnTo>
                    <a:pt x="1432" y="1157"/>
                  </a:lnTo>
                  <a:lnTo>
                    <a:pt x="1433" y="1163"/>
                  </a:lnTo>
                  <a:lnTo>
                    <a:pt x="1433" y="1168"/>
                  </a:lnTo>
                  <a:lnTo>
                    <a:pt x="1429" y="1185"/>
                  </a:lnTo>
                  <a:lnTo>
                    <a:pt x="1420" y="1227"/>
                  </a:lnTo>
                  <a:lnTo>
                    <a:pt x="1405" y="1285"/>
                  </a:lnTo>
                  <a:lnTo>
                    <a:pt x="1387" y="1351"/>
                  </a:lnTo>
                  <a:lnTo>
                    <a:pt x="1369" y="1418"/>
                  </a:lnTo>
                  <a:lnTo>
                    <a:pt x="1352" y="1479"/>
                  </a:lnTo>
                  <a:lnTo>
                    <a:pt x="1339" y="1525"/>
                  </a:lnTo>
                  <a:lnTo>
                    <a:pt x="1330" y="1550"/>
                  </a:lnTo>
                  <a:lnTo>
                    <a:pt x="1322" y="1568"/>
                  </a:lnTo>
                  <a:lnTo>
                    <a:pt x="1311" y="1588"/>
                  </a:lnTo>
                  <a:lnTo>
                    <a:pt x="1300" y="1607"/>
                  </a:lnTo>
                  <a:lnTo>
                    <a:pt x="1290" y="1626"/>
                  </a:lnTo>
                  <a:lnTo>
                    <a:pt x="1277" y="1646"/>
                  </a:lnTo>
                  <a:lnTo>
                    <a:pt x="1263" y="1664"/>
                  </a:lnTo>
                  <a:lnTo>
                    <a:pt x="1249" y="1682"/>
                  </a:lnTo>
                  <a:lnTo>
                    <a:pt x="1234" y="1700"/>
                  </a:lnTo>
                  <a:lnTo>
                    <a:pt x="1218" y="1716"/>
                  </a:lnTo>
                  <a:lnTo>
                    <a:pt x="1201" y="1731"/>
                  </a:lnTo>
                  <a:lnTo>
                    <a:pt x="1183" y="1745"/>
                  </a:lnTo>
                  <a:lnTo>
                    <a:pt x="1164" y="1757"/>
                  </a:lnTo>
                  <a:lnTo>
                    <a:pt x="1154" y="1762"/>
                  </a:lnTo>
                  <a:lnTo>
                    <a:pt x="1145" y="1768"/>
                  </a:lnTo>
                  <a:lnTo>
                    <a:pt x="1134" y="1772"/>
                  </a:lnTo>
                  <a:lnTo>
                    <a:pt x="1124" y="1776"/>
                  </a:lnTo>
                  <a:lnTo>
                    <a:pt x="1114" y="1779"/>
                  </a:lnTo>
                  <a:lnTo>
                    <a:pt x="1103" y="1782"/>
                  </a:lnTo>
                  <a:lnTo>
                    <a:pt x="1092" y="1784"/>
                  </a:lnTo>
                  <a:lnTo>
                    <a:pt x="1080" y="1785"/>
                  </a:lnTo>
                  <a:close/>
                  <a:moveTo>
                    <a:pt x="926" y="1014"/>
                  </a:moveTo>
                  <a:lnTo>
                    <a:pt x="926" y="1168"/>
                  </a:lnTo>
                  <a:lnTo>
                    <a:pt x="926" y="1176"/>
                  </a:lnTo>
                  <a:lnTo>
                    <a:pt x="925" y="1184"/>
                  </a:lnTo>
                  <a:lnTo>
                    <a:pt x="922" y="1192"/>
                  </a:lnTo>
                  <a:lnTo>
                    <a:pt x="919" y="1199"/>
                  </a:lnTo>
                  <a:lnTo>
                    <a:pt x="916" y="1208"/>
                  </a:lnTo>
                  <a:lnTo>
                    <a:pt x="913" y="1214"/>
                  </a:lnTo>
                  <a:lnTo>
                    <a:pt x="909" y="1222"/>
                  </a:lnTo>
                  <a:lnTo>
                    <a:pt x="903" y="1228"/>
                  </a:lnTo>
                  <a:lnTo>
                    <a:pt x="898" y="1234"/>
                  </a:lnTo>
                  <a:lnTo>
                    <a:pt x="892" y="1239"/>
                  </a:lnTo>
                  <a:lnTo>
                    <a:pt x="887" y="1244"/>
                  </a:lnTo>
                  <a:lnTo>
                    <a:pt x="882" y="1249"/>
                  </a:lnTo>
                  <a:lnTo>
                    <a:pt x="876" y="1252"/>
                  </a:lnTo>
                  <a:lnTo>
                    <a:pt x="871" y="1254"/>
                  </a:lnTo>
                  <a:lnTo>
                    <a:pt x="866" y="1256"/>
                  </a:lnTo>
                  <a:lnTo>
                    <a:pt x="860" y="1256"/>
                  </a:lnTo>
                  <a:lnTo>
                    <a:pt x="846" y="1256"/>
                  </a:lnTo>
                  <a:lnTo>
                    <a:pt x="836" y="1254"/>
                  </a:lnTo>
                  <a:lnTo>
                    <a:pt x="827" y="1253"/>
                  </a:lnTo>
                  <a:lnTo>
                    <a:pt x="820" y="1250"/>
                  </a:lnTo>
                  <a:lnTo>
                    <a:pt x="813" y="1243"/>
                  </a:lnTo>
                  <a:lnTo>
                    <a:pt x="808" y="1236"/>
                  </a:lnTo>
                  <a:lnTo>
                    <a:pt x="803" y="1231"/>
                  </a:lnTo>
                  <a:lnTo>
                    <a:pt x="798" y="1227"/>
                  </a:lnTo>
                  <a:lnTo>
                    <a:pt x="790" y="1224"/>
                  </a:lnTo>
                  <a:lnTo>
                    <a:pt x="781" y="1221"/>
                  </a:lnTo>
                  <a:lnTo>
                    <a:pt x="769" y="1218"/>
                  </a:lnTo>
                  <a:lnTo>
                    <a:pt x="752" y="1215"/>
                  </a:lnTo>
                  <a:lnTo>
                    <a:pt x="731" y="1213"/>
                  </a:lnTo>
                  <a:lnTo>
                    <a:pt x="706" y="1212"/>
                  </a:lnTo>
                  <a:lnTo>
                    <a:pt x="709" y="1192"/>
                  </a:lnTo>
                  <a:lnTo>
                    <a:pt x="713" y="1172"/>
                  </a:lnTo>
                  <a:lnTo>
                    <a:pt x="720" y="1154"/>
                  </a:lnTo>
                  <a:lnTo>
                    <a:pt x="728" y="1137"/>
                  </a:lnTo>
                  <a:lnTo>
                    <a:pt x="739" y="1120"/>
                  </a:lnTo>
                  <a:lnTo>
                    <a:pt x="751" y="1104"/>
                  </a:lnTo>
                  <a:lnTo>
                    <a:pt x="764" y="1090"/>
                  </a:lnTo>
                  <a:lnTo>
                    <a:pt x="779" y="1076"/>
                  </a:lnTo>
                  <a:lnTo>
                    <a:pt x="794" y="1063"/>
                  </a:lnTo>
                  <a:lnTo>
                    <a:pt x="811" y="1052"/>
                  </a:lnTo>
                  <a:lnTo>
                    <a:pt x="828" y="1042"/>
                  </a:lnTo>
                  <a:lnTo>
                    <a:pt x="846" y="1033"/>
                  </a:lnTo>
                  <a:lnTo>
                    <a:pt x="866" y="1027"/>
                  </a:lnTo>
                  <a:lnTo>
                    <a:pt x="886" y="1020"/>
                  </a:lnTo>
                  <a:lnTo>
                    <a:pt x="905" y="1016"/>
                  </a:lnTo>
                  <a:lnTo>
                    <a:pt x="926" y="1014"/>
                  </a:lnTo>
                  <a:close/>
                  <a:moveTo>
                    <a:pt x="1517" y="1079"/>
                  </a:moveTo>
                  <a:lnTo>
                    <a:pt x="1530" y="1087"/>
                  </a:lnTo>
                  <a:lnTo>
                    <a:pt x="1540" y="1093"/>
                  </a:lnTo>
                  <a:lnTo>
                    <a:pt x="1548" y="1097"/>
                  </a:lnTo>
                  <a:lnTo>
                    <a:pt x="1554" y="1100"/>
                  </a:lnTo>
                  <a:lnTo>
                    <a:pt x="1562" y="1103"/>
                  </a:lnTo>
                  <a:lnTo>
                    <a:pt x="1566" y="1104"/>
                  </a:lnTo>
                  <a:lnTo>
                    <a:pt x="1566" y="1108"/>
                  </a:lnTo>
                  <a:lnTo>
                    <a:pt x="1564" y="1118"/>
                  </a:lnTo>
                  <a:lnTo>
                    <a:pt x="1564" y="1137"/>
                  </a:lnTo>
                  <a:lnTo>
                    <a:pt x="1566" y="1168"/>
                  </a:lnTo>
                  <a:lnTo>
                    <a:pt x="1495" y="1167"/>
                  </a:lnTo>
                  <a:lnTo>
                    <a:pt x="1517" y="1079"/>
                  </a:lnTo>
                  <a:close/>
                  <a:moveTo>
                    <a:pt x="1124" y="1190"/>
                  </a:moveTo>
                  <a:lnTo>
                    <a:pt x="1128" y="1161"/>
                  </a:lnTo>
                  <a:lnTo>
                    <a:pt x="1131" y="1138"/>
                  </a:lnTo>
                  <a:lnTo>
                    <a:pt x="1133" y="1128"/>
                  </a:lnTo>
                  <a:lnTo>
                    <a:pt x="1136" y="1121"/>
                  </a:lnTo>
                  <a:lnTo>
                    <a:pt x="1139" y="1115"/>
                  </a:lnTo>
                  <a:lnTo>
                    <a:pt x="1143" y="1109"/>
                  </a:lnTo>
                  <a:lnTo>
                    <a:pt x="1148" y="1104"/>
                  </a:lnTo>
                  <a:lnTo>
                    <a:pt x="1153" y="1101"/>
                  </a:lnTo>
                  <a:lnTo>
                    <a:pt x="1160" y="1096"/>
                  </a:lnTo>
                  <a:lnTo>
                    <a:pt x="1167" y="1093"/>
                  </a:lnTo>
                  <a:lnTo>
                    <a:pt x="1188" y="1087"/>
                  </a:lnTo>
                  <a:lnTo>
                    <a:pt x="1212" y="1080"/>
                  </a:lnTo>
                  <a:lnTo>
                    <a:pt x="1210" y="1110"/>
                  </a:lnTo>
                  <a:lnTo>
                    <a:pt x="1207" y="1133"/>
                  </a:lnTo>
                  <a:lnTo>
                    <a:pt x="1205" y="1142"/>
                  </a:lnTo>
                  <a:lnTo>
                    <a:pt x="1202" y="1150"/>
                  </a:lnTo>
                  <a:lnTo>
                    <a:pt x="1198" y="1156"/>
                  </a:lnTo>
                  <a:lnTo>
                    <a:pt x="1194" y="1162"/>
                  </a:lnTo>
                  <a:lnTo>
                    <a:pt x="1190" y="1166"/>
                  </a:lnTo>
                  <a:lnTo>
                    <a:pt x="1184" y="1170"/>
                  </a:lnTo>
                  <a:lnTo>
                    <a:pt x="1177" y="1174"/>
                  </a:lnTo>
                  <a:lnTo>
                    <a:pt x="1169" y="1177"/>
                  </a:lnTo>
                  <a:lnTo>
                    <a:pt x="1150" y="1183"/>
                  </a:lnTo>
                  <a:lnTo>
                    <a:pt x="1124" y="1190"/>
                  </a:lnTo>
                  <a:close/>
                  <a:moveTo>
                    <a:pt x="1852" y="1234"/>
                  </a:moveTo>
                  <a:lnTo>
                    <a:pt x="1852" y="1388"/>
                  </a:lnTo>
                  <a:lnTo>
                    <a:pt x="1854" y="1396"/>
                  </a:lnTo>
                  <a:lnTo>
                    <a:pt x="1859" y="1407"/>
                  </a:lnTo>
                  <a:lnTo>
                    <a:pt x="1866" y="1425"/>
                  </a:lnTo>
                  <a:lnTo>
                    <a:pt x="1877" y="1446"/>
                  </a:lnTo>
                  <a:lnTo>
                    <a:pt x="1902" y="1501"/>
                  </a:lnTo>
                  <a:lnTo>
                    <a:pt x="1929" y="1569"/>
                  </a:lnTo>
                  <a:lnTo>
                    <a:pt x="1943" y="1606"/>
                  </a:lnTo>
                  <a:lnTo>
                    <a:pt x="1957" y="1646"/>
                  </a:lnTo>
                  <a:lnTo>
                    <a:pt x="1970" y="1686"/>
                  </a:lnTo>
                  <a:lnTo>
                    <a:pt x="1982" y="1728"/>
                  </a:lnTo>
                  <a:lnTo>
                    <a:pt x="1987" y="1749"/>
                  </a:lnTo>
                  <a:lnTo>
                    <a:pt x="1993" y="1770"/>
                  </a:lnTo>
                  <a:lnTo>
                    <a:pt x="1996" y="1791"/>
                  </a:lnTo>
                  <a:lnTo>
                    <a:pt x="2000" y="1812"/>
                  </a:lnTo>
                  <a:lnTo>
                    <a:pt x="2003" y="1833"/>
                  </a:lnTo>
                  <a:lnTo>
                    <a:pt x="2005" y="1854"/>
                  </a:lnTo>
                  <a:lnTo>
                    <a:pt x="2006" y="1875"/>
                  </a:lnTo>
                  <a:lnTo>
                    <a:pt x="2007" y="1896"/>
                  </a:lnTo>
                  <a:lnTo>
                    <a:pt x="2007" y="1939"/>
                  </a:lnTo>
                  <a:lnTo>
                    <a:pt x="2006" y="1949"/>
                  </a:lnTo>
                  <a:lnTo>
                    <a:pt x="2005" y="1958"/>
                  </a:lnTo>
                  <a:lnTo>
                    <a:pt x="2003" y="1966"/>
                  </a:lnTo>
                  <a:lnTo>
                    <a:pt x="2000" y="1975"/>
                  </a:lnTo>
                  <a:lnTo>
                    <a:pt x="1996" y="1982"/>
                  </a:lnTo>
                  <a:lnTo>
                    <a:pt x="1993" y="1990"/>
                  </a:lnTo>
                  <a:lnTo>
                    <a:pt x="1987" y="1996"/>
                  </a:lnTo>
                  <a:lnTo>
                    <a:pt x="1982" y="2003"/>
                  </a:lnTo>
                  <a:lnTo>
                    <a:pt x="1976" y="2008"/>
                  </a:lnTo>
                  <a:lnTo>
                    <a:pt x="1969" y="2014"/>
                  </a:lnTo>
                  <a:lnTo>
                    <a:pt x="1962" y="2017"/>
                  </a:lnTo>
                  <a:lnTo>
                    <a:pt x="1954" y="2021"/>
                  </a:lnTo>
                  <a:lnTo>
                    <a:pt x="1946" y="2023"/>
                  </a:lnTo>
                  <a:lnTo>
                    <a:pt x="1937" y="2025"/>
                  </a:lnTo>
                  <a:lnTo>
                    <a:pt x="1928" y="2026"/>
                  </a:lnTo>
                  <a:lnTo>
                    <a:pt x="1919" y="2027"/>
                  </a:lnTo>
                  <a:lnTo>
                    <a:pt x="1831" y="2027"/>
                  </a:lnTo>
                  <a:lnTo>
                    <a:pt x="1820" y="2026"/>
                  </a:lnTo>
                  <a:lnTo>
                    <a:pt x="1809" y="2024"/>
                  </a:lnTo>
                  <a:lnTo>
                    <a:pt x="1799" y="2020"/>
                  </a:lnTo>
                  <a:lnTo>
                    <a:pt x="1787" y="2015"/>
                  </a:lnTo>
                  <a:lnTo>
                    <a:pt x="1776" y="2007"/>
                  </a:lnTo>
                  <a:lnTo>
                    <a:pt x="1765" y="2000"/>
                  </a:lnTo>
                  <a:lnTo>
                    <a:pt x="1755" y="1991"/>
                  </a:lnTo>
                  <a:lnTo>
                    <a:pt x="1744" y="1981"/>
                  </a:lnTo>
                  <a:lnTo>
                    <a:pt x="1734" y="1971"/>
                  </a:lnTo>
                  <a:lnTo>
                    <a:pt x="1726" y="1960"/>
                  </a:lnTo>
                  <a:lnTo>
                    <a:pt x="1718" y="1949"/>
                  </a:lnTo>
                  <a:lnTo>
                    <a:pt x="1712" y="1938"/>
                  </a:lnTo>
                  <a:lnTo>
                    <a:pt x="1705" y="1927"/>
                  </a:lnTo>
                  <a:lnTo>
                    <a:pt x="1702" y="1916"/>
                  </a:lnTo>
                  <a:lnTo>
                    <a:pt x="1699" y="1905"/>
                  </a:lnTo>
                  <a:lnTo>
                    <a:pt x="1698" y="1896"/>
                  </a:lnTo>
                  <a:lnTo>
                    <a:pt x="1698" y="1344"/>
                  </a:lnTo>
                  <a:lnTo>
                    <a:pt x="1699" y="1312"/>
                  </a:lnTo>
                  <a:lnTo>
                    <a:pt x="1702" y="1279"/>
                  </a:lnTo>
                  <a:lnTo>
                    <a:pt x="1707" y="1245"/>
                  </a:lnTo>
                  <a:lnTo>
                    <a:pt x="1715" y="1212"/>
                  </a:lnTo>
                  <a:lnTo>
                    <a:pt x="1724" y="1180"/>
                  </a:lnTo>
                  <a:lnTo>
                    <a:pt x="1735" y="1148"/>
                  </a:lnTo>
                  <a:lnTo>
                    <a:pt x="1742" y="1132"/>
                  </a:lnTo>
                  <a:lnTo>
                    <a:pt x="1748" y="1117"/>
                  </a:lnTo>
                  <a:lnTo>
                    <a:pt x="1756" y="1102"/>
                  </a:lnTo>
                  <a:lnTo>
                    <a:pt x="1763" y="1087"/>
                  </a:lnTo>
                  <a:lnTo>
                    <a:pt x="1771" y="1073"/>
                  </a:lnTo>
                  <a:lnTo>
                    <a:pt x="1779" y="1060"/>
                  </a:lnTo>
                  <a:lnTo>
                    <a:pt x="1789" y="1046"/>
                  </a:lnTo>
                  <a:lnTo>
                    <a:pt x="1797" y="1034"/>
                  </a:lnTo>
                  <a:lnTo>
                    <a:pt x="1807" y="1022"/>
                  </a:lnTo>
                  <a:lnTo>
                    <a:pt x="1818" y="1010"/>
                  </a:lnTo>
                  <a:lnTo>
                    <a:pt x="1829" y="1001"/>
                  </a:lnTo>
                  <a:lnTo>
                    <a:pt x="1839" y="991"/>
                  </a:lnTo>
                  <a:lnTo>
                    <a:pt x="1851" y="983"/>
                  </a:lnTo>
                  <a:lnTo>
                    <a:pt x="1863" y="974"/>
                  </a:lnTo>
                  <a:lnTo>
                    <a:pt x="1875" y="968"/>
                  </a:lnTo>
                  <a:lnTo>
                    <a:pt x="1887" y="961"/>
                  </a:lnTo>
                  <a:lnTo>
                    <a:pt x="1899" y="957"/>
                  </a:lnTo>
                  <a:lnTo>
                    <a:pt x="1913" y="953"/>
                  </a:lnTo>
                  <a:lnTo>
                    <a:pt x="1926" y="949"/>
                  </a:lnTo>
                  <a:lnTo>
                    <a:pt x="1940" y="948"/>
                  </a:lnTo>
                  <a:lnTo>
                    <a:pt x="1940" y="1014"/>
                  </a:lnTo>
                  <a:lnTo>
                    <a:pt x="1939" y="1026"/>
                  </a:lnTo>
                  <a:lnTo>
                    <a:pt x="1937" y="1036"/>
                  </a:lnTo>
                  <a:lnTo>
                    <a:pt x="1933" y="1048"/>
                  </a:lnTo>
                  <a:lnTo>
                    <a:pt x="1926" y="1059"/>
                  </a:lnTo>
                  <a:lnTo>
                    <a:pt x="1912" y="1080"/>
                  </a:lnTo>
                  <a:lnTo>
                    <a:pt x="1896" y="1104"/>
                  </a:lnTo>
                  <a:lnTo>
                    <a:pt x="1888" y="1117"/>
                  </a:lnTo>
                  <a:lnTo>
                    <a:pt x="1880" y="1130"/>
                  </a:lnTo>
                  <a:lnTo>
                    <a:pt x="1873" y="1145"/>
                  </a:lnTo>
                  <a:lnTo>
                    <a:pt x="1866" y="1160"/>
                  </a:lnTo>
                  <a:lnTo>
                    <a:pt x="1861" y="1176"/>
                  </a:lnTo>
                  <a:lnTo>
                    <a:pt x="1856" y="1194"/>
                  </a:lnTo>
                  <a:lnTo>
                    <a:pt x="1853" y="1213"/>
                  </a:lnTo>
                  <a:lnTo>
                    <a:pt x="1852" y="1234"/>
                  </a:lnTo>
                  <a:close/>
                  <a:moveTo>
                    <a:pt x="1411" y="242"/>
                  </a:moveTo>
                  <a:lnTo>
                    <a:pt x="1411" y="234"/>
                  </a:lnTo>
                  <a:lnTo>
                    <a:pt x="1409" y="225"/>
                  </a:lnTo>
                  <a:lnTo>
                    <a:pt x="1406" y="217"/>
                  </a:lnTo>
                  <a:lnTo>
                    <a:pt x="1401" y="207"/>
                  </a:lnTo>
                  <a:lnTo>
                    <a:pt x="1395" y="197"/>
                  </a:lnTo>
                  <a:lnTo>
                    <a:pt x="1388" y="188"/>
                  </a:lnTo>
                  <a:lnTo>
                    <a:pt x="1381" y="178"/>
                  </a:lnTo>
                  <a:lnTo>
                    <a:pt x="1372" y="168"/>
                  </a:lnTo>
                  <a:lnTo>
                    <a:pt x="1353" y="148"/>
                  </a:lnTo>
                  <a:lnTo>
                    <a:pt x="1330" y="128"/>
                  </a:lnTo>
                  <a:lnTo>
                    <a:pt x="1305" y="108"/>
                  </a:lnTo>
                  <a:lnTo>
                    <a:pt x="1278" y="89"/>
                  </a:lnTo>
                  <a:lnTo>
                    <a:pt x="1250" y="71"/>
                  </a:lnTo>
                  <a:lnTo>
                    <a:pt x="1221" y="54"/>
                  </a:lnTo>
                  <a:lnTo>
                    <a:pt x="1191" y="39"/>
                  </a:lnTo>
                  <a:lnTo>
                    <a:pt x="1162" y="26"/>
                  </a:lnTo>
                  <a:lnTo>
                    <a:pt x="1134" y="15"/>
                  </a:lnTo>
                  <a:lnTo>
                    <a:pt x="1107" y="7"/>
                  </a:lnTo>
                  <a:lnTo>
                    <a:pt x="1094" y="4"/>
                  </a:lnTo>
                  <a:lnTo>
                    <a:pt x="1081" y="2"/>
                  </a:lnTo>
                  <a:lnTo>
                    <a:pt x="1070" y="1"/>
                  </a:lnTo>
                  <a:lnTo>
                    <a:pt x="1059" y="0"/>
                  </a:lnTo>
                  <a:lnTo>
                    <a:pt x="1052" y="1"/>
                  </a:lnTo>
                  <a:lnTo>
                    <a:pt x="1046" y="2"/>
                  </a:lnTo>
                  <a:lnTo>
                    <a:pt x="1041" y="3"/>
                  </a:lnTo>
                  <a:lnTo>
                    <a:pt x="1036" y="5"/>
                  </a:lnTo>
                  <a:lnTo>
                    <a:pt x="1032" y="7"/>
                  </a:lnTo>
                  <a:lnTo>
                    <a:pt x="1029" y="11"/>
                  </a:lnTo>
                  <a:lnTo>
                    <a:pt x="1027" y="15"/>
                  </a:lnTo>
                  <a:lnTo>
                    <a:pt x="1023" y="18"/>
                  </a:lnTo>
                  <a:lnTo>
                    <a:pt x="1020" y="28"/>
                  </a:lnTo>
                  <a:lnTo>
                    <a:pt x="1019" y="39"/>
                  </a:lnTo>
                  <a:lnTo>
                    <a:pt x="1019" y="50"/>
                  </a:lnTo>
                  <a:lnTo>
                    <a:pt x="1020" y="63"/>
                  </a:lnTo>
                  <a:lnTo>
                    <a:pt x="1024" y="92"/>
                  </a:lnTo>
                  <a:lnTo>
                    <a:pt x="1030" y="121"/>
                  </a:lnTo>
                  <a:lnTo>
                    <a:pt x="1032" y="136"/>
                  </a:lnTo>
                  <a:lnTo>
                    <a:pt x="1034" y="150"/>
                  </a:lnTo>
                  <a:lnTo>
                    <a:pt x="1036" y="164"/>
                  </a:lnTo>
                  <a:lnTo>
                    <a:pt x="1036" y="177"/>
                  </a:lnTo>
                  <a:lnTo>
                    <a:pt x="1036" y="198"/>
                  </a:lnTo>
                  <a:lnTo>
                    <a:pt x="1035" y="222"/>
                  </a:lnTo>
                  <a:lnTo>
                    <a:pt x="1033" y="243"/>
                  </a:lnTo>
                  <a:lnTo>
                    <a:pt x="1029" y="264"/>
                  </a:lnTo>
                  <a:lnTo>
                    <a:pt x="1023" y="284"/>
                  </a:lnTo>
                  <a:lnTo>
                    <a:pt x="1017" y="304"/>
                  </a:lnTo>
                  <a:lnTo>
                    <a:pt x="1008" y="322"/>
                  </a:lnTo>
                  <a:lnTo>
                    <a:pt x="999" y="340"/>
                  </a:lnTo>
                  <a:lnTo>
                    <a:pt x="989" y="356"/>
                  </a:lnTo>
                  <a:lnTo>
                    <a:pt x="977" y="373"/>
                  </a:lnTo>
                  <a:lnTo>
                    <a:pt x="965" y="389"/>
                  </a:lnTo>
                  <a:lnTo>
                    <a:pt x="954" y="404"/>
                  </a:lnTo>
                  <a:lnTo>
                    <a:pt x="940" y="419"/>
                  </a:lnTo>
                  <a:lnTo>
                    <a:pt x="913" y="448"/>
                  </a:lnTo>
                  <a:lnTo>
                    <a:pt x="884" y="477"/>
                  </a:lnTo>
                  <a:lnTo>
                    <a:pt x="855" y="505"/>
                  </a:lnTo>
                  <a:lnTo>
                    <a:pt x="828" y="533"/>
                  </a:lnTo>
                  <a:lnTo>
                    <a:pt x="814" y="547"/>
                  </a:lnTo>
                  <a:lnTo>
                    <a:pt x="801" y="561"/>
                  </a:lnTo>
                  <a:lnTo>
                    <a:pt x="789" y="576"/>
                  </a:lnTo>
                  <a:lnTo>
                    <a:pt x="778" y="590"/>
                  </a:lnTo>
                  <a:lnTo>
                    <a:pt x="768" y="606"/>
                  </a:lnTo>
                  <a:lnTo>
                    <a:pt x="758" y="621"/>
                  </a:lnTo>
                  <a:lnTo>
                    <a:pt x="750" y="637"/>
                  </a:lnTo>
                  <a:lnTo>
                    <a:pt x="742" y="654"/>
                  </a:lnTo>
                  <a:lnTo>
                    <a:pt x="737" y="671"/>
                  </a:lnTo>
                  <a:lnTo>
                    <a:pt x="732" y="690"/>
                  </a:lnTo>
                  <a:lnTo>
                    <a:pt x="729" y="708"/>
                  </a:lnTo>
                  <a:lnTo>
                    <a:pt x="728" y="727"/>
                  </a:lnTo>
                  <a:lnTo>
                    <a:pt x="747" y="725"/>
                  </a:lnTo>
                  <a:lnTo>
                    <a:pt x="764" y="722"/>
                  </a:lnTo>
                  <a:lnTo>
                    <a:pt x="779" y="718"/>
                  </a:lnTo>
                  <a:lnTo>
                    <a:pt x="790" y="713"/>
                  </a:lnTo>
                  <a:lnTo>
                    <a:pt x="801" y="708"/>
                  </a:lnTo>
                  <a:lnTo>
                    <a:pt x="811" y="703"/>
                  </a:lnTo>
                  <a:lnTo>
                    <a:pt x="819" y="696"/>
                  </a:lnTo>
                  <a:lnTo>
                    <a:pt x="827" y="691"/>
                  </a:lnTo>
                  <a:lnTo>
                    <a:pt x="833" y="685"/>
                  </a:lnTo>
                  <a:lnTo>
                    <a:pt x="841" y="680"/>
                  </a:lnTo>
                  <a:lnTo>
                    <a:pt x="848" y="675"/>
                  </a:lnTo>
                  <a:lnTo>
                    <a:pt x="857" y="670"/>
                  </a:lnTo>
                  <a:lnTo>
                    <a:pt x="867" y="666"/>
                  </a:lnTo>
                  <a:lnTo>
                    <a:pt x="877" y="664"/>
                  </a:lnTo>
                  <a:lnTo>
                    <a:pt x="889" y="662"/>
                  </a:lnTo>
                  <a:lnTo>
                    <a:pt x="904" y="662"/>
                  </a:lnTo>
                  <a:lnTo>
                    <a:pt x="910" y="662"/>
                  </a:lnTo>
                  <a:lnTo>
                    <a:pt x="915" y="663"/>
                  </a:lnTo>
                  <a:lnTo>
                    <a:pt x="919" y="664"/>
                  </a:lnTo>
                  <a:lnTo>
                    <a:pt x="925" y="666"/>
                  </a:lnTo>
                  <a:lnTo>
                    <a:pt x="928" y="669"/>
                  </a:lnTo>
                  <a:lnTo>
                    <a:pt x="932" y="673"/>
                  </a:lnTo>
                  <a:lnTo>
                    <a:pt x="935" y="677"/>
                  </a:lnTo>
                  <a:lnTo>
                    <a:pt x="937" y="681"/>
                  </a:lnTo>
                  <a:lnTo>
                    <a:pt x="943" y="691"/>
                  </a:lnTo>
                  <a:lnTo>
                    <a:pt x="946" y="702"/>
                  </a:lnTo>
                  <a:lnTo>
                    <a:pt x="947" y="714"/>
                  </a:lnTo>
                  <a:lnTo>
                    <a:pt x="948" y="727"/>
                  </a:lnTo>
                  <a:lnTo>
                    <a:pt x="947" y="732"/>
                  </a:lnTo>
                  <a:lnTo>
                    <a:pt x="944" y="737"/>
                  </a:lnTo>
                  <a:lnTo>
                    <a:pt x="937" y="744"/>
                  </a:lnTo>
                  <a:lnTo>
                    <a:pt x="930" y="754"/>
                  </a:lnTo>
                  <a:lnTo>
                    <a:pt x="909" y="777"/>
                  </a:lnTo>
                  <a:lnTo>
                    <a:pt x="882" y="806"/>
                  </a:lnTo>
                  <a:lnTo>
                    <a:pt x="812" y="873"/>
                  </a:lnTo>
                  <a:lnTo>
                    <a:pt x="730" y="951"/>
                  </a:lnTo>
                  <a:lnTo>
                    <a:pt x="647" y="1030"/>
                  </a:lnTo>
                  <a:lnTo>
                    <a:pt x="568" y="1102"/>
                  </a:lnTo>
                  <a:lnTo>
                    <a:pt x="506" y="1160"/>
                  </a:lnTo>
                  <a:lnTo>
                    <a:pt x="468" y="1196"/>
                  </a:lnTo>
                  <a:lnTo>
                    <a:pt x="440" y="1224"/>
                  </a:lnTo>
                  <a:lnTo>
                    <a:pt x="411" y="1254"/>
                  </a:lnTo>
                  <a:lnTo>
                    <a:pt x="382" y="1284"/>
                  </a:lnTo>
                  <a:lnTo>
                    <a:pt x="353" y="1315"/>
                  </a:lnTo>
                  <a:lnTo>
                    <a:pt x="324" y="1345"/>
                  </a:lnTo>
                  <a:lnTo>
                    <a:pt x="295" y="1374"/>
                  </a:lnTo>
                  <a:lnTo>
                    <a:pt x="266" y="1401"/>
                  </a:lnTo>
                  <a:lnTo>
                    <a:pt x="238" y="1428"/>
                  </a:lnTo>
                  <a:lnTo>
                    <a:pt x="221" y="1441"/>
                  </a:lnTo>
                  <a:lnTo>
                    <a:pt x="205" y="1452"/>
                  </a:lnTo>
                  <a:lnTo>
                    <a:pt x="191" y="1461"/>
                  </a:lnTo>
                  <a:lnTo>
                    <a:pt x="177" y="1469"/>
                  </a:lnTo>
                  <a:lnTo>
                    <a:pt x="166" y="1474"/>
                  </a:lnTo>
                  <a:lnTo>
                    <a:pt x="154" y="1477"/>
                  </a:lnTo>
                  <a:lnTo>
                    <a:pt x="144" y="1480"/>
                  </a:lnTo>
                  <a:lnTo>
                    <a:pt x="134" y="1481"/>
                  </a:lnTo>
                  <a:lnTo>
                    <a:pt x="125" y="1481"/>
                  </a:lnTo>
                  <a:lnTo>
                    <a:pt x="117" y="1480"/>
                  </a:lnTo>
                  <a:lnTo>
                    <a:pt x="110" y="1479"/>
                  </a:lnTo>
                  <a:lnTo>
                    <a:pt x="102" y="1478"/>
                  </a:lnTo>
                  <a:lnTo>
                    <a:pt x="90" y="1474"/>
                  </a:lnTo>
                  <a:lnTo>
                    <a:pt x="80" y="1471"/>
                  </a:lnTo>
                  <a:lnTo>
                    <a:pt x="75" y="1470"/>
                  </a:lnTo>
                  <a:lnTo>
                    <a:pt x="70" y="1470"/>
                  </a:lnTo>
                  <a:lnTo>
                    <a:pt x="66" y="1471"/>
                  </a:lnTo>
                  <a:lnTo>
                    <a:pt x="61" y="1473"/>
                  </a:lnTo>
                  <a:lnTo>
                    <a:pt x="57" y="1476"/>
                  </a:lnTo>
                  <a:lnTo>
                    <a:pt x="54" y="1480"/>
                  </a:lnTo>
                  <a:lnTo>
                    <a:pt x="50" y="1487"/>
                  </a:lnTo>
                  <a:lnTo>
                    <a:pt x="45" y="1495"/>
                  </a:lnTo>
                  <a:lnTo>
                    <a:pt x="41" y="1505"/>
                  </a:lnTo>
                  <a:lnTo>
                    <a:pt x="36" y="1518"/>
                  </a:lnTo>
                  <a:lnTo>
                    <a:pt x="31" y="1533"/>
                  </a:lnTo>
                  <a:lnTo>
                    <a:pt x="26" y="1551"/>
                  </a:lnTo>
                  <a:lnTo>
                    <a:pt x="14" y="1595"/>
                  </a:lnTo>
                  <a:lnTo>
                    <a:pt x="0" y="1653"/>
                  </a:lnTo>
                  <a:lnTo>
                    <a:pt x="24" y="1671"/>
                  </a:lnTo>
                  <a:lnTo>
                    <a:pt x="41" y="1685"/>
                  </a:lnTo>
                  <a:lnTo>
                    <a:pt x="50" y="1690"/>
                  </a:lnTo>
                  <a:lnTo>
                    <a:pt x="59" y="1694"/>
                  </a:lnTo>
                  <a:lnTo>
                    <a:pt x="72" y="1696"/>
                  </a:lnTo>
                  <a:lnTo>
                    <a:pt x="88" y="1697"/>
                  </a:lnTo>
                  <a:lnTo>
                    <a:pt x="176" y="1697"/>
                  </a:lnTo>
                  <a:lnTo>
                    <a:pt x="186" y="1696"/>
                  </a:lnTo>
                  <a:lnTo>
                    <a:pt x="195" y="1693"/>
                  </a:lnTo>
                  <a:lnTo>
                    <a:pt x="204" y="1687"/>
                  </a:lnTo>
                  <a:lnTo>
                    <a:pt x="215" y="1681"/>
                  </a:lnTo>
                  <a:lnTo>
                    <a:pt x="225" y="1672"/>
                  </a:lnTo>
                  <a:lnTo>
                    <a:pt x="235" y="1663"/>
                  </a:lnTo>
                  <a:lnTo>
                    <a:pt x="247" y="1651"/>
                  </a:lnTo>
                  <a:lnTo>
                    <a:pt x="258" y="1639"/>
                  </a:lnTo>
                  <a:lnTo>
                    <a:pt x="282" y="1610"/>
                  </a:lnTo>
                  <a:lnTo>
                    <a:pt x="306" y="1578"/>
                  </a:lnTo>
                  <a:lnTo>
                    <a:pt x="332" y="1544"/>
                  </a:lnTo>
                  <a:lnTo>
                    <a:pt x="360" y="1507"/>
                  </a:lnTo>
                  <a:lnTo>
                    <a:pt x="388" y="1470"/>
                  </a:lnTo>
                  <a:lnTo>
                    <a:pt x="418" y="1433"/>
                  </a:lnTo>
                  <a:lnTo>
                    <a:pt x="433" y="1416"/>
                  </a:lnTo>
                  <a:lnTo>
                    <a:pt x="448" y="1398"/>
                  </a:lnTo>
                  <a:lnTo>
                    <a:pt x="464" y="1382"/>
                  </a:lnTo>
                  <a:lnTo>
                    <a:pt x="480" y="1366"/>
                  </a:lnTo>
                  <a:lnTo>
                    <a:pt x="496" y="1351"/>
                  </a:lnTo>
                  <a:lnTo>
                    <a:pt x="513" y="1337"/>
                  </a:lnTo>
                  <a:lnTo>
                    <a:pt x="530" y="1323"/>
                  </a:lnTo>
                  <a:lnTo>
                    <a:pt x="547" y="1311"/>
                  </a:lnTo>
                  <a:lnTo>
                    <a:pt x="564" y="1300"/>
                  </a:lnTo>
                  <a:lnTo>
                    <a:pt x="582" y="1292"/>
                  </a:lnTo>
                  <a:lnTo>
                    <a:pt x="599" y="1284"/>
                  </a:lnTo>
                  <a:lnTo>
                    <a:pt x="618" y="1279"/>
                  </a:lnTo>
                  <a:lnTo>
                    <a:pt x="592" y="1454"/>
                  </a:lnTo>
                  <a:lnTo>
                    <a:pt x="591" y="1469"/>
                  </a:lnTo>
                  <a:lnTo>
                    <a:pt x="592" y="1479"/>
                  </a:lnTo>
                  <a:lnTo>
                    <a:pt x="593" y="1487"/>
                  </a:lnTo>
                  <a:lnTo>
                    <a:pt x="596" y="1492"/>
                  </a:lnTo>
                  <a:lnTo>
                    <a:pt x="605" y="1503"/>
                  </a:lnTo>
                  <a:lnTo>
                    <a:pt x="618" y="1520"/>
                  </a:lnTo>
                  <a:lnTo>
                    <a:pt x="307" y="1783"/>
                  </a:lnTo>
                  <a:lnTo>
                    <a:pt x="319" y="1799"/>
                  </a:lnTo>
                  <a:lnTo>
                    <a:pt x="331" y="1813"/>
                  </a:lnTo>
                  <a:lnTo>
                    <a:pt x="337" y="1819"/>
                  </a:lnTo>
                  <a:lnTo>
                    <a:pt x="343" y="1825"/>
                  </a:lnTo>
                  <a:lnTo>
                    <a:pt x="349" y="1830"/>
                  </a:lnTo>
                  <a:lnTo>
                    <a:pt x="357" y="1834"/>
                  </a:lnTo>
                  <a:lnTo>
                    <a:pt x="364" y="1839"/>
                  </a:lnTo>
                  <a:lnTo>
                    <a:pt x="372" y="1842"/>
                  </a:lnTo>
                  <a:lnTo>
                    <a:pt x="380" y="1845"/>
                  </a:lnTo>
                  <a:lnTo>
                    <a:pt x="391" y="1847"/>
                  </a:lnTo>
                  <a:lnTo>
                    <a:pt x="402" y="1848"/>
                  </a:lnTo>
                  <a:lnTo>
                    <a:pt x="414" y="1850"/>
                  </a:lnTo>
                  <a:lnTo>
                    <a:pt x="426" y="1850"/>
                  </a:lnTo>
                  <a:lnTo>
                    <a:pt x="441" y="1852"/>
                  </a:lnTo>
                  <a:lnTo>
                    <a:pt x="486" y="1852"/>
                  </a:lnTo>
                  <a:lnTo>
                    <a:pt x="495" y="1850"/>
                  </a:lnTo>
                  <a:lnTo>
                    <a:pt x="504" y="1849"/>
                  </a:lnTo>
                  <a:lnTo>
                    <a:pt x="512" y="1847"/>
                  </a:lnTo>
                  <a:lnTo>
                    <a:pt x="520" y="1845"/>
                  </a:lnTo>
                  <a:lnTo>
                    <a:pt x="527" y="1842"/>
                  </a:lnTo>
                  <a:lnTo>
                    <a:pt x="534" y="1839"/>
                  </a:lnTo>
                  <a:lnTo>
                    <a:pt x="539" y="1834"/>
                  </a:lnTo>
                  <a:lnTo>
                    <a:pt x="546" y="1829"/>
                  </a:lnTo>
                  <a:lnTo>
                    <a:pt x="556" y="1818"/>
                  </a:lnTo>
                  <a:lnTo>
                    <a:pt x="565" y="1805"/>
                  </a:lnTo>
                  <a:lnTo>
                    <a:pt x="575" y="1790"/>
                  </a:lnTo>
                  <a:lnTo>
                    <a:pt x="583" y="1775"/>
                  </a:lnTo>
                  <a:lnTo>
                    <a:pt x="592" y="1759"/>
                  </a:lnTo>
                  <a:lnTo>
                    <a:pt x="601" y="1742"/>
                  </a:lnTo>
                  <a:lnTo>
                    <a:pt x="613" y="1725"/>
                  </a:lnTo>
                  <a:lnTo>
                    <a:pt x="625" y="1708"/>
                  </a:lnTo>
                  <a:lnTo>
                    <a:pt x="639" y="1691"/>
                  </a:lnTo>
                  <a:lnTo>
                    <a:pt x="656" y="1675"/>
                  </a:lnTo>
                  <a:lnTo>
                    <a:pt x="666" y="1667"/>
                  </a:lnTo>
                  <a:lnTo>
                    <a:pt x="676" y="1660"/>
                  </a:lnTo>
                  <a:lnTo>
                    <a:pt x="686" y="1652"/>
                  </a:lnTo>
                  <a:lnTo>
                    <a:pt x="698" y="1646"/>
                  </a:lnTo>
                  <a:lnTo>
                    <a:pt x="714" y="1636"/>
                  </a:lnTo>
                  <a:lnTo>
                    <a:pt x="729" y="1627"/>
                  </a:lnTo>
                  <a:lnTo>
                    <a:pt x="742" y="1618"/>
                  </a:lnTo>
                  <a:lnTo>
                    <a:pt x="753" y="1609"/>
                  </a:lnTo>
                  <a:lnTo>
                    <a:pt x="762" y="1601"/>
                  </a:lnTo>
                  <a:lnTo>
                    <a:pt x="772" y="1592"/>
                  </a:lnTo>
                  <a:lnTo>
                    <a:pt x="780" y="1583"/>
                  </a:lnTo>
                  <a:lnTo>
                    <a:pt x="786" y="1576"/>
                  </a:lnTo>
                  <a:lnTo>
                    <a:pt x="791" y="1567"/>
                  </a:lnTo>
                  <a:lnTo>
                    <a:pt x="796" y="1560"/>
                  </a:lnTo>
                  <a:lnTo>
                    <a:pt x="800" y="1552"/>
                  </a:lnTo>
                  <a:lnTo>
                    <a:pt x="803" y="1545"/>
                  </a:lnTo>
                  <a:lnTo>
                    <a:pt x="809" y="1530"/>
                  </a:lnTo>
                  <a:lnTo>
                    <a:pt x="813" y="1517"/>
                  </a:lnTo>
                  <a:lnTo>
                    <a:pt x="816" y="1503"/>
                  </a:lnTo>
                  <a:lnTo>
                    <a:pt x="820" y="1491"/>
                  </a:lnTo>
                  <a:lnTo>
                    <a:pt x="823" y="1485"/>
                  </a:lnTo>
                  <a:lnTo>
                    <a:pt x="826" y="1479"/>
                  </a:lnTo>
                  <a:lnTo>
                    <a:pt x="829" y="1474"/>
                  </a:lnTo>
                  <a:lnTo>
                    <a:pt x="833" y="1469"/>
                  </a:lnTo>
                  <a:lnTo>
                    <a:pt x="839" y="1463"/>
                  </a:lnTo>
                  <a:lnTo>
                    <a:pt x="844" y="1459"/>
                  </a:lnTo>
                  <a:lnTo>
                    <a:pt x="852" y="1454"/>
                  </a:lnTo>
                  <a:lnTo>
                    <a:pt x="859" y="1449"/>
                  </a:lnTo>
                  <a:lnTo>
                    <a:pt x="869" y="1445"/>
                  </a:lnTo>
                  <a:lnTo>
                    <a:pt x="878" y="1441"/>
                  </a:lnTo>
                  <a:lnTo>
                    <a:pt x="891" y="1436"/>
                  </a:lnTo>
                  <a:lnTo>
                    <a:pt x="904" y="1432"/>
                  </a:lnTo>
                  <a:lnTo>
                    <a:pt x="904" y="1520"/>
                  </a:lnTo>
                  <a:lnTo>
                    <a:pt x="903" y="1533"/>
                  </a:lnTo>
                  <a:lnTo>
                    <a:pt x="902" y="1544"/>
                  </a:lnTo>
                  <a:lnTo>
                    <a:pt x="899" y="1554"/>
                  </a:lnTo>
                  <a:lnTo>
                    <a:pt x="895" y="1564"/>
                  </a:lnTo>
                  <a:lnTo>
                    <a:pt x="890" y="1573"/>
                  </a:lnTo>
                  <a:lnTo>
                    <a:pt x="884" y="1581"/>
                  </a:lnTo>
                  <a:lnTo>
                    <a:pt x="877" y="1589"/>
                  </a:lnTo>
                  <a:lnTo>
                    <a:pt x="870" y="1595"/>
                  </a:lnTo>
                  <a:lnTo>
                    <a:pt x="862" y="1602"/>
                  </a:lnTo>
                  <a:lnTo>
                    <a:pt x="854" y="1607"/>
                  </a:lnTo>
                  <a:lnTo>
                    <a:pt x="844" y="1612"/>
                  </a:lnTo>
                  <a:lnTo>
                    <a:pt x="834" y="1617"/>
                  </a:lnTo>
                  <a:lnTo>
                    <a:pt x="815" y="1624"/>
                  </a:lnTo>
                  <a:lnTo>
                    <a:pt x="794" y="1631"/>
                  </a:lnTo>
                  <a:lnTo>
                    <a:pt x="796" y="1644"/>
                  </a:lnTo>
                  <a:lnTo>
                    <a:pt x="797" y="1657"/>
                  </a:lnTo>
                  <a:lnTo>
                    <a:pt x="800" y="1668"/>
                  </a:lnTo>
                  <a:lnTo>
                    <a:pt x="802" y="1678"/>
                  </a:lnTo>
                  <a:lnTo>
                    <a:pt x="805" y="1686"/>
                  </a:lnTo>
                  <a:lnTo>
                    <a:pt x="809" y="1694"/>
                  </a:lnTo>
                  <a:lnTo>
                    <a:pt x="813" y="1700"/>
                  </a:lnTo>
                  <a:lnTo>
                    <a:pt x="816" y="1707"/>
                  </a:lnTo>
                  <a:lnTo>
                    <a:pt x="820" y="1711"/>
                  </a:lnTo>
                  <a:lnTo>
                    <a:pt x="825" y="1715"/>
                  </a:lnTo>
                  <a:lnTo>
                    <a:pt x="830" y="1720"/>
                  </a:lnTo>
                  <a:lnTo>
                    <a:pt x="834" y="1722"/>
                  </a:lnTo>
                  <a:lnTo>
                    <a:pt x="844" y="1727"/>
                  </a:lnTo>
                  <a:lnTo>
                    <a:pt x="854" y="1730"/>
                  </a:lnTo>
                  <a:lnTo>
                    <a:pt x="863" y="1734"/>
                  </a:lnTo>
                  <a:lnTo>
                    <a:pt x="873" y="1738"/>
                  </a:lnTo>
                  <a:lnTo>
                    <a:pt x="882" y="1742"/>
                  </a:lnTo>
                  <a:lnTo>
                    <a:pt x="889" y="1749"/>
                  </a:lnTo>
                  <a:lnTo>
                    <a:pt x="892" y="1753"/>
                  </a:lnTo>
                  <a:lnTo>
                    <a:pt x="896" y="1758"/>
                  </a:lnTo>
                  <a:lnTo>
                    <a:pt x="898" y="1764"/>
                  </a:lnTo>
                  <a:lnTo>
                    <a:pt x="900" y="1770"/>
                  </a:lnTo>
                  <a:lnTo>
                    <a:pt x="902" y="1778"/>
                  </a:lnTo>
                  <a:lnTo>
                    <a:pt x="903" y="1786"/>
                  </a:lnTo>
                  <a:lnTo>
                    <a:pt x="904" y="1796"/>
                  </a:lnTo>
                  <a:lnTo>
                    <a:pt x="904" y="1806"/>
                  </a:lnTo>
                  <a:lnTo>
                    <a:pt x="903" y="1813"/>
                  </a:lnTo>
                  <a:lnTo>
                    <a:pt x="899" y="1819"/>
                  </a:lnTo>
                  <a:lnTo>
                    <a:pt x="893" y="1828"/>
                  </a:lnTo>
                  <a:lnTo>
                    <a:pt x="887" y="1838"/>
                  </a:lnTo>
                  <a:lnTo>
                    <a:pt x="872" y="1857"/>
                  </a:lnTo>
                  <a:lnTo>
                    <a:pt x="860" y="1873"/>
                  </a:lnTo>
                  <a:lnTo>
                    <a:pt x="833" y="1874"/>
                  </a:lnTo>
                  <a:lnTo>
                    <a:pt x="810" y="1876"/>
                  </a:lnTo>
                  <a:lnTo>
                    <a:pt x="788" y="1879"/>
                  </a:lnTo>
                  <a:lnTo>
                    <a:pt x="771" y="1885"/>
                  </a:lnTo>
                  <a:lnTo>
                    <a:pt x="756" y="1890"/>
                  </a:lnTo>
                  <a:lnTo>
                    <a:pt x="743" y="1898"/>
                  </a:lnTo>
                  <a:lnTo>
                    <a:pt x="734" y="1905"/>
                  </a:lnTo>
                  <a:lnTo>
                    <a:pt x="725" y="1915"/>
                  </a:lnTo>
                  <a:lnTo>
                    <a:pt x="720" y="1924"/>
                  </a:lnTo>
                  <a:lnTo>
                    <a:pt x="716" y="1934"/>
                  </a:lnTo>
                  <a:lnTo>
                    <a:pt x="714" y="1945"/>
                  </a:lnTo>
                  <a:lnTo>
                    <a:pt x="714" y="1957"/>
                  </a:lnTo>
                  <a:lnTo>
                    <a:pt x="715" y="1968"/>
                  </a:lnTo>
                  <a:lnTo>
                    <a:pt x="718" y="1980"/>
                  </a:lnTo>
                  <a:lnTo>
                    <a:pt x="723" y="1993"/>
                  </a:lnTo>
                  <a:lnTo>
                    <a:pt x="727" y="2005"/>
                  </a:lnTo>
                  <a:lnTo>
                    <a:pt x="734" y="2018"/>
                  </a:lnTo>
                  <a:lnTo>
                    <a:pt x="740" y="2030"/>
                  </a:lnTo>
                  <a:lnTo>
                    <a:pt x="749" y="2042"/>
                  </a:lnTo>
                  <a:lnTo>
                    <a:pt x="756" y="2054"/>
                  </a:lnTo>
                  <a:lnTo>
                    <a:pt x="773" y="2076"/>
                  </a:lnTo>
                  <a:lnTo>
                    <a:pt x="790" y="2096"/>
                  </a:lnTo>
                  <a:lnTo>
                    <a:pt x="807" y="2113"/>
                  </a:lnTo>
                  <a:lnTo>
                    <a:pt x="820" y="2126"/>
                  </a:lnTo>
                  <a:lnTo>
                    <a:pt x="832" y="2135"/>
                  </a:lnTo>
                  <a:lnTo>
                    <a:pt x="838" y="2138"/>
                  </a:lnTo>
                  <a:lnTo>
                    <a:pt x="845" y="2137"/>
                  </a:lnTo>
                  <a:lnTo>
                    <a:pt x="855" y="2134"/>
                  </a:lnTo>
                  <a:lnTo>
                    <a:pt x="866" y="2130"/>
                  </a:lnTo>
                  <a:lnTo>
                    <a:pt x="878" y="2125"/>
                  </a:lnTo>
                  <a:lnTo>
                    <a:pt x="907" y="2110"/>
                  </a:lnTo>
                  <a:lnTo>
                    <a:pt x="943" y="2091"/>
                  </a:lnTo>
                  <a:lnTo>
                    <a:pt x="982" y="2068"/>
                  </a:lnTo>
                  <a:lnTo>
                    <a:pt x="1023" y="2042"/>
                  </a:lnTo>
                  <a:lnTo>
                    <a:pt x="1067" y="2014"/>
                  </a:lnTo>
                  <a:lnTo>
                    <a:pt x="1111" y="1985"/>
                  </a:lnTo>
                  <a:lnTo>
                    <a:pt x="1157" y="1953"/>
                  </a:lnTo>
                  <a:lnTo>
                    <a:pt x="1199" y="1923"/>
                  </a:lnTo>
                  <a:lnTo>
                    <a:pt x="1239" y="1894"/>
                  </a:lnTo>
                  <a:lnTo>
                    <a:pt x="1277" y="1867"/>
                  </a:lnTo>
                  <a:lnTo>
                    <a:pt x="1309" y="1841"/>
                  </a:lnTo>
                  <a:lnTo>
                    <a:pt x="1336" y="1818"/>
                  </a:lnTo>
                  <a:lnTo>
                    <a:pt x="1347" y="1808"/>
                  </a:lnTo>
                  <a:lnTo>
                    <a:pt x="1355" y="1799"/>
                  </a:lnTo>
                  <a:lnTo>
                    <a:pt x="1363" y="1791"/>
                  </a:lnTo>
                  <a:lnTo>
                    <a:pt x="1367" y="1785"/>
                  </a:lnTo>
                  <a:lnTo>
                    <a:pt x="1387" y="1605"/>
                  </a:lnTo>
                  <a:lnTo>
                    <a:pt x="1411" y="1609"/>
                  </a:lnTo>
                  <a:lnTo>
                    <a:pt x="1427" y="1623"/>
                  </a:lnTo>
                  <a:lnTo>
                    <a:pt x="1441" y="1642"/>
                  </a:lnTo>
                  <a:lnTo>
                    <a:pt x="1454" y="1667"/>
                  </a:lnTo>
                  <a:lnTo>
                    <a:pt x="1467" y="1695"/>
                  </a:lnTo>
                  <a:lnTo>
                    <a:pt x="1479" y="1728"/>
                  </a:lnTo>
                  <a:lnTo>
                    <a:pt x="1488" y="1765"/>
                  </a:lnTo>
                  <a:lnTo>
                    <a:pt x="1498" y="1805"/>
                  </a:lnTo>
                  <a:lnTo>
                    <a:pt x="1506" y="1849"/>
                  </a:lnTo>
                  <a:lnTo>
                    <a:pt x="1515" y="1896"/>
                  </a:lnTo>
                  <a:lnTo>
                    <a:pt x="1523" y="1945"/>
                  </a:lnTo>
                  <a:lnTo>
                    <a:pt x="1529" y="1997"/>
                  </a:lnTo>
                  <a:lnTo>
                    <a:pt x="1534" y="2051"/>
                  </a:lnTo>
                  <a:lnTo>
                    <a:pt x="1540" y="2107"/>
                  </a:lnTo>
                  <a:lnTo>
                    <a:pt x="1544" y="2165"/>
                  </a:lnTo>
                  <a:lnTo>
                    <a:pt x="1548" y="2223"/>
                  </a:lnTo>
                  <a:lnTo>
                    <a:pt x="1552" y="2283"/>
                  </a:lnTo>
                  <a:lnTo>
                    <a:pt x="1558" y="2404"/>
                  </a:lnTo>
                  <a:lnTo>
                    <a:pt x="1561" y="2525"/>
                  </a:lnTo>
                  <a:lnTo>
                    <a:pt x="1564" y="2644"/>
                  </a:lnTo>
                  <a:lnTo>
                    <a:pt x="1566" y="2760"/>
                  </a:lnTo>
                  <a:lnTo>
                    <a:pt x="1566" y="2868"/>
                  </a:lnTo>
                  <a:lnTo>
                    <a:pt x="1566" y="2967"/>
                  </a:lnTo>
                  <a:lnTo>
                    <a:pt x="1566" y="3055"/>
                  </a:lnTo>
                  <a:lnTo>
                    <a:pt x="1566" y="3129"/>
                  </a:lnTo>
                  <a:lnTo>
                    <a:pt x="1432" y="3304"/>
                  </a:lnTo>
                  <a:lnTo>
                    <a:pt x="1495" y="3376"/>
                  </a:lnTo>
                  <a:lnTo>
                    <a:pt x="1532" y="3371"/>
                  </a:lnTo>
                  <a:lnTo>
                    <a:pt x="1571" y="3363"/>
                  </a:lnTo>
                  <a:lnTo>
                    <a:pt x="1590" y="3359"/>
                  </a:lnTo>
                  <a:lnTo>
                    <a:pt x="1610" y="3353"/>
                  </a:lnTo>
                  <a:lnTo>
                    <a:pt x="1627" y="3347"/>
                  </a:lnTo>
                  <a:lnTo>
                    <a:pt x="1644" y="3339"/>
                  </a:lnTo>
                  <a:lnTo>
                    <a:pt x="1660" y="3331"/>
                  </a:lnTo>
                  <a:lnTo>
                    <a:pt x="1675" y="3322"/>
                  </a:lnTo>
                  <a:lnTo>
                    <a:pt x="1681" y="3317"/>
                  </a:lnTo>
                  <a:lnTo>
                    <a:pt x="1688" y="3312"/>
                  </a:lnTo>
                  <a:lnTo>
                    <a:pt x="1693" y="3306"/>
                  </a:lnTo>
                  <a:lnTo>
                    <a:pt x="1699" y="3300"/>
                  </a:lnTo>
                  <a:lnTo>
                    <a:pt x="1703" y="3293"/>
                  </a:lnTo>
                  <a:lnTo>
                    <a:pt x="1707" y="3287"/>
                  </a:lnTo>
                  <a:lnTo>
                    <a:pt x="1712" y="3280"/>
                  </a:lnTo>
                  <a:lnTo>
                    <a:pt x="1715" y="3273"/>
                  </a:lnTo>
                  <a:lnTo>
                    <a:pt x="1717" y="3264"/>
                  </a:lnTo>
                  <a:lnTo>
                    <a:pt x="1718" y="3257"/>
                  </a:lnTo>
                  <a:lnTo>
                    <a:pt x="1719" y="3248"/>
                  </a:lnTo>
                  <a:lnTo>
                    <a:pt x="1720" y="3239"/>
                  </a:lnTo>
                  <a:lnTo>
                    <a:pt x="1719" y="3140"/>
                  </a:lnTo>
                  <a:lnTo>
                    <a:pt x="1717" y="3042"/>
                  </a:lnTo>
                  <a:lnTo>
                    <a:pt x="1713" y="2947"/>
                  </a:lnTo>
                  <a:lnTo>
                    <a:pt x="1708" y="2852"/>
                  </a:lnTo>
                  <a:lnTo>
                    <a:pt x="1704" y="2759"/>
                  </a:lnTo>
                  <a:lnTo>
                    <a:pt x="1701" y="2668"/>
                  </a:lnTo>
                  <a:lnTo>
                    <a:pt x="1699" y="2579"/>
                  </a:lnTo>
                  <a:lnTo>
                    <a:pt x="1698" y="2490"/>
                  </a:lnTo>
                  <a:lnTo>
                    <a:pt x="1697" y="2329"/>
                  </a:lnTo>
                  <a:lnTo>
                    <a:pt x="1697" y="2222"/>
                  </a:lnTo>
                  <a:lnTo>
                    <a:pt x="1698" y="2202"/>
                  </a:lnTo>
                  <a:lnTo>
                    <a:pt x="1699" y="2186"/>
                  </a:lnTo>
                  <a:lnTo>
                    <a:pt x="1700" y="2171"/>
                  </a:lnTo>
                  <a:lnTo>
                    <a:pt x="1703" y="2159"/>
                  </a:lnTo>
                  <a:lnTo>
                    <a:pt x="1705" y="2150"/>
                  </a:lnTo>
                  <a:lnTo>
                    <a:pt x="1709" y="2142"/>
                  </a:lnTo>
                  <a:lnTo>
                    <a:pt x="1715" y="2137"/>
                  </a:lnTo>
                  <a:lnTo>
                    <a:pt x="1720" y="2133"/>
                  </a:lnTo>
                  <a:lnTo>
                    <a:pt x="1728" y="2129"/>
                  </a:lnTo>
                  <a:lnTo>
                    <a:pt x="1736" y="2129"/>
                  </a:lnTo>
                  <a:lnTo>
                    <a:pt x="1745" y="2129"/>
                  </a:lnTo>
                  <a:lnTo>
                    <a:pt x="1757" y="2130"/>
                  </a:lnTo>
                  <a:lnTo>
                    <a:pt x="1782" y="2136"/>
                  </a:lnTo>
                  <a:lnTo>
                    <a:pt x="1816" y="2144"/>
                  </a:lnTo>
                  <a:lnTo>
                    <a:pt x="1856" y="2154"/>
                  </a:lnTo>
                  <a:lnTo>
                    <a:pt x="1905" y="2165"/>
                  </a:lnTo>
                  <a:lnTo>
                    <a:pt x="1932" y="2170"/>
                  </a:lnTo>
                  <a:lnTo>
                    <a:pt x="1962" y="2174"/>
                  </a:lnTo>
                  <a:lnTo>
                    <a:pt x="1994" y="2178"/>
                  </a:lnTo>
                  <a:lnTo>
                    <a:pt x="2028" y="2182"/>
                  </a:lnTo>
                  <a:lnTo>
                    <a:pt x="2041" y="2171"/>
                  </a:lnTo>
                  <a:lnTo>
                    <a:pt x="2055" y="2159"/>
                  </a:lnTo>
                  <a:lnTo>
                    <a:pt x="2068" y="2145"/>
                  </a:lnTo>
                  <a:lnTo>
                    <a:pt x="2082" y="2128"/>
                  </a:lnTo>
                  <a:lnTo>
                    <a:pt x="2095" y="2111"/>
                  </a:lnTo>
                  <a:lnTo>
                    <a:pt x="2108" y="2092"/>
                  </a:lnTo>
                  <a:lnTo>
                    <a:pt x="2120" y="2071"/>
                  </a:lnTo>
                  <a:lnTo>
                    <a:pt x="2131" y="2051"/>
                  </a:lnTo>
                  <a:lnTo>
                    <a:pt x="2142" y="2030"/>
                  </a:lnTo>
                  <a:lnTo>
                    <a:pt x="2152" y="2008"/>
                  </a:lnTo>
                  <a:lnTo>
                    <a:pt x="2161" y="1988"/>
                  </a:lnTo>
                  <a:lnTo>
                    <a:pt x="2169" y="1967"/>
                  </a:lnTo>
                  <a:lnTo>
                    <a:pt x="2174" y="1947"/>
                  </a:lnTo>
                  <a:lnTo>
                    <a:pt x="2180" y="1929"/>
                  </a:lnTo>
                  <a:lnTo>
                    <a:pt x="2182" y="1911"/>
                  </a:lnTo>
                  <a:lnTo>
                    <a:pt x="2183" y="1896"/>
                  </a:lnTo>
                  <a:lnTo>
                    <a:pt x="2182" y="1885"/>
                  </a:lnTo>
                  <a:lnTo>
                    <a:pt x="2181" y="1875"/>
                  </a:lnTo>
                  <a:lnTo>
                    <a:pt x="2177" y="1864"/>
                  </a:lnTo>
                  <a:lnTo>
                    <a:pt x="2172" y="1854"/>
                  </a:lnTo>
                  <a:lnTo>
                    <a:pt x="2167" y="1842"/>
                  </a:lnTo>
                  <a:lnTo>
                    <a:pt x="2160" y="1830"/>
                  </a:lnTo>
                  <a:lnTo>
                    <a:pt x="2153" y="1818"/>
                  </a:lnTo>
                  <a:lnTo>
                    <a:pt x="2145" y="1805"/>
                  </a:lnTo>
                  <a:lnTo>
                    <a:pt x="2107" y="1752"/>
                  </a:lnTo>
                  <a:lnTo>
                    <a:pt x="2062" y="1692"/>
                  </a:lnTo>
                  <a:lnTo>
                    <a:pt x="2039" y="1660"/>
                  </a:lnTo>
                  <a:lnTo>
                    <a:pt x="2018" y="1625"/>
                  </a:lnTo>
                  <a:lnTo>
                    <a:pt x="2007" y="1608"/>
                  </a:lnTo>
                  <a:lnTo>
                    <a:pt x="1997" y="1590"/>
                  </a:lnTo>
                  <a:lnTo>
                    <a:pt x="1987" y="1572"/>
                  </a:lnTo>
                  <a:lnTo>
                    <a:pt x="1979" y="1553"/>
                  </a:lnTo>
                  <a:lnTo>
                    <a:pt x="1970" y="1534"/>
                  </a:lnTo>
                  <a:lnTo>
                    <a:pt x="1963" y="1515"/>
                  </a:lnTo>
                  <a:lnTo>
                    <a:pt x="1956" y="1494"/>
                  </a:lnTo>
                  <a:lnTo>
                    <a:pt x="1951" y="1474"/>
                  </a:lnTo>
                  <a:lnTo>
                    <a:pt x="1947" y="1454"/>
                  </a:lnTo>
                  <a:lnTo>
                    <a:pt x="1943" y="1432"/>
                  </a:lnTo>
                  <a:lnTo>
                    <a:pt x="1941" y="1411"/>
                  </a:lnTo>
                  <a:lnTo>
                    <a:pt x="1940" y="1388"/>
                  </a:lnTo>
                  <a:lnTo>
                    <a:pt x="1940" y="1367"/>
                  </a:lnTo>
                  <a:lnTo>
                    <a:pt x="1941" y="1345"/>
                  </a:lnTo>
                  <a:lnTo>
                    <a:pt x="1942" y="1326"/>
                  </a:lnTo>
                  <a:lnTo>
                    <a:pt x="1945" y="1307"/>
                  </a:lnTo>
                  <a:lnTo>
                    <a:pt x="1949" y="1287"/>
                  </a:lnTo>
                  <a:lnTo>
                    <a:pt x="1953" y="1269"/>
                  </a:lnTo>
                  <a:lnTo>
                    <a:pt x="1957" y="1251"/>
                  </a:lnTo>
                  <a:lnTo>
                    <a:pt x="1964" y="1234"/>
                  </a:lnTo>
                  <a:lnTo>
                    <a:pt x="1970" y="1218"/>
                  </a:lnTo>
                  <a:lnTo>
                    <a:pt x="1977" y="1200"/>
                  </a:lnTo>
                  <a:lnTo>
                    <a:pt x="1985" y="1185"/>
                  </a:lnTo>
                  <a:lnTo>
                    <a:pt x="1993" y="1169"/>
                  </a:lnTo>
                  <a:lnTo>
                    <a:pt x="2001" y="1154"/>
                  </a:lnTo>
                  <a:lnTo>
                    <a:pt x="2021" y="1125"/>
                  </a:lnTo>
                  <a:lnTo>
                    <a:pt x="2041" y="1098"/>
                  </a:lnTo>
                  <a:lnTo>
                    <a:pt x="2063" y="1072"/>
                  </a:lnTo>
                  <a:lnTo>
                    <a:pt x="2084" y="1046"/>
                  </a:lnTo>
                  <a:lnTo>
                    <a:pt x="2107" y="1021"/>
                  </a:lnTo>
                  <a:lnTo>
                    <a:pt x="2128" y="998"/>
                  </a:lnTo>
                  <a:lnTo>
                    <a:pt x="2150" y="974"/>
                  </a:lnTo>
                  <a:lnTo>
                    <a:pt x="2169" y="950"/>
                  </a:lnTo>
                  <a:lnTo>
                    <a:pt x="2188" y="927"/>
                  </a:lnTo>
                  <a:lnTo>
                    <a:pt x="2205" y="903"/>
                  </a:lnTo>
                  <a:lnTo>
                    <a:pt x="2195" y="884"/>
                  </a:lnTo>
                  <a:lnTo>
                    <a:pt x="2184" y="862"/>
                  </a:lnTo>
                  <a:lnTo>
                    <a:pt x="2171" y="840"/>
                  </a:lnTo>
                  <a:lnTo>
                    <a:pt x="2156" y="818"/>
                  </a:lnTo>
                  <a:lnTo>
                    <a:pt x="2149" y="809"/>
                  </a:lnTo>
                  <a:lnTo>
                    <a:pt x="2140" y="800"/>
                  </a:lnTo>
                  <a:lnTo>
                    <a:pt x="2130" y="792"/>
                  </a:lnTo>
                  <a:lnTo>
                    <a:pt x="2121" y="785"/>
                  </a:lnTo>
                  <a:lnTo>
                    <a:pt x="2110" y="780"/>
                  </a:lnTo>
                  <a:lnTo>
                    <a:pt x="2098" y="776"/>
                  </a:lnTo>
                  <a:lnTo>
                    <a:pt x="2086" y="772"/>
                  </a:lnTo>
                  <a:lnTo>
                    <a:pt x="2072" y="771"/>
                  </a:lnTo>
                  <a:lnTo>
                    <a:pt x="1984" y="771"/>
                  </a:lnTo>
                  <a:lnTo>
                    <a:pt x="1979" y="771"/>
                  </a:lnTo>
                  <a:lnTo>
                    <a:pt x="1972" y="772"/>
                  </a:lnTo>
                  <a:lnTo>
                    <a:pt x="1966" y="774"/>
                  </a:lnTo>
                  <a:lnTo>
                    <a:pt x="1961" y="777"/>
                  </a:lnTo>
                  <a:lnTo>
                    <a:pt x="1948" y="782"/>
                  </a:lnTo>
                  <a:lnTo>
                    <a:pt x="1936" y="788"/>
                  </a:lnTo>
                  <a:lnTo>
                    <a:pt x="1912" y="807"/>
                  </a:lnTo>
                  <a:lnTo>
                    <a:pt x="1889" y="827"/>
                  </a:lnTo>
                  <a:lnTo>
                    <a:pt x="1877" y="837"/>
                  </a:lnTo>
                  <a:lnTo>
                    <a:pt x="1865" y="846"/>
                  </a:lnTo>
                  <a:lnTo>
                    <a:pt x="1852" y="856"/>
                  </a:lnTo>
                  <a:lnTo>
                    <a:pt x="1839" y="865"/>
                  </a:lnTo>
                  <a:lnTo>
                    <a:pt x="1826" y="871"/>
                  </a:lnTo>
                  <a:lnTo>
                    <a:pt x="1814" y="876"/>
                  </a:lnTo>
                  <a:lnTo>
                    <a:pt x="1807" y="879"/>
                  </a:lnTo>
                  <a:lnTo>
                    <a:pt x="1800" y="881"/>
                  </a:lnTo>
                  <a:lnTo>
                    <a:pt x="1793" y="882"/>
                  </a:lnTo>
                  <a:lnTo>
                    <a:pt x="1786" y="882"/>
                  </a:lnTo>
                  <a:lnTo>
                    <a:pt x="1780" y="882"/>
                  </a:lnTo>
                  <a:lnTo>
                    <a:pt x="1775" y="881"/>
                  </a:lnTo>
                  <a:lnTo>
                    <a:pt x="1771" y="879"/>
                  </a:lnTo>
                  <a:lnTo>
                    <a:pt x="1766" y="876"/>
                  </a:lnTo>
                  <a:lnTo>
                    <a:pt x="1762" y="873"/>
                  </a:lnTo>
                  <a:lnTo>
                    <a:pt x="1759" y="870"/>
                  </a:lnTo>
                  <a:lnTo>
                    <a:pt x="1756" y="867"/>
                  </a:lnTo>
                  <a:lnTo>
                    <a:pt x="1752" y="862"/>
                  </a:lnTo>
                  <a:lnTo>
                    <a:pt x="1748" y="853"/>
                  </a:lnTo>
                  <a:lnTo>
                    <a:pt x="1745" y="841"/>
                  </a:lnTo>
                  <a:lnTo>
                    <a:pt x="1743" y="829"/>
                  </a:lnTo>
                  <a:lnTo>
                    <a:pt x="1742" y="815"/>
                  </a:lnTo>
                  <a:lnTo>
                    <a:pt x="1743" y="805"/>
                  </a:lnTo>
                  <a:lnTo>
                    <a:pt x="1744" y="794"/>
                  </a:lnTo>
                  <a:lnTo>
                    <a:pt x="1746" y="785"/>
                  </a:lnTo>
                  <a:lnTo>
                    <a:pt x="1749" y="778"/>
                  </a:lnTo>
                  <a:lnTo>
                    <a:pt x="1756" y="763"/>
                  </a:lnTo>
                  <a:lnTo>
                    <a:pt x="1764" y="750"/>
                  </a:lnTo>
                  <a:lnTo>
                    <a:pt x="1768" y="742"/>
                  </a:lnTo>
                  <a:lnTo>
                    <a:pt x="1772" y="735"/>
                  </a:lnTo>
                  <a:lnTo>
                    <a:pt x="1776" y="726"/>
                  </a:lnTo>
                  <a:lnTo>
                    <a:pt x="1779" y="717"/>
                  </a:lnTo>
                  <a:lnTo>
                    <a:pt x="1782" y="706"/>
                  </a:lnTo>
                  <a:lnTo>
                    <a:pt x="1785" y="693"/>
                  </a:lnTo>
                  <a:lnTo>
                    <a:pt x="1786" y="678"/>
                  </a:lnTo>
                  <a:lnTo>
                    <a:pt x="1786" y="662"/>
                  </a:lnTo>
                  <a:lnTo>
                    <a:pt x="1786" y="647"/>
                  </a:lnTo>
                  <a:lnTo>
                    <a:pt x="1785" y="633"/>
                  </a:lnTo>
                  <a:lnTo>
                    <a:pt x="1782" y="620"/>
                  </a:lnTo>
                  <a:lnTo>
                    <a:pt x="1779" y="606"/>
                  </a:lnTo>
                  <a:lnTo>
                    <a:pt x="1775" y="592"/>
                  </a:lnTo>
                  <a:lnTo>
                    <a:pt x="1770" y="580"/>
                  </a:lnTo>
                  <a:lnTo>
                    <a:pt x="1764" y="567"/>
                  </a:lnTo>
                  <a:lnTo>
                    <a:pt x="1758" y="557"/>
                  </a:lnTo>
                  <a:lnTo>
                    <a:pt x="1750" y="546"/>
                  </a:lnTo>
                  <a:lnTo>
                    <a:pt x="1742" y="536"/>
                  </a:lnTo>
                  <a:lnTo>
                    <a:pt x="1733" y="528"/>
                  </a:lnTo>
                  <a:lnTo>
                    <a:pt x="1723" y="520"/>
                  </a:lnTo>
                  <a:lnTo>
                    <a:pt x="1713" y="515"/>
                  </a:lnTo>
                  <a:lnTo>
                    <a:pt x="1701" y="511"/>
                  </a:lnTo>
                  <a:lnTo>
                    <a:pt x="1689" y="508"/>
                  </a:lnTo>
                  <a:lnTo>
                    <a:pt x="1676" y="507"/>
                  </a:lnTo>
                  <a:lnTo>
                    <a:pt x="1664" y="507"/>
                  </a:lnTo>
                  <a:lnTo>
                    <a:pt x="1655" y="510"/>
                  </a:lnTo>
                  <a:lnTo>
                    <a:pt x="1645" y="512"/>
                  </a:lnTo>
                  <a:lnTo>
                    <a:pt x="1636" y="516"/>
                  </a:lnTo>
                  <a:lnTo>
                    <a:pt x="1628" y="520"/>
                  </a:lnTo>
                  <a:lnTo>
                    <a:pt x="1620" y="525"/>
                  </a:lnTo>
                  <a:lnTo>
                    <a:pt x="1613" y="531"/>
                  </a:lnTo>
                  <a:lnTo>
                    <a:pt x="1606" y="537"/>
                  </a:lnTo>
                  <a:lnTo>
                    <a:pt x="1596" y="551"/>
                  </a:lnTo>
                  <a:lnTo>
                    <a:pt x="1585" y="565"/>
                  </a:lnTo>
                  <a:lnTo>
                    <a:pt x="1575" y="580"/>
                  </a:lnTo>
                  <a:lnTo>
                    <a:pt x="1566" y="595"/>
                  </a:lnTo>
                  <a:lnTo>
                    <a:pt x="1569" y="619"/>
                  </a:lnTo>
                  <a:lnTo>
                    <a:pt x="1572" y="637"/>
                  </a:lnTo>
                  <a:lnTo>
                    <a:pt x="1575" y="654"/>
                  </a:lnTo>
                  <a:lnTo>
                    <a:pt x="1578" y="669"/>
                  </a:lnTo>
                  <a:lnTo>
                    <a:pt x="1583" y="685"/>
                  </a:lnTo>
                  <a:lnTo>
                    <a:pt x="1585" y="703"/>
                  </a:lnTo>
                  <a:lnTo>
                    <a:pt x="1587" y="724"/>
                  </a:lnTo>
                  <a:lnTo>
                    <a:pt x="1588" y="750"/>
                  </a:lnTo>
                  <a:lnTo>
                    <a:pt x="1587" y="764"/>
                  </a:lnTo>
                  <a:lnTo>
                    <a:pt x="1586" y="774"/>
                  </a:lnTo>
                  <a:lnTo>
                    <a:pt x="1585" y="782"/>
                  </a:lnTo>
                  <a:lnTo>
                    <a:pt x="1582" y="788"/>
                  </a:lnTo>
                  <a:lnTo>
                    <a:pt x="1578" y="796"/>
                  </a:lnTo>
                  <a:lnTo>
                    <a:pt x="1575" y="806"/>
                  </a:lnTo>
                  <a:lnTo>
                    <a:pt x="1571" y="818"/>
                  </a:lnTo>
                  <a:lnTo>
                    <a:pt x="1566" y="838"/>
                  </a:lnTo>
                  <a:lnTo>
                    <a:pt x="1522" y="838"/>
                  </a:lnTo>
                  <a:lnTo>
                    <a:pt x="1522" y="750"/>
                  </a:lnTo>
                  <a:lnTo>
                    <a:pt x="1520" y="739"/>
                  </a:lnTo>
                  <a:lnTo>
                    <a:pt x="1519" y="728"/>
                  </a:lnTo>
                  <a:lnTo>
                    <a:pt x="1516" y="719"/>
                  </a:lnTo>
                  <a:lnTo>
                    <a:pt x="1512" y="710"/>
                  </a:lnTo>
                  <a:lnTo>
                    <a:pt x="1506" y="703"/>
                  </a:lnTo>
                  <a:lnTo>
                    <a:pt x="1500" y="695"/>
                  </a:lnTo>
                  <a:lnTo>
                    <a:pt x="1494" y="689"/>
                  </a:lnTo>
                  <a:lnTo>
                    <a:pt x="1486" y="683"/>
                  </a:lnTo>
                  <a:lnTo>
                    <a:pt x="1478" y="678"/>
                  </a:lnTo>
                  <a:lnTo>
                    <a:pt x="1469" y="674"/>
                  </a:lnTo>
                  <a:lnTo>
                    <a:pt x="1459" y="669"/>
                  </a:lnTo>
                  <a:lnTo>
                    <a:pt x="1451" y="667"/>
                  </a:lnTo>
                  <a:lnTo>
                    <a:pt x="1441" y="664"/>
                  </a:lnTo>
                  <a:lnTo>
                    <a:pt x="1431" y="663"/>
                  </a:lnTo>
                  <a:lnTo>
                    <a:pt x="1421" y="662"/>
                  </a:lnTo>
                  <a:lnTo>
                    <a:pt x="1411" y="662"/>
                  </a:lnTo>
                  <a:lnTo>
                    <a:pt x="1403" y="662"/>
                  </a:lnTo>
                  <a:lnTo>
                    <a:pt x="1396" y="664"/>
                  </a:lnTo>
                  <a:lnTo>
                    <a:pt x="1389" y="668"/>
                  </a:lnTo>
                  <a:lnTo>
                    <a:pt x="1384" y="673"/>
                  </a:lnTo>
                  <a:lnTo>
                    <a:pt x="1379" y="679"/>
                  </a:lnTo>
                  <a:lnTo>
                    <a:pt x="1376" y="687"/>
                  </a:lnTo>
                  <a:lnTo>
                    <a:pt x="1371" y="695"/>
                  </a:lnTo>
                  <a:lnTo>
                    <a:pt x="1368" y="704"/>
                  </a:lnTo>
                  <a:lnTo>
                    <a:pt x="1359" y="748"/>
                  </a:lnTo>
                  <a:lnTo>
                    <a:pt x="1350" y="798"/>
                  </a:lnTo>
                  <a:lnTo>
                    <a:pt x="1344" y="825"/>
                  </a:lnTo>
                  <a:lnTo>
                    <a:pt x="1337" y="850"/>
                  </a:lnTo>
                  <a:lnTo>
                    <a:pt x="1332" y="862"/>
                  </a:lnTo>
                  <a:lnTo>
                    <a:pt x="1326" y="874"/>
                  </a:lnTo>
                  <a:lnTo>
                    <a:pt x="1320" y="885"/>
                  </a:lnTo>
                  <a:lnTo>
                    <a:pt x="1313" y="896"/>
                  </a:lnTo>
                  <a:lnTo>
                    <a:pt x="1305" y="906"/>
                  </a:lnTo>
                  <a:lnTo>
                    <a:pt x="1295" y="915"/>
                  </a:lnTo>
                  <a:lnTo>
                    <a:pt x="1285" y="924"/>
                  </a:lnTo>
                  <a:lnTo>
                    <a:pt x="1274" y="931"/>
                  </a:lnTo>
                  <a:lnTo>
                    <a:pt x="1261" y="936"/>
                  </a:lnTo>
                  <a:lnTo>
                    <a:pt x="1246" y="942"/>
                  </a:lnTo>
                  <a:lnTo>
                    <a:pt x="1231" y="945"/>
                  </a:lnTo>
                  <a:lnTo>
                    <a:pt x="1212" y="948"/>
                  </a:lnTo>
                  <a:lnTo>
                    <a:pt x="1218" y="906"/>
                  </a:lnTo>
                  <a:lnTo>
                    <a:pt x="1224" y="869"/>
                  </a:lnTo>
                  <a:lnTo>
                    <a:pt x="1232" y="833"/>
                  </a:lnTo>
                  <a:lnTo>
                    <a:pt x="1242" y="801"/>
                  </a:lnTo>
                  <a:lnTo>
                    <a:pt x="1253" y="771"/>
                  </a:lnTo>
                  <a:lnTo>
                    <a:pt x="1266" y="743"/>
                  </a:lnTo>
                  <a:lnTo>
                    <a:pt x="1280" y="718"/>
                  </a:lnTo>
                  <a:lnTo>
                    <a:pt x="1295" y="695"/>
                  </a:lnTo>
                  <a:lnTo>
                    <a:pt x="1311" y="674"/>
                  </a:lnTo>
                  <a:lnTo>
                    <a:pt x="1328" y="654"/>
                  </a:lnTo>
                  <a:lnTo>
                    <a:pt x="1347" y="636"/>
                  </a:lnTo>
                  <a:lnTo>
                    <a:pt x="1365" y="620"/>
                  </a:lnTo>
                  <a:lnTo>
                    <a:pt x="1383" y="605"/>
                  </a:lnTo>
                  <a:lnTo>
                    <a:pt x="1402" y="591"/>
                  </a:lnTo>
                  <a:lnTo>
                    <a:pt x="1422" y="578"/>
                  </a:lnTo>
                  <a:lnTo>
                    <a:pt x="1441" y="566"/>
                  </a:lnTo>
                  <a:lnTo>
                    <a:pt x="1480" y="544"/>
                  </a:lnTo>
                  <a:lnTo>
                    <a:pt x="1517" y="525"/>
                  </a:lnTo>
                  <a:lnTo>
                    <a:pt x="1534" y="515"/>
                  </a:lnTo>
                  <a:lnTo>
                    <a:pt x="1552" y="505"/>
                  </a:lnTo>
                  <a:lnTo>
                    <a:pt x="1568" y="496"/>
                  </a:lnTo>
                  <a:lnTo>
                    <a:pt x="1583" y="485"/>
                  </a:lnTo>
                  <a:lnTo>
                    <a:pt x="1598" y="474"/>
                  </a:lnTo>
                  <a:lnTo>
                    <a:pt x="1611" y="463"/>
                  </a:lnTo>
                  <a:lnTo>
                    <a:pt x="1621" y="452"/>
                  </a:lnTo>
                  <a:lnTo>
                    <a:pt x="1632" y="439"/>
                  </a:lnTo>
                  <a:lnTo>
                    <a:pt x="1640" y="425"/>
                  </a:lnTo>
                  <a:lnTo>
                    <a:pt x="1646" y="410"/>
                  </a:lnTo>
                  <a:lnTo>
                    <a:pt x="1651" y="393"/>
                  </a:lnTo>
                  <a:lnTo>
                    <a:pt x="1654" y="375"/>
                  </a:lnTo>
                  <a:lnTo>
                    <a:pt x="1631" y="375"/>
                  </a:lnTo>
                  <a:lnTo>
                    <a:pt x="1608" y="378"/>
                  </a:lnTo>
                  <a:lnTo>
                    <a:pt x="1587" y="380"/>
                  </a:lnTo>
                  <a:lnTo>
                    <a:pt x="1568" y="383"/>
                  </a:lnTo>
                  <a:lnTo>
                    <a:pt x="1548" y="388"/>
                  </a:lnTo>
                  <a:lnTo>
                    <a:pt x="1530" y="394"/>
                  </a:lnTo>
                  <a:lnTo>
                    <a:pt x="1513" y="399"/>
                  </a:lnTo>
                  <a:lnTo>
                    <a:pt x="1497" y="405"/>
                  </a:lnTo>
                  <a:lnTo>
                    <a:pt x="1482" y="413"/>
                  </a:lnTo>
                  <a:lnTo>
                    <a:pt x="1467" y="420"/>
                  </a:lnTo>
                  <a:lnTo>
                    <a:pt x="1453" y="429"/>
                  </a:lnTo>
                  <a:lnTo>
                    <a:pt x="1440" y="438"/>
                  </a:lnTo>
                  <a:lnTo>
                    <a:pt x="1415" y="456"/>
                  </a:lnTo>
                  <a:lnTo>
                    <a:pt x="1393" y="474"/>
                  </a:lnTo>
                  <a:lnTo>
                    <a:pt x="1354" y="511"/>
                  </a:lnTo>
                  <a:lnTo>
                    <a:pt x="1321" y="542"/>
                  </a:lnTo>
                  <a:lnTo>
                    <a:pt x="1312" y="549"/>
                  </a:lnTo>
                  <a:lnTo>
                    <a:pt x="1305" y="555"/>
                  </a:lnTo>
                  <a:lnTo>
                    <a:pt x="1297" y="560"/>
                  </a:lnTo>
                  <a:lnTo>
                    <a:pt x="1289" y="564"/>
                  </a:lnTo>
                  <a:lnTo>
                    <a:pt x="1281" y="569"/>
                  </a:lnTo>
                  <a:lnTo>
                    <a:pt x="1274" y="571"/>
                  </a:lnTo>
                  <a:lnTo>
                    <a:pt x="1265" y="573"/>
                  </a:lnTo>
                  <a:lnTo>
                    <a:pt x="1257" y="573"/>
                  </a:lnTo>
                  <a:lnTo>
                    <a:pt x="1168" y="573"/>
                  </a:lnTo>
                  <a:lnTo>
                    <a:pt x="1170" y="560"/>
                  </a:lnTo>
                  <a:lnTo>
                    <a:pt x="1174" y="547"/>
                  </a:lnTo>
                  <a:lnTo>
                    <a:pt x="1178" y="535"/>
                  </a:lnTo>
                  <a:lnTo>
                    <a:pt x="1182" y="523"/>
                  </a:lnTo>
                  <a:lnTo>
                    <a:pt x="1189" y="514"/>
                  </a:lnTo>
                  <a:lnTo>
                    <a:pt x="1196" y="503"/>
                  </a:lnTo>
                  <a:lnTo>
                    <a:pt x="1204" y="494"/>
                  </a:lnTo>
                  <a:lnTo>
                    <a:pt x="1212" y="485"/>
                  </a:lnTo>
                  <a:lnTo>
                    <a:pt x="1221" y="477"/>
                  </a:lnTo>
                  <a:lnTo>
                    <a:pt x="1231" y="469"/>
                  </a:lnTo>
                  <a:lnTo>
                    <a:pt x="1240" y="461"/>
                  </a:lnTo>
                  <a:lnTo>
                    <a:pt x="1251" y="454"/>
                  </a:lnTo>
                  <a:lnTo>
                    <a:pt x="1272" y="440"/>
                  </a:lnTo>
                  <a:lnTo>
                    <a:pt x="1295" y="427"/>
                  </a:lnTo>
                  <a:lnTo>
                    <a:pt x="1316" y="414"/>
                  </a:lnTo>
                  <a:lnTo>
                    <a:pt x="1338" y="400"/>
                  </a:lnTo>
                  <a:lnTo>
                    <a:pt x="1348" y="393"/>
                  </a:lnTo>
                  <a:lnTo>
                    <a:pt x="1357" y="385"/>
                  </a:lnTo>
                  <a:lnTo>
                    <a:pt x="1367" y="378"/>
                  </a:lnTo>
                  <a:lnTo>
                    <a:pt x="1376" y="370"/>
                  </a:lnTo>
                  <a:lnTo>
                    <a:pt x="1383" y="361"/>
                  </a:lnTo>
                  <a:lnTo>
                    <a:pt x="1389" y="353"/>
                  </a:lnTo>
                  <a:lnTo>
                    <a:pt x="1396" y="343"/>
                  </a:lnTo>
                  <a:lnTo>
                    <a:pt x="1401" y="334"/>
                  </a:lnTo>
                  <a:lnTo>
                    <a:pt x="1406" y="323"/>
                  </a:lnTo>
                  <a:lnTo>
                    <a:pt x="1409" y="311"/>
                  </a:lnTo>
                  <a:lnTo>
                    <a:pt x="1411" y="299"/>
                  </a:lnTo>
                  <a:lnTo>
                    <a:pt x="1411" y="286"/>
                  </a:lnTo>
                  <a:lnTo>
                    <a:pt x="1411" y="2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544" y="2017"/>
              <a:ext cx="106" cy="183"/>
            </a:xfrm>
            <a:custGeom>
              <a:avLst/>
              <a:gdLst>
                <a:gd name="T0" fmla="*/ 996 w 1478"/>
                <a:gd name="T1" fmla="*/ 652 h 2555"/>
                <a:gd name="T2" fmla="*/ 1154 w 1478"/>
                <a:gd name="T3" fmla="*/ 491 h 2555"/>
                <a:gd name="T4" fmla="*/ 1212 w 1478"/>
                <a:gd name="T5" fmla="*/ 396 h 2555"/>
                <a:gd name="T6" fmla="*/ 1163 w 1478"/>
                <a:gd name="T7" fmla="*/ 242 h 2555"/>
                <a:gd name="T8" fmla="*/ 1006 w 1478"/>
                <a:gd name="T9" fmla="*/ 101 h 2555"/>
                <a:gd name="T10" fmla="*/ 829 w 1478"/>
                <a:gd name="T11" fmla="*/ 9 h 2555"/>
                <a:gd name="T12" fmla="*/ 716 w 1478"/>
                <a:gd name="T13" fmla="*/ 12 h 2555"/>
                <a:gd name="T14" fmla="*/ 643 w 1478"/>
                <a:gd name="T15" fmla="*/ 86 h 2555"/>
                <a:gd name="T16" fmla="*/ 656 w 1478"/>
                <a:gd name="T17" fmla="*/ 184 h 2555"/>
                <a:gd name="T18" fmla="*/ 740 w 1478"/>
                <a:gd name="T19" fmla="*/ 266 h 2555"/>
                <a:gd name="T20" fmla="*/ 740 w 1478"/>
                <a:gd name="T21" fmla="*/ 413 h 2555"/>
                <a:gd name="T22" fmla="*/ 624 w 1478"/>
                <a:gd name="T23" fmla="*/ 529 h 2555"/>
                <a:gd name="T24" fmla="*/ 402 w 1478"/>
                <a:gd name="T25" fmla="*/ 621 h 2555"/>
                <a:gd name="T26" fmla="*/ 354 w 1478"/>
                <a:gd name="T27" fmla="*/ 735 h 2555"/>
                <a:gd name="T28" fmla="*/ 390 w 1478"/>
                <a:gd name="T29" fmla="*/ 800 h 2555"/>
                <a:gd name="T30" fmla="*/ 518 w 1478"/>
                <a:gd name="T31" fmla="*/ 812 h 2555"/>
                <a:gd name="T32" fmla="*/ 638 w 1478"/>
                <a:gd name="T33" fmla="*/ 808 h 2555"/>
                <a:gd name="T34" fmla="*/ 581 w 1478"/>
                <a:gd name="T35" fmla="*/ 954 h 2555"/>
                <a:gd name="T36" fmla="*/ 439 w 1478"/>
                <a:gd name="T37" fmla="*/ 1180 h 2555"/>
                <a:gd name="T38" fmla="*/ 122 w 1478"/>
                <a:gd name="T39" fmla="*/ 1439 h 2555"/>
                <a:gd name="T40" fmla="*/ 10 w 1478"/>
                <a:gd name="T41" fmla="*/ 1569 h 2555"/>
                <a:gd name="T42" fmla="*/ 66 w 1478"/>
                <a:gd name="T43" fmla="*/ 1586 h 2555"/>
                <a:gd name="T44" fmla="*/ 224 w 1478"/>
                <a:gd name="T45" fmla="*/ 1555 h 2555"/>
                <a:gd name="T46" fmla="*/ 381 w 1478"/>
                <a:gd name="T47" fmla="*/ 1411 h 2555"/>
                <a:gd name="T48" fmla="*/ 450 w 1478"/>
                <a:gd name="T49" fmla="*/ 1390 h 2555"/>
                <a:gd name="T50" fmla="*/ 554 w 1478"/>
                <a:gd name="T51" fmla="*/ 1515 h 2555"/>
                <a:gd name="T52" fmla="*/ 654 w 1478"/>
                <a:gd name="T53" fmla="*/ 1561 h 2555"/>
                <a:gd name="T54" fmla="*/ 756 w 1478"/>
                <a:gd name="T55" fmla="*/ 1501 h 2555"/>
                <a:gd name="T56" fmla="*/ 929 w 1478"/>
                <a:gd name="T57" fmla="*/ 1162 h 2555"/>
                <a:gd name="T58" fmla="*/ 1063 w 1478"/>
                <a:gd name="T59" fmla="*/ 1019 h 2555"/>
                <a:gd name="T60" fmla="*/ 977 w 1478"/>
                <a:gd name="T61" fmla="*/ 1200 h 2555"/>
                <a:gd name="T62" fmla="*/ 971 w 1478"/>
                <a:gd name="T63" fmla="*/ 1476 h 2555"/>
                <a:gd name="T64" fmla="*/ 767 w 1478"/>
                <a:gd name="T65" fmla="*/ 1719 h 2555"/>
                <a:gd name="T66" fmla="*/ 756 w 1478"/>
                <a:gd name="T67" fmla="*/ 1821 h 2555"/>
                <a:gd name="T68" fmla="*/ 794 w 1478"/>
                <a:gd name="T69" fmla="*/ 1850 h 2555"/>
                <a:gd name="T70" fmla="*/ 892 w 1478"/>
                <a:gd name="T71" fmla="*/ 1806 h 2555"/>
                <a:gd name="T72" fmla="*/ 1015 w 1478"/>
                <a:gd name="T73" fmla="*/ 1718 h 2555"/>
                <a:gd name="T74" fmla="*/ 981 w 1478"/>
                <a:gd name="T75" fmla="*/ 1959 h 2555"/>
                <a:gd name="T76" fmla="*/ 947 w 1478"/>
                <a:gd name="T77" fmla="*/ 2172 h 2555"/>
                <a:gd name="T78" fmla="*/ 892 w 1478"/>
                <a:gd name="T79" fmla="*/ 2400 h 2555"/>
                <a:gd name="T80" fmla="*/ 892 w 1478"/>
                <a:gd name="T81" fmla="*/ 2510 h 2555"/>
                <a:gd name="T82" fmla="*/ 952 w 1478"/>
                <a:gd name="T83" fmla="*/ 2554 h 2555"/>
                <a:gd name="T84" fmla="*/ 1043 w 1478"/>
                <a:gd name="T85" fmla="*/ 2507 h 2555"/>
                <a:gd name="T86" fmla="*/ 1191 w 1478"/>
                <a:gd name="T87" fmla="*/ 2261 h 2555"/>
                <a:gd name="T88" fmla="*/ 1256 w 1478"/>
                <a:gd name="T89" fmla="*/ 2026 h 2555"/>
                <a:gd name="T90" fmla="*/ 1234 w 1478"/>
                <a:gd name="T91" fmla="*/ 1643 h 2555"/>
                <a:gd name="T92" fmla="*/ 1309 w 1478"/>
                <a:gd name="T93" fmla="*/ 1455 h 2555"/>
                <a:gd name="T94" fmla="*/ 1313 w 1478"/>
                <a:gd name="T95" fmla="*/ 1369 h 2555"/>
                <a:gd name="T96" fmla="*/ 1275 w 1478"/>
                <a:gd name="T97" fmla="*/ 1263 h 2555"/>
                <a:gd name="T98" fmla="*/ 1265 w 1478"/>
                <a:gd name="T99" fmla="*/ 1130 h 2555"/>
                <a:gd name="T100" fmla="*/ 1309 w 1478"/>
                <a:gd name="T101" fmla="*/ 854 h 2555"/>
                <a:gd name="T102" fmla="*/ 1182 w 1478"/>
                <a:gd name="T103" fmla="*/ 844 h 2555"/>
                <a:gd name="T104" fmla="*/ 1040 w 1478"/>
                <a:gd name="T105" fmla="*/ 931 h 2555"/>
                <a:gd name="T106" fmla="*/ 824 w 1478"/>
                <a:gd name="T107" fmla="*/ 1121 h 2555"/>
                <a:gd name="T108" fmla="*/ 796 w 1478"/>
                <a:gd name="T109" fmla="*/ 1068 h 2555"/>
                <a:gd name="T110" fmla="*/ 1067 w 1478"/>
                <a:gd name="T111" fmla="*/ 863 h 2555"/>
                <a:gd name="T112" fmla="*/ 1470 w 1478"/>
                <a:gd name="T113" fmla="*/ 610 h 2555"/>
                <a:gd name="T114" fmla="*/ 1459 w 1478"/>
                <a:gd name="T115" fmla="*/ 539 h 2555"/>
                <a:gd name="T116" fmla="*/ 1350 w 1478"/>
                <a:gd name="T117" fmla="*/ 537 h 2555"/>
                <a:gd name="T118" fmla="*/ 1108 w 1478"/>
                <a:gd name="T119" fmla="*/ 679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78" h="2555">
                  <a:moveTo>
                    <a:pt x="948" y="771"/>
                  </a:moveTo>
                  <a:lnTo>
                    <a:pt x="950" y="755"/>
                  </a:lnTo>
                  <a:lnTo>
                    <a:pt x="954" y="739"/>
                  </a:lnTo>
                  <a:lnTo>
                    <a:pt x="958" y="724"/>
                  </a:lnTo>
                  <a:lnTo>
                    <a:pt x="963" y="709"/>
                  </a:lnTo>
                  <a:lnTo>
                    <a:pt x="971" y="694"/>
                  </a:lnTo>
                  <a:lnTo>
                    <a:pt x="978" y="680"/>
                  </a:lnTo>
                  <a:lnTo>
                    <a:pt x="987" y="666"/>
                  </a:lnTo>
                  <a:lnTo>
                    <a:pt x="996" y="652"/>
                  </a:lnTo>
                  <a:lnTo>
                    <a:pt x="1005" y="639"/>
                  </a:lnTo>
                  <a:lnTo>
                    <a:pt x="1016" y="626"/>
                  </a:lnTo>
                  <a:lnTo>
                    <a:pt x="1027" y="613"/>
                  </a:lnTo>
                  <a:lnTo>
                    <a:pt x="1038" y="601"/>
                  </a:lnTo>
                  <a:lnTo>
                    <a:pt x="1062" y="578"/>
                  </a:lnTo>
                  <a:lnTo>
                    <a:pt x="1086" y="554"/>
                  </a:lnTo>
                  <a:lnTo>
                    <a:pt x="1110" y="533"/>
                  </a:lnTo>
                  <a:lnTo>
                    <a:pt x="1133" y="511"/>
                  </a:lnTo>
                  <a:lnTo>
                    <a:pt x="1154" y="491"/>
                  </a:lnTo>
                  <a:lnTo>
                    <a:pt x="1174" y="470"/>
                  </a:lnTo>
                  <a:lnTo>
                    <a:pt x="1182" y="461"/>
                  </a:lnTo>
                  <a:lnTo>
                    <a:pt x="1190" y="451"/>
                  </a:lnTo>
                  <a:lnTo>
                    <a:pt x="1196" y="443"/>
                  </a:lnTo>
                  <a:lnTo>
                    <a:pt x="1202" y="433"/>
                  </a:lnTo>
                  <a:lnTo>
                    <a:pt x="1207" y="423"/>
                  </a:lnTo>
                  <a:lnTo>
                    <a:pt x="1210" y="415"/>
                  </a:lnTo>
                  <a:lnTo>
                    <a:pt x="1212" y="405"/>
                  </a:lnTo>
                  <a:lnTo>
                    <a:pt x="1212" y="396"/>
                  </a:lnTo>
                  <a:lnTo>
                    <a:pt x="1212" y="351"/>
                  </a:lnTo>
                  <a:lnTo>
                    <a:pt x="1212" y="340"/>
                  </a:lnTo>
                  <a:lnTo>
                    <a:pt x="1209" y="327"/>
                  </a:lnTo>
                  <a:lnTo>
                    <a:pt x="1205" y="313"/>
                  </a:lnTo>
                  <a:lnTo>
                    <a:pt x="1200" y="300"/>
                  </a:lnTo>
                  <a:lnTo>
                    <a:pt x="1192" y="286"/>
                  </a:lnTo>
                  <a:lnTo>
                    <a:pt x="1183" y="271"/>
                  </a:lnTo>
                  <a:lnTo>
                    <a:pt x="1174" y="257"/>
                  </a:lnTo>
                  <a:lnTo>
                    <a:pt x="1163" y="242"/>
                  </a:lnTo>
                  <a:lnTo>
                    <a:pt x="1150" y="228"/>
                  </a:lnTo>
                  <a:lnTo>
                    <a:pt x="1137" y="213"/>
                  </a:lnTo>
                  <a:lnTo>
                    <a:pt x="1123" y="198"/>
                  </a:lnTo>
                  <a:lnTo>
                    <a:pt x="1108" y="184"/>
                  </a:lnTo>
                  <a:lnTo>
                    <a:pt x="1092" y="169"/>
                  </a:lnTo>
                  <a:lnTo>
                    <a:pt x="1076" y="155"/>
                  </a:lnTo>
                  <a:lnTo>
                    <a:pt x="1059" y="141"/>
                  </a:lnTo>
                  <a:lnTo>
                    <a:pt x="1042" y="127"/>
                  </a:lnTo>
                  <a:lnTo>
                    <a:pt x="1006" y="101"/>
                  </a:lnTo>
                  <a:lnTo>
                    <a:pt x="970" y="77"/>
                  </a:lnTo>
                  <a:lnTo>
                    <a:pt x="952" y="66"/>
                  </a:lnTo>
                  <a:lnTo>
                    <a:pt x="933" y="55"/>
                  </a:lnTo>
                  <a:lnTo>
                    <a:pt x="915" y="46"/>
                  </a:lnTo>
                  <a:lnTo>
                    <a:pt x="897" y="36"/>
                  </a:lnTo>
                  <a:lnTo>
                    <a:pt x="879" y="28"/>
                  </a:lnTo>
                  <a:lnTo>
                    <a:pt x="861" y="21"/>
                  </a:lnTo>
                  <a:lnTo>
                    <a:pt x="845" y="15"/>
                  </a:lnTo>
                  <a:lnTo>
                    <a:pt x="829" y="9"/>
                  </a:lnTo>
                  <a:lnTo>
                    <a:pt x="813" y="5"/>
                  </a:lnTo>
                  <a:lnTo>
                    <a:pt x="799" y="2"/>
                  </a:lnTo>
                  <a:lnTo>
                    <a:pt x="785" y="0"/>
                  </a:lnTo>
                  <a:lnTo>
                    <a:pt x="772" y="0"/>
                  </a:lnTo>
                  <a:lnTo>
                    <a:pt x="762" y="0"/>
                  </a:lnTo>
                  <a:lnTo>
                    <a:pt x="750" y="2"/>
                  </a:lnTo>
                  <a:lnTo>
                    <a:pt x="739" y="4"/>
                  </a:lnTo>
                  <a:lnTo>
                    <a:pt x="727" y="8"/>
                  </a:lnTo>
                  <a:lnTo>
                    <a:pt x="716" y="12"/>
                  </a:lnTo>
                  <a:lnTo>
                    <a:pt x="706" y="18"/>
                  </a:lnTo>
                  <a:lnTo>
                    <a:pt x="695" y="24"/>
                  </a:lnTo>
                  <a:lnTo>
                    <a:pt x="684" y="31"/>
                  </a:lnTo>
                  <a:lnTo>
                    <a:pt x="676" y="39"/>
                  </a:lnTo>
                  <a:lnTo>
                    <a:pt x="667" y="47"/>
                  </a:lnTo>
                  <a:lnTo>
                    <a:pt x="658" y="56"/>
                  </a:lnTo>
                  <a:lnTo>
                    <a:pt x="652" y="66"/>
                  </a:lnTo>
                  <a:lnTo>
                    <a:pt x="647" y="76"/>
                  </a:lnTo>
                  <a:lnTo>
                    <a:pt x="643" y="86"/>
                  </a:lnTo>
                  <a:lnTo>
                    <a:pt x="640" y="98"/>
                  </a:lnTo>
                  <a:lnTo>
                    <a:pt x="639" y="110"/>
                  </a:lnTo>
                  <a:lnTo>
                    <a:pt x="639" y="131"/>
                  </a:lnTo>
                  <a:lnTo>
                    <a:pt x="640" y="140"/>
                  </a:lnTo>
                  <a:lnTo>
                    <a:pt x="641" y="148"/>
                  </a:lnTo>
                  <a:lnTo>
                    <a:pt x="642" y="154"/>
                  </a:lnTo>
                  <a:lnTo>
                    <a:pt x="644" y="161"/>
                  </a:lnTo>
                  <a:lnTo>
                    <a:pt x="650" y="173"/>
                  </a:lnTo>
                  <a:lnTo>
                    <a:pt x="656" y="184"/>
                  </a:lnTo>
                  <a:lnTo>
                    <a:pt x="665" y="194"/>
                  </a:lnTo>
                  <a:lnTo>
                    <a:pt x="675" y="203"/>
                  </a:lnTo>
                  <a:lnTo>
                    <a:pt x="684" y="212"/>
                  </a:lnTo>
                  <a:lnTo>
                    <a:pt x="695" y="219"/>
                  </a:lnTo>
                  <a:lnTo>
                    <a:pt x="705" y="228"/>
                  </a:lnTo>
                  <a:lnTo>
                    <a:pt x="715" y="237"/>
                  </a:lnTo>
                  <a:lnTo>
                    <a:pt x="724" y="245"/>
                  </a:lnTo>
                  <a:lnTo>
                    <a:pt x="733" y="255"/>
                  </a:lnTo>
                  <a:lnTo>
                    <a:pt x="740" y="266"/>
                  </a:lnTo>
                  <a:lnTo>
                    <a:pt x="745" y="278"/>
                  </a:lnTo>
                  <a:lnTo>
                    <a:pt x="748" y="285"/>
                  </a:lnTo>
                  <a:lnTo>
                    <a:pt x="749" y="292"/>
                  </a:lnTo>
                  <a:lnTo>
                    <a:pt x="750" y="300"/>
                  </a:lnTo>
                  <a:lnTo>
                    <a:pt x="750" y="307"/>
                  </a:lnTo>
                  <a:lnTo>
                    <a:pt x="750" y="351"/>
                  </a:lnTo>
                  <a:lnTo>
                    <a:pt x="749" y="374"/>
                  </a:lnTo>
                  <a:lnTo>
                    <a:pt x="745" y="393"/>
                  </a:lnTo>
                  <a:lnTo>
                    <a:pt x="740" y="413"/>
                  </a:lnTo>
                  <a:lnTo>
                    <a:pt x="733" y="430"/>
                  </a:lnTo>
                  <a:lnTo>
                    <a:pt x="724" y="446"/>
                  </a:lnTo>
                  <a:lnTo>
                    <a:pt x="713" y="461"/>
                  </a:lnTo>
                  <a:lnTo>
                    <a:pt x="701" y="474"/>
                  </a:lnTo>
                  <a:lnTo>
                    <a:pt x="687" y="487"/>
                  </a:lnTo>
                  <a:lnTo>
                    <a:pt x="673" y="498"/>
                  </a:lnTo>
                  <a:lnTo>
                    <a:pt x="657" y="509"/>
                  </a:lnTo>
                  <a:lnTo>
                    <a:pt x="641" y="520"/>
                  </a:lnTo>
                  <a:lnTo>
                    <a:pt x="624" y="529"/>
                  </a:lnTo>
                  <a:lnTo>
                    <a:pt x="607" y="538"/>
                  </a:lnTo>
                  <a:lnTo>
                    <a:pt x="589" y="546"/>
                  </a:lnTo>
                  <a:lnTo>
                    <a:pt x="570" y="554"/>
                  </a:lnTo>
                  <a:lnTo>
                    <a:pt x="551" y="561"/>
                  </a:lnTo>
                  <a:lnTo>
                    <a:pt x="515" y="574"/>
                  </a:lnTo>
                  <a:lnTo>
                    <a:pt x="478" y="587"/>
                  </a:lnTo>
                  <a:lnTo>
                    <a:pt x="445" y="600"/>
                  </a:lnTo>
                  <a:lnTo>
                    <a:pt x="415" y="613"/>
                  </a:lnTo>
                  <a:lnTo>
                    <a:pt x="402" y="621"/>
                  </a:lnTo>
                  <a:lnTo>
                    <a:pt x="390" y="627"/>
                  </a:lnTo>
                  <a:lnTo>
                    <a:pt x="379" y="635"/>
                  </a:lnTo>
                  <a:lnTo>
                    <a:pt x="370" y="643"/>
                  </a:lnTo>
                  <a:lnTo>
                    <a:pt x="363" y="652"/>
                  </a:lnTo>
                  <a:lnTo>
                    <a:pt x="358" y="661"/>
                  </a:lnTo>
                  <a:lnTo>
                    <a:pt x="354" y="671"/>
                  </a:lnTo>
                  <a:lnTo>
                    <a:pt x="352" y="683"/>
                  </a:lnTo>
                  <a:lnTo>
                    <a:pt x="352" y="727"/>
                  </a:lnTo>
                  <a:lnTo>
                    <a:pt x="354" y="735"/>
                  </a:lnTo>
                  <a:lnTo>
                    <a:pt x="355" y="745"/>
                  </a:lnTo>
                  <a:lnTo>
                    <a:pt x="357" y="754"/>
                  </a:lnTo>
                  <a:lnTo>
                    <a:pt x="360" y="762"/>
                  </a:lnTo>
                  <a:lnTo>
                    <a:pt x="363" y="770"/>
                  </a:lnTo>
                  <a:lnTo>
                    <a:pt x="368" y="777"/>
                  </a:lnTo>
                  <a:lnTo>
                    <a:pt x="372" y="784"/>
                  </a:lnTo>
                  <a:lnTo>
                    <a:pt x="377" y="790"/>
                  </a:lnTo>
                  <a:lnTo>
                    <a:pt x="384" y="795"/>
                  </a:lnTo>
                  <a:lnTo>
                    <a:pt x="390" y="800"/>
                  </a:lnTo>
                  <a:lnTo>
                    <a:pt x="398" y="804"/>
                  </a:lnTo>
                  <a:lnTo>
                    <a:pt x="405" y="808"/>
                  </a:lnTo>
                  <a:lnTo>
                    <a:pt x="414" y="811"/>
                  </a:lnTo>
                  <a:lnTo>
                    <a:pt x="422" y="813"/>
                  </a:lnTo>
                  <a:lnTo>
                    <a:pt x="432" y="814"/>
                  </a:lnTo>
                  <a:lnTo>
                    <a:pt x="442" y="815"/>
                  </a:lnTo>
                  <a:lnTo>
                    <a:pt x="463" y="815"/>
                  </a:lnTo>
                  <a:lnTo>
                    <a:pt x="491" y="814"/>
                  </a:lnTo>
                  <a:lnTo>
                    <a:pt x="518" y="812"/>
                  </a:lnTo>
                  <a:lnTo>
                    <a:pt x="542" y="808"/>
                  </a:lnTo>
                  <a:lnTo>
                    <a:pt x="564" y="805"/>
                  </a:lnTo>
                  <a:lnTo>
                    <a:pt x="584" y="802"/>
                  </a:lnTo>
                  <a:lnTo>
                    <a:pt x="602" y="800"/>
                  </a:lnTo>
                  <a:lnTo>
                    <a:pt x="616" y="800"/>
                  </a:lnTo>
                  <a:lnTo>
                    <a:pt x="627" y="801"/>
                  </a:lnTo>
                  <a:lnTo>
                    <a:pt x="632" y="803"/>
                  </a:lnTo>
                  <a:lnTo>
                    <a:pt x="635" y="805"/>
                  </a:lnTo>
                  <a:lnTo>
                    <a:pt x="638" y="808"/>
                  </a:lnTo>
                  <a:lnTo>
                    <a:pt x="640" y="813"/>
                  </a:lnTo>
                  <a:lnTo>
                    <a:pt x="640" y="818"/>
                  </a:lnTo>
                  <a:lnTo>
                    <a:pt x="640" y="823"/>
                  </a:lnTo>
                  <a:lnTo>
                    <a:pt x="639" y="831"/>
                  </a:lnTo>
                  <a:lnTo>
                    <a:pt x="638" y="838"/>
                  </a:lnTo>
                  <a:lnTo>
                    <a:pt x="631" y="859"/>
                  </a:lnTo>
                  <a:lnTo>
                    <a:pt x="619" y="885"/>
                  </a:lnTo>
                  <a:lnTo>
                    <a:pt x="603" y="916"/>
                  </a:lnTo>
                  <a:lnTo>
                    <a:pt x="581" y="954"/>
                  </a:lnTo>
                  <a:lnTo>
                    <a:pt x="561" y="991"/>
                  </a:lnTo>
                  <a:lnTo>
                    <a:pt x="544" y="1024"/>
                  </a:lnTo>
                  <a:lnTo>
                    <a:pt x="527" y="1055"/>
                  </a:lnTo>
                  <a:lnTo>
                    <a:pt x="511" y="1084"/>
                  </a:lnTo>
                  <a:lnTo>
                    <a:pt x="494" y="1111"/>
                  </a:lnTo>
                  <a:lnTo>
                    <a:pt x="475" y="1139"/>
                  </a:lnTo>
                  <a:lnTo>
                    <a:pt x="464" y="1152"/>
                  </a:lnTo>
                  <a:lnTo>
                    <a:pt x="452" y="1166"/>
                  </a:lnTo>
                  <a:lnTo>
                    <a:pt x="439" y="1180"/>
                  </a:lnTo>
                  <a:lnTo>
                    <a:pt x="424" y="1195"/>
                  </a:lnTo>
                  <a:lnTo>
                    <a:pt x="407" y="1211"/>
                  </a:lnTo>
                  <a:lnTo>
                    <a:pt x="385" y="1230"/>
                  </a:lnTo>
                  <a:lnTo>
                    <a:pt x="358" y="1251"/>
                  </a:lnTo>
                  <a:lnTo>
                    <a:pt x="328" y="1276"/>
                  </a:lnTo>
                  <a:lnTo>
                    <a:pt x="260" y="1329"/>
                  </a:lnTo>
                  <a:lnTo>
                    <a:pt x="189" y="1384"/>
                  </a:lnTo>
                  <a:lnTo>
                    <a:pt x="155" y="1412"/>
                  </a:lnTo>
                  <a:lnTo>
                    <a:pt x="122" y="1439"/>
                  </a:lnTo>
                  <a:lnTo>
                    <a:pt x="91" y="1466"/>
                  </a:lnTo>
                  <a:lnTo>
                    <a:pt x="63" y="1490"/>
                  </a:lnTo>
                  <a:lnTo>
                    <a:pt x="39" y="1513"/>
                  </a:lnTo>
                  <a:lnTo>
                    <a:pt x="20" y="1532"/>
                  </a:lnTo>
                  <a:lnTo>
                    <a:pt x="13" y="1542"/>
                  </a:lnTo>
                  <a:lnTo>
                    <a:pt x="7" y="1550"/>
                  </a:lnTo>
                  <a:lnTo>
                    <a:pt x="2" y="1557"/>
                  </a:lnTo>
                  <a:lnTo>
                    <a:pt x="0" y="1564"/>
                  </a:lnTo>
                  <a:lnTo>
                    <a:pt x="10" y="1569"/>
                  </a:lnTo>
                  <a:lnTo>
                    <a:pt x="16" y="1573"/>
                  </a:lnTo>
                  <a:lnTo>
                    <a:pt x="21" y="1576"/>
                  </a:lnTo>
                  <a:lnTo>
                    <a:pt x="23" y="1580"/>
                  </a:lnTo>
                  <a:lnTo>
                    <a:pt x="24" y="1583"/>
                  </a:lnTo>
                  <a:lnTo>
                    <a:pt x="24" y="1585"/>
                  </a:lnTo>
                  <a:lnTo>
                    <a:pt x="24" y="1586"/>
                  </a:lnTo>
                  <a:lnTo>
                    <a:pt x="28" y="1586"/>
                  </a:lnTo>
                  <a:lnTo>
                    <a:pt x="41" y="1586"/>
                  </a:lnTo>
                  <a:lnTo>
                    <a:pt x="66" y="1586"/>
                  </a:lnTo>
                  <a:lnTo>
                    <a:pt x="111" y="1586"/>
                  </a:lnTo>
                  <a:lnTo>
                    <a:pt x="127" y="1585"/>
                  </a:lnTo>
                  <a:lnTo>
                    <a:pt x="142" y="1583"/>
                  </a:lnTo>
                  <a:lnTo>
                    <a:pt x="157" y="1581"/>
                  </a:lnTo>
                  <a:lnTo>
                    <a:pt x="172" y="1578"/>
                  </a:lnTo>
                  <a:lnTo>
                    <a:pt x="185" y="1572"/>
                  </a:lnTo>
                  <a:lnTo>
                    <a:pt x="199" y="1567"/>
                  </a:lnTo>
                  <a:lnTo>
                    <a:pt x="211" y="1561"/>
                  </a:lnTo>
                  <a:lnTo>
                    <a:pt x="224" y="1555"/>
                  </a:lnTo>
                  <a:lnTo>
                    <a:pt x="235" y="1547"/>
                  </a:lnTo>
                  <a:lnTo>
                    <a:pt x="246" y="1540"/>
                  </a:lnTo>
                  <a:lnTo>
                    <a:pt x="257" y="1531"/>
                  </a:lnTo>
                  <a:lnTo>
                    <a:pt x="268" y="1523"/>
                  </a:lnTo>
                  <a:lnTo>
                    <a:pt x="287" y="1505"/>
                  </a:lnTo>
                  <a:lnTo>
                    <a:pt x="306" y="1486"/>
                  </a:lnTo>
                  <a:lnTo>
                    <a:pt x="341" y="1450"/>
                  </a:lnTo>
                  <a:lnTo>
                    <a:pt x="373" y="1419"/>
                  </a:lnTo>
                  <a:lnTo>
                    <a:pt x="381" y="1411"/>
                  </a:lnTo>
                  <a:lnTo>
                    <a:pt x="390" y="1406"/>
                  </a:lnTo>
                  <a:lnTo>
                    <a:pt x="398" y="1401"/>
                  </a:lnTo>
                  <a:lnTo>
                    <a:pt x="406" y="1396"/>
                  </a:lnTo>
                  <a:lnTo>
                    <a:pt x="415" y="1392"/>
                  </a:lnTo>
                  <a:lnTo>
                    <a:pt x="423" y="1390"/>
                  </a:lnTo>
                  <a:lnTo>
                    <a:pt x="432" y="1388"/>
                  </a:lnTo>
                  <a:lnTo>
                    <a:pt x="442" y="1388"/>
                  </a:lnTo>
                  <a:lnTo>
                    <a:pt x="446" y="1388"/>
                  </a:lnTo>
                  <a:lnTo>
                    <a:pt x="450" y="1390"/>
                  </a:lnTo>
                  <a:lnTo>
                    <a:pt x="454" y="1392"/>
                  </a:lnTo>
                  <a:lnTo>
                    <a:pt x="458" y="1395"/>
                  </a:lnTo>
                  <a:lnTo>
                    <a:pt x="466" y="1404"/>
                  </a:lnTo>
                  <a:lnTo>
                    <a:pt x="476" y="1414"/>
                  </a:lnTo>
                  <a:lnTo>
                    <a:pt x="495" y="1443"/>
                  </a:lnTo>
                  <a:lnTo>
                    <a:pt x="518" y="1476"/>
                  </a:lnTo>
                  <a:lnTo>
                    <a:pt x="532" y="1492"/>
                  </a:lnTo>
                  <a:lnTo>
                    <a:pt x="547" y="1508"/>
                  </a:lnTo>
                  <a:lnTo>
                    <a:pt x="554" y="1515"/>
                  </a:lnTo>
                  <a:lnTo>
                    <a:pt x="564" y="1523"/>
                  </a:lnTo>
                  <a:lnTo>
                    <a:pt x="573" y="1529"/>
                  </a:lnTo>
                  <a:lnTo>
                    <a:pt x="582" y="1536"/>
                  </a:lnTo>
                  <a:lnTo>
                    <a:pt x="593" y="1542"/>
                  </a:lnTo>
                  <a:lnTo>
                    <a:pt x="604" y="1547"/>
                  </a:lnTo>
                  <a:lnTo>
                    <a:pt x="616" y="1552"/>
                  </a:lnTo>
                  <a:lnTo>
                    <a:pt x="627" y="1556"/>
                  </a:lnTo>
                  <a:lnTo>
                    <a:pt x="640" y="1559"/>
                  </a:lnTo>
                  <a:lnTo>
                    <a:pt x="654" y="1561"/>
                  </a:lnTo>
                  <a:lnTo>
                    <a:pt x="668" y="1564"/>
                  </a:lnTo>
                  <a:lnTo>
                    <a:pt x="683" y="1564"/>
                  </a:lnTo>
                  <a:lnTo>
                    <a:pt x="694" y="1562"/>
                  </a:lnTo>
                  <a:lnTo>
                    <a:pt x="705" y="1558"/>
                  </a:lnTo>
                  <a:lnTo>
                    <a:pt x="714" y="1551"/>
                  </a:lnTo>
                  <a:lnTo>
                    <a:pt x="725" y="1542"/>
                  </a:lnTo>
                  <a:lnTo>
                    <a:pt x="736" y="1530"/>
                  </a:lnTo>
                  <a:lnTo>
                    <a:pt x="745" y="1517"/>
                  </a:lnTo>
                  <a:lnTo>
                    <a:pt x="756" y="1501"/>
                  </a:lnTo>
                  <a:lnTo>
                    <a:pt x="767" y="1484"/>
                  </a:lnTo>
                  <a:lnTo>
                    <a:pt x="787" y="1446"/>
                  </a:lnTo>
                  <a:lnTo>
                    <a:pt x="810" y="1403"/>
                  </a:lnTo>
                  <a:lnTo>
                    <a:pt x="831" y="1355"/>
                  </a:lnTo>
                  <a:lnTo>
                    <a:pt x="855" y="1306"/>
                  </a:lnTo>
                  <a:lnTo>
                    <a:pt x="879" y="1257"/>
                  </a:lnTo>
                  <a:lnTo>
                    <a:pt x="903" y="1208"/>
                  </a:lnTo>
                  <a:lnTo>
                    <a:pt x="916" y="1185"/>
                  </a:lnTo>
                  <a:lnTo>
                    <a:pt x="929" y="1162"/>
                  </a:lnTo>
                  <a:lnTo>
                    <a:pt x="943" y="1140"/>
                  </a:lnTo>
                  <a:lnTo>
                    <a:pt x="957" y="1119"/>
                  </a:lnTo>
                  <a:lnTo>
                    <a:pt x="971" y="1100"/>
                  </a:lnTo>
                  <a:lnTo>
                    <a:pt x="985" y="1082"/>
                  </a:lnTo>
                  <a:lnTo>
                    <a:pt x="1000" y="1065"/>
                  </a:lnTo>
                  <a:lnTo>
                    <a:pt x="1015" y="1051"/>
                  </a:lnTo>
                  <a:lnTo>
                    <a:pt x="1031" y="1038"/>
                  </a:lnTo>
                  <a:lnTo>
                    <a:pt x="1047" y="1027"/>
                  </a:lnTo>
                  <a:lnTo>
                    <a:pt x="1063" y="1019"/>
                  </a:lnTo>
                  <a:lnTo>
                    <a:pt x="1080" y="1013"/>
                  </a:lnTo>
                  <a:lnTo>
                    <a:pt x="1075" y="1034"/>
                  </a:lnTo>
                  <a:lnTo>
                    <a:pt x="1066" y="1053"/>
                  </a:lnTo>
                  <a:lnTo>
                    <a:pt x="1058" y="1073"/>
                  </a:lnTo>
                  <a:lnTo>
                    <a:pt x="1047" y="1093"/>
                  </a:lnTo>
                  <a:lnTo>
                    <a:pt x="1023" y="1129"/>
                  </a:lnTo>
                  <a:lnTo>
                    <a:pt x="1000" y="1165"/>
                  </a:lnTo>
                  <a:lnTo>
                    <a:pt x="988" y="1183"/>
                  </a:lnTo>
                  <a:lnTo>
                    <a:pt x="977" y="1200"/>
                  </a:lnTo>
                  <a:lnTo>
                    <a:pt x="968" y="1216"/>
                  </a:lnTo>
                  <a:lnTo>
                    <a:pt x="959" y="1233"/>
                  </a:lnTo>
                  <a:lnTo>
                    <a:pt x="953" y="1250"/>
                  </a:lnTo>
                  <a:lnTo>
                    <a:pt x="949" y="1266"/>
                  </a:lnTo>
                  <a:lnTo>
                    <a:pt x="947" y="1275"/>
                  </a:lnTo>
                  <a:lnTo>
                    <a:pt x="947" y="1283"/>
                  </a:lnTo>
                  <a:lnTo>
                    <a:pt x="947" y="1291"/>
                  </a:lnTo>
                  <a:lnTo>
                    <a:pt x="948" y="1300"/>
                  </a:lnTo>
                  <a:lnTo>
                    <a:pt x="971" y="1476"/>
                  </a:lnTo>
                  <a:lnTo>
                    <a:pt x="950" y="1501"/>
                  </a:lnTo>
                  <a:lnTo>
                    <a:pt x="920" y="1536"/>
                  </a:lnTo>
                  <a:lnTo>
                    <a:pt x="884" y="1575"/>
                  </a:lnTo>
                  <a:lnTo>
                    <a:pt x="846" y="1618"/>
                  </a:lnTo>
                  <a:lnTo>
                    <a:pt x="828" y="1640"/>
                  </a:lnTo>
                  <a:lnTo>
                    <a:pt x="810" y="1661"/>
                  </a:lnTo>
                  <a:lnTo>
                    <a:pt x="794" y="1682"/>
                  </a:lnTo>
                  <a:lnTo>
                    <a:pt x="779" y="1701"/>
                  </a:lnTo>
                  <a:lnTo>
                    <a:pt x="767" y="1719"/>
                  </a:lnTo>
                  <a:lnTo>
                    <a:pt x="758" y="1735"/>
                  </a:lnTo>
                  <a:lnTo>
                    <a:pt x="754" y="1743"/>
                  </a:lnTo>
                  <a:lnTo>
                    <a:pt x="752" y="1750"/>
                  </a:lnTo>
                  <a:lnTo>
                    <a:pt x="751" y="1757"/>
                  </a:lnTo>
                  <a:lnTo>
                    <a:pt x="750" y="1762"/>
                  </a:lnTo>
                  <a:lnTo>
                    <a:pt x="750" y="1783"/>
                  </a:lnTo>
                  <a:lnTo>
                    <a:pt x="751" y="1797"/>
                  </a:lnTo>
                  <a:lnTo>
                    <a:pt x="752" y="1809"/>
                  </a:lnTo>
                  <a:lnTo>
                    <a:pt x="756" y="1821"/>
                  </a:lnTo>
                  <a:lnTo>
                    <a:pt x="760" y="1831"/>
                  </a:lnTo>
                  <a:lnTo>
                    <a:pt x="764" y="1835"/>
                  </a:lnTo>
                  <a:lnTo>
                    <a:pt x="767" y="1838"/>
                  </a:lnTo>
                  <a:lnTo>
                    <a:pt x="770" y="1842"/>
                  </a:lnTo>
                  <a:lnTo>
                    <a:pt x="774" y="1845"/>
                  </a:lnTo>
                  <a:lnTo>
                    <a:pt x="779" y="1847"/>
                  </a:lnTo>
                  <a:lnTo>
                    <a:pt x="783" y="1849"/>
                  </a:lnTo>
                  <a:lnTo>
                    <a:pt x="788" y="1850"/>
                  </a:lnTo>
                  <a:lnTo>
                    <a:pt x="794" y="1850"/>
                  </a:lnTo>
                  <a:lnTo>
                    <a:pt x="803" y="1850"/>
                  </a:lnTo>
                  <a:lnTo>
                    <a:pt x="813" y="1849"/>
                  </a:lnTo>
                  <a:lnTo>
                    <a:pt x="822" y="1848"/>
                  </a:lnTo>
                  <a:lnTo>
                    <a:pt x="829" y="1846"/>
                  </a:lnTo>
                  <a:lnTo>
                    <a:pt x="844" y="1840"/>
                  </a:lnTo>
                  <a:lnTo>
                    <a:pt x="858" y="1834"/>
                  </a:lnTo>
                  <a:lnTo>
                    <a:pt x="871" y="1825"/>
                  </a:lnTo>
                  <a:lnTo>
                    <a:pt x="882" y="1816"/>
                  </a:lnTo>
                  <a:lnTo>
                    <a:pt x="892" y="1806"/>
                  </a:lnTo>
                  <a:lnTo>
                    <a:pt x="903" y="1794"/>
                  </a:lnTo>
                  <a:lnTo>
                    <a:pt x="914" y="1783"/>
                  </a:lnTo>
                  <a:lnTo>
                    <a:pt x="926" y="1773"/>
                  </a:lnTo>
                  <a:lnTo>
                    <a:pt x="937" y="1761"/>
                  </a:lnTo>
                  <a:lnTo>
                    <a:pt x="949" y="1750"/>
                  </a:lnTo>
                  <a:lnTo>
                    <a:pt x="963" y="1741"/>
                  </a:lnTo>
                  <a:lnTo>
                    <a:pt x="978" y="1732"/>
                  </a:lnTo>
                  <a:lnTo>
                    <a:pt x="996" y="1724"/>
                  </a:lnTo>
                  <a:lnTo>
                    <a:pt x="1015" y="1718"/>
                  </a:lnTo>
                  <a:lnTo>
                    <a:pt x="1015" y="1806"/>
                  </a:lnTo>
                  <a:lnTo>
                    <a:pt x="1014" y="1834"/>
                  </a:lnTo>
                  <a:lnTo>
                    <a:pt x="1012" y="1858"/>
                  </a:lnTo>
                  <a:lnTo>
                    <a:pt x="1008" y="1879"/>
                  </a:lnTo>
                  <a:lnTo>
                    <a:pt x="1004" y="1897"/>
                  </a:lnTo>
                  <a:lnTo>
                    <a:pt x="999" y="1914"/>
                  </a:lnTo>
                  <a:lnTo>
                    <a:pt x="993" y="1929"/>
                  </a:lnTo>
                  <a:lnTo>
                    <a:pt x="987" y="1944"/>
                  </a:lnTo>
                  <a:lnTo>
                    <a:pt x="981" y="1959"/>
                  </a:lnTo>
                  <a:lnTo>
                    <a:pt x="974" y="1974"/>
                  </a:lnTo>
                  <a:lnTo>
                    <a:pt x="969" y="1989"/>
                  </a:lnTo>
                  <a:lnTo>
                    <a:pt x="962" y="2008"/>
                  </a:lnTo>
                  <a:lnTo>
                    <a:pt x="958" y="2027"/>
                  </a:lnTo>
                  <a:lnTo>
                    <a:pt x="954" y="2048"/>
                  </a:lnTo>
                  <a:lnTo>
                    <a:pt x="950" y="2074"/>
                  </a:lnTo>
                  <a:lnTo>
                    <a:pt x="948" y="2103"/>
                  </a:lnTo>
                  <a:lnTo>
                    <a:pt x="948" y="2136"/>
                  </a:lnTo>
                  <a:lnTo>
                    <a:pt x="947" y="2172"/>
                  </a:lnTo>
                  <a:lnTo>
                    <a:pt x="945" y="2204"/>
                  </a:lnTo>
                  <a:lnTo>
                    <a:pt x="943" y="2233"/>
                  </a:lnTo>
                  <a:lnTo>
                    <a:pt x="939" y="2258"/>
                  </a:lnTo>
                  <a:lnTo>
                    <a:pt x="933" y="2281"/>
                  </a:lnTo>
                  <a:lnTo>
                    <a:pt x="928" y="2302"/>
                  </a:lnTo>
                  <a:lnTo>
                    <a:pt x="921" y="2321"/>
                  </a:lnTo>
                  <a:lnTo>
                    <a:pt x="916" y="2338"/>
                  </a:lnTo>
                  <a:lnTo>
                    <a:pt x="903" y="2370"/>
                  </a:lnTo>
                  <a:lnTo>
                    <a:pt x="892" y="2400"/>
                  </a:lnTo>
                  <a:lnTo>
                    <a:pt x="888" y="2415"/>
                  </a:lnTo>
                  <a:lnTo>
                    <a:pt x="885" y="2431"/>
                  </a:lnTo>
                  <a:lnTo>
                    <a:pt x="883" y="2449"/>
                  </a:lnTo>
                  <a:lnTo>
                    <a:pt x="882" y="2467"/>
                  </a:lnTo>
                  <a:lnTo>
                    <a:pt x="883" y="2476"/>
                  </a:lnTo>
                  <a:lnTo>
                    <a:pt x="884" y="2485"/>
                  </a:lnTo>
                  <a:lnTo>
                    <a:pt x="886" y="2495"/>
                  </a:lnTo>
                  <a:lnTo>
                    <a:pt x="888" y="2502"/>
                  </a:lnTo>
                  <a:lnTo>
                    <a:pt x="892" y="2510"/>
                  </a:lnTo>
                  <a:lnTo>
                    <a:pt x="897" y="2517"/>
                  </a:lnTo>
                  <a:lnTo>
                    <a:pt x="901" y="2524"/>
                  </a:lnTo>
                  <a:lnTo>
                    <a:pt x="906" y="2530"/>
                  </a:lnTo>
                  <a:lnTo>
                    <a:pt x="913" y="2535"/>
                  </a:lnTo>
                  <a:lnTo>
                    <a:pt x="919" y="2541"/>
                  </a:lnTo>
                  <a:lnTo>
                    <a:pt x="927" y="2545"/>
                  </a:lnTo>
                  <a:lnTo>
                    <a:pt x="934" y="2548"/>
                  </a:lnTo>
                  <a:lnTo>
                    <a:pt x="943" y="2552"/>
                  </a:lnTo>
                  <a:lnTo>
                    <a:pt x="952" y="2554"/>
                  </a:lnTo>
                  <a:lnTo>
                    <a:pt x="961" y="2555"/>
                  </a:lnTo>
                  <a:lnTo>
                    <a:pt x="970" y="2555"/>
                  </a:lnTo>
                  <a:lnTo>
                    <a:pt x="979" y="2554"/>
                  </a:lnTo>
                  <a:lnTo>
                    <a:pt x="989" y="2551"/>
                  </a:lnTo>
                  <a:lnTo>
                    <a:pt x="999" y="2545"/>
                  </a:lnTo>
                  <a:lnTo>
                    <a:pt x="1010" y="2539"/>
                  </a:lnTo>
                  <a:lnTo>
                    <a:pt x="1020" y="2529"/>
                  </a:lnTo>
                  <a:lnTo>
                    <a:pt x="1032" y="2518"/>
                  </a:lnTo>
                  <a:lnTo>
                    <a:pt x="1043" y="2507"/>
                  </a:lnTo>
                  <a:lnTo>
                    <a:pt x="1055" y="2493"/>
                  </a:lnTo>
                  <a:lnTo>
                    <a:pt x="1066" y="2478"/>
                  </a:lnTo>
                  <a:lnTo>
                    <a:pt x="1078" y="2461"/>
                  </a:lnTo>
                  <a:lnTo>
                    <a:pt x="1090" y="2444"/>
                  </a:lnTo>
                  <a:lnTo>
                    <a:pt x="1102" y="2426"/>
                  </a:lnTo>
                  <a:lnTo>
                    <a:pt x="1125" y="2387"/>
                  </a:lnTo>
                  <a:lnTo>
                    <a:pt x="1149" y="2347"/>
                  </a:lnTo>
                  <a:lnTo>
                    <a:pt x="1171" y="2304"/>
                  </a:lnTo>
                  <a:lnTo>
                    <a:pt x="1191" y="2261"/>
                  </a:lnTo>
                  <a:lnTo>
                    <a:pt x="1209" y="2219"/>
                  </a:lnTo>
                  <a:lnTo>
                    <a:pt x="1225" y="2178"/>
                  </a:lnTo>
                  <a:lnTo>
                    <a:pt x="1238" y="2140"/>
                  </a:lnTo>
                  <a:lnTo>
                    <a:pt x="1249" y="2104"/>
                  </a:lnTo>
                  <a:lnTo>
                    <a:pt x="1252" y="2088"/>
                  </a:lnTo>
                  <a:lnTo>
                    <a:pt x="1254" y="2074"/>
                  </a:lnTo>
                  <a:lnTo>
                    <a:pt x="1256" y="2060"/>
                  </a:lnTo>
                  <a:lnTo>
                    <a:pt x="1256" y="2048"/>
                  </a:lnTo>
                  <a:lnTo>
                    <a:pt x="1256" y="2026"/>
                  </a:lnTo>
                  <a:lnTo>
                    <a:pt x="1256" y="1973"/>
                  </a:lnTo>
                  <a:lnTo>
                    <a:pt x="1253" y="1924"/>
                  </a:lnTo>
                  <a:lnTo>
                    <a:pt x="1250" y="1879"/>
                  </a:lnTo>
                  <a:lnTo>
                    <a:pt x="1246" y="1837"/>
                  </a:lnTo>
                  <a:lnTo>
                    <a:pt x="1241" y="1795"/>
                  </a:lnTo>
                  <a:lnTo>
                    <a:pt x="1237" y="1756"/>
                  </a:lnTo>
                  <a:lnTo>
                    <a:pt x="1234" y="1715"/>
                  </a:lnTo>
                  <a:lnTo>
                    <a:pt x="1233" y="1674"/>
                  </a:lnTo>
                  <a:lnTo>
                    <a:pt x="1234" y="1643"/>
                  </a:lnTo>
                  <a:lnTo>
                    <a:pt x="1237" y="1615"/>
                  </a:lnTo>
                  <a:lnTo>
                    <a:pt x="1241" y="1590"/>
                  </a:lnTo>
                  <a:lnTo>
                    <a:pt x="1247" y="1569"/>
                  </a:lnTo>
                  <a:lnTo>
                    <a:pt x="1253" y="1550"/>
                  </a:lnTo>
                  <a:lnTo>
                    <a:pt x="1261" y="1532"/>
                  </a:lnTo>
                  <a:lnTo>
                    <a:pt x="1269" y="1516"/>
                  </a:lnTo>
                  <a:lnTo>
                    <a:pt x="1278" y="1502"/>
                  </a:lnTo>
                  <a:lnTo>
                    <a:pt x="1294" y="1478"/>
                  </a:lnTo>
                  <a:lnTo>
                    <a:pt x="1309" y="1455"/>
                  </a:lnTo>
                  <a:lnTo>
                    <a:pt x="1314" y="1444"/>
                  </a:lnTo>
                  <a:lnTo>
                    <a:pt x="1319" y="1433"/>
                  </a:lnTo>
                  <a:lnTo>
                    <a:pt x="1322" y="1422"/>
                  </a:lnTo>
                  <a:lnTo>
                    <a:pt x="1323" y="1409"/>
                  </a:lnTo>
                  <a:lnTo>
                    <a:pt x="1323" y="1399"/>
                  </a:lnTo>
                  <a:lnTo>
                    <a:pt x="1322" y="1391"/>
                  </a:lnTo>
                  <a:lnTo>
                    <a:pt x="1320" y="1383"/>
                  </a:lnTo>
                  <a:lnTo>
                    <a:pt x="1317" y="1376"/>
                  </a:lnTo>
                  <a:lnTo>
                    <a:pt x="1313" y="1369"/>
                  </a:lnTo>
                  <a:lnTo>
                    <a:pt x="1310" y="1363"/>
                  </a:lnTo>
                  <a:lnTo>
                    <a:pt x="1306" y="1358"/>
                  </a:lnTo>
                  <a:lnTo>
                    <a:pt x="1302" y="1351"/>
                  </a:lnTo>
                  <a:lnTo>
                    <a:pt x="1291" y="1340"/>
                  </a:lnTo>
                  <a:lnTo>
                    <a:pt x="1280" y="1329"/>
                  </a:lnTo>
                  <a:lnTo>
                    <a:pt x="1268" y="1315"/>
                  </a:lnTo>
                  <a:lnTo>
                    <a:pt x="1256" y="1300"/>
                  </a:lnTo>
                  <a:lnTo>
                    <a:pt x="1267" y="1278"/>
                  </a:lnTo>
                  <a:lnTo>
                    <a:pt x="1275" y="1263"/>
                  </a:lnTo>
                  <a:lnTo>
                    <a:pt x="1277" y="1255"/>
                  </a:lnTo>
                  <a:lnTo>
                    <a:pt x="1278" y="1244"/>
                  </a:lnTo>
                  <a:lnTo>
                    <a:pt x="1279" y="1230"/>
                  </a:lnTo>
                  <a:lnTo>
                    <a:pt x="1279" y="1211"/>
                  </a:lnTo>
                  <a:lnTo>
                    <a:pt x="1279" y="1191"/>
                  </a:lnTo>
                  <a:lnTo>
                    <a:pt x="1277" y="1175"/>
                  </a:lnTo>
                  <a:lnTo>
                    <a:pt x="1275" y="1163"/>
                  </a:lnTo>
                  <a:lnTo>
                    <a:pt x="1273" y="1153"/>
                  </a:lnTo>
                  <a:lnTo>
                    <a:pt x="1265" y="1130"/>
                  </a:lnTo>
                  <a:lnTo>
                    <a:pt x="1256" y="1101"/>
                  </a:lnTo>
                  <a:lnTo>
                    <a:pt x="1394" y="951"/>
                  </a:lnTo>
                  <a:lnTo>
                    <a:pt x="1382" y="934"/>
                  </a:lnTo>
                  <a:lnTo>
                    <a:pt x="1368" y="915"/>
                  </a:lnTo>
                  <a:lnTo>
                    <a:pt x="1353" y="896"/>
                  </a:lnTo>
                  <a:lnTo>
                    <a:pt x="1337" y="878"/>
                  </a:lnTo>
                  <a:lnTo>
                    <a:pt x="1328" y="870"/>
                  </a:lnTo>
                  <a:lnTo>
                    <a:pt x="1319" y="862"/>
                  </a:lnTo>
                  <a:lnTo>
                    <a:pt x="1309" y="854"/>
                  </a:lnTo>
                  <a:lnTo>
                    <a:pt x="1299" y="848"/>
                  </a:lnTo>
                  <a:lnTo>
                    <a:pt x="1290" y="844"/>
                  </a:lnTo>
                  <a:lnTo>
                    <a:pt x="1279" y="839"/>
                  </a:lnTo>
                  <a:lnTo>
                    <a:pt x="1268" y="837"/>
                  </a:lnTo>
                  <a:lnTo>
                    <a:pt x="1256" y="836"/>
                  </a:lnTo>
                  <a:lnTo>
                    <a:pt x="1235" y="836"/>
                  </a:lnTo>
                  <a:lnTo>
                    <a:pt x="1217" y="837"/>
                  </a:lnTo>
                  <a:lnTo>
                    <a:pt x="1200" y="839"/>
                  </a:lnTo>
                  <a:lnTo>
                    <a:pt x="1182" y="844"/>
                  </a:lnTo>
                  <a:lnTo>
                    <a:pt x="1165" y="849"/>
                  </a:lnTo>
                  <a:lnTo>
                    <a:pt x="1148" y="856"/>
                  </a:lnTo>
                  <a:lnTo>
                    <a:pt x="1132" y="864"/>
                  </a:lnTo>
                  <a:lnTo>
                    <a:pt x="1116" y="873"/>
                  </a:lnTo>
                  <a:lnTo>
                    <a:pt x="1100" y="882"/>
                  </a:lnTo>
                  <a:lnTo>
                    <a:pt x="1085" y="894"/>
                  </a:lnTo>
                  <a:lnTo>
                    <a:pt x="1070" y="905"/>
                  </a:lnTo>
                  <a:lnTo>
                    <a:pt x="1055" y="918"/>
                  </a:lnTo>
                  <a:lnTo>
                    <a:pt x="1040" y="931"/>
                  </a:lnTo>
                  <a:lnTo>
                    <a:pt x="1010" y="957"/>
                  </a:lnTo>
                  <a:lnTo>
                    <a:pt x="981" y="985"/>
                  </a:lnTo>
                  <a:lnTo>
                    <a:pt x="953" y="1014"/>
                  </a:lnTo>
                  <a:lnTo>
                    <a:pt x="924" y="1041"/>
                  </a:lnTo>
                  <a:lnTo>
                    <a:pt x="896" y="1067"/>
                  </a:lnTo>
                  <a:lnTo>
                    <a:pt x="868" y="1092"/>
                  </a:lnTo>
                  <a:lnTo>
                    <a:pt x="853" y="1101"/>
                  </a:lnTo>
                  <a:lnTo>
                    <a:pt x="839" y="1112"/>
                  </a:lnTo>
                  <a:lnTo>
                    <a:pt x="824" y="1121"/>
                  </a:lnTo>
                  <a:lnTo>
                    <a:pt x="810" y="1128"/>
                  </a:lnTo>
                  <a:lnTo>
                    <a:pt x="795" y="1134"/>
                  </a:lnTo>
                  <a:lnTo>
                    <a:pt x="780" y="1139"/>
                  </a:lnTo>
                  <a:lnTo>
                    <a:pt x="765" y="1143"/>
                  </a:lnTo>
                  <a:lnTo>
                    <a:pt x="750" y="1145"/>
                  </a:lnTo>
                  <a:lnTo>
                    <a:pt x="756" y="1126"/>
                  </a:lnTo>
                  <a:lnTo>
                    <a:pt x="767" y="1107"/>
                  </a:lnTo>
                  <a:lnTo>
                    <a:pt x="780" y="1087"/>
                  </a:lnTo>
                  <a:lnTo>
                    <a:pt x="796" y="1068"/>
                  </a:lnTo>
                  <a:lnTo>
                    <a:pt x="815" y="1048"/>
                  </a:lnTo>
                  <a:lnTo>
                    <a:pt x="837" y="1027"/>
                  </a:lnTo>
                  <a:lnTo>
                    <a:pt x="860" y="1007"/>
                  </a:lnTo>
                  <a:lnTo>
                    <a:pt x="886" y="985"/>
                  </a:lnTo>
                  <a:lnTo>
                    <a:pt x="913" y="965"/>
                  </a:lnTo>
                  <a:lnTo>
                    <a:pt x="942" y="945"/>
                  </a:lnTo>
                  <a:lnTo>
                    <a:pt x="972" y="924"/>
                  </a:lnTo>
                  <a:lnTo>
                    <a:pt x="1003" y="903"/>
                  </a:lnTo>
                  <a:lnTo>
                    <a:pt x="1067" y="863"/>
                  </a:lnTo>
                  <a:lnTo>
                    <a:pt x="1133" y="823"/>
                  </a:lnTo>
                  <a:lnTo>
                    <a:pt x="1261" y="748"/>
                  </a:lnTo>
                  <a:lnTo>
                    <a:pt x="1371" y="684"/>
                  </a:lnTo>
                  <a:lnTo>
                    <a:pt x="1394" y="669"/>
                  </a:lnTo>
                  <a:lnTo>
                    <a:pt x="1415" y="655"/>
                  </a:lnTo>
                  <a:lnTo>
                    <a:pt x="1433" y="643"/>
                  </a:lnTo>
                  <a:lnTo>
                    <a:pt x="1449" y="631"/>
                  </a:lnTo>
                  <a:lnTo>
                    <a:pt x="1460" y="621"/>
                  </a:lnTo>
                  <a:lnTo>
                    <a:pt x="1470" y="610"/>
                  </a:lnTo>
                  <a:lnTo>
                    <a:pt x="1475" y="601"/>
                  </a:lnTo>
                  <a:lnTo>
                    <a:pt x="1478" y="594"/>
                  </a:lnTo>
                  <a:lnTo>
                    <a:pt x="1477" y="577"/>
                  </a:lnTo>
                  <a:lnTo>
                    <a:pt x="1474" y="563"/>
                  </a:lnTo>
                  <a:lnTo>
                    <a:pt x="1472" y="556"/>
                  </a:lnTo>
                  <a:lnTo>
                    <a:pt x="1470" y="551"/>
                  </a:lnTo>
                  <a:lnTo>
                    <a:pt x="1467" y="547"/>
                  </a:lnTo>
                  <a:lnTo>
                    <a:pt x="1464" y="542"/>
                  </a:lnTo>
                  <a:lnTo>
                    <a:pt x="1459" y="539"/>
                  </a:lnTo>
                  <a:lnTo>
                    <a:pt x="1455" y="536"/>
                  </a:lnTo>
                  <a:lnTo>
                    <a:pt x="1449" y="533"/>
                  </a:lnTo>
                  <a:lnTo>
                    <a:pt x="1443" y="532"/>
                  </a:lnTo>
                  <a:lnTo>
                    <a:pt x="1428" y="528"/>
                  </a:lnTo>
                  <a:lnTo>
                    <a:pt x="1411" y="528"/>
                  </a:lnTo>
                  <a:lnTo>
                    <a:pt x="1396" y="528"/>
                  </a:lnTo>
                  <a:lnTo>
                    <a:pt x="1380" y="531"/>
                  </a:lnTo>
                  <a:lnTo>
                    <a:pt x="1365" y="534"/>
                  </a:lnTo>
                  <a:lnTo>
                    <a:pt x="1350" y="537"/>
                  </a:lnTo>
                  <a:lnTo>
                    <a:pt x="1334" y="542"/>
                  </a:lnTo>
                  <a:lnTo>
                    <a:pt x="1319" y="548"/>
                  </a:lnTo>
                  <a:lnTo>
                    <a:pt x="1303" y="554"/>
                  </a:lnTo>
                  <a:lnTo>
                    <a:pt x="1288" y="561"/>
                  </a:lnTo>
                  <a:lnTo>
                    <a:pt x="1256" y="578"/>
                  </a:lnTo>
                  <a:lnTo>
                    <a:pt x="1226" y="596"/>
                  </a:lnTo>
                  <a:lnTo>
                    <a:pt x="1196" y="615"/>
                  </a:lnTo>
                  <a:lnTo>
                    <a:pt x="1166" y="637"/>
                  </a:lnTo>
                  <a:lnTo>
                    <a:pt x="1108" y="679"/>
                  </a:lnTo>
                  <a:lnTo>
                    <a:pt x="1052" y="718"/>
                  </a:lnTo>
                  <a:lnTo>
                    <a:pt x="1025" y="735"/>
                  </a:lnTo>
                  <a:lnTo>
                    <a:pt x="999" y="750"/>
                  </a:lnTo>
                  <a:lnTo>
                    <a:pt x="986" y="757"/>
                  </a:lnTo>
                  <a:lnTo>
                    <a:pt x="973" y="762"/>
                  </a:lnTo>
                  <a:lnTo>
                    <a:pt x="960" y="767"/>
                  </a:lnTo>
                  <a:lnTo>
                    <a:pt x="948" y="7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639" y="2058"/>
              <a:ext cx="35" cy="110"/>
            </a:xfrm>
            <a:custGeom>
              <a:avLst/>
              <a:gdLst>
                <a:gd name="T0" fmla="*/ 335 w 486"/>
                <a:gd name="T1" fmla="*/ 1537 h 1540"/>
                <a:gd name="T2" fmla="*/ 379 w 486"/>
                <a:gd name="T3" fmla="*/ 1507 h 1540"/>
                <a:gd name="T4" fmla="*/ 414 w 486"/>
                <a:gd name="T5" fmla="*/ 1451 h 1540"/>
                <a:gd name="T6" fmla="*/ 442 w 486"/>
                <a:gd name="T7" fmla="*/ 1374 h 1540"/>
                <a:gd name="T8" fmla="*/ 463 w 486"/>
                <a:gd name="T9" fmla="*/ 1277 h 1540"/>
                <a:gd name="T10" fmla="*/ 477 w 486"/>
                <a:gd name="T11" fmla="*/ 1167 h 1540"/>
                <a:gd name="T12" fmla="*/ 484 w 486"/>
                <a:gd name="T13" fmla="*/ 1044 h 1540"/>
                <a:gd name="T14" fmla="*/ 486 w 486"/>
                <a:gd name="T15" fmla="*/ 916 h 1540"/>
                <a:gd name="T16" fmla="*/ 484 w 486"/>
                <a:gd name="T17" fmla="*/ 784 h 1540"/>
                <a:gd name="T18" fmla="*/ 479 w 486"/>
                <a:gd name="T19" fmla="*/ 652 h 1540"/>
                <a:gd name="T20" fmla="*/ 469 w 486"/>
                <a:gd name="T21" fmla="*/ 525 h 1540"/>
                <a:gd name="T22" fmla="*/ 457 w 486"/>
                <a:gd name="T23" fmla="*/ 406 h 1540"/>
                <a:gd name="T24" fmla="*/ 443 w 486"/>
                <a:gd name="T25" fmla="*/ 299 h 1540"/>
                <a:gd name="T26" fmla="*/ 428 w 486"/>
                <a:gd name="T27" fmla="*/ 208 h 1540"/>
                <a:gd name="T28" fmla="*/ 412 w 486"/>
                <a:gd name="T29" fmla="*/ 135 h 1540"/>
                <a:gd name="T30" fmla="*/ 397 w 486"/>
                <a:gd name="T31" fmla="*/ 86 h 1540"/>
                <a:gd name="T32" fmla="*/ 371 w 486"/>
                <a:gd name="T33" fmla="*/ 47 h 1540"/>
                <a:gd name="T34" fmla="*/ 339 w 486"/>
                <a:gd name="T35" fmla="*/ 13 h 1540"/>
                <a:gd name="T36" fmla="*/ 312 w 486"/>
                <a:gd name="T37" fmla="*/ 0 h 1540"/>
                <a:gd name="T38" fmla="*/ 289 w 486"/>
                <a:gd name="T39" fmla="*/ 7 h 1540"/>
                <a:gd name="T40" fmla="*/ 271 w 486"/>
                <a:gd name="T41" fmla="*/ 28 h 1540"/>
                <a:gd name="T42" fmla="*/ 254 w 486"/>
                <a:gd name="T43" fmla="*/ 64 h 1540"/>
                <a:gd name="T44" fmla="*/ 243 w 486"/>
                <a:gd name="T45" fmla="*/ 110 h 1540"/>
                <a:gd name="T46" fmla="*/ 234 w 486"/>
                <a:gd name="T47" fmla="*/ 166 h 1540"/>
                <a:gd name="T48" fmla="*/ 224 w 486"/>
                <a:gd name="T49" fmla="*/ 259 h 1540"/>
                <a:gd name="T50" fmla="*/ 220 w 486"/>
                <a:gd name="T51" fmla="*/ 394 h 1540"/>
                <a:gd name="T52" fmla="*/ 219 w 486"/>
                <a:gd name="T53" fmla="*/ 522 h 1540"/>
                <a:gd name="T54" fmla="*/ 220 w 486"/>
                <a:gd name="T55" fmla="*/ 624 h 1540"/>
                <a:gd name="T56" fmla="*/ 221 w 486"/>
                <a:gd name="T57" fmla="*/ 701 h 1540"/>
                <a:gd name="T58" fmla="*/ 223 w 486"/>
                <a:gd name="T59" fmla="*/ 818 h 1540"/>
                <a:gd name="T60" fmla="*/ 224 w 486"/>
                <a:gd name="T61" fmla="*/ 950 h 1540"/>
                <a:gd name="T62" fmla="*/ 221 w 486"/>
                <a:gd name="T63" fmla="*/ 1035 h 1540"/>
                <a:gd name="T64" fmla="*/ 217 w 486"/>
                <a:gd name="T65" fmla="*/ 1078 h 1540"/>
                <a:gd name="T66" fmla="*/ 208 w 486"/>
                <a:gd name="T67" fmla="*/ 1107 h 1540"/>
                <a:gd name="T68" fmla="*/ 198 w 486"/>
                <a:gd name="T69" fmla="*/ 1131 h 1540"/>
                <a:gd name="T70" fmla="*/ 186 w 486"/>
                <a:gd name="T71" fmla="*/ 1152 h 1540"/>
                <a:gd name="T72" fmla="*/ 172 w 486"/>
                <a:gd name="T73" fmla="*/ 1169 h 1540"/>
                <a:gd name="T74" fmla="*/ 150 w 486"/>
                <a:gd name="T75" fmla="*/ 1188 h 1540"/>
                <a:gd name="T76" fmla="*/ 118 w 486"/>
                <a:gd name="T77" fmla="*/ 1207 h 1540"/>
                <a:gd name="T78" fmla="*/ 86 w 486"/>
                <a:gd name="T79" fmla="*/ 1223 h 1540"/>
                <a:gd name="T80" fmla="*/ 56 w 486"/>
                <a:gd name="T81" fmla="*/ 1241 h 1540"/>
                <a:gd name="T82" fmla="*/ 35 w 486"/>
                <a:gd name="T83" fmla="*/ 1257 h 1540"/>
                <a:gd name="T84" fmla="*/ 23 w 486"/>
                <a:gd name="T85" fmla="*/ 1271 h 1540"/>
                <a:gd name="T86" fmla="*/ 13 w 486"/>
                <a:gd name="T87" fmla="*/ 1288 h 1540"/>
                <a:gd name="T88" fmla="*/ 3 w 486"/>
                <a:gd name="T89" fmla="*/ 1308 h 1540"/>
                <a:gd name="T90" fmla="*/ 20 w 486"/>
                <a:gd name="T91" fmla="*/ 1329 h 1540"/>
                <a:gd name="T92" fmla="*/ 69 w 486"/>
                <a:gd name="T93" fmla="*/ 1347 h 1540"/>
                <a:gd name="T94" fmla="*/ 120 w 486"/>
                <a:gd name="T95" fmla="*/ 1367 h 1540"/>
                <a:gd name="T96" fmla="*/ 155 w 486"/>
                <a:gd name="T97" fmla="*/ 1383 h 1540"/>
                <a:gd name="T98" fmla="*/ 174 w 486"/>
                <a:gd name="T99" fmla="*/ 1396 h 1540"/>
                <a:gd name="T100" fmla="*/ 192 w 486"/>
                <a:gd name="T101" fmla="*/ 1413 h 1540"/>
                <a:gd name="T102" fmla="*/ 208 w 486"/>
                <a:gd name="T103" fmla="*/ 1436 h 1540"/>
                <a:gd name="T104" fmla="*/ 223 w 486"/>
                <a:gd name="T105" fmla="*/ 1470 h 1540"/>
                <a:gd name="T106" fmla="*/ 236 w 486"/>
                <a:gd name="T107" fmla="*/ 1502 h 1540"/>
                <a:gd name="T108" fmla="*/ 248 w 486"/>
                <a:gd name="T109" fmla="*/ 1520 h 1540"/>
                <a:gd name="T110" fmla="*/ 261 w 486"/>
                <a:gd name="T111" fmla="*/ 1530 h 1540"/>
                <a:gd name="T112" fmla="*/ 272 w 486"/>
                <a:gd name="T113" fmla="*/ 1535 h 1540"/>
                <a:gd name="T114" fmla="*/ 292 w 486"/>
                <a:gd name="T115" fmla="*/ 1540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6" h="1540">
                  <a:moveTo>
                    <a:pt x="309" y="1540"/>
                  </a:moveTo>
                  <a:lnTo>
                    <a:pt x="335" y="1537"/>
                  </a:lnTo>
                  <a:lnTo>
                    <a:pt x="358" y="1525"/>
                  </a:lnTo>
                  <a:lnTo>
                    <a:pt x="379" y="1507"/>
                  </a:lnTo>
                  <a:lnTo>
                    <a:pt x="398" y="1482"/>
                  </a:lnTo>
                  <a:lnTo>
                    <a:pt x="414" y="1451"/>
                  </a:lnTo>
                  <a:lnTo>
                    <a:pt x="429" y="1414"/>
                  </a:lnTo>
                  <a:lnTo>
                    <a:pt x="442" y="1374"/>
                  </a:lnTo>
                  <a:lnTo>
                    <a:pt x="453" y="1327"/>
                  </a:lnTo>
                  <a:lnTo>
                    <a:pt x="463" y="1277"/>
                  </a:lnTo>
                  <a:lnTo>
                    <a:pt x="470" y="1223"/>
                  </a:lnTo>
                  <a:lnTo>
                    <a:pt x="477" y="1167"/>
                  </a:lnTo>
                  <a:lnTo>
                    <a:pt x="481" y="1107"/>
                  </a:lnTo>
                  <a:lnTo>
                    <a:pt x="484" y="1044"/>
                  </a:lnTo>
                  <a:lnTo>
                    <a:pt x="486" y="981"/>
                  </a:lnTo>
                  <a:lnTo>
                    <a:pt x="486" y="916"/>
                  </a:lnTo>
                  <a:lnTo>
                    <a:pt x="486" y="850"/>
                  </a:lnTo>
                  <a:lnTo>
                    <a:pt x="484" y="784"/>
                  </a:lnTo>
                  <a:lnTo>
                    <a:pt x="482" y="718"/>
                  </a:lnTo>
                  <a:lnTo>
                    <a:pt x="479" y="652"/>
                  </a:lnTo>
                  <a:lnTo>
                    <a:pt x="475" y="587"/>
                  </a:lnTo>
                  <a:lnTo>
                    <a:pt x="469" y="525"/>
                  </a:lnTo>
                  <a:lnTo>
                    <a:pt x="464" y="464"/>
                  </a:lnTo>
                  <a:lnTo>
                    <a:pt x="457" y="406"/>
                  </a:lnTo>
                  <a:lnTo>
                    <a:pt x="451" y="350"/>
                  </a:lnTo>
                  <a:lnTo>
                    <a:pt x="443" y="299"/>
                  </a:lnTo>
                  <a:lnTo>
                    <a:pt x="436" y="250"/>
                  </a:lnTo>
                  <a:lnTo>
                    <a:pt x="428" y="208"/>
                  </a:lnTo>
                  <a:lnTo>
                    <a:pt x="421" y="168"/>
                  </a:lnTo>
                  <a:lnTo>
                    <a:pt x="412" y="135"/>
                  </a:lnTo>
                  <a:lnTo>
                    <a:pt x="405" y="108"/>
                  </a:lnTo>
                  <a:lnTo>
                    <a:pt x="397" y="86"/>
                  </a:lnTo>
                  <a:lnTo>
                    <a:pt x="390" y="71"/>
                  </a:lnTo>
                  <a:lnTo>
                    <a:pt x="371" y="47"/>
                  </a:lnTo>
                  <a:lnTo>
                    <a:pt x="355" y="27"/>
                  </a:lnTo>
                  <a:lnTo>
                    <a:pt x="339" y="13"/>
                  </a:lnTo>
                  <a:lnTo>
                    <a:pt x="325" y="5"/>
                  </a:lnTo>
                  <a:lnTo>
                    <a:pt x="312" y="0"/>
                  </a:lnTo>
                  <a:lnTo>
                    <a:pt x="300" y="2"/>
                  </a:lnTo>
                  <a:lnTo>
                    <a:pt x="289" y="7"/>
                  </a:lnTo>
                  <a:lnTo>
                    <a:pt x="279" y="16"/>
                  </a:lnTo>
                  <a:lnTo>
                    <a:pt x="271" y="28"/>
                  </a:lnTo>
                  <a:lnTo>
                    <a:pt x="262" y="44"/>
                  </a:lnTo>
                  <a:lnTo>
                    <a:pt x="254" y="64"/>
                  </a:lnTo>
                  <a:lnTo>
                    <a:pt x="248" y="85"/>
                  </a:lnTo>
                  <a:lnTo>
                    <a:pt x="243" y="110"/>
                  </a:lnTo>
                  <a:lnTo>
                    <a:pt x="238" y="137"/>
                  </a:lnTo>
                  <a:lnTo>
                    <a:pt x="234" y="166"/>
                  </a:lnTo>
                  <a:lnTo>
                    <a:pt x="231" y="196"/>
                  </a:lnTo>
                  <a:lnTo>
                    <a:pt x="224" y="259"/>
                  </a:lnTo>
                  <a:lnTo>
                    <a:pt x="221" y="327"/>
                  </a:lnTo>
                  <a:lnTo>
                    <a:pt x="220" y="394"/>
                  </a:lnTo>
                  <a:lnTo>
                    <a:pt x="219" y="460"/>
                  </a:lnTo>
                  <a:lnTo>
                    <a:pt x="219" y="522"/>
                  </a:lnTo>
                  <a:lnTo>
                    <a:pt x="220" y="578"/>
                  </a:lnTo>
                  <a:lnTo>
                    <a:pt x="220" y="624"/>
                  </a:lnTo>
                  <a:lnTo>
                    <a:pt x="220" y="659"/>
                  </a:lnTo>
                  <a:lnTo>
                    <a:pt x="221" y="701"/>
                  </a:lnTo>
                  <a:lnTo>
                    <a:pt x="222" y="755"/>
                  </a:lnTo>
                  <a:lnTo>
                    <a:pt x="223" y="818"/>
                  </a:lnTo>
                  <a:lnTo>
                    <a:pt x="224" y="884"/>
                  </a:lnTo>
                  <a:lnTo>
                    <a:pt x="224" y="950"/>
                  </a:lnTo>
                  <a:lnTo>
                    <a:pt x="222" y="1009"/>
                  </a:lnTo>
                  <a:lnTo>
                    <a:pt x="221" y="1035"/>
                  </a:lnTo>
                  <a:lnTo>
                    <a:pt x="219" y="1058"/>
                  </a:lnTo>
                  <a:lnTo>
                    <a:pt x="217" y="1078"/>
                  </a:lnTo>
                  <a:lnTo>
                    <a:pt x="213" y="1093"/>
                  </a:lnTo>
                  <a:lnTo>
                    <a:pt x="208" y="1107"/>
                  </a:lnTo>
                  <a:lnTo>
                    <a:pt x="203" y="1119"/>
                  </a:lnTo>
                  <a:lnTo>
                    <a:pt x="198" y="1131"/>
                  </a:lnTo>
                  <a:lnTo>
                    <a:pt x="192" y="1142"/>
                  </a:lnTo>
                  <a:lnTo>
                    <a:pt x="186" y="1152"/>
                  </a:lnTo>
                  <a:lnTo>
                    <a:pt x="179" y="1160"/>
                  </a:lnTo>
                  <a:lnTo>
                    <a:pt x="172" y="1169"/>
                  </a:lnTo>
                  <a:lnTo>
                    <a:pt x="165" y="1176"/>
                  </a:lnTo>
                  <a:lnTo>
                    <a:pt x="150" y="1188"/>
                  </a:lnTo>
                  <a:lnTo>
                    <a:pt x="134" y="1199"/>
                  </a:lnTo>
                  <a:lnTo>
                    <a:pt x="118" y="1207"/>
                  </a:lnTo>
                  <a:lnTo>
                    <a:pt x="102" y="1216"/>
                  </a:lnTo>
                  <a:lnTo>
                    <a:pt x="86" y="1223"/>
                  </a:lnTo>
                  <a:lnTo>
                    <a:pt x="71" y="1232"/>
                  </a:lnTo>
                  <a:lnTo>
                    <a:pt x="56" y="1241"/>
                  </a:lnTo>
                  <a:lnTo>
                    <a:pt x="42" y="1251"/>
                  </a:lnTo>
                  <a:lnTo>
                    <a:pt x="35" y="1257"/>
                  </a:lnTo>
                  <a:lnTo>
                    <a:pt x="29" y="1263"/>
                  </a:lnTo>
                  <a:lnTo>
                    <a:pt x="23" y="1271"/>
                  </a:lnTo>
                  <a:lnTo>
                    <a:pt x="17" y="1279"/>
                  </a:lnTo>
                  <a:lnTo>
                    <a:pt x="13" y="1288"/>
                  </a:lnTo>
                  <a:lnTo>
                    <a:pt x="8" y="1297"/>
                  </a:lnTo>
                  <a:lnTo>
                    <a:pt x="3" y="1308"/>
                  </a:lnTo>
                  <a:lnTo>
                    <a:pt x="0" y="1320"/>
                  </a:lnTo>
                  <a:lnTo>
                    <a:pt x="20" y="1329"/>
                  </a:lnTo>
                  <a:lnTo>
                    <a:pt x="44" y="1338"/>
                  </a:lnTo>
                  <a:lnTo>
                    <a:pt x="69" y="1347"/>
                  </a:lnTo>
                  <a:lnTo>
                    <a:pt x="94" y="1356"/>
                  </a:lnTo>
                  <a:lnTo>
                    <a:pt x="120" y="1367"/>
                  </a:lnTo>
                  <a:lnTo>
                    <a:pt x="144" y="1378"/>
                  </a:lnTo>
                  <a:lnTo>
                    <a:pt x="155" y="1383"/>
                  </a:lnTo>
                  <a:lnTo>
                    <a:pt x="164" y="1390"/>
                  </a:lnTo>
                  <a:lnTo>
                    <a:pt x="174" y="1396"/>
                  </a:lnTo>
                  <a:lnTo>
                    <a:pt x="183" y="1403"/>
                  </a:lnTo>
                  <a:lnTo>
                    <a:pt x="192" y="1413"/>
                  </a:lnTo>
                  <a:lnTo>
                    <a:pt x="201" y="1424"/>
                  </a:lnTo>
                  <a:lnTo>
                    <a:pt x="208" y="1436"/>
                  </a:lnTo>
                  <a:lnTo>
                    <a:pt x="214" y="1448"/>
                  </a:lnTo>
                  <a:lnTo>
                    <a:pt x="223" y="1470"/>
                  </a:lnTo>
                  <a:lnTo>
                    <a:pt x="232" y="1493"/>
                  </a:lnTo>
                  <a:lnTo>
                    <a:pt x="236" y="1502"/>
                  </a:lnTo>
                  <a:lnTo>
                    <a:pt x="242" y="1511"/>
                  </a:lnTo>
                  <a:lnTo>
                    <a:pt x="248" y="1520"/>
                  </a:lnTo>
                  <a:lnTo>
                    <a:pt x="256" y="1527"/>
                  </a:lnTo>
                  <a:lnTo>
                    <a:pt x="261" y="1530"/>
                  </a:lnTo>
                  <a:lnTo>
                    <a:pt x="265" y="1532"/>
                  </a:lnTo>
                  <a:lnTo>
                    <a:pt x="272" y="1535"/>
                  </a:lnTo>
                  <a:lnTo>
                    <a:pt x="277" y="1537"/>
                  </a:lnTo>
                  <a:lnTo>
                    <a:pt x="292" y="1540"/>
                  </a:lnTo>
                  <a:lnTo>
                    <a:pt x="309" y="15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514" y="2143"/>
              <a:ext cx="34" cy="59"/>
            </a:xfrm>
            <a:custGeom>
              <a:avLst/>
              <a:gdLst>
                <a:gd name="T0" fmla="*/ 2 w 462"/>
                <a:gd name="T1" fmla="*/ 492 h 815"/>
                <a:gd name="T2" fmla="*/ 17 w 462"/>
                <a:gd name="T3" fmla="*/ 525 h 815"/>
                <a:gd name="T4" fmla="*/ 44 w 462"/>
                <a:gd name="T5" fmla="*/ 573 h 815"/>
                <a:gd name="T6" fmla="*/ 79 w 462"/>
                <a:gd name="T7" fmla="*/ 630 h 815"/>
                <a:gd name="T8" fmla="*/ 119 w 462"/>
                <a:gd name="T9" fmla="*/ 689 h 815"/>
                <a:gd name="T10" fmla="*/ 160 w 462"/>
                <a:gd name="T11" fmla="*/ 743 h 815"/>
                <a:gd name="T12" fmla="*/ 189 w 462"/>
                <a:gd name="T13" fmla="*/ 778 h 815"/>
                <a:gd name="T14" fmla="*/ 206 w 462"/>
                <a:gd name="T15" fmla="*/ 795 h 815"/>
                <a:gd name="T16" fmla="*/ 222 w 462"/>
                <a:gd name="T17" fmla="*/ 808 h 815"/>
                <a:gd name="T18" fmla="*/ 236 w 462"/>
                <a:gd name="T19" fmla="*/ 814 h 815"/>
                <a:gd name="T20" fmla="*/ 264 w 462"/>
                <a:gd name="T21" fmla="*/ 815 h 815"/>
                <a:gd name="T22" fmla="*/ 283 w 462"/>
                <a:gd name="T23" fmla="*/ 813 h 815"/>
                <a:gd name="T24" fmla="*/ 301 w 462"/>
                <a:gd name="T25" fmla="*/ 806 h 815"/>
                <a:gd name="T26" fmla="*/ 320 w 462"/>
                <a:gd name="T27" fmla="*/ 795 h 815"/>
                <a:gd name="T28" fmla="*/ 338 w 462"/>
                <a:gd name="T29" fmla="*/ 781 h 815"/>
                <a:gd name="T30" fmla="*/ 355 w 462"/>
                <a:gd name="T31" fmla="*/ 763 h 815"/>
                <a:gd name="T32" fmla="*/ 371 w 462"/>
                <a:gd name="T33" fmla="*/ 742 h 815"/>
                <a:gd name="T34" fmla="*/ 401 w 462"/>
                <a:gd name="T35" fmla="*/ 695 h 815"/>
                <a:gd name="T36" fmla="*/ 426 w 462"/>
                <a:gd name="T37" fmla="*/ 643 h 815"/>
                <a:gd name="T38" fmla="*/ 445 w 462"/>
                <a:gd name="T39" fmla="*/ 588 h 815"/>
                <a:gd name="T40" fmla="*/ 458 w 462"/>
                <a:gd name="T41" fmla="*/ 534 h 815"/>
                <a:gd name="T42" fmla="*/ 462 w 462"/>
                <a:gd name="T43" fmla="*/ 485 h 815"/>
                <a:gd name="T44" fmla="*/ 461 w 462"/>
                <a:gd name="T45" fmla="*/ 429 h 815"/>
                <a:gd name="T46" fmla="*/ 457 w 462"/>
                <a:gd name="T47" fmla="*/ 355 h 815"/>
                <a:gd name="T48" fmla="*/ 447 w 462"/>
                <a:gd name="T49" fmla="*/ 279 h 815"/>
                <a:gd name="T50" fmla="*/ 436 w 462"/>
                <a:gd name="T51" fmla="*/ 222 h 815"/>
                <a:gd name="T52" fmla="*/ 425 w 462"/>
                <a:gd name="T53" fmla="*/ 186 h 815"/>
                <a:gd name="T54" fmla="*/ 413 w 462"/>
                <a:gd name="T55" fmla="*/ 150 h 815"/>
                <a:gd name="T56" fmla="*/ 398 w 462"/>
                <a:gd name="T57" fmla="*/ 118 h 815"/>
                <a:gd name="T58" fmla="*/ 382 w 462"/>
                <a:gd name="T59" fmla="*/ 88 h 815"/>
                <a:gd name="T60" fmla="*/ 363 w 462"/>
                <a:gd name="T61" fmla="*/ 61 h 815"/>
                <a:gd name="T62" fmla="*/ 341 w 462"/>
                <a:gd name="T63" fmla="*/ 39 h 815"/>
                <a:gd name="T64" fmla="*/ 316 w 462"/>
                <a:gd name="T65" fmla="*/ 20 h 815"/>
                <a:gd name="T66" fmla="*/ 288 w 462"/>
                <a:gd name="T67" fmla="*/ 9 h 815"/>
                <a:gd name="T68" fmla="*/ 258 w 462"/>
                <a:gd name="T69" fmla="*/ 1 h 815"/>
                <a:gd name="T70" fmla="*/ 240 w 462"/>
                <a:gd name="T71" fmla="*/ 14 h 815"/>
                <a:gd name="T72" fmla="*/ 233 w 462"/>
                <a:gd name="T73" fmla="*/ 41 h 815"/>
                <a:gd name="T74" fmla="*/ 214 w 462"/>
                <a:gd name="T75" fmla="*/ 79 h 815"/>
                <a:gd name="T76" fmla="*/ 182 w 462"/>
                <a:gd name="T77" fmla="*/ 136 h 815"/>
                <a:gd name="T78" fmla="*/ 156 w 462"/>
                <a:gd name="T79" fmla="*/ 192 h 815"/>
                <a:gd name="T80" fmla="*/ 140 w 462"/>
                <a:gd name="T81" fmla="*/ 238 h 815"/>
                <a:gd name="T82" fmla="*/ 125 w 462"/>
                <a:gd name="T83" fmla="*/ 289 h 815"/>
                <a:gd name="T84" fmla="*/ 107 w 462"/>
                <a:gd name="T85" fmla="*/ 328 h 815"/>
                <a:gd name="T86" fmla="*/ 87 w 462"/>
                <a:gd name="T87" fmla="*/ 360 h 815"/>
                <a:gd name="T88" fmla="*/ 64 w 462"/>
                <a:gd name="T89" fmla="*/ 385 h 815"/>
                <a:gd name="T90" fmla="*/ 43 w 462"/>
                <a:gd name="T91" fmla="*/ 408 h 815"/>
                <a:gd name="T92" fmla="*/ 23 w 462"/>
                <a:gd name="T93" fmla="*/ 427 h 815"/>
                <a:gd name="T94" fmla="*/ 8 w 462"/>
                <a:gd name="T95" fmla="*/ 447 h 815"/>
                <a:gd name="T96" fmla="*/ 2 w 462"/>
                <a:gd name="T97" fmla="*/ 465 h 815"/>
                <a:gd name="T98" fmla="*/ 0 w 462"/>
                <a:gd name="T99" fmla="*/ 477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2" h="815">
                  <a:moveTo>
                    <a:pt x="0" y="485"/>
                  </a:moveTo>
                  <a:lnTo>
                    <a:pt x="2" y="492"/>
                  </a:lnTo>
                  <a:lnTo>
                    <a:pt x="7" y="506"/>
                  </a:lnTo>
                  <a:lnTo>
                    <a:pt x="17" y="525"/>
                  </a:lnTo>
                  <a:lnTo>
                    <a:pt x="29" y="547"/>
                  </a:lnTo>
                  <a:lnTo>
                    <a:pt x="44" y="573"/>
                  </a:lnTo>
                  <a:lnTo>
                    <a:pt x="61" y="601"/>
                  </a:lnTo>
                  <a:lnTo>
                    <a:pt x="79" y="630"/>
                  </a:lnTo>
                  <a:lnTo>
                    <a:pt x="98" y="660"/>
                  </a:lnTo>
                  <a:lnTo>
                    <a:pt x="119" y="689"/>
                  </a:lnTo>
                  <a:lnTo>
                    <a:pt x="139" y="718"/>
                  </a:lnTo>
                  <a:lnTo>
                    <a:pt x="160" y="743"/>
                  </a:lnTo>
                  <a:lnTo>
                    <a:pt x="179" y="767"/>
                  </a:lnTo>
                  <a:lnTo>
                    <a:pt x="189" y="778"/>
                  </a:lnTo>
                  <a:lnTo>
                    <a:pt x="197" y="786"/>
                  </a:lnTo>
                  <a:lnTo>
                    <a:pt x="206" y="795"/>
                  </a:lnTo>
                  <a:lnTo>
                    <a:pt x="214" y="802"/>
                  </a:lnTo>
                  <a:lnTo>
                    <a:pt x="222" y="808"/>
                  </a:lnTo>
                  <a:lnTo>
                    <a:pt x="229" y="812"/>
                  </a:lnTo>
                  <a:lnTo>
                    <a:pt x="236" y="814"/>
                  </a:lnTo>
                  <a:lnTo>
                    <a:pt x="242" y="815"/>
                  </a:lnTo>
                  <a:lnTo>
                    <a:pt x="264" y="815"/>
                  </a:lnTo>
                  <a:lnTo>
                    <a:pt x="273" y="814"/>
                  </a:lnTo>
                  <a:lnTo>
                    <a:pt x="283" y="813"/>
                  </a:lnTo>
                  <a:lnTo>
                    <a:pt x="292" y="810"/>
                  </a:lnTo>
                  <a:lnTo>
                    <a:pt x="301" y="806"/>
                  </a:lnTo>
                  <a:lnTo>
                    <a:pt x="311" y="801"/>
                  </a:lnTo>
                  <a:lnTo>
                    <a:pt x="320" y="795"/>
                  </a:lnTo>
                  <a:lnTo>
                    <a:pt x="329" y="789"/>
                  </a:lnTo>
                  <a:lnTo>
                    <a:pt x="338" y="781"/>
                  </a:lnTo>
                  <a:lnTo>
                    <a:pt x="346" y="772"/>
                  </a:lnTo>
                  <a:lnTo>
                    <a:pt x="355" y="763"/>
                  </a:lnTo>
                  <a:lnTo>
                    <a:pt x="364" y="753"/>
                  </a:lnTo>
                  <a:lnTo>
                    <a:pt x="371" y="742"/>
                  </a:lnTo>
                  <a:lnTo>
                    <a:pt x="387" y="720"/>
                  </a:lnTo>
                  <a:lnTo>
                    <a:pt x="401" y="695"/>
                  </a:lnTo>
                  <a:lnTo>
                    <a:pt x="414" y="669"/>
                  </a:lnTo>
                  <a:lnTo>
                    <a:pt x="426" y="643"/>
                  </a:lnTo>
                  <a:lnTo>
                    <a:pt x="437" y="616"/>
                  </a:lnTo>
                  <a:lnTo>
                    <a:pt x="445" y="588"/>
                  </a:lnTo>
                  <a:lnTo>
                    <a:pt x="453" y="560"/>
                  </a:lnTo>
                  <a:lnTo>
                    <a:pt x="458" y="534"/>
                  </a:lnTo>
                  <a:lnTo>
                    <a:pt x="461" y="509"/>
                  </a:lnTo>
                  <a:lnTo>
                    <a:pt x="462" y="485"/>
                  </a:lnTo>
                  <a:lnTo>
                    <a:pt x="462" y="462"/>
                  </a:lnTo>
                  <a:lnTo>
                    <a:pt x="461" y="429"/>
                  </a:lnTo>
                  <a:lnTo>
                    <a:pt x="460" y="393"/>
                  </a:lnTo>
                  <a:lnTo>
                    <a:pt x="457" y="355"/>
                  </a:lnTo>
                  <a:lnTo>
                    <a:pt x="453" y="318"/>
                  </a:lnTo>
                  <a:lnTo>
                    <a:pt x="447" y="279"/>
                  </a:lnTo>
                  <a:lnTo>
                    <a:pt x="440" y="240"/>
                  </a:lnTo>
                  <a:lnTo>
                    <a:pt x="436" y="222"/>
                  </a:lnTo>
                  <a:lnTo>
                    <a:pt x="430" y="204"/>
                  </a:lnTo>
                  <a:lnTo>
                    <a:pt x="425" y="186"/>
                  </a:lnTo>
                  <a:lnTo>
                    <a:pt x="419" y="167"/>
                  </a:lnTo>
                  <a:lnTo>
                    <a:pt x="413" y="150"/>
                  </a:lnTo>
                  <a:lnTo>
                    <a:pt x="405" y="133"/>
                  </a:lnTo>
                  <a:lnTo>
                    <a:pt x="398" y="118"/>
                  </a:lnTo>
                  <a:lnTo>
                    <a:pt x="390" y="102"/>
                  </a:lnTo>
                  <a:lnTo>
                    <a:pt x="382" y="88"/>
                  </a:lnTo>
                  <a:lnTo>
                    <a:pt x="372" y="74"/>
                  </a:lnTo>
                  <a:lnTo>
                    <a:pt x="363" y="61"/>
                  </a:lnTo>
                  <a:lnTo>
                    <a:pt x="352" y="49"/>
                  </a:lnTo>
                  <a:lnTo>
                    <a:pt x="341" y="39"/>
                  </a:lnTo>
                  <a:lnTo>
                    <a:pt x="328" y="29"/>
                  </a:lnTo>
                  <a:lnTo>
                    <a:pt x="316" y="20"/>
                  </a:lnTo>
                  <a:lnTo>
                    <a:pt x="302" y="14"/>
                  </a:lnTo>
                  <a:lnTo>
                    <a:pt x="288" y="9"/>
                  </a:lnTo>
                  <a:lnTo>
                    <a:pt x="273" y="4"/>
                  </a:lnTo>
                  <a:lnTo>
                    <a:pt x="258" y="1"/>
                  </a:lnTo>
                  <a:lnTo>
                    <a:pt x="242" y="0"/>
                  </a:lnTo>
                  <a:lnTo>
                    <a:pt x="240" y="14"/>
                  </a:lnTo>
                  <a:lnTo>
                    <a:pt x="237" y="28"/>
                  </a:lnTo>
                  <a:lnTo>
                    <a:pt x="233" y="41"/>
                  </a:lnTo>
                  <a:lnTo>
                    <a:pt x="227" y="54"/>
                  </a:lnTo>
                  <a:lnTo>
                    <a:pt x="214" y="79"/>
                  </a:lnTo>
                  <a:lnTo>
                    <a:pt x="199" y="106"/>
                  </a:lnTo>
                  <a:lnTo>
                    <a:pt x="182" y="136"/>
                  </a:lnTo>
                  <a:lnTo>
                    <a:pt x="165" y="172"/>
                  </a:lnTo>
                  <a:lnTo>
                    <a:pt x="156" y="192"/>
                  </a:lnTo>
                  <a:lnTo>
                    <a:pt x="148" y="214"/>
                  </a:lnTo>
                  <a:lnTo>
                    <a:pt x="140" y="238"/>
                  </a:lnTo>
                  <a:lnTo>
                    <a:pt x="133" y="265"/>
                  </a:lnTo>
                  <a:lnTo>
                    <a:pt x="125" y="289"/>
                  </a:lnTo>
                  <a:lnTo>
                    <a:pt x="117" y="310"/>
                  </a:lnTo>
                  <a:lnTo>
                    <a:pt x="107" y="328"/>
                  </a:lnTo>
                  <a:lnTo>
                    <a:pt x="97" y="345"/>
                  </a:lnTo>
                  <a:lnTo>
                    <a:pt x="87" y="360"/>
                  </a:lnTo>
                  <a:lnTo>
                    <a:pt x="75" y="373"/>
                  </a:lnTo>
                  <a:lnTo>
                    <a:pt x="64" y="385"/>
                  </a:lnTo>
                  <a:lnTo>
                    <a:pt x="52" y="397"/>
                  </a:lnTo>
                  <a:lnTo>
                    <a:pt x="43" y="408"/>
                  </a:lnTo>
                  <a:lnTo>
                    <a:pt x="32" y="417"/>
                  </a:lnTo>
                  <a:lnTo>
                    <a:pt x="23" y="427"/>
                  </a:lnTo>
                  <a:lnTo>
                    <a:pt x="15" y="437"/>
                  </a:lnTo>
                  <a:lnTo>
                    <a:pt x="8" y="447"/>
                  </a:lnTo>
                  <a:lnTo>
                    <a:pt x="4" y="459"/>
                  </a:lnTo>
                  <a:lnTo>
                    <a:pt x="2" y="465"/>
                  </a:lnTo>
                  <a:lnTo>
                    <a:pt x="1" y="471"/>
                  </a:lnTo>
                  <a:lnTo>
                    <a:pt x="0" y="477"/>
                  </a:lnTo>
                  <a:lnTo>
                    <a:pt x="0" y="4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192" y="2036"/>
              <a:ext cx="109" cy="151"/>
            </a:xfrm>
            <a:custGeom>
              <a:avLst/>
              <a:gdLst>
                <a:gd name="T0" fmla="*/ 1439 w 1521"/>
                <a:gd name="T1" fmla="*/ 347 h 2106"/>
                <a:gd name="T2" fmla="*/ 1441 w 1521"/>
                <a:gd name="T3" fmla="*/ 460 h 2106"/>
                <a:gd name="T4" fmla="*/ 1399 w 1521"/>
                <a:gd name="T5" fmla="*/ 563 h 2106"/>
                <a:gd name="T6" fmla="*/ 1325 w 1521"/>
                <a:gd name="T7" fmla="*/ 648 h 2106"/>
                <a:gd name="T8" fmla="*/ 1145 w 1521"/>
                <a:gd name="T9" fmla="*/ 785 h 2106"/>
                <a:gd name="T10" fmla="*/ 1133 w 1521"/>
                <a:gd name="T11" fmla="*/ 421 h 2106"/>
                <a:gd name="T12" fmla="*/ 1121 w 1521"/>
                <a:gd name="T13" fmla="*/ 84 h 2106"/>
                <a:gd name="T14" fmla="*/ 1101 w 1521"/>
                <a:gd name="T15" fmla="*/ 33 h 2106"/>
                <a:gd name="T16" fmla="*/ 1060 w 1521"/>
                <a:gd name="T17" fmla="*/ 4 h 2106"/>
                <a:gd name="T18" fmla="*/ 1023 w 1521"/>
                <a:gd name="T19" fmla="*/ 11 h 2106"/>
                <a:gd name="T20" fmla="*/ 972 w 1521"/>
                <a:gd name="T21" fmla="*/ 136 h 2106"/>
                <a:gd name="T22" fmla="*/ 890 w 1521"/>
                <a:gd name="T23" fmla="*/ 418 h 2106"/>
                <a:gd name="T24" fmla="*/ 839 w 1521"/>
                <a:gd name="T25" fmla="*/ 586 h 2106"/>
                <a:gd name="T26" fmla="*/ 733 w 1521"/>
                <a:gd name="T27" fmla="*/ 984 h 2106"/>
                <a:gd name="T28" fmla="*/ 661 w 1521"/>
                <a:gd name="T29" fmla="*/ 1037 h 2106"/>
                <a:gd name="T30" fmla="*/ 400 w 1521"/>
                <a:gd name="T31" fmla="*/ 1159 h 2106"/>
                <a:gd name="T32" fmla="*/ 265 w 1521"/>
                <a:gd name="T33" fmla="*/ 1201 h 2106"/>
                <a:gd name="T34" fmla="*/ 77 w 1521"/>
                <a:gd name="T35" fmla="*/ 1248 h 2106"/>
                <a:gd name="T36" fmla="*/ 26 w 1521"/>
                <a:gd name="T37" fmla="*/ 1277 h 2106"/>
                <a:gd name="T38" fmla="*/ 1 w 1521"/>
                <a:gd name="T39" fmla="*/ 1313 h 2106"/>
                <a:gd name="T40" fmla="*/ 17 w 1521"/>
                <a:gd name="T41" fmla="*/ 1381 h 2106"/>
                <a:gd name="T42" fmla="*/ 77 w 1521"/>
                <a:gd name="T43" fmla="*/ 1426 h 2106"/>
                <a:gd name="T44" fmla="*/ 169 w 1521"/>
                <a:gd name="T45" fmla="*/ 1445 h 2106"/>
                <a:gd name="T46" fmla="*/ 348 w 1521"/>
                <a:gd name="T47" fmla="*/ 1445 h 2106"/>
                <a:gd name="T48" fmla="*/ 552 w 1521"/>
                <a:gd name="T49" fmla="*/ 1433 h 2106"/>
                <a:gd name="T50" fmla="*/ 467 w 1521"/>
                <a:gd name="T51" fmla="*/ 1666 h 2106"/>
                <a:gd name="T52" fmla="*/ 331 w 1521"/>
                <a:gd name="T53" fmla="*/ 1984 h 2106"/>
                <a:gd name="T54" fmla="*/ 342 w 1521"/>
                <a:gd name="T55" fmla="*/ 2053 h 2106"/>
                <a:gd name="T56" fmla="*/ 360 w 1521"/>
                <a:gd name="T57" fmla="*/ 2069 h 2106"/>
                <a:gd name="T58" fmla="*/ 396 w 1521"/>
                <a:gd name="T59" fmla="*/ 2069 h 2106"/>
                <a:gd name="T60" fmla="*/ 455 w 1521"/>
                <a:gd name="T61" fmla="*/ 2040 h 2106"/>
                <a:gd name="T62" fmla="*/ 575 w 1521"/>
                <a:gd name="T63" fmla="*/ 1940 h 2106"/>
                <a:gd name="T64" fmla="*/ 726 w 1521"/>
                <a:gd name="T65" fmla="*/ 1813 h 2106"/>
                <a:gd name="T66" fmla="*/ 1054 w 1521"/>
                <a:gd name="T67" fmla="*/ 1808 h 2106"/>
                <a:gd name="T68" fmla="*/ 1129 w 1521"/>
                <a:gd name="T69" fmla="*/ 1829 h 2106"/>
                <a:gd name="T70" fmla="*/ 1190 w 1521"/>
                <a:gd name="T71" fmla="*/ 1848 h 2106"/>
                <a:gd name="T72" fmla="*/ 1254 w 1521"/>
                <a:gd name="T73" fmla="*/ 1863 h 2106"/>
                <a:gd name="T74" fmla="*/ 1185 w 1521"/>
                <a:gd name="T75" fmla="*/ 1976 h 2106"/>
                <a:gd name="T76" fmla="*/ 1127 w 1521"/>
                <a:gd name="T77" fmla="*/ 2091 h 2106"/>
                <a:gd name="T78" fmla="*/ 1141 w 1521"/>
                <a:gd name="T79" fmla="*/ 2105 h 2106"/>
                <a:gd name="T80" fmla="*/ 1207 w 1521"/>
                <a:gd name="T81" fmla="*/ 2069 h 2106"/>
                <a:gd name="T82" fmla="*/ 1363 w 1521"/>
                <a:gd name="T83" fmla="*/ 1958 h 2106"/>
                <a:gd name="T84" fmla="*/ 1458 w 1521"/>
                <a:gd name="T85" fmla="*/ 1909 h 2106"/>
                <a:gd name="T86" fmla="*/ 1490 w 1521"/>
                <a:gd name="T87" fmla="*/ 1833 h 2106"/>
                <a:gd name="T88" fmla="*/ 1444 w 1521"/>
                <a:gd name="T89" fmla="*/ 1751 h 2106"/>
                <a:gd name="T90" fmla="*/ 1364 w 1521"/>
                <a:gd name="T91" fmla="*/ 1705 h 2106"/>
                <a:gd name="T92" fmla="*/ 751 w 1521"/>
                <a:gd name="T93" fmla="*/ 1723 h 2106"/>
                <a:gd name="T94" fmla="*/ 795 w 1521"/>
                <a:gd name="T95" fmla="*/ 1597 h 2106"/>
                <a:gd name="T96" fmla="*/ 859 w 1521"/>
                <a:gd name="T97" fmla="*/ 1487 h 2106"/>
                <a:gd name="T98" fmla="*/ 1016 w 1521"/>
                <a:gd name="T99" fmla="*/ 1305 h 2106"/>
                <a:gd name="T100" fmla="*/ 1156 w 1521"/>
                <a:gd name="T101" fmla="*/ 1143 h 2106"/>
                <a:gd name="T102" fmla="*/ 1212 w 1521"/>
                <a:gd name="T103" fmla="*/ 1038 h 2106"/>
                <a:gd name="T104" fmla="*/ 1268 w 1521"/>
                <a:gd name="T105" fmla="*/ 898 h 2106"/>
                <a:gd name="T106" fmla="*/ 1331 w 1521"/>
                <a:gd name="T107" fmla="*/ 800 h 2106"/>
                <a:gd name="T108" fmla="*/ 1395 w 1521"/>
                <a:gd name="T109" fmla="*/ 716 h 2106"/>
                <a:gd name="T110" fmla="*/ 1490 w 1521"/>
                <a:gd name="T111" fmla="*/ 540 h 2106"/>
                <a:gd name="T112" fmla="*/ 1521 w 1521"/>
                <a:gd name="T113" fmla="*/ 441 h 2106"/>
                <a:gd name="T114" fmla="*/ 1515 w 1521"/>
                <a:gd name="T115" fmla="*/ 318 h 2106"/>
                <a:gd name="T116" fmla="*/ 1491 w 1521"/>
                <a:gd name="T117" fmla="*/ 270 h 2106"/>
                <a:gd name="T118" fmla="*/ 1433 w 1521"/>
                <a:gd name="T119" fmla="*/ 221 h 2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1" h="2106">
                  <a:moveTo>
                    <a:pt x="1433" y="221"/>
                  </a:moveTo>
                  <a:lnTo>
                    <a:pt x="1434" y="257"/>
                  </a:lnTo>
                  <a:lnTo>
                    <a:pt x="1436" y="290"/>
                  </a:lnTo>
                  <a:lnTo>
                    <a:pt x="1438" y="320"/>
                  </a:lnTo>
                  <a:lnTo>
                    <a:pt x="1439" y="347"/>
                  </a:lnTo>
                  <a:lnTo>
                    <a:pt x="1441" y="373"/>
                  </a:lnTo>
                  <a:lnTo>
                    <a:pt x="1442" y="396"/>
                  </a:lnTo>
                  <a:lnTo>
                    <a:pt x="1443" y="418"/>
                  </a:lnTo>
                  <a:lnTo>
                    <a:pt x="1443" y="439"/>
                  </a:lnTo>
                  <a:lnTo>
                    <a:pt x="1441" y="460"/>
                  </a:lnTo>
                  <a:lnTo>
                    <a:pt x="1438" y="479"/>
                  </a:lnTo>
                  <a:lnTo>
                    <a:pt x="1431" y="499"/>
                  </a:lnTo>
                  <a:lnTo>
                    <a:pt x="1424" y="520"/>
                  </a:lnTo>
                  <a:lnTo>
                    <a:pt x="1413" y="540"/>
                  </a:lnTo>
                  <a:lnTo>
                    <a:pt x="1399" y="563"/>
                  </a:lnTo>
                  <a:lnTo>
                    <a:pt x="1383" y="586"/>
                  </a:lnTo>
                  <a:lnTo>
                    <a:pt x="1363" y="612"/>
                  </a:lnTo>
                  <a:lnTo>
                    <a:pt x="1353" y="623"/>
                  </a:lnTo>
                  <a:lnTo>
                    <a:pt x="1340" y="635"/>
                  </a:lnTo>
                  <a:lnTo>
                    <a:pt x="1325" y="648"/>
                  </a:lnTo>
                  <a:lnTo>
                    <a:pt x="1309" y="663"/>
                  </a:lnTo>
                  <a:lnTo>
                    <a:pt x="1270" y="694"/>
                  </a:lnTo>
                  <a:lnTo>
                    <a:pt x="1228" y="728"/>
                  </a:lnTo>
                  <a:lnTo>
                    <a:pt x="1185" y="758"/>
                  </a:lnTo>
                  <a:lnTo>
                    <a:pt x="1145" y="785"/>
                  </a:lnTo>
                  <a:lnTo>
                    <a:pt x="1125" y="795"/>
                  </a:lnTo>
                  <a:lnTo>
                    <a:pt x="1108" y="805"/>
                  </a:lnTo>
                  <a:lnTo>
                    <a:pt x="1093" y="811"/>
                  </a:lnTo>
                  <a:lnTo>
                    <a:pt x="1080" y="816"/>
                  </a:lnTo>
                  <a:lnTo>
                    <a:pt x="1133" y="421"/>
                  </a:lnTo>
                  <a:lnTo>
                    <a:pt x="1125" y="133"/>
                  </a:lnTo>
                  <a:lnTo>
                    <a:pt x="1124" y="121"/>
                  </a:lnTo>
                  <a:lnTo>
                    <a:pt x="1124" y="108"/>
                  </a:lnTo>
                  <a:lnTo>
                    <a:pt x="1122" y="96"/>
                  </a:lnTo>
                  <a:lnTo>
                    <a:pt x="1121" y="84"/>
                  </a:lnTo>
                  <a:lnTo>
                    <a:pt x="1118" y="72"/>
                  </a:lnTo>
                  <a:lnTo>
                    <a:pt x="1115" y="62"/>
                  </a:lnTo>
                  <a:lnTo>
                    <a:pt x="1111" y="51"/>
                  </a:lnTo>
                  <a:lnTo>
                    <a:pt x="1106" y="41"/>
                  </a:lnTo>
                  <a:lnTo>
                    <a:pt x="1101" y="33"/>
                  </a:lnTo>
                  <a:lnTo>
                    <a:pt x="1094" y="25"/>
                  </a:lnTo>
                  <a:lnTo>
                    <a:pt x="1087" y="18"/>
                  </a:lnTo>
                  <a:lnTo>
                    <a:pt x="1079" y="12"/>
                  </a:lnTo>
                  <a:lnTo>
                    <a:pt x="1069" y="7"/>
                  </a:lnTo>
                  <a:lnTo>
                    <a:pt x="1060" y="4"/>
                  </a:lnTo>
                  <a:lnTo>
                    <a:pt x="1049" y="1"/>
                  </a:lnTo>
                  <a:lnTo>
                    <a:pt x="1036" y="0"/>
                  </a:lnTo>
                  <a:lnTo>
                    <a:pt x="1032" y="1"/>
                  </a:lnTo>
                  <a:lnTo>
                    <a:pt x="1028" y="6"/>
                  </a:lnTo>
                  <a:lnTo>
                    <a:pt x="1023" y="11"/>
                  </a:lnTo>
                  <a:lnTo>
                    <a:pt x="1018" y="19"/>
                  </a:lnTo>
                  <a:lnTo>
                    <a:pt x="1007" y="39"/>
                  </a:lnTo>
                  <a:lnTo>
                    <a:pt x="995" y="67"/>
                  </a:lnTo>
                  <a:lnTo>
                    <a:pt x="984" y="99"/>
                  </a:lnTo>
                  <a:lnTo>
                    <a:pt x="972" y="136"/>
                  </a:lnTo>
                  <a:lnTo>
                    <a:pt x="959" y="175"/>
                  </a:lnTo>
                  <a:lnTo>
                    <a:pt x="947" y="217"/>
                  </a:lnTo>
                  <a:lnTo>
                    <a:pt x="922" y="303"/>
                  </a:lnTo>
                  <a:lnTo>
                    <a:pt x="900" y="382"/>
                  </a:lnTo>
                  <a:lnTo>
                    <a:pt x="890" y="418"/>
                  </a:lnTo>
                  <a:lnTo>
                    <a:pt x="881" y="449"/>
                  </a:lnTo>
                  <a:lnTo>
                    <a:pt x="873" y="473"/>
                  </a:lnTo>
                  <a:lnTo>
                    <a:pt x="867" y="492"/>
                  </a:lnTo>
                  <a:lnTo>
                    <a:pt x="856" y="525"/>
                  </a:lnTo>
                  <a:lnTo>
                    <a:pt x="839" y="586"/>
                  </a:lnTo>
                  <a:lnTo>
                    <a:pt x="816" y="667"/>
                  </a:lnTo>
                  <a:lnTo>
                    <a:pt x="792" y="757"/>
                  </a:lnTo>
                  <a:lnTo>
                    <a:pt x="769" y="846"/>
                  </a:lnTo>
                  <a:lnTo>
                    <a:pt x="748" y="925"/>
                  </a:lnTo>
                  <a:lnTo>
                    <a:pt x="733" y="984"/>
                  </a:lnTo>
                  <a:lnTo>
                    <a:pt x="728" y="1014"/>
                  </a:lnTo>
                  <a:lnTo>
                    <a:pt x="716" y="1016"/>
                  </a:lnTo>
                  <a:lnTo>
                    <a:pt x="701" y="1021"/>
                  </a:lnTo>
                  <a:lnTo>
                    <a:pt x="683" y="1028"/>
                  </a:lnTo>
                  <a:lnTo>
                    <a:pt x="661" y="1037"/>
                  </a:lnTo>
                  <a:lnTo>
                    <a:pt x="612" y="1058"/>
                  </a:lnTo>
                  <a:lnTo>
                    <a:pt x="557" y="1084"/>
                  </a:lnTo>
                  <a:lnTo>
                    <a:pt x="502" y="1111"/>
                  </a:lnTo>
                  <a:lnTo>
                    <a:pt x="448" y="1136"/>
                  </a:lnTo>
                  <a:lnTo>
                    <a:pt x="400" y="1159"/>
                  </a:lnTo>
                  <a:lnTo>
                    <a:pt x="361" y="1176"/>
                  </a:lnTo>
                  <a:lnTo>
                    <a:pt x="342" y="1183"/>
                  </a:lnTo>
                  <a:lnTo>
                    <a:pt x="319" y="1188"/>
                  </a:lnTo>
                  <a:lnTo>
                    <a:pt x="293" y="1194"/>
                  </a:lnTo>
                  <a:lnTo>
                    <a:pt x="265" y="1201"/>
                  </a:lnTo>
                  <a:lnTo>
                    <a:pt x="206" y="1213"/>
                  </a:lnTo>
                  <a:lnTo>
                    <a:pt x="146" y="1227"/>
                  </a:lnTo>
                  <a:lnTo>
                    <a:pt x="117" y="1235"/>
                  </a:lnTo>
                  <a:lnTo>
                    <a:pt x="90" y="1244"/>
                  </a:lnTo>
                  <a:lnTo>
                    <a:pt x="77" y="1248"/>
                  </a:lnTo>
                  <a:lnTo>
                    <a:pt x="66" y="1253"/>
                  </a:lnTo>
                  <a:lnTo>
                    <a:pt x="54" y="1259"/>
                  </a:lnTo>
                  <a:lnTo>
                    <a:pt x="44" y="1264"/>
                  </a:lnTo>
                  <a:lnTo>
                    <a:pt x="35" y="1271"/>
                  </a:lnTo>
                  <a:lnTo>
                    <a:pt x="26" y="1277"/>
                  </a:lnTo>
                  <a:lnTo>
                    <a:pt x="18" y="1283"/>
                  </a:lnTo>
                  <a:lnTo>
                    <a:pt x="12" y="1291"/>
                  </a:lnTo>
                  <a:lnTo>
                    <a:pt x="7" y="1297"/>
                  </a:lnTo>
                  <a:lnTo>
                    <a:pt x="3" y="1306"/>
                  </a:lnTo>
                  <a:lnTo>
                    <a:pt x="1" y="1313"/>
                  </a:lnTo>
                  <a:lnTo>
                    <a:pt x="0" y="1323"/>
                  </a:lnTo>
                  <a:lnTo>
                    <a:pt x="1" y="1339"/>
                  </a:lnTo>
                  <a:lnTo>
                    <a:pt x="4" y="1355"/>
                  </a:lnTo>
                  <a:lnTo>
                    <a:pt x="10" y="1369"/>
                  </a:lnTo>
                  <a:lnTo>
                    <a:pt x="17" y="1381"/>
                  </a:lnTo>
                  <a:lnTo>
                    <a:pt x="26" y="1393"/>
                  </a:lnTo>
                  <a:lnTo>
                    <a:pt x="37" y="1402"/>
                  </a:lnTo>
                  <a:lnTo>
                    <a:pt x="48" y="1411"/>
                  </a:lnTo>
                  <a:lnTo>
                    <a:pt x="62" y="1420"/>
                  </a:lnTo>
                  <a:lnTo>
                    <a:pt x="77" y="1426"/>
                  </a:lnTo>
                  <a:lnTo>
                    <a:pt x="94" y="1431"/>
                  </a:lnTo>
                  <a:lnTo>
                    <a:pt x="111" y="1436"/>
                  </a:lnTo>
                  <a:lnTo>
                    <a:pt x="129" y="1440"/>
                  </a:lnTo>
                  <a:lnTo>
                    <a:pt x="148" y="1443"/>
                  </a:lnTo>
                  <a:lnTo>
                    <a:pt x="169" y="1445"/>
                  </a:lnTo>
                  <a:lnTo>
                    <a:pt x="190" y="1448"/>
                  </a:lnTo>
                  <a:lnTo>
                    <a:pt x="212" y="1449"/>
                  </a:lnTo>
                  <a:lnTo>
                    <a:pt x="256" y="1449"/>
                  </a:lnTo>
                  <a:lnTo>
                    <a:pt x="302" y="1448"/>
                  </a:lnTo>
                  <a:lnTo>
                    <a:pt x="348" y="1445"/>
                  </a:lnTo>
                  <a:lnTo>
                    <a:pt x="393" y="1442"/>
                  </a:lnTo>
                  <a:lnTo>
                    <a:pt x="437" y="1439"/>
                  </a:lnTo>
                  <a:lnTo>
                    <a:pt x="479" y="1436"/>
                  </a:lnTo>
                  <a:lnTo>
                    <a:pt x="517" y="1434"/>
                  </a:lnTo>
                  <a:lnTo>
                    <a:pt x="552" y="1433"/>
                  </a:lnTo>
                  <a:lnTo>
                    <a:pt x="543" y="1463"/>
                  </a:lnTo>
                  <a:lnTo>
                    <a:pt x="533" y="1497"/>
                  </a:lnTo>
                  <a:lnTo>
                    <a:pt x="519" y="1536"/>
                  </a:lnTo>
                  <a:lnTo>
                    <a:pt x="503" y="1577"/>
                  </a:lnTo>
                  <a:lnTo>
                    <a:pt x="467" y="1666"/>
                  </a:lnTo>
                  <a:lnTo>
                    <a:pt x="429" y="1756"/>
                  </a:lnTo>
                  <a:lnTo>
                    <a:pt x="392" y="1840"/>
                  </a:lnTo>
                  <a:lnTo>
                    <a:pt x="361" y="1911"/>
                  </a:lnTo>
                  <a:lnTo>
                    <a:pt x="339" y="1961"/>
                  </a:lnTo>
                  <a:lnTo>
                    <a:pt x="331" y="1984"/>
                  </a:lnTo>
                  <a:lnTo>
                    <a:pt x="331" y="2005"/>
                  </a:lnTo>
                  <a:lnTo>
                    <a:pt x="332" y="2019"/>
                  </a:lnTo>
                  <a:lnTo>
                    <a:pt x="334" y="2031"/>
                  </a:lnTo>
                  <a:lnTo>
                    <a:pt x="337" y="2042"/>
                  </a:lnTo>
                  <a:lnTo>
                    <a:pt x="342" y="2053"/>
                  </a:lnTo>
                  <a:lnTo>
                    <a:pt x="345" y="2057"/>
                  </a:lnTo>
                  <a:lnTo>
                    <a:pt x="348" y="2060"/>
                  </a:lnTo>
                  <a:lnTo>
                    <a:pt x="351" y="2063"/>
                  </a:lnTo>
                  <a:lnTo>
                    <a:pt x="356" y="2067"/>
                  </a:lnTo>
                  <a:lnTo>
                    <a:pt x="360" y="2069"/>
                  </a:lnTo>
                  <a:lnTo>
                    <a:pt x="364" y="2071"/>
                  </a:lnTo>
                  <a:lnTo>
                    <a:pt x="369" y="2072"/>
                  </a:lnTo>
                  <a:lnTo>
                    <a:pt x="375" y="2072"/>
                  </a:lnTo>
                  <a:lnTo>
                    <a:pt x="386" y="2071"/>
                  </a:lnTo>
                  <a:lnTo>
                    <a:pt x="396" y="2069"/>
                  </a:lnTo>
                  <a:lnTo>
                    <a:pt x="407" y="2065"/>
                  </a:lnTo>
                  <a:lnTo>
                    <a:pt x="419" y="2060"/>
                  </a:lnTo>
                  <a:lnTo>
                    <a:pt x="431" y="2055"/>
                  </a:lnTo>
                  <a:lnTo>
                    <a:pt x="442" y="2047"/>
                  </a:lnTo>
                  <a:lnTo>
                    <a:pt x="455" y="2040"/>
                  </a:lnTo>
                  <a:lnTo>
                    <a:pt x="468" y="2030"/>
                  </a:lnTo>
                  <a:lnTo>
                    <a:pt x="494" y="2011"/>
                  </a:lnTo>
                  <a:lnTo>
                    <a:pt x="521" y="1988"/>
                  </a:lnTo>
                  <a:lnTo>
                    <a:pt x="548" y="1965"/>
                  </a:lnTo>
                  <a:lnTo>
                    <a:pt x="575" y="1940"/>
                  </a:lnTo>
                  <a:lnTo>
                    <a:pt x="627" y="1891"/>
                  </a:lnTo>
                  <a:lnTo>
                    <a:pt x="675" y="1849"/>
                  </a:lnTo>
                  <a:lnTo>
                    <a:pt x="697" y="1832"/>
                  </a:lnTo>
                  <a:lnTo>
                    <a:pt x="717" y="1819"/>
                  </a:lnTo>
                  <a:lnTo>
                    <a:pt x="726" y="1813"/>
                  </a:lnTo>
                  <a:lnTo>
                    <a:pt x="734" y="1810"/>
                  </a:lnTo>
                  <a:lnTo>
                    <a:pt x="743" y="1808"/>
                  </a:lnTo>
                  <a:lnTo>
                    <a:pt x="750" y="1807"/>
                  </a:lnTo>
                  <a:lnTo>
                    <a:pt x="1036" y="1807"/>
                  </a:lnTo>
                  <a:lnTo>
                    <a:pt x="1054" y="1808"/>
                  </a:lnTo>
                  <a:lnTo>
                    <a:pt x="1069" y="1809"/>
                  </a:lnTo>
                  <a:lnTo>
                    <a:pt x="1082" y="1811"/>
                  </a:lnTo>
                  <a:lnTo>
                    <a:pt x="1093" y="1814"/>
                  </a:lnTo>
                  <a:lnTo>
                    <a:pt x="1111" y="1821"/>
                  </a:lnTo>
                  <a:lnTo>
                    <a:pt x="1129" y="1829"/>
                  </a:lnTo>
                  <a:lnTo>
                    <a:pt x="1138" y="1834"/>
                  </a:lnTo>
                  <a:lnTo>
                    <a:pt x="1148" y="1837"/>
                  </a:lnTo>
                  <a:lnTo>
                    <a:pt x="1160" y="1841"/>
                  </a:lnTo>
                  <a:lnTo>
                    <a:pt x="1174" y="1844"/>
                  </a:lnTo>
                  <a:lnTo>
                    <a:pt x="1190" y="1848"/>
                  </a:lnTo>
                  <a:lnTo>
                    <a:pt x="1208" y="1850"/>
                  </a:lnTo>
                  <a:lnTo>
                    <a:pt x="1230" y="1851"/>
                  </a:lnTo>
                  <a:lnTo>
                    <a:pt x="1257" y="1851"/>
                  </a:lnTo>
                  <a:lnTo>
                    <a:pt x="1256" y="1856"/>
                  </a:lnTo>
                  <a:lnTo>
                    <a:pt x="1254" y="1863"/>
                  </a:lnTo>
                  <a:lnTo>
                    <a:pt x="1250" y="1870"/>
                  </a:lnTo>
                  <a:lnTo>
                    <a:pt x="1246" y="1879"/>
                  </a:lnTo>
                  <a:lnTo>
                    <a:pt x="1234" y="1899"/>
                  </a:lnTo>
                  <a:lnTo>
                    <a:pt x="1219" y="1924"/>
                  </a:lnTo>
                  <a:lnTo>
                    <a:pt x="1185" y="1976"/>
                  </a:lnTo>
                  <a:lnTo>
                    <a:pt x="1154" y="2030"/>
                  </a:lnTo>
                  <a:lnTo>
                    <a:pt x="1141" y="2054"/>
                  </a:lnTo>
                  <a:lnTo>
                    <a:pt x="1132" y="2075"/>
                  </a:lnTo>
                  <a:lnTo>
                    <a:pt x="1129" y="2084"/>
                  </a:lnTo>
                  <a:lnTo>
                    <a:pt x="1127" y="2091"/>
                  </a:lnTo>
                  <a:lnTo>
                    <a:pt x="1126" y="2097"/>
                  </a:lnTo>
                  <a:lnTo>
                    <a:pt x="1127" y="2102"/>
                  </a:lnTo>
                  <a:lnTo>
                    <a:pt x="1131" y="2105"/>
                  </a:lnTo>
                  <a:lnTo>
                    <a:pt x="1135" y="2106"/>
                  </a:lnTo>
                  <a:lnTo>
                    <a:pt x="1141" y="2105"/>
                  </a:lnTo>
                  <a:lnTo>
                    <a:pt x="1150" y="2103"/>
                  </a:lnTo>
                  <a:lnTo>
                    <a:pt x="1161" y="2098"/>
                  </a:lnTo>
                  <a:lnTo>
                    <a:pt x="1174" y="2090"/>
                  </a:lnTo>
                  <a:lnTo>
                    <a:pt x="1189" y="2080"/>
                  </a:lnTo>
                  <a:lnTo>
                    <a:pt x="1207" y="2069"/>
                  </a:lnTo>
                  <a:lnTo>
                    <a:pt x="1240" y="2044"/>
                  </a:lnTo>
                  <a:lnTo>
                    <a:pt x="1275" y="2019"/>
                  </a:lnTo>
                  <a:lnTo>
                    <a:pt x="1309" y="1994"/>
                  </a:lnTo>
                  <a:lnTo>
                    <a:pt x="1344" y="1970"/>
                  </a:lnTo>
                  <a:lnTo>
                    <a:pt x="1363" y="1958"/>
                  </a:lnTo>
                  <a:lnTo>
                    <a:pt x="1381" y="1946"/>
                  </a:lnTo>
                  <a:lnTo>
                    <a:pt x="1400" y="1937"/>
                  </a:lnTo>
                  <a:lnTo>
                    <a:pt x="1418" y="1926"/>
                  </a:lnTo>
                  <a:lnTo>
                    <a:pt x="1439" y="1917"/>
                  </a:lnTo>
                  <a:lnTo>
                    <a:pt x="1458" y="1909"/>
                  </a:lnTo>
                  <a:lnTo>
                    <a:pt x="1478" y="1901"/>
                  </a:lnTo>
                  <a:lnTo>
                    <a:pt x="1500" y="1896"/>
                  </a:lnTo>
                  <a:lnTo>
                    <a:pt x="1498" y="1873"/>
                  </a:lnTo>
                  <a:lnTo>
                    <a:pt x="1496" y="1852"/>
                  </a:lnTo>
                  <a:lnTo>
                    <a:pt x="1490" y="1833"/>
                  </a:lnTo>
                  <a:lnTo>
                    <a:pt x="1484" y="1813"/>
                  </a:lnTo>
                  <a:lnTo>
                    <a:pt x="1476" y="1796"/>
                  </a:lnTo>
                  <a:lnTo>
                    <a:pt x="1467" y="1780"/>
                  </a:lnTo>
                  <a:lnTo>
                    <a:pt x="1456" y="1765"/>
                  </a:lnTo>
                  <a:lnTo>
                    <a:pt x="1444" y="1751"/>
                  </a:lnTo>
                  <a:lnTo>
                    <a:pt x="1430" y="1739"/>
                  </a:lnTo>
                  <a:lnTo>
                    <a:pt x="1415" y="1729"/>
                  </a:lnTo>
                  <a:lnTo>
                    <a:pt x="1399" y="1719"/>
                  </a:lnTo>
                  <a:lnTo>
                    <a:pt x="1382" y="1711"/>
                  </a:lnTo>
                  <a:lnTo>
                    <a:pt x="1364" y="1705"/>
                  </a:lnTo>
                  <a:lnTo>
                    <a:pt x="1343" y="1701"/>
                  </a:lnTo>
                  <a:lnTo>
                    <a:pt x="1323" y="1699"/>
                  </a:lnTo>
                  <a:lnTo>
                    <a:pt x="1301" y="1697"/>
                  </a:lnTo>
                  <a:lnTo>
                    <a:pt x="1125" y="1697"/>
                  </a:lnTo>
                  <a:lnTo>
                    <a:pt x="751" y="1723"/>
                  </a:lnTo>
                  <a:lnTo>
                    <a:pt x="757" y="1696"/>
                  </a:lnTo>
                  <a:lnTo>
                    <a:pt x="765" y="1671"/>
                  </a:lnTo>
                  <a:lnTo>
                    <a:pt x="774" y="1645"/>
                  </a:lnTo>
                  <a:lnTo>
                    <a:pt x="784" y="1620"/>
                  </a:lnTo>
                  <a:lnTo>
                    <a:pt x="795" y="1597"/>
                  </a:lnTo>
                  <a:lnTo>
                    <a:pt x="806" y="1574"/>
                  </a:lnTo>
                  <a:lnTo>
                    <a:pt x="818" y="1552"/>
                  </a:lnTo>
                  <a:lnTo>
                    <a:pt x="831" y="1529"/>
                  </a:lnTo>
                  <a:lnTo>
                    <a:pt x="845" y="1509"/>
                  </a:lnTo>
                  <a:lnTo>
                    <a:pt x="859" y="1487"/>
                  </a:lnTo>
                  <a:lnTo>
                    <a:pt x="874" y="1468"/>
                  </a:lnTo>
                  <a:lnTo>
                    <a:pt x="889" y="1448"/>
                  </a:lnTo>
                  <a:lnTo>
                    <a:pt x="919" y="1410"/>
                  </a:lnTo>
                  <a:lnTo>
                    <a:pt x="951" y="1374"/>
                  </a:lnTo>
                  <a:lnTo>
                    <a:pt x="1016" y="1305"/>
                  </a:lnTo>
                  <a:lnTo>
                    <a:pt x="1078" y="1239"/>
                  </a:lnTo>
                  <a:lnTo>
                    <a:pt x="1107" y="1207"/>
                  </a:lnTo>
                  <a:lnTo>
                    <a:pt x="1133" y="1175"/>
                  </a:lnTo>
                  <a:lnTo>
                    <a:pt x="1146" y="1159"/>
                  </a:lnTo>
                  <a:lnTo>
                    <a:pt x="1156" y="1143"/>
                  </a:lnTo>
                  <a:lnTo>
                    <a:pt x="1167" y="1127"/>
                  </a:lnTo>
                  <a:lnTo>
                    <a:pt x="1177" y="1111"/>
                  </a:lnTo>
                  <a:lnTo>
                    <a:pt x="1191" y="1085"/>
                  </a:lnTo>
                  <a:lnTo>
                    <a:pt x="1203" y="1060"/>
                  </a:lnTo>
                  <a:lnTo>
                    <a:pt x="1212" y="1038"/>
                  </a:lnTo>
                  <a:lnTo>
                    <a:pt x="1222" y="1015"/>
                  </a:lnTo>
                  <a:lnTo>
                    <a:pt x="1237" y="974"/>
                  </a:lnTo>
                  <a:lnTo>
                    <a:pt x="1252" y="936"/>
                  </a:lnTo>
                  <a:lnTo>
                    <a:pt x="1259" y="917"/>
                  </a:lnTo>
                  <a:lnTo>
                    <a:pt x="1268" y="898"/>
                  </a:lnTo>
                  <a:lnTo>
                    <a:pt x="1278" y="879"/>
                  </a:lnTo>
                  <a:lnTo>
                    <a:pt x="1288" y="860"/>
                  </a:lnTo>
                  <a:lnTo>
                    <a:pt x="1300" y="840"/>
                  </a:lnTo>
                  <a:lnTo>
                    <a:pt x="1315" y="820"/>
                  </a:lnTo>
                  <a:lnTo>
                    <a:pt x="1331" y="800"/>
                  </a:lnTo>
                  <a:lnTo>
                    <a:pt x="1351" y="778"/>
                  </a:lnTo>
                  <a:lnTo>
                    <a:pt x="1359" y="767"/>
                  </a:lnTo>
                  <a:lnTo>
                    <a:pt x="1370" y="753"/>
                  </a:lnTo>
                  <a:lnTo>
                    <a:pt x="1382" y="736"/>
                  </a:lnTo>
                  <a:lnTo>
                    <a:pt x="1395" y="716"/>
                  </a:lnTo>
                  <a:lnTo>
                    <a:pt x="1423" y="670"/>
                  </a:lnTo>
                  <a:lnTo>
                    <a:pt x="1452" y="618"/>
                  </a:lnTo>
                  <a:lnTo>
                    <a:pt x="1466" y="591"/>
                  </a:lnTo>
                  <a:lnTo>
                    <a:pt x="1478" y="566"/>
                  </a:lnTo>
                  <a:lnTo>
                    <a:pt x="1490" y="540"/>
                  </a:lnTo>
                  <a:lnTo>
                    <a:pt x="1501" y="515"/>
                  </a:lnTo>
                  <a:lnTo>
                    <a:pt x="1510" y="493"/>
                  </a:lnTo>
                  <a:lnTo>
                    <a:pt x="1516" y="472"/>
                  </a:lnTo>
                  <a:lnTo>
                    <a:pt x="1520" y="455"/>
                  </a:lnTo>
                  <a:lnTo>
                    <a:pt x="1521" y="441"/>
                  </a:lnTo>
                  <a:lnTo>
                    <a:pt x="1521" y="375"/>
                  </a:lnTo>
                  <a:lnTo>
                    <a:pt x="1521" y="359"/>
                  </a:lnTo>
                  <a:lnTo>
                    <a:pt x="1520" y="345"/>
                  </a:lnTo>
                  <a:lnTo>
                    <a:pt x="1518" y="331"/>
                  </a:lnTo>
                  <a:lnTo>
                    <a:pt x="1515" y="318"/>
                  </a:lnTo>
                  <a:lnTo>
                    <a:pt x="1512" y="307"/>
                  </a:lnTo>
                  <a:lnTo>
                    <a:pt x="1507" y="296"/>
                  </a:lnTo>
                  <a:lnTo>
                    <a:pt x="1503" y="287"/>
                  </a:lnTo>
                  <a:lnTo>
                    <a:pt x="1498" y="278"/>
                  </a:lnTo>
                  <a:lnTo>
                    <a:pt x="1491" y="270"/>
                  </a:lnTo>
                  <a:lnTo>
                    <a:pt x="1485" y="262"/>
                  </a:lnTo>
                  <a:lnTo>
                    <a:pt x="1477" y="255"/>
                  </a:lnTo>
                  <a:lnTo>
                    <a:pt x="1470" y="247"/>
                  </a:lnTo>
                  <a:lnTo>
                    <a:pt x="1453" y="234"/>
                  </a:lnTo>
                  <a:lnTo>
                    <a:pt x="1433" y="2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noEditPoints="1"/>
            </p:cNvSpPr>
            <p:nvPr/>
          </p:nvSpPr>
          <p:spPr bwMode="auto">
            <a:xfrm>
              <a:off x="1392" y="2014"/>
              <a:ext cx="112" cy="123"/>
            </a:xfrm>
            <a:custGeom>
              <a:avLst/>
              <a:gdLst>
                <a:gd name="T0" fmla="*/ 841 w 1566"/>
                <a:gd name="T1" fmla="*/ 951 h 1718"/>
                <a:gd name="T2" fmla="*/ 900 w 1566"/>
                <a:gd name="T3" fmla="*/ 982 h 1718"/>
                <a:gd name="T4" fmla="*/ 857 w 1566"/>
                <a:gd name="T5" fmla="*/ 1054 h 1718"/>
                <a:gd name="T6" fmla="*/ 731 w 1566"/>
                <a:gd name="T7" fmla="*/ 860 h 1718"/>
                <a:gd name="T8" fmla="*/ 623 w 1566"/>
                <a:gd name="T9" fmla="*/ 892 h 1718"/>
                <a:gd name="T10" fmla="*/ 431 w 1566"/>
                <a:gd name="T11" fmla="*/ 989 h 1718"/>
                <a:gd name="T12" fmla="*/ 761 w 1566"/>
                <a:gd name="T13" fmla="*/ 733 h 1718"/>
                <a:gd name="T14" fmla="*/ 498 w 1566"/>
                <a:gd name="T15" fmla="*/ 741 h 1718"/>
                <a:gd name="T16" fmla="*/ 630 w 1566"/>
                <a:gd name="T17" fmla="*/ 756 h 1718"/>
                <a:gd name="T18" fmla="*/ 549 w 1566"/>
                <a:gd name="T19" fmla="*/ 812 h 1718"/>
                <a:gd name="T20" fmla="*/ 91 w 1566"/>
                <a:gd name="T21" fmla="*/ 1689 h 1718"/>
                <a:gd name="T22" fmla="*/ 334 w 1566"/>
                <a:gd name="T23" fmla="*/ 1475 h 1718"/>
                <a:gd name="T24" fmla="*/ 586 w 1566"/>
                <a:gd name="T25" fmla="*/ 1292 h 1718"/>
                <a:gd name="T26" fmla="*/ 916 w 1566"/>
                <a:gd name="T27" fmla="*/ 1151 h 1718"/>
                <a:gd name="T28" fmla="*/ 1005 w 1566"/>
                <a:gd name="T29" fmla="*/ 1211 h 1718"/>
                <a:gd name="T30" fmla="*/ 1138 w 1566"/>
                <a:gd name="T31" fmla="*/ 1185 h 1718"/>
                <a:gd name="T32" fmla="*/ 1224 w 1566"/>
                <a:gd name="T33" fmla="*/ 1095 h 1718"/>
                <a:gd name="T34" fmla="*/ 1345 w 1566"/>
                <a:gd name="T35" fmla="*/ 870 h 1718"/>
                <a:gd name="T36" fmla="*/ 1540 w 1566"/>
                <a:gd name="T37" fmla="*/ 620 h 1718"/>
                <a:gd name="T38" fmla="*/ 1565 w 1566"/>
                <a:gd name="T39" fmla="*/ 503 h 1718"/>
                <a:gd name="T40" fmla="*/ 1420 w 1566"/>
                <a:gd name="T41" fmla="*/ 372 h 1718"/>
                <a:gd name="T42" fmla="*/ 1315 w 1566"/>
                <a:gd name="T43" fmla="*/ 380 h 1718"/>
                <a:gd name="T44" fmla="*/ 1040 w 1566"/>
                <a:gd name="T45" fmla="*/ 567 h 1718"/>
                <a:gd name="T46" fmla="*/ 1108 w 1566"/>
                <a:gd name="T47" fmla="*/ 177 h 1718"/>
                <a:gd name="T48" fmla="*/ 1030 w 1566"/>
                <a:gd name="T49" fmla="*/ 92 h 1718"/>
                <a:gd name="T50" fmla="*/ 892 w 1566"/>
                <a:gd name="T51" fmla="*/ 1 h 1718"/>
                <a:gd name="T52" fmla="*/ 818 w 1566"/>
                <a:gd name="T53" fmla="*/ 30 h 1718"/>
                <a:gd name="T54" fmla="*/ 712 w 1566"/>
                <a:gd name="T55" fmla="*/ 153 h 1718"/>
                <a:gd name="T56" fmla="*/ 710 w 1566"/>
                <a:gd name="T57" fmla="*/ 240 h 1718"/>
                <a:gd name="T58" fmla="*/ 796 w 1566"/>
                <a:gd name="T59" fmla="*/ 213 h 1718"/>
                <a:gd name="T60" fmla="*/ 860 w 1566"/>
                <a:gd name="T61" fmla="*/ 175 h 1718"/>
                <a:gd name="T62" fmla="*/ 899 w 1566"/>
                <a:gd name="T63" fmla="*/ 204 h 1718"/>
                <a:gd name="T64" fmla="*/ 871 w 1566"/>
                <a:gd name="T65" fmla="*/ 407 h 1718"/>
                <a:gd name="T66" fmla="*/ 744 w 1566"/>
                <a:gd name="T67" fmla="*/ 605 h 1718"/>
                <a:gd name="T68" fmla="*/ 519 w 1566"/>
                <a:gd name="T69" fmla="*/ 638 h 1718"/>
                <a:gd name="T70" fmla="*/ 445 w 1566"/>
                <a:gd name="T71" fmla="*/ 693 h 1718"/>
                <a:gd name="T72" fmla="*/ 392 w 1566"/>
                <a:gd name="T73" fmla="*/ 758 h 1718"/>
                <a:gd name="T74" fmla="*/ 340 w 1566"/>
                <a:gd name="T75" fmla="*/ 618 h 1718"/>
                <a:gd name="T76" fmla="*/ 311 w 1566"/>
                <a:gd name="T77" fmla="*/ 356 h 1718"/>
                <a:gd name="T78" fmla="*/ 194 w 1566"/>
                <a:gd name="T79" fmla="*/ 286 h 1718"/>
                <a:gd name="T80" fmla="*/ 132 w 1566"/>
                <a:gd name="T81" fmla="*/ 341 h 1718"/>
                <a:gd name="T82" fmla="*/ 113 w 1566"/>
                <a:gd name="T83" fmla="*/ 532 h 1718"/>
                <a:gd name="T84" fmla="*/ 221 w 1566"/>
                <a:gd name="T85" fmla="*/ 836 h 1718"/>
                <a:gd name="T86" fmla="*/ 264 w 1566"/>
                <a:gd name="T87" fmla="*/ 989 h 1718"/>
                <a:gd name="T88" fmla="*/ 216 w 1566"/>
                <a:gd name="T89" fmla="*/ 1030 h 1718"/>
                <a:gd name="T90" fmla="*/ 155 w 1566"/>
                <a:gd name="T91" fmla="*/ 888 h 1718"/>
                <a:gd name="T92" fmla="*/ 69 w 1566"/>
                <a:gd name="T93" fmla="*/ 818 h 1718"/>
                <a:gd name="T94" fmla="*/ 17 w 1566"/>
                <a:gd name="T95" fmla="*/ 826 h 1718"/>
                <a:gd name="T96" fmla="*/ 3 w 1566"/>
                <a:gd name="T97" fmla="*/ 953 h 1718"/>
                <a:gd name="T98" fmla="*/ 22 w 1566"/>
                <a:gd name="T99" fmla="*/ 1242 h 1718"/>
                <a:gd name="T100" fmla="*/ 1 w 1566"/>
                <a:gd name="T101" fmla="*/ 1309 h 1718"/>
                <a:gd name="T102" fmla="*/ 58 w 1566"/>
                <a:gd name="T103" fmla="*/ 1448 h 1718"/>
                <a:gd name="T104" fmla="*/ 126 w 1566"/>
                <a:gd name="T105" fmla="*/ 1497 h 1718"/>
                <a:gd name="T106" fmla="*/ 186 w 1566"/>
                <a:gd name="T107" fmla="*/ 1460 h 1718"/>
                <a:gd name="T108" fmla="*/ 221 w 1566"/>
                <a:gd name="T109" fmla="*/ 1211 h 1718"/>
                <a:gd name="T110" fmla="*/ 421 w 1566"/>
                <a:gd name="T111" fmla="*/ 1205 h 1718"/>
                <a:gd name="T112" fmla="*/ 441 w 1566"/>
                <a:gd name="T113" fmla="*/ 1344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66" h="1718">
                  <a:moveTo>
                    <a:pt x="457" y="1137"/>
                  </a:moveTo>
                  <a:lnTo>
                    <a:pt x="562" y="1095"/>
                  </a:lnTo>
                  <a:lnTo>
                    <a:pt x="470" y="1155"/>
                  </a:lnTo>
                  <a:lnTo>
                    <a:pt x="457" y="1137"/>
                  </a:lnTo>
                  <a:close/>
                  <a:moveTo>
                    <a:pt x="795" y="1035"/>
                  </a:moveTo>
                  <a:lnTo>
                    <a:pt x="815" y="991"/>
                  </a:lnTo>
                  <a:lnTo>
                    <a:pt x="830" y="962"/>
                  </a:lnTo>
                  <a:lnTo>
                    <a:pt x="835" y="955"/>
                  </a:lnTo>
                  <a:lnTo>
                    <a:pt x="841" y="951"/>
                  </a:lnTo>
                  <a:lnTo>
                    <a:pt x="847" y="946"/>
                  </a:lnTo>
                  <a:lnTo>
                    <a:pt x="856" y="941"/>
                  </a:lnTo>
                  <a:lnTo>
                    <a:pt x="864" y="937"/>
                  </a:lnTo>
                  <a:lnTo>
                    <a:pt x="876" y="933"/>
                  </a:lnTo>
                  <a:lnTo>
                    <a:pt x="889" y="929"/>
                  </a:lnTo>
                  <a:lnTo>
                    <a:pt x="904" y="924"/>
                  </a:lnTo>
                  <a:lnTo>
                    <a:pt x="904" y="948"/>
                  </a:lnTo>
                  <a:lnTo>
                    <a:pt x="901" y="971"/>
                  </a:lnTo>
                  <a:lnTo>
                    <a:pt x="900" y="982"/>
                  </a:lnTo>
                  <a:lnTo>
                    <a:pt x="898" y="994"/>
                  </a:lnTo>
                  <a:lnTo>
                    <a:pt x="894" y="1004"/>
                  </a:lnTo>
                  <a:lnTo>
                    <a:pt x="891" y="1014"/>
                  </a:lnTo>
                  <a:lnTo>
                    <a:pt x="888" y="1023"/>
                  </a:lnTo>
                  <a:lnTo>
                    <a:pt x="883" y="1032"/>
                  </a:lnTo>
                  <a:lnTo>
                    <a:pt x="877" y="1039"/>
                  </a:lnTo>
                  <a:lnTo>
                    <a:pt x="872" y="1044"/>
                  </a:lnTo>
                  <a:lnTo>
                    <a:pt x="864" y="1050"/>
                  </a:lnTo>
                  <a:lnTo>
                    <a:pt x="857" y="1054"/>
                  </a:lnTo>
                  <a:lnTo>
                    <a:pt x="848" y="1056"/>
                  </a:lnTo>
                  <a:lnTo>
                    <a:pt x="839" y="1057"/>
                  </a:lnTo>
                  <a:lnTo>
                    <a:pt x="830" y="1053"/>
                  </a:lnTo>
                  <a:lnTo>
                    <a:pt x="815" y="1045"/>
                  </a:lnTo>
                  <a:lnTo>
                    <a:pt x="801" y="1038"/>
                  </a:lnTo>
                  <a:lnTo>
                    <a:pt x="795" y="1035"/>
                  </a:lnTo>
                  <a:close/>
                  <a:moveTo>
                    <a:pt x="761" y="733"/>
                  </a:moveTo>
                  <a:lnTo>
                    <a:pt x="782" y="753"/>
                  </a:lnTo>
                  <a:lnTo>
                    <a:pt x="731" y="860"/>
                  </a:lnTo>
                  <a:lnTo>
                    <a:pt x="815" y="834"/>
                  </a:lnTo>
                  <a:lnTo>
                    <a:pt x="698" y="982"/>
                  </a:lnTo>
                  <a:lnTo>
                    <a:pt x="674" y="964"/>
                  </a:lnTo>
                  <a:lnTo>
                    <a:pt x="725" y="857"/>
                  </a:lnTo>
                  <a:lnTo>
                    <a:pt x="708" y="860"/>
                  </a:lnTo>
                  <a:lnTo>
                    <a:pt x="688" y="865"/>
                  </a:lnTo>
                  <a:lnTo>
                    <a:pt x="668" y="873"/>
                  </a:lnTo>
                  <a:lnTo>
                    <a:pt x="645" y="881"/>
                  </a:lnTo>
                  <a:lnTo>
                    <a:pt x="623" y="892"/>
                  </a:lnTo>
                  <a:lnTo>
                    <a:pt x="600" y="903"/>
                  </a:lnTo>
                  <a:lnTo>
                    <a:pt x="578" y="916"/>
                  </a:lnTo>
                  <a:lnTo>
                    <a:pt x="556" y="927"/>
                  </a:lnTo>
                  <a:lnTo>
                    <a:pt x="514" y="951"/>
                  </a:lnTo>
                  <a:lnTo>
                    <a:pt x="479" y="971"/>
                  </a:lnTo>
                  <a:lnTo>
                    <a:pt x="454" y="985"/>
                  </a:lnTo>
                  <a:lnTo>
                    <a:pt x="441" y="991"/>
                  </a:lnTo>
                  <a:lnTo>
                    <a:pt x="436" y="990"/>
                  </a:lnTo>
                  <a:lnTo>
                    <a:pt x="431" y="989"/>
                  </a:lnTo>
                  <a:lnTo>
                    <a:pt x="425" y="986"/>
                  </a:lnTo>
                  <a:lnTo>
                    <a:pt x="420" y="983"/>
                  </a:lnTo>
                  <a:lnTo>
                    <a:pt x="411" y="975"/>
                  </a:lnTo>
                  <a:lnTo>
                    <a:pt x="402" y="965"/>
                  </a:lnTo>
                  <a:lnTo>
                    <a:pt x="387" y="944"/>
                  </a:lnTo>
                  <a:lnTo>
                    <a:pt x="376" y="924"/>
                  </a:lnTo>
                  <a:lnTo>
                    <a:pt x="439" y="877"/>
                  </a:lnTo>
                  <a:lnTo>
                    <a:pt x="573" y="880"/>
                  </a:lnTo>
                  <a:lnTo>
                    <a:pt x="761" y="733"/>
                  </a:lnTo>
                  <a:close/>
                  <a:moveTo>
                    <a:pt x="464" y="815"/>
                  </a:moveTo>
                  <a:lnTo>
                    <a:pt x="468" y="797"/>
                  </a:lnTo>
                  <a:lnTo>
                    <a:pt x="474" y="779"/>
                  </a:lnTo>
                  <a:lnTo>
                    <a:pt x="477" y="772"/>
                  </a:lnTo>
                  <a:lnTo>
                    <a:pt x="480" y="764"/>
                  </a:lnTo>
                  <a:lnTo>
                    <a:pt x="483" y="758"/>
                  </a:lnTo>
                  <a:lnTo>
                    <a:pt x="488" y="752"/>
                  </a:lnTo>
                  <a:lnTo>
                    <a:pt x="493" y="746"/>
                  </a:lnTo>
                  <a:lnTo>
                    <a:pt x="498" y="741"/>
                  </a:lnTo>
                  <a:lnTo>
                    <a:pt x="505" y="736"/>
                  </a:lnTo>
                  <a:lnTo>
                    <a:pt x="512" y="733"/>
                  </a:lnTo>
                  <a:lnTo>
                    <a:pt x="521" y="730"/>
                  </a:lnTo>
                  <a:lnTo>
                    <a:pt x="529" y="728"/>
                  </a:lnTo>
                  <a:lnTo>
                    <a:pt x="540" y="727"/>
                  </a:lnTo>
                  <a:lnTo>
                    <a:pt x="552" y="727"/>
                  </a:lnTo>
                  <a:lnTo>
                    <a:pt x="640" y="727"/>
                  </a:lnTo>
                  <a:lnTo>
                    <a:pt x="636" y="742"/>
                  </a:lnTo>
                  <a:lnTo>
                    <a:pt x="630" y="756"/>
                  </a:lnTo>
                  <a:lnTo>
                    <a:pt x="625" y="768"/>
                  </a:lnTo>
                  <a:lnTo>
                    <a:pt x="618" y="777"/>
                  </a:lnTo>
                  <a:lnTo>
                    <a:pt x="611" y="786"/>
                  </a:lnTo>
                  <a:lnTo>
                    <a:pt x="603" y="793"/>
                  </a:lnTo>
                  <a:lnTo>
                    <a:pt x="595" y="799"/>
                  </a:lnTo>
                  <a:lnTo>
                    <a:pt x="585" y="804"/>
                  </a:lnTo>
                  <a:lnTo>
                    <a:pt x="574" y="807"/>
                  </a:lnTo>
                  <a:lnTo>
                    <a:pt x="563" y="809"/>
                  </a:lnTo>
                  <a:lnTo>
                    <a:pt x="549" y="812"/>
                  </a:lnTo>
                  <a:lnTo>
                    <a:pt x="535" y="813"/>
                  </a:lnTo>
                  <a:lnTo>
                    <a:pt x="503" y="815"/>
                  </a:lnTo>
                  <a:lnTo>
                    <a:pt x="464" y="815"/>
                  </a:lnTo>
                  <a:close/>
                  <a:moveTo>
                    <a:pt x="23" y="1718"/>
                  </a:moveTo>
                  <a:lnTo>
                    <a:pt x="37" y="1714"/>
                  </a:lnTo>
                  <a:lnTo>
                    <a:pt x="51" y="1708"/>
                  </a:lnTo>
                  <a:lnTo>
                    <a:pt x="63" y="1703"/>
                  </a:lnTo>
                  <a:lnTo>
                    <a:pt x="77" y="1696"/>
                  </a:lnTo>
                  <a:lnTo>
                    <a:pt x="91" y="1689"/>
                  </a:lnTo>
                  <a:lnTo>
                    <a:pt x="104" y="1681"/>
                  </a:lnTo>
                  <a:lnTo>
                    <a:pt x="118" y="1672"/>
                  </a:lnTo>
                  <a:lnTo>
                    <a:pt x="131" y="1662"/>
                  </a:lnTo>
                  <a:lnTo>
                    <a:pt x="158" y="1642"/>
                  </a:lnTo>
                  <a:lnTo>
                    <a:pt x="185" y="1620"/>
                  </a:lnTo>
                  <a:lnTo>
                    <a:pt x="211" y="1597"/>
                  </a:lnTo>
                  <a:lnTo>
                    <a:pt x="236" y="1573"/>
                  </a:lnTo>
                  <a:lnTo>
                    <a:pt x="286" y="1523"/>
                  </a:lnTo>
                  <a:lnTo>
                    <a:pt x="334" y="1475"/>
                  </a:lnTo>
                  <a:lnTo>
                    <a:pt x="358" y="1451"/>
                  </a:lnTo>
                  <a:lnTo>
                    <a:pt x="381" y="1429"/>
                  </a:lnTo>
                  <a:lnTo>
                    <a:pt x="403" y="1410"/>
                  </a:lnTo>
                  <a:lnTo>
                    <a:pt x="425" y="1393"/>
                  </a:lnTo>
                  <a:lnTo>
                    <a:pt x="448" y="1376"/>
                  </a:lnTo>
                  <a:lnTo>
                    <a:pt x="472" y="1360"/>
                  </a:lnTo>
                  <a:lnTo>
                    <a:pt x="499" y="1343"/>
                  </a:lnTo>
                  <a:lnTo>
                    <a:pt x="527" y="1327"/>
                  </a:lnTo>
                  <a:lnTo>
                    <a:pt x="586" y="1292"/>
                  </a:lnTo>
                  <a:lnTo>
                    <a:pt x="649" y="1258"/>
                  </a:lnTo>
                  <a:lnTo>
                    <a:pt x="711" y="1224"/>
                  </a:lnTo>
                  <a:lnTo>
                    <a:pt x="772" y="1190"/>
                  </a:lnTo>
                  <a:lnTo>
                    <a:pt x="801" y="1173"/>
                  </a:lnTo>
                  <a:lnTo>
                    <a:pt x="830" y="1156"/>
                  </a:lnTo>
                  <a:lnTo>
                    <a:pt x="857" y="1140"/>
                  </a:lnTo>
                  <a:lnTo>
                    <a:pt x="883" y="1123"/>
                  </a:lnTo>
                  <a:lnTo>
                    <a:pt x="900" y="1137"/>
                  </a:lnTo>
                  <a:lnTo>
                    <a:pt x="916" y="1151"/>
                  </a:lnTo>
                  <a:lnTo>
                    <a:pt x="932" y="1166"/>
                  </a:lnTo>
                  <a:lnTo>
                    <a:pt x="947" y="1180"/>
                  </a:lnTo>
                  <a:lnTo>
                    <a:pt x="955" y="1186"/>
                  </a:lnTo>
                  <a:lnTo>
                    <a:pt x="962" y="1191"/>
                  </a:lnTo>
                  <a:lnTo>
                    <a:pt x="970" y="1197"/>
                  </a:lnTo>
                  <a:lnTo>
                    <a:pt x="978" y="1202"/>
                  </a:lnTo>
                  <a:lnTo>
                    <a:pt x="987" y="1205"/>
                  </a:lnTo>
                  <a:lnTo>
                    <a:pt x="995" y="1209"/>
                  </a:lnTo>
                  <a:lnTo>
                    <a:pt x="1005" y="1211"/>
                  </a:lnTo>
                  <a:lnTo>
                    <a:pt x="1015" y="1211"/>
                  </a:lnTo>
                  <a:lnTo>
                    <a:pt x="1037" y="1211"/>
                  </a:lnTo>
                  <a:lnTo>
                    <a:pt x="1053" y="1211"/>
                  </a:lnTo>
                  <a:lnTo>
                    <a:pt x="1069" y="1209"/>
                  </a:lnTo>
                  <a:lnTo>
                    <a:pt x="1086" y="1206"/>
                  </a:lnTo>
                  <a:lnTo>
                    <a:pt x="1099" y="1202"/>
                  </a:lnTo>
                  <a:lnTo>
                    <a:pt x="1113" y="1198"/>
                  </a:lnTo>
                  <a:lnTo>
                    <a:pt x="1126" y="1191"/>
                  </a:lnTo>
                  <a:lnTo>
                    <a:pt x="1138" y="1185"/>
                  </a:lnTo>
                  <a:lnTo>
                    <a:pt x="1150" y="1177"/>
                  </a:lnTo>
                  <a:lnTo>
                    <a:pt x="1161" y="1169"/>
                  </a:lnTo>
                  <a:lnTo>
                    <a:pt x="1171" y="1160"/>
                  </a:lnTo>
                  <a:lnTo>
                    <a:pt x="1181" y="1151"/>
                  </a:lnTo>
                  <a:lnTo>
                    <a:pt x="1191" y="1141"/>
                  </a:lnTo>
                  <a:lnTo>
                    <a:pt x="1199" y="1130"/>
                  </a:lnTo>
                  <a:lnTo>
                    <a:pt x="1208" y="1118"/>
                  </a:lnTo>
                  <a:lnTo>
                    <a:pt x="1216" y="1107"/>
                  </a:lnTo>
                  <a:lnTo>
                    <a:pt x="1224" y="1095"/>
                  </a:lnTo>
                  <a:lnTo>
                    <a:pt x="1238" y="1069"/>
                  </a:lnTo>
                  <a:lnTo>
                    <a:pt x="1252" y="1043"/>
                  </a:lnTo>
                  <a:lnTo>
                    <a:pt x="1265" y="1016"/>
                  </a:lnTo>
                  <a:lnTo>
                    <a:pt x="1278" y="990"/>
                  </a:lnTo>
                  <a:lnTo>
                    <a:pt x="1291" y="963"/>
                  </a:lnTo>
                  <a:lnTo>
                    <a:pt x="1303" y="937"/>
                  </a:lnTo>
                  <a:lnTo>
                    <a:pt x="1317" y="912"/>
                  </a:lnTo>
                  <a:lnTo>
                    <a:pt x="1331" y="889"/>
                  </a:lnTo>
                  <a:lnTo>
                    <a:pt x="1345" y="870"/>
                  </a:lnTo>
                  <a:lnTo>
                    <a:pt x="1361" y="849"/>
                  </a:lnTo>
                  <a:lnTo>
                    <a:pt x="1379" y="829"/>
                  </a:lnTo>
                  <a:lnTo>
                    <a:pt x="1398" y="808"/>
                  </a:lnTo>
                  <a:lnTo>
                    <a:pt x="1437" y="765"/>
                  </a:lnTo>
                  <a:lnTo>
                    <a:pt x="1475" y="719"/>
                  </a:lnTo>
                  <a:lnTo>
                    <a:pt x="1493" y="696"/>
                  </a:lnTo>
                  <a:lnTo>
                    <a:pt x="1510" y="671"/>
                  </a:lnTo>
                  <a:lnTo>
                    <a:pt x="1526" y="645"/>
                  </a:lnTo>
                  <a:lnTo>
                    <a:pt x="1540" y="620"/>
                  </a:lnTo>
                  <a:lnTo>
                    <a:pt x="1545" y="606"/>
                  </a:lnTo>
                  <a:lnTo>
                    <a:pt x="1550" y="593"/>
                  </a:lnTo>
                  <a:lnTo>
                    <a:pt x="1555" y="579"/>
                  </a:lnTo>
                  <a:lnTo>
                    <a:pt x="1559" y="565"/>
                  </a:lnTo>
                  <a:lnTo>
                    <a:pt x="1562" y="550"/>
                  </a:lnTo>
                  <a:lnTo>
                    <a:pt x="1564" y="536"/>
                  </a:lnTo>
                  <a:lnTo>
                    <a:pt x="1565" y="521"/>
                  </a:lnTo>
                  <a:lnTo>
                    <a:pt x="1566" y="506"/>
                  </a:lnTo>
                  <a:lnTo>
                    <a:pt x="1565" y="503"/>
                  </a:lnTo>
                  <a:lnTo>
                    <a:pt x="1564" y="499"/>
                  </a:lnTo>
                  <a:lnTo>
                    <a:pt x="1562" y="495"/>
                  </a:lnTo>
                  <a:lnTo>
                    <a:pt x="1559" y="491"/>
                  </a:lnTo>
                  <a:lnTo>
                    <a:pt x="1550" y="481"/>
                  </a:lnTo>
                  <a:lnTo>
                    <a:pt x="1540" y="469"/>
                  </a:lnTo>
                  <a:lnTo>
                    <a:pt x="1512" y="445"/>
                  </a:lnTo>
                  <a:lnTo>
                    <a:pt x="1481" y="418"/>
                  </a:lnTo>
                  <a:lnTo>
                    <a:pt x="1448" y="393"/>
                  </a:lnTo>
                  <a:lnTo>
                    <a:pt x="1420" y="372"/>
                  </a:lnTo>
                  <a:lnTo>
                    <a:pt x="1399" y="357"/>
                  </a:lnTo>
                  <a:lnTo>
                    <a:pt x="1389" y="351"/>
                  </a:lnTo>
                  <a:lnTo>
                    <a:pt x="1381" y="352"/>
                  </a:lnTo>
                  <a:lnTo>
                    <a:pt x="1371" y="355"/>
                  </a:lnTo>
                  <a:lnTo>
                    <a:pt x="1360" y="358"/>
                  </a:lnTo>
                  <a:lnTo>
                    <a:pt x="1350" y="362"/>
                  </a:lnTo>
                  <a:lnTo>
                    <a:pt x="1339" y="366"/>
                  </a:lnTo>
                  <a:lnTo>
                    <a:pt x="1327" y="373"/>
                  </a:lnTo>
                  <a:lnTo>
                    <a:pt x="1315" y="380"/>
                  </a:lnTo>
                  <a:lnTo>
                    <a:pt x="1302" y="388"/>
                  </a:lnTo>
                  <a:lnTo>
                    <a:pt x="1250" y="425"/>
                  </a:lnTo>
                  <a:lnTo>
                    <a:pt x="1193" y="468"/>
                  </a:lnTo>
                  <a:lnTo>
                    <a:pt x="1164" y="490"/>
                  </a:lnTo>
                  <a:lnTo>
                    <a:pt x="1134" y="511"/>
                  </a:lnTo>
                  <a:lnTo>
                    <a:pt x="1103" y="532"/>
                  </a:lnTo>
                  <a:lnTo>
                    <a:pt x="1072" y="551"/>
                  </a:lnTo>
                  <a:lnTo>
                    <a:pt x="1057" y="559"/>
                  </a:lnTo>
                  <a:lnTo>
                    <a:pt x="1040" y="567"/>
                  </a:lnTo>
                  <a:lnTo>
                    <a:pt x="1025" y="573"/>
                  </a:lnTo>
                  <a:lnTo>
                    <a:pt x="1009" y="580"/>
                  </a:lnTo>
                  <a:lnTo>
                    <a:pt x="994" y="585"/>
                  </a:lnTo>
                  <a:lnTo>
                    <a:pt x="979" y="590"/>
                  </a:lnTo>
                  <a:lnTo>
                    <a:pt x="964" y="593"/>
                  </a:lnTo>
                  <a:lnTo>
                    <a:pt x="949" y="594"/>
                  </a:lnTo>
                  <a:lnTo>
                    <a:pt x="930" y="579"/>
                  </a:lnTo>
                  <a:lnTo>
                    <a:pt x="1070" y="409"/>
                  </a:lnTo>
                  <a:lnTo>
                    <a:pt x="1108" y="177"/>
                  </a:lnTo>
                  <a:lnTo>
                    <a:pt x="1107" y="173"/>
                  </a:lnTo>
                  <a:lnTo>
                    <a:pt x="1106" y="169"/>
                  </a:lnTo>
                  <a:lnTo>
                    <a:pt x="1103" y="165"/>
                  </a:lnTo>
                  <a:lnTo>
                    <a:pt x="1099" y="160"/>
                  </a:lnTo>
                  <a:lnTo>
                    <a:pt x="1091" y="149"/>
                  </a:lnTo>
                  <a:lnTo>
                    <a:pt x="1078" y="137"/>
                  </a:lnTo>
                  <a:lnTo>
                    <a:pt x="1064" y="122"/>
                  </a:lnTo>
                  <a:lnTo>
                    <a:pt x="1048" y="108"/>
                  </a:lnTo>
                  <a:lnTo>
                    <a:pt x="1030" y="92"/>
                  </a:lnTo>
                  <a:lnTo>
                    <a:pt x="1011" y="77"/>
                  </a:lnTo>
                  <a:lnTo>
                    <a:pt x="992" y="62"/>
                  </a:lnTo>
                  <a:lnTo>
                    <a:pt x="973" y="48"/>
                  </a:lnTo>
                  <a:lnTo>
                    <a:pt x="953" y="35"/>
                  </a:lnTo>
                  <a:lnTo>
                    <a:pt x="936" y="23"/>
                  </a:lnTo>
                  <a:lnTo>
                    <a:pt x="919" y="13"/>
                  </a:lnTo>
                  <a:lnTo>
                    <a:pt x="905" y="6"/>
                  </a:lnTo>
                  <a:lnTo>
                    <a:pt x="898" y="3"/>
                  </a:lnTo>
                  <a:lnTo>
                    <a:pt x="892" y="1"/>
                  </a:lnTo>
                  <a:lnTo>
                    <a:pt x="887" y="0"/>
                  </a:lnTo>
                  <a:lnTo>
                    <a:pt x="883" y="0"/>
                  </a:lnTo>
                  <a:lnTo>
                    <a:pt x="877" y="0"/>
                  </a:lnTo>
                  <a:lnTo>
                    <a:pt x="872" y="1"/>
                  </a:lnTo>
                  <a:lnTo>
                    <a:pt x="865" y="3"/>
                  </a:lnTo>
                  <a:lnTo>
                    <a:pt x="860" y="5"/>
                  </a:lnTo>
                  <a:lnTo>
                    <a:pt x="846" y="11"/>
                  </a:lnTo>
                  <a:lnTo>
                    <a:pt x="832" y="19"/>
                  </a:lnTo>
                  <a:lnTo>
                    <a:pt x="818" y="30"/>
                  </a:lnTo>
                  <a:lnTo>
                    <a:pt x="803" y="41"/>
                  </a:lnTo>
                  <a:lnTo>
                    <a:pt x="788" y="53"/>
                  </a:lnTo>
                  <a:lnTo>
                    <a:pt x="774" y="67"/>
                  </a:lnTo>
                  <a:lnTo>
                    <a:pt x="760" y="82"/>
                  </a:lnTo>
                  <a:lnTo>
                    <a:pt x="747" y="96"/>
                  </a:lnTo>
                  <a:lnTo>
                    <a:pt x="737" y="111"/>
                  </a:lnTo>
                  <a:lnTo>
                    <a:pt x="726" y="125"/>
                  </a:lnTo>
                  <a:lnTo>
                    <a:pt x="717" y="139"/>
                  </a:lnTo>
                  <a:lnTo>
                    <a:pt x="712" y="153"/>
                  </a:lnTo>
                  <a:lnTo>
                    <a:pt x="709" y="158"/>
                  </a:lnTo>
                  <a:lnTo>
                    <a:pt x="708" y="165"/>
                  </a:lnTo>
                  <a:lnTo>
                    <a:pt x="707" y="170"/>
                  </a:lnTo>
                  <a:lnTo>
                    <a:pt x="707" y="175"/>
                  </a:lnTo>
                  <a:lnTo>
                    <a:pt x="707" y="198"/>
                  </a:lnTo>
                  <a:lnTo>
                    <a:pt x="707" y="217"/>
                  </a:lnTo>
                  <a:lnTo>
                    <a:pt x="708" y="231"/>
                  </a:lnTo>
                  <a:lnTo>
                    <a:pt x="709" y="236"/>
                  </a:lnTo>
                  <a:lnTo>
                    <a:pt x="710" y="240"/>
                  </a:lnTo>
                  <a:lnTo>
                    <a:pt x="712" y="242"/>
                  </a:lnTo>
                  <a:lnTo>
                    <a:pt x="714" y="244"/>
                  </a:lnTo>
                  <a:lnTo>
                    <a:pt x="728" y="252"/>
                  </a:lnTo>
                  <a:lnTo>
                    <a:pt x="751" y="263"/>
                  </a:lnTo>
                  <a:lnTo>
                    <a:pt x="762" y="254"/>
                  </a:lnTo>
                  <a:lnTo>
                    <a:pt x="772" y="245"/>
                  </a:lnTo>
                  <a:lnTo>
                    <a:pt x="780" y="237"/>
                  </a:lnTo>
                  <a:lnTo>
                    <a:pt x="786" y="228"/>
                  </a:lnTo>
                  <a:lnTo>
                    <a:pt x="796" y="213"/>
                  </a:lnTo>
                  <a:lnTo>
                    <a:pt x="803" y="200"/>
                  </a:lnTo>
                  <a:lnTo>
                    <a:pt x="806" y="195"/>
                  </a:lnTo>
                  <a:lnTo>
                    <a:pt x="811" y="190"/>
                  </a:lnTo>
                  <a:lnTo>
                    <a:pt x="815" y="186"/>
                  </a:lnTo>
                  <a:lnTo>
                    <a:pt x="820" y="182"/>
                  </a:lnTo>
                  <a:lnTo>
                    <a:pt x="828" y="180"/>
                  </a:lnTo>
                  <a:lnTo>
                    <a:pt x="836" y="178"/>
                  </a:lnTo>
                  <a:lnTo>
                    <a:pt x="847" y="175"/>
                  </a:lnTo>
                  <a:lnTo>
                    <a:pt x="860" y="175"/>
                  </a:lnTo>
                  <a:lnTo>
                    <a:pt x="866" y="175"/>
                  </a:lnTo>
                  <a:lnTo>
                    <a:pt x="871" y="177"/>
                  </a:lnTo>
                  <a:lnTo>
                    <a:pt x="876" y="179"/>
                  </a:lnTo>
                  <a:lnTo>
                    <a:pt x="880" y="181"/>
                  </a:lnTo>
                  <a:lnTo>
                    <a:pt x="885" y="184"/>
                  </a:lnTo>
                  <a:lnTo>
                    <a:pt x="888" y="187"/>
                  </a:lnTo>
                  <a:lnTo>
                    <a:pt x="891" y="190"/>
                  </a:lnTo>
                  <a:lnTo>
                    <a:pt x="894" y="195"/>
                  </a:lnTo>
                  <a:lnTo>
                    <a:pt x="899" y="204"/>
                  </a:lnTo>
                  <a:lnTo>
                    <a:pt x="902" y="216"/>
                  </a:lnTo>
                  <a:lnTo>
                    <a:pt x="904" y="228"/>
                  </a:lnTo>
                  <a:lnTo>
                    <a:pt x="904" y="242"/>
                  </a:lnTo>
                  <a:lnTo>
                    <a:pt x="903" y="269"/>
                  </a:lnTo>
                  <a:lnTo>
                    <a:pt x="901" y="296"/>
                  </a:lnTo>
                  <a:lnTo>
                    <a:pt x="895" y="323"/>
                  </a:lnTo>
                  <a:lnTo>
                    <a:pt x="889" y="351"/>
                  </a:lnTo>
                  <a:lnTo>
                    <a:pt x="880" y="379"/>
                  </a:lnTo>
                  <a:lnTo>
                    <a:pt x="871" y="407"/>
                  </a:lnTo>
                  <a:lnTo>
                    <a:pt x="860" y="434"/>
                  </a:lnTo>
                  <a:lnTo>
                    <a:pt x="848" y="460"/>
                  </a:lnTo>
                  <a:lnTo>
                    <a:pt x="835" y="485"/>
                  </a:lnTo>
                  <a:lnTo>
                    <a:pt x="821" y="509"/>
                  </a:lnTo>
                  <a:lnTo>
                    <a:pt x="807" y="533"/>
                  </a:lnTo>
                  <a:lnTo>
                    <a:pt x="791" y="553"/>
                  </a:lnTo>
                  <a:lnTo>
                    <a:pt x="776" y="572"/>
                  </a:lnTo>
                  <a:lnTo>
                    <a:pt x="760" y="590"/>
                  </a:lnTo>
                  <a:lnTo>
                    <a:pt x="744" y="605"/>
                  </a:lnTo>
                  <a:lnTo>
                    <a:pt x="728" y="616"/>
                  </a:lnTo>
                  <a:lnTo>
                    <a:pt x="699" y="616"/>
                  </a:lnTo>
                  <a:lnTo>
                    <a:pt x="670" y="616"/>
                  </a:lnTo>
                  <a:lnTo>
                    <a:pt x="641" y="617"/>
                  </a:lnTo>
                  <a:lnTo>
                    <a:pt x="614" y="620"/>
                  </a:lnTo>
                  <a:lnTo>
                    <a:pt x="588" y="623"/>
                  </a:lnTo>
                  <a:lnTo>
                    <a:pt x="564" y="626"/>
                  </a:lnTo>
                  <a:lnTo>
                    <a:pt x="540" y="631"/>
                  </a:lnTo>
                  <a:lnTo>
                    <a:pt x="519" y="638"/>
                  </a:lnTo>
                  <a:lnTo>
                    <a:pt x="508" y="642"/>
                  </a:lnTo>
                  <a:lnTo>
                    <a:pt x="498" y="646"/>
                  </a:lnTo>
                  <a:lnTo>
                    <a:pt x="490" y="652"/>
                  </a:lnTo>
                  <a:lnTo>
                    <a:pt x="480" y="657"/>
                  </a:lnTo>
                  <a:lnTo>
                    <a:pt x="472" y="662"/>
                  </a:lnTo>
                  <a:lnTo>
                    <a:pt x="464" y="669"/>
                  </a:lnTo>
                  <a:lnTo>
                    <a:pt x="457" y="676"/>
                  </a:lnTo>
                  <a:lnTo>
                    <a:pt x="450" y="684"/>
                  </a:lnTo>
                  <a:lnTo>
                    <a:pt x="445" y="693"/>
                  </a:lnTo>
                  <a:lnTo>
                    <a:pt x="439" y="701"/>
                  </a:lnTo>
                  <a:lnTo>
                    <a:pt x="434" y="711"/>
                  </a:lnTo>
                  <a:lnTo>
                    <a:pt x="430" y="721"/>
                  </a:lnTo>
                  <a:lnTo>
                    <a:pt x="426" y="732"/>
                  </a:lnTo>
                  <a:lnTo>
                    <a:pt x="423" y="744"/>
                  </a:lnTo>
                  <a:lnTo>
                    <a:pt x="421" y="757"/>
                  </a:lnTo>
                  <a:lnTo>
                    <a:pt x="420" y="771"/>
                  </a:lnTo>
                  <a:lnTo>
                    <a:pt x="405" y="765"/>
                  </a:lnTo>
                  <a:lnTo>
                    <a:pt x="392" y="758"/>
                  </a:lnTo>
                  <a:lnTo>
                    <a:pt x="381" y="748"/>
                  </a:lnTo>
                  <a:lnTo>
                    <a:pt x="372" y="736"/>
                  </a:lnTo>
                  <a:lnTo>
                    <a:pt x="364" y="724"/>
                  </a:lnTo>
                  <a:lnTo>
                    <a:pt x="358" y="709"/>
                  </a:lnTo>
                  <a:lnTo>
                    <a:pt x="352" y="694"/>
                  </a:lnTo>
                  <a:lnTo>
                    <a:pt x="348" y="675"/>
                  </a:lnTo>
                  <a:lnTo>
                    <a:pt x="345" y="657"/>
                  </a:lnTo>
                  <a:lnTo>
                    <a:pt x="343" y="638"/>
                  </a:lnTo>
                  <a:lnTo>
                    <a:pt x="340" y="618"/>
                  </a:lnTo>
                  <a:lnTo>
                    <a:pt x="339" y="597"/>
                  </a:lnTo>
                  <a:lnTo>
                    <a:pt x="337" y="555"/>
                  </a:lnTo>
                  <a:lnTo>
                    <a:pt x="336" y="511"/>
                  </a:lnTo>
                  <a:lnTo>
                    <a:pt x="334" y="468"/>
                  </a:lnTo>
                  <a:lnTo>
                    <a:pt x="330" y="428"/>
                  </a:lnTo>
                  <a:lnTo>
                    <a:pt x="326" y="408"/>
                  </a:lnTo>
                  <a:lnTo>
                    <a:pt x="322" y="389"/>
                  </a:lnTo>
                  <a:lnTo>
                    <a:pt x="318" y="372"/>
                  </a:lnTo>
                  <a:lnTo>
                    <a:pt x="311" y="356"/>
                  </a:lnTo>
                  <a:lnTo>
                    <a:pt x="303" y="340"/>
                  </a:lnTo>
                  <a:lnTo>
                    <a:pt x="294" y="327"/>
                  </a:lnTo>
                  <a:lnTo>
                    <a:pt x="284" y="315"/>
                  </a:lnTo>
                  <a:lnTo>
                    <a:pt x="271" y="304"/>
                  </a:lnTo>
                  <a:lnTo>
                    <a:pt x="256" y="297"/>
                  </a:lnTo>
                  <a:lnTo>
                    <a:pt x="240" y="290"/>
                  </a:lnTo>
                  <a:lnTo>
                    <a:pt x="220" y="287"/>
                  </a:lnTo>
                  <a:lnTo>
                    <a:pt x="199" y="286"/>
                  </a:lnTo>
                  <a:lnTo>
                    <a:pt x="194" y="286"/>
                  </a:lnTo>
                  <a:lnTo>
                    <a:pt x="188" y="288"/>
                  </a:lnTo>
                  <a:lnTo>
                    <a:pt x="182" y="292"/>
                  </a:lnTo>
                  <a:lnTo>
                    <a:pt x="175" y="297"/>
                  </a:lnTo>
                  <a:lnTo>
                    <a:pt x="168" y="302"/>
                  </a:lnTo>
                  <a:lnTo>
                    <a:pt x="161" y="308"/>
                  </a:lnTo>
                  <a:lnTo>
                    <a:pt x="154" y="316"/>
                  </a:lnTo>
                  <a:lnTo>
                    <a:pt x="146" y="323"/>
                  </a:lnTo>
                  <a:lnTo>
                    <a:pt x="139" y="332"/>
                  </a:lnTo>
                  <a:lnTo>
                    <a:pt x="132" y="341"/>
                  </a:lnTo>
                  <a:lnTo>
                    <a:pt x="127" y="350"/>
                  </a:lnTo>
                  <a:lnTo>
                    <a:pt x="121" y="359"/>
                  </a:lnTo>
                  <a:lnTo>
                    <a:pt x="117" y="369"/>
                  </a:lnTo>
                  <a:lnTo>
                    <a:pt x="114" y="378"/>
                  </a:lnTo>
                  <a:lnTo>
                    <a:pt x="112" y="387"/>
                  </a:lnTo>
                  <a:lnTo>
                    <a:pt x="111" y="395"/>
                  </a:lnTo>
                  <a:lnTo>
                    <a:pt x="111" y="506"/>
                  </a:lnTo>
                  <a:lnTo>
                    <a:pt x="112" y="520"/>
                  </a:lnTo>
                  <a:lnTo>
                    <a:pt x="113" y="532"/>
                  </a:lnTo>
                  <a:lnTo>
                    <a:pt x="116" y="541"/>
                  </a:lnTo>
                  <a:lnTo>
                    <a:pt x="119" y="549"/>
                  </a:lnTo>
                  <a:lnTo>
                    <a:pt x="124" y="555"/>
                  </a:lnTo>
                  <a:lnTo>
                    <a:pt x="129" y="561"/>
                  </a:lnTo>
                  <a:lnTo>
                    <a:pt x="135" y="565"/>
                  </a:lnTo>
                  <a:lnTo>
                    <a:pt x="143" y="568"/>
                  </a:lnTo>
                  <a:lnTo>
                    <a:pt x="177" y="579"/>
                  </a:lnTo>
                  <a:lnTo>
                    <a:pt x="221" y="594"/>
                  </a:lnTo>
                  <a:lnTo>
                    <a:pt x="221" y="836"/>
                  </a:lnTo>
                  <a:lnTo>
                    <a:pt x="240" y="860"/>
                  </a:lnTo>
                  <a:lnTo>
                    <a:pt x="253" y="877"/>
                  </a:lnTo>
                  <a:lnTo>
                    <a:pt x="258" y="886"/>
                  </a:lnTo>
                  <a:lnTo>
                    <a:pt x="262" y="895"/>
                  </a:lnTo>
                  <a:lnTo>
                    <a:pt x="264" y="908"/>
                  </a:lnTo>
                  <a:lnTo>
                    <a:pt x="265" y="924"/>
                  </a:lnTo>
                  <a:lnTo>
                    <a:pt x="265" y="968"/>
                  </a:lnTo>
                  <a:lnTo>
                    <a:pt x="265" y="979"/>
                  </a:lnTo>
                  <a:lnTo>
                    <a:pt x="264" y="989"/>
                  </a:lnTo>
                  <a:lnTo>
                    <a:pt x="263" y="996"/>
                  </a:lnTo>
                  <a:lnTo>
                    <a:pt x="262" y="1003"/>
                  </a:lnTo>
                  <a:lnTo>
                    <a:pt x="260" y="1008"/>
                  </a:lnTo>
                  <a:lnTo>
                    <a:pt x="257" y="1013"/>
                  </a:lnTo>
                  <a:lnTo>
                    <a:pt x="255" y="1016"/>
                  </a:lnTo>
                  <a:lnTo>
                    <a:pt x="250" y="1020"/>
                  </a:lnTo>
                  <a:lnTo>
                    <a:pt x="242" y="1024"/>
                  </a:lnTo>
                  <a:lnTo>
                    <a:pt x="230" y="1027"/>
                  </a:lnTo>
                  <a:lnTo>
                    <a:pt x="216" y="1030"/>
                  </a:lnTo>
                  <a:lnTo>
                    <a:pt x="199" y="1035"/>
                  </a:lnTo>
                  <a:lnTo>
                    <a:pt x="198" y="1015"/>
                  </a:lnTo>
                  <a:lnTo>
                    <a:pt x="195" y="997"/>
                  </a:lnTo>
                  <a:lnTo>
                    <a:pt x="191" y="978"/>
                  </a:lnTo>
                  <a:lnTo>
                    <a:pt x="187" y="959"/>
                  </a:lnTo>
                  <a:lnTo>
                    <a:pt x="180" y="939"/>
                  </a:lnTo>
                  <a:lnTo>
                    <a:pt x="173" y="921"/>
                  </a:lnTo>
                  <a:lnTo>
                    <a:pt x="164" y="904"/>
                  </a:lnTo>
                  <a:lnTo>
                    <a:pt x="155" y="888"/>
                  </a:lnTo>
                  <a:lnTo>
                    <a:pt x="144" y="872"/>
                  </a:lnTo>
                  <a:lnTo>
                    <a:pt x="132" y="858"/>
                  </a:lnTo>
                  <a:lnTo>
                    <a:pt x="119" y="846"/>
                  </a:lnTo>
                  <a:lnTo>
                    <a:pt x="106" y="835"/>
                  </a:lnTo>
                  <a:lnTo>
                    <a:pt x="99" y="830"/>
                  </a:lnTo>
                  <a:lnTo>
                    <a:pt x="91" y="827"/>
                  </a:lnTo>
                  <a:lnTo>
                    <a:pt x="84" y="822"/>
                  </a:lnTo>
                  <a:lnTo>
                    <a:pt x="76" y="820"/>
                  </a:lnTo>
                  <a:lnTo>
                    <a:pt x="69" y="818"/>
                  </a:lnTo>
                  <a:lnTo>
                    <a:pt x="61" y="816"/>
                  </a:lnTo>
                  <a:lnTo>
                    <a:pt x="53" y="815"/>
                  </a:lnTo>
                  <a:lnTo>
                    <a:pt x="44" y="815"/>
                  </a:lnTo>
                  <a:lnTo>
                    <a:pt x="39" y="815"/>
                  </a:lnTo>
                  <a:lnTo>
                    <a:pt x="33" y="816"/>
                  </a:lnTo>
                  <a:lnTo>
                    <a:pt x="29" y="817"/>
                  </a:lnTo>
                  <a:lnTo>
                    <a:pt x="25" y="820"/>
                  </a:lnTo>
                  <a:lnTo>
                    <a:pt x="20" y="822"/>
                  </a:lnTo>
                  <a:lnTo>
                    <a:pt x="17" y="826"/>
                  </a:lnTo>
                  <a:lnTo>
                    <a:pt x="14" y="830"/>
                  </a:lnTo>
                  <a:lnTo>
                    <a:pt x="11" y="834"/>
                  </a:lnTo>
                  <a:lnTo>
                    <a:pt x="7" y="844"/>
                  </a:lnTo>
                  <a:lnTo>
                    <a:pt x="3" y="855"/>
                  </a:lnTo>
                  <a:lnTo>
                    <a:pt x="1" y="867"/>
                  </a:lnTo>
                  <a:lnTo>
                    <a:pt x="0" y="880"/>
                  </a:lnTo>
                  <a:lnTo>
                    <a:pt x="0" y="924"/>
                  </a:lnTo>
                  <a:lnTo>
                    <a:pt x="1" y="941"/>
                  </a:lnTo>
                  <a:lnTo>
                    <a:pt x="3" y="953"/>
                  </a:lnTo>
                  <a:lnTo>
                    <a:pt x="8" y="964"/>
                  </a:lnTo>
                  <a:lnTo>
                    <a:pt x="13" y="973"/>
                  </a:lnTo>
                  <a:lnTo>
                    <a:pt x="27" y="990"/>
                  </a:lnTo>
                  <a:lnTo>
                    <a:pt x="44" y="1013"/>
                  </a:lnTo>
                  <a:lnTo>
                    <a:pt x="62" y="1189"/>
                  </a:lnTo>
                  <a:lnTo>
                    <a:pt x="53" y="1205"/>
                  </a:lnTo>
                  <a:lnTo>
                    <a:pt x="42" y="1218"/>
                  </a:lnTo>
                  <a:lnTo>
                    <a:pt x="31" y="1230"/>
                  </a:lnTo>
                  <a:lnTo>
                    <a:pt x="22" y="1242"/>
                  </a:lnTo>
                  <a:lnTo>
                    <a:pt x="17" y="1247"/>
                  </a:lnTo>
                  <a:lnTo>
                    <a:pt x="13" y="1252"/>
                  </a:lnTo>
                  <a:lnTo>
                    <a:pt x="10" y="1259"/>
                  </a:lnTo>
                  <a:lnTo>
                    <a:pt x="7" y="1266"/>
                  </a:lnTo>
                  <a:lnTo>
                    <a:pt x="4" y="1273"/>
                  </a:lnTo>
                  <a:lnTo>
                    <a:pt x="2" y="1281"/>
                  </a:lnTo>
                  <a:lnTo>
                    <a:pt x="1" y="1290"/>
                  </a:lnTo>
                  <a:lnTo>
                    <a:pt x="0" y="1299"/>
                  </a:lnTo>
                  <a:lnTo>
                    <a:pt x="1" y="1309"/>
                  </a:lnTo>
                  <a:lnTo>
                    <a:pt x="3" y="1322"/>
                  </a:lnTo>
                  <a:lnTo>
                    <a:pt x="7" y="1336"/>
                  </a:lnTo>
                  <a:lnTo>
                    <a:pt x="11" y="1351"/>
                  </a:lnTo>
                  <a:lnTo>
                    <a:pt x="16" y="1367"/>
                  </a:lnTo>
                  <a:lnTo>
                    <a:pt x="23" y="1383"/>
                  </a:lnTo>
                  <a:lnTo>
                    <a:pt x="30" y="1401"/>
                  </a:lnTo>
                  <a:lnTo>
                    <a:pt x="39" y="1417"/>
                  </a:lnTo>
                  <a:lnTo>
                    <a:pt x="48" y="1433"/>
                  </a:lnTo>
                  <a:lnTo>
                    <a:pt x="58" y="1448"/>
                  </a:lnTo>
                  <a:lnTo>
                    <a:pt x="70" y="1462"/>
                  </a:lnTo>
                  <a:lnTo>
                    <a:pt x="81" y="1473"/>
                  </a:lnTo>
                  <a:lnTo>
                    <a:pt x="87" y="1479"/>
                  </a:lnTo>
                  <a:lnTo>
                    <a:pt x="93" y="1483"/>
                  </a:lnTo>
                  <a:lnTo>
                    <a:pt x="100" y="1487"/>
                  </a:lnTo>
                  <a:lnTo>
                    <a:pt x="106" y="1491"/>
                  </a:lnTo>
                  <a:lnTo>
                    <a:pt x="113" y="1494"/>
                  </a:lnTo>
                  <a:lnTo>
                    <a:pt x="119" y="1496"/>
                  </a:lnTo>
                  <a:lnTo>
                    <a:pt x="126" y="1497"/>
                  </a:lnTo>
                  <a:lnTo>
                    <a:pt x="133" y="1497"/>
                  </a:lnTo>
                  <a:lnTo>
                    <a:pt x="138" y="1497"/>
                  </a:lnTo>
                  <a:lnTo>
                    <a:pt x="143" y="1495"/>
                  </a:lnTo>
                  <a:lnTo>
                    <a:pt x="149" y="1492"/>
                  </a:lnTo>
                  <a:lnTo>
                    <a:pt x="157" y="1486"/>
                  </a:lnTo>
                  <a:lnTo>
                    <a:pt x="163" y="1481"/>
                  </a:lnTo>
                  <a:lnTo>
                    <a:pt x="171" y="1475"/>
                  </a:lnTo>
                  <a:lnTo>
                    <a:pt x="178" y="1467"/>
                  </a:lnTo>
                  <a:lnTo>
                    <a:pt x="186" y="1460"/>
                  </a:lnTo>
                  <a:lnTo>
                    <a:pt x="192" y="1451"/>
                  </a:lnTo>
                  <a:lnTo>
                    <a:pt x="200" y="1442"/>
                  </a:lnTo>
                  <a:lnTo>
                    <a:pt x="205" y="1433"/>
                  </a:lnTo>
                  <a:lnTo>
                    <a:pt x="211" y="1424"/>
                  </a:lnTo>
                  <a:lnTo>
                    <a:pt x="215" y="1414"/>
                  </a:lnTo>
                  <a:lnTo>
                    <a:pt x="218" y="1405"/>
                  </a:lnTo>
                  <a:lnTo>
                    <a:pt x="220" y="1396"/>
                  </a:lnTo>
                  <a:lnTo>
                    <a:pt x="221" y="1388"/>
                  </a:lnTo>
                  <a:lnTo>
                    <a:pt x="221" y="1211"/>
                  </a:lnTo>
                  <a:lnTo>
                    <a:pt x="331" y="1234"/>
                  </a:lnTo>
                  <a:lnTo>
                    <a:pt x="453" y="1129"/>
                  </a:lnTo>
                  <a:lnTo>
                    <a:pt x="450" y="1143"/>
                  </a:lnTo>
                  <a:lnTo>
                    <a:pt x="447" y="1156"/>
                  </a:lnTo>
                  <a:lnTo>
                    <a:pt x="441" y="1168"/>
                  </a:lnTo>
                  <a:lnTo>
                    <a:pt x="435" y="1178"/>
                  </a:lnTo>
                  <a:lnTo>
                    <a:pt x="430" y="1189"/>
                  </a:lnTo>
                  <a:lnTo>
                    <a:pt x="424" y="1198"/>
                  </a:lnTo>
                  <a:lnTo>
                    <a:pt x="421" y="1205"/>
                  </a:lnTo>
                  <a:lnTo>
                    <a:pt x="420" y="1211"/>
                  </a:lnTo>
                  <a:lnTo>
                    <a:pt x="420" y="1236"/>
                  </a:lnTo>
                  <a:lnTo>
                    <a:pt x="422" y="1254"/>
                  </a:lnTo>
                  <a:lnTo>
                    <a:pt x="424" y="1265"/>
                  </a:lnTo>
                  <a:lnTo>
                    <a:pt x="427" y="1274"/>
                  </a:lnTo>
                  <a:lnTo>
                    <a:pt x="432" y="1284"/>
                  </a:lnTo>
                  <a:lnTo>
                    <a:pt x="435" y="1296"/>
                  </a:lnTo>
                  <a:lnTo>
                    <a:pt x="438" y="1315"/>
                  </a:lnTo>
                  <a:lnTo>
                    <a:pt x="441" y="1344"/>
                  </a:lnTo>
                  <a:lnTo>
                    <a:pt x="23" y="17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1356" y="2102"/>
              <a:ext cx="123" cy="88"/>
            </a:xfrm>
            <a:custGeom>
              <a:avLst/>
              <a:gdLst>
                <a:gd name="T0" fmla="*/ 1129 w 1720"/>
                <a:gd name="T1" fmla="*/ 935 h 1234"/>
                <a:gd name="T2" fmla="*/ 1205 w 1720"/>
                <a:gd name="T3" fmla="*/ 926 h 1234"/>
                <a:gd name="T4" fmla="*/ 1252 w 1720"/>
                <a:gd name="T5" fmla="*/ 954 h 1234"/>
                <a:gd name="T6" fmla="*/ 1167 w 1720"/>
                <a:gd name="T7" fmla="*/ 1013 h 1234"/>
                <a:gd name="T8" fmla="*/ 996 w 1720"/>
                <a:gd name="T9" fmla="*/ 1079 h 1234"/>
                <a:gd name="T10" fmla="*/ 750 w 1720"/>
                <a:gd name="T11" fmla="*/ 1102 h 1234"/>
                <a:gd name="T12" fmla="*/ 768 w 1720"/>
                <a:gd name="T13" fmla="*/ 1039 h 1234"/>
                <a:gd name="T14" fmla="*/ 806 w 1720"/>
                <a:gd name="T15" fmla="*/ 1003 h 1234"/>
                <a:gd name="T16" fmla="*/ 882 w 1720"/>
                <a:gd name="T17" fmla="*/ 988 h 1234"/>
                <a:gd name="T18" fmla="*/ 135 w 1720"/>
                <a:gd name="T19" fmla="*/ 1055 h 1234"/>
                <a:gd name="T20" fmla="*/ 306 w 1720"/>
                <a:gd name="T21" fmla="*/ 955 h 1234"/>
                <a:gd name="T22" fmla="*/ 554 w 1720"/>
                <a:gd name="T23" fmla="*/ 717 h 1234"/>
                <a:gd name="T24" fmla="*/ 830 w 1720"/>
                <a:gd name="T25" fmla="*/ 450 h 1234"/>
                <a:gd name="T26" fmla="*/ 1069 w 1720"/>
                <a:gd name="T27" fmla="*/ 275 h 1234"/>
                <a:gd name="T28" fmla="*/ 1346 w 1720"/>
                <a:gd name="T29" fmla="*/ 220 h 1234"/>
                <a:gd name="T30" fmla="*/ 1295 w 1720"/>
                <a:gd name="T31" fmla="*/ 292 h 1234"/>
                <a:gd name="T32" fmla="*/ 1119 w 1720"/>
                <a:gd name="T33" fmla="*/ 459 h 1234"/>
                <a:gd name="T34" fmla="*/ 1080 w 1720"/>
                <a:gd name="T35" fmla="*/ 507 h 1234"/>
                <a:gd name="T36" fmla="*/ 1103 w 1720"/>
                <a:gd name="T37" fmla="*/ 573 h 1234"/>
                <a:gd name="T38" fmla="*/ 1123 w 1720"/>
                <a:gd name="T39" fmla="*/ 630 h 1234"/>
                <a:gd name="T40" fmla="*/ 1113 w 1720"/>
                <a:gd name="T41" fmla="*/ 778 h 1234"/>
                <a:gd name="T42" fmla="*/ 1027 w 1720"/>
                <a:gd name="T43" fmla="*/ 846 h 1234"/>
                <a:gd name="T44" fmla="*/ 847 w 1720"/>
                <a:gd name="T45" fmla="*/ 905 h 1234"/>
                <a:gd name="T46" fmla="*/ 715 w 1720"/>
                <a:gd name="T47" fmla="*/ 959 h 1234"/>
                <a:gd name="T48" fmla="*/ 631 w 1720"/>
                <a:gd name="T49" fmla="*/ 1054 h 1234"/>
                <a:gd name="T50" fmla="*/ 710 w 1720"/>
                <a:gd name="T51" fmla="*/ 1233 h 1234"/>
                <a:gd name="T52" fmla="*/ 1149 w 1720"/>
                <a:gd name="T53" fmla="*/ 1208 h 1234"/>
                <a:gd name="T54" fmla="*/ 1366 w 1720"/>
                <a:gd name="T55" fmla="*/ 1176 h 1234"/>
                <a:gd name="T56" fmla="*/ 1512 w 1720"/>
                <a:gd name="T57" fmla="*/ 1125 h 1234"/>
                <a:gd name="T58" fmla="*/ 1540 w 1720"/>
                <a:gd name="T59" fmla="*/ 1051 h 1234"/>
                <a:gd name="T60" fmla="*/ 1500 w 1720"/>
                <a:gd name="T61" fmla="*/ 1002 h 1234"/>
                <a:gd name="T62" fmla="*/ 1459 w 1720"/>
                <a:gd name="T63" fmla="*/ 954 h 1234"/>
                <a:gd name="T64" fmla="*/ 1469 w 1720"/>
                <a:gd name="T65" fmla="*/ 877 h 1234"/>
                <a:gd name="T66" fmla="*/ 1516 w 1720"/>
                <a:gd name="T67" fmla="*/ 836 h 1234"/>
                <a:gd name="T68" fmla="*/ 1544 w 1720"/>
                <a:gd name="T69" fmla="*/ 771 h 1234"/>
                <a:gd name="T70" fmla="*/ 1522 w 1720"/>
                <a:gd name="T71" fmla="*/ 688 h 1234"/>
                <a:gd name="T72" fmla="*/ 1467 w 1720"/>
                <a:gd name="T73" fmla="*/ 646 h 1234"/>
                <a:gd name="T74" fmla="*/ 1339 w 1720"/>
                <a:gd name="T75" fmla="*/ 607 h 1234"/>
                <a:gd name="T76" fmla="*/ 1304 w 1720"/>
                <a:gd name="T77" fmla="*/ 571 h 1234"/>
                <a:gd name="T78" fmla="*/ 1320 w 1720"/>
                <a:gd name="T79" fmla="*/ 487 h 1234"/>
                <a:gd name="T80" fmla="*/ 1398 w 1720"/>
                <a:gd name="T81" fmla="*/ 417 h 1234"/>
                <a:gd name="T82" fmla="*/ 1587 w 1720"/>
                <a:gd name="T83" fmla="*/ 338 h 1234"/>
                <a:gd name="T84" fmla="*/ 1682 w 1720"/>
                <a:gd name="T85" fmla="*/ 289 h 1234"/>
                <a:gd name="T86" fmla="*/ 1720 w 1720"/>
                <a:gd name="T87" fmla="*/ 220 h 1234"/>
                <a:gd name="T88" fmla="*/ 1707 w 1720"/>
                <a:gd name="T89" fmla="*/ 156 h 1234"/>
                <a:gd name="T90" fmla="*/ 1637 w 1720"/>
                <a:gd name="T91" fmla="*/ 82 h 1234"/>
                <a:gd name="T92" fmla="*/ 1497 w 1720"/>
                <a:gd name="T93" fmla="*/ 11 h 1234"/>
                <a:gd name="T94" fmla="*/ 1411 w 1720"/>
                <a:gd name="T95" fmla="*/ 2 h 1234"/>
                <a:gd name="T96" fmla="*/ 1225 w 1720"/>
                <a:gd name="T97" fmla="*/ 91 h 1234"/>
                <a:gd name="T98" fmla="*/ 944 w 1720"/>
                <a:gd name="T99" fmla="*/ 304 h 1234"/>
                <a:gd name="T100" fmla="*/ 572 w 1720"/>
                <a:gd name="T101" fmla="*/ 603 h 1234"/>
                <a:gd name="T102" fmla="*/ 376 w 1720"/>
                <a:gd name="T103" fmla="*/ 730 h 1234"/>
                <a:gd name="T104" fmla="*/ 261 w 1720"/>
                <a:gd name="T105" fmla="*/ 662 h 1234"/>
                <a:gd name="T106" fmla="*/ 169 w 1720"/>
                <a:gd name="T107" fmla="*/ 747 h 1234"/>
                <a:gd name="T108" fmla="*/ 4 w 1720"/>
                <a:gd name="T109" fmla="*/ 941 h 1234"/>
                <a:gd name="T110" fmla="*/ 15 w 1720"/>
                <a:gd name="T111" fmla="*/ 996 h 1234"/>
                <a:gd name="T112" fmla="*/ 63 w 1720"/>
                <a:gd name="T113" fmla="*/ 1043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0" h="1234">
                  <a:moveTo>
                    <a:pt x="1036" y="991"/>
                  </a:moveTo>
                  <a:lnTo>
                    <a:pt x="1070" y="968"/>
                  </a:lnTo>
                  <a:lnTo>
                    <a:pt x="1102" y="946"/>
                  </a:lnTo>
                  <a:lnTo>
                    <a:pt x="1110" y="942"/>
                  </a:lnTo>
                  <a:lnTo>
                    <a:pt x="1119" y="938"/>
                  </a:lnTo>
                  <a:lnTo>
                    <a:pt x="1129" y="935"/>
                  </a:lnTo>
                  <a:lnTo>
                    <a:pt x="1139" y="931"/>
                  </a:lnTo>
                  <a:lnTo>
                    <a:pt x="1151" y="929"/>
                  </a:lnTo>
                  <a:lnTo>
                    <a:pt x="1163" y="927"/>
                  </a:lnTo>
                  <a:lnTo>
                    <a:pt x="1177" y="926"/>
                  </a:lnTo>
                  <a:lnTo>
                    <a:pt x="1191" y="925"/>
                  </a:lnTo>
                  <a:lnTo>
                    <a:pt x="1205" y="926"/>
                  </a:lnTo>
                  <a:lnTo>
                    <a:pt x="1216" y="927"/>
                  </a:lnTo>
                  <a:lnTo>
                    <a:pt x="1223" y="928"/>
                  </a:lnTo>
                  <a:lnTo>
                    <a:pt x="1230" y="930"/>
                  </a:lnTo>
                  <a:lnTo>
                    <a:pt x="1241" y="938"/>
                  </a:lnTo>
                  <a:lnTo>
                    <a:pt x="1258" y="947"/>
                  </a:lnTo>
                  <a:lnTo>
                    <a:pt x="1252" y="954"/>
                  </a:lnTo>
                  <a:lnTo>
                    <a:pt x="1246" y="960"/>
                  </a:lnTo>
                  <a:lnTo>
                    <a:pt x="1239" y="967"/>
                  </a:lnTo>
                  <a:lnTo>
                    <a:pt x="1231" y="973"/>
                  </a:lnTo>
                  <a:lnTo>
                    <a:pt x="1212" y="987"/>
                  </a:lnTo>
                  <a:lnTo>
                    <a:pt x="1191" y="1000"/>
                  </a:lnTo>
                  <a:lnTo>
                    <a:pt x="1167" y="1013"/>
                  </a:lnTo>
                  <a:lnTo>
                    <a:pt x="1142" y="1026"/>
                  </a:lnTo>
                  <a:lnTo>
                    <a:pt x="1114" y="1039"/>
                  </a:lnTo>
                  <a:lnTo>
                    <a:pt x="1085" y="1050"/>
                  </a:lnTo>
                  <a:lnTo>
                    <a:pt x="1056" y="1061"/>
                  </a:lnTo>
                  <a:lnTo>
                    <a:pt x="1026" y="1071"/>
                  </a:lnTo>
                  <a:lnTo>
                    <a:pt x="996" y="1079"/>
                  </a:lnTo>
                  <a:lnTo>
                    <a:pt x="966" y="1087"/>
                  </a:lnTo>
                  <a:lnTo>
                    <a:pt x="938" y="1093"/>
                  </a:lnTo>
                  <a:lnTo>
                    <a:pt x="910" y="1098"/>
                  </a:lnTo>
                  <a:lnTo>
                    <a:pt x="884" y="1101"/>
                  </a:lnTo>
                  <a:lnTo>
                    <a:pt x="860" y="1102"/>
                  </a:lnTo>
                  <a:lnTo>
                    <a:pt x="750" y="1102"/>
                  </a:lnTo>
                  <a:lnTo>
                    <a:pt x="752" y="1089"/>
                  </a:lnTo>
                  <a:lnTo>
                    <a:pt x="754" y="1077"/>
                  </a:lnTo>
                  <a:lnTo>
                    <a:pt x="756" y="1065"/>
                  </a:lnTo>
                  <a:lnTo>
                    <a:pt x="759" y="1056"/>
                  </a:lnTo>
                  <a:lnTo>
                    <a:pt x="764" y="1046"/>
                  </a:lnTo>
                  <a:lnTo>
                    <a:pt x="768" y="1039"/>
                  </a:lnTo>
                  <a:lnTo>
                    <a:pt x="772" y="1030"/>
                  </a:lnTo>
                  <a:lnTo>
                    <a:pt x="779" y="1024"/>
                  </a:lnTo>
                  <a:lnTo>
                    <a:pt x="784" y="1018"/>
                  </a:lnTo>
                  <a:lnTo>
                    <a:pt x="791" y="1013"/>
                  </a:lnTo>
                  <a:lnTo>
                    <a:pt x="798" y="1007"/>
                  </a:lnTo>
                  <a:lnTo>
                    <a:pt x="806" y="1003"/>
                  </a:lnTo>
                  <a:lnTo>
                    <a:pt x="813" y="1000"/>
                  </a:lnTo>
                  <a:lnTo>
                    <a:pt x="822" y="997"/>
                  </a:lnTo>
                  <a:lnTo>
                    <a:pt x="830" y="995"/>
                  </a:lnTo>
                  <a:lnTo>
                    <a:pt x="840" y="992"/>
                  </a:lnTo>
                  <a:lnTo>
                    <a:pt x="860" y="990"/>
                  </a:lnTo>
                  <a:lnTo>
                    <a:pt x="882" y="988"/>
                  </a:lnTo>
                  <a:lnTo>
                    <a:pt x="904" y="988"/>
                  </a:lnTo>
                  <a:lnTo>
                    <a:pt x="928" y="988"/>
                  </a:lnTo>
                  <a:lnTo>
                    <a:pt x="981" y="990"/>
                  </a:lnTo>
                  <a:lnTo>
                    <a:pt x="1036" y="991"/>
                  </a:lnTo>
                  <a:close/>
                  <a:moveTo>
                    <a:pt x="111" y="1058"/>
                  </a:moveTo>
                  <a:lnTo>
                    <a:pt x="135" y="1055"/>
                  </a:lnTo>
                  <a:lnTo>
                    <a:pt x="159" y="1048"/>
                  </a:lnTo>
                  <a:lnTo>
                    <a:pt x="186" y="1036"/>
                  </a:lnTo>
                  <a:lnTo>
                    <a:pt x="214" y="1021"/>
                  </a:lnTo>
                  <a:lnTo>
                    <a:pt x="244" y="1002"/>
                  </a:lnTo>
                  <a:lnTo>
                    <a:pt x="274" y="981"/>
                  </a:lnTo>
                  <a:lnTo>
                    <a:pt x="306" y="955"/>
                  </a:lnTo>
                  <a:lnTo>
                    <a:pt x="339" y="927"/>
                  </a:lnTo>
                  <a:lnTo>
                    <a:pt x="373" y="896"/>
                  </a:lnTo>
                  <a:lnTo>
                    <a:pt x="407" y="864"/>
                  </a:lnTo>
                  <a:lnTo>
                    <a:pt x="443" y="828"/>
                  </a:lnTo>
                  <a:lnTo>
                    <a:pt x="479" y="793"/>
                  </a:lnTo>
                  <a:lnTo>
                    <a:pt x="554" y="717"/>
                  </a:lnTo>
                  <a:lnTo>
                    <a:pt x="632" y="638"/>
                  </a:lnTo>
                  <a:lnTo>
                    <a:pt x="670" y="600"/>
                  </a:lnTo>
                  <a:lnTo>
                    <a:pt x="710" y="561"/>
                  </a:lnTo>
                  <a:lnTo>
                    <a:pt x="750" y="523"/>
                  </a:lnTo>
                  <a:lnTo>
                    <a:pt x="789" y="485"/>
                  </a:lnTo>
                  <a:lnTo>
                    <a:pt x="830" y="450"/>
                  </a:lnTo>
                  <a:lnTo>
                    <a:pt x="870" y="414"/>
                  </a:lnTo>
                  <a:lnTo>
                    <a:pt x="910" y="382"/>
                  </a:lnTo>
                  <a:lnTo>
                    <a:pt x="949" y="351"/>
                  </a:lnTo>
                  <a:lnTo>
                    <a:pt x="990" y="323"/>
                  </a:lnTo>
                  <a:lnTo>
                    <a:pt x="1029" y="297"/>
                  </a:lnTo>
                  <a:lnTo>
                    <a:pt x="1069" y="275"/>
                  </a:lnTo>
                  <a:lnTo>
                    <a:pt x="1107" y="257"/>
                  </a:lnTo>
                  <a:lnTo>
                    <a:pt x="1146" y="242"/>
                  </a:lnTo>
                  <a:lnTo>
                    <a:pt x="1183" y="230"/>
                  </a:lnTo>
                  <a:lnTo>
                    <a:pt x="1221" y="222"/>
                  </a:lnTo>
                  <a:lnTo>
                    <a:pt x="1258" y="220"/>
                  </a:lnTo>
                  <a:lnTo>
                    <a:pt x="1346" y="220"/>
                  </a:lnTo>
                  <a:lnTo>
                    <a:pt x="1342" y="228"/>
                  </a:lnTo>
                  <a:lnTo>
                    <a:pt x="1339" y="235"/>
                  </a:lnTo>
                  <a:lnTo>
                    <a:pt x="1334" y="244"/>
                  </a:lnTo>
                  <a:lnTo>
                    <a:pt x="1328" y="253"/>
                  </a:lnTo>
                  <a:lnTo>
                    <a:pt x="1313" y="272"/>
                  </a:lnTo>
                  <a:lnTo>
                    <a:pt x="1295" y="292"/>
                  </a:lnTo>
                  <a:lnTo>
                    <a:pt x="1275" y="313"/>
                  </a:lnTo>
                  <a:lnTo>
                    <a:pt x="1253" y="336"/>
                  </a:lnTo>
                  <a:lnTo>
                    <a:pt x="1230" y="357"/>
                  </a:lnTo>
                  <a:lnTo>
                    <a:pt x="1206" y="380"/>
                  </a:lnTo>
                  <a:lnTo>
                    <a:pt x="1159" y="422"/>
                  </a:lnTo>
                  <a:lnTo>
                    <a:pt x="1119" y="459"/>
                  </a:lnTo>
                  <a:lnTo>
                    <a:pt x="1104" y="475"/>
                  </a:lnTo>
                  <a:lnTo>
                    <a:pt x="1091" y="488"/>
                  </a:lnTo>
                  <a:lnTo>
                    <a:pt x="1087" y="494"/>
                  </a:lnTo>
                  <a:lnTo>
                    <a:pt x="1084" y="499"/>
                  </a:lnTo>
                  <a:lnTo>
                    <a:pt x="1081" y="503"/>
                  </a:lnTo>
                  <a:lnTo>
                    <a:pt x="1080" y="507"/>
                  </a:lnTo>
                  <a:lnTo>
                    <a:pt x="1081" y="518"/>
                  </a:lnTo>
                  <a:lnTo>
                    <a:pt x="1083" y="528"/>
                  </a:lnTo>
                  <a:lnTo>
                    <a:pt x="1085" y="538"/>
                  </a:lnTo>
                  <a:lnTo>
                    <a:pt x="1088" y="545"/>
                  </a:lnTo>
                  <a:lnTo>
                    <a:pt x="1094" y="559"/>
                  </a:lnTo>
                  <a:lnTo>
                    <a:pt x="1103" y="573"/>
                  </a:lnTo>
                  <a:lnTo>
                    <a:pt x="1107" y="579"/>
                  </a:lnTo>
                  <a:lnTo>
                    <a:pt x="1110" y="588"/>
                  </a:lnTo>
                  <a:lnTo>
                    <a:pt x="1115" y="597"/>
                  </a:lnTo>
                  <a:lnTo>
                    <a:pt x="1118" y="606"/>
                  </a:lnTo>
                  <a:lnTo>
                    <a:pt x="1121" y="617"/>
                  </a:lnTo>
                  <a:lnTo>
                    <a:pt x="1123" y="630"/>
                  </a:lnTo>
                  <a:lnTo>
                    <a:pt x="1124" y="644"/>
                  </a:lnTo>
                  <a:lnTo>
                    <a:pt x="1124" y="661"/>
                  </a:lnTo>
                  <a:lnTo>
                    <a:pt x="1124" y="728"/>
                  </a:lnTo>
                  <a:lnTo>
                    <a:pt x="1123" y="746"/>
                  </a:lnTo>
                  <a:lnTo>
                    <a:pt x="1119" y="763"/>
                  </a:lnTo>
                  <a:lnTo>
                    <a:pt x="1113" y="778"/>
                  </a:lnTo>
                  <a:lnTo>
                    <a:pt x="1103" y="792"/>
                  </a:lnTo>
                  <a:lnTo>
                    <a:pt x="1091" y="805"/>
                  </a:lnTo>
                  <a:lnTo>
                    <a:pt x="1078" y="817"/>
                  </a:lnTo>
                  <a:lnTo>
                    <a:pt x="1063" y="827"/>
                  </a:lnTo>
                  <a:lnTo>
                    <a:pt x="1046" y="837"/>
                  </a:lnTo>
                  <a:lnTo>
                    <a:pt x="1027" y="846"/>
                  </a:lnTo>
                  <a:lnTo>
                    <a:pt x="1007" y="854"/>
                  </a:lnTo>
                  <a:lnTo>
                    <a:pt x="986" y="862"/>
                  </a:lnTo>
                  <a:lnTo>
                    <a:pt x="964" y="869"/>
                  </a:lnTo>
                  <a:lnTo>
                    <a:pt x="918" y="883"/>
                  </a:lnTo>
                  <a:lnTo>
                    <a:pt x="871" y="897"/>
                  </a:lnTo>
                  <a:lnTo>
                    <a:pt x="847" y="905"/>
                  </a:lnTo>
                  <a:lnTo>
                    <a:pt x="824" y="912"/>
                  </a:lnTo>
                  <a:lnTo>
                    <a:pt x="801" y="920"/>
                  </a:lnTo>
                  <a:lnTo>
                    <a:pt x="779" y="928"/>
                  </a:lnTo>
                  <a:lnTo>
                    <a:pt x="756" y="938"/>
                  </a:lnTo>
                  <a:lnTo>
                    <a:pt x="736" y="948"/>
                  </a:lnTo>
                  <a:lnTo>
                    <a:pt x="715" y="959"/>
                  </a:lnTo>
                  <a:lnTo>
                    <a:pt x="697" y="971"/>
                  </a:lnTo>
                  <a:lnTo>
                    <a:pt x="680" y="985"/>
                  </a:lnTo>
                  <a:lnTo>
                    <a:pt x="665" y="1000"/>
                  </a:lnTo>
                  <a:lnTo>
                    <a:pt x="651" y="1016"/>
                  </a:lnTo>
                  <a:lnTo>
                    <a:pt x="639" y="1034"/>
                  </a:lnTo>
                  <a:lnTo>
                    <a:pt x="631" y="1054"/>
                  </a:lnTo>
                  <a:lnTo>
                    <a:pt x="623" y="1075"/>
                  </a:lnTo>
                  <a:lnTo>
                    <a:pt x="619" y="1099"/>
                  </a:lnTo>
                  <a:lnTo>
                    <a:pt x="618" y="1123"/>
                  </a:lnTo>
                  <a:lnTo>
                    <a:pt x="618" y="1234"/>
                  </a:lnTo>
                  <a:lnTo>
                    <a:pt x="658" y="1234"/>
                  </a:lnTo>
                  <a:lnTo>
                    <a:pt x="710" y="1233"/>
                  </a:lnTo>
                  <a:lnTo>
                    <a:pt x="771" y="1232"/>
                  </a:lnTo>
                  <a:lnTo>
                    <a:pt x="840" y="1228"/>
                  </a:lnTo>
                  <a:lnTo>
                    <a:pt x="914" y="1225"/>
                  </a:lnTo>
                  <a:lnTo>
                    <a:pt x="991" y="1221"/>
                  </a:lnTo>
                  <a:lnTo>
                    <a:pt x="1071" y="1215"/>
                  </a:lnTo>
                  <a:lnTo>
                    <a:pt x="1149" y="1208"/>
                  </a:lnTo>
                  <a:lnTo>
                    <a:pt x="1188" y="1204"/>
                  </a:lnTo>
                  <a:lnTo>
                    <a:pt x="1226" y="1198"/>
                  </a:lnTo>
                  <a:lnTo>
                    <a:pt x="1263" y="1193"/>
                  </a:lnTo>
                  <a:lnTo>
                    <a:pt x="1299" y="1188"/>
                  </a:lnTo>
                  <a:lnTo>
                    <a:pt x="1334" y="1182"/>
                  </a:lnTo>
                  <a:lnTo>
                    <a:pt x="1366" y="1176"/>
                  </a:lnTo>
                  <a:lnTo>
                    <a:pt x="1396" y="1168"/>
                  </a:lnTo>
                  <a:lnTo>
                    <a:pt x="1425" y="1161"/>
                  </a:lnTo>
                  <a:lnTo>
                    <a:pt x="1451" y="1153"/>
                  </a:lnTo>
                  <a:lnTo>
                    <a:pt x="1474" y="1144"/>
                  </a:lnTo>
                  <a:lnTo>
                    <a:pt x="1495" y="1135"/>
                  </a:lnTo>
                  <a:lnTo>
                    <a:pt x="1512" y="1125"/>
                  </a:lnTo>
                  <a:lnTo>
                    <a:pt x="1525" y="1115"/>
                  </a:lnTo>
                  <a:lnTo>
                    <a:pt x="1536" y="1104"/>
                  </a:lnTo>
                  <a:lnTo>
                    <a:pt x="1542" y="1092"/>
                  </a:lnTo>
                  <a:lnTo>
                    <a:pt x="1544" y="1079"/>
                  </a:lnTo>
                  <a:lnTo>
                    <a:pt x="1543" y="1064"/>
                  </a:lnTo>
                  <a:lnTo>
                    <a:pt x="1540" y="1051"/>
                  </a:lnTo>
                  <a:lnTo>
                    <a:pt x="1536" y="1041"/>
                  </a:lnTo>
                  <a:lnTo>
                    <a:pt x="1530" y="1031"/>
                  </a:lnTo>
                  <a:lnTo>
                    <a:pt x="1524" y="1023"/>
                  </a:lnTo>
                  <a:lnTo>
                    <a:pt x="1516" y="1015"/>
                  </a:lnTo>
                  <a:lnTo>
                    <a:pt x="1508" y="1009"/>
                  </a:lnTo>
                  <a:lnTo>
                    <a:pt x="1500" y="1002"/>
                  </a:lnTo>
                  <a:lnTo>
                    <a:pt x="1492" y="996"/>
                  </a:lnTo>
                  <a:lnTo>
                    <a:pt x="1484" y="989"/>
                  </a:lnTo>
                  <a:lnTo>
                    <a:pt x="1477" y="983"/>
                  </a:lnTo>
                  <a:lnTo>
                    <a:pt x="1469" y="974"/>
                  </a:lnTo>
                  <a:lnTo>
                    <a:pt x="1464" y="965"/>
                  </a:lnTo>
                  <a:lnTo>
                    <a:pt x="1459" y="954"/>
                  </a:lnTo>
                  <a:lnTo>
                    <a:pt x="1456" y="941"/>
                  </a:lnTo>
                  <a:lnTo>
                    <a:pt x="1456" y="925"/>
                  </a:lnTo>
                  <a:lnTo>
                    <a:pt x="1456" y="910"/>
                  </a:lnTo>
                  <a:lnTo>
                    <a:pt x="1459" y="897"/>
                  </a:lnTo>
                  <a:lnTo>
                    <a:pt x="1464" y="886"/>
                  </a:lnTo>
                  <a:lnTo>
                    <a:pt x="1469" y="877"/>
                  </a:lnTo>
                  <a:lnTo>
                    <a:pt x="1477" y="868"/>
                  </a:lnTo>
                  <a:lnTo>
                    <a:pt x="1484" y="862"/>
                  </a:lnTo>
                  <a:lnTo>
                    <a:pt x="1492" y="854"/>
                  </a:lnTo>
                  <a:lnTo>
                    <a:pt x="1500" y="849"/>
                  </a:lnTo>
                  <a:lnTo>
                    <a:pt x="1508" y="842"/>
                  </a:lnTo>
                  <a:lnTo>
                    <a:pt x="1516" y="836"/>
                  </a:lnTo>
                  <a:lnTo>
                    <a:pt x="1524" y="828"/>
                  </a:lnTo>
                  <a:lnTo>
                    <a:pt x="1530" y="820"/>
                  </a:lnTo>
                  <a:lnTo>
                    <a:pt x="1536" y="810"/>
                  </a:lnTo>
                  <a:lnTo>
                    <a:pt x="1540" y="799"/>
                  </a:lnTo>
                  <a:lnTo>
                    <a:pt x="1543" y="787"/>
                  </a:lnTo>
                  <a:lnTo>
                    <a:pt x="1544" y="771"/>
                  </a:lnTo>
                  <a:lnTo>
                    <a:pt x="1543" y="753"/>
                  </a:lnTo>
                  <a:lnTo>
                    <a:pt x="1541" y="737"/>
                  </a:lnTo>
                  <a:lnTo>
                    <a:pt x="1538" y="723"/>
                  </a:lnTo>
                  <a:lnTo>
                    <a:pt x="1533" y="710"/>
                  </a:lnTo>
                  <a:lnTo>
                    <a:pt x="1528" y="699"/>
                  </a:lnTo>
                  <a:lnTo>
                    <a:pt x="1522" y="688"/>
                  </a:lnTo>
                  <a:lnTo>
                    <a:pt x="1514" y="679"/>
                  </a:lnTo>
                  <a:lnTo>
                    <a:pt x="1506" y="671"/>
                  </a:lnTo>
                  <a:lnTo>
                    <a:pt x="1497" y="663"/>
                  </a:lnTo>
                  <a:lnTo>
                    <a:pt x="1487" y="657"/>
                  </a:lnTo>
                  <a:lnTo>
                    <a:pt x="1478" y="651"/>
                  </a:lnTo>
                  <a:lnTo>
                    <a:pt x="1467" y="646"/>
                  </a:lnTo>
                  <a:lnTo>
                    <a:pt x="1445" y="637"/>
                  </a:lnTo>
                  <a:lnTo>
                    <a:pt x="1423" y="631"/>
                  </a:lnTo>
                  <a:lnTo>
                    <a:pt x="1400" y="626"/>
                  </a:lnTo>
                  <a:lnTo>
                    <a:pt x="1378" y="620"/>
                  </a:lnTo>
                  <a:lnTo>
                    <a:pt x="1357" y="614"/>
                  </a:lnTo>
                  <a:lnTo>
                    <a:pt x="1339" y="607"/>
                  </a:lnTo>
                  <a:lnTo>
                    <a:pt x="1331" y="603"/>
                  </a:lnTo>
                  <a:lnTo>
                    <a:pt x="1324" y="598"/>
                  </a:lnTo>
                  <a:lnTo>
                    <a:pt x="1318" y="592"/>
                  </a:lnTo>
                  <a:lnTo>
                    <a:pt x="1311" y="586"/>
                  </a:lnTo>
                  <a:lnTo>
                    <a:pt x="1307" y="578"/>
                  </a:lnTo>
                  <a:lnTo>
                    <a:pt x="1304" y="571"/>
                  </a:lnTo>
                  <a:lnTo>
                    <a:pt x="1302" y="561"/>
                  </a:lnTo>
                  <a:lnTo>
                    <a:pt x="1302" y="551"/>
                  </a:lnTo>
                  <a:lnTo>
                    <a:pt x="1303" y="533"/>
                  </a:lnTo>
                  <a:lnTo>
                    <a:pt x="1306" y="517"/>
                  </a:lnTo>
                  <a:lnTo>
                    <a:pt x="1311" y="501"/>
                  </a:lnTo>
                  <a:lnTo>
                    <a:pt x="1320" y="487"/>
                  </a:lnTo>
                  <a:lnTo>
                    <a:pt x="1328" y="473"/>
                  </a:lnTo>
                  <a:lnTo>
                    <a:pt x="1340" y="460"/>
                  </a:lnTo>
                  <a:lnTo>
                    <a:pt x="1353" y="449"/>
                  </a:lnTo>
                  <a:lnTo>
                    <a:pt x="1367" y="438"/>
                  </a:lnTo>
                  <a:lnTo>
                    <a:pt x="1382" y="427"/>
                  </a:lnTo>
                  <a:lnTo>
                    <a:pt x="1398" y="417"/>
                  </a:lnTo>
                  <a:lnTo>
                    <a:pt x="1415" y="409"/>
                  </a:lnTo>
                  <a:lnTo>
                    <a:pt x="1434" y="399"/>
                  </a:lnTo>
                  <a:lnTo>
                    <a:pt x="1471" y="383"/>
                  </a:lnTo>
                  <a:lnTo>
                    <a:pt x="1511" y="368"/>
                  </a:lnTo>
                  <a:lnTo>
                    <a:pt x="1550" y="353"/>
                  </a:lnTo>
                  <a:lnTo>
                    <a:pt x="1587" y="338"/>
                  </a:lnTo>
                  <a:lnTo>
                    <a:pt x="1605" y="331"/>
                  </a:lnTo>
                  <a:lnTo>
                    <a:pt x="1623" y="323"/>
                  </a:lnTo>
                  <a:lnTo>
                    <a:pt x="1640" y="316"/>
                  </a:lnTo>
                  <a:lnTo>
                    <a:pt x="1655" y="307"/>
                  </a:lnTo>
                  <a:lnTo>
                    <a:pt x="1669" y="298"/>
                  </a:lnTo>
                  <a:lnTo>
                    <a:pt x="1682" y="289"/>
                  </a:lnTo>
                  <a:lnTo>
                    <a:pt x="1692" y="279"/>
                  </a:lnTo>
                  <a:lnTo>
                    <a:pt x="1702" y="268"/>
                  </a:lnTo>
                  <a:lnTo>
                    <a:pt x="1710" y="258"/>
                  </a:lnTo>
                  <a:lnTo>
                    <a:pt x="1716" y="246"/>
                  </a:lnTo>
                  <a:lnTo>
                    <a:pt x="1719" y="234"/>
                  </a:lnTo>
                  <a:lnTo>
                    <a:pt x="1720" y="220"/>
                  </a:lnTo>
                  <a:lnTo>
                    <a:pt x="1720" y="199"/>
                  </a:lnTo>
                  <a:lnTo>
                    <a:pt x="1719" y="190"/>
                  </a:lnTo>
                  <a:lnTo>
                    <a:pt x="1718" y="181"/>
                  </a:lnTo>
                  <a:lnTo>
                    <a:pt x="1716" y="173"/>
                  </a:lnTo>
                  <a:lnTo>
                    <a:pt x="1712" y="164"/>
                  </a:lnTo>
                  <a:lnTo>
                    <a:pt x="1707" y="156"/>
                  </a:lnTo>
                  <a:lnTo>
                    <a:pt x="1702" y="147"/>
                  </a:lnTo>
                  <a:lnTo>
                    <a:pt x="1697" y="139"/>
                  </a:lnTo>
                  <a:lnTo>
                    <a:pt x="1689" y="130"/>
                  </a:lnTo>
                  <a:lnTo>
                    <a:pt x="1674" y="114"/>
                  </a:lnTo>
                  <a:lnTo>
                    <a:pt x="1656" y="97"/>
                  </a:lnTo>
                  <a:lnTo>
                    <a:pt x="1637" y="82"/>
                  </a:lnTo>
                  <a:lnTo>
                    <a:pt x="1615" y="67"/>
                  </a:lnTo>
                  <a:lnTo>
                    <a:pt x="1593" y="53"/>
                  </a:lnTo>
                  <a:lnTo>
                    <a:pt x="1569" y="40"/>
                  </a:lnTo>
                  <a:lnTo>
                    <a:pt x="1544" y="28"/>
                  </a:lnTo>
                  <a:lnTo>
                    <a:pt x="1521" y="18"/>
                  </a:lnTo>
                  <a:lnTo>
                    <a:pt x="1497" y="11"/>
                  </a:lnTo>
                  <a:lnTo>
                    <a:pt x="1474" y="4"/>
                  </a:lnTo>
                  <a:lnTo>
                    <a:pt x="1464" y="2"/>
                  </a:lnTo>
                  <a:lnTo>
                    <a:pt x="1453" y="1"/>
                  </a:lnTo>
                  <a:lnTo>
                    <a:pt x="1443" y="0"/>
                  </a:lnTo>
                  <a:lnTo>
                    <a:pt x="1434" y="0"/>
                  </a:lnTo>
                  <a:lnTo>
                    <a:pt x="1411" y="2"/>
                  </a:lnTo>
                  <a:lnTo>
                    <a:pt x="1385" y="9"/>
                  </a:lnTo>
                  <a:lnTo>
                    <a:pt x="1357" y="18"/>
                  </a:lnTo>
                  <a:lnTo>
                    <a:pt x="1327" y="32"/>
                  </a:lnTo>
                  <a:lnTo>
                    <a:pt x="1295" y="48"/>
                  </a:lnTo>
                  <a:lnTo>
                    <a:pt x="1261" y="69"/>
                  </a:lnTo>
                  <a:lnTo>
                    <a:pt x="1225" y="91"/>
                  </a:lnTo>
                  <a:lnTo>
                    <a:pt x="1188" y="116"/>
                  </a:lnTo>
                  <a:lnTo>
                    <a:pt x="1150" y="144"/>
                  </a:lnTo>
                  <a:lnTo>
                    <a:pt x="1110" y="173"/>
                  </a:lnTo>
                  <a:lnTo>
                    <a:pt x="1070" y="204"/>
                  </a:lnTo>
                  <a:lnTo>
                    <a:pt x="1028" y="236"/>
                  </a:lnTo>
                  <a:lnTo>
                    <a:pt x="944" y="304"/>
                  </a:lnTo>
                  <a:lnTo>
                    <a:pt x="858" y="372"/>
                  </a:lnTo>
                  <a:lnTo>
                    <a:pt x="773" y="442"/>
                  </a:lnTo>
                  <a:lnTo>
                    <a:pt x="690" y="510"/>
                  </a:lnTo>
                  <a:lnTo>
                    <a:pt x="650" y="543"/>
                  </a:lnTo>
                  <a:lnTo>
                    <a:pt x="610" y="573"/>
                  </a:lnTo>
                  <a:lnTo>
                    <a:pt x="572" y="603"/>
                  </a:lnTo>
                  <a:lnTo>
                    <a:pt x="535" y="630"/>
                  </a:lnTo>
                  <a:lnTo>
                    <a:pt x="500" y="656"/>
                  </a:lnTo>
                  <a:lnTo>
                    <a:pt x="466" y="678"/>
                  </a:lnTo>
                  <a:lnTo>
                    <a:pt x="434" y="699"/>
                  </a:lnTo>
                  <a:lnTo>
                    <a:pt x="404" y="716"/>
                  </a:lnTo>
                  <a:lnTo>
                    <a:pt x="376" y="730"/>
                  </a:lnTo>
                  <a:lnTo>
                    <a:pt x="351" y="740"/>
                  </a:lnTo>
                  <a:lnTo>
                    <a:pt x="329" y="747"/>
                  </a:lnTo>
                  <a:lnTo>
                    <a:pt x="310" y="749"/>
                  </a:lnTo>
                  <a:lnTo>
                    <a:pt x="334" y="662"/>
                  </a:lnTo>
                  <a:lnTo>
                    <a:pt x="266" y="661"/>
                  </a:lnTo>
                  <a:lnTo>
                    <a:pt x="261" y="662"/>
                  </a:lnTo>
                  <a:lnTo>
                    <a:pt x="257" y="664"/>
                  </a:lnTo>
                  <a:lnTo>
                    <a:pt x="252" y="667"/>
                  </a:lnTo>
                  <a:lnTo>
                    <a:pt x="245" y="673"/>
                  </a:lnTo>
                  <a:lnTo>
                    <a:pt x="230" y="686"/>
                  </a:lnTo>
                  <a:lnTo>
                    <a:pt x="211" y="703"/>
                  </a:lnTo>
                  <a:lnTo>
                    <a:pt x="169" y="747"/>
                  </a:lnTo>
                  <a:lnTo>
                    <a:pt x="122" y="797"/>
                  </a:lnTo>
                  <a:lnTo>
                    <a:pt x="77" y="849"/>
                  </a:lnTo>
                  <a:lnTo>
                    <a:pt x="38" y="895"/>
                  </a:lnTo>
                  <a:lnTo>
                    <a:pt x="22" y="914"/>
                  </a:lnTo>
                  <a:lnTo>
                    <a:pt x="11" y="930"/>
                  </a:lnTo>
                  <a:lnTo>
                    <a:pt x="4" y="941"/>
                  </a:lnTo>
                  <a:lnTo>
                    <a:pt x="0" y="947"/>
                  </a:lnTo>
                  <a:lnTo>
                    <a:pt x="1" y="957"/>
                  </a:lnTo>
                  <a:lnTo>
                    <a:pt x="3" y="967"/>
                  </a:lnTo>
                  <a:lnTo>
                    <a:pt x="6" y="976"/>
                  </a:lnTo>
                  <a:lnTo>
                    <a:pt x="10" y="986"/>
                  </a:lnTo>
                  <a:lnTo>
                    <a:pt x="15" y="996"/>
                  </a:lnTo>
                  <a:lnTo>
                    <a:pt x="22" y="1005"/>
                  </a:lnTo>
                  <a:lnTo>
                    <a:pt x="28" y="1014"/>
                  </a:lnTo>
                  <a:lnTo>
                    <a:pt x="36" y="1021"/>
                  </a:lnTo>
                  <a:lnTo>
                    <a:pt x="44" y="1029"/>
                  </a:lnTo>
                  <a:lnTo>
                    <a:pt x="53" y="1036"/>
                  </a:lnTo>
                  <a:lnTo>
                    <a:pt x="63" y="1043"/>
                  </a:lnTo>
                  <a:lnTo>
                    <a:pt x="71" y="1047"/>
                  </a:lnTo>
                  <a:lnTo>
                    <a:pt x="81" y="1051"/>
                  </a:lnTo>
                  <a:lnTo>
                    <a:pt x="92" y="1055"/>
                  </a:lnTo>
                  <a:lnTo>
                    <a:pt x="101" y="1057"/>
                  </a:lnTo>
                  <a:lnTo>
                    <a:pt x="111" y="10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1024" y="2044"/>
              <a:ext cx="121" cy="88"/>
            </a:xfrm>
            <a:custGeom>
              <a:avLst/>
              <a:gdLst>
                <a:gd name="T0" fmla="*/ 968 w 1698"/>
                <a:gd name="T1" fmla="*/ 254 h 1234"/>
                <a:gd name="T2" fmla="*/ 853 w 1698"/>
                <a:gd name="T3" fmla="*/ 406 h 1234"/>
                <a:gd name="T4" fmla="*/ 490 w 1698"/>
                <a:gd name="T5" fmla="*/ 729 h 1234"/>
                <a:gd name="T6" fmla="*/ 367 w 1698"/>
                <a:gd name="T7" fmla="*/ 520 h 1234"/>
                <a:gd name="T8" fmla="*/ 240 w 1698"/>
                <a:gd name="T9" fmla="*/ 631 h 1234"/>
                <a:gd name="T10" fmla="*/ 171 w 1698"/>
                <a:gd name="T11" fmla="*/ 784 h 1234"/>
                <a:gd name="T12" fmla="*/ 87 w 1698"/>
                <a:gd name="T13" fmla="*/ 932 h 1234"/>
                <a:gd name="T14" fmla="*/ 0 w 1698"/>
                <a:gd name="T15" fmla="*/ 1051 h 1234"/>
                <a:gd name="T16" fmla="*/ 42 w 1698"/>
                <a:gd name="T17" fmla="*/ 1156 h 1234"/>
                <a:gd name="T18" fmla="*/ 136 w 1698"/>
                <a:gd name="T19" fmla="*/ 1231 h 1234"/>
                <a:gd name="T20" fmla="*/ 232 w 1698"/>
                <a:gd name="T21" fmla="*/ 1205 h 1234"/>
                <a:gd name="T22" fmla="*/ 538 w 1698"/>
                <a:gd name="T23" fmla="*/ 895 h 1234"/>
                <a:gd name="T24" fmla="*/ 858 w 1698"/>
                <a:gd name="T25" fmla="*/ 570 h 1234"/>
                <a:gd name="T26" fmla="*/ 942 w 1698"/>
                <a:gd name="T27" fmla="*/ 551 h 1234"/>
                <a:gd name="T28" fmla="*/ 947 w 1698"/>
                <a:gd name="T29" fmla="*/ 607 h 1234"/>
                <a:gd name="T30" fmla="*/ 884 w 1698"/>
                <a:gd name="T31" fmla="*/ 699 h 1234"/>
                <a:gd name="T32" fmla="*/ 882 w 1698"/>
                <a:gd name="T33" fmla="*/ 859 h 1234"/>
                <a:gd name="T34" fmla="*/ 606 w 1698"/>
                <a:gd name="T35" fmla="*/ 1018 h 1234"/>
                <a:gd name="T36" fmla="*/ 600 w 1698"/>
                <a:gd name="T37" fmla="*/ 1095 h 1234"/>
                <a:gd name="T38" fmla="*/ 645 w 1698"/>
                <a:gd name="T39" fmla="*/ 1136 h 1234"/>
                <a:gd name="T40" fmla="*/ 721 w 1698"/>
                <a:gd name="T41" fmla="*/ 1138 h 1234"/>
                <a:gd name="T42" fmla="*/ 787 w 1698"/>
                <a:gd name="T43" fmla="*/ 1074 h 1234"/>
                <a:gd name="T44" fmla="*/ 865 w 1698"/>
                <a:gd name="T45" fmla="*/ 1083 h 1234"/>
                <a:gd name="T46" fmla="*/ 896 w 1698"/>
                <a:gd name="T47" fmla="*/ 1121 h 1234"/>
                <a:gd name="T48" fmla="*/ 965 w 1698"/>
                <a:gd name="T49" fmla="*/ 1109 h 1234"/>
                <a:gd name="T50" fmla="*/ 1039 w 1698"/>
                <a:gd name="T51" fmla="*/ 994 h 1234"/>
                <a:gd name="T52" fmla="*/ 1104 w 1698"/>
                <a:gd name="T53" fmla="*/ 914 h 1234"/>
                <a:gd name="T54" fmla="*/ 1166 w 1698"/>
                <a:gd name="T55" fmla="*/ 920 h 1234"/>
                <a:gd name="T56" fmla="*/ 1149 w 1698"/>
                <a:gd name="T57" fmla="*/ 972 h 1234"/>
                <a:gd name="T58" fmla="*/ 1054 w 1698"/>
                <a:gd name="T59" fmla="*/ 1093 h 1234"/>
                <a:gd name="T60" fmla="*/ 1106 w 1698"/>
                <a:gd name="T61" fmla="*/ 1128 h 1234"/>
                <a:gd name="T62" fmla="*/ 1423 w 1698"/>
                <a:gd name="T63" fmla="*/ 995 h 1234"/>
                <a:gd name="T64" fmla="*/ 1521 w 1698"/>
                <a:gd name="T65" fmla="*/ 911 h 1234"/>
                <a:gd name="T66" fmla="*/ 1482 w 1698"/>
                <a:gd name="T67" fmla="*/ 795 h 1234"/>
                <a:gd name="T68" fmla="*/ 1371 w 1698"/>
                <a:gd name="T69" fmla="*/ 690 h 1234"/>
                <a:gd name="T70" fmla="*/ 1278 w 1698"/>
                <a:gd name="T71" fmla="*/ 685 h 1234"/>
                <a:gd name="T72" fmla="*/ 1205 w 1698"/>
                <a:gd name="T73" fmla="*/ 749 h 1234"/>
                <a:gd name="T74" fmla="*/ 1133 w 1698"/>
                <a:gd name="T75" fmla="*/ 793 h 1234"/>
                <a:gd name="T76" fmla="*/ 1093 w 1698"/>
                <a:gd name="T77" fmla="*/ 778 h 1234"/>
                <a:gd name="T78" fmla="*/ 1087 w 1698"/>
                <a:gd name="T79" fmla="*/ 674 h 1234"/>
                <a:gd name="T80" fmla="*/ 1223 w 1698"/>
                <a:gd name="T81" fmla="*/ 544 h 1234"/>
                <a:gd name="T82" fmla="*/ 1601 w 1698"/>
                <a:gd name="T83" fmla="*/ 330 h 1234"/>
                <a:gd name="T84" fmla="*/ 1698 w 1698"/>
                <a:gd name="T85" fmla="*/ 242 h 1234"/>
                <a:gd name="T86" fmla="*/ 1638 w 1698"/>
                <a:gd name="T87" fmla="*/ 79 h 1234"/>
                <a:gd name="T88" fmla="*/ 1538 w 1698"/>
                <a:gd name="T89" fmla="*/ 5 h 1234"/>
                <a:gd name="T90" fmla="*/ 1469 w 1698"/>
                <a:gd name="T91" fmla="*/ 17 h 1234"/>
                <a:gd name="T92" fmla="*/ 1362 w 1698"/>
                <a:gd name="T93" fmla="*/ 280 h 1234"/>
                <a:gd name="T94" fmla="*/ 1247 w 1698"/>
                <a:gd name="T95" fmla="*/ 434 h 1234"/>
                <a:gd name="T96" fmla="*/ 1141 w 1698"/>
                <a:gd name="T97" fmla="*/ 483 h 1234"/>
                <a:gd name="T98" fmla="*/ 1138 w 1698"/>
                <a:gd name="T99" fmla="*/ 373 h 1234"/>
                <a:gd name="T100" fmla="*/ 1269 w 1698"/>
                <a:gd name="T101" fmla="*/ 281 h 1234"/>
                <a:gd name="T102" fmla="*/ 1355 w 1698"/>
                <a:gd name="T103" fmla="*/ 183 h 1234"/>
                <a:gd name="T104" fmla="*/ 1340 w 1698"/>
                <a:gd name="T105" fmla="*/ 157 h 1234"/>
                <a:gd name="T106" fmla="*/ 1191 w 1698"/>
                <a:gd name="T107" fmla="*/ 242 h 1234"/>
                <a:gd name="T108" fmla="*/ 1086 w 1698"/>
                <a:gd name="T109" fmla="*/ 123 h 1234"/>
                <a:gd name="T110" fmla="*/ 1014 w 1698"/>
                <a:gd name="T111" fmla="*/ 8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8" h="1234">
                  <a:moveTo>
                    <a:pt x="904" y="88"/>
                  </a:moveTo>
                  <a:lnTo>
                    <a:pt x="910" y="102"/>
                  </a:lnTo>
                  <a:lnTo>
                    <a:pt x="918" y="123"/>
                  </a:lnTo>
                  <a:lnTo>
                    <a:pt x="929" y="150"/>
                  </a:lnTo>
                  <a:lnTo>
                    <a:pt x="941" y="180"/>
                  </a:lnTo>
                  <a:lnTo>
                    <a:pt x="952" y="209"/>
                  </a:lnTo>
                  <a:lnTo>
                    <a:pt x="961" y="235"/>
                  </a:lnTo>
                  <a:lnTo>
                    <a:pt x="968" y="254"/>
                  </a:lnTo>
                  <a:lnTo>
                    <a:pt x="970" y="264"/>
                  </a:lnTo>
                  <a:lnTo>
                    <a:pt x="969" y="270"/>
                  </a:lnTo>
                  <a:lnTo>
                    <a:pt x="965" y="279"/>
                  </a:lnTo>
                  <a:lnTo>
                    <a:pt x="958" y="290"/>
                  </a:lnTo>
                  <a:lnTo>
                    <a:pt x="948" y="302"/>
                  </a:lnTo>
                  <a:lnTo>
                    <a:pt x="924" y="331"/>
                  </a:lnTo>
                  <a:lnTo>
                    <a:pt x="892" y="367"/>
                  </a:lnTo>
                  <a:lnTo>
                    <a:pt x="853" y="406"/>
                  </a:lnTo>
                  <a:lnTo>
                    <a:pt x="810" y="449"/>
                  </a:lnTo>
                  <a:lnTo>
                    <a:pt x="763" y="493"/>
                  </a:lnTo>
                  <a:lnTo>
                    <a:pt x="714" y="538"/>
                  </a:lnTo>
                  <a:lnTo>
                    <a:pt x="665" y="582"/>
                  </a:lnTo>
                  <a:lnTo>
                    <a:pt x="617" y="625"/>
                  </a:lnTo>
                  <a:lnTo>
                    <a:pt x="571" y="665"/>
                  </a:lnTo>
                  <a:lnTo>
                    <a:pt x="528" y="699"/>
                  </a:lnTo>
                  <a:lnTo>
                    <a:pt x="490" y="729"/>
                  </a:lnTo>
                  <a:lnTo>
                    <a:pt x="458" y="752"/>
                  </a:lnTo>
                  <a:lnTo>
                    <a:pt x="445" y="759"/>
                  </a:lnTo>
                  <a:lnTo>
                    <a:pt x="434" y="766"/>
                  </a:lnTo>
                  <a:lnTo>
                    <a:pt x="426" y="770"/>
                  </a:lnTo>
                  <a:lnTo>
                    <a:pt x="419" y="771"/>
                  </a:lnTo>
                  <a:lnTo>
                    <a:pt x="331" y="771"/>
                  </a:lnTo>
                  <a:lnTo>
                    <a:pt x="386" y="508"/>
                  </a:lnTo>
                  <a:lnTo>
                    <a:pt x="367" y="520"/>
                  </a:lnTo>
                  <a:lnTo>
                    <a:pt x="348" y="532"/>
                  </a:lnTo>
                  <a:lnTo>
                    <a:pt x="331" y="544"/>
                  </a:lnTo>
                  <a:lnTo>
                    <a:pt x="314" y="557"/>
                  </a:lnTo>
                  <a:lnTo>
                    <a:pt x="298" y="570"/>
                  </a:lnTo>
                  <a:lnTo>
                    <a:pt x="282" y="583"/>
                  </a:lnTo>
                  <a:lnTo>
                    <a:pt x="268" y="598"/>
                  </a:lnTo>
                  <a:lnTo>
                    <a:pt x="253" y="614"/>
                  </a:lnTo>
                  <a:lnTo>
                    <a:pt x="240" y="631"/>
                  </a:lnTo>
                  <a:lnTo>
                    <a:pt x="228" y="647"/>
                  </a:lnTo>
                  <a:lnTo>
                    <a:pt x="216" y="665"/>
                  </a:lnTo>
                  <a:lnTo>
                    <a:pt x="206" y="684"/>
                  </a:lnTo>
                  <a:lnTo>
                    <a:pt x="196" y="704"/>
                  </a:lnTo>
                  <a:lnTo>
                    <a:pt x="188" y="725"/>
                  </a:lnTo>
                  <a:lnTo>
                    <a:pt x="181" y="747"/>
                  </a:lnTo>
                  <a:lnTo>
                    <a:pt x="174" y="769"/>
                  </a:lnTo>
                  <a:lnTo>
                    <a:pt x="171" y="784"/>
                  </a:lnTo>
                  <a:lnTo>
                    <a:pt x="167" y="799"/>
                  </a:lnTo>
                  <a:lnTo>
                    <a:pt x="161" y="813"/>
                  </a:lnTo>
                  <a:lnTo>
                    <a:pt x="156" y="826"/>
                  </a:lnTo>
                  <a:lnTo>
                    <a:pt x="144" y="852"/>
                  </a:lnTo>
                  <a:lnTo>
                    <a:pt x="131" y="874"/>
                  </a:lnTo>
                  <a:lnTo>
                    <a:pt x="117" y="896"/>
                  </a:lnTo>
                  <a:lnTo>
                    <a:pt x="102" y="915"/>
                  </a:lnTo>
                  <a:lnTo>
                    <a:pt x="87" y="932"/>
                  </a:lnTo>
                  <a:lnTo>
                    <a:pt x="73" y="949"/>
                  </a:lnTo>
                  <a:lnTo>
                    <a:pt x="46" y="979"/>
                  </a:lnTo>
                  <a:lnTo>
                    <a:pt x="22" y="1006"/>
                  </a:lnTo>
                  <a:lnTo>
                    <a:pt x="13" y="1019"/>
                  </a:lnTo>
                  <a:lnTo>
                    <a:pt x="6" y="1032"/>
                  </a:lnTo>
                  <a:lnTo>
                    <a:pt x="4" y="1038"/>
                  </a:lnTo>
                  <a:lnTo>
                    <a:pt x="2" y="1045"/>
                  </a:lnTo>
                  <a:lnTo>
                    <a:pt x="0" y="1051"/>
                  </a:lnTo>
                  <a:lnTo>
                    <a:pt x="0" y="1058"/>
                  </a:lnTo>
                  <a:lnTo>
                    <a:pt x="2" y="1070"/>
                  </a:lnTo>
                  <a:lnTo>
                    <a:pt x="4" y="1084"/>
                  </a:lnTo>
                  <a:lnTo>
                    <a:pt x="9" y="1098"/>
                  </a:lnTo>
                  <a:lnTo>
                    <a:pt x="15" y="1113"/>
                  </a:lnTo>
                  <a:lnTo>
                    <a:pt x="23" y="1127"/>
                  </a:lnTo>
                  <a:lnTo>
                    <a:pt x="32" y="1142"/>
                  </a:lnTo>
                  <a:lnTo>
                    <a:pt x="42" y="1156"/>
                  </a:lnTo>
                  <a:lnTo>
                    <a:pt x="53" y="1170"/>
                  </a:lnTo>
                  <a:lnTo>
                    <a:pt x="65" y="1183"/>
                  </a:lnTo>
                  <a:lnTo>
                    <a:pt x="78" y="1195"/>
                  </a:lnTo>
                  <a:lnTo>
                    <a:pt x="90" y="1206"/>
                  </a:lnTo>
                  <a:lnTo>
                    <a:pt x="104" y="1215"/>
                  </a:lnTo>
                  <a:lnTo>
                    <a:pt x="116" y="1223"/>
                  </a:lnTo>
                  <a:lnTo>
                    <a:pt x="129" y="1229"/>
                  </a:lnTo>
                  <a:lnTo>
                    <a:pt x="136" y="1231"/>
                  </a:lnTo>
                  <a:lnTo>
                    <a:pt x="142" y="1232"/>
                  </a:lnTo>
                  <a:lnTo>
                    <a:pt x="149" y="1234"/>
                  </a:lnTo>
                  <a:lnTo>
                    <a:pt x="154" y="1234"/>
                  </a:lnTo>
                  <a:lnTo>
                    <a:pt x="177" y="1234"/>
                  </a:lnTo>
                  <a:lnTo>
                    <a:pt x="187" y="1231"/>
                  </a:lnTo>
                  <a:lnTo>
                    <a:pt x="200" y="1226"/>
                  </a:lnTo>
                  <a:lnTo>
                    <a:pt x="215" y="1217"/>
                  </a:lnTo>
                  <a:lnTo>
                    <a:pt x="232" y="1205"/>
                  </a:lnTo>
                  <a:lnTo>
                    <a:pt x="251" y="1190"/>
                  </a:lnTo>
                  <a:lnTo>
                    <a:pt x="271" y="1171"/>
                  </a:lnTo>
                  <a:lnTo>
                    <a:pt x="294" y="1151"/>
                  </a:lnTo>
                  <a:lnTo>
                    <a:pt x="317" y="1128"/>
                  </a:lnTo>
                  <a:lnTo>
                    <a:pt x="368" y="1078"/>
                  </a:lnTo>
                  <a:lnTo>
                    <a:pt x="422" y="1020"/>
                  </a:lnTo>
                  <a:lnTo>
                    <a:pt x="479" y="959"/>
                  </a:lnTo>
                  <a:lnTo>
                    <a:pt x="538" y="895"/>
                  </a:lnTo>
                  <a:lnTo>
                    <a:pt x="597" y="830"/>
                  </a:lnTo>
                  <a:lnTo>
                    <a:pt x="655" y="768"/>
                  </a:lnTo>
                  <a:lnTo>
                    <a:pt x="712" y="708"/>
                  </a:lnTo>
                  <a:lnTo>
                    <a:pt x="766" y="654"/>
                  </a:lnTo>
                  <a:lnTo>
                    <a:pt x="791" y="630"/>
                  </a:lnTo>
                  <a:lnTo>
                    <a:pt x="814" y="607"/>
                  </a:lnTo>
                  <a:lnTo>
                    <a:pt x="838" y="587"/>
                  </a:lnTo>
                  <a:lnTo>
                    <a:pt x="858" y="570"/>
                  </a:lnTo>
                  <a:lnTo>
                    <a:pt x="879" y="555"/>
                  </a:lnTo>
                  <a:lnTo>
                    <a:pt x="896" y="543"/>
                  </a:lnTo>
                  <a:lnTo>
                    <a:pt x="912" y="534"/>
                  </a:lnTo>
                  <a:lnTo>
                    <a:pt x="926" y="529"/>
                  </a:lnTo>
                  <a:lnTo>
                    <a:pt x="931" y="538"/>
                  </a:lnTo>
                  <a:lnTo>
                    <a:pt x="936" y="545"/>
                  </a:lnTo>
                  <a:lnTo>
                    <a:pt x="939" y="549"/>
                  </a:lnTo>
                  <a:lnTo>
                    <a:pt x="942" y="551"/>
                  </a:lnTo>
                  <a:lnTo>
                    <a:pt x="946" y="552"/>
                  </a:lnTo>
                  <a:lnTo>
                    <a:pt x="948" y="552"/>
                  </a:lnTo>
                  <a:lnTo>
                    <a:pt x="948" y="552"/>
                  </a:lnTo>
                  <a:lnTo>
                    <a:pt x="948" y="557"/>
                  </a:lnTo>
                  <a:lnTo>
                    <a:pt x="948" y="571"/>
                  </a:lnTo>
                  <a:lnTo>
                    <a:pt x="948" y="595"/>
                  </a:lnTo>
                  <a:lnTo>
                    <a:pt x="947" y="601"/>
                  </a:lnTo>
                  <a:lnTo>
                    <a:pt x="947" y="607"/>
                  </a:lnTo>
                  <a:lnTo>
                    <a:pt x="945" y="614"/>
                  </a:lnTo>
                  <a:lnTo>
                    <a:pt x="943" y="621"/>
                  </a:lnTo>
                  <a:lnTo>
                    <a:pt x="937" y="634"/>
                  </a:lnTo>
                  <a:lnTo>
                    <a:pt x="929" y="647"/>
                  </a:lnTo>
                  <a:lnTo>
                    <a:pt x="919" y="660"/>
                  </a:lnTo>
                  <a:lnTo>
                    <a:pt x="909" y="674"/>
                  </a:lnTo>
                  <a:lnTo>
                    <a:pt x="897" y="686"/>
                  </a:lnTo>
                  <a:lnTo>
                    <a:pt x="884" y="699"/>
                  </a:lnTo>
                  <a:lnTo>
                    <a:pt x="858" y="725"/>
                  </a:lnTo>
                  <a:lnTo>
                    <a:pt x="834" y="749"/>
                  </a:lnTo>
                  <a:lnTo>
                    <a:pt x="822" y="760"/>
                  </a:lnTo>
                  <a:lnTo>
                    <a:pt x="811" y="772"/>
                  </a:lnTo>
                  <a:lnTo>
                    <a:pt x="801" y="783"/>
                  </a:lnTo>
                  <a:lnTo>
                    <a:pt x="794" y="793"/>
                  </a:lnTo>
                  <a:lnTo>
                    <a:pt x="881" y="819"/>
                  </a:lnTo>
                  <a:lnTo>
                    <a:pt x="882" y="859"/>
                  </a:lnTo>
                  <a:lnTo>
                    <a:pt x="664" y="913"/>
                  </a:lnTo>
                  <a:lnTo>
                    <a:pt x="653" y="929"/>
                  </a:lnTo>
                  <a:lnTo>
                    <a:pt x="641" y="946"/>
                  </a:lnTo>
                  <a:lnTo>
                    <a:pt x="630" y="964"/>
                  </a:lnTo>
                  <a:lnTo>
                    <a:pt x="619" y="985"/>
                  </a:lnTo>
                  <a:lnTo>
                    <a:pt x="615" y="995"/>
                  </a:lnTo>
                  <a:lnTo>
                    <a:pt x="609" y="1007"/>
                  </a:lnTo>
                  <a:lnTo>
                    <a:pt x="606" y="1018"/>
                  </a:lnTo>
                  <a:lnTo>
                    <a:pt x="602" y="1030"/>
                  </a:lnTo>
                  <a:lnTo>
                    <a:pt x="600" y="1042"/>
                  </a:lnTo>
                  <a:lnTo>
                    <a:pt x="597" y="1054"/>
                  </a:lnTo>
                  <a:lnTo>
                    <a:pt x="596" y="1066"/>
                  </a:lnTo>
                  <a:lnTo>
                    <a:pt x="595" y="1079"/>
                  </a:lnTo>
                  <a:lnTo>
                    <a:pt x="596" y="1084"/>
                  </a:lnTo>
                  <a:lnTo>
                    <a:pt x="597" y="1090"/>
                  </a:lnTo>
                  <a:lnTo>
                    <a:pt x="600" y="1095"/>
                  </a:lnTo>
                  <a:lnTo>
                    <a:pt x="603" y="1102"/>
                  </a:lnTo>
                  <a:lnTo>
                    <a:pt x="607" y="1107"/>
                  </a:lnTo>
                  <a:lnTo>
                    <a:pt x="612" y="1112"/>
                  </a:lnTo>
                  <a:lnTo>
                    <a:pt x="618" y="1118"/>
                  </a:lnTo>
                  <a:lnTo>
                    <a:pt x="623" y="1123"/>
                  </a:lnTo>
                  <a:lnTo>
                    <a:pt x="630" y="1127"/>
                  </a:lnTo>
                  <a:lnTo>
                    <a:pt x="637" y="1132"/>
                  </a:lnTo>
                  <a:lnTo>
                    <a:pt x="645" y="1136"/>
                  </a:lnTo>
                  <a:lnTo>
                    <a:pt x="652" y="1139"/>
                  </a:lnTo>
                  <a:lnTo>
                    <a:pt x="660" y="1141"/>
                  </a:lnTo>
                  <a:lnTo>
                    <a:pt x="667" y="1143"/>
                  </a:lnTo>
                  <a:lnTo>
                    <a:pt x="676" y="1146"/>
                  </a:lnTo>
                  <a:lnTo>
                    <a:pt x="683" y="1146"/>
                  </a:lnTo>
                  <a:lnTo>
                    <a:pt x="698" y="1145"/>
                  </a:lnTo>
                  <a:lnTo>
                    <a:pt x="710" y="1142"/>
                  </a:lnTo>
                  <a:lnTo>
                    <a:pt x="721" y="1138"/>
                  </a:lnTo>
                  <a:lnTo>
                    <a:pt x="731" y="1133"/>
                  </a:lnTo>
                  <a:lnTo>
                    <a:pt x="739" y="1126"/>
                  </a:lnTo>
                  <a:lnTo>
                    <a:pt x="747" y="1119"/>
                  </a:lnTo>
                  <a:lnTo>
                    <a:pt x="754" y="1110"/>
                  </a:lnTo>
                  <a:lnTo>
                    <a:pt x="762" y="1102"/>
                  </a:lnTo>
                  <a:lnTo>
                    <a:pt x="769" y="1092"/>
                  </a:lnTo>
                  <a:lnTo>
                    <a:pt x="778" y="1083"/>
                  </a:lnTo>
                  <a:lnTo>
                    <a:pt x="787" y="1074"/>
                  </a:lnTo>
                  <a:lnTo>
                    <a:pt x="798" y="1065"/>
                  </a:lnTo>
                  <a:lnTo>
                    <a:pt x="810" y="1057"/>
                  </a:lnTo>
                  <a:lnTo>
                    <a:pt x="824" y="1049"/>
                  </a:lnTo>
                  <a:lnTo>
                    <a:pt x="841" y="1042"/>
                  </a:lnTo>
                  <a:lnTo>
                    <a:pt x="860" y="1035"/>
                  </a:lnTo>
                  <a:lnTo>
                    <a:pt x="861" y="1057"/>
                  </a:lnTo>
                  <a:lnTo>
                    <a:pt x="864" y="1076"/>
                  </a:lnTo>
                  <a:lnTo>
                    <a:pt x="865" y="1083"/>
                  </a:lnTo>
                  <a:lnTo>
                    <a:pt x="866" y="1091"/>
                  </a:lnTo>
                  <a:lnTo>
                    <a:pt x="868" y="1097"/>
                  </a:lnTo>
                  <a:lnTo>
                    <a:pt x="870" y="1103"/>
                  </a:lnTo>
                  <a:lnTo>
                    <a:pt x="873" y="1108"/>
                  </a:lnTo>
                  <a:lnTo>
                    <a:pt x="878" y="1112"/>
                  </a:lnTo>
                  <a:lnTo>
                    <a:pt x="882" y="1116"/>
                  </a:lnTo>
                  <a:lnTo>
                    <a:pt x="888" y="1119"/>
                  </a:lnTo>
                  <a:lnTo>
                    <a:pt x="896" y="1121"/>
                  </a:lnTo>
                  <a:lnTo>
                    <a:pt x="904" y="1122"/>
                  </a:lnTo>
                  <a:lnTo>
                    <a:pt x="914" y="1123"/>
                  </a:lnTo>
                  <a:lnTo>
                    <a:pt x="926" y="1123"/>
                  </a:lnTo>
                  <a:lnTo>
                    <a:pt x="934" y="1123"/>
                  </a:lnTo>
                  <a:lnTo>
                    <a:pt x="942" y="1121"/>
                  </a:lnTo>
                  <a:lnTo>
                    <a:pt x="951" y="1118"/>
                  </a:lnTo>
                  <a:lnTo>
                    <a:pt x="957" y="1114"/>
                  </a:lnTo>
                  <a:lnTo>
                    <a:pt x="965" y="1109"/>
                  </a:lnTo>
                  <a:lnTo>
                    <a:pt x="971" y="1104"/>
                  </a:lnTo>
                  <a:lnTo>
                    <a:pt x="977" y="1096"/>
                  </a:lnTo>
                  <a:lnTo>
                    <a:pt x="984" y="1090"/>
                  </a:lnTo>
                  <a:lnTo>
                    <a:pt x="996" y="1073"/>
                  </a:lnTo>
                  <a:lnTo>
                    <a:pt x="1006" y="1054"/>
                  </a:lnTo>
                  <a:lnTo>
                    <a:pt x="1017" y="1035"/>
                  </a:lnTo>
                  <a:lnTo>
                    <a:pt x="1028" y="1015"/>
                  </a:lnTo>
                  <a:lnTo>
                    <a:pt x="1039" y="994"/>
                  </a:lnTo>
                  <a:lnTo>
                    <a:pt x="1048" y="975"/>
                  </a:lnTo>
                  <a:lnTo>
                    <a:pt x="1060" y="957"/>
                  </a:lnTo>
                  <a:lnTo>
                    <a:pt x="1071" y="941"/>
                  </a:lnTo>
                  <a:lnTo>
                    <a:pt x="1077" y="934"/>
                  </a:lnTo>
                  <a:lnTo>
                    <a:pt x="1084" y="928"/>
                  </a:lnTo>
                  <a:lnTo>
                    <a:pt x="1090" y="921"/>
                  </a:lnTo>
                  <a:lnTo>
                    <a:pt x="1097" y="917"/>
                  </a:lnTo>
                  <a:lnTo>
                    <a:pt x="1104" y="914"/>
                  </a:lnTo>
                  <a:lnTo>
                    <a:pt x="1112" y="911"/>
                  </a:lnTo>
                  <a:lnTo>
                    <a:pt x="1119" y="910"/>
                  </a:lnTo>
                  <a:lnTo>
                    <a:pt x="1127" y="910"/>
                  </a:lnTo>
                  <a:lnTo>
                    <a:pt x="1138" y="911"/>
                  </a:lnTo>
                  <a:lnTo>
                    <a:pt x="1148" y="912"/>
                  </a:lnTo>
                  <a:lnTo>
                    <a:pt x="1156" y="915"/>
                  </a:lnTo>
                  <a:lnTo>
                    <a:pt x="1162" y="917"/>
                  </a:lnTo>
                  <a:lnTo>
                    <a:pt x="1166" y="920"/>
                  </a:lnTo>
                  <a:lnTo>
                    <a:pt x="1170" y="925"/>
                  </a:lnTo>
                  <a:lnTo>
                    <a:pt x="1171" y="929"/>
                  </a:lnTo>
                  <a:lnTo>
                    <a:pt x="1171" y="933"/>
                  </a:lnTo>
                  <a:lnTo>
                    <a:pt x="1170" y="939"/>
                  </a:lnTo>
                  <a:lnTo>
                    <a:pt x="1167" y="945"/>
                  </a:lnTo>
                  <a:lnTo>
                    <a:pt x="1164" y="951"/>
                  </a:lnTo>
                  <a:lnTo>
                    <a:pt x="1160" y="958"/>
                  </a:lnTo>
                  <a:lnTo>
                    <a:pt x="1149" y="972"/>
                  </a:lnTo>
                  <a:lnTo>
                    <a:pt x="1135" y="988"/>
                  </a:lnTo>
                  <a:lnTo>
                    <a:pt x="1120" y="1005"/>
                  </a:lnTo>
                  <a:lnTo>
                    <a:pt x="1104" y="1023"/>
                  </a:lnTo>
                  <a:lnTo>
                    <a:pt x="1088" y="1043"/>
                  </a:lnTo>
                  <a:lnTo>
                    <a:pt x="1073" y="1062"/>
                  </a:lnTo>
                  <a:lnTo>
                    <a:pt x="1067" y="1072"/>
                  </a:lnTo>
                  <a:lnTo>
                    <a:pt x="1060" y="1082"/>
                  </a:lnTo>
                  <a:lnTo>
                    <a:pt x="1054" y="1093"/>
                  </a:lnTo>
                  <a:lnTo>
                    <a:pt x="1048" y="1103"/>
                  </a:lnTo>
                  <a:lnTo>
                    <a:pt x="1044" y="1113"/>
                  </a:lnTo>
                  <a:lnTo>
                    <a:pt x="1041" y="1124"/>
                  </a:lnTo>
                  <a:lnTo>
                    <a:pt x="1038" y="1135"/>
                  </a:lnTo>
                  <a:lnTo>
                    <a:pt x="1036" y="1146"/>
                  </a:lnTo>
                  <a:lnTo>
                    <a:pt x="1053" y="1142"/>
                  </a:lnTo>
                  <a:lnTo>
                    <a:pt x="1076" y="1137"/>
                  </a:lnTo>
                  <a:lnTo>
                    <a:pt x="1106" y="1128"/>
                  </a:lnTo>
                  <a:lnTo>
                    <a:pt x="1141" y="1117"/>
                  </a:lnTo>
                  <a:lnTo>
                    <a:pt x="1179" y="1104"/>
                  </a:lnTo>
                  <a:lnTo>
                    <a:pt x="1219" y="1089"/>
                  </a:lnTo>
                  <a:lnTo>
                    <a:pt x="1262" y="1072"/>
                  </a:lnTo>
                  <a:lnTo>
                    <a:pt x="1304" y="1053"/>
                  </a:lnTo>
                  <a:lnTo>
                    <a:pt x="1346" y="1034"/>
                  </a:lnTo>
                  <a:lnTo>
                    <a:pt x="1385" y="1015"/>
                  </a:lnTo>
                  <a:lnTo>
                    <a:pt x="1423" y="995"/>
                  </a:lnTo>
                  <a:lnTo>
                    <a:pt x="1455" y="975"/>
                  </a:lnTo>
                  <a:lnTo>
                    <a:pt x="1469" y="965"/>
                  </a:lnTo>
                  <a:lnTo>
                    <a:pt x="1482" y="956"/>
                  </a:lnTo>
                  <a:lnTo>
                    <a:pt x="1494" y="946"/>
                  </a:lnTo>
                  <a:lnTo>
                    <a:pt x="1503" y="937"/>
                  </a:lnTo>
                  <a:lnTo>
                    <a:pt x="1511" y="928"/>
                  </a:lnTo>
                  <a:lnTo>
                    <a:pt x="1516" y="919"/>
                  </a:lnTo>
                  <a:lnTo>
                    <a:pt x="1521" y="911"/>
                  </a:lnTo>
                  <a:lnTo>
                    <a:pt x="1522" y="903"/>
                  </a:lnTo>
                  <a:lnTo>
                    <a:pt x="1522" y="881"/>
                  </a:lnTo>
                  <a:lnTo>
                    <a:pt x="1521" y="870"/>
                  </a:lnTo>
                  <a:lnTo>
                    <a:pt x="1516" y="857"/>
                  </a:lnTo>
                  <a:lnTo>
                    <a:pt x="1511" y="843"/>
                  </a:lnTo>
                  <a:lnTo>
                    <a:pt x="1502" y="828"/>
                  </a:lnTo>
                  <a:lnTo>
                    <a:pt x="1494" y="812"/>
                  </a:lnTo>
                  <a:lnTo>
                    <a:pt x="1482" y="795"/>
                  </a:lnTo>
                  <a:lnTo>
                    <a:pt x="1470" y="779"/>
                  </a:lnTo>
                  <a:lnTo>
                    <a:pt x="1457" y="762"/>
                  </a:lnTo>
                  <a:lnTo>
                    <a:pt x="1443" y="747"/>
                  </a:lnTo>
                  <a:lnTo>
                    <a:pt x="1428" y="732"/>
                  </a:lnTo>
                  <a:lnTo>
                    <a:pt x="1414" y="718"/>
                  </a:lnTo>
                  <a:lnTo>
                    <a:pt x="1399" y="707"/>
                  </a:lnTo>
                  <a:lnTo>
                    <a:pt x="1385" y="696"/>
                  </a:lnTo>
                  <a:lnTo>
                    <a:pt x="1371" y="690"/>
                  </a:lnTo>
                  <a:lnTo>
                    <a:pt x="1364" y="686"/>
                  </a:lnTo>
                  <a:lnTo>
                    <a:pt x="1357" y="684"/>
                  </a:lnTo>
                  <a:lnTo>
                    <a:pt x="1351" y="683"/>
                  </a:lnTo>
                  <a:lnTo>
                    <a:pt x="1345" y="683"/>
                  </a:lnTo>
                  <a:lnTo>
                    <a:pt x="1301" y="683"/>
                  </a:lnTo>
                  <a:lnTo>
                    <a:pt x="1293" y="683"/>
                  </a:lnTo>
                  <a:lnTo>
                    <a:pt x="1286" y="684"/>
                  </a:lnTo>
                  <a:lnTo>
                    <a:pt x="1278" y="685"/>
                  </a:lnTo>
                  <a:lnTo>
                    <a:pt x="1272" y="688"/>
                  </a:lnTo>
                  <a:lnTo>
                    <a:pt x="1259" y="693"/>
                  </a:lnTo>
                  <a:lnTo>
                    <a:pt x="1248" y="700"/>
                  </a:lnTo>
                  <a:lnTo>
                    <a:pt x="1238" y="708"/>
                  </a:lnTo>
                  <a:lnTo>
                    <a:pt x="1230" y="718"/>
                  </a:lnTo>
                  <a:lnTo>
                    <a:pt x="1221" y="727"/>
                  </a:lnTo>
                  <a:lnTo>
                    <a:pt x="1213" y="738"/>
                  </a:lnTo>
                  <a:lnTo>
                    <a:pt x="1205" y="749"/>
                  </a:lnTo>
                  <a:lnTo>
                    <a:pt x="1196" y="758"/>
                  </a:lnTo>
                  <a:lnTo>
                    <a:pt x="1187" y="768"/>
                  </a:lnTo>
                  <a:lnTo>
                    <a:pt x="1177" y="775"/>
                  </a:lnTo>
                  <a:lnTo>
                    <a:pt x="1166" y="783"/>
                  </a:lnTo>
                  <a:lnTo>
                    <a:pt x="1155" y="788"/>
                  </a:lnTo>
                  <a:lnTo>
                    <a:pt x="1147" y="791"/>
                  </a:lnTo>
                  <a:lnTo>
                    <a:pt x="1141" y="792"/>
                  </a:lnTo>
                  <a:lnTo>
                    <a:pt x="1133" y="793"/>
                  </a:lnTo>
                  <a:lnTo>
                    <a:pt x="1125" y="793"/>
                  </a:lnTo>
                  <a:lnTo>
                    <a:pt x="1119" y="793"/>
                  </a:lnTo>
                  <a:lnTo>
                    <a:pt x="1114" y="792"/>
                  </a:lnTo>
                  <a:lnTo>
                    <a:pt x="1109" y="791"/>
                  </a:lnTo>
                  <a:lnTo>
                    <a:pt x="1105" y="787"/>
                  </a:lnTo>
                  <a:lnTo>
                    <a:pt x="1101" y="785"/>
                  </a:lnTo>
                  <a:lnTo>
                    <a:pt x="1097" y="782"/>
                  </a:lnTo>
                  <a:lnTo>
                    <a:pt x="1093" y="778"/>
                  </a:lnTo>
                  <a:lnTo>
                    <a:pt x="1091" y="773"/>
                  </a:lnTo>
                  <a:lnTo>
                    <a:pt x="1086" y="764"/>
                  </a:lnTo>
                  <a:lnTo>
                    <a:pt x="1083" y="753"/>
                  </a:lnTo>
                  <a:lnTo>
                    <a:pt x="1082" y="740"/>
                  </a:lnTo>
                  <a:lnTo>
                    <a:pt x="1080" y="727"/>
                  </a:lnTo>
                  <a:lnTo>
                    <a:pt x="1080" y="705"/>
                  </a:lnTo>
                  <a:lnTo>
                    <a:pt x="1083" y="690"/>
                  </a:lnTo>
                  <a:lnTo>
                    <a:pt x="1087" y="674"/>
                  </a:lnTo>
                  <a:lnTo>
                    <a:pt x="1096" y="659"/>
                  </a:lnTo>
                  <a:lnTo>
                    <a:pt x="1107" y="642"/>
                  </a:lnTo>
                  <a:lnTo>
                    <a:pt x="1121" y="625"/>
                  </a:lnTo>
                  <a:lnTo>
                    <a:pt x="1137" y="609"/>
                  </a:lnTo>
                  <a:lnTo>
                    <a:pt x="1157" y="593"/>
                  </a:lnTo>
                  <a:lnTo>
                    <a:pt x="1177" y="577"/>
                  </a:lnTo>
                  <a:lnTo>
                    <a:pt x="1200" y="560"/>
                  </a:lnTo>
                  <a:lnTo>
                    <a:pt x="1223" y="544"/>
                  </a:lnTo>
                  <a:lnTo>
                    <a:pt x="1249" y="528"/>
                  </a:lnTo>
                  <a:lnTo>
                    <a:pt x="1276" y="511"/>
                  </a:lnTo>
                  <a:lnTo>
                    <a:pt x="1332" y="478"/>
                  </a:lnTo>
                  <a:lnTo>
                    <a:pt x="1390" y="447"/>
                  </a:lnTo>
                  <a:lnTo>
                    <a:pt x="1447" y="416"/>
                  </a:lnTo>
                  <a:lnTo>
                    <a:pt x="1502" y="386"/>
                  </a:lnTo>
                  <a:lnTo>
                    <a:pt x="1555" y="357"/>
                  </a:lnTo>
                  <a:lnTo>
                    <a:pt x="1601" y="330"/>
                  </a:lnTo>
                  <a:lnTo>
                    <a:pt x="1623" y="317"/>
                  </a:lnTo>
                  <a:lnTo>
                    <a:pt x="1641" y="305"/>
                  </a:lnTo>
                  <a:lnTo>
                    <a:pt x="1657" y="293"/>
                  </a:lnTo>
                  <a:lnTo>
                    <a:pt x="1671" y="282"/>
                  </a:lnTo>
                  <a:lnTo>
                    <a:pt x="1683" y="271"/>
                  </a:lnTo>
                  <a:lnTo>
                    <a:pt x="1691" y="261"/>
                  </a:lnTo>
                  <a:lnTo>
                    <a:pt x="1696" y="251"/>
                  </a:lnTo>
                  <a:lnTo>
                    <a:pt x="1698" y="242"/>
                  </a:lnTo>
                  <a:lnTo>
                    <a:pt x="1697" y="221"/>
                  </a:lnTo>
                  <a:lnTo>
                    <a:pt x="1694" y="199"/>
                  </a:lnTo>
                  <a:lnTo>
                    <a:pt x="1688" y="178"/>
                  </a:lnTo>
                  <a:lnTo>
                    <a:pt x="1682" y="157"/>
                  </a:lnTo>
                  <a:lnTo>
                    <a:pt x="1673" y="136"/>
                  </a:lnTo>
                  <a:lnTo>
                    <a:pt x="1662" y="116"/>
                  </a:lnTo>
                  <a:lnTo>
                    <a:pt x="1652" y="98"/>
                  </a:lnTo>
                  <a:lnTo>
                    <a:pt x="1638" y="79"/>
                  </a:lnTo>
                  <a:lnTo>
                    <a:pt x="1624" y="62"/>
                  </a:lnTo>
                  <a:lnTo>
                    <a:pt x="1609" y="47"/>
                  </a:lnTo>
                  <a:lnTo>
                    <a:pt x="1593" y="33"/>
                  </a:lnTo>
                  <a:lnTo>
                    <a:pt x="1575" y="22"/>
                  </a:lnTo>
                  <a:lnTo>
                    <a:pt x="1566" y="17"/>
                  </a:lnTo>
                  <a:lnTo>
                    <a:pt x="1557" y="13"/>
                  </a:lnTo>
                  <a:lnTo>
                    <a:pt x="1548" y="8"/>
                  </a:lnTo>
                  <a:lnTo>
                    <a:pt x="1538" y="5"/>
                  </a:lnTo>
                  <a:lnTo>
                    <a:pt x="1528" y="3"/>
                  </a:lnTo>
                  <a:lnTo>
                    <a:pt x="1519" y="1"/>
                  </a:lnTo>
                  <a:lnTo>
                    <a:pt x="1509" y="0"/>
                  </a:lnTo>
                  <a:lnTo>
                    <a:pt x="1499" y="0"/>
                  </a:lnTo>
                  <a:lnTo>
                    <a:pt x="1494" y="1"/>
                  </a:lnTo>
                  <a:lnTo>
                    <a:pt x="1486" y="5"/>
                  </a:lnTo>
                  <a:lnTo>
                    <a:pt x="1478" y="11"/>
                  </a:lnTo>
                  <a:lnTo>
                    <a:pt x="1469" y="17"/>
                  </a:lnTo>
                  <a:lnTo>
                    <a:pt x="1450" y="32"/>
                  </a:lnTo>
                  <a:lnTo>
                    <a:pt x="1434" y="44"/>
                  </a:lnTo>
                  <a:lnTo>
                    <a:pt x="1434" y="154"/>
                  </a:lnTo>
                  <a:lnTo>
                    <a:pt x="1419" y="177"/>
                  </a:lnTo>
                  <a:lnTo>
                    <a:pt x="1405" y="202"/>
                  </a:lnTo>
                  <a:lnTo>
                    <a:pt x="1391" y="227"/>
                  </a:lnTo>
                  <a:lnTo>
                    <a:pt x="1377" y="253"/>
                  </a:lnTo>
                  <a:lnTo>
                    <a:pt x="1362" y="280"/>
                  </a:lnTo>
                  <a:lnTo>
                    <a:pt x="1347" y="307"/>
                  </a:lnTo>
                  <a:lnTo>
                    <a:pt x="1332" y="332"/>
                  </a:lnTo>
                  <a:lnTo>
                    <a:pt x="1316" y="358"/>
                  </a:lnTo>
                  <a:lnTo>
                    <a:pt x="1297" y="382"/>
                  </a:lnTo>
                  <a:lnTo>
                    <a:pt x="1278" y="404"/>
                  </a:lnTo>
                  <a:lnTo>
                    <a:pt x="1268" y="415"/>
                  </a:lnTo>
                  <a:lnTo>
                    <a:pt x="1258" y="425"/>
                  </a:lnTo>
                  <a:lnTo>
                    <a:pt x="1247" y="434"/>
                  </a:lnTo>
                  <a:lnTo>
                    <a:pt x="1236" y="443"/>
                  </a:lnTo>
                  <a:lnTo>
                    <a:pt x="1223" y="452"/>
                  </a:lnTo>
                  <a:lnTo>
                    <a:pt x="1211" y="459"/>
                  </a:lnTo>
                  <a:lnTo>
                    <a:pt x="1199" y="465"/>
                  </a:lnTo>
                  <a:lnTo>
                    <a:pt x="1185" y="471"/>
                  </a:lnTo>
                  <a:lnTo>
                    <a:pt x="1171" y="476"/>
                  </a:lnTo>
                  <a:lnTo>
                    <a:pt x="1156" y="479"/>
                  </a:lnTo>
                  <a:lnTo>
                    <a:pt x="1141" y="483"/>
                  </a:lnTo>
                  <a:lnTo>
                    <a:pt x="1125" y="485"/>
                  </a:lnTo>
                  <a:lnTo>
                    <a:pt x="1125" y="418"/>
                  </a:lnTo>
                  <a:lnTo>
                    <a:pt x="1125" y="410"/>
                  </a:lnTo>
                  <a:lnTo>
                    <a:pt x="1127" y="402"/>
                  </a:lnTo>
                  <a:lnTo>
                    <a:pt x="1128" y="395"/>
                  </a:lnTo>
                  <a:lnTo>
                    <a:pt x="1131" y="387"/>
                  </a:lnTo>
                  <a:lnTo>
                    <a:pt x="1134" y="381"/>
                  </a:lnTo>
                  <a:lnTo>
                    <a:pt x="1138" y="373"/>
                  </a:lnTo>
                  <a:lnTo>
                    <a:pt x="1143" y="367"/>
                  </a:lnTo>
                  <a:lnTo>
                    <a:pt x="1148" y="361"/>
                  </a:lnTo>
                  <a:lnTo>
                    <a:pt x="1160" y="350"/>
                  </a:lnTo>
                  <a:lnTo>
                    <a:pt x="1174" y="339"/>
                  </a:lnTo>
                  <a:lnTo>
                    <a:pt x="1188" y="328"/>
                  </a:lnTo>
                  <a:lnTo>
                    <a:pt x="1204" y="318"/>
                  </a:lnTo>
                  <a:lnTo>
                    <a:pt x="1237" y="300"/>
                  </a:lnTo>
                  <a:lnTo>
                    <a:pt x="1269" y="281"/>
                  </a:lnTo>
                  <a:lnTo>
                    <a:pt x="1284" y="270"/>
                  </a:lnTo>
                  <a:lnTo>
                    <a:pt x="1298" y="261"/>
                  </a:lnTo>
                  <a:lnTo>
                    <a:pt x="1310" y="249"/>
                  </a:lnTo>
                  <a:lnTo>
                    <a:pt x="1321" y="237"/>
                  </a:lnTo>
                  <a:lnTo>
                    <a:pt x="1333" y="221"/>
                  </a:lnTo>
                  <a:lnTo>
                    <a:pt x="1342" y="206"/>
                  </a:lnTo>
                  <a:lnTo>
                    <a:pt x="1350" y="194"/>
                  </a:lnTo>
                  <a:lnTo>
                    <a:pt x="1355" y="183"/>
                  </a:lnTo>
                  <a:lnTo>
                    <a:pt x="1359" y="175"/>
                  </a:lnTo>
                  <a:lnTo>
                    <a:pt x="1360" y="168"/>
                  </a:lnTo>
                  <a:lnTo>
                    <a:pt x="1361" y="163"/>
                  </a:lnTo>
                  <a:lnTo>
                    <a:pt x="1359" y="159"/>
                  </a:lnTo>
                  <a:lnTo>
                    <a:pt x="1356" y="157"/>
                  </a:lnTo>
                  <a:lnTo>
                    <a:pt x="1352" y="155"/>
                  </a:lnTo>
                  <a:lnTo>
                    <a:pt x="1347" y="155"/>
                  </a:lnTo>
                  <a:lnTo>
                    <a:pt x="1340" y="157"/>
                  </a:lnTo>
                  <a:lnTo>
                    <a:pt x="1325" y="162"/>
                  </a:lnTo>
                  <a:lnTo>
                    <a:pt x="1308" y="169"/>
                  </a:lnTo>
                  <a:lnTo>
                    <a:pt x="1289" y="179"/>
                  </a:lnTo>
                  <a:lnTo>
                    <a:pt x="1269" y="191"/>
                  </a:lnTo>
                  <a:lnTo>
                    <a:pt x="1250" y="203"/>
                  </a:lnTo>
                  <a:lnTo>
                    <a:pt x="1232" y="214"/>
                  </a:lnTo>
                  <a:lnTo>
                    <a:pt x="1203" y="234"/>
                  </a:lnTo>
                  <a:lnTo>
                    <a:pt x="1191" y="242"/>
                  </a:lnTo>
                  <a:lnTo>
                    <a:pt x="1177" y="233"/>
                  </a:lnTo>
                  <a:lnTo>
                    <a:pt x="1165" y="221"/>
                  </a:lnTo>
                  <a:lnTo>
                    <a:pt x="1154" y="209"/>
                  </a:lnTo>
                  <a:lnTo>
                    <a:pt x="1143" y="197"/>
                  </a:lnTo>
                  <a:lnTo>
                    <a:pt x="1123" y="172"/>
                  </a:lnTo>
                  <a:lnTo>
                    <a:pt x="1104" y="146"/>
                  </a:lnTo>
                  <a:lnTo>
                    <a:pt x="1096" y="134"/>
                  </a:lnTo>
                  <a:lnTo>
                    <a:pt x="1086" y="123"/>
                  </a:lnTo>
                  <a:lnTo>
                    <a:pt x="1076" y="114"/>
                  </a:lnTo>
                  <a:lnTo>
                    <a:pt x="1065" y="105"/>
                  </a:lnTo>
                  <a:lnTo>
                    <a:pt x="1054" y="98"/>
                  </a:lnTo>
                  <a:lnTo>
                    <a:pt x="1042" y="92"/>
                  </a:lnTo>
                  <a:lnTo>
                    <a:pt x="1035" y="91"/>
                  </a:lnTo>
                  <a:lnTo>
                    <a:pt x="1029" y="89"/>
                  </a:lnTo>
                  <a:lnTo>
                    <a:pt x="1021" y="88"/>
                  </a:lnTo>
                  <a:lnTo>
                    <a:pt x="1014" y="88"/>
                  </a:lnTo>
                  <a:lnTo>
                    <a:pt x="904"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noEditPoints="1"/>
            </p:cNvSpPr>
            <p:nvPr/>
          </p:nvSpPr>
          <p:spPr bwMode="auto">
            <a:xfrm>
              <a:off x="1052" y="2129"/>
              <a:ext cx="79" cy="69"/>
            </a:xfrm>
            <a:custGeom>
              <a:avLst/>
              <a:gdLst>
                <a:gd name="T0" fmla="*/ 351 w 1102"/>
                <a:gd name="T1" fmla="*/ 370 h 973"/>
                <a:gd name="T2" fmla="*/ 331 w 1102"/>
                <a:gd name="T3" fmla="*/ 325 h 973"/>
                <a:gd name="T4" fmla="*/ 352 w 1102"/>
                <a:gd name="T5" fmla="*/ 277 h 973"/>
                <a:gd name="T6" fmla="*/ 390 w 1102"/>
                <a:gd name="T7" fmla="*/ 271 h 973"/>
                <a:gd name="T8" fmla="*/ 413 w 1102"/>
                <a:gd name="T9" fmla="*/ 298 h 973"/>
                <a:gd name="T10" fmla="*/ 410 w 1102"/>
                <a:gd name="T11" fmla="*/ 357 h 973"/>
                <a:gd name="T12" fmla="*/ 573 w 1102"/>
                <a:gd name="T13" fmla="*/ 378 h 973"/>
                <a:gd name="T14" fmla="*/ 585 w 1102"/>
                <a:gd name="T15" fmla="*/ 286 h 973"/>
                <a:gd name="T16" fmla="*/ 630 w 1102"/>
                <a:gd name="T17" fmla="*/ 201 h 973"/>
                <a:gd name="T18" fmla="*/ 682 w 1102"/>
                <a:gd name="T19" fmla="*/ 128 h 973"/>
                <a:gd name="T20" fmla="*/ 676 w 1102"/>
                <a:gd name="T21" fmla="*/ 70 h 973"/>
                <a:gd name="T22" fmla="*/ 649 w 1102"/>
                <a:gd name="T23" fmla="*/ 51 h 973"/>
                <a:gd name="T24" fmla="*/ 578 w 1102"/>
                <a:gd name="T25" fmla="*/ 53 h 973"/>
                <a:gd name="T26" fmla="*/ 437 w 1102"/>
                <a:gd name="T27" fmla="*/ 37 h 973"/>
                <a:gd name="T28" fmla="*/ 165 w 1102"/>
                <a:gd name="T29" fmla="*/ 302 h 973"/>
                <a:gd name="T30" fmla="*/ 25 w 1102"/>
                <a:gd name="T31" fmla="*/ 464 h 973"/>
                <a:gd name="T32" fmla="*/ 1 w 1102"/>
                <a:gd name="T33" fmla="*/ 537 h 973"/>
                <a:gd name="T34" fmla="*/ 30 w 1102"/>
                <a:gd name="T35" fmla="*/ 579 h 973"/>
                <a:gd name="T36" fmla="*/ 83 w 1102"/>
                <a:gd name="T37" fmla="*/ 614 h 973"/>
                <a:gd name="T38" fmla="*/ 126 w 1102"/>
                <a:gd name="T39" fmla="*/ 617 h 973"/>
                <a:gd name="T40" fmla="*/ 185 w 1102"/>
                <a:gd name="T41" fmla="*/ 542 h 973"/>
                <a:gd name="T42" fmla="*/ 230 w 1102"/>
                <a:gd name="T43" fmla="*/ 505 h 973"/>
                <a:gd name="T44" fmla="*/ 295 w 1102"/>
                <a:gd name="T45" fmla="*/ 488 h 973"/>
                <a:gd name="T46" fmla="*/ 357 w 1102"/>
                <a:gd name="T47" fmla="*/ 499 h 973"/>
                <a:gd name="T48" fmla="*/ 374 w 1102"/>
                <a:gd name="T49" fmla="*/ 537 h 973"/>
                <a:gd name="T50" fmla="*/ 365 w 1102"/>
                <a:gd name="T51" fmla="*/ 579 h 973"/>
                <a:gd name="T52" fmla="*/ 291 w 1102"/>
                <a:gd name="T53" fmla="*/ 624 h 973"/>
                <a:gd name="T54" fmla="*/ 267 w 1102"/>
                <a:gd name="T55" fmla="*/ 662 h 973"/>
                <a:gd name="T56" fmla="*/ 270 w 1102"/>
                <a:gd name="T57" fmla="*/ 705 h 973"/>
                <a:gd name="T58" fmla="*/ 327 w 1102"/>
                <a:gd name="T59" fmla="*/ 742 h 973"/>
                <a:gd name="T60" fmla="*/ 427 w 1102"/>
                <a:gd name="T61" fmla="*/ 944 h 973"/>
                <a:gd name="T62" fmla="*/ 496 w 1102"/>
                <a:gd name="T63" fmla="*/ 971 h 973"/>
                <a:gd name="T64" fmla="*/ 602 w 1102"/>
                <a:gd name="T65" fmla="*/ 965 h 973"/>
                <a:gd name="T66" fmla="*/ 737 w 1102"/>
                <a:gd name="T67" fmla="*/ 924 h 973"/>
                <a:gd name="T68" fmla="*/ 879 w 1102"/>
                <a:gd name="T69" fmla="*/ 859 h 973"/>
                <a:gd name="T70" fmla="*/ 1003 w 1102"/>
                <a:gd name="T71" fmla="*/ 779 h 973"/>
                <a:gd name="T72" fmla="*/ 1085 w 1102"/>
                <a:gd name="T73" fmla="*/ 695 h 973"/>
                <a:gd name="T74" fmla="*/ 1100 w 1102"/>
                <a:gd name="T75" fmla="*/ 632 h 973"/>
                <a:gd name="T76" fmla="*/ 1074 w 1102"/>
                <a:gd name="T77" fmla="*/ 599 h 973"/>
                <a:gd name="T78" fmla="*/ 1030 w 1102"/>
                <a:gd name="T79" fmla="*/ 579 h 973"/>
                <a:gd name="T80" fmla="*/ 904 w 1102"/>
                <a:gd name="T81" fmla="*/ 632 h 973"/>
                <a:gd name="T82" fmla="*/ 738 w 1102"/>
                <a:gd name="T83" fmla="*/ 752 h 973"/>
                <a:gd name="T84" fmla="*/ 627 w 1102"/>
                <a:gd name="T85" fmla="*/ 803 h 973"/>
                <a:gd name="T86" fmla="*/ 524 w 1102"/>
                <a:gd name="T87" fmla="*/ 819 h 973"/>
                <a:gd name="T88" fmla="*/ 499 w 1102"/>
                <a:gd name="T89" fmla="*/ 804 h 973"/>
                <a:gd name="T90" fmla="*/ 485 w 1102"/>
                <a:gd name="T91" fmla="*/ 731 h 973"/>
                <a:gd name="T92" fmla="*/ 507 w 1102"/>
                <a:gd name="T93" fmla="*/ 650 h 973"/>
                <a:gd name="T94" fmla="*/ 598 w 1102"/>
                <a:gd name="T95" fmla="*/ 515 h 973"/>
                <a:gd name="T96" fmla="*/ 706 w 1102"/>
                <a:gd name="T97" fmla="*/ 422 h 973"/>
                <a:gd name="T98" fmla="*/ 819 w 1102"/>
                <a:gd name="T99" fmla="*/ 348 h 973"/>
                <a:gd name="T100" fmla="*/ 938 w 1102"/>
                <a:gd name="T101" fmla="*/ 232 h 973"/>
                <a:gd name="T102" fmla="*/ 968 w 1102"/>
                <a:gd name="T103" fmla="*/ 175 h 973"/>
                <a:gd name="T104" fmla="*/ 958 w 1102"/>
                <a:gd name="T105" fmla="*/ 108 h 973"/>
                <a:gd name="T106" fmla="*/ 907 w 1102"/>
                <a:gd name="T107" fmla="*/ 36 h 973"/>
                <a:gd name="T108" fmla="*/ 838 w 1102"/>
                <a:gd name="T109" fmla="*/ 4 h 973"/>
                <a:gd name="T110" fmla="*/ 780 w 1102"/>
                <a:gd name="T111" fmla="*/ 10 h 973"/>
                <a:gd name="T112" fmla="*/ 757 w 1102"/>
                <a:gd name="T113" fmla="*/ 30 h 973"/>
                <a:gd name="T114" fmla="*/ 746 w 1102"/>
                <a:gd name="T115" fmla="*/ 9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73">
                  <a:moveTo>
                    <a:pt x="374" y="378"/>
                  </a:moveTo>
                  <a:lnTo>
                    <a:pt x="369" y="378"/>
                  </a:lnTo>
                  <a:lnTo>
                    <a:pt x="364" y="377"/>
                  </a:lnTo>
                  <a:lnTo>
                    <a:pt x="359" y="375"/>
                  </a:lnTo>
                  <a:lnTo>
                    <a:pt x="355" y="373"/>
                  </a:lnTo>
                  <a:lnTo>
                    <a:pt x="351" y="370"/>
                  </a:lnTo>
                  <a:lnTo>
                    <a:pt x="347" y="367"/>
                  </a:lnTo>
                  <a:lnTo>
                    <a:pt x="344" y="363"/>
                  </a:lnTo>
                  <a:lnTo>
                    <a:pt x="341" y="359"/>
                  </a:lnTo>
                  <a:lnTo>
                    <a:pt x="337" y="349"/>
                  </a:lnTo>
                  <a:lnTo>
                    <a:pt x="334" y="337"/>
                  </a:lnTo>
                  <a:lnTo>
                    <a:pt x="331" y="325"/>
                  </a:lnTo>
                  <a:lnTo>
                    <a:pt x="330" y="313"/>
                  </a:lnTo>
                  <a:lnTo>
                    <a:pt x="331" y="305"/>
                  </a:lnTo>
                  <a:lnTo>
                    <a:pt x="335" y="296"/>
                  </a:lnTo>
                  <a:lnTo>
                    <a:pt x="340" y="290"/>
                  </a:lnTo>
                  <a:lnTo>
                    <a:pt x="345" y="282"/>
                  </a:lnTo>
                  <a:lnTo>
                    <a:pt x="352" y="277"/>
                  </a:lnTo>
                  <a:lnTo>
                    <a:pt x="359" y="272"/>
                  </a:lnTo>
                  <a:lnTo>
                    <a:pt x="367" y="269"/>
                  </a:lnTo>
                  <a:lnTo>
                    <a:pt x="374" y="267"/>
                  </a:lnTo>
                  <a:lnTo>
                    <a:pt x="381" y="269"/>
                  </a:lnTo>
                  <a:lnTo>
                    <a:pt x="386" y="270"/>
                  </a:lnTo>
                  <a:lnTo>
                    <a:pt x="390" y="271"/>
                  </a:lnTo>
                  <a:lnTo>
                    <a:pt x="395" y="273"/>
                  </a:lnTo>
                  <a:lnTo>
                    <a:pt x="399" y="276"/>
                  </a:lnTo>
                  <a:lnTo>
                    <a:pt x="402" y="279"/>
                  </a:lnTo>
                  <a:lnTo>
                    <a:pt x="405" y="284"/>
                  </a:lnTo>
                  <a:lnTo>
                    <a:pt x="409" y="288"/>
                  </a:lnTo>
                  <a:lnTo>
                    <a:pt x="413" y="298"/>
                  </a:lnTo>
                  <a:lnTo>
                    <a:pt x="416" y="308"/>
                  </a:lnTo>
                  <a:lnTo>
                    <a:pt x="418" y="321"/>
                  </a:lnTo>
                  <a:lnTo>
                    <a:pt x="419" y="334"/>
                  </a:lnTo>
                  <a:lnTo>
                    <a:pt x="418" y="341"/>
                  </a:lnTo>
                  <a:lnTo>
                    <a:pt x="415" y="349"/>
                  </a:lnTo>
                  <a:lnTo>
                    <a:pt x="410" y="357"/>
                  </a:lnTo>
                  <a:lnTo>
                    <a:pt x="404" y="363"/>
                  </a:lnTo>
                  <a:lnTo>
                    <a:pt x="398" y="369"/>
                  </a:lnTo>
                  <a:lnTo>
                    <a:pt x="390" y="374"/>
                  </a:lnTo>
                  <a:lnTo>
                    <a:pt x="382" y="377"/>
                  </a:lnTo>
                  <a:lnTo>
                    <a:pt x="374" y="378"/>
                  </a:lnTo>
                  <a:close/>
                  <a:moveTo>
                    <a:pt x="573" y="378"/>
                  </a:moveTo>
                  <a:lnTo>
                    <a:pt x="574" y="360"/>
                  </a:lnTo>
                  <a:lnTo>
                    <a:pt x="575" y="343"/>
                  </a:lnTo>
                  <a:lnTo>
                    <a:pt x="577" y="326"/>
                  </a:lnTo>
                  <a:lnTo>
                    <a:pt x="579" y="311"/>
                  </a:lnTo>
                  <a:lnTo>
                    <a:pt x="582" y="299"/>
                  </a:lnTo>
                  <a:lnTo>
                    <a:pt x="585" y="286"/>
                  </a:lnTo>
                  <a:lnTo>
                    <a:pt x="589" y="274"/>
                  </a:lnTo>
                  <a:lnTo>
                    <a:pt x="592" y="263"/>
                  </a:lnTo>
                  <a:lnTo>
                    <a:pt x="601" y="244"/>
                  </a:lnTo>
                  <a:lnTo>
                    <a:pt x="610" y="228"/>
                  </a:lnTo>
                  <a:lnTo>
                    <a:pt x="620" y="214"/>
                  </a:lnTo>
                  <a:lnTo>
                    <a:pt x="630" y="201"/>
                  </a:lnTo>
                  <a:lnTo>
                    <a:pt x="650" y="181"/>
                  </a:lnTo>
                  <a:lnTo>
                    <a:pt x="667" y="162"/>
                  </a:lnTo>
                  <a:lnTo>
                    <a:pt x="674" y="153"/>
                  </a:lnTo>
                  <a:lnTo>
                    <a:pt x="679" y="141"/>
                  </a:lnTo>
                  <a:lnTo>
                    <a:pt x="681" y="134"/>
                  </a:lnTo>
                  <a:lnTo>
                    <a:pt x="682" y="128"/>
                  </a:lnTo>
                  <a:lnTo>
                    <a:pt x="683" y="122"/>
                  </a:lnTo>
                  <a:lnTo>
                    <a:pt x="683" y="114"/>
                  </a:lnTo>
                  <a:lnTo>
                    <a:pt x="682" y="96"/>
                  </a:lnTo>
                  <a:lnTo>
                    <a:pt x="680" y="82"/>
                  </a:lnTo>
                  <a:lnTo>
                    <a:pt x="678" y="75"/>
                  </a:lnTo>
                  <a:lnTo>
                    <a:pt x="676" y="70"/>
                  </a:lnTo>
                  <a:lnTo>
                    <a:pt x="673" y="66"/>
                  </a:lnTo>
                  <a:lnTo>
                    <a:pt x="670" y="62"/>
                  </a:lnTo>
                  <a:lnTo>
                    <a:pt x="665" y="58"/>
                  </a:lnTo>
                  <a:lnTo>
                    <a:pt x="661" y="55"/>
                  </a:lnTo>
                  <a:lnTo>
                    <a:pt x="656" y="53"/>
                  </a:lnTo>
                  <a:lnTo>
                    <a:pt x="649" y="51"/>
                  </a:lnTo>
                  <a:lnTo>
                    <a:pt x="635" y="49"/>
                  </a:lnTo>
                  <a:lnTo>
                    <a:pt x="617" y="48"/>
                  </a:lnTo>
                  <a:lnTo>
                    <a:pt x="603" y="48"/>
                  </a:lnTo>
                  <a:lnTo>
                    <a:pt x="593" y="49"/>
                  </a:lnTo>
                  <a:lnTo>
                    <a:pt x="585" y="51"/>
                  </a:lnTo>
                  <a:lnTo>
                    <a:pt x="578" y="53"/>
                  </a:lnTo>
                  <a:lnTo>
                    <a:pt x="566" y="59"/>
                  </a:lnTo>
                  <a:lnTo>
                    <a:pt x="551" y="70"/>
                  </a:lnTo>
                  <a:lnTo>
                    <a:pt x="467" y="0"/>
                  </a:lnTo>
                  <a:lnTo>
                    <a:pt x="458" y="11"/>
                  </a:lnTo>
                  <a:lnTo>
                    <a:pt x="448" y="24"/>
                  </a:lnTo>
                  <a:lnTo>
                    <a:pt x="437" y="37"/>
                  </a:lnTo>
                  <a:lnTo>
                    <a:pt x="424" y="51"/>
                  </a:lnTo>
                  <a:lnTo>
                    <a:pt x="395" y="81"/>
                  </a:lnTo>
                  <a:lnTo>
                    <a:pt x="360" y="114"/>
                  </a:lnTo>
                  <a:lnTo>
                    <a:pt x="284" y="187"/>
                  </a:lnTo>
                  <a:lnTo>
                    <a:pt x="204" y="263"/>
                  </a:lnTo>
                  <a:lnTo>
                    <a:pt x="165" y="302"/>
                  </a:lnTo>
                  <a:lnTo>
                    <a:pt x="127" y="340"/>
                  </a:lnTo>
                  <a:lnTo>
                    <a:pt x="92" y="378"/>
                  </a:lnTo>
                  <a:lnTo>
                    <a:pt x="62" y="413"/>
                  </a:lnTo>
                  <a:lnTo>
                    <a:pt x="48" y="431"/>
                  </a:lnTo>
                  <a:lnTo>
                    <a:pt x="36" y="448"/>
                  </a:lnTo>
                  <a:lnTo>
                    <a:pt x="25" y="464"/>
                  </a:lnTo>
                  <a:lnTo>
                    <a:pt x="17" y="479"/>
                  </a:lnTo>
                  <a:lnTo>
                    <a:pt x="9" y="494"/>
                  </a:lnTo>
                  <a:lnTo>
                    <a:pt x="4" y="508"/>
                  </a:lnTo>
                  <a:lnTo>
                    <a:pt x="1" y="521"/>
                  </a:lnTo>
                  <a:lnTo>
                    <a:pt x="0" y="532"/>
                  </a:lnTo>
                  <a:lnTo>
                    <a:pt x="1" y="537"/>
                  </a:lnTo>
                  <a:lnTo>
                    <a:pt x="3" y="543"/>
                  </a:lnTo>
                  <a:lnTo>
                    <a:pt x="6" y="550"/>
                  </a:lnTo>
                  <a:lnTo>
                    <a:pt x="10" y="556"/>
                  </a:lnTo>
                  <a:lnTo>
                    <a:pt x="17" y="564"/>
                  </a:lnTo>
                  <a:lnTo>
                    <a:pt x="23" y="571"/>
                  </a:lnTo>
                  <a:lnTo>
                    <a:pt x="30" y="579"/>
                  </a:lnTo>
                  <a:lnTo>
                    <a:pt x="38" y="585"/>
                  </a:lnTo>
                  <a:lnTo>
                    <a:pt x="47" y="593"/>
                  </a:lnTo>
                  <a:lnTo>
                    <a:pt x="55" y="599"/>
                  </a:lnTo>
                  <a:lnTo>
                    <a:pt x="64" y="604"/>
                  </a:lnTo>
                  <a:lnTo>
                    <a:pt x="74" y="610"/>
                  </a:lnTo>
                  <a:lnTo>
                    <a:pt x="83" y="614"/>
                  </a:lnTo>
                  <a:lnTo>
                    <a:pt x="92" y="617"/>
                  </a:lnTo>
                  <a:lnTo>
                    <a:pt x="102" y="619"/>
                  </a:lnTo>
                  <a:lnTo>
                    <a:pt x="110" y="620"/>
                  </a:lnTo>
                  <a:lnTo>
                    <a:pt x="116" y="620"/>
                  </a:lnTo>
                  <a:lnTo>
                    <a:pt x="121" y="619"/>
                  </a:lnTo>
                  <a:lnTo>
                    <a:pt x="126" y="617"/>
                  </a:lnTo>
                  <a:lnTo>
                    <a:pt x="131" y="615"/>
                  </a:lnTo>
                  <a:lnTo>
                    <a:pt x="139" y="609"/>
                  </a:lnTo>
                  <a:lnTo>
                    <a:pt x="147" y="600"/>
                  </a:lnTo>
                  <a:lnTo>
                    <a:pt x="161" y="579"/>
                  </a:lnTo>
                  <a:lnTo>
                    <a:pt x="176" y="554"/>
                  </a:lnTo>
                  <a:lnTo>
                    <a:pt x="185" y="542"/>
                  </a:lnTo>
                  <a:lnTo>
                    <a:pt x="196" y="530"/>
                  </a:lnTo>
                  <a:lnTo>
                    <a:pt x="201" y="525"/>
                  </a:lnTo>
                  <a:lnTo>
                    <a:pt x="208" y="518"/>
                  </a:lnTo>
                  <a:lnTo>
                    <a:pt x="215" y="514"/>
                  </a:lnTo>
                  <a:lnTo>
                    <a:pt x="223" y="509"/>
                  </a:lnTo>
                  <a:lnTo>
                    <a:pt x="230" y="505"/>
                  </a:lnTo>
                  <a:lnTo>
                    <a:pt x="239" y="500"/>
                  </a:lnTo>
                  <a:lnTo>
                    <a:pt x="249" y="497"/>
                  </a:lnTo>
                  <a:lnTo>
                    <a:pt x="259" y="494"/>
                  </a:lnTo>
                  <a:lnTo>
                    <a:pt x="270" y="492"/>
                  </a:lnTo>
                  <a:lnTo>
                    <a:pt x="282" y="490"/>
                  </a:lnTo>
                  <a:lnTo>
                    <a:pt x="295" y="488"/>
                  </a:lnTo>
                  <a:lnTo>
                    <a:pt x="309" y="488"/>
                  </a:lnTo>
                  <a:lnTo>
                    <a:pt x="326" y="490"/>
                  </a:lnTo>
                  <a:lnTo>
                    <a:pt x="340" y="492"/>
                  </a:lnTo>
                  <a:lnTo>
                    <a:pt x="346" y="494"/>
                  </a:lnTo>
                  <a:lnTo>
                    <a:pt x="352" y="496"/>
                  </a:lnTo>
                  <a:lnTo>
                    <a:pt x="357" y="499"/>
                  </a:lnTo>
                  <a:lnTo>
                    <a:pt x="360" y="502"/>
                  </a:lnTo>
                  <a:lnTo>
                    <a:pt x="365" y="507"/>
                  </a:lnTo>
                  <a:lnTo>
                    <a:pt x="367" y="511"/>
                  </a:lnTo>
                  <a:lnTo>
                    <a:pt x="370" y="516"/>
                  </a:lnTo>
                  <a:lnTo>
                    <a:pt x="372" y="523"/>
                  </a:lnTo>
                  <a:lnTo>
                    <a:pt x="374" y="537"/>
                  </a:lnTo>
                  <a:lnTo>
                    <a:pt x="374" y="554"/>
                  </a:lnTo>
                  <a:lnTo>
                    <a:pt x="374" y="559"/>
                  </a:lnTo>
                  <a:lnTo>
                    <a:pt x="373" y="564"/>
                  </a:lnTo>
                  <a:lnTo>
                    <a:pt x="372" y="568"/>
                  </a:lnTo>
                  <a:lnTo>
                    <a:pt x="370" y="572"/>
                  </a:lnTo>
                  <a:lnTo>
                    <a:pt x="365" y="579"/>
                  </a:lnTo>
                  <a:lnTo>
                    <a:pt x="357" y="585"/>
                  </a:lnTo>
                  <a:lnTo>
                    <a:pt x="340" y="595"/>
                  </a:lnTo>
                  <a:lnTo>
                    <a:pt x="320" y="604"/>
                  </a:lnTo>
                  <a:lnTo>
                    <a:pt x="310" y="610"/>
                  </a:lnTo>
                  <a:lnTo>
                    <a:pt x="299" y="616"/>
                  </a:lnTo>
                  <a:lnTo>
                    <a:pt x="291" y="624"/>
                  </a:lnTo>
                  <a:lnTo>
                    <a:pt x="282" y="632"/>
                  </a:lnTo>
                  <a:lnTo>
                    <a:pt x="278" y="636"/>
                  </a:lnTo>
                  <a:lnTo>
                    <a:pt x="274" y="642"/>
                  </a:lnTo>
                  <a:lnTo>
                    <a:pt x="272" y="648"/>
                  </a:lnTo>
                  <a:lnTo>
                    <a:pt x="269" y="655"/>
                  </a:lnTo>
                  <a:lnTo>
                    <a:pt x="267" y="662"/>
                  </a:lnTo>
                  <a:lnTo>
                    <a:pt x="266" y="670"/>
                  </a:lnTo>
                  <a:lnTo>
                    <a:pt x="265" y="677"/>
                  </a:lnTo>
                  <a:lnTo>
                    <a:pt x="265" y="687"/>
                  </a:lnTo>
                  <a:lnTo>
                    <a:pt x="265" y="693"/>
                  </a:lnTo>
                  <a:lnTo>
                    <a:pt x="267" y="699"/>
                  </a:lnTo>
                  <a:lnTo>
                    <a:pt x="270" y="705"/>
                  </a:lnTo>
                  <a:lnTo>
                    <a:pt x="274" y="709"/>
                  </a:lnTo>
                  <a:lnTo>
                    <a:pt x="280" y="715"/>
                  </a:lnTo>
                  <a:lnTo>
                    <a:pt x="285" y="719"/>
                  </a:lnTo>
                  <a:lnTo>
                    <a:pt x="292" y="723"/>
                  </a:lnTo>
                  <a:lnTo>
                    <a:pt x="298" y="728"/>
                  </a:lnTo>
                  <a:lnTo>
                    <a:pt x="327" y="742"/>
                  </a:lnTo>
                  <a:lnTo>
                    <a:pt x="353" y="752"/>
                  </a:lnTo>
                  <a:lnTo>
                    <a:pt x="353" y="885"/>
                  </a:lnTo>
                  <a:lnTo>
                    <a:pt x="374" y="900"/>
                  </a:lnTo>
                  <a:lnTo>
                    <a:pt x="393" y="916"/>
                  </a:lnTo>
                  <a:lnTo>
                    <a:pt x="409" y="930"/>
                  </a:lnTo>
                  <a:lnTo>
                    <a:pt x="427" y="944"/>
                  </a:lnTo>
                  <a:lnTo>
                    <a:pt x="435" y="951"/>
                  </a:lnTo>
                  <a:lnTo>
                    <a:pt x="445" y="956"/>
                  </a:lnTo>
                  <a:lnTo>
                    <a:pt x="456" y="960"/>
                  </a:lnTo>
                  <a:lnTo>
                    <a:pt x="468" y="965"/>
                  </a:lnTo>
                  <a:lnTo>
                    <a:pt x="481" y="968"/>
                  </a:lnTo>
                  <a:lnTo>
                    <a:pt x="496" y="971"/>
                  </a:lnTo>
                  <a:lnTo>
                    <a:pt x="512" y="972"/>
                  </a:lnTo>
                  <a:lnTo>
                    <a:pt x="529" y="973"/>
                  </a:lnTo>
                  <a:lnTo>
                    <a:pt x="546" y="972"/>
                  </a:lnTo>
                  <a:lnTo>
                    <a:pt x="563" y="971"/>
                  </a:lnTo>
                  <a:lnTo>
                    <a:pt x="583" y="968"/>
                  </a:lnTo>
                  <a:lnTo>
                    <a:pt x="602" y="965"/>
                  </a:lnTo>
                  <a:lnTo>
                    <a:pt x="623" y="959"/>
                  </a:lnTo>
                  <a:lnTo>
                    <a:pt x="645" y="954"/>
                  </a:lnTo>
                  <a:lnTo>
                    <a:pt x="667" y="948"/>
                  </a:lnTo>
                  <a:lnTo>
                    <a:pt x="690" y="940"/>
                  </a:lnTo>
                  <a:lnTo>
                    <a:pt x="714" y="933"/>
                  </a:lnTo>
                  <a:lnTo>
                    <a:pt x="737" y="924"/>
                  </a:lnTo>
                  <a:lnTo>
                    <a:pt x="761" y="914"/>
                  </a:lnTo>
                  <a:lnTo>
                    <a:pt x="784" y="904"/>
                  </a:lnTo>
                  <a:lnTo>
                    <a:pt x="808" y="893"/>
                  </a:lnTo>
                  <a:lnTo>
                    <a:pt x="833" y="882"/>
                  </a:lnTo>
                  <a:lnTo>
                    <a:pt x="855" y="870"/>
                  </a:lnTo>
                  <a:lnTo>
                    <a:pt x="879" y="859"/>
                  </a:lnTo>
                  <a:lnTo>
                    <a:pt x="901" y="846"/>
                  </a:lnTo>
                  <a:lnTo>
                    <a:pt x="924" y="833"/>
                  </a:lnTo>
                  <a:lnTo>
                    <a:pt x="945" y="820"/>
                  </a:lnTo>
                  <a:lnTo>
                    <a:pt x="966" y="806"/>
                  </a:lnTo>
                  <a:lnTo>
                    <a:pt x="985" y="792"/>
                  </a:lnTo>
                  <a:lnTo>
                    <a:pt x="1003" y="779"/>
                  </a:lnTo>
                  <a:lnTo>
                    <a:pt x="1021" y="765"/>
                  </a:lnTo>
                  <a:lnTo>
                    <a:pt x="1037" y="751"/>
                  </a:lnTo>
                  <a:lnTo>
                    <a:pt x="1051" y="737"/>
                  </a:lnTo>
                  <a:lnTo>
                    <a:pt x="1064" y="723"/>
                  </a:lnTo>
                  <a:lnTo>
                    <a:pt x="1075" y="709"/>
                  </a:lnTo>
                  <a:lnTo>
                    <a:pt x="1085" y="695"/>
                  </a:lnTo>
                  <a:lnTo>
                    <a:pt x="1093" y="682"/>
                  </a:lnTo>
                  <a:lnTo>
                    <a:pt x="1098" y="669"/>
                  </a:lnTo>
                  <a:lnTo>
                    <a:pt x="1101" y="656"/>
                  </a:lnTo>
                  <a:lnTo>
                    <a:pt x="1102" y="643"/>
                  </a:lnTo>
                  <a:lnTo>
                    <a:pt x="1102" y="638"/>
                  </a:lnTo>
                  <a:lnTo>
                    <a:pt x="1100" y="632"/>
                  </a:lnTo>
                  <a:lnTo>
                    <a:pt x="1098" y="627"/>
                  </a:lnTo>
                  <a:lnTo>
                    <a:pt x="1095" y="620"/>
                  </a:lnTo>
                  <a:lnTo>
                    <a:pt x="1090" y="615"/>
                  </a:lnTo>
                  <a:lnTo>
                    <a:pt x="1086" y="610"/>
                  </a:lnTo>
                  <a:lnTo>
                    <a:pt x="1081" y="604"/>
                  </a:lnTo>
                  <a:lnTo>
                    <a:pt x="1074" y="599"/>
                  </a:lnTo>
                  <a:lnTo>
                    <a:pt x="1068" y="595"/>
                  </a:lnTo>
                  <a:lnTo>
                    <a:pt x="1060" y="590"/>
                  </a:lnTo>
                  <a:lnTo>
                    <a:pt x="1054" y="586"/>
                  </a:lnTo>
                  <a:lnTo>
                    <a:pt x="1046" y="583"/>
                  </a:lnTo>
                  <a:lnTo>
                    <a:pt x="1038" y="581"/>
                  </a:lnTo>
                  <a:lnTo>
                    <a:pt x="1030" y="579"/>
                  </a:lnTo>
                  <a:lnTo>
                    <a:pt x="1023" y="576"/>
                  </a:lnTo>
                  <a:lnTo>
                    <a:pt x="1014" y="576"/>
                  </a:lnTo>
                  <a:lnTo>
                    <a:pt x="970" y="576"/>
                  </a:lnTo>
                  <a:lnTo>
                    <a:pt x="956" y="587"/>
                  </a:lnTo>
                  <a:lnTo>
                    <a:pt x="925" y="614"/>
                  </a:lnTo>
                  <a:lnTo>
                    <a:pt x="904" y="632"/>
                  </a:lnTo>
                  <a:lnTo>
                    <a:pt x="880" y="653"/>
                  </a:lnTo>
                  <a:lnTo>
                    <a:pt x="852" y="675"/>
                  </a:lnTo>
                  <a:lnTo>
                    <a:pt x="822" y="698"/>
                  </a:lnTo>
                  <a:lnTo>
                    <a:pt x="790" y="720"/>
                  </a:lnTo>
                  <a:lnTo>
                    <a:pt x="757" y="742"/>
                  </a:lnTo>
                  <a:lnTo>
                    <a:pt x="738" y="752"/>
                  </a:lnTo>
                  <a:lnTo>
                    <a:pt x="720" y="763"/>
                  </a:lnTo>
                  <a:lnTo>
                    <a:pt x="702" y="772"/>
                  </a:lnTo>
                  <a:lnTo>
                    <a:pt x="683" y="781"/>
                  </a:lnTo>
                  <a:lnTo>
                    <a:pt x="664" y="789"/>
                  </a:lnTo>
                  <a:lnTo>
                    <a:pt x="645" y="796"/>
                  </a:lnTo>
                  <a:lnTo>
                    <a:pt x="627" y="803"/>
                  </a:lnTo>
                  <a:lnTo>
                    <a:pt x="607" y="808"/>
                  </a:lnTo>
                  <a:lnTo>
                    <a:pt x="587" y="812"/>
                  </a:lnTo>
                  <a:lnTo>
                    <a:pt x="568" y="816"/>
                  </a:lnTo>
                  <a:lnTo>
                    <a:pt x="548" y="818"/>
                  </a:lnTo>
                  <a:lnTo>
                    <a:pt x="529" y="819"/>
                  </a:lnTo>
                  <a:lnTo>
                    <a:pt x="524" y="819"/>
                  </a:lnTo>
                  <a:lnTo>
                    <a:pt x="518" y="818"/>
                  </a:lnTo>
                  <a:lnTo>
                    <a:pt x="514" y="816"/>
                  </a:lnTo>
                  <a:lnTo>
                    <a:pt x="510" y="813"/>
                  </a:lnTo>
                  <a:lnTo>
                    <a:pt x="505" y="810"/>
                  </a:lnTo>
                  <a:lnTo>
                    <a:pt x="502" y="807"/>
                  </a:lnTo>
                  <a:lnTo>
                    <a:pt x="499" y="804"/>
                  </a:lnTo>
                  <a:lnTo>
                    <a:pt x="496" y="800"/>
                  </a:lnTo>
                  <a:lnTo>
                    <a:pt x="491" y="790"/>
                  </a:lnTo>
                  <a:lnTo>
                    <a:pt x="488" y="778"/>
                  </a:lnTo>
                  <a:lnTo>
                    <a:pt x="486" y="766"/>
                  </a:lnTo>
                  <a:lnTo>
                    <a:pt x="485" y="752"/>
                  </a:lnTo>
                  <a:lnTo>
                    <a:pt x="485" y="731"/>
                  </a:lnTo>
                  <a:lnTo>
                    <a:pt x="486" y="722"/>
                  </a:lnTo>
                  <a:lnTo>
                    <a:pt x="487" y="713"/>
                  </a:lnTo>
                  <a:lnTo>
                    <a:pt x="488" y="703"/>
                  </a:lnTo>
                  <a:lnTo>
                    <a:pt x="491" y="693"/>
                  </a:lnTo>
                  <a:lnTo>
                    <a:pt x="498" y="673"/>
                  </a:lnTo>
                  <a:lnTo>
                    <a:pt x="507" y="650"/>
                  </a:lnTo>
                  <a:lnTo>
                    <a:pt x="519" y="628"/>
                  </a:lnTo>
                  <a:lnTo>
                    <a:pt x="532" y="605"/>
                  </a:lnTo>
                  <a:lnTo>
                    <a:pt x="547" y="582"/>
                  </a:lnTo>
                  <a:lnTo>
                    <a:pt x="563" y="559"/>
                  </a:lnTo>
                  <a:lnTo>
                    <a:pt x="579" y="537"/>
                  </a:lnTo>
                  <a:lnTo>
                    <a:pt x="598" y="515"/>
                  </a:lnTo>
                  <a:lnTo>
                    <a:pt x="616" y="495"/>
                  </a:lnTo>
                  <a:lnTo>
                    <a:pt x="634" y="476"/>
                  </a:lnTo>
                  <a:lnTo>
                    <a:pt x="653" y="459"/>
                  </a:lnTo>
                  <a:lnTo>
                    <a:pt x="672" y="444"/>
                  </a:lnTo>
                  <a:lnTo>
                    <a:pt x="689" y="432"/>
                  </a:lnTo>
                  <a:lnTo>
                    <a:pt x="706" y="422"/>
                  </a:lnTo>
                  <a:lnTo>
                    <a:pt x="720" y="414"/>
                  </a:lnTo>
                  <a:lnTo>
                    <a:pt x="736" y="405"/>
                  </a:lnTo>
                  <a:lnTo>
                    <a:pt x="755" y="393"/>
                  </a:lnTo>
                  <a:lnTo>
                    <a:pt x="776" y="379"/>
                  </a:lnTo>
                  <a:lnTo>
                    <a:pt x="797" y="364"/>
                  </a:lnTo>
                  <a:lnTo>
                    <a:pt x="819" y="348"/>
                  </a:lnTo>
                  <a:lnTo>
                    <a:pt x="841" y="330"/>
                  </a:lnTo>
                  <a:lnTo>
                    <a:pt x="863" y="311"/>
                  </a:lnTo>
                  <a:lnTo>
                    <a:pt x="884" y="292"/>
                  </a:lnTo>
                  <a:lnTo>
                    <a:pt x="905" y="272"/>
                  </a:lnTo>
                  <a:lnTo>
                    <a:pt x="922" y="252"/>
                  </a:lnTo>
                  <a:lnTo>
                    <a:pt x="938" y="232"/>
                  </a:lnTo>
                  <a:lnTo>
                    <a:pt x="945" y="222"/>
                  </a:lnTo>
                  <a:lnTo>
                    <a:pt x="952" y="213"/>
                  </a:lnTo>
                  <a:lnTo>
                    <a:pt x="957" y="203"/>
                  </a:lnTo>
                  <a:lnTo>
                    <a:pt x="962" y="193"/>
                  </a:lnTo>
                  <a:lnTo>
                    <a:pt x="965" y="185"/>
                  </a:lnTo>
                  <a:lnTo>
                    <a:pt x="968" y="175"/>
                  </a:lnTo>
                  <a:lnTo>
                    <a:pt x="969" y="167"/>
                  </a:lnTo>
                  <a:lnTo>
                    <a:pt x="970" y="158"/>
                  </a:lnTo>
                  <a:lnTo>
                    <a:pt x="969" y="146"/>
                  </a:lnTo>
                  <a:lnTo>
                    <a:pt x="967" y="133"/>
                  </a:lnTo>
                  <a:lnTo>
                    <a:pt x="964" y="121"/>
                  </a:lnTo>
                  <a:lnTo>
                    <a:pt x="958" y="108"/>
                  </a:lnTo>
                  <a:lnTo>
                    <a:pt x="952" y="95"/>
                  </a:lnTo>
                  <a:lnTo>
                    <a:pt x="944" y="82"/>
                  </a:lnTo>
                  <a:lnTo>
                    <a:pt x="937" y="69"/>
                  </a:lnTo>
                  <a:lnTo>
                    <a:pt x="927" y="57"/>
                  </a:lnTo>
                  <a:lnTo>
                    <a:pt x="918" y="46"/>
                  </a:lnTo>
                  <a:lnTo>
                    <a:pt x="907" y="36"/>
                  </a:lnTo>
                  <a:lnTo>
                    <a:pt x="896" y="27"/>
                  </a:lnTo>
                  <a:lnTo>
                    <a:pt x="885" y="19"/>
                  </a:lnTo>
                  <a:lnTo>
                    <a:pt x="874" y="12"/>
                  </a:lnTo>
                  <a:lnTo>
                    <a:pt x="862" y="8"/>
                  </a:lnTo>
                  <a:lnTo>
                    <a:pt x="850" y="5"/>
                  </a:lnTo>
                  <a:lnTo>
                    <a:pt x="838" y="4"/>
                  </a:lnTo>
                  <a:lnTo>
                    <a:pt x="816" y="4"/>
                  </a:lnTo>
                  <a:lnTo>
                    <a:pt x="807" y="4"/>
                  </a:lnTo>
                  <a:lnTo>
                    <a:pt x="799" y="5"/>
                  </a:lnTo>
                  <a:lnTo>
                    <a:pt x="793" y="6"/>
                  </a:lnTo>
                  <a:lnTo>
                    <a:pt x="787" y="8"/>
                  </a:lnTo>
                  <a:lnTo>
                    <a:pt x="780" y="10"/>
                  </a:lnTo>
                  <a:lnTo>
                    <a:pt x="775" y="12"/>
                  </a:lnTo>
                  <a:lnTo>
                    <a:pt x="770" y="15"/>
                  </a:lnTo>
                  <a:lnTo>
                    <a:pt x="766" y="19"/>
                  </a:lnTo>
                  <a:lnTo>
                    <a:pt x="763" y="22"/>
                  </a:lnTo>
                  <a:lnTo>
                    <a:pt x="759" y="26"/>
                  </a:lnTo>
                  <a:lnTo>
                    <a:pt x="757" y="30"/>
                  </a:lnTo>
                  <a:lnTo>
                    <a:pt x="754" y="36"/>
                  </a:lnTo>
                  <a:lnTo>
                    <a:pt x="750" y="46"/>
                  </a:lnTo>
                  <a:lnTo>
                    <a:pt x="748" y="57"/>
                  </a:lnTo>
                  <a:lnTo>
                    <a:pt x="747" y="70"/>
                  </a:lnTo>
                  <a:lnTo>
                    <a:pt x="746" y="84"/>
                  </a:lnTo>
                  <a:lnTo>
                    <a:pt x="746" y="99"/>
                  </a:lnTo>
                  <a:lnTo>
                    <a:pt x="747" y="114"/>
                  </a:lnTo>
                  <a:lnTo>
                    <a:pt x="749" y="146"/>
                  </a:lnTo>
                  <a:lnTo>
                    <a:pt x="750" y="180"/>
                  </a:lnTo>
                  <a:lnTo>
                    <a:pt x="573" y="3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1080" y="2026"/>
              <a:ext cx="40" cy="20"/>
            </a:xfrm>
            <a:custGeom>
              <a:avLst/>
              <a:gdLst>
                <a:gd name="T0" fmla="*/ 64 w 551"/>
                <a:gd name="T1" fmla="*/ 32 h 280"/>
                <a:gd name="T2" fmla="*/ 28 w 551"/>
                <a:gd name="T3" fmla="*/ 58 h 280"/>
                <a:gd name="T4" fmla="*/ 15 w 551"/>
                <a:gd name="T5" fmla="*/ 70 h 280"/>
                <a:gd name="T6" fmla="*/ 6 w 551"/>
                <a:gd name="T7" fmla="*/ 83 h 280"/>
                <a:gd name="T8" fmla="*/ 1 w 551"/>
                <a:gd name="T9" fmla="*/ 97 h 280"/>
                <a:gd name="T10" fmla="*/ 1 w 551"/>
                <a:gd name="T11" fmla="*/ 116 h 280"/>
                <a:gd name="T12" fmla="*/ 8 w 551"/>
                <a:gd name="T13" fmla="*/ 144 h 280"/>
                <a:gd name="T14" fmla="*/ 22 w 551"/>
                <a:gd name="T15" fmla="*/ 174 h 280"/>
                <a:gd name="T16" fmla="*/ 42 w 551"/>
                <a:gd name="T17" fmla="*/ 203 h 280"/>
                <a:gd name="T18" fmla="*/ 64 w 551"/>
                <a:gd name="T19" fmla="*/ 230 h 280"/>
                <a:gd name="T20" fmla="*/ 90 w 551"/>
                <a:gd name="T21" fmla="*/ 253 h 280"/>
                <a:gd name="T22" fmla="*/ 116 w 551"/>
                <a:gd name="T23" fmla="*/ 270 h 280"/>
                <a:gd name="T24" fmla="*/ 135 w 551"/>
                <a:gd name="T25" fmla="*/ 277 h 280"/>
                <a:gd name="T26" fmla="*/ 148 w 551"/>
                <a:gd name="T27" fmla="*/ 279 h 280"/>
                <a:gd name="T28" fmla="*/ 176 w 551"/>
                <a:gd name="T29" fmla="*/ 280 h 280"/>
                <a:gd name="T30" fmla="*/ 211 w 551"/>
                <a:gd name="T31" fmla="*/ 276 h 280"/>
                <a:gd name="T32" fmla="*/ 263 w 551"/>
                <a:gd name="T33" fmla="*/ 264 h 280"/>
                <a:gd name="T34" fmla="*/ 324 w 551"/>
                <a:gd name="T35" fmla="*/ 248 h 280"/>
                <a:gd name="T36" fmla="*/ 388 w 551"/>
                <a:gd name="T37" fmla="*/ 227 h 280"/>
                <a:gd name="T38" fmla="*/ 450 w 551"/>
                <a:gd name="T39" fmla="*/ 202 h 280"/>
                <a:gd name="T40" fmla="*/ 502 w 551"/>
                <a:gd name="T41" fmla="*/ 176 h 280"/>
                <a:gd name="T42" fmla="*/ 523 w 551"/>
                <a:gd name="T43" fmla="*/ 163 h 280"/>
                <a:gd name="T44" fmla="*/ 538 w 551"/>
                <a:gd name="T45" fmla="*/ 151 h 280"/>
                <a:gd name="T46" fmla="*/ 547 w 551"/>
                <a:gd name="T47" fmla="*/ 138 h 280"/>
                <a:gd name="T48" fmla="*/ 551 w 551"/>
                <a:gd name="T49" fmla="*/ 126 h 280"/>
                <a:gd name="T50" fmla="*/ 547 w 551"/>
                <a:gd name="T51" fmla="*/ 94 h 280"/>
                <a:gd name="T52" fmla="*/ 538 w 551"/>
                <a:gd name="T53" fmla="*/ 68 h 280"/>
                <a:gd name="T54" fmla="*/ 523 w 551"/>
                <a:gd name="T55" fmla="*/ 47 h 280"/>
                <a:gd name="T56" fmla="*/ 501 w 551"/>
                <a:gd name="T57" fmla="*/ 30 h 280"/>
                <a:gd name="T58" fmla="*/ 477 w 551"/>
                <a:gd name="T59" fmla="*/ 18 h 280"/>
                <a:gd name="T60" fmla="*/ 448 w 551"/>
                <a:gd name="T61" fmla="*/ 9 h 280"/>
                <a:gd name="T62" fmla="*/ 415 w 551"/>
                <a:gd name="T63" fmla="*/ 4 h 280"/>
                <a:gd name="T64" fmla="*/ 381 w 551"/>
                <a:gd name="T65" fmla="*/ 0 h 280"/>
                <a:gd name="T66" fmla="*/ 306 w 551"/>
                <a:gd name="T67" fmla="*/ 2 h 280"/>
                <a:gd name="T68" fmla="*/ 230 w 551"/>
                <a:gd name="T69" fmla="*/ 7 h 280"/>
                <a:gd name="T70" fmla="*/ 154 w 551"/>
                <a:gd name="T71" fmla="*/ 12 h 280"/>
                <a:gd name="T72" fmla="*/ 88 w 551"/>
                <a:gd name="T73"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1" h="280">
                  <a:moveTo>
                    <a:pt x="88" y="15"/>
                  </a:moveTo>
                  <a:lnTo>
                    <a:pt x="64" y="32"/>
                  </a:lnTo>
                  <a:lnTo>
                    <a:pt x="34" y="52"/>
                  </a:lnTo>
                  <a:lnTo>
                    <a:pt x="28" y="58"/>
                  </a:lnTo>
                  <a:lnTo>
                    <a:pt x="21" y="64"/>
                  </a:lnTo>
                  <a:lnTo>
                    <a:pt x="15" y="70"/>
                  </a:lnTo>
                  <a:lnTo>
                    <a:pt x="11" y="77"/>
                  </a:lnTo>
                  <a:lnTo>
                    <a:pt x="6" y="83"/>
                  </a:lnTo>
                  <a:lnTo>
                    <a:pt x="3" y="91"/>
                  </a:lnTo>
                  <a:lnTo>
                    <a:pt x="1" y="97"/>
                  </a:lnTo>
                  <a:lnTo>
                    <a:pt x="0" y="103"/>
                  </a:lnTo>
                  <a:lnTo>
                    <a:pt x="1" y="116"/>
                  </a:lnTo>
                  <a:lnTo>
                    <a:pt x="4" y="130"/>
                  </a:lnTo>
                  <a:lnTo>
                    <a:pt x="8" y="144"/>
                  </a:lnTo>
                  <a:lnTo>
                    <a:pt x="15" y="159"/>
                  </a:lnTo>
                  <a:lnTo>
                    <a:pt x="22" y="174"/>
                  </a:lnTo>
                  <a:lnTo>
                    <a:pt x="32" y="188"/>
                  </a:lnTo>
                  <a:lnTo>
                    <a:pt x="42" y="203"/>
                  </a:lnTo>
                  <a:lnTo>
                    <a:pt x="52" y="217"/>
                  </a:lnTo>
                  <a:lnTo>
                    <a:pt x="64" y="230"/>
                  </a:lnTo>
                  <a:lnTo>
                    <a:pt x="77" y="242"/>
                  </a:lnTo>
                  <a:lnTo>
                    <a:pt x="90" y="253"/>
                  </a:lnTo>
                  <a:lnTo>
                    <a:pt x="103" y="262"/>
                  </a:lnTo>
                  <a:lnTo>
                    <a:pt x="116" y="270"/>
                  </a:lnTo>
                  <a:lnTo>
                    <a:pt x="129" y="275"/>
                  </a:lnTo>
                  <a:lnTo>
                    <a:pt x="135" y="277"/>
                  </a:lnTo>
                  <a:lnTo>
                    <a:pt x="142" y="278"/>
                  </a:lnTo>
                  <a:lnTo>
                    <a:pt x="148" y="279"/>
                  </a:lnTo>
                  <a:lnTo>
                    <a:pt x="154" y="280"/>
                  </a:lnTo>
                  <a:lnTo>
                    <a:pt x="176" y="280"/>
                  </a:lnTo>
                  <a:lnTo>
                    <a:pt x="191" y="279"/>
                  </a:lnTo>
                  <a:lnTo>
                    <a:pt x="211" y="276"/>
                  </a:lnTo>
                  <a:lnTo>
                    <a:pt x="236" y="271"/>
                  </a:lnTo>
                  <a:lnTo>
                    <a:pt x="263" y="264"/>
                  </a:lnTo>
                  <a:lnTo>
                    <a:pt x="293" y="257"/>
                  </a:lnTo>
                  <a:lnTo>
                    <a:pt x="324" y="248"/>
                  </a:lnTo>
                  <a:lnTo>
                    <a:pt x="356" y="238"/>
                  </a:lnTo>
                  <a:lnTo>
                    <a:pt x="388" y="227"/>
                  </a:lnTo>
                  <a:lnTo>
                    <a:pt x="421" y="215"/>
                  </a:lnTo>
                  <a:lnTo>
                    <a:pt x="450" y="202"/>
                  </a:lnTo>
                  <a:lnTo>
                    <a:pt x="478" y="189"/>
                  </a:lnTo>
                  <a:lnTo>
                    <a:pt x="502" y="176"/>
                  </a:lnTo>
                  <a:lnTo>
                    <a:pt x="513" y="170"/>
                  </a:lnTo>
                  <a:lnTo>
                    <a:pt x="523" y="163"/>
                  </a:lnTo>
                  <a:lnTo>
                    <a:pt x="530" y="157"/>
                  </a:lnTo>
                  <a:lnTo>
                    <a:pt x="538" y="151"/>
                  </a:lnTo>
                  <a:lnTo>
                    <a:pt x="543" y="144"/>
                  </a:lnTo>
                  <a:lnTo>
                    <a:pt x="547" y="138"/>
                  </a:lnTo>
                  <a:lnTo>
                    <a:pt x="551" y="131"/>
                  </a:lnTo>
                  <a:lnTo>
                    <a:pt x="551" y="126"/>
                  </a:lnTo>
                  <a:lnTo>
                    <a:pt x="551" y="109"/>
                  </a:lnTo>
                  <a:lnTo>
                    <a:pt x="547" y="94"/>
                  </a:lnTo>
                  <a:lnTo>
                    <a:pt x="543" y="80"/>
                  </a:lnTo>
                  <a:lnTo>
                    <a:pt x="538" y="68"/>
                  </a:lnTo>
                  <a:lnTo>
                    <a:pt x="531" y="56"/>
                  </a:lnTo>
                  <a:lnTo>
                    <a:pt x="523" y="47"/>
                  </a:lnTo>
                  <a:lnTo>
                    <a:pt x="513" y="38"/>
                  </a:lnTo>
                  <a:lnTo>
                    <a:pt x="501" y="30"/>
                  </a:lnTo>
                  <a:lnTo>
                    <a:pt x="489" y="23"/>
                  </a:lnTo>
                  <a:lnTo>
                    <a:pt x="477" y="18"/>
                  </a:lnTo>
                  <a:lnTo>
                    <a:pt x="463" y="13"/>
                  </a:lnTo>
                  <a:lnTo>
                    <a:pt x="448" y="9"/>
                  </a:lnTo>
                  <a:lnTo>
                    <a:pt x="431" y="6"/>
                  </a:lnTo>
                  <a:lnTo>
                    <a:pt x="415" y="4"/>
                  </a:lnTo>
                  <a:lnTo>
                    <a:pt x="398" y="2"/>
                  </a:lnTo>
                  <a:lnTo>
                    <a:pt x="381" y="0"/>
                  </a:lnTo>
                  <a:lnTo>
                    <a:pt x="344" y="0"/>
                  </a:lnTo>
                  <a:lnTo>
                    <a:pt x="306" y="2"/>
                  </a:lnTo>
                  <a:lnTo>
                    <a:pt x="268" y="4"/>
                  </a:lnTo>
                  <a:lnTo>
                    <a:pt x="230" y="7"/>
                  </a:lnTo>
                  <a:lnTo>
                    <a:pt x="191" y="10"/>
                  </a:lnTo>
                  <a:lnTo>
                    <a:pt x="154" y="12"/>
                  </a:lnTo>
                  <a:lnTo>
                    <a:pt x="120" y="14"/>
                  </a:lnTo>
                  <a:lnTo>
                    <a:pt x="88"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noEditPoints="1"/>
            </p:cNvSpPr>
            <p:nvPr/>
          </p:nvSpPr>
          <p:spPr bwMode="auto">
            <a:xfrm>
              <a:off x="744" y="2079"/>
              <a:ext cx="76" cy="102"/>
            </a:xfrm>
            <a:custGeom>
              <a:avLst/>
              <a:gdLst>
                <a:gd name="T0" fmla="*/ 458 w 1058"/>
                <a:gd name="T1" fmla="*/ 533 h 1431"/>
                <a:gd name="T2" fmla="*/ 514 w 1058"/>
                <a:gd name="T3" fmla="*/ 511 h 1431"/>
                <a:gd name="T4" fmla="*/ 567 w 1058"/>
                <a:gd name="T5" fmla="*/ 549 h 1431"/>
                <a:gd name="T6" fmla="*/ 543 w 1058"/>
                <a:gd name="T7" fmla="*/ 597 h 1431"/>
                <a:gd name="T8" fmla="*/ 472 w 1058"/>
                <a:gd name="T9" fmla="*/ 621 h 1431"/>
                <a:gd name="T10" fmla="*/ 484 w 1058"/>
                <a:gd name="T11" fmla="*/ 396 h 1431"/>
                <a:gd name="T12" fmla="*/ 514 w 1058"/>
                <a:gd name="T13" fmla="*/ 314 h 1431"/>
                <a:gd name="T14" fmla="*/ 574 w 1058"/>
                <a:gd name="T15" fmla="*/ 245 h 1431"/>
                <a:gd name="T16" fmla="*/ 710 w 1058"/>
                <a:gd name="T17" fmla="*/ 134 h 1431"/>
                <a:gd name="T18" fmla="*/ 746 w 1058"/>
                <a:gd name="T19" fmla="*/ 83 h 1431"/>
                <a:gd name="T20" fmla="*/ 742 w 1058"/>
                <a:gd name="T21" fmla="*/ 44 h 1431"/>
                <a:gd name="T22" fmla="*/ 708 w 1058"/>
                <a:gd name="T23" fmla="*/ 14 h 1431"/>
                <a:gd name="T24" fmla="*/ 661 w 1058"/>
                <a:gd name="T25" fmla="*/ 0 h 1431"/>
                <a:gd name="T26" fmla="*/ 469 w 1058"/>
                <a:gd name="T27" fmla="*/ 57 h 1431"/>
                <a:gd name="T28" fmla="*/ 287 w 1058"/>
                <a:gd name="T29" fmla="*/ 132 h 1431"/>
                <a:gd name="T30" fmla="*/ 74 w 1058"/>
                <a:gd name="T31" fmla="*/ 311 h 1431"/>
                <a:gd name="T32" fmla="*/ 132 w 1058"/>
                <a:gd name="T33" fmla="*/ 348 h 1431"/>
                <a:gd name="T34" fmla="*/ 231 w 1058"/>
                <a:gd name="T35" fmla="*/ 346 h 1431"/>
                <a:gd name="T36" fmla="*/ 297 w 1058"/>
                <a:gd name="T37" fmla="*/ 303 h 1431"/>
                <a:gd name="T38" fmla="*/ 393 w 1058"/>
                <a:gd name="T39" fmla="*/ 296 h 1431"/>
                <a:gd name="T40" fmla="*/ 315 w 1058"/>
                <a:gd name="T41" fmla="*/ 419 h 1431"/>
                <a:gd name="T42" fmla="*/ 194 w 1058"/>
                <a:gd name="T43" fmla="*/ 584 h 1431"/>
                <a:gd name="T44" fmla="*/ 176 w 1058"/>
                <a:gd name="T45" fmla="*/ 648 h 1431"/>
                <a:gd name="T46" fmla="*/ 194 w 1058"/>
                <a:gd name="T47" fmla="*/ 690 h 1431"/>
                <a:gd name="T48" fmla="*/ 288 w 1058"/>
                <a:gd name="T49" fmla="*/ 770 h 1431"/>
                <a:gd name="T50" fmla="*/ 320 w 1058"/>
                <a:gd name="T51" fmla="*/ 829 h 1431"/>
                <a:gd name="T52" fmla="*/ 331 w 1058"/>
                <a:gd name="T53" fmla="*/ 1189 h 1431"/>
                <a:gd name="T54" fmla="*/ 317 w 1058"/>
                <a:gd name="T55" fmla="*/ 1241 h 1431"/>
                <a:gd name="T56" fmla="*/ 264 w 1058"/>
                <a:gd name="T57" fmla="*/ 1255 h 1431"/>
                <a:gd name="T58" fmla="*/ 464 w 1058"/>
                <a:gd name="T59" fmla="*/ 1017 h 1431"/>
                <a:gd name="T60" fmla="*/ 617 w 1058"/>
                <a:gd name="T61" fmla="*/ 991 h 1431"/>
                <a:gd name="T62" fmla="*/ 755 w 1058"/>
                <a:gd name="T63" fmla="*/ 1018 h 1431"/>
                <a:gd name="T64" fmla="*/ 769 w 1058"/>
                <a:gd name="T65" fmla="*/ 1096 h 1431"/>
                <a:gd name="T66" fmla="*/ 711 w 1058"/>
                <a:gd name="T67" fmla="*/ 1156 h 1431"/>
                <a:gd name="T68" fmla="*/ 594 w 1058"/>
                <a:gd name="T69" fmla="*/ 1229 h 1431"/>
                <a:gd name="T70" fmla="*/ 536 w 1058"/>
                <a:gd name="T71" fmla="*/ 1289 h 1431"/>
                <a:gd name="T72" fmla="*/ 507 w 1058"/>
                <a:gd name="T73" fmla="*/ 1388 h 1431"/>
                <a:gd name="T74" fmla="*/ 637 w 1058"/>
                <a:gd name="T75" fmla="*/ 1377 h 1431"/>
                <a:gd name="T76" fmla="*/ 808 w 1058"/>
                <a:gd name="T77" fmla="*/ 1303 h 1431"/>
                <a:gd name="T78" fmla="*/ 950 w 1058"/>
                <a:gd name="T79" fmla="*/ 1277 h 1431"/>
                <a:gd name="T80" fmla="*/ 1034 w 1058"/>
                <a:gd name="T81" fmla="*/ 1230 h 1431"/>
                <a:gd name="T82" fmla="*/ 1058 w 1058"/>
                <a:gd name="T83" fmla="*/ 1179 h 1431"/>
                <a:gd name="T84" fmla="*/ 1051 w 1058"/>
                <a:gd name="T85" fmla="*/ 1095 h 1431"/>
                <a:gd name="T86" fmla="*/ 972 w 1058"/>
                <a:gd name="T87" fmla="*/ 979 h 1431"/>
                <a:gd name="T88" fmla="*/ 865 w 1058"/>
                <a:gd name="T89" fmla="*/ 889 h 1431"/>
                <a:gd name="T90" fmla="*/ 533 w 1058"/>
                <a:gd name="T91" fmla="*/ 868 h 1431"/>
                <a:gd name="T92" fmla="*/ 586 w 1058"/>
                <a:gd name="T93" fmla="*/ 787 h 1431"/>
                <a:gd name="T94" fmla="*/ 749 w 1058"/>
                <a:gd name="T95" fmla="*/ 634 h 1431"/>
                <a:gd name="T96" fmla="*/ 861 w 1058"/>
                <a:gd name="T97" fmla="*/ 518 h 1431"/>
                <a:gd name="T98" fmla="*/ 879 w 1058"/>
                <a:gd name="T99" fmla="*/ 456 h 1431"/>
                <a:gd name="T100" fmla="*/ 822 w 1058"/>
                <a:gd name="T101" fmla="*/ 360 h 1431"/>
                <a:gd name="T102" fmla="*/ 776 w 1058"/>
                <a:gd name="T103" fmla="*/ 330 h 1431"/>
                <a:gd name="T104" fmla="*/ 654 w 1058"/>
                <a:gd name="T105" fmla="*/ 338 h 1431"/>
                <a:gd name="T106" fmla="*/ 484 w 1058"/>
                <a:gd name="T107" fmla="*/ 396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8" h="1431">
                  <a:moveTo>
                    <a:pt x="440" y="573"/>
                  </a:moveTo>
                  <a:lnTo>
                    <a:pt x="441" y="563"/>
                  </a:lnTo>
                  <a:lnTo>
                    <a:pt x="443" y="554"/>
                  </a:lnTo>
                  <a:lnTo>
                    <a:pt x="448" y="546"/>
                  </a:lnTo>
                  <a:lnTo>
                    <a:pt x="452" y="539"/>
                  </a:lnTo>
                  <a:lnTo>
                    <a:pt x="458" y="533"/>
                  </a:lnTo>
                  <a:lnTo>
                    <a:pt x="466" y="528"/>
                  </a:lnTo>
                  <a:lnTo>
                    <a:pt x="475" y="523"/>
                  </a:lnTo>
                  <a:lnTo>
                    <a:pt x="483" y="519"/>
                  </a:lnTo>
                  <a:lnTo>
                    <a:pt x="494" y="516"/>
                  </a:lnTo>
                  <a:lnTo>
                    <a:pt x="504" y="514"/>
                  </a:lnTo>
                  <a:lnTo>
                    <a:pt x="514" y="511"/>
                  </a:lnTo>
                  <a:lnTo>
                    <a:pt x="526" y="509"/>
                  </a:lnTo>
                  <a:lnTo>
                    <a:pt x="550" y="507"/>
                  </a:lnTo>
                  <a:lnTo>
                    <a:pt x="573" y="506"/>
                  </a:lnTo>
                  <a:lnTo>
                    <a:pt x="571" y="522"/>
                  </a:lnTo>
                  <a:lnTo>
                    <a:pt x="569" y="536"/>
                  </a:lnTo>
                  <a:lnTo>
                    <a:pt x="567" y="549"/>
                  </a:lnTo>
                  <a:lnTo>
                    <a:pt x="565" y="560"/>
                  </a:lnTo>
                  <a:lnTo>
                    <a:pt x="562" y="569"/>
                  </a:lnTo>
                  <a:lnTo>
                    <a:pt x="557" y="578"/>
                  </a:lnTo>
                  <a:lnTo>
                    <a:pt x="553" y="584"/>
                  </a:lnTo>
                  <a:lnTo>
                    <a:pt x="549" y="592"/>
                  </a:lnTo>
                  <a:lnTo>
                    <a:pt x="543" y="597"/>
                  </a:lnTo>
                  <a:lnTo>
                    <a:pt x="537" y="603"/>
                  </a:lnTo>
                  <a:lnTo>
                    <a:pt x="530" y="608"/>
                  </a:lnTo>
                  <a:lnTo>
                    <a:pt x="523" y="613"/>
                  </a:lnTo>
                  <a:lnTo>
                    <a:pt x="506" y="625"/>
                  </a:lnTo>
                  <a:lnTo>
                    <a:pt x="484" y="638"/>
                  </a:lnTo>
                  <a:lnTo>
                    <a:pt x="472" y="621"/>
                  </a:lnTo>
                  <a:lnTo>
                    <a:pt x="457" y="603"/>
                  </a:lnTo>
                  <a:lnTo>
                    <a:pt x="451" y="594"/>
                  </a:lnTo>
                  <a:lnTo>
                    <a:pt x="446" y="585"/>
                  </a:lnTo>
                  <a:lnTo>
                    <a:pt x="442" y="578"/>
                  </a:lnTo>
                  <a:lnTo>
                    <a:pt x="440" y="573"/>
                  </a:lnTo>
                  <a:close/>
                  <a:moveTo>
                    <a:pt x="484" y="396"/>
                  </a:moveTo>
                  <a:lnTo>
                    <a:pt x="486" y="382"/>
                  </a:lnTo>
                  <a:lnTo>
                    <a:pt x="490" y="367"/>
                  </a:lnTo>
                  <a:lnTo>
                    <a:pt x="494" y="353"/>
                  </a:lnTo>
                  <a:lnTo>
                    <a:pt x="500" y="340"/>
                  </a:lnTo>
                  <a:lnTo>
                    <a:pt x="507" y="326"/>
                  </a:lnTo>
                  <a:lnTo>
                    <a:pt x="514" y="314"/>
                  </a:lnTo>
                  <a:lnTo>
                    <a:pt x="523" y="301"/>
                  </a:lnTo>
                  <a:lnTo>
                    <a:pt x="531" y="289"/>
                  </a:lnTo>
                  <a:lnTo>
                    <a:pt x="541" y="278"/>
                  </a:lnTo>
                  <a:lnTo>
                    <a:pt x="552" y="267"/>
                  </a:lnTo>
                  <a:lnTo>
                    <a:pt x="563" y="256"/>
                  </a:lnTo>
                  <a:lnTo>
                    <a:pt x="574" y="245"/>
                  </a:lnTo>
                  <a:lnTo>
                    <a:pt x="598" y="225"/>
                  </a:lnTo>
                  <a:lnTo>
                    <a:pt x="622" y="206"/>
                  </a:lnTo>
                  <a:lnTo>
                    <a:pt x="646" y="186"/>
                  </a:lnTo>
                  <a:lnTo>
                    <a:pt x="669" y="169"/>
                  </a:lnTo>
                  <a:lnTo>
                    <a:pt x="690" y="151"/>
                  </a:lnTo>
                  <a:lnTo>
                    <a:pt x="710" y="134"/>
                  </a:lnTo>
                  <a:lnTo>
                    <a:pt x="718" y="125"/>
                  </a:lnTo>
                  <a:lnTo>
                    <a:pt x="726" y="117"/>
                  </a:lnTo>
                  <a:lnTo>
                    <a:pt x="732" y="108"/>
                  </a:lnTo>
                  <a:lnTo>
                    <a:pt x="739" y="101"/>
                  </a:lnTo>
                  <a:lnTo>
                    <a:pt x="743" y="92"/>
                  </a:lnTo>
                  <a:lnTo>
                    <a:pt x="746" y="83"/>
                  </a:lnTo>
                  <a:lnTo>
                    <a:pt x="748" y="75"/>
                  </a:lnTo>
                  <a:lnTo>
                    <a:pt x="749" y="65"/>
                  </a:lnTo>
                  <a:lnTo>
                    <a:pt x="748" y="61"/>
                  </a:lnTo>
                  <a:lnTo>
                    <a:pt x="747" y="56"/>
                  </a:lnTo>
                  <a:lnTo>
                    <a:pt x="745" y="49"/>
                  </a:lnTo>
                  <a:lnTo>
                    <a:pt x="742" y="44"/>
                  </a:lnTo>
                  <a:lnTo>
                    <a:pt x="738" y="38"/>
                  </a:lnTo>
                  <a:lnTo>
                    <a:pt x="732" y="33"/>
                  </a:lnTo>
                  <a:lnTo>
                    <a:pt x="727" y="28"/>
                  </a:lnTo>
                  <a:lnTo>
                    <a:pt x="722" y="22"/>
                  </a:lnTo>
                  <a:lnTo>
                    <a:pt x="715" y="18"/>
                  </a:lnTo>
                  <a:lnTo>
                    <a:pt x="708" y="14"/>
                  </a:lnTo>
                  <a:lnTo>
                    <a:pt x="700" y="9"/>
                  </a:lnTo>
                  <a:lnTo>
                    <a:pt x="693" y="6"/>
                  </a:lnTo>
                  <a:lnTo>
                    <a:pt x="685" y="3"/>
                  </a:lnTo>
                  <a:lnTo>
                    <a:pt x="677" y="1"/>
                  </a:lnTo>
                  <a:lnTo>
                    <a:pt x="669" y="0"/>
                  </a:lnTo>
                  <a:lnTo>
                    <a:pt x="661" y="0"/>
                  </a:lnTo>
                  <a:lnTo>
                    <a:pt x="650" y="1"/>
                  </a:lnTo>
                  <a:lnTo>
                    <a:pt x="632" y="4"/>
                  </a:lnTo>
                  <a:lnTo>
                    <a:pt x="612" y="9"/>
                  </a:lnTo>
                  <a:lnTo>
                    <a:pt x="587" y="17"/>
                  </a:lnTo>
                  <a:lnTo>
                    <a:pt x="530" y="35"/>
                  </a:lnTo>
                  <a:lnTo>
                    <a:pt x="469" y="57"/>
                  </a:lnTo>
                  <a:lnTo>
                    <a:pt x="408" y="80"/>
                  </a:lnTo>
                  <a:lnTo>
                    <a:pt x="352" y="102"/>
                  </a:lnTo>
                  <a:lnTo>
                    <a:pt x="330" y="111"/>
                  </a:lnTo>
                  <a:lnTo>
                    <a:pt x="310" y="120"/>
                  </a:lnTo>
                  <a:lnTo>
                    <a:pt x="295" y="126"/>
                  </a:lnTo>
                  <a:lnTo>
                    <a:pt x="287" y="132"/>
                  </a:lnTo>
                  <a:lnTo>
                    <a:pt x="132" y="132"/>
                  </a:lnTo>
                  <a:lnTo>
                    <a:pt x="16" y="237"/>
                  </a:lnTo>
                  <a:lnTo>
                    <a:pt x="29" y="254"/>
                  </a:lnTo>
                  <a:lnTo>
                    <a:pt x="43" y="273"/>
                  </a:lnTo>
                  <a:lnTo>
                    <a:pt x="58" y="293"/>
                  </a:lnTo>
                  <a:lnTo>
                    <a:pt x="74" y="311"/>
                  </a:lnTo>
                  <a:lnTo>
                    <a:pt x="83" y="319"/>
                  </a:lnTo>
                  <a:lnTo>
                    <a:pt x="91" y="327"/>
                  </a:lnTo>
                  <a:lnTo>
                    <a:pt x="101" y="334"/>
                  </a:lnTo>
                  <a:lnTo>
                    <a:pt x="111" y="340"/>
                  </a:lnTo>
                  <a:lnTo>
                    <a:pt x="121" y="345"/>
                  </a:lnTo>
                  <a:lnTo>
                    <a:pt x="132" y="348"/>
                  </a:lnTo>
                  <a:lnTo>
                    <a:pt x="143" y="352"/>
                  </a:lnTo>
                  <a:lnTo>
                    <a:pt x="154" y="352"/>
                  </a:lnTo>
                  <a:lnTo>
                    <a:pt x="198" y="352"/>
                  </a:lnTo>
                  <a:lnTo>
                    <a:pt x="210" y="352"/>
                  </a:lnTo>
                  <a:lnTo>
                    <a:pt x="221" y="349"/>
                  </a:lnTo>
                  <a:lnTo>
                    <a:pt x="231" y="346"/>
                  </a:lnTo>
                  <a:lnTo>
                    <a:pt x="238" y="342"/>
                  </a:lnTo>
                  <a:lnTo>
                    <a:pt x="252" y="332"/>
                  </a:lnTo>
                  <a:lnTo>
                    <a:pt x="267" y="321"/>
                  </a:lnTo>
                  <a:lnTo>
                    <a:pt x="276" y="314"/>
                  </a:lnTo>
                  <a:lnTo>
                    <a:pt x="286" y="309"/>
                  </a:lnTo>
                  <a:lnTo>
                    <a:pt x="297" y="303"/>
                  </a:lnTo>
                  <a:lnTo>
                    <a:pt x="311" y="298"/>
                  </a:lnTo>
                  <a:lnTo>
                    <a:pt x="327" y="294"/>
                  </a:lnTo>
                  <a:lnTo>
                    <a:pt x="347" y="289"/>
                  </a:lnTo>
                  <a:lnTo>
                    <a:pt x="369" y="287"/>
                  </a:lnTo>
                  <a:lnTo>
                    <a:pt x="396" y="286"/>
                  </a:lnTo>
                  <a:lnTo>
                    <a:pt x="393" y="296"/>
                  </a:lnTo>
                  <a:lnTo>
                    <a:pt x="390" y="306"/>
                  </a:lnTo>
                  <a:lnTo>
                    <a:pt x="384" y="315"/>
                  </a:lnTo>
                  <a:lnTo>
                    <a:pt x="379" y="326"/>
                  </a:lnTo>
                  <a:lnTo>
                    <a:pt x="366" y="348"/>
                  </a:lnTo>
                  <a:lnTo>
                    <a:pt x="351" y="371"/>
                  </a:lnTo>
                  <a:lnTo>
                    <a:pt x="315" y="419"/>
                  </a:lnTo>
                  <a:lnTo>
                    <a:pt x="276" y="469"/>
                  </a:lnTo>
                  <a:lnTo>
                    <a:pt x="257" y="493"/>
                  </a:lnTo>
                  <a:lnTo>
                    <a:pt x="238" y="518"/>
                  </a:lnTo>
                  <a:lnTo>
                    <a:pt x="222" y="540"/>
                  </a:lnTo>
                  <a:lnTo>
                    <a:pt x="207" y="563"/>
                  </a:lnTo>
                  <a:lnTo>
                    <a:pt x="194" y="584"/>
                  </a:lnTo>
                  <a:lnTo>
                    <a:pt x="185" y="604"/>
                  </a:lnTo>
                  <a:lnTo>
                    <a:pt x="180" y="613"/>
                  </a:lnTo>
                  <a:lnTo>
                    <a:pt x="178" y="622"/>
                  </a:lnTo>
                  <a:lnTo>
                    <a:pt x="176" y="631"/>
                  </a:lnTo>
                  <a:lnTo>
                    <a:pt x="176" y="638"/>
                  </a:lnTo>
                  <a:lnTo>
                    <a:pt x="176" y="648"/>
                  </a:lnTo>
                  <a:lnTo>
                    <a:pt x="177" y="655"/>
                  </a:lnTo>
                  <a:lnTo>
                    <a:pt x="179" y="663"/>
                  </a:lnTo>
                  <a:lnTo>
                    <a:pt x="183" y="670"/>
                  </a:lnTo>
                  <a:lnTo>
                    <a:pt x="186" y="677"/>
                  </a:lnTo>
                  <a:lnTo>
                    <a:pt x="190" y="683"/>
                  </a:lnTo>
                  <a:lnTo>
                    <a:pt x="194" y="690"/>
                  </a:lnTo>
                  <a:lnTo>
                    <a:pt x="200" y="695"/>
                  </a:lnTo>
                  <a:lnTo>
                    <a:pt x="224" y="716"/>
                  </a:lnTo>
                  <a:lnTo>
                    <a:pt x="253" y="737"/>
                  </a:lnTo>
                  <a:lnTo>
                    <a:pt x="267" y="750"/>
                  </a:lnTo>
                  <a:lnTo>
                    <a:pt x="281" y="763"/>
                  </a:lnTo>
                  <a:lnTo>
                    <a:pt x="288" y="770"/>
                  </a:lnTo>
                  <a:lnTo>
                    <a:pt x="294" y="779"/>
                  </a:lnTo>
                  <a:lnTo>
                    <a:pt x="301" y="787"/>
                  </a:lnTo>
                  <a:lnTo>
                    <a:pt x="306" y="797"/>
                  </a:lnTo>
                  <a:lnTo>
                    <a:pt x="311" y="806"/>
                  </a:lnTo>
                  <a:lnTo>
                    <a:pt x="316" y="817"/>
                  </a:lnTo>
                  <a:lnTo>
                    <a:pt x="320" y="829"/>
                  </a:lnTo>
                  <a:lnTo>
                    <a:pt x="323" y="842"/>
                  </a:lnTo>
                  <a:lnTo>
                    <a:pt x="326" y="856"/>
                  </a:lnTo>
                  <a:lnTo>
                    <a:pt x="329" y="870"/>
                  </a:lnTo>
                  <a:lnTo>
                    <a:pt x="330" y="886"/>
                  </a:lnTo>
                  <a:lnTo>
                    <a:pt x="331" y="903"/>
                  </a:lnTo>
                  <a:lnTo>
                    <a:pt x="331" y="1189"/>
                  </a:lnTo>
                  <a:lnTo>
                    <a:pt x="330" y="1207"/>
                  </a:lnTo>
                  <a:lnTo>
                    <a:pt x="327" y="1221"/>
                  </a:lnTo>
                  <a:lnTo>
                    <a:pt x="325" y="1227"/>
                  </a:lnTo>
                  <a:lnTo>
                    <a:pt x="323" y="1232"/>
                  </a:lnTo>
                  <a:lnTo>
                    <a:pt x="320" y="1238"/>
                  </a:lnTo>
                  <a:lnTo>
                    <a:pt x="317" y="1241"/>
                  </a:lnTo>
                  <a:lnTo>
                    <a:pt x="312" y="1245"/>
                  </a:lnTo>
                  <a:lnTo>
                    <a:pt x="307" y="1247"/>
                  </a:lnTo>
                  <a:lnTo>
                    <a:pt x="302" y="1251"/>
                  </a:lnTo>
                  <a:lnTo>
                    <a:pt x="296" y="1253"/>
                  </a:lnTo>
                  <a:lnTo>
                    <a:pt x="281" y="1255"/>
                  </a:lnTo>
                  <a:lnTo>
                    <a:pt x="264" y="1255"/>
                  </a:lnTo>
                  <a:lnTo>
                    <a:pt x="0" y="1255"/>
                  </a:lnTo>
                  <a:lnTo>
                    <a:pt x="221" y="1431"/>
                  </a:lnTo>
                  <a:lnTo>
                    <a:pt x="395" y="1404"/>
                  </a:lnTo>
                  <a:lnTo>
                    <a:pt x="436" y="1361"/>
                  </a:lnTo>
                  <a:lnTo>
                    <a:pt x="440" y="1035"/>
                  </a:lnTo>
                  <a:lnTo>
                    <a:pt x="464" y="1017"/>
                  </a:lnTo>
                  <a:lnTo>
                    <a:pt x="481" y="1003"/>
                  </a:lnTo>
                  <a:lnTo>
                    <a:pt x="490" y="997"/>
                  </a:lnTo>
                  <a:lnTo>
                    <a:pt x="499" y="994"/>
                  </a:lnTo>
                  <a:lnTo>
                    <a:pt x="512" y="992"/>
                  </a:lnTo>
                  <a:lnTo>
                    <a:pt x="528" y="991"/>
                  </a:lnTo>
                  <a:lnTo>
                    <a:pt x="617" y="991"/>
                  </a:lnTo>
                  <a:lnTo>
                    <a:pt x="645" y="992"/>
                  </a:lnTo>
                  <a:lnTo>
                    <a:pt x="671" y="994"/>
                  </a:lnTo>
                  <a:lnTo>
                    <a:pt x="694" y="999"/>
                  </a:lnTo>
                  <a:lnTo>
                    <a:pt x="715" y="1004"/>
                  </a:lnTo>
                  <a:lnTo>
                    <a:pt x="735" y="1010"/>
                  </a:lnTo>
                  <a:lnTo>
                    <a:pt x="755" y="1018"/>
                  </a:lnTo>
                  <a:lnTo>
                    <a:pt x="774" y="1025"/>
                  </a:lnTo>
                  <a:lnTo>
                    <a:pt x="793" y="1035"/>
                  </a:lnTo>
                  <a:lnTo>
                    <a:pt x="789" y="1052"/>
                  </a:lnTo>
                  <a:lnTo>
                    <a:pt x="783" y="1068"/>
                  </a:lnTo>
                  <a:lnTo>
                    <a:pt x="776" y="1082"/>
                  </a:lnTo>
                  <a:lnTo>
                    <a:pt x="769" y="1096"/>
                  </a:lnTo>
                  <a:lnTo>
                    <a:pt x="761" y="1108"/>
                  </a:lnTo>
                  <a:lnTo>
                    <a:pt x="752" y="1119"/>
                  </a:lnTo>
                  <a:lnTo>
                    <a:pt x="743" y="1129"/>
                  </a:lnTo>
                  <a:lnTo>
                    <a:pt x="732" y="1139"/>
                  </a:lnTo>
                  <a:lnTo>
                    <a:pt x="722" y="1148"/>
                  </a:lnTo>
                  <a:lnTo>
                    <a:pt x="711" y="1156"/>
                  </a:lnTo>
                  <a:lnTo>
                    <a:pt x="700" y="1165"/>
                  </a:lnTo>
                  <a:lnTo>
                    <a:pt x="688" y="1171"/>
                  </a:lnTo>
                  <a:lnTo>
                    <a:pt x="665" y="1186"/>
                  </a:lnTo>
                  <a:lnTo>
                    <a:pt x="640" y="1199"/>
                  </a:lnTo>
                  <a:lnTo>
                    <a:pt x="616" y="1214"/>
                  </a:lnTo>
                  <a:lnTo>
                    <a:pt x="594" y="1229"/>
                  </a:lnTo>
                  <a:lnTo>
                    <a:pt x="583" y="1237"/>
                  </a:lnTo>
                  <a:lnTo>
                    <a:pt x="572" y="1246"/>
                  </a:lnTo>
                  <a:lnTo>
                    <a:pt x="563" y="1256"/>
                  </a:lnTo>
                  <a:lnTo>
                    <a:pt x="553" y="1266"/>
                  </a:lnTo>
                  <a:lnTo>
                    <a:pt x="544" y="1277"/>
                  </a:lnTo>
                  <a:lnTo>
                    <a:pt x="536" y="1289"/>
                  </a:lnTo>
                  <a:lnTo>
                    <a:pt x="529" y="1302"/>
                  </a:lnTo>
                  <a:lnTo>
                    <a:pt x="523" y="1317"/>
                  </a:lnTo>
                  <a:lnTo>
                    <a:pt x="518" y="1332"/>
                  </a:lnTo>
                  <a:lnTo>
                    <a:pt x="512" y="1349"/>
                  </a:lnTo>
                  <a:lnTo>
                    <a:pt x="509" y="1368"/>
                  </a:lnTo>
                  <a:lnTo>
                    <a:pt x="507" y="1388"/>
                  </a:lnTo>
                  <a:lnTo>
                    <a:pt x="573" y="1388"/>
                  </a:lnTo>
                  <a:lnTo>
                    <a:pt x="584" y="1387"/>
                  </a:lnTo>
                  <a:lnTo>
                    <a:pt x="595" y="1387"/>
                  </a:lnTo>
                  <a:lnTo>
                    <a:pt x="606" y="1385"/>
                  </a:lnTo>
                  <a:lnTo>
                    <a:pt x="616" y="1383"/>
                  </a:lnTo>
                  <a:lnTo>
                    <a:pt x="637" y="1377"/>
                  </a:lnTo>
                  <a:lnTo>
                    <a:pt x="656" y="1371"/>
                  </a:lnTo>
                  <a:lnTo>
                    <a:pt x="696" y="1353"/>
                  </a:lnTo>
                  <a:lnTo>
                    <a:pt x="738" y="1332"/>
                  </a:lnTo>
                  <a:lnTo>
                    <a:pt x="759" y="1322"/>
                  </a:lnTo>
                  <a:lnTo>
                    <a:pt x="783" y="1313"/>
                  </a:lnTo>
                  <a:lnTo>
                    <a:pt x="808" y="1303"/>
                  </a:lnTo>
                  <a:lnTo>
                    <a:pt x="835" y="1295"/>
                  </a:lnTo>
                  <a:lnTo>
                    <a:pt x="864" y="1287"/>
                  </a:lnTo>
                  <a:lnTo>
                    <a:pt x="897" y="1282"/>
                  </a:lnTo>
                  <a:lnTo>
                    <a:pt x="914" y="1281"/>
                  </a:lnTo>
                  <a:lnTo>
                    <a:pt x="932" y="1278"/>
                  </a:lnTo>
                  <a:lnTo>
                    <a:pt x="950" y="1277"/>
                  </a:lnTo>
                  <a:lnTo>
                    <a:pt x="970" y="1277"/>
                  </a:lnTo>
                  <a:lnTo>
                    <a:pt x="985" y="1268"/>
                  </a:lnTo>
                  <a:lnTo>
                    <a:pt x="1000" y="1258"/>
                  </a:lnTo>
                  <a:lnTo>
                    <a:pt x="1015" y="1248"/>
                  </a:lnTo>
                  <a:lnTo>
                    <a:pt x="1027" y="1237"/>
                  </a:lnTo>
                  <a:lnTo>
                    <a:pt x="1034" y="1230"/>
                  </a:lnTo>
                  <a:lnTo>
                    <a:pt x="1040" y="1223"/>
                  </a:lnTo>
                  <a:lnTo>
                    <a:pt x="1045" y="1215"/>
                  </a:lnTo>
                  <a:lnTo>
                    <a:pt x="1049" y="1208"/>
                  </a:lnTo>
                  <a:lnTo>
                    <a:pt x="1053" y="1198"/>
                  </a:lnTo>
                  <a:lnTo>
                    <a:pt x="1055" y="1188"/>
                  </a:lnTo>
                  <a:lnTo>
                    <a:pt x="1058" y="1179"/>
                  </a:lnTo>
                  <a:lnTo>
                    <a:pt x="1058" y="1167"/>
                  </a:lnTo>
                  <a:lnTo>
                    <a:pt x="1058" y="1123"/>
                  </a:lnTo>
                  <a:lnTo>
                    <a:pt x="1058" y="1118"/>
                  </a:lnTo>
                  <a:lnTo>
                    <a:pt x="1056" y="1110"/>
                  </a:lnTo>
                  <a:lnTo>
                    <a:pt x="1054" y="1104"/>
                  </a:lnTo>
                  <a:lnTo>
                    <a:pt x="1051" y="1095"/>
                  </a:lnTo>
                  <a:lnTo>
                    <a:pt x="1043" y="1079"/>
                  </a:lnTo>
                  <a:lnTo>
                    <a:pt x="1032" y="1060"/>
                  </a:lnTo>
                  <a:lnTo>
                    <a:pt x="1020" y="1040"/>
                  </a:lnTo>
                  <a:lnTo>
                    <a:pt x="1005" y="1020"/>
                  </a:lnTo>
                  <a:lnTo>
                    <a:pt x="989" y="1000"/>
                  </a:lnTo>
                  <a:lnTo>
                    <a:pt x="972" y="979"/>
                  </a:lnTo>
                  <a:lnTo>
                    <a:pt x="953" y="960"/>
                  </a:lnTo>
                  <a:lnTo>
                    <a:pt x="935" y="942"/>
                  </a:lnTo>
                  <a:lnTo>
                    <a:pt x="917" y="924"/>
                  </a:lnTo>
                  <a:lnTo>
                    <a:pt x="899" y="911"/>
                  </a:lnTo>
                  <a:lnTo>
                    <a:pt x="881" y="898"/>
                  </a:lnTo>
                  <a:lnTo>
                    <a:pt x="865" y="889"/>
                  </a:lnTo>
                  <a:lnTo>
                    <a:pt x="858" y="886"/>
                  </a:lnTo>
                  <a:lnTo>
                    <a:pt x="850" y="883"/>
                  </a:lnTo>
                  <a:lnTo>
                    <a:pt x="844" y="882"/>
                  </a:lnTo>
                  <a:lnTo>
                    <a:pt x="837" y="881"/>
                  </a:lnTo>
                  <a:lnTo>
                    <a:pt x="528" y="881"/>
                  </a:lnTo>
                  <a:lnTo>
                    <a:pt x="533" y="868"/>
                  </a:lnTo>
                  <a:lnTo>
                    <a:pt x="539" y="855"/>
                  </a:lnTo>
                  <a:lnTo>
                    <a:pt x="545" y="842"/>
                  </a:lnTo>
                  <a:lnTo>
                    <a:pt x="554" y="828"/>
                  </a:lnTo>
                  <a:lnTo>
                    <a:pt x="564" y="814"/>
                  </a:lnTo>
                  <a:lnTo>
                    <a:pt x="574" y="800"/>
                  </a:lnTo>
                  <a:lnTo>
                    <a:pt x="586" y="787"/>
                  </a:lnTo>
                  <a:lnTo>
                    <a:pt x="599" y="773"/>
                  </a:lnTo>
                  <a:lnTo>
                    <a:pt x="627" y="745"/>
                  </a:lnTo>
                  <a:lnTo>
                    <a:pt x="656" y="716"/>
                  </a:lnTo>
                  <a:lnTo>
                    <a:pt x="687" y="688"/>
                  </a:lnTo>
                  <a:lnTo>
                    <a:pt x="719" y="661"/>
                  </a:lnTo>
                  <a:lnTo>
                    <a:pt x="749" y="634"/>
                  </a:lnTo>
                  <a:lnTo>
                    <a:pt x="779" y="606"/>
                  </a:lnTo>
                  <a:lnTo>
                    <a:pt x="807" y="580"/>
                  </a:lnTo>
                  <a:lnTo>
                    <a:pt x="832" y="554"/>
                  </a:lnTo>
                  <a:lnTo>
                    <a:pt x="843" y="542"/>
                  </a:lnTo>
                  <a:lnTo>
                    <a:pt x="852" y="530"/>
                  </a:lnTo>
                  <a:lnTo>
                    <a:pt x="861" y="518"/>
                  </a:lnTo>
                  <a:lnTo>
                    <a:pt x="868" y="506"/>
                  </a:lnTo>
                  <a:lnTo>
                    <a:pt x="874" y="494"/>
                  </a:lnTo>
                  <a:lnTo>
                    <a:pt x="878" y="484"/>
                  </a:lnTo>
                  <a:lnTo>
                    <a:pt x="880" y="473"/>
                  </a:lnTo>
                  <a:lnTo>
                    <a:pt x="881" y="462"/>
                  </a:lnTo>
                  <a:lnTo>
                    <a:pt x="879" y="456"/>
                  </a:lnTo>
                  <a:lnTo>
                    <a:pt x="873" y="441"/>
                  </a:lnTo>
                  <a:lnTo>
                    <a:pt x="862" y="419"/>
                  </a:lnTo>
                  <a:lnTo>
                    <a:pt x="848" y="396"/>
                  </a:lnTo>
                  <a:lnTo>
                    <a:pt x="840" y="383"/>
                  </a:lnTo>
                  <a:lnTo>
                    <a:pt x="831" y="371"/>
                  </a:lnTo>
                  <a:lnTo>
                    <a:pt x="822" y="360"/>
                  </a:lnTo>
                  <a:lnTo>
                    <a:pt x="813" y="351"/>
                  </a:lnTo>
                  <a:lnTo>
                    <a:pt x="803" y="342"/>
                  </a:lnTo>
                  <a:lnTo>
                    <a:pt x="792" y="336"/>
                  </a:lnTo>
                  <a:lnTo>
                    <a:pt x="787" y="333"/>
                  </a:lnTo>
                  <a:lnTo>
                    <a:pt x="782" y="331"/>
                  </a:lnTo>
                  <a:lnTo>
                    <a:pt x="776" y="330"/>
                  </a:lnTo>
                  <a:lnTo>
                    <a:pt x="771" y="330"/>
                  </a:lnTo>
                  <a:lnTo>
                    <a:pt x="705" y="330"/>
                  </a:lnTo>
                  <a:lnTo>
                    <a:pt x="693" y="330"/>
                  </a:lnTo>
                  <a:lnTo>
                    <a:pt x="680" y="332"/>
                  </a:lnTo>
                  <a:lnTo>
                    <a:pt x="667" y="334"/>
                  </a:lnTo>
                  <a:lnTo>
                    <a:pt x="654" y="338"/>
                  </a:lnTo>
                  <a:lnTo>
                    <a:pt x="627" y="346"/>
                  </a:lnTo>
                  <a:lnTo>
                    <a:pt x="599" y="356"/>
                  </a:lnTo>
                  <a:lnTo>
                    <a:pt x="571" y="368"/>
                  </a:lnTo>
                  <a:lnTo>
                    <a:pt x="543" y="378"/>
                  </a:lnTo>
                  <a:lnTo>
                    <a:pt x="514" y="388"/>
                  </a:lnTo>
                  <a:lnTo>
                    <a:pt x="484" y="3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689" y="2151"/>
              <a:ext cx="68" cy="43"/>
            </a:xfrm>
            <a:custGeom>
              <a:avLst/>
              <a:gdLst>
                <a:gd name="T0" fmla="*/ 117 w 948"/>
                <a:gd name="T1" fmla="*/ 595 h 596"/>
                <a:gd name="T2" fmla="*/ 142 w 948"/>
                <a:gd name="T3" fmla="*/ 583 h 596"/>
                <a:gd name="T4" fmla="*/ 203 w 948"/>
                <a:gd name="T5" fmla="*/ 548 h 596"/>
                <a:gd name="T6" fmla="*/ 319 w 948"/>
                <a:gd name="T7" fmla="*/ 474 h 596"/>
                <a:gd name="T8" fmla="*/ 460 w 948"/>
                <a:gd name="T9" fmla="*/ 380 h 596"/>
                <a:gd name="T10" fmla="*/ 608 w 948"/>
                <a:gd name="T11" fmla="*/ 277 h 596"/>
                <a:gd name="T12" fmla="*/ 747 w 948"/>
                <a:gd name="T13" fmla="*/ 179 h 596"/>
                <a:gd name="T14" fmla="*/ 861 w 948"/>
                <a:gd name="T15" fmla="*/ 95 h 596"/>
                <a:gd name="T16" fmla="*/ 919 w 948"/>
                <a:gd name="T17" fmla="*/ 49 h 596"/>
                <a:gd name="T18" fmla="*/ 943 w 948"/>
                <a:gd name="T19" fmla="*/ 29 h 596"/>
                <a:gd name="T20" fmla="*/ 938 w 948"/>
                <a:gd name="T21" fmla="*/ 18 h 596"/>
                <a:gd name="T22" fmla="*/ 928 w 948"/>
                <a:gd name="T23" fmla="*/ 10 h 596"/>
                <a:gd name="T24" fmla="*/ 923 w 948"/>
                <a:gd name="T25" fmla="*/ 4 h 596"/>
                <a:gd name="T26" fmla="*/ 925 w 948"/>
                <a:gd name="T27" fmla="*/ 0 h 596"/>
                <a:gd name="T28" fmla="*/ 906 w 948"/>
                <a:gd name="T29" fmla="*/ 0 h 596"/>
                <a:gd name="T30" fmla="*/ 863 w 948"/>
                <a:gd name="T31" fmla="*/ 7 h 596"/>
                <a:gd name="T32" fmla="*/ 766 w 948"/>
                <a:gd name="T33" fmla="*/ 42 h 596"/>
                <a:gd name="T34" fmla="*/ 636 w 948"/>
                <a:gd name="T35" fmla="*/ 93 h 596"/>
                <a:gd name="T36" fmla="*/ 527 w 948"/>
                <a:gd name="T37" fmla="*/ 135 h 596"/>
                <a:gd name="T38" fmla="*/ 462 w 948"/>
                <a:gd name="T39" fmla="*/ 161 h 596"/>
                <a:gd name="T40" fmla="*/ 407 w 948"/>
                <a:gd name="T41" fmla="*/ 187 h 596"/>
                <a:gd name="T42" fmla="*/ 371 w 948"/>
                <a:gd name="T43" fmla="*/ 207 h 596"/>
                <a:gd name="T44" fmla="*/ 343 w 948"/>
                <a:gd name="T45" fmla="*/ 221 h 596"/>
                <a:gd name="T46" fmla="*/ 315 w 948"/>
                <a:gd name="T47" fmla="*/ 232 h 596"/>
                <a:gd name="T48" fmla="*/ 277 w 948"/>
                <a:gd name="T49" fmla="*/ 239 h 596"/>
                <a:gd name="T50" fmla="*/ 222 w 948"/>
                <a:gd name="T51" fmla="*/ 242 h 596"/>
                <a:gd name="T52" fmla="*/ 141 w 948"/>
                <a:gd name="T53" fmla="*/ 243 h 596"/>
                <a:gd name="T54" fmla="*/ 82 w 948"/>
                <a:gd name="T55" fmla="*/ 258 h 596"/>
                <a:gd name="T56" fmla="*/ 57 w 948"/>
                <a:gd name="T57" fmla="*/ 325 h 596"/>
                <a:gd name="T58" fmla="*/ 26 w 948"/>
                <a:gd name="T59" fmla="*/ 411 h 596"/>
                <a:gd name="T60" fmla="*/ 3 w 948"/>
                <a:gd name="T61" fmla="*/ 475 h 596"/>
                <a:gd name="T62" fmla="*/ 0 w 948"/>
                <a:gd name="T63" fmla="*/ 508 h 596"/>
                <a:gd name="T64" fmla="*/ 1 w 948"/>
                <a:gd name="T65" fmla="*/ 526 h 596"/>
                <a:gd name="T66" fmla="*/ 7 w 948"/>
                <a:gd name="T67" fmla="*/ 543 h 596"/>
                <a:gd name="T68" fmla="*/ 14 w 948"/>
                <a:gd name="T69" fmla="*/ 558 h 596"/>
                <a:gd name="T70" fmla="*/ 25 w 948"/>
                <a:gd name="T71" fmla="*/ 571 h 596"/>
                <a:gd name="T72" fmla="*/ 38 w 948"/>
                <a:gd name="T73" fmla="*/ 582 h 596"/>
                <a:gd name="T74" fmla="*/ 53 w 948"/>
                <a:gd name="T75" fmla="*/ 589 h 596"/>
                <a:gd name="T76" fmla="*/ 70 w 948"/>
                <a:gd name="T77" fmla="*/ 595 h 596"/>
                <a:gd name="T78" fmla="*/ 88 w 948"/>
                <a:gd name="T7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8" h="596">
                  <a:moveTo>
                    <a:pt x="110" y="596"/>
                  </a:moveTo>
                  <a:lnTo>
                    <a:pt x="117" y="595"/>
                  </a:lnTo>
                  <a:lnTo>
                    <a:pt x="128" y="590"/>
                  </a:lnTo>
                  <a:lnTo>
                    <a:pt x="142" y="583"/>
                  </a:lnTo>
                  <a:lnTo>
                    <a:pt x="159" y="573"/>
                  </a:lnTo>
                  <a:lnTo>
                    <a:pt x="203" y="548"/>
                  </a:lnTo>
                  <a:lnTo>
                    <a:pt x="257" y="513"/>
                  </a:lnTo>
                  <a:lnTo>
                    <a:pt x="319" y="474"/>
                  </a:lnTo>
                  <a:lnTo>
                    <a:pt x="388" y="428"/>
                  </a:lnTo>
                  <a:lnTo>
                    <a:pt x="460" y="380"/>
                  </a:lnTo>
                  <a:lnTo>
                    <a:pt x="534" y="329"/>
                  </a:lnTo>
                  <a:lnTo>
                    <a:pt x="608" y="277"/>
                  </a:lnTo>
                  <a:lnTo>
                    <a:pt x="680" y="227"/>
                  </a:lnTo>
                  <a:lnTo>
                    <a:pt x="747" y="179"/>
                  </a:lnTo>
                  <a:lnTo>
                    <a:pt x="809" y="135"/>
                  </a:lnTo>
                  <a:lnTo>
                    <a:pt x="861" y="95"/>
                  </a:lnTo>
                  <a:lnTo>
                    <a:pt x="903" y="63"/>
                  </a:lnTo>
                  <a:lnTo>
                    <a:pt x="919" y="49"/>
                  </a:lnTo>
                  <a:lnTo>
                    <a:pt x="933" y="38"/>
                  </a:lnTo>
                  <a:lnTo>
                    <a:pt x="943" y="29"/>
                  </a:lnTo>
                  <a:lnTo>
                    <a:pt x="948" y="23"/>
                  </a:lnTo>
                  <a:lnTo>
                    <a:pt x="938" y="18"/>
                  </a:lnTo>
                  <a:lnTo>
                    <a:pt x="932" y="14"/>
                  </a:lnTo>
                  <a:lnTo>
                    <a:pt x="928" y="10"/>
                  </a:lnTo>
                  <a:lnTo>
                    <a:pt x="925" y="8"/>
                  </a:lnTo>
                  <a:lnTo>
                    <a:pt x="923" y="4"/>
                  </a:lnTo>
                  <a:lnTo>
                    <a:pt x="925" y="2"/>
                  </a:lnTo>
                  <a:lnTo>
                    <a:pt x="925" y="0"/>
                  </a:lnTo>
                  <a:lnTo>
                    <a:pt x="919" y="0"/>
                  </a:lnTo>
                  <a:lnTo>
                    <a:pt x="906" y="0"/>
                  </a:lnTo>
                  <a:lnTo>
                    <a:pt x="882" y="2"/>
                  </a:lnTo>
                  <a:lnTo>
                    <a:pt x="863" y="7"/>
                  </a:lnTo>
                  <a:lnTo>
                    <a:pt x="821" y="21"/>
                  </a:lnTo>
                  <a:lnTo>
                    <a:pt x="766" y="42"/>
                  </a:lnTo>
                  <a:lnTo>
                    <a:pt x="701" y="67"/>
                  </a:lnTo>
                  <a:lnTo>
                    <a:pt x="636" y="93"/>
                  </a:lnTo>
                  <a:lnTo>
                    <a:pt x="576" y="116"/>
                  </a:lnTo>
                  <a:lnTo>
                    <a:pt x="527" y="135"/>
                  </a:lnTo>
                  <a:lnTo>
                    <a:pt x="498" y="146"/>
                  </a:lnTo>
                  <a:lnTo>
                    <a:pt x="462" y="161"/>
                  </a:lnTo>
                  <a:lnTo>
                    <a:pt x="432" y="175"/>
                  </a:lnTo>
                  <a:lnTo>
                    <a:pt x="407" y="187"/>
                  </a:lnTo>
                  <a:lnTo>
                    <a:pt x="388" y="198"/>
                  </a:lnTo>
                  <a:lnTo>
                    <a:pt x="371" y="207"/>
                  </a:lnTo>
                  <a:lnTo>
                    <a:pt x="357" y="215"/>
                  </a:lnTo>
                  <a:lnTo>
                    <a:pt x="343" y="221"/>
                  </a:lnTo>
                  <a:lnTo>
                    <a:pt x="329" y="227"/>
                  </a:lnTo>
                  <a:lnTo>
                    <a:pt x="315" y="232"/>
                  </a:lnTo>
                  <a:lnTo>
                    <a:pt x="298" y="235"/>
                  </a:lnTo>
                  <a:lnTo>
                    <a:pt x="277" y="239"/>
                  </a:lnTo>
                  <a:lnTo>
                    <a:pt x="252" y="241"/>
                  </a:lnTo>
                  <a:lnTo>
                    <a:pt x="222" y="242"/>
                  </a:lnTo>
                  <a:lnTo>
                    <a:pt x="186" y="243"/>
                  </a:lnTo>
                  <a:lnTo>
                    <a:pt x="141" y="243"/>
                  </a:lnTo>
                  <a:lnTo>
                    <a:pt x="88" y="243"/>
                  </a:lnTo>
                  <a:lnTo>
                    <a:pt x="82" y="258"/>
                  </a:lnTo>
                  <a:lnTo>
                    <a:pt x="71" y="287"/>
                  </a:lnTo>
                  <a:lnTo>
                    <a:pt x="57" y="325"/>
                  </a:lnTo>
                  <a:lnTo>
                    <a:pt x="41" y="368"/>
                  </a:lnTo>
                  <a:lnTo>
                    <a:pt x="26" y="411"/>
                  </a:lnTo>
                  <a:lnTo>
                    <a:pt x="13" y="448"/>
                  </a:lnTo>
                  <a:lnTo>
                    <a:pt x="3" y="475"/>
                  </a:lnTo>
                  <a:lnTo>
                    <a:pt x="0" y="485"/>
                  </a:lnTo>
                  <a:lnTo>
                    <a:pt x="0" y="508"/>
                  </a:lnTo>
                  <a:lnTo>
                    <a:pt x="0" y="518"/>
                  </a:lnTo>
                  <a:lnTo>
                    <a:pt x="1" y="526"/>
                  </a:lnTo>
                  <a:lnTo>
                    <a:pt x="3" y="535"/>
                  </a:lnTo>
                  <a:lnTo>
                    <a:pt x="7" y="543"/>
                  </a:lnTo>
                  <a:lnTo>
                    <a:pt x="10" y="551"/>
                  </a:lnTo>
                  <a:lnTo>
                    <a:pt x="14" y="558"/>
                  </a:lnTo>
                  <a:lnTo>
                    <a:pt x="19" y="565"/>
                  </a:lnTo>
                  <a:lnTo>
                    <a:pt x="25" y="571"/>
                  </a:lnTo>
                  <a:lnTo>
                    <a:pt x="31" y="577"/>
                  </a:lnTo>
                  <a:lnTo>
                    <a:pt x="38" y="582"/>
                  </a:lnTo>
                  <a:lnTo>
                    <a:pt x="45" y="586"/>
                  </a:lnTo>
                  <a:lnTo>
                    <a:pt x="53" y="589"/>
                  </a:lnTo>
                  <a:lnTo>
                    <a:pt x="60" y="593"/>
                  </a:lnTo>
                  <a:lnTo>
                    <a:pt x="70" y="595"/>
                  </a:lnTo>
                  <a:lnTo>
                    <a:pt x="79" y="596"/>
                  </a:lnTo>
                  <a:lnTo>
                    <a:pt x="88" y="596"/>
                  </a:lnTo>
                  <a:lnTo>
                    <a:pt x="110" y="5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777" y="2036"/>
              <a:ext cx="27" cy="38"/>
            </a:xfrm>
            <a:custGeom>
              <a:avLst/>
              <a:gdLst>
                <a:gd name="T0" fmla="*/ 1 w 374"/>
                <a:gd name="T1" fmla="*/ 108 h 527"/>
                <a:gd name="T2" fmla="*/ 7 w 374"/>
                <a:gd name="T3" fmla="*/ 146 h 527"/>
                <a:gd name="T4" fmla="*/ 20 w 374"/>
                <a:gd name="T5" fmla="*/ 185 h 527"/>
                <a:gd name="T6" fmla="*/ 35 w 374"/>
                <a:gd name="T7" fmla="*/ 222 h 527"/>
                <a:gd name="T8" fmla="*/ 60 w 374"/>
                <a:gd name="T9" fmla="*/ 273 h 527"/>
                <a:gd name="T10" fmla="*/ 79 w 374"/>
                <a:gd name="T11" fmla="*/ 310 h 527"/>
                <a:gd name="T12" fmla="*/ 87 w 374"/>
                <a:gd name="T13" fmla="*/ 327 h 527"/>
                <a:gd name="T14" fmla="*/ 87 w 374"/>
                <a:gd name="T15" fmla="*/ 349 h 527"/>
                <a:gd name="T16" fmla="*/ 81 w 374"/>
                <a:gd name="T17" fmla="*/ 387 h 527"/>
                <a:gd name="T18" fmla="*/ 75 w 374"/>
                <a:gd name="T19" fmla="*/ 424 h 527"/>
                <a:gd name="T20" fmla="*/ 70 w 374"/>
                <a:gd name="T21" fmla="*/ 457 h 527"/>
                <a:gd name="T22" fmla="*/ 70 w 374"/>
                <a:gd name="T23" fmla="*/ 480 h 527"/>
                <a:gd name="T24" fmla="*/ 72 w 374"/>
                <a:gd name="T25" fmla="*/ 494 h 527"/>
                <a:gd name="T26" fmla="*/ 77 w 374"/>
                <a:gd name="T27" fmla="*/ 505 h 527"/>
                <a:gd name="T28" fmla="*/ 85 w 374"/>
                <a:gd name="T29" fmla="*/ 514 h 527"/>
                <a:gd name="T30" fmla="*/ 95 w 374"/>
                <a:gd name="T31" fmla="*/ 521 h 527"/>
                <a:gd name="T32" fmla="*/ 110 w 374"/>
                <a:gd name="T33" fmla="*/ 525 h 527"/>
                <a:gd name="T34" fmla="*/ 129 w 374"/>
                <a:gd name="T35" fmla="*/ 527 h 527"/>
                <a:gd name="T36" fmla="*/ 153 w 374"/>
                <a:gd name="T37" fmla="*/ 525 h 527"/>
                <a:gd name="T38" fmla="*/ 187 w 374"/>
                <a:gd name="T39" fmla="*/ 520 h 527"/>
                <a:gd name="T40" fmla="*/ 223 w 374"/>
                <a:gd name="T41" fmla="*/ 509 h 527"/>
                <a:gd name="T42" fmla="*/ 255 w 374"/>
                <a:gd name="T43" fmla="*/ 496 h 527"/>
                <a:gd name="T44" fmla="*/ 282 w 374"/>
                <a:gd name="T45" fmla="*/ 479 h 527"/>
                <a:gd name="T46" fmla="*/ 306 w 374"/>
                <a:gd name="T47" fmla="*/ 460 h 527"/>
                <a:gd name="T48" fmla="*/ 327 w 374"/>
                <a:gd name="T49" fmla="*/ 438 h 527"/>
                <a:gd name="T50" fmla="*/ 356 w 374"/>
                <a:gd name="T51" fmla="*/ 402 h 527"/>
                <a:gd name="T52" fmla="*/ 355 w 374"/>
                <a:gd name="T53" fmla="*/ 349 h 527"/>
                <a:gd name="T54" fmla="*/ 319 w 374"/>
                <a:gd name="T55" fmla="*/ 303 h 527"/>
                <a:gd name="T56" fmla="*/ 267 w 374"/>
                <a:gd name="T57" fmla="*/ 247 h 527"/>
                <a:gd name="T58" fmla="*/ 219 w 374"/>
                <a:gd name="T59" fmla="*/ 195 h 527"/>
                <a:gd name="T60" fmla="*/ 190 w 374"/>
                <a:gd name="T61" fmla="*/ 154 h 527"/>
                <a:gd name="T62" fmla="*/ 164 w 374"/>
                <a:gd name="T63" fmla="*/ 103 h 527"/>
                <a:gd name="T64" fmla="*/ 141 w 374"/>
                <a:gd name="T65" fmla="*/ 39 h 527"/>
                <a:gd name="T66" fmla="*/ 121 w 374"/>
                <a:gd name="T67" fmla="*/ 1 h 527"/>
                <a:gd name="T68" fmla="*/ 97 w 374"/>
                <a:gd name="T69" fmla="*/ 6 h 527"/>
                <a:gd name="T70" fmla="*/ 75 w 374"/>
                <a:gd name="T71" fmla="*/ 13 h 527"/>
                <a:gd name="T72" fmla="*/ 53 w 374"/>
                <a:gd name="T73" fmla="*/ 22 h 527"/>
                <a:gd name="T74" fmla="*/ 34 w 374"/>
                <a:gd name="T75" fmla="*/ 33 h 527"/>
                <a:gd name="T76" fmla="*/ 18 w 374"/>
                <a:gd name="T77" fmla="*/ 47 h 527"/>
                <a:gd name="T78" fmla="*/ 7 w 374"/>
                <a:gd name="T79" fmla="*/ 62 h 527"/>
                <a:gd name="T80" fmla="*/ 1 w 374"/>
                <a:gd name="T81" fmla="*/ 8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4" h="527">
                  <a:moveTo>
                    <a:pt x="0" y="88"/>
                  </a:moveTo>
                  <a:lnTo>
                    <a:pt x="1" y="108"/>
                  </a:lnTo>
                  <a:lnTo>
                    <a:pt x="3" y="127"/>
                  </a:lnTo>
                  <a:lnTo>
                    <a:pt x="7" y="146"/>
                  </a:lnTo>
                  <a:lnTo>
                    <a:pt x="14" y="166"/>
                  </a:lnTo>
                  <a:lnTo>
                    <a:pt x="20" y="185"/>
                  </a:lnTo>
                  <a:lnTo>
                    <a:pt x="28" y="204"/>
                  </a:lnTo>
                  <a:lnTo>
                    <a:pt x="35" y="222"/>
                  </a:lnTo>
                  <a:lnTo>
                    <a:pt x="44" y="241"/>
                  </a:lnTo>
                  <a:lnTo>
                    <a:pt x="60" y="273"/>
                  </a:lnTo>
                  <a:lnTo>
                    <a:pt x="74" y="300"/>
                  </a:lnTo>
                  <a:lnTo>
                    <a:pt x="79" y="310"/>
                  </a:lnTo>
                  <a:lnTo>
                    <a:pt x="84" y="319"/>
                  </a:lnTo>
                  <a:lnTo>
                    <a:pt x="87" y="327"/>
                  </a:lnTo>
                  <a:lnTo>
                    <a:pt x="88" y="331"/>
                  </a:lnTo>
                  <a:lnTo>
                    <a:pt x="87" y="349"/>
                  </a:lnTo>
                  <a:lnTo>
                    <a:pt x="85" y="368"/>
                  </a:lnTo>
                  <a:lnTo>
                    <a:pt x="81" y="387"/>
                  </a:lnTo>
                  <a:lnTo>
                    <a:pt x="78" y="406"/>
                  </a:lnTo>
                  <a:lnTo>
                    <a:pt x="75" y="424"/>
                  </a:lnTo>
                  <a:lnTo>
                    <a:pt x="72" y="441"/>
                  </a:lnTo>
                  <a:lnTo>
                    <a:pt x="70" y="457"/>
                  </a:lnTo>
                  <a:lnTo>
                    <a:pt x="70" y="473"/>
                  </a:lnTo>
                  <a:lnTo>
                    <a:pt x="70" y="480"/>
                  </a:lnTo>
                  <a:lnTo>
                    <a:pt x="71" y="487"/>
                  </a:lnTo>
                  <a:lnTo>
                    <a:pt x="72" y="494"/>
                  </a:lnTo>
                  <a:lnTo>
                    <a:pt x="74" y="499"/>
                  </a:lnTo>
                  <a:lnTo>
                    <a:pt x="77" y="505"/>
                  </a:lnTo>
                  <a:lnTo>
                    <a:pt x="80" y="510"/>
                  </a:lnTo>
                  <a:lnTo>
                    <a:pt x="85" y="514"/>
                  </a:lnTo>
                  <a:lnTo>
                    <a:pt x="89" y="517"/>
                  </a:lnTo>
                  <a:lnTo>
                    <a:pt x="95" y="521"/>
                  </a:lnTo>
                  <a:lnTo>
                    <a:pt x="102" y="524"/>
                  </a:lnTo>
                  <a:lnTo>
                    <a:pt x="110" y="525"/>
                  </a:lnTo>
                  <a:lnTo>
                    <a:pt x="119" y="526"/>
                  </a:lnTo>
                  <a:lnTo>
                    <a:pt x="129" y="527"/>
                  </a:lnTo>
                  <a:lnTo>
                    <a:pt x="140" y="527"/>
                  </a:lnTo>
                  <a:lnTo>
                    <a:pt x="153" y="525"/>
                  </a:lnTo>
                  <a:lnTo>
                    <a:pt x="166" y="524"/>
                  </a:lnTo>
                  <a:lnTo>
                    <a:pt x="187" y="520"/>
                  </a:lnTo>
                  <a:lnTo>
                    <a:pt x="206" y="515"/>
                  </a:lnTo>
                  <a:lnTo>
                    <a:pt x="223" y="509"/>
                  </a:lnTo>
                  <a:lnTo>
                    <a:pt x="240" y="502"/>
                  </a:lnTo>
                  <a:lnTo>
                    <a:pt x="255" y="496"/>
                  </a:lnTo>
                  <a:lnTo>
                    <a:pt x="269" y="487"/>
                  </a:lnTo>
                  <a:lnTo>
                    <a:pt x="282" y="479"/>
                  </a:lnTo>
                  <a:lnTo>
                    <a:pt x="295" y="470"/>
                  </a:lnTo>
                  <a:lnTo>
                    <a:pt x="306" y="460"/>
                  </a:lnTo>
                  <a:lnTo>
                    <a:pt x="316" y="450"/>
                  </a:lnTo>
                  <a:lnTo>
                    <a:pt x="327" y="438"/>
                  </a:lnTo>
                  <a:lnTo>
                    <a:pt x="337" y="426"/>
                  </a:lnTo>
                  <a:lnTo>
                    <a:pt x="356" y="402"/>
                  </a:lnTo>
                  <a:lnTo>
                    <a:pt x="374" y="375"/>
                  </a:lnTo>
                  <a:lnTo>
                    <a:pt x="355" y="349"/>
                  </a:lnTo>
                  <a:lnTo>
                    <a:pt x="337" y="324"/>
                  </a:lnTo>
                  <a:lnTo>
                    <a:pt x="319" y="303"/>
                  </a:lnTo>
                  <a:lnTo>
                    <a:pt x="301" y="284"/>
                  </a:lnTo>
                  <a:lnTo>
                    <a:pt x="267" y="247"/>
                  </a:lnTo>
                  <a:lnTo>
                    <a:pt x="234" y="213"/>
                  </a:lnTo>
                  <a:lnTo>
                    <a:pt x="219" y="195"/>
                  </a:lnTo>
                  <a:lnTo>
                    <a:pt x="204" y="175"/>
                  </a:lnTo>
                  <a:lnTo>
                    <a:pt x="190" y="154"/>
                  </a:lnTo>
                  <a:lnTo>
                    <a:pt x="177" y="129"/>
                  </a:lnTo>
                  <a:lnTo>
                    <a:pt x="164" y="103"/>
                  </a:lnTo>
                  <a:lnTo>
                    <a:pt x="152" y="73"/>
                  </a:lnTo>
                  <a:lnTo>
                    <a:pt x="141" y="39"/>
                  </a:lnTo>
                  <a:lnTo>
                    <a:pt x="132" y="0"/>
                  </a:lnTo>
                  <a:lnTo>
                    <a:pt x="121" y="1"/>
                  </a:lnTo>
                  <a:lnTo>
                    <a:pt x="109" y="4"/>
                  </a:lnTo>
                  <a:lnTo>
                    <a:pt x="97" y="6"/>
                  </a:lnTo>
                  <a:lnTo>
                    <a:pt x="87" y="9"/>
                  </a:lnTo>
                  <a:lnTo>
                    <a:pt x="75" y="13"/>
                  </a:lnTo>
                  <a:lnTo>
                    <a:pt x="64" y="16"/>
                  </a:lnTo>
                  <a:lnTo>
                    <a:pt x="53" y="22"/>
                  </a:lnTo>
                  <a:lnTo>
                    <a:pt x="44" y="27"/>
                  </a:lnTo>
                  <a:lnTo>
                    <a:pt x="34" y="33"/>
                  </a:lnTo>
                  <a:lnTo>
                    <a:pt x="26" y="39"/>
                  </a:lnTo>
                  <a:lnTo>
                    <a:pt x="18" y="47"/>
                  </a:lnTo>
                  <a:lnTo>
                    <a:pt x="12" y="54"/>
                  </a:lnTo>
                  <a:lnTo>
                    <a:pt x="7" y="62"/>
                  </a:lnTo>
                  <a:lnTo>
                    <a:pt x="3" y="70"/>
                  </a:lnTo>
                  <a:lnTo>
                    <a:pt x="1" y="80"/>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noEditPoints="1"/>
            </p:cNvSpPr>
            <p:nvPr/>
          </p:nvSpPr>
          <p:spPr bwMode="auto">
            <a:xfrm>
              <a:off x="636" y="2218"/>
              <a:ext cx="751" cy="775"/>
            </a:xfrm>
            <a:custGeom>
              <a:avLst/>
              <a:gdLst>
                <a:gd name="T0" fmla="*/ 9512 w 10517"/>
                <a:gd name="T1" fmla="*/ 8353 h 10849"/>
                <a:gd name="T2" fmla="*/ 756 w 10517"/>
                <a:gd name="T3" fmla="*/ 7858 h 10849"/>
                <a:gd name="T4" fmla="*/ 9079 w 10517"/>
                <a:gd name="T5" fmla="*/ 1644 h 10849"/>
                <a:gd name="T6" fmla="*/ 8623 w 10517"/>
                <a:gd name="T7" fmla="*/ 3319 h 10849"/>
                <a:gd name="T8" fmla="*/ 9538 w 10517"/>
                <a:gd name="T9" fmla="*/ 3356 h 10849"/>
                <a:gd name="T10" fmla="*/ 8223 w 10517"/>
                <a:gd name="T11" fmla="*/ 7116 h 10849"/>
                <a:gd name="T12" fmla="*/ 8411 w 10517"/>
                <a:gd name="T13" fmla="*/ 5584 h 10849"/>
                <a:gd name="T14" fmla="*/ 8479 w 10517"/>
                <a:gd name="T15" fmla="*/ 4136 h 10849"/>
                <a:gd name="T16" fmla="*/ 7951 w 10517"/>
                <a:gd name="T17" fmla="*/ 3809 h 10849"/>
                <a:gd name="T18" fmla="*/ 8117 w 10517"/>
                <a:gd name="T19" fmla="*/ 2403 h 10849"/>
                <a:gd name="T20" fmla="*/ 6120 w 10517"/>
                <a:gd name="T21" fmla="*/ 2791 h 10849"/>
                <a:gd name="T22" fmla="*/ 7089 w 10517"/>
                <a:gd name="T23" fmla="*/ 4173 h 10849"/>
                <a:gd name="T24" fmla="*/ 7602 w 10517"/>
                <a:gd name="T25" fmla="*/ 5016 h 10849"/>
                <a:gd name="T26" fmla="*/ 6549 w 10517"/>
                <a:gd name="T27" fmla="*/ 8077 h 10849"/>
                <a:gd name="T28" fmla="*/ 7820 w 10517"/>
                <a:gd name="T29" fmla="*/ 6187 h 10849"/>
                <a:gd name="T30" fmla="*/ 7540 w 10517"/>
                <a:gd name="T31" fmla="*/ 4658 h 10849"/>
                <a:gd name="T32" fmla="*/ 5454 w 10517"/>
                <a:gd name="T33" fmla="*/ 2335 h 10849"/>
                <a:gd name="T34" fmla="*/ 6202 w 10517"/>
                <a:gd name="T35" fmla="*/ 8168 h 10849"/>
                <a:gd name="T36" fmla="*/ 7319 w 10517"/>
                <a:gd name="T37" fmla="*/ 5337 h 10849"/>
                <a:gd name="T38" fmla="*/ 6295 w 10517"/>
                <a:gd name="T39" fmla="*/ 5396 h 10849"/>
                <a:gd name="T40" fmla="*/ 6983 w 10517"/>
                <a:gd name="T41" fmla="*/ 3062 h 10849"/>
                <a:gd name="T42" fmla="*/ 6621 w 10517"/>
                <a:gd name="T43" fmla="*/ 5950 h 10849"/>
                <a:gd name="T44" fmla="*/ 2020 w 10517"/>
                <a:gd name="T45" fmla="*/ 2775 h 10849"/>
                <a:gd name="T46" fmla="*/ 2340 w 10517"/>
                <a:gd name="T47" fmla="*/ 4039 h 10849"/>
                <a:gd name="T48" fmla="*/ 2612 w 10517"/>
                <a:gd name="T49" fmla="*/ 2153 h 10849"/>
                <a:gd name="T50" fmla="*/ 1311 w 10517"/>
                <a:gd name="T51" fmla="*/ 1812 h 10849"/>
                <a:gd name="T52" fmla="*/ 1452 w 10517"/>
                <a:gd name="T53" fmla="*/ 6602 h 10849"/>
                <a:gd name="T54" fmla="*/ 2732 w 10517"/>
                <a:gd name="T55" fmla="*/ 7155 h 10849"/>
                <a:gd name="T56" fmla="*/ 1944 w 10517"/>
                <a:gd name="T57" fmla="*/ 5088 h 10849"/>
                <a:gd name="T58" fmla="*/ 2011 w 10517"/>
                <a:gd name="T59" fmla="*/ 6172 h 10849"/>
                <a:gd name="T60" fmla="*/ 2377 w 10517"/>
                <a:gd name="T61" fmla="*/ 5935 h 10849"/>
                <a:gd name="T62" fmla="*/ 1586 w 10517"/>
                <a:gd name="T63" fmla="*/ 5770 h 10849"/>
                <a:gd name="T64" fmla="*/ 2291 w 10517"/>
                <a:gd name="T65" fmla="*/ 4854 h 10849"/>
                <a:gd name="T66" fmla="*/ 3361 w 10517"/>
                <a:gd name="T67" fmla="*/ 8817 h 10849"/>
                <a:gd name="T68" fmla="*/ 3417 w 10517"/>
                <a:gd name="T69" fmla="*/ 8319 h 10849"/>
                <a:gd name="T70" fmla="*/ 4334 w 10517"/>
                <a:gd name="T71" fmla="*/ 5917 h 10849"/>
                <a:gd name="T72" fmla="*/ 4712 w 10517"/>
                <a:gd name="T73" fmla="*/ 7848 h 10849"/>
                <a:gd name="T74" fmla="*/ 3966 w 10517"/>
                <a:gd name="T75" fmla="*/ 7677 h 10849"/>
                <a:gd name="T76" fmla="*/ 4132 w 10517"/>
                <a:gd name="T77" fmla="*/ 6931 h 10849"/>
                <a:gd name="T78" fmla="*/ 4498 w 10517"/>
                <a:gd name="T79" fmla="*/ 7398 h 10849"/>
                <a:gd name="T80" fmla="*/ 3676 w 10517"/>
                <a:gd name="T81" fmla="*/ 6094 h 10849"/>
                <a:gd name="T82" fmla="*/ 3679 w 10517"/>
                <a:gd name="T83" fmla="*/ 8060 h 10849"/>
                <a:gd name="T84" fmla="*/ 5114 w 10517"/>
                <a:gd name="T85" fmla="*/ 8678 h 10849"/>
                <a:gd name="T86" fmla="*/ 4210 w 10517"/>
                <a:gd name="T87" fmla="*/ 2658 h 10849"/>
                <a:gd name="T88" fmla="*/ 3526 w 10517"/>
                <a:gd name="T89" fmla="*/ 3762 h 10849"/>
                <a:gd name="T90" fmla="*/ 4376 w 10517"/>
                <a:gd name="T91" fmla="*/ 4886 h 10849"/>
                <a:gd name="T92" fmla="*/ 4348 w 10517"/>
                <a:gd name="T93" fmla="*/ 3722 h 10849"/>
                <a:gd name="T94" fmla="*/ 3930 w 10517"/>
                <a:gd name="T95" fmla="*/ 4086 h 10849"/>
                <a:gd name="T96" fmla="*/ 4565 w 10517"/>
                <a:gd name="T97" fmla="*/ 3443 h 10849"/>
                <a:gd name="T98" fmla="*/ 3741 w 10517"/>
                <a:gd name="T99" fmla="*/ 5034 h 10849"/>
                <a:gd name="T100" fmla="*/ 2948 w 10517"/>
                <a:gd name="T101" fmla="*/ 1635 h 10849"/>
                <a:gd name="T102" fmla="*/ 1578 w 10517"/>
                <a:gd name="T103" fmla="*/ 3329 h 10849"/>
                <a:gd name="T104" fmla="*/ 2360 w 10517"/>
                <a:gd name="T105" fmla="*/ 2819 h 10849"/>
                <a:gd name="T106" fmla="*/ 3840 w 10517"/>
                <a:gd name="T107" fmla="*/ 1108 h 10849"/>
                <a:gd name="T108" fmla="*/ 4916 w 10517"/>
                <a:gd name="T109" fmla="*/ 865 h 10849"/>
                <a:gd name="T110" fmla="*/ 4934 w 10517"/>
                <a:gd name="T111" fmla="*/ 1128 h 10849"/>
                <a:gd name="T112" fmla="*/ 4571 w 10517"/>
                <a:gd name="T113" fmla="*/ 934 h 10849"/>
                <a:gd name="T114" fmla="*/ 5322 w 10517"/>
                <a:gd name="T115" fmla="*/ 916 h 10849"/>
                <a:gd name="T116" fmla="*/ 4718 w 10517"/>
                <a:gd name="T117" fmla="*/ 1187 h 10849"/>
                <a:gd name="T118" fmla="*/ 6638 w 10517"/>
                <a:gd name="T119" fmla="*/ 1076 h 10849"/>
                <a:gd name="T120" fmla="*/ 6820 w 10517"/>
                <a:gd name="T121" fmla="*/ 895 h 10849"/>
                <a:gd name="T122" fmla="*/ 7284 w 10517"/>
                <a:gd name="T123" fmla="*/ 866 h 10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17" h="10849">
                  <a:moveTo>
                    <a:pt x="0" y="0"/>
                  </a:moveTo>
                  <a:lnTo>
                    <a:pt x="657" y="0"/>
                  </a:lnTo>
                  <a:lnTo>
                    <a:pt x="1315" y="0"/>
                  </a:lnTo>
                  <a:lnTo>
                    <a:pt x="1972" y="0"/>
                  </a:lnTo>
                  <a:lnTo>
                    <a:pt x="2629" y="0"/>
                  </a:lnTo>
                  <a:lnTo>
                    <a:pt x="3287" y="0"/>
                  </a:lnTo>
                  <a:lnTo>
                    <a:pt x="3944" y="0"/>
                  </a:lnTo>
                  <a:lnTo>
                    <a:pt x="4601" y="0"/>
                  </a:lnTo>
                  <a:lnTo>
                    <a:pt x="5258" y="0"/>
                  </a:lnTo>
                  <a:lnTo>
                    <a:pt x="5916" y="0"/>
                  </a:lnTo>
                  <a:lnTo>
                    <a:pt x="6573" y="0"/>
                  </a:lnTo>
                  <a:lnTo>
                    <a:pt x="7231" y="0"/>
                  </a:lnTo>
                  <a:lnTo>
                    <a:pt x="7888" y="0"/>
                  </a:lnTo>
                  <a:lnTo>
                    <a:pt x="8546" y="0"/>
                  </a:lnTo>
                  <a:lnTo>
                    <a:pt x="9203" y="0"/>
                  </a:lnTo>
                  <a:lnTo>
                    <a:pt x="9860" y="0"/>
                  </a:lnTo>
                  <a:lnTo>
                    <a:pt x="10517" y="0"/>
                  </a:lnTo>
                  <a:lnTo>
                    <a:pt x="10501" y="391"/>
                  </a:lnTo>
                  <a:lnTo>
                    <a:pt x="10484" y="784"/>
                  </a:lnTo>
                  <a:lnTo>
                    <a:pt x="10467" y="1176"/>
                  </a:lnTo>
                  <a:lnTo>
                    <a:pt x="10450" y="1568"/>
                  </a:lnTo>
                  <a:lnTo>
                    <a:pt x="10434" y="1961"/>
                  </a:lnTo>
                  <a:lnTo>
                    <a:pt x="10417" y="2353"/>
                  </a:lnTo>
                  <a:lnTo>
                    <a:pt x="10400" y="2745"/>
                  </a:lnTo>
                  <a:lnTo>
                    <a:pt x="10384" y="3137"/>
                  </a:lnTo>
                  <a:lnTo>
                    <a:pt x="10366" y="3530"/>
                  </a:lnTo>
                  <a:lnTo>
                    <a:pt x="10350" y="3922"/>
                  </a:lnTo>
                  <a:lnTo>
                    <a:pt x="10333" y="4314"/>
                  </a:lnTo>
                  <a:lnTo>
                    <a:pt x="10316" y="4707"/>
                  </a:lnTo>
                  <a:lnTo>
                    <a:pt x="10300" y="5098"/>
                  </a:lnTo>
                  <a:lnTo>
                    <a:pt x="10283" y="5491"/>
                  </a:lnTo>
                  <a:lnTo>
                    <a:pt x="10267" y="5884"/>
                  </a:lnTo>
                  <a:lnTo>
                    <a:pt x="10249" y="6275"/>
                  </a:lnTo>
                  <a:lnTo>
                    <a:pt x="10225" y="6487"/>
                  </a:lnTo>
                  <a:lnTo>
                    <a:pt x="10191" y="6693"/>
                  </a:lnTo>
                  <a:lnTo>
                    <a:pt x="10150" y="6894"/>
                  </a:lnTo>
                  <a:lnTo>
                    <a:pt x="10099" y="7093"/>
                  </a:lnTo>
                  <a:lnTo>
                    <a:pt x="10041" y="7286"/>
                  </a:lnTo>
                  <a:lnTo>
                    <a:pt x="9974" y="7475"/>
                  </a:lnTo>
                  <a:lnTo>
                    <a:pt x="9898" y="7659"/>
                  </a:lnTo>
                  <a:lnTo>
                    <a:pt x="9815" y="7838"/>
                  </a:lnTo>
                  <a:lnTo>
                    <a:pt x="9722" y="8014"/>
                  </a:lnTo>
                  <a:lnTo>
                    <a:pt x="9621" y="8186"/>
                  </a:lnTo>
                  <a:lnTo>
                    <a:pt x="9512" y="8353"/>
                  </a:lnTo>
                  <a:lnTo>
                    <a:pt x="9394" y="8515"/>
                  </a:lnTo>
                  <a:lnTo>
                    <a:pt x="9267" y="8674"/>
                  </a:lnTo>
                  <a:lnTo>
                    <a:pt x="9133" y="8827"/>
                  </a:lnTo>
                  <a:lnTo>
                    <a:pt x="8989" y="8976"/>
                  </a:lnTo>
                  <a:lnTo>
                    <a:pt x="8838" y="9122"/>
                  </a:lnTo>
                  <a:lnTo>
                    <a:pt x="8678" y="9263"/>
                  </a:lnTo>
                  <a:lnTo>
                    <a:pt x="8508" y="9399"/>
                  </a:lnTo>
                  <a:lnTo>
                    <a:pt x="8332" y="9531"/>
                  </a:lnTo>
                  <a:lnTo>
                    <a:pt x="8146" y="9659"/>
                  </a:lnTo>
                  <a:lnTo>
                    <a:pt x="7952" y="9782"/>
                  </a:lnTo>
                  <a:lnTo>
                    <a:pt x="7749" y="9901"/>
                  </a:lnTo>
                  <a:lnTo>
                    <a:pt x="7539" y="10015"/>
                  </a:lnTo>
                  <a:lnTo>
                    <a:pt x="7319" y="10125"/>
                  </a:lnTo>
                  <a:lnTo>
                    <a:pt x="7091" y="10232"/>
                  </a:lnTo>
                  <a:lnTo>
                    <a:pt x="6855" y="10332"/>
                  </a:lnTo>
                  <a:lnTo>
                    <a:pt x="6610" y="10430"/>
                  </a:lnTo>
                  <a:lnTo>
                    <a:pt x="6357" y="10522"/>
                  </a:lnTo>
                  <a:lnTo>
                    <a:pt x="6095" y="10610"/>
                  </a:lnTo>
                  <a:lnTo>
                    <a:pt x="5824" y="10695"/>
                  </a:lnTo>
                  <a:lnTo>
                    <a:pt x="5546" y="10774"/>
                  </a:lnTo>
                  <a:lnTo>
                    <a:pt x="5258" y="10849"/>
                  </a:lnTo>
                  <a:lnTo>
                    <a:pt x="4965" y="10784"/>
                  </a:lnTo>
                  <a:lnTo>
                    <a:pt x="4682" y="10713"/>
                  </a:lnTo>
                  <a:lnTo>
                    <a:pt x="4406" y="10636"/>
                  </a:lnTo>
                  <a:lnTo>
                    <a:pt x="4140" y="10552"/>
                  </a:lnTo>
                  <a:lnTo>
                    <a:pt x="3882" y="10464"/>
                  </a:lnTo>
                  <a:lnTo>
                    <a:pt x="3633" y="10369"/>
                  </a:lnTo>
                  <a:lnTo>
                    <a:pt x="3393" y="10268"/>
                  </a:lnTo>
                  <a:lnTo>
                    <a:pt x="3162" y="10162"/>
                  </a:lnTo>
                  <a:lnTo>
                    <a:pt x="2939" y="10049"/>
                  </a:lnTo>
                  <a:lnTo>
                    <a:pt x="2726" y="9931"/>
                  </a:lnTo>
                  <a:lnTo>
                    <a:pt x="2522" y="9807"/>
                  </a:lnTo>
                  <a:lnTo>
                    <a:pt x="2326" y="9677"/>
                  </a:lnTo>
                  <a:lnTo>
                    <a:pt x="2138" y="9541"/>
                  </a:lnTo>
                  <a:lnTo>
                    <a:pt x="1961" y="9399"/>
                  </a:lnTo>
                  <a:lnTo>
                    <a:pt x="1792" y="9251"/>
                  </a:lnTo>
                  <a:lnTo>
                    <a:pt x="1632" y="9098"/>
                  </a:lnTo>
                  <a:lnTo>
                    <a:pt x="1479" y="8938"/>
                  </a:lnTo>
                  <a:lnTo>
                    <a:pt x="1336" y="8773"/>
                  </a:lnTo>
                  <a:lnTo>
                    <a:pt x="1203" y="8601"/>
                  </a:lnTo>
                  <a:lnTo>
                    <a:pt x="1078" y="8424"/>
                  </a:lnTo>
                  <a:lnTo>
                    <a:pt x="962" y="8241"/>
                  </a:lnTo>
                  <a:lnTo>
                    <a:pt x="854" y="8052"/>
                  </a:lnTo>
                  <a:lnTo>
                    <a:pt x="756" y="7858"/>
                  </a:lnTo>
                  <a:lnTo>
                    <a:pt x="667" y="7656"/>
                  </a:lnTo>
                  <a:lnTo>
                    <a:pt x="586" y="7450"/>
                  </a:lnTo>
                  <a:lnTo>
                    <a:pt x="514" y="7238"/>
                  </a:lnTo>
                  <a:lnTo>
                    <a:pt x="451" y="7019"/>
                  </a:lnTo>
                  <a:lnTo>
                    <a:pt x="396" y="6794"/>
                  </a:lnTo>
                  <a:lnTo>
                    <a:pt x="351" y="6564"/>
                  </a:lnTo>
                  <a:lnTo>
                    <a:pt x="314" y="6328"/>
                  </a:lnTo>
                  <a:lnTo>
                    <a:pt x="286" y="6085"/>
                  </a:lnTo>
                  <a:lnTo>
                    <a:pt x="268" y="5838"/>
                  </a:lnTo>
                  <a:lnTo>
                    <a:pt x="251" y="5473"/>
                  </a:lnTo>
                  <a:lnTo>
                    <a:pt x="234" y="5108"/>
                  </a:lnTo>
                  <a:lnTo>
                    <a:pt x="218" y="4743"/>
                  </a:lnTo>
                  <a:lnTo>
                    <a:pt x="201" y="4379"/>
                  </a:lnTo>
                  <a:lnTo>
                    <a:pt x="184" y="4013"/>
                  </a:lnTo>
                  <a:lnTo>
                    <a:pt x="167" y="3648"/>
                  </a:lnTo>
                  <a:lnTo>
                    <a:pt x="151" y="3283"/>
                  </a:lnTo>
                  <a:lnTo>
                    <a:pt x="134" y="2919"/>
                  </a:lnTo>
                  <a:lnTo>
                    <a:pt x="117" y="2554"/>
                  </a:lnTo>
                  <a:lnTo>
                    <a:pt x="101" y="2189"/>
                  </a:lnTo>
                  <a:lnTo>
                    <a:pt x="84" y="1824"/>
                  </a:lnTo>
                  <a:lnTo>
                    <a:pt x="67" y="1459"/>
                  </a:lnTo>
                  <a:lnTo>
                    <a:pt x="50" y="1094"/>
                  </a:lnTo>
                  <a:lnTo>
                    <a:pt x="33" y="729"/>
                  </a:lnTo>
                  <a:lnTo>
                    <a:pt x="17" y="364"/>
                  </a:lnTo>
                  <a:lnTo>
                    <a:pt x="0" y="0"/>
                  </a:lnTo>
                  <a:close/>
                  <a:moveTo>
                    <a:pt x="6172" y="2726"/>
                  </a:moveTo>
                  <a:lnTo>
                    <a:pt x="6351" y="2659"/>
                  </a:lnTo>
                  <a:lnTo>
                    <a:pt x="6531" y="2593"/>
                  </a:lnTo>
                  <a:lnTo>
                    <a:pt x="6710" y="2525"/>
                  </a:lnTo>
                  <a:lnTo>
                    <a:pt x="6890" y="2458"/>
                  </a:lnTo>
                  <a:lnTo>
                    <a:pt x="7069" y="2392"/>
                  </a:lnTo>
                  <a:lnTo>
                    <a:pt x="7249" y="2324"/>
                  </a:lnTo>
                  <a:lnTo>
                    <a:pt x="7428" y="2258"/>
                  </a:lnTo>
                  <a:lnTo>
                    <a:pt x="7607" y="2191"/>
                  </a:lnTo>
                  <a:lnTo>
                    <a:pt x="7787" y="2124"/>
                  </a:lnTo>
                  <a:lnTo>
                    <a:pt x="7966" y="2057"/>
                  </a:lnTo>
                  <a:lnTo>
                    <a:pt x="8146" y="1991"/>
                  </a:lnTo>
                  <a:lnTo>
                    <a:pt x="8326" y="1923"/>
                  </a:lnTo>
                  <a:lnTo>
                    <a:pt x="8505" y="1857"/>
                  </a:lnTo>
                  <a:lnTo>
                    <a:pt x="8684" y="1790"/>
                  </a:lnTo>
                  <a:lnTo>
                    <a:pt x="8863" y="1723"/>
                  </a:lnTo>
                  <a:lnTo>
                    <a:pt x="9043" y="1656"/>
                  </a:lnTo>
                  <a:lnTo>
                    <a:pt x="9062" y="1650"/>
                  </a:lnTo>
                  <a:lnTo>
                    <a:pt x="9079" y="1644"/>
                  </a:lnTo>
                  <a:lnTo>
                    <a:pt x="9096" y="1639"/>
                  </a:lnTo>
                  <a:lnTo>
                    <a:pt x="9113" y="1636"/>
                  </a:lnTo>
                  <a:lnTo>
                    <a:pt x="9129" y="1632"/>
                  </a:lnTo>
                  <a:lnTo>
                    <a:pt x="9144" y="1631"/>
                  </a:lnTo>
                  <a:lnTo>
                    <a:pt x="9158" y="1630"/>
                  </a:lnTo>
                  <a:lnTo>
                    <a:pt x="9171" y="1630"/>
                  </a:lnTo>
                  <a:lnTo>
                    <a:pt x="9183" y="1631"/>
                  </a:lnTo>
                  <a:lnTo>
                    <a:pt x="9195" y="1633"/>
                  </a:lnTo>
                  <a:lnTo>
                    <a:pt x="9206" y="1637"/>
                  </a:lnTo>
                  <a:lnTo>
                    <a:pt x="9217" y="1641"/>
                  </a:lnTo>
                  <a:lnTo>
                    <a:pt x="9226" y="1646"/>
                  </a:lnTo>
                  <a:lnTo>
                    <a:pt x="9235" y="1653"/>
                  </a:lnTo>
                  <a:lnTo>
                    <a:pt x="9242" y="1660"/>
                  </a:lnTo>
                  <a:lnTo>
                    <a:pt x="9250" y="1668"/>
                  </a:lnTo>
                  <a:lnTo>
                    <a:pt x="9256" y="1677"/>
                  </a:lnTo>
                  <a:lnTo>
                    <a:pt x="9262" y="1688"/>
                  </a:lnTo>
                  <a:lnTo>
                    <a:pt x="9267" y="1699"/>
                  </a:lnTo>
                  <a:lnTo>
                    <a:pt x="9271" y="1711"/>
                  </a:lnTo>
                  <a:lnTo>
                    <a:pt x="9275" y="1725"/>
                  </a:lnTo>
                  <a:lnTo>
                    <a:pt x="9277" y="1739"/>
                  </a:lnTo>
                  <a:lnTo>
                    <a:pt x="9279" y="1754"/>
                  </a:lnTo>
                  <a:lnTo>
                    <a:pt x="9280" y="1770"/>
                  </a:lnTo>
                  <a:lnTo>
                    <a:pt x="9281" y="1787"/>
                  </a:lnTo>
                  <a:lnTo>
                    <a:pt x="9280" y="1805"/>
                  </a:lnTo>
                  <a:lnTo>
                    <a:pt x="9279" y="1824"/>
                  </a:lnTo>
                  <a:lnTo>
                    <a:pt x="9277" y="1845"/>
                  </a:lnTo>
                  <a:lnTo>
                    <a:pt x="9275" y="1866"/>
                  </a:lnTo>
                  <a:lnTo>
                    <a:pt x="9271" y="1889"/>
                  </a:lnTo>
                  <a:lnTo>
                    <a:pt x="9267" y="1911"/>
                  </a:lnTo>
                  <a:lnTo>
                    <a:pt x="9262" y="1936"/>
                  </a:lnTo>
                  <a:lnTo>
                    <a:pt x="9217" y="2035"/>
                  </a:lnTo>
                  <a:lnTo>
                    <a:pt x="9171" y="2133"/>
                  </a:lnTo>
                  <a:lnTo>
                    <a:pt x="9125" y="2232"/>
                  </a:lnTo>
                  <a:lnTo>
                    <a:pt x="9079" y="2331"/>
                  </a:lnTo>
                  <a:lnTo>
                    <a:pt x="9034" y="2429"/>
                  </a:lnTo>
                  <a:lnTo>
                    <a:pt x="8988" y="2528"/>
                  </a:lnTo>
                  <a:lnTo>
                    <a:pt x="8943" y="2627"/>
                  </a:lnTo>
                  <a:lnTo>
                    <a:pt x="8897" y="2726"/>
                  </a:lnTo>
                  <a:lnTo>
                    <a:pt x="8852" y="2824"/>
                  </a:lnTo>
                  <a:lnTo>
                    <a:pt x="8805" y="2924"/>
                  </a:lnTo>
                  <a:lnTo>
                    <a:pt x="8760" y="3023"/>
                  </a:lnTo>
                  <a:lnTo>
                    <a:pt x="8714" y="3121"/>
                  </a:lnTo>
                  <a:lnTo>
                    <a:pt x="8669" y="3220"/>
                  </a:lnTo>
                  <a:lnTo>
                    <a:pt x="8623" y="3319"/>
                  </a:lnTo>
                  <a:lnTo>
                    <a:pt x="8578" y="3417"/>
                  </a:lnTo>
                  <a:lnTo>
                    <a:pt x="8532" y="3516"/>
                  </a:lnTo>
                  <a:lnTo>
                    <a:pt x="8528" y="3528"/>
                  </a:lnTo>
                  <a:lnTo>
                    <a:pt x="8524" y="3540"/>
                  </a:lnTo>
                  <a:lnTo>
                    <a:pt x="8522" y="3550"/>
                  </a:lnTo>
                  <a:lnTo>
                    <a:pt x="8521" y="3561"/>
                  </a:lnTo>
                  <a:lnTo>
                    <a:pt x="8520" y="3571"/>
                  </a:lnTo>
                  <a:lnTo>
                    <a:pt x="8520" y="3581"/>
                  </a:lnTo>
                  <a:lnTo>
                    <a:pt x="8521" y="3589"/>
                  </a:lnTo>
                  <a:lnTo>
                    <a:pt x="8523" y="3597"/>
                  </a:lnTo>
                  <a:lnTo>
                    <a:pt x="8525" y="3604"/>
                  </a:lnTo>
                  <a:lnTo>
                    <a:pt x="8530" y="3611"/>
                  </a:lnTo>
                  <a:lnTo>
                    <a:pt x="8534" y="3617"/>
                  </a:lnTo>
                  <a:lnTo>
                    <a:pt x="8539" y="3622"/>
                  </a:lnTo>
                  <a:lnTo>
                    <a:pt x="8545" y="3627"/>
                  </a:lnTo>
                  <a:lnTo>
                    <a:pt x="8552" y="3631"/>
                  </a:lnTo>
                  <a:lnTo>
                    <a:pt x="8560" y="3635"/>
                  </a:lnTo>
                  <a:lnTo>
                    <a:pt x="8568" y="3637"/>
                  </a:lnTo>
                  <a:lnTo>
                    <a:pt x="8578" y="3640"/>
                  </a:lnTo>
                  <a:lnTo>
                    <a:pt x="8589" y="3642"/>
                  </a:lnTo>
                  <a:lnTo>
                    <a:pt x="8599" y="3643"/>
                  </a:lnTo>
                  <a:lnTo>
                    <a:pt x="8612" y="3644"/>
                  </a:lnTo>
                  <a:lnTo>
                    <a:pt x="8625" y="3643"/>
                  </a:lnTo>
                  <a:lnTo>
                    <a:pt x="8639" y="3643"/>
                  </a:lnTo>
                  <a:lnTo>
                    <a:pt x="8653" y="3642"/>
                  </a:lnTo>
                  <a:lnTo>
                    <a:pt x="8669" y="3640"/>
                  </a:lnTo>
                  <a:lnTo>
                    <a:pt x="8702" y="3633"/>
                  </a:lnTo>
                  <a:lnTo>
                    <a:pt x="8740" y="3626"/>
                  </a:lnTo>
                  <a:lnTo>
                    <a:pt x="8780" y="3615"/>
                  </a:lnTo>
                  <a:lnTo>
                    <a:pt x="8824" y="3601"/>
                  </a:lnTo>
                  <a:lnTo>
                    <a:pt x="8875" y="3584"/>
                  </a:lnTo>
                  <a:lnTo>
                    <a:pt x="8926" y="3567"/>
                  </a:lnTo>
                  <a:lnTo>
                    <a:pt x="8977" y="3548"/>
                  </a:lnTo>
                  <a:lnTo>
                    <a:pt x="9028" y="3531"/>
                  </a:lnTo>
                  <a:lnTo>
                    <a:pt x="9079" y="3514"/>
                  </a:lnTo>
                  <a:lnTo>
                    <a:pt x="9130" y="3497"/>
                  </a:lnTo>
                  <a:lnTo>
                    <a:pt x="9181" y="3479"/>
                  </a:lnTo>
                  <a:lnTo>
                    <a:pt x="9232" y="3461"/>
                  </a:lnTo>
                  <a:lnTo>
                    <a:pt x="9282" y="3444"/>
                  </a:lnTo>
                  <a:lnTo>
                    <a:pt x="9334" y="3426"/>
                  </a:lnTo>
                  <a:lnTo>
                    <a:pt x="9384" y="3409"/>
                  </a:lnTo>
                  <a:lnTo>
                    <a:pt x="9436" y="3392"/>
                  </a:lnTo>
                  <a:lnTo>
                    <a:pt x="9486" y="3375"/>
                  </a:lnTo>
                  <a:lnTo>
                    <a:pt x="9538" y="3356"/>
                  </a:lnTo>
                  <a:lnTo>
                    <a:pt x="9588" y="3339"/>
                  </a:lnTo>
                  <a:lnTo>
                    <a:pt x="9640" y="3322"/>
                  </a:lnTo>
                  <a:lnTo>
                    <a:pt x="9655" y="3319"/>
                  </a:lnTo>
                  <a:lnTo>
                    <a:pt x="9670" y="3316"/>
                  </a:lnTo>
                  <a:lnTo>
                    <a:pt x="9684" y="3314"/>
                  </a:lnTo>
                  <a:lnTo>
                    <a:pt x="9697" y="3313"/>
                  </a:lnTo>
                  <a:lnTo>
                    <a:pt x="9708" y="3313"/>
                  </a:lnTo>
                  <a:lnTo>
                    <a:pt x="9719" y="3314"/>
                  </a:lnTo>
                  <a:lnTo>
                    <a:pt x="9730" y="3316"/>
                  </a:lnTo>
                  <a:lnTo>
                    <a:pt x="9740" y="3319"/>
                  </a:lnTo>
                  <a:lnTo>
                    <a:pt x="9748" y="3322"/>
                  </a:lnTo>
                  <a:lnTo>
                    <a:pt x="9756" y="3326"/>
                  </a:lnTo>
                  <a:lnTo>
                    <a:pt x="9763" y="3332"/>
                  </a:lnTo>
                  <a:lnTo>
                    <a:pt x="9770" y="3338"/>
                  </a:lnTo>
                  <a:lnTo>
                    <a:pt x="9775" y="3345"/>
                  </a:lnTo>
                  <a:lnTo>
                    <a:pt x="9779" y="3352"/>
                  </a:lnTo>
                  <a:lnTo>
                    <a:pt x="9782" y="3361"/>
                  </a:lnTo>
                  <a:lnTo>
                    <a:pt x="9786" y="3370"/>
                  </a:lnTo>
                  <a:lnTo>
                    <a:pt x="9787" y="3381"/>
                  </a:lnTo>
                  <a:lnTo>
                    <a:pt x="9788" y="3392"/>
                  </a:lnTo>
                  <a:lnTo>
                    <a:pt x="9788" y="3404"/>
                  </a:lnTo>
                  <a:lnTo>
                    <a:pt x="9788" y="3416"/>
                  </a:lnTo>
                  <a:lnTo>
                    <a:pt x="9786" y="3430"/>
                  </a:lnTo>
                  <a:lnTo>
                    <a:pt x="9784" y="3445"/>
                  </a:lnTo>
                  <a:lnTo>
                    <a:pt x="9780" y="3460"/>
                  </a:lnTo>
                  <a:lnTo>
                    <a:pt x="9776" y="3476"/>
                  </a:lnTo>
                  <a:lnTo>
                    <a:pt x="9765" y="3512"/>
                  </a:lnTo>
                  <a:lnTo>
                    <a:pt x="9751" y="3550"/>
                  </a:lnTo>
                  <a:lnTo>
                    <a:pt x="9733" y="3592"/>
                  </a:lnTo>
                  <a:lnTo>
                    <a:pt x="9713" y="3637"/>
                  </a:lnTo>
                  <a:lnTo>
                    <a:pt x="9605" y="3886"/>
                  </a:lnTo>
                  <a:lnTo>
                    <a:pt x="9499" y="4135"/>
                  </a:lnTo>
                  <a:lnTo>
                    <a:pt x="9393" y="4383"/>
                  </a:lnTo>
                  <a:lnTo>
                    <a:pt x="9286" y="4632"/>
                  </a:lnTo>
                  <a:lnTo>
                    <a:pt x="9180" y="4881"/>
                  </a:lnTo>
                  <a:lnTo>
                    <a:pt x="9074" y="5128"/>
                  </a:lnTo>
                  <a:lnTo>
                    <a:pt x="8968" y="5377"/>
                  </a:lnTo>
                  <a:lnTo>
                    <a:pt x="8861" y="5625"/>
                  </a:lnTo>
                  <a:lnTo>
                    <a:pt x="8755" y="5874"/>
                  </a:lnTo>
                  <a:lnTo>
                    <a:pt x="8648" y="6123"/>
                  </a:lnTo>
                  <a:lnTo>
                    <a:pt x="8541" y="6371"/>
                  </a:lnTo>
                  <a:lnTo>
                    <a:pt x="8435" y="6620"/>
                  </a:lnTo>
                  <a:lnTo>
                    <a:pt x="8329" y="6868"/>
                  </a:lnTo>
                  <a:lnTo>
                    <a:pt x="8223" y="7116"/>
                  </a:lnTo>
                  <a:lnTo>
                    <a:pt x="8116" y="7365"/>
                  </a:lnTo>
                  <a:lnTo>
                    <a:pt x="8010" y="7614"/>
                  </a:lnTo>
                  <a:lnTo>
                    <a:pt x="7972" y="7653"/>
                  </a:lnTo>
                  <a:lnTo>
                    <a:pt x="7936" y="7689"/>
                  </a:lnTo>
                  <a:lnTo>
                    <a:pt x="7900" y="7725"/>
                  </a:lnTo>
                  <a:lnTo>
                    <a:pt x="7866" y="7757"/>
                  </a:lnTo>
                  <a:lnTo>
                    <a:pt x="7834" y="7788"/>
                  </a:lnTo>
                  <a:lnTo>
                    <a:pt x="7803" y="7816"/>
                  </a:lnTo>
                  <a:lnTo>
                    <a:pt x="7773" y="7843"/>
                  </a:lnTo>
                  <a:lnTo>
                    <a:pt x="7744" y="7867"/>
                  </a:lnTo>
                  <a:lnTo>
                    <a:pt x="7717" y="7889"/>
                  </a:lnTo>
                  <a:lnTo>
                    <a:pt x="7690" y="7909"/>
                  </a:lnTo>
                  <a:lnTo>
                    <a:pt x="7665" y="7927"/>
                  </a:lnTo>
                  <a:lnTo>
                    <a:pt x="7642" y="7944"/>
                  </a:lnTo>
                  <a:lnTo>
                    <a:pt x="7619" y="7958"/>
                  </a:lnTo>
                  <a:lnTo>
                    <a:pt x="7599" y="7970"/>
                  </a:lnTo>
                  <a:lnTo>
                    <a:pt x="7578" y="7980"/>
                  </a:lnTo>
                  <a:lnTo>
                    <a:pt x="7560" y="7988"/>
                  </a:lnTo>
                  <a:lnTo>
                    <a:pt x="7543" y="7994"/>
                  </a:lnTo>
                  <a:lnTo>
                    <a:pt x="7527" y="7998"/>
                  </a:lnTo>
                  <a:lnTo>
                    <a:pt x="7513" y="8000"/>
                  </a:lnTo>
                  <a:lnTo>
                    <a:pt x="7499" y="8000"/>
                  </a:lnTo>
                  <a:lnTo>
                    <a:pt x="7487" y="7997"/>
                  </a:lnTo>
                  <a:lnTo>
                    <a:pt x="7476" y="7993"/>
                  </a:lnTo>
                  <a:lnTo>
                    <a:pt x="7467" y="7986"/>
                  </a:lnTo>
                  <a:lnTo>
                    <a:pt x="7458" y="7979"/>
                  </a:lnTo>
                  <a:lnTo>
                    <a:pt x="7452" y="7968"/>
                  </a:lnTo>
                  <a:lnTo>
                    <a:pt x="7445" y="7955"/>
                  </a:lnTo>
                  <a:lnTo>
                    <a:pt x="7441" y="7940"/>
                  </a:lnTo>
                  <a:lnTo>
                    <a:pt x="7439" y="7924"/>
                  </a:lnTo>
                  <a:lnTo>
                    <a:pt x="7437" y="7905"/>
                  </a:lnTo>
                  <a:lnTo>
                    <a:pt x="7436" y="7884"/>
                  </a:lnTo>
                  <a:lnTo>
                    <a:pt x="7437" y="7862"/>
                  </a:lnTo>
                  <a:lnTo>
                    <a:pt x="7439" y="7837"/>
                  </a:lnTo>
                  <a:lnTo>
                    <a:pt x="7535" y="7612"/>
                  </a:lnTo>
                  <a:lnTo>
                    <a:pt x="7633" y="7387"/>
                  </a:lnTo>
                  <a:lnTo>
                    <a:pt x="7731" y="7161"/>
                  </a:lnTo>
                  <a:lnTo>
                    <a:pt x="7827" y="6936"/>
                  </a:lnTo>
                  <a:lnTo>
                    <a:pt x="7925" y="6711"/>
                  </a:lnTo>
                  <a:lnTo>
                    <a:pt x="8022" y="6486"/>
                  </a:lnTo>
                  <a:lnTo>
                    <a:pt x="8119" y="6260"/>
                  </a:lnTo>
                  <a:lnTo>
                    <a:pt x="8216" y="6035"/>
                  </a:lnTo>
                  <a:lnTo>
                    <a:pt x="8314" y="5810"/>
                  </a:lnTo>
                  <a:lnTo>
                    <a:pt x="8411" y="5584"/>
                  </a:lnTo>
                  <a:lnTo>
                    <a:pt x="8508" y="5359"/>
                  </a:lnTo>
                  <a:lnTo>
                    <a:pt x="8606" y="5134"/>
                  </a:lnTo>
                  <a:lnTo>
                    <a:pt x="8702" y="4909"/>
                  </a:lnTo>
                  <a:lnTo>
                    <a:pt x="8800" y="4683"/>
                  </a:lnTo>
                  <a:lnTo>
                    <a:pt x="8897" y="4458"/>
                  </a:lnTo>
                  <a:lnTo>
                    <a:pt x="8994" y="4234"/>
                  </a:lnTo>
                  <a:lnTo>
                    <a:pt x="9000" y="4211"/>
                  </a:lnTo>
                  <a:lnTo>
                    <a:pt x="9004" y="4191"/>
                  </a:lnTo>
                  <a:lnTo>
                    <a:pt x="9007" y="4171"/>
                  </a:lnTo>
                  <a:lnTo>
                    <a:pt x="9009" y="4151"/>
                  </a:lnTo>
                  <a:lnTo>
                    <a:pt x="9012" y="4134"/>
                  </a:lnTo>
                  <a:lnTo>
                    <a:pt x="9013" y="4117"/>
                  </a:lnTo>
                  <a:lnTo>
                    <a:pt x="9013" y="4101"/>
                  </a:lnTo>
                  <a:lnTo>
                    <a:pt x="9013" y="4086"/>
                  </a:lnTo>
                  <a:lnTo>
                    <a:pt x="9012" y="4072"/>
                  </a:lnTo>
                  <a:lnTo>
                    <a:pt x="9009" y="4059"/>
                  </a:lnTo>
                  <a:lnTo>
                    <a:pt x="9007" y="4047"/>
                  </a:lnTo>
                  <a:lnTo>
                    <a:pt x="9004" y="4036"/>
                  </a:lnTo>
                  <a:lnTo>
                    <a:pt x="9000" y="4026"/>
                  </a:lnTo>
                  <a:lnTo>
                    <a:pt x="8994" y="4017"/>
                  </a:lnTo>
                  <a:lnTo>
                    <a:pt x="8989" y="4010"/>
                  </a:lnTo>
                  <a:lnTo>
                    <a:pt x="8983" y="4002"/>
                  </a:lnTo>
                  <a:lnTo>
                    <a:pt x="8975" y="3997"/>
                  </a:lnTo>
                  <a:lnTo>
                    <a:pt x="8968" y="3991"/>
                  </a:lnTo>
                  <a:lnTo>
                    <a:pt x="8958" y="3987"/>
                  </a:lnTo>
                  <a:lnTo>
                    <a:pt x="8949" y="3985"/>
                  </a:lnTo>
                  <a:lnTo>
                    <a:pt x="8939" y="3983"/>
                  </a:lnTo>
                  <a:lnTo>
                    <a:pt x="8928" y="3982"/>
                  </a:lnTo>
                  <a:lnTo>
                    <a:pt x="8916" y="3982"/>
                  </a:lnTo>
                  <a:lnTo>
                    <a:pt x="8903" y="3983"/>
                  </a:lnTo>
                  <a:lnTo>
                    <a:pt x="8890" y="3985"/>
                  </a:lnTo>
                  <a:lnTo>
                    <a:pt x="8876" y="3988"/>
                  </a:lnTo>
                  <a:lnTo>
                    <a:pt x="8861" y="3991"/>
                  </a:lnTo>
                  <a:lnTo>
                    <a:pt x="8845" y="3997"/>
                  </a:lnTo>
                  <a:lnTo>
                    <a:pt x="8829" y="4003"/>
                  </a:lnTo>
                  <a:lnTo>
                    <a:pt x="8812" y="4010"/>
                  </a:lnTo>
                  <a:lnTo>
                    <a:pt x="8794" y="4018"/>
                  </a:lnTo>
                  <a:lnTo>
                    <a:pt x="8775" y="4027"/>
                  </a:lnTo>
                  <a:lnTo>
                    <a:pt x="8726" y="4045"/>
                  </a:lnTo>
                  <a:lnTo>
                    <a:pt x="8677" y="4063"/>
                  </a:lnTo>
                  <a:lnTo>
                    <a:pt x="8627" y="4081"/>
                  </a:lnTo>
                  <a:lnTo>
                    <a:pt x="8578" y="4100"/>
                  </a:lnTo>
                  <a:lnTo>
                    <a:pt x="8528" y="4118"/>
                  </a:lnTo>
                  <a:lnTo>
                    <a:pt x="8479" y="4136"/>
                  </a:lnTo>
                  <a:lnTo>
                    <a:pt x="8430" y="4154"/>
                  </a:lnTo>
                  <a:lnTo>
                    <a:pt x="8380" y="4173"/>
                  </a:lnTo>
                  <a:lnTo>
                    <a:pt x="8331" y="4191"/>
                  </a:lnTo>
                  <a:lnTo>
                    <a:pt x="8282" y="4209"/>
                  </a:lnTo>
                  <a:lnTo>
                    <a:pt x="8232" y="4227"/>
                  </a:lnTo>
                  <a:lnTo>
                    <a:pt x="8183" y="4246"/>
                  </a:lnTo>
                  <a:lnTo>
                    <a:pt x="8133" y="4264"/>
                  </a:lnTo>
                  <a:lnTo>
                    <a:pt x="8084" y="4282"/>
                  </a:lnTo>
                  <a:lnTo>
                    <a:pt x="8034" y="4300"/>
                  </a:lnTo>
                  <a:lnTo>
                    <a:pt x="7984" y="4319"/>
                  </a:lnTo>
                  <a:lnTo>
                    <a:pt x="7963" y="4321"/>
                  </a:lnTo>
                  <a:lnTo>
                    <a:pt x="7943" y="4322"/>
                  </a:lnTo>
                  <a:lnTo>
                    <a:pt x="7924" y="4322"/>
                  </a:lnTo>
                  <a:lnTo>
                    <a:pt x="7906" y="4322"/>
                  </a:lnTo>
                  <a:lnTo>
                    <a:pt x="7889" y="4321"/>
                  </a:lnTo>
                  <a:lnTo>
                    <a:pt x="7873" y="4319"/>
                  </a:lnTo>
                  <a:lnTo>
                    <a:pt x="7859" y="4315"/>
                  </a:lnTo>
                  <a:lnTo>
                    <a:pt x="7845" y="4312"/>
                  </a:lnTo>
                  <a:lnTo>
                    <a:pt x="7833" y="4308"/>
                  </a:lnTo>
                  <a:lnTo>
                    <a:pt x="7821" y="4304"/>
                  </a:lnTo>
                  <a:lnTo>
                    <a:pt x="7811" y="4297"/>
                  </a:lnTo>
                  <a:lnTo>
                    <a:pt x="7802" y="4291"/>
                  </a:lnTo>
                  <a:lnTo>
                    <a:pt x="7794" y="4284"/>
                  </a:lnTo>
                  <a:lnTo>
                    <a:pt x="7788" y="4276"/>
                  </a:lnTo>
                  <a:lnTo>
                    <a:pt x="7782" y="4267"/>
                  </a:lnTo>
                  <a:lnTo>
                    <a:pt x="7778" y="4257"/>
                  </a:lnTo>
                  <a:lnTo>
                    <a:pt x="7775" y="4248"/>
                  </a:lnTo>
                  <a:lnTo>
                    <a:pt x="7773" y="4236"/>
                  </a:lnTo>
                  <a:lnTo>
                    <a:pt x="7772" y="4224"/>
                  </a:lnTo>
                  <a:lnTo>
                    <a:pt x="7772" y="4212"/>
                  </a:lnTo>
                  <a:lnTo>
                    <a:pt x="7773" y="4198"/>
                  </a:lnTo>
                  <a:lnTo>
                    <a:pt x="7776" y="4184"/>
                  </a:lnTo>
                  <a:lnTo>
                    <a:pt x="7779" y="4169"/>
                  </a:lnTo>
                  <a:lnTo>
                    <a:pt x="7783" y="4154"/>
                  </a:lnTo>
                  <a:lnTo>
                    <a:pt x="7790" y="4138"/>
                  </a:lnTo>
                  <a:lnTo>
                    <a:pt x="7797" y="4121"/>
                  </a:lnTo>
                  <a:lnTo>
                    <a:pt x="7805" y="4103"/>
                  </a:lnTo>
                  <a:lnTo>
                    <a:pt x="7815" y="4085"/>
                  </a:lnTo>
                  <a:lnTo>
                    <a:pt x="7825" y="4065"/>
                  </a:lnTo>
                  <a:lnTo>
                    <a:pt x="7836" y="4045"/>
                  </a:lnTo>
                  <a:lnTo>
                    <a:pt x="7849" y="4024"/>
                  </a:lnTo>
                  <a:lnTo>
                    <a:pt x="7863" y="4002"/>
                  </a:lnTo>
                  <a:lnTo>
                    <a:pt x="7907" y="3906"/>
                  </a:lnTo>
                  <a:lnTo>
                    <a:pt x="7951" y="3809"/>
                  </a:lnTo>
                  <a:lnTo>
                    <a:pt x="7995" y="3712"/>
                  </a:lnTo>
                  <a:lnTo>
                    <a:pt x="8039" y="3616"/>
                  </a:lnTo>
                  <a:lnTo>
                    <a:pt x="8084" y="3519"/>
                  </a:lnTo>
                  <a:lnTo>
                    <a:pt x="8128" y="3424"/>
                  </a:lnTo>
                  <a:lnTo>
                    <a:pt x="8172" y="3327"/>
                  </a:lnTo>
                  <a:lnTo>
                    <a:pt x="8216" y="3231"/>
                  </a:lnTo>
                  <a:lnTo>
                    <a:pt x="8260" y="3134"/>
                  </a:lnTo>
                  <a:lnTo>
                    <a:pt x="8304" y="3038"/>
                  </a:lnTo>
                  <a:lnTo>
                    <a:pt x="8348" y="2941"/>
                  </a:lnTo>
                  <a:lnTo>
                    <a:pt x="8392" y="2845"/>
                  </a:lnTo>
                  <a:lnTo>
                    <a:pt x="8436" y="2748"/>
                  </a:lnTo>
                  <a:lnTo>
                    <a:pt x="8480" y="2652"/>
                  </a:lnTo>
                  <a:lnTo>
                    <a:pt x="8524" y="2555"/>
                  </a:lnTo>
                  <a:lnTo>
                    <a:pt x="8568" y="2458"/>
                  </a:lnTo>
                  <a:lnTo>
                    <a:pt x="8579" y="2423"/>
                  </a:lnTo>
                  <a:lnTo>
                    <a:pt x="8586" y="2391"/>
                  </a:lnTo>
                  <a:lnTo>
                    <a:pt x="8590" y="2376"/>
                  </a:lnTo>
                  <a:lnTo>
                    <a:pt x="8591" y="2362"/>
                  </a:lnTo>
                  <a:lnTo>
                    <a:pt x="8593" y="2349"/>
                  </a:lnTo>
                  <a:lnTo>
                    <a:pt x="8593" y="2337"/>
                  </a:lnTo>
                  <a:lnTo>
                    <a:pt x="8593" y="2325"/>
                  </a:lnTo>
                  <a:lnTo>
                    <a:pt x="8593" y="2315"/>
                  </a:lnTo>
                  <a:lnTo>
                    <a:pt x="8592" y="2305"/>
                  </a:lnTo>
                  <a:lnTo>
                    <a:pt x="8590" y="2296"/>
                  </a:lnTo>
                  <a:lnTo>
                    <a:pt x="8586" y="2288"/>
                  </a:lnTo>
                  <a:lnTo>
                    <a:pt x="8583" y="2281"/>
                  </a:lnTo>
                  <a:lnTo>
                    <a:pt x="8579" y="2275"/>
                  </a:lnTo>
                  <a:lnTo>
                    <a:pt x="8575" y="2270"/>
                  </a:lnTo>
                  <a:lnTo>
                    <a:pt x="8569" y="2264"/>
                  </a:lnTo>
                  <a:lnTo>
                    <a:pt x="8563" y="2261"/>
                  </a:lnTo>
                  <a:lnTo>
                    <a:pt x="8556" y="2258"/>
                  </a:lnTo>
                  <a:lnTo>
                    <a:pt x="8549" y="2256"/>
                  </a:lnTo>
                  <a:lnTo>
                    <a:pt x="8540" y="2255"/>
                  </a:lnTo>
                  <a:lnTo>
                    <a:pt x="8532" y="2254"/>
                  </a:lnTo>
                  <a:lnTo>
                    <a:pt x="8522" y="2254"/>
                  </a:lnTo>
                  <a:lnTo>
                    <a:pt x="8511" y="2256"/>
                  </a:lnTo>
                  <a:lnTo>
                    <a:pt x="8501" y="2257"/>
                  </a:lnTo>
                  <a:lnTo>
                    <a:pt x="8489" y="2260"/>
                  </a:lnTo>
                  <a:lnTo>
                    <a:pt x="8477" y="2264"/>
                  </a:lnTo>
                  <a:lnTo>
                    <a:pt x="8464" y="2269"/>
                  </a:lnTo>
                  <a:lnTo>
                    <a:pt x="8436" y="2280"/>
                  </a:lnTo>
                  <a:lnTo>
                    <a:pt x="8405" y="2295"/>
                  </a:lnTo>
                  <a:lnTo>
                    <a:pt x="8260" y="2349"/>
                  </a:lnTo>
                  <a:lnTo>
                    <a:pt x="8117" y="2403"/>
                  </a:lnTo>
                  <a:lnTo>
                    <a:pt x="7976" y="2456"/>
                  </a:lnTo>
                  <a:lnTo>
                    <a:pt x="7835" y="2510"/>
                  </a:lnTo>
                  <a:lnTo>
                    <a:pt x="7696" y="2565"/>
                  </a:lnTo>
                  <a:lnTo>
                    <a:pt x="7560" y="2618"/>
                  </a:lnTo>
                  <a:lnTo>
                    <a:pt x="7425" y="2672"/>
                  </a:lnTo>
                  <a:lnTo>
                    <a:pt x="7292" y="2726"/>
                  </a:lnTo>
                  <a:lnTo>
                    <a:pt x="7160" y="2780"/>
                  </a:lnTo>
                  <a:lnTo>
                    <a:pt x="7029" y="2834"/>
                  </a:lnTo>
                  <a:lnTo>
                    <a:pt x="6900" y="2888"/>
                  </a:lnTo>
                  <a:lnTo>
                    <a:pt x="6773" y="2941"/>
                  </a:lnTo>
                  <a:lnTo>
                    <a:pt x="6648" y="2996"/>
                  </a:lnTo>
                  <a:lnTo>
                    <a:pt x="6524" y="3049"/>
                  </a:lnTo>
                  <a:lnTo>
                    <a:pt x="6402" y="3103"/>
                  </a:lnTo>
                  <a:lnTo>
                    <a:pt x="6281" y="3158"/>
                  </a:lnTo>
                  <a:lnTo>
                    <a:pt x="6248" y="3163"/>
                  </a:lnTo>
                  <a:lnTo>
                    <a:pt x="6216" y="3169"/>
                  </a:lnTo>
                  <a:lnTo>
                    <a:pt x="6187" y="3172"/>
                  </a:lnTo>
                  <a:lnTo>
                    <a:pt x="6159" y="3174"/>
                  </a:lnTo>
                  <a:lnTo>
                    <a:pt x="6133" y="3175"/>
                  </a:lnTo>
                  <a:lnTo>
                    <a:pt x="6109" y="3175"/>
                  </a:lnTo>
                  <a:lnTo>
                    <a:pt x="6087" y="3173"/>
                  </a:lnTo>
                  <a:lnTo>
                    <a:pt x="6067" y="3171"/>
                  </a:lnTo>
                  <a:lnTo>
                    <a:pt x="6050" y="3166"/>
                  </a:lnTo>
                  <a:lnTo>
                    <a:pt x="6033" y="3161"/>
                  </a:lnTo>
                  <a:lnTo>
                    <a:pt x="6018" y="3155"/>
                  </a:lnTo>
                  <a:lnTo>
                    <a:pt x="6007" y="3147"/>
                  </a:lnTo>
                  <a:lnTo>
                    <a:pt x="5996" y="3137"/>
                  </a:lnTo>
                  <a:lnTo>
                    <a:pt x="5988" y="3127"/>
                  </a:lnTo>
                  <a:lnTo>
                    <a:pt x="5982" y="3116"/>
                  </a:lnTo>
                  <a:lnTo>
                    <a:pt x="5978" y="3103"/>
                  </a:lnTo>
                  <a:lnTo>
                    <a:pt x="5974" y="3088"/>
                  </a:lnTo>
                  <a:lnTo>
                    <a:pt x="5974" y="3073"/>
                  </a:lnTo>
                  <a:lnTo>
                    <a:pt x="5975" y="3057"/>
                  </a:lnTo>
                  <a:lnTo>
                    <a:pt x="5980" y="3039"/>
                  </a:lnTo>
                  <a:lnTo>
                    <a:pt x="5984" y="3019"/>
                  </a:lnTo>
                  <a:lnTo>
                    <a:pt x="5992" y="2999"/>
                  </a:lnTo>
                  <a:lnTo>
                    <a:pt x="6001" y="2978"/>
                  </a:lnTo>
                  <a:lnTo>
                    <a:pt x="6012" y="2955"/>
                  </a:lnTo>
                  <a:lnTo>
                    <a:pt x="6026" y="2930"/>
                  </a:lnTo>
                  <a:lnTo>
                    <a:pt x="6041" y="2905"/>
                  </a:lnTo>
                  <a:lnTo>
                    <a:pt x="6057" y="2878"/>
                  </a:lnTo>
                  <a:lnTo>
                    <a:pt x="6076" y="2850"/>
                  </a:lnTo>
                  <a:lnTo>
                    <a:pt x="6098" y="2821"/>
                  </a:lnTo>
                  <a:lnTo>
                    <a:pt x="6120" y="2791"/>
                  </a:lnTo>
                  <a:lnTo>
                    <a:pt x="6145" y="2759"/>
                  </a:lnTo>
                  <a:lnTo>
                    <a:pt x="6172" y="2726"/>
                  </a:lnTo>
                  <a:close/>
                  <a:moveTo>
                    <a:pt x="8039" y="2908"/>
                  </a:moveTo>
                  <a:lnTo>
                    <a:pt x="8043" y="2881"/>
                  </a:lnTo>
                  <a:lnTo>
                    <a:pt x="8046" y="2855"/>
                  </a:lnTo>
                  <a:lnTo>
                    <a:pt x="8049" y="2831"/>
                  </a:lnTo>
                  <a:lnTo>
                    <a:pt x="8049" y="2809"/>
                  </a:lnTo>
                  <a:lnTo>
                    <a:pt x="8049" y="2790"/>
                  </a:lnTo>
                  <a:lnTo>
                    <a:pt x="8048" y="2772"/>
                  </a:lnTo>
                  <a:lnTo>
                    <a:pt x="8044" y="2756"/>
                  </a:lnTo>
                  <a:lnTo>
                    <a:pt x="8040" y="2742"/>
                  </a:lnTo>
                  <a:lnTo>
                    <a:pt x="8035" y="2730"/>
                  </a:lnTo>
                  <a:lnTo>
                    <a:pt x="8029" y="2720"/>
                  </a:lnTo>
                  <a:lnTo>
                    <a:pt x="8022" y="2712"/>
                  </a:lnTo>
                  <a:lnTo>
                    <a:pt x="8013" y="2706"/>
                  </a:lnTo>
                  <a:lnTo>
                    <a:pt x="8002" y="2702"/>
                  </a:lnTo>
                  <a:lnTo>
                    <a:pt x="7992" y="2700"/>
                  </a:lnTo>
                  <a:lnTo>
                    <a:pt x="7980" y="2700"/>
                  </a:lnTo>
                  <a:lnTo>
                    <a:pt x="7966" y="2702"/>
                  </a:lnTo>
                  <a:lnTo>
                    <a:pt x="7952" y="2705"/>
                  </a:lnTo>
                  <a:lnTo>
                    <a:pt x="7936" y="2712"/>
                  </a:lnTo>
                  <a:lnTo>
                    <a:pt x="7920" y="2719"/>
                  </a:lnTo>
                  <a:lnTo>
                    <a:pt x="7902" y="2729"/>
                  </a:lnTo>
                  <a:lnTo>
                    <a:pt x="7882" y="2741"/>
                  </a:lnTo>
                  <a:lnTo>
                    <a:pt x="7862" y="2754"/>
                  </a:lnTo>
                  <a:lnTo>
                    <a:pt x="7840" y="2770"/>
                  </a:lnTo>
                  <a:lnTo>
                    <a:pt x="7818" y="2788"/>
                  </a:lnTo>
                  <a:lnTo>
                    <a:pt x="7794" y="2807"/>
                  </a:lnTo>
                  <a:lnTo>
                    <a:pt x="7769" y="2829"/>
                  </a:lnTo>
                  <a:lnTo>
                    <a:pt x="7744" y="2852"/>
                  </a:lnTo>
                  <a:lnTo>
                    <a:pt x="7716" y="2878"/>
                  </a:lnTo>
                  <a:lnTo>
                    <a:pt x="7688" y="2905"/>
                  </a:lnTo>
                  <a:lnTo>
                    <a:pt x="7658" y="2935"/>
                  </a:lnTo>
                  <a:lnTo>
                    <a:pt x="7628" y="2966"/>
                  </a:lnTo>
                  <a:lnTo>
                    <a:pt x="7596" y="2999"/>
                  </a:lnTo>
                  <a:lnTo>
                    <a:pt x="7539" y="3130"/>
                  </a:lnTo>
                  <a:lnTo>
                    <a:pt x="7483" y="3260"/>
                  </a:lnTo>
                  <a:lnTo>
                    <a:pt x="7427" y="3391"/>
                  </a:lnTo>
                  <a:lnTo>
                    <a:pt x="7370" y="3520"/>
                  </a:lnTo>
                  <a:lnTo>
                    <a:pt x="7314" y="3651"/>
                  </a:lnTo>
                  <a:lnTo>
                    <a:pt x="7257" y="3781"/>
                  </a:lnTo>
                  <a:lnTo>
                    <a:pt x="7202" y="3912"/>
                  </a:lnTo>
                  <a:lnTo>
                    <a:pt x="7146" y="4042"/>
                  </a:lnTo>
                  <a:lnTo>
                    <a:pt x="7089" y="4173"/>
                  </a:lnTo>
                  <a:lnTo>
                    <a:pt x="7033" y="4302"/>
                  </a:lnTo>
                  <a:lnTo>
                    <a:pt x="6976" y="4432"/>
                  </a:lnTo>
                  <a:lnTo>
                    <a:pt x="6920" y="4563"/>
                  </a:lnTo>
                  <a:lnTo>
                    <a:pt x="6864" y="4693"/>
                  </a:lnTo>
                  <a:lnTo>
                    <a:pt x="6808" y="4824"/>
                  </a:lnTo>
                  <a:lnTo>
                    <a:pt x="6752" y="4954"/>
                  </a:lnTo>
                  <a:lnTo>
                    <a:pt x="6695" y="5085"/>
                  </a:lnTo>
                  <a:lnTo>
                    <a:pt x="6694" y="5097"/>
                  </a:lnTo>
                  <a:lnTo>
                    <a:pt x="6693" y="5109"/>
                  </a:lnTo>
                  <a:lnTo>
                    <a:pt x="6693" y="5121"/>
                  </a:lnTo>
                  <a:lnTo>
                    <a:pt x="6694" y="5132"/>
                  </a:lnTo>
                  <a:lnTo>
                    <a:pt x="6695" y="5142"/>
                  </a:lnTo>
                  <a:lnTo>
                    <a:pt x="6697" y="5153"/>
                  </a:lnTo>
                  <a:lnTo>
                    <a:pt x="6699" y="5163"/>
                  </a:lnTo>
                  <a:lnTo>
                    <a:pt x="6702" y="5172"/>
                  </a:lnTo>
                  <a:lnTo>
                    <a:pt x="6707" y="5181"/>
                  </a:lnTo>
                  <a:lnTo>
                    <a:pt x="6712" y="5190"/>
                  </a:lnTo>
                  <a:lnTo>
                    <a:pt x="6717" y="5197"/>
                  </a:lnTo>
                  <a:lnTo>
                    <a:pt x="6724" y="5205"/>
                  </a:lnTo>
                  <a:lnTo>
                    <a:pt x="6730" y="5212"/>
                  </a:lnTo>
                  <a:lnTo>
                    <a:pt x="6739" y="5219"/>
                  </a:lnTo>
                  <a:lnTo>
                    <a:pt x="6746" y="5225"/>
                  </a:lnTo>
                  <a:lnTo>
                    <a:pt x="6756" y="5230"/>
                  </a:lnTo>
                  <a:lnTo>
                    <a:pt x="6766" y="5236"/>
                  </a:lnTo>
                  <a:lnTo>
                    <a:pt x="6776" y="5240"/>
                  </a:lnTo>
                  <a:lnTo>
                    <a:pt x="6788" y="5244"/>
                  </a:lnTo>
                  <a:lnTo>
                    <a:pt x="6800" y="5248"/>
                  </a:lnTo>
                  <a:lnTo>
                    <a:pt x="6813" y="5251"/>
                  </a:lnTo>
                  <a:lnTo>
                    <a:pt x="6826" y="5254"/>
                  </a:lnTo>
                  <a:lnTo>
                    <a:pt x="6840" y="5256"/>
                  </a:lnTo>
                  <a:lnTo>
                    <a:pt x="6855" y="5257"/>
                  </a:lnTo>
                  <a:lnTo>
                    <a:pt x="6887" y="5259"/>
                  </a:lnTo>
                  <a:lnTo>
                    <a:pt x="6921" y="5259"/>
                  </a:lnTo>
                  <a:lnTo>
                    <a:pt x="6959" y="5258"/>
                  </a:lnTo>
                  <a:lnTo>
                    <a:pt x="7000" y="5254"/>
                  </a:lnTo>
                  <a:lnTo>
                    <a:pt x="7073" y="5226"/>
                  </a:lnTo>
                  <a:lnTo>
                    <a:pt x="7146" y="5197"/>
                  </a:lnTo>
                  <a:lnTo>
                    <a:pt x="7219" y="5168"/>
                  </a:lnTo>
                  <a:lnTo>
                    <a:pt x="7292" y="5139"/>
                  </a:lnTo>
                  <a:lnTo>
                    <a:pt x="7365" y="5110"/>
                  </a:lnTo>
                  <a:lnTo>
                    <a:pt x="7438" y="5081"/>
                  </a:lnTo>
                  <a:lnTo>
                    <a:pt x="7511" y="5052"/>
                  </a:lnTo>
                  <a:lnTo>
                    <a:pt x="7584" y="5023"/>
                  </a:lnTo>
                  <a:lnTo>
                    <a:pt x="7602" y="5016"/>
                  </a:lnTo>
                  <a:lnTo>
                    <a:pt x="7619" y="5008"/>
                  </a:lnTo>
                  <a:lnTo>
                    <a:pt x="7636" y="5003"/>
                  </a:lnTo>
                  <a:lnTo>
                    <a:pt x="7652" y="4998"/>
                  </a:lnTo>
                  <a:lnTo>
                    <a:pt x="7667" y="4993"/>
                  </a:lnTo>
                  <a:lnTo>
                    <a:pt x="7682" y="4990"/>
                  </a:lnTo>
                  <a:lnTo>
                    <a:pt x="7696" y="4988"/>
                  </a:lnTo>
                  <a:lnTo>
                    <a:pt x="7709" y="4987"/>
                  </a:lnTo>
                  <a:lnTo>
                    <a:pt x="7722" y="4987"/>
                  </a:lnTo>
                  <a:lnTo>
                    <a:pt x="7734" y="4987"/>
                  </a:lnTo>
                  <a:lnTo>
                    <a:pt x="7745" y="4989"/>
                  </a:lnTo>
                  <a:lnTo>
                    <a:pt x="7756" y="4991"/>
                  </a:lnTo>
                  <a:lnTo>
                    <a:pt x="7765" y="4995"/>
                  </a:lnTo>
                  <a:lnTo>
                    <a:pt x="7774" y="5000"/>
                  </a:lnTo>
                  <a:lnTo>
                    <a:pt x="7782" y="5005"/>
                  </a:lnTo>
                  <a:lnTo>
                    <a:pt x="7790" y="5012"/>
                  </a:lnTo>
                  <a:lnTo>
                    <a:pt x="7797" y="5019"/>
                  </a:lnTo>
                  <a:lnTo>
                    <a:pt x="7803" y="5027"/>
                  </a:lnTo>
                  <a:lnTo>
                    <a:pt x="7808" y="5036"/>
                  </a:lnTo>
                  <a:lnTo>
                    <a:pt x="7813" y="5046"/>
                  </a:lnTo>
                  <a:lnTo>
                    <a:pt x="7818" y="5058"/>
                  </a:lnTo>
                  <a:lnTo>
                    <a:pt x="7821" y="5069"/>
                  </a:lnTo>
                  <a:lnTo>
                    <a:pt x="7823" y="5082"/>
                  </a:lnTo>
                  <a:lnTo>
                    <a:pt x="7825" y="5096"/>
                  </a:lnTo>
                  <a:lnTo>
                    <a:pt x="7826" y="5111"/>
                  </a:lnTo>
                  <a:lnTo>
                    <a:pt x="7826" y="5127"/>
                  </a:lnTo>
                  <a:lnTo>
                    <a:pt x="7826" y="5144"/>
                  </a:lnTo>
                  <a:lnTo>
                    <a:pt x="7825" y="5162"/>
                  </a:lnTo>
                  <a:lnTo>
                    <a:pt x="7824" y="5180"/>
                  </a:lnTo>
                  <a:lnTo>
                    <a:pt x="7821" y="5200"/>
                  </a:lnTo>
                  <a:lnTo>
                    <a:pt x="7818" y="5221"/>
                  </a:lnTo>
                  <a:lnTo>
                    <a:pt x="7815" y="5242"/>
                  </a:lnTo>
                  <a:lnTo>
                    <a:pt x="7717" y="5460"/>
                  </a:lnTo>
                  <a:lnTo>
                    <a:pt x="7620" y="5679"/>
                  </a:lnTo>
                  <a:lnTo>
                    <a:pt x="7523" y="5897"/>
                  </a:lnTo>
                  <a:lnTo>
                    <a:pt x="7425" y="6114"/>
                  </a:lnTo>
                  <a:lnTo>
                    <a:pt x="7328" y="6332"/>
                  </a:lnTo>
                  <a:lnTo>
                    <a:pt x="7231" y="6551"/>
                  </a:lnTo>
                  <a:lnTo>
                    <a:pt x="7133" y="6769"/>
                  </a:lnTo>
                  <a:lnTo>
                    <a:pt x="7036" y="6986"/>
                  </a:lnTo>
                  <a:lnTo>
                    <a:pt x="6938" y="7205"/>
                  </a:lnTo>
                  <a:lnTo>
                    <a:pt x="6841" y="7423"/>
                  </a:lnTo>
                  <a:lnTo>
                    <a:pt x="6744" y="7641"/>
                  </a:lnTo>
                  <a:lnTo>
                    <a:pt x="6646" y="7859"/>
                  </a:lnTo>
                  <a:lnTo>
                    <a:pt x="6549" y="8077"/>
                  </a:lnTo>
                  <a:lnTo>
                    <a:pt x="6452" y="8295"/>
                  </a:lnTo>
                  <a:lnTo>
                    <a:pt x="6354" y="8513"/>
                  </a:lnTo>
                  <a:lnTo>
                    <a:pt x="6257" y="8731"/>
                  </a:lnTo>
                  <a:lnTo>
                    <a:pt x="6263" y="8754"/>
                  </a:lnTo>
                  <a:lnTo>
                    <a:pt x="6271" y="8774"/>
                  </a:lnTo>
                  <a:lnTo>
                    <a:pt x="6278" y="8792"/>
                  </a:lnTo>
                  <a:lnTo>
                    <a:pt x="6288" y="8807"/>
                  </a:lnTo>
                  <a:lnTo>
                    <a:pt x="6299" y="8820"/>
                  </a:lnTo>
                  <a:lnTo>
                    <a:pt x="6309" y="8831"/>
                  </a:lnTo>
                  <a:lnTo>
                    <a:pt x="6321" y="8838"/>
                  </a:lnTo>
                  <a:lnTo>
                    <a:pt x="6335" y="8843"/>
                  </a:lnTo>
                  <a:lnTo>
                    <a:pt x="6349" y="8847"/>
                  </a:lnTo>
                  <a:lnTo>
                    <a:pt x="6364" y="8847"/>
                  </a:lnTo>
                  <a:lnTo>
                    <a:pt x="6380" y="8846"/>
                  </a:lnTo>
                  <a:lnTo>
                    <a:pt x="6397" y="8840"/>
                  </a:lnTo>
                  <a:lnTo>
                    <a:pt x="6416" y="8834"/>
                  </a:lnTo>
                  <a:lnTo>
                    <a:pt x="6435" y="8824"/>
                  </a:lnTo>
                  <a:lnTo>
                    <a:pt x="6455" y="8812"/>
                  </a:lnTo>
                  <a:lnTo>
                    <a:pt x="6476" y="8798"/>
                  </a:lnTo>
                  <a:lnTo>
                    <a:pt x="6498" y="8781"/>
                  </a:lnTo>
                  <a:lnTo>
                    <a:pt x="6522" y="8762"/>
                  </a:lnTo>
                  <a:lnTo>
                    <a:pt x="6546" y="8740"/>
                  </a:lnTo>
                  <a:lnTo>
                    <a:pt x="6571" y="8716"/>
                  </a:lnTo>
                  <a:lnTo>
                    <a:pt x="6597" y="8689"/>
                  </a:lnTo>
                  <a:lnTo>
                    <a:pt x="6624" y="8660"/>
                  </a:lnTo>
                  <a:lnTo>
                    <a:pt x="6652" y="8629"/>
                  </a:lnTo>
                  <a:lnTo>
                    <a:pt x="6682" y="8595"/>
                  </a:lnTo>
                  <a:lnTo>
                    <a:pt x="6712" y="8558"/>
                  </a:lnTo>
                  <a:lnTo>
                    <a:pt x="6743" y="8518"/>
                  </a:lnTo>
                  <a:lnTo>
                    <a:pt x="6775" y="8478"/>
                  </a:lnTo>
                  <a:lnTo>
                    <a:pt x="6808" y="8434"/>
                  </a:lnTo>
                  <a:lnTo>
                    <a:pt x="6842" y="8386"/>
                  </a:lnTo>
                  <a:lnTo>
                    <a:pt x="6877" y="8338"/>
                  </a:lnTo>
                  <a:lnTo>
                    <a:pt x="6914" y="8287"/>
                  </a:lnTo>
                  <a:lnTo>
                    <a:pt x="6950" y="8233"/>
                  </a:lnTo>
                  <a:lnTo>
                    <a:pt x="7047" y="8006"/>
                  </a:lnTo>
                  <a:lnTo>
                    <a:pt x="7144" y="7778"/>
                  </a:lnTo>
                  <a:lnTo>
                    <a:pt x="7240" y="7551"/>
                  </a:lnTo>
                  <a:lnTo>
                    <a:pt x="7337" y="7324"/>
                  </a:lnTo>
                  <a:lnTo>
                    <a:pt x="7433" y="7097"/>
                  </a:lnTo>
                  <a:lnTo>
                    <a:pt x="7530" y="6870"/>
                  </a:lnTo>
                  <a:lnTo>
                    <a:pt x="7627" y="6642"/>
                  </a:lnTo>
                  <a:lnTo>
                    <a:pt x="7723" y="6415"/>
                  </a:lnTo>
                  <a:lnTo>
                    <a:pt x="7820" y="6187"/>
                  </a:lnTo>
                  <a:lnTo>
                    <a:pt x="7917" y="5961"/>
                  </a:lnTo>
                  <a:lnTo>
                    <a:pt x="8013" y="5734"/>
                  </a:lnTo>
                  <a:lnTo>
                    <a:pt x="8110" y="5506"/>
                  </a:lnTo>
                  <a:lnTo>
                    <a:pt x="8206" y="5279"/>
                  </a:lnTo>
                  <a:lnTo>
                    <a:pt x="8303" y="5051"/>
                  </a:lnTo>
                  <a:lnTo>
                    <a:pt x="8400" y="4825"/>
                  </a:lnTo>
                  <a:lnTo>
                    <a:pt x="8496" y="4597"/>
                  </a:lnTo>
                  <a:lnTo>
                    <a:pt x="8503" y="4580"/>
                  </a:lnTo>
                  <a:lnTo>
                    <a:pt x="8507" y="4563"/>
                  </a:lnTo>
                  <a:lnTo>
                    <a:pt x="8510" y="4548"/>
                  </a:lnTo>
                  <a:lnTo>
                    <a:pt x="8513" y="4533"/>
                  </a:lnTo>
                  <a:lnTo>
                    <a:pt x="8515" y="4519"/>
                  </a:lnTo>
                  <a:lnTo>
                    <a:pt x="8516" y="4505"/>
                  </a:lnTo>
                  <a:lnTo>
                    <a:pt x="8515" y="4493"/>
                  </a:lnTo>
                  <a:lnTo>
                    <a:pt x="8513" y="4482"/>
                  </a:lnTo>
                  <a:lnTo>
                    <a:pt x="8511" y="4471"/>
                  </a:lnTo>
                  <a:lnTo>
                    <a:pt x="8507" y="4460"/>
                  </a:lnTo>
                  <a:lnTo>
                    <a:pt x="8503" y="4451"/>
                  </a:lnTo>
                  <a:lnTo>
                    <a:pt x="8497" y="4442"/>
                  </a:lnTo>
                  <a:lnTo>
                    <a:pt x="8491" y="4434"/>
                  </a:lnTo>
                  <a:lnTo>
                    <a:pt x="8483" y="4427"/>
                  </a:lnTo>
                  <a:lnTo>
                    <a:pt x="8475" y="4422"/>
                  </a:lnTo>
                  <a:lnTo>
                    <a:pt x="8465" y="4416"/>
                  </a:lnTo>
                  <a:lnTo>
                    <a:pt x="8454" y="4411"/>
                  </a:lnTo>
                  <a:lnTo>
                    <a:pt x="8443" y="4407"/>
                  </a:lnTo>
                  <a:lnTo>
                    <a:pt x="8431" y="4404"/>
                  </a:lnTo>
                  <a:lnTo>
                    <a:pt x="8417" y="4401"/>
                  </a:lnTo>
                  <a:lnTo>
                    <a:pt x="8402" y="4400"/>
                  </a:lnTo>
                  <a:lnTo>
                    <a:pt x="8387" y="4399"/>
                  </a:lnTo>
                  <a:lnTo>
                    <a:pt x="8370" y="4399"/>
                  </a:lnTo>
                  <a:lnTo>
                    <a:pt x="8351" y="4400"/>
                  </a:lnTo>
                  <a:lnTo>
                    <a:pt x="8333" y="4401"/>
                  </a:lnTo>
                  <a:lnTo>
                    <a:pt x="8314" y="4403"/>
                  </a:lnTo>
                  <a:lnTo>
                    <a:pt x="8292" y="4407"/>
                  </a:lnTo>
                  <a:lnTo>
                    <a:pt x="8271" y="4411"/>
                  </a:lnTo>
                  <a:lnTo>
                    <a:pt x="8224" y="4420"/>
                  </a:lnTo>
                  <a:lnTo>
                    <a:pt x="8173" y="4434"/>
                  </a:lnTo>
                  <a:lnTo>
                    <a:pt x="8083" y="4466"/>
                  </a:lnTo>
                  <a:lnTo>
                    <a:pt x="7993" y="4498"/>
                  </a:lnTo>
                  <a:lnTo>
                    <a:pt x="7902" y="4530"/>
                  </a:lnTo>
                  <a:lnTo>
                    <a:pt x="7811" y="4562"/>
                  </a:lnTo>
                  <a:lnTo>
                    <a:pt x="7721" y="4593"/>
                  </a:lnTo>
                  <a:lnTo>
                    <a:pt x="7630" y="4625"/>
                  </a:lnTo>
                  <a:lnTo>
                    <a:pt x="7540" y="4658"/>
                  </a:lnTo>
                  <a:lnTo>
                    <a:pt x="7450" y="4690"/>
                  </a:lnTo>
                  <a:lnTo>
                    <a:pt x="7427" y="4682"/>
                  </a:lnTo>
                  <a:lnTo>
                    <a:pt x="7407" y="4674"/>
                  </a:lnTo>
                  <a:lnTo>
                    <a:pt x="7398" y="4669"/>
                  </a:lnTo>
                  <a:lnTo>
                    <a:pt x="7389" y="4664"/>
                  </a:lnTo>
                  <a:lnTo>
                    <a:pt x="7381" y="4659"/>
                  </a:lnTo>
                  <a:lnTo>
                    <a:pt x="7373" y="4653"/>
                  </a:lnTo>
                  <a:lnTo>
                    <a:pt x="7367" y="4648"/>
                  </a:lnTo>
                  <a:lnTo>
                    <a:pt x="7360" y="4641"/>
                  </a:lnTo>
                  <a:lnTo>
                    <a:pt x="7354" y="4635"/>
                  </a:lnTo>
                  <a:lnTo>
                    <a:pt x="7349" y="4629"/>
                  </a:lnTo>
                  <a:lnTo>
                    <a:pt x="7344" y="4621"/>
                  </a:lnTo>
                  <a:lnTo>
                    <a:pt x="7340" y="4614"/>
                  </a:lnTo>
                  <a:lnTo>
                    <a:pt x="7337" y="4606"/>
                  </a:lnTo>
                  <a:lnTo>
                    <a:pt x="7334" y="4597"/>
                  </a:lnTo>
                  <a:lnTo>
                    <a:pt x="7331" y="4590"/>
                  </a:lnTo>
                  <a:lnTo>
                    <a:pt x="7329" y="4581"/>
                  </a:lnTo>
                  <a:lnTo>
                    <a:pt x="7328" y="4572"/>
                  </a:lnTo>
                  <a:lnTo>
                    <a:pt x="7328" y="4563"/>
                  </a:lnTo>
                  <a:lnTo>
                    <a:pt x="7327" y="4553"/>
                  </a:lnTo>
                  <a:lnTo>
                    <a:pt x="7328" y="4544"/>
                  </a:lnTo>
                  <a:lnTo>
                    <a:pt x="7329" y="4533"/>
                  </a:lnTo>
                  <a:lnTo>
                    <a:pt x="7330" y="4522"/>
                  </a:lnTo>
                  <a:lnTo>
                    <a:pt x="7336" y="4501"/>
                  </a:lnTo>
                  <a:lnTo>
                    <a:pt x="7343" y="4477"/>
                  </a:lnTo>
                  <a:lnTo>
                    <a:pt x="7353" y="4454"/>
                  </a:lnTo>
                  <a:lnTo>
                    <a:pt x="7365" y="4428"/>
                  </a:lnTo>
                  <a:lnTo>
                    <a:pt x="7407" y="4333"/>
                  </a:lnTo>
                  <a:lnTo>
                    <a:pt x="7448" y="4238"/>
                  </a:lnTo>
                  <a:lnTo>
                    <a:pt x="7490" y="4143"/>
                  </a:lnTo>
                  <a:lnTo>
                    <a:pt x="7533" y="4048"/>
                  </a:lnTo>
                  <a:lnTo>
                    <a:pt x="7575" y="3953"/>
                  </a:lnTo>
                  <a:lnTo>
                    <a:pt x="7617" y="3858"/>
                  </a:lnTo>
                  <a:lnTo>
                    <a:pt x="7660" y="3763"/>
                  </a:lnTo>
                  <a:lnTo>
                    <a:pt x="7702" y="3668"/>
                  </a:lnTo>
                  <a:lnTo>
                    <a:pt x="7744" y="3573"/>
                  </a:lnTo>
                  <a:lnTo>
                    <a:pt x="7787" y="3479"/>
                  </a:lnTo>
                  <a:lnTo>
                    <a:pt x="7829" y="3383"/>
                  </a:lnTo>
                  <a:lnTo>
                    <a:pt x="7870" y="3288"/>
                  </a:lnTo>
                  <a:lnTo>
                    <a:pt x="7913" y="3193"/>
                  </a:lnTo>
                  <a:lnTo>
                    <a:pt x="7955" y="3098"/>
                  </a:lnTo>
                  <a:lnTo>
                    <a:pt x="7997" y="3003"/>
                  </a:lnTo>
                  <a:lnTo>
                    <a:pt x="8039" y="2908"/>
                  </a:lnTo>
                  <a:close/>
                  <a:moveTo>
                    <a:pt x="5454" y="2335"/>
                  </a:moveTo>
                  <a:lnTo>
                    <a:pt x="5454" y="2821"/>
                  </a:lnTo>
                  <a:lnTo>
                    <a:pt x="5454" y="3308"/>
                  </a:lnTo>
                  <a:lnTo>
                    <a:pt x="5454" y="3794"/>
                  </a:lnTo>
                  <a:lnTo>
                    <a:pt x="5454" y="4281"/>
                  </a:lnTo>
                  <a:lnTo>
                    <a:pt x="5454" y="4767"/>
                  </a:lnTo>
                  <a:lnTo>
                    <a:pt x="5454" y="5254"/>
                  </a:lnTo>
                  <a:lnTo>
                    <a:pt x="5454" y="5741"/>
                  </a:lnTo>
                  <a:lnTo>
                    <a:pt x="5454" y="6227"/>
                  </a:lnTo>
                  <a:lnTo>
                    <a:pt x="5454" y="6714"/>
                  </a:lnTo>
                  <a:lnTo>
                    <a:pt x="5454" y="7200"/>
                  </a:lnTo>
                  <a:lnTo>
                    <a:pt x="5454" y="7687"/>
                  </a:lnTo>
                  <a:lnTo>
                    <a:pt x="5454" y="8173"/>
                  </a:lnTo>
                  <a:lnTo>
                    <a:pt x="5454" y="8660"/>
                  </a:lnTo>
                  <a:lnTo>
                    <a:pt x="5454" y="9146"/>
                  </a:lnTo>
                  <a:lnTo>
                    <a:pt x="5454" y="9633"/>
                  </a:lnTo>
                  <a:lnTo>
                    <a:pt x="5454" y="10119"/>
                  </a:lnTo>
                  <a:lnTo>
                    <a:pt x="5508" y="10081"/>
                  </a:lnTo>
                  <a:lnTo>
                    <a:pt x="5563" y="10044"/>
                  </a:lnTo>
                  <a:lnTo>
                    <a:pt x="5618" y="10007"/>
                  </a:lnTo>
                  <a:lnTo>
                    <a:pt x="5673" y="9970"/>
                  </a:lnTo>
                  <a:lnTo>
                    <a:pt x="5727" y="9932"/>
                  </a:lnTo>
                  <a:lnTo>
                    <a:pt x="5782" y="9895"/>
                  </a:lnTo>
                  <a:lnTo>
                    <a:pt x="5837" y="9857"/>
                  </a:lnTo>
                  <a:lnTo>
                    <a:pt x="5892" y="9820"/>
                  </a:lnTo>
                  <a:lnTo>
                    <a:pt x="5892" y="8400"/>
                  </a:lnTo>
                  <a:lnTo>
                    <a:pt x="5911" y="8395"/>
                  </a:lnTo>
                  <a:lnTo>
                    <a:pt x="5929" y="8389"/>
                  </a:lnTo>
                  <a:lnTo>
                    <a:pt x="5948" y="8381"/>
                  </a:lnTo>
                  <a:lnTo>
                    <a:pt x="5966" y="8374"/>
                  </a:lnTo>
                  <a:lnTo>
                    <a:pt x="5983" y="8365"/>
                  </a:lnTo>
                  <a:lnTo>
                    <a:pt x="6001" y="8355"/>
                  </a:lnTo>
                  <a:lnTo>
                    <a:pt x="6018" y="8346"/>
                  </a:lnTo>
                  <a:lnTo>
                    <a:pt x="6035" y="8335"/>
                  </a:lnTo>
                  <a:lnTo>
                    <a:pt x="6052" y="8323"/>
                  </a:lnTo>
                  <a:lnTo>
                    <a:pt x="6068" y="8310"/>
                  </a:lnTo>
                  <a:lnTo>
                    <a:pt x="6084" y="8297"/>
                  </a:lnTo>
                  <a:lnTo>
                    <a:pt x="6099" y="8285"/>
                  </a:lnTo>
                  <a:lnTo>
                    <a:pt x="6115" y="8270"/>
                  </a:lnTo>
                  <a:lnTo>
                    <a:pt x="6130" y="8254"/>
                  </a:lnTo>
                  <a:lnTo>
                    <a:pt x="6145" y="8238"/>
                  </a:lnTo>
                  <a:lnTo>
                    <a:pt x="6159" y="8222"/>
                  </a:lnTo>
                  <a:lnTo>
                    <a:pt x="6174" y="8204"/>
                  </a:lnTo>
                  <a:lnTo>
                    <a:pt x="6188" y="8187"/>
                  </a:lnTo>
                  <a:lnTo>
                    <a:pt x="6202" y="8168"/>
                  </a:lnTo>
                  <a:lnTo>
                    <a:pt x="6215" y="8148"/>
                  </a:lnTo>
                  <a:lnTo>
                    <a:pt x="6228" y="8128"/>
                  </a:lnTo>
                  <a:lnTo>
                    <a:pt x="6241" y="8106"/>
                  </a:lnTo>
                  <a:lnTo>
                    <a:pt x="6254" y="8085"/>
                  </a:lnTo>
                  <a:lnTo>
                    <a:pt x="6266" y="8062"/>
                  </a:lnTo>
                  <a:lnTo>
                    <a:pt x="6278" y="8040"/>
                  </a:lnTo>
                  <a:lnTo>
                    <a:pt x="6290" y="8015"/>
                  </a:lnTo>
                  <a:lnTo>
                    <a:pt x="6301" y="7991"/>
                  </a:lnTo>
                  <a:lnTo>
                    <a:pt x="6313" y="7966"/>
                  </a:lnTo>
                  <a:lnTo>
                    <a:pt x="6334" y="7912"/>
                  </a:lnTo>
                  <a:lnTo>
                    <a:pt x="6354" y="7856"/>
                  </a:lnTo>
                  <a:lnTo>
                    <a:pt x="6420" y="7708"/>
                  </a:lnTo>
                  <a:lnTo>
                    <a:pt x="6485" y="7560"/>
                  </a:lnTo>
                  <a:lnTo>
                    <a:pt x="6551" y="7412"/>
                  </a:lnTo>
                  <a:lnTo>
                    <a:pt x="6615" y="7264"/>
                  </a:lnTo>
                  <a:lnTo>
                    <a:pt x="6681" y="7116"/>
                  </a:lnTo>
                  <a:lnTo>
                    <a:pt x="6746" y="6967"/>
                  </a:lnTo>
                  <a:lnTo>
                    <a:pt x="6812" y="6819"/>
                  </a:lnTo>
                  <a:lnTo>
                    <a:pt x="6877" y="6671"/>
                  </a:lnTo>
                  <a:lnTo>
                    <a:pt x="6943" y="6523"/>
                  </a:lnTo>
                  <a:lnTo>
                    <a:pt x="7008" y="6375"/>
                  </a:lnTo>
                  <a:lnTo>
                    <a:pt x="7074" y="6227"/>
                  </a:lnTo>
                  <a:lnTo>
                    <a:pt x="7139" y="6078"/>
                  </a:lnTo>
                  <a:lnTo>
                    <a:pt x="7205" y="5930"/>
                  </a:lnTo>
                  <a:lnTo>
                    <a:pt x="7270" y="5782"/>
                  </a:lnTo>
                  <a:lnTo>
                    <a:pt x="7336" y="5634"/>
                  </a:lnTo>
                  <a:lnTo>
                    <a:pt x="7401" y="5486"/>
                  </a:lnTo>
                  <a:lnTo>
                    <a:pt x="7400" y="5471"/>
                  </a:lnTo>
                  <a:lnTo>
                    <a:pt x="7399" y="5457"/>
                  </a:lnTo>
                  <a:lnTo>
                    <a:pt x="7398" y="5443"/>
                  </a:lnTo>
                  <a:lnTo>
                    <a:pt x="7396" y="5431"/>
                  </a:lnTo>
                  <a:lnTo>
                    <a:pt x="7394" y="5419"/>
                  </a:lnTo>
                  <a:lnTo>
                    <a:pt x="7390" y="5408"/>
                  </a:lnTo>
                  <a:lnTo>
                    <a:pt x="7387" y="5398"/>
                  </a:lnTo>
                  <a:lnTo>
                    <a:pt x="7383" y="5388"/>
                  </a:lnTo>
                  <a:lnTo>
                    <a:pt x="7378" y="5380"/>
                  </a:lnTo>
                  <a:lnTo>
                    <a:pt x="7372" y="5372"/>
                  </a:lnTo>
                  <a:lnTo>
                    <a:pt x="7366" y="5364"/>
                  </a:lnTo>
                  <a:lnTo>
                    <a:pt x="7359" y="5358"/>
                  </a:lnTo>
                  <a:lnTo>
                    <a:pt x="7353" y="5352"/>
                  </a:lnTo>
                  <a:lnTo>
                    <a:pt x="7344" y="5347"/>
                  </a:lnTo>
                  <a:lnTo>
                    <a:pt x="7337" y="5343"/>
                  </a:lnTo>
                  <a:lnTo>
                    <a:pt x="7328" y="5340"/>
                  </a:lnTo>
                  <a:lnTo>
                    <a:pt x="7319" y="5337"/>
                  </a:lnTo>
                  <a:lnTo>
                    <a:pt x="7308" y="5336"/>
                  </a:lnTo>
                  <a:lnTo>
                    <a:pt x="7298" y="5333"/>
                  </a:lnTo>
                  <a:lnTo>
                    <a:pt x="7286" y="5333"/>
                  </a:lnTo>
                  <a:lnTo>
                    <a:pt x="7275" y="5333"/>
                  </a:lnTo>
                  <a:lnTo>
                    <a:pt x="7263" y="5336"/>
                  </a:lnTo>
                  <a:lnTo>
                    <a:pt x="7250" y="5337"/>
                  </a:lnTo>
                  <a:lnTo>
                    <a:pt x="7237" y="5340"/>
                  </a:lnTo>
                  <a:lnTo>
                    <a:pt x="7223" y="5343"/>
                  </a:lnTo>
                  <a:lnTo>
                    <a:pt x="7208" y="5347"/>
                  </a:lnTo>
                  <a:lnTo>
                    <a:pt x="7193" y="5352"/>
                  </a:lnTo>
                  <a:lnTo>
                    <a:pt x="7177" y="5358"/>
                  </a:lnTo>
                  <a:lnTo>
                    <a:pt x="7145" y="5372"/>
                  </a:lnTo>
                  <a:lnTo>
                    <a:pt x="7109" y="5388"/>
                  </a:lnTo>
                  <a:lnTo>
                    <a:pt x="7020" y="5414"/>
                  </a:lnTo>
                  <a:lnTo>
                    <a:pt x="6931" y="5440"/>
                  </a:lnTo>
                  <a:lnTo>
                    <a:pt x="6842" y="5465"/>
                  </a:lnTo>
                  <a:lnTo>
                    <a:pt x="6753" y="5491"/>
                  </a:lnTo>
                  <a:lnTo>
                    <a:pt x="6664" y="5518"/>
                  </a:lnTo>
                  <a:lnTo>
                    <a:pt x="6575" y="5544"/>
                  </a:lnTo>
                  <a:lnTo>
                    <a:pt x="6487" y="5569"/>
                  </a:lnTo>
                  <a:lnTo>
                    <a:pt x="6397" y="5595"/>
                  </a:lnTo>
                  <a:lnTo>
                    <a:pt x="6385" y="5592"/>
                  </a:lnTo>
                  <a:lnTo>
                    <a:pt x="6374" y="5589"/>
                  </a:lnTo>
                  <a:lnTo>
                    <a:pt x="6363" y="5584"/>
                  </a:lnTo>
                  <a:lnTo>
                    <a:pt x="6353" y="5580"/>
                  </a:lnTo>
                  <a:lnTo>
                    <a:pt x="6344" y="5575"/>
                  </a:lnTo>
                  <a:lnTo>
                    <a:pt x="6335" y="5569"/>
                  </a:lnTo>
                  <a:lnTo>
                    <a:pt x="6328" y="5563"/>
                  </a:lnTo>
                  <a:lnTo>
                    <a:pt x="6320" y="5557"/>
                  </a:lnTo>
                  <a:lnTo>
                    <a:pt x="6314" y="5550"/>
                  </a:lnTo>
                  <a:lnTo>
                    <a:pt x="6308" y="5543"/>
                  </a:lnTo>
                  <a:lnTo>
                    <a:pt x="6303" y="5534"/>
                  </a:lnTo>
                  <a:lnTo>
                    <a:pt x="6299" y="5525"/>
                  </a:lnTo>
                  <a:lnTo>
                    <a:pt x="6294" y="5516"/>
                  </a:lnTo>
                  <a:lnTo>
                    <a:pt x="6291" y="5506"/>
                  </a:lnTo>
                  <a:lnTo>
                    <a:pt x="6289" y="5496"/>
                  </a:lnTo>
                  <a:lnTo>
                    <a:pt x="6288" y="5486"/>
                  </a:lnTo>
                  <a:lnTo>
                    <a:pt x="6287" y="5474"/>
                  </a:lnTo>
                  <a:lnTo>
                    <a:pt x="6286" y="5462"/>
                  </a:lnTo>
                  <a:lnTo>
                    <a:pt x="6287" y="5450"/>
                  </a:lnTo>
                  <a:lnTo>
                    <a:pt x="6288" y="5437"/>
                  </a:lnTo>
                  <a:lnTo>
                    <a:pt x="6290" y="5423"/>
                  </a:lnTo>
                  <a:lnTo>
                    <a:pt x="6292" y="5410"/>
                  </a:lnTo>
                  <a:lnTo>
                    <a:pt x="6295" y="5396"/>
                  </a:lnTo>
                  <a:lnTo>
                    <a:pt x="6299" y="5381"/>
                  </a:lnTo>
                  <a:lnTo>
                    <a:pt x="6308" y="5349"/>
                  </a:lnTo>
                  <a:lnTo>
                    <a:pt x="6321" y="5315"/>
                  </a:lnTo>
                  <a:lnTo>
                    <a:pt x="6336" y="5280"/>
                  </a:lnTo>
                  <a:lnTo>
                    <a:pt x="6354" y="5242"/>
                  </a:lnTo>
                  <a:lnTo>
                    <a:pt x="6407" y="5113"/>
                  </a:lnTo>
                  <a:lnTo>
                    <a:pt x="6460" y="4984"/>
                  </a:lnTo>
                  <a:lnTo>
                    <a:pt x="6512" y="4855"/>
                  </a:lnTo>
                  <a:lnTo>
                    <a:pt x="6564" y="4725"/>
                  </a:lnTo>
                  <a:lnTo>
                    <a:pt x="6616" y="4596"/>
                  </a:lnTo>
                  <a:lnTo>
                    <a:pt x="6669" y="4468"/>
                  </a:lnTo>
                  <a:lnTo>
                    <a:pt x="6722" y="4338"/>
                  </a:lnTo>
                  <a:lnTo>
                    <a:pt x="6774" y="4209"/>
                  </a:lnTo>
                  <a:lnTo>
                    <a:pt x="6827" y="4079"/>
                  </a:lnTo>
                  <a:lnTo>
                    <a:pt x="6879" y="3951"/>
                  </a:lnTo>
                  <a:lnTo>
                    <a:pt x="6932" y="3822"/>
                  </a:lnTo>
                  <a:lnTo>
                    <a:pt x="6984" y="3692"/>
                  </a:lnTo>
                  <a:lnTo>
                    <a:pt x="7036" y="3563"/>
                  </a:lnTo>
                  <a:lnTo>
                    <a:pt x="7089" y="3434"/>
                  </a:lnTo>
                  <a:lnTo>
                    <a:pt x="7141" y="3305"/>
                  </a:lnTo>
                  <a:lnTo>
                    <a:pt x="7194" y="3176"/>
                  </a:lnTo>
                  <a:lnTo>
                    <a:pt x="7196" y="3154"/>
                  </a:lnTo>
                  <a:lnTo>
                    <a:pt x="7196" y="3134"/>
                  </a:lnTo>
                  <a:lnTo>
                    <a:pt x="7196" y="3115"/>
                  </a:lnTo>
                  <a:lnTo>
                    <a:pt x="7195" y="3098"/>
                  </a:lnTo>
                  <a:lnTo>
                    <a:pt x="7193" y="3083"/>
                  </a:lnTo>
                  <a:lnTo>
                    <a:pt x="7190" y="3069"/>
                  </a:lnTo>
                  <a:lnTo>
                    <a:pt x="7185" y="3056"/>
                  </a:lnTo>
                  <a:lnTo>
                    <a:pt x="7180" y="3045"/>
                  </a:lnTo>
                  <a:lnTo>
                    <a:pt x="7174" y="3036"/>
                  </a:lnTo>
                  <a:lnTo>
                    <a:pt x="7167" y="3028"/>
                  </a:lnTo>
                  <a:lnTo>
                    <a:pt x="7159" y="3022"/>
                  </a:lnTo>
                  <a:lnTo>
                    <a:pt x="7149" y="3016"/>
                  </a:lnTo>
                  <a:lnTo>
                    <a:pt x="7139" y="3013"/>
                  </a:lnTo>
                  <a:lnTo>
                    <a:pt x="7129" y="3011"/>
                  </a:lnTo>
                  <a:lnTo>
                    <a:pt x="7116" y="3011"/>
                  </a:lnTo>
                  <a:lnTo>
                    <a:pt x="7103" y="3012"/>
                  </a:lnTo>
                  <a:lnTo>
                    <a:pt x="7089" y="3014"/>
                  </a:lnTo>
                  <a:lnTo>
                    <a:pt x="7074" y="3018"/>
                  </a:lnTo>
                  <a:lnTo>
                    <a:pt x="7057" y="3024"/>
                  </a:lnTo>
                  <a:lnTo>
                    <a:pt x="7039" y="3031"/>
                  </a:lnTo>
                  <a:lnTo>
                    <a:pt x="7022" y="3040"/>
                  </a:lnTo>
                  <a:lnTo>
                    <a:pt x="7003" y="3051"/>
                  </a:lnTo>
                  <a:lnTo>
                    <a:pt x="6983" y="3062"/>
                  </a:lnTo>
                  <a:lnTo>
                    <a:pt x="6961" y="3075"/>
                  </a:lnTo>
                  <a:lnTo>
                    <a:pt x="6940" y="3090"/>
                  </a:lnTo>
                  <a:lnTo>
                    <a:pt x="6916" y="3106"/>
                  </a:lnTo>
                  <a:lnTo>
                    <a:pt x="6891" y="3125"/>
                  </a:lnTo>
                  <a:lnTo>
                    <a:pt x="6867" y="3144"/>
                  </a:lnTo>
                  <a:lnTo>
                    <a:pt x="6813" y="3187"/>
                  </a:lnTo>
                  <a:lnTo>
                    <a:pt x="6756" y="3236"/>
                  </a:lnTo>
                  <a:lnTo>
                    <a:pt x="5892" y="5400"/>
                  </a:lnTo>
                  <a:lnTo>
                    <a:pt x="5892" y="2092"/>
                  </a:lnTo>
                  <a:lnTo>
                    <a:pt x="5841" y="2101"/>
                  </a:lnTo>
                  <a:lnTo>
                    <a:pt x="5795" y="2112"/>
                  </a:lnTo>
                  <a:lnTo>
                    <a:pt x="5751" y="2124"/>
                  </a:lnTo>
                  <a:lnTo>
                    <a:pt x="5709" y="2136"/>
                  </a:lnTo>
                  <a:lnTo>
                    <a:pt x="5672" y="2148"/>
                  </a:lnTo>
                  <a:lnTo>
                    <a:pt x="5636" y="2162"/>
                  </a:lnTo>
                  <a:lnTo>
                    <a:pt x="5605" y="2176"/>
                  </a:lnTo>
                  <a:lnTo>
                    <a:pt x="5576" y="2191"/>
                  </a:lnTo>
                  <a:lnTo>
                    <a:pt x="5562" y="2199"/>
                  </a:lnTo>
                  <a:lnTo>
                    <a:pt x="5550" y="2206"/>
                  </a:lnTo>
                  <a:lnTo>
                    <a:pt x="5539" y="2215"/>
                  </a:lnTo>
                  <a:lnTo>
                    <a:pt x="5527" y="2222"/>
                  </a:lnTo>
                  <a:lnTo>
                    <a:pt x="5517" y="2231"/>
                  </a:lnTo>
                  <a:lnTo>
                    <a:pt x="5507" y="2240"/>
                  </a:lnTo>
                  <a:lnTo>
                    <a:pt x="5499" y="2248"/>
                  </a:lnTo>
                  <a:lnTo>
                    <a:pt x="5490" y="2258"/>
                  </a:lnTo>
                  <a:lnTo>
                    <a:pt x="5483" y="2266"/>
                  </a:lnTo>
                  <a:lnTo>
                    <a:pt x="5476" y="2276"/>
                  </a:lnTo>
                  <a:lnTo>
                    <a:pt x="5471" y="2285"/>
                  </a:lnTo>
                  <a:lnTo>
                    <a:pt x="5466" y="2294"/>
                  </a:lnTo>
                  <a:lnTo>
                    <a:pt x="5461" y="2304"/>
                  </a:lnTo>
                  <a:lnTo>
                    <a:pt x="5458" y="2315"/>
                  </a:lnTo>
                  <a:lnTo>
                    <a:pt x="5456" y="2324"/>
                  </a:lnTo>
                  <a:lnTo>
                    <a:pt x="5454" y="2335"/>
                  </a:lnTo>
                  <a:close/>
                  <a:moveTo>
                    <a:pt x="5892" y="7887"/>
                  </a:moveTo>
                  <a:lnTo>
                    <a:pt x="5892" y="6166"/>
                  </a:lnTo>
                  <a:lnTo>
                    <a:pt x="5982" y="6139"/>
                  </a:lnTo>
                  <a:lnTo>
                    <a:pt x="6071" y="6112"/>
                  </a:lnTo>
                  <a:lnTo>
                    <a:pt x="6161" y="6085"/>
                  </a:lnTo>
                  <a:lnTo>
                    <a:pt x="6251" y="6059"/>
                  </a:lnTo>
                  <a:lnTo>
                    <a:pt x="6341" y="6032"/>
                  </a:lnTo>
                  <a:lnTo>
                    <a:pt x="6431" y="6005"/>
                  </a:lnTo>
                  <a:lnTo>
                    <a:pt x="6521" y="5978"/>
                  </a:lnTo>
                  <a:lnTo>
                    <a:pt x="6610" y="5950"/>
                  </a:lnTo>
                  <a:lnTo>
                    <a:pt x="6621" y="5950"/>
                  </a:lnTo>
                  <a:lnTo>
                    <a:pt x="6630" y="5952"/>
                  </a:lnTo>
                  <a:lnTo>
                    <a:pt x="6638" y="5955"/>
                  </a:lnTo>
                  <a:lnTo>
                    <a:pt x="6646" y="5959"/>
                  </a:lnTo>
                  <a:lnTo>
                    <a:pt x="6653" y="5963"/>
                  </a:lnTo>
                  <a:lnTo>
                    <a:pt x="6658" y="5970"/>
                  </a:lnTo>
                  <a:lnTo>
                    <a:pt x="6664" y="5978"/>
                  </a:lnTo>
                  <a:lnTo>
                    <a:pt x="6668" y="5987"/>
                  </a:lnTo>
                  <a:lnTo>
                    <a:pt x="6671" y="5997"/>
                  </a:lnTo>
                  <a:lnTo>
                    <a:pt x="6674" y="6009"/>
                  </a:lnTo>
                  <a:lnTo>
                    <a:pt x="6675" y="6023"/>
                  </a:lnTo>
                  <a:lnTo>
                    <a:pt x="6677" y="6037"/>
                  </a:lnTo>
                  <a:lnTo>
                    <a:pt x="6677" y="6053"/>
                  </a:lnTo>
                  <a:lnTo>
                    <a:pt x="6675" y="6070"/>
                  </a:lnTo>
                  <a:lnTo>
                    <a:pt x="6673" y="6089"/>
                  </a:lnTo>
                  <a:lnTo>
                    <a:pt x="6671" y="6108"/>
                  </a:lnTo>
                  <a:lnTo>
                    <a:pt x="6622" y="6219"/>
                  </a:lnTo>
                  <a:lnTo>
                    <a:pt x="6573" y="6331"/>
                  </a:lnTo>
                  <a:lnTo>
                    <a:pt x="6525" y="6442"/>
                  </a:lnTo>
                  <a:lnTo>
                    <a:pt x="6476" y="6553"/>
                  </a:lnTo>
                  <a:lnTo>
                    <a:pt x="6427" y="6664"/>
                  </a:lnTo>
                  <a:lnTo>
                    <a:pt x="6379" y="6775"/>
                  </a:lnTo>
                  <a:lnTo>
                    <a:pt x="6330" y="6887"/>
                  </a:lnTo>
                  <a:lnTo>
                    <a:pt x="6281" y="6997"/>
                  </a:lnTo>
                  <a:lnTo>
                    <a:pt x="6233" y="7109"/>
                  </a:lnTo>
                  <a:lnTo>
                    <a:pt x="6184" y="7219"/>
                  </a:lnTo>
                  <a:lnTo>
                    <a:pt x="6135" y="7331"/>
                  </a:lnTo>
                  <a:lnTo>
                    <a:pt x="6087" y="7441"/>
                  </a:lnTo>
                  <a:lnTo>
                    <a:pt x="6038" y="7553"/>
                  </a:lnTo>
                  <a:lnTo>
                    <a:pt x="5989" y="7664"/>
                  </a:lnTo>
                  <a:lnTo>
                    <a:pt x="5941" y="7775"/>
                  </a:lnTo>
                  <a:lnTo>
                    <a:pt x="5892" y="7887"/>
                  </a:lnTo>
                  <a:close/>
                  <a:moveTo>
                    <a:pt x="2170" y="3012"/>
                  </a:moveTo>
                  <a:lnTo>
                    <a:pt x="2157" y="2982"/>
                  </a:lnTo>
                  <a:lnTo>
                    <a:pt x="2144" y="2955"/>
                  </a:lnTo>
                  <a:lnTo>
                    <a:pt x="2131" y="2929"/>
                  </a:lnTo>
                  <a:lnTo>
                    <a:pt x="2118" y="2906"/>
                  </a:lnTo>
                  <a:lnTo>
                    <a:pt x="2105" y="2883"/>
                  </a:lnTo>
                  <a:lnTo>
                    <a:pt x="2093" y="2862"/>
                  </a:lnTo>
                  <a:lnTo>
                    <a:pt x="2080" y="2844"/>
                  </a:lnTo>
                  <a:lnTo>
                    <a:pt x="2069" y="2826"/>
                  </a:lnTo>
                  <a:lnTo>
                    <a:pt x="2056" y="2810"/>
                  </a:lnTo>
                  <a:lnTo>
                    <a:pt x="2044" y="2797"/>
                  </a:lnTo>
                  <a:lnTo>
                    <a:pt x="2032" y="2785"/>
                  </a:lnTo>
                  <a:lnTo>
                    <a:pt x="2020" y="2775"/>
                  </a:lnTo>
                  <a:lnTo>
                    <a:pt x="2009" y="2766"/>
                  </a:lnTo>
                  <a:lnTo>
                    <a:pt x="1998" y="2759"/>
                  </a:lnTo>
                  <a:lnTo>
                    <a:pt x="1986" y="2753"/>
                  </a:lnTo>
                  <a:lnTo>
                    <a:pt x="1975" y="2750"/>
                  </a:lnTo>
                  <a:lnTo>
                    <a:pt x="1963" y="2748"/>
                  </a:lnTo>
                  <a:lnTo>
                    <a:pt x="1953" y="2748"/>
                  </a:lnTo>
                  <a:lnTo>
                    <a:pt x="1942" y="2750"/>
                  </a:lnTo>
                  <a:lnTo>
                    <a:pt x="1931" y="2753"/>
                  </a:lnTo>
                  <a:lnTo>
                    <a:pt x="1921" y="2759"/>
                  </a:lnTo>
                  <a:lnTo>
                    <a:pt x="1910" y="2765"/>
                  </a:lnTo>
                  <a:lnTo>
                    <a:pt x="1899" y="2774"/>
                  </a:lnTo>
                  <a:lnTo>
                    <a:pt x="1889" y="2783"/>
                  </a:lnTo>
                  <a:lnTo>
                    <a:pt x="1879" y="2795"/>
                  </a:lnTo>
                  <a:lnTo>
                    <a:pt x="1869" y="2809"/>
                  </a:lnTo>
                  <a:lnTo>
                    <a:pt x="1858" y="2824"/>
                  </a:lnTo>
                  <a:lnTo>
                    <a:pt x="1849" y="2841"/>
                  </a:lnTo>
                  <a:lnTo>
                    <a:pt x="1839" y="2860"/>
                  </a:lnTo>
                  <a:lnTo>
                    <a:pt x="1829" y="2880"/>
                  </a:lnTo>
                  <a:lnTo>
                    <a:pt x="1820" y="2903"/>
                  </a:lnTo>
                  <a:lnTo>
                    <a:pt x="1811" y="2926"/>
                  </a:lnTo>
                  <a:lnTo>
                    <a:pt x="1812" y="3016"/>
                  </a:lnTo>
                  <a:lnTo>
                    <a:pt x="1813" y="3105"/>
                  </a:lnTo>
                  <a:lnTo>
                    <a:pt x="1815" y="3195"/>
                  </a:lnTo>
                  <a:lnTo>
                    <a:pt x="1816" y="3286"/>
                  </a:lnTo>
                  <a:lnTo>
                    <a:pt x="1819" y="3375"/>
                  </a:lnTo>
                  <a:lnTo>
                    <a:pt x="1820" y="3465"/>
                  </a:lnTo>
                  <a:lnTo>
                    <a:pt x="1822" y="3554"/>
                  </a:lnTo>
                  <a:lnTo>
                    <a:pt x="1823" y="3644"/>
                  </a:lnTo>
                  <a:lnTo>
                    <a:pt x="1859" y="3680"/>
                  </a:lnTo>
                  <a:lnTo>
                    <a:pt x="1895" y="3716"/>
                  </a:lnTo>
                  <a:lnTo>
                    <a:pt x="1930" y="3749"/>
                  </a:lnTo>
                  <a:lnTo>
                    <a:pt x="1965" y="3781"/>
                  </a:lnTo>
                  <a:lnTo>
                    <a:pt x="1999" y="3811"/>
                  </a:lnTo>
                  <a:lnTo>
                    <a:pt x="2032" y="3840"/>
                  </a:lnTo>
                  <a:lnTo>
                    <a:pt x="2065" y="3867"/>
                  </a:lnTo>
                  <a:lnTo>
                    <a:pt x="2098" y="3893"/>
                  </a:lnTo>
                  <a:lnTo>
                    <a:pt x="2130" y="3916"/>
                  </a:lnTo>
                  <a:lnTo>
                    <a:pt x="2162" y="3939"/>
                  </a:lnTo>
                  <a:lnTo>
                    <a:pt x="2192" y="3959"/>
                  </a:lnTo>
                  <a:lnTo>
                    <a:pt x="2223" y="3979"/>
                  </a:lnTo>
                  <a:lnTo>
                    <a:pt x="2253" y="3996"/>
                  </a:lnTo>
                  <a:lnTo>
                    <a:pt x="2282" y="4012"/>
                  </a:lnTo>
                  <a:lnTo>
                    <a:pt x="2311" y="4026"/>
                  </a:lnTo>
                  <a:lnTo>
                    <a:pt x="2340" y="4039"/>
                  </a:lnTo>
                  <a:lnTo>
                    <a:pt x="2368" y="4050"/>
                  </a:lnTo>
                  <a:lnTo>
                    <a:pt x="2395" y="4060"/>
                  </a:lnTo>
                  <a:lnTo>
                    <a:pt x="2422" y="4068"/>
                  </a:lnTo>
                  <a:lnTo>
                    <a:pt x="2448" y="4074"/>
                  </a:lnTo>
                  <a:lnTo>
                    <a:pt x="2473" y="4078"/>
                  </a:lnTo>
                  <a:lnTo>
                    <a:pt x="2499" y="4081"/>
                  </a:lnTo>
                  <a:lnTo>
                    <a:pt x="2524" y="4084"/>
                  </a:lnTo>
                  <a:lnTo>
                    <a:pt x="2549" y="4084"/>
                  </a:lnTo>
                  <a:lnTo>
                    <a:pt x="2572" y="4083"/>
                  </a:lnTo>
                  <a:lnTo>
                    <a:pt x="2595" y="4079"/>
                  </a:lnTo>
                  <a:lnTo>
                    <a:pt x="2617" y="4074"/>
                  </a:lnTo>
                  <a:lnTo>
                    <a:pt x="2640" y="4068"/>
                  </a:lnTo>
                  <a:lnTo>
                    <a:pt x="2661" y="4060"/>
                  </a:lnTo>
                  <a:lnTo>
                    <a:pt x="2683" y="4050"/>
                  </a:lnTo>
                  <a:lnTo>
                    <a:pt x="2703" y="4040"/>
                  </a:lnTo>
                  <a:lnTo>
                    <a:pt x="2722" y="4027"/>
                  </a:lnTo>
                  <a:lnTo>
                    <a:pt x="2722" y="3921"/>
                  </a:lnTo>
                  <a:lnTo>
                    <a:pt x="2722" y="3814"/>
                  </a:lnTo>
                  <a:lnTo>
                    <a:pt x="2722" y="3708"/>
                  </a:lnTo>
                  <a:lnTo>
                    <a:pt x="2722" y="3603"/>
                  </a:lnTo>
                  <a:lnTo>
                    <a:pt x="2722" y="3497"/>
                  </a:lnTo>
                  <a:lnTo>
                    <a:pt x="2722" y="3391"/>
                  </a:lnTo>
                  <a:lnTo>
                    <a:pt x="2722" y="3284"/>
                  </a:lnTo>
                  <a:lnTo>
                    <a:pt x="2722" y="3178"/>
                  </a:lnTo>
                  <a:lnTo>
                    <a:pt x="2722" y="3073"/>
                  </a:lnTo>
                  <a:lnTo>
                    <a:pt x="2722" y="2967"/>
                  </a:lnTo>
                  <a:lnTo>
                    <a:pt x="2722" y="2861"/>
                  </a:lnTo>
                  <a:lnTo>
                    <a:pt x="2722" y="2754"/>
                  </a:lnTo>
                  <a:lnTo>
                    <a:pt x="2722" y="2648"/>
                  </a:lnTo>
                  <a:lnTo>
                    <a:pt x="2722" y="2543"/>
                  </a:lnTo>
                  <a:lnTo>
                    <a:pt x="2722" y="2437"/>
                  </a:lnTo>
                  <a:lnTo>
                    <a:pt x="2722" y="2331"/>
                  </a:lnTo>
                  <a:lnTo>
                    <a:pt x="2717" y="2314"/>
                  </a:lnTo>
                  <a:lnTo>
                    <a:pt x="2712" y="2298"/>
                  </a:lnTo>
                  <a:lnTo>
                    <a:pt x="2704" y="2281"/>
                  </a:lnTo>
                  <a:lnTo>
                    <a:pt x="2697" y="2265"/>
                  </a:lnTo>
                  <a:lnTo>
                    <a:pt x="2689" y="2250"/>
                  </a:lnTo>
                  <a:lnTo>
                    <a:pt x="2680" y="2235"/>
                  </a:lnTo>
                  <a:lnTo>
                    <a:pt x="2670" y="2220"/>
                  </a:lnTo>
                  <a:lnTo>
                    <a:pt x="2660" y="2206"/>
                  </a:lnTo>
                  <a:lnTo>
                    <a:pt x="2648" y="2192"/>
                  </a:lnTo>
                  <a:lnTo>
                    <a:pt x="2638" y="2178"/>
                  </a:lnTo>
                  <a:lnTo>
                    <a:pt x="2625" y="2166"/>
                  </a:lnTo>
                  <a:lnTo>
                    <a:pt x="2612" y="2153"/>
                  </a:lnTo>
                  <a:lnTo>
                    <a:pt x="2598" y="2141"/>
                  </a:lnTo>
                  <a:lnTo>
                    <a:pt x="2584" y="2129"/>
                  </a:lnTo>
                  <a:lnTo>
                    <a:pt x="2569" y="2117"/>
                  </a:lnTo>
                  <a:lnTo>
                    <a:pt x="2553" y="2105"/>
                  </a:lnTo>
                  <a:lnTo>
                    <a:pt x="2536" y="2095"/>
                  </a:lnTo>
                  <a:lnTo>
                    <a:pt x="2518" y="2085"/>
                  </a:lnTo>
                  <a:lnTo>
                    <a:pt x="2501" y="2074"/>
                  </a:lnTo>
                  <a:lnTo>
                    <a:pt x="2483" y="2065"/>
                  </a:lnTo>
                  <a:lnTo>
                    <a:pt x="2464" y="2056"/>
                  </a:lnTo>
                  <a:lnTo>
                    <a:pt x="2443" y="2046"/>
                  </a:lnTo>
                  <a:lnTo>
                    <a:pt x="2423" y="2038"/>
                  </a:lnTo>
                  <a:lnTo>
                    <a:pt x="2401" y="2030"/>
                  </a:lnTo>
                  <a:lnTo>
                    <a:pt x="2379" y="2022"/>
                  </a:lnTo>
                  <a:lnTo>
                    <a:pt x="2356" y="2014"/>
                  </a:lnTo>
                  <a:lnTo>
                    <a:pt x="2333" y="2008"/>
                  </a:lnTo>
                  <a:lnTo>
                    <a:pt x="2309" y="2001"/>
                  </a:lnTo>
                  <a:lnTo>
                    <a:pt x="2259" y="1989"/>
                  </a:lnTo>
                  <a:lnTo>
                    <a:pt x="2206" y="1978"/>
                  </a:lnTo>
                  <a:lnTo>
                    <a:pt x="2127" y="1951"/>
                  </a:lnTo>
                  <a:lnTo>
                    <a:pt x="2046" y="1923"/>
                  </a:lnTo>
                  <a:lnTo>
                    <a:pt x="1967" y="1896"/>
                  </a:lnTo>
                  <a:lnTo>
                    <a:pt x="1886" y="1868"/>
                  </a:lnTo>
                  <a:lnTo>
                    <a:pt x="1807" y="1842"/>
                  </a:lnTo>
                  <a:lnTo>
                    <a:pt x="1727" y="1814"/>
                  </a:lnTo>
                  <a:lnTo>
                    <a:pt x="1647" y="1787"/>
                  </a:lnTo>
                  <a:lnTo>
                    <a:pt x="1567" y="1759"/>
                  </a:lnTo>
                  <a:lnTo>
                    <a:pt x="1548" y="1757"/>
                  </a:lnTo>
                  <a:lnTo>
                    <a:pt x="1530" y="1755"/>
                  </a:lnTo>
                  <a:lnTo>
                    <a:pt x="1511" y="1754"/>
                  </a:lnTo>
                  <a:lnTo>
                    <a:pt x="1493" y="1754"/>
                  </a:lnTo>
                  <a:lnTo>
                    <a:pt x="1477" y="1754"/>
                  </a:lnTo>
                  <a:lnTo>
                    <a:pt x="1461" y="1754"/>
                  </a:lnTo>
                  <a:lnTo>
                    <a:pt x="1445" y="1756"/>
                  </a:lnTo>
                  <a:lnTo>
                    <a:pt x="1430" y="1757"/>
                  </a:lnTo>
                  <a:lnTo>
                    <a:pt x="1415" y="1760"/>
                  </a:lnTo>
                  <a:lnTo>
                    <a:pt x="1401" y="1763"/>
                  </a:lnTo>
                  <a:lnTo>
                    <a:pt x="1388" y="1766"/>
                  </a:lnTo>
                  <a:lnTo>
                    <a:pt x="1375" y="1772"/>
                  </a:lnTo>
                  <a:lnTo>
                    <a:pt x="1363" y="1776"/>
                  </a:lnTo>
                  <a:lnTo>
                    <a:pt x="1351" y="1783"/>
                  </a:lnTo>
                  <a:lnTo>
                    <a:pt x="1341" y="1789"/>
                  </a:lnTo>
                  <a:lnTo>
                    <a:pt x="1330" y="1795"/>
                  </a:lnTo>
                  <a:lnTo>
                    <a:pt x="1320" y="1804"/>
                  </a:lnTo>
                  <a:lnTo>
                    <a:pt x="1311" y="1812"/>
                  </a:lnTo>
                  <a:lnTo>
                    <a:pt x="1302" y="1821"/>
                  </a:lnTo>
                  <a:lnTo>
                    <a:pt x="1295" y="1831"/>
                  </a:lnTo>
                  <a:lnTo>
                    <a:pt x="1287" y="1841"/>
                  </a:lnTo>
                  <a:lnTo>
                    <a:pt x="1281" y="1852"/>
                  </a:lnTo>
                  <a:lnTo>
                    <a:pt x="1274" y="1863"/>
                  </a:lnTo>
                  <a:lnTo>
                    <a:pt x="1269" y="1876"/>
                  </a:lnTo>
                  <a:lnTo>
                    <a:pt x="1263" y="1889"/>
                  </a:lnTo>
                  <a:lnTo>
                    <a:pt x="1259" y="1902"/>
                  </a:lnTo>
                  <a:lnTo>
                    <a:pt x="1255" y="1917"/>
                  </a:lnTo>
                  <a:lnTo>
                    <a:pt x="1252" y="1931"/>
                  </a:lnTo>
                  <a:lnTo>
                    <a:pt x="1250" y="1947"/>
                  </a:lnTo>
                  <a:lnTo>
                    <a:pt x="1247" y="1963"/>
                  </a:lnTo>
                  <a:lnTo>
                    <a:pt x="1245" y="1979"/>
                  </a:lnTo>
                  <a:lnTo>
                    <a:pt x="1245" y="1996"/>
                  </a:lnTo>
                  <a:lnTo>
                    <a:pt x="1245" y="2265"/>
                  </a:lnTo>
                  <a:lnTo>
                    <a:pt x="1245" y="2535"/>
                  </a:lnTo>
                  <a:lnTo>
                    <a:pt x="1245" y="2804"/>
                  </a:lnTo>
                  <a:lnTo>
                    <a:pt x="1245" y="3072"/>
                  </a:lnTo>
                  <a:lnTo>
                    <a:pt x="1245" y="3341"/>
                  </a:lnTo>
                  <a:lnTo>
                    <a:pt x="1245" y="3611"/>
                  </a:lnTo>
                  <a:lnTo>
                    <a:pt x="1245" y="3879"/>
                  </a:lnTo>
                  <a:lnTo>
                    <a:pt x="1245" y="4148"/>
                  </a:lnTo>
                  <a:lnTo>
                    <a:pt x="1245" y="4417"/>
                  </a:lnTo>
                  <a:lnTo>
                    <a:pt x="1245" y="4687"/>
                  </a:lnTo>
                  <a:lnTo>
                    <a:pt x="1245" y="4955"/>
                  </a:lnTo>
                  <a:lnTo>
                    <a:pt x="1245" y="5224"/>
                  </a:lnTo>
                  <a:lnTo>
                    <a:pt x="1245" y="5493"/>
                  </a:lnTo>
                  <a:lnTo>
                    <a:pt x="1245" y="5762"/>
                  </a:lnTo>
                  <a:lnTo>
                    <a:pt x="1245" y="6031"/>
                  </a:lnTo>
                  <a:lnTo>
                    <a:pt x="1245" y="6300"/>
                  </a:lnTo>
                  <a:lnTo>
                    <a:pt x="1242" y="6314"/>
                  </a:lnTo>
                  <a:lnTo>
                    <a:pt x="1242" y="6329"/>
                  </a:lnTo>
                  <a:lnTo>
                    <a:pt x="1245" y="6345"/>
                  </a:lnTo>
                  <a:lnTo>
                    <a:pt x="1251" y="6362"/>
                  </a:lnTo>
                  <a:lnTo>
                    <a:pt x="1258" y="6381"/>
                  </a:lnTo>
                  <a:lnTo>
                    <a:pt x="1269" y="6401"/>
                  </a:lnTo>
                  <a:lnTo>
                    <a:pt x="1283" y="6422"/>
                  </a:lnTo>
                  <a:lnTo>
                    <a:pt x="1299" y="6445"/>
                  </a:lnTo>
                  <a:lnTo>
                    <a:pt x="1318" y="6467"/>
                  </a:lnTo>
                  <a:lnTo>
                    <a:pt x="1340" y="6492"/>
                  </a:lnTo>
                  <a:lnTo>
                    <a:pt x="1363" y="6518"/>
                  </a:lnTo>
                  <a:lnTo>
                    <a:pt x="1390" y="6545"/>
                  </a:lnTo>
                  <a:lnTo>
                    <a:pt x="1420" y="6573"/>
                  </a:lnTo>
                  <a:lnTo>
                    <a:pt x="1452" y="6602"/>
                  </a:lnTo>
                  <a:lnTo>
                    <a:pt x="1487" y="6632"/>
                  </a:lnTo>
                  <a:lnTo>
                    <a:pt x="1524" y="6665"/>
                  </a:lnTo>
                  <a:lnTo>
                    <a:pt x="1565" y="6698"/>
                  </a:lnTo>
                  <a:lnTo>
                    <a:pt x="1608" y="6731"/>
                  </a:lnTo>
                  <a:lnTo>
                    <a:pt x="1653" y="6767"/>
                  </a:lnTo>
                  <a:lnTo>
                    <a:pt x="1703" y="6803"/>
                  </a:lnTo>
                  <a:lnTo>
                    <a:pt x="1753" y="6841"/>
                  </a:lnTo>
                  <a:lnTo>
                    <a:pt x="1807" y="6879"/>
                  </a:lnTo>
                  <a:lnTo>
                    <a:pt x="1864" y="6920"/>
                  </a:lnTo>
                  <a:lnTo>
                    <a:pt x="1923" y="6961"/>
                  </a:lnTo>
                  <a:lnTo>
                    <a:pt x="2048" y="7047"/>
                  </a:lnTo>
                  <a:lnTo>
                    <a:pt x="2186" y="7138"/>
                  </a:lnTo>
                  <a:lnTo>
                    <a:pt x="2334" y="7233"/>
                  </a:lnTo>
                  <a:lnTo>
                    <a:pt x="2492" y="7333"/>
                  </a:lnTo>
                  <a:lnTo>
                    <a:pt x="2509" y="7340"/>
                  </a:lnTo>
                  <a:lnTo>
                    <a:pt x="2525" y="7347"/>
                  </a:lnTo>
                  <a:lnTo>
                    <a:pt x="2540" y="7352"/>
                  </a:lnTo>
                  <a:lnTo>
                    <a:pt x="2555" y="7357"/>
                  </a:lnTo>
                  <a:lnTo>
                    <a:pt x="2569" y="7360"/>
                  </a:lnTo>
                  <a:lnTo>
                    <a:pt x="2583" y="7363"/>
                  </a:lnTo>
                  <a:lnTo>
                    <a:pt x="2596" y="7364"/>
                  </a:lnTo>
                  <a:lnTo>
                    <a:pt x="2609" y="7365"/>
                  </a:lnTo>
                  <a:lnTo>
                    <a:pt x="2620" y="7365"/>
                  </a:lnTo>
                  <a:lnTo>
                    <a:pt x="2631" y="7364"/>
                  </a:lnTo>
                  <a:lnTo>
                    <a:pt x="2642" y="7362"/>
                  </a:lnTo>
                  <a:lnTo>
                    <a:pt x="2652" y="7360"/>
                  </a:lnTo>
                  <a:lnTo>
                    <a:pt x="2661" y="7356"/>
                  </a:lnTo>
                  <a:lnTo>
                    <a:pt x="2671" y="7351"/>
                  </a:lnTo>
                  <a:lnTo>
                    <a:pt x="2678" y="7346"/>
                  </a:lnTo>
                  <a:lnTo>
                    <a:pt x="2686" y="7339"/>
                  </a:lnTo>
                  <a:lnTo>
                    <a:pt x="2693" y="7332"/>
                  </a:lnTo>
                  <a:lnTo>
                    <a:pt x="2700" y="7323"/>
                  </a:lnTo>
                  <a:lnTo>
                    <a:pt x="2706" y="7315"/>
                  </a:lnTo>
                  <a:lnTo>
                    <a:pt x="2712" y="7305"/>
                  </a:lnTo>
                  <a:lnTo>
                    <a:pt x="2716" y="7294"/>
                  </a:lnTo>
                  <a:lnTo>
                    <a:pt x="2720" y="7283"/>
                  </a:lnTo>
                  <a:lnTo>
                    <a:pt x="2724" y="7270"/>
                  </a:lnTo>
                  <a:lnTo>
                    <a:pt x="2727" y="7256"/>
                  </a:lnTo>
                  <a:lnTo>
                    <a:pt x="2729" y="7241"/>
                  </a:lnTo>
                  <a:lnTo>
                    <a:pt x="2731" y="7226"/>
                  </a:lnTo>
                  <a:lnTo>
                    <a:pt x="2732" y="7210"/>
                  </a:lnTo>
                  <a:lnTo>
                    <a:pt x="2733" y="7192"/>
                  </a:lnTo>
                  <a:lnTo>
                    <a:pt x="2733" y="7174"/>
                  </a:lnTo>
                  <a:lnTo>
                    <a:pt x="2732" y="7155"/>
                  </a:lnTo>
                  <a:lnTo>
                    <a:pt x="2731" y="7136"/>
                  </a:lnTo>
                  <a:lnTo>
                    <a:pt x="2729" y="7114"/>
                  </a:lnTo>
                  <a:lnTo>
                    <a:pt x="2729" y="7020"/>
                  </a:lnTo>
                  <a:lnTo>
                    <a:pt x="2729" y="6926"/>
                  </a:lnTo>
                  <a:lnTo>
                    <a:pt x="2729" y="6832"/>
                  </a:lnTo>
                  <a:lnTo>
                    <a:pt x="2729" y="6738"/>
                  </a:lnTo>
                  <a:lnTo>
                    <a:pt x="2729" y="6643"/>
                  </a:lnTo>
                  <a:lnTo>
                    <a:pt x="2729" y="6549"/>
                  </a:lnTo>
                  <a:lnTo>
                    <a:pt x="2729" y="6454"/>
                  </a:lnTo>
                  <a:lnTo>
                    <a:pt x="2729" y="6361"/>
                  </a:lnTo>
                  <a:lnTo>
                    <a:pt x="2729" y="6267"/>
                  </a:lnTo>
                  <a:lnTo>
                    <a:pt x="2729" y="6172"/>
                  </a:lnTo>
                  <a:lnTo>
                    <a:pt x="2729" y="6078"/>
                  </a:lnTo>
                  <a:lnTo>
                    <a:pt x="2729" y="5983"/>
                  </a:lnTo>
                  <a:lnTo>
                    <a:pt x="2729" y="5890"/>
                  </a:lnTo>
                  <a:lnTo>
                    <a:pt x="2729" y="5796"/>
                  </a:lnTo>
                  <a:lnTo>
                    <a:pt x="2729" y="5701"/>
                  </a:lnTo>
                  <a:lnTo>
                    <a:pt x="2729" y="5607"/>
                  </a:lnTo>
                  <a:lnTo>
                    <a:pt x="2717" y="5591"/>
                  </a:lnTo>
                  <a:lnTo>
                    <a:pt x="2705" y="5575"/>
                  </a:lnTo>
                  <a:lnTo>
                    <a:pt x="2691" y="5559"/>
                  </a:lnTo>
                  <a:lnTo>
                    <a:pt x="2678" y="5543"/>
                  </a:lnTo>
                  <a:lnTo>
                    <a:pt x="2648" y="5510"/>
                  </a:lnTo>
                  <a:lnTo>
                    <a:pt x="2616" y="5478"/>
                  </a:lnTo>
                  <a:lnTo>
                    <a:pt x="2582" y="5446"/>
                  </a:lnTo>
                  <a:lnTo>
                    <a:pt x="2544" y="5415"/>
                  </a:lnTo>
                  <a:lnTo>
                    <a:pt x="2505" y="5383"/>
                  </a:lnTo>
                  <a:lnTo>
                    <a:pt x="2462" y="5352"/>
                  </a:lnTo>
                  <a:lnTo>
                    <a:pt x="2417" y="5321"/>
                  </a:lnTo>
                  <a:lnTo>
                    <a:pt x="2368" y="5289"/>
                  </a:lnTo>
                  <a:lnTo>
                    <a:pt x="2317" y="5259"/>
                  </a:lnTo>
                  <a:lnTo>
                    <a:pt x="2264" y="5228"/>
                  </a:lnTo>
                  <a:lnTo>
                    <a:pt x="2207" y="5198"/>
                  </a:lnTo>
                  <a:lnTo>
                    <a:pt x="2149" y="5168"/>
                  </a:lnTo>
                  <a:lnTo>
                    <a:pt x="2088" y="5138"/>
                  </a:lnTo>
                  <a:lnTo>
                    <a:pt x="2024" y="5108"/>
                  </a:lnTo>
                  <a:lnTo>
                    <a:pt x="2013" y="5104"/>
                  </a:lnTo>
                  <a:lnTo>
                    <a:pt x="2002" y="5100"/>
                  </a:lnTo>
                  <a:lnTo>
                    <a:pt x="1992" y="5095"/>
                  </a:lnTo>
                  <a:lnTo>
                    <a:pt x="1983" y="5093"/>
                  </a:lnTo>
                  <a:lnTo>
                    <a:pt x="1973" y="5090"/>
                  </a:lnTo>
                  <a:lnTo>
                    <a:pt x="1963" y="5089"/>
                  </a:lnTo>
                  <a:lnTo>
                    <a:pt x="1954" y="5088"/>
                  </a:lnTo>
                  <a:lnTo>
                    <a:pt x="1944" y="5088"/>
                  </a:lnTo>
                  <a:lnTo>
                    <a:pt x="1936" y="5088"/>
                  </a:lnTo>
                  <a:lnTo>
                    <a:pt x="1927" y="5089"/>
                  </a:lnTo>
                  <a:lnTo>
                    <a:pt x="1918" y="5090"/>
                  </a:lnTo>
                  <a:lnTo>
                    <a:pt x="1910" y="5093"/>
                  </a:lnTo>
                  <a:lnTo>
                    <a:pt x="1901" y="5095"/>
                  </a:lnTo>
                  <a:lnTo>
                    <a:pt x="1893" y="5100"/>
                  </a:lnTo>
                  <a:lnTo>
                    <a:pt x="1885" y="5104"/>
                  </a:lnTo>
                  <a:lnTo>
                    <a:pt x="1878" y="5108"/>
                  </a:lnTo>
                  <a:lnTo>
                    <a:pt x="1870" y="5115"/>
                  </a:lnTo>
                  <a:lnTo>
                    <a:pt x="1863" y="5121"/>
                  </a:lnTo>
                  <a:lnTo>
                    <a:pt x="1855" y="5127"/>
                  </a:lnTo>
                  <a:lnTo>
                    <a:pt x="1849" y="5135"/>
                  </a:lnTo>
                  <a:lnTo>
                    <a:pt x="1836" y="5152"/>
                  </a:lnTo>
                  <a:lnTo>
                    <a:pt x="1823" y="5172"/>
                  </a:lnTo>
                  <a:lnTo>
                    <a:pt x="1811" y="5195"/>
                  </a:lnTo>
                  <a:lnTo>
                    <a:pt x="1800" y="5221"/>
                  </a:lnTo>
                  <a:lnTo>
                    <a:pt x="1790" y="5249"/>
                  </a:lnTo>
                  <a:lnTo>
                    <a:pt x="1780" y="5279"/>
                  </a:lnTo>
                  <a:lnTo>
                    <a:pt x="1782" y="5361"/>
                  </a:lnTo>
                  <a:lnTo>
                    <a:pt x="1783" y="5443"/>
                  </a:lnTo>
                  <a:lnTo>
                    <a:pt x="1785" y="5525"/>
                  </a:lnTo>
                  <a:lnTo>
                    <a:pt x="1786" y="5607"/>
                  </a:lnTo>
                  <a:lnTo>
                    <a:pt x="1787" y="5690"/>
                  </a:lnTo>
                  <a:lnTo>
                    <a:pt x="1790" y="5771"/>
                  </a:lnTo>
                  <a:lnTo>
                    <a:pt x="1791" y="5854"/>
                  </a:lnTo>
                  <a:lnTo>
                    <a:pt x="1793" y="5935"/>
                  </a:lnTo>
                  <a:lnTo>
                    <a:pt x="1805" y="5959"/>
                  </a:lnTo>
                  <a:lnTo>
                    <a:pt x="1817" y="5982"/>
                  </a:lnTo>
                  <a:lnTo>
                    <a:pt x="1829" y="6004"/>
                  </a:lnTo>
                  <a:lnTo>
                    <a:pt x="1842" y="6024"/>
                  </a:lnTo>
                  <a:lnTo>
                    <a:pt x="1854" y="6042"/>
                  </a:lnTo>
                  <a:lnTo>
                    <a:pt x="1867" y="6061"/>
                  </a:lnTo>
                  <a:lnTo>
                    <a:pt x="1879" y="6077"/>
                  </a:lnTo>
                  <a:lnTo>
                    <a:pt x="1892" y="6092"/>
                  </a:lnTo>
                  <a:lnTo>
                    <a:pt x="1903" y="6106"/>
                  </a:lnTo>
                  <a:lnTo>
                    <a:pt x="1915" y="6118"/>
                  </a:lnTo>
                  <a:lnTo>
                    <a:pt x="1927" y="6129"/>
                  </a:lnTo>
                  <a:lnTo>
                    <a:pt x="1940" y="6139"/>
                  </a:lnTo>
                  <a:lnTo>
                    <a:pt x="1952" y="6148"/>
                  </a:lnTo>
                  <a:lnTo>
                    <a:pt x="1963" y="6155"/>
                  </a:lnTo>
                  <a:lnTo>
                    <a:pt x="1975" y="6162"/>
                  </a:lnTo>
                  <a:lnTo>
                    <a:pt x="1987" y="6166"/>
                  </a:lnTo>
                  <a:lnTo>
                    <a:pt x="1999" y="6170"/>
                  </a:lnTo>
                  <a:lnTo>
                    <a:pt x="2011" y="6172"/>
                  </a:lnTo>
                  <a:lnTo>
                    <a:pt x="2022" y="6173"/>
                  </a:lnTo>
                  <a:lnTo>
                    <a:pt x="2033" y="6172"/>
                  </a:lnTo>
                  <a:lnTo>
                    <a:pt x="2045" y="6171"/>
                  </a:lnTo>
                  <a:lnTo>
                    <a:pt x="2057" y="6168"/>
                  </a:lnTo>
                  <a:lnTo>
                    <a:pt x="2069" y="6164"/>
                  </a:lnTo>
                  <a:lnTo>
                    <a:pt x="2079" y="6158"/>
                  </a:lnTo>
                  <a:lnTo>
                    <a:pt x="2091" y="6152"/>
                  </a:lnTo>
                  <a:lnTo>
                    <a:pt x="2102" y="6144"/>
                  </a:lnTo>
                  <a:lnTo>
                    <a:pt x="2114" y="6135"/>
                  </a:lnTo>
                  <a:lnTo>
                    <a:pt x="2124" y="6124"/>
                  </a:lnTo>
                  <a:lnTo>
                    <a:pt x="2136" y="6112"/>
                  </a:lnTo>
                  <a:lnTo>
                    <a:pt x="2147" y="6099"/>
                  </a:lnTo>
                  <a:lnTo>
                    <a:pt x="2159" y="6084"/>
                  </a:lnTo>
                  <a:lnTo>
                    <a:pt x="2170" y="6069"/>
                  </a:lnTo>
                  <a:lnTo>
                    <a:pt x="2167" y="6026"/>
                  </a:lnTo>
                  <a:lnTo>
                    <a:pt x="2166" y="5983"/>
                  </a:lnTo>
                  <a:lnTo>
                    <a:pt x="2165" y="5942"/>
                  </a:lnTo>
                  <a:lnTo>
                    <a:pt x="2163" y="5899"/>
                  </a:lnTo>
                  <a:lnTo>
                    <a:pt x="2162" y="5856"/>
                  </a:lnTo>
                  <a:lnTo>
                    <a:pt x="2160" y="5814"/>
                  </a:lnTo>
                  <a:lnTo>
                    <a:pt x="2159" y="5771"/>
                  </a:lnTo>
                  <a:lnTo>
                    <a:pt x="2158" y="5728"/>
                  </a:lnTo>
                  <a:lnTo>
                    <a:pt x="2186" y="5731"/>
                  </a:lnTo>
                  <a:lnTo>
                    <a:pt x="2211" y="5736"/>
                  </a:lnTo>
                  <a:lnTo>
                    <a:pt x="2235" y="5741"/>
                  </a:lnTo>
                  <a:lnTo>
                    <a:pt x="2258" y="5749"/>
                  </a:lnTo>
                  <a:lnTo>
                    <a:pt x="2278" y="5757"/>
                  </a:lnTo>
                  <a:lnTo>
                    <a:pt x="2296" y="5766"/>
                  </a:lnTo>
                  <a:lnTo>
                    <a:pt x="2305" y="5771"/>
                  </a:lnTo>
                  <a:lnTo>
                    <a:pt x="2313" y="5778"/>
                  </a:lnTo>
                  <a:lnTo>
                    <a:pt x="2321" y="5783"/>
                  </a:lnTo>
                  <a:lnTo>
                    <a:pt x="2327" y="5789"/>
                  </a:lnTo>
                  <a:lnTo>
                    <a:pt x="2334" y="5796"/>
                  </a:lnTo>
                  <a:lnTo>
                    <a:pt x="2340" y="5803"/>
                  </a:lnTo>
                  <a:lnTo>
                    <a:pt x="2346" y="5811"/>
                  </a:lnTo>
                  <a:lnTo>
                    <a:pt x="2351" y="5818"/>
                  </a:lnTo>
                  <a:lnTo>
                    <a:pt x="2356" y="5826"/>
                  </a:lnTo>
                  <a:lnTo>
                    <a:pt x="2360" y="5834"/>
                  </a:lnTo>
                  <a:lnTo>
                    <a:pt x="2364" y="5843"/>
                  </a:lnTo>
                  <a:lnTo>
                    <a:pt x="2367" y="5852"/>
                  </a:lnTo>
                  <a:lnTo>
                    <a:pt x="2372" y="5871"/>
                  </a:lnTo>
                  <a:lnTo>
                    <a:pt x="2376" y="5891"/>
                  </a:lnTo>
                  <a:lnTo>
                    <a:pt x="2377" y="5913"/>
                  </a:lnTo>
                  <a:lnTo>
                    <a:pt x="2377" y="5935"/>
                  </a:lnTo>
                  <a:lnTo>
                    <a:pt x="2375" y="6027"/>
                  </a:lnTo>
                  <a:lnTo>
                    <a:pt x="2374" y="6121"/>
                  </a:lnTo>
                  <a:lnTo>
                    <a:pt x="2371" y="6213"/>
                  </a:lnTo>
                  <a:lnTo>
                    <a:pt x="2370" y="6306"/>
                  </a:lnTo>
                  <a:lnTo>
                    <a:pt x="2368" y="6399"/>
                  </a:lnTo>
                  <a:lnTo>
                    <a:pt x="2367" y="6491"/>
                  </a:lnTo>
                  <a:lnTo>
                    <a:pt x="2366" y="6584"/>
                  </a:lnTo>
                  <a:lnTo>
                    <a:pt x="2364" y="6676"/>
                  </a:lnTo>
                  <a:lnTo>
                    <a:pt x="2350" y="6684"/>
                  </a:lnTo>
                  <a:lnTo>
                    <a:pt x="2336" y="6690"/>
                  </a:lnTo>
                  <a:lnTo>
                    <a:pt x="2321" y="6696"/>
                  </a:lnTo>
                  <a:lnTo>
                    <a:pt x="2306" y="6700"/>
                  </a:lnTo>
                  <a:lnTo>
                    <a:pt x="2291" y="6702"/>
                  </a:lnTo>
                  <a:lnTo>
                    <a:pt x="2275" y="6703"/>
                  </a:lnTo>
                  <a:lnTo>
                    <a:pt x="2259" y="6702"/>
                  </a:lnTo>
                  <a:lnTo>
                    <a:pt x="2243" y="6701"/>
                  </a:lnTo>
                  <a:lnTo>
                    <a:pt x="2225" y="6698"/>
                  </a:lnTo>
                  <a:lnTo>
                    <a:pt x="2208" y="6694"/>
                  </a:lnTo>
                  <a:lnTo>
                    <a:pt x="2191" y="6688"/>
                  </a:lnTo>
                  <a:lnTo>
                    <a:pt x="2173" y="6682"/>
                  </a:lnTo>
                  <a:lnTo>
                    <a:pt x="2155" y="6673"/>
                  </a:lnTo>
                  <a:lnTo>
                    <a:pt x="2135" y="6664"/>
                  </a:lnTo>
                  <a:lnTo>
                    <a:pt x="2116" y="6653"/>
                  </a:lnTo>
                  <a:lnTo>
                    <a:pt x="2097" y="6640"/>
                  </a:lnTo>
                  <a:lnTo>
                    <a:pt x="2056" y="6620"/>
                  </a:lnTo>
                  <a:lnTo>
                    <a:pt x="2017" y="6597"/>
                  </a:lnTo>
                  <a:lnTo>
                    <a:pt x="1978" y="6573"/>
                  </a:lnTo>
                  <a:lnTo>
                    <a:pt x="1941" y="6549"/>
                  </a:lnTo>
                  <a:lnTo>
                    <a:pt x="1905" y="6522"/>
                  </a:lnTo>
                  <a:lnTo>
                    <a:pt x="1871" y="6494"/>
                  </a:lnTo>
                  <a:lnTo>
                    <a:pt x="1837" y="6464"/>
                  </a:lnTo>
                  <a:lnTo>
                    <a:pt x="1805" y="6434"/>
                  </a:lnTo>
                  <a:lnTo>
                    <a:pt x="1773" y="6402"/>
                  </a:lnTo>
                  <a:lnTo>
                    <a:pt x="1743" y="6368"/>
                  </a:lnTo>
                  <a:lnTo>
                    <a:pt x="1713" y="6333"/>
                  </a:lnTo>
                  <a:lnTo>
                    <a:pt x="1685" y="6296"/>
                  </a:lnTo>
                  <a:lnTo>
                    <a:pt x="1660" y="6258"/>
                  </a:lnTo>
                  <a:lnTo>
                    <a:pt x="1634" y="6218"/>
                  </a:lnTo>
                  <a:lnTo>
                    <a:pt x="1609" y="6178"/>
                  </a:lnTo>
                  <a:lnTo>
                    <a:pt x="1586" y="6136"/>
                  </a:lnTo>
                  <a:lnTo>
                    <a:pt x="1586" y="6045"/>
                  </a:lnTo>
                  <a:lnTo>
                    <a:pt x="1586" y="5952"/>
                  </a:lnTo>
                  <a:lnTo>
                    <a:pt x="1586" y="5861"/>
                  </a:lnTo>
                  <a:lnTo>
                    <a:pt x="1586" y="5770"/>
                  </a:lnTo>
                  <a:lnTo>
                    <a:pt x="1586" y="5678"/>
                  </a:lnTo>
                  <a:lnTo>
                    <a:pt x="1586" y="5587"/>
                  </a:lnTo>
                  <a:lnTo>
                    <a:pt x="1586" y="5495"/>
                  </a:lnTo>
                  <a:lnTo>
                    <a:pt x="1586" y="5403"/>
                  </a:lnTo>
                  <a:lnTo>
                    <a:pt x="1586" y="5312"/>
                  </a:lnTo>
                  <a:lnTo>
                    <a:pt x="1586" y="5221"/>
                  </a:lnTo>
                  <a:lnTo>
                    <a:pt x="1586" y="5128"/>
                  </a:lnTo>
                  <a:lnTo>
                    <a:pt x="1586" y="5037"/>
                  </a:lnTo>
                  <a:lnTo>
                    <a:pt x="1586" y="4946"/>
                  </a:lnTo>
                  <a:lnTo>
                    <a:pt x="1586" y="4854"/>
                  </a:lnTo>
                  <a:lnTo>
                    <a:pt x="1586" y="4763"/>
                  </a:lnTo>
                  <a:lnTo>
                    <a:pt x="1586" y="4671"/>
                  </a:lnTo>
                  <a:lnTo>
                    <a:pt x="1592" y="4661"/>
                  </a:lnTo>
                  <a:lnTo>
                    <a:pt x="1599" y="4651"/>
                  </a:lnTo>
                  <a:lnTo>
                    <a:pt x="1606" y="4643"/>
                  </a:lnTo>
                  <a:lnTo>
                    <a:pt x="1613" y="4634"/>
                  </a:lnTo>
                  <a:lnTo>
                    <a:pt x="1621" y="4626"/>
                  </a:lnTo>
                  <a:lnTo>
                    <a:pt x="1630" y="4620"/>
                  </a:lnTo>
                  <a:lnTo>
                    <a:pt x="1637" y="4614"/>
                  </a:lnTo>
                  <a:lnTo>
                    <a:pt x="1646" y="4607"/>
                  </a:lnTo>
                  <a:lnTo>
                    <a:pt x="1654" y="4602"/>
                  </a:lnTo>
                  <a:lnTo>
                    <a:pt x="1663" y="4597"/>
                  </a:lnTo>
                  <a:lnTo>
                    <a:pt x="1671" y="4594"/>
                  </a:lnTo>
                  <a:lnTo>
                    <a:pt x="1680" y="4590"/>
                  </a:lnTo>
                  <a:lnTo>
                    <a:pt x="1690" y="4588"/>
                  </a:lnTo>
                  <a:lnTo>
                    <a:pt x="1699" y="4586"/>
                  </a:lnTo>
                  <a:lnTo>
                    <a:pt x="1709" y="4585"/>
                  </a:lnTo>
                  <a:lnTo>
                    <a:pt x="1719" y="4584"/>
                  </a:lnTo>
                  <a:lnTo>
                    <a:pt x="1729" y="4582"/>
                  </a:lnTo>
                  <a:lnTo>
                    <a:pt x="1739" y="4584"/>
                  </a:lnTo>
                  <a:lnTo>
                    <a:pt x="1750" y="4585"/>
                  </a:lnTo>
                  <a:lnTo>
                    <a:pt x="1761" y="4586"/>
                  </a:lnTo>
                  <a:lnTo>
                    <a:pt x="1783" y="4591"/>
                  </a:lnTo>
                  <a:lnTo>
                    <a:pt x="1806" y="4599"/>
                  </a:lnTo>
                  <a:lnTo>
                    <a:pt x="1830" y="4608"/>
                  </a:lnTo>
                  <a:lnTo>
                    <a:pt x="1855" y="4621"/>
                  </a:lnTo>
                  <a:lnTo>
                    <a:pt x="1881" y="4636"/>
                  </a:lnTo>
                  <a:lnTo>
                    <a:pt x="1907" y="4653"/>
                  </a:lnTo>
                  <a:lnTo>
                    <a:pt x="1971" y="4687"/>
                  </a:lnTo>
                  <a:lnTo>
                    <a:pt x="2034" y="4720"/>
                  </a:lnTo>
                  <a:lnTo>
                    <a:pt x="2099" y="4753"/>
                  </a:lnTo>
                  <a:lnTo>
                    <a:pt x="2163" y="4786"/>
                  </a:lnTo>
                  <a:lnTo>
                    <a:pt x="2226" y="4820"/>
                  </a:lnTo>
                  <a:lnTo>
                    <a:pt x="2291" y="4854"/>
                  </a:lnTo>
                  <a:lnTo>
                    <a:pt x="2354" y="4887"/>
                  </a:lnTo>
                  <a:lnTo>
                    <a:pt x="2419" y="4920"/>
                  </a:lnTo>
                  <a:lnTo>
                    <a:pt x="2482" y="4954"/>
                  </a:lnTo>
                  <a:lnTo>
                    <a:pt x="2546" y="4987"/>
                  </a:lnTo>
                  <a:lnTo>
                    <a:pt x="2610" y="5020"/>
                  </a:lnTo>
                  <a:lnTo>
                    <a:pt x="2674" y="5054"/>
                  </a:lnTo>
                  <a:lnTo>
                    <a:pt x="2738" y="5088"/>
                  </a:lnTo>
                  <a:lnTo>
                    <a:pt x="2802" y="5121"/>
                  </a:lnTo>
                  <a:lnTo>
                    <a:pt x="2866" y="5154"/>
                  </a:lnTo>
                  <a:lnTo>
                    <a:pt x="2930" y="5187"/>
                  </a:lnTo>
                  <a:lnTo>
                    <a:pt x="2929" y="5383"/>
                  </a:lnTo>
                  <a:lnTo>
                    <a:pt x="2928" y="5579"/>
                  </a:lnTo>
                  <a:lnTo>
                    <a:pt x="2926" y="5774"/>
                  </a:lnTo>
                  <a:lnTo>
                    <a:pt x="2925" y="5971"/>
                  </a:lnTo>
                  <a:lnTo>
                    <a:pt x="2924" y="6166"/>
                  </a:lnTo>
                  <a:lnTo>
                    <a:pt x="2923" y="6361"/>
                  </a:lnTo>
                  <a:lnTo>
                    <a:pt x="2922" y="6557"/>
                  </a:lnTo>
                  <a:lnTo>
                    <a:pt x="2921" y="6753"/>
                  </a:lnTo>
                  <a:lnTo>
                    <a:pt x="2920" y="6948"/>
                  </a:lnTo>
                  <a:lnTo>
                    <a:pt x="2919" y="7144"/>
                  </a:lnTo>
                  <a:lnTo>
                    <a:pt x="2917" y="7339"/>
                  </a:lnTo>
                  <a:lnTo>
                    <a:pt x="2916" y="7536"/>
                  </a:lnTo>
                  <a:lnTo>
                    <a:pt x="2915" y="7731"/>
                  </a:lnTo>
                  <a:lnTo>
                    <a:pt x="2914" y="7926"/>
                  </a:lnTo>
                  <a:lnTo>
                    <a:pt x="2913" y="8123"/>
                  </a:lnTo>
                  <a:lnTo>
                    <a:pt x="2911" y="8318"/>
                  </a:lnTo>
                  <a:lnTo>
                    <a:pt x="2916" y="8333"/>
                  </a:lnTo>
                  <a:lnTo>
                    <a:pt x="2921" y="8348"/>
                  </a:lnTo>
                  <a:lnTo>
                    <a:pt x="2926" y="8363"/>
                  </a:lnTo>
                  <a:lnTo>
                    <a:pt x="2933" y="8378"/>
                  </a:lnTo>
                  <a:lnTo>
                    <a:pt x="2948" y="8408"/>
                  </a:lnTo>
                  <a:lnTo>
                    <a:pt x="2965" y="8438"/>
                  </a:lnTo>
                  <a:lnTo>
                    <a:pt x="2984" y="8468"/>
                  </a:lnTo>
                  <a:lnTo>
                    <a:pt x="3006" y="8499"/>
                  </a:lnTo>
                  <a:lnTo>
                    <a:pt x="3031" y="8530"/>
                  </a:lnTo>
                  <a:lnTo>
                    <a:pt x="3057" y="8561"/>
                  </a:lnTo>
                  <a:lnTo>
                    <a:pt x="3086" y="8592"/>
                  </a:lnTo>
                  <a:lnTo>
                    <a:pt x="3119" y="8624"/>
                  </a:lnTo>
                  <a:lnTo>
                    <a:pt x="3153" y="8656"/>
                  </a:lnTo>
                  <a:lnTo>
                    <a:pt x="3189" y="8687"/>
                  </a:lnTo>
                  <a:lnTo>
                    <a:pt x="3229" y="8719"/>
                  </a:lnTo>
                  <a:lnTo>
                    <a:pt x="3271" y="8751"/>
                  </a:lnTo>
                  <a:lnTo>
                    <a:pt x="3315" y="8783"/>
                  </a:lnTo>
                  <a:lnTo>
                    <a:pt x="3361" y="8817"/>
                  </a:lnTo>
                  <a:lnTo>
                    <a:pt x="3471" y="8895"/>
                  </a:lnTo>
                  <a:lnTo>
                    <a:pt x="3580" y="8973"/>
                  </a:lnTo>
                  <a:lnTo>
                    <a:pt x="3690" y="9052"/>
                  </a:lnTo>
                  <a:lnTo>
                    <a:pt x="3799" y="9130"/>
                  </a:lnTo>
                  <a:lnTo>
                    <a:pt x="3909" y="9207"/>
                  </a:lnTo>
                  <a:lnTo>
                    <a:pt x="4018" y="9285"/>
                  </a:lnTo>
                  <a:lnTo>
                    <a:pt x="4128" y="9364"/>
                  </a:lnTo>
                  <a:lnTo>
                    <a:pt x="4237" y="9442"/>
                  </a:lnTo>
                  <a:lnTo>
                    <a:pt x="4347" y="9520"/>
                  </a:lnTo>
                  <a:lnTo>
                    <a:pt x="4456" y="9599"/>
                  </a:lnTo>
                  <a:lnTo>
                    <a:pt x="4566" y="9677"/>
                  </a:lnTo>
                  <a:lnTo>
                    <a:pt x="4675" y="9755"/>
                  </a:lnTo>
                  <a:lnTo>
                    <a:pt x="4785" y="9834"/>
                  </a:lnTo>
                  <a:lnTo>
                    <a:pt x="4894" y="9912"/>
                  </a:lnTo>
                  <a:lnTo>
                    <a:pt x="5004" y="9990"/>
                  </a:lnTo>
                  <a:lnTo>
                    <a:pt x="5113" y="10069"/>
                  </a:lnTo>
                  <a:lnTo>
                    <a:pt x="5113" y="9994"/>
                  </a:lnTo>
                  <a:lnTo>
                    <a:pt x="5113" y="9919"/>
                  </a:lnTo>
                  <a:lnTo>
                    <a:pt x="5113" y="9845"/>
                  </a:lnTo>
                  <a:lnTo>
                    <a:pt x="5113" y="9770"/>
                  </a:lnTo>
                  <a:lnTo>
                    <a:pt x="5113" y="9696"/>
                  </a:lnTo>
                  <a:lnTo>
                    <a:pt x="5113" y="9621"/>
                  </a:lnTo>
                  <a:lnTo>
                    <a:pt x="5113" y="9547"/>
                  </a:lnTo>
                  <a:lnTo>
                    <a:pt x="5113" y="9473"/>
                  </a:lnTo>
                  <a:lnTo>
                    <a:pt x="5009" y="9402"/>
                  </a:lnTo>
                  <a:lnTo>
                    <a:pt x="4905" y="9332"/>
                  </a:lnTo>
                  <a:lnTo>
                    <a:pt x="4801" y="9261"/>
                  </a:lnTo>
                  <a:lnTo>
                    <a:pt x="4697" y="9190"/>
                  </a:lnTo>
                  <a:lnTo>
                    <a:pt x="4593" y="9119"/>
                  </a:lnTo>
                  <a:lnTo>
                    <a:pt x="4489" y="9048"/>
                  </a:lnTo>
                  <a:lnTo>
                    <a:pt x="4384" y="8979"/>
                  </a:lnTo>
                  <a:lnTo>
                    <a:pt x="4280" y="8908"/>
                  </a:lnTo>
                  <a:lnTo>
                    <a:pt x="4176" y="8837"/>
                  </a:lnTo>
                  <a:lnTo>
                    <a:pt x="4072" y="8766"/>
                  </a:lnTo>
                  <a:lnTo>
                    <a:pt x="3968" y="8695"/>
                  </a:lnTo>
                  <a:lnTo>
                    <a:pt x="3864" y="8625"/>
                  </a:lnTo>
                  <a:lnTo>
                    <a:pt x="3760" y="8554"/>
                  </a:lnTo>
                  <a:lnTo>
                    <a:pt x="3655" y="8484"/>
                  </a:lnTo>
                  <a:lnTo>
                    <a:pt x="3551" y="8413"/>
                  </a:lnTo>
                  <a:lnTo>
                    <a:pt x="3447" y="8342"/>
                  </a:lnTo>
                  <a:lnTo>
                    <a:pt x="3439" y="8337"/>
                  </a:lnTo>
                  <a:lnTo>
                    <a:pt x="3431" y="8332"/>
                  </a:lnTo>
                  <a:lnTo>
                    <a:pt x="3424" y="8325"/>
                  </a:lnTo>
                  <a:lnTo>
                    <a:pt x="3417" y="8319"/>
                  </a:lnTo>
                  <a:lnTo>
                    <a:pt x="3403" y="8303"/>
                  </a:lnTo>
                  <a:lnTo>
                    <a:pt x="3390" y="8286"/>
                  </a:lnTo>
                  <a:lnTo>
                    <a:pt x="3378" y="8266"/>
                  </a:lnTo>
                  <a:lnTo>
                    <a:pt x="3368" y="8245"/>
                  </a:lnTo>
                  <a:lnTo>
                    <a:pt x="3357" y="8220"/>
                  </a:lnTo>
                  <a:lnTo>
                    <a:pt x="3348" y="8194"/>
                  </a:lnTo>
                  <a:lnTo>
                    <a:pt x="3340" y="8167"/>
                  </a:lnTo>
                  <a:lnTo>
                    <a:pt x="3333" y="8135"/>
                  </a:lnTo>
                  <a:lnTo>
                    <a:pt x="3327" y="8103"/>
                  </a:lnTo>
                  <a:lnTo>
                    <a:pt x="3322" y="8068"/>
                  </a:lnTo>
                  <a:lnTo>
                    <a:pt x="3316" y="8031"/>
                  </a:lnTo>
                  <a:lnTo>
                    <a:pt x="3313" y="7992"/>
                  </a:lnTo>
                  <a:lnTo>
                    <a:pt x="3311" y="7950"/>
                  </a:lnTo>
                  <a:lnTo>
                    <a:pt x="3309" y="7907"/>
                  </a:lnTo>
                  <a:lnTo>
                    <a:pt x="3309" y="7747"/>
                  </a:lnTo>
                  <a:lnTo>
                    <a:pt x="3308" y="7588"/>
                  </a:lnTo>
                  <a:lnTo>
                    <a:pt x="3308" y="7430"/>
                  </a:lnTo>
                  <a:lnTo>
                    <a:pt x="3307" y="7271"/>
                  </a:lnTo>
                  <a:lnTo>
                    <a:pt x="3307" y="7112"/>
                  </a:lnTo>
                  <a:lnTo>
                    <a:pt x="3305" y="6953"/>
                  </a:lnTo>
                  <a:lnTo>
                    <a:pt x="3305" y="6794"/>
                  </a:lnTo>
                  <a:lnTo>
                    <a:pt x="3304" y="6636"/>
                  </a:lnTo>
                  <a:lnTo>
                    <a:pt x="3304" y="6476"/>
                  </a:lnTo>
                  <a:lnTo>
                    <a:pt x="3304" y="6317"/>
                  </a:lnTo>
                  <a:lnTo>
                    <a:pt x="3303" y="6158"/>
                  </a:lnTo>
                  <a:lnTo>
                    <a:pt x="3303" y="6000"/>
                  </a:lnTo>
                  <a:lnTo>
                    <a:pt x="3302" y="5841"/>
                  </a:lnTo>
                  <a:lnTo>
                    <a:pt x="3302" y="5682"/>
                  </a:lnTo>
                  <a:lnTo>
                    <a:pt x="3301" y="5523"/>
                  </a:lnTo>
                  <a:lnTo>
                    <a:pt x="3301" y="5363"/>
                  </a:lnTo>
                  <a:lnTo>
                    <a:pt x="3374" y="5403"/>
                  </a:lnTo>
                  <a:lnTo>
                    <a:pt x="3448" y="5443"/>
                  </a:lnTo>
                  <a:lnTo>
                    <a:pt x="3522" y="5482"/>
                  </a:lnTo>
                  <a:lnTo>
                    <a:pt x="3596" y="5522"/>
                  </a:lnTo>
                  <a:lnTo>
                    <a:pt x="3669" y="5562"/>
                  </a:lnTo>
                  <a:lnTo>
                    <a:pt x="3743" y="5600"/>
                  </a:lnTo>
                  <a:lnTo>
                    <a:pt x="3818" y="5640"/>
                  </a:lnTo>
                  <a:lnTo>
                    <a:pt x="3891" y="5680"/>
                  </a:lnTo>
                  <a:lnTo>
                    <a:pt x="3965" y="5720"/>
                  </a:lnTo>
                  <a:lnTo>
                    <a:pt x="4039" y="5759"/>
                  </a:lnTo>
                  <a:lnTo>
                    <a:pt x="4112" y="5799"/>
                  </a:lnTo>
                  <a:lnTo>
                    <a:pt x="4186" y="5838"/>
                  </a:lnTo>
                  <a:lnTo>
                    <a:pt x="4260" y="5877"/>
                  </a:lnTo>
                  <a:lnTo>
                    <a:pt x="4334" y="5917"/>
                  </a:lnTo>
                  <a:lnTo>
                    <a:pt x="4407" y="5957"/>
                  </a:lnTo>
                  <a:lnTo>
                    <a:pt x="4481" y="5996"/>
                  </a:lnTo>
                  <a:lnTo>
                    <a:pt x="4495" y="6003"/>
                  </a:lnTo>
                  <a:lnTo>
                    <a:pt x="4508" y="6011"/>
                  </a:lnTo>
                  <a:lnTo>
                    <a:pt x="4521" y="6020"/>
                  </a:lnTo>
                  <a:lnTo>
                    <a:pt x="4534" y="6030"/>
                  </a:lnTo>
                  <a:lnTo>
                    <a:pt x="4545" y="6039"/>
                  </a:lnTo>
                  <a:lnTo>
                    <a:pt x="4557" y="6051"/>
                  </a:lnTo>
                  <a:lnTo>
                    <a:pt x="4569" y="6063"/>
                  </a:lnTo>
                  <a:lnTo>
                    <a:pt x="4580" y="6075"/>
                  </a:lnTo>
                  <a:lnTo>
                    <a:pt x="4591" y="6089"/>
                  </a:lnTo>
                  <a:lnTo>
                    <a:pt x="4600" y="6103"/>
                  </a:lnTo>
                  <a:lnTo>
                    <a:pt x="4610" y="6118"/>
                  </a:lnTo>
                  <a:lnTo>
                    <a:pt x="4618" y="6133"/>
                  </a:lnTo>
                  <a:lnTo>
                    <a:pt x="4628" y="6149"/>
                  </a:lnTo>
                  <a:lnTo>
                    <a:pt x="4636" y="6166"/>
                  </a:lnTo>
                  <a:lnTo>
                    <a:pt x="4644" y="6184"/>
                  </a:lnTo>
                  <a:lnTo>
                    <a:pt x="4652" y="6202"/>
                  </a:lnTo>
                  <a:lnTo>
                    <a:pt x="4658" y="6222"/>
                  </a:lnTo>
                  <a:lnTo>
                    <a:pt x="4665" y="6242"/>
                  </a:lnTo>
                  <a:lnTo>
                    <a:pt x="4671" y="6263"/>
                  </a:lnTo>
                  <a:lnTo>
                    <a:pt x="4676" y="6285"/>
                  </a:lnTo>
                  <a:lnTo>
                    <a:pt x="4682" y="6307"/>
                  </a:lnTo>
                  <a:lnTo>
                    <a:pt x="4687" y="6330"/>
                  </a:lnTo>
                  <a:lnTo>
                    <a:pt x="4691" y="6355"/>
                  </a:lnTo>
                  <a:lnTo>
                    <a:pt x="4696" y="6379"/>
                  </a:lnTo>
                  <a:lnTo>
                    <a:pt x="4702" y="6431"/>
                  </a:lnTo>
                  <a:lnTo>
                    <a:pt x="4708" y="6486"/>
                  </a:lnTo>
                  <a:lnTo>
                    <a:pt x="4711" y="6543"/>
                  </a:lnTo>
                  <a:lnTo>
                    <a:pt x="4712" y="6604"/>
                  </a:lnTo>
                  <a:lnTo>
                    <a:pt x="4712" y="6693"/>
                  </a:lnTo>
                  <a:lnTo>
                    <a:pt x="4712" y="6782"/>
                  </a:lnTo>
                  <a:lnTo>
                    <a:pt x="4712" y="6871"/>
                  </a:lnTo>
                  <a:lnTo>
                    <a:pt x="4712" y="6960"/>
                  </a:lnTo>
                  <a:lnTo>
                    <a:pt x="4712" y="7049"/>
                  </a:lnTo>
                  <a:lnTo>
                    <a:pt x="4712" y="7138"/>
                  </a:lnTo>
                  <a:lnTo>
                    <a:pt x="4712" y="7226"/>
                  </a:lnTo>
                  <a:lnTo>
                    <a:pt x="4712" y="7315"/>
                  </a:lnTo>
                  <a:lnTo>
                    <a:pt x="4712" y="7404"/>
                  </a:lnTo>
                  <a:lnTo>
                    <a:pt x="4712" y="7493"/>
                  </a:lnTo>
                  <a:lnTo>
                    <a:pt x="4712" y="7582"/>
                  </a:lnTo>
                  <a:lnTo>
                    <a:pt x="4712" y="7671"/>
                  </a:lnTo>
                  <a:lnTo>
                    <a:pt x="4712" y="7760"/>
                  </a:lnTo>
                  <a:lnTo>
                    <a:pt x="4712" y="7848"/>
                  </a:lnTo>
                  <a:lnTo>
                    <a:pt x="4712" y="7937"/>
                  </a:lnTo>
                  <a:lnTo>
                    <a:pt x="4712" y="8026"/>
                  </a:lnTo>
                  <a:lnTo>
                    <a:pt x="4708" y="8039"/>
                  </a:lnTo>
                  <a:lnTo>
                    <a:pt x="4703" y="8051"/>
                  </a:lnTo>
                  <a:lnTo>
                    <a:pt x="4698" y="8061"/>
                  </a:lnTo>
                  <a:lnTo>
                    <a:pt x="4693" y="8072"/>
                  </a:lnTo>
                  <a:lnTo>
                    <a:pt x="4687" y="8082"/>
                  </a:lnTo>
                  <a:lnTo>
                    <a:pt x="4681" y="8090"/>
                  </a:lnTo>
                  <a:lnTo>
                    <a:pt x="4674" y="8098"/>
                  </a:lnTo>
                  <a:lnTo>
                    <a:pt x="4668" y="8105"/>
                  </a:lnTo>
                  <a:lnTo>
                    <a:pt x="4661" y="8112"/>
                  </a:lnTo>
                  <a:lnTo>
                    <a:pt x="4654" y="8117"/>
                  </a:lnTo>
                  <a:lnTo>
                    <a:pt x="4646" y="8123"/>
                  </a:lnTo>
                  <a:lnTo>
                    <a:pt x="4638" y="8127"/>
                  </a:lnTo>
                  <a:lnTo>
                    <a:pt x="4629" y="8130"/>
                  </a:lnTo>
                  <a:lnTo>
                    <a:pt x="4621" y="8132"/>
                  </a:lnTo>
                  <a:lnTo>
                    <a:pt x="4612" y="8134"/>
                  </a:lnTo>
                  <a:lnTo>
                    <a:pt x="4602" y="8135"/>
                  </a:lnTo>
                  <a:lnTo>
                    <a:pt x="4593" y="8135"/>
                  </a:lnTo>
                  <a:lnTo>
                    <a:pt x="4583" y="8135"/>
                  </a:lnTo>
                  <a:lnTo>
                    <a:pt x="4572" y="8134"/>
                  </a:lnTo>
                  <a:lnTo>
                    <a:pt x="4562" y="8132"/>
                  </a:lnTo>
                  <a:lnTo>
                    <a:pt x="4551" y="8130"/>
                  </a:lnTo>
                  <a:lnTo>
                    <a:pt x="4540" y="8127"/>
                  </a:lnTo>
                  <a:lnTo>
                    <a:pt x="4528" y="8123"/>
                  </a:lnTo>
                  <a:lnTo>
                    <a:pt x="4516" y="8117"/>
                  </a:lnTo>
                  <a:lnTo>
                    <a:pt x="4491" y="8105"/>
                  </a:lnTo>
                  <a:lnTo>
                    <a:pt x="4465" y="8090"/>
                  </a:lnTo>
                  <a:lnTo>
                    <a:pt x="4437" y="8072"/>
                  </a:lnTo>
                  <a:lnTo>
                    <a:pt x="4408" y="8051"/>
                  </a:lnTo>
                  <a:lnTo>
                    <a:pt x="4369" y="8036"/>
                  </a:lnTo>
                  <a:lnTo>
                    <a:pt x="4331" y="8018"/>
                  </a:lnTo>
                  <a:lnTo>
                    <a:pt x="4294" y="8000"/>
                  </a:lnTo>
                  <a:lnTo>
                    <a:pt x="4259" y="7980"/>
                  </a:lnTo>
                  <a:lnTo>
                    <a:pt x="4224" y="7957"/>
                  </a:lnTo>
                  <a:lnTo>
                    <a:pt x="4191" y="7934"/>
                  </a:lnTo>
                  <a:lnTo>
                    <a:pt x="4159" y="7908"/>
                  </a:lnTo>
                  <a:lnTo>
                    <a:pt x="4128" y="7880"/>
                  </a:lnTo>
                  <a:lnTo>
                    <a:pt x="4099" y="7851"/>
                  </a:lnTo>
                  <a:lnTo>
                    <a:pt x="4070" y="7820"/>
                  </a:lnTo>
                  <a:lnTo>
                    <a:pt x="4042" y="7787"/>
                  </a:lnTo>
                  <a:lnTo>
                    <a:pt x="4015" y="7751"/>
                  </a:lnTo>
                  <a:lnTo>
                    <a:pt x="3990" y="7715"/>
                  </a:lnTo>
                  <a:lnTo>
                    <a:pt x="3966" y="7677"/>
                  </a:lnTo>
                  <a:lnTo>
                    <a:pt x="3943" y="7637"/>
                  </a:lnTo>
                  <a:lnTo>
                    <a:pt x="3922" y="7595"/>
                  </a:lnTo>
                  <a:lnTo>
                    <a:pt x="3922" y="7543"/>
                  </a:lnTo>
                  <a:lnTo>
                    <a:pt x="3922" y="7492"/>
                  </a:lnTo>
                  <a:lnTo>
                    <a:pt x="3923" y="7440"/>
                  </a:lnTo>
                  <a:lnTo>
                    <a:pt x="3923" y="7390"/>
                  </a:lnTo>
                  <a:lnTo>
                    <a:pt x="3923" y="7338"/>
                  </a:lnTo>
                  <a:lnTo>
                    <a:pt x="3924" y="7287"/>
                  </a:lnTo>
                  <a:lnTo>
                    <a:pt x="3924" y="7235"/>
                  </a:lnTo>
                  <a:lnTo>
                    <a:pt x="3924" y="7184"/>
                  </a:lnTo>
                  <a:lnTo>
                    <a:pt x="3925" y="7133"/>
                  </a:lnTo>
                  <a:lnTo>
                    <a:pt x="3925" y="7082"/>
                  </a:lnTo>
                  <a:lnTo>
                    <a:pt x="3926" y="7030"/>
                  </a:lnTo>
                  <a:lnTo>
                    <a:pt x="3926" y="6979"/>
                  </a:lnTo>
                  <a:lnTo>
                    <a:pt x="3926" y="6927"/>
                  </a:lnTo>
                  <a:lnTo>
                    <a:pt x="3927" y="6877"/>
                  </a:lnTo>
                  <a:lnTo>
                    <a:pt x="3927" y="6826"/>
                  </a:lnTo>
                  <a:lnTo>
                    <a:pt x="3927" y="6774"/>
                  </a:lnTo>
                  <a:lnTo>
                    <a:pt x="3938" y="6769"/>
                  </a:lnTo>
                  <a:lnTo>
                    <a:pt x="3949" y="6764"/>
                  </a:lnTo>
                  <a:lnTo>
                    <a:pt x="3958" y="6760"/>
                  </a:lnTo>
                  <a:lnTo>
                    <a:pt x="3968" y="6758"/>
                  </a:lnTo>
                  <a:lnTo>
                    <a:pt x="3978" y="6756"/>
                  </a:lnTo>
                  <a:lnTo>
                    <a:pt x="3987" y="6755"/>
                  </a:lnTo>
                  <a:lnTo>
                    <a:pt x="3996" y="6754"/>
                  </a:lnTo>
                  <a:lnTo>
                    <a:pt x="4005" y="6755"/>
                  </a:lnTo>
                  <a:lnTo>
                    <a:pt x="4014" y="6756"/>
                  </a:lnTo>
                  <a:lnTo>
                    <a:pt x="4022" y="6757"/>
                  </a:lnTo>
                  <a:lnTo>
                    <a:pt x="4030" y="6760"/>
                  </a:lnTo>
                  <a:lnTo>
                    <a:pt x="4038" y="6763"/>
                  </a:lnTo>
                  <a:lnTo>
                    <a:pt x="4046" y="6768"/>
                  </a:lnTo>
                  <a:lnTo>
                    <a:pt x="4053" y="6773"/>
                  </a:lnTo>
                  <a:lnTo>
                    <a:pt x="4060" y="6779"/>
                  </a:lnTo>
                  <a:lnTo>
                    <a:pt x="4068" y="6786"/>
                  </a:lnTo>
                  <a:lnTo>
                    <a:pt x="4074" y="6793"/>
                  </a:lnTo>
                  <a:lnTo>
                    <a:pt x="4081" y="6802"/>
                  </a:lnTo>
                  <a:lnTo>
                    <a:pt x="4087" y="6812"/>
                  </a:lnTo>
                  <a:lnTo>
                    <a:pt x="4092" y="6821"/>
                  </a:lnTo>
                  <a:lnTo>
                    <a:pt x="4099" y="6832"/>
                  </a:lnTo>
                  <a:lnTo>
                    <a:pt x="4104" y="6844"/>
                  </a:lnTo>
                  <a:lnTo>
                    <a:pt x="4110" y="6857"/>
                  </a:lnTo>
                  <a:lnTo>
                    <a:pt x="4115" y="6870"/>
                  </a:lnTo>
                  <a:lnTo>
                    <a:pt x="4124" y="6899"/>
                  </a:lnTo>
                  <a:lnTo>
                    <a:pt x="4132" y="6931"/>
                  </a:lnTo>
                  <a:lnTo>
                    <a:pt x="4140" y="6966"/>
                  </a:lnTo>
                  <a:lnTo>
                    <a:pt x="4146" y="7005"/>
                  </a:lnTo>
                  <a:lnTo>
                    <a:pt x="4146" y="7054"/>
                  </a:lnTo>
                  <a:lnTo>
                    <a:pt x="4146" y="7103"/>
                  </a:lnTo>
                  <a:lnTo>
                    <a:pt x="4146" y="7153"/>
                  </a:lnTo>
                  <a:lnTo>
                    <a:pt x="4146" y="7202"/>
                  </a:lnTo>
                  <a:lnTo>
                    <a:pt x="4146" y="7251"/>
                  </a:lnTo>
                  <a:lnTo>
                    <a:pt x="4146" y="7301"/>
                  </a:lnTo>
                  <a:lnTo>
                    <a:pt x="4146" y="7351"/>
                  </a:lnTo>
                  <a:lnTo>
                    <a:pt x="4146" y="7401"/>
                  </a:lnTo>
                  <a:lnTo>
                    <a:pt x="4153" y="7420"/>
                  </a:lnTo>
                  <a:lnTo>
                    <a:pt x="4160" y="7438"/>
                  </a:lnTo>
                  <a:lnTo>
                    <a:pt x="4168" y="7455"/>
                  </a:lnTo>
                  <a:lnTo>
                    <a:pt x="4175" y="7472"/>
                  </a:lnTo>
                  <a:lnTo>
                    <a:pt x="4183" y="7487"/>
                  </a:lnTo>
                  <a:lnTo>
                    <a:pt x="4190" y="7502"/>
                  </a:lnTo>
                  <a:lnTo>
                    <a:pt x="4199" y="7515"/>
                  </a:lnTo>
                  <a:lnTo>
                    <a:pt x="4207" y="7528"/>
                  </a:lnTo>
                  <a:lnTo>
                    <a:pt x="4216" y="7539"/>
                  </a:lnTo>
                  <a:lnTo>
                    <a:pt x="4226" y="7550"/>
                  </a:lnTo>
                  <a:lnTo>
                    <a:pt x="4235" y="7558"/>
                  </a:lnTo>
                  <a:lnTo>
                    <a:pt x="4245" y="7567"/>
                  </a:lnTo>
                  <a:lnTo>
                    <a:pt x="4255" y="7573"/>
                  </a:lnTo>
                  <a:lnTo>
                    <a:pt x="4265" y="7580"/>
                  </a:lnTo>
                  <a:lnTo>
                    <a:pt x="4275" y="7585"/>
                  </a:lnTo>
                  <a:lnTo>
                    <a:pt x="4287" y="7588"/>
                  </a:lnTo>
                  <a:lnTo>
                    <a:pt x="4297" y="7592"/>
                  </a:lnTo>
                  <a:lnTo>
                    <a:pt x="4309" y="7594"/>
                  </a:lnTo>
                  <a:lnTo>
                    <a:pt x="4321" y="7594"/>
                  </a:lnTo>
                  <a:lnTo>
                    <a:pt x="4333" y="7594"/>
                  </a:lnTo>
                  <a:lnTo>
                    <a:pt x="4345" y="7593"/>
                  </a:lnTo>
                  <a:lnTo>
                    <a:pt x="4358" y="7590"/>
                  </a:lnTo>
                  <a:lnTo>
                    <a:pt x="4370" y="7587"/>
                  </a:lnTo>
                  <a:lnTo>
                    <a:pt x="4383" y="7583"/>
                  </a:lnTo>
                  <a:lnTo>
                    <a:pt x="4397" y="7577"/>
                  </a:lnTo>
                  <a:lnTo>
                    <a:pt x="4411" y="7570"/>
                  </a:lnTo>
                  <a:lnTo>
                    <a:pt x="4425" y="7563"/>
                  </a:lnTo>
                  <a:lnTo>
                    <a:pt x="4439" y="7554"/>
                  </a:lnTo>
                  <a:lnTo>
                    <a:pt x="4454" y="7544"/>
                  </a:lnTo>
                  <a:lnTo>
                    <a:pt x="4468" y="7534"/>
                  </a:lnTo>
                  <a:lnTo>
                    <a:pt x="4484" y="7522"/>
                  </a:lnTo>
                  <a:lnTo>
                    <a:pt x="4499" y="7510"/>
                  </a:lnTo>
                  <a:lnTo>
                    <a:pt x="4499" y="7454"/>
                  </a:lnTo>
                  <a:lnTo>
                    <a:pt x="4498" y="7398"/>
                  </a:lnTo>
                  <a:lnTo>
                    <a:pt x="4498" y="7343"/>
                  </a:lnTo>
                  <a:lnTo>
                    <a:pt x="4498" y="7288"/>
                  </a:lnTo>
                  <a:lnTo>
                    <a:pt x="4497" y="7232"/>
                  </a:lnTo>
                  <a:lnTo>
                    <a:pt x="4497" y="7176"/>
                  </a:lnTo>
                  <a:lnTo>
                    <a:pt x="4496" y="7122"/>
                  </a:lnTo>
                  <a:lnTo>
                    <a:pt x="4496" y="7066"/>
                  </a:lnTo>
                  <a:lnTo>
                    <a:pt x="4496" y="7010"/>
                  </a:lnTo>
                  <a:lnTo>
                    <a:pt x="4495" y="6955"/>
                  </a:lnTo>
                  <a:lnTo>
                    <a:pt x="4495" y="6900"/>
                  </a:lnTo>
                  <a:lnTo>
                    <a:pt x="4495" y="6844"/>
                  </a:lnTo>
                  <a:lnTo>
                    <a:pt x="4494" y="6788"/>
                  </a:lnTo>
                  <a:lnTo>
                    <a:pt x="4494" y="6733"/>
                  </a:lnTo>
                  <a:lnTo>
                    <a:pt x="4494" y="6678"/>
                  </a:lnTo>
                  <a:lnTo>
                    <a:pt x="4493" y="6622"/>
                  </a:lnTo>
                  <a:lnTo>
                    <a:pt x="4465" y="6583"/>
                  </a:lnTo>
                  <a:lnTo>
                    <a:pt x="4437" y="6547"/>
                  </a:lnTo>
                  <a:lnTo>
                    <a:pt x="4408" y="6510"/>
                  </a:lnTo>
                  <a:lnTo>
                    <a:pt x="4380" y="6476"/>
                  </a:lnTo>
                  <a:lnTo>
                    <a:pt x="4352" y="6444"/>
                  </a:lnTo>
                  <a:lnTo>
                    <a:pt x="4324" y="6413"/>
                  </a:lnTo>
                  <a:lnTo>
                    <a:pt x="4296" y="6383"/>
                  </a:lnTo>
                  <a:lnTo>
                    <a:pt x="4268" y="6354"/>
                  </a:lnTo>
                  <a:lnTo>
                    <a:pt x="4242" y="6327"/>
                  </a:lnTo>
                  <a:lnTo>
                    <a:pt x="4214" y="6301"/>
                  </a:lnTo>
                  <a:lnTo>
                    <a:pt x="4186" y="6277"/>
                  </a:lnTo>
                  <a:lnTo>
                    <a:pt x="4158" y="6255"/>
                  </a:lnTo>
                  <a:lnTo>
                    <a:pt x="4131" y="6233"/>
                  </a:lnTo>
                  <a:lnTo>
                    <a:pt x="4103" y="6213"/>
                  </a:lnTo>
                  <a:lnTo>
                    <a:pt x="4076" y="6195"/>
                  </a:lnTo>
                  <a:lnTo>
                    <a:pt x="4049" y="6179"/>
                  </a:lnTo>
                  <a:lnTo>
                    <a:pt x="4022" y="6163"/>
                  </a:lnTo>
                  <a:lnTo>
                    <a:pt x="3995" y="6149"/>
                  </a:lnTo>
                  <a:lnTo>
                    <a:pt x="3968" y="6137"/>
                  </a:lnTo>
                  <a:lnTo>
                    <a:pt x="3941" y="6125"/>
                  </a:lnTo>
                  <a:lnTo>
                    <a:pt x="3914" y="6115"/>
                  </a:lnTo>
                  <a:lnTo>
                    <a:pt x="3887" y="6108"/>
                  </a:lnTo>
                  <a:lnTo>
                    <a:pt x="3860" y="6100"/>
                  </a:lnTo>
                  <a:lnTo>
                    <a:pt x="3834" y="6095"/>
                  </a:lnTo>
                  <a:lnTo>
                    <a:pt x="3807" y="6092"/>
                  </a:lnTo>
                  <a:lnTo>
                    <a:pt x="3781" y="6090"/>
                  </a:lnTo>
                  <a:lnTo>
                    <a:pt x="3754" y="6089"/>
                  </a:lnTo>
                  <a:lnTo>
                    <a:pt x="3728" y="6089"/>
                  </a:lnTo>
                  <a:lnTo>
                    <a:pt x="3702" y="6091"/>
                  </a:lnTo>
                  <a:lnTo>
                    <a:pt x="3676" y="6094"/>
                  </a:lnTo>
                  <a:lnTo>
                    <a:pt x="3649" y="6099"/>
                  </a:lnTo>
                  <a:lnTo>
                    <a:pt x="3623" y="6106"/>
                  </a:lnTo>
                  <a:lnTo>
                    <a:pt x="3607" y="6116"/>
                  </a:lnTo>
                  <a:lnTo>
                    <a:pt x="3592" y="6128"/>
                  </a:lnTo>
                  <a:lnTo>
                    <a:pt x="3578" y="6141"/>
                  </a:lnTo>
                  <a:lnTo>
                    <a:pt x="3566" y="6155"/>
                  </a:lnTo>
                  <a:lnTo>
                    <a:pt x="3556" y="6171"/>
                  </a:lnTo>
                  <a:lnTo>
                    <a:pt x="3546" y="6188"/>
                  </a:lnTo>
                  <a:lnTo>
                    <a:pt x="3538" y="6207"/>
                  </a:lnTo>
                  <a:lnTo>
                    <a:pt x="3532" y="6227"/>
                  </a:lnTo>
                  <a:lnTo>
                    <a:pt x="3527" y="6248"/>
                  </a:lnTo>
                  <a:lnTo>
                    <a:pt x="3523" y="6271"/>
                  </a:lnTo>
                  <a:lnTo>
                    <a:pt x="3521" y="6295"/>
                  </a:lnTo>
                  <a:lnTo>
                    <a:pt x="3520" y="6319"/>
                  </a:lnTo>
                  <a:lnTo>
                    <a:pt x="3521" y="6346"/>
                  </a:lnTo>
                  <a:lnTo>
                    <a:pt x="3523" y="6374"/>
                  </a:lnTo>
                  <a:lnTo>
                    <a:pt x="3527" y="6403"/>
                  </a:lnTo>
                  <a:lnTo>
                    <a:pt x="3532" y="6434"/>
                  </a:lnTo>
                  <a:lnTo>
                    <a:pt x="3532" y="6517"/>
                  </a:lnTo>
                  <a:lnTo>
                    <a:pt x="3531" y="6599"/>
                  </a:lnTo>
                  <a:lnTo>
                    <a:pt x="3531" y="6682"/>
                  </a:lnTo>
                  <a:lnTo>
                    <a:pt x="3531" y="6764"/>
                  </a:lnTo>
                  <a:lnTo>
                    <a:pt x="3530" y="6848"/>
                  </a:lnTo>
                  <a:lnTo>
                    <a:pt x="3530" y="6931"/>
                  </a:lnTo>
                  <a:lnTo>
                    <a:pt x="3530" y="7013"/>
                  </a:lnTo>
                  <a:lnTo>
                    <a:pt x="3529" y="7096"/>
                  </a:lnTo>
                  <a:lnTo>
                    <a:pt x="3529" y="7179"/>
                  </a:lnTo>
                  <a:lnTo>
                    <a:pt x="3529" y="7262"/>
                  </a:lnTo>
                  <a:lnTo>
                    <a:pt x="3528" y="7345"/>
                  </a:lnTo>
                  <a:lnTo>
                    <a:pt x="3528" y="7427"/>
                  </a:lnTo>
                  <a:lnTo>
                    <a:pt x="3527" y="7510"/>
                  </a:lnTo>
                  <a:lnTo>
                    <a:pt x="3527" y="7593"/>
                  </a:lnTo>
                  <a:lnTo>
                    <a:pt x="3527" y="7676"/>
                  </a:lnTo>
                  <a:lnTo>
                    <a:pt x="3526" y="7759"/>
                  </a:lnTo>
                  <a:lnTo>
                    <a:pt x="3529" y="7786"/>
                  </a:lnTo>
                  <a:lnTo>
                    <a:pt x="3534" y="7814"/>
                  </a:lnTo>
                  <a:lnTo>
                    <a:pt x="3543" y="7841"/>
                  </a:lnTo>
                  <a:lnTo>
                    <a:pt x="3555" y="7870"/>
                  </a:lnTo>
                  <a:lnTo>
                    <a:pt x="3568" y="7900"/>
                  </a:lnTo>
                  <a:lnTo>
                    <a:pt x="3585" y="7932"/>
                  </a:lnTo>
                  <a:lnTo>
                    <a:pt x="3604" y="7963"/>
                  </a:lnTo>
                  <a:lnTo>
                    <a:pt x="3626" y="7994"/>
                  </a:lnTo>
                  <a:lnTo>
                    <a:pt x="3651" y="8027"/>
                  </a:lnTo>
                  <a:lnTo>
                    <a:pt x="3679" y="8060"/>
                  </a:lnTo>
                  <a:lnTo>
                    <a:pt x="3709" y="8095"/>
                  </a:lnTo>
                  <a:lnTo>
                    <a:pt x="3742" y="8129"/>
                  </a:lnTo>
                  <a:lnTo>
                    <a:pt x="3779" y="8164"/>
                  </a:lnTo>
                  <a:lnTo>
                    <a:pt x="3818" y="8201"/>
                  </a:lnTo>
                  <a:lnTo>
                    <a:pt x="3858" y="8237"/>
                  </a:lnTo>
                  <a:lnTo>
                    <a:pt x="3903" y="8275"/>
                  </a:lnTo>
                  <a:lnTo>
                    <a:pt x="3950" y="8313"/>
                  </a:lnTo>
                  <a:lnTo>
                    <a:pt x="4000" y="8353"/>
                  </a:lnTo>
                  <a:lnTo>
                    <a:pt x="4053" y="8393"/>
                  </a:lnTo>
                  <a:lnTo>
                    <a:pt x="4107" y="8433"/>
                  </a:lnTo>
                  <a:lnTo>
                    <a:pt x="4165" y="8474"/>
                  </a:lnTo>
                  <a:lnTo>
                    <a:pt x="4227" y="8516"/>
                  </a:lnTo>
                  <a:lnTo>
                    <a:pt x="4290" y="8559"/>
                  </a:lnTo>
                  <a:lnTo>
                    <a:pt x="4356" y="8602"/>
                  </a:lnTo>
                  <a:lnTo>
                    <a:pt x="4425" y="8646"/>
                  </a:lnTo>
                  <a:lnTo>
                    <a:pt x="4497" y="8691"/>
                  </a:lnTo>
                  <a:lnTo>
                    <a:pt x="4571" y="8736"/>
                  </a:lnTo>
                  <a:lnTo>
                    <a:pt x="4649" y="8782"/>
                  </a:lnTo>
                  <a:lnTo>
                    <a:pt x="4729" y="8829"/>
                  </a:lnTo>
                  <a:lnTo>
                    <a:pt x="4812" y="8877"/>
                  </a:lnTo>
                  <a:lnTo>
                    <a:pt x="4898" y="8925"/>
                  </a:lnTo>
                  <a:lnTo>
                    <a:pt x="4986" y="8974"/>
                  </a:lnTo>
                  <a:lnTo>
                    <a:pt x="4994" y="8975"/>
                  </a:lnTo>
                  <a:lnTo>
                    <a:pt x="5003" y="8976"/>
                  </a:lnTo>
                  <a:lnTo>
                    <a:pt x="5011" y="8975"/>
                  </a:lnTo>
                  <a:lnTo>
                    <a:pt x="5019" y="8974"/>
                  </a:lnTo>
                  <a:lnTo>
                    <a:pt x="5026" y="8972"/>
                  </a:lnTo>
                  <a:lnTo>
                    <a:pt x="5034" y="8969"/>
                  </a:lnTo>
                  <a:lnTo>
                    <a:pt x="5040" y="8965"/>
                  </a:lnTo>
                  <a:lnTo>
                    <a:pt x="5048" y="8960"/>
                  </a:lnTo>
                  <a:lnTo>
                    <a:pt x="5053" y="8954"/>
                  </a:lnTo>
                  <a:lnTo>
                    <a:pt x="5060" y="8947"/>
                  </a:lnTo>
                  <a:lnTo>
                    <a:pt x="5065" y="8940"/>
                  </a:lnTo>
                  <a:lnTo>
                    <a:pt x="5070" y="8931"/>
                  </a:lnTo>
                  <a:lnTo>
                    <a:pt x="5076" y="8923"/>
                  </a:lnTo>
                  <a:lnTo>
                    <a:pt x="5080" y="8912"/>
                  </a:lnTo>
                  <a:lnTo>
                    <a:pt x="5085" y="8901"/>
                  </a:lnTo>
                  <a:lnTo>
                    <a:pt x="5090" y="8890"/>
                  </a:lnTo>
                  <a:lnTo>
                    <a:pt x="5096" y="8863"/>
                  </a:lnTo>
                  <a:lnTo>
                    <a:pt x="5103" y="8833"/>
                  </a:lnTo>
                  <a:lnTo>
                    <a:pt x="5108" y="8799"/>
                  </a:lnTo>
                  <a:lnTo>
                    <a:pt x="5111" y="8762"/>
                  </a:lnTo>
                  <a:lnTo>
                    <a:pt x="5113" y="8722"/>
                  </a:lnTo>
                  <a:lnTo>
                    <a:pt x="5114" y="8678"/>
                  </a:lnTo>
                  <a:lnTo>
                    <a:pt x="5114" y="8630"/>
                  </a:lnTo>
                  <a:lnTo>
                    <a:pt x="5113" y="8580"/>
                  </a:lnTo>
                  <a:lnTo>
                    <a:pt x="5113" y="8239"/>
                  </a:lnTo>
                  <a:lnTo>
                    <a:pt x="5113" y="7899"/>
                  </a:lnTo>
                  <a:lnTo>
                    <a:pt x="5113" y="7559"/>
                  </a:lnTo>
                  <a:lnTo>
                    <a:pt x="5113" y="7219"/>
                  </a:lnTo>
                  <a:lnTo>
                    <a:pt x="5113" y="6879"/>
                  </a:lnTo>
                  <a:lnTo>
                    <a:pt x="5113" y="6539"/>
                  </a:lnTo>
                  <a:lnTo>
                    <a:pt x="5113" y="6199"/>
                  </a:lnTo>
                  <a:lnTo>
                    <a:pt x="5113" y="5859"/>
                  </a:lnTo>
                  <a:lnTo>
                    <a:pt x="5113" y="5519"/>
                  </a:lnTo>
                  <a:lnTo>
                    <a:pt x="5113" y="5179"/>
                  </a:lnTo>
                  <a:lnTo>
                    <a:pt x="5113" y="4839"/>
                  </a:lnTo>
                  <a:lnTo>
                    <a:pt x="5113" y="4499"/>
                  </a:lnTo>
                  <a:lnTo>
                    <a:pt x="5113" y="4159"/>
                  </a:lnTo>
                  <a:lnTo>
                    <a:pt x="5113" y="3820"/>
                  </a:lnTo>
                  <a:lnTo>
                    <a:pt x="5113" y="3480"/>
                  </a:lnTo>
                  <a:lnTo>
                    <a:pt x="5113" y="3140"/>
                  </a:lnTo>
                  <a:lnTo>
                    <a:pt x="5107" y="3119"/>
                  </a:lnTo>
                  <a:lnTo>
                    <a:pt x="5097" y="3100"/>
                  </a:lnTo>
                  <a:lnTo>
                    <a:pt x="5087" y="3081"/>
                  </a:lnTo>
                  <a:lnTo>
                    <a:pt x="5073" y="3061"/>
                  </a:lnTo>
                  <a:lnTo>
                    <a:pt x="5058" y="3042"/>
                  </a:lnTo>
                  <a:lnTo>
                    <a:pt x="5039" y="3023"/>
                  </a:lnTo>
                  <a:lnTo>
                    <a:pt x="5019" y="3003"/>
                  </a:lnTo>
                  <a:lnTo>
                    <a:pt x="4996" y="2984"/>
                  </a:lnTo>
                  <a:lnTo>
                    <a:pt x="4972" y="2966"/>
                  </a:lnTo>
                  <a:lnTo>
                    <a:pt x="4945" y="2947"/>
                  </a:lnTo>
                  <a:lnTo>
                    <a:pt x="4916" y="2927"/>
                  </a:lnTo>
                  <a:lnTo>
                    <a:pt x="4885" y="2909"/>
                  </a:lnTo>
                  <a:lnTo>
                    <a:pt x="4850" y="2891"/>
                  </a:lnTo>
                  <a:lnTo>
                    <a:pt x="4815" y="2872"/>
                  </a:lnTo>
                  <a:lnTo>
                    <a:pt x="4776" y="2853"/>
                  </a:lnTo>
                  <a:lnTo>
                    <a:pt x="4737" y="2835"/>
                  </a:lnTo>
                  <a:lnTo>
                    <a:pt x="4694" y="2817"/>
                  </a:lnTo>
                  <a:lnTo>
                    <a:pt x="4650" y="2800"/>
                  </a:lnTo>
                  <a:lnTo>
                    <a:pt x="4602" y="2781"/>
                  </a:lnTo>
                  <a:lnTo>
                    <a:pt x="4553" y="2763"/>
                  </a:lnTo>
                  <a:lnTo>
                    <a:pt x="4501" y="2745"/>
                  </a:lnTo>
                  <a:lnTo>
                    <a:pt x="4448" y="2728"/>
                  </a:lnTo>
                  <a:lnTo>
                    <a:pt x="4392" y="2711"/>
                  </a:lnTo>
                  <a:lnTo>
                    <a:pt x="4334" y="2692"/>
                  </a:lnTo>
                  <a:lnTo>
                    <a:pt x="4273" y="2675"/>
                  </a:lnTo>
                  <a:lnTo>
                    <a:pt x="4210" y="2658"/>
                  </a:lnTo>
                  <a:lnTo>
                    <a:pt x="4145" y="2641"/>
                  </a:lnTo>
                  <a:lnTo>
                    <a:pt x="4078" y="2624"/>
                  </a:lnTo>
                  <a:lnTo>
                    <a:pt x="4009" y="2606"/>
                  </a:lnTo>
                  <a:lnTo>
                    <a:pt x="3938" y="2589"/>
                  </a:lnTo>
                  <a:lnTo>
                    <a:pt x="3864" y="2572"/>
                  </a:lnTo>
                  <a:lnTo>
                    <a:pt x="3787" y="2556"/>
                  </a:lnTo>
                  <a:lnTo>
                    <a:pt x="3757" y="2553"/>
                  </a:lnTo>
                  <a:lnTo>
                    <a:pt x="3730" y="2551"/>
                  </a:lnTo>
                  <a:lnTo>
                    <a:pt x="3717" y="2552"/>
                  </a:lnTo>
                  <a:lnTo>
                    <a:pt x="3704" y="2553"/>
                  </a:lnTo>
                  <a:lnTo>
                    <a:pt x="3691" y="2554"/>
                  </a:lnTo>
                  <a:lnTo>
                    <a:pt x="3679" y="2556"/>
                  </a:lnTo>
                  <a:lnTo>
                    <a:pt x="3667" y="2558"/>
                  </a:lnTo>
                  <a:lnTo>
                    <a:pt x="3657" y="2561"/>
                  </a:lnTo>
                  <a:lnTo>
                    <a:pt x="3646" y="2565"/>
                  </a:lnTo>
                  <a:lnTo>
                    <a:pt x="3635" y="2569"/>
                  </a:lnTo>
                  <a:lnTo>
                    <a:pt x="3625" y="2574"/>
                  </a:lnTo>
                  <a:lnTo>
                    <a:pt x="3616" y="2580"/>
                  </a:lnTo>
                  <a:lnTo>
                    <a:pt x="3607" y="2586"/>
                  </a:lnTo>
                  <a:lnTo>
                    <a:pt x="3599" y="2593"/>
                  </a:lnTo>
                  <a:lnTo>
                    <a:pt x="3591" y="2599"/>
                  </a:lnTo>
                  <a:lnTo>
                    <a:pt x="3584" y="2608"/>
                  </a:lnTo>
                  <a:lnTo>
                    <a:pt x="3576" y="2615"/>
                  </a:lnTo>
                  <a:lnTo>
                    <a:pt x="3570" y="2624"/>
                  </a:lnTo>
                  <a:lnTo>
                    <a:pt x="3564" y="2633"/>
                  </a:lnTo>
                  <a:lnTo>
                    <a:pt x="3558" y="2644"/>
                  </a:lnTo>
                  <a:lnTo>
                    <a:pt x="3552" y="2654"/>
                  </a:lnTo>
                  <a:lnTo>
                    <a:pt x="3548" y="2665"/>
                  </a:lnTo>
                  <a:lnTo>
                    <a:pt x="3544" y="2677"/>
                  </a:lnTo>
                  <a:lnTo>
                    <a:pt x="3539" y="2689"/>
                  </a:lnTo>
                  <a:lnTo>
                    <a:pt x="3536" y="2702"/>
                  </a:lnTo>
                  <a:lnTo>
                    <a:pt x="3533" y="2715"/>
                  </a:lnTo>
                  <a:lnTo>
                    <a:pt x="3529" y="2744"/>
                  </a:lnTo>
                  <a:lnTo>
                    <a:pt x="3526" y="2775"/>
                  </a:lnTo>
                  <a:lnTo>
                    <a:pt x="3526" y="2874"/>
                  </a:lnTo>
                  <a:lnTo>
                    <a:pt x="3526" y="2972"/>
                  </a:lnTo>
                  <a:lnTo>
                    <a:pt x="3526" y="3071"/>
                  </a:lnTo>
                  <a:lnTo>
                    <a:pt x="3526" y="3170"/>
                  </a:lnTo>
                  <a:lnTo>
                    <a:pt x="3526" y="3268"/>
                  </a:lnTo>
                  <a:lnTo>
                    <a:pt x="3526" y="3367"/>
                  </a:lnTo>
                  <a:lnTo>
                    <a:pt x="3526" y="3466"/>
                  </a:lnTo>
                  <a:lnTo>
                    <a:pt x="3526" y="3564"/>
                  </a:lnTo>
                  <a:lnTo>
                    <a:pt x="3526" y="3663"/>
                  </a:lnTo>
                  <a:lnTo>
                    <a:pt x="3526" y="3762"/>
                  </a:lnTo>
                  <a:lnTo>
                    <a:pt x="3526" y="3862"/>
                  </a:lnTo>
                  <a:lnTo>
                    <a:pt x="3526" y="3960"/>
                  </a:lnTo>
                  <a:lnTo>
                    <a:pt x="3526" y="4059"/>
                  </a:lnTo>
                  <a:lnTo>
                    <a:pt x="3526" y="4158"/>
                  </a:lnTo>
                  <a:lnTo>
                    <a:pt x="3526" y="4256"/>
                  </a:lnTo>
                  <a:lnTo>
                    <a:pt x="3526" y="4355"/>
                  </a:lnTo>
                  <a:lnTo>
                    <a:pt x="3535" y="4379"/>
                  </a:lnTo>
                  <a:lnTo>
                    <a:pt x="3545" y="4403"/>
                  </a:lnTo>
                  <a:lnTo>
                    <a:pt x="3557" y="4426"/>
                  </a:lnTo>
                  <a:lnTo>
                    <a:pt x="3568" y="4449"/>
                  </a:lnTo>
                  <a:lnTo>
                    <a:pt x="3581" y="4471"/>
                  </a:lnTo>
                  <a:lnTo>
                    <a:pt x="3595" y="4493"/>
                  </a:lnTo>
                  <a:lnTo>
                    <a:pt x="3610" y="4514"/>
                  </a:lnTo>
                  <a:lnTo>
                    <a:pt x="3626" y="4535"/>
                  </a:lnTo>
                  <a:lnTo>
                    <a:pt x="3644" y="4556"/>
                  </a:lnTo>
                  <a:lnTo>
                    <a:pt x="3661" y="4575"/>
                  </a:lnTo>
                  <a:lnTo>
                    <a:pt x="3680" y="4594"/>
                  </a:lnTo>
                  <a:lnTo>
                    <a:pt x="3699" y="4612"/>
                  </a:lnTo>
                  <a:lnTo>
                    <a:pt x="3720" y="4632"/>
                  </a:lnTo>
                  <a:lnTo>
                    <a:pt x="3741" y="4649"/>
                  </a:lnTo>
                  <a:lnTo>
                    <a:pt x="3764" y="4666"/>
                  </a:lnTo>
                  <a:lnTo>
                    <a:pt x="3787" y="4683"/>
                  </a:lnTo>
                  <a:lnTo>
                    <a:pt x="3812" y="4699"/>
                  </a:lnTo>
                  <a:lnTo>
                    <a:pt x="3837" y="4715"/>
                  </a:lnTo>
                  <a:lnTo>
                    <a:pt x="3864" y="4730"/>
                  </a:lnTo>
                  <a:lnTo>
                    <a:pt x="3891" y="4746"/>
                  </a:lnTo>
                  <a:lnTo>
                    <a:pt x="3920" y="4759"/>
                  </a:lnTo>
                  <a:lnTo>
                    <a:pt x="3949" y="4773"/>
                  </a:lnTo>
                  <a:lnTo>
                    <a:pt x="3979" y="4786"/>
                  </a:lnTo>
                  <a:lnTo>
                    <a:pt x="4010" y="4799"/>
                  </a:lnTo>
                  <a:lnTo>
                    <a:pt x="4042" y="4812"/>
                  </a:lnTo>
                  <a:lnTo>
                    <a:pt x="4074" y="4824"/>
                  </a:lnTo>
                  <a:lnTo>
                    <a:pt x="4108" y="4835"/>
                  </a:lnTo>
                  <a:lnTo>
                    <a:pt x="4143" y="4845"/>
                  </a:lnTo>
                  <a:lnTo>
                    <a:pt x="4179" y="4856"/>
                  </a:lnTo>
                  <a:lnTo>
                    <a:pt x="4216" y="4866"/>
                  </a:lnTo>
                  <a:lnTo>
                    <a:pt x="4253" y="4875"/>
                  </a:lnTo>
                  <a:lnTo>
                    <a:pt x="4292" y="4884"/>
                  </a:lnTo>
                  <a:lnTo>
                    <a:pt x="4316" y="4887"/>
                  </a:lnTo>
                  <a:lnTo>
                    <a:pt x="4337" y="4889"/>
                  </a:lnTo>
                  <a:lnTo>
                    <a:pt x="4347" y="4889"/>
                  </a:lnTo>
                  <a:lnTo>
                    <a:pt x="4358" y="4888"/>
                  </a:lnTo>
                  <a:lnTo>
                    <a:pt x="4367" y="4887"/>
                  </a:lnTo>
                  <a:lnTo>
                    <a:pt x="4376" y="4886"/>
                  </a:lnTo>
                  <a:lnTo>
                    <a:pt x="4385" y="4884"/>
                  </a:lnTo>
                  <a:lnTo>
                    <a:pt x="4394" y="4881"/>
                  </a:lnTo>
                  <a:lnTo>
                    <a:pt x="4402" y="4877"/>
                  </a:lnTo>
                  <a:lnTo>
                    <a:pt x="4410" y="4874"/>
                  </a:lnTo>
                  <a:lnTo>
                    <a:pt x="4418" y="4870"/>
                  </a:lnTo>
                  <a:lnTo>
                    <a:pt x="4425" y="4865"/>
                  </a:lnTo>
                  <a:lnTo>
                    <a:pt x="4432" y="4859"/>
                  </a:lnTo>
                  <a:lnTo>
                    <a:pt x="4438" y="4853"/>
                  </a:lnTo>
                  <a:lnTo>
                    <a:pt x="4445" y="4846"/>
                  </a:lnTo>
                  <a:lnTo>
                    <a:pt x="4451" y="4840"/>
                  </a:lnTo>
                  <a:lnTo>
                    <a:pt x="4456" y="4832"/>
                  </a:lnTo>
                  <a:lnTo>
                    <a:pt x="4462" y="4824"/>
                  </a:lnTo>
                  <a:lnTo>
                    <a:pt x="4471" y="4806"/>
                  </a:lnTo>
                  <a:lnTo>
                    <a:pt x="4480" y="4785"/>
                  </a:lnTo>
                  <a:lnTo>
                    <a:pt x="4486" y="4764"/>
                  </a:lnTo>
                  <a:lnTo>
                    <a:pt x="4492" y="4739"/>
                  </a:lnTo>
                  <a:lnTo>
                    <a:pt x="4496" y="4712"/>
                  </a:lnTo>
                  <a:lnTo>
                    <a:pt x="4499" y="4683"/>
                  </a:lnTo>
                  <a:lnTo>
                    <a:pt x="4499" y="4634"/>
                  </a:lnTo>
                  <a:lnTo>
                    <a:pt x="4498" y="4585"/>
                  </a:lnTo>
                  <a:lnTo>
                    <a:pt x="4498" y="4536"/>
                  </a:lnTo>
                  <a:lnTo>
                    <a:pt x="4498" y="4487"/>
                  </a:lnTo>
                  <a:lnTo>
                    <a:pt x="4497" y="4438"/>
                  </a:lnTo>
                  <a:lnTo>
                    <a:pt x="4497" y="4389"/>
                  </a:lnTo>
                  <a:lnTo>
                    <a:pt x="4496" y="4340"/>
                  </a:lnTo>
                  <a:lnTo>
                    <a:pt x="4496" y="4291"/>
                  </a:lnTo>
                  <a:lnTo>
                    <a:pt x="4496" y="4242"/>
                  </a:lnTo>
                  <a:lnTo>
                    <a:pt x="4495" y="4193"/>
                  </a:lnTo>
                  <a:lnTo>
                    <a:pt x="4495" y="4144"/>
                  </a:lnTo>
                  <a:lnTo>
                    <a:pt x="4495" y="4095"/>
                  </a:lnTo>
                  <a:lnTo>
                    <a:pt x="4494" y="4046"/>
                  </a:lnTo>
                  <a:lnTo>
                    <a:pt x="4494" y="3997"/>
                  </a:lnTo>
                  <a:lnTo>
                    <a:pt x="4494" y="3948"/>
                  </a:lnTo>
                  <a:lnTo>
                    <a:pt x="4493" y="3899"/>
                  </a:lnTo>
                  <a:lnTo>
                    <a:pt x="4478" y="3874"/>
                  </a:lnTo>
                  <a:lnTo>
                    <a:pt x="4463" y="3852"/>
                  </a:lnTo>
                  <a:lnTo>
                    <a:pt x="4448" y="3830"/>
                  </a:lnTo>
                  <a:lnTo>
                    <a:pt x="4433" y="3810"/>
                  </a:lnTo>
                  <a:lnTo>
                    <a:pt x="4418" y="3792"/>
                  </a:lnTo>
                  <a:lnTo>
                    <a:pt x="4404" y="3775"/>
                  </a:lnTo>
                  <a:lnTo>
                    <a:pt x="4390" y="3760"/>
                  </a:lnTo>
                  <a:lnTo>
                    <a:pt x="4375" y="3746"/>
                  </a:lnTo>
                  <a:lnTo>
                    <a:pt x="4361" y="3733"/>
                  </a:lnTo>
                  <a:lnTo>
                    <a:pt x="4348" y="3722"/>
                  </a:lnTo>
                  <a:lnTo>
                    <a:pt x="4334" y="3712"/>
                  </a:lnTo>
                  <a:lnTo>
                    <a:pt x="4320" y="3704"/>
                  </a:lnTo>
                  <a:lnTo>
                    <a:pt x="4307" y="3697"/>
                  </a:lnTo>
                  <a:lnTo>
                    <a:pt x="4294" y="3692"/>
                  </a:lnTo>
                  <a:lnTo>
                    <a:pt x="4281" y="3689"/>
                  </a:lnTo>
                  <a:lnTo>
                    <a:pt x="4268" y="3687"/>
                  </a:lnTo>
                  <a:lnTo>
                    <a:pt x="4256" y="3686"/>
                  </a:lnTo>
                  <a:lnTo>
                    <a:pt x="4243" y="3687"/>
                  </a:lnTo>
                  <a:lnTo>
                    <a:pt x="4231" y="3689"/>
                  </a:lnTo>
                  <a:lnTo>
                    <a:pt x="4218" y="3692"/>
                  </a:lnTo>
                  <a:lnTo>
                    <a:pt x="4206" y="3697"/>
                  </a:lnTo>
                  <a:lnTo>
                    <a:pt x="4194" y="3704"/>
                  </a:lnTo>
                  <a:lnTo>
                    <a:pt x="4183" y="3711"/>
                  </a:lnTo>
                  <a:lnTo>
                    <a:pt x="4172" y="3721"/>
                  </a:lnTo>
                  <a:lnTo>
                    <a:pt x="4160" y="3732"/>
                  </a:lnTo>
                  <a:lnTo>
                    <a:pt x="4149" y="3745"/>
                  </a:lnTo>
                  <a:lnTo>
                    <a:pt x="4139" y="3759"/>
                  </a:lnTo>
                  <a:lnTo>
                    <a:pt x="4127" y="3774"/>
                  </a:lnTo>
                  <a:lnTo>
                    <a:pt x="4116" y="3791"/>
                  </a:lnTo>
                  <a:lnTo>
                    <a:pt x="4106" y="3809"/>
                  </a:lnTo>
                  <a:lnTo>
                    <a:pt x="4096" y="3829"/>
                  </a:lnTo>
                  <a:lnTo>
                    <a:pt x="4086" y="3851"/>
                  </a:lnTo>
                  <a:lnTo>
                    <a:pt x="4085" y="3891"/>
                  </a:lnTo>
                  <a:lnTo>
                    <a:pt x="4084" y="3931"/>
                  </a:lnTo>
                  <a:lnTo>
                    <a:pt x="4084" y="3971"/>
                  </a:lnTo>
                  <a:lnTo>
                    <a:pt x="4083" y="4012"/>
                  </a:lnTo>
                  <a:lnTo>
                    <a:pt x="4082" y="4051"/>
                  </a:lnTo>
                  <a:lnTo>
                    <a:pt x="4081" y="4092"/>
                  </a:lnTo>
                  <a:lnTo>
                    <a:pt x="4081" y="4132"/>
                  </a:lnTo>
                  <a:lnTo>
                    <a:pt x="4080" y="4173"/>
                  </a:lnTo>
                  <a:lnTo>
                    <a:pt x="4063" y="4178"/>
                  </a:lnTo>
                  <a:lnTo>
                    <a:pt x="4049" y="4182"/>
                  </a:lnTo>
                  <a:lnTo>
                    <a:pt x="4035" y="4183"/>
                  </a:lnTo>
                  <a:lnTo>
                    <a:pt x="4022" y="4184"/>
                  </a:lnTo>
                  <a:lnTo>
                    <a:pt x="4009" y="4182"/>
                  </a:lnTo>
                  <a:lnTo>
                    <a:pt x="3997" y="4179"/>
                  </a:lnTo>
                  <a:lnTo>
                    <a:pt x="3986" y="4174"/>
                  </a:lnTo>
                  <a:lnTo>
                    <a:pt x="3976" y="4166"/>
                  </a:lnTo>
                  <a:lnTo>
                    <a:pt x="3967" y="4158"/>
                  </a:lnTo>
                  <a:lnTo>
                    <a:pt x="3958" y="4147"/>
                  </a:lnTo>
                  <a:lnTo>
                    <a:pt x="3950" y="4134"/>
                  </a:lnTo>
                  <a:lnTo>
                    <a:pt x="3942" y="4120"/>
                  </a:lnTo>
                  <a:lnTo>
                    <a:pt x="3936" y="4104"/>
                  </a:lnTo>
                  <a:lnTo>
                    <a:pt x="3930" y="4086"/>
                  </a:lnTo>
                  <a:lnTo>
                    <a:pt x="3926" y="4066"/>
                  </a:lnTo>
                  <a:lnTo>
                    <a:pt x="3922" y="4045"/>
                  </a:lnTo>
                  <a:lnTo>
                    <a:pt x="3922" y="3997"/>
                  </a:lnTo>
                  <a:lnTo>
                    <a:pt x="3922" y="3950"/>
                  </a:lnTo>
                  <a:lnTo>
                    <a:pt x="3922" y="3901"/>
                  </a:lnTo>
                  <a:lnTo>
                    <a:pt x="3922" y="3853"/>
                  </a:lnTo>
                  <a:lnTo>
                    <a:pt x="3922" y="3806"/>
                  </a:lnTo>
                  <a:lnTo>
                    <a:pt x="3922" y="3758"/>
                  </a:lnTo>
                  <a:lnTo>
                    <a:pt x="3922" y="3710"/>
                  </a:lnTo>
                  <a:lnTo>
                    <a:pt x="3922" y="3662"/>
                  </a:lnTo>
                  <a:lnTo>
                    <a:pt x="3922" y="3614"/>
                  </a:lnTo>
                  <a:lnTo>
                    <a:pt x="3922" y="3567"/>
                  </a:lnTo>
                  <a:lnTo>
                    <a:pt x="3922" y="3518"/>
                  </a:lnTo>
                  <a:lnTo>
                    <a:pt x="3922" y="3470"/>
                  </a:lnTo>
                  <a:lnTo>
                    <a:pt x="3922" y="3423"/>
                  </a:lnTo>
                  <a:lnTo>
                    <a:pt x="3922" y="3375"/>
                  </a:lnTo>
                  <a:lnTo>
                    <a:pt x="3922" y="3327"/>
                  </a:lnTo>
                  <a:lnTo>
                    <a:pt x="3922" y="3279"/>
                  </a:lnTo>
                  <a:lnTo>
                    <a:pt x="3947" y="3266"/>
                  </a:lnTo>
                  <a:lnTo>
                    <a:pt x="3974" y="3254"/>
                  </a:lnTo>
                  <a:lnTo>
                    <a:pt x="4000" y="3244"/>
                  </a:lnTo>
                  <a:lnTo>
                    <a:pt x="4027" y="3235"/>
                  </a:lnTo>
                  <a:lnTo>
                    <a:pt x="4053" y="3229"/>
                  </a:lnTo>
                  <a:lnTo>
                    <a:pt x="4078" y="3223"/>
                  </a:lnTo>
                  <a:lnTo>
                    <a:pt x="4104" y="3219"/>
                  </a:lnTo>
                  <a:lnTo>
                    <a:pt x="4130" y="3217"/>
                  </a:lnTo>
                  <a:lnTo>
                    <a:pt x="4155" y="3216"/>
                  </a:lnTo>
                  <a:lnTo>
                    <a:pt x="4180" y="3217"/>
                  </a:lnTo>
                  <a:lnTo>
                    <a:pt x="4205" y="3219"/>
                  </a:lnTo>
                  <a:lnTo>
                    <a:pt x="4231" y="3223"/>
                  </a:lnTo>
                  <a:lnTo>
                    <a:pt x="4256" y="3229"/>
                  </a:lnTo>
                  <a:lnTo>
                    <a:pt x="4280" y="3236"/>
                  </a:lnTo>
                  <a:lnTo>
                    <a:pt x="4305" y="3245"/>
                  </a:lnTo>
                  <a:lnTo>
                    <a:pt x="4329" y="3254"/>
                  </a:lnTo>
                  <a:lnTo>
                    <a:pt x="4353" y="3266"/>
                  </a:lnTo>
                  <a:lnTo>
                    <a:pt x="4377" y="3280"/>
                  </a:lnTo>
                  <a:lnTo>
                    <a:pt x="4402" y="3295"/>
                  </a:lnTo>
                  <a:lnTo>
                    <a:pt x="4425" y="3311"/>
                  </a:lnTo>
                  <a:lnTo>
                    <a:pt x="4449" y="3329"/>
                  </a:lnTo>
                  <a:lnTo>
                    <a:pt x="4472" y="3349"/>
                  </a:lnTo>
                  <a:lnTo>
                    <a:pt x="4496" y="3370"/>
                  </a:lnTo>
                  <a:lnTo>
                    <a:pt x="4519" y="3393"/>
                  </a:lnTo>
                  <a:lnTo>
                    <a:pt x="4542" y="3417"/>
                  </a:lnTo>
                  <a:lnTo>
                    <a:pt x="4565" y="3443"/>
                  </a:lnTo>
                  <a:lnTo>
                    <a:pt x="4588" y="3471"/>
                  </a:lnTo>
                  <a:lnTo>
                    <a:pt x="4611" y="3500"/>
                  </a:lnTo>
                  <a:lnTo>
                    <a:pt x="4633" y="3530"/>
                  </a:lnTo>
                  <a:lnTo>
                    <a:pt x="4656" y="3562"/>
                  </a:lnTo>
                  <a:lnTo>
                    <a:pt x="4678" y="3597"/>
                  </a:lnTo>
                  <a:lnTo>
                    <a:pt x="4700" y="3632"/>
                  </a:lnTo>
                  <a:lnTo>
                    <a:pt x="4700" y="3739"/>
                  </a:lnTo>
                  <a:lnTo>
                    <a:pt x="4701" y="3847"/>
                  </a:lnTo>
                  <a:lnTo>
                    <a:pt x="4701" y="3954"/>
                  </a:lnTo>
                  <a:lnTo>
                    <a:pt x="4701" y="4061"/>
                  </a:lnTo>
                  <a:lnTo>
                    <a:pt x="4702" y="4169"/>
                  </a:lnTo>
                  <a:lnTo>
                    <a:pt x="4702" y="4277"/>
                  </a:lnTo>
                  <a:lnTo>
                    <a:pt x="4702" y="4384"/>
                  </a:lnTo>
                  <a:lnTo>
                    <a:pt x="4703" y="4491"/>
                  </a:lnTo>
                  <a:lnTo>
                    <a:pt x="4703" y="4600"/>
                  </a:lnTo>
                  <a:lnTo>
                    <a:pt x="4703" y="4707"/>
                  </a:lnTo>
                  <a:lnTo>
                    <a:pt x="4704" y="4814"/>
                  </a:lnTo>
                  <a:lnTo>
                    <a:pt x="4704" y="4921"/>
                  </a:lnTo>
                  <a:lnTo>
                    <a:pt x="4704" y="5029"/>
                  </a:lnTo>
                  <a:lnTo>
                    <a:pt x="4705" y="5137"/>
                  </a:lnTo>
                  <a:lnTo>
                    <a:pt x="4705" y="5244"/>
                  </a:lnTo>
                  <a:lnTo>
                    <a:pt x="4706" y="5352"/>
                  </a:lnTo>
                  <a:lnTo>
                    <a:pt x="4697" y="5368"/>
                  </a:lnTo>
                  <a:lnTo>
                    <a:pt x="4687" y="5383"/>
                  </a:lnTo>
                  <a:lnTo>
                    <a:pt x="4676" y="5396"/>
                  </a:lnTo>
                  <a:lnTo>
                    <a:pt x="4665" y="5407"/>
                  </a:lnTo>
                  <a:lnTo>
                    <a:pt x="4652" y="5417"/>
                  </a:lnTo>
                  <a:lnTo>
                    <a:pt x="4638" y="5426"/>
                  </a:lnTo>
                  <a:lnTo>
                    <a:pt x="4624" y="5432"/>
                  </a:lnTo>
                  <a:lnTo>
                    <a:pt x="4609" y="5436"/>
                  </a:lnTo>
                  <a:lnTo>
                    <a:pt x="4593" y="5441"/>
                  </a:lnTo>
                  <a:lnTo>
                    <a:pt x="4576" y="5442"/>
                  </a:lnTo>
                  <a:lnTo>
                    <a:pt x="4558" y="5442"/>
                  </a:lnTo>
                  <a:lnTo>
                    <a:pt x="4539" y="5441"/>
                  </a:lnTo>
                  <a:lnTo>
                    <a:pt x="4520" y="5437"/>
                  </a:lnTo>
                  <a:lnTo>
                    <a:pt x="4499" y="5433"/>
                  </a:lnTo>
                  <a:lnTo>
                    <a:pt x="4479" y="5427"/>
                  </a:lnTo>
                  <a:lnTo>
                    <a:pt x="4456" y="5418"/>
                  </a:lnTo>
                  <a:lnTo>
                    <a:pt x="4314" y="5341"/>
                  </a:lnTo>
                  <a:lnTo>
                    <a:pt x="4179" y="5269"/>
                  </a:lnTo>
                  <a:lnTo>
                    <a:pt x="4056" y="5201"/>
                  </a:lnTo>
                  <a:lnTo>
                    <a:pt x="3941" y="5140"/>
                  </a:lnTo>
                  <a:lnTo>
                    <a:pt x="3837" y="5085"/>
                  </a:lnTo>
                  <a:lnTo>
                    <a:pt x="3741" y="5034"/>
                  </a:lnTo>
                  <a:lnTo>
                    <a:pt x="3657" y="4990"/>
                  </a:lnTo>
                  <a:lnTo>
                    <a:pt x="3580" y="4950"/>
                  </a:lnTo>
                  <a:lnTo>
                    <a:pt x="3515" y="4917"/>
                  </a:lnTo>
                  <a:lnTo>
                    <a:pt x="3459" y="4888"/>
                  </a:lnTo>
                  <a:lnTo>
                    <a:pt x="3412" y="4866"/>
                  </a:lnTo>
                  <a:lnTo>
                    <a:pt x="3375" y="4849"/>
                  </a:lnTo>
                  <a:lnTo>
                    <a:pt x="3348" y="4837"/>
                  </a:lnTo>
                  <a:lnTo>
                    <a:pt x="3331" y="4831"/>
                  </a:lnTo>
                  <a:lnTo>
                    <a:pt x="3326" y="4830"/>
                  </a:lnTo>
                  <a:lnTo>
                    <a:pt x="3324" y="4830"/>
                  </a:lnTo>
                  <a:lnTo>
                    <a:pt x="3323" y="4832"/>
                  </a:lnTo>
                  <a:lnTo>
                    <a:pt x="3325" y="4835"/>
                  </a:lnTo>
                  <a:lnTo>
                    <a:pt x="3326" y="4641"/>
                  </a:lnTo>
                  <a:lnTo>
                    <a:pt x="3327" y="4448"/>
                  </a:lnTo>
                  <a:lnTo>
                    <a:pt x="3328" y="4255"/>
                  </a:lnTo>
                  <a:lnTo>
                    <a:pt x="3328" y="4061"/>
                  </a:lnTo>
                  <a:lnTo>
                    <a:pt x="3329" y="3868"/>
                  </a:lnTo>
                  <a:lnTo>
                    <a:pt x="3330" y="3675"/>
                  </a:lnTo>
                  <a:lnTo>
                    <a:pt x="3330" y="3482"/>
                  </a:lnTo>
                  <a:lnTo>
                    <a:pt x="3331" y="3288"/>
                  </a:lnTo>
                  <a:lnTo>
                    <a:pt x="3332" y="3095"/>
                  </a:lnTo>
                  <a:lnTo>
                    <a:pt x="3332" y="2901"/>
                  </a:lnTo>
                  <a:lnTo>
                    <a:pt x="3333" y="2708"/>
                  </a:lnTo>
                  <a:lnTo>
                    <a:pt x="3334" y="2514"/>
                  </a:lnTo>
                  <a:lnTo>
                    <a:pt x="3336" y="2321"/>
                  </a:lnTo>
                  <a:lnTo>
                    <a:pt x="3336" y="2128"/>
                  </a:lnTo>
                  <a:lnTo>
                    <a:pt x="3337" y="1935"/>
                  </a:lnTo>
                  <a:lnTo>
                    <a:pt x="3338" y="1741"/>
                  </a:lnTo>
                  <a:lnTo>
                    <a:pt x="3297" y="1720"/>
                  </a:lnTo>
                  <a:lnTo>
                    <a:pt x="3258" y="1701"/>
                  </a:lnTo>
                  <a:lnTo>
                    <a:pt x="3222" y="1684"/>
                  </a:lnTo>
                  <a:lnTo>
                    <a:pt x="3187" y="1669"/>
                  </a:lnTo>
                  <a:lnTo>
                    <a:pt x="3153" y="1656"/>
                  </a:lnTo>
                  <a:lnTo>
                    <a:pt x="3122" y="1646"/>
                  </a:lnTo>
                  <a:lnTo>
                    <a:pt x="3092" y="1638"/>
                  </a:lnTo>
                  <a:lnTo>
                    <a:pt x="3064" y="1631"/>
                  </a:lnTo>
                  <a:lnTo>
                    <a:pt x="3037" y="1628"/>
                  </a:lnTo>
                  <a:lnTo>
                    <a:pt x="3012" y="1626"/>
                  </a:lnTo>
                  <a:lnTo>
                    <a:pt x="3001" y="1626"/>
                  </a:lnTo>
                  <a:lnTo>
                    <a:pt x="2989" y="1627"/>
                  </a:lnTo>
                  <a:lnTo>
                    <a:pt x="2978" y="1628"/>
                  </a:lnTo>
                  <a:lnTo>
                    <a:pt x="2968" y="1629"/>
                  </a:lnTo>
                  <a:lnTo>
                    <a:pt x="2958" y="1631"/>
                  </a:lnTo>
                  <a:lnTo>
                    <a:pt x="2948" y="1635"/>
                  </a:lnTo>
                  <a:lnTo>
                    <a:pt x="2939" y="1638"/>
                  </a:lnTo>
                  <a:lnTo>
                    <a:pt x="2930" y="1642"/>
                  </a:lnTo>
                  <a:lnTo>
                    <a:pt x="2922" y="1646"/>
                  </a:lnTo>
                  <a:lnTo>
                    <a:pt x="2914" y="1651"/>
                  </a:lnTo>
                  <a:lnTo>
                    <a:pt x="2906" y="1656"/>
                  </a:lnTo>
                  <a:lnTo>
                    <a:pt x="2900" y="1662"/>
                  </a:lnTo>
                  <a:lnTo>
                    <a:pt x="2901" y="1847"/>
                  </a:lnTo>
                  <a:lnTo>
                    <a:pt x="2903" y="2033"/>
                  </a:lnTo>
                  <a:lnTo>
                    <a:pt x="2904" y="2217"/>
                  </a:lnTo>
                  <a:lnTo>
                    <a:pt x="2905" y="2403"/>
                  </a:lnTo>
                  <a:lnTo>
                    <a:pt x="2907" y="2587"/>
                  </a:lnTo>
                  <a:lnTo>
                    <a:pt x="2908" y="2773"/>
                  </a:lnTo>
                  <a:lnTo>
                    <a:pt x="2910" y="2957"/>
                  </a:lnTo>
                  <a:lnTo>
                    <a:pt x="2911" y="3143"/>
                  </a:lnTo>
                  <a:lnTo>
                    <a:pt x="2914" y="3327"/>
                  </a:lnTo>
                  <a:lnTo>
                    <a:pt x="2915" y="3512"/>
                  </a:lnTo>
                  <a:lnTo>
                    <a:pt x="2916" y="3697"/>
                  </a:lnTo>
                  <a:lnTo>
                    <a:pt x="2918" y="3882"/>
                  </a:lnTo>
                  <a:lnTo>
                    <a:pt x="2919" y="4068"/>
                  </a:lnTo>
                  <a:lnTo>
                    <a:pt x="2921" y="4252"/>
                  </a:lnTo>
                  <a:lnTo>
                    <a:pt x="2922" y="4438"/>
                  </a:lnTo>
                  <a:lnTo>
                    <a:pt x="2923" y="4622"/>
                  </a:lnTo>
                  <a:lnTo>
                    <a:pt x="2827" y="4580"/>
                  </a:lnTo>
                  <a:lnTo>
                    <a:pt x="2731" y="4537"/>
                  </a:lnTo>
                  <a:lnTo>
                    <a:pt x="2638" y="4494"/>
                  </a:lnTo>
                  <a:lnTo>
                    <a:pt x="2545" y="4451"/>
                  </a:lnTo>
                  <a:lnTo>
                    <a:pt x="2455" y="4407"/>
                  </a:lnTo>
                  <a:lnTo>
                    <a:pt x="2366" y="4361"/>
                  </a:lnTo>
                  <a:lnTo>
                    <a:pt x="2279" y="4315"/>
                  </a:lnTo>
                  <a:lnTo>
                    <a:pt x="2194" y="4270"/>
                  </a:lnTo>
                  <a:lnTo>
                    <a:pt x="2111" y="4223"/>
                  </a:lnTo>
                  <a:lnTo>
                    <a:pt x="2029" y="4176"/>
                  </a:lnTo>
                  <a:lnTo>
                    <a:pt x="1948" y="4129"/>
                  </a:lnTo>
                  <a:lnTo>
                    <a:pt x="1870" y="4079"/>
                  </a:lnTo>
                  <a:lnTo>
                    <a:pt x="1793" y="4031"/>
                  </a:lnTo>
                  <a:lnTo>
                    <a:pt x="1719" y="3982"/>
                  </a:lnTo>
                  <a:lnTo>
                    <a:pt x="1645" y="3931"/>
                  </a:lnTo>
                  <a:lnTo>
                    <a:pt x="1574" y="3881"/>
                  </a:lnTo>
                  <a:lnTo>
                    <a:pt x="1574" y="3789"/>
                  </a:lnTo>
                  <a:lnTo>
                    <a:pt x="1575" y="3697"/>
                  </a:lnTo>
                  <a:lnTo>
                    <a:pt x="1576" y="3605"/>
                  </a:lnTo>
                  <a:lnTo>
                    <a:pt x="1576" y="3513"/>
                  </a:lnTo>
                  <a:lnTo>
                    <a:pt x="1577" y="3421"/>
                  </a:lnTo>
                  <a:lnTo>
                    <a:pt x="1578" y="3329"/>
                  </a:lnTo>
                  <a:lnTo>
                    <a:pt x="1579" y="3237"/>
                  </a:lnTo>
                  <a:lnTo>
                    <a:pt x="1579" y="3145"/>
                  </a:lnTo>
                  <a:lnTo>
                    <a:pt x="1580" y="3054"/>
                  </a:lnTo>
                  <a:lnTo>
                    <a:pt x="1581" y="2962"/>
                  </a:lnTo>
                  <a:lnTo>
                    <a:pt x="1581" y="2869"/>
                  </a:lnTo>
                  <a:lnTo>
                    <a:pt x="1582" y="2778"/>
                  </a:lnTo>
                  <a:lnTo>
                    <a:pt x="1583" y="2686"/>
                  </a:lnTo>
                  <a:lnTo>
                    <a:pt x="1584" y="2594"/>
                  </a:lnTo>
                  <a:lnTo>
                    <a:pt x="1584" y="2501"/>
                  </a:lnTo>
                  <a:lnTo>
                    <a:pt x="1586" y="2410"/>
                  </a:lnTo>
                  <a:lnTo>
                    <a:pt x="1599" y="2394"/>
                  </a:lnTo>
                  <a:lnTo>
                    <a:pt x="1615" y="2380"/>
                  </a:lnTo>
                  <a:lnTo>
                    <a:pt x="1631" y="2367"/>
                  </a:lnTo>
                  <a:lnTo>
                    <a:pt x="1647" y="2357"/>
                  </a:lnTo>
                  <a:lnTo>
                    <a:pt x="1664" y="2347"/>
                  </a:lnTo>
                  <a:lnTo>
                    <a:pt x="1681" y="2338"/>
                  </a:lnTo>
                  <a:lnTo>
                    <a:pt x="1699" y="2332"/>
                  </a:lnTo>
                  <a:lnTo>
                    <a:pt x="1718" y="2326"/>
                  </a:lnTo>
                  <a:lnTo>
                    <a:pt x="1737" y="2322"/>
                  </a:lnTo>
                  <a:lnTo>
                    <a:pt x="1757" y="2320"/>
                  </a:lnTo>
                  <a:lnTo>
                    <a:pt x="1778" y="2319"/>
                  </a:lnTo>
                  <a:lnTo>
                    <a:pt x="1799" y="2320"/>
                  </a:lnTo>
                  <a:lnTo>
                    <a:pt x="1821" y="2322"/>
                  </a:lnTo>
                  <a:lnTo>
                    <a:pt x="1843" y="2325"/>
                  </a:lnTo>
                  <a:lnTo>
                    <a:pt x="1866" y="2331"/>
                  </a:lnTo>
                  <a:lnTo>
                    <a:pt x="1889" y="2337"/>
                  </a:lnTo>
                  <a:lnTo>
                    <a:pt x="1914" y="2345"/>
                  </a:lnTo>
                  <a:lnTo>
                    <a:pt x="1939" y="2354"/>
                  </a:lnTo>
                  <a:lnTo>
                    <a:pt x="1965" y="2365"/>
                  </a:lnTo>
                  <a:lnTo>
                    <a:pt x="1990" y="2378"/>
                  </a:lnTo>
                  <a:lnTo>
                    <a:pt x="2017" y="2392"/>
                  </a:lnTo>
                  <a:lnTo>
                    <a:pt x="2044" y="2407"/>
                  </a:lnTo>
                  <a:lnTo>
                    <a:pt x="2073" y="2423"/>
                  </a:lnTo>
                  <a:lnTo>
                    <a:pt x="2101" y="2441"/>
                  </a:lnTo>
                  <a:lnTo>
                    <a:pt x="2130" y="2462"/>
                  </a:lnTo>
                  <a:lnTo>
                    <a:pt x="2160" y="2483"/>
                  </a:lnTo>
                  <a:lnTo>
                    <a:pt x="2190" y="2506"/>
                  </a:lnTo>
                  <a:lnTo>
                    <a:pt x="2221" y="2529"/>
                  </a:lnTo>
                  <a:lnTo>
                    <a:pt x="2253" y="2555"/>
                  </a:lnTo>
                  <a:lnTo>
                    <a:pt x="2286" y="2582"/>
                  </a:lnTo>
                  <a:lnTo>
                    <a:pt x="2319" y="2611"/>
                  </a:lnTo>
                  <a:lnTo>
                    <a:pt x="2352" y="2641"/>
                  </a:lnTo>
                  <a:lnTo>
                    <a:pt x="2355" y="2730"/>
                  </a:lnTo>
                  <a:lnTo>
                    <a:pt x="2360" y="2819"/>
                  </a:lnTo>
                  <a:lnTo>
                    <a:pt x="2364" y="2908"/>
                  </a:lnTo>
                  <a:lnTo>
                    <a:pt x="2367" y="2997"/>
                  </a:lnTo>
                  <a:lnTo>
                    <a:pt x="2371" y="3085"/>
                  </a:lnTo>
                  <a:lnTo>
                    <a:pt x="2375" y="3174"/>
                  </a:lnTo>
                  <a:lnTo>
                    <a:pt x="2379" y="3263"/>
                  </a:lnTo>
                  <a:lnTo>
                    <a:pt x="2382" y="3352"/>
                  </a:lnTo>
                  <a:lnTo>
                    <a:pt x="2372" y="3373"/>
                  </a:lnTo>
                  <a:lnTo>
                    <a:pt x="2363" y="3392"/>
                  </a:lnTo>
                  <a:lnTo>
                    <a:pt x="2357" y="3399"/>
                  </a:lnTo>
                  <a:lnTo>
                    <a:pt x="2352" y="3407"/>
                  </a:lnTo>
                  <a:lnTo>
                    <a:pt x="2346" y="3413"/>
                  </a:lnTo>
                  <a:lnTo>
                    <a:pt x="2340" y="3419"/>
                  </a:lnTo>
                  <a:lnTo>
                    <a:pt x="2335" y="3424"/>
                  </a:lnTo>
                  <a:lnTo>
                    <a:pt x="2328" y="3428"/>
                  </a:lnTo>
                  <a:lnTo>
                    <a:pt x="2323" y="3431"/>
                  </a:lnTo>
                  <a:lnTo>
                    <a:pt x="2317" y="3434"/>
                  </a:lnTo>
                  <a:lnTo>
                    <a:pt x="2310" y="3436"/>
                  </a:lnTo>
                  <a:lnTo>
                    <a:pt x="2304" y="3437"/>
                  </a:lnTo>
                  <a:lnTo>
                    <a:pt x="2297" y="3438"/>
                  </a:lnTo>
                  <a:lnTo>
                    <a:pt x="2291" y="3437"/>
                  </a:lnTo>
                  <a:lnTo>
                    <a:pt x="2284" y="3436"/>
                  </a:lnTo>
                  <a:lnTo>
                    <a:pt x="2278" y="3434"/>
                  </a:lnTo>
                  <a:lnTo>
                    <a:pt x="2270" y="3431"/>
                  </a:lnTo>
                  <a:lnTo>
                    <a:pt x="2264" y="3428"/>
                  </a:lnTo>
                  <a:lnTo>
                    <a:pt x="2257" y="3424"/>
                  </a:lnTo>
                  <a:lnTo>
                    <a:pt x="2249" y="3419"/>
                  </a:lnTo>
                  <a:lnTo>
                    <a:pt x="2242" y="3413"/>
                  </a:lnTo>
                  <a:lnTo>
                    <a:pt x="2234" y="3407"/>
                  </a:lnTo>
                  <a:lnTo>
                    <a:pt x="2219" y="3392"/>
                  </a:lnTo>
                  <a:lnTo>
                    <a:pt x="2203" y="3373"/>
                  </a:lnTo>
                  <a:lnTo>
                    <a:pt x="2187" y="3352"/>
                  </a:lnTo>
                  <a:lnTo>
                    <a:pt x="2170" y="3327"/>
                  </a:lnTo>
                  <a:lnTo>
                    <a:pt x="2170" y="3288"/>
                  </a:lnTo>
                  <a:lnTo>
                    <a:pt x="2170" y="3249"/>
                  </a:lnTo>
                  <a:lnTo>
                    <a:pt x="2170" y="3209"/>
                  </a:lnTo>
                  <a:lnTo>
                    <a:pt x="2170" y="3170"/>
                  </a:lnTo>
                  <a:lnTo>
                    <a:pt x="2170" y="3130"/>
                  </a:lnTo>
                  <a:lnTo>
                    <a:pt x="2170" y="3090"/>
                  </a:lnTo>
                  <a:lnTo>
                    <a:pt x="2170" y="3051"/>
                  </a:lnTo>
                  <a:lnTo>
                    <a:pt x="2170" y="3012"/>
                  </a:lnTo>
                  <a:close/>
                  <a:moveTo>
                    <a:pt x="4257" y="1203"/>
                  </a:moveTo>
                  <a:lnTo>
                    <a:pt x="3710" y="1203"/>
                  </a:lnTo>
                  <a:lnTo>
                    <a:pt x="3710" y="1108"/>
                  </a:lnTo>
                  <a:lnTo>
                    <a:pt x="3840" y="1108"/>
                  </a:lnTo>
                  <a:lnTo>
                    <a:pt x="3840" y="921"/>
                  </a:lnTo>
                  <a:lnTo>
                    <a:pt x="3821" y="923"/>
                  </a:lnTo>
                  <a:lnTo>
                    <a:pt x="3798" y="924"/>
                  </a:lnTo>
                  <a:lnTo>
                    <a:pt x="3772" y="925"/>
                  </a:lnTo>
                  <a:lnTo>
                    <a:pt x="3742" y="925"/>
                  </a:lnTo>
                  <a:lnTo>
                    <a:pt x="3734" y="925"/>
                  </a:lnTo>
                  <a:lnTo>
                    <a:pt x="3725" y="925"/>
                  </a:lnTo>
                  <a:lnTo>
                    <a:pt x="3717" y="924"/>
                  </a:lnTo>
                  <a:lnTo>
                    <a:pt x="3710" y="924"/>
                  </a:lnTo>
                  <a:lnTo>
                    <a:pt x="3710" y="833"/>
                  </a:lnTo>
                  <a:lnTo>
                    <a:pt x="3718" y="833"/>
                  </a:lnTo>
                  <a:lnTo>
                    <a:pt x="3726" y="833"/>
                  </a:lnTo>
                  <a:lnTo>
                    <a:pt x="3768" y="832"/>
                  </a:lnTo>
                  <a:lnTo>
                    <a:pt x="3809" y="830"/>
                  </a:lnTo>
                  <a:lnTo>
                    <a:pt x="3849" y="825"/>
                  </a:lnTo>
                  <a:lnTo>
                    <a:pt x="3886" y="818"/>
                  </a:lnTo>
                  <a:lnTo>
                    <a:pt x="3921" y="811"/>
                  </a:lnTo>
                  <a:lnTo>
                    <a:pt x="3951" y="801"/>
                  </a:lnTo>
                  <a:lnTo>
                    <a:pt x="3962" y="797"/>
                  </a:lnTo>
                  <a:lnTo>
                    <a:pt x="3974" y="792"/>
                  </a:lnTo>
                  <a:lnTo>
                    <a:pt x="3984" y="787"/>
                  </a:lnTo>
                  <a:lnTo>
                    <a:pt x="3993" y="782"/>
                  </a:lnTo>
                  <a:lnTo>
                    <a:pt x="4130" y="782"/>
                  </a:lnTo>
                  <a:lnTo>
                    <a:pt x="4130" y="1108"/>
                  </a:lnTo>
                  <a:lnTo>
                    <a:pt x="4257" y="1108"/>
                  </a:lnTo>
                  <a:lnTo>
                    <a:pt x="4257" y="1203"/>
                  </a:lnTo>
                  <a:close/>
                  <a:moveTo>
                    <a:pt x="5060" y="958"/>
                  </a:moveTo>
                  <a:lnTo>
                    <a:pt x="5059" y="947"/>
                  </a:lnTo>
                  <a:lnTo>
                    <a:pt x="5058" y="936"/>
                  </a:lnTo>
                  <a:lnTo>
                    <a:pt x="5055" y="927"/>
                  </a:lnTo>
                  <a:lnTo>
                    <a:pt x="5052" y="917"/>
                  </a:lnTo>
                  <a:lnTo>
                    <a:pt x="5048" y="908"/>
                  </a:lnTo>
                  <a:lnTo>
                    <a:pt x="5043" y="901"/>
                  </a:lnTo>
                  <a:lnTo>
                    <a:pt x="5036" y="894"/>
                  </a:lnTo>
                  <a:lnTo>
                    <a:pt x="5030" y="888"/>
                  </a:lnTo>
                  <a:lnTo>
                    <a:pt x="5021" y="883"/>
                  </a:lnTo>
                  <a:lnTo>
                    <a:pt x="5012" y="877"/>
                  </a:lnTo>
                  <a:lnTo>
                    <a:pt x="5002" y="874"/>
                  </a:lnTo>
                  <a:lnTo>
                    <a:pt x="4991" y="871"/>
                  </a:lnTo>
                  <a:lnTo>
                    <a:pt x="4979" y="868"/>
                  </a:lnTo>
                  <a:lnTo>
                    <a:pt x="4966" y="866"/>
                  </a:lnTo>
                  <a:lnTo>
                    <a:pt x="4952" y="865"/>
                  </a:lnTo>
                  <a:lnTo>
                    <a:pt x="4938" y="864"/>
                  </a:lnTo>
                  <a:lnTo>
                    <a:pt x="4916" y="865"/>
                  </a:lnTo>
                  <a:lnTo>
                    <a:pt x="4897" y="868"/>
                  </a:lnTo>
                  <a:lnTo>
                    <a:pt x="4888" y="870"/>
                  </a:lnTo>
                  <a:lnTo>
                    <a:pt x="4880" y="872"/>
                  </a:lnTo>
                  <a:lnTo>
                    <a:pt x="4874" y="875"/>
                  </a:lnTo>
                  <a:lnTo>
                    <a:pt x="4868" y="878"/>
                  </a:lnTo>
                  <a:lnTo>
                    <a:pt x="4862" y="881"/>
                  </a:lnTo>
                  <a:lnTo>
                    <a:pt x="4857" y="886"/>
                  </a:lnTo>
                  <a:lnTo>
                    <a:pt x="4852" y="890"/>
                  </a:lnTo>
                  <a:lnTo>
                    <a:pt x="4849" y="895"/>
                  </a:lnTo>
                  <a:lnTo>
                    <a:pt x="4847" y="900"/>
                  </a:lnTo>
                  <a:lnTo>
                    <a:pt x="4845" y="906"/>
                  </a:lnTo>
                  <a:lnTo>
                    <a:pt x="4844" y="912"/>
                  </a:lnTo>
                  <a:lnTo>
                    <a:pt x="4844" y="919"/>
                  </a:lnTo>
                  <a:lnTo>
                    <a:pt x="4844" y="925"/>
                  </a:lnTo>
                  <a:lnTo>
                    <a:pt x="4845" y="932"/>
                  </a:lnTo>
                  <a:lnTo>
                    <a:pt x="4847" y="937"/>
                  </a:lnTo>
                  <a:lnTo>
                    <a:pt x="4850" y="943"/>
                  </a:lnTo>
                  <a:lnTo>
                    <a:pt x="4855" y="948"/>
                  </a:lnTo>
                  <a:lnTo>
                    <a:pt x="4859" y="952"/>
                  </a:lnTo>
                  <a:lnTo>
                    <a:pt x="4865" y="957"/>
                  </a:lnTo>
                  <a:lnTo>
                    <a:pt x="4872" y="961"/>
                  </a:lnTo>
                  <a:lnTo>
                    <a:pt x="4879" y="964"/>
                  </a:lnTo>
                  <a:lnTo>
                    <a:pt x="4887" y="967"/>
                  </a:lnTo>
                  <a:lnTo>
                    <a:pt x="4895" y="969"/>
                  </a:lnTo>
                  <a:lnTo>
                    <a:pt x="4904" y="972"/>
                  </a:lnTo>
                  <a:lnTo>
                    <a:pt x="4923" y="975"/>
                  </a:lnTo>
                  <a:lnTo>
                    <a:pt x="4945" y="976"/>
                  </a:lnTo>
                  <a:lnTo>
                    <a:pt x="4959" y="976"/>
                  </a:lnTo>
                  <a:lnTo>
                    <a:pt x="4973" y="975"/>
                  </a:lnTo>
                  <a:lnTo>
                    <a:pt x="4988" y="974"/>
                  </a:lnTo>
                  <a:lnTo>
                    <a:pt x="5002" y="972"/>
                  </a:lnTo>
                  <a:lnTo>
                    <a:pt x="5031" y="966"/>
                  </a:lnTo>
                  <a:lnTo>
                    <a:pt x="5060" y="958"/>
                  </a:lnTo>
                  <a:close/>
                  <a:moveTo>
                    <a:pt x="4579" y="1105"/>
                  </a:moveTo>
                  <a:lnTo>
                    <a:pt x="4807" y="1095"/>
                  </a:lnTo>
                  <a:lnTo>
                    <a:pt x="4816" y="1104"/>
                  </a:lnTo>
                  <a:lnTo>
                    <a:pt x="4826" y="1110"/>
                  </a:lnTo>
                  <a:lnTo>
                    <a:pt x="4837" y="1115"/>
                  </a:lnTo>
                  <a:lnTo>
                    <a:pt x="4850" y="1121"/>
                  </a:lnTo>
                  <a:lnTo>
                    <a:pt x="4865" y="1124"/>
                  </a:lnTo>
                  <a:lnTo>
                    <a:pt x="4881" y="1127"/>
                  </a:lnTo>
                  <a:lnTo>
                    <a:pt x="4899" y="1128"/>
                  </a:lnTo>
                  <a:lnTo>
                    <a:pt x="4918" y="1128"/>
                  </a:lnTo>
                  <a:lnTo>
                    <a:pt x="4934" y="1128"/>
                  </a:lnTo>
                  <a:lnTo>
                    <a:pt x="4948" y="1127"/>
                  </a:lnTo>
                  <a:lnTo>
                    <a:pt x="4962" y="1125"/>
                  </a:lnTo>
                  <a:lnTo>
                    <a:pt x="4975" y="1123"/>
                  </a:lnTo>
                  <a:lnTo>
                    <a:pt x="4988" y="1120"/>
                  </a:lnTo>
                  <a:lnTo>
                    <a:pt x="4999" y="1115"/>
                  </a:lnTo>
                  <a:lnTo>
                    <a:pt x="5008" y="1110"/>
                  </a:lnTo>
                  <a:lnTo>
                    <a:pt x="5018" y="1105"/>
                  </a:lnTo>
                  <a:lnTo>
                    <a:pt x="5025" y="1098"/>
                  </a:lnTo>
                  <a:lnTo>
                    <a:pt x="5033" y="1091"/>
                  </a:lnTo>
                  <a:lnTo>
                    <a:pt x="5038" y="1083"/>
                  </a:lnTo>
                  <a:lnTo>
                    <a:pt x="5044" y="1075"/>
                  </a:lnTo>
                  <a:lnTo>
                    <a:pt x="5048" y="1065"/>
                  </a:lnTo>
                  <a:lnTo>
                    <a:pt x="5051" y="1055"/>
                  </a:lnTo>
                  <a:lnTo>
                    <a:pt x="5053" y="1045"/>
                  </a:lnTo>
                  <a:lnTo>
                    <a:pt x="5055" y="1033"/>
                  </a:lnTo>
                  <a:lnTo>
                    <a:pt x="5034" y="1038"/>
                  </a:lnTo>
                  <a:lnTo>
                    <a:pt x="5014" y="1043"/>
                  </a:lnTo>
                  <a:lnTo>
                    <a:pt x="4991" y="1048"/>
                  </a:lnTo>
                  <a:lnTo>
                    <a:pt x="4967" y="1052"/>
                  </a:lnTo>
                  <a:lnTo>
                    <a:pt x="4944" y="1054"/>
                  </a:lnTo>
                  <a:lnTo>
                    <a:pt x="4919" y="1056"/>
                  </a:lnTo>
                  <a:lnTo>
                    <a:pt x="4892" y="1057"/>
                  </a:lnTo>
                  <a:lnTo>
                    <a:pt x="4865" y="1058"/>
                  </a:lnTo>
                  <a:lnTo>
                    <a:pt x="4835" y="1057"/>
                  </a:lnTo>
                  <a:lnTo>
                    <a:pt x="4806" y="1055"/>
                  </a:lnTo>
                  <a:lnTo>
                    <a:pt x="4779" y="1053"/>
                  </a:lnTo>
                  <a:lnTo>
                    <a:pt x="4753" y="1049"/>
                  </a:lnTo>
                  <a:lnTo>
                    <a:pt x="4727" y="1043"/>
                  </a:lnTo>
                  <a:lnTo>
                    <a:pt x="4703" y="1037"/>
                  </a:lnTo>
                  <a:lnTo>
                    <a:pt x="4680" y="1030"/>
                  </a:lnTo>
                  <a:lnTo>
                    <a:pt x="4658" y="1021"/>
                  </a:lnTo>
                  <a:lnTo>
                    <a:pt x="4638" y="1011"/>
                  </a:lnTo>
                  <a:lnTo>
                    <a:pt x="4620" y="1002"/>
                  </a:lnTo>
                  <a:lnTo>
                    <a:pt x="4612" y="996"/>
                  </a:lnTo>
                  <a:lnTo>
                    <a:pt x="4604" y="991"/>
                  </a:lnTo>
                  <a:lnTo>
                    <a:pt x="4598" y="984"/>
                  </a:lnTo>
                  <a:lnTo>
                    <a:pt x="4593" y="979"/>
                  </a:lnTo>
                  <a:lnTo>
                    <a:pt x="4587" y="973"/>
                  </a:lnTo>
                  <a:lnTo>
                    <a:pt x="4583" y="967"/>
                  </a:lnTo>
                  <a:lnTo>
                    <a:pt x="4580" y="961"/>
                  </a:lnTo>
                  <a:lnTo>
                    <a:pt x="4577" y="954"/>
                  </a:lnTo>
                  <a:lnTo>
                    <a:pt x="4574" y="948"/>
                  </a:lnTo>
                  <a:lnTo>
                    <a:pt x="4572" y="940"/>
                  </a:lnTo>
                  <a:lnTo>
                    <a:pt x="4571" y="934"/>
                  </a:lnTo>
                  <a:lnTo>
                    <a:pt x="4571" y="927"/>
                  </a:lnTo>
                  <a:lnTo>
                    <a:pt x="4571" y="919"/>
                  </a:lnTo>
                  <a:lnTo>
                    <a:pt x="4572" y="910"/>
                  </a:lnTo>
                  <a:lnTo>
                    <a:pt x="4574" y="903"/>
                  </a:lnTo>
                  <a:lnTo>
                    <a:pt x="4578" y="894"/>
                  </a:lnTo>
                  <a:lnTo>
                    <a:pt x="4582" y="887"/>
                  </a:lnTo>
                  <a:lnTo>
                    <a:pt x="4586" y="880"/>
                  </a:lnTo>
                  <a:lnTo>
                    <a:pt x="4592" y="873"/>
                  </a:lnTo>
                  <a:lnTo>
                    <a:pt x="4598" y="866"/>
                  </a:lnTo>
                  <a:lnTo>
                    <a:pt x="4606" y="860"/>
                  </a:lnTo>
                  <a:lnTo>
                    <a:pt x="4613" y="854"/>
                  </a:lnTo>
                  <a:lnTo>
                    <a:pt x="4622" y="847"/>
                  </a:lnTo>
                  <a:lnTo>
                    <a:pt x="4631" y="842"/>
                  </a:lnTo>
                  <a:lnTo>
                    <a:pt x="4642" y="836"/>
                  </a:lnTo>
                  <a:lnTo>
                    <a:pt x="4654" y="830"/>
                  </a:lnTo>
                  <a:lnTo>
                    <a:pt x="4666" y="826"/>
                  </a:lnTo>
                  <a:lnTo>
                    <a:pt x="4679" y="820"/>
                  </a:lnTo>
                  <a:lnTo>
                    <a:pt x="4706" y="812"/>
                  </a:lnTo>
                  <a:lnTo>
                    <a:pt x="4734" y="803"/>
                  </a:lnTo>
                  <a:lnTo>
                    <a:pt x="4764" y="797"/>
                  </a:lnTo>
                  <a:lnTo>
                    <a:pt x="4795" y="791"/>
                  </a:lnTo>
                  <a:lnTo>
                    <a:pt x="4827" y="787"/>
                  </a:lnTo>
                  <a:lnTo>
                    <a:pt x="4860" y="784"/>
                  </a:lnTo>
                  <a:lnTo>
                    <a:pt x="4894" y="783"/>
                  </a:lnTo>
                  <a:lnTo>
                    <a:pt x="4930" y="782"/>
                  </a:lnTo>
                  <a:lnTo>
                    <a:pt x="4974" y="783"/>
                  </a:lnTo>
                  <a:lnTo>
                    <a:pt x="5016" y="785"/>
                  </a:lnTo>
                  <a:lnTo>
                    <a:pt x="5055" y="789"/>
                  </a:lnTo>
                  <a:lnTo>
                    <a:pt x="5094" y="796"/>
                  </a:lnTo>
                  <a:lnTo>
                    <a:pt x="5129" y="803"/>
                  </a:lnTo>
                  <a:lnTo>
                    <a:pt x="5164" y="813"/>
                  </a:lnTo>
                  <a:lnTo>
                    <a:pt x="5181" y="818"/>
                  </a:lnTo>
                  <a:lnTo>
                    <a:pt x="5196" y="824"/>
                  </a:lnTo>
                  <a:lnTo>
                    <a:pt x="5212" y="830"/>
                  </a:lnTo>
                  <a:lnTo>
                    <a:pt x="5227" y="836"/>
                  </a:lnTo>
                  <a:lnTo>
                    <a:pt x="5241" y="844"/>
                  </a:lnTo>
                  <a:lnTo>
                    <a:pt x="5254" y="851"/>
                  </a:lnTo>
                  <a:lnTo>
                    <a:pt x="5267" y="860"/>
                  </a:lnTo>
                  <a:lnTo>
                    <a:pt x="5279" y="868"/>
                  </a:lnTo>
                  <a:lnTo>
                    <a:pt x="5289" y="877"/>
                  </a:lnTo>
                  <a:lnTo>
                    <a:pt x="5298" y="886"/>
                  </a:lnTo>
                  <a:lnTo>
                    <a:pt x="5308" y="895"/>
                  </a:lnTo>
                  <a:lnTo>
                    <a:pt x="5315" y="905"/>
                  </a:lnTo>
                  <a:lnTo>
                    <a:pt x="5322" y="916"/>
                  </a:lnTo>
                  <a:lnTo>
                    <a:pt x="5328" y="927"/>
                  </a:lnTo>
                  <a:lnTo>
                    <a:pt x="5333" y="937"/>
                  </a:lnTo>
                  <a:lnTo>
                    <a:pt x="5337" y="949"/>
                  </a:lnTo>
                  <a:lnTo>
                    <a:pt x="5340" y="961"/>
                  </a:lnTo>
                  <a:lnTo>
                    <a:pt x="5343" y="973"/>
                  </a:lnTo>
                  <a:lnTo>
                    <a:pt x="5344" y="986"/>
                  </a:lnTo>
                  <a:lnTo>
                    <a:pt x="5344" y="998"/>
                  </a:lnTo>
                  <a:lnTo>
                    <a:pt x="5344" y="1010"/>
                  </a:lnTo>
                  <a:lnTo>
                    <a:pt x="5343" y="1021"/>
                  </a:lnTo>
                  <a:lnTo>
                    <a:pt x="5341" y="1033"/>
                  </a:lnTo>
                  <a:lnTo>
                    <a:pt x="5338" y="1043"/>
                  </a:lnTo>
                  <a:lnTo>
                    <a:pt x="5333" y="1053"/>
                  </a:lnTo>
                  <a:lnTo>
                    <a:pt x="5329" y="1064"/>
                  </a:lnTo>
                  <a:lnTo>
                    <a:pt x="5324" y="1073"/>
                  </a:lnTo>
                  <a:lnTo>
                    <a:pt x="5317" y="1083"/>
                  </a:lnTo>
                  <a:lnTo>
                    <a:pt x="5311" y="1093"/>
                  </a:lnTo>
                  <a:lnTo>
                    <a:pt x="5302" y="1101"/>
                  </a:lnTo>
                  <a:lnTo>
                    <a:pt x="5294" y="1110"/>
                  </a:lnTo>
                  <a:lnTo>
                    <a:pt x="5284" y="1119"/>
                  </a:lnTo>
                  <a:lnTo>
                    <a:pt x="5273" y="1127"/>
                  </a:lnTo>
                  <a:lnTo>
                    <a:pt x="5263" y="1135"/>
                  </a:lnTo>
                  <a:lnTo>
                    <a:pt x="5250" y="1142"/>
                  </a:lnTo>
                  <a:lnTo>
                    <a:pt x="5237" y="1150"/>
                  </a:lnTo>
                  <a:lnTo>
                    <a:pt x="5223" y="1156"/>
                  </a:lnTo>
                  <a:lnTo>
                    <a:pt x="5209" y="1163"/>
                  </a:lnTo>
                  <a:lnTo>
                    <a:pt x="5193" y="1169"/>
                  </a:lnTo>
                  <a:lnTo>
                    <a:pt x="5177" y="1174"/>
                  </a:lnTo>
                  <a:lnTo>
                    <a:pt x="5160" y="1180"/>
                  </a:lnTo>
                  <a:lnTo>
                    <a:pt x="5142" y="1184"/>
                  </a:lnTo>
                  <a:lnTo>
                    <a:pt x="5123" y="1188"/>
                  </a:lnTo>
                  <a:lnTo>
                    <a:pt x="5104" y="1193"/>
                  </a:lnTo>
                  <a:lnTo>
                    <a:pt x="5083" y="1196"/>
                  </a:lnTo>
                  <a:lnTo>
                    <a:pt x="5063" y="1199"/>
                  </a:lnTo>
                  <a:lnTo>
                    <a:pt x="5040" y="1201"/>
                  </a:lnTo>
                  <a:lnTo>
                    <a:pt x="5018" y="1203"/>
                  </a:lnTo>
                  <a:lnTo>
                    <a:pt x="4971" y="1205"/>
                  </a:lnTo>
                  <a:lnTo>
                    <a:pt x="4919" y="1207"/>
                  </a:lnTo>
                  <a:lnTo>
                    <a:pt x="4886" y="1207"/>
                  </a:lnTo>
                  <a:lnTo>
                    <a:pt x="4855" y="1205"/>
                  </a:lnTo>
                  <a:lnTo>
                    <a:pt x="4825" y="1203"/>
                  </a:lnTo>
                  <a:lnTo>
                    <a:pt x="4796" y="1200"/>
                  </a:lnTo>
                  <a:lnTo>
                    <a:pt x="4769" y="1197"/>
                  </a:lnTo>
                  <a:lnTo>
                    <a:pt x="4743" y="1193"/>
                  </a:lnTo>
                  <a:lnTo>
                    <a:pt x="4718" y="1187"/>
                  </a:lnTo>
                  <a:lnTo>
                    <a:pt x="4695" y="1181"/>
                  </a:lnTo>
                  <a:lnTo>
                    <a:pt x="4673" y="1174"/>
                  </a:lnTo>
                  <a:lnTo>
                    <a:pt x="4654" y="1167"/>
                  </a:lnTo>
                  <a:lnTo>
                    <a:pt x="4637" y="1158"/>
                  </a:lnTo>
                  <a:lnTo>
                    <a:pt x="4621" y="1150"/>
                  </a:lnTo>
                  <a:lnTo>
                    <a:pt x="4608" y="1139"/>
                  </a:lnTo>
                  <a:lnTo>
                    <a:pt x="4596" y="1128"/>
                  </a:lnTo>
                  <a:lnTo>
                    <a:pt x="4586" y="1116"/>
                  </a:lnTo>
                  <a:lnTo>
                    <a:pt x="4579" y="1105"/>
                  </a:lnTo>
                  <a:close/>
                  <a:moveTo>
                    <a:pt x="5722" y="994"/>
                  </a:moveTo>
                  <a:lnTo>
                    <a:pt x="5969" y="994"/>
                  </a:lnTo>
                  <a:lnTo>
                    <a:pt x="5969" y="880"/>
                  </a:lnTo>
                  <a:lnTo>
                    <a:pt x="5722" y="994"/>
                  </a:lnTo>
                  <a:close/>
                  <a:moveTo>
                    <a:pt x="6336" y="1203"/>
                  </a:moveTo>
                  <a:lnTo>
                    <a:pt x="5858" y="1203"/>
                  </a:lnTo>
                  <a:lnTo>
                    <a:pt x="5858" y="1120"/>
                  </a:lnTo>
                  <a:lnTo>
                    <a:pt x="5969" y="1120"/>
                  </a:lnTo>
                  <a:lnTo>
                    <a:pt x="5969" y="1067"/>
                  </a:lnTo>
                  <a:lnTo>
                    <a:pt x="5585" y="1067"/>
                  </a:lnTo>
                  <a:lnTo>
                    <a:pt x="5533" y="981"/>
                  </a:lnTo>
                  <a:lnTo>
                    <a:pt x="5960" y="782"/>
                  </a:lnTo>
                  <a:lnTo>
                    <a:pt x="6243" y="782"/>
                  </a:lnTo>
                  <a:lnTo>
                    <a:pt x="6243" y="994"/>
                  </a:lnTo>
                  <a:lnTo>
                    <a:pt x="6336" y="994"/>
                  </a:lnTo>
                  <a:lnTo>
                    <a:pt x="6336" y="1067"/>
                  </a:lnTo>
                  <a:lnTo>
                    <a:pt x="6243" y="1067"/>
                  </a:lnTo>
                  <a:lnTo>
                    <a:pt x="6243" y="1120"/>
                  </a:lnTo>
                  <a:lnTo>
                    <a:pt x="6336" y="1120"/>
                  </a:lnTo>
                  <a:lnTo>
                    <a:pt x="6336" y="1203"/>
                  </a:lnTo>
                  <a:close/>
                  <a:moveTo>
                    <a:pt x="7115" y="1073"/>
                  </a:moveTo>
                  <a:lnTo>
                    <a:pt x="7304" y="1073"/>
                  </a:lnTo>
                  <a:lnTo>
                    <a:pt x="7296" y="1203"/>
                  </a:lnTo>
                  <a:lnTo>
                    <a:pt x="6569" y="1203"/>
                  </a:lnTo>
                  <a:lnTo>
                    <a:pt x="6568" y="1194"/>
                  </a:lnTo>
                  <a:lnTo>
                    <a:pt x="6568" y="1190"/>
                  </a:lnTo>
                  <a:lnTo>
                    <a:pt x="6568" y="1176"/>
                  </a:lnTo>
                  <a:lnTo>
                    <a:pt x="6571" y="1163"/>
                  </a:lnTo>
                  <a:lnTo>
                    <a:pt x="6576" y="1149"/>
                  </a:lnTo>
                  <a:lnTo>
                    <a:pt x="6581" y="1136"/>
                  </a:lnTo>
                  <a:lnTo>
                    <a:pt x="6590" y="1123"/>
                  </a:lnTo>
                  <a:lnTo>
                    <a:pt x="6599" y="1111"/>
                  </a:lnTo>
                  <a:lnTo>
                    <a:pt x="6610" y="1098"/>
                  </a:lnTo>
                  <a:lnTo>
                    <a:pt x="6623" y="1087"/>
                  </a:lnTo>
                  <a:lnTo>
                    <a:pt x="6638" y="1076"/>
                  </a:lnTo>
                  <a:lnTo>
                    <a:pt x="6656" y="1064"/>
                  </a:lnTo>
                  <a:lnTo>
                    <a:pt x="6678" y="1052"/>
                  </a:lnTo>
                  <a:lnTo>
                    <a:pt x="6701" y="1040"/>
                  </a:lnTo>
                  <a:lnTo>
                    <a:pt x="6727" y="1028"/>
                  </a:lnTo>
                  <a:lnTo>
                    <a:pt x="6756" y="1017"/>
                  </a:lnTo>
                  <a:lnTo>
                    <a:pt x="6788" y="1006"/>
                  </a:lnTo>
                  <a:lnTo>
                    <a:pt x="6823" y="994"/>
                  </a:lnTo>
                  <a:lnTo>
                    <a:pt x="6877" y="975"/>
                  </a:lnTo>
                  <a:lnTo>
                    <a:pt x="6921" y="959"/>
                  </a:lnTo>
                  <a:lnTo>
                    <a:pt x="6956" y="946"/>
                  </a:lnTo>
                  <a:lnTo>
                    <a:pt x="6978" y="935"/>
                  </a:lnTo>
                  <a:lnTo>
                    <a:pt x="6986" y="931"/>
                  </a:lnTo>
                  <a:lnTo>
                    <a:pt x="6993" y="927"/>
                  </a:lnTo>
                  <a:lnTo>
                    <a:pt x="7000" y="921"/>
                  </a:lnTo>
                  <a:lnTo>
                    <a:pt x="7004" y="917"/>
                  </a:lnTo>
                  <a:lnTo>
                    <a:pt x="7008" y="913"/>
                  </a:lnTo>
                  <a:lnTo>
                    <a:pt x="7010" y="907"/>
                  </a:lnTo>
                  <a:lnTo>
                    <a:pt x="7013" y="903"/>
                  </a:lnTo>
                  <a:lnTo>
                    <a:pt x="7013" y="899"/>
                  </a:lnTo>
                  <a:lnTo>
                    <a:pt x="7013" y="894"/>
                  </a:lnTo>
                  <a:lnTo>
                    <a:pt x="7012" y="890"/>
                  </a:lnTo>
                  <a:lnTo>
                    <a:pt x="7009" y="886"/>
                  </a:lnTo>
                  <a:lnTo>
                    <a:pt x="7007" y="881"/>
                  </a:lnTo>
                  <a:lnTo>
                    <a:pt x="7004" y="878"/>
                  </a:lnTo>
                  <a:lnTo>
                    <a:pt x="7000" y="875"/>
                  </a:lnTo>
                  <a:lnTo>
                    <a:pt x="6994" y="872"/>
                  </a:lnTo>
                  <a:lnTo>
                    <a:pt x="6989" y="869"/>
                  </a:lnTo>
                  <a:lnTo>
                    <a:pt x="6983" y="866"/>
                  </a:lnTo>
                  <a:lnTo>
                    <a:pt x="6976" y="863"/>
                  </a:lnTo>
                  <a:lnTo>
                    <a:pt x="6969" y="862"/>
                  </a:lnTo>
                  <a:lnTo>
                    <a:pt x="6960" y="860"/>
                  </a:lnTo>
                  <a:lnTo>
                    <a:pt x="6941" y="858"/>
                  </a:lnTo>
                  <a:lnTo>
                    <a:pt x="6918" y="857"/>
                  </a:lnTo>
                  <a:lnTo>
                    <a:pt x="6894" y="858"/>
                  </a:lnTo>
                  <a:lnTo>
                    <a:pt x="6874" y="861"/>
                  </a:lnTo>
                  <a:lnTo>
                    <a:pt x="6865" y="863"/>
                  </a:lnTo>
                  <a:lnTo>
                    <a:pt x="6857" y="865"/>
                  </a:lnTo>
                  <a:lnTo>
                    <a:pt x="6849" y="869"/>
                  </a:lnTo>
                  <a:lnTo>
                    <a:pt x="6843" y="872"/>
                  </a:lnTo>
                  <a:lnTo>
                    <a:pt x="6837" y="875"/>
                  </a:lnTo>
                  <a:lnTo>
                    <a:pt x="6831" y="879"/>
                  </a:lnTo>
                  <a:lnTo>
                    <a:pt x="6827" y="885"/>
                  </a:lnTo>
                  <a:lnTo>
                    <a:pt x="6824" y="890"/>
                  </a:lnTo>
                  <a:lnTo>
                    <a:pt x="6820" y="895"/>
                  </a:lnTo>
                  <a:lnTo>
                    <a:pt x="6818" y="902"/>
                  </a:lnTo>
                  <a:lnTo>
                    <a:pt x="6817" y="908"/>
                  </a:lnTo>
                  <a:lnTo>
                    <a:pt x="6817" y="915"/>
                  </a:lnTo>
                  <a:lnTo>
                    <a:pt x="6582" y="912"/>
                  </a:lnTo>
                  <a:lnTo>
                    <a:pt x="6583" y="903"/>
                  </a:lnTo>
                  <a:lnTo>
                    <a:pt x="6585" y="894"/>
                  </a:lnTo>
                  <a:lnTo>
                    <a:pt x="6589" y="887"/>
                  </a:lnTo>
                  <a:lnTo>
                    <a:pt x="6592" y="879"/>
                  </a:lnTo>
                  <a:lnTo>
                    <a:pt x="6595" y="872"/>
                  </a:lnTo>
                  <a:lnTo>
                    <a:pt x="6600" y="864"/>
                  </a:lnTo>
                  <a:lnTo>
                    <a:pt x="6606" y="858"/>
                  </a:lnTo>
                  <a:lnTo>
                    <a:pt x="6612" y="851"/>
                  </a:lnTo>
                  <a:lnTo>
                    <a:pt x="6619" y="845"/>
                  </a:lnTo>
                  <a:lnTo>
                    <a:pt x="6626" y="840"/>
                  </a:lnTo>
                  <a:lnTo>
                    <a:pt x="6635" y="833"/>
                  </a:lnTo>
                  <a:lnTo>
                    <a:pt x="6643" y="829"/>
                  </a:lnTo>
                  <a:lnTo>
                    <a:pt x="6653" y="824"/>
                  </a:lnTo>
                  <a:lnTo>
                    <a:pt x="6664" y="819"/>
                  </a:lnTo>
                  <a:lnTo>
                    <a:pt x="6674" y="815"/>
                  </a:lnTo>
                  <a:lnTo>
                    <a:pt x="6686" y="811"/>
                  </a:lnTo>
                  <a:lnTo>
                    <a:pt x="6712" y="804"/>
                  </a:lnTo>
                  <a:lnTo>
                    <a:pt x="6739" y="798"/>
                  </a:lnTo>
                  <a:lnTo>
                    <a:pt x="6767" y="794"/>
                  </a:lnTo>
                  <a:lnTo>
                    <a:pt x="6797" y="789"/>
                  </a:lnTo>
                  <a:lnTo>
                    <a:pt x="6829" y="786"/>
                  </a:lnTo>
                  <a:lnTo>
                    <a:pt x="6862" y="784"/>
                  </a:lnTo>
                  <a:lnTo>
                    <a:pt x="6897" y="782"/>
                  </a:lnTo>
                  <a:lnTo>
                    <a:pt x="6933" y="782"/>
                  </a:lnTo>
                  <a:lnTo>
                    <a:pt x="6973" y="783"/>
                  </a:lnTo>
                  <a:lnTo>
                    <a:pt x="7012" y="784"/>
                  </a:lnTo>
                  <a:lnTo>
                    <a:pt x="7047" y="786"/>
                  </a:lnTo>
                  <a:lnTo>
                    <a:pt x="7081" y="790"/>
                  </a:lnTo>
                  <a:lnTo>
                    <a:pt x="7112" y="795"/>
                  </a:lnTo>
                  <a:lnTo>
                    <a:pt x="7144" y="801"/>
                  </a:lnTo>
                  <a:lnTo>
                    <a:pt x="7171" y="807"/>
                  </a:lnTo>
                  <a:lnTo>
                    <a:pt x="7197" y="816"/>
                  </a:lnTo>
                  <a:lnTo>
                    <a:pt x="7221" y="825"/>
                  </a:lnTo>
                  <a:lnTo>
                    <a:pt x="7241" y="834"/>
                  </a:lnTo>
                  <a:lnTo>
                    <a:pt x="7251" y="839"/>
                  </a:lnTo>
                  <a:lnTo>
                    <a:pt x="7260" y="844"/>
                  </a:lnTo>
                  <a:lnTo>
                    <a:pt x="7267" y="849"/>
                  </a:lnTo>
                  <a:lnTo>
                    <a:pt x="7273" y="855"/>
                  </a:lnTo>
                  <a:lnTo>
                    <a:pt x="7279" y="860"/>
                  </a:lnTo>
                  <a:lnTo>
                    <a:pt x="7284" y="866"/>
                  </a:lnTo>
                  <a:lnTo>
                    <a:pt x="7288" y="872"/>
                  </a:lnTo>
                  <a:lnTo>
                    <a:pt x="7292" y="878"/>
                  </a:lnTo>
                  <a:lnTo>
                    <a:pt x="7295" y="885"/>
                  </a:lnTo>
                  <a:lnTo>
                    <a:pt x="7297" y="891"/>
                  </a:lnTo>
                  <a:lnTo>
                    <a:pt x="7298" y="898"/>
                  </a:lnTo>
                  <a:lnTo>
                    <a:pt x="7298" y="905"/>
                  </a:lnTo>
                  <a:lnTo>
                    <a:pt x="7298" y="914"/>
                  </a:lnTo>
                  <a:lnTo>
                    <a:pt x="7295" y="922"/>
                  </a:lnTo>
                  <a:lnTo>
                    <a:pt x="7292" y="931"/>
                  </a:lnTo>
                  <a:lnTo>
                    <a:pt x="7285" y="938"/>
                  </a:lnTo>
                  <a:lnTo>
                    <a:pt x="7279" y="947"/>
                  </a:lnTo>
                  <a:lnTo>
                    <a:pt x="7270" y="954"/>
                  </a:lnTo>
                  <a:lnTo>
                    <a:pt x="7260" y="962"/>
                  </a:lnTo>
                  <a:lnTo>
                    <a:pt x="7248" y="969"/>
                  </a:lnTo>
                  <a:lnTo>
                    <a:pt x="7233" y="977"/>
                  </a:lnTo>
                  <a:lnTo>
                    <a:pt x="7215" y="986"/>
                  </a:lnTo>
                  <a:lnTo>
                    <a:pt x="7194" y="993"/>
                  </a:lnTo>
                  <a:lnTo>
                    <a:pt x="7171" y="1001"/>
                  </a:lnTo>
                  <a:lnTo>
                    <a:pt x="7145" y="1009"/>
                  </a:lnTo>
                  <a:lnTo>
                    <a:pt x="7115" y="1018"/>
                  </a:lnTo>
                  <a:lnTo>
                    <a:pt x="7082" y="1025"/>
                  </a:lnTo>
                  <a:lnTo>
                    <a:pt x="7047" y="1034"/>
                  </a:lnTo>
                  <a:lnTo>
                    <a:pt x="6992" y="1047"/>
                  </a:lnTo>
                  <a:lnTo>
                    <a:pt x="6947" y="1058"/>
                  </a:lnTo>
                  <a:lnTo>
                    <a:pt x="6912" y="1067"/>
                  </a:lnTo>
                  <a:lnTo>
                    <a:pt x="6887" y="1076"/>
                  </a:lnTo>
                  <a:lnTo>
                    <a:pt x="6868" y="1083"/>
                  </a:lnTo>
                  <a:lnTo>
                    <a:pt x="6850" y="1091"/>
                  </a:lnTo>
                  <a:lnTo>
                    <a:pt x="6835" y="1099"/>
                  </a:lnTo>
                  <a:lnTo>
                    <a:pt x="6824" y="1108"/>
                  </a:lnTo>
                  <a:lnTo>
                    <a:pt x="7111" y="1108"/>
                  </a:lnTo>
                  <a:lnTo>
                    <a:pt x="7115" y="107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noEditPoints="1"/>
            </p:cNvSpPr>
            <p:nvPr/>
          </p:nvSpPr>
          <p:spPr bwMode="auto">
            <a:xfrm>
              <a:off x="533" y="2395"/>
              <a:ext cx="944" cy="696"/>
            </a:xfrm>
            <a:custGeom>
              <a:avLst/>
              <a:gdLst>
                <a:gd name="T0" fmla="*/ 503 w 13220"/>
                <a:gd name="T1" fmla="*/ 814 h 9747"/>
                <a:gd name="T2" fmla="*/ 750 w 13220"/>
                <a:gd name="T3" fmla="*/ 995 h 9747"/>
                <a:gd name="T4" fmla="*/ 1020 w 13220"/>
                <a:gd name="T5" fmla="*/ 2052 h 9747"/>
                <a:gd name="T6" fmla="*/ 66 w 13220"/>
                <a:gd name="T7" fmla="*/ 2085 h 9747"/>
                <a:gd name="T8" fmla="*/ 779 w 13220"/>
                <a:gd name="T9" fmla="*/ 1670 h 9747"/>
                <a:gd name="T10" fmla="*/ 915 w 13220"/>
                <a:gd name="T11" fmla="*/ 2433 h 9747"/>
                <a:gd name="T12" fmla="*/ 837 w 13220"/>
                <a:gd name="T13" fmla="*/ 2867 h 9747"/>
                <a:gd name="T14" fmla="*/ 341 w 13220"/>
                <a:gd name="T15" fmla="*/ 3349 h 9747"/>
                <a:gd name="T16" fmla="*/ 222 w 13220"/>
                <a:gd name="T17" fmla="*/ 3727 h 9747"/>
                <a:gd name="T18" fmla="*/ 718 w 13220"/>
                <a:gd name="T19" fmla="*/ 3555 h 9747"/>
                <a:gd name="T20" fmla="*/ 414 w 13220"/>
                <a:gd name="T21" fmla="*/ 4409 h 9747"/>
                <a:gd name="T22" fmla="*/ 1032 w 13220"/>
                <a:gd name="T23" fmla="*/ 5141 h 9747"/>
                <a:gd name="T24" fmla="*/ 1290 w 13220"/>
                <a:gd name="T25" fmla="*/ 5249 h 9747"/>
                <a:gd name="T26" fmla="*/ 1600 w 13220"/>
                <a:gd name="T27" fmla="*/ 6086 h 9747"/>
                <a:gd name="T28" fmla="*/ 1247 w 13220"/>
                <a:gd name="T29" fmla="*/ 6337 h 9747"/>
                <a:gd name="T30" fmla="*/ 1969 w 13220"/>
                <a:gd name="T31" fmla="*/ 6628 h 9747"/>
                <a:gd name="T32" fmla="*/ 2034 w 13220"/>
                <a:gd name="T33" fmla="*/ 6899 h 9747"/>
                <a:gd name="T34" fmla="*/ 1782 w 13220"/>
                <a:gd name="T35" fmla="*/ 7139 h 9747"/>
                <a:gd name="T36" fmla="*/ 2326 w 13220"/>
                <a:gd name="T37" fmla="*/ 7070 h 9747"/>
                <a:gd name="T38" fmla="*/ 2579 w 13220"/>
                <a:gd name="T39" fmla="*/ 8019 h 9747"/>
                <a:gd name="T40" fmla="*/ 3161 w 13220"/>
                <a:gd name="T41" fmla="*/ 8195 h 9747"/>
                <a:gd name="T42" fmla="*/ 3817 w 13220"/>
                <a:gd name="T43" fmla="*/ 8035 h 9747"/>
                <a:gd name="T44" fmla="*/ 3379 w 13220"/>
                <a:gd name="T45" fmla="*/ 8107 h 9747"/>
                <a:gd name="T46" fmla="*/ 3956 w 13220"/>
                <a:gd name="T47" fmla="*/ 8312 h 9747"/>
                <a:gd name="T48" fmla="*/ 4673 w 13220"/>
                <a:gd name="T49" fmla="*/ 8533 h 9747"/>
                <a:gd name="T50" fmla="*/ 4825 w 13220"/>
                <a:gd name="T51" fmla="*/ 9159 h 9747"/>
                <a:gd name="T52" fmla="*/ 5227 w 13220"/>
                <a:gd name="T53" fmla="*/ 8845 h 9747"/>
                <a:gd name="T54" fmla="*/ 5493 w 13220"/>
                <a:gd name="T55" fmla="*/ 9522 h 9747"/>
                <a:gd name="T56" fmla="*/ 5662 w 13220"/>
                <a:gd name="T57" fmla="*/ 8980 h 9747"/>
                <a:gd name="T58" fmla="*/ 5905 w 13220"/>
                <a:gd name="T59" fmla="*/ 9568 h 9747"/>
                <a:gd name="T60" fmla="*/ 6621 w 13220"/>
                <a:gd name="T61" fmla="*/ 9552 h 9747"/>
                <a:gd name="T62" fmla="*/ 6326 w 13220"/>
                <a:gd name="T63" fmla="*/ 9398 h 9747"/>
                <a:gd name="T64" fmla="*/ 7080 w 13220"/>
                <a:gd name="T65" fmla="*/ 9384 h 9747"/>
                <a:gd name="T66" fmla="*/ 7211 w 13220"/>
                <a:gd name="T67" fmla="*/ 9113 h 9747"/>
                <a:gd name="T68" fmla="*/ 7690 w 13220"/>
                <a:gd name="T69" fmla="*/ 9138 h 9747"/>
                <a:gd name="T70" fmla="*/ 8279 w 13220"/>
                <a:gd name="T71" fmla="*/ 8760 h 9747"/>
                <a:gd name="T72" fmla="*/ 8554 w 13220"/>
                <a:gd name="T73" fmla="*/ 9168 h 9747"/>
                <a:gd name="T74" fmla="*/ 9147 w 13220"/>
                <a:gd name="T75" fmla="*/ 9006 h 9747"/>
                <a:gd name="T76" fmla="*/ 9485 w 13220"/>
                <a:gd name="T77" fmla="*/ 8698 h 9747"/>
                <a:gd name="T78" fmla="*/ 9574 w 13220"/>
                <a:gd name="T79" fmla="*/ 8300 h 9747"/>
                <a:gd name="T80" fmla="*/ 10133 w 13220"/>
                <a:gd name="T81" fmla="*/ 8084 h 9747"/>
                <a:gd name="T82" fmla="*/ 10224 w 13220"/>
                <a:gd name="T83" fmla="*/ 7920 h 9747"/>
                <a:gd name="T84" fmla="*/ 10785 w 13220"/>
                <a:gd name="T85" fmla="*/ 7933 h 9747"/>
                <a:gd name="T86" fmla="*/ 10951 w 13220"/>
                <a:gd name="T87" fmla="*/ 7166 h 9747"/>
                <a:gd name="T88" fmla="*/ 11443 w 13220"/>
                <a:gd name="T89" fmla="*/ 7286 h 9747"/>
                <a:gd name="T90" fmla="*/ 11054 w 13220"/>
                <a:gd name="T91" fmla="*/ 7347 h 9747"/>
                <a:gd name="T92" fmla="*/ 11434 w 13220"/>
                <a:gd name="T93" fmla="*/ 6851 h 9747"/>
                <a:gd name="T94" fmla="*/ 11568 w 13220"/>
                <a:gd name="T95" fmla="*/ 6460 h 9747"/>
                <a:gd name="T96" fmla="*/ 11993 w 13220"/>
                <a:gd name="T97" fmla="*/ 6075 h 9747"/>
                <a:gd name="T98" fmla="*/ 12010 w 13220"/>
                <a:gd name="T99" fmla="*/ 5924 h 9747"/>
                <a:gd name="T100" fmla="*/ 12237 w 13220"/>
                <a:gd name="T101" fmla="*/ 5210 h 9747"/>
                <a:gd name="T102" fmla="*/ 12340 w 13220"/>
                <a:gd name="T103" fmla="*/ 4207 h 9747"/>
                <a:gd name="T104" fmla="*/ 12529 w 13220"/>
                <a:gd name="T105" fmla="*/ 3833 h 9747"/>
                <a:gd name="T106" fmla="*/ 12985 w 13220"/>
                <a:gd name="T107" fmla="*/ 3852 h 9747"/>
                <a:gd name="T108" fmla="*/ 12812 w 13220"/>
                <a:gd name="T109" fmla="*/ 3612 h 9747"/>
                <a:gd name="T110" fmla="*/ 12541 w 13220"/>
                <a:gd name="T111" fmla="*/ 3451 h 9747"/>
                <a:gd name="T112" fmla="*/ 13124 w 13220"/>
                <a:gd name="T113" fmla="*/ 2934 h 9747"/>
                <a:gd name="T114" fmla="*/ 12481 w 13220"/>
                <a:gd name="T115" fmla="*/ 2597 h 9747"/>
                <a:gd name="T116" fmla="*/ 13197 w 13220"/>
                <a:gd name="T117" fmla="*/ 1219 h 9747"/>
                <a:gd name="T118" fmla="*/ 13047 w 13220"/>
                <a:gd name="T119" fmla="*/ 2300 h 9747"/>
                <a:gd name="T120" fmla="*/ 12599 w 13220"/>
                <a:gd name="T121" fmla="*/ 2049 h 9747"/>
                <a:gd name="T122" fmla="*/ 13217 w 13220"/>
                <a:gd name="T123" fmla="*/ 876 h 9747"/>
                <a:gd name="T124" fmla="*/ 12660 w 13220"/>
                <a:gd name="T125" fmla="*/ 927 h 9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20" h="9747">
                  <a:moveTo>
                    <a:pt x="927" y="419"/>
                  </a:moveTo>
                  <a:lnTo>
                    <a:pt x="699" y="429"/>
                  </a:lnTo>
                  <a:lnTo>
                    <a:pt x="654" y="432"/>
                  </a:lnTo>
                  <a:lnTo>
                    <a:pt x="610" y="434"/>
                  </a:lnTo>
                  <a:lnTo>
                    <a:pt x="567" y="438"/>
                  </a:lnTo>
                  <a:lnTo>
                    <a:pt x="527" y="441"/>
                  </a:lnTo>
                  <a:lnTo>
                    <a:pt x="486" y="444"/>
                  </a:lnTo>
                  <a:lnTo>
                    <a:pt x="447" y="448"/>
                  </a:lnTo>
                  <a:lnTo>
                    <a:pt x="409" y="453"/>
                  </a:lnTo>
                  <a:lnTo>
                    <a:pt x="373" y="457"/>
                  </a:lnTo>
                  <a:lnTo>
                    <a:pt x="373" y="456"/>
                  </a:lnTo>
                  <a:lnTo>
                    <a:pt x="403" y="442"/>
                  </a:lnTo>
                  <a:lnTo>
                    <a:pt x="433" y="428"/>
                  </a:lnTo>
                  <a:lnTo>
                    <a:pt x="464" y="413"/>
                  </a:lnTo>
                  <a:lnTo>
                    <a:pt x="495" y="397"/>
                  </a:lnTo>
                  <a:lnTo>
                    <a:pt x="527" y="381"/>
                  </a:lnTo>
                  <a:lnTo>
                    <a:pt x="557" y="364"/>
                  </a:lnTo>
                  <a:lnTo>
                    <a:pt x="587" y="348"/>
                  </a:lnTo>
                  <a:lnTo>
                    <a:pt x="616" y="330"/>
                  </a:lnTo>
                  <a:lnTo>
                    <a:pt x="915" y="158"/>
                  </a:lnTo>
                  <a:lnTo>
                    <a:pt x="908" y="0"/>
                  </a:lnTo>
                  <a:lnTo>
                    <a:pt x="150" y="34"/>
                  </a:lnTo>
                  <a:lnTo>
                    <a:pt x="156" y="166"/>
                  </a:lnTo>
                  <a:lnTo>
                    <a:pt x="389" y="155"/>
                  </a:lnTo>
                  <a:lnTo>
                    <a:pt x="438" y="153"/>
                  </a:lnTo>
                  <a:lnTo>
                    <a:pt x="485" y="150"/>
                  </a:lnTo>
                  <a:lnTo>
                    <a:pt x="530" y="148"/>
                  </a:lnTo>
                  <a:lnTo>
                    <a:pt x="572" y="145"/>
                  </a:lnTo>
                  <a:lnTo>
                    <a:pt x="612" y="142"/>
                  </a:lnTo>
                  <a:lnTo>
                    <a:pt x="651" y="138"/>
                  </a:lnTo>
                  <a:lnTo>
                    <a:pt x="688" y="135"/>
                  </a:lnTo>
                  <a:lnTo>
                    <a:pt x="723" y="132"/>
                  </a:lnTo>
                  <a:lnTo>
                    <a:pt x="724" y="135"/>
                  </a:lnTo>
                  <a:lnTo>
                    <a:pt x="693" y="149"/>
                  </a:lnTo>
                  <a:lnTo>
                    <a:pt x="661" y="164"/>
                  </a:lnTo>
                  <a:lnTo>
                    <a:pt x="630" y="180"/>
                  </a:lnTo>
                  <a:lnTo>
                    <a:pt x="597" y="196"/>
                  </a:lnTo>
                  <a:lnTo>
                    <a:pt x="565" y="212"/>
                  </a:lnTo>
                  <a:lnTo>
                    <a:pt x="534" y="230"/>
                  </a:lnTo>
                  <a:lnTo>
                    <a:pt x="504" y="247"/>
                  </a:lnTo>
                  <a:lnTo>
                    <a:pt x="475" y="263"/>
                  </a:lnTo>
                  <a:lnTo>
                    <a:pt x="169" y="440"/>
                  </a:lnTo>
                  <a:lnTo>
                    <a:pt x="175" y="586"/>
                  </a:lnTo>
                  <a:lnTo>
                    <a:pt x="933" y="551"/>
                  </a:lnTo>
                  <a:lnTo>
                    <a:pt x="927" y="419"/>
                  </a:lnTo>
                  <a:close/>
                  <a:moveTo>
                    <a:pt x="604" y="781"/>
                  </a:moveTo>
                  <a:lnTo>
                    <a:pt x="612" y="794"/>
                  </a:lnTo>
                  <a:lnTo>
                    <a:pt x="621" y="809"/>
                  </a:lnTo>
                  <a:lnTo>
                    <a:pt x="627" y="825"/>
                  </a:lnTo>
                  <a:lnTo>
                    <a:pt x="634" y="841"/>
                  </a:lnTo>
                  <a:lnTo>
                    <a:pt x="639" y="858"/>
                  </a:lnTo>
                  <a:lnTo>
                    <a:pt x="644" y="876"/>
                  </a:lnTo>
                  <a:lnTo>
                    <a:pt x="646" y="895"/>
                  </a:lnTo>
                  <a:lnTo>
                    <a:pt x="648" y="914"/>
                  </a:lnTo>
                  <a:lnTo>
                    <a:pt x="648" y="928"/>
                  </a:lnTo>
                  <a:lnTo>
                    <a:pt x="647" y="941"/>
                  </a:lnTo>
                  <a:lnTo>
                    <a:pt x="646" y="953"/>
                  </a:lnTo>
                  <a:lnTo>
                    <a:pt x="642" y="963"/>
                  </a:lnTo>
                  <a:lnTo>
                    <a:pt x="639" y="973"/>
                  </a:lnTo>
                  <a:lnTo>
                    <a:pt x="635" y="980"/>
                  </a:lnTo>
                  <a:lnTo>
                    <a:pt x="630" y="988"/>
                  </a:lnTo>
                  <a:lnTo>
                    <a:pt x="624" y="994"/>
                  </a:lnTo>
                  <a:lnTo>
                    <a:pt x="618" y="1000"/>
                  </a:lnTo>
                  <a:lnTo>
                    <a:pt x="610" y="1004"/>
                  </a:lnTo>
                  <a:lnTo>
                    <a:pt x="603" y="1007"/>
                  </a:lnTo>
                  <a:lnTo>
                    <a:pt x="594" y="1010"/>
                  </a:lnTo>
                  <a:lnTo>
                    <a:pt x="586" y="1013"/>
                  </a:lnTo>
                  <a:lnTo>
                    <a:pt x="576" y="1015"/>
                  </a:lnTo>
                  <a:lnTo>
                    <a:pt x="566" y="1016"/>
                  </a:lnTo>
                  <a:lnTo>
                    <a:pt x="557" y="1017"/>
                  </a:lnTo>
                  <a:lnTo>
                    <a:pt x="554" y="985"/>
                  </a:lnTo>
                  <a:lnTo>
                    <a:pt x="551" y="954"/>
                  </a:lnTo>
                  <a:lnTo>
                    <a:pt x="546" y="925"/>
                  </a:lnTo>
                  <a:lnTo>
                    <a:pt x="538" y="897"/>
                  </a:lnTo>
                  <a:lnTo>
                    <a:pt x="531" y="871"/>
                  </a:lnTo>
                  <a:lnTo>
                    <a:pt x="520" y="846"/>
                  </a:lnTo>
                  <a:lnTo>
                    <a:pt x="515" y="836"/>
                  </a:lnTo>
                  <a:lnTo>
                    <a:pt x="509" y="824"/>
                  </a:lnTo>
                  <a:lnTo>
                    <a:pt x="503" y="814"/>
                  </a:lnTo>
                  <a:lnTo>
                    <a:pt x="496" y="803"/>
                  </a:lnTo>
                  <a:lnTo>
                    <a:pt x="489" y="795"/>
                  </a:lnTo>
                  <a:lnTo>
                    <a:pt x="481" y="785"/>
                  </a:lnTo>
                  <a:lnTo>
                    <a:pt x="474" y="778"/>
                  </a:lnTo>
                  <a:lnTo>
                    <a:pt x="465" y="769"/>
                  </a:lnTo>
                  <a:lnTo>
                    <a:pt x="457" y="763"/>
                  </a:lnTo>
                  <a:lnTo>
                    <a:pt x="448" y="756"/>
                  </a:lnTo>
                  <a:lnTo>
                    <a:pt x="438" y="750"/>
                  </a:lnTo>
                  <a:lnTo>
                    <a:pt x="429" y="744"/>
                  </a:lnTo>
                  <a:lnTo>
                    <a:pt x="419" y="740"/>
                  </a:lnTo>
                  <a:lnTo>
                    <a:pt x="408" y="736"/>
                  </a:lnTo>
                  <a:lnTo>
                    <a:pt x="397" y="733"/>
                  </a:lnTo>
                  <a:lnTo>
                    <a:pt x="386" y="730"/>
                  </a:lnTo>
                  <a:lnTo>
                    <a:pt x="374" y="728"/>
                  </a:lnTo>
                  <a:lnTo>
                    <a:pt x="361" y="727"/>
                  </a:lnTo>
                  <a:lnTo>
                    <a:pt x="349" y="726"/>
                  </a:lnTo>
                  <a:lnTo>
                    <a:pt x="336" y="726"/>
                  </a:lnTo>
                  <a:lnTo>
                    <a:pt x="319" y="728"/>
                  </a:lnTo>
                  <a:lnTo>
                    <a:pt x="303" y="732"/>
                  </a:lnTo>
                  <a:lnTo>
                    <a:pt x="288" y="736"/>
                  </a:lnTo>
                  <a:lnTo>
                    <a:pt x="273" y="741"/>
                  </a:lnTo>
                  <a:lnTo>
                    <a:pt x="259" y="748"/>
                  </a:lnTo>
                  <a:lnTo>
                    <a:pt x="246" y="756"/>
                  </a:lnTo>
                  <a:lnTo>
                    <a:pt x="233" y="766"/>
                  </a:lnTo>
                  <a:lnTo>
                    <a:pt x="223" y="777"/>
                  </a:lnTo>
                  <a:lnTo>
                    <a:pt x="212" y="788"/>
                  </a:lnTo>
                  <a:lnTo>
                    <a:pt x="203" y="800"/>
                  </a:lnTo>
                  <a:lnTo>
                    <a:pt x="196" y="814"/>
                  </a:lnTo>
                  <a:lnTo>
                    <a:pt x="189" y="829"/>
                  </a:lnTo>
                  <a:lnTo>
                    <a:pt x="184" y="845"/>
                  </a:lnTo>
                  <a:lnTo>
                    <a:pt x="181" y="862"/>
                  </a:lnTo>
                  <a:lnTo>
                    <a:pt x="179" y="880"/>
                  </a:lnTo>
                  <a:lnTo>
                    <a:pt x="179" y="899"/>
                  </a:lnTo>
                  <a:lnTo>
                    <a:pt x="180" y="910"/>
                  </a:lnTo>
                  <a:lnTo>
                    <a:pt x="181" y="921"/>
                  </a:lnTo>
                  <a:lnTo>
                    <a:pt x="183" y="932"/>
                  </a:lnTo>
                  <a:lnTo>
                    <a:pt x="185" y="943"/>
                  </a:lnTo>
                  <a:lnTo>
                    <a:pt x="188" y="953"/>
                  </a:lnTo>
                  <a:lnTo>
                    <a:pt x="192" y="963"/>
                  </a:lnTo>
                  <a:lnTo>
                    <a:pt x="196" y="973"/>
                  </a:lnTo>
                  <a:lnTo>
                    <a:pt x="200" y="982"/>
                  </a:lnTo>
                  <a:lnTo>
                    <a:pt x="205" y="991"/>
                  </a:lnTo>
                  <a:lnTo>
                    <a:pt x="211" y="1000"/>
                  </a:lnTo>
                  <a:lnTo>
                    <a:pt x="217" y="1007"/>
                  </a:lnTo>
                  <a:lnTo>
                    <a:pt x="224" y="1015"/>
                  </a:lnTo>
                  <a:lnTo>
                    <a:pt x="230" y="1022"/>
                  </a:lnTo>
                  <a:lnTo>
                    <a:pt x="238" y="1029"/>
                  </a:lnTo>
                  <a:lnTo>
                    <a:pt x="245" y="1035"/>
                  </a:lnTo>
                  <a:lnTo>
                    <a:pt x="254" y="1042"/>
                  </a:lnTo>
                  <a:lnTo>
                    <a:pt x="254" y="1045"/>
                  </a:lnTo>
                  <a:lnTo>
                    <a:pt x="197" y="1056"/>
                  </a:lnTo>
                  <a:lnTo>
                    <a:pt x="203" y="1186"/>
                  </a:lnTo>
                  <a:lnTo>
                    <a:pt x="230" y="1182"/>
                  </a:lnTo>
                  <a:lnTo>
                    <a:pt x="262" y="1178"/>
                  </a:lnTo>
                  <a:lnTo>
                    <a:pt x="297" y="1175"/>
                  </a:lnTo>
                  <a:lnTo>
                    <a:pt x="333" y="1172"/>
                  </a:lnTo>
                  <a:lnTo>
                    <a:pt x="534" y="1164"/>
                  </a:lnTo>
                  <a:lnTo>
                    <a:pt x="557" y="1162"/>
                  </a:lnTo>
                  <a:lnTo>
                    <a:pt x="578" y="1160"/>
                  </a:lnTo>
                  <a:lnTo>
                    <a:pt x="600" y="1155"/>
                  </a:lnTo>
                  <a:lnTo>
                    <a:pt x="620" y="1150"/>
                  </a:lnTo>
                  <a:lnTo>
                    <a:pt x="639" y="1142"/>
                  </a:lnTo>
                  <a:lnTo>
                    <a:pt x="657" y="1134"/>
                  </a:lnTo>
                  <a:lnTo>
                    <a:pt x="667" y="1130"/>
                  </a:lnTo>
                  <a:lnTo>
                    <a:pt x="676" y="1124"/>
                  </a:lnTo>
                  <a:lnTo>
                    <a:pt x="683" y="1118"/>
                  </a:lnTo>
                  <a:lnTo>
                    <a:pt x="691" y="1112"/>
                  </a:lnTo>
                  <a:lnTo>
                    <a:pt x="698" y="1105"/>
                  </a:lnTo>
                  <a:lnTo>
                    <a:pt x="706" y="1098"/>
                  </a:lnTo>
                  <a:lnTo>
                    <a:pt x="712" y="1090"/>
                  </a:lnTo>
                  <a:lnTo>
                    <a:pt x="719" y="1082"/>
                  </a:lnTo>
                  <a:lnTo>
                    <a:pt x="724" y="1073"/>
                  </a:lnTo>
                  <a:lnTo>
                    <a:pt x="729" y="1064"/>
                  </a:lnTo>
                  <a:lnTo>
                    <a:pt x="735" y="1053"/>
                  </a:lnTo>
                  <a:lnTo>
                    <a:pt x="739" y="1043"/>
                  </a:lnTo>
                  <a:lnTo>
                    <a:pt x="742" y="1032"/>
                  </a:lnTo>
                  <a:lnTo>
                    <a:pt x="746" y="1020"/>
                  </a:lnTo>
                  <a:lnTo>
                    <a:pt x="749" y="1008"/>
                  </a:lnTo>
                  <a:lnTo>
                    <a:pt x="750" y="995"/>
                  </a:lnTo>
                  <a:lnTo>
                    <a:pt x="752" y="982"/>
                  </a:lnTo>
                  <a:lnTo>
                    <a:pt x="753" y="968"/>
                  </a:lnTo>
                  <a:lnTo>
                    <a:pt x="753" y="953"/>
                  </a:lnTo>
                  <a:lnTo>
                    <a:pt x="753" y="936"/>
                  </a:lnTo>
                  <a:lnTo>
                    <a:pt x="750" y="905"/>
                  </a:lnTo>
                  <a:lnTo>
                    <a:pt x="746" y="876"/>
                  </a:lnTo>
                  <a:lnTo>
                    <a:pt x="739" y="848"/>
                  </a:lnTo>
                  <a:lnTo>
                    <a:pt x="733" y="824"/>
                  </a:lnTo>
                  <a:lnTo>
                    <a:pt x="724" y="801"/>
                  </a:lnTo>
                  <a:lnTo>
                    <a:pt x="715" y="781"/>
                  </a:lnTo>
                  <a:lnTo>
                    <a:pt x="707" y="764"/>
                  </a:lnTo>
                  <a:lnTo>
                    <a:pt x="697" y="749"/>
                  </a:lnTo>
                  <a:lnTo>
                    <a:pt x="604" y="781"/>
                  </a:lnTo>
                  <a:close/>
                  <a:moveTo>
                    <a:pt x="385" y="1029"/>
                  </a:moveTo>
                  <a:lnTo>
                    <a:pt x="372" y="1029"/>
                  </a:lnTo>
                  <a:lnTo>
                    <a:pt x="360" y="1027"/>
                  </a:lnTo>
                  <a:lnTo>
                    <a:pt x="349" y="1024"/>
                  </a:lnTo>
                  <a:lnTo>
                    <a:pt x="340" y="1021"/>
                  </a:lnTo>
                  <a:lnTo>
                    <a:pt x="331" y="1017"/>
                  </a:lnTo>
                  <a:lnTo>
                    <a:pt x="323" y="1012"/>
                  </a:lnTo>
                  <a:lnTo>
                    <a:pt x="316" y="1005"/>
                  </a:lnTo>
                  <a:lnTo>
                    <a:pt x="310" y="999"/>
                  </a:lnTo>
                  <a:lnTo>
                    <a:pt x="304" y="992"/>
                  </a:lnTo>
                  <a:lnTo>
                    <a:pt x="299" y="985"/>
                  </a:lnTo>
                  <a:lnTo>
                    <a:pt x="295" y="977"/>
                  </a:lnTo>
                  <a:lnTo>
                    <a:pt x="291" y="970"/>
                  </a:lnTo>
                  <a:lnTo>
                    <a:pt x="289" y="962"/>
                  </a:lnTo>
                  <a:lnTo>
                    <a:pt x="287" y="955"/>
                  </a:lnTo>
                  <a:lnTo>
                    <a:pt x="286" y="948"/>
                  </a:lnTo>
                  <a:lnTo>
                    <a:pt x="286" y="941"/>
                  </a:lnTo>
                  <a:lnTo>
                    <a:pt x="286" y="934"/>
                  </a:lnTo>
                  <a:lnTo>
                    <a:pt x="286" y="928"/>
                  </a:lnTo>
                  <a:lnTo>
                    <a:pt x="287" y="921"/>
                  </a:lnTo>
                  <a:lnTo>
                    <a:pt x="289" y="915"/>
                  </a:lnTo>
                  <a:lnTo>
                    <a:pt x="291" y="909"/>
                  </a:lnTo>
                  <a:lnTo>
                    <a:pt x="294" y="903"/>
                  </a:lnTo>
                  <a:lnTo>
                    <a:pt x="297" y="898"/>
                  </a:lnTo>
                  <a:lnTo>
                    <a:pt x="301" y="892"/>
                  </a:lnTo>
                  <a:lnTo>
                    <a:pt x="306" y="887"/>
                  </a:lnTo>
                  <a:lnTo>
                    <a:pt x="311" y="883"/>
                  </a:lnTo>
                  <a:lnTo>
                    <a:pt x="317" y="880"/>
                  </a:lnTo>
                  <a:lnTo>
                    <a:pt x="324" y="876"/>
                  </a:lnTo>
                  <a:lnTo>
                    <a:pt x="331" y="873"/>
                  </a:lnTo>
                  <a:lnTo>
                    <a:pt x="340" y="871"/>
                  </a:lnTo>
                  <a:lnTo>
                    <a:pt x="348" y="870"/>
                  </a:lnTo>
                  <a:lnTo>
                    <a:pt x="357" y="869"/>
                  </a:lnTo>
                  <a:lnTo>
                    <a:pt x="372" y="869"/>
                  </a:lnTo>
                  <a:lnTo>
                    <a:pt x="385" y="871"/>
                  </a:lnTo>
                  <a:lnTo>
                    <a:pt x="397" y="875"/>
                  </a:lnTo>
                  <a:lnTo>
                    <a:pt x="407" y="881"/>
                  </a:lnTo>
                  <a:lnTo>
                    <a:pt x="417" y="887"/>
                  </a:lnTo>
                  <a:lnTo>
                    <a:pt x="425" y="896"/>
                  </a:lnTo>
                  <a:lnTo>
                    <a:pt x="432" y="905"/>
                  </a:lnTo>
                  <a:lnTo>
                    <a:pt x="438" y="916"/>
                  </a:lnTo>
                  <a:lnTo>
                    <a:pt x="445" y="928"/>
                  </a:lnTo>
                  <a:lnTo>
                    <a:pt x="449" y="940"/>
                  </a:lnTo>
                  <a:lnTo>
                    <a:pt x="453" y="953"/>
                  </a:lnTo>
                  <a:lnTo>
                    <a:pt x="457" y="966"/>
                  </a:lnTo>
                  <a:lnTo>
                    <a:pt x="459" y="980"/>
                  </a:lnTo>
                  <a:lnTo>
                    <a:pt x="461" y="995"/>
                  </a:lnTo>
                  <a:lnTo>
                    <a:pt x="462" y="1010"/>
                  </a:lnTo>
                  <a:lnTo>
                    <a:pt x="463" y="1024"/>
                  </a:lnTo>
                  <a:lnTo>
                    <a:pt x="385" y="1029"/>
                  </a:lnTo>
                  <a:close/>
                  <a:moveTo>
                    <a:pt x="946" y="2125"/>
                  </a:moveTo>
                  <a:lnTo>
                    <a:pt x="955" y="2124"/>
                  </a:lnTo>
                  <a:lnTo>
                    <a:pt x="962" y="2123"/>
                  </a:lnTo>
                  <a:lnTo>
                    <a:pt x="970" y="2121"/>
                  </a:lnTo>
                  <a:lnTo>
                    <a:pt x="977" y="2119"/>
                  </a:lnTo>
                  <a:lnTo>
                    <a:pt x="984" y="2115"/>
                  </a:lnTo>
                  <a:lnTo>
                    <a:pt x="990" y="2111"/>
                  </a:lnTo>
                  <a:lnTo>
                    <a:pt x="996" y="2107"/>
                  </a:lnTo>
                  <a:lnTo>
                    <a:pt x="1001" y="2101"/>
                  </a:lnTo>
                  <a:lnTo>
                    <a:pt x="1005" y="2096"/>
                  </a:lnTo>
                  <a:lnTo>
                    <a:pt x="1010" y="2090"/>
                  </a:lnTo>
                  <a:lnTo>
                    <a:pt x="1013" y="2083"/>
                  </a:lnTo>
                  <a:lnTo>
                    <a:pt x="1016" y="2076"/>
                  </a:lnTo>
                  <a:lnTo>
                    <a:pt x="1018" y="2069"/>
                  </a:lnTo>
                  <a:lnTo>
                    <a:pt x="1020" y="2061"/>
                  </a:lnTo>
                  <a:lnTo>
                    <a:pt x="1020" y="2052"/>
                  </a:lnTo>
                  <a:lnTo>
                    <a:pt x="1020" y="2044"/>
                  </a:lnTo>
                  <a:lnTo>
                    <a:pt x="1020" y="2035"/>
                  </a:lnTo>
                  <a:lnTo>
                    <a:pt x="1018" y="2027"/>
                  </a:lnTo>
                  <a:lnTo>
                    <a:pt x="1016" y="2020"/>
                  </a:lnTo>
                  <a:lnTo>
                    <a:pt x="1013" y="2012"/>
                  </a:lnTo>
                  <a:lnTo>
                    <a:pt x="1010" y="2006"/>
                  </a:lnTo>
                  <a:lnTo>
                    <a:pt x="1005" y="2000"/>
                  </a:lnTo>
                  <a:lnTo>
                    <a:pt x="1001" y="1993"/>
                  </a:lnTo>
                  <a:lnTo>
                    <a:pt x="996" y="1988"/>
                  </a:lnTo>
                  <a:lnTo>
                    <a:pt x="990" y="1983"/>
                  </a:lnTo>
                  <a:lnTo>
                    <a:pt x="984" y="1979"/>
                  </a:lnTo>
                  <a:lnTo>
                    <a:pt x="977" y="1976"/>
                  </a:lnTo>
                  <a:lnTo>
                    <a:pt x="971" y="1973"/>
                  </a:lnTo>
                  <a:lnTo>
                    <a:pt x="963" y="1971"/>
                  </a:lnTo>
                  <a:lnTo>
                    <a:pt x="956" y="1970"/>
                  </a:lnTo>
                  <a:lnTo>
                    <a:pt x="947" y="1968"/>
                  </a:lnTo>
                  <a:lnTo>
                    <a:pt x="939" y="1968"/>
                  </a:lnTo>
                  <a:lnTo>
                    <a:pt x="931" y="1970"/>
                  </a:lnTo>
                  <a:lnTo>
                    <a:pt x="923" y="1971"/>
                  </a:lnTo>
                  <a:lnTo>
                    <a:pt x="915" y="1973"/>
                  </a:lnTo>
                  <a:lnTo>
                    <a:pt x="909" y="1976"/>
                  </a:lnTo>
                  <a:lnTo>
                    <a:pt x="902" y="1979"/>
                  </a:lnTo>
                  <a:lnTo>
                    <a:pt x="896" y="1983"/>
                  </a:lnTo>
                  <a:lnTo>
                    <a:pt x="889" y="1988"/>
                  </a:lnTo>
                  <a:lnTo>
                    <a:pt x="884" y="1993"/>
                  </a:lnTo>
                  <a:lnTo>
                    <a:pt x="880" y="1998"/>
                  </a:lnTo>
                  <a:lnTo>
                    <a:pt x="875" y="2005"/>
                  </a:lnTo>
                  <a:lnTo>
                    <a:pt x="872" y="2011"/>
                  </a:lnTo>
                  <a:lnTo>
                    <a:pt x="869" y="2018"/>
                  </a:lnTo>
                  <a:lnTo>
                    <a:pt x="867" y="2025"/>
                  </a:lnTo>
                  <a:lnTo>
                    <a:pt x="866" y="2033"/>
                  </a:lnTo>
                  <a:lnTo>
                    <a:pt x="865" y="2041"/>
                  </a:lnTo>
                  <a:lnTo>
                    <a:pt x="865" y="2050"/>
                  </a:lnTo>
                  <a:lnTo>
                    <a:pt x="866" y="2059"/>
                  </a:lnTo>
                  <a:lnTo>
                    <a:pt x="867" y="2066"/>
                  </a:lnTo>
                  <a:lnTo>
                    <a:pt x="869" y="2074"/>
                  </a:lnTo>
                  <a:lnTo>
                    <a:pt x="872" y="2081"/>
                  </a:lnTo>
                  <a:lnTo>
                    <a:pt x="875" y="2088"/>
                  </a:lnTo>
                  <a:lnTo>
                    <a:pt x="879" y="2094"/>
                  </a:lnTo>
                  <a:lnTo>
                    <a:pt x="884" y="2100"/>
                  </a:lnTo>
                  <a:lnTo>
                    <a:pt x="888" y="2106"/>
                  </a:lnTo>
                  <a:lnTo>
                    <a:pt x="894" y="2110"/>
                  </a:lnTo>
                  <a:lnTo>
                    <a:pt x="900" y="2114"/>
                  </a:lnTo>
                  <a:lnTo>
                    <a:pt x="907" y="2118"/>
                  </a:lnTo>
                  <a:lnTo>
                    <a:pt x="914" y="2121"/>
                  </a:lnTo>
                  <a:lnTo>
                    <a:pt x="922" y="2123"/>
                  </a:lnTo>
                  <a:lnTo>
                    <a:pt x="929" y="2124"/>
                  </a:lnTo>
                  <a:lnTo>
                    <a:pt x="938" y="2125"/>
                  </a:lnTo>
                  <a:lnTo>
                    <a:pt x="946" y="2125"/>
                  </a:lnTo>
                  <a:close/>
                  <a:moveTo>
                    <a:pt x="790" y="1981"/>
                  </a:moveTo>
                  <a:lnTo>
                    <a:pt x="330" y="2003"/>
                  </a:lnTo>
                  <a:lnTo>
                    <a:pt x="282" y="2004"/>
                  </a:lnTo>
                  <a:lnTo>
                    <a:pt x="240" y="2004"/>
                  </a:lnTo>
                  <a:lnTo>
                    <a:pt x="222" y="2002"/>
                  </a:lnTo>
                  <a:lnTo>
                    <a:pt x="204" y="2000"/>
                  </a:lnTo>
                  <a:lnTo>
                    <a:pt x="189" y="1996"/>
                  </a:lnTo>
                  <a:lnTo>
                    <a:pt x="175" y="1991"/>
                  </a:lnTo>
                  <a:lnTo>
                    <a:pt x="163" y="1985"/>
                  </a:lnTo>
                  <a:lnTo>
                    <a:pt x="152" y="1977"/>
                  </a:lnTo>
                  <a:lnTo>
                    <a:pt x="146" y="1972"/>
                  </a:lnTo>
                  <a:lnTo>
                    <a:pt x="142" y="1967"/>
                  </a:lnTo>
                  <a:lnTo>
                    <a:pt x="138" y="1962"/>
                  </a:lnTo>
                  <a:lnTo>
                    <a:pt x="134" y="1956"/>
                  </a:lnTo>
                  <a:lnTo>
                    <a:pt x="127" y="1942"/>
                  </a:lnTo>
                  <a:lnTo>
                    <a:pt x="122" y="1927"/>
                  </a:lnTo>
                  <a:lnTo>
                    <a:pt x="117" y="1908"/>
                  </a:lnTo>
                  <a:lnTo>
                    <a:pt x="113" y="1888"/>
                  </a:lnTo>
                  <a:lnTo>
                    <a:pt x="0" y="1907"/>
                  </a:lnTo>
                  <a:lnTo>
                    <a:pt x="2" y="1930"/>
                  </a:lnTo>
                  <a:lnTo>
                    <a:pt x="5" y="1951"/>
                  </a:lnTo>
                  <a:lnTo>
                    <a:pt x="8" y="1972"/>
                  </a:lnTo>
                  <a:lnTo>
                    <a:pt x="12" y="1990"/>
                  </a:lnTo>
                  <a:lnTo>
                    <a:pt x="18" y="2007"/>
                  </a:lnTo>
                  <a:lnTo>
                    <a:pt x="24" y="2023"/>
                  </a:lnTo>
                  <a:lnTo>
                    <a:pt x="32" y="2038"/>
                  </a:lnTo>
                  <a:lnTo>
                    <a:pt x="39" y="2051"/>
                  </a:lnTo>
                  <a:lnTo>
                    <a:pt x="48" y="2064"/>
                  </a:lnTo>
                  <a:lnTo>
                    <a:pt x="56" y="2076"/>
                  </a:lnTo>
                  <a:lnTo>
                    <a:pt x="66" y="2085"/>
                  </a:lnTo>
                  <a:lnTo>
                    <a:pt x="77" y="2095"/>
                  </a:lnTo>
                  <a:lnTo>
                    <a:pt x="86" y="2104"/>
                  </a:lnTo>
                  <a:lnTo>
                    <a:pt x="98" y="2111"/>
                  </a:lnTo>
                  <a:lnTo>
                    <a:pt x="109" y="2119"/>
                  </a:lnTo>
                  <a:lnTo>
                    <a:pt x="121" y="2124"/>
                  </a:lnTo>
                  <a:lnTo>
                    <a:pt x="132" y="2129"/>
                  </a:lnTo>
                  <a:lnTo>
                    <a:pt x="144" y="2134"/>
                  </a:lnTo>
                  <a:lnTo>
                    <a:pt x="156" y="2138"/>
                  </a:lnTo>
                  <a:lnTo>
                    <a:pt x="169" y="2141"/>
                  </a:lnTo>
                  <a:lnTo>
                    <a:pt x="193" y="2145"/>
                  </a:lnTo>
                  <a:lnTo>
                    <a:pt x="217" y="2149"/>
                  </a:lnTo>
                  <a:lnTo>
                    <a:pt x="240" y="2151"/>
                  </a:lnTo>
                  <a:lnTo>
                    <a:pt x="262" y="2151"/>
                  </a:lnTo>
                  <a:lnTo>
                    <a:pt x="283" y="2151"/>
                  </a:lnTo>
                  <a:lnTo>
                    <a:pt x="300" y="2150"/>
                  </a:lnTo>
                  <a:lnTo>
                    <a:pt x="796" y="2127"/>
                  </a:lnTo>
                  <a:lnTo>
                    <a:pt x="790" y="1981"/>
                  </a:lnTo>
                  <a:close/>
                  <a:moveTo>
                    <a:pt x="692" y="1459"/>
                  </a:moveTo>
                  <a:lnTo>
                    <a:pt x="765" y="1448"/>
                  </a:lnTo>
                  <a:lnTo>
                    <a:pt x="759" y="1323"/>
                  </a:lnTo>
                  <a:lnTo>
                    <a:pt x="741" y="1324"/>
                  </a:lnTo>
                  <a:lnTo>
                    <a:pt x="722" y="1326"/>
                  </a:lnTo>
                  <a:lnTo>
                    <a:pt x="703" y="1327"/>
                  </a:lnTo>
                  <a:lnTo>
                    <a:pt x="683" y="1328"/>
                  </a:lnTo>
                  <a:lnTo>
                    <a:pt x="662" y="1330"/>
                  </a:lnTo>
                  <a:lnTo>
                    <a:pt x="640" y="1331"/>
                  </a:lnTo>
                  <a:lnTo>
                    <a:pt x="618" y="1332"/>
                  </a:lnTo>
                  <a:lnTo>
                    <a:pt x="594" y="1333"/>
                  </a:lnTo>
                  <a:lnTo>
                    <a:pt x="211" y="1352"/>
                  </a:lnTo>
                  <a:lnTo>
                    <a:pt x="217" y="1498"/>
                  </a:lnTo>
                  <a:lnTo>
                    <a:pt x="544" y="1482"/>
                  </a:lnTo>
                  <a:lnTo>
                    <a:pt x="559" y="1482"/>
                  </a:lnTo>
                  <a:lnTo>
                    <a:pt x="573" y="1484"/>
                  </a:lnTo>
                  <a:lnTo>
                    <a:pt x="586" y="1486"/>
                  </a:lnTo>
                  <a:lnTo>
                    <a:pt x="597" y="1489"/>
                  </a:lnTo>
                  <a:lnTo>
                    <a:pt x="608" y="1493"/>
                  </a:lnTo>
                  <a:lnTo>
                    <a:pt x="618" y="1499"/>
                  </a:lnTo>
                  <a:lnTo>
                    <a:pt x="626" y="1504"/>
                  </a:lnTo>
                  <a:lnTo>
                    <a:pt x="634" y="1510"/>
                  </a:lnTo>
                  <a:lnTo>
                    <a:pt x="640" y="1517"/>
                  </a:lnTo>
                  <a:lnTo>
                    <a:pt x="646" y="1524"/>
                  </a:lnTo>
                  <a:lnTo>
                    <a:pt x="651" y="1532"/>
                  </a:lnTo>
                  <a:lnTo>
                    <a:pt x="654" y="1539"/>
                  </a:lnTo>
                  <a:lnTo>
                    <a:pt x="657" y="1548"/>
                  </a:lnTo>
                  <a:lnTo>
                    <a:pt x="660" y="1555"/>
                  </a:lnTo>
                  <a:lnTo>
                    <a:pt x="662" y="1563"/>
                  </a:lnTo>
                  <a:lnTo>
                    <a:pt x="662" y="1570"/>
                  </a:lnTo>
                  <a:lnTo>
                    <a:pt x="662" y="1582"/>
                  </a:lnTo>
                  <a:lnTo>
                    <a:pt x="661" y="1592"/>
                  </a:lnTo>
                  <a:lnTo>
                    <a:pt x="659" y="1602"/>
                  </a:lnTo>
                  <a:lnTo>
                    <a:pt x="654" y="1610"/>
                  </a:lnTo>
                  <a:lnTo>
                    <a:pt x="650" y="1618"/>
                  </a:lnTo>
                  <a:lnTo>
                    <a:pt x="645" y="1625"/>
                  </a:lnTo>
                  <a:lnTo>
                    <a:pt x="637" y="1632"/>
                  </a:lnTo>
                  <a:lnTo>
                    <a:pt x="630" y="1637"/>
                  </a:lnTo>
                  <a:lnTo>
                    <a:pt x="622" y="1642"/>
                  </a:lnTo>
                  <a:lnTo>
                    <a:pt x="612" y="1647"/>
                  </a:lnTo>
                  <a:lnTo>
                    <a:pt x="603" y="1650"/>
                  </a:lnTo>
                  <a:lnTo>
                    <a:pt x="593" y="1653"/>
                  </a:lnTo>
                  <a:lnTo>
                    <a:pt x="581" y="1655"/>
                  </a:lnTo>
                  <a:lnTo>
                    <a:pt x="571" y="1657"/>
                  </a:lnTo>
                  <a:lnTo>
                    <a:pt x="558" y="1658"/>
                  </a:lnTo>
                  <a:lnTo>
                    <a:pt x="546" y="1659"/>
                  </a:lnTo>
                  <a:lnTo>
                    <a:pt x="226" y="1675"/>
                  </a:lnTo>
                  <a:lnTo>
                    <a:pt x="232" y="1820"/>
                  </a:lnTo>
                  <a:lnTo>
                    <a:pt x="568" y="1804"/>
                  </a:lnTo>
                  <a:lnTo>
                    <a:pt x="596" y="1802"/>
                  </a:lnTo>
                  <a:lnTo>
                    <a:pt x="622" y="1799"/>
                  </a:lnTo>
                  <a:lnTo>
                    <a:pt x="646" y="1794"/>
                  </a:lnTo>
                  <a:lnTo>
                    <a:pt x="667" y="1786"/>
                  </a:lnTo>
                  <a:lnTo>
                    <a:pt x="688" y="1779"/>
                  </a:lnTo>
                  <a:lnTo>
                    <a:pt x="705" y="1769"/>
                  </a:lnTo>
                  <a:lnTo>
                    <a:pt x="721" y="1757"/>
                  </a:lnTo>
                  <a:lnTo>
                    <a:pt x="735" y="1745"/>
                  </a:lnTo>
                  <a:lnTo>
                    <a:pt x="748" y="1732"/>
                  </a:lnTo>
                  <a:lnTo>
                    <a:pt x="758" y="1718"/>
                  </a:lnTo>
                  <a:lnTo>
                    <a:pt x="767" y="1703"/>
                  </a:lnTo>
                  <a:lnTo>
                    <a:pt x="773" y="1687"/>
                  </a:lnTo>
                  <a:lnTo>
                    <a:pt x="779" y="1670"/>
                  </a:lnTo>
                  <a:lnTo>
                    <a:pt x="782" y="1653"/>
                  </a:lnTo>
                  <a:lnTo>
                    <a:pt x="784" y="1635"/>
                  </a:lnTo>
                  <a:lnTo>
                    <a:pt x="784" y="1617"/>
                  </a:lnTo>
                  <a:lnTo>
                    <a:pt x="783" y="1602"/>
                  </a:lnTo>
                  <a:lnTo>
                    <a:pt x="781" y="1588"/>
                  </a:lnTo>
                  <a:lnTo>
                    <a:pt x="778" y="1575"/>
                  </a:lnTo>
                  <a:lnTo>
                    <a:pt x="775" y="1562"/>
                  </a:lnTo>
                  <a:lnTo>
                    <a:pt x="769" y="1550"/>
                  </a:lnTo>
                  <a:lnTo>
                    <a:pt x="764" y="1538"/>
                  </a:lnTo>
                  <a:lnTo>
                    <a:pt x="758" y="1528"/>
                  </a:lnTo>
                  <a:lnTo>
                    <a:pt x="752" y="1518"/>
                  </a:lnTo>
                  <a:lnTo>
                    <a:pt x="746" y="1508"/>
                  </a:lnTo>
                  <a:lnTo>
                    <a:pt x="738" y="1500"/>
                  </a:lnTo>
                  <a:lnTo>
                    <a:pt x="730" y="1491"/>
                  </a:lnTo>
                  <a:lnTo>
                    <a:pt x="723" y="1485"/>
                  </a:lnTo>
                  <a:lnTo>
                    <a:pt x="715" y="1477"/>
                  </a:lnTo>
                  <a:lnTo>
                    <a:pt x="707" y="1472"/>
                  </a:lnTo>
                  <a:lnTo>
                    <a:pt x="699" y="1466"/>
                  </a:lnTo>
                  <a:lnTo>
                    <a:pt x="692" y="1462"/>
                  </a:lnTo>
                  <a:lnTo>
                    <a:pt x="692" y="1459"/>
                  </a:lnTo>
                  <a:close/>
                  <a:moveTo>
                    <a:pt x="961" y="2444"/>
                  </a:moveTo>
                  <a:lnTo>
                    <a:pt x="969" y="2443"/>
                  </a:lnTo>
                  <a:lnTo>
                    <a:pt x="977" y="2442"/>
                  </a:lnTo>
                  <a:lnTo>
                    <a:pt x="985" y="2439"/>
                  </a:lnTo>
                  <a:lnTo>
                    <a:pt x="992" y="2436"/>
                  </a:lnTo>
                  <a:lnTo>
                    <a:pt x="999" y="2433"/>
                  </a:lnTo>
                  <a:lnTo>
                    <a:pt x="1005" y="2429"/>
                  </a:lnTo>
                  <a:lnTo>
                    <a:pt x="1011" y="2424"/>
                  </a:lnTo>
                  <a:lnTo>
                    <a:pt x="1016" y="2419"/>
                  </a:lnTo>
                  <a:lnTo>
                    <a:pt x="1020" y="2414"/>
                  </a:lnTo>
                  <a:lnTo>
                    <a:pt x="1025" y="2407"/>
                  </a:lnTo>
                  <a:lnTo>
                    <a:pt x="1028" y="2401"/>
                  </a:lnTo>
                  <a:lnTo>
                    <a:pt x="1031" y="2393"/>
                  </a:lnTo>
                  <a:lnTo>
                    <a:pt x="1033" y="2386"/>
                  </a:lnTo>
                  <a:lnTo>
                    <a:pt x="1034" y="2378"/>
                  </a:lnTo>
                  <a:lnTo>
                    <a:pt x="1035" y="2370"/>
                  </a:lnTo>
                  <a:lnTo>
                    <a:pt x="1035" y="2361"/>
                  </a:lnTo>
                  <a:lnTo>
                    <a:pt x="1034" y="2352"/>
                  </a:lnTo>
                  <a:lnTo>
                    <a:pt x="1033" y="2345"/>
                  </a:lnTo>
                  <a:lnTo>
                    <a:pt x="1031" y="2337"/>
                  </a:lnTo>
                  <a:lnTo>
                    <a:pt x="1028" y="2330"/>
                  </a:lnTo>
                  <a:lnTo>
                    <a:pt x="1025" y="2324"/>
                  </a:lnTo>
                  <a:lnTo>
                    <a:pt x="1020" y="2317"/>
                  </a:lnTo>
                  <a:lnTo>
                    <a:pt x="1016" y="2312"/>
                  </a:lnTo>
                  <a:lnTo>
                    <a:pt x="1011" y="2306"/>
                  </a:lnTo>
                  <a:lnTo>
                    <a:pt x="1005" y="2302"/>
                  </a:lnTo>
                  <a:lnTo>
                    <a:pt x="999" y="2298"/>
                  </a:lnTo>
                  <a:lnTo>
                    <a:pt x="992" y="2295"/>
                  </a:lnTo>
                  <a:lnTo>
                    <a:pt x="985" y="2291"/>
                  </a:lnTo>
                  <a:lnTo>
                    <a:pt x="977" y="2289"/>
                  </a:lnTo>
                  <a:lnTo>
                    <a:pt x="970" y="2288"/>
                  </a:lnTo>
                  <a:lnTo>
                    <a:pt x="962" y="2287"/>
                  </a:lnTo>
                  <a:lnTo>
                    <a:pt x="954" y="2287"/>
                  </a:lnTo>
                  <a:lnTo>
                    <a:pt x="945" y="2288"/>
                  </a:lnTo>
                  <a:lnTo>
                    <a:pt x="938" y="2289"/>
                  </a:lnTo>
                  <a:lnTo>
                    <a:pt x="930" y="2291"/>
                  </a:lnTo>
                  <a:lnTo>
                    <a:pt x="923" y="2293"/>
                  </a:lnTo>
                  <a:lnTo>
                    <a:pt x="916" y="2298"/>
                  </a:lnTo>
                  <a:lnTo>
                    <a:pt x="910" y="2301"/>
                  </a:lnTo>
                  <a:lnTo>
                    <a:pt x="904" y="2306"/>
                  </a:lnTo>
                  <a:lnTo>
                    <a:pt x="899" y="2311"/>
                  </a:lnTo>
                  <a:lnTo>
                    <a:pt x="895" y="2317"/>
                  </a:lnTo>
                  <a:lnTo>
                    <a:pt x="890" y="2322"/>
                  </a:lnTo>
                  <a:lnTo>
                    <a:pt x="887" y="2329"/>
                  </a:lnTo>
                  <a:lnTo>
                    <a:pt x="884" y="2336"/>
                  </a:lnTo>
                  <a:lnTo>
                    <a:pt x="882" y="2344"/>
                  </a:lnTo>
                  <a:lnTo>
                    <a:pt x="880" y="2351"/>
                  </a:lnTo>
                  <a:lnTo>
                    <a:pt x="880" y="2360"/>
                  </a:lnTo>
                  <a:lnTo>
                    <a:pt x="880" y="2369"/>
                  </a:lnTo>
                  <a:lnTo>
                    <a:pt x="880" y="2376"/>
                  </a:lnTo>
                  <a:lnTo>
                    <a:pt x="882" y="2385"/>
                  </a:lnTo>
                  <a:lnTo>
                    <a:pt x="884" y="2392"/>
                  </a:lnTo>
                  <a:lnTo>
                    <a:pt x="886" y="2400"/>
                  </a:lnTo>
                  <a:lnTo>
                    <a:pt x="889" y="2406"/>
                  </a:lnTo>
                  <a:lnTo>
                    <a:pt x="894" y="2413"/>
                  </a:lnTo>
                  <a:lnTo>
                    <a:pt x="898" y="2418"/>
                  </a:lnTo>
                  <a:lnTo>
                    <a:pt x="903" y="2423"/>
                  </a:lnTo>
                  <a:lnTo>
                    <a:pt x="909" y="2429"/>
                  </a:lnTo>
                  <a:lnTo>
                    <a:pt x="915" y="2433"/>
                  </a:lnTo>
                  <a:lnTo>
                    <a:pt x="922" y="2436"/>
                  </a:lnTo>
                  <a:lnTo>
                    <a:pt x="928" y="2439"/>
                  </a:lnTo>
                  <a:lnTo>
                    <a:pt x="936" y="2442"/>
                  </a:lnTo>
                  <a:lnTo>
                    <a:pt x="944" y="2443"/>
                  </a:lnTo>
                  <a:lnTo>
                    <a:pt x="953" y="2444"/>
                  </a:lnTo>
                  <a:lnTo>
                    <a:pt x="961" y="2444"/>
                  </a:lnTo>
                  <a:close/>
                  <a:moveTo>
                    <a:pt x="805" y="2300"/>
                  </a:moveTo>
                  <a:lnTo>
                    <a:pt x="255" y="2325"/>
                  </a:lnTo>
                  <a:lnTo>
                    <a:pt x="262" y="2470"/>
                  </a:lnTo>
                  <a:lnTo>
                    <a:pt x="811" y="2446"/>
                  </a:lnTo>
                  <a:lnTo>
                    <a:pt x="805" y="2300"/>
                  </a:lnTo>
                  <a:close/>
                  <a:moveTo>
                    <a:pt x="751" y="2752"/>
                  </a:moveTo>
                  <a:lnTo>
                    <a:pt x="825" y="2741"/>
                  </a:lnTo>
                  <a:lnTo>
                    <a:pt x="819" y="2615"/>
                  </a:lnTo>
                  <a:lnTo>
                    <a:pt x="800" y="2616"/>
                  </a:lnTo>
                  <a:lnTo>
                    <a:pt x="782" y="2619"/>
                  </a:lnTo>
                  <a:lnTo>
                    <a:pt x="763" y="2620"/>
                  </a:lnTo>
                  <a:lnTo>
                    <a:pt x="742" y="2622"/>
                  </a:lnTo>
                  <a:lnTo>
                    <a:pt x="722" y="2623"/>
                  </a:lnTo>
                  <a:lnTo>
                    <a:pt x="700" y="2624"/>
                  </a:lnTo>
                  <a:lnTo>
                    <a:pt x="678" y="2625"/>
                  </a:lnTo>
                  <a:lnTo>
                    <a:pt x="654" y="2626"/>
                  </a:lnTo>
                  <a:lnTo>
                    <a:pt x="270" y="2644"/>
                  </a:lnTo>
                  <a:lnTo>
                    <a:pt x="276" y="2790"/>
                  </a:lnTo>
                  <a:lnTo>
                    <a:pt x="604" y="2775"/>
                  </a:lnTo>
                  <a:lnTo>
                    <a:pt x="619" y="2775"/>
                  </a:lnTo>
                  <a:lnTo>
                    <a:pt x="632" y="2776"/>
                  </a:lnTo>
                  <a:lnTo>
                    <a:pt x="645" y="2778"/>
                  </a:lnTo>
                  <a:lnTo>
                    <a:pt x="656" y="2782"/>
                  </a:lnTo>
                  <a:lnTo>
                    <a:pt x="667" y="2786"/>
                  </a:lnTo>
                  <a:lnTo>
                    <a:pt x="677" y="2791"/>
                  </a:lnTo>
                  <a:lnTo>
                    <a:pt x="685" y="2797"/>
                  </a:lnTo>
                  <a:lnTo>
                    <a:pt x="693" y="2803"/>
                  </a:lnTo>
                  <a:lnTo>
                    <a:pt x="699" y="2809"/>
                  </a:lnTo>
                  <a:lnTo>
                    <a:pt x="705" y="2817"/>
                  </a:lnTo>
                  <a:lnTo>
                    <a:pt x="710" y="2824"/>
                  </a:lnTo>
                  <a:lnTo>
                    <a:pt x="714" y="2832"/>
                  </a:lnTo>
                  <a:lnTo>
                    <a:pt x="717" y="2841"/>
                  </a:lnTo>
                  <a:lnTo>
                    <a:pt x="720" y="2848"/>
                  </a:lnTo>
                  <a:lnTo>
                    <a:pt x="721" y="2856"/>
                  </a:lnTo>
                  <a:lnTo>
                    <a:pt x="722" y="2863"/>
                  </a:lnTo>
                  <a:lnTo>
                    <a:pt x="721" y="2875"/>
                  </a:lnTo>
                  <a:lnTo>
                    <a:pt x="720" y="2885"/>
                  </a:lnTo>
                  <a:lnTo>
                    <a:pt x="718" y="2894"/>
                  </a:lnTo>
                  <a:lnTo>
                    <a:pt x="713" y="2903"/>
                  </a:lnTo>
                  <a:lnTo>
                    <a:pt x="709" y="2910"/>
                  </a:lnTo>
                  <a:lnTo>
                    <a:pt x="704" y="2918"/>
                  </a:lnTo>
                  <a:lnTo>
                    <a:pt x="697" y="2924"/>
                  </a:lnTo>
                  <a:lnTo>
                    <a:pt x="690" y="2930"/>
                  </a:lnTo>
                  <a:lnTo>
                    <a:pt x="681" y="2935"/>
                  </a:lnTo>
                  <a:lnTo>
                    <a:pt x="673" y="2939"/>
                  </a:lnTo>
                  <a:lnTo>
                    <a:pt x="662" y="2942"/>
                  </a:lnTo>
                  <a:lnTo>
                    <a:pt x="652" y="2946"/>
                  </a:lnTo>
                  <a:lnTo>
                    <a:pt x="641" y="2949"/>
                  </a:lnTo>
                  <a:lnTo>
                    <a:pt x="630" y="2950"/>
                  </a:lnTo>
                  <a:lnTo>
                    <a:pt x="618" y="2952"/>
                  </a:lnTo>
                  <a:lnTo>
                    <a:pt x="605" y="2952"/>
                  </a:lnTo>
                  <a:lnTo>
                    <a:pt x="285" y="2967"/>
                  </a:lnTo>
                  <a:lnTo>
                    <a:pt x="291" y="3113"/>
                  </a:lnTo>
                  <a:lnTo>
                    <a:pt x="627" y="3097"/>
                  </a:lnTo>
                  <a:lnTo>
                    <a:pt x="655" y="3095"/>
                  </a:lnTo>
                  <a:lnTo>
                    <a:pt x="681" y="3092"/>
                  </a:lnTo>
                  <a:lnTo>
                    <a:pt x="705" y="3086"/>
                  </a:lnTo>
                  <a:lnTo>
                    <a:pt x="726" y="3079"/>
                  </a:lnTo>
                  <a:lnTo>
                    <a:pt x="747" y="3071"/>
                  </a:lnTo>
                  <a:lnTo>
                    <a:pt x="765" y="3062"/>
                  </a:lnTo>
                  <a:lnTo>
                    <a:pt x="781" y="3051"/>
                  </a:lnTo>
                  <a:lnTo>
                    <a:pt x="795" y="3038"/>
                  </a:lnTo>
                  <a:lnTo>
                    <a:pt x="807" y="3025"/>
                  </a:lnTo>
                  <a:lnTo>
                    <a:pt x="817" y="3011"/>
                  </a:lnTo>
                  <a:lnTo>
                    <a:pt x="826" y="2996"/>
                  </a:lnTo>
                  <a:lnTo>
                    <a:pt x="832" y="2980"/>
                  </a:lnTo>
                  <a:lnTo>
                    <a:pt x="838" y="2963"/>
                  </a:lnTo>
                  <a:lnTo>
                    <a:pt x="841" y="2946"/>
                  </a:lnTo>
                  <a:lnTo>
                    <a:pt x="843" y="2927"/>
                  </a:lnTo>
                  <a:lnTo>
                    <a:pt x="843" y="2909"/>
                  </a:lnTo>
                  <a:lnTo>
                    <a:pt x="842" y="2894"/>
                  </a:lnTo>
                  <a:lnTo>
                    <a:pt x="840" y="2880"/>
                  </a:lnTo>
                  <a:lnTo>
                    <a:pt x="837" y="2867"/>
                  </a:lnTo>
                  <a:lnTo>
                    <a:pt x="834" y="2855"/>
                  </a:lnTo>
                  <a:lnTo>
                    <a:pt x="829" y="2843"/>
                  </a:lnTo>
                  <a:lnTo>
                    <a:pt x="824" y="2831"/>
                  </a:lnTo>
                  <a:lnTo>
                    <a:pt x="817" y="2820"/>
                  </a:lnTo>
                  <a:lnTo>
                    <a:pt x="811" y="2811"/>
                  </a:lnTo>
                  <a:lnTo>
                    <a:pt x="805" y="2801"/>
                  </a:lnTo>
                  <a:lnTo>
                    <a:pt x="797" y="2792"/>
                  </a:lnTo>
                  <a:lnTo>
                    <a:pt x="790" y="2784"/>
                  </a:lnTo>
                  <a:lnTo>
                    <a:pt x="782" y="2777"/>
                  </a:lnTo>
                  <a:lnTo>
                    <a:pt x="775" y="2770"/>
                  </a:lnTo>
                  <a:lnTo>
                    <a:pt x="767" y="2764"/>
                  </a:lnTo>
                  <a:lnTo>
                    <a:pt x="758" y="2759"/>
                  </a:lnTo>
                  <a:lnTo>
                    <a:pt x="751" y="2755"/>
                  </a:lnTo>
                  <a:lnTo>
                    <a:pt x="751" y="2752"/>
                  </a:lnTo>
                  <a:close/>
                  <a:moveTo>
                    <a:pt x="802" y="3583"/>
                  </a:moveTo>
                  <a:lnTo>
                    <a:pt x="802" y="3581"/>
                  </a:lnTo>
                  <a:lnTo>
                    <a:pt x="810" y="3575"/>
                  </a:lnTo>
                  <a:lnTo>
                    <a:pt x="817" y="3569"/>
                  </a:lnTo>
                  <a:lnTo>
                    <a:pt x="824" y="3563"/>
                  </a:lnTo>
                  <a:lnTo>
                    <a:pt x="830" y="3556"/>
                  </a:lnTo>
                  <a:lnTo>
                    <a:pt x="837" y="3549"/>
                  </a:lnTo>
                  <a:lnTo>
                    <a:pt x="842" y="3541"/>
                  </a:lnTo>
                  <a:lnTo>
                    <a:pt x="848" y="3533"/>
                  </a:lnTo>
                  <a:lnTo>
                    <a:pt x="853" y="3524"/>
                  </a:lnTo>
                  <a:lnTo>
                    <a:pt x="857" y="3514"/>
                  </a:lnTo>
                  <a:lnTo>
                    <a:pt x="860" y="3505"/>
                  </a:lnTo>
                  <a:lnTo>
                    <a:pt x="864" y="3495"/>
                  </a:lnTo>
                  <a:lnTo>
                    <a:pt x="866" y="3484"/>
                  </a:lnTo>
                  <a:lnTo>
                    <a:pt x="867" y="3474"/>
                  </a:lnTo>
                  <a:lnTo>
                    <a:pt x="868" y="3462"/>
                  </a:lnTo>
                  <a:lnTo>
                    <a:pt x="868" y="3449"/>
                  </a:lnTo>
                  <a:lnTo>
                    <a:pt x="868" y="3437"/>
                  </a:lnTo>
                  <a:lnTo>
                    <a:pt x="867" y="3425"/>
                  </a:lnTo>
                  <a:lnTo>
                    <a:pt x="865" y="3415"/>
                  </a:lnTo>
                  <a:lnTo>
                    <a:pt x="863" y="3404"/>
                  </a:lnTo>
                  <a:lnTo>
                    <a:pt x="859" y="3393"/>
                  </a:lnTo>
                  <a:lnTo>
                    <a:pt x="855" y="3382"/>
                  </a:lnTo>
                  <a:lnTo>
                    <a:pt x="851" y="3372"/>
                  </a:lnTo>
                  <a:lnTo>
                    <a:pt x="846" y="3362"/>
                  </a:lnTo>
                  <a:lnTo>
                    <a:pt x="841" y="3352"/>
                  </a:lnTo>
                  <a:lnTo>
                    <a:pt x="835" y="3343"/>
                  </a:lnTo>
                  <a:lnTo>
                    <a:pt x="828" y="3333"/>
                  </a:lnTo>
                  <a:lnTo>
                    <a:pt x="822" y="3324"/>
                  </a:lnTo>
                  <a:lnTo>
                    <a:pt x="814" y="3316"/>
                  </a:lnTo>
                  <a:lnTo>
                    <a:pt x="806" y="3307"/>
                  </a:lnTo>
                  <a:lnTo>
                    <a:pt x="797" y="3300"/>
                  </a:lnTo>
                  <a:lnTo>
                    <a:pt x="788" y="3292"/>
                  </a:lnTo>
                  <a:lnTo>
                    <a:pt x="779" y="3285"/>
                  </a:lnTo>
                  <a:lnTo>
                    <a:pt x="768" y="3278"/>
                  </a:lnTo>
                  <a:lnTo>
                    <a:pt x="757" y="3272"/>
                  </a:lnTo>
                  <a:lnTo>
                    <a:pt x="747" y="3265"/>
                  </a:lnTo>
                  <a:lnTo>
                    <a:pt x="735" y="3260"/>
                  </a:lnTo>
                  <a:lnTo>
                    <a:pt x="723" y="3255"/>
                  </a:lnTo>
                  <a:lnTo>
                    <a:pt x="710" y="3250"/>
                  </a:lnTo>
                  <a:lnTo>
                    <a:pt x="697" y="3246"/>
                  </a:lnTo>
                  <a:lnTo>
                    <a:pt x="684" y="3243"/>
                  </a:lnTo>
                  <a:lnTo>
                    <a:pt x="670" y="3240"/>
                  </a:lnTo>
                  <a:lnTo>
                    <a:pt x="655" y="3238"/>
                  </a:lnTo>
                  <a:lnTo>
                    <a:pt x="641" y="3235"/>
                  </a:lnTo>
                  <a:lnTo>
                    <a:pt x="625" y="3233"/>
                  </a:lnTo>
                  <a:lnTo>
                    <a:pt x="610" y="3233"/>
                  </a:lnTo>
                  <a:lnTo>
                    <a:pt x="594" y="3233"/>
                  </a:lnTo>
                  <a:lnTo>
                    <a:pt x="578" y="3233"/>
                  </a:lnTo>
                  <a:lnTo>
                    <a:pt x="561" y="3234"/>
                  </a:lnTo>
                  <a:lnTo>
                    <a:pt x="533" y="3238"/>
                  </a:lnTo>
                  <a:lnTo>
                    <a:pt x="507" y="3243"/>
                  </a:lnTo>
                  <a:lnTo>
                    <a:pt x="481" y="3249"/>
                  </a:lnTo>
                  <a:lnTo>
                    <a:pt x="458" y="3258"/>
                  </a:lnTo>
                  <a:lnTo>
                    <a:pt x="435" y="3268"/>
                  </a:lnTo>
                  <a:lnTo>
                    <a:pt x="414" y="3279"/>
                  </a:lnTo>
                  <a:lnTo>
                    <a:pt x="404" y="3286"/>
                  </a:lnTo>
                  <a:lnTo>
                    <a:pt x="394" y="3292"/>
                  </a:lnTo>
                  <a:lnTo>
                    <a:pt x="385" y="3300"/>
                  </a:lnTo>
                  <a:lnTo>
                    <a:pt x="376" y="3306"/>
                  </a:lnTo>
                  <a:lnTo>
                    <a:pt x="369" y="3315"/>
                  </a:lnTo>
                  <a:lnTo>
                    <a:pt x="360" y="3322"/>
                  </a:lnTo>
                  <a:lnTo>
                    <a:pt x="354" y="3331"/>
                  </a:lnTo>
                  <a:lnTo>
                    <a:pt x="346" y="3339"/>
                  </a:lnTo>
                  <a:lnTo>
                    <a:pt x="341" y="3349"/>
                  </a:lnTo>
                  <a:lnTo>
                    <a:pt x="334" y="3359"/>
                  </a:lnTo>
                  <a:lnTo>
                    <a:pt x="330" y="3368"/>
                  </a:lnTo>
                  <a:lnTo>
                    <a:pt x="326" y="3378"/>
                  </a:lnTo>
                  <a:lnTo>
                    <a:pt x="321" y="3388"/>
                  </a:lnTo>
                  <a:lnTo>
                    <a:pt x="318" y="3398"/>
                  </a:lnTo>
                  <a:lnTo>
                    <a:pt x="315" y="3409"/>
                  </a:lnTo>
                  <a:lnTo>
                    <a:pt x="313" y="3421"/>
                  </a:lnTo>
                  <a:lnTo>
                    <a:pt x="312" y="3432"/>
                  </a:lnTo>
                  <a:lnTo>
                    <a:pt x="311" y="3443"/>
                  </a:lnTo>
                  <a:lnTo>
                    <a:pt x="311" y="3455"/>
                  </a:lnTo>
                  <a:lnTo>
                    <a:pt x="312" y="3467"/>
                  </a:lnTo>
                  <a:lnTo>
                    <a:pt x="313" y="3479"/>
                  </a:lnTo>
                  <a:lnTo>
                    <a:pt x="315" y="3490"/>
                  </a:lnTo>
                  <a:lnTo>
                    <a:pt x="317" y="3499"/>
                  </a:lnTo>
                  <a:lnTo>
                    <a:pt x="320" y="3510"/>
                  </a:lnTo>
                  <a:lnTo>
                    <a:pt x="324" y="3520"/>
                  </a:lnTo>
                  <a:lnTo>
                    <a:pt x="328" y="3528"/>
                  </a:lnTo>
                  <a:lnTo>
                    <a:pt x="332" y="3538"/>
                  </a:lnTo>
                  <a:lnTo>
                    <a:pt x="338" y="3546"/>
                  </a:lnTo>
                  <a:lnTo>
                    <a:pt x="343" y="3554"/>
                  </a:lnTo>
                  <a:lnTo>
                    <a:pt x="348" y="3561"/>
                  </a:lnTo>
                  <a:lnTo>
                    <a:pt x="355" y="3569"/>
                  </a:lnTo>
                  <a:lnTo>
                    <a:pt x="361" y="3576"/>
                  </a:lnTo>
                  <a:lnTo>
                    <a:pt x="369" y="3582"/>
                  </a:lnTo>
                  <a:lnTo>
                    <a:pt x="376" y="3588"/>
                  </a:lnTo>
                  <a:lnTo>
                    <a:pt x="385" y="3594"/>
                  </a:lnTo>
                  <a:lnTo>
                    <a:pt x="393" y="3598"/>
                  </a:lnTo>
                  <a:lnTo>
                    <a:pt x="393" y="3600"/>
                  </a:lnTo>
                  <a:lnTo>
                    <a:pt x="353" y="3603"/>
                  </a:lnTo>
                  <a:lnTo>
                    <a:pt x="333" y="3604"/>
                  </a:lnTo>
                  <a:lnTo>
                    <a:pt x="316" y="3604"/>
                  </a:lnTo>
                  <a:lnTo>
                    <a:pt x="299" y="3602"/>
                  </a:lnTo>
                  <a:lnTo>
                    <a:pt x="284" y="3599"/>
                  </a:lnTo>
                  <a:lnTo>
                    <a:pt x="270" y="3595"/>
                  </a:lnTo>
                  <a:lnTo>
                    <a:pt x="257" y="3589"/>
                  </a:lnTo>
                  <a:lnTo>
                    <a:pt x="245" y="3583"/>
                  </a:lnTo>
                  <a:lnTo>
                    <a:pt x="234" y="3575"/>
                  </a:lnTo>
                  <a:lnTo>
                    <a:pt x="225" y="3567"/>
                  </a:lnTo>
                  <a:lnTo>
                    <a:pt x="216" y="3557"/>
                  </a:lnTo>
                  <a:lnTo>
                    <a:pt x="210" y="3546"/>
                  </a:lnTo>
                  <a:lnTo>
                    <a:pt x="203" y="3535"/>
                  </a:lnTo>
                  <a:lnTo>
                    <a:pt x="199" y="3523"/>
                  </a:lnTo>
                  <a:lnTo>
                    <a:pt x="195" y="3509"/>
                  </a:lnTo>
                  <a:lnTo>
                    <a:pt x="192" y="3495"/>
                  </a:lnTo>
                  <a:lnTo>
                    <a:pt x="190" y="3480"/>
                  </a:lnTo>
                  <a:lnTo>
                    <a:pt x="189" y="3458"/>
                  </a:lnTo>
                  <a:lnTo>
                    <a:pt x="189" y="3438"/>
                  </a:lnTo>
                  <a:lnTo>
                    <a:pt x="192" y="3418"/>
                  </a:lnTo>
                  <a:lnTo>
                    <a:pt x="195" y="3399"/>
                  </a:lnTo>
                  <a:lnTo>
                    <a:pt x="199" y="3381"/>
                  </a:lnTo>
                  <a:lnTo>
                    <a:pt x="203" y="3364"/>
                  </a:lnTo>
                  <a:lnTo>
                    <a:pt x="209" y="3349"/>
                  </a:lnTo>
                  <a:lnTo>
                    <a:pt x="214" y="3336"/>
                  </a:lnTo>
                  <a:lnTo>
                    <a:pt x="100" y="3317"/>
                  </a:lnTo>
                  <a:lnTo>
                    <a:pt x="93" y="3334"/>
                  </a:lnTo>
                  <a:lnTo>
                    <a:pt x="87" y="3354"/>
                  </a:lnTo>
                  <a:lnTo>
                    <a:pt x="82" y="3375"/>
                  </a:lnTo>
                  <a:lnTo>
                    <a:pt x="79" y="3397"/>
                  </a:lnTo>
                  <a:lnTo>
                    <a:pt x="77" y="3421"/>
                  </a:lnTo>
                  <a:lnTo>
                    <a:pt x="76" y="3445"/>
                  </a:lnTo>
                  <a:lnTo>
                    <a:pt x="76" y="3468"/>
                  </a:lnTo>
                  <a:lnTo>
                    <a:pt x="78" y="3493"/>
                  </a:lnTo>
                  <a:lnTo>
                    <a:pt x="80" y="3516"/>
                  </a:lnTo>
                  <a:lnTo>
                    <a:pt x="83" y="3539"/>
                  </a:lnTo>
                  <a:lnTo>
                    <a:pt x="87" y="3560"/>
                  </a:lnTo>
                  <a:lnTo>
                    <a:pt x="93" y="3580"/>
                  </a:lnTo>
                  <a:lnTo>
                    <a:pt x="99" y="3598"/>
                  </a:lnTo>
                  <a:lnTo>
                    <a:pt x="107" y="3615"/>
                  </a:lnTo>
                  <a:lnTo>
                    <a:pt x="114" y="3631"/>
                  </a:lnTo>
                  <a:lnTo>
                    <a:pt x="123" y="3645"/>
                  </a:lnTo>
                  <a:lnTo>
                    <a:pt x="131" y="3658"/>
                  </a:lnTo>
                  <a:lnTo>
                    <a:pt x="141" y="3671"/>
                  </a:lnTo>
                  <a:lnTo>
                    <a:pt x="152" y="3682"/>
                  </a:lnTo>
                  <a:lnTo>
                    <a:pt x="163" y="3691"/>
                  </a:lnTo>
                  <a:lnTo>
                    <a:pt x="173" y="3700"/>
                  </a:lnTo>
                  <a:lnTo>
                    <a:pt x="185" y="3708"/>
                  </a:lnTo>
                  <a:lnTo>
                    <a:pt x="197" y="3715"/>
                  </a:lnTo>
                  <a:lnTo>
                    <a:pt x="210" y="3721"/>
                  </a:lnTo>
                  <a:lnTo>
                    <a:pt x="222" y="3727"/>
                  </a:lnTo>
                  <a:lnTo>
                    <a:pt x="234" y="3731"/>
                  </a:lnTo>
                  <a:lnTo>
                    <a:pt x="247" y="3735"/>
                  </a:lnTo>
                  <a:lnTo>
                    <a:pt x="260" y="3738"/>
                  </a:lnTo>
                  <a:lnTo>
                    <a:pt x="286" y="3743"/>
                  </a:lnTo>
                  <a:lnTo>
                    <a:pt x="312" y="3745"/>
                  </a:lnTo>
                  <a:lnTo>
                    <a:pt x="338" y="3746"/>
                  </a:lnTo>
                  <a:lnTo>
                    <a:pt x="362" y="3746"/>
                  </a:lnTo>
                  <a:lnTo>
                    <a:pt x="385" y="3745"/>
                  </a:lnTo>
                  <a:lnTo>
                    <a:pt x="406" y="3744"/>
                  </a:lnTo>
                  <a:lnTo>
                    <a:pt x="714" y="3718"/>
                  </a:lnTo>
                  <a:lnTo>
                    <a:pt x="742" y="3716"/>
                  </a:lnTo>
                  <a:lnTo>
                    <a:pt x="767" y="3714"/>
                  </a:lnTo>
                  <a:lnTo>
                    <a:pt x="790" y="3713"/>
                  </a:lnTo>
                  <a:lnTo>
                    <a:pt x="811" y="3712"/>
                  </a:lnTo>
                  <a:lnTo>
                    <a:pt x="829" y="3711"/>
                  </a:lnTo>
                  <a:lnTo>
                    <a:pt x="848" y="3711"/>
                  </a:lnTo>
                  <a:lnTo>
                    <a:pt x="864" y="3710"/>
                  </a:lnTo>
                  <a:lnTo>
                    <a:pt x="879" y="3710"/>
                  </a:lnTo>
                  <a:lnTo>
                    <a:pt x="869" y="3583"/>
                  </a:lnTo>
                  <a:lnTo>
                    <a:pt x="802" y="3583"/>
                  </a:lnTo>
                  <a:close/>
                  <a:moveTo>
                    <a:pt x="547" y="3585"/>
                  </a:moveTo>
                  <a:lnTo>
                    <a:pt x="531" y="3586"/>
                  </a:lnTo>
                  <a:lnTo>
                    <a:pt x="516" y="3585"/>
                  </a:lnTo>
                  <a:lnTo>
                    <a:pt x="502" y="3584"/>
                  </a:lnTo>
                  <a:lnTo>
                    <a:pt x="490" y="3581"/>
                  </a:lnTo>
                  <a:lnTo>
                    <a:pt x="478" y="3576"/>
                  </a:lnTo>
                  <a:lnTo>
                    <a:pt x="469" y="3571"/>
                  </a:lnTo>
                  <a:lnTo>
                    <a:pt x="460" y="3566"/>
                  </a:lnTo>
                  <a:lnTo>
                    <a:pt x="452" y="3559"/>
                  </a:lnTo>
                  <a:lnTo>
                    <a:pt x="446" y="3553"/>
                  </a:lnTo>
                  <a:lnTo>
                    <a:pt x="441" y="3545"/>
                  </a:lnTo>
                  <a:lnTo>
                    <a:pt x="436" y="3538"/>
                  </a:lnTo>
                  <a:lnTo>
                    <a:pt x="433" y="3530"/>
                  </a:lnTo>
                  <a:lnTo>
                    <a:pt x="430" y="3523"/>
                  </a:lnTo>
                  <a:lnTo>
                    <a:pt x="428" y="3516"/>
                  </a:lnTo>
                  <a:lnTo>
                    <a:pt x="427" y="3509"/>
                  </a:lnTo>
                  <a:lnTo>
                    <a:pt x="426" y="3502"/>
                  </a:lnTo>
                  <a:lnTo>
                    <a:pt x="426" y="3490"/>
                  </a:lnTo>
                  <a:lnTo>
                    <a:pt x="427" y="3478"/>
                  </a:lnTo>
                  <a:lnTo>
                    <a:pt x="429" y="3466"/>
                  </a:lnTo>
                  <a:lnTo>
                    <a:pt x="433" y="3455"/>
                  </a:lnTo>
                  <a:lnTo>
                    <a:pt x="440" y="3446"/>
                  </a:lnTo>
                  <a:lnTo>
                    <a:pt x="446" y="3436"/>
                  </a:lnTo>
                  <a:lnTo>
                    <a:pt x="455" y="3426"/>
                  </a:lnTo>
                  <a:lnTo>
                    <a:pt x="463" y="3419"/>
                  </a:lnTo>
                  <a:lnTo>
                    <a:pt x="474" y="3411"/>
                  </a:lnTo>
                  <a:lnTo>
                    <a:pt x="486" y="3404"/>
                  </a:lnTo>
                  <a:lnTo>
                    <a:pt x="499" y="3398"/>
                  </a:lnTo>
                  <a:lnTo>
                    <a:pt x="513" y="3393"/>
                  </a:lnTo>
                  <a:lnTo>
                    <a:pt x="528" y="3389"/>
                  </a:lnTo>
                  <a:lnTo>
                    <a:pt x="543" y="3384"/>
                  </a:lnTo>
                  <a:lnTo>
                    <a:pt x="560" y="3382"/>
                  </a:lnTo>
                  <a:lnTo>
                    <a:pt x="577" y="3380"/>
                  </a:lnTo>
                  <a:lnTo>
                    <a:pt x="596" y="3379"/>
                  </a:lnTo>
                  <a:lnTo>
                    <a:pt x="615" y="3379"/>
                  </a:lnTo>
                  <a:lnTo>
                    <a:pt x="632" y="3380"/>
                  </a:lnTo>
                  <a:lnTo>
                    <a:pt x="648" y="3382"/>
                  </a:lnTo>
                  <a:lnTo>
                    <a:pt x="663" y="3386"/>
                  </a:lnTo>
                  <a:lnTo>
                    <a:pt x="678" y="3390"/>
                  </a:lnTo>
                  <a:lnTo>
                    <a:pt x="691" y="3394"/>
                  </a:lnTo>
                  <a:lnTo>
                    <a:pt x="704" y="3401"/>
                  </a:lnTo>
                  <a:lnTo>
                    <a:pt x="714" y="3407"/>
                  </a:lnTo>
                  <a:lnTo>
                    <a:pt x="724" y="3415"/>
                  </a:lnTo>
                  <a:lnTo>
                    <a:pt x="733" y="3423"/>
                  </a:lnTo>
                  <a:lnTo>
                    <a:pt x="740" y="3433"/>
                  </a:lnTo>
                  <a:lnTo>
                    <a:pt x="747" y="3442"/>
                  </a:lnTo>
                  <a:lnTo>
                    <a:pt x="751" y="3453"/>
                  </a:lnTo>
                  <a:lnTo>
                    <a:pt x="754" y="3465"/>
                  </a:lnTo>
                  <a:lnTo>
                    <a:pt x="756" y="3477"/>
                  </a:lnTo>
                  <a:lnTo>
                    <a:pt x="756" y="3485"/>
                  </a:lnTo>
                  <a:lnTo>
                    <a:pt x="755" y="3495"/>
                  </a:lnTo>
                  <a:lnTo>
                    <a:pt x="754" y="3504"/>
                  </a:lnTo>
                  <a:lnTo>
                    <a:pt x="752" y="3512"/>
                  </a:lnTo>
                  <a:lnTo>
                    <a:pt x="748" y="3521"/>
                  </a:lnTo>
                  <a:lnTo>
                    <a:pt x="743" y="3528"/>
                  </a:lnTo>
                  <a:lnTo>
                    <a:pt x="739" y="3536"/>
                  </a:lnTo>
                  <a:lnTo>
                    <a:pt x="733" y="3543"/>
                  </a:lnTo>
                  <a:lnTo>
                    <a:pt x="725" y="3550"/>
                  </a:lnTo>
                  <a:lnTo>
                    <a:pt x="718" y="3555"/>
                  </a:lnTo>
                  <a:lnTo>
                    <a:pt x="709" y="3560"/>
                  </a:lnTo>
                  <a:lnTo>
                    <a:pt x="699" y="3566"/>
                  </a:lnTo>
                  <a:lnTo>
                    <a:pt x="690" y="3570"/>
                  </a:lnTo>
                  <a:lnTo>
                    <a:pt x="678" y="3573"/>
                  </a:lnTo>
                  <a:lnTo>
                    <a:pt x="666" y="3575"/>
                  </a:lnTo>
                  <a:lnTo>
                    <a:pt x="653" y="3576"/>
                  </a:lnTo>
                  <a:lnTo>
                    <a:pt x="547" y="3585"/>
                  </a:lnTo>
                  <a:close/>
                  <a:moveTo>
                    <a:pt x="1181" y="4333"/>
                  </a:moveTo>
                  <a:lnTo>
                    <a:pt x="734" y="4428"/>
                  </a:lnTo>
                  <a:lnTo>
                    <a:pt x="710" y="4433"/>
                  </a:lnTo>
                  <a:lnTo>
                    <a:pt x="688" y="4436"/>
                  </a:lnTo>
                  <a:lnTo>
                    <a:pt x="666" y="4437"/>
                  </a:lnTo>
                  <a:lnTo>
                    <a:pt x="647" y="4438"/>
                  </a:lnTo>
                  <a:lnTo>
                    <a:pt x="628" y="4436"/>
                  </a:lnTo>
                  <a:lnTo>
                    <a:pt x="612" y="4434"/>
                  </a:lnTo>
                  <a:lnTo>
                    <a:pt x="597" y="4430"/>
                  </a:lnTo>
                  <a:lnTo>
                    <a:pt x="583" y="4425"/>
                  </a:lnTo>
                  <a:lnTo>
                    <a:pt x="572" y="4419"/>
                  </a:lnTo>
                  <a:lnTo>
                    <a:pt x="560" y="4411"/>
                  </a:lnTo>
                  <a:lnTo>
                    <a:pt x="550" y="4403"/>
                  </a:lnTo>
                  <a:lnTo>
                    <a:pt x="542" y="4393"/>
                  </a:lnTo>
                  <a:lnTo>
                    <a:pt x="535" y="4382"/>
                  </a:lnTo>
                  <a:lnTo>
                    <a:pt x="529" y="4370"/>
                  </a:lnTo>
                  <a:lnTo>
                    <a:pt x="524" y="4357"/>
                  </a:lnTo>
                  <a:lnTo>
                    <a:pt x="520" y="4344"/>
                  </a:lnTo>
                  <a:lnTo>
                    <a:pt x="518" y="4330"/>
                  </a:lnTo>
                  <a:lnTo>
                    <a:pt x="517" y="4317"/>
                  </a:lnTo>
                  <a:lnTo>
                    <a:pt x="518" y="4304"/>
                  </a:lnTo>
                  <a:lnTo>
                    <a:pt x="520" y="4291"/>
                  </a:lnTo>
                  <a:lnTo>
                    <a:pt x="524" y="4279"/>
                  </a:lnTo>
                  <a:lnTo>
                    <a:pt x="530" y="4267"/>
                  </a:lnTo>
                  <a:lnTo>
                    <a:pt x="537" y="4256"/>
                  </a:lnTo>
                  <a:lnTo>
                    <a:pt x="546" y="4245"/>
                  </a:lnTo>
                  <a:lnTo>
                    <a:pt x="557" y="4235"/>
                  </a:lnTo>
                  <a:lnTo>
                    <a:pt x="568" y="4226"/>
                  </a:lnTo>
                  <a:lnTo>
                    <a:pt x="583" y="4216"/>
                  </a:lnTo>
                  <a:lnTo>
                    <a:pt x="598" y="4207"/>
                  </a:lnTo>
                  <a:lnTo>
                    <a:pt x="617" y="4200"/>
                  </a:lnTo>
                  <a:lnTo>
                    <a:pt x="636" y="4193"/>
                  </a:lnTo>
                  <a:lnTo>
                    <a:pt x="657" y="4187"/>
                  </a:lnTo>
                  <a:lnTo>
                    <a:pt x="681" y="4182"/>
                  </a:lnTo>
                  <a:lnTo>
                    <a:pt x="1129" y="4086"/>
                  </a:lnTo>
                  <a:lnTo>
                    <a:pt x="1099" y="3943"/>
                  </a:lnTo>
                  <a:lnTo>
                    <a:pt x="663" y="4036"/>
                  </a:lnTo>
                  <a:lnTo>
                    <a:pt x="644" y="4040"/>
                  </a:lnTo>
                  <a:lnTo>
                    <a:pt x="624" y="4045"/>
                  </a:lnTo>
                  <a:lnTo>
                    <a:pt x="606" y="4051"/>
                  </a:lnTo>
                  <a:lnTo>
                    <a:pt x="588" y="4056"/>
                  </a:lnTo>
                  <a:lnTo>
                    <a:pt x="572" y="4062"/>
                  </a:lnTo>
                  <a:lnTo>
                    <a:pt x="555" y="4069"/>
                  </a:lnTo>
                  <a:lnTo>
                    <a:pt x="539" y="4075"/>
                  </a:lnTo>
                  <a:lnTo>
                    <a:pt x="525" y="4083"/>
                  </a:lnTo>
                  <a:lnTo>
                    <a:pt x="511" y="4090"/>
                  </a:lnTo>
                  <a:lnTo>
                    <a:pt x="499" y="4099"/>
                  </a:lnTo>
                  <a:lnTo>
                    <a:pt x="487" y="4108"/>
                  </a:lnTo>
                  <a:lnTo>
                    <a:pt x="475" y="4116"/>
                  </a:lnTo>
                  <a:lnTo>
                    <a:pt x="464" y="4126"/>
                  </a:lnTo>
                  <a:lnTo>
                    <a:pt x="455" y="4134"/>
                  </a:lnTo>
                  <a:lnTo>
                    <a:pt x="446" y="4145"/>
                  </a:lnTo>
                  <a:lnTo>
                    <a:pt x="437" y="4155"/>
                  </a:lnTo>
                  <a:lnTo>
                    <a:pt x="430" y="4165"/>
                  </a:lnTo>
                  <a:lnTo>
                    <a:pt x="423" y="4176"/>
                  </a:lnTo>
                  <a:lnTo>
                    <a:pt x="417" y="4188"/>
                  </a:lnTo>
                  <a:lnTo>
                    <a:pt x="412" y="4200"/>
                  </a:lnTo>
                  <a:lnTo>
                    <a:pt x="406" y="4212"/>
                  </a:lnTo>
                  <a:lnTo>
                    <a:pt x="403" y="4223"/>
                  </a:lnTo>
                  <a:lnTo>
                    <a:pt x="400" y="4236"/>
                  </a:lnTo>
                  <a:lnTo>
                    <a:pt x="397" y="4249"/>
                  </a:lnTo>
                  <a:lnTo>
                    <a:pt x="396" y="4263"/>
                  </a:lnTo>
                  <a:lnTo>
                    <a:pt x="394" y="4276"/>
                  </a:lnTo>
                  <a:lnTo>
                    <a:pt x="393" y="4290"/>
                  </a:lnTo>
                  <a:lnTo>
                    <a:pt x="393" y="4304"/>
                  </a:lnTo>
                  <a:lnTo>
                    <a:pt x="394" y="4319"/>
                  </a:lnTo>
                  <a:lnTo>
                    <a:pt x="397" y="4334"/>
                  </a:lnTo>
                  <a:lnTo>
                    <a:pt x="399" y="4349"/>
                  </a:lnTo>
                  <a:lnTo>
                    <a:pt x="402" y="4365"/>
                  </a:lnTo>
                  <a:lnTo>
                    <a:pt x="405" y="4380"/>
                  </a:lnTo>
                  <a:lnTo>
                    <a:pt x="409" y="4395"/>
                  </a:lnTo>
                  <a:lnTo>
                    <a:pt x="414" y="4409"/>
                  </a:lnTo>
                  <a:lnTo>
                    <a:pt x="419" y="4423"/>
                  </a:lnTo>
                  <a:lnTo>
                    <a:pt x="425" y="4437"/>
                  </a:lnTo>
                  <a:lnTo>
                    <a:pt x="431" y="4450"/>
                  </a:lnTo>
                  <a:lnTo>
                    <a:pt x="437" y="4462"/>
                  </a:lnTo>
                  <a:lnTo>
                    <a:pt x="445" y="4473"/>
                  </a:lnTo>
                  <a:lnTo>
                    <a:pt x="452" y="4485"/>
                  </a:lnTo>
                  <a:lnTo>
                    <a:pt x="461" y="4495"/>
                  </a:lnTo>
                  <a:lnTo>
                    <a:pt x="470" y="4505"/>
                  </a:lnTo>
                  <a:lnTo>
                    <a:pt x="479" y="4515"/>
                  </a:lnTo>
                  <a:lnTo>
                    <a:pt x="489" y="4524"/>
                  </a:lnTo>
                  <a:lnTo>
                    <a:pt x="500" y="4531"/>
                  </a:lnTo>
                  <a:lnTo>
                    <a:pt x="510" y="4540"/>
                  </a:lnTo>
                  <a:lnTo>
                    <a:pt x="521" y="4546"/>
                  </a:lnTo>
                  <a:lnTo>
                    <a:pt x="534" y="4553"/>
                  </a:lnTo>
                  <a:lnTo>
                    <a:pt x="546" y="4558"/>
                  </a:lnTo>
                  <a:lnTo>
                    <a:pt x="559" y="4563"/>
                  </a:lnTo>
                  <a:lnTo>
                    <a:pt x="573" y="4568"/>
                  </a:lnTo>
                  <a:lnTo>
                    <a:pt x="587" y="4572"/>
                  </a:lnTo>
                  <a:lnTo>
                    <a:pt x="602" y="4575"/>
                  </a:lnTo>
                  <a:lnTo>
                    <a:pt x="617" y="4577"/>
                  </a:lnTo>
                  <a:lnTo>
                    <a:pt x="633" y="4580"/>
                  </a:lnTo>
                  <a:lnTo>
                    <a:pt x="649" y="4581"/>
                  </a:lnTo>
                  <a:lnTo>
                    <a:pt x="665" y="4581"/>
                  </a:lnTo>
                  <a:lnTo>
                    <a:pt x="682" y="4581"/>
                  </a:lnTo>
                  <a:lnTo>
                    <a:pt x="700" y="4580"/>
                  </a:lnTo>
                  <a:lnTo>
                    <a:pt x="719" y="4577"/>
                  </a:lnTo>
                  <a:lnTo>
                    <a:pt x="738" y="4575"/>
                  </a:lnTo>
                  <a:lnTo>
                    <a:pt x="757" y="4572"/>
                  </a:lnTo>
                  <a:lnTo>
                    <a:pt x="778" y="4568"/>
                  </a:lnTo>
                  <a:lnTo>
                    <a:pt x="1213" y="4475"/>
                  </a:lnTo>
                  <a:lnTo>
                    <a:pt x="1181" y="4333"/>
                  </a:lnTo>
                  <a:close/>
                  <a:moveTo>
                    <a:pt x="1000" y="4804"/>
                  </a:moveTo>
                  <a:lnTo>
                    <a:pt x="1069" y="4777"/>
                  </a:lnTo>
                  <a:lnTo>
                    <a:pt x="1034" y="4656"/>
                  </a:lnTo>
                  <a:lnTo>
                    <a:pt x="999" y="4667"/>
                  </a:lnTo>
                  <a:lnTo>
                    <a:pt x="961" y="4679"/>
                  </a:lnTo>
                  <a:lnTo>
                    <a:pt x="921" y="4692"/>
                  </a:lnTo>
                  <a:lnTo>
                    <a:pt x="876" y="4705"/>
                  </a:lnTo>
                  <a:lnTo>
                    <a:pt x="507" y="4810"/>
                  </a:lnTo>
                  <a:lnTo>
                    <a:pt x="547" y="4951"/>
                  </a:lnTo>
                  <a:lnTo>
                    <a:pt x="861" y="4861"/>
                  </a:lnTo>
                  <a:lnTo>
                    <a:pt x="876" y="4857"/>
                  </a:lnTo>
                  <a:lnTo>
                    <a:pt x="890" y="4855"/>
                  </a:lnTo>
                  <a:lnTo>
                    <a:pt x="903" y="4854"/>
                  </a:lnTo>
                  <a:lnTo>
                    <a:pt x="915" y="4855"/>
                  </a:lnTo>
                  <a:lnTo>
                    <a:pt x="926" y="4856"/>
                  </a:lnTo>
                  <a:lnTo>
                    <a:pt x="937" y="4859"/>
                  </a:lnTo>
                  <a:lnTo>
                    <a:pt x="946" y="4863"/>
                  </a:lnTo>
                  <a:lnTo>
                    <a:pt x="955" y="4867"/>
                  </a:lnTo>
                  <a:lnTo>
                    <a:pt x="963" y="4872"/>
                  </a:lnTo>
                  <a:lnTo>
                    <a:pt x="971" y="4879"/>
                  </a:lnTo>
                  <a:lnTo>
                    <a:pt x="977" y="4884"/>
                  </a:lnTo>
                  <a:lnTo>
                    <a:pt x="983" y="4892"/>
                  </a:lnTo>
                  <a:lnTo>
                    <a:pt x="987" y="4898"/>
                  </a:lnTo>
                  <a:lnTo>
                    <a:pt x="991" y="4906"/>
                  </a:lnTo>
                  <a:lnTo>
                    <a:pt x="995" y="4912"/>
                  </a:lnTo>
                  <a:lnTo>
                    <a:pt x="997" y="4920"/>
                  </a:lnTo>
                  <a:lnTo>
                    <a:pt x="999" y="4930"/>
                  </a:lnTo>
                  <a:lnTo>
                    <a:pt x="1000" y="4941"/>
                  </a:lnTo>
                  <a:lnTo>
                    <a:pt x="1000" y="4951"/>
                  </a:lnTo>
                  <a:lnTo>
                    <a:pt x="999" y="4960"/>
                  </a:lnTo>
                  <a:lnTo>
                    <a:pt x="996" y="4969"/>
                  </a:lnTo>
                  <a:lnTo>
                    <a:pt x="992" y="4976"/>
                  </a:lnTo>
                  <a:lnTo>
                    <a:pt x="987" y="4985"/>
                  </a:lnTo>
                  <a:lnTo>
                    <a:pt x="981" y="4991"/>
                  </a:lnTo>
                  <a:lnTo>
                    <a:pt x="974" y="4999"/>
                  </a:lnTo>
                  <a:lnTo>
                    <a:pt x="967" y="5005"/>
                  </a:lnTo>
                  <a:lnTo>
                    <a:pt x="958" y="5011"/>
                  </a:lnTo>
                  <a:lnTo>
                    <a:pt x="948" y="5016"/>
                  </a:lnTo>
                  <a:lnTo>
                    <a:pt x="938" y="5021"/>
                  </a:lnTo>
                  <a:lnTo>
                    <a:pt x="927" y="5026"/>
                  </a:lnTo>
                  <a:lnTo>
                    <a:pt x="916" y="5030"/>
                  </a:lnTo>
                  <a:lnTo>
                    <a:pt x="904" y="5033"/>
                  </a:lnTo>
                  <a:lnTo>
                    <a:pt x="596" y="5121"/>
                  </a:lnTo>
                  <a:lnTo>
                    <a:pt x="636" y="5262"/>
                  </a:lnTo>
                  <a:lnTo>
                    <a:pt x="959" y="5170"/>
                  </a:lnTo>
                  <a:lnTo>
                    <a:pt x="986" y="5161"/>
                  </a:lnTo>
                  <a:lnTo>
                    <a:pt x="1011" y="5151"/>
                  </a:lnTo>
                  <a:lnTo>
                    <a:pt x="1032" y="5141"/>
                  </a:lnTo>
                  <a:lnTo>
                    <a:pt x="1051" y="5129"/>
                  </a:lnTo>
                  <a:lnTo>
                    <a:pt x="1069" y="5116"/>
                  </a:lnTo>
                  <a:lnTo>
                    <a:pt x="1085" y="5102"/>
                  </a:lnTo>
                  <a:lnTo>
                    <a:pt x="1098" y="5088"/>
                  </a:lnTo>
                  <a:lnTo>
                    <a:pt x="1108" y="5073"/>
                  </a:lnTo>
                  <a:lnTo>
                    <a:pt x="1117" y="5058"/>
                  </a:lnTo>
                  <a:lnTo>
                    <a:pt x="1124" y="5041"/>
                  </a:lnTo>
                  <a:lnTo>
                    <a:pt x="1129" y="5025"/>
                  </a:lnTo>
                  <a:lnTo>
                    <a:pt x="1132" y="5008"/>
                  </a:lnTo>
                  <a:lnTo>
                    <a:pt x="1133" y="4990"/>
                  </a:lnTo>
                  <a:lnTo>
                    <a:pt x="1133" y="4972"/>
                  </a:lnTo>
                  <a:lnTo>
                    <a:pt x="1130" y="4954"/>
                  </a:lnTo>
                  <a:lnTo>
                    <a:pt x="1126" y="4936"/>
                  </a:lnTo>
                  <a:lnTo>
                    <a:pt x="1121" y="4922"/>
                  </a:lnTo>
                  <a:lnTo>
                    <a:pt x="1116" y="4909"/>
                  </a:lnTo>
                  <a:lnTo>
                    <a:pt x="1111" y="4897"/>
                  </a:lnTo>
                  <a:lnTo>
                    <a:pt x="1104" y="4885"/>
                  </a:lnTo>
                  <a:lnTo>
                    <a:pt x="1097" y="4875"/>
                  </a:lnTo>
                  <a:lnTo>
                    <a:pt x="1089" y="4865"/>
                  </a:lnTo>
                  <a:lnTo>
                    <a:pt x="1080" y="4855"/>
                  </a:lnTo>
                  <a:lnTo>
                    <a:pt x="1072" y="4848"/>
                  </a:lnTo>
                  <a:lnTo>
                    <a:pt x="1063" y="4840"/>
                  </a:lnTo>
                  <a:lnTo>
                    <a:pt x="1055" y="4833"/>
                  </a:lnTo>
                  <a:lnTo>
                    <a:pt x="1045" y="4827"/>
                  </a:lnTo>
                  <a:lnTo>
                    <a:pt x="1036" y="4822"/>
                  </a:lnTo>
                  <a:lnTo>
                    <a:pt x="1027" y="4817"/>
                  </a:lnTo>
                  <a:lnTo>
                    <a:pt x="1018" y="4813"/>
                  </a:lnTo>
                  <a:lnTo>
                    <a:pt x="1010" y="4809"/>
                  </a:lnTo>
                  <a:lnTo>
                    <a:pt x="1000" y="4807"/>
                  </a:lnTo>
                  <a:lnTo>
                    <a:pt x="1000" y="4804"/>
                  </a:lnTo>
                  <a:close/>
                  <a:moveTo>
                    <a:pt x="1393" y="5291"/>
                  </a:moveTo>
                  <a:lnTo>
                    <a:pt x="1400" y="5288"/>
                  </a:lnTo>
                  <a:lnTo>
                    <a:pt x="1407" y="5283"/>
                  </a:lnTo>
                  <a:lnTo>
                    <a:pt x="1413" y="5278"/>
                  </a:lnTo>
                  <a:lnTo>
                    <a:pt x="1420" y="5274"/>
                  </a:lnTo>
                  <a:lnTo>
                    <a:pt x="1424" y="5268"/>
                  </a:lnTo>
                  <a:lnTo>
                    <a:pt x="1429" y="5262"/>
                  </a:lnTo>
                  <a:lnTo>
                    <a:pt x="1433" y="5255"/>
                  </a:lnTo>
                  <a:lnTo>
                    <a:pt x="1436" y="5249"/>
                  </a:lnTo>
                  <a:lnTo>
                    <a:pt x="1438" y="5242"/>
                  </a:lnTo>
                  <a:lnTo>
                    <a:pt x="1440" y="5235"/>
                  </a:lnTo>
                  <a:lnTo>
                    <a:pt x="1441" y="5227"/>
                  </a:lnTo>
                  <a:lnTo>
                    <a:pt x="1441" y="5220"/>
                  </a:lnTo>
                  <a:lnTo>
                    <a:pt x="1440" y="5211"/>
                  </a:lnTo>
                  <a:lnTo>
                    <a:pt x="1439" y="5204"/>
                  </a:lnTo>
                  <a:lnTo>
                    <a:pt x="1437" y="5196"/>
                  </a:lnTo>
                  <a:lnTo>
                    <a:pt x="1434" y="5188"/>
                  </a:lnTo>
                  <a:lnTo>
                    <a:pt x="1429" y="5180"/>
                  </a:lnTo>
                  <a:lnTo>
                    <a:pt x="1426" y="5173"/>
                  </a:lnTo>
                  <a:lnTo>
                    <a:pt x="1421" y="5167"/>
                  </a:lnTo>
                  <a:lnTo>
                    <a:pt x="1415" y="5161"/>
                  </a:lnTo>
                  <a:lnTo>
                    <a:pt x="1410" y="5156"/>
                  </a:lnTo>
                  <a:lnTo>
                    <a:pt x="1405" y="5151"/>
                  </a:lnTo>
                  <a:lnTo>
                    <a:pt x="1398" y="5148"/>
                  </a:lnTo>
                  <a:lnTo>
                    <a:pt x="1392" y="5145"/>
                  </a:lnTo>
                  <a:lnTo>
                    <a:pt x="1384" y="5143"/>
                  </a:lnTo>
                  <a:lnTo>
                    <a:pt x="1377" y="5141"/>
                  </a:lnTo>
                  <a:lnTo>
                    <a:pt x="1370" y="5139"/>
                  </a:lnTo>
                  <a:lnTo>
                    <a:pt x="1363" y="5139"/>
                  </a:lnTo>
                  <a:lnTo>
                    <a:pt x="1354" y="5141"/>
                  </a:lnTo>
                  <a:lnTo>
                    <a:pt x="1347" y="5142"/>
                  </a:lnTo>
                  <a:lnTo>
                    <a:pt x="1339" y="5144"/>
                  </a:lnTo>
                  <a:lnTo>
                    <a:pt x="1332" y="5147"/>
                  </a:lnTo>
                  <a:lnTo>
                    <a:pt x="1324" y="5150"/>
                  </a:lnTo>
                  <a:lnTo>
                    <a:pt x="1317" y="5155"/>
                  </a:lnTo>
                  <a:lnTo>
                    <a:pt x="1311" y="5159"/>
                  </a:lnTo>
                  <a:lnTo>
                    <a:pt x="1305" y="5164"/>
                  </a:lnTo>
                  <a:lnTo>
                    <a:pt x="1299" y="5170"/>
                  </a:lnTo>
                  <a:lnTo>
                    <a:pt x="1295" y="5175"/>
                  </a:lnTo>
                  <a:lnTo>
                    <a:pt x="1292" y="5181"/>
                  </a:lnTo>
                  <a:lnTo>
                    <a:pt x="1289" y="5188"/>
                  </a:lnTo>
                  <a:lnTo>
                    <a:pt x="1287" y="5195"/>
                  </a:lnTo>
                  <a:lnTo>
                    <a:pt x="1284" y="5202"/>
                  </a:lnTo>
                  <a:lnTo>
                    <a:pt x="1283" y="5209"/>
                  </a:lnTo>
                  <a:lnTo>
                    <a:pt x="1283" y="5217"/>
                  </a:lnTo>
                  <a:lnTo>
                    <a:pt x="1283" y="5225"/>
                  </a:lnTo>
                  <a:lnTo>
                    <a:pt x="1284" y="5233"/>
                  </a:lnTo>
                  <a:lnTo>
                    <a:pt x="1287" y="5240"/>
                  </a:lnTo>
                  <a:lnTo>
                    <a:pt x="1290" y="5249"/>
                  </a:lnTo>
                  <a:lnTo>
                    <a:pt x="1294" y="5256"/>
                  </a:lnTo>
                  <a:lnTo>
                    <a:pt x="1297" y="5263"/>
                  </a:lnTo>
                  <a:lnTo>
                    <a:pt x="1303" y="5269"/>
                  </a:lnTo>
                  <a:lnTo>
                    <a:pt x="1307" y="5276"/>
                  </a:lnTo>
                  <a:lnTo>
                    <a:pt x="1313" y="5281"/>
                  </a:lnTo>
                  <a:lnTo>
                    <a:pt x="1319" y="5285"/>
                  </a:lnTo>
                  <a:lnTo>
                    <a:pt x="1325" y="5289"/>
                  </a:lnTo>
                  <a:lnTo>
                    <a:pt x="1332" y="5292"/>
                  </a:lnTo>
                  <a:lnTo>
                    <a:pt x="1338" y="5295"/>
                  </a:lnTo>
                  <a:lnTo>
                    <a:pt x="1346" y="5296"/>
                  </a:lnTo>
                  <a:lnTo>
                    <a:pt x="1353" y="5297"/>
                  </a:lnTo>
                  <a:lnTo>
                    <a:pt x="1361" y="5298"/>
                  </a:lnTo>
                  <a:lnTo>
                    <a:pt x="1368" y="5297"/>
                  </a:lnTo>
                  <a:lnTo>
                    <a:pt x="1377" y="5296"/>
                  </a:lnTo>
                  <a:lnTo>
                    <a:pt x="1384" y="5294"/>
                  </a:lnTo>
                  <a:lnTo>
                    <a:pt x="1393" y="5291"/>
                  </a:lnTo>
                  <a:close/>
                  <a:moveTo>
                    <a:pt x="1195" y="5210"/>
                  </a:moveTo>
                  <a:lnTo>
                    <a:pt x="690" y="5426"/>
                  </a:lnTo>
                  <a:lnTo>
                    <a:pt x="747" y="5560"/>
                  </a:lnTo>
                  <a:lnTo>
                    <a:pt x="1253" y="5344"/>
                  </a:lnTo>
                  <a:lnTo>
                    <a:pt x="1195" y="5210"/>
                  </a:lnTo>
                  <a:close/>
                  <a:moveTo>
                    <a:pt x="1169" y="5826"/>
                  </a:moveTo>
                  <a:lnTo>
                    <a:pt x="1132" y="5832"/>
                  </a:lnTo>
                  <a:lnTo>
                    <a:pt x="1098" y="5839"/>
                  </a:lnTo>
                  <a:lnTo>
                    <a:pt x="1062" y="5845"/>
                  </a:lnTo>
                  <a:lnTo>
                    <a:pt x="1028" y="5853"/>
                  </a:lnTo>
                  <a:lnTo>
                    <a:pt x="1027" y="5851"/>
                  </a:lnTo>
                  <a:lnTo>
                    <a:pt x="1056" y="5830"/>
                  </a:lnTo>
                  <a:lnTo>
                    <a:pt x="1086" y="5810"/>
                  </a:lnTo>
                  <a:lnTo>
                    <a:pt x="1115" y="5789"/>
                  </a:lnTo>
                  <a:lnTo>
                    <a:pt x="1144" y="5767"/>
                  </a:lnTo>
                  <a:lnTo>
                    <a:pt x="1360" y="5596"/>
                  </a:lnTo>
                  <a:lnTo>
                    <a:pt x="1298" y="5453"/>
                  </a:lnTo>
                  <a:lnTo>
                    <a:pt x="866" y="5838"/>
                  </a:lnTo>
                  <a:lnTo>
                    <a:pt x="921" y="5968"/>
                  </a:lnTo>
                  <a:lnTo>
                    <a:pt x="1500" y="5924"/>
                  </a:lnTo>
                  <a:lnTo>
                    <a:pt x="1441" y="5785"/>
                  </a:lnTo>
                  <a:lnTo>
                    <a:pt x="1169" y="5826"/>
                  </a:lnTo>
                  <a:close/>
                  <a:moveTo>
                    <a:pt x="1477" y="6503"/>
                  </a:moveTo>
                  <a:lnTo>
                    <a:pt x="1488" y="6499"/>
                  </a:lnTo>
                  <a:lnTo>
                    <a:pt x="1501" y="6492"/>
                  </a:lnTo>
                  <a:lnTo>
                    <a:pt x="1515" y="6485"/>
                  </a:lnTo>
                  <a:lnTo>
                    <a:pt x="1529" y="6477"/>
                  </a:lnTo>
                  <a:lnTo>
                    <a:pt x="1556" y="6460"/>
                  </a:lnTo>
                  <a:lnTo>
                    <a:pt x="1581" y="6442"/>
                  </a:lnTo>
                  <a:lnTo>
                    <a:pt x="1593" y="6433"/>
                  </a:lnTo>
                  <a:lnTo>
                    <a:pt x="1603" y="6424"/>
                  </a:lnTo>
                  <a:lnTo>
                    <a:pt x="1613" y="6414"/>
                  </a:lnTo>
                  <a:lnTo>
                    <a:pt x="1623" y="6404"/>
                  </a:lnTo>
                  <a:lnTo>
                    <a:pt x="1631" y="6395"/>
                  </a:lnTo>
                  <a:lnTo>
                    <a:pt x="1640" y="6385"/>
                  </a:lnTo>
                  <a:lnTo>
                    <a:pt x="1646" y="6374"/>
                  </a:lnTo>
                  <a:lnTo>
                    <a:pt x="1654" y="6365"/>
                  </a:lnTo>
                  <a:lnTo>
                    <a:pt x="1659" y="6354"/>
                  </a:lnTo>
                  <a:lnTo>
                    <a:pt x="1665" y="6344"/>
                  </a:lnTo>
                  <a:lnTo>
                    <a:pt x="1670" y="6333"/>
                  </a:lnTo>
                  <a:lnTo>
                    <a:pt x="1674" y="6323"/>
                  </a:lnTo>
                  <a:lnTo>
                    <a:pt x="1677" y="6312"/>
                  </a:lnTo>
                  <a:lnTo>
                    <a:pt x="1681" y="6302"/>
                  </a:lnTo>
                  <a:lnTo>
                    <a:pt x="1683" y="6292"/>
                  </a:lnTo>
                  <a:lnTo>
                    <a:pt x="1684" y="6281"/>
                  </a:lnTo>
                  <a:lnTo>
                    <a:pt x="1685" y="6269"/>
                  </a:lnTo>
                  <a:lnTo>
                    <a:pt x="1685" y="6258"/>
                  </a:lnTo>
                  <a:lnTo>
                    <a:pt x="1685" y="6248"/>
                  </a:lnTo>
                  <a:lnTo>
                    <a:pt x="1684" y="6237"/>
                  </a:lnTo>
                  <a:lnTo>
                    <a:pt x="1682" y="6226"/>
                  </a:lnTo>
                  <a:lnTo>
                    <a:pt x="1680" y="6215"/>
                  </a:lnTo>
                  <a:lnTo>
                    <a:pt x="1677" y="6205"/>
                  </a:lnTo>
                  <a:lnTo>
                    <a:pt x="1673" y="6193"/>
                  </a:lnTo>
                  <a:lnTo>
                    <a:pt x="1670" y="6182"/>
                  </a:lnTo>
                  <a:lnTo>
                    <a:pt x="1665" y="6171"/>
                  </a:lnTo>
                  <a:lnTo>
                    <a:pt x="1659" y="6161"/>
                  </a:lnTo>
                  <a:lnTo>
                    <a:pt x="1653" y="6150"/>
                  </a:lnTo>
                  <a:lnTo>
                    <a:pt x="1645" y="6137"/>
                  </a:lnTo>
                  <a:lnTo>
                    <a:pt x="1637" y="6125"/>
                  </a:lnTo>
                  <a:lnTo>
                    <a:pt x="1628" y="6115"/>
                  </a:lnTo>
                  <a:lnTo>
                    <a:pt x="1619" y="6104"/>
                  </a:lnTo>
                  <a:lnTo>
                    <a:pt x="1610" y="6094"/>
                  </a:lnTo>
                  <a:lnTo>
                    <a:pt x="1600" y="6086"/>
                  </a:lnTo>
                  <a:lnTo>
                    <a:pt x="1589" y="6077"/>
                  </a:lnTo>
                  <a:lnTo>
                    <a:pt x="1579" y="6070"/>
                  </a:lnTo>
                  <a:lnTo>
                    <a:pt x="1568" y="6063"/>
                  </a:lnTo>
                  <a:lnTo>
                    <a:pt x="1556" y="6057"/>
                  </a:lnTo>
                  <a:lnTo>
                    <a:pt x="1545" y="6051"/>
                  </a:lnTo>
                  <a:lnTo>
                    <a:pt x="1534" y="6046"/>
                  </a:lnTo>
                  <a:lnTo>
                    <a:pt x="1521" y="6042"/>
                  </a:lnTo>
                  <a:lnTo>
                    <a:pt x="1509" y="6038"/>
                  </a:lnTo>
                  <a:lnTo>
                    <a:pt x="1496" y="6036"/>
                  </a:lnTo>
                  <a:lnTo>
                    <a:pt x="1483" y="6034"/>
                  </a:lnTo>
                  <a:lnTo>
                    <a:pt x="1471" y="6032"/>
                  </a:lnTo>
                  <a:lnTo>
                    <a:pt x="1457" y="6031"/>
                  </a:lnTo>
                  <a:lnTo>
                    <a:pt x="1444" y="6031"/>
                  </a:lnTo>
                  <a:lnTo>
                    <a:pt x="1432" y="6031"/>
                  </a:lnTo>
                  <a:lnTo>
                    <a:pt x="1419" y="6032"/>
                  </a:lnTo>
                  <a:lnTo>
                    <a:pt x="1405" y="6034"/>
                  </a:lnTo>
                  <a:lnTo>
                    <a:pt x="1392" y="6036"/>
                  </a:lnTo>
                  <a:lnTo>
                    <a:pt x="1378" y="6038"/>
                  </a:lnTo>
                  <a:lnTo>
                    <a:pt x="1365" y="6042"/>
                  </a:lnTo>
                  <a:lnTo>
                    <a:pt x="1351" y="6046"/>
                  </a:lnTo>
                  <a:lnTo>
                    <a:pt x="1338" y="6050"/>
                  </a:lnTo>
                  <a:lnTo>
                    <a:pt x="1324" y="6056"/>
                  </a:lnTo>
                  <a:lnTo>
                    <a:pt x="1298" y="6067"/>
                  </a:lnTo>
                  <a:lnTo>
                    <a:pt x="1273" y="6081"/>
                  </a:lnTo>
                  <a:lnTo>
                    <a:pt x="1259" y="6089"/>
                  </a:lnTo>
                  <a:lnTo>
                    <a:pt x="1246" y="6097"/>
                  </a:lnTo>
                  <a:lnTo>
                    <a:pt x="1234" y="6107"/>
                  </a:lnTo>
                  <a:lnTo>
                    <a:pt x="1222" y="6116"/>
                  </a:lnTo>
                  <a:lnTo>
                    <a:pt x="1211" y="6125"/>
                  </a:lnTo>
                  <a:lnTo>
                    <a:pt x="1201" y="6135"/>
                  </a:lnTo>
                  <a:lnTo>
                    <a:pt x="1191" y="6145"/>
                  </a:lnTo>
                  <a:lnTo>
                    <a:pt x="1181" y="6154"/>
                  </a:lnTo>
                  <a:lnTo>
                    <a:pt x="1174" y="6165"/>
                  </a:lnTo>
                  <a:lnTo>
                    <a:pt x="1165" y="6176"/>
                  </a:lnTo>
                  <a:lnTo>
                    <a:pt x="1159" y="6186"/>
                  </a:lnTo>
                  <a:lnTo>
                    <a:pt x="1152" y="6197"/>
                  </a:lnTo>
                  <a:lnTo>
                    <a:pt x="1146" y="6208"/>
                  </a:lnTo>
                  <a:lnTo>
                    <a:pt x="1141" y="6220"/>
                  </a:lnTo>
                  <a:lnTo>
                    <a:pt x="1136" y="6232"/>
                  </a:lnTo>
                  <a:lnTo>
                    <a:pt x="1133" y="6243"/>
                  </a:lnTo>
                  <a:lnTo>
                    <a:pt x="1130" y="6255"/>
                  </a:lnTo>
                  <a:lnTo>
                    <a:pt x="1127" y="6267"/>
                  </a:lnTo>
                  <a:lnTo>
                    <a:pt x="1126" y="6280"/>
                  </a:lnTo>
                  <a:lnTo>
                    <a:pt x="1124" y="6292"/>
                  </a:lnTo>
                  <a:lnTo>
                    <a:pt x="1123" y="6304"/>
                  </a:lnTo>
                  <a:lnTo>
                    <a:pt x="1124" y="6317"/>
                  </a:lnTo>
                  <a:lnTo>
                    <a:pt x="1126" y="6330"/>
                  </a:lnTo>
                  <a:lnTo>
                    <a:pt x="1127" y="6343"/>
                  </a:lnTo>
                  <a:lnTo>
                    <a:pt x="1130" y="6356"/>
                  </a:lnTo>
                  <a:lnTo>
                    <a:pt x="1133" y="6370"/>
                  </a:lnTo>
                  <a:lnTo>
                    <a:pt x="1136" y="6383"/>
                  </a:lnTo>
                  <a:lnTo>
                    <a:pt x="1142" y="6397"/>
                  </a:lnTo>
                  <a:lnTo>
                    <a:pt x="1147" y="6410"/>
                  </a:lnTo>
                  <a:lnTo>
                    <a:pt x="1152" y="6424"/>
                  </a:lnTo>
                  <a:lnTo>
                    <a:pt x="1160" y="6436"/>
                  </a:lnTo>
                  <a:lnTo>
                    <a:pt x="1167" y="6450"/>
                  </a:lnTo>
                  <a:lnTo>
                    <a:pt x="1180" y="6472"/>
                  </a:lnTo>
                  <a:lnTo>
                    <a:pt x="1194" y="6492"/>
                  </a:lnTo>
                  <a:lnTo>
                    <a:pt x="1209" y="6513"/>
                  </a:lnTo>
                  <a:lnTo>
                    <a:pt x="1223" y="6531"/>
                  </a:lnTo>
                  <a:lnTo>
                    <a:pt x="1238" y="6547"/>
                  </a:lnTo>
                  <a:lnTo>
                    <a:pt x="1254" y="6562"/>
                  </a:lnTo>
                  <a:lnTo>
                    <a:pt x="1269" y="6576"/>
                  </a:lnTo>
                  <a:lnTo>
                    <a:pt x="1284" y="6588"/>
                  </a:lnTo>
                  <a:lnTo>
                    <a:pt x="1361" y="6519"/>
                  </a:lnTo>
                  <a:lnTo>
                    <a:pt x="1350" y="6509"/>
                  </a:lnTo>
                  <a:lnTo>
                    <a:pt x="1338" y="6499"/>
                  </a:lnTo>
                  <a:lnTo>
                    <a:pt x="1327" y="6487"/>
                  </a:lnTo>
                  <a:lnTo>
                    <a:pt x="1316" y="6475"/>
                  </a:lnTo>
                  <a:lnTo>
                    <a:pt x="1305" y="6462"/>
                  </a:lnTo>
                  <a:lnTo>
                    <a:pt x="1294" y="6447"/>
                  </a:lnTo>
                  <a:lnTo>
                    <a:pt x="1283" y="6432"/>
                  </a:lnTo>
                  <a:lnTo>
                    <a:pt x="1274" y="6415"/>
                  </a:lnTo>
                  <a:lnTo>
                    <a:pt x="1266" y="6402"/>
                  </a:lnTo>
                  <a:lnTo>
                    <a:pt x="1261" y="6389"/>
                  </a:lnTo>
                  <a:lnTo>
                    <a:pt x="1255" y="6376"/>
                  </a:lnTo>
                  <a:lnTo>
                    <a:pt x="1251" y="6362"/>
                  </a:lnTo>
                  <a:lnTo>
                    <a:pt x="1249" y="6350"/>
                  </a:lnTo>
                  <a:lnTo>
                    <a:pt x="1247" y="6337"/>
                  </a:lnTo>
                  <a:lnTo>
                    <a:pt x="1247" y="6324"/>
                  </a:lnTo>
                  <a:lnTo>
                    <a:pt x="1248" y="6311"/>
                  </a:lnTo>
                  <a:lnTo>
                    <a:pt x="1250" y="6298"/>
                  </a:lnTo>
                  <a:lnTo>
                    <a:pt x="1254" y="6285"/>
                  </a:lnTo>
                  <a:lnTo>
                    <a:pt x="1260" y="6273"/>
                  </a:lnTo>
                  <a:lnTo>
                    <a:pt x="1266" y="6262"/>
                  </a:lnTo>
                  <a:lnTo>
                    <a:pt x="1275" y="6251"/>
                  </a:lnTo>
                  <a:lnTo>
                    <a:pt x="1286" y="6240"/>
                  </a:lnTo>
                  <a:lnTo>
                    <a:pt x="1297" y="6229"/>
                  </a:lnTo>
                  <a:lnTo>
                    <a:pt x="1311" y="6220"/>
                  </a:lnTo>
                  <a:lnTo>
                    <a:pt x="1477" y="6503"/>
                  </a:lnTo>
                  <a:close/>
                  <a:moveTo>
                    <a:pt x="1399" y="6168"/>
                  </a:moveTo>
                  <a:lnTo>
                    <a:pt x="1408" y="6164"/>
                  </a:lnTo>
                  <a:lnTo>
                    <a:pt x="1419" y="6160"/>
                  </a:lnTo>
                  <a:lnTo>
                    <a:pt x="1429" y="6156"/>
                  </a:lnTo>
                  <a:lnTo>
                    <a:pt x="1440" y="6153"/>
                  </a:lnTo>
                  <a:lnTo>
                    <a:pt x="1451" y="6151"/>
                  </a:lnTo>
                  <a:lnTo>
                    <a:pt x="1463" y="6150"/>
                  </a:lnTo>
                  <a:lnTo>
                    <a:pt x="1473" y="6149"/>
                  </a:lnTo>
                  <a:lnTo>
                    <a:pt x="1485" y="6149"/>
                  </a:lnTo>
                  <a:lnTo>
                    <a:pt x="1496" y="6150"/>
                  </a:lnTo>
                  <a:lnTo>
                    <a:pt x="1507" y="6152"/>
                  </a:lnTo>
                  <a:lnTo>
                    <a:pt x="1517" y="6156"/>
                  </a:lnTo>
                  <a:lnTo>
                    <a:pt x="1528" y="6161"/>
                  </a:lnTo>
                  <a:lnTo>
                    <a:pt x="1537" y="6167"/>
                  </a:lnTo>
                  <a:lnTo>
                    <a:pt x="1546" y="6174"/>
                  </a:lnTo>
                  <a:lnTo>
                    <a:pt x="1554" y="6183"/>
                  </a:lnTo>
                  <a:lnTo>
                    <a:pt x="1561" y="6194"/>
                  </a:lnTo>
                  <a:lnTo>
                    <a:pt x="1567" y="6205"/>
                  </a:lnTo>
                  <a:lnTo>
                    <a:pt x="1571" y="6217"/>
                  </a:lnTo>
                  <a:lnTo>
                    <a:pt x="1573" y="6227"/>
                  </a:lnTo>
                  <a:lnTo>
                    <a:pt x="1573" y="6238"/>
                  </a:lnTo>
                  <a:lnTo>
                    <a:pt x="1572" y="6249"/>
                  </a:lnTo>
                  <a:lnTo>
                    <a:pt x="1570" y="6259"/>
                  </a:lnTo>
                  <a:lnTo>
                    <a:pt x="1567" y="6269"/>
                  </a:lnTo>
                  <a:lnTo>
                    <a:pt x="1563" y="6279"/>
                  </a:lnTo>
                  <a:lnTo>
                    <a:pt x="1556" y="6288"/>
                  </a:lnTo>
                  <a:lnTo>
                    <a:pt x="1550" y="6297"/>
                  </a:lnTo>
                  <a:lnTo>
                    <a:pt x="1542" y="6306"/>
                  </a:lnTo>
                  <a:lnTo>
                    <a:pt x="1535" y="6313"/>
                  </a:lnTo>
                  <a:lnTo>
                    <a:pt x="1526" y="6321"/>
                  </a:lnTo>
                  <a:lnTo>
                    <a:pt x="1516" y="6327"/>
                  </a:lnTo>
                  <a:lnTo>
                    <a:pt x="1508" y="6333"/>
                  </a:lnTo>
                  <a:lnTo>
                    <a:pt x="1498" y="6339"/>
                  </a:lnTo>
                  <a:lnTo>
                    <a:pt x="1399" y="6168"/>
                  </a:lnTo>
                  <a:close/>
                  <a:moveTo>
                    <a:pt x="1807" y="6583"/>
                  </a:moveTo>
                  <a:lnTo>
                    <a:pt x="1882" y="6524"/>
                  </a:lnTo>
                  <a:lnTo>
                    <a:pt x="1809" y="6421"/>
                  </a:lnTo>
                  <a:lnTo>
                    <a:pt x="1779" y="6445"/>
                  </a:lnTo>
                  <a:lnTo>
                    <a:pt x="1747" y="6469"/>
                  </a:lnTo>
                  <a:lnTo>
                    <a:pt x="1712" y="6495"/>
                  </a:lnTo>
                  <a:lnTo>
                    <a:pt x="1672" y="6523"/>
                  </a:lnTo>
                  <a:lnTo>
                    <a:pt x="1363" y="6741"/>
                  </a:lnTo>
                  <a:lnTo>
                    <a:pt x="1447" y="6860"/>
                  </a:lnTo>
                  <a:lnTo>
                    <a:pt x="1680" y="6697"/>
                  </a:lnTo>
                  <a:lnTo>
                    <a:pt x="1694" y="6687"/>
                  </a:lnTo>
                  <a:lnTo>
                    <a:pt x="1707" y="6680"/>
                  </a:lnTo>
                  <a:lnTo>
                    <a:pt x="1721" y="6674"/>
                  </a:lnTo>
                  <a:lnTo>
                    <a:pt x="1734" y="6669"/>
                  </a:lnTo>
                  <a:lnTo>
                    <a:pt x="1747" y="6666"/>
                  </a:lnTo>
                  <a:lnTo>
                    <a:pt x="1760" y="6664"/>
                  </a:lnTo>
                  <a:lnTo>
                    <a:pt x="1772" y="6663"/>
                  </a:lnTo>
                  <a:lnTo>
                    <a:pt x="1784" y="6664"/>
                  </a:lnTo>
                  <a:lnTo>
                    <a:pt x="1794" y="6666"/>
                  </a:lnTo>
                  <a:lnTo>
                    <a:pt x="1805" y="6669"/>
                  </a:lnTo>
                  <a:lnTo>
                    <a:pt x="1816" y="6674"/>
                  </a:lnTo>
                  <a:lnTo>
                    <a:pt x="1826" y="6680"/>
                  </a:lnTo>
                  <a:lnTo>
                    <a:pt x="1835" y="6686"/>
                  </a:lnTo>
                  <a:lnTo>
                    <a:pt x="1844" y="6694"/>
                  </a:lnTo>
                  <a:lnTo>
                    <a:pt x="1851" y="6702"/>
                  </a:lnTo>
                  <a:lnTo>
                    <a:pt x="1859" y="6712"/>
                  </a:lnTo>
                  <a:lnTo>
                    <a:pt x="1865" y="6721"/>
                  </a:lnTo>
                  <a:lnTo>
                    <a:pt x="1871" y="6729"/>
                  </a:lnTo>
                  <a:lnTo>
                    <a:pt x="1875" y="6737"/>
                  </a:lnTo>
                  <a:lnTo>
                    <a:pt x="1878" y="6744"/>
                  </a:lnTo>
                  <a:lnTo>
                    <a:pt x="1992" y="6665"/>
                  </a:lnTo>
                  <a:lnTo>
                    <a:pt x="1986" y="6651"/>
                  </a:lnTo>
                  <a:lnTo>
                    <a:pt x="1976" y="6636"/>
                  </a:lnTo>
                  <a:lnTo>
                    <a:pt x="1969" y="6628"/>
                  </a:lnTo>
                  <a:lnTo>
                    <a:pt x="1963" y="6621"/>
                  </a:lnTo>
                  <a:lnTo>
                    <a:pt x="1955" y="6615"/>
                  </a:lnTo>
                  <a:lnTo>
                    <a:pt x="1948" y="6608"/>
                  </a:lnTo>
                  <a:lnTo>
                    <a:pt x="1938" y="6603"/>
                  </a:lnTo>
                  <a:lnTo>
                    <a:pt x="1930" y="6597"/>
                  </a:lnTo>
                  <a:lnTo>
                    <a:pt x="1919" y="6592"/>
                  </a:lnTo>
                  <a:lnTo>
                    <a:pt x="1909" y="6589"/>
                  </a:lnTo>
                  <a:lnTo>
                    <a:pt x="1897" y="6586"/>
                  </a:lnTo>
                  <a:lnTo>
                    <a:pt x="1887" y="6582"/>
                  </a:lnTo>
                  <a:lnTo>
                    <a:pt x="1874" y="6581"/>
                  </a:lnTo>
                  <a:lnTo>
                    <a:pt x="1862" y="6580"/>
                  </a:lnTo>
                  <a:lnTo>
                    <a:pt x="1849" y="6580"/>
                  </a:lnTo>
                  <a:lnTo>
                    <a:pt x="1836" y="6581"/>
                  </a:lnTo>
                  <a:lnTo>
                    <a:pt x="1823" y="6583"/>
                  </a:lnTo>
                  <a:lnTo>
                    <a:pt x="1809" y="6587"/>
                  </a:lnTo>
                  <a:lnTo>
                    <a:pt x="1807" y="6583"/>
                  </a:lnTo>
                  <a:close/>
                  <a:moveTo>
                    <a:pt x="1601" y="7047"/>
                  </a:moveTo>
                  <a:lnTo>
                    <a:pt x="1605" y="7063"/>
                  </a:lnTo>
                  <a:lnTo>
                    <a:pt x="1611" y="7080"/>
                  </a:lnTo>
                  <a:lnTo>
                    <a:pt x="1618" y="7097"/>
                  </a:lnTo>
                  <a:lnTo>
                    <a:pt x="1627" y="7115"/>
                  </a:lnTo>
                  <a:lnTo>
                    <a:pt x="1638" y="7134"/>
                  </a:lnTo>
                  <a:lnTo>
                    <a:pt x="1649" y="7152"/>
                  </a:lnTo>
                  <a:lnTo>
                    <a:pt x="1662" y="7169"/>
                  </a:lnTo>
                  <a:lnTo>
                    <a:pt x="1677" y="7186"/>
                  </a:lnTo>
                  <a:lnTo>
                    <a:pt x="1695" y="7205"/>
                  </a:lnTo>
                  <a:lnTo>
                    <a:pt x="1712" y="7221"/>
                  </a:lnTo>
                  <a:lnTo>
                    <a:pt x="1730" y="7235"/>
                  </a:lnTo>
                  <a:lnTo>
                    <a:pt x="1747" y="7246"/>
                  </a:lnTo>
                  <a:lnTo>
                    <a:pt x="1765" y="7256"/>
                  </a:lnTo>
                  <a:lnTo>
                    <a:pt x="1784" y="7264"/>
                  </a:lnTo>
                  <a:lnTo>
                    <a:pt x="1801" y="7270"/>
                  </a:lnTo>
                  <a:lnTo>
                    <a:pt x="1819" y="7273"/>
                  </a:lnTo>
                  <a:lnTo>
                    <a:pt x="1836" y="7275"/>
                  </a:lnTo>
                  <a:lnTo>
                    <a:pt x="1855" y="7275"/>
                  </a:lnTo>
                  <a:lnTo>
                    <a:pt x="1871" y="7273"/>
                  </a:lnTo>
                  <a:lnTo>
                    <a:pt x="1888" y="7269"/>
                  </a:lnTo>
                  <a:lnTo>
                    <a:pt x="1904" y="7262"/>
                  </a:lnTo>
                  <a:lnTo>
                    <a:pt x="1920" y="7254"/>
                  </a:lnTo>
                  <a:lnTo>
                    <a:pt x="1936" y="7244"/>
                  </a:lnTo>
                  <a:lnTo>
                    <a:pt x="1951" y="7231"/>
                  </a:lnTo>
                  <a:lnTo>
                    <a:pt x="1961" y="7222"/>
                  </a:lnTo>
                  <a:lnTo>
                    <a:pt x="1969" y="7212"/>
                  </a:lnTo>
                  <a:lnTo>
                    <a:pt x="1978" y="7201"/>
                  </a:lnTo>
                  <a:lnTo>
                    <a:pt x="1984" y="7191"/>
                  </a:lnTo>
                  <a:lnTo>
                    <a:pt x="1991" y="7179"/>
                  </a:lnTo>
                  <a:lnTo>
                    <a:pt x="1995" y="7167"/>
                  </a:lnTo>
                  <a:lnTo>
                    <a:pt x="1998" y="7155"/>
                  </a:lnTo>
                  <a:lnTo>
                    <a:pt x="2002" y="7142"/>
                  </a:lnTo>
                  <a:lnTo>
                    <a:pt x="2003" y="7128"/>
                  </a:lnTo>
                  <a:lnTo>
                    <a:pt x="2004" y="7114"/>
                  </a:lnTo>
                  <a:lnTo>
                    <a:pt x="2003" y="7099"/>
                  </a:lnTo>
                  <a:lnTo>
                    <a:pt x="2002" y="7084"/>
                  </a:lnTo>
                  <a:lnTo>
                    <a:pt x="1999" y="7069"/>
                  </a:lnTo>
                  <a:lnTo>
                    <a:pt x="1995" y="7053"/>
                  </a:lnTo>
                  <a:lnTo>
                    <a:pt x="1991" y="7036"/>
                  </a:lnTo>
                  <a:lnTo>
                    <a:pt x="1986" y="7019"/>
                  </a:lnTo>
                  <a:lnTo>
                    <a:pt x="1978" y="6996"/>
                  </a:lnTo>
                  <a:lnTo>
                    <a:pt x="1973" y="6977"/>
                  </a:lnTo>
                  <a:lnTo>
                    <a:pt x="1968" y="6960"/>
                  </a:lnTo>
                  <a:lnTo>
                    <a:pt x="1967" y="6946"/>
                  </a:lnTo>
                  <a:lnTo>
                    <a:pt x="1967" y="6941"/>
                  </a:lnTo>
                  <a:lnTo>
                    <a:pt x="1968" y="6934"/>
                  </a:lnTo>
                  <a:lnTo>
                    <a:pt x="1969" y="6929"/>
                  </a:lnTo>
                  <a:lnTo>
                    <a:pt x="1972" y="6925"/>
                  </a:lnTo>
                  <a:lnTo>
                    <a:pt x="1974" y="6920"/>
                  </a:lnTo>
                  <a:lnTo>
                    <a:pt x="1976" y="6916"/>
                  </a:lnTo>
                  <a:lnTo>
                    <a:pt x="1980" y="6912"/>
                  </a:lnTo>
                  <a:lnTo>
                    <a:pt x="1983" y="6907"/>
                  </a:lnTo>
                  <a:lnTo>
                    <a:pt x="1988" y="6904"/>
                  </a:lnTo>
                  <a:lnTo>
                    <a:pt x="1992" y="6901"/>
                  </a:lnTo>
                  <a:lnTo>
                    <a:pt x="1997" y="6899"/>
                  </a:lnTo>
                  <a:lnTo>
                    <a:pt x="2002" y="6897"/>
                  </a:lnTo>
                  <a:lnTo>
                    <a:pt x="2007" y="6896"/>
                  </a:lnTo>
                  <a:lnTo>
                    <a:pt x="2012" y="6896"/>
                  </a:lnTo>
                  <a:lnTo>
                    <a:pt x="2018" y="6896"/>
                  </a:lnTo>
                  <a:lnTo>
                    <a:pt x="2023" y="6896"/>
                  </a:lnTo>
                  <a:lnTo>
                    <a:pt x="2028" y="6897"/>
                  </a:lnTo>
                  <a:lnTo>
                    <a:pt x="2034" y="6899"/>
                  </a:lnTo>
                  <a:lnTo>
                    <a:pt x="2040" y="6901"/>
                  </a:lnTo>
                  <a:lnTo>
                    <a:pt x="2046" y="6904"/>
                  </a:lnTo>
                  <a:lnTo>
                    <a:pt x="2051" y="6908"/>
                  </a:lnTo>
                  <a:lnTo>
                    <a:pt x="2056" y="6913"/>
                  </a:lnTo>
                  <a:lnTo>
                    <a:pt x="2063" y="6918"/>
                  </a:lnTo>
                  <a:lnTo>
                    <a:pt x="2068" y="6923"/>
                  </a:lnTo>
                  <a:lnTo>
                    <a:pt x="2078" y="6935"/>
                  </a:lnTo>
                  <a:lnTo>
                    <a:pt x="2086" y="6948"/>
                  </a:lnTo>
                  <a:lnTo>
                    <a:pt x="2094" y="6961"/>
                  </a:lnTo>
                  <a:lnTo>
                    <a:pt x="2100" y="6974"/>
                  </a:lnTo>
                  <a:lnTo>
                    <a:pt x="2105" y="6986"/>
                  </a:lnTo>
                  <a:lnTo>
                    <a:pt x="2109" y="6997"/>
                  </a:lnTo>
                  <a:lnTo>
                    <a:pt x="2113" y="7009"/>
                  </a:lnTo>
                  <a:lnTo>
                    <a:pt x="2115" y="7020"/>
                  </a:lnTo>
                  <a:lnTo>
                    <a:pt x="2211" y="6972"/>
                  </a:lnTo>
                  <a:lnTo>
                    <a:pt x="2207" y="6959"/>
                  </a:lnTo>
                  <a:lnTo>
                    <a:pt x="2201" y="6944"/>
                  </a:lnTo>
                  <a:lnTo>
                    <a:pt x="2195" y="6929"/>
                  </a:lnTo>
                  <a:lnTo>
                    <a:pt x="2187" y="6914"/>
                  </a:lnTo>
                  <a:lnTo>
                    <a:pt x="2179" y="6898"/>
                  </a:lnTo>
                  <a:lnTo>
                    <a:pt x="2168" y="6882"/>
                  </a:lnTo>
                  <a:lnTo>
                    <a:pt x="2156" y="6866"/>
                  </a:lnTo>
                  <a:lnTo>
                    <a:pt x="2142" y="6851"/>
                  </a:lnTo>
                  <a:lnTo>
                    <a:pt x="2127" y="6834"/>
                  </a:lnTo>
                  <a:lnTo>
                    <a:pt x="2111" y="6819"/>
                  </a:lnTo>
                  <a:lnTo>
                    <a:pt x="2094" y="6808"/>
                  </a:lnTo>
                  <a:lnTo>
                    <a:pt x="2078" y="6797"/>
                  </a:lnTo>
                  <a:lnTo>
                    <a:pt x="2061" y="6788"/>
                  </a:lnTo>
                  <a:lnTo>
                    <a:pt x="2042" y="6782"/>
                  </a:lnTo>
                  <a:lnTo>
                    <a:pt x="2025" y="6778"/>
                  </a:lnTo>
                  <a:lnTo>
                    <a:pt x="2008" y="6774"/>
                  </a:lnTo>
                  <a:lnTo>
                    <a:pt x="1991" y="6773"/>
                  </a:lnTo>
                  <a:lnTo>
                    <a:pt x="1974" y="6773"/>
                  </a:lnTo>
                  <a:lnTo>
                    <a:pt x="1957" y="6777"/>
                  </a:lnTo>
                  <a:lnTo>
                    <a:pt x="1939" y="6781"/>
                  </a:lnTo>
                  <a:lnTo>
                    <a:pt x="1923" y="6787"/>
                  </a:lnTo>
                  <a:lnTo>
                    <a:pt x="1908" y="6795"/>
                  </a:lnTo>
                  <a:lnTo>
                    <a:pt x="1893" y="6804"/>
                  </a:lnTo>
                  <a:lnTo>
                    <a:pt x="1879" y="6816"/>
                  </a:lnTo>
                  <a:lnTo>
                    <a:pt x="1871" y="6824"/>
                  </a:lnTo>
                  <a:lnTo>
                    <a:pt x="1863" y="6832"/>
                  </a:lnTo>
                  <a:lnTo>
                    <a:pt x="1857" y="6841"/>
                  </a:lnTo>
                  <a:lnTo>
                    <a:pt x="1851" y="6851"/>
                  </a:lnTo>
                  <a:lnTo>
                    <a:pt x="1846" y="6861"/>
                  </a:lnTo>
                  <a:lnTo>
                    <a:pt x="1842" y="6873"/>
                  </a:lnTo>
                  <a:lnTo>
                    <a:pt x="1837" y="6885"/>
                  </a:lnTo>
                  <a:lnTo>
                    <a:pt x="1835" y="6898"/>
                  </a:lnTo>
                  <a:lnTo>
                    <a:pt x="1834" y="6911"/>
                  </a:lnTo>
                  <a:lnTo>
                    <a:pt x="1833" y="6925"/>
                  </a:lnTo>
                  <a:lnTo>
                    <a:pt x="1834" y="6940"/>
                  </a:lnTo>
                  <a:lnTo>
                    <a:pt x="1835" y="6956"/>
                  </a:lnTo>
                  <a:lnTo>
                    <a:pt x="1838" y="6972"/>
                  </a:lnTo>
                  <a:lnTo>
                    <a:pt x="1842" y="6989"/>
                  </a:lnTo>
                  <a:lnTo>
                    <a:pt x="1847" y="7007"/>
                  </a:lnTo>
                  <a:lnTo>
                    <a:pt x="1853" y="7026"/>
                  </a:lnTo>
                  <a:lnTo>
                    <a:pt x="1860" y="7048"/>
                  </a:lnTo>
                  <a:lnTo>
                    <a:pt x="1865" y="7067"/>
                  </a:lnTo>
                  <a:lnTo>
                    <a:pt x="1867" y="7082"/>
                  </a:lnTo>
                  <a:lnTo>
                    <a:pt x="1868" y="7096"/>
                  </a:lnTo>
                  <a:lnTo>
                    <a:pt x="1867" y="7103"/>
                  </a:lnTo>
                  <a:lnTo>
                    <a:pt x="1866" y="7108"/>
                  </a:lnTo>
                  <a:lnTo>
                    <a:pt x="1865" y="7113"/>
                  </a:lnTo>
                  <a:lnTo>
                    <a:pt x="1863" y="7119"/>
                  </a:lnTo>
                  <a:lnTo>
                    <a:pt x="1860" y="7123"/>
                  </a:lnTo>
                  <a:lnTo>
                    <a:pt x="1857" y="7128"/>
                  </a:lnTo>
                  <a:lnTo>
                    <a:pt x="1852" y="7133"/>
                  </a:lnTo>
                  <a:lnTo>
                    <a:pt x="1848" y="7137"/>
                  </a:lnTo>
                  <a:lnTo>
                    <a:pt x="1844" y="7140"/>
                  </a:lnTo>
                  <a:lnTo>
                    <a:pt x="1838" y="7143"/>
                  </a:lnTo>
                  <a:lnTo>
                    <a:pt x="1834" y="7147"/>
                  </a:lnTo>
                  <a:lnTo>
                    <a:pt x="1829" y="7149"/>
                  </a:lnTo>
                  <a:lnTo>
                    <a:pt x="1823" y="7150"/>
                  </a:lnTo>
                  <a:lnTo>
                    <a:pt x="1817" y="7150"/>
                  </a:lnTo>
                  <a:lnTo>
                    <a:pt x="1812" y="7150"/>
                  </a:lnTo>
                  <a:lnTo>
                    <a:pt x="1806" y="7150"/>
                  </a:lnTo>
                  <a:lnTo>
                    <a:pt x="1800" y="7148"/>
                  </a:lnTo>
                  <a:lnTo>
                    <a:pt x="1794" y="7146"/>
                  </a:lnTo>
                  <a:lnTo>
                    <a:pt x="1788" y="7143"/>
                  </a:lnTo>
                  <a:lnTo>
                    <a:pt x="1782" y="7139"/>
                  </a:lnTo>
                  <a:lnTo>
                    <a:pt x="1776" y="7135"/>
                  </a:lnTo>
                  <a:lnTo>
                    <a:pt x="1770" y="7129"/>
                  </a:lnTo>
                  <a:lnTo>
                    <a:pt x="1763" y="7124"/>
                  </a:lnTo>
                  <a:lnTo>
                    <a:pt x="1757" y="7117"/>
                  </a:lnTo>
                  <a:lnTo>
                    <a:pt x="1746" y="7104"/>
                  </a:lnTo>
                  <a:lnTo>
                    <a:pt x="1735" y="7089"/>
                  </a:lnTo>
                  <a:lnTo>
                    <a:pt x="1727" y="7073"/>
                  </a:lnTo>
                  <a:lnTo>
                    <a:pt x="1718" y="7056"/>
                  </a:lnTo>
                  <a:lnTo>
                    <a:pt x="1712" y="7040"/>
                  </a:lnTo>
                  <a:lnTo>
                    <a:pt x="1706" y="7024"/>
                  </a:lnTo>
                  <a:lnTo>
                    <a:pt x="1702" y="7010"/>
                  </a:lnTo>
                  <a:lnTo>
                    <a:pt x="1699" y="6997"/>
                  </a:lnTo>
                  <a:lnTo>
                    <a:pt x="1601" y="7047"/>
                  </a:lnTo>
                  <a:close/>
                  <a:moveTo>
                    <a:pt x="2538" y="7079"/>
                  </a:moveTo>
                  <a:lnTo>
                    <a:pt x="2545" y="7073"/>
                  </a:lnTo>
                  <a:lnTo>
                    <a:pt x="2549" y="7066"/>
                  </a:lnTo>
                  <a:lnTo>
                    <a:pt x="2553" y="7060"/>
                  </a:lnTo>
                  <a:lnTo>
                    <a:pt x="2558" y="7053"/>
                  </a:lnTo>
                  <a:lnTo>
                    <a:pt x="2561" y="7046"/>
                  </a:lnTo>
                  <a:lnTo>
                    <a:pt x="2563" y="7039"/>
                  </a:lnTo>
                  <a:lnTo>
                    <a:pt x="2564" y="7032"/>
                  </a:lnTo>
                  <a:lnTo>
                    <a:pt x="2564" y="7024"/>
                  </a:lnTo>
                  <a:lnTo>
                    <a:pt x="2564" y="7017"/>
                  </a:lnTo>
                  <a:lnTo>
                    <a:pt x="2563" y="7010"/>
                  </a:lnTo>
                  <a:lnTo>
                    <a:pt x="2562" y="7003"/>
                  </a:lnTo>
                  <a:lnTo>
                    <a:pt x="2560" y="6995"/>
                  </a:lnTo>
                  <a:lnTo>
                    <a:pt x="2557" y="6988"/>
                  </a:lnTo>
                  <a:lnTo>
                    <a:pt x="2552" y="6981"/>
                  </a:lnTo>
                  <a:lnTo>
                    <a:pt x="2547" y="6975"/>
                  </a:lnTo>
                  <a:lnTo>
                    <a:pt x="2542" y="6967"/>
                  </a:lnTo>
                  <a:lnTo>
                    <a:pt x="2535" y="6962"/>
                  </a:lnTo>
                  <a:lnTo>
                    <a:pt x="2530" y="6957"/>
                  </a:lnTo>
                  <a:lnTo>
                    <a:pt x="2522" y="6952"/>
                  </a:lnTo>
                  <a:lnTo>
                    <a:pt x="2516" y="6949"/>
                  </a:lnTo>
                  <a:lnTo>
                    <a:pt x="2509" y="6946"/>
                  </a:lnTo>
                  <a:lnTo>
                    <a:pt x="2502" y="6944"/>
                  </a:lnTo>
                  <a:lnTo>
                    <a:pt x="2494" y="6943"/>
                  </a:lnTo>
                  <a:lnTo>
                    <a:pt x="2487" y="6942"/>
                  </a:lnTo>
                  <a:lnTo>
                    <a:pt x="2480" y="6942"/>
                  </a:lnTo>
                  <a:lnTo>
                    <a:pt x="2473" y="6943"/>
                  </a:lnTo>
                  <a:lnTo>
                    <a:pt x="2465" y="6945"/>
                  </a:lnTo>
                  <a:lnTo>
                    <a:pt x="2458" y="6947"/>
                  </a:lnTo>
                  <a:lnTo>
                    <a:pt x="2451" y="6950"/>
                  </a:lnTo>
                  <a:lnTo>
                    <a:pt x="2444" y="6955"/>
                  </a:lnTo>
                  <a:lnTo>
                    <a:pt x="2438" y="6959"/>
                  </a:lnTo>
                  <a:lnTo>
                    <a:pt x="2431" y="6964"/>
                  </a:lnTo>
                  <a:lnTo>
                    <a:pt x="2426" y="6970"/>
                  </a:lnTo>
                  <a:lnTo>
                    <a:pt x="2420" y="6976"/>
                  </a:lnTo>
                  <a:lnTo>
                    <a:pt x="2416" y="6982"/>
                  </a:lnTo>
                  <a:lnTo>
                    <a:pt x="2413" y="6989"/>
                  </a:lnTo>
                  <a:lnTo>
                    <a:pt x="2410" y="6996"/>
                  </a:lnTo>
                  <a:lnTo>
                    <a:pt x="2407" y="7003"/>
                  </a:lnTo>
                  <a:lnTo>
                    <a:pt x="2406" y="7010"/>
                  </a:lnTo>
                  <a:lnTo>
                    <a:pt x="2405" y="7018"/>
                  </a:lnTo>
                  <a:lnTo>
                    <a:pt x="2405" y="7025"/>
                  </a:lnTo>
                  <a:lnTo>
                    <a:pt x="2406" y="7033"/>
                  </a:lnTo>
                  <a:lnTo>
                    <a:pt x="2409" y="7039"/>
                  </a:lnTo>
                  <a:lnTo>
                    <a:pt x="2411" y="7047"/>
                  </a:lnTo>
                  <a:lnTo>
                    <a:pt x="2414" y="7054"/>
                  </a:lnTo>
                  <a:lnTo>
                    <a:pt x="2417" y="7061"/>
                  </a:lnTo>
                  <a:lnTo>
                    <a:pt x="2422" y="7067"/>
                  </a:lnTo>
                  <a:lnTo>
                    <a:pt x="2428" y="7075"/>
                  </a:lnTo>
                  <a:lnTo>
                    <a:pt x="2433" y="7080"/>
                  </a:lnTo>
                  <a:lnTo>
                    <a:pt x="2440" y="7085"/>
                  </a:lnTo>
                  <a:lnTo>
                    <a:pt x="2446" y="7090"/>
                  </a:lnTo>
                  <a:lnTo>
                    <a:pt x="2454" y="7093"/>
                  </a:lnTo>
                  <a:lnTo>
                    <a:pt x="2460" y="7096"/>
                  </a:lnTo>
                  <a:lnTo>
                    <a:pt x="2468" y="7098"/>
                  </a:lnTo>
                  <a:lnTo>
                    <a:pt x="2475" y="7100"/>
                  </a:lnTo>
                  <a:lnTo>
                    <a:pt x="2482" y="7100"/>
                  </a:lnTo>
                  <a:lnTo>
                    <a:pt x="2489" y="7100"/>
                  </a:lnTo>
                  <a:lnTo>
                    <a:pt x="2497" y="7100"/>
                  </a:lnTo>
                  <a:lnTo>
                    <a:pt x="2504" y="7098"/>
                  </a:lnTo>
                  <a:lnTo>
                    <a:pt x="2511" y="7096"/>
                  </a:lnTo>
                  <a:lnTo>
                    <a:pt x="2518" y="7093"/>
                  </a:lnTo>
                  <a:lnTo>
                    <a:pt x="2526" y="7089"/>
                  </a:lnTo>
                  <a:lnTo>
                    <a:pt x="2532" y="7084"/>
                  </a:lnTo>
                  <a:lnTo>
                    <a:pt x="2538" y="7079"/>
                  </a:lnTo>
                  <a:close/>
                  <a:moveTo>
                    <a:pt x="2326" y="7070"/>
                  </a:moveTo>
                  <a:lnTo>
                    <a:pt x="1924" y="7446"/>
                  </a:lnTo>
                  <a:lnTo>
                    <a:pt x="2024" y="7552"/>
                  </a:lnTo>
                  <a:lnTo>
                    <a:pt x="2426" y="7178"/>
                  </a:lnTo>
                  <a:lnTo>
                    <a:pt x="2326" y="7070"/>
                  </a:lnTo>
                  <a:close/>
                  <a:moveTo>
                    <a:pt x="2494" y="7247"/>
                  </a:moveTo>
                  <a:lnTo>
                    <a:pt x="2419" y="7325"/>
                  </a:lnTo>
                  <a:lnTo>
                    <a:pt x="2471" y="7375"/>
                  </a:lnTo>
                  <a:lnTo>
                    <a:pt x="2295" y="7556"/>
                  </a:lnTo>
                  <a:lnTo>
                    <a:pt x="2276" y="7576"/>
                  </a:lnTo>
                  <a:lnTo>
                    <a:pt x="2257" y="7599"/>
                  </a:lnTo>
                  <a:lnTo>
                    <a:pt x="2247" y="7613"/>
                  </a:lnTo>
                  <a:lnTo>
                    <a:pt x="2239" y="7627"/>
                  </a:lnTo>
                  <a:lnTo>
                    <a:pt x="2231" y="7643"/>
                  </a:lnTo>
                  <a:lnTo>
                    <a:pt x="2225" y="7659"/>
                  </a:lnTo>
                  <a:lnTo>
                    <a:pt x="2223" y="7668"/>
                  </a:lnTo>
                  <a:lnTo>
                    <a:pt x="2221" y="7677"/>
                  </a:lnTo>
                  <a:lnTo>
                    <a:pt x="2220" y="7685"/>
                  </a:lnTo>
                  <a:lnTo>
                    <a:pt x="2218" y="7694"/>
                  </a:lnTo>
                  <a:lnTo>
                    <a:pt x="2218" y="7703"/>
                  </a:lnTo>
                  <a:lnTo>
                    <a:pt x="2218" y="7712"/>
                  </a:lnTo>
                  <a:lnTo>
                    <a:pt x="2220" y="7722"/>
                  </a:lnTo>
                  <a:lnTo>
                    <a:pt x="2222" y="7731"/>
                  </a:lnTo>
                  <a:lnTo>
                    <a:pt x="2225" y="7741"/>
                  </a:lnTo>
                  <a:lnTo>
                    <a:pt x="2228" y="7751"/>
                  </a:lnTo>
                  <a:lnTo>
                    <a:pt x="2234" y="7760"/>
                  </a:lnTo>
                  <a:lnTo>
                    <a:pt x="2239" y="7771"/>
                  </a:lnTo>
                  <a:lnTo>
                    <a:pt x="2245" y="7781"/>
                  </a:lnTo>
                  <a:lnTo>
                    <a:pt x="2253" y="7790"/>
                  </a:lnTo>
                  <a:lnTo>
                    <a:pt x="2263" y="7801"/>
                  </a:lnTo>
                  <a:lnTo>
                    <a:pt x="2272" y="7811"/>
                  </a:lnTo>
                  <a:lnTo>
                    <a:pt x="2295" y="7831"/>
                  </a:lnTo>
                  <a:lnTo>
                    <a:pt x="2316" y="7848"/>
                  </a:lnTo>
                  <a:lnTo>
                    <a:pt x="2326" y="7856"/>
                  </a:lnTo>
                  <a:lnTo>
                    <a:pt x="2336" y="7861"/>
                  </a:lnTo>
                  <a:lnTo>
                    <a:pt x="2343" y="7866"/>
                  </a:lnTo>
                  <a:lnTo>
                    <a:pt x="2352" y="7870"/>
                  </a:lnTo>
                  <a:lnTo>
                    <a:pt x="2428" y="7788"/>
                  </a:lnTo>
                  <a:lnTo>
                    <a:pt x="2418" y="7783"/>
                  </a:lnTo>
                  <a:lnTo>
                    <a:pt x="2410" y="7776"/>
                  </a:lnTo>
                  <a:lnTo>
                    <a:pt x="2400" y="7769"/>
                  </a:lnTo>
                  <a:lnTo>
                    <a:pt x="2390" y="7759"/>
                  </a:lnTo>
                  <a:lnTo>
                    <a:pt x="2385" y="7753"/>
                  </a:lnTo>
                  <a:lnTo>
                    <a:pt x="2380" y="7747"/>
                  </a:lnTo>
                  <a:lnTo>
                    <a:pt x="2376" y="7741"/>
                  </a:lnTo>
                  <a:lnTo>
                    <a:pt x="2373" y="7736"/>
                  </a:lnTo>
                  <a:lnTo>
                    <a:pt x="2371" y="7729"/>
                  </a:lnTo>
                  <a:lnTo>
                    <a:pt x="2370" y="7723"/>
                  </a:lnTo>
                  <a:lnTo>
                    <a:pt x="2370" y="7715"/>
                  </a:lnTo>
                  <a:lnTo>
                    <a:pt x="2370" y="7709"/>
                  </a:lnTo>
                  <a:lnTo>
                    <a:pt x="2372" y="7702"/>
                  </a:lnTo>
                  <a:lnTo>
                    <a:pt x="2374" y="7695"/>
                  </a:lnTo>
                  <a:lnTo>
                    <a:pt x="2377" y="7687"/>
                  </a:lnTo>
                  <a:lnTo>
                    <a:pt x="2382" y="7680"/>
                  </a:lnTo>
                  <a:lnTo>
                    <a:pt x="2387" y="7672"/>
                  </a:lnTo>
                  <a:lnTo>
                    <a:pt x="2393" y="7664"/>
                  </a:lnTo>
                  <a:lnTo>
                    <a:pt x="2400" y="7655"/>
                  </a:lnTo>
                  <a:lnTo>
                    <a:pt x="2409" y="7647"/>
                  </a:lnTo>
                  <a:lnTo>
                    <a:pt x="2575" y="7475"/>
                  </a:lnTo>
                  <a:lnTo>
                    <a:pt x="2662" y="7560"/>
                  </a:lnTo>
                  <a:lnTo>
                    <a:pt x="2737" y="7482"/>
                  </a:lnTo>
                  <a:lnTo>
                    <a:pt x="2649" y="7398"/>
                  </a:lnTo>
                  <a:lnTo>
                    <a:pt x="2749" y="7295"/>
                  </a:lnTo>
                  <a:lnTo>
                    <a:pt x="2616" y="7226"/>
                  </a:lnTo>
                  <a:lnTo>
                    <a:pt x="2546" y="7298"/>
                  </a:lnTo>
                  <a:lnTo>
                    <a:pt x="2494" y="7247"/>
                  </a:lnTo>
                  <a:close/>
                  <a:moveTo>
                    <a:pt x="2806" y="7903"/>
                  </a:moveTo>
                  <a:lnTo>
                    <a:pt x="2785" y="7920"/>
                  </a:lnTo>
                  <a:lnTo>
                    <a:pt x="2763" y="7937"/>
                  </a:lnTo>
                  <a:lnTo>
                    <a:pt x="2742" y="7953"/>
                  </a:lnTo>
                  <a:lnTo>
                    <a:pt x="2724" y="7968"/>
                  </a:lnTo>
                  <a:lnTo>
                    <a:pt x="2722" y="7966"/>
                  </a:lnTo>
                  <a:lnTo>
                    <a:pt x="2733" y="7945"/>
                  </a:lnTo>
                  <a:lnTo>
                    <a:pt x="2743" y="7920"/>
                  </a:lnTo>
                  <a:lnTo>
                    <a:pt x="2755" y="7895"/>
                  </a:lnTo>
                  <a:lnTo>
                    <a:pt x="2766" y="7871"/>
                  </a:lnTo>
                  <a:lnTo>
                    <a:pt x="2885" y="7597"/>
                  </a:lnTo>
                  <a:lnTo>
                    <a:pt x="2761" y="7496"/>
                  </a:lnTo>
                  <a:lnTo>
                    <a:pt x="2586" y="8005"/>
                  </a:lnTo>
                  <a:lnTo>
                    <a:pt x="2579" y="8019"/>
                  </a:lnTo>
                  <a:lnTo>
                    <a:pt x="2574" y="8027"/>
                  </a:lnTo>
                  <a:lnTo>
                    <a:pt x="2570" y="8032"/>
                  </a:lnTo>
                  <a:lnTo>
                    <a:pt x="2561" y="8037"/>
                  </a:lnTo>
                  <a:lnTo>
                    <a:pt x="2549" y="8042"/>
                  </a:lnTo>
                  <a:lnTo>
                    <a:pt x="2533" y="8049"/>
                  </a:lnTo>
                  <a:lnTo>
                    <a:pt x="2516" y="8054"/>
                  </a:lnTo>
                  <a:lnTo>
                    <a:pt x="2497" y="8057"/>
                  </a:lnTo>
                  <a:lnTo>
                    <a:pt x="2486" y="8060"/>
                  </a:lnTo>
                  <a:lnTo>
                    <a:pt x="2475" y="8061"/>
                  </a:lnTo>
                  <a:lnTo>
                    <a:pt x="2464" y="8061"/>
                  </a:lnTo>
                  <a:lnTo>
                    <a:pt x="2454" y="8061"/>
                  </a:lnTo>
                  <a:lnTo>
                    <a:pt x="2430" y="8057"/>
                  </a:lnTo>
                  <a:lnTo>
                    <a:pt x="2407" y="8054"/>
                  </a:lnTo>
                  <a:lnTo>
                    <a:pt x="2387" y="8050"/>
                  </a:lnTo>
                  <a:lnTo>
                    <a:pt x="2369" y="8043"/>
                  </a:lnTo>
                  <a:lnTo>
                    <a:pt x="2318" y="8161"/>
                  </a:lnTo>
                  <a:lnTo>
                    <a:pt x="2331" y="8168"/>
                  </a:lnTo>
                  <a:lnTo>
                    <a:pt x="2345" y="8174"/>
                  </a:lnTo>
                  <a:lnTo>
                    <a:pt x="2362" y="8180"/>
                  </a:lnTo>
                  <a:lnTo>
                    <a:pt x="2382" y="8185"/>
                  </a:lnTo>
                  <a:lnTo>
                    <a:pt x="2403" y="8189"/>
                  </a:lnTo>
                  <a:lnTo>
                    <a:pt x="2426" y="8191"/>
                  </a:lnTo>
                  <a:lnTo>
                    <a:pt x="2450" y="8193"/>
                  </a:lnTo>
                  <a:lnTo>
                    <a:pt x="2477" y="8191"/>
                  </a:lnTo>
                  <a:lnTo>
                    <a:pt x="2494" y="8189"/>
                  </a:lnTo>
                  <a:lnTo>
                    <a:pt x="2511" y="8186"/>
                  </a:lnTo>
                  <a:lnTo>
                    <a:pt x="2528" y="8183"/>
                  </a:lnTo>
                  <a:lnTo>
                    <a:pt x="2546" y="8178"/>
                  </a:lnTo>
                  <a:lnTo>
                    <a:pt x="2564" y="8172"/>
                  </a:lnTo>
                  <a:lnTo>
                    <a:pt x="2582" y="8165"/>
                  </a:lnTo>
                  <a:lnTo>
                    <a:pt x="2603" y="8157"/>
                  </a:lnTo>
                  <a:lnTo>
                    <a:pt x="2622" y="8149"/>
                  </a:lnTo>
                  <a:lnTo>
                    <a:pt x="2666" y="8127"/>
                  </a:lnTo>
                  <a:lnTo>
                    <a:pt x="2712" y="8102"/>
                  </a:lnTo>
                  <a:lnTo>
                    <a:pt x="2765" y="8072"/>
                  </a:lnTo>
                  <a:lnTo>
                    <a:pt x="2822" y="8038"/>
                  </a:lnTo>
                  <a:lnTo>
                    <a:pt x="3159" y="7820"/>
                  </a:lnTo>
                  <a:lnTo>
                    <a:pt x="3041" y="7724"/>
                  </a:lnTo>
                  <a:lnTo>
                    <a:pt x="2806" y="7903"/>
                  </a:lnTo>
                  <a:close/>
                  <a:moveTo>
                    <a:pt x="3701" y="7907"/>
                  </a:moveTo>
                  <a:lnTo>
                    <a:pt x="3685" y="7898"/>
                  </a:lnTo>
                  <a:lnTo>
                    <a:pt x="3669" y="7890"/>
                  </a:lnTo>
                  <a:lnTo>
                    <a:pt x="3653" y="7883"/>
                  </a:lnTo>
                  <a:lnTo>
                    <a:pt x="3637" y="7876"/>
                  </a:lnTo>
                  <a:lnTo>
                    <a:pt x="3621" y="7871"/>
                  </a:lnTo>
                  <a:lnTo>
                    <a:pt x="3605" y="7866"/>
                  </a:lnTo>
                  <a:lnTo>
                    <a:pt x="3587" y="7863"/>
                  </a:lnTo>
                  <a:lnTo>
                    <a:pt x="3571" y="7861"/>
                  </a:lnTo>
                  <a:lnTo>
                    <a:pt x="3555" y="7860"/>
                  </a:lnTo>
                  <a:lnTo>
                    <a:pt x="3538" y="7860"/>
                  </a:lnTo>
                  <a:lnTo>
                    <a:pt x="3522" y="7861"/>
                  </a:lnTo>
                  <a:lnTo>
                    <a:pt x="3506" y="7862"/>
                  </a:lnTo>
                  <a:lnTo>
                    <a:pt x="3490" y="7864"/>
                  </a:lnTo>
                  <a:lnTo>
                    <a:pt x="3474" y="7869"/>
                  </a:lnTo>
                  <a:lnTo>
                    <a:pt x="3457" y="7873"/>
                  </a:lnTo>
                  <a:lnTo>
                    <a:pt x="3441" y="7878"/>
                  </a:lnTo>
                  <a:lnTo>
                    <a:pt x="3425" y="7884"/>
                  </a:lnTo>
                  <a:lnTo>
                    <a:pt x="3410" y="7891"/>
                  </a:lnTo>
                  <a:lnTo>
                    <a:pt x="3394" y="7899"/>
                  </a:lnTo>
                  <a:lnTo>
                    <a:pt x="3379" y="7907"/>
                  </a:lnTo>
                  <a:lnTo>
                    <a:pt x="3364" y="7917"/>
                  </a:lnTo>
                  <a:lnTo>
                    <a:pt x="3349" y="7926"/>
                  </a:lnTo>
                  <a:lnTo>
                    <a:pt x="3335" y="7937"/>
                  </a:lnTo>
                  <a:lnTo>
                    <a:pt x="3321" y="7950"/>
                  </a:lnTo>
                  <a:lnTo>
                    <a:pt x="3307" y="7962"/>
                  </a:lnTo>
                  <a:lnTo>
                    <a:pt x="3293" y="7976"/>
                  </a:lnTo>
                  <a:lnTo>
                    <a:pt x="3279" y="7990"/>
                  </a:lnTo>
                  <a:lnTo>
                    <a:pt x="3266" y="8005"/>
                  </a:lnTo>
                  <a:lnTo>
                    <a:pt x="3255" y="8020"/>
                  </a:lnTo>
                  <a:lnTo>
                    <a:pt x="3242" y="8037"/>
                  </a:lnTo>
                  <a:lnTo>
                    <a:pt x="3230" y="8053"/>
                  </a:lnTo>
                  <a:lnTo>
                    <a:pt x="3219" y="8071"/>
                  </a:lnTo>
                  <a:lnTo>
                    <a:pt x="3208" y="8088"/>
                  </a:lnTo>
                  <a:lnTo>
                    <a:pt x="3199" y="8107"/>
                  </a:lnTo>
                  <a:lnTo>
                    <a:pt x="3189" y="8124"/>
                  </a:lnTo>
                  <a:lnTo>
                    <a:pt x="3182" y="8142"/>
                  </a:lnTo>
                  <a:lnTo>
                    <a:pt x="3174" y="8159"/>
                  </a:lnTo>
                  <a:lnTo>
                    <a:pt x="3166" y="8178"/>
                  </a:lnTo>
                  <a:lnTo>
                    <a:pt x="3161" y="8195"/>
                  </a:lnTo>
                  <a:lnTo>
                    <a:pt x="3156" y="8213"/>
                  </a:lnTo>
                  <a:lnTo>
                    <a:pt x="3151" y="8230"/>
                  </a:lnTo>
                  <a:lnTo>
                    <a:pt x="3147" y="8247"/>
                  </a:lnTo>
                  <a:lnTo>
                    <a:pt x="3145" y="8264"/>
                  </a:lnTo>
                  <a:lnTo>
                    <a:pt x="3143" y="8282"/>
                  </a:lnTo>
                  <a:lnTo>
                    <a:pt x="3142" y="8299"/>
                  </a:lnTo>
                  <a:lnTo>
                    <a:pt x="3141" y="8316"/>
                  </a:lnTo>
                  <a:lnTo>
                    <a:pt x="3142" y="8333"/>
                  </a:lnTo>
                  <a:lnTo>
                    <a:pt x="3143" y="8349"/>
                  </a:lnTo>
                  <a:lnTo>
                    <a:pt x="3145" y="8365"/>
                  </a:lnTo>
                  <a:lnTo>
                    <a:pt x="3147" y="8381"/>
                  </a:lnTo>
                  <a:lnTo>
                    <a:pt x="3151" y="8397"/>
                  </a:lnTo>
                  <a:lnTo>
                    <a:pt x="3156" y="8412"/>
                  </a:lnTo>
                  <a:lnTo>
                    <a:pt x="3161" y="8427"/>
                  </a:lnTo>
                  <a:lnTo>
                    <a:pt x="3168" y="8442"/>
                  </a:lnTo>
                  <a:lnTo>
                    <a:pt x="3175" y="8456"/>
                  </a:lnTo>
                  <a:lnTo>
                    <a:pt x="3184" y="8470"/>
                  </a:lnTo>
                  <a:lnTo>
                    <a:pt x="3192" y="8484"/>
                  </a:lnTo>
                  <a:lnTo>
                    <a:pt x="3202" y="8497"/>
                  </a:lnTo>
                  <a:lnTo>
                    <a:pt x="3214" y="8510"/>
                  </a:lnTo>
                  <a:lnTo>
                    <a:pt x="3224" y="8522"/>
                  </a:lnTo>
                  <a:lnTo>
                    <a:pt x="3237" y="8534"/>
                  </a:lnTo>
                  <a:lnTo>
                    <a:pt x="3251" y="8544"/>
                  </a:lnTo>
                  <a:lnTo>
                    <a:pt x="3266" y="8555"/>
                  </a:lnTo>
                  <a:lnTo>
                    <a:pt x="3281" y="8566"/>
                  </a:lnTo>
                  <a:lnTo>
                    <a:pt x="3296" y="8574"/>
                  </a:lnTo>
                  <a:lnTo>
                    <a:pt x="3311" y="8583"/>
                  </a:lnTo>
                  <a:lnTo>
                    <a:pt x="3326" y="8589"/>
                  </a:lnTo>
                  <a:lnTo>
                    <a:pt x="3343" y="8596"/>
                  </a:lnTo>
                  <a:lnTo>
                    <a:pt x="3358" y="8601"/>
                  </a:lnTo>
                  <a:lnTo>
                    <a:pt x="3374" y="8606"/>
                  </a:lnTo>
                  <a:lnTo>
                    <a:pt x="3390" y="8610"/>
                  </a:lnTo>
                  <a:lnTo>
                    <a:pt x="3405" y="8613"/>
                  </a:lnTo>
                  <a:lnTo>
                    <a:pt x="3421" y="8614"/>
                  </a:lnTo>
                  <a:lnTo>
                    <a:pt x="3437" y="8615"/>
                  </a:lnTo>
                  <a:lnTo>
                    <a:pt x="3452" y="8615"/>
                  </a:lnTo>
                  <a:lnTo>
                    <a:pt x="3468" y="8615"/>
                  </a:lnTo>
                  <a:lnTo>
                    <a:pt x="3484" y="8613"/>
                  </a:lnTo>
                  <a:lnTo>
                    <a:pt x="3500" y="8610"/>
                  </a:lnTo>
                  <a:lnTo>
                    <a:pt x="3515" y="8607"/>
                  </a:lnTo>
                  <a:lnTo>
                    <a:pt x="3531" y="8602"/>
                  </a:lnTo>
                  <a:lnTo>
                    <a:pt x="3548" y="8597"/>
                  </a:lnTo>
                  <a:lnTo>
                    <a:pt x="3563" y="8591"/>
                  </a:lnTo>
                  <a:lnTo>
                    <a:pt x="3579" y="8583"/>
                  </a:lnTo>
                  <a:lnTo>
                    <a:pt x="3594" y="8574"/>
                  </a:lnTo>
                  <a:lnTo>
                    <a:pt x="3609" y="8565"/>
                  </a:lnTo>
                  <a:lnTo>
                    <a:pt x="3624" y="8555"/>
                  </a:lnTo>
                  <a:lnTo>
                    <a:pt x="3639" y="8543"/>
                  </a:lnTo>
                  <a:lnTo>
                    <a:pt x="3654" y="8532"/>
                  </a:lnTo>
                  <a:lnTo>
                    <a:pt x="3669" y="8518"/>
                  </a:lnTo>
                  <a:lnTo>
                    <a:pt x="3683" y="8504"/>
                  </a:lnTo>
                  <a:lnTo>
                    <a:pt x="3698" y="8489"/>
                  </a:lnTo>
                  <a:lnTo>
                    <a:pt x="3712" y="8471"/>
                  </a:lnTo>
                  <a:lnTo>
                    <a:pt x="3726" y="8454"/>
                  </a:lnTo>
                  <a:lnTo>
                    <a:pt x="3740" y="8436"/>
                  </a:lnTo>
                  <a:lnTo>
                    <a:pt x="3753" y="8417"/>
                  </a:lnTo>
                  <a:lnTo>
                    <a:pt x="3766" y="8396"/>
                  </a:lnTo>
                  <a:lnTo>
                    <a:pt x="3775" y="8379"/>
                  </a:lnTo>
                  <a:lnTo>
                    <a:pt x="3785" y="8363"/>
                  </a:lnTo>
                  <a:lnTo>
                    <a:pt x="3793" y="8347"/>
                  </a:lnTo>
                  <a:lnTo>
                    <a:pt x="3801" y="8330"/>
                  </a:lnTo>
                  <a:lnTo>
                    <a:pt x="3808" y="8314"/>
                  </a:lnTo>
                  <a:lnTo>
                    <a:pt x="3815" y="8297"/>
                  </a:lnTo>
                  <a:lnTo>
                    <a:pt x="3820" y="8279"/>
                  </a:lnTo>
                  <a:lnTo>
                    <a:pt x="3826" y="8262"/>
                  </a:lnTo>
                  <a:lnTo>
                    <a:pt x="3830" y="8245"/>
                  </a:lnTo>
                  <a:lnTo>
                    <a:pt x="3834" y="8229"/>
                  </a:lnTo>
                  <a:lnTo>
                    <a:pt x="3837" y="8212"/>
                  </a:lnTo>
                  <a:lnTo>
                    <a:pt x="3840" y="8195"/>
                  </a:lnTo>
                  <a:lnTo>
                    <a:pt x="3841" y="8178"/>
                  </a:lnTo>
                  <a:lnTo>
                    <a:pt x="3842" y="8161"/>
                  </a:lnTo>
                  <a:lnTo>
                    <a:pt x="3842" y="8144"/>
                  </a:lnTo>
                  <a:lnTo>
                    <a:pt x="3841" y="8128"/>
                  </a:lnTo>
                  <a:lnTo>
                    <a:pt x="3839" y="8112"/>
                  </a:lnTo>
                  <a:lnTo>
                    <a:pt x="3836" y="8096"/>
                  </a:lnTo>
                  <a:lnTo>
                    <a:pt x="3832" y="8080"/>
                  </a:lnTo>
                  <a:lnTo>
                    <a:pt x="3828" y="8065"/>
                  </a:lnTo>
                  <a:lnTo>
                    <a:pt x="3822" y="8050"/>
                  </a:lnTo>
                  <a:lnTo>
                    <a:pt x="3817" y="8035"/>
                  </a:lnTo>
                  <a:lnTo>
                    <a:pt x="3810" y="8020"/>
                  </a:lnTo>
                  <a:lnTo>
                    <a:pt x="3801" y="8006"/>
                  </a:lnTo>
                  <a:lnTo>
                    <a:pt x="3792" y="7992"/>
                  </a:lnTo>
                  <a:lnTo>
                    <a:pt x="3783" y="7978"/>
                  </a:lnTo>
                  <a:lnTo>
                    <a:pt x="3771" y="7965"/>
                  </a:lnTo>
                  <a:lnTo>
                    <a:pt x="3759" y="7952"/>
                  </a:lnTo>
                  <a:lnTo>
                    <a:pt x="3746" y="7940"/>
                  </a:lnTo>
                  <a:lnTo>
                    <a:pt x="3732" y="7929"/>
                  </a:lnTo>
                  <a:lnTo>
                    <a:pt x="3717" y="7918"/>
                  </a:lnTo>
                  <a:lnTo>
                    <a:pt x="3701" y="7907"/>
                  </a:lnTo>
                  <a:close/>
                  <a:moveTo>
                    <a:pt x="3635" y="8006"/>
                  </a:moveTo>
                  <a:lnTo>
                    <a:pt x="3643" y="8012"/>
                  </a:lnTo>
                  <a:lnTo>
                    <a:pt x="3651" y="8018"/>
                  </a:lnTo>
                  <a:lnTo>
                    <a:pt x="3658" y="8025"/>
                  </a:lnTo>
                  <a:lnTo>
                    <a:pt x="3665" y="8032"/>
                  </a:lnTo>
                  <a:lnTo>
                    <a:pt x="3671" y="8039"/>
                  </a:lnTo>
                  <a:lnTo>
                    <a:pt x="3676" y="8047"/>
                  </a:lnTo>
                  <a:lnTo>
                    <a:pt x="3681" y="8055"/>
                  </a:lnTo>
                  <a:lnTo>
                    <a:pt x="3685" y="8064"/>
                  </a:lnTo>
                  <a:lnTo>
                    <a:pt x="3688" y="8072"/>
                  </a:lnTo>
                  <a:lnTo>
                    <a:pt x="3691" y="8081"/>
                  </a:lnTo>
                  <a:lnTo>
                    <a:pt x="3694" y="8091"/>
                  </a:lnTo>
                  <a:lnTo>
                    <a:pt x="3695" y="8100"/>
                  </a:lnTo>
                  <a:lnTo>
                    <a:pt x="3697" y="8121"/>
                  </a:lnTo>
                  <a:lnTo>
                    <a:pt x="3697" y="8141"/>
                  </a:lnTo>
                  <a:lnTo>
                    <a:pt x="3695" y="8162"/>
                  </a:lnTo>
                  <a:lnTo>
                    <a:pt x="3690" y="8185"/>
                  </a:lnTo>
                  <a:lnTo>
                    <a:pt x="3685" y="8208"/>
                  </a:lnTo>
                  <a:lnTo>
                    <a:pt x="3678" y="8230"/>
                  </a:lnTo>
                  <a:lnTo>
                    <a:pt x="3668" y="8253"/>
                  </a:lnTo>
                  <a:lnTo>
                    <a:pt x="3658" y="8275"/>
                  </a:lnTo>
                  <a:lnTo>
                    <a:pt x="3646" y="8298"/>
                  </a:lnTo>
                  <a:lnTo>
                    <a:pt x="3632" y="8320"/>
                  </a:lnTo>
                  <a:lnTo>
                    <a:pt x="3617" y="8344"/>
                  </a:lnTo>
                  <a:lnTo>
                    <a:pt x="3601" y="8366"/>
                  </a:lnTo>
                  <a:lnTo>
                    <a:pt x="3584" y="8387"/>
                  </a:lnTo>
                  <a:lnTo>
                    <a:pt x="3567" y="8406"/>
                  </a:lnTo>
                  <a:lnTo>
                    <a:pt x="3550" y="8423"/>
                  </a:lnTo>
                  <a:lnTo>
                    <a:pt x="3531" y="8439"/>
                  </a:lnTo>
                  <a:lnTo>
                    <a:pt x="3513" y="8452"/>
                  </a:lnTo>
                  <a:lnTo>
                    <a:pt x="3495" y="8464"/>
                  </a:lnTo>
                  <a:lnTo>
                    <a:pt x="3477" y="8473"/>
                  </a:lnTo>
                  <a:lnTo>
                    <a:pt x="3457" y="8480"/>
                  </a:lnTo>
                  <a:lnTo>
                    <a:pt x="3449" y="8482"/>
                  </a:lnTo>
                  <a:lnTo>
                    <a:pt x="3439" y="8484"/>
                  </a:lnTo>
                  <a:lnTo>
                    <a:pt x="3430" y="8485"/>
                  </a:lnTo>
                  <a:lnTo>
                    <a:pt x="3421" y="8486"/>
                  </a:lnTo>
                  <a:lnTo>
                    <a:pt x="3411" y="8486"/>
                  </a:lnTo>
                  <a:lnTo>
                    <a:pt x="3402" y="8485"/>
                  </a:lnTo>
                  <a:lnTo>
                    <a:pt x="3393" y="8484"/>
                  </a:lnTo>
                  <a:lnTo>
                    <a:pt x="3383" y="8482"/>
                  </a:lnTo>
                  <a:lnTo>
                    <a:pt x="3375" y="8480"/>
                  </a:lnTo>
                  <a:lnTo>
                    <a:pt x="3366" y="8476"/>
                  </a:lnTo>
                  <a:lnTo>
                    <a:pt x="3357" y="8471"/>
                  </a:lnTo>
                  <a:lnTo>
                    <a:pt x="3348" y="8467"/>
                  </a:lnTo>
                  <a:lnTo>
                    <a:pt x="3340" y="8462"/>
                  </a:lnTo>
                  <a:lnTo>
                    <a:pt x="3333" y="8455"/>
                  </a:lnTo>
                  <a:lnTo>
                    <a:pt x="3325" y="8449"/>
                  </a:lnTo>
                  <a:lnTo>
                    <a:pt x="3319" y="8442"/>
                  </a:lnTo>
                  <a:lnTo>
                    <a:pt x="3314" y="8435"/>
                  </a:lnTo>
                  <a:lnTo>
                    <a:pt x="3308" y="8427"/>
                  </a:lnTo>
                  <a:lnTo>
                    <a:pt x="3303" y="8420"/>
                  </a:lnTo>
                  <a:lnTo>
                    <a:pt x="3299" y="8411"/>
                  </a:lnTo>
                  <a:lnTo>
                    <a:pt x="3295" y="8403"/>
                  </a:lnTo>
                  <a:lnTo>
                    <a:pt x="3292" y="8393"/>
                  </a:lnTo>
                  <a:lnTo>
                    <a:pt x="3290" y="8385"/>
                  </a:lnTo>
                  <a:lnTo>
                    <a:pt x="3288" y="8375"/>
                  </a:lnTo>
                  <a:lnTo>
                    <a:pt x="3286" y="8355"/>
                  </a:lnTo>
                  <a:lnTo>
                    <a:pt x="3286" y="8334"/>
                  </a:lnTo>
                  <a:lnTo>
                    <a:pt x="3288" y="8313"/>
                  </a:lnTo>
                  <a:lnTo>
                    <a:pt x="3291" y="8290"/>
                  </a:lnTo>
                  <a:lnTo>
                    <a:pt x="3296" y="8268"/>
                  </a:lnTo>
                  <a:lnTo>
                    <a:pt x="3304" y="8244"/>
                  </a:lnTo>
                  <a:lnTo>
                    <a:pt x="3314" y="8220"/>
                  </a:lnTo>
                  <a:lnTo>
                    <a:pt x="3324" y="8197"/>
                  </a:lnTo>
                  <a:lnTo>
                    <a:pt x="3336" y="8173"/>
                  </a:lnTo>
                  <a:lnTo>
                    <a:pt x="3350" y="8150"/>
                  </a:lnTo>
                  <a:lnTo>
                    <a:pt x="3364" y="8127"/>
                  </a:lnTo>
                  <a:lnTo>
                    <a:pt x="3379" y="8107"/>
                  </a:lnTo>
                  <a:lnTo>
                    <a:pt x="3395" y="8087"/>
                  </a:lnTo>
                  <a:lnTo>
                    <a:pt x="3412" y="8068"/>
                  </a:lnTo>
                  <a:lnTo>
                    <a:pt x="3430" y="8052"/>
                  </a:lnTo>
                  <a:lnTo>
                    <a:pt x="3447" y="8036"/>
                  </a:lnTo>
                  <a:lnTo>
                    <a:pt x="3465" y="8023"/>
                  </a:lnTo>
                  <a:lnTo>
                    <a:pt x="3483" y="8011"/>
                  </a:lnTo>
                  <a:lnTo>
                    <a:pt x="3503" y="8002"/>
                  </a:lnTo>
                  <a:lnTo>
                    <a:pt x="3521" y="7994"/>
                  </a:lnTo>
                  <a:lnTo>
                    <a:pt x="3530" y="7991"/>
                  </a:lnTo>
                  <a:lnTo>
                    <a:pt x="3540" y="7989"/>
                  </a:lnTo>
                  <a:lnTo>
                    <a:pt x="3550" y="7988"/>
                  </a:lnTo>
                  <a:lnTo>
                    <a:pt x="3559" y="7987"/>
                  </a:lnTo>
                  <a:lnTo>
                    <a:pt x="3569" y="7987"/>
                  </a:lnTo>
                  <a:lnTo>
                    <a:pt x="3579" y="7987"/>
                  </a:lnTo>
                  <a:lnTo>
                    <a:pt x="3588" y="7989"/>
                  </a:lnTo>
                  <a:lnTo>
                    <a:pt x="3598" y="7990"/>
                  </a:lnTo>
                  <a:lnTo>
                    <a:pt x="3607" y="7993"/>
                  </a:lnTo>
                  <a:lnTo>
                    <a:pt x="3616" y="7996"/>
                  </a:lnTo>
                  <a:lnTo>
                    <a:pt x="3626" y="8002"/>
                  </a:lnTo>
                  <a:lnTo>
                    <a:pt x="3635" y="8006"/>
                  </a:lnTo>
                  <a:close/>
                  <a:moveTo>
                    <a:pt x="3891" y="8278"/>
                  </a:moveTo>
                  <a:lnTo>
                    <a:pt x="3843" y="8375"/>
                  </a:lnTo>
                  <a:lnTo>
                    <a:pt x="3907" y="8407"/>
                  </a:lnTo>
                  <a:lnTo>
                    <a:pt x="3709" y="8802"/>
                  </a:lnTo>
                  <a:lnTo>
                    <a:pt x="3839" y="8867"/>
                  </a:lnTo>
                  <a:lnTo>
                    <a:pt x="4038" y="8474"/>
                  </a:lnTo>
                  <a:lnTo>
                    <a:pt x="4135" y="8522"/>
                  </a:lnTo>
                  <a:lnTo>
                    <a:pt x="4183" y="8426"/>
                  </a:lnTo>
                  <a:lnTo>
                    <a:pt x="4085" y="8377"/>
                  </a:lnTo>
                  <a:lnTo>
                    <a:pt x="4095" y="8358"/>
                  </a:lnTo>
                  <a:lnTo>
                    <a:pt x="4107" y="8337"/>
                  </a:lnTo>
                  <a:lnTo>
                    <a:pt x="4113" y="8328"/>
                  </a:lnTo>
                  <a:lnTo>
                    <a:pt x="4120" y="8318"/>
                  </a:lnTo>
                  <a:lnTo>
                    <a:pt x="4127" y="8309"/>
                  </a:lnTo>
                  <a:lnTo>
                    <a:pt x="4135" y="8301"/>
                  </a:lnTo>
                  <a:lnTo>
                    <a:pt x="4143" y="8294"/>
                  </a:lnTo>
                  <a:lnTo>
                    <a:pt x="4152" y="8288"/>
                  </a:lnTo>
                  <a:lnTo>
                    <a:pt x="4162" y="8284"/>
                  </a:lnTo>
                  <a:lnTo>
                    <a:pt x="4172" y="8282"/>
                  </a:lnTo>
                  <a:lnTo>
                    <a:pt x="4183" y="8280"/>
                  </a:lnTo>
                  <a:lnTo>
                    <a:pt x="4195" y="8282"/>
                  </a:lnTo>
                  <a:lnTo>
                    <a:pt x="4208" y="8285"/>
                  </a:lnTo>
                  <a:lnTo>
                    <a:pt x="4221" y="8290"/>
                  </a:lnTo>
                  <a:lnTo>
                    <a:pt x="4235" y="8299"/>
                  </a:lnTo>
                  <a:lnTo>
                    <a:pt x="4247" y="8306"/>
                  </a:lnTo>
                  <a:lnTo>
                    <a:pt x="4256" y="8315"/>
                  </a:lnTo>
                  <a:lnTo>
                    <a:pt x="4265" y="8322"/>
                  </a:lnTo>
                  <a:lnTo>
                    <a:pt x="4325" y="8227"/>
                  </a:lnTo>
                  <a:lnTo>
                    <a:pt x="4311" y="8215"/>
                  </a:lnTo>
                  <a:lnTo>
                    <a:pt x="4295" y="8202"/>
                  </a:lnTo>
                  <a:lnTo>
                    <a:pt x="4276" y="8189"/>
                  </a:lnTo>
                  <a:lnTo>
                    <a:pt x="4253" y="8176"/>
                  </a:lnTo>
                  <a:lnTo>
                    <a:pt x="4235" y="8168"/>
                  </a:lnTo>
                  <a:lnTo>
                    <a:pt x="4216" y="8161"/>
                  </a:lnTo>
                  <a:lnTo>
                    <a:pt x="4197" y="8156"/>
                  </a:lnTo>
                  <a:lnTo>
                    <a:pt x="4178" y="8153"/>
                  </a:lnTo>
                  <a:lnTo>
                    <a:pt x="4160" y="8152"/>
                  </a:lnTo>
                  <a:lnTo>
                    <a:pt x="4140" y="8153"/>
                  </a:lnTo>
                  <a:lnTo>
                    <a:pt x="4131" y="8154"/>
                  </a:lnTo>
                  <a:lnTo>
                    <a:pt x="4121" y="8155"/>
                  </a:lnTo>
                  <a:lnTo>
                    <a:pt x="4111" y="8157"/>
                  </a:lnTo>
                  <a:lnTo>
                    <a:pt x="4102" y="8160"/>
                  </a:lnTo>
                  <a:lnTo>
                    <a:pt x="4092" y="8164"/>
                  </a:lnTo>
                  <a:lnTo>
                    <a:pt x="4083" y="8168"/>
                  </a:lnTo>
                  <a:lnTo>
                    <a:pt x="4074" y="8172"/>
                  </a:lnTo>
                  <a:lnTo>
                    <a:pt x="4065" y="8178"/>
                  </a:lnTo>
                  <a:lnTo>
                    <a:pt x="4055" y="8183"/>
                  </a:lnTo>
                  <a:lnTo>
                    <a:pt x="4047" y="8189"/>
                  </a:lnTo>
                  <a:lnTo>
                    <a:pt x="4038" y="8197"/>
                  </a:lnTo>
                  <a:lnTo>
                    <a:pt x="4030" y="8204"/>
                  </a:lnTo>
                  <a:lnTo>
                    <a:pt x="4021" y="8213"/>
                  </a:lnTo>
                  <a:lnTo>
                    <a:pt x="4012" y="8221"/>
                  </a:lnTo>
                  <a:lnTo>
                    <a:pt x="4004" y="8231"/>
                  </a:lnTo>
                  <a:lnTo>
                    <a:pt x="3996" y="8242"/>
                  </a:lnTo>
                  <a:lnTo>
                    <a:pt x="3989" y="8253"/>
                  </a:lnTo>
                  <a:lnTo>
                    <a:pt x="3980" y="8265"/>
                  </a:lnTo>
                  <a:lnTo>
                    <a:pt x="3974" y="8277"/>
                  </a:lnTo>
                  <a:lnTo>
                    <a:pt x="3966" y="8291"/>
                  </a:lnTo>
                  <a:lnTo>
                    <a:pt x="3956" y="8312"/>
                  </a:lnTo>
                  <a:lnTo>
                    <a:pt x="3891" y="8278"/>
                  </a:lnTo>
                  <a:close/>
                  <a:moveTo>
                    <a:pt x="4339" y="9097"/>
                  </a:moveTo>
                  <a:lnTo>
                    <a:pt x="4454" y="8837"/>
                  </a:lnTo>
                  <a:lnTo>
                    <a:pt x="4463" y="8843"/>
                  </a:lnTo>
                  <a:lnTo>
                    <a:pt x="4474" y="8849"/>
                  </a:lnTo>
                  <a:lnTo>
                    <a:pt x="4487" y="8855"/>
                  </a:lnTo>
                  <a:lnTo>
                    <a:pt x="4501" y="8862"/>
                  </a:lnTo>
                  <a:lnTo>
                    <a:pt x="4521" y="8871"/>
                  </a:lnTo>
                  <a:lnTo>
                    <a:pt x="4543" y="8878"/>
                  </a:lnTo>
                  <a:lnTo>
                    <a:pt x="4565" y="8884"/>
                  </a:lnTo>
                  <a:lnTo>
                    <a:pt x="4590" y="8890"/>
                  </a:lnTo>
                  <a:lnTo>
                    <a:pt x="4615" y="8893"/>
                  </a:lnTo>
                  <a:lnTo>
                    <a:pt x="4639" y="8895"/>
                  </a:lnTo>
                  <a:lnTo>
                    <a:pt x="4652" y="8895"/>
                  </a:lnTo>
                  <a:lnTo>
                    <a:pt x="4665" y="8894"/>
                  </a:lnTo>
                  <a:lnTo>
                    <a:pt x="4678" y="8893"/>
                  </a:lnTo>
                  <a:lnTo>
                    <a:pt x="4691" y="8892"/>
                  </a:lnTo>
                  <a:lnTo>
                    <a:pt x="4704" y="8890"/>
                  </a:lnTo>
                  <a:lnTo>
                    <a:pt x="4716" y="8887"/>
                  </a:lnTo>
                  <a:lnTo>
                    <a:pt x="4729" y="8882"/>
                  </a:lnTo>
                  <a:lnTo>
                    <a:pt x="4740" y="8877"/>
                  </a:lnTo>
                  <a:lnTo>
                    <a:pt x="4753" y="8872"/>
                  </a:lnTo>
                  <a:lnTo>
                    <a:pt x="4765" y="8865"/>
                  </a:lnTo>
                  <a:lnTo>
                    <a:pt x="4777" y="8858"/>
                  </a:lnTo>
                  <a:lnTo>
                    <a:pt x="4788" y="8850"/>
                  </a:lnTo>
                  <a:lnTo>
                    <a:pt x="4799" y="8840"/>
                  </a:lnTo>
                  <a:lnTo>
                    <a:pt x="4810" y="8830"/>
                  </a:lnTo>
                  <a:lnTo>
                    <a:pt x="4821" y="8819"/>
                  </a:lnTo>
                  <a:lnTo>
                    <a:pt x="4831" y="8806"/>
                  </a:lnTo>
                  <a:lnTo>
                    <a:pt x="4840" y="8792"/>
                  </a:lnTo>
                  <a:lnTo>
                    <a:pt x="4849" y="8778"/>
                  </a:lnTo>
                  <a:lnTo>
                    <a:pt x="4857" y="8762"/>
                  </a:lnTo>
                  <a:lnTo>
                    <a:pt x="4866" y="8745"/>
                  </a:lnTo>
                  <a:lnTo>
                    <a:pt x="4871" y="8732"/>
                  </a:lnTo>
                  <a:lnTo>
                    <a:pt x="4876" y="8720"/>
                  </a:lnTo>
                  <a:lnTo>
                    <a:pt x="4879" y="8709"/>
                  </a:lnTo>
                  <a:lnTo>
                    <a:pt x="4882" y="8697"/>
                  </a:lnTo>
                  <a:lnTo>
                    <a:pt x="4884" y="8684"/>
                  </a:lnTo>
                  <a:lnTo>
                    <a:pt x="4885" y="8672"/>
                  </a:lnTo>
                  <a:lnTo>
                    <a:pt x="4886" y="8660"/>
                  </a:lnTo>
                  <a:lnTo>
                    <a:pt x="4887" y="8648"/>
                  </a:lnTo>
                  <a:lnTo>
                    <a:pt x="4886" y="8637"/>
                  </a:lnTo>
                  <a:lnTo>
                    <a:pt x="4886" y="8625"/>
                  </a:lnTo>
                  <a:lnTo>
                    <a:pt x="4884" y="8614"/>
                  </a:lnTo>
                  <a:lnTo>
                    <a:pt x="4882" y="8602"/>
                  </a:lnTo>
                  <a:lnTo>
                    <a:pt x="4880" y="8592"/>
                  </a:lnTo>
                  <a:lnTo>
                    <a:pt x="4876" y="8581"/>
                  </a:lnTo>
                  <a:lnTo>
                    <a:pt x="4872" y="8570"/>
                  </a:lnTo>
                  <a:lnTo>
                    <a:pt x="4867" y="8560"/>
                  </a:lnTo>
                  <a:lnTo>
                    <a:pt x="4862" y="8550"/>
                  </a:lnTo>
                  <a:lnTo>
                    <a:pt x="4856" y="8539"/>
                  </a:lnTo>
                  <a:lnTo>
                    <a:pt x="4849" y="8529"/>
                  </a:lnTo>
                  <a:lnTo>
                    <a:pt x="4841" y="8519"/>
                  </a:lnTo>
                  <a:lnTo>
                    <a:pt x="4833" y="8509"/>
                  </a:lnTo>
                  <a:lnTo>
                    <a:pt x="4824" y="8500"/>
                  </a:lnTo>
                  <a:lnTo>
                    <a:pt x="4813" y="8491"/>
                  </a:lnTo>
                  <a:lnTo>
                    <a:pt x="4804" y="8482"/>
                  </a:lnTo>
                  <a:lnTo>
                    <a:pt x="4792" y="8474"/>
                  </a:lnTo>
                  <a:lnTo>
                    <a:pt x="4780" y="8465"/>
                  </a:lnTo>
                  <a:lnTo>
                    <a:pt x="4767" y="8456"/>
                  </a:lnTo>
                  <a:lnTo>
                    <a:pt x="4754" y="8449"/>
                  </a:lnTo>
                  <a:lnTo>
                    <a:pt x="4725" y="8433"/>
                  </a:lnTo>
                  <a:lnTo>
                    <a:pt x="4694" y="8418"/>
                  </a:lnTo>
                  <a:lnTo>
                    <a:pt x="4666" y="8406"/>
                  </a:lnTo>
                  <a:lnTo>
                    <a:pt x="4639" y="8395"/>
                  </a:lnTo>
                  <a:lnTo>
                    <a:pt x="4614" y="8386"/>
                  </a:lnTo>
                  <a:lnTo>
                    <a:pt x="4590" y="8377"/>
                  </a:lnTo>
                  <a:lnTo>
                    <a:pt x="4568" y="8370"/>
                  </a:lnTo>
                  <a:lnTo>
                    <a:pt x="4546" y="8363"/>
                  </a:lnTo>
                  <a:lnTo>
                    <a:pt x="4527" y="8358"/>
                  </a:lnTo>
                  <a:lnTo>
                    <a:pt x="4508" y="8353"/>
                  </a:lnTo>
                  <a:lnTo>
                    <a:pt x="4206" y="9038"/>
                  </a:lnTo>
                  <a:lnTo>
                    <a:pt x="4339" y="9097"/>
                  </a:lnTo>
                  <a:close/>
                  <a:moveTo>
                    <a:pt x="4599" y="8507"/>
                  </a:moveTo>
                  <a:lnTo>
                    <a:pt x="4610" y="8509"/>
                  </a:lnTo>
                  <a:lnTo>
                    <a:pt x="4623" y="8513"/>
                  </a:lnTo>
                  <a:lnTo>
                    <a:pt x="4641" y="8519"/>
                  </a:lnTo>
                  <a:lnTo>
                    <a:pt x="4659" y="8526"/>
                  </a:lnTo>
                  <a:lnTo>
                    <a:pt x="4673" y="8533"/>
                  </a:lnTo>
                  <a:lnTo>
                    <a:pt x="4685" y="8540"/>
                  </a:lnTo>
                  <a:lnTo>
                    <a:pt x="4696" y="8548"/>
                  </a:lnTo>
                  <a:lnTo>
                    <a:pt x="4706" y="8556"/>
                  </a:lnTo>
                  <a:lnTo>
                    <a:pt x="4715" y="8565"/>
                  </a:lnTo>
                  <a:lnTo>
                    <a:pt x="4723" y="8574"/>
                  </a:lnTo>
                  <a:lnTo>
                    <a:pt x="4730" y="8584"/>
                  </a:lnTo>
                  <a:lnTo>
                    <a:pt x="4735" y="8594"/>
                  </a:lnTo>
                  <a:lnTo>
                    <a:pt x="4739" y="8604"/>
                  </a:lnTo>
                  <a:lnTo>
                    <a:pt x="4741" y="8616"/>
                  </a:lnTo>
                  <a:lnTo>
                    <a:pt x="4744" y="8628"/>
                  </a:lnTo>
                  <a:lnTo>
                    <a:pt x="4744" y="8640"/>
                  </a:lnTo>
                  <a:lnTo>
                    <a:pt x="4743" y="8653"/>
                  </a:lnTo>
                  <a:lnTo>
                    <a:pt x="4739" y="8666"/>
                  </a:lnTo>
                  <a:lnTo>
                    <a:pt x="4736" y="8678"/>
                  </a:lnTo>
                  <a:lnTo>
                    <a:pt x="4731" y="8692"/>
                  </a:lnTo>
                  <a:lnTo>
                    <a:pt x="4724" y="8706"/>
                  </a:lnTo>
                  <a:lnTo>
                    <a:pt x="4717" y="8718"/>
                  </a:lnTo>
                  <a:lnTo>
                    <a:pt x="4708" y="8729"/>
                  </a:lnTo>
                  <a:lnTo>
                    <a:pt x="4700" y="8740"/>
                  </a:lnTo>
                  <a:lnTo>
                    <a:pt x="4690" y="8748"/>
                  </a:lnTo>
                  <a:lnTo>
                    <a:pt x="4679" y="8756"/>
                  </a:lnTo>
                  <a:lnTo>
                    <a:pt x="4668" y="8761"/>
                  </a:lnTo>
                  <a:lnTo>
                    <a:pt x="4657" y="8766"/>
                  </a:lnTo>
                  <a:lnTo>
                    <a:pt x="4644" y="8770"/>
                  </a:lnTo>
                  <a:lnTo>
                    <a:pt x="4632" y="8772"/>
                  </a:lnTo>
                  <a:lnTo>
                    <a:pt x="4618" y="8773"/>
                  </a:lnTo>
                  <a:lnTo>
                    <a:pt x="4604" y="8772"/>
                  </a:lnTo>
                  <a:lnTo>
                    <a:pt x="4590" y="8771"/>
                  </a:lnTo>
                  <a:lnTo>
                    <a:pt x="4575" y="8768"/>
                  </a:lnTo>
                  <a:lnTo>
                    <a:pt x="4560" y="8762"/>
                  </a:lnTo>
                  <a:lnTo>
                    <a:pt x="4545" y="8757"/>
                  </a:lnTo>
                  <a:lnTo>
                    <a:pt x="4531" y="8750"/>
                  </a:lnTo>
                  <a:lnTo>
                    <a:pt x="4519" y="8744"/>
                  </a:lnTo>
                  <a:lnTo>
                    <a:pt x="4508" y="8739"/>
                  </a:lnTo>
                  <a:lnTo>
                    <a:pt x="4500" y="8732"/>
                  </a:lnTo>
                  <a:lnTo>
                    <a:pt x="4599" y="8507"/>
                  </a:lnTo>
                  <a:close/>
                  <a:moveTo>
                    <a:pt x="5188" y="8828"/>
                  </a:moveTo>
                  <a:lnTo>
                    <a:pt x="5175" y="8823"/>
                  </a:lnTo>
                  <a:lnTo>
                    <a:pt x="5162" y="8820"/>
                  </a:lnTo>
                  <a:lnTo>
                    <a:pt x="5148" y="8817"/>
                  </a:lnTo>
                  <a:lnTo>
                    <a:pt x="5135" y="8814"/>
                  </a:lnTo>
                  <a:lnTo>
                    <a:pt x="5123" y="8813"/>
                  </a:lnTo>
                  <a:lnTo>
                    <a:pt x="5110" y="8812"/>
                  </a:lnTo>
                  <a:lnTo>
                    <a:pt x="5097" y="8810"/>
                  </a:lnTo>
                  <a:lnTo>
                    <a:pt x="5084" y="8812"/>
                  </a:lnTo>
                  <a:lnTo>
                    <a:pt x="5071" y="8812"/>
                  </a:lnTo>
                  <a:lnTo>
                    <a:pt x="5059" y="8814"/>
                  </a:lnTo>
                  <a:lnTo>
                    <a:pt x="5046" y="8816"/>
                  </a:lnTo>
                  <a:lnTo>
                    <a:pt x="5035" y="8818"/>
                  </a:lnTo>
                  <a:lnTo>
                    <a:pt x="5023" y="8822"/>
                  </a:lnTo>
                  <a:lnTo>
                    <a:pt x="5011" y="8827"/>
                  </a:lnTo>
                  <a:lnTo>
                    <a:pt x="4999" y="8831"/>
                  </a:lnTo>
                  <a:lnTo>
                    <a:pt x="4987" y="8836"/>
                  </a:lnTo>
                  <a:lnTo>
                    <a:pt x="4977" y="8843"/>
                  </a:lnTo>
                  <a:lnTo>
                    <a:pt x="4966" y="8849"/>
                  </a:lnTo>
                  <a:lnTo>
                    <a:pt x="4955" y="8857"/>
                  </a:lnTo>
                  <a:lnTo>
                    <a:pt x="4944" y="8864"/>
                  </a:lnTo>
                  <a:lnTo>
                    <a:pt x="4935" y="8874"/>
                  </a:lnTo>
                  <a:lnTo>
                    <a:pt x="4924" y="8882"/>
                  </a:lnTo>
                  <a:lnTo>
                    <a:pt x="4915" y="8893"/>
                  </a:lnTo>
                  <a:lnTo>
                    <a:pt x="4906" y="8904"/>
                  </a:lnTo>
                  <a:lnTo>
                    <a:pt x="4897" y="8914"/>
                  </a:lnTo>
                  <a:lnTo>
                    <a:pt x="4889" y="8926"/>
                  </a:lnTo>
                  <a:lnTo>
                    <a:pt x="4880" y="8939"/>
                  </a:lnTo>
                  <a:lnTo>
                    <a:pt x="4872" y="8953"/>
                  </a:lnTo>
                  <a:lnTo>
                    <a:pt x="4865" y="8967"/>
                  </a:lnTo>
                  <a:lnTo>
                    <a:pt x="4858" y="8981"/>
                  </a:lnTo>
                  <a:lnTo>
                    <a:pt x="4852" y="8997"/>
                  </a:lnTo>
                  <a:lnTo>
                    <a:pt x="4846" y="9012"/>
                  </a:lnTo>
                  <a:lnTo>
                    <a:pt x="4840" y="9028"/>
                  </a:lnTo>
                  <a:lnTo>
                    <a:pt x="4836" y="9043"/>
                  </a:lnTo>
                  <a:lnTo>
                    <a:pt x="4833" y="9059"/>
                  </a:lnTo>
                  <a:lnTo>
                    <a:pt x="4829" y="9074"/>
                  </a:lnTo>
                  <a:lnTo>
                    <a:pt x="4826" y="9088"/>
                  </a:lnTo>
                  <a:lnTo>
                    <a:pt x="4825" y="9103"/>
                  </a:lnTo>
                  <a:lnTo>
                    <a:pt x="4824" y="9117"/>
                  </a:lnTo>
                  <a:lnTo>
                    <a:pt x="4824" y="9131"/>
                  </a:lnTo>
                  <a:lnTo>
                    <a:pt x="4824" y="9145"/>
                  </a:lnTo>
                  <a:lnTo>
                    <a:pt x="4825" y="9159"/>
                  </a:lnTo>
                  <a:lnTo>
                    <a:pt x="4826" y="9172"/>
                  </a:lnTo>
                  <a:lnTo>
                    <a:pt x="4828" y="9185"/>
                  </a:lnTo>
                  <a:lnTo>
                    <a:pt x="4832" y="9198"/>
                  </a:lnTo>
                  <a:lnTo>
                    <a:pt x="4835" y="9210"/>
                  </a:lnTo>
                  <a:lnTo>
                    <a:pt x="4839" y="9221"/>
                  </a:lnTo>
                  <a:lnTo>
                    <a:pt x="4843" y="9233"/>
                  </a:lnTo>
                  <a:lnTo>
                    <a:pt x="4849" y="9244"/>
                  </a:lnTo>
                  <a:lnTo>
                    <a:pt x="4854" y="9255"/>
                  </a:lnTo>
                  <a:lnTo>
                    <a:pt x="4861" y="9265"/>
                  </a:lnTo>
                  <a:lnTo>
                    <a:pt x="4868" y="9276"/>
                  </a:lnTo>
                  <a:lnTo>
                    <a:pt x="4876" y="9286"/>
                  </a:lnTo>
                  <a:lnTo>
                    <a:pt x="4883" y="9294"/>
                  </a:lnTo>
                  <a:lnTo>
                    <a:pt x="4892" y="9304"/>
                  </a:lnTo>
                  <a:lnTo>
                    <a:pt x="4901" y="9312"/>
                  </a:lnTo>
                  <a:lnTo>
                    <a:pt x="4910" y="9320"/>
                  </a:lnTo>
                  <a:lnTo>
                    <a:pt x="4921" y="9328"/>
                  </a:lnTo>
                  <a:lnTo>
                    <a:pt x="4931" y="9335"/>
                  </a:lnTo>
                  <a:lnTo>
                    <a:pt x="4942" y="9341"/>
                  </a:lnTo>
                  <a:lnTo>
                    <a:pt x="4954" y="9348"/>
                  </a:lnTo>
                  <a:lnTo>
                    <a:pt x="4966" y="9354"/>
                  </a:lnTo>
                  <a:lnTo>
                    <a:pt x="4978" y="9360"/>
                  </a:lnTo>
                  <a:lnTo>
                    <a:pt x="4991" y="9364"/>
                  </a:lnTo>
                  <a:lnTo>
                    <a:pt x="5013" y="9371"/>
                  </a:lnTo>
                  <a:lnTo>
                    <a:pt x="5036" y="9376"/>
                  </a:lnTo>
                  <a:lnTo>
                    <a:pt x="5059" y="9379"/>
                  </a:lnTo>
                  <a:lnTo>
                    <a:pt x="5083" y="9380"/>
                  </a:lnTo>
                  <a:lnTo>
                    <a:pt x="5095" y="9380"/>
                  </a:lnTo>
                  <a:lnTo>
                    <a:pt x="5106" y="9379"/>
                  </a:lnTo>
                  <a:lnTo>
                    <a:pt x="5118" y="9377"/>
                  </a:lnTo>
                  <a:lnTo>
                    <a:pt x="5130" y="9375"/>
                  </a:lnTo>
                  <a:lnTo>
                    <a:pt x="5142" y="9373"/>
                  </a:lnTo>
                  <a:lnTo>
                    <a:pt x="5154" y="9369"/>
                  </a:lnTo>
                  <a:lnTo>
                    <a:pt x="5166" y="9365"/>
                  </a:lnTo>
                  <a:lnTo>
                    <a:pt x="5177" y="9360"/>
                  </a:lnTo>
                  <a:lnTo>
                    <a:pt x="5189" y="9354"/>
                  </a:lnTo>
                  <a:lnTo>
                    <a:pt x="5200" y="9348"/>
                  </a:lnTo>
                  <a:lnTo>
                    <a:pt x="5211" y="9341"/>
                  </a:lnTo>
                  <a:lnTo>
                    <a:pt x="5222" y="9334"/>
                  </a:lnTo>
                  <a:lnTo>
                    <a:pt x="5233" y="9325"/>
                  </a:lnTo>
                  <a:lnTo>
                    <a:pt x="5243" y="9316"/>
                  </a:lnTo>
                  <a:lnTo>
                    <a:pt x="5254" y="9306"/>
                  </a:lnTo>
                  <a:lnTo>
                    <a:pt x="5263" y="9295"/>
                  </a:lnTo>
                  <a:lnTo>
                    <a:pt x="5273" y="9284"/>
                  </a:lnTo>
                  <a:lnTo>
                    <a:pt x="5283" y="9271"/>
                  </a:lnTo>
                  <a:lnTo>
                    <a:pt x="5291" y="9258"/>
                  </a:lnTo>
                  <a:lnTo>
                    <a:pt x="5300" y="9244"/>
                  </a:lnTo>
                  <a:lnTo>
                    <a:pt x="5308" y="9229"/>
                  </a:lnTo>
                  <a:lnTo>
                    <a:pt x="5316" y="9213"/>
                  </a:lnTo>
                  <a:lnTo>
                    <a:pt x="5323" y="9196"/>
                  </a:lnTo>
                  <a:lnTo>
                    <a:pt x="5330" y="9177"/>
                  </a:lnTo>
                  <a:lnTo>
                    <a:pt x="5334" y="9162"/>
                  </a:lnTo>
                  <a:lnTo>
                    <a:pt x="5338" y="9148"/>
                  </a:lnTo>
                  <a:lnTo>
                    <a:pt x="5343" y="9133"/>
                  </a:lnTo>
                  <a:lnTo>
                    <a:pt x="5346" y="9119"/>
                  </a:lnTo>
                  <a:lnTo>
                    <a:pt x="5348" y="9105"/>
                  </a:lnTo>
                  <a:lnTo>
                    <a:pt x="5350" y="9091"/>
                  </a:lnTo>
                  <a:lnTo>
                    <a:pt x="5351" y="9078"/>
                  </a:lnTo>
                  <a:lnTo>
                    <a:pt x="5351" y="9064"/>
                  </a:lnTo>
                  <a:lnTo>
                    <a:pt x="5351" y="9051"/>
                  </a:lnTo>
                  <a:lnTo>
                    <a:pt x="5351" y="9037"/>
                  </a:lnTo>
                  <a:lnTo>
                    <a:pt x="5349" y="9024"/>
                  </a:lnTo>
                  <a:lnTo>
                    <a:pt x="5348" y="9011"/>
                  </a:lnTo>
                  <a:lnTo>
                    <a:pt x="5345" y="8999"/>
                  </a:lnTo>
                  <a:lnTo>
                    <a:pt x="5343" y="8986"/>
                  </a:lnTo>
                  <a:lnTo>
                    <a:pt x="5338" y="8975"/>
                  </a:lnTo>
                  <a:lnTo>
                    <a:pt x="5334" y="8963"/>
                  </a:lnTo>
                  <a:lnTo>
                    <a:pt x="5330" y="8952"/>
                  </a:lnTo>
                  <a:lnTo>
                    <a:pt x="5324" y="8940"/>
                  </a:lnTo>
                  <a:lnTo>
                    <a:pt x="5318" y="8930"/>
                  </a:lnTo>
                  <a:lnTo>
                    <a:pt x="5312" y="8920"/>
                  </a:lnTo>
                  <a:lnTo>
                    <a:pt x="5304" y="8909"/>
                  </a:lnTo>
                  <a:lnTo>
                    <a:pt x="5296" y="8899"/>
                  </a:lnTo>
                  <a:lnTo>
                    <a:pt x="5288" y="8891"/>
                  </a:lnTo>
                  <a:lnTo>
                    <a:pt x="5279" y="8882"/>
                  </a:lnTo>
                  <a:lnTo>
                    <a:pt x="5270" y="8874"/>
                  </a:lnTo>
                  <a:lnTo>
                    <a:pt x="5260" y="8865"/>
                  </a:lnTo>
                  <a:lnTo>
                    <a:pt x="5249" y="8858"/>
                  </a:lnTo>
                  <a:lnTo>
                    <a:pt x="5239" y="8851"/>
                  </a:lnTo>
                  <a:lnTo>
                    <a:pt x="5227" y="8845"/>
                  </a:lnTo>
                  <a:lnTo>
                    <a:pt x="5214" y="8838"/>
                  </a:lnTo>
                  <a:lnTo>
                    <a:pt x="5202" y="8833"/>
                  </a:lnTo>
                  <a:lnTo>
                    <a:pt x="5188" y="8828"/>
                  </a:lnTo>
                  <a:close/>
                  <a:moveTo>
                    <a:pt x="5189" y="9130"/>
                  </a:moveTo>
                  <a:lnTo>
                    <a:pt x="5183" y="9147"/>
                  </a:lnTo>
                  <a:lnTo>
                    <a:pt x="5175" y="9163"/>
                  </a:lnTo>
                  <a:lnTo>
                    <a:pt x="5168" y="9178"/>
                  </a:lnTo>
                  <a:lnTo>
                    <a:pt x="5159" y="9193"/>
                  </a:lnTo>
                  <a:lnTo>
                    <a:pt x="5150" y="9206"/>
                  </a:lnTo>
                  <a:lnTo>
                    <a:pt x="5141" y="9219"/>
                  </a:lnTo>
                  <a:lnTo>
                    <a:pt x="5131" y="9230"/>
                  </a:lnTo>
                  <a:lnTo>
                    <a:pt x="5121" y="9241"/>
                  </a:lnTo>
                  <a:lnTo>
                    <a:pt x="5111" y="9249"/>
                  </a:lnTo>
                  <a:lnTo>
                    <a:pt x="5099" y="9256"/>
                  </a:lnTo>
                  <a:lnTo>
                    <a:pt x="5088" y="9262"/>
                  </a:lnTo>
                  <a:lnTo>
                    <a:pt x="5076" y="9265"/>
                  </a:lnTo>
                  <a:lnTo>
                    <a:pt x="5065" y="9269"/>
                  </a:lnTo>
                  <a:lnTo>
                    <a:pt x="5053" y="9269"/>
                  </a:lnTo>
                  <a:lnTo>
                    <a:pt x="5041" y="9267"/>
                  </a:lnTo>
                  <a:lnTo>
                    <a:pt x="5029" y="9264"/>
                  </a:lnTo>
                  <a:lnTo>
                    <a:pt x="5016" y="9259"/>
                  </a:lnTo>
                  <a:lnTo>
                    <a:pt x="5007" y="9252"/>
                  </a:lnTo>
                  <a:lnTo>
                    <a:pt x="4997" y="9244"/>
                  </a:lnTo>
                  <a:lnTo>
                    <a:pt x="4989" y="9235"/>
                  </a:lnTo>
                  <a:lnTo>
                    <a:pt x="4983" y="9225"/>
                  </a:lnTo>
                  <a:lnTo>
                    <a:pt x="4978" y="9213"/>
                  </a:lnTo>
                  <a:lnTo>
                    <a:pt x="4973" y="9201"/>
                  </a:lnTo>
                  <a:lnTo>
                    <a:pt x="4970" y="9187"/>
                  </a:lnTo>
                  <a:lnTo>
                    <a:pt x="4968" y="9173"/>
                  </a:lnTo>
                  <a:lnTo>
                    <a:pt x="4968" y="9158"/>
                  </a:lnTo>
                  <a:lnTo>
                    <a:pt x="4968" y="9143"/>
                  </a:lnTo>
                  <a:lnTo>
                    <a:pt x="4970" y="9127"/>
                  </a:lnTo>
                  <a:lnTo>
                    <a:pt x="4972" y="9111"/>
                  </a:lnTo>
                  <a:lnTo>
                    <a:pt x="4975" y="9094"/>
                  </a:lnTo>
                  <a:lnTo>
                    <a:pt x="4981" y="9076"/>
                  </a:lnTo>
                  <a:lnTo>
                    <a:pt x="4986" y="9059"/>
                  </a:lnTo>
                  <a:lnTo>
                    <a:pt x="4992" y="9044"/>
                  </a:lnTo>
                  <a:lnTo>
                    <a:pt x="4998" y="9030"/>
                  </a:lnTo>
                  <a:lnTo>
                    <a:pt x="5006" y="9015"/>
                  </a:lnTo>
                  <a:lnTo>
                    <a:pt x="5013" y="9001"/>
                  </a:lnTo>
                  <a:lnTo>
                    <a:pt x="5022" y="8989"/>
                  </a:lnTo>
                  <a:lnTo>
                    <a:pt x="5030" y="8976"/>
                  </a:lnTo>
                  <a:lnTo>
                    <a:pt x="5040" y="8964"/>
                  </a:lnTo>
                  <a:lnTo>
                    <a:pt x="5050" y="8954"/>
                  </a:lnTo>
                  <a:lnTo>
                    <a:pt x="5060" y="8945"/>
                  </a:lnTo>
                  <a:lnTo>
                    <a:pt x="5072" y="8937"/>
                  </a:lnTo>
                  <a:lnTo>
                    <a:pt x="5084" y="8931"/>
                  </a:lnTo>
                  <a:lnTo>
                    <a:pt x="5096" y="8926"/>
                  </a:lnTo>
                  <a:lnTo>
                    <a:pt x="5109" y="8923"/>
                  </a:lnTo>
                  <a:lnTo>
                    <a:pt x="5121" y="8922"/>
                  </a:lnTo>
                  <a:lnTo>
                    <a:pt x="5128" y="8923"/>
                  </a:lnTo>
                  <a:lnTo>
                    <a:pt x="5135" y="8924"/>
                  </a:lnTo>
                  <a:lnTo>
                    <a:pt x="5142" y="8925"/>
                  </a:lnTo>
                  <a:lnTo>
                    <a:pt x="5149" y="8928"/>
                  </a:lnTo>
                  <a:lnTo>
                    <a:pt x="5162" y="8934"/>
                  </a:lnTo>
                  <a:lnTo>
                    <a:pt x="5173" y="8940"/>
                  </a:lnTo>
                  <a:lnTo>
                    <a:pt x="5182" y="8949"/>
                  </a:lnTo>
                  <a:lnTo>
                    <a:pt x="5189" y="8958"/>
                  </a:lnTo>
                  <a:lnTo>
                    <a:pt x="5196" y="8970"/>
                  </a:lnTo>
                  <a:lnTo>
                    <a:pt x="5201" y="8982"/>
                  </a:lnTo>
                  <a:lnTo>
                    <a:pt x="5204" y="8995"/>
                  </a:lnTo>
                  <a:lnTo>
                    <a:pt x="5206" y="9008"/>
                  </a:lnTo>
                  <a:lnTo>
                    <a:pt x="5207" y="9023"/>
                  </a:lnTo>
                  <a:lnTo>
                    <a:pt x="5207" y="9038"/>
                  </a:lnTo>
                  <a:lnTo>
                    <a:pt x="5207" y="9053"/>
                  </a:lnTo>
                  <a:lnTo>
                    <a:pt x="5205" y="9068"/>
                  </a:lnTo>
                  <a:lnTo>
                    <a:pt x="5202" y="9084"/>
                  </a:lnTo>
                  <a:lnTo>
                    <a:pt x="5199" y="9100"/>
                  </a:lnTo>
                  <a:lnTo>
                    <a:pt x="5195" y="9115"/>
                  </a:lnTo>
                  <a:lnTo>
                    <a:pt x="5189" y="9130"/>
                  </a:lnTo>
                  <a:close/>
                  <a:moveTo>
                    <a:pt x="5354" y="9444"/>
                  </a:moveTo>
                  <a:lnTo>
                    <a:pt x="5366" y="9456"/>
                  </a:lnTo>
                  <a:lnTo>
                    <a:pt x="5380" y="9467"/>
                  </a:lnTo>
                  <a:lnTo>
                    <a:pt x="5395" y="9479"/>
                  </a:lnTo>
                  <a:lnTo>
                    <a:pt x="5412" y="9488"/>
                  </a:lnTo>
                  <a:lnTo>
                    <a:pt x="5432" y="9498"/>
                  </a:lnTo>
                  <a:lnTo>
                    <a:pt x="5451" y="9507"/>
                  </a:lnTo>
                  <a:lnTo>
                    <a:pt x="5471" y="9515"/>
                  </a:lnTo>
                  <a:lnTo>
                    <a:pt x="5493" y="9522"/>
                  </a:lnTo>
                  <a:lnTo>
                    <a:pt x="5518" y="9528"/>
                  </a:lnTo>
                  <a:lnTo>
                    <a:pt x="5541" y="9531"/>
                  </a:lnTo>
                  <a:lnTo>
                    <a:pt x="5564" y="9533"/>
                  </a:lnTo>
                  <a:lnTo>
                    <a:pt x="5585" y="9535"/>
                  </a:lnTo>
                  <a:lnTo>
                    <a:pt x="5606" y="9533"/>
                  </a:lnTo>
                  <a:lnTo>
                    <a:pt x="5625" y="9530"/>
                  </a:lnTo>
                  <a:lnTo>
                    <a:pt x="5642" y="9525"/>
                  </a:lnTo>
                  <a:lnTo>
                    <a:pt x="5659" y="9518"/>
                  </a:lnTo>
                  <a:lnTo>
                    <a:pt x="5675" y="9511"/>
                  </a:lnTo>
                  <a:lnTo>
                    <a:pt x="5691" y="9501"/>
                  </a:lnTo>
                  <a:lnTo>
                    <a:pt x="5703" y="9491"/>
                  </a:lnTo>
                  <a:lnTo>
                    <a:pt x="5715" y="9478"/>
                  </a:lnTo>
                  <a:lnTo>
                    <a:pt x="5726" y="9464"/>
                  </a:lnTo>
                  <a:lnTo>
                    <a:pt x="5735" y="9448"/>
                  </a:lnTo>
                  <a:lnTo>
                    <a:pt x="5742" y="9432"/>
                  </a:lnTo>
                  <a:lnTo>
                    <a:pt x="5748" y="9413"/>
                  </a:lnTo>
                  <a:lnTo>
                    <a:pt x="5752" y="9399"/>
                  </a:lnTo>
                  <a:lnTo>
                    <a:pt x="5754" y="9387"/>
                  </a:lnTo>
                  <a:lnTo>
                    <a:pt x="5755" y="9373"/>
                  </a:lnTo>
                  <a:lnTo>
                    <a:pt x="5755" y="9360"/>
                  </a:lnTo>
                  <a:lnTo>
                    <a:pt x="5754" y="9347"/>
                  </a:lnTo>
                  <a:lnTo>
                    <a:pt x="5751" y="9335"/>
                  </a:lnTo>
                  <a:lnTo>
                    <a:pt x="5747" y="9322"/>
                  </a:lnTo>
                  <a:lnTo>
                    <a:pt x="5743" y="9309"/>
                  </a:lnTo>
                  <a:lnTo>
                    <a:pt x="5737" y="9297"/>
                  </a:lnTo>
                  <a:lnTo>
                    <a:pt x="5730" y="9286"/>
                  </a:lnTo>
                  <a:lnTo>
                    <a:pt x="5722" y="9274"/>
                  </a:lnTo>
                  <a:lnTo>
                    <a:pt x="5712" y="9262"/>
                  </a:lnTo>
                  <a:lnTo>
                    <a:pt x="5701" y="9250"/>
                  </a:lnTo>
                  <a:lnTo>
                    <a:pt x="5689" y="9238"/>
                  </a:lnTo>
                  <a:lnTo>
                    <a:pt x="5677" y="9227"/>
                  </a:lnTo>
                  <a:lnTo>
                    <a:pt x="5663" y="9215"/>
                  </a:lnTo>
                  <a:lnTo>
                    <a:pt x="5644" y="9200"/>
                  </a:lnTo>
                  <a:lnTo>
                    <a:pt x="5629" y="9187"/>
                  </a:lnTo>
                  <a:lnTo>
                    <a:pt x="5617" y="9174"/>
                  </a:lnTo>
                  <a:lnTo>
                    <a:pt x="5609" y="9163"/>
                  </a:lnTo>
                  <a:lnTo>
                    <a:pt x="5606" y="9158"/>
                  </a:lnTo>
                  <a:lnTo>
                    <a:pt x="5604" y="9153"/>
                  </a:lnTo>
                  <a:lnTo>
                    <a:pt x="5601" y="9148"/>
                  </a:lnTo>
                  <a:lnTo>
                    <a:pt x="5600" y="9143"/>
                  </a:lnTo>
                  <a:lnTo>
                    <a:pt x="5599" y="9138"/>
                  </a:lnTo>
                  <a:lnTo>
                    <a:pt x="5599" y="9132"/>
                  </a:lnTo>
                  <a:lnTo>
                    <a:pt x="5600" y="9127"/>
                  </a:lnTo>
                  <a:lnTo>
                    <a:pt x="5601" y="9122"/>
                  </a:lnTo>
                  <a:lnTo>
                    <a:pt x="5604" y="9117"/>
                  </a:lnTo>
                  <a:lnTo>
                    <a:pt x="5606" y="9112"/>
                  </a:lnTo>
                  <a:lnTo>
                    <a:pt x="5608" y="9108"/>
                  </a:lnTo>
                  <a:lnTo>
                    <a:pt x="5611" y="9103"/>
                  </a:lnTo>
                  <a:lnTo>
                    <a:pt x="5615" y="9099"/>
                  </a:lnTo>
                  <a:lnTo>
                    <a:pt x="5619" y="9096"/>
                  </a:lnTo>
                  <a:lnTo>
                    <a:pt x="5624" y="9094"/>
                  </a:lnTo>
                  <a:lnTo>
                    <a:pt x="5628" y="9090"/>
                  </a:lnTo>
                  <a:lnTo>
                    <a:pt x="5634" y="9088"/>
                  </a:lnTo>
                  <a:lnTo>
                    <a:pt x="5639" y="9087"/>
                  </a:lnTo>
                  <a:lnTo>
                    <a:pt x="5645" y="9086"/>
                  </a:lnTo>
                  <a:lnTo>
                    <a:pt x="5652" y="9086"/>
                  </a:lnTo>
                  <a:lnTo>
                    <a:pt x="5658" y="9086"/>
                  </a:lnTo>
                  <a:lnTo>
                    <a:pt x="5666" y="9087"/>
                  </a:lnTo>
                  <a:lnTo>
                    <a:pt x="5673" y="9088"/>
                  </a:lnTo>
                  <a:lnTo>
                    <a:pt x="5681" y="9090"/>
                  </a:lnTo>
                  <a:lnTo>
                    <a:pt x="5696" y="9095"/>
                  </a:lnTo>
                  <a:lnTo>
                    <a:pt x="5710" y="9101"/>
                  </a:lnTo>
                  <a:lnTo>
                    <a:pt x="5723" y="9108"/>
                  </a:lnTo>
                  <a:lnTo>
                    <a:pt x="5735" y="9115"/>
                  </a:lnTo>
                  <a:lnTo>
                    <a:pt x="5746" y="9123"/>
                  </a:lnTo>
                  <a:lnTo>
                    <a:pt x="5756" y="9130"/>
                  </a:lnTo>
                  <a:lnTo>
                    <a:pt x="5766" y="9139"/>
                  </a:lnTo>
                  <a:lnTo>
                    <a:pt x="5773" y="9145"/>
                  </a:lnTo>
                  <a:lnTo>
                    <a:pt x="5828" y="9054"/>
                  </a:lnTo>
                  <a:lnTo>
                    <a:pt x="5817" y="9045"/>
                  </a:lnTo>
                  <a:lnTo>
                    <a:pt x="5805" y="9036"/>
                  </a:lnTo>
                  <a:lnTo>
                    <a:pt x="5791" y="9026"/>
                  </a:lnTo>
                  <a:lnTo>
                    <a:pt x="5776" y="9017"/>
                  </a:lnTo>
                  <a:lnTo>
                    <a:pt x="5760" y="9009"/>
                  </a:lnTo>
                  <a:lnTo>
                    <a:pt x="5743" y="9001"/>
                  </a:lnTo>
                  <a:lnTo>
                    <a:pt x="5725" y="8994"/>
                  </a:lnTo>
                  <a:lnTo>
                    <a:pt x="5704" y="8989"/>
                  </a:lnTo>
                  <a:lnTo>
                    <a:pt x="5683" y="8983"/>
                  </a:lnTo>
                  <a:lnTo>
                    <a:pt x="5662" y="8980"/>
                  </a:lnTo>
                  <a:lnTo>
                    <a:pt x="5641" y="8978"/>
                  </a:lnTo>
                  <a:lnTo>
                    <a:pt x="5621" y="8979"/>
                  </a:lnTo>
                  <a:lnTo>
                    <a:pt x="5602" y="8980"/>
                  </a:lnTo>
                  <a:lnTo>
                    <a:pt x="5584" y="8984"/>
                  </a:lnTo>
                  <a:lnTo>
                    <a:pt x="5567" y="8990"/>
                  </a:lnTo>
                  <a:lnTo>
                    <a:pt x="5550" y="8996"/>
                  </a:lnTo>
                  <a:lnTo>
                    <a:pt x="5535" y="9005"/>
                  </a:lnTo>
                  <a:lnTo>
                    <a:pt x="5521" y="9014"/>
                  </a:lnTo>
                  <a:lnTo>
                    <a:pt x="5508" y="9026"/>
                  </a:lnTo>
                  <a:lnTo>
                    <a:pt x="5496" y="9039"/>
                  </a:lnTo>
                  <a:lnTo>
                    <a:pt x="5487" y="9052"/>
                  </a:lnTo>
                  <a:lnTo>
                    <a:pt x="5477" y="9067"/>
                  </a:lnTo>
                  <a:lnTo>
                    <a:pt x="5469" y="9084"/>
                  </a:lnTo>
                  <a:lnTo>
                    <a:pt x="5464" y="9101"/>
                  </a:lnTo>
                  <a:lnTo>
                    <a:pt x="5462" y="9112"/>
                  </a:lnTo>
                  <a:lnTo>
                    <a:pt x="5460" y="9123"/>
                  </a:lnTo>
                  <a:lnTo>
                    <a:pt x="5459" y="9134"/>
                  </a:lnTo>
                  <a:lnTo>
                    <a:pt x="5460" y="9145"/>
                  </a:lnTo>
                  <a:lnTo>
                    <a:pt x="5461" y="9157"/>
                  </a:lnTo>
                  <a:lnTo>
                    <a:pt x="5463" y="9169"/>
                  </a:lnTo>
                  <a:lnTo>
                    <a:pt x="5466" y="9181"/>
                  </a:lnTo>
                  <a:lnTo>
                    <a:pt x="5470" y="9193"/>
                  </a:lnTo>
                  <a:lnTo>
                    <a:pt x="5477" y="9205"/>
                  </a:lnTo>
                  <a:lnTo>
                    <a:pt x="5484" y="9217"/>
                  </a:lnTo>
                  <a:lnTo>
                    <a:pt x="5492" y="9230"/>
                  </a:lnTo>
                  <a:lnTo>
                    <a:pt x="5503" y="9242"/>
                  </a:lnTo>
                  <a:lnTo>
                    <a:pt x="5513" y="9255"/>
                  </a:lnTo>
                  <a:lnTo>
                    <a:pt x="5526" y="9267"/>
                  </a:lnTo>
                  <a:lnTo>
                    <a:pt x="5540" y="9279"/>
                  </a:lnTo>
                  <a:lnTo>
                    <a:pt x="5555" y="9292"/>
                  </a:lnTo>
                  <a:lnTo>
                    <a:pt x="5573" y="9307"/>
                  </a:lnTo>
                  <a:lnTo>
                    <a:pt x="5587" y="9320"/>
                  </a:lnTo>
                  <a:lnTo>
                    <a:pt x="5598" y="9332"/>
                  </a:lnTo>
                  <a:lnTo>
                    <a:pt x="5606" y="9344"/>
                  </a:lnTo>
                  <a:lnTo>
                    <a:pt x="5609" y="9349"/>
                  </a:lnTo>
                  <a:lnTo>
                    <a:pt x="5611" y="9354"/>
                  </a:lnTo>
                  <a:lnTo>
                    <a:pt x="5612" y="9360"/>
                  </a:lnTo>
                  <a:lnTo>
                    <a:pt x="5613" y="9365"/>
                  </a:lnTo>
                  <a:lnTo>
                    <a:pt x="5613" y="9370"/>
                  </a:lnTo>
                  <a:lnTo>
                    <a:pt x="5613" y="9376"/>
                  </a:lnTo>
                  <a:lnTo>
                    <a:pt x="5612" y="9382"/>
                  </a:lnTo>
                  <a:lnTo>
                    <a:pt x="5611" y="9388"/>
                  </a:lnTo>
                  <a:lnTo>
                    <a:pt x="5609" y="9394"/>
                  </a:lnTo>
                  <a:lnTo>
                    <a:pt x="5607" y="9399"/>
                  </a:lnTo>
                  <a:lnTo>
                    <a:pt x="5604" y="9404"/>
                  </a:lnTo>
                  <a:lnTo>
                    <a:pt x="5600" y="9408"/>
                  </a:lnTo>
                  <a:lnTo>
                    <a:pt x="5596" y="9412"/>
                  </a:lnTo>
                  <a:lnTo>
                    <a:pt x="5592" y="9415"/>
                  </a:lnTo>
                  <a:lnTo>
                    <a:pt x="5587" y="9419"/>
                  </a:lnTo>
                  <a:lnTo>
                    <a:pt x="5582" y="9421"/>
                  </a:lnTo>
                  <a:lnTo>
                    <a:pt x="5577" y="9423"/>
                  </a:lnTo>
                  <a:lnTo>
                    <a:pt x="5570" y="9425"/>
                  </a:lnTo>
                  <a:lnTo>
                    <a:pt x="5564" y="9425"/>
                  </a:lnTo>
                  <a:lnTo>
                    <a:pt x="5556" y="9425"/>
                  </a:lnTo>
                  <a:lnTo>
                    <a:pt x="5549" y="9425"/>
                  </a:lnTo>
                  <a:lnTo>
                    <a:pt x="5540" y="9424"/>
                  </a:lnTo>
                  <a:lnTo>
                    <a:pt x="5532" y="9423"/>
                  </a:lnTo>
                  <a:lnTo>
                    <a:pt x="5523" y="9421"/>
                  </a:lnTo>
                  <a:lnTo>
                    <a:pt x="5506" y="9414"/>
                  </a:lnTo>
                  <a:lnTo>
                    <a:pt x="5490" y="9408"/>
                  </a:lnTo>
                  <a:lnTo>
                    <a:pt x="5474" y="9399"/>
                  </a:lnTo>
                  <a:lnTo>
                    <a:pt x="5459" y="9390"/>
                  </a:lnTo>
                  <a:lnTo>
                    <a:pt x="5444" y="9380"/>
                  </a:lnTo>
                  <a:lnTo>
                    <a:pt x="5431" y="9369"/>
                  </a:lnTo>
                  <a:lnTo>
                    <a:pt x="5419" y="9360"/>
                  </a:lnTo>
                  <a:lnTo>
                    <a:pt x="5409" y="9351"/>
                  </a:lnTo>
                  <a:lnTo>
                    <a:pt x="5354" y="9444"/>
                  </a:lnTo>
                  <a:close/>
                  <a:moveTo>
                    <a:pt x="5920" y="9059"/>
                  </a:moveTo>
                  <a:lnTo>
                    <a:pt x="5896" y="9164"/>
                  </a:lnTo>
                  <a:lnTo>
                    <a:pt x="5965" y="9181"/>
                  </a:lnTo>
                  <a:lnTo>
                    <a:pt x="5908" y="9427"/>
                  </a:lnTo>
                  <a:lnTo>
                    <a:pt x="5902" y="9453"/>
                  </a:lnTo>
                  <a:lnTo>
                    <a:pt x="5898" y="9483"/>
                  </a:lnTo>
                  <a:lnTo>
                    <a:pt x="5897" y="9499"/>
                  </a:lnTo>
                  <a:lnTo>
                    <a:pt x="5897" y="9516"/>
                  </a:lnTo>
                  <a:lnTo>
                    <a:pt x="5898" y="9533"/>
                  </a:lnTo>
                  <a:lnTo>
                    <a:pt x="5901" y="9551"/>
                  </a:lnTo>
                  <a:lnTo>
                    <a:pt x="5903" y="9559"/>
                  </a:lnTo>
                  <a:lnTo>
                    <a:pt x="5905" y="9568"/>
                  </a:lnTo>
                  <a:lnTo>
                    <a:pt x="5910" y="9576"/>
                  </a:lnTo>
                  <a:lnTo>
                    <a:pt x="5913" y="9584"/>
                  </a:lnTo>
                  <a:lnTo>
                    <a:pt x="5917" y="9592"/>
                  </a:lnTo>
                  <a:lnTo>
                    <a:pt x="5922" y="9600"/>
                  </a:lnTo>
                  <a:lnTo>
                    <a:pt x="5929" y="9607"/>
                  </a:lnTo>
                  <a:lnTo>
                    <a:pt x="5935" y="9614"/>
                  </a:lnTo>
                  <a:lnTo>
                    <a:pt x="5943" y="9621"/>
                  </a:lnTo>
                  <a:lnTo>
                    <a:pt x="5950" y="9628"/>
                  </a:lnTo>
                  <a:lnTo>
                    <a:pt x="5960" y="9633"/>
                  </a:lnTo>
                  <a:lnTo>
                    <a:pt x="5970" y="9639"/>
                  </a:lnTo>
                  <a:lnTo>
                    <a:pt x="5980" y="9644"/>
                  </a:lnTo>
                  <a:lnTo>
                    <a:pt x="5992" y="9649"/>
                  </a:lnTo>
                  <a:lnTo>
                    <a:pt x="6005" y="9654"/>
                  </a:lnTo>
                  <a:lnTo>
                    <a:pt x="6019" y="9657"/>
                  </a:lnTo>
                  <a:lnTo>
                    <a:pt x="6049" y="9663"/>
                  </a:lnTo>
                  <a:lnTo>
                    <a:pt x="6076" y="9666"/>
                  </a:lnTo>
                  <a:lnTo>
                    <a:pt x="6088" y="9668"/>
                  </a:lnTo>
                  <a:lnTo>
                    <a:pt x="6098" y="9668"/>
                  </a:lnTo>
                  <a:lnTo>
                    <a:pt x="6109" y="9668"/>
                  </a:lnTo>
                  <a:lnTo>
                    <a:pt x="6118" y="9666"/>
                  </a:lnTo>
                  <a:lnTo>
                    <a:pt x="6140" y="9558"/>
                  </a:lnTo>
                  <a:lnTo>
                    <a:pt x="6130" y="9557"/>
                  </a:lnTo>
                  <a:lnTo>
                    <a:pt x="6119" y="9556"/>
                  </a:lnTo>
                  <a:lnTo>
                    <a:pt x="6107" y="9555"/>
                  </a:lnTo>
                  <a:lnTo>
                    <a:pt x="6093" y="9552"/>
                  </a:lnTo>
                  <a:lnTo>
                    <a:pt x="6086" y="9550"/>
                  </a:lnTo>
                  <a:lnTo>
                    <a:pt x="6079" y="9546"/>
                  </a:lnTo>
                  <a:lnTo>
                    <a:pt x="6073" y="9543"/>
                  </a:lnTo>
                  <a:lnTo>
                    <a:pt x="6066" y="9540"/>
                  </a:lnTo>
                  <a:lnTo>
                    <a:pt x="6062" y="9536"/>
                  </a:lnTo>
                  <a:lnTo>
                    <a:pt x="6058" y="9530"/>
                  </a:lnTo>
                  <a:lnTo>
                    <a:pt x="6053" y="9525"/>
                  </a:lnTo>
                  <a:lnTo>
                    <a:pt x="6051" y="9520"/>
                  </a:lnTo>
                  <a:lnTo>
                    <a:pt x="6048" y="9512"/>
                  </a:lnTo>
                  <a:lnTo>
                    <a:pt x="6047" y="9505"/>
                  </a:lnTo>
                  <a:lnTo>
                    <a:pt x="6046" y="9497"/>
                  </a:lnTo>
                  <a:lnTo>
                    <a:pt x="6046" y="9488"/>
                  </a:lnTo>
                  <a:lnTo>
                    <a:pt x="6046" y="9479"/>
                  </a:lnTo>
                  <a:lnTo>
                    <a:pt x="6047" y="9468"/>
                  </a:lnTo>
                  <a:lnTo>
                    <a:pt x="6049" y="9457"/>
                  </a:lnTo>
                  <a:lnTo>
                    <a:pt x="6051" y="9446"/>
                  </a:lnTo>
                  <a:lnTo>
                    <a:pt x="6106" y="9214"/>
                  </a:lnTo>
                  <a:lnTo>
                    <a:pt x="6224" y="9241"/>
                  </a:lnTo>
                  <a:lnTo>
                    <a:pt x="6249" y="9137"/>
                  </a:lnTo>
                  <a:lnTo>
                    <a:pt x="6131" y="9109"/>
                  </a:lnTo>
                  <a:lnTo>
                    <a:pt x="6163" y="8969"/>
                  </a:lnTo>
                  <a:lnTo>
                    <a:pt x="6013" y="8978"/>
                  </a:lnTo>
                  <a:lnTo>
                    <a:pt x="5990" y="9075"/>
                  </a:lnTo>
                  <a:lnTo>
                    <a:pt x="5920" y="9059"/>
                  </a:lnTo>
                  <a:close/>
                  <a:moveTo>
                    <a:pt x="6226" y="9668"/>
                  </a:moveTo>
                  <a:lnTo>
                    <a:pt x="6239" y="9678"/>
                  </a:lnTo>
                  <a:lnTo>
                    <a:pt x="6254" y="9689"/>
                  </a:lnTo>
                  <a:lnTo>
                    <a:pt x="6270" y="9699"/>
                  </a:lnTo>
                  <a:lnTo>
                    <a:pt x="6287" y="9708"/>
                  </a:lnTo>
                  <a:lnTo>
                    <a:pt x="6307" y="9717"/>
                  </a:lnTo>
                  <a:lnTo>
                    <a:pt x="6327" y="9725"/>
                  </a:lnTo>
                  <a:lnTo>
                    <a:pt x="6348" y="9732"/>
                  </a:lnTo>
                  <a:lnTo>
                    <a:pt x="6369" y="9738"/>
                  </a:lnTo>
                  <a:lnTo>
                    <a:pt x="6394" y="9743"/>
                  </a:lnTo>
                  <a:lnTo>
                    <a:pt x="6417" y="9746"/>
                  </a:lnTo>
                  <a:lnTo>
                    <a:pt x="6440" y="9747"/>
                  </a:lnTo>
                  <a:lnTo>
                    <a:pt x="6461" y="9746"/>
                  </a:lnTo>
                  <a:lnTo>
                    <a:pt x="6482" y="9744"/>
                  </a:lnTo>
                  <a:lnTo>
                    <a:pt x="6501" y="9741"/>
                  </a:lnTo>
                  <a:lnTo>
                    <a:pt x="6519" y="9734"/>
                  </a:lnTo>
                  <a:lnTo>
                    <a:pt x="6535" y="9728"/>
                  </a:lnTo>
                  <a:lnTo>
                    <a:pt x="6550" y="9719"/>
                  </a:lnTo>
                  <a:lnTo>
                    <a:pt x="6564" y="9708"/>
                  </a:lnTo>
                  <a:lnTo>
                    <a:pt x="6577" y="9697"/>
                  </a:lnTo>
                  <a:lnTo>
                    <a:pt x="6589" y="9684"/>
                  </a:lnTo>
                  <a:lnTo>
                    <a:pt x="6599" y="9669"/>
                  </a:lnTo>
                  <a:lnTo>
                    <a:pt x="6607" y="9654"/>
                  </a:lnTo>
                  <a:lnTo>
                    <a:pt x="6614" y="9635"/>
                  </a:lnTo>
                  <a:lnTo>
                    <a:pt x="6619" y="9617"/>
                  </a:lnTo>
                  <a:lnTo>
                    <a:pt x="6621" y="9603"/>
                  </a:lnTo>
                  <a:lnTo>
                    <a:pt x="6623" y="9590"/>
                  </a:lnTo>
                  <a:lnTo>
                    <a:pt x="6623" y="9577"/>
                  </a:lnTo>
                  <a:lnTo>
                    <a:pt x="6623" y="9565"/>
                  </a:lnTo>
                  <a:lnTo>
                    <a:pt x="6621" y="9552"/>
                  </a:lnTo>
                  <a:lnTo>
                    <a:pt x="6618" y="9539"/>
                  </a:lnTo>
                  <a:lnTo>
                    <a:pt x="6614" y="9527"/>
                  </a:lnTo>
                  <a:lnTo>
                    <a:pt x="6608" y="9514"/>
                  </a:lnTo>
                  <a:lnTo>
                    <a:pt x="6602" y="9502"/>
                  </a:lnTo>
                  <a:lnTo>
                    <a:pt x="6594" y="9491"/>
                  </a:lnTo>
                  <a:lnTo>
                    <a:pt x="6586" y="9480"/>
                  </a:lnTo>
                  <a:lnTo>
                    <a:pt x="6576" y="9468"/>
                  </a:lnTo>
                  <a:lnTo>
                    <a:pt x="6564" y="9456"/>
                  </a:lnTo>
                  <a:lnTo>
                    <a:pt x="6553" y="9446"/>
                  </a:lnTo>
                  <a:lnTo>
                    <a:pt x="6539" y="9435"/>
                  </a:lnTo>
                  <a:lnTo>
                    <a:pt x="6525" y="9423"/>
                  </a:lnTo>
                  <a:lnTo>
                    <a:pt x="6505" y="9409"/>
                  </a:lnTo>
                  <a:lnTo>
                    <a:pt x="6489" y="9396"/>
                  </a:lnTo>
                  <a:lnTo>
                    <a:pt x="6477" y="9385"/>
                  </a:lnTo>
                  <a:lnTo>
                    <a:pt x="6468" y="9375"/>
                  </a:lnTo>
                  <a:lnTo>
                    <a:pt x="6465" y="9369"/>
                  </a:lnTo>
                  <a:lnTo>
                    <a:pt x="6461" y="9364"/>
                  </a:lnTo>
                  <a:lnTo>
                    <a:pt x="6460" y="9360"/>
                  </a:lnTo>
                  <a:lnTo>
                    <a:pt x="6458" y="9354"/>
                  </a:lnTo>
                  <a:lnTo>
                    <a:pt x="6458" y="9349"/>
                  </a:lnTo>
                  <a:lnTo>
                    <a:pt x="6457" y="9345"/>
                  </a:lnTo>
                  <a:lnTo>
                    <a:pt x="6458" y="9339"/>
                  </a:lnTo>
                  <a:lnTo>
                    <a:pt x="6459" y="9334"/>
                  </a:lnTo>
                  <a:lnTo>
                    <a:pt x="6460" y="9329"/>
                  </a:lnTo>
                  <a:lnTo>
                    <a:pt x="6462" y="9323"/>
                  </a:lnTo>
                  <a:lnTo>
                    <a:pt x="6465" y="9319"/>
                  </a:lnTo>
                  <a:lnTo>
                    <a:pt x="6468" y="9315"/>
                  </a:lnTo>
                  <a:lnTo>
                    <a:pt x="6471" y="9310"/>
                  </a:lnTo>
                  <a:lnTo>
                    <a:pt x="6475" y="9307"/>
                  </a:lnTo>
                  <a:lnTo>
                    <a:pt x="6480" y="9304"/>
                  </a:lnTo>
                  <a:lnTo>
                    <a:pt x="6484" y="9301"/>
                  </a:lnTo>
                  <a:lnTo>
                    <a:pt x="6489" y="9299"/>
                  </a:lnTo>
                  <a:lnTo>
                    <a:pt x="6495" y="9297"/>
                  </a:lnTo>
                  <a:lnTo>
                    <a:pt x="6501" y="9296"/>
                  </a:lnTo>
                  <a:lnTo>
                    <a:pt x="6508" y="9295"/>
                  </a:lnTo>
                  <a:lnTo>
                    <a:pt x="6514" y="9295"/>
                  </a:lnTo>
                  <a:lnTo>
                    <a:pt x="6521" y="9295"/>
                  </a:lnTo>
                  <a:lnTo>
                    <a:pt x="6529" y="9296"/>
                  </a:lnTo>
                  <a:lnTo>
                    <a:pt x="6536" y="9297"/>
                  </a:lnTo>
                  <a:lnTo>
                    <a:pt x="6552" y="9302"/>
                  </a:lnTo>
                  <a:lnTo>
                    <a:pt x="6565" y="9307"/>
                  </a:lnTo>
                  <a:lnTo>
                    <a:pt x="6579" y="9314"/>
                  </a:lnTo>
                  <a:lnTo>
                    <a:pt x="6592" y="9320"/>
                  </a:lnTo>
                  <a:lnTo>
                    <a:pt x="6603" y="9328"/>
                  </a:lnTo>
                  <a:lnTo>
                    <a:pt x="6614" y="9335"/>
                  </a:lnTo>
                  <a:lnTo>
                    <a:pt x="6623" y="9343"/>
                  </a:lnTo>
                  <a:lnTo>
                    <a:pt x="6631" y="9349"/>
                  </a:lnTo>
                  <a:lnTo>
                    <a:pt x="6681" y="9256"/>
                  </a:lnTo>
                  <a:lnTo>
                    <a:pt x="6671" y="9247"/>
                  </a:lnTo>
                  <a:lnTo>
                    <a:pt x="6658" y="9237"/>
                  </a:lnTo>
                  <a:lnTo>
                    <a:pt x="6644" y="9230"/>
                  </a:lnTo>
                  <a:lnTo>
                    <a:pt x="6629" y="9221"/>
                  </a:lnTo>
                  <a:lnTo>
                    <a:pt x="6613" y="9214"/>
                  </a:lnTo>
                  <a:lnTo>
                    <a:pt x="6594" y="9206"/>
                  </a:lnTo>
                  <a:lnTo>
                    <a:pt x="6576" y="9200"/>
                  </a:lnTo>
                  <a:lnTo>
                    <a:pt x="6556" y="9196"/>
                  </a:lnTo>
                  <a:lnTo>
                    <a:pt x="6533" y="9191"/>
                  </a:lnTo>
                  <a:lnTo>
                    <a:pt x="6512" y="9188"/>
                  </a:lnTo>
                  <a:lnTo>
                    <a:pt x="6491" y="9188"/>
                  </a:lnTo>
                  <a:lnTo>
                    <a:pt x="6472" y="9189"/>
                  </a:lnTo>
                  <a:lnTo>
                    <a:pt x="6453" y="9192"/>
                  </a:lnTo>
                  <a:lnTo>
                    <a:pt x="6435" y="9197"/>
                  </a:lnTo>
                  <a:lnTo>
                    <a:pt x="6417" y="9203"/>
                  </a:lnTo>
                  <a:lnTo>
                    <a:pt x="6402" y="9211"/>
                  </a:lnTo>
                  <a:lnTo>
                    <a:pt x="6387" y="9219"/>
                  </a:lnTo>
                  <a:lnTo>
                    <a:pt x="6373" y="9230"/>
                  </a:lnTo>
                  <a:lnTo>
                    <a:pt x="6360" y="9242"/>
                  </a:lnTo>
                  <a:lnTo>
                    <a:pt x="6350" y="9255"/>
                  </a:lnTo>
                  <a:lnTo>
                    <a:pt x="6340" y="9270"/>
                  </a:lnTo>
                  <a:lnTo>
                    <a:pt x="6333" y="9285"/>
                  </a:lnTo>
                  <a:lnTo>
                    <a:pt x="6326" y="9302"/>
                  </a:lnTo>
                  <a:lnTo>
                    <a:pt x="6321" y="9319"/>
                  </a:lnTo>
                  <a:lnTo>
                    <a:pt x="6319" y="9330"/>
                  </a:lnTo>
                  <a:lnTo>
                    <a:pt x="6317" y="9341"/>
                  </a:lnTo>
                  <a:lnTo>
                    <a:pt x="6317" y="9352"/>
                  </a:lnTo>
                  <a:lnTo>
                    <a:pt x="6317" y="9364"/>
                  </a:lnTo>
                  <a:lnTo>
                    <a:pt x="6320" y="9376"/>
                  </a:lnTo>
                  <a:lnTo>
                    <a:pt x="6323" y="9387"/>
                  </a:lnTo>
                  <a:lnTo>
                    <a:pt x="6326" y="9398"/>
                  </a:lnTo>
                  <a:lnTo>
                    <a:pt x="6331" y="9410"/>
                  </a:lnTo>
                  <a:lnTo>
                    <a:pt x="6338" y="9422"/>
                  </a:lnTo>
                  <a:lnTo>
                    <a:pt x="6345" y="9435"/>
                  </a:lnTo>
                  <a:lnTo>
                    <a:pt x="6355" y="9447"/>
                  </a:lnTo>
                  <a:lnTo>
                    <a:pt x="6365" y="9458"/>
                  </a:lnTo>
                  <a:lnTo>
                    <a:pt x="6377" y="9470"/>
                  </a:lnTo>
                  <a:lnTo>
                    <a:pt x="6390" y="9482"/>
                  </a:lnTo>
                  <a:lnTo>
                    <a:pt x="6404" y="9494"/>
                  </a:lnTo>
                  <a:lnTo>
                    <a:pt x="6421" y="9506"/>
                  </a:lnTo>
                  <a:lnTo>
                    <a:pt x="6439" y="9520"/>
                  </a:lnTo>
                  <a:lnTo>
                    <a:pt x="6454" y="9532"/>
                  </a:lnTo>
                  <a:lnTo>
                    <a:pt x="6466" y="9543"/>
                  </a:lnTo>
                  <a:lnTo>
                    <a:pt x="6473" y="9555"/>
                  </a:lnTo>
                  <a:lnTo>
                    <a:pt x="6476" y="9560"/>
                  </a:lnTo>
                  <a:lnTo>
                    <a:pt x="6479" y="9565"/>
                  </a:lnTo>
                  <a:lnTo>
                    <a:pt x="6481" y="9570"/>
                  </a:lnTo>
                  <a:lnTo>
                    <a:pt x="6482" y="9575"/>
                  </a:lnTo>
                  <a:lnTo>
                    <a:pt x="6483" y="9582"/>
                  </a:lnTo>
                  <a:lnTo>
                    <a:pt x="6483" y="9587"/>
                  </a:lnTo>
                  <a:lnTo>
                    <a:pt x="6482" y="9592"/>
                  </a:lnTo>
                  <a:lnTo>
                    <a:pt x="6481" y="9599"/>
                  </a:lnTo>
                  <a:lnTo>
                    <a:pt x="6479" y="9604"/>
                  </a:lnTo>
                  <a:lnTo>
                    <a:pt x="6476" y="9610"/>
                  </a:lnTo>
                  <a:lnTo>
                    <a:pt x="6474" y="9615"/>
                  </a:lnTo>
                  <a:lnTo>
                    <a:pt x="6471" y="9619"/>
                  </a:lnTo>
                  <a:lnTo>
                    <a:pt x="6468" y="9624"/>
                  </a:lnTo>
                  <a:lnTo>
                    <a:pt x="6463" y="9628"/>
                  </a:lnTo>
                  <a:lnTo>
                    <a:pt x="6458" y="9631"/>
                  </a:lnTo>
                  <a:lnTo>
                    <a:pt x="6454" y="9633"/>
                  </a:lnTo>
                  <a:lnTo>
                    <a:pt x="6447" y="9635"/>
                  </a:lnTo>
                  <a:lnTo>
                    <a:pt x="6442" y="9638"/>
                  </a:lnTo>
                  <a:lnTo>
                    <a:pt x="6435" y="9639"/>
                  </a:lnTo>
                  <a:lnTo>
                    <a:pt x="6428" y="9639"/>
                  </a:lnTo>
                  <a:lnTo>
                    <a:pt x="6421" y="9639"/>
                  </a:lnTo>
                  <a:lnTo>
                    <a:pt x="6412" y="9639"/>
                  </a:lnTo>
                  <a:lnTo>
                    <a:pt x="6403" y="9638"/>
                  </a:lnTo>
                  <a:lnTo>
                    <a:pt x="6394" y="9635"/>
                  </a:lnTo>
                  <a:lnTo>
                    <a:pt x="6378" y="9630"/>
                  </a:lnTo>
                  <a:lnTo>
                    <a:pt x="6360" y="9625"/>
                  </a:lnTo>
                  <a:lnTo>
                    <a:pt x="6344" y="9616"/>
                  </a:lnTo>
                  <a:lnTo>
                    <a:pt x="6328" y="9607"/>
                  </a:lnTo>
                  <a:lnTo>
                    <a:pt x="6313" y="9599"/>
                  </a:lnTo>
                  <a:lnTo>
                    <a:pt x="6299" y="9589"/>
                  </a:lnTo>
                  <a:lnTo>
                    <a:pt x="6287" y="9580"/>
                  </a:lnTo>
                  <a:lnTo>
                    <a:pt x="6278" y="9571"/>
                  </a:lnTo>
                  <a:lnTo>
                    <a:pt x="6226" y="9668"/>
                  </a:lnTo>
                  <a:close/>
                  <a:moveTo>
                    <a:pt x="7017" y="9301"/>
                  </a:moveTo>
                  <a:lnTo>
                    <a:pt x="7029" y="9289"/>
                  </a:lnTo>
                  <a:lnTo>
                    <a:pt x="7042" y="9279"/>
                  </a:lnTo>
                  <a:lnTo>
                    <a:pt x="7056" y="9269"/>
                  </a:lnTo>
                  <a:lnTo>
                    <a:pt x="7071" y="9259"/>
                  </a:lnTo>
                  <a:lnTo>
                    <a:pt x="7086" y="9250"/>
                  </a:lnTo>
                  <a:lnTo>
                    <a:pt x="7103" y="9243"/>
                  </a:lnTo>
                  <a:lnTo>
                    <a:pt x="7121" y="9236"/>
                  </a:lnTo>
                  <a:lnTo>
                    <a:pt x="7139" y="9231"/>
                  </a:lnTo>
                  <a:lnTo>
                    <a:pt x="7153" y="9228"/>
                  </a:lnTo>
                  <a:lnTo>
                    <a:pt x="7166" y="9226"/>
                  </a:lnTo>
                  <a:lnTo>
                    <a:pt x="7177" y="9225"/>
                  </a:lnTo>
                  <a:lnTo>
                    <a:pt x="7188" y="9226"/>
                  </a:lnTo>
                  <a:lnTo>
                    <a:pt x="7198" y="9227"/>
                  </a:lnTo>
                  <a:lnTo>
                    <a:pt x="7207" y="9230"/>
                  </a:lnTo>
                  <a:lnTo>
                    <a:pt x="7215" y="9233"/>
                  </a:lnTo>
                  <a:lnTo>
                    <a:pt x="7223" y="9237"/>
                  </a:lnTo>
                  <a:lnTo>
                    <a:pt x="7229" y="9243"/>
                  </a:lnTo>
                  <a:lnTo>
                    <a:pt x="7235" y="9249"/>
                  </a:lnTo>
                  <a:lnTo>
                    <a:pt x="7240" y="9256"/>
                  </a:lnTo>
                  <a:lnTo>
                    <a:pt x="7245" y="9263"/>
                  </a:lnTo>
                  <a:lnTo>
                    <a:pt x="7248" y="9271"/>
                  </a:lnTo>
                  <a:lnTo>
                    <a:pt x="7253" y="9279"/>
                  </a:lnTo>
                  <a:lnTo>
                    <a:pt x="7256" y="9289"/>
                  </a:lnTo>
                  <a:lnTo>
                    <a:pt x="7258" y="9299"/>
                  </a:lnTo>
                  <a:lnTo>
                    <a:pt x="7227" y="9307"/>
                  </a:lnTo>
                  <a:lnTo>
                    <a:pt x="7198" y="9317"/>
                  </a:lnTo>
                  <a:lnTo>
                    <a:pt x="7170" y="9329"/>
                  </a:lnTo>
                  <a:lnTo>
                    <a:pt x="7144" y="9340"/>
                  </a:lnTo>
                  <a:lnTo>
                    <a:pt x="7121" y="9354"/>
                  </a:lnTo>
                  <a:lnTo>
                    <a:pt x="7099" y="9368"/>
                  </a:lnTo>
                  <a:lnTo>
                    <a:pt x="7089" y="9377"/>
                  </a:lnTo>
                  <a:lnTo>
                    <a:pt x="7080" y="9384"/>
                  </a:lnTo>
                  <a:lnTo>
                    <a:pt x="7070" y="9393"/>
                  </a:lnTo>
                  <a:lnTo>
                    <a:pt x="7063" y="9402"/>
                  </a:lnTo>
                  <a:lnTo>
                    <a:pt x="7054" y="9410"/>
                  </a:lnTo>
                  <a:lnTo>
                    <a:pt x="7048" y="9419"/>
                  </a:lnTo>
                  <a:lnTo>
                    <a:pt x="7041" y="9428"/>
                  </a:lnTo>
                  <a:lnTo>
                    <a:pt x="7035" y="9438"/>
                  </a:lnTo>
                  <a:lnTo>
                    <a:pt x="7029" y="9448"/>
                  </a:lnTo>
                  <a:lnTo>
                    <a:pt x="7025" y="9458"/>
                  </a:lnTo>
                  <a:lnTo>
                    <a:pt x="7022" y="9469"/>
                  </a:lnTo>
                  <a:lnTo>
                    <a:pt x="7019" y="9479"/>
                  </a:lnTo>
                  <a:lnTo>
                    <a:pt x="7015" y="9491"/>
                  </a:lnTo>
                  <a:lnTo>
                    <a:pt x="7014" y="9501"/>
                  </a:lnTo>
                  <a:lnTo>
                    <a:pt x="7013" y="9513"/>
                  </a:lnTo>
                  <a:lnTo>
                    <a:pt x="7013" y="9525"/>
                  </a:lnTo>
                  <a:lnTo>
                    <a:pt x="7013" y="9537"/>
                  </a:lnTo>
                  <a:lnTo>
                    <a:pt x="7014" y="9548"/>
                  </a:lnTo>
                  <a:lnTo>
                    <a:pt x="7016" y="9561"/>
                  </a:lnTo>
                  <a:lnTo>
                    <a:pt x="7020" y="9574"/>
                  </a:lnTo>
                  <a:lnTo>
                    <a:pt x="7024" y="9589"/>
                  </a:lnTo>
                  <a:lnTo>
                    <a:pt x="7030" y="9604"/>
                  </a:lnTo>
                  <a:lnTo>
                    <a:pt x="7038" y="9619"/>
                  </a:lnTo>
                  <a:lnTo>
                    <a:pt x="7046" y="9632"/>
                  </a:lnTo>
                  <a:lnTo>
                    <a:pt x="7056" y="9644"/>
                  </a:lnTo>
                  <a:lnTo>
                    <a:pt x="7067" y="9656"/>
                  </a:lnTo>
                  <a:lnTo>
                    <a:pt x="7079" y="9665"/>
                  </a:lnTo>
                  <a:lnTo>
                    <a:pt x="7092" y="9675"/>
                  </a:lnTo>
                  <a:lnTo>
                    <a:pt x="7104" y="9683"/>
                  </a:lnTo>
                  <a:lnTo>
                    <a:pt x="7119" y="9688"/>
                  </a:lnTo>
                  <a:lnTo>
                    <a:pt x="7134" y="9693"/>
                  </a:lnTo>
                  <a:lnTo>
                    <a:pt x="7151" y="9697"/>
                  </a:lnTo>
                  <a:lnTo>
                    <a:pt x="7167" y="9698"/>
                  </a:lnTo>
                  <a:lnTo>
                    <a:pt x="7184" y="9698"/>
                  </a:lnTo>
                  <a:lnTo>
                    <a:pt x="7202" y="9695"/>
                  </a:lnTo>
                  <a:lnTo>
                    <a:pt x="7220" y="9692"/>
                  </a:lnTo>
                  <a:lnTo>
                    <a:pt x="7231" y="9689"/>
                  </a:lnTo>
                  <a:lnTo>
                    <a:pt x="7242" y="9686"/>
                  </a:lnTo>
                  <a:lnTo>
                    <a:pt x="7252" y="9682"/>
                  </a:lnTo>
                  <a:lnTo>
                    <a:pt x="7262" y="9677"/>
                  </a:lnTo>
                  <a:lnTo>
                    <a:pt x="7271" y="9672"/>
                  </a:lnTo>
                  <a:lnTo>
                    <a:pt x="7281" y="9666"/>
                  </a:lnTo>
                  <a:lnTo>
                    <a:pt x="7289" y="9660"/>
                  </a:lnTo>
                  <a:lnTo>
                    <a:pt x="7298" y="9654"/>
                  </a:lnTo>
                  <a:lnTo>
                    <a:pt x="7305" y="9647"/>
                  </a:lnTo>
                  <a:lnTo>
                    <a:pt x="7312" y="9640"/>
                  </a:lnTo>
                  <a:lnTo>
                    <a:pt x="7319" y="9632"/>
                  </a:lnTo>
                  <a:lnTo>
                    <a:pt x="7326" y="9625"/>
                  </a:lnTo>
                  <a:lnTo>
                    <a:pt x="7331" y="9616"/>
                  </a:lnTo>
                  <a:lnTo>
                    <a:pt x="7336" y="9607"/>
                  </a:lnTo>
                  <a:lnTo>
                    <a:pt x="7341" y="9599"/>
                  </a:lnTo>
                  <a:lnTo>
                    <a:pt x="7345" y="9590"/>
                  </a:lnTo>
                  <a:lnTo>
                    <a:pt x="7347" y="9589"/>
                  </a:lnTo>
                  <a:lnTo>
                    <a:pt x="7371" y="9642"/>
                  </a:lnTo>
                  <a:lnTo>
                    <a:pt x="7497" y="9610"/>
                  </a:lnTo>
                  <a:lnTo>
                    <a:pt x="7487" y="9584"/>
                  </a:lnTo>
                  <a:lnTo>
                    <a:pt x="7477" y="9554"/>
                  </a:lnTo>
                  <a:lnTo>
                    <a:pt x="7466" y="9521"/>
                  </a:lnTo>
                  <a:lnTo>
                    <a:pt x="7458" y="9485"/>
                  </a:lnTo>
                  <a:lnTo>
                    <a:pt x="7407" y="9291"/>
                  </a:lnTo>
                  <a:lnTo>
                    <a:pt x="7401" y="9270"/>
                  </a:lnTo>
                  <a:lnTo>
                    <a:pt x="7393" y="9248"/>
                  </a:lnTo>
                  <a:lnTo>
                    <a:pt x="7386" y="9229"/>
                  </a:lnTo>
                  <a:lnTo>
                    <a:pt x="7376" y="9210"/>
                  </a:lnTo>
                  <a:lnTo>
                    <a:pt x="7365" y="9191"/>
                  </a:lnTo>
                  <a:lnTo>
                    <a:pt x="7352" y="9175"/>
                  </a:lnTo>
                  <a:lnTo>
                    <a:pt x="7346" y="9168"/>
                  </a:lnTo>
                  <a:lnTo>
                    <a:pt x="7340" y="9160"/>
                  </a:lnTo>
                  <a:lnTo>
                    <a:pt x="7332" y="9154"/>
                  </a:lnTo>
                  <a:lnTo>
                    <a:pt x="7325" y="9147"/>
                  </a:lnTo>
                  <a:lnTo>
                    <a:pt x="7316" y="9142"/>
                  </a:lnTo>
                  <a:lnTo>
                    <a:pt x="7307" y="9137"/>
                  </a:lnTo>
                  <a:lnTo>
                    <a:pt x="7299" y="9131"/>
                  </a:lnTo>
                  <a:lnTo>
                    <a:pt x="7289" y="9127"/>
                  </a:lnTo>
                  <a:lnTo>
                    <a:pt x="7279" y="9123"/>
                  </a:lnTo>
                  <a:lnTo>
                    <a:pt x="7269" y="9119"/>
                  </a:lnTo>
                  <a:lnTo>
                    <a:pt x="7258" y="9117"/>
                  </a:lnTo>
                  <a:lnTo>
                    <a:pt x="7247" y="9115"/>
                  </a:lnTo>
                  <a:lnTo>
                    <a:pt x="7235" y="9114"/>
                  </a:lnTo>
                  <a:lnTo>
                    <a:pt x="7224" y="9113"/>
                  </a:lnTo>
                  <a:lnTo>
                    <a:pt x="7211" y="9113"/>
                  </a:lnTo>
                  <a:lnTo>
                    <a:pt x="7198" y="9114"/>
                  </a:lnTo>
                  <a:lnTo>
                    <a:pt x="7184" y="9115"/>
                  </a:lnTo>
                  <a:lnTo>
                    <a:pt x="7170" y="9117"/>
                  </a:lnTo>
                  <a:lnTo>
                    <a:pt x="7155" y="9119"/>
                  </a:lnTo>
                  <a:lnTo>
                    <a:pt x="7140" y="9124"/>
                  </a:lnTo>
                  <a:lnTo>
                    <a:pt x="7110" y="9132"/>
                  </a:lnTo>
                  <a:lnTo>
                    <a:pt x="7082" y="9143"/>
                  </a:lnTo>
                  <a:lnTo>
                    <a:pt x="7056" y="9154"/>
                  </a:lnTo>
                  <a:lnTo>
                    <a:pt x="7034" y="9167"/>
                  </a:lnTo>
                  <a:lnTo>
                    <a:pt x="7013" y="9178"/>
                  </a:lnTo>
                  <a:lnTo>
                    <a:pt x="6995" y="9191"/>
                  </a:lnTo>
                  <a:lnTo>
                    <a:pt x="6980" y="9204"/>
                  </a:lnTo>
                  <a:lnTo>
                    <a:pt x="6967" y="9216"/>
                  </a:lnTo>
                  <a:lnTo>
                    <a:pt x="7017" y="9301"/>
                  </a:lnTo>
                  <a:close/>
                  <a:moveTo>
                    <a:pt x="7305" y="9465"/>
                  </a:moveTo>
                  <a:lnTo>
                    <a:pt x="7307" y="9477"/>
                  </a:lnTo>
                  <a:lnTo>
                    <a:pt x="7308" y="9488"/>
                  </a:lnTo>
                  <a:lnTo>
                    <a:pt x="7308" y="9499"/>
                  </a:lnTo>
                  <a:lnTo>
                    <a:pt x="7307" y="9510"/>
                  </a:lnTo>
                  <a:lnTo>
                    <a:pt x="7304" y="9520"/>
                  </a:lnTo>
                  <a:lnTo>
                    <a:pt x="7301" y="9528"/>
                  </a:lnTo>
                  <a:lnTo>
                    <a:pt x="7297" y="9537"/>
                  </a:lnTo>
                  <a:lnTo>
                    <a:pt x="7291" y="9544"/>
                  </a:lnTo>
                  <a:lnTo>
                    <a:pt x="7286" y="9551"/>
                  </a:lnTo>
                  <a:lnTo>
                    <a:pt x="7279" y="9557"/>
                  </a:lnTo>
                  <a:lnTo>
                    <a:pt x="7273" y="9562"/>
                  </a:lnTo>
                  <a:lnTo>
                    <a:pt x="7267" y="9567"/>
                  </a:lnTo>
                  <a:lnTo>
                    <a:pt x="7260" y="9571"/>
                  </a:lnTo>
                  <a:lnTo>
                    <a:pt x="7253" y="9574"/>
                  </a:lnTo>
                  <a:lnTo>
                    <a:pt x="7246" y="9577"/>
                  </a:lnTo>
                  <a:lnTo>
                    <a:pt x="7240" y="9580"/>
                  </a:lnTo>
                  <a:lnTo>
                    <a:pt x="7233" y="9581"/>
                  </a:lnTo>
                  <a:lnTo>
                    <a:pt x="7227" y="9582"/>
                  </a:lnTo>
                  <a:lnTo>
                    <a:pt x="7220" y="9582"/>
                  </a:lnTo>
                  <a:lnTo>
                    <a:pt x="7214" y="9582"/>
                  </a:lnTo>
                  <a:lnTo>
                    <a:pt x="7207" y="9581"/>
                  </a:lnTo>
                  <a:lnTo>
                    <a:pt x="7201" y="9579"/>
                  </a:lnTo>
                  <a:lnTo>
                    <a:pt x="7195" y="9576"/>
                  </a:lnTo>
                  <a:lnTo>
                    <a:pt x="7189" y="9574"/>
                  </a:lnTo>
                  <a:lnTo>
                    <a:pt x="7183" y="9570"/>
                  </a:lnTo>
                  <a:lnTo>
                    <a:pt x="7177" y="9566"/>
                  </a:lnTo>
                  <a:lnTo>
                    <a:pt x="7173" y="9561"/>
                  </a:lnTo>
                  <a:lnTo>
                    <a:pt x="7168" y="9555"/>
                  </a:lnTo>
                  <a:lnTo>
                    <a:pt x="7165" y="9548"/>
                  </a:lnTo>
                  <a:lnTo>
                    <a:pt x="7160" y="9541"/>
                  </a:lnTo>
                  <a:lnTo>
                    <a:pt x="7157" y="9532"/>
                  </a:lnTo>
                  <a:lnTo>
                    <a:pt x="7154" y="9524"/>
                  </a:lnTo>
                  <a:lnTo>
                    <a:pt x="7152" y="9510"/>
                  </a:lnTo>
                  <a:lnTo>
                    <a:pt x="7151" y="9497"/>
                  </a:lnTo>
                  <a:lnTo>
                    <a:pt x="7153" y="9484"/>
                  </a:lnTo>
                  <a:lnTo>
                    <a:pt x="7156" y="9472"/>
                  </a:lnTo>
                  <a:lnTo>
                    <a:pt x="7160" y="9462"/>
                  </a:lnTo>
                  <a:lnTo>
                    <a:pt x="7167" y="9452"/>
                  </a:lnTo>
                  <a:lnTo>
                    <a:pt x="7174" y="9443"/>
                  </a:lnTo>
                  <a:lnTo>
                    <a:pt x="7184" y="9435"/>
                  </a:lnTo>
                  <a:lnTo>
                    <a:pt x="7194" y="9426"/>
                  </a:lnTo>
                  <a:lnTo>
                    <a:pt x="7205" y="9420"/>
                  </a:lnTo>
                  <a:lnTo>
                    <a:pt x="7217" y="9413"/>
                  </a:lnTo>
                  <a:lnTo>
                    <a:pt x="7230" y="9407"/>
                  </a:lnTo>
                  <a:lnTo>
                    <a:pt x="7243" y="9402"/>
                  </a:lnTo>
                  <a:lnTo>
                    <a:pt x="7257" y="9396"/>
                  </a:lnTo>
                  <a:lnTo>
                    <a:pt x="7271" y="9392"/>
                  </a:lnTo>
                  <a:lnTo>
                    <a:pt x="7286" y="9389"/>
                  </a:lnTo>
                  <a:lnTo>
                    <a:pt x="7305" y="9465"/>
                  </a:lnTo>
                  <a:close/>
                  <a:moveTo>
                    <a:pt x="7636" y="9066"/>
                  </a:moveTo>
                  <a:lnTo>
                    <a:pt x="7607" y="8997"/>
                  </a:lnTo>
                  <a:lnTo>
                    <a:pt x="7487" y="9035"/>
                  </a:lnTo>
                  <a:lnTo>
                    <a:pt x="7498" y="9070"/>
                  </a:lnTo>
                  <a:lnTo>
                    <a:pt x="7511" y="9108"/>
                  </a:lnTo>
                  <a:lnTo>
                    <a:pt x="7525" y="9147"/>
                  </a:lnTo>
                  <a:lnTo>
                    <a:pt x="7539" y="9191"/>
                  </a:lnTo>
                  <a:lnTo>
                    <a:pt x="7654" y="9558"/>
                  </a:lnTo>
                  <a:lnTo>
                    <a:pt x="7794" y="9514"/>
                  </a:lnTo>
                  <a:lnTo>
                    <a:pt x="7696" y="9202"/>
                  </a:lnTo>
                  <a:lnTo>
                    <a:pt x="7692" y="9188"/>
                  </a:lnTo>
                  <a:lnTo>
                    <a:pt x="7690" y="9174"/>
                  </a:lnTo>
                  <a:lnTo>
                    <a:pt x="7688" y="9161"/>
                  </a:lnTo>
                  <a:lnTo>
                    <a:pt x="7688" y="9149"/>
                  </a:lnTo>
                  <a:lnTo>
                    <a:pt x="7690" y="9138"/>
                  </a:lnTo>
                  <a:lnTo>
                    <a:pt x="7693" y="9127"/>
                  </a:lnTo>
                  <a:lnTo>
                    <a:pt x="7696" y="9117"/>
                  </a:lnTo>
                  <a:lnTo>
                    <a:pt x="7700" y="9109"/>
                  </a:lnTo>
                  <a:lnTo>
                    <a:pt x="7705" y="9100"/>
                  </a:lnTo>
                  <a:lnTo>
                    <a:pt x="7711" y="9093"/>
                  </a:lnTo>
                  <a:lnTo>
                    <a:pt x="7716" y="9086"/>
                  </a:lnTo>
                  <a:lnTo>
                    <a:pt x="7723" y="9081"/>
                  </a:lnTo>
                  <a:lnTo>
                    <a:pt x="7730" y="9075"/>
                  </a:lnTo>
                  <a:lnTo>
                    <a:pt x="7737" y="9071"/>
                  </a:lnTo>
                  <a:lnTo>
                    <a:pt x="7744" y="9068"/>
                  </a:lnTo>
                  <a:lnTo>
                    <a:pt x="7751" y="9066"/>
                  </a:lnTo>
                  <a:lnTo>
                    <a:pt x="7761" y="9063"/>
                  </a:lnTo>
                  <a:lnTo>
                    <a:pt x="7772" y="9061"/>
                  </a:lnTo>
                  <a:lnTo>
                    <a:pt x="7782" y="9061"/>
                  </a:lnTo>
                  <a:lnTo>
                    <a:pt x="7792" y="9063"/>
                  </a:lnTo>
                  <a:lnTo>
                    <a:pt x="7800" y="9066"/>
                  </a:lnTo>
                  <a:lnTo>
                    <a:pt x="7809" y="9069"/>
                  </a:lnTo>
                  <a:lnTo>
                    <a:pt x="7816" y="9073"/>
                  </a:lnTo>
                  <a:lnTo>
                    <a:pt x="7824" y="9080"/>
                  </a:lnTo>
                  <a:lnTo>
                    <a:pt x="7831" y="9086"/>
                  </a:lnTo>
                  <a:lnTo>
                    <a:pt x="7838" y="9094"/>
                  </a:lnTo>
                  <a:lnTo>
                    <a:pt x="7843" y="9102"/>
                  </a:lnTo>
                  <a:lnTo>
                    <a:pt x="7848" y="9112"/>
                  </a:lnTo>
                  <a:lnTo>
                    <a:pt x="7854" y="9122"/>
                  </a:lnTo>
                  <a:lnTo>
                    <a:pt x="7859" y="9132"/>
                  </a:lnTo>
                  <a:lnTo>
                    <a:pt x="7863" y="9144"/>
                  </a:lnTo>
                  <a:lnTo>
                    <a:pt x="7867" y="9156"/>
                  </a:lnTo>
                  <a:lnTo>
                    <a:pt x="7963" y="9462"/>
                  </a:lnTo>
                  <a:lnTo>
                    <a:pt x="8102" y="9418"/>
                  </a:lnTo>
                  <a:lnTo>
                    <a:pt x="8002" y="9097"/>
                  </a:lnTo>
                  <a:lnTo>
                    <a:pt x="7992" y="9070"/>
                  </a:lnTo>
                  <a:lnTo>
                    <a:pt x="7983" y="9046"/>
                  </a:lnTo>
                  <a:lnTo>
                    <a:pt x="7971" y="9025"/>
                  </a:lnTo>
                  <a:lnTo>
                    <a:pt x="7959" y="9006"/>
                  </a:lnTo>
                  <a:lnTo>
                    <a:pt x="7946" y="8989"/>
                  </a:lnTo>
                  <a:lnTo>
                    <a:pt x="7932" y="8973"/>
                  </a:lnTo>
                  <a:lnTo>
                    <a:pt x="7917" y="8961"/>
                  </a:lnTo>
                  <a:lnTo>
                    <a:pt x="7902" y="8950"/>
                  </a:lnTo>
                  <a:lnTo>
                    <a:pt x="7886" y="8941"/>
                  </a:lnTo>
                  <a:lnTo>
                    <a:pt x="7870" y="8935"/>
                  </a:lnTo>
                  <a:lnTo>
                    <a:pt x="7853" y="8931"/>
                  </a:lnTo>
                  <a:lnTo>
                    <a:pt x="7836" y="8928"/>
                  </a:lnTo>
                  <a:lnTo>
                    <a:pt x="7818" y="8927"/>
                  </a:lnTo>
                  <a:lnTo>
                    <a:pt x="7800" y="8928"/>
                  </a:lnTo>
                  <a:lnTo>
                    <a:pt x="7782" y="8932"/>
                  </a:lnTo>
                  <a:lnTo>
                    <a:pt x="7765" y="8936"/>
                  </a:lnTo>
                  <a:lnTo>
                    <a:pt x="7751" y="8941"/>
                  </a:lnTo>
                  <a:lnTo>
                    <a:pt x="7738" y="8947"/>
                  </a:lnTo>
                  <a:lnTo>
                    <a:pt x="7725" y="8953"/>
                  </a:lnTo>
                  <a:lnTo>
                    <a:pt x="7714" y="8960"/>
                  </a:lnTo>
                  <a:lnTo>
                    <a:pt x="7703" y="8967"/>
                  </a:lnTo>
                  <a:lnTo>
                    <a:pt x="7694" y="8976"/>
                  </a:lnTo>
                  <a:lnTo>
                    <a:pt x="7685" y="8983"/>
                  </a:lnTo>
                  <a:lnTo>
                    <a:pt x="7677" y="8992"/>
                  </a:lnTo>
                  <a:lnTo>
                    <a:pt x="7669" y="9001"/>
                  </a:lnTo>
                  <a:lnTo>
                    <a:pt x="7663" y="9010"/>
                  </a:lnTo>
                  <a:lnTo>
                    <a:pt x="7657" y="9020"/>
                  </a:lnTo>
                  <a:lnTo>
                    <a:pt x="7652" y="9029"/>
                  </a:lnTo>
                  <a:lnTo>
                    <a:pt x="7648" y="9038"/>
                  </a:lnTo>
                  <a:lnTo>
                    <a:pt x="7643" y="9048"/>
                  </a:lnTo>
                  <a:lnTo>
                    <a:pt x="7641" y="9056"/>
                  </a:lnTo>
                  <a:lnTo>
                    <a:pt x="7638" y="9065"/>
                  </a:lnTo>
                  <a:lnTo>
                    <a:pt x="7636" y="9066"/>
                  </a:lnTo>
                  <a:close/>
                  <a:moveTo>
                    <a:pt x="8289" y="8504"/>
                  </a:moveTo>
                  <a:lnTo>
                    <a:pt x="8394" y="8781"/>
                  </a:lnTo>
                  <a:lnTo>
                    <a:pt x="8392" y="8781"/>
                  </a:lnTo>
                  <a:lnTo>
                    <a:pt x="8385" y="8777"/>
                  </a:lnTo>
                  <a:lnTo>
                    <a:pt x="8379" y="8773"/>
                  </a:lnTo>
                  <a:lnTo>
                    <a:pt x="8371" y="8769"/>
                  </a:lnTo>
                  <a:lnTo>
                    <a:pt x="8364" y="8765"/>
                  </a:lnTo>
                  <a:lnTo>
                    <a:pt x="8355" y="8762"/>
                  </a:lnTo>
                  <a:lnTo>
                    <a:pt x="8347" y="8760"/>
                  </a:lnTo>
                  <a:lnTo>
                    <a:pt x="8338" y="8758"/>
                  </a:lnTo>
                  <a:lnTo>
                    <a:pt x="8328" y="8757"/>
                  </a:lnTo>
                  <a:lnTo>
                    <a:pt x="8320" y="8756"/>
                  </a:lnTo>
                  <a:lnTo>
                    <a:pt x="8309" y="8756"/>
                  </a:lnTo>
                  <a:lnTo>
                    <a:pt x="8299" y="8757"/>
                  </a:lnTo>
                  <a:lnTo>
                    <a:pt x="8290" y="8758"/>
                  </a:lnTo>
                  <a:lnTo>
                    <a:pt x="8279" y="8760"/>
                  </a:lnTo>
                  <a:lnTo>
                    <a:pt x="8268" y="8762"/>
                  </a:lnTo>
                  <a:lnTo>
                    <a:pt x="8256" y="8765"/>
                  </a:lnTo>
                  <a:lnTo>
                    <a:pt x="8246" y="8770"/>
                  </a:lnTo>
                  <a:lnTo>
                    <a:pt x="8236" y="8773"/>
                  </a:lnTo>
                  <a:lnTo>
                    <a:pt x="8225" y="8778"/>
                  </a:lnTo>
                  <a:lnTo>
                    <a:pt x="8216" y="8784"/>
                  </a:lnTo>
                  <a:lnTo>
                    <a:pt x="8207" y="8789"/>
                  </a:lnTo>
                  <a:lnTo>
                    <a:pt x="8197" y="8795"/>
                  </a:lnTo>
                  <a:lnTo>
                    <a:pt x="8190" y="8802"/>
                  </a:lnTo>
                  <a:lnTo>
                    <a:pt x="8181" y="8809"/>
                  </a:lnTo>
                  <a:lnTo>
                    <a:pt x="8174" y="8817"/>
                  </a:lnTo>
                  <a:lnTo>
                    <a:pt x="8166" y="8825"/>
                  </a:lnTo>
                  <a:lnTo>
                    <a:pt x="8159" y="8834"/>
                  </a:lnTo>
                  <a:lnTo>
                    <a:pt x="8152" y="8843"/>
                  </a:lnTo>
                  <a:lnTo>
                    <a:pt x="8147" y="8852"/>
                  </a:lnTo>
                  <a:lnTo>
                    <a:pt x="8142" y="8862"/>
                  </a:lnTo>
                  <a:lnTo>
                    <a:pt x="8136" y="8873"/>
                  </a:lnTo>
                  <a:lnTo>
                    <a:pt x="8131" y="8883"/>
                  </a:lnTo>
                  <a:lnTo>
                    <a:pt x="8128" y="8894"/>
                  </a:lnTo>
                  <a:lnTo>
                    <a:pt x="8123" y="8906"/>
                  </a:lnTo>
                  <a:lnTo>
                    <a:pt x="8120" y="8918"/>
                  </a:lnTo>
                  <a:lnTo>
                    <a:pt x="8118" y="8930"/>
                  </a:lnTo>
                  <a:lnTo>
                    <a:pt x="8116" y="8942"/>
                  </a:lnTo>
                  <a:lnTo>
                    <a:pt x="8115" y="8955"/>
                  </a:lnTo>
                  <a:lnTo>
                    <a:pt x="8114" y="8969"/>
                  </a:lnTo>
                  <a:lnTo>
                    <a:pt x="8114" y="8982"/>
                  </a:lnTo>
                  <a:lnTo>
                    <a:pt x="8115" y="8996"/>
                  </a:lnTo>
                  <a:lnTo>
                    <a:pt x="8116" y="9011"/>
                  </a:lnTo>
                  <a:lnTo>
                    <a:pt x="8117" y="9025"/>
                  </a:lnTo>
                  <a:lnTo>
                    <a:pt x="8119" y="9040"/>
                  </a:lnTo>
                  <a:lnTo>
                    <a:pt x="8122" y="9055"/>
                  </a:lnTo>
                  <a:lnTo>
                    <a:pt x="8126" y="9071"/>
                  </a:lnTo>
                  <a:lnTo>
                    <a:pt x="8131" y="9087"/>
                  </a:lnTo>
                  <a:lnTo>
                    <a:pt x="8136" y="9102"/>
                  </a:lnTo>
                  <a:lnTo>
                    <a:pt x="8142" y="9119"/>
                  </a:lnTo>
                  <a:lnTo>
                    <a:pt x="8153" y="9147"/>
                  </a:lnTo>
                  <a:lnTo>
                    <a:pt x="8167" y="9174"/>
                  </a:lnTo>
                  <a:lnTo>
                    <a:pt x="8181" y="9198"/>
                  </a:lnTo>
                  <a:lnTo>
                    <a:pt x="8197" y="9220"/>
                  </a:lnTo>
                  <a:lnTo>
                    <a:pt x="8206" y="9231"/>
                  </a:lnTo>
                  <a:lnTo>
                    <a:pt x="8215" y="9241"/>
                  </a:lnTo>
                  <a:lnTo>
                    <a:pt x="8223" y="9249"/>
                  </a:lnTo>
                  <a:lnTo>
                    <a:pt x="8232" y="9258"/>
                  </a:lnTo>
                  <a:lnTo>
                    <a:pt x="8241" y="9266"/>
                  </a:lnTo>
                  <a:lnTo>
                    <a:pt x="8251" y="9274"/>
                  </a:lnTo>
                  <a:lnTo>
                    <a:pt x="8261" y="9281"/>
                  </a:lnTo>
                  <a:lnTo>
                    <a:pt x="8270" y="9288"/>
                  </a:lnTo>
                  <a:lnTo>
                    <a:pt x="8280" y="9293"/>
                  </a:lnTo>
                  <a:lnTo>
                    <a:pt x="8290" y="9299"/>
                  </a:lnTo>
                  <a:lnTo>
                    <a:pt x="8300" y="9303"/>
                  </a:lnTo>
                  <a:lnTo>
                    <a:pt x="8311" y="9307"/>
                  </a:lnTo>
                  <a:lnTo>
                    <a:pt x="8322" y="9310"/>
                  </a:lnTo>
                  <a:lnTo>
                    <a:pt x="8332" y="9314"/>
                  </a:lnTo>
                  <a:lnTo>
                    <a:pt x="8342" y="9316"/>
                  </a:lnTo>
                  <a:lnTo>
                    <a:pt x="8354" y="9317"/>
                  </a:lnTo>
                  <a:lnTo>
                    <a:pt x="8365" y="9318"/>
                  </a:lnTo>
                  <a:lnTo>
                    <a:pt x="8376" y="9318"/>
                  </a:lnTo>
                  <a:lnTo>
                    <a:pt x="8386" y="9318"/>
                  </a:lnTo>
                  <a:lnTo>
                    <a:pt x="8397" y="9317"/>
                  </a:lnTo>
                  <a:lnTo>
                    <a:pt x="8408" y="9315"/>
                  </a:lnTo>
                  <a:lnTo>
                    <a:pt x="8420" y="9312"/>
                  </a:lnTo>
                  <a:lnTo>
                    <a:pt x="8430" y="9309"/>
                  </a:lnTo>
                  <a:lnTo>
                    <a:pt x="8441" y="9306"/>
                  </a:lnTo>
                  <a:lnTo>
                    <a:pt x="8453" y="9301"/>
                  </a:lnTo>
                  <a:lnTo>
                    <a:pt x="8464" y="9295"/>
                  </a:lnTo>
                  <a:lnTo>
                    <a:pt x="8474" y="9289"/>
                  </a:lnTo>
                  <a:lnTo>
                    <a:pt x="8484" y="9282"/>
                  </a:lnTo>
                  <a:lnTo>
                    <a:pt x="8494" y="9275"/>
                  </a:lnTo>
                  <a:lnTo>
                    <a:pt x="8502" y="9267"/>
                  </a:lnTo>
                  <a:lnTo>
                    <a:pt x="8511" y="9259"/>
                  </a:lnTo>
                  <a:lnTo>
                    <a:pt x="8518" y="9250"/>
                  </a:lnTo>
                  <a:lnTo>
                    <a:pt x="8525" y="9242"/>
                  </a:lnTo>
                  <a:lnTo>
                    <a:pt x="8531" y="9232"/>
                  </a:lnTo>
                  <a:lnTo>
                    <a:pt x="8538" y="9221"/>
                  </a:lnTo>
                  <a:lnTo>
                    <a:pt x="8542" y="9212"/>
                  </a:lnTo>
                  <a:lnTo>
                    <a:pt x="8546" y="9201"/>
                  </a:lnTo>
                  <a:lnTo>
                    <a:pt x="8549" y="9190"/>
                  </a:lnTo>
                  <a:lnTo>
                    <a:pt x="8553" y="9179"/>
                  </a:lnTo>
                  <a:lnTo>
                    <a:pt x="8554" y="9168"/>
                  </a:lnTo>
                  <a:lnTo>
                    <a:pt x="8557" y="9167"/>
                  </a:lnTo>
                  <a:lnTo>
                    <a:pt x="8591" y="9237"/>
                  </a:lnTo>
                  <a:lnTo>
                    <a:pt x="8711" y="9191"/>
                  </a:lnTo>
                  <a:lnTo>
                    <a:pt x="8698" y="9160"/>
                  </a:lnTo>
                  <a:lnTo>
                    <a:pt x="8683" y="9124"/>
                  </a:lnTo>
                  <a:lnTo>
                    <a:pt x="8667" y="9085"/>
                  </a:lnTo>
                  <a:lnTo>
                    <a:pt x="8651" y="9046"/>
                  </a:lnTo>
                  <a:lnTo>
                    <a:pt x="8425" y="8452"/>
                  </a:lnTo>
                  <a:lnTo>
                    <a:pt x="8289" y="8504"/>
                  </a:lnTo>
                  <a:close/>
                  <a:moveTo>
                    <a:pt x="8490" y="9035"/>
                  </a:moveTo>
                  <a:lnTo>
                    <a:pt x="8496" y="9050"/>
                  </a:lnTo>
                  <a:lnTo>
                    <a:pt x="8499" y="9064"/>
                  </a:lnTo>
                  <a:lnTo>
                    <a:pt x="8501" y="9076"/>
                  </a:lnTo>
                  <a:lnTo>
                    <a:pt x="8501" y="9089"/>
                  </a:lnTo>
                  <a:lnTo>
                    <a:pt x="8501" y="9101"/>
                  </a:lnTo>
                  <a:lnTo>
                    <a:pt x="8499" y="9112"/>
                  </a:lnTo>
                  <a:lnTo>
                    <a:pt x="8496" y="9123"/>
                  </a:lnTo>
                  <a:lnTo>
                    <a:pt x="8493" y="9132"/>
                  </a:lnTo>
                  <a:lnTo>
                    <a:pt x="8488" y="9141"/>
                  </a:lnTo>
                  <a:lnTo>
                    <a:pt x="8483" y="9148"/>
                  </a:lnTo>
                  <a:lnTo>
                    <a:pt x="8476" y="9156"/>
                  </a:lnTo>
                  <a:lnTo>
                    <a:pt x="8470" y="9162"/>
                  </a:lnTo>
                  <a:lnTo>
                    <a:pt x="8463" y="9168"/>
                  </a:lnTo>
                  <a:lnTo>
                    <a:pt x="8456" y="9173"/>
                  </a:lnTo>
                  <a:lnTo>
                    <a:pt x="8449" y="9177"/>
                  </a:lnTo>
                  <a:lnTo>
                    <a:pt x="8441" y="9181"/>
                  </a:lnTo>
                  <a:lnTo>
                    <a:pt x="8428" y="9184"/>
                  </a:lnTo>
                  <a:lnTo>
                    <a:pt x="8416" y="9186"/>
                  </a:lnTo>
                  <a:lnTo>
                    <a:pt x="8405" y="9187"/>
                  </a:lnTo>
                  <a:lnTo>
                    <a:pt x="8393" y="9186"/>
                  </a:lnTo>
                  <a:lnTo>
                    <a:pt x="8382" y="9183"/>
                  </a:lnTo>
                  <a:lnTo>
                    <a:pt x="8370" y="9179"/>
                  </a:lnTo>
                  <a:lnTo>
                    <a:pt x="8359" y="9174"/>
                  </a:lnTo>
                  <a:lnTo>
                    <a:pt x="8349" y="9167"/>
                  </a:lnTo>
                  <a:lnTo>
                    <a:pt x="8338" y="9158"/>
                  </a:lnTo>
                  <a:lnTo>
                    <a:pt x="8328" y="9148"/>
                  </a:lnTo>
                  <a:lnTo>
                    <a:pt x="8319" y="9138"/>
                  </a:lnTo>
                  <a:lnTo>
                    <a:pt x="8310" y="9126"/>
                  </a:lnTo>
                  <a:lnTo>
                    <a:pt x="8301" y="9112"/>
                  </a:lnTo>
                  <a:lnTo>
                    <a:pt x="8293" y="9098"/>
                  </a:lnTo>
                  <a:lnTo>
                    <a:pt x="8285" y="9082"/>
                  </a:lnTo>
                  <a:lnTo>
                    <a:pt x="8278" y="9065"/>
                  </a:lnTo>
                  <a:lnTo>
                    <a:pt x="8273" y="9049"/>
                  </a:lnTo>
                  <a:lnTo>
                    <a:pt x="8267" y="9031"/>
                  </a:lnTo>
                  <a:lnTo>
                    <a:pt x="8264" y="9015"/>
                  </a:lnTo>
                  <a:lnTo>
                    <a:pt x="8261" y="8999"/>
                  </a:lnTo>
                  <a:lnTo>
                    <a:pt x="8260" y="8984"/>
                  </a:lnTo>
                  <a:lnTo>
                    <a:pt x="8259" y="8969"/>
                  </a:lnTo>
                  <a:lnTo>
                    <a:pt x="8260" y="8954"/>
                  </a:lnTo>
                  <a:lnTo>
                    <a:pt x="8261" y="8940"/>
                  </a:lnTo>
                  <a:lnTo>
                    <a:pt x="8264" y="8927"/>
                  </a:lnTo>
                  <a:lnTo>
                    <a:pt x="8268" y="8916"/>
                  </a:lnTo>
                  <a:lnTo>
                    <a:pt x="8274" y="8904"/>
                  </a:lnTo>
                  <a:lnTo>
                    <a:pt x="8281" y="8894"/>
                  </a:lnTo>
                  <a:lnTo>
                    <a:pt x="8289" y="8884"/>
                  </a:lnTo>
                  <a:lnTo>
                    <a:pt x="8298" y="8876"/>
                  </a:lnTo>
                  <a:lnTo>
                    <a:pt x="8309" y="8869"/>
                  </a:lnTo>
                  <a:lnTo>
                    <a:pt x="8322" y="8864"/>
                  </a:lnTo>
                  <a:lnTo>
                    <a:pt x="8330" y="8861"/>
                  </a:lnTo>
                  <a:lnTo>
                    <a:pt x="8339" y="8859"/>
                  </a:lnTo>
                  <a:lnTo>
                    <a:pt x="8349" y="8858"/>
                  </a:lnTo>
                  <a:lnTo>
                    <a:pt x="8357" y="8858"/>
                  </a:lnTo>
                  <a:lnTo>
                    <a:pt x="8367" y="8859"/>
                  </a:lnTo>
                  <a:lnTo>
                    <a:pt x="8377" y="8861"/>
                  </a:lnTo>
                  <a:lnTo>
                    <a:pt x="8385" y="8864"/>
                  </a:lnTo>
                  <a:lnTo>
                    <a:pt x="8395" y="8867"/>
                  </a:lnTo>
                  <a:lnTo>
                    <a:pt x="8403" y="8873"/>
                  </a:lnTo>
                  <a:lnTo>
                    <a:pt x="8412" y="8879"/>
                  </a:lnTo>
                  <a:lnTo>
                    <a:pt x="8421" y="8887"/>
                  </a:lnTo>
                  <a:lnTo>
                    <a:pt x="8428" y="8895"/>
                  </a:lnTo>
                  <a:lnTo>
                    <a:pt x="8436" y="8905"/>
                  </a:lnTo>
                  <a:lnTo>
                    <a:pt x="8443" y="8916"/>
                  </a:lnTo>
                  <a:lnTo>
                    <a:pt x="8449" y="8927"/>
                  </a:lnTo>
                  <a:lnTo>
                    <a:pt x="8455" y="8940"/>
                  </a:lnTo>
                  <a:lnTo>
                    <a:pt x="8490" y="9035"/>
                  </a:lnTo>
                  <a:close/>
                  <a:moveTo>
                    <a:pt x="8661" y="8394"/>
                  </a:moveTo>
                  <a:lnTo>
                    <a:pt x="8714" y="8509"/>
                  </a:lnTo>
                  <a:lnTo>
                    <a:pt x="8883" y="8432"/>
                  </a:lnTo>
                  <a:lnTo>
                    <a:pt x="9147" y="9006"/>
                  </a:lnTo>
                  <a:lnTo>
                    <a:pt x="9281" y="8945"/>
                  </a:lnTo>
                  <a:lnTo>
                    <a:pt x="9017" y="8371"/>
                  </a:lnTo>
                  <a:lnTo>
                    <a:pt x="9187" y="8292"/>
                  </a:lnTo>
                  <a:lnTo>
                    <a:pt x="9135" y="8178"/>
                  </a:lnTo>
                  <a:lnTo>
                    <a:pt x="8661" y="8394"/>
                  </a:lnTo>
                  <a:close/>
                  <a:moveTo>
                    <a:pt x="9826" y="8399"/>
                  </a:moveTo>
                  <a:lnTo>
                    <a:pt x="9822" y="8387"/>
                  </a:lnTo>
                  <a:lnTo>
                    <a:pt x="9816" y="8374"/>
                  </a:lnTo>
                  <a:lnTo>
                    <a:pt x="9809" y="8360"/>
                  </a:lnTo>
                  <a:lnTo>
                    <a:pt x="9801" y="8346"/>
                  </a:lnTo>
                  <a:lnTo>
                    <a:pt x="9784" y="8318"/>
                  </a:lnTo>
                  <a:lnTo>
                    <a:pt x="9767" y="8293"/>
                  </a:lnTo>
                  <a:lnTo>
                    <a:pt x="9757" y="8282"/>
                  </a:lnTo>
                  <a:lnTo>
                    <a:pt x="9749" y="8271"/>
                  </a:lnTo>
                  <a:lnTo>
                    <a:pt x="9739" y="8261"/>
                  </a:lnTo>
                  <a:lnTo>
                    <a:pt x="9729" y="8252"/>
                  </a:lnTo>
                  <a:lnTo>
                    <a:pt x="9720" y="8243"/>
                  </a:lnTo>
                  <a:lnTo>
                    <a:pt x="9710" y="8234"/>
                  </a:lnTo>
                  <a:lnTo>
                    <a:pt x="9700" y="8227"/>
                  </a:lnTo>
                  <a:lnTo>
                    <a:pt x="9690" y="8220"/>
                  </a:lnTo>
                  <a:lnTo>
                    <a:pt x="9680" y="8214"/>
                  </a:lnTo>
                  <a:lnTo>
                    <a:pt x="9669" y="8209"/>
                  </a:lnTo>
                  <a:lnTo>
                    <a:pt x="9659" y="8203"/>
                  </a:lnTo>
                  <a:lnTo>
                    <a:pt x="9649" y="8199"/>
                  </a:lnTo>
                  <a:lnTo>
                    <a:pt x="9638" y="8196"/>
                  </a:lnTo>
                  <a:lnTo>
                    <a:pt x="9627" y="8193"/>
                  </a:lnTo>
                  <a:lnTo>
                    <a:pt x="9617" y="8190"/>
                  </a:lnTo>
                  <a:lnTo>
                    <a:pt x="9606" y="8189"/>
                  </a:lnTo>
                  <a:lnTo>
                    <a:pt x="9595" y="8188"/>
                  </a:lnTo>
                  <a:lnTo>
                    <a:pt x="9584" y="8187"/>
                  </a:lnTo>
                  <a:lnTo>
                    <a:pt x="9574" y="8188"/>
                  </a:lnTo>
                  <a:lnTo>
                    <a:pt x="9563" y="8188"/>
                  </a:lnTo>
                  <a:lnTo>
                    <a:pt x="9551" y="8190"/>
                  </a:lnTo>
                  <a:lnTo>
                    <a:pt x="9540" y="8193"/>
                  </a:lnTo>
                  <a:lnTo>
                    <a:pt x="9530" y="8195"/>
                  </a:lnTo>
                  <a:lnTo>
                    <a:pt x="9519" y="8199"/>
                  </a:lnTo>
                  <a:lnTo>
                    <a:pt x="9508" y="8202"/>
                  </a:lnTo>
                  <a:lnTo>
                    <a:pt x="9496" y="8208"/>
                  </a:lnTo>
                  <a:lnTo>
                    <a:pt x="9486" y="8212"/>
                  </a:lnTo>
                  <a:lnTo>
                    <a:pt x="9475" y="8218"/>
                  </a:lnTo>
                  <a:lnTo>
                    <a:pt x="9462" y="8226"/>
                  </a:lnTo>
                  <a:lnTo>
                    <a:pt x="9450" y="8234"/>
                  </a:lnTo>
                  <a:lnTo>
                    <a:pt x="9440" y="8243"/>
                  </a:lnTo>
                  <a:lnTo>
                    <a:pt x="9429" y="8252"/>
                  </a:lnTo>
                  <a:lnTo>
                    <a:pt x="9419" y="8261"/>
                  </a:lnTo>
                  <a:lnTo>
                    <a:pt x="9409" y="8271"/>
                  </a:lnTo>
                  <a:lnTo>
                    <a:pt x="9402" y="8282"/>
                  </a:lnTo>
                  <a:lnTo>
                    <a:pt x="9393" y="8292"/>
                  </a:lnTo>
                  <a:lnTo>
                    <a:pt x="9387" y="8303"/>
                  </a:lnTo>
                  <a:lnTo>
                    <a:pt x="9380" y="8314"/>
                  </a:lnTo>
                  <a:lnTo>
                    <a:pt x="9375" y="8326"/>
                  </a:lnTo>
                  <a:lnTo>
                    <a:pt x="9370" y="8337"/>
                  </a:lnTo>
                  <a:lnTo>
                    <a:pt x="9365" y="8349"/>
                  </a:lnTo>
                  <a:lnTo>
                    <a:pt x="9362" y="8361"/>
                  </a:lnTo>
                  <a:lnTo>
                    <a:pt x="9359" y="8374"/>
                  </a:lnTo>
                  <a:lnTo>
                    <a:pt x="9357" y="8387"/>
                  </a:lnTo>
                  <a:lnTo>
                    <a:pt x="9355" y="8400"/>
                  </a:lnTo>
                  <a:lnTo>
                    <a:pt x="9355" y="8412"/>
                  </a:lnTo>
                  <a:lnTo>
                    <a:pt x="9354" y="8425"/>
                  </a:lnTo>
                  <a:lnTo>
                    <a:pt x="9354" y="8438"/>
                  </a:lnTo>
                  <a:lnTo>
                    <a:pt x="9355" y="8452"/>
                  </a:lnTo>
                  <a:lnTo>
                    <a:pt x="9356" y="8465"/>
                  </a:lnTo>
                  <a:lnTo>
                    <a:pt x="9358" y="8479"/>
                  </a:lnTo>
                  <a:lnTo>
                    <a:pt x="9361" y="8492"/>
                  </a:lnTo>
                  <a:lnTo>
                    <a:pt x="9364" y="8506"/>
                  </a:lnTo>
                  <a:lnTo>
                    <a:pt x="9368" y="8519"/>
                  </a:lnTo>
                  <a:lnTo>
                    <a:pt x="9372" y="8533"/>
                  </a:lnTo>
                  <a:lnTo>
                    <a:pt x="9377" y="8545"/>
                  </a:lnTo>
                  <a:lnTo>
                    <a:pt x="9388" y="8572"/>
                  </a:lnTo>
                  <a:lnTo>
                    <a:pt x="9402" y="8598"/>
                  </a:lnTo>
                  <a:lnTo>
                    <a:pt x="9411" y="8612"/>
                  </a:lnTo>
                  <a:lnTo>
                    <a:pt x="9418" y="8625"/>
                  </a:lnTo>
                  <a:lnTo>
                    <a:pt x="9427" y="8637"/>
                  </a:lnTo>
                  <a:lnTo>
                    <a:pt x="9436" y="8648"/>
                  </a:lnTo>
                  <a:lnTo>
                    <a:pt x="9445" y="8659"/>
                  </a:lnTo>
                  <a:lnTo>
                    <a:pt x="9455" y="8670"/>
                  </a:lnTo>
                  <a:lnTo>
                    <a:pt x="9464" y="8680"/>
                  </a:lnTo>
                  <a:lnTo>
                    <a:pt x="9475" y="8689"/>
                  </a:lnTo>
                  <a:lnTo>
                    <a:pt x="9485" y="8698"/>
                  </a:lnTo>
                  <a:lnTo>
                    <a:pt x="9495" y="8705"/>
                  </a:lnTo>
                  <a:lnTo>
                    <a:pt x="9506" y="8713"/>
                  </a:lnTo>
                  <a:lnTo>
                    <a:pt x="9517" y="8719"/>
                  </a:lnTo>
                  <a:lnTo>
                    <a:pt x="9528" y="8726"/>
                  </a:lnTo>
                  <a:lnTo>
                    <a:pt x="9539" y="8731"/>
                  </a:lnTo>
                  <a:lnTo>
                    <a:pt x="9551" y="8735"/>
                  </a:lnTo>
                  <a:lnTo>
                    <a:pt x="9563" y="8740"/>
                  </a:lnTo>
                  <a:lnTo>
                    <a:pt x="9575" y="8743"/>
                  </a:lnTo>
                  <a:lnTo>
                    <a:pt x="9587" y="8745"/>
                  </a:lnTo>
                  <a:lnTo>
                    <a:pt x="9599" y="8747"/>
                  </a:lnTo>
                  <a:lnTo>
                    <a:pt x="9611" y="8748"/>
                  </a:lnTo>
                  <a:lnTo>
                    <a:pt x="9624" y="8749"/>
                  </a:lnTo>
                  <a:lnTo>
                    <a:pt x="9637" y="8748"/>
                  </a:lnTo>
                  <a:lnTo>
                    <a:pt x="9650" y="8748"/>
                  </a:lnTo>
                  <a:lnTo>
                    <a:pt x="9663" y="8746"/>
                  </a:lnTo>
                  <a:lnTo>
                    <a:pt x="9676" y="8744"/>
                  </a:lnTo>
                  <a:lnTo>
                    <a:pt x="9689" y="8741"/>
                  </a:lnTo>
                  <a:lnTo>
                    <a:pt x="9703" y="8736"/>
                  </a:lnTo>
                  <a:lnTo>
                    <a:pt x="9715" y="8732"/>
                  </a:lnTo>
                  <a:lnTo>
                    <a:pt x="9729" y="8727"/>
                  </a:lnTo>
                  <a:lnTo>
                    <a:pt x="9743" y="8721"/>
                  </a:lnTo>
                  <a:lnTo>
                    <a:pt x="9757" y="8714"/>
                  </a:lnTo>
                  <a:lnTo>
                    <a:pt x="9770" y="8706"/>
                  </a:lnTo>
                  <a:lnTo>
                    <a:pt x="9793" y="8694"/>
                  </a:lnTo>
                  <a:lnTo>
                    <a:pt x="9813" y="8681"/>
                  </a:lnTo>
                  <a:lnTo>
                    <a:pt x="9832" y="8666"/>
                  </a:lnTo>
                  <a:lnTo>
                    <a:pt x="9851" y="8652"/>
                  </a:lnTo>
                  <a:lnTo>
                    <a:pt x="9868" y="8637"/>
                  </a:lnTo>
                  <a:lnTo>
                    <a:pt x="9884" y="8622"/>
                  </a:lnTo>
                  <a:lnTo>
                    <a:pt x="9897" y="8607"/>
                  </a:lnTo>
                  <a:lnTo>
                    <a:pt x="9910" y="8592"/>
                  </a:lnTo>
                  <a:lnTo>
                    <a:pt x="9841" y="8514"/>
                  </a:lnTo>
                  <a:lnTo>
                    <a:pt x="9831" y="8526"/>
                  </a:lnTo>
                  <a:lnTo>
                    <a:pt x="9821" y="8537"/>
                  </a:lnTo>
                  <a:lnTo>
                    <a:pt x="9809" y="8548"/>
                  </a:lnTo>
                  <a:lnTo>
                    <a:pt x="9797" y="8558"/>
                  </a:lnTo>
                  <a:lnTo>
                    <a:pt x="9783" y="8569"/>
                  </a:lnTo>
                  <a:lnTo>
                    <a:pt x="9769" y="8580"/>
                  </a:lnTo>
                  <a:lnTo>
                    <a:pt x="9753" y="8591"/>
                  </a:lnTo>
                  <a:lnTo>
                    <a:pt x="9736" y="8600"/>
                  </a:lnTo>
                  <a:lnTo>
                    <a:pt x="9723" y="8608"/>
                  </a:lnTo>
                  <a:lnTo>
                    <a:pt x="9710" y="8613"/>
                  </a:lnTo>
                  <a:lnTo>
                    <a:pt x="9697" y="8618"/>
                  </a:lnTo>
                  <a:lnTo>
                    <a:pt x="9683" y="8622"/>
                  </a:lnTo>
                  <a:lnTo>
                    <a:pt x="9670" y="8625"/>
                  </a:lnTo>
                  <a:lnTo>
                    <a:pt x="9657" y="8626"/>
                  </a:lnTo>
                  <a:lnTo>
                    <a:pt x="9645" y="8626"/>
                  </a:lnTo>
                  <a:lnTo>
                    <a:pt x="9632" y="8625"/>
                  </a:lnTo>
                  <a:lnTo>
                    <a:pt x="9619" y="8623"/>
                  </a:lnTo>
                  <a:lnTo>
                    <a:pt x="9607" y="8618"/>
                  </a:lnTo>
                  <a:lnTo>
                    <a:pt x="9594" y="8613"/>
                  </a:lnTo>
                  <a:lnTo>
                    <a:pt x="9582" y="8606"/>
                  </a:lnTo>
                  <a:lnTo>
                    <a:pt x="9572" y="8597"/>
                  </a:lnTo>
                  <a:lnTo>
                    <a:pt x="9561" y="8587"/>
                  </a:lnTo>
                  <a:lnTo>
                    <a:pt x="9550" y="8574"/>
                  </a:lnTo>
                  <a:lnTo>
                    <a:pt x="9540" y="8560"/>
                  </a:lnTo>
                  <a:lnTo>
                    <a:pt x="9826" y="8399"/>
                  </a:lnTo>
                  <a:close/>
                  <a:moveTo>
                    <a:pt x="9491" y="8473"/>
                  </a:moveTo>
                  <a:lnTo>
                    <a:pt x="9487" y="8463"/>
                  </a:lnTo>
                  <a:lnTo>
                    <a:pt x="9482" y="8453"/>
                  </a:lnTo>
                  <a:lnTo>
                    <a:pt x="9479" y="8442"/>
                  </a:lnTo>
                  <a:lnTo>
                    <a:pt x="9476" y="8432"/>
                  </a:lnTo>
                  <a:lnTo>
                    <a:pt x="9474" y="8420"/>
                  </a:lnTo>
                  <a:lnTo>
                    <a:pt x="9473" y="8409"/>
                  </a:lnTo>
                  <a:lnTo>
                    <a:pt x="9473" y="8397"/>
                  </a:lnTo>
                  <a:lnTo>
                    <a:pt x="9473" y="8387"/>
                  </a:lnTo>
                  <a:lnTo>
                    <a:pt x="9474" y="8375"/>
                  </a:lnTo>
                  <a:lnTo>
                    <a:pt x="9476" y="8364"/>
                  </a:lnTo>
                  <a:lnTo>
                    <a:pt x="9479" y="8353"/>
                  </a:lnTo>
                  <a:lnTo>
                    <a:pt x="9485" y="8344"/>
                  </a:lnTo>
                  <a:lnTo>
                    <a:pt x="9491" y="8334"/>
                  </a:lnTo>
                  <a:lnTo>
                    <a:pt x="9499" y="8326"/>
                  </a:lnTo>
                  <a:lnTo>
                    <a:pt x="9507" y="8318"/>
                  </a:lnTo>
                  <a:lnTo>
                    <a:pt x="9518" y="8311"/>
                  </a:lnTo>
                  <a:lnTo>
                    <a:pt x="9530" y="8305"/>
                  </a:lnTo>
                  <a:lnTo>
                    <a:pt x="9540" y="8301"/>
                  </a:lnTo>
                  <a:lnTo>
                    <a:pt x="9552" y="8299"/>
                  </a:lnTo>
                  <a:lnTo>
                    <a:pt x="9563" y="8299"/>
                  </a:lnTo>
                  <a:lnTo>
                    <a:pt x="9574" y="8300"/>
                  </a:lnTo>
                  <a:lnTo>
                    <a:pt x="9583" y="8302"/>
                  </a:lnTo>
                  <a:lnTo>
                    <a:pt x="9593" y="8306"/>
                  </a:lnTo>
                  <a:lnTo>
                    <a:pt x="9603" y="8311"/>
                  </a:lnTo>
                  <a:lnTo>
                    <a:pt x="9612" y="8317"/>
                  </a:lnTo>
                  <a:lnTo>
                    <a:pt x="9621" y="8323"/>
                  </a:lnTo>
                  <a:lnTo>
                    <a:pt x="9630" y="8331"/>
                  </a:lnTo>
                  <a:lnTo>
                    <a:pt x="9637" y="8338"/>
                  </a:lnTo>
                  <a:lnTo>
                    <a:pt x="9643" y="8347"/>
                  </a:lnTo>
                  <a:lnTo>
                    <a:pt x="9651" y="8357"/>
                  </a:lnTo>
                  <a:lnTo>
                    <a:pt x="9656" y="8365"/>
                  </a:lnTo>
                  <a:lnTo>
                    <a:pt x="9662" y="8375"/>
                  </a:lnTo>
                  <a:lnTo>
                    <a:pt x="9491" y="8473"/>
                  </a:lnTo>
                  <a:close/>
                  <a:moveTo>
                    <a:pt x="9639" y="7863"/>
                  </a:moveTo>
                  <a:lnTo>
                    <a:pt x="10071" y="8528"/>
                  </a:lnTo>
                  <a:lnTo>
                    <a:pt x="10193" y="8449"/>
                  </a:lnTo>
                  <a:lnTo>
                    <a:pt x="9762" y="7784"/>
                  </a:lnTo>
                  <a:lnTo>
                    <a:pt x="9639" y="7863"/>
                  </a:lnTo>
                  <a:close/>
                  <a:moveTo>
                    <a:pt x="10578" y="7920"/>
                  </a:moveTo>
                  <a:lnTo>
                    <a:pt x="10572" y="7908"/>
                  </a:lnTo>
                  <a:lnTo>
                    <a:pt x="10566" y="7896"/>
                  </a:lnTo>
                  <a:lnTo>
                    <a:pt x="10557" y="7884"/>
                  </a:lnTo>
                  <a:lnTo>
                    <a:pt x="10549" y="7870"/>
                  </a:lnTo>
                  <a:lnTo>
                    <a:pt x="10530" y="7843"/>
                  </a:lnTo>
                  <a:lnTo>
                    <a:pt x="10511" y="7819"/>
                  </a:lnTo>
                  <a:lnTo>
                    <a:pt x="10501" y="7808"/>
                  </a:lnTo>
                  <a:lnTo>
                    <a:pt x="10492" y="7799"/>
                  </a:lnTo>
                  <a:lnTo>
                    <a:pt x="10481" y="7789"/>
                  </a:lnTo>
                  <a:lnTo>
                    <a:pt x="10471" y="7781"/>
                  </a:lnTo>
                  <a:lnTo>
                    <a:pt x="10460" y="7772"/>
                  </a:lnTo>
                  <a:lnTo>
                    <a:pt x="10451" y="7765"/>
                  </a:lnTo>
                  <a:lnTo>
                    <a:pt x="10440" y="7758"/>
                  </a:lnTo>
                  <a:lnTo>
                    <a:pt x="10429" y="7752"/>
                  </a:lnTo>
                  <a:lnTo>
                    <a:pt x="10419" y="7746"/>
                  </a:lnTo>
                  <a:lnTo>
                    <a:pt x="10408" y="7741"/>
                  </a:lnTo>
                  <a:lnTo>
                    <a:pt x="10398" y="7738"/>
                  </a:lnTo>
                  <a:lnTo>
                    <a:pt x="10387" y="7733"/>
                  </a:lnTo>
                  <a:lnTo>
                    <a:pt x="10377" y="7731"/>
                  </a:lnTo>
                  <a:lnTo>
                    <a:pt x="10365" y="7729"/>
                  </a:lnTo>
                  <a:lnTo>
                    <a:pt x="10354" y="7727"/>
                  </a:lnTo>
                  <a:lnTo>
                    <a:pt x="10343" y="7726"/>
                  </a:lnTo>
                  <a:lnTo>
                    <a:pt x="10333" y="7726"/>
                  </a:lnTo>
                  <a:lnTo>
                    <a:pt x="10322" y="7726"/>
                  </a:lnTo>
                  <a:lnTo>
                    <a:pt x="10311" y="7727"/>
                  </a:lnTo>
                  <a:lnTo>
                    <a:pt x="10301" y="7729"/>
                  </a:lnTo>
                  <a:lnTo>
                    <a:pt x="10290" y="7731"/>
                  </a:lnTo>
                  <a:lnTo>
                    <a:pt x="10279" y="7733"/>
                  </a:lnTo>
                  <a:lnTo>
                    <a:pt x="10268" y="7737"/>
                  </a:lnTo>
                  <a:lnTo>
                    <a:pt x="10258" y="7741"/>
                  </a:lnTo>
                  <a:lnTo>
                    <a:pt x="10247" y="7746"/>
                  </a:lnTo>
                  <a:lnTo>
                    <a:pt x="10236" y="7752"/>
                  </a:lnTo>
                  <a:lnTo>
                    <a:pt x="10225" y="7757"/>
                  </a:lnTo>
                  <a:lnTo>
                    <a:pt x="10216" y="7763"/>
                  </a:lnTo>
                  <a:lnTo>
                    <a:pt x="10203" y="7772"/>
                  </a:lnTo>
                  <a:lnTo>
                    <a:pt x="10192" y="7782"/>
                  </a:lnTo>
                  <a:lnTo>
                    <a:pt x="10181" y="7790"/>
                  </a:lnTo>
                  <a:lnTo>
                    <a:pt x="10171" y="7800"/>
                  </a:lnTo>
                  <a:lnTo>
                    <a:pt x="10162" y="7811"/>
                  </a:lnTo>
                  <a:lnTo>
                    <a:pt x="10153" y="7820"/>
                  </a:lnTo>
                  <a:lnTo>
                    <a:pt x="10146" y="7832"/>
                  </a:lnTo>
                  <a:lnTo>
                    <a:pt x="10138" y="7843"/>
                  </a:lnTo>
                  <a:lnTo>
                    <a:pt x="10133" y="7854"/>
                  </a:lnTo>
                  <a:lnTo>
                    <a:pt x="10127" y="7865"/>
                  </a:lnTo>
                  <a:lnTo>
                    <a:pt x="10122" y="7877"/>
                  </a:lnTo>
                  <a:lnTo>
                    <a:pt x="10118" y="7889"/>
                  </a:lnTo>
                  <a:lnTo>
                    <a:pt x="10115" y="7902"/>
                  </a:lnTo>
                  <a:lnTo>
                    <a:pt x="10112" y="7914"/>
                  </a:lnTo>
                  <a:lnTo>
                    <a:pt x="10109" y="7926"/>
                  </a:lnTo>
                  <a:lnTo>
                    <a:pt x="10108" y="7939"/>
                  </a:lnTo>
                  <a:lnTo>
                    <a:pt x="10107" y="7952"/>
                  </a:lnTo>
                  <a:lnTo>
                    <a:pt x="10107" y="7965"/>
                  </a:lnTo>
                  <a:lnTo>
                    <a:pt x="10107" y="7978"/>
                  </a:lnTo>
                  <a:lnTo>
                    <a:pt x="10108" y="7992"/>
                  </a:lnTo>
                  <a:lnTo>
                    <a:pt x="10111" y="8005"/>
                  </a:lnTo>
                  <a:lnTo>
                    <a:pt x="10113" y="8018"/>
                  </a:lnTo>
                  <a:lnTo>
                    <a:pt x="10116" y="8032"/>
                  </a:lnTo>
                  <a:lnTo>
                    <a:pt x="10119" y="8044"/>
                  </a:lnTo>
                  <a:lnTo>
                    <a:pt x="10123" y="8057"/>
                  </a:lnTo>
                  <a:lnTo>
                    <a:pt x="10128" y="8071"/>
                  </a:lnTo>
                  <a:lnTo>
                    <a:pt x="10133" y="8084"/>
                  </a:lnTo>
                  <a:lnTo>
                    <a:pt x="10138" y="8097"/>
                  </a:lnTo>
                  <a:lnTo>
                    <a:pt x="10152" y="8123"/>
                  </a:lnTo>
                  <a:lnTo>
                    <a:pt x="10167" y="8147"/>
                  </a:lnTo>
                  <a:lnTo>
                    <a:pt x="10176" y="8160"/>
                  </a:lnTo>
                  <a:lnTo>
                    <a:pt x="10186" y="8173"/>
                  </a:lnTo>
                  <a:lnTo>
                    <a:pt x="10195" y="8185"/>
                  </a:lnTo>
                  <a:lnTo>
                    <a:pt x="10205" y="8196"/>
                  </a:lnTo>
                  <a:lnTo>
                    <a:pt x="10215" y="8206"/>
                  </a:lnTo>
                  <a:lnTo>
                    <a:pt x="10224" y="8216"/>
                  </a:lnTo>
                  <a:lnTo>
                    <a:pt x="10235" y="8226"/>
                  </a:lnTo>
                  <a:lnTo>
                    <a:pt x="10246" y="8234"/>
                  </a:lnTo>
                  <a:lnTo>
                    <a:pt x="10257" y="8242"/>
                  </a:lnTo>
                  <a:lnTo>
                    <a:pt x="10267" y="8249"/>
                  </a:lnTo>
                  <a:lnTo>
                    <a:pt x="10279" y="8256"/>
                  </a:lnTo>
                  <a:lnTo>
                    <a:pt x="10290" y="8261"/>
                  </a:lnTo>
                  <a:lnTo>
                    <a:pt x="10302" y="8267"/>
                  </a:lnTo>
                  <a:lnTo>
                    <a:pt x="10313" y="8271"/>
                  </a:lnTo>
                  <a:lnTo>
                    <a:pt x="10325" y="8275"/>
                  </a:lnTo>
                  <a:lnTo>
                    <a:pt x="10337" y="8278"/>
                  </a:lnTo>
                  <a:lnTo>
                    <a:pt x="10349" y="8280"/>
                  </a:lnTo>
                  <a:lnTo>
                    <a:pt x="10362" y="8283"/>
                  </a:lnTo>
                  <a:lnTo>
                    <a:pt x="10374" y="8284"/>
                  </a:lnTo>
                  <a:lnTo>
                    <a:pt x="10386" y="8284"/>
                  </a:lnTo>
                  <a:lnTo>
                    <a:pt x="10399" y="8284"/>
                  </a:lnTo>
                  <a:lnTo>
                    <a:pt x="10411" y="8283"/>
                  </a:lnTo>
                  <a:lnTo>
                    <a:pt x="10424" y="8280"/>
                  </a:lnTo>
                  <a:lnTo>
                    <a:pt x="10437" y="8278"/>
                  </a:lnTo>
                  <a:lnTo>
                    <a:pt x="10450" y="8275"/>
                  </a:lnTo>
                  <a:lnTo>
                    <a:pt x="10464" y="8271"/>
                  </a:lnTo>
                  <a:lnTo>
                    <a:pt x="10477" y="8267"/>
                  </a:lnTo>
                  <a:lnTo>
                    <a:pt x="10489" y="8261"/>
                  </a:lnTo>
                  <a:lnTo>
                    <a:pt x="10502" y="8255"/>
                  </a:lnTo>
                  <a:lnTo>
                    <a:pt x="10516" y="8248"/>
                  </a:lnTo>
                  <a:lnTo>
                    <a:pt x="10529" y="8241"/>
                  </a:lnTo>
                  <a:lnTo>
                    <a:pt x="10542" y="8232"/>
                  </a:lnTo>
                  <a:lnTo>
                    <a:pt x="10564" y="8217"/>
                  </a:lnTo>
                  <a:lnTo>
                    <a:pt x="10583" y="8202"/>
                  </a:lnTo>
                  <a:lnTo>
                    <a:pt x="10601" y="8187"/>
                  </a:lnTo>
                  <a:lnTo>
                    <a:pt x="10619" y="8171"/>
                  </a:lnTo>
                  <a:lnTo>
                    <a:pt x="10634" y="8155"/>
                  </a:lnTo>
                  <a:lnTo>
                    <a:pt x="10649" y="8140"/>
                  </a:lnTo>
                  <a:lnTo>
                    <a:pt x="10662" y="8124"/>
                  </a:lnTo>
                  <a:lnTo>
                    <a:pt x="10673" y="8108"/>
                  </a:lnTo>
                  <a:lnTo>
                    <a:pt x="10600" y="8035"/>
                  </a:lnTo>
                  <a:lnTo>
                    <a:pt x="10591" y="8047"/>
                  </a:lnTo>
                  <a:lnTo>
                    <a:pt x="10581" y="8058"/>
                  </a:lnTo>
                  <a:lnTo>
                    <a:pt x="10570" y="8070"/>
                  </a:lnTo>
                  <a:lnTo>
                    <a:pt x="10558" y="8082"/>
                  </a:lnTo>
                  <a:lnTo>
                    <a:pt x="10546" y="8094"/>
                  </a:lnTo>
                  <a:lnTo>
                    <a:pt x="10532" y="8106"/>
                  </a:lnTo>
                  <a:lnTo>
                    <a:pt x="10517" y="8116"/>
                  </a:lnTo>
                  <a:lnTo>
                    <a:pt x="10501" y="8128"/>
                  </a:lnTo>
                  <a:lnTo>
                    <a:pt x="10488" y="8136"/>
                  </a:lnTo>
                  <a:lnTo>
                    <a:pt x="10476" y="8142"/>
                  </a:lnTo>
                  <a:lnTo>
                    <a:pt x="10463" y="8149"/>
                  </a:lnTo>
                  <a:lnTo>
                    <a:pt x="10450" y="8153"/>
                  </a:lnTo>
                  <a:lnTo>
                    <a:pt x="10437" y="8156"/>
                  </a:lnTo>
                  <a:lnTo>
                    <a:pt x="10424" y="8159"/>
                  </a:lnTo>
                  <a:lnTo>
                    <a:pt x="10411" y="8160"/>
                  </a:lnTo>
                  <a:lnTo>
                    <a:pt x="10398" y="8159"/>
                  </a:lnTo>
                  <a:lnTo>
                    <a:pt x="10385" y="8158"/>
                  </a:lnTo>
                  <a:lnTo>
                    <a:pt x="10372" y="8155"/>
                  </a:lnTo>
                  <a:lnTo>
                    <a:pt x="10361" y="8150"/>
                  </a:lnTo>
                  <a:lnTo>
                    <a:pt x="10348" y="8143"/>
                  </a:lnTo>
                  <a:lnTo>
                    <a:pt x="10336" y="8136"/>
                  </a:lnTo>
                  <a:lnTo>
                    <a:pt x="10325" y="8126"/>
                  </a:lnTo>
                  <a:lnTo>
                    <a:pt x="10314" y="8114"/>
                  </a:lnTo>
                  <a:lnTo>
                    <a:pt x="10304" y="8101"/>
                  </a:lnTo>
                  <a:lnTo>
                    <a:pt x="10578" y="7920"/>
                  </a:lnTo>
                  <a:close/>
                  <a:moveTo>
                    <a:pt x="10248" y="8017"/>
                  </a:moveTo>
                  <a:lnTo>
                    <a:pt x="10243" y="8007"/>
                  </a:lnTo>
                  <a:lnTo>
                    <a:pt x="10238" y="7997"/>
                  </a:lnTo>
                  <a:lnTo>
                    <a:pt x="10234" y="7988"/>
                  </a:lnTo>
                  <a:lnTo>
                    <a:pt x="10231" y="7977"/>
                  </a:lnTo>
                  <a:lnTo>
                    <a:pt x="10228" y="7965"/>
                  </a:lnTo>
                  <a:lnTo>
                    <a:pt x="10225" y="7954"/>
                  </a:lnTo>
                  <a:lnTo>
                    <a:pt x="10224" y="7943"/>
                  </a:lnTo>
                  <a:lnTo>
                    <a:pt x="10224" y="7932"/>
                  </a:lnTo>
                  <a:lnTo>
                    <a:pt x="10224" y="7920"/>
                  </a:lnTo>
                  <a:lnTo>
                    <a:pt x="10226" y="7909"/>
                  </a:lnTo>
                  <a:lnTo>
                    <a:pt x="10229" y="7899"/>
                  </a:lnTo>
                  <a:lnTo>
                    <a:pt x="10233" y="7889"/>
                  </a:lnTo>
                  <a:lnTo>
                    <a:pt x="10238" y="7878"/>
                  </a:lnTo>
                  <a:lnTo>
                    <a:pt x="10245" y="7870"/>
                  </a:lnTo>
                  <a:lnTo>
                    <a:pt x="10253" y="7861"/>
                  </a:lnTo>
                  <a:lnTo>
                    <a:pt x="10264" y="7854"/>
                  </a:lnTo>
                  <a:lnTo>
                    <a:pt x="10275" y="7847"/>
                  </a:lnTo>
                  <a:lnTo>
                    <a:pt x="10287" y="7843"/>
                  </a:lnTo>
                  <a:lnTo>
                    <a:pt x="10297" y="7840"/>
                  </a:lnTo>
                  <a:lnTo>
                    <a:pt x="10308" y="7839"/>
                  </a:lnTo>
                  <a:lnTo>
                    <a:pt x="10319" y="7839"/>
                  </a:lnTo>
                  <a:lnTo>
                    <a:pt x="10330" y="7841"/>
                  </a:lnTo>
                  <a:lnTo>
                    <a:pt x="10339" y="7844"/>
                  </a:lnTo>
                  <a:lnTo>
                    <a:pt x="10349" y="7848"/>
                  </a:lnTo>
                  <a:lnTo>
                    <a:pt x="10359" y="7852"/>
                  </a:lnTo>
                  <a:lnTo>
                    <a:pt x="10367" y="7859"/>
                  </a:lnTo>
                  <a:lnTo>
                    <a:pt x="10377" y="7866"/>
                  </a:lnTo>
                  <a:lnTo>
                    <a:pt x="10384" y="7874"/>
                  </a:lnTo>
                  <a:lnTo>
                    <a:pt x="10392" y="7881"/>
                  </a:lnTo>
                  <a:lnTo>
                    <a:pt x="10399" y="7890"/>
                  </a:lnTo>
                  <a:lnTo>
                    <a:pt x="10406" y="7899"/>
                  </a:lnTo>
                  <a:lnTo>
                    <a:pt x="10412" y="7908"/>
                  </a:lnTo>
                  <a:lnTo>
                    <a:pt x="10248" y="8017"/>
                  </a:lnTo>
                  <a:close/>
                  <a:moveTo>
                    <a:pt x="10772" y="7360"/>
                  </a:moveTo>
                  <a:lnTo>
                    <a:pt x="10761" y="7363"/>
                  </a:lnTo>
                  <a:lnTo>
                    <a:pt x="10750" y="7368"/>
                  </a:lnTo>
                  <a:lnTo>
                    <a:pt x="10737" y="7373"/>
                  </a:lnTo>
                  <a:lnTo>
                    <a:pt x="10725" y="7379"/>
                  </a:lnTo>
                  <a:lnTo>
                    <a:pt x="10711" y="7387"/>
                  </a:lnTo>
                  <a:lnTo>
                    <a:pt x="10697" y="7394"/>
                  </a:lnTo>
                  <a:lnTo>
                    <a:pt x="10683" y="7404"/>
                  </a:lnTo>
                  <a:lnTo>
                    <a:pt x="10669" y="7415"/>
                  </a:lnTo>
                  <a:lnTo>
                    <a:pt x="10656" y="7426"/>
                  </a:lnTo>
                  <a:lnTo>
                    <a:pt x="10644" y="7436"/>
                  </a:lnTo>
                  <a:lnTo>
                    <a:pt x="10632" y="7448"/>
                  </a:lnTo>
                  <a:lnTo>
                    <a:pt x="10623" y="7460"/>
                  </a:lnTo>
                  <a:lnTo>
                    <a:pt x="10612" y="7472"/>
                  </a:lnTo>
                  <a:lnTo>
                    <a:pt x="10603" y="7483"/>
                  </a:lnTo>
                  <a:lnTo>
                    <a:pt x="10595" y="7495"/>
                  </a:lnTo>
                  <a:lnTo>
                    <a:pt x="10588" y="7508"/>
                  </a:lnTo>
                  <a:lnTo>
                    <a:pt x="10581" y="7521"/>
                  </a:lnTo>
                  <a:lnTo>
                    <a:pt x="10575" y="7534"/>
                  </a:lnTo>
                  <a:lnTo>
                    <a:pt x="10570" y="7547"/>
                  </a:lnTo>
                  <a:lnTo>
                    <a:pt x="10566" y="7560"/>
                  </a:lnTo>
                  <a:lnTo>
                    <a:pt x="10561" y="7572"/>
                  </a:lnTo>
                  <a:lnTo>
                    <a:pt x="10559" y="7585"/>
                  </a:lnTo>
                  <a:lnTo>
                    <a:pt x="10557" y="7599"/>
                  </a:lnTo>
                  <a:lnTo>
                    <a:pt x="10555" y="7612"/>
                  </a:lnTo>
                  <a:lnTo>
                    <a:pt x="10555" y="7626"/>
                  </a:lnTo>
                  <a:lnTo>
                    <a:pt x="10555" y="7639"/>
                  </a:lnTo>
                  <a:lnTo>
                    <a:pt x="10555" y="7653"/>
                  </a:lnTo>
                  <a:lnTo>
                    <a:pt x="10556" y="7666"/>
                  </a:lnTo>
                  <a:lnTo>
                    <a:pt x="10558" y="7680"/>
                  </a:lnTo>
                  <a:lnTo>
                    <a:pt x="10561" y="7694"/>
                  </a:lnTo>
                  <a:lnTo>
                    <a:pt x="10565" y="7707"/>
                  </a:lnTo>
                  <a:lnTo>
                    <a:pt x="10569" y="7719"/>
                  </a:lnTo>
                  <a:lnTo>
                    <a:pt x="10573" y="7733"/>
                  </a:lnTo>
                  <a:lnTo>
                    <a:pt x="10579" y="7746"/>
                  </a:lnTo>
                  <a:lnTo>
                    <a:pt x="10585" y="7759"/>
                  </a:lnTo>
                  <a:lnTo>
                    <a:pt x="10591" y="7772"/>
                  </a:lnTo>
                  <a:lnTo>
                    <a:pt x="10599" y="7785"/>
                  </a:lnTo>
                  <a:lnTo>
                    <a:pt x="10608" y="7798"/>
                  </a:lnTo>
                  <a:lnTo>
                    <a:pt x="10616" y="7810"/>
                  </a:lnTo>
                  <a:lnTo>
                    <a:pt x="10625" y="7821"/>
                  </a:lnTo>
                  <a:lnTo>
                    <a:pt x="10635" y="7834"/>
                  </a:lnTo>
                  <a:lnTo>
                    <a:pt x="10646" y="7846"/>
                  </a:lnTo>
                  <a:lnTo>
                    <a:pt x="10657" y="7857"/>
                  </a:lnTo>
                  <a:lnTo>
                    <a:pt x="10668" y="7867"/>
                  </a:lnTo>
                  <a:lnTo>
                    <a:pt x="10678" y="7877"/>
                  </a:lnTo>
                  <a:lnTo>
                    <a:pt x="10690" y="7886"/>
                  </a:lnTo>
                  <a:lnTo>
                    <a:pt x="10701" y="7894"/>
                  </a:lnTo>
                  <a:lnTo>
                    <a:pt x="10713" y="7902"/>
                  </a:lnTo>
                  <a:lnTo>
                    <a:pt x="10725" y="7908"/>
                  </a:lnTo>
                  <a:lnTo>
                    <a:pt x="10736" y="7915"/>
                  </a:lnTo>
                  <a:lnTo>
                    <a:pt x="10748" y="7920"/>
                  </a:lnTo>
                  <a:lnTo>
                    <a:pt x="10760" y="7925"/>
                  </a:lnTo>
                  <a:lnTo>
                    <a:pt x="10773" y="7929"/>
                  </a:lnTo>
                  <a:lnTo>
                    <a:pt x="10785" y="7933"/>
                  </a:lnTo>
                  <a:lnTo>
                    <a:pt x="10798" y="7935"/>
                  </a:lnTo>
                  <a:lnTo>
                    <a:pt x="10809" y="7937"/>
                  </a:lnTo>
                  <a:lnTo>
                    <a:pt x="10822" y="7938"/>
                  </a:lnTo>
                  <a:lnTo>
                    <a:pt x="10834" y="7939"/>
                  </a:lnTo>
                  <a:lnTo>
                    <a:pt x="10847" y="7938"/>
                  </a:lnTo>
                  <a:lnTo>
                    <a:pt x="10860" y="7938"/>
                  </a:lnTo>
                  <a:lnTo>
                    <a:pt x="10872" y="7936"/>
                  </a:lnTo>
                  <a:lnTo>
                    <a:pt x="10885" y="7934"/>
                  </a:lnTo>
                  <a:lnTo>
                    <a:pt x="10896" y="7932"/>
                  </a:lnTo>
                  <a:lnTo>
                    <a:pt x="10909" y="7928"/>
                  </a:lnTo>
                  <a:lnTo>
                    <a:pt x="10922" y="7923"/>
                  </a:lnTo>
                  <a:lnTo>
                    <a:pt x="10934" y="7919"/>
                  </a:lnTo>
                  <a:lnTo>
                    <a:pt x="10947" y="7914"/>
                  </a:lnTo>
                  <a:lnTo>
                    <a:pt x="10959" y="7907"/>
                  </a:lnTo>
                  <a:lnTo>
                    <a:pt x="10970" y="7900"/>
                  </a:lnTo>
                  <a:lnTo>
                    <a:pt x="10983" y="7892"/>
                  </a:lnTo>
                  <a:lnTo>
                    <a:pt x="10995" y="7884"/>
                  </a:lnTo>
                  <a:lnTo>
                    <a:pt x="11007" y="7875"/>
                  </a:lnTo>
                  <a:lnTo>
                    <a:pt x="11023" y="7861"/>
                  </a:lnTo>
                  <a:lnTo>
                    <a:pt x="11038" y="7847"/>
                  </a:lnTo>
                  <a:lnTo>
                    <a:pt x="11052" y="7833"/>
                  </a:lnTo>
                  <a:lnTo>
                    <a:pt x="11064" y="7819"/>
                  </a:lnTo>
                  <a:lnTo>
                    <a:pt x="11075" y="7806"/>
                  </a:lnTo>
                  <a:lnTo>
                    <a:pt x="11083" y="7795"/>
                  </a:lnTo>
                  <a:lnTo>
                    <a:pt x="11091" y="7783"/>
                  </a:lnTo>
                  <a:lnTo>
                    <a:pt x="11096" y="7773"/>
                  </a:lnTo>
                  <a:lnTo>
                    <a:pt x="11016" y="7698"/>
                  </a:lnTo>
                  <a:lnTo>
                    <a:pt x="11011" y="7707"/>
                  </a:lnTo>
                  <a:lnTo>
                    <a:pt x="11006" y="7715"/>
                  </a:lnTo>
                  <a:lnTo>
                    <a:pt x="10999" y="7724"/>
                  </a:lnTo>
                  <a:lnTo>
                    <a:pt x="10993" y="7732"/>
                  </a:lnTo>
                  <a:lnTo>
                    <a:pt x="10985" y="7741"/>
                  </a:lnTo>
                  <a:lnTo>
                    <a:pt x="10977" y="7749"/>
                  </a:lnTo>
                  <a:lnTo>
                    <a:pt x="10967" y="7758"/>
                  </a:lnTo>
                  <a:lnTo>
                    <a:pt x="10958" y="7767"/>
                  </a:lnTo>
                  <a:lnTo>
                    <a:pt x="10945" y="7776"/>
                  </a:lnTo>
                  <a:lnTo>
                    <a:pt x="10932" y="7784"/>
                  </a:lnTo>
                  <a:lnTo>
                    <a:pt x="10918" y="7789"/>
                  </a:lnTo>
                  <a:lnTo>
                    <a:pt x="10905" y="7795"/>
                  </a:lnTo>
                  <a:lnTo>
                    <a:pt x="10891" y="7797"/>
                  </a:lnTo>
                  <a:lnTo>
                    <a:pt x="10876" y="7799"/>
                  </a:lnTo>
                  <a:lnTo>
                    <a:pt x="10862" y="7799"/>
                  </a:lnTo>
                  <a:lnTo>
                    <a:pt x="10848" y="7797"/>
                  </a:lnTo>
                  <a:lnTo>
                    <a:pt x="10833" y="7793"/>
                  </a:lnTo>
                  <a:lnTo>
                    <a:pt x="10819" y="7789"/>
                  </a:lnTo>
                  <a:lnTo>
                    <a:pt x="10805" y="7783"/>
                  </a:lnTo>
                  <a:lnTo>
                    <a:pt x="10790" y="7774"/>
                  </a:lnTo>
                  <a:lnTo>
                    <a:pt x="10777" y="7765"/>
                  </a:lnTo>
                  <a:lnTo>
                    <a:pt x="10763" y="7753"/>
                  </a:lnTo>
                  <a:lnTo>
                    <a:pt x="10750" y="7740"/>
                  </a:lnTo>
                  <a:lnTo>
                    <a:pt x="10737" y="7725"/>
                  </a:lnTo>
                  <a:lnTo>
                    <a:pt x="10727" y="7711"/>
                  </a:lnTo>
                  <a:lnTo>
                    <a:pt x="10717" y="7696"/>
                  </a:lnTo>
                  <a:lnTo>
                    <a:pt x="10710" y="7681"/>
                  </a:lnTo>
                  <a:lnTo>
                    <a:pt x="10703" y="7666"/>
                  </a:lnTo>
                  <a:lnTo>
                    <a:pt x="10698" y="7651"/>
                  </a:lnTo>
                  <a:lnTo>
                    <a:pt x="10693" y="7636"/>
                  </a:lnTo>
                  <a:lnTo>
                    <a:pt x="10691" y="7621"/>
                  </a:lnTo>
                  <a:lnTo>
                    <a:pt x="10691" y="7607"/>
                  </a:lnTo>
                  <a:lnTo>
                    <a:pt x="10692" y="7592"/>
                  </a:lnTo>
                  <a:lnTo>
                    <a:pt x="10695" y="7578"/>
                  </a:lnTo>
                  <a:lnTo>
                    <a:pt x="10699" y="7563"/>
                  </a:lnTo>
                  <a:lnTo>
                    <a:pt x="10704" y="7550"/>
                  </a:lnTo>
                  <a:lnTo>
                    <a:pt x="10712" y="7537"/>
                  </a:lnTo>
                  <a:lnTo>
                    <a:pt x="10720" y="7524"/>
                  </a:lnTo>
                  <a:lnTo>
                    <a:pt x="10732" y="7512"/>
                  </a:lnTo>
                  <a:lnTo>
                    <a:pt x="10744" y="7502"/>
                  </a:lnTo>
                  <a:lnTo>
                    <a:pt x="10756" y="7493"/>
                  </a:lnTo>
                  <a:lnTo>
                    <a:pt x="10766" y="7486"/>
                  </a:lnTo>
                  <a:lnTo>
                    <a:pt x="10777" y="7479"/>
                  </a:lnTo>
                  <a:lnTo>
                    <a:pt x="10788" y="7474"/>
                  </a:lnTo>
                  <a:lnTo>
                    <a:pt x="10806" y="7466"/>
                  </a:lnTo>
                  <a:lnTo>
                    <a:pt x="10822" y="7462"/>
                  </a:lnTo>
                  <a:lnTo>
                    <a:pt x="10772" y="7360"/>
                  </a:lnTo>
                  <a:close/>
                  <a:moveTo>
                    <a:pt x="10987" y="7125"/>
                  </a:moveTo>
                  <a:lnTo>
                    <a:pt x="10977" y="7135"/>
                  </a:lnTo>
                  <a:lnTo>
                    <a:pt x="10968" y="7146"/>
                  </a:lnTo>
                  <a:lnTo>
                    <a:pt x="10959" y="7155"/>
                  </a:lnTo>
                  <a:lnTo>
                    <a:pt x="10951" y="7166"/>
                  </a:lnTo>
                  <a:lnTo>
                    <a:pt x="10944" y="7177"/>
                  </a:lnTo>
                  <a:lnTo>
                    <a:pt x="10936" y="7187"/>
                  </a:lnTo>
                  <a:lnTo>
                    <a:pt x="10931" y="7199"/>
                  </a:lnTo>
                  <a:lnTo>
                    <a:pt x="10924" y="7210"/>
                  </a:lnTo>
                  <a:lnTo>
                    <a:pt x="10920" y="7222"/>
                  </a:lnTo>
                  <a:lnTo>
                    <a:pt x="10916" y="7233"/>
                  </a:lnTo>
                  <a:lnTo>
                    <a:pt x="10911" y="7245"/>
                  </a:lnTo>
                  <a:lnTo>
                    <a:pt x="10908" y="7258"/>
                  </a:lnTo>
                  <a:lnTo>
                    <a:pt x="10906" y="7270"/>
                  </a:lnTo>
                  <a:lnTo>
                    <a:pt x="10904" y="7283"/>
                  </a:lnTo>
                  <a:lnTo>
                    <a:pt x="10903" y="7295"/>
                  </a:lnTo>
                  <a:lnTo>
                    <a:pt x="10903" y="7308"/>
                  </a:lnTo>
                  <a:lnTo>
                    <a:pt x="10903" y="7320"/>
                  </a:lnTo>
                  <a:lnTo>
                    <a:pt x="10904" y="7333"/>
                  </a:lnTo>
                  <a:lnTo>
                    <a:pt x="10906" y="7346"/>
                  </a:lnTo>
                  <a:lnTo>
                    <a:pt x="10908" y="7359"/>
                  </a:lnTo>
                  <a:lnTo>
                    <a:pt x="10911" y="7372"/>
                  </a:lnTo>
                  <a:lnTo>
                    <a:pt x="10916" y="7385"/>
                  </a:lnTo>
                  <a:lnTo>
                    <a:pt x="10920" y="7398"/>
                  </a:lnTo>
                  <a:lnTo>
                    <a:pt x="10925" y="7410"/>
                  </a:lnTo>
                  <a:lnTo>
                    <a:pt x="10931" y="7424"/>
                  </a:lnTo>
                  <a:lnTo>
                    <a:pt x="10938" y="7437"/>
                  </a:lnTo>
                  <a:lnTo>
                    <a:pt x="10946" y="7450"/>
                  </a:lnTo>
                  <a:lnTo>
                    <a:pt x="10954" y="7463"/>
                  </a:lnTo>
                  <a:lnTo>
                    <a:pt x="10963" y="7476"/>
                  </a:lnTo>
                  <a:lnTo>
                    <a:pt x="10973" y="7489"/>
                  </a:lnTo>
                  <a:lnTo>
                    <a:pt x="10983" y="7502"/>
                  </a:lnTo>
                  <a:lnTo>
                    <a:pt x="10995" y="7515"/>
                  </a:lnTo>
                  <a:lnTo>
                    <a:pt x="11007" y="7526"/>
                  </a:lnTo>
                  <a:lnTo>
                    <a:pt x="11018" y="7537"/>
                  </a:lnTo>
                  <a:lnTo>
                    <a:pt x="11030" y="7548"/>
                  </a:lnTo>
                  <a:lnTo>
                    <a:pt x="11042" y="7557"/>
                  </a:lnTo>
                  <a:lnTo>
                    <a:pt x="11054" y="7566"/>
                  </a:lnTo>
                  <a:lnTo>
                    <a:pt x="11066" y="7574"/>
                  </a:lnTo>
                  <a:lnTo>
                    <a:pt x="11079" y="7581"/>
                  </a:lnTo>
                  <a:lnTo>
                    <a:pt x="11091" y="7589"/>
                  </a:lnTo>
                  <a:lnTo>
                    <a:pt x="11103" y="7594"/>
                  </a:lnTo>
                  <a:lnTo>
                    <a:pt x="11115" y="7599"/>
                  </a:lnTo>
                  <a:lnTo>
                    <a:pt x="11128" y="7605"/>
                  </a:lnTo>
                  <a:lnTo>
                    <a:pt x="11140" y="7608"/>
                  </a:lnTo>
                  <a:lnTo>
                    <a:pt x="11153" y="7611"/>
                  </a:lnTo>
                  <a:lnTo>
                    <a:pt x="11165" y="7614"/>
                  </a:lnTo>
                  <a:lnTo>
                    <a:pt x="11178" y="7615"/>
                  </a:lnTo>
                  <a:lnTo>
                    <a:pt x="11191" y="7616"/>
                  </a:lnTo>
                  <a:lnTo>
                    <a:pt x="11202" y="7618"/>
                  </a:lnTo>
                  <a:lnTo>
                    <a:pt x="11215" y="7618"/>
                  </a:lnTo>
                  <a:lnTo>
                    <a:pt x="11227" y="7616"/>
                  </a:lnTo>
                  <a:lnTo>
                    <a:pt x="11239" y="7615"/>
                  </a:lnTo>
                  <a:lnTo>
                    <a:pt x="11252" y="7613"/>
                  </a:lnTo>
                  <a:lnTo>
                    <a:pt x="11264" y="7610"/>
                  </a:lnTo>
                  <a:lnTo>
                    <a:pt x="11275" y="7607"/>
                  </a:lnTo>
                  <a:lnTo>
                    <a:pt x="11287" y="7603"/>
                  </a:lnTo>
                  <a:lnTo>
                    <a:pt x="11298" y="7597"/>
                  </a:lnTo>
                  <a:lnTo>
                    <a:pt x="11310" y="7592"/>
                  </a:lnTo>
                  <a:lnTo>
                    <a:pt x="11322" y="7586"/>
                  </a:lnTo>
                  <a:lnTo>
                    <a:pt x="11332" y="7579"/>
                  </a:lnTo>
                  <a:lnTo>
                    <a:pt x="11343" y="7572"/>
                  </a:lnTo>
                  <a:lnTo>
                    <a:pt x="11354" y="7564"/>
                  </a:lnTo>
                  <a:lnTo>
                    <a:pt x="11364" y="7555"/>
                  </a:lnTo>
                  <a:lnTo>
                    <a:pt x="11374" y="7547"/>
                  </a:lnTo>
                  <a:lnTo>
                    <a:pt x="11390" y="7530"/>
                  </a:lnTo>
                  <a:lnTo>
                    <a:pt x="11405" y="7512"/>
                  </a:lnTo>
                  <a:lnTo>
                    <a:pt x="11419" y="7493"/>
                  </a:lnTo>
                  <a:lnTo>
                    <a:pt x="11430" y="7472"/>
                  </a:lnTo>
                  <a:lnTo>
                    <a:pt x="11435" y="7461"/>
                  </a:lnTo>
                  <a:lnTo>
                    <a:pt x="11440" y="7450"/>
                  </a:lnTo>
                  <a:lnTo>
                    <a:pt x="11444" y="7438"/>
                  </a:lnTo>
                  <a:lnTo>
                    <a:pt x="11448" y="7428"/>
                  </a:lnTo>
                  <a:lnTo>
                    <a:pt x="11450" y="7416"/>
                  </a:lnTo>
                  <a:lnTo>
                    <a:pt x="11452" y="7403"/>
                  </a:lnTo>
                  <a:lnTo>
                    <a:pt x="11455" y="7391"/>
                  </a:lnTo>
                  <a:lnTo>
                    <a:pt x="11456" y="7378"/>
                  </a:lnTo>
                  <a:lnTo>
                    <a:pt x="11456" y="7367"/>
                  </a:lnTo>
                  <a:lnTo>
                    <a:pt x="11456" y="7353"/>
                  </a:lnTo>
                  <a:lnTo>
                    <a:pt x="11455" y="7340"/>
                  </a:lnTo>
                  <a:lnTo>
                    <a:pt x="11452" y="7327"/>
                  </a:lnTo>
                  <a:lnTo>
                    <a:pt x="11450" y="7314"/>
                  </a:lnTo>
                  <a:lnTo>
                    <a:pt x="11447" y="7300"/>
                  </a:lnTo>
                  <a:lnTo>
                    <a:pt x="11443" y="7286"/>
                  </a:lnTo>
                  <a:lnTo>
                    <a:pt x="11437" y="7272"/>
                  </a:lnTo>
                  <a:lnTo>
                    <a:pt x="11432" y="7258"/>
                  </a:lnTo>
                  <a:lnTo>
                    <a:pt x="11425" y="7244"/>
                  </a:lnTo>
                  <a:lnTo>
                    <a:pt x="11417" y="7230"/>
                  </a:lnTo>
                  <a:lnTo>
                    <a:pt x="11408" y="7216"/>
                  </a:lnTo>
                  <a:lnTo>
                    <a:pt x="11399" y="7202"/>
                  </a:lnTo>
                  <a:lnTo>
                    <a:pt x="11388" y="7188"/>
                  </a:lnTo>
                  <a:lnTo>
                    <a:pt x="11376" y="7173"/>
                  </a:lnTo>
                  <a:lnTo>
                    <a:pt x="11363" y="7159"/>
                  </a:lnTo>
                  <a:lnTo>
                    <a:pt x="11352" y="7149"/>
                  </a:lnTo>
                  <a:lnTo>
                    <a:pt x="11341" y="7138"/>
                  </a:lnTo>
                  <a:lnTo>
                    <a:pt x="11330" y="7128"/>
                  </a:lnTo>
                  <a:lnTo>
                    <a:pt x="11318" y="7119"/>
                  </a:lnTo>
                  <a:lnTo>
                    <a:pt x="11308" y="7110"/>
                  </a:lnTo>
                  <a:lnTo>
                    <a:pt x="11296" y="7103"/>
                  </a:lnTo>
                  <a:lnTo>
                    <a:pt x="11284" y="7095"/>
                  </a:lnTo>
                  <a:lnTo>
                    <a:pt x="11272" y="7089"/>
                  </a:lnTo>
                  <a:lnTo>
                    <a:pt x="11260" y="7082"/>
                  </a:lnTo>
                  <a:lnTo>
                    <a:pt x="11247" y="7077"/>
                  </a:lnTo>
                  <a:lnTo>
                    <a:pt x="11236" y="7072"/>
                  </a:lnTo>
                  <a:lnTo>
                    <a:pt x="11224" y="7067"/>
                  </a:lnTo>
                  <a:lnTo>
                    <a:pt x="11211" y="7064"/>
                  </a:lnTo>
                  <a:lnTo>
                    <a:pt x="11199" y="7061"/>
                  </a:lnTo>
                  <a:lnTo>
                    <a:pt x="11186" y="7059"/>
                  </a:lnTo>
                  <a:lnTo>
                    <a:pt x="11174" y="7058"/>
                  </a:lnTo>
                  <a:lnTo>
                    <a:pt x="11162" y="7056"/>
                  </a:lnTo>
                  <a:lnTo>
                    <a:pt x="11150" y="7056"/>
                  </a:lnTo>
                  <a:lnTo>
                    <a:pt x="11137" y="7056"/>
                  </a:lnTo>
                  <a:lnTo>
                    <a:pt x="11125" y="7058"/>
                  </a:lnTo>
                  <a:lnTo>
                    <a:pt x="11113" y="7060"/>
                  </a:lnTo>
                  <a:lnTo>
                    <a:pt x="11101" y="7062"/>
                  </a:lnTo>
                  <a:lnTo>
                    <a:pt x="11089" y="7065"/>
                  </a:lnTo>
                  <a:lnTo>
                    <a:pt x="11077" y="7069"/>
                  </a:lnTo>
                  <a:lnTo>
                    <a:pt x="11065" y="7074"/>
                  </a:lnTo>
                  <a:lnTo>
                    <a:pt x="11053" y="7079"/>
                  </a:lnTo>
                  <a:lnTo>
                    <a:pt x="11042" y="7085"/>
                  </a:lnTo>
                  <a:lnTo>
                    <a:pt x="11031" y="7092"/>
                  </a:lnTo>
                  <a:lnTo>
                    <a:pt x="11020" y="7099"/>
                  </a:lnTo>
                  <a:lnTo>
                    <a:pt x="11008" y="7107"/>
                  </a:lnTo>
                  <a:lnTo>
                    <a:pt x="10997" y="7115"/>
                  </a:lnTo>
                  <a:lnTo>
                    <a:pt x="10987" y="7125"/>
                  </a:lnTo>
                  <a:close/>
                  <a:moveTo>
                    <a:pt x="11257" y="7262"/>
                  </a:moveTo>
                  <a:lnTo>
                    <a:pt x="11269" y="7276"/>
                  </a:lnTo>
                  <a:lnTo>
                    <a:pt x="11281" y="7290"/>
                  </a:lnTo>
                  <a:lnTo>
                    <a:pt x="11290" y="7304"/>
                  </a:lnTo>
                  <a:lnTo>
                    <a:pt x="11299" y="7318"/>
                  </a:lnTo>
                  <a:lnTo>
                    <a:pt x="11308" y="7332"/>
                  </a:lnTo>
                  <a:lnTo>
                    <a:pt x="11314" y="7346"/>
                  </a:lnTo>
                  <a:lnTo>
                    <a:pt x="11319" y="7360"/>
                  </a:lnTo>
                  <a:lnTo>
                    <a:pt x="11324" y="7374"/>
                  </a:lnTo>
                  <a:lnTo>
                    <a:pt x="11326" y="7387"/>
                  </a:lnTo>
                  <a:lnTo>
                    <a:pt x="11328" y="7400"/>
                  </a:lnTo>
                  <a:lnTo>
                    <a:pt x="11328" y="7413"/>
                  </a:lnTo>
                  <a:lnTo>
                    <a:pt x="11326" y="7424"/>
                  </a:lnTo>
                  <a:lnTo>
                    <a:pt x="11323" y="7436"/>
                  </a:lnTo>
                  <a:lnTo>
                    <a:pt x="11317" y="7447"/>
                  </a:lnTo>
                  <a:lnTo>
                    <a:pt x="11311" y="7458"/>
                  </a:lnTo>
                  <a:lnTo>
                    <a:pt x="11302" y="7466"/>
                  </a:lnTo>
                  <a:lnTo>
                    <a:pt x="11293" y="7475"/>
                  </a:lnTo>
                  <a:lnTo>
                    <a:pt x="11282" y="7481"/>
                  </a:lnTo>
                  <a:lnTo>
                    <a:pt x="11270" y="7486"/>
                  </a:lnTo>
                  <a:lnTo>
                    <a:pt x="11258" y="7489"/>
                  </a:lnTo>
                  <a:lnTo>
                    <a:pt x="11246" y="7490"/>
                  </a:lnTo>
                  <a:lnTo>
                    <a:pt x="11233" y="7489"/>
                  </a:lnTo>
                  <a:lnTo>
                    <a:pt x="11221" y="7487"/>
                  </a:lnTo>
                  <a:lnTo>
                    <a:pt x="11208" y="7483"/>
                  </a:lnTo>
                  <a:lnTo>
                    <a:pt x="11194" y="7479"/>
                  </a:lnTo>
                  <a:lnTo>
                    <a:pt x="11180" y="7473"/>
                  </a:lnTo>
                  <a:lnTo>
                    <a:pt x="11167" y="7465"/>
                  </a:lnTo>
                  <a:lnTo>
                    <a:pt x="11153" y="7457"/>
                  </a:lnTo>
                  <a:lnTo>
                    <a:pt x="11140" y="7447"/>
                  </a:lnTo>
                  <a:lnTo>
                    <a:pt x="11126" y="7435"/>
                  </a:lnTo>
                  <a:lnTo>
                    <a:pt x="11113" y="7423"/>
                  </a:lnTo>
                  <a:lnTo>
                    <a:pt x="11100" y="7410"/>
                  </a:lnTo>
                  <a:lnTo>
                    <a:pt x="11091" y="7399"/>
                  </a:lnTo>
                  <a:lnTo>
                    <a:pt x="11080" y="7387"/>
                  </a:lnTo>
                  <a:lnTo>
                    <a:pt x="11070" y="7374"/>
                  </a:lnTo>
                  <a:lnTo>
                    <a:pt x="11062" y="7361"/>
                  </a:lnTo>
                  <a:lnTo>
                    <a:pt x="11054" y="7347"/>
                  </a:lnTo>
                  <a:lnTo>
                    <a:pt x="11047" y="7333"/>
                  </a:lnTo>
                  <a:lnTo>
                    <a:pt x="11040" y="7319"/>
                  </a:lnTo>
                  <a:lnTo>
                    <a:pt x="11036" y="7306"/>
                  </a:lnTo>
                  <a:lnTo>
                    <a:pt x="11033" y="7292"/>
                  </a:lnTo>
                  <a:lnTo>
                    <a:pt x="11031" y="7279"/>
                  </a:lnTo>
                  <a:lnTo>
                    <a:pt x="11031" y="7266"/>
                  </a:lnTo>
                  <a:lnTo>
                    <a:pt x="11032" y="7253"/>
                  </a:lnTo>
                  <a:lnTo>
                    <a:pt x="11036" y="7240"/>
                  </a:lnTo>
                  <a:lnTo>
                    <a:pt x="11041" y="7228"/>
                  </a:lnTo>
                  <a:lnTo>
                    <a:pt x="11045" y="7222"/>
                  </a:lnTo>
                  <a:lnTo>
                    <a:pt x="11049" y="7216"/>
                  </a:lnTo>
                  <a:lnTo>
                    <a:pt x="11053" y="7211"/>
                  </a:lnTo>
                  <a:lnTo>
                    <a:pt x="11058" y="7206"/>
                  </a:lnTo>
                  <a:lnTo>
                    <a:pt x="11069" y="7197"/>
                  </a:lnTo>
                  <a:lnTo>
                    <a:pt x="11080" y="7191"/>
                  </a:lnTo>
                  <a:lnTo>
                    <a:pt x="11092" y="7186"/>
                  </a:lnTo>
                  <a:lnTo>
                    <a:pt x="11105" y="7184"/>
                  </a:lnTo>
                  <a:lnTo>
                    <a:pt x="11116" y="7184"/>
                  </a:lnTo>
                  <a:lnTo>
                    <a:pt x="11129" y="7185"/>
                  </a:lnTo>
                  <a:lnTo>
                    <a:pt x="11143" y="7187"/>
                  </a:lnTo>
                  <a:lnTo>
                    <a:pt x="11156" y="7192"/>
                  </a:lnTo>
                  <a:lnTo>
                    <a:pt x="11169" y="7197"/>
                  </a:lnTo>
                  <a:lnTo>
                    <a:pt x="11183" y="7203"/>
                  </a:lnTo>
                  <a:lnTo>
                    <a:pt x="11196" y="7212"/>
                  </a:lnTo>
                  <a:lnTo>
                    <a:pt x="11209" y="7221"/>
                  </a:lnTo>
                  <a:lnTo>
                    <a:pt x="11222" y="7230"/>
                  </a:lnTo>
                  <a:lnTo>
                    <a:pt x="11233" y="7240"/>
                  </a:lnTo>
                  <a:lnTo>
                    <a:pt x="11245" y="7252"/>
                  </a:lnTo>
                  <a:lnTo>
                    <a:pt x="11257" y="7262"/>
                  </a:lnTo>
                  <a:close/>
                  <a:moveTo>
                    <a:pt x="11551" y="6627"/>
                  </a:moveTo>
                  <a:lnTo>
                    <a:pt x="11541" y="6624"/>
                  </a:lnTo>
                  <a:lnTo>
                    <a:pt x="11530" y="6622"/>
                  </a:lnTo>
                  <a:lnTo>
                    <a:pt x="11519" y="6621"/>
                  </a:lnTo>
                  <a:lnTo>
                    <a:pt x="11508" y="6620"/>
                  </a:lnTo>
                  <a:lnTo>
                    <a:pt x="11498" y="6621"/>
                  </a:lnTo>
                  <a:lnTo>
                    <a:pt x="11487" y="6622"/>
                  </a:lnTo>
                  <a:lnTo>
                    <a:pt x="11476" y="6624"/>
                  </a:lnTo>
                  <a:lnTo>
                    <a:pt x="11465" y="6627"/>
                  </a:lnTo>
                  <a:lnTo>
                    <a:pt x="11456" y="6631"/>
                  </a:lnTo>
                  <a:lnTo>
                    <a:pt x="11446" y="6635"/>
                  </a:lnTo>
                  <a:lnTo>
                    <a:pt x="11436" y="6640"/>
                  </a:lnTo>
                  <a:lnTo>
                    <a:pt x="11427" y="6647"/>
                  </a:lnTo>
                  <a:lnTo>
                    <a:pt x="11417" y="6654"/>
                  </a:lnTo>
                  <a:lnTo>
                    <a:pt x="11408" y="6662"/>
                  </a:lnTo>
                  <a:lnTo>
                    <a:pt x="11400" y="6670"/>
                  </a:lnTo>
                  <a:lnTo>
                    <a:pt x="11392" y="6680"/>
                  </a:lnTo>
                  <a:lnTo>
                    <a:pt x="11384" y="6692"/>
                  </a:lnTo>
                  <a:lnTo>
                    <a:pt x="11375" y="6704"/>
                  </a:lnTo>
                  <a:lnTo>
                    <a:pt x="11369" y="6716"/>
                  </a:lnTo>
                  <a:lnTo>
                    <a:pt x="11363" y="6728"/>
                  </a:lnTo>
                  <a:lnTo>
                    <a:pt x="11359" y="6740"/>
                  </a:lnTo>
                  <a:lnTo>
                    <a:pt x="11356" y="6752"/>
                  </a:lnTo>
                  <a:lnTo>
                    <a:pt x="11354" y="6764"/>
                  </a:lnTo>
                  <a:lnTo>
                    <a:pt x="11353" y="6774"/>
                  </a:lnTo>
                  <a:lnTo>
                    <a:pt x="11352" y="6786"/>
                  </a:lnTo>
                  <a:lnTo>
                    <a:pt x="11352" y="6797"/>
                  </a:lnTo>
                  <a:lnTo>
                    <a:pt x="11352" y="6808"/>
                  </a:lnTo>
                  <a:lnTo>
                    <a:pt x="11353" y="6817"/>
                  </a:lnTo>
                  <a:lnTo>
                    <a:pt x="11357" y="6837"/>
                  </a:lnTo>
                  <a:lnTo>
                    <a:pt x="11361" y="6855"/>
                  </a:lnTo>
                  <a:lnTo>
                    <a:pt x="11360" y="6857"/>
                  </a:lnTo>
                  <a:lnTo>
                    <a:pt x="11298" y="6816"/>
                  </a:lnTo>
                  <a:lnTo>
                    <a:pt x="11221" y="6914"/>
                  </a:lnTo>
                  <a:lnTo>
                    <a:pt x="11251" y="6935"/>
                  </a:lnTo>
                  <a:lnTo>
                    <a:pt x="11282" y="6959"/>
                  </a:lnTo>
                  <a:lnTo>
                    <a:pt x="11316" y="6985"/>
                  </a:lnTo>
                  <a:lnTo>
                    <a:pt x="11353" y="7014"/>
                  </a:lnTo>
                  <a:lnTo>
                    <a:pt x="11653" y="7252"/>
                  </a:lnTo>
                  <a:lnTo>
                    <a:pt x="11742" y="7140"/>
                  </a:lnTo>
                  <a:lnTo>
                    <a:pt x="11483" y="6934"/>
                  </a:lnTo>
                  <a:lnTo>
                    <a:pt x="11473" y="6926"/>
                  </a:lnTo>
                  <a:lnTo>
                    <a:pt x="11464" y="6916"/>
                  </a:lnTo>
                  <a:lnTo>
                    <a:pt x="11457" y="6907"/>
                  </a:lnTo>
                  <a:lnTo>
                    <a:pt x="11450" y="6898"/>
                  </a:lnTo>
                  <a:lnTo>
                    <a:pt x="11445" y="6888"/>
                  </a:lnTo>
                  <a:lnTo>
                    <a:pt x="11441" y="6879"/>
                  </a:lnTo>
                  <a:lnTo>
                    <a:pt x="11437" y="6870"/>
                  </a:lnTo>
                  <a:lnTo>
                    <a:pt x="11435" y="6860"/>
                  </a:lnTo>
                  <a:lnTo>
                    <a:pt x="11434" y="6851"/>
                  </a:lnTo>
                  <a:lnTo>
                    <a:pt x="11434" y="6842"/>
                  </a:lnTo>
                  <a:lnTo>
                    <a:pt x="11435" y="6833"/>
                  </a:lnTo>
                  <a:lnTo>
                    <a:pt x="11437" y="6825"/>
                  </a:lnTo>
                  <a:lnTo>
                    <a:pt x="11440" y="6817"/>
                  </a:lnTo>
                  <a:lnTo>
                    <a:pt x="11443" y="6810"/>
                  </a:lnTo>
                  <a:lnTo>
                    <a:pt x="11446" y="6803"/>
                  </a:lnTo>
                  <a:lnTo>
                    <a:pt x="11450" y="6797"/>
                  </a:lnTo>
                  <a:lnTo>
                    <a:pt x="11458" y="6789"/>
                  </a:lnTo>
                  <a:lnTo>
                    <a:pt x="11464" y="6783"/>
                  </a:lnTo>
                  <a:lnTo>
                    <a:pt x="11473" y="6778"/>
                  </a:lnTo>
                  <a:lnTo>
                    <a:pt x="11480" y="6774"/>
                  </a:lnTo>
                  <a:lnTo>
                    <a:pt x="11489" y="6771"/>
                  </a:lnTo>
                  <a:lnTo>
                    <a:pt x="11498" y="6770"/>
                  </a:lnTo>
                  <a:lnTo>
                    <a:pt x="11506" y="6770"/>
                  </a:lnTo>
                  <a:lnTo>
                    <a:pt x="11515" y="6770"/>
                  </a:lnTo>
                  <a:lnTo>
                    <a:pt x="11524" y="6772"/>
                  </a:lnTo>
                  <a:lnTo>
                    <a:pt x="11533" y="6775"/>
                  </a:lnTo>
                  <a:lnTo>
                    <a:pt x="11543" y="6779"/>
                  </a:lnTo>
                  <a:lnTo>
                    <a:pt x="11552" y="6783"/>
                  </a:lnTo>
                  <a:lnTo>
                    <a:pt x="11562" y="6788"/>
                  </a:lnTo>
                  <a:lnTo>
                    <a:pt x="11572" y="6795"/>
                  </a:lnTo>
                  <a:lnTo>
                    <a:pt x="11581" y="6801"/>
                  </a:lnTo>
                  <a:lnTo>
                    <a:pt x="11591" y="6809"/>
                  </a:lnTo>
                  <a:lnTo>
                    <a:pt x="11845" y="7010"/>
                  </a:lnTo>
                  <a:lnTo>
                    <a:pt x="11935" y="6898"/>
                  </a:lnTo>
                  <a:lnTo>
                    <a:pt x="11673" y="6691"/>
                  </a:lnTo>
                  <a:lnTo>
                    <a:pt x="11662" y="6682"/>
                  </a:lnTo>
                  <a:lnTo>
                    <a:pt x="11653" y="6672"/>
                  </a:lnTo>
                  <a:lnTo>
                    <a:pt x="11646" y="6664"/>
                  </a:lnTo>
                  <a:lnTo>
                    <a:pt x="11639" y="6654"/>
                  </a:lnTo>
                  <a:lnTo>
                    <a:pt x="11634" y="6645"/>
                  </a:lnTo>
                  <a:lnTo>
                    <a:pt x="11630" y="6636"/>
                  </a:lnTo>
                  <a:lnTo>
                    <a:pt x="11626" y="6626"/>
                  </a:lnTo>
                  <a:lnTo>
                    <a:pt x="11625" y="6618"/>
                  </a:lnTo>
                  <a:lnTo>
                    <a:pt x="11624" y="6609"/>
                  </a:lnTo>
                  <a:lnTo>
                    <a:pt x="11624" y="6601"/>
                  </a:lnTo>
                  <a:lnTo>
                    <a:pt x="11625" y="6592"/>
                  </a:lnTo>
                  <a:lnTo>
                    <a:pt x="11627" y="6584"/>
                  </a:lnTo>
                  <a:lnTo>
                    <a:pt x="11630" y="6577"/>
                  </a:lnTo>
                  <a:lnTo>
                    <a:pt x="11633" y="6569"/>
                  </a:lnTo>
                  <a:lnTo>
                    <a:pt x="11637" y="6563"/>
                  </a:lnTo>
                  <a:lnTo>
                    <a:pt x="11641" y="6557"/>
                  </a:lnTo>
                  <a:lnTo>
                    <a:pt x="11648" y="6548"/>
                  </a:lnTo>
                  <a:lnTo>
                    <a:pt x="11655" y="6542"/>
                  </a:lnTo>
                  <a:lnTo>
                    <a:pt x="11663" y="6537"/>
                  </a:lnTo>
                  <a:lnTo>
                    <a:pt x="11672" y="6533"/>
                  </a:lnTo>
                  <a:lnTo>
                    <a:pt x="11680" y="6531"/>
                  </a:lnTo>
                  <a:lnTo>
                    <a:pt x="11689" y="6530"/>
                  </a:lnTo>
                  <a:lnTo>
                    <a:pt x="11698" y="6530"/>
                  </a:lnTo>
                  <a:lnTo>
                    <a:pt x="11708" y="6531"/>
                  </a:lnTo>
                  <a:lnTo>
                    <a:pt x="11718" y="6533"/>
                  </a:lnTo>
                  <a:lnTo>
                    <a:pt x="11727" y="6536"/>
                  </a:lnTo>
                  <a:lnTo>
                    <a:pt x="11738" y="6540"/>
                  </a:lnTo>
                  <a:lnTo>
                    <a:pt x="11749" y="6545"/>
                  </a:lnTo>
                  <a:lnTo>
                    <a:pt x="11760" y="6551"/>
                  </a:lnTo>
                  <a:lnTo>
                    <a:pt x="11771" y="6559"/>
                  </a:lnTo>
                  <a:lnTo>
                    <a:pt x="11782" y="6566"/>
                  </a:lnTo>
                  <a:lnTo>
                    <a:pt x="11794" y="6575"/>
                  </a:lnTo>
                  <a:lnTo>
                    <a:pt x="12038" y="6768"/>
                  </a:lnTo>
                  <a:lnTo>
                    <a:pt x="12126" y="6656"/>
                  </a:lnTo>
                  <a:lnTo>
                    <a:pt x="11865" y="6449"/>
                  </a:lnTo>
                  <a:lnTo>
                    <a:pt x="11842" y="6432"/>
                  </a:lnTo>
                  <a:lnTo>
                    <a:pt x="11820" y="6417"/>
                  </a:lnTo>
                  <a:lnTo>
                    <a:pt x="11797" y="6405"/>
                  </a:lnTo>
                  <a:lnTo>
                    <a:pt x="11777" y="6396"/>
                  </a:lnTo>
                  <a:lnTo>
                    <a:pt x="11756" y="6388"/>
                  </a:lnTo>
                  <a:lnTo>
                    <a:pt x="11736" y="6384"/>
                  </a:lnTo>
                  <a:lnTo>
                    <a:pt x="11718" y="6381"/>
                  </a:lnTo>
                  <a:lnTo>
                    <a:pt x="11698" y="6380"/>
                  </a:lnTo>
                  <a:lnTo>
                    <a:pt x="11681" y="6382"/>
                  </a:lnTo>
                  <a:lnTo>
                    <a:pt x="11664" y="6385"/>
                  </a:lnTo>
                  <a:lnTo>
                    <a:pt x="11649" y="6390"/>
                  </a:lnTo>
                  <a:lnTo>
                    <a:pt x="11634" y="6397"/>
                  </a:lnTo>
                  <a:lnTo>
                    <a:pt x="11619" y="6405"/>
                  </a:lnTo>
                  <a:lnTo>
                    <a:pt x="11606" y="6416"/>
                  </a:lnTo>
                  <a:lnTo>
                    <a:pt x="11593" y="6428"/>
                  </a:lnTo>
                  <a:lnTo>
                    <a:pt x="11581" y="6441"/>
                  </a:lnTo>
                  <a:lnTo>
                    <a:pt x="11575" y="6450"/>
                  </a:lnTo>
                  <a:lnTo>
                    <a:pt x="11568" y="6460"/>
                  </a:lnTo>
                  <a:lnTo>
                    <a:pt x="11563" y="6470"/>
                  </a:lnTo>
                  <a:lnTo>
                    <a:pt x="11558" y="6479"/>
                  </a:lnTo>
                  <a:lnTo>
                    <a:pt x="11553" y="6490"/>
                  </a:lnTo>
                  <a:lnTo>
                    <a:pt x="11549" y="6500"/>
                  </a:lnTo>
                  <a:lnTo>
                    <a:pt x="11546" y="6512"/>
                  </a:lnTo>
                  <a:lnTo>
                    <a:pt x="11544" y="6522"/>
                  </a:lnTo>
                  <a:lnTo>
                    <a:pt x="11542" y="6534"/>
                  </a:lnTo>
                  <a:lnTo>
                    <a:pt x="11541" y="6546"/>
                  </a:lnTo>
                  <a:lnTo>
                    <a:pt x="11541" y="6559"/>
                  </a:lnTo>
                  <a:lnTo>
                    <a:pt x="11542" y="6571"/>
                  </a:lnTo>
                  <a:lnTo>
                    <a:pt x="11543" y="6584"/>
                  </a:lnTo>
                  <a:lnTo>
                    <a:pt x="11545" y="6597"/>
                  </a:lnTo>
                  <a:lnTo>
                    <a:pt x="11548" y="6611"/>
                  </a:lnTo>
                  <a:lnTo>
                    <a:pt x="11552" y="6625"/>
                  </a:lnTo>
                  <a:lnTo>
                    <a:pt x="11551" y="6627"/>
                  </a:lnTo>
                  <a:close/>
                  <a:moveTo>
                    <a:pt x="12009" y="5926"/>
                  </a:moveTo>
                  <a:lnTo>
                    <a:pt x="11997" y="5925"/>
                  </a:lnTo>
                  <a:lnTo>
                    <a:pt x="11986" y="5926"/>
                  </a:lnTo>
                  <a:lnTo>
                    <a:pt x="11975" y="5926"/>
                  </a:lnTo>
                  <a:lnTo>
                    <a:pt x="11965" y="5928"/>
                  </a:lnTo>
                  <a:lnTo>
                    <a:pt x="11954" y="5930"/>
                  </a:lnTo>
                  <a:lnTo>
                    <a:pt x="11944" y="5933"/>
                  </a:lnTo>
                  <a:lnTo>
                    <a:pt x="11935" y="5938"/>
                  </a:lnTo>
                  <a:lnTo>
                    <a:pt x="11925" y="5943"/>
                  </a:lnTo>
                  <a:lnTo>
                    <a:pt x="11915" y="5948"/>
                  </a:lnTo>
                  <a:lnTo>
                    <a:pt x="11907" y="5955"/>
                  </a:lnTo>
                  <a:lnTo>
                    <a:pt x="11898" y="5962"/>
                  </a:lnTo>
                  <a:lnTo>
                    <a:pt x="11891" y="5970"/>
                  </a:lnTo>
                  <a:lnTo>
                    <a:pt x="11883" y="5978"/>
                  </a:lnTo>
                  <a:lnTo>
                    <a:pt x="11875" y="5988"/>
                  </a:lnTo>
                  <a:lnTo>
                    <a:pt x="11869" y="5999"/>
                  </a:lnTo>
                  <a:lnTo>
                    <a:pt x="11864" y="6009"/>
                  </a:lnTo>
                  <a:lnTo>
                    <a:pt x="11857" y="6022"/>
                  </a:lnTo>
                  <a:lnTo>
                    <a:pt x="11852" y="6036"/>
                  </a:lnTo>
                  <a:lnTo>
                    <a:pt x="11848" y="6049"/>
                  </a:lnTo>
                  <a:lnTo>
                    <a:pt x="11845" y="6062"/>
                  </a:lnTo>
                  <a:lnTo>
                    <a:pt x="11843" y="6075"/>
                  </a:lnTo>
                  <a:lnTo>
                    <a:pt x="11842" y="6087"/>
                  </a:lnTo>
                  <a:lnTo>
                    <a:pt x="11842" y="6099"/>
                  </a:lnTo>
                  <a:lnTo>
                    <a:pt x="11843" y="6110"/>
                  </a:lnTo>
                  <a:lnTo>
                    <a:pt x="11844" y="6121"/>
                  </a:lnTo>
                  <a:lnTo>
                    <a:pt x="11847" y="6132"/>
                  </a:lnTo>
                  <a:lnTo>
                    <a:pt x="11850" y="6143"/>
                  </a:lnTo>
                  <a:lnTo>
                    <a:pt x="11852" y="6152"/>
                  </a:lnTo>
                  <a:lnTo>
                    <a:pt x="11859" y="6170"/>
                  </a:lnTo>
                  <a:lnTo>
                    <a:pt x="11868" y="6186"/>
                  </a:lnTo>
                  <a:lnTo>
                    <a:pt x="11867" y="6189"/>
                  </a:lnTo>
                  <a:lnTo>
                    <a:pt x="11798" y="6162"/>
                  </a:lnTo>
                  <a:lnTo>
                    <a:pt x="11741" y="6272"/>
                  </a:lnTo>
                  <a:lnTo>
                    <a:pt x="11776" y="6288"/>
                  </a:lnTo>
                  <a:lnTo>
                    <a:pt x="11811" y="6304"/>
                  </a:lnTo>
                  <a:lnTo>
                    <a:pt x="11850" y="6323"/>
                  </a:lnTo>
                  <a:lnTo>
                    <a:pt x="11891" y="6344"/>
                  </a:lnTo>
                  <a:lnTo>
                    <a:pt x="12233" y="6518"/>
                  </a:lnTo>
                  <a:lnTo>
                    <a:pt x="12298" y="6390"/>
                  </a:lnTo>
                  <a:lnTo>
                    <a:pt x="12003" y="6240"/>
                  </a:lnTo>
                  <a:lnTo>
                    <a:pt x="11991" y="6234"/>
                  </a:lnTo>
                  <a:lnTo>
                    <a:pt x="11981" y="6227"/>
                  </a:lnTo>
                  <a:lnTo>
                    <a:pt x="11972" y="6220"/>
                  </a:lnTo>
                  <a:lnTo>
                    <a:pt x="11964" y="6211"/>
                  </a:lnTo>
                  <a:lnTo>
                    <a:pt x="11956" y="6204"/>
                  </a:lnTo>
                  <a:lnTo>
                    <a:pt x="11951" y="6195"/>
                  </a:lnTo>
                  <a:lnTo>
                    <a:pt x="11945" y="6186"/>
                  </a:lnTo>
                  <a:lnTo>
                    <a:pt x="11942" y="6177"/>
                  </a:lnTo>
                  <a:lnTo>
                    <a:pt x="11939" y="6168"/>
                  </a:lnTo>
                  <a:lnTo>
                    <a:pt x="11938" y="6160"/>
                  </a:lnTo>
                  <a:lnTo>
                    <a:pt x="11937" y="6151"/>
                  </a:lnTo>
                  <a:lnTo>
                    <a:pt x="11936" y="6143"/>
                  </a:lnTo>
                  <a:lnTo>
                    <a:pt x="11937" y="6134"/>
                  </a:lnTo>
                  <a:lnTo>
                    <a:pt x="11939" y="6126"/>
                  </a:lnTo>
                  <a:lnTo>
                    <a:pt x="11941" y="6119"/>
                  </a:lnTo>
                  <a:lnTo>
                    <a:pt x="11944" y="6112"/>
                  </a:lnTo>
                  <a:lnTo>
                    <a:pt x="11949" y="6103"/>
                  </a:lnTo>
                  <a:lnTo>
                    <a:pt x="11955" y="6095"/>
                  </a:lnTo>
                  <a:lnTo>
                    <a:pt x="11961" y="6089"/>
                  </a:lnTo>
                  <a:lnTo>
                    <a:pt x="11969" y="6084"/>
                  </a:lnTo>
                  <a:lnTo>
                    <a:pt x="11976" y="6079"/>
                  </a:lnTo>
                  <a:lnTo>
                    <a:pt x="11984" y="6077"/>
                  </a:lnTo>
                  <a:lnTo>
                    <a:pt x="11993" y="6075"/>
                  </a:lnTo>
                  <a:lnTo>
                    <a:pt x="12002" y="6074"/>
                  </a:lnTo>
                  <a:lnTo>
                    <a:pt x="12011" y="6074"/>
                  </a:lnTo>
                  <a:lnTo>
                    <a:pt x="12020" y="6075"/>
                  </a:lnTo>
                  <a:lnTo>
                    <a:pt x="12031" y="6076"/>
                  </a:lnTo>
                  <a:lnTo>
                    <a:pt x="12041" y="6078"/>
                  </a:lnTo>
                  <a:lnTo>
                    <a:pt x="12052" y="6081"/>
                  </a:lnTo>
                  <a:lnTo>
                    <a:pt x="12062" y="6086"/>
                  </a:lnTo>
                  <a:lnTo>
                    <a:pt x="12073" y="6090"/>
                  </a:lnTo>
                  <a:lnTo>
                    <a:pt x="12084" y="6095"/>
                  </a:lnTo>
                  <a:lnTo>
                    <a:pt x="12374" y="6242"/>
                  </a:lnTo>
                  <a:lnTo>
                    <a:pt x="12438" y="6115"/>
                  </a:lnTo>
                  <a:lnTo>
                    <a:pt x="12141" y="5964"/>
                  </a:lnTo>
                  <a:lnTo>
                    <a:pt x="12129" y="5957"/>
                  </a:lnTo>
                  <a:lnTo>
                    <a:pt x="12118" y="5950"/>
                  </a:lnTo>
                  <a:lnTo>
                    <a:pt x="12108" y="5943"/>
                  </a:lnTo>
                  <a:lnTo>
                    <a:pt x="12100" y="5935"/>
                  </a:lnTo>
                  <a:lnTo>
                    <a:pt x="12093" y="5927"/>
                  </a:lnTo>
                  <a:lnTo>
                    <a:pt x="12087" y="5918"/>
                  </a:lnTo>
                  <a:lnTo>
                    <a:pt x="12083" y="5911"/>
                  </a:lnTo>
                  <a:lnTo>
                    <a:pt x="12079" y="5902"/>
                  </a:lnTo>
                  <a:lnTo>
                    <a:pt x="12076" y="5894"/>
                  </a:lnTo>
                  <a:lnTo>
                    <a:pt x="12075" y="5885"/>
                  </a:lnTo>
                  <a:lnTo>
                    <a:pt x="12074" y="5876"/>
                  </a:lnTo>
                  <a:lnTo>
                    <a:pt x="12074" y="5869"/>
                  </a:lnTo>
                  <a:lnTo>
                    <a:pt x="12075" y="5860"/>
                  </a:lnTo>
                  <a:lnTo>
                    <a:pt x="12077" y="5853"/>
                  </a:lnTo>
                  <a:lnTo>
                    <a:pt x="12079" y="5845"/>
                  </a:lnTo>
                  <a:lnTo>
                    <a:pt x="12083" y="5839"/>
                  </a:lnTo>
                  <a:lnTo>
                    <a:pt x="12088" y="5829"/>
                  </a:lnTo>
                  <a:lnTo>
                    <a:pt x="12095" y="5822"/>
                  </a:lnTo>
                  <a:lnTo>
                    <a:pt x="12101" y="5815"/>
                  </a:lnTo>
                  <a:lnTo>
                    <a:pt x="12107" y="5810"/>
                  </a:lnTo>
                  <a:lnTo>
                    <a:pt x="12116" y="5806"/>
                  </a:lnTo>
                  <a:lnTo>
                    <a:pt x="12125" y="5802"/>
                  </a:lnTo>
                  <a:lnTo>
                    <a:pt x="12133" y="5800"/>
                  </a:lnTo>
                  <a:lnTo>
                    <a:pt x="12143" y="5800"/>
                  </a:lnTo>
                  <a:lnTo>
                    <a:pt x="12152" y="5800"/>
                  </a:lnTo>
                  <a:lnTo>
                    <a:pt x="12163" y="5801"/>
                  </a:lnTo>
                  <a:lnTo>
                    <a:pt x="12175" y="5804"/>
                  </a:lnTo>
                  <a:lnTo>
                    <a:pt x="12186" y="5807"/>
                  </a:lnTo>
                  <a:lnTo>
                    <a:pt x="12198" y="5810"/>
                  </a:lnTo>
                  <a:lnTo>
                    <a:pt x="12210" y="5815"/>
                  </a:lnTo>
                  <a:lnTo>
                    <a:pt x="12223" y="5821"/>
                  </a:lnTo>
                  <a:lnTo>
                    <a:pt x="12236" y="5827"/>
                  </a:lnTo>
                  <a:lnTo>
                    <a:pt x="12513" y="5968"/>
                  </a:lnTo>
                  <a:lnTo>
                    <a:pt x="12578" y="5840"/>
                  </a:lnTo>
                  <a:lnTo>
                    <a:pt x="12280" y="5689"/>
                  </a:lnTo>
                  <a:lnTo>
                    <a:pt x="12254" y="5677"/>
                  </a:lnTo>
                  <a:lnTo>
                    <a:pt x="12230" y="5667"/>
                  </a:lnTo>
                  <a:lnTo>
                    <a:pt x="12206" y="5660"/>
                  </a:lnTo>
                  <a:lnTo>
                    <a:pt x="12184" y="5654"/>
                  </a:lnTo>
                  <a:lnTo>
                    <a:pt x="12162" y="5651"/>
                  </a:lnTo>
                  <a:lnTo>
                    <a:pt x="12142" y="5650"/>
                  </a:lnTo>
                  <a:lnTo>
                    <a:pt x="12122" y="5651"/>
                  </a:lnTo>
                  <a:lnTo>
                    <a:pt x="12104" y="5654"/>
                  </a:lnTo>
                  <a:lnTo>
                    <a:pt x="12087" y="5659"/>
                  </a:lnTo>
                  <a:lnTo>
                    <a:pt x="12071" y="5666"/>
                  </a:lnTo>
                  <a:lnTo>
                    <a:pt x="12057" y="5674"/>
                  </a:lnTo>
                  <a:lnTo>
                    <a:pt x="12043" y="5684"/>
                  </a:lnTo>
                  <a:lnTo>
                    <a:pt x="12031" y="5695"/>
                  </a:lnTo>
                  <a:lnTo>
                    <a:pt x="12020" y="5708"/>
                  </a:lnTo>
                  <a:lnTo>
                    <a:pt x="12010" y="5722"/>
                  </a:lnTo>
                  <a:lnTo>
                    <a:pt x="12001" y="5738"/>
                  </a:lnTo>
                  <a:lnTo>
                    <a:pt x="11997" y="5748"/>
                  </a:lnTo>
                  <a:lnTo>
                    <a:pt x="11993" y="5758"/>
                  </a:lnTo>
                  <a:lnTo>
                    <a:pt x="11988" y="5769"/>
                  </a:lnTo>
                  <a:lnTo>
                    <a:pt x="11985" y="5780"/>
                  </a:lnTo>
                  <a:lnTo>
                    <a:pt x="11983" y="5791"/>
                  </a:lnTo>
                  <a:lnTo>
                    <a:pt x="11982" y="5801"/>
                  </a:lnTo>
                  <a:lnTo>
                    <a:pt x="11981" y="5813"/>
                  </a:lnTo>
                  <a:lnTo>
                    <a:pt x="11981" y="5825"/>
                  </a:lnTo>
                  <a:lnTo>
                    <a:pt x="11981" y="5837"/>
                  </a:lnTo>
                  <a:lnTo>
                    <a:pt x="11982" y="5849"/>
                  </a:lnTo>
                  <a:lnTo>
                    <a:pt x="11985" y="5860"/>
                  </a:lnTo>
                  <a:lnTo>
                    <a:pt x="11988" y="5873"/>
                  </a:lnTo>
                  <a:lnTo>
                    <a:pt x="11991" y="5885"/>
                  </a:lnTo>
                  <a:lnTo>
                    <a:pt x="11997" y="5898"/>
                  </a:lnTo>
                  <a:lnTo>
                    <a:pt x="12002" y="5911"/>
                  </a:lnTo>
                  <a:lnTo>
                    <a:pt x="12010" y="5924"/>
                  </a:lnTo>
                  <a:lnTo>
                    <a:pt x="12009" y="5926"/>
                  </a:lnTo>
                  <a:close/>
                  <a:moveTo>
                    <a:pt x="12237" y="5210"/>
                  </a:moveTo>
                  <a:lnTo>
                    <a:pt x="12557" y="5318"/>
                  </a:lnTo>
                  <a:lnTo>
                    <a:pt x="12568" y="5322"/>
                  </a:lnTo>
                  <a:lnTo>
                    <a:pt x="12579" y="5327"/>
                  </a:lnTo>
                  <a:lnTo>
                    <a:pt x="12587" y="5333"/>
                  </a:lnTo>
                  <a:lnTo>
                    <a:pt x="12596" y="5338"/>
                  </a:lnTo>
                  <a:lnTo>
                    <a:pt x="12602" y="5345"/>
                  </a:lnTo>
                  <a:lnTo>
                    <a:pt x="12610" y="5352"/>
                  </a:lnTo>
                  <a:lnTo>
                    <a:pt x="12615" y="5359"/>
                  </a:lnTo>
                  <a:lnTo>
                    <a:pt x="12619" y="5367"/>
                  </a:lnTo>
                  <a:lnTo>
                    <a:pt x="12624" y="5375"/>
                  </a:lnTo>
                  <a:lnTo>
                    <a:pt x="12627" y="5384"/>
                  </a:lnTo>
                  <a:lnTo>
                    <a:pt x="12629" y="5393"/>
                  </a:lnTo>
                  <a:lnTo>
                    <a:pt x="12630" y="5401"/>
                  </a:lnTo>
                  <a:lnTo>
                    <a:pt x="12630" y="5410"/>
                  </a:lnTo>
                  <a:lnTo>
                    <a:pt x="12630" y="5418"/>
                  </a:lnTo>
                  <a:lnTo>
                    <a:pt x="12629" y="5427"/>
                  </a:lnTo>
                  <a:lnTo>
                    <a:pt x="12626" y="5436"/>
                  </a:lnTo>
                  <a:lnTo>
                    <a:pt x="12623" y="5445"/>
                  </a:lnTo>
                  <a:lnTo>
                    <a:pt x="12617" y="5455"/>
                  </a:lnTo>
                  <a:lnTo>
                    <a:pt x="12612" y="5462"/>
                  </a:lnTo>
                  <a:lnTo>
                    <a:pt x="12606" y="5469"/>
                  </a:lnTo>
                  <a:lnTo>
                    <a:pt x="12598" y="5474"/>
                  </a:lnTo>
                  <a:lnTo>
                    <a:pt x="12589" y="5480"/>
                  </a:lnTo>
                  <a:lnTo>
                    <a:pt x="12581" y="5483"/>
                  </a:lnTo>
                  <a:lnTo>
                    <a:pt x="12571" y="5485"/>
                  </a:lnTo>
                  <a:lnTo>
                    <a:pt x="12562" y="5487"/>
                  </a:lnTo>
                  <a:lnTo>
                    <a:pt x="12550" y="5487"/>
                  </a:lnTo>
                  <a:lnTo>
                    <a:pt x="12539" y="5487"/>
                  </a:lnTo>
                  <a:lnTo>
                    <a:pt x="12526" y="5486"/>
                  </a:lnTo>
                  <a:lnTo>
                    <a:pt x="12513" y="5484"/>
                  </a:lnTo>
                  <a:lnTo>
                    <a:pt x="12500" y="5481"/>
                  </a:lnTo>
                  <a:lnTo>
                    <a:pt x="12486" y="5476"/>
                  </a:lnTo>
                  <a:lnTo>
                    <a:pt x="12471" y="5472"/>
                  </a:lnTo>
                  <a:lnTo>
                    <a:pt x="12181" y="5375"/>
                  </a:lnTo>
                  <a:lnTo>
                    <a:pt x="12135" y="5514"/>
                  </a:lnTo>
                  <a:lnTo>
                    <a:pt x="12446" y="5617"/>
                  </a:lnTo>
                  <a:lnTo>
                    <a:pt x="12475" y="5627"/>
                  </a:lnTo>
                  <a:lnTo>
                    <a:pt x="12501" y="5633"/>
                  </a:lnTo>
                  <a:lnTo>
                    <a:pt x="12526" y="5637"/>
                  </a:lnTo>
                  <a:lnTo>
                    <a:pt x="12551" y="5639"/>
                  </a:lnTo>
                  <a:lnTo>
                    <a:pt x="12572" y="5639"/>
                  </a:lnTo>
                  <a:lnTo>
                    <a:pt x="12594" y="5637"/>
                  </a:lnTo>
                  <a:lnTo>
                    <a:pt x="12612" y="5634"/>
                  </a:lnTo>
                  <a:lnTo>
                    <a:pt x="12630" y="5628"/>
                  </a:lnTo>
                  <a:lnTo>
                    <a:pt x="12639" y="5624"/>
                  </a:lnTo>
                  <a:lnTo>
                    <a:pt x="12646" y="5620"/>
                  </a:lnTo>
                  <a:lnTo>
                    <a:pt x="12654" y="5616"/>
                  </a:lnTo>
                  <a:lnTo>
                    <a:pt x="12661" y="5611"/>
                  </a:lnTo>
                  <a:lnTo>
                    <a:pt x="12675" y="5601"/>
                  </a:lnTo>
                  <a:lnTo>
                    <a:pt x="12687" y="5589"/>
                  </a:lnTo>
                  <a:lnTo>
                    <a:pt x="12698" y="5575"/>
                  </a:lnTo>
                  <a:lnTo>
                    <a:pt x="12708" y="5560"/>
                  </a:lnTo>
                  <a:lnTo>
                    <a:pt x="12715" y="5543"/>
                  </a:lnTo>
                  <a:lnTo>
                    <a:pt x="12723" y="5525"/>
                  </a:lnTo>
                  <a:lnTo>
                    <a:pt x="12727" y="5510"/>
                  </a:lnTo>
                  <a:lnTo>
                    <a:pt x="12730" y="5496"/>
                  </a:lnTo>
                  <a:lnTo>
                    <a:pt x="12732" y="5482"/>
                  </a:lnTo>
                  <a:lnTo>
                    <a:pt x="12733" y="5468"/>
                  </a:lnTo>
                  <a:lnTo>
                    <a:pt x="12733" y="5455"/>
                  </a:lnTo>
                  <a:lnTo>
                    <a:pt x="12732" y="5442"/>
                  </a:lnTo>
                  <a:lnTo>
                    <a:pt x="12730" y="5430"/>
                  </a:lnTo>
                  <a:lnTo>
                    <a:pt x="12728" y="5419"/>
                  </a:lnTo>
                  <a:lnTo>
                    <a:pt x="12725" y="5408"/>
                  </a:lnTo>
                  <a:lnTo>
                    <a:pt x="12721" y="5398"/>
                  </a:lnTo>
                  <a:lnTo>
                    <a:pt x="12717" y="5388"/>
                  </a:lnTo>
                  <a:lnTo>
                    <a:pt x="12713" y="5379"/>
                  </a:lnTo>
                  <a:lnTo>
                    <a:pt x="12703" y="5363"/>
                  </a:lnTo>
                  <a:lnTo>
                    <a:pt x="12694" y="5349"/>
                  </a:lnTo>
                  <a:lnTo>
                    <a:pt x="12694" y="5345"/>
                  </a:lnTo>
                  <a:lnTo>
                    <a:pt x="12766" y="5363"/>
                  </a:lnTo>
                  <a:lnTo>
                    <a:pt x="12806" y="5242"/>
                  </a:lnTo>
                  <a:lnTo>
                    <a:pt x="12771" y="5232"/>
                  </a:lnTo>
                  <a:lnTo>
                    <a:pt x="12732" y="5221"/>
                  </a:lnTo>
                  <a:lnTo>
                    <a:pt x="12690" y="5208"/>
                  </a:lnTo>
                  <a:lnTo>
                    <a:pt x="12645" y="5193"/>
                  </a:lnTo>
                  <a:lnTo>
                    <a:pt x="12283" y="5072"/>
                  </a:lnTo>
                  <a:lnTo>
                    <a:pt x="12237" y="5210"/>
                  </a:lnTo>
                  <a:close/>
                  <a:moveTo>
                    <a:pt x="12433" y="4837"/>
                  </a:moveTo>
                  <a:lnTo>
                    <a:pt x="12360" y="4825"/>
                  </a:lnTo>
                  <a:lnTo>
                    <a:pt x="12327" y="4947"/>
                  </a:lnTo>
                  <a:lnTo>
                    <a:pt x="12364" y="4956"/>
                  </a:lnTo>
                  <a:lnTo>
                    <a:pt x="12403" y="4965"/>
                  </a:lnTo>
                  <a:lnTo>
                    <a:pt x="12443" y="4974"/>
                  </a:lnTo>
                  <a:lnTo>
                    <a:pt x="12489" y="4985"/>
                  </a:lnTo>
                  <a:lnTo>
                    <a:pt x="12861" y="5082"/>
                  </a:lnTo>
                  <a:lnTo>
                    <a:pt x="12898" y="4940"/>
                  </a:lnTo>
                  <a:lnTo>
                    <a:pt x="12581" y="4858"/>
                  </a:lnTo>
                  <a:lnTo>
                    <a:pt x="12566" y="4854"/>
                  </a:lnTo>
                  <a:lnTo>
                    <a:pt x="12553" y="4849"/>
                  </a:lnTo>
                  <a:lnTo>
                    <a:pt x="12542" y="4842"/>
                  </a:lnTo>
                  <a:lnTo>
                    <a:pt x="12531" y="4836"/>
                  </a:lnTo>
                  <a:lnTo>
                    <a:pt x="12523" y="4829"/>
                  </a:lnTo>
                  <a:lnTo>
                    <a:pt x="12515" y="4821"/>
                  </a:lnTo>
                  <a:lnTo>
                    <a:pt x="12509" y="4813"/>
                  </a:lnTo>
                  <a:lnTo>
                    <a:pt x="12504" y="4805"/>
                  </a:lnTo>
                  <a:lnTo>
                    <a:pt x="12499" y="4796"/>
                  </a:lnTo>
                  <a:lnTo>
                    <a:pt x="12496" y="4788"/>
                  </a:lnTo>
                  <a:lnTo>
                    <a:pt x="12493" y="4779"/>
                  </a:lnTo>
                  <a:lnTo>
                    <a:pt x="12492" y="4770"/>
                  </a:lnTo>
                  <a:lnTo>
                    <a:pt x="12491" y="4762"/>
                  </a:lnTo>
                  <a:lnTo>
                    <a:pt x="12492" y="4754"/>
                  </a:lnTo>
                  <a:lnTo>
                    <a:pt x="12492" y="4747"/>
                  </a:lnTo>
                  <a:lnTo>
                    <a:pt x="12494" y="4739"/>
                  </a:lnTo>
                  <a:lnTo>
                    <a:pt x="12497" y="4729"/>
                  </a:lnTo>
                  <a:lnTo>
                    <a:pt x="12501" y="4719"/>
                  </a:lnTo>
                  <a:lnTo>
                    <a:pt x="12507" y="4710"/>
                  </a:lnTo>
                  <a:lnTo>
                    <a:pt x="12512" y="4703"/>
                  </a:lnTo>
                  <a:lnTo>
                    <a:pt x="12520" y="4698"/>
                  </a:lnTo>
                  <a:lnTo>
                    <a:pt x="12527" y="4692"/>
                  </a:lnTo>
                  <a:lnTo>
                    <a:pt x="12535" y="4688"/>
                  </a:lnTo>
                  <a:lnTo>
                    <a:pt x="12544" y="4685"/>
                  </a:lnTo>
                  <a:lnTo>
                    <a:pt x="12553" y="4682"/>
                  </a:lnTo>
                  <a:lnTo>
                    <a:pt x="12564" y="4680"/>
                  </a:lnTo>
                  <a:lnTo>
                    <a:pt x="12573" y="4680"/>
                  </a:lnTo>
                  <a:lnTo>
                    <a:pt x="12584" y="4680"/>
                  </a:lnTo>
                  <a:lnTo>
                    <a:pt x="12596" y="4681"/>
                  </a:lnTo>
                  <a:lnTo>
                    <a:pt x="12608" y="4682"/>
                  </a:lnTo>
                  <a:lnTo>
                    <a:pt x="12619" y="4685"/>
                  </a:lnTo>
                  <a:lnTo>
                    <a:pt x="12631" y="4688"/>
                  </a:lnTo>
                  <a:lnTo>
                    <a:pt x="12942" y="4768"/>
                  </a:lnTo>
                  <a:lnTo>
                    <a:pt x="12978" y="4627"/>
                  </a:lnTo>
                  <a:lnTo>
                    <a:pt x="12653" y="4543"/>
                  </a:lnTo>
                  <a:lnTo>
                    <a:pt x="12625" y="4537"/>
                  </a:lnTo>
                  <a:lnTo>
                    <a:pt x="12599" y="4532"/>
                  </a:lnTo>
                  <a:lnTo>
                    <a:pt x="12575" y="4531"/>
                  </a:lnTo>
                  <a:lnTo>
                    <a:pt x="12552" y="4531"/>
                  </a:lnTo>
                  <a:lnTo>
                    <a:pt x="12530" y="4533"/>
                  </a:lnTo>
                  <a:lnTo>
                    <a:pt x="12511" y="4537"/>
                  </a:lnTo>
                  <a:lnTo>
                    <a:pt x="12492" y="4543"/>
                  </a:lnTo>
                  <a:lnTo>
                    <a:pt x="12476" y="4551"/>
                  </a:lnTo>
                  <a:lnTo>
                    <a:pt x="12460" y="4559"/>
                  </a:lnTo>
                  <a:lnTo>
                    <a:pt x="12446" y="4570"/>
                  </a:lnTo>
                  <a:lnTo>
                    <a:pt x="12433" y="4582"/>
                  </a:lnTo>
                  <a:lnTo>
                    <a:pt x="12421" y="4595"/>
                  </a:lnTo>
                  <a:lnTo>
                    <a:pt x="12411" y="4610"/>
                  </a:lnTo>
                  <a:lnTo>
                    <a:pt x="12404" y="4625"/>
                  </a:lnTo>
                  <a:lnTo>
                    <a:pt x="12396" y="4642"/>
                  </a:lnTo>
                  <a:lnTo>
                    <a:pt x="12391" y="4660"/>
                  </a:lnTo>
                  <a:lnTo>
                    <a:pt x="12388" y="4674"/>
                  </a:lnTo>
                  <a:lnTo>
                    <a:pt x="12385" y="4688"/>
                  </a:lnTo>
                  <a:lnTo>
                    <a:pt x="12384" y="4702"/>
                  </a:lnTo>
                  <a:lnTo>
                    <a:pt x="12384" y="4715"/>
                  </a:lnTo>
                  <a:lnTo>
                    <a:pt x="12384" y="4728"/>
                  </a:lnTo>
                  <a:lnTo>
                    <a:pt x="12387" y="4739"/>
                  </a:lnTo>
                  <a:lnTo>
                    <a:pt x="12389" y="4752"/>
                  </a:lnTo>
                  <a:lnTo>
                    <a:pt x="12392" y="4763"/>
                  </a:lnTo>
                  <a:lnTo>
                    <a:pt x="12396" y="4774"/>
                  </a:lnTo>
                  <a:lnTo>
                    <a:pt x="12400" y="4784"/>
                  </a:lnTo>
                  <a:lnTo>
                    <a:pt x="12405" y="4794"/>
                  </a:lnTo>
                  <a:lnTo>
                    <a:pt x="12410" y="4804"/>
                  </a:lnTo>
                  <a:lnTo>
                    <a:pt x="12416" y="4812"/>
                  </a:lnTo>
                  <a:lnTo>
                    <a:pt x="12421" y="4820"/>
                  </a:lnTo>
                  <a:lnTo>
                    <a:pt x="12427" y="4827"/>
                  </a:lnTo>
                  <a:lnTo>
                    <a:pt x="12434" y="4835"/>
                  </a:lnTo>
                  <a:lnTo>
                    <a:pt x="12433" y="4837"/>
                  </a:lnTo>
                  <a:close/>
                  <a:moveTo>
                    <a:pt x="12340" y="4207"/>
                  </a:moveTo>
                  <a:lnTo>
                    <a:pt x="12332" y="4206"/>
                  </a:lnTo>
                  <a:lnTo>
                    <a:pt x="12324" y="4206"/>
                  </a:lnTo>
                  <a:lnTo>
                    <a:pt x="12317" y="4207"/>
                  </a:lnTo>
                  <a:lnTo>
                    <a:pt x="12308" y="4208"/>
                  </a:lnTo>
                  <a:lnTo>
                    <a:pt x="12302" y="4210"/>
                  </a:lnTo>
                  <a:lnTo>
                    <a:pt x="12294" y="4214"/>
                  </a:lnTo>
                  <a:lnTo>
                    <a:pt x="12288" y="4217"/>
                  </a:lnTo>
                  <a:lnTo>
                    <a:pt x="12282" y="4221"/>
                  </a:lnTo>
                  <a:lnTo>
                    <a:pt x="12276" y="4226"/>
                  </a:lnTo>
                  <a:lnTo>
                    <a:pt x="12272" y="4231"/>
                  </a:lnTo>
                  <a:lnTo>
                    <a:pt x="12266" y="4236"/>
                  </a:lnTo>
                  <a:lnTo>
                    <a:pt x="12262" y="4243"/>
                  </a:lnTo>
                  <a:lnTo>
                    <a:pt x="12259" y="4250"/>
                  </a:lnTo>
                  <a:lnTo>
                    <a:pt x="12256" y="4258"/>
                  </a:lnTo>
                  <a:lnTo>
                    <a:pt x="12253" y="4266"/>
                  </a:lnTo>
                  <a:lnTo>
                    <a:pt x="12252" y="4274"/>
                  </a:lnTo>
                  <a:lnTo>
                    <a:pt x="12251" y="4282"/>
                  </a:lnTo>
                  <a:lnTo>
                    <a:pt x="12251" y="4291"/>
                  </a:lnTo>
                  <a:lnTo>
                    <a:pt x="12252" y="4298"/>
                  </a:lnTo>
                  <a:lnTo>
                    <a:pt x="12253" y="4306"/>
                  </a:lnTo>
                  <a:lnTo>
                    <a:pt x="12256" y="4313"/>
                  </a:lnTo>
                  <a:lnTo>
                    <a:pt x="12258" y="4320"/>
                  </a:lnTo>
                  <a:lnTo>
                    <a:pt x="12262" y="4326"/>
                  </a:lnTo>
                  <a:lnTo>
                    <a:pt x="12265" y="4333"/>
                  </a:lnTo>
                  <a:lnTo>
                    <a:pt x="12271" y="4338"/>
                  </a:lnTo>
                  <a:lnTo>
                    <a:pt x="12276" y="4344"/>
                  </a:lnTo>
                  <a:lnTo>
                    <a:pt x="12281" y="4348"/>
                  </a:lnTo>
                  <a:lnTo>
                    <a:pt x="12288" y="4352"/>
                  </a:lnTo>
                  <a:lnTo>
                    <a:pt x="12294" y="4356"/>
                  </a:lnTo>
                  <a:lnTo>
                    <a:pt x="12302" y="4359"/>
                  </a:lnTo>
                  <a:lnTo>
                    <a:pt x="12309" y="4361"/>
                  </a:lnTo>
                  <a:lnTo>
                    <a:pt x="12318" y="4363"/>
                  </a:lnTo>
                  <a:lnTo>
                    <a:pt x="12326" y="4364"/>
                  </a:lnTo>
                  <a:lnTo>
                    <a:pt x="12334" y="4364"/>
                  </a:lnTo>
                  <a:lnTo>
                    <a:pt x="12341" y="4363"/>
                  </a:lnTo>
                  <a:lnTo>
                    <a:pt x="12349" y="4362"/>
                  </a:lnTo>
                  <a:lnTo>
                    <a:pt x="12356" y="4360"/>
                  </a:lnTo>
                  <a:lnTo>
                    <a:pt x="12364" y="4356"/>
                  </a:lnTo>
                  <a:lnTo>
                    <a:pt x="12370" y="4353"/>
                  </a:lnTo>
                  <a:lnTo>
                    <a:pt x="12376" y="4349"/>
                  </a:lnTo>
                  <a:lnTo>
                    <a:pt x="12382" y="4345"/>
                  </a:lnTo>
                  <a:lnTo>
                    <a:pt x="12387" y="4339"/>
                  </a:lnTo>
                  <a:lnTo>
                    <a:pt x="12392" y="4334"/>
                  </a:lnTo>
                  <a:lnTo>
                    <a:pt x="12396" y="4327"/>
                  </a:lnTo>
                  <a:lnTo>
                    <a:pt x="12399" y="4320"/>
                  </a:lnTo>
                  <a:lnTo>
                    <a:pt x="12403" y="4312"/>
                  </a:lnTo>
                  <a:lnTo>
                    <a:pt x="12405" y="4305"/>
                  </a:lnTo>
                  <a:lnTo>
                    <a:pt x="12406" y="4296"/>
                  </a:lnTo>
                  <a:lnTo>
                    <a:pt x="12407" y="4289"/>
                  </a:lnTo>
                  <a:lnTo>
                    <a:pt x="12407" y="4280"/>
                  </a:lnTo>
                  <a:lnTo>
                    <a:pt x="12407" y="4273"/>
                  </a:lnTo>
                  <a:lnTo>
                    <a:pt x="12406" y="4265"/>
                  </a:lnTo>
                  <a:lnTo>
                    <a:pt x="12404" y="4258"/>
                  </a:lnTo>
                  <a:lnTo>
                    <a:pt x="12400" y="4250"/>
                  </a:lnTo>
                  <a:lnTo>
                    <a:pt x="12397" y="4244"/>
                  </a:lnTo>
                  <a:lnTo>
                    <a:pt x="12393" y="4237"/>
                  </a:lnTo>
                  <a:lnTo>
                    <a:pt x="12389" y="4232"/>
                  </a:lnTo>
                  <a:lnTo>
                    <a:pt x="12383" y="4227"/>
                  </a:lnTo>
                  <a:lnTo>
                    <a:pt x="12378" y="4222"/>
                  </a:lnTo>
                  <a:lnTo>
                    <a:pt x="12371" y="4218"/>
                  </a:lnTo>
                  <a:lnTo>
                    <a:pt x="12365" y="4215"/>
                  </a:lnTo>
                  <a:lnTo>
                    <a:pt x="12358" y="4212"/>
                  </a:lnTo>
                  <a:lnTo>
                    <a:pt x="12349" y="4209"/>
                  </a:lnTo>
                  <a:lnTo>
                    <a:pt x="12340" y="4207"/>
                  </a:lnTo>
                  <a:close/>
                  <a:moveTo>
                    <a:pt x="12467" y="4378"/>
                  </a:moveTo>
                  <a:lnTo>
                    <a:pt x="13011" y="4457"/>
                  </a:lnTo>
                  <a:lnTo>
                    <a:pt x="13032" y="4312"/>
                  </a:lnTo>
                  <a:lnTo>
                    <a:pt x="12489" y="4234"/>
                  </a:lnTo>
                  <a:lnTo>
                    <a:pt x="12467" y="4378"/>
                  </a:lnTo>
                  <a:close/>
                  <a:moveTo>
                    <a:pt x="12565" y="3705"/>
                  </a:moveTo>
                  <a:lnTo>
                    <a:pt x="12560" y="3715"/>
                  </a:lnTo>
                  <a:lnTo>
                    <a:pt x="12555" y="3726"/>
                  </a:lnTo>
                  <a:lnTo>
                    <a:pt x="12550" y="3737"/>
                  </a:lnTo>
                  <a:lnTo>
                    <a:pt x="12545" y="3751"/>
                  </a:lnTo>
                  <a:lnTo>
                    <a:pt x="12541" y="3766"/>
                  </a:lnTo>
                  <a:lnTo>
                    <a:pt x="12537" y="3782"/>
                  </a:lnTo>
                  <a:lnTo>
                    <a:pt x="12534" y="3799"/>
                  </a:lnTo>
                  <a:lnTo>
                    <a:pt x="12530" y="3817"/>
                  </a:lnTo>
                  <a:lnTo>
                    <a:pt x="12529" y="3833"/>
                  </a:lnTo>
                  <a:lnTo>
                    <a:pt x="12528" y="3849"/>
                  </a:lnTo>
                  <a:lnTo>
                    <a:pt x="12528" y="3865"/>
                  </a:lnTo>
                  <a:lnTo>
                    <a:pt x="12528" y="3881"/>
                  </a:lnTo>
                  <a:lnTo>
                    <a:pt x="12530" y="3896"/>
                  </a:lnTo>
                  <a:lnTo>
                    <a:pt x="12531" y="3911"/>
                  </a:lnTo>
                  <a:lnTo>
                    <a:pt x="12535" y="3925"/>
                  </a:lnTo>
                  <a:lnTo>
                    <a:pt x="12538" y="3940"/>
                  </a:lnTo>
                  <a:lnTo>
                    <a:pt x="12542" y="3953"/>
                  </a:lnTo>
                  <a:lnTo>
                    <a:pt x="12546" y="3967"/>
                  </a:lnTo>
                  <a:lnTo>
                    <a:pt x="12552" y="3980"/>
                  </a:lnTo>
                  <a:lnTo>
                    <a:pt x="12558" y="3992"/>
                  </a:lnTo>
                  <a:lnTo>
                    <a:pt x="12565" y="4003"/>
                  </a:lnTo>
                  <a:lnTo>
                    <a:pt x="12572" y="4015"/>
                  </a:lnTo>
                  <a:lnTo>
                    <a:pt x="12580" y="4026"/>
                  </a:lnTo>
                  <a:lnTo>
                    <a:pt x="12588" y="4037"/>
                  </a:lnTo>
                  <a:lnTo>
                    <a:pt x="12597" y="4047"/>
                  </a:lnTo>
                  <a:lnTo>
                    <a:pt x="12607" y="4057"/>
                  </a:lnTo>
                  <a:lnTo>
                    <a:pt x="12616" y="4066"/>
                  </a:lnTo>
                  <a:lnTo>
                    <a:pt x="12627" y="4074"/>
                  </a:lnTo>
                  <a:lnTo>
                    <a:pt x="12638" y="4083"/>
                  </a:lnTo>
                  <a:lnTo>
                    <a:pt x="12648" y="4090"/>
                  </a:lnTo>
                  <a:lnTo>
                    <a:pt x="12660" y="4098"/>
                  </a:lnTo>
                  <a:lnTo>
                    <a:pt x="12673" y="4104"/>
                  </a:lnTo>
                  <a:lnTo>
                    <a:pt x="12686" y="4111"/>
                  </a:lnTo>
                  <a:lnTo>
                    <a:pt x="12699" y="4116"/>
                  </a:lnTo>
                  <a:lnTo>
                    <a:pt x="12712" y="4120"/>
                  </a:lnTo>
                  <a:lnTo>
                    <a:pt x="12726" y="4126"/>
                  </a:lnTo>
                  <a:lnTo>
                    <a:pt x="12740" y="4129"/>
                  </a:lnTo>
                  <a:lnTo>
                    <a:pt x="12755" y="4132"/>
                  </a:lnTo>
                  <a:lnTo>
                    <a:pt x="12770" y="4135"/>
                  </a:lnTo>
                  <a:lnTo>
                    <a:pt x="12785" y="4138"/>
                  </a:lnTo>
                  <a:lnTo>
                    <a:pt x="12801" y="4139"/>
                  </a:lnTo>
                  <a:lnTo>
                    <a:pt x="12817" y="4140"/>
                  </a:lnTo>
                  <a:lnTo>
                    <a:pt x="12832" y="4141"/>
                  </a:lnTo>
                  <a:lnTo>
                    <a:pt x="12847" y="4140"/>
                  </a:lnTo>
                  <a:lnTo>
                    <a:pt x="12862" y="4140"/>
                  </a:lnTo>
                  <a:lnTo>
                    <a:pt x="12876" y="4138"/>
                  </a:lnTo>
                  <a:lnTo>
                    <a:pt x="12890" y="4135"/>
                  </a:lnTo>
                  <a:lnTo>
                    <a:pt x="12903" y="4133"/>
                  </a:lnTo>
                  <a:lnTo>
                    <a:pt x="12917" y="4130"/>
                  </a:lnTo>
                  <a:lnTo>
                    <a:pt x="12930" y="4126"/>
                  </a:lnTo>
                  <a:lnTo>
                    <a:pt x="12942" y="4121"/>
                  </a:lnTo>
                  <a:lnTo>
                    <a:pt x="12953" y="4116"/>
                  </a:lnTo>
                  <a:lnTo>
                    <a:pt x="12965" y="4111"/>
                  </a:lnTo>
                  <a:lnTo>
                    <a:pt x="12976" y="4104"/>
                  </a:lnTo>
                  <a:lnTo>
                    <a:pt x="12987" y="4098"/>
                  </a:lnTo>
                  <a:lnTo>
                    <a:pt x="12997" y="4090"/>
                  </a:lnTo>
                  <a:lnTo>
                    <a:pt x="13007" y="4083"/>
                  </a:lnTo>
                  <a:lnTo>
                    <a:pt x="13016" y="4074"/>
                  </a:lnTo>
                  <a:lnTo>
                    <a:pt x="13025" y="4066"/>
                  </a:lnTo>
                  <a:lnTo>
                    <a:pt x="13033" y="4056"/>
                  </a:lnTo>
                  <a:lnTo>
                    <a:pt x="13041" y="4046"/>
                  </a:lnTo>
                  <a:lnTo>
                    <a:pt x="13049" y="4036"/>
                  </a:lnTo>
                  <a:lnTo>
                    <a:pt x="13055" y="4025"/>
                  </a:lnTo>
                  <a:lnTo>
                    <a:pt x="13062" y="4014"/>
                  </a:lnTo>
                  <a:lnTo>
                    <a:pt x="13067" y="4002"/>
                  </a:lnTo>
                  <a:lnTo>
                    <a:pt x="13073" y="3991"/>
                  </a:lnTo>
                  <a:lnTo>
                    <a:pt x="13078" y="3978"/>
                  </a:lnTo>
                  <a:lnTo>
                    <a:pt x="13082" y="3965"/>
                  </a:lnTo>
                  <a:lnTo>
                    <a:pt x="13087" y="3951"/>
                  </a:lnTo>
                  <a:lnTo>
                    <a:pt x="13090" y="3937"/>
                  </a:lnTo>
                  <a:lnTo>
                    <a:pt x="13092" y="3923"/>
                  </a:lnTo>
                  <a:lnTo>
                    <a:pt x="13094" y="3908"/>
                  </a:lnTo>
                  <a:lnTo>
                    <a:pt x="13096" y="3887"/>
                  </a:lnTo>
                  <a:lnTo>
                    <a:pt x="13097" y="3866"/>
                  </a:lnTo>
                  <a:lnTo>
                    <a:pt x="13097" y="3847"/>
                  </a:lnTo>
                  <a:lnTo>
                    <a:pt x="13096" y="3829"/>
                  </a:lnTo>
                  <a:lnTo>
                    <a:pt x="13095" y="3811"/>
                  </a:lnTo>
                  <a:lnTo>
                    <a:pt x="13093" y="3796"/>
                  </a:lnTo>
                  <a:lnTo>
                    <a:pt x="13090" y="3784"/>
                  </a:lnTo>
                  <a:lnTo>
                    <a:pt x="13087" y="3773"/>
                  </a:lnTo>
                  <a:lnTo>
                    <a:pt x="12976" y="3775"/>
                  </a:lnTo>
                  <a:lnTo>
                    <a:pt x="12979" y="3785"/>
                  </a:lnTo>
                  <a:lnTo>
                    <a:pt x="12981" y="3795"/>
                  </a:lnTo>
                  <a:lnTo>
                    <a:pt x="12982" y="3805"/>
                  </a:lnTo>
                  <a:lnTo>
                    <a:pt x="12985" y="3816"/>
                  </a:lnTo>
                  <a:lnTo>
                    <a:pt x="12985" y="3828"/>
                  </a:lnTo>
                  <a:lnTo>
                    <a:pt x="12985" y="3839"/>
                  </a:lnTo>
                  <a:lnTo>
                    <a:pt x="12985" y="3852"/>
                  </a:lnTo>
                  <a:lnTo>
                    <a:pt x="12982" y="3865"/>
                  </a:lnTo>
                  <a:lnTo>
                    <a:pt x="12980" y="3881"/>
                  </a:lnTo>
                  <a:lnTo>
                    <a:pt x="12976" y="3895"/>
                  </a:lnTo>
                  <a:lnTo>
                    <a:pt x="12971" y="3909"/>
                  </a:lnTo>
                  <a:lnTo>
                    <a:pt x="12964" y="3922"/>
                  </a:lnTo>
                  <a:lnTo>
                    <a:pt x="12957" y="3934"/>
                  </a:lnTo>
                  <a:lnTo>
                    <a:pt x="12948" y="3944"/>
                  </a:lnTo>
                  <a:lnTo>
                    <a:pt x="12937" y="3955"/>
                  </a:lnTo>
                  <a:lnTo>
                    <a:pt x="12927" y="3964"/>
                  </a:lnTo>
                  <a:lnTo>
                    <a:pt x="12914" y="3971"/>
                  </a:lnTo>
                  <a:lnTo>
                    <a:pt x="12900" y="3978"/>
                  </a:lnTo>
                  <a:lnTo>
                    <a:pt x="12885" y="3983"/>
                  </a:lnTo>
                  <a:lnTo>
                    <a:pt x="12870" y="3987"/>
                  </a:lnTo>
                  <a:lnTo>
                    <a:pt x="12852" y="3991"/>
                  </a:lnTo>
                  <a:lnTo>
                    <a:pt x="12835" y="3992"/>
                  </a:lnTo>
                  <a:lnTo>
                    <a:pt x="12816" y="3992"/>
                  </a:lnTo>
                  <a:lnTo>
                    <a:pt x="12797" y="3989"/>
                  </a:lnTo>
                  <a:lnTo>
                    <a:pt x="12779" y="3987"/>
                  </a:lnTo>
                  <a:lnTo>
                    <a:pt x="12762" y="3983"/>
                  </a:lnTo>
                  <a:lnTo>
                    <a:pt x="12746" y="3978"/>
                  </a:lnTo>
                  <a:lnTo>
                    <a:pt x="12731" y="3972"/>
                  </a:lnTo>
                  <a:lnTo>
                    <a:pt x="12717" y="3965"/>
                  </a:lnTo>
                  <a:lnTo>
                    <a:pt x="12703" y="3956"/>
                  </a:lnTo>
                  <a:lnTo>
                    <a:pt x="12691" y="3948"/>
                  </a:lnTo>
                  <a:lnTo>
                    <a:pt x="12681" y="3937"/>
                  </a:lnTo>
                  <a:lnTo>
                    <a:pt x="12671" y="3926"/>
                  </a:lnTo>
                  <a:lnTo>
                    <a:pt x="12662" y="3914"/>
                  </a:lnTo>
                  <a:lnTo>
                    <a:pt x="12656" y="3902"/>
                  </a:lnTo>
                  <a:lnTo>
                    <a:pt x="12651" y="3888"/>
                  </a:lnTo>
                  <a:lnTo>
                    <a:pt x="12646" y="3874"/>
                  </a:lnTo>
                  <a:lnTo>
                    <a:pt x="12644" y="3858"/>
                  </a:lnTo>
                  <a:lnTo>
                    <a:pt x="12644" y="3843"/>
                  </a:lnTo>
                  <a:lnTo>
                    <a:pt x="12645" y="3825"/>
                  </a:lnTo>
                  <a:lnTo>
                    <a:pt x="12647" y="3811"/>
                  </a:lnTo>
                  <a:lnTo>
                    <a:pt x="12650" y="3797"/>
                  </a:lnTo>
                  <a:lnTo>
                    <a:pt x="12653" y="3786"/>
                  </a:lnTo>
                  <a:lnTo>
                    <a:pt x="12657" y="3775"/>
                  </a:lnTo>
                  <a:lnTo>
                    <a:pt x="12665" y="3757"/>
                  </a:lnTo>
                  <a:lnTo>
                    <a:pt x="12673" y="3743"/>
                  </a:lnTo>
                  <a:lnTo>
                    <a:pt x="12565" y="3705"/>
                  </a:lnTo>
                  <a:close/>
                  <a:moveTo>
                    <a:pt x="12675" y="3588"/>
                  </a:moveTo>
                  <a:lnTo>
                    <a:pt x="12668" y="3573"/>
                  </a:lnTo>
                  <a:lnTo>
                    <a:pt x="12661" y="3558"/>
                  </a:lnTo>
                  <a:lnTo>
                    <a:pt x="12656" y="3542"/>
                  </a:lnTo>
                  <a:lnTo>
                    <a:pt x="12651" y="3525"/>
                  </a:lnTo>
                  <a:lnTo>
                    <a:pt x="12647" y="3507"/>
                  </a:lnTo>
                  <a:lnTo>
                    <a:pt x="12644" y="3489"/>
                  </a:lnTo>
                  <a:lnTo>
                    <a:pt x="12643" y="3470"/>
                  </a:lnTo>
                  <a:lnTo>
                    <a:pt x="12643" y="3451"/>
                  </a:lnTo>
                  <a:lnTo>
                    <a:pt x="12644" y="3437"/>
                  </a:lnTo>
                  <a:lnTo>
                    <a:pt x="12646" y="3424"/>
                  </a:lnTo>
                  <a:lnTo>
                    <a:pt x="12650" y="3413"/>
                  </a:lnTo>
                  <a:lnTo>
                    <a:pt x="12653" y="3403"/>
                  </a:lnTo>
                  <a:lnTo>
                    <a:pt x="12657" y="3394"/>
                  </a:lnTo>
                  <a:lnTo>
                    <a:pt x="12662" y="3386"/>
                  </a:lnTo>
                  <a:lnTo>
                    <a:pt x="12668" y="3379"/>
                  </a:lnTo>
                  <a:lnTo>
                    <a:pt x="12674" y="3374"/>
                  </a:lnTo>
                  <a:lnTo>
                    <a:pt x="12682" y="3368"/>
                  </a:lnTo>
                  <a:lnTo>
                    <a:pt x="12689" y="3365"/>
                  </a:lnTo>
                  <a:lnTo>
                    <a:pt x="12697" y="3362"/>
                  </a:lnTo>
                  <a:lnTo>
                    <a:pt x="12705" y="3360"/>
                  </a:lnTo>
                  <a:lnTo>
                    <a:pt x="12715" y="3359"/>
                  </a:lnTo>
                  <a:lnTo>
                    <a:pt x="12724" y="3358"/>
                  </a:lnTo>
                  <a:lnTo>
                    <a:pt x="12733" y="3357"/>
                  </a:lnTo>
                  <a:lnTo>
                    <a:pt x="12744" y="3358"/>
                  </a:lnTo>
                  <a:lnTo>
                    <a:pt x="12743" y="3390"/>
                  </a:lnTo>
                  <a:lnTo>
                    <a:pt x="12744" y="3420"/>
                  </a:lnTo>
                  <a:lnTo>
                    <a:pt x="12746" y="3450"/>
                  </a:lnTo>
                  <a:lnTo>
                    <a:pt x="12750" y="3478"/>
                  </a:lnTo>
                  <a:lnTo>
                    <a:pt x="12757" y="3505"/>
                  </a:lnTo>
                  <a:lnTo>
                    <a:pt x="12764" y="3530"/>
                  </a:lnTo>
                  <a:lnTo>
                    <a:pt x="12769" y="3542"/>
                  </a:lnTo>
                  <a:lnTo>
                    <a:pt x="12773" y="3553"/>
                  </a:lnTo>
                  <a:lnTo>
                    <a:pt x="12778" y="3564"/>
                  </a:lnTo>
                  <a:lnTo>
                    <a:pt x="12785" y="3574"/>
                  </a:lnTo>
                  <a:lnTo>
                    <a:pt x="12790" y="3585"/>
                  </a:lnTo>
                  <a:lnTo>
                    <a:pt x="12798" y="3594"/>
                  </a:lnTo>
                  <a:lnTo>
                    <a:pt x="12804" y="3603"/>
                  </a:lnTo>
                  <a:lnTo>
                    <a:pt x="12812" y="3612"/>
                  </a:lnTo>
                  <a:lnTo>
                    <a:pt x="12820" y="3619"/>
                  </a:lnTo>
                  <a:lnTo>
                    <a:pt x="12828" y="3627"/>
                  </a:lnTo>
                  <a:lnTo>
                    <a:pt x="12837" y="3633"/>
                  </a:lnTo>
                  <a:lnTo>
                    <a:pt x="12846" y="3640"/>
                  </a:lnTo>
                  <a:lnTo>
                    <a:pt x="12856" y="3645"/>
                  </a:lnTo>
                  <a:lnTo>
                    <a:pt x="12866" y="3651"/>
                  </a:lnTo>
                  <a:lnTo>
                    <a:pt x="12877" y="3655"/>
                  </a:lnTo>
                  <a:lnTo>
                    <a:pt x="12888" y="3658"/>
                  </a:lnTo>
                  <a:lnTo>
                    <a:pt x="12900" y="3661"/>
                  </a:lnTo>
                  <a:lnTo>
                    <a:pt x="12912" y="3663"/>
                  </a:lnTo>
                  <a:lnTo>
                    <a:pt x="12924" y="3666"/>
                  </a:lnTo>
                  <a:lnTo>
                    <a:pt x="12937" y="3666"/>
                  </a:lnTo>
                  <a:lnTo>
                    <a:pt x="12953" y="3666"/>
                  </a:lnTo>
                  <a:lnTo>
                    <a:pt x="12969" y="3664"/>
                  </a:lnTo>
                  <a:lnTo>
                    <a:pt x="12986" y="3661"/>
                  </a:lnTo>
                  <a:lnTo>
                    <a:pt x="13001" y="3657"/>
                  </a:lnTo>
                  <a:lnTo>
                    <a:pt x="13016" y="3652"/>
                  </a:lnTo>
                  <a:lnTo>
                    <a:pt x="13030" y="3645"/>
                  </a:lnTo>
                  <a:lnTo>
                    <a:pt x="13042" y="3637"/>
                  </a:lnTo>
                  <a:lnTo>
                    <a:pt x="13054" y="3627"/>
                  </a:lnTo>
                  <a:lnTo>
                    <a:pt x="13066" y="3616"/>
                  </a:lnTo>
                  <a:lnTo>
                    <a:pt x="13076" y="3604"/>
                  </a:lnTo>
                  <a:lnTo>
                    <a:pt x="13085" y="3592"/>
                  </a:lnTo>
                  <a:lnTo>
                    <a:pt x="13093" y="3576"/>
                  </a:lnTo>
                  <a:lnTo>
                    <a:pt x="13099" y="3561"/>
                  </a:lnTo>
                  <a:lnTo>
                    <a:pt x="13104" y="3545"/>
                  </a:lnTo>
                  <a:lnTo>
                    <a:pt x="13107" y="3527"/>
                  </a:lnTo>
                  <a:lnTo>
                    <a:pt x="13109" y="3509"/>
                  </a:lnTo>
                  <a:lnTo>
                    <a:pt x="13109" y="3497"/>
                  </a:lnTo>
                  <a:lnTo>
                    <a:pt x="13109" y="3486"/>
                  </a:lnTo>
                  <a:lnTo>
                    <a:pt x="13108" y="3476"/>
                  </a:lnTo>
                  <a:lnTo>
                    <a:pt x="13107" y="3465"/>
                  </a:lnTo>
                  <a:lnTo>
                    <a:pt x="13105" y="3454"/>
                  </a:lnTo>
                  <a:lnTo>
                    <a:pt x="13102" y="3443"/>
                  </a:lnTo>
                  <a:lnTo>
                    <a:pt x="13098" y="3434"/>
                  </a:lnTo>
                  <a:lnTo>
                    <a:pt x="13095" y="3424"/>
                  </a:lnTo>
                  <a:lnTo>
                    <a:pt x="13091" y="3415"/>
                  </a:lnTo>
                  <a:lnTo>
                    <a:pt x="13087" y="3406"/>
                  </a:lnTo>
                  <a:lnTo>
                    <a:pt x="13081" y="3397"/>
                  </a:lnTo>
                  <a:lnTo>
                    <a:pt x="13076" y="3389"/>
                  </a:lnTo>
                  <a:lnTo>
                    <a:pt x="13069" y="3381"/>
                  </a:lnTo>
                  <a:lnTo>
                    <a:pt x="13063" y="3374"/>
                  </a:lnTo>
                  <a:lnTo>
                    <a:pt x="13055" y="3366"/>
                  </a:lnTo>
                  <a:lnTo>
                    <a:pt x="13048" y="3360"/>
                  </a:lnTo>
                  <a:lnTo>
                    <a:pt x="13048" y="3358"/>
                  </a:lnTo>
                  <a:lnTo>
                    <a:pt x="13106" y="3351"/>
                  </a:lnTo>
                  <a:lnTo>
                    <a:pt x="13111" y="3220"/>
                  </a:lnTo>
                  <a:lnTo>
                    <a:pt x="13083" y="3222"/>
                  </a:lnTo>
                  <a:lnTo>
                    <a:pt x="13051" y="3224"/>
                  </a:lnTo>
                  <a:lnTo>
                    <a:pt x="13017" y="3224"/>
                  </a:lnTo>
                  <a:lnTo>
                    <a:pt x="12981" y="3221"/>
                  </a:lnTo>
                  <a:lnTo>
                    <a:pt x="12779" y="3213"/>
                  </a:lnTo>
                  <a:lnTo>
                    <a:pt x="12757" y="3213"/>
                  </a:lnTo>
                  <a:lnTo>
                    <a:pt x="12735" y="3213"/>
                  </a:lnTo>
                  <a:lnTo>
                    <a:pt x="12714" y="3215"/>
                  </a:lnTo>
                  <a:lnTo>
                    <a:pt x="12693" y="3219"/>
                  </a:lnTo>
                  <a:lnTo>
                    <a:pt x="12673" y="3224"/>
                  </a:lnTo>
                  <a:lnTo>
                    <a:pt x="12654" y="3231"/>
                  </a:lnTo>
                  <a:lnTo>
                    <a:pt x="12644" y="3235"/>
                  </a:lnTo>
                  <a:lnTo>
                    <a:pt x="12636" y="3240"/>
                  </a:lnTo>
                  <a:lnTo>
                    <a:pt x="12627" y="3245"/>
                  </a:lnTo>
                  <a:lnTo>
                    <a:pt x="12618" y="3250"/>
                  </a:lnTo>
                  <a:lnTo>
                    <a:pt x="12610" y="3256"/>
                  </a:lnTo>
                  <a:lnTo>
                    <a:pt x="12602" y="3263"/>
                  </a:lnTo>
                  <a:lnTo>
                    <a:pt x="12596" y="3270"/>
                  </a:lnTo>
                  <a:lnTo>
                    <a:pt x="12588" y="3277"/>
                  </a:lnTo>
                  <a:lnTo>
                    <a:pt x="12582" y="3286"/>
                  </a:lnTo>
                  <a:lnTo>
                    <a:pt x="12575" y="3294"/>
                  </a:lnTo>
                  <a:lnTo>
                    <a:pt x="12570" y="3304"/>
                  </a:lnTo>
                  <a:lnTo>
                    <a:pt x="12565" y="3315"/>
                  </a:lnTo>
                  <a:lnTo>
                    <a:pt x="12560" y="3325"/>
                  </a:lnTo>
                  <a:lnTo>
                    <a:pt x="12556" y="3336"/>
                  </a:lnTo>
                  <a:lnTo>
                    <a:pt x="12552" y="3348"/>
                  </a:lnTo>
                  <a:lnTo>
                    <a:pt x="12549" y="3361"/>
                  </a:lnTo>
                  <a:lnTo>
                    <a:pt x="12546" y="3375"/>
                  </a:lnTo>
                  <a:lnTo>
                    <a:pt x="12544" y="3389"/>
                  </a:lnTo>
                  <a:lnTo>
                    <a:pt x="12542" y="3404"/>
                  </a:lnTo>
                  <a:lnTo>
                    <a:pt x="12541" y="3419"/>
                  </a:lnTo>
                  <a:lnTo>
                    <a:pt x="12541" y="3451"/>
                  </a:lnTo>
                  <a:lnTo>
                    <a:pt x="12543" y="3480"/>
                  </a:lnTo>
                  <a:lnTo>
                    <a:pt x="12546" y="3508"/>
                  </a:lnTo>
                  <a:lnTo>
                    <a:pt x="12551" y="3534"/>
                  </a:lnTo>
                  <a:lnTo>
                    <a:pt x="12557" y="3557"/>
                  </a:lnTo>
                  <a:lnTo>
                    <a:pt x="12564" y="3578"/>
                  </a:lnTo>
                  <a:lnTo>
                    <a:pt x="12571" y="3596"/>
                  </a:lnTo>
                  <a:lnTo>
                    <a:pt x="12579" y="3611"/>
                  </a:lnTo>
                  <a:lnTo>
                    <a:pt x="12675" y="3588"/>
                  </a:lnTo>
                  <a:close/>
                  <a:moveTo>
                    <a:pt x="12916" y="3361"/>
                  </a:moveTo>
                  <a:lnTo>
                    <a:pt x="12929" y="3362"/>
                  </a:lnTo>
                  <a:lnTo>
                    <a:pt x="12941" y="3365"/>
                  </a:lnTo>
                  <a:lnTo>
                    <a:pt x="12951" y="3368"/>
                  </a:lnTo>
                  <a:lnTo>
                    <a:pt x="12960" y="3373"/>
                  </a:lnTo>
                  <a:lnTo>
                    <a:pt x="12968" y="3378"/>
                  </a:lnTo>
                  <a:lnTo>
                    <a:pt x="12976" y="3383"/>
                  </a:lnTo>
                  <a:lnTo>
                    <a:pt x="12982" y="3390"/>
                  </a:lnTo>
                  <a:lnTo>
                    <a:pt x="12989" y="3397"/>
                  </a:lnTo>
                  <a:lnTo>
                    <a:pt x="12993" y="3405"/>
                  </a:lnTo>
                  <a:lnTo>
                    <a:pt x="12997" y="3412"/>
                  </a:lnTo>
                  <a:lnTo>
                    <a:pt x="13001" y="3420"/>
                  </a:lnTo>
                  <a:lnTo>
                    <a:pt x="13003" y="3427"/>
                  </a:lnTo>
                  <a:lnTo>
                    <a:pt x="13005" y="3436"/>
                  </a:lnTo>
                  <a:lnTo>
                    <a:pt x="13006" y="3443"/>
                  </a:lnTo>
                  <a:lnTo>
                    <a:pt x="13007" y="3450"/>
                  </a:lnTo>
                  <a:lnTo>
                    <a:pt x="13007" y="3457"/>
                  </a:lnTo>
                  <a:lnTo>
                    <a:pt x="13006" y="3464"/>
                  </a:lnTo>
                  <a:lnTo>
                    <a:pt x="13005" y="3470"/>
                  </a:lnTo>
                  <a:lnTo>
                    <a:pt x="13004" y="3477"/>
                  </a:lnTo>
                  <a:lnTo>
                    <a:pt x="13002" y="3483"/>
                  </a:lnTo>
                  <a:lnTo>
                    <a:pt x="12998" y="3489"/>
                  </a:lnTo>
                  <a:lnTo>
                    <a:pt x="12995" y="3494"/>
                  </a:lnTo>
                  <a:lnTo>
                    <a:pt x="12991" y="3499"/>
                  </a:lnTo>
                  <a:lnTo>
                    <a:pt x="12987" y="3505"/>
                  </a:lnTo>
                  <a:lnTo>
                    <a:pt x="12981" y="3509"/>
                  </a:lnTo>
                  <a:lnTo>
                    <a:pt x="12976" y="3512"/>
                  </a:lnTo>
                  <a:lnTo>
                    <a:pt x="12969" y="3515"/>
                  </a:lnTo>
                  <a:lnTo>
                    <a:pt x="12963" y="3519"/>
                  </a:lnTo>
                  <a:lnTo>
                    <a:pt x="12956" y="3521"/>
                  </a:lnTo>
                  <a:lnTo>
                    <a:pt x="12947" y="3522"/>
                  </a:lnTo>
                  <a:lnTo>
                    <a:pt x="12938" y="3523"/>
                  </a:lnTo>
                  <a:lnTo>
                    <a:pt x="12929" y="3523"/>
                  </a:lnTo>
                  <a:lnTo>
                    <a:pt x="12915" y="3521"/>
                  </a:lnTo>
                  <a:lnTo>
                    <a:pt x="12902" y="3517"/>
                  </a:lnTo>
                  <a:lnTo>
                    <a:pt x="12890" y="3513"/>
                  </a:lnTo>
                  <a:lnTo>
                    <a:pt x="12880" y="3507"/>
                  </a:lnTo>
                  <a:lnTo>
                    <a:pt x="12872" y="3498"/>
                  </a:lnTo>
                  <a:lnTo>
                    <a:pt x="12864" y="3490"/>
                  </a:lnTo>
                  <a:lnTo>
                    <a:pt x="12858" y="3479"/>
                  </a:lnTo>
                  <a:lnTo>
                    <a:pt x="12851" y="3468"/>
                  </a:lnTo>
                  <a:lnTo>
                    <a:pt x="12847" y="3456"/>
                  </a:lnTo>
                  <a:lnTo>
                    <a:pt x="12844" y="3443"/>
                  </a:lnTo>
                  <a:lnTo>
                    <a:pt x="12841" y="3430"/>
                  </a:lnTo>
                  <a:lnTo>
                    <a:pt x="12839" y="3416"/>
                  </a:lnTo>
                  <a:lnTo>
                    <a:pt x="12837" y="3402"/>
                  </a:lnTo>
                  <a:lnTo>
                    <a:pt x="12837" y="3387"/>
                  </a:lnTo>
                  <a:lnTo>
                    <a:pt x="12837" y="3373"/>
                  </a:lnTo>
                  <a:lnTo>
                    <a:pt x="12837" y="3358"/>
                  </a:lnTo>
                  <a:lnTo>
                    <a:pt x="12916" y="3361"/>
                  </a:lnTo>
                  <a:close/>
                  <a:moveTo>
                    <a:pt x="12567" y="3079"/>
                  </a:moveTo>
                  <a:lnTo>
                    <a:pt x="12674" y="3083"/>
                  </a:lnTo>
                  <a:lnTo>
                    <a:pt x="12677" y="3011"/>
                  </a:lnTo>
                  <a:lnTo>
                    <a:pt x="12931" y="3023"/>
                  </a:lnTo>
                  <a:lnTo>
                    <a:pt x="12957" y="3024"/>
                  </a:lnTo>
                  <a:lnTo>
                    <a:pt x="12988" y="3023"/>
                  </a:lnTo>
                  <a:lnTo>
                    <a:pt x="13004" y="3021"/>
                  </a:lnTo>
                  <a:lnTo>
                    <a:pt x="13021" y="3018"/>
                  </a:lnTo>
                  <a:lnTo>
                    <a:pt x="13037" y="3013"/>
                  </a:lnTo>
                  <a:lnTo>
                    <a:pt x="13053" y="3007"/>
                  </a:lnTo>
                  <a:lnTo>
                    <a:pt x="13062" y="3004"/>
                  </a:lnTo>
                  <a:lnTo>
                    <a:pt x="13069" y="2999"/>
                  </a:lnTo>
                  <a:lnTo>
                    <a:pt x="13077" y="2995"/>
                  </a:lnTo>
                  <a:lnTo>
                    <a:pt x="13084" y="2990"/>
                  </a:lnTo>
                  <a:lnTo>
                    <a:pt x="13091" y="2983"/>
                  </a:lnTo>
                  <a:lnTo>
                    <a:pt x="13097" y="2977"/>
                  </a:lnTo>
                  <a:lnTo>
                    <a:pt x="13104" y="2969"/>
                  </a:lnTo>
                  <a:lnTo>
                    <a:pt x="13109" y="2962"/>
                  </a:lnTo>
                  <a:lnTo>
                    <a:pt x="13114" y="2953"/>
                  </a:lnTo>
                  <a:lnTo>
                    <a:pt x="13120" y="2945"/>
                  </a:lnTo>
                  <a:lnTo>
                    <a:pt x="13124" y="2934"/>
                  </a:lnTo>
                  <a:lnTo>
                    <a:pt x="13127" y="2923"/>
                  </a:lnTo>
                  <a:lnTo>
                    <a:pt x="13131" y="2911"/>
                  </a:lnTo>
                  <a:lnTo>
                    <a:pt x="13133" y="2900"/>
                  </a:lnTo>
                  <a:lnTo>
                    <a:pt x="13135" y="2886"/>
                  </a:lnTo>
                  <a:lnTo>
                    <a:pt x="13136" y="2872"/>
                  </a:lnTo>
                  <a:lnTo>
                    <a:pt x="13136" y="2841"/>
                  </a:lnTo>
                  <a:lnTo>
                    <a:pt x="13135" y="2814"/>
                  </a:lnTo>
                  <a:lnTo>
                    <a:pt x="13134" y="2802"/>
                  </a:lnTo>
                  <a:lnTo>
                    <a:pt x="13132" y="2791"/>
                  </a:lnTo>
                  <a:lnTo>
                    <a:pt x="13129" y="2782"/>
                  </a:lnTo>
                  <a:lnTo>
                    <a:pt x="13127" y="2773"/>
                  </a:lnTo>
                  <a:lnTo>
                    <a:pt x="13016" y="2770"/>
                  </a:lnTo>
                  <a:lnTo>
                    <a:pt x="13018" y="2782"/>
                  </a:lnTo>
                  <a:lnTo>
                    <a:pt x="13019" y="2792"/>
                  </a:lnTo>
                  <a:lnTo>
                    <a:pt x="13019" y="2804"/>
                  </a:lnTo>
                  <a:lnTo>
                    <a:pt x="13019" y="2818"/>
                  </a:lnTo>
                  <a:lnTo>
                    <a:pt x="13018" y="2826"/>
                  </a:lnTo>
                  <a:lnTo>
                    <a:pt x="13017" y="2833"/>
                  </a:lnTo>
                  <a:lnTo>
                    <a:pt x="13015" y="2841"/>
                  </a:lnTo>
                  <a:lnTo>
                    <a:pt x="13012" y="2846"/>
                  </a:lnTo>
                  <a:lnTo>
                    <a:pt x="13009" y="2852"/>
                  </a:lnTo>
                  <a:lnTo>
                    <a:pt x="13005" y="2858"/>
                  </a:lnTo>
                  <a:lnTo>
                    <a:pt x="13001" y="2862"/>
                  </a:lnTo>
                  <a:lnTo>
                    <a:pt x="12994" y="2866"/>
                  </a:lnTo>
                  <a:lnTo>
                    <a:pt x="12989" y="2870"/>
                  </a:lnTo>
                  <a:lnTo>
                    <a:pt x="12981" y="2873"/>
                  </a:lnTo>
                  <a:lnTo>
                    <a:pt x="12974" y="2875"/>
                  </a:lnTo>
                  <a:lnTo>
                    <a:pt x="12965" y="2877"/>
                  </a:lnTo>
                  <a:lnTo>
                    <a:pt x="12956" y="2878"/>
                  </a:lnTo>
                  <a:lnTo>
                    <a:pt x="12945" y="2878"/>
                  </a:lnTo>
                  <a:lnTo>
                    <a:pt x="12934" y="2879"/>
                  </a:lnTo>
                  <a:lnTo>
                    <a:pt x="12922" y="2878"/>
                  </a:lnTo>
                  <a:lnTo>
                    <a:pt x="12684" y="2867"/>
                  </a:lnTo>
                  <a:lnTo>
                    <a:pt x="12689" y="2746"/>
                  </a:lnTo>
                  <a:lnTo>
                    <a:pt x="12582" y="2742"/>
                  </a:lnTo>
                  <a:lnTo>
                    <a:pt x="12577" y="2863"/>
                  </a:lnTo>
                  <a:lnTo>
                    <a:pt x="12434" y="2857"/>
                  </a:lnTo>
                  <a:lnTo>
                    <a:pt x="12469" y="3003"/>
                  </a:lnTo>
                  <a:lnTo>
                    <a:pt x="12570" y="3007"/>
                  </a:lnTo>
                  <a:lnTo>
                    <a:pt x="12567" y="3079"/>
                  </a:lnTo>
                  <a:close/>
                  <a:moveTo>
                    <a:pt x="12443" y="2451"/>
                  </a:moveTo>
                  <a:lnTo>
                    <a:pt x="12436" y="2451"/>
                  </a:lnTo>
                  <a:lnTo>
                    <a:pt x="12427" y="2452"/>
                  </a:lnTo>
                  <a:lnTo>
                    <a:pt x="12420" y="2453"/>
                  </a:lnTo>
                  <a:lnTo>
                    <a:pt x="12412" y="2455"/>
                  </a:lnTo>
                  <a:lnTo>
                    <a:pt x="12405" y="2459"/>
                  </a:lnTo>
                  <a:lnTo>
                    <a:pt x="12398" y="2462"/>
                  </a:lnTo>
                  <a:lnTo>
                    <a:pt x="12393" y="2466"/>
                  </a:lnTo>
                  <a:lnTo>
                    <a:pt x="12387" y="2470"/>
                  </a:lnTo>
                  <a:lnTo>
                    <a:pt x="12382" y="2476"/>
                  </a:lnTo>
                  <a:lnTo>
                    <a:pt x="12377" y="2481"/>
                  </a:lnTo>
                  <a:lnTo>
                    <a:pt x="12374" y="2488"/>
                  </a:lnTo>
                  <a:lnTo>
                    <a:pt x="12369" y="2494"/>
                  </a:lnTo>
                  <a:lnTo>
                    <a:pt x="12367" y="2502"/>
                  </a:lnTo>
                  <a:lnTo>
                    <a:pt x="12365" y="2509"/>
                  </a:lnTo>
                  <a:lnTo>
                    <a:pt x="12363" y="2518"/>
                  </a:lnTo>
                  <a:lnTo>
                    <a:pt x="12363" y="2526"/>
                  </a:lnTo>
                  <a:lnTo>
                    <a:pt x="12363" y="2535"/>
                  </a:lnTo>
                  <a:lnTo>
                    <a:pt x="12363" y="2543"/>
                  </a:lnTo>
                  <a:lnTo>
                    <a:pt x="12365" y="2551"/>
                  </a:lnTo>
                  <a:lnTo>
                    <a:pt x="12367" y="2558"/>
                  </a:lnTo>
                  <a:lnTo>
                    <a:pt x="12369" y="2565"/>
                  </a:lnTo>
                  <a:lnTo>
                    <a:pt x="12373" y="2571"/>
                  </a:lnTo>
                  <a:lnTo>
                    <a:pt x="12377" y="2578"/>
                  </a:lnTo>
                  <a:lnTo>
                    <a:pt x="12382" y="2583"/>
                  </a:lnTo>
                  <a:lnTo>
                    <a:pt x="12387" y="2588"/>
                  </a:lnTo>
                  <a:lnTo>
                    <a:pt x="12393" y="2593"/>
                  </a:lnTo>
                  <a:lnTo>
                    <a:pt x="12399" y="2597"/>
                  </a:lnTo>
                  <a:lnTo>
                    <a:pt x="12406" y="2600"/>
                  </a:lnTo>
                  <a:lnTo>
                    <a:pt x="12413" y="2604"/>
                  </a:lnTo>
                  <a:lnTo>
                    <a:pt x="12421" y="2606"/>
                  </a:lnTo>
                  <a:lnTo>
                    <a:pt x="12428" y="2607"/>
                  </a:lnTo>
                  <a:lnTo>
                    <a:pt x="12437" y="2608"/>
                  </a:lnTo>
                  <a:lnTo>
                    <a:pt x="12445" y="2608"/>
                  </a:lnTo>
                  <a:lnTo>
                    <a:pt x="12453" y="2607"/>
                  </a:lnTo>
                  <a:lnTo>
                    <a:pt x="12461" y="2606"/>
                  </a:lnTo>
                  <a:lnTo>
                    <a:pt x="12468" y="2604"/>
                  </a:lnTo>
                  <a:lnTo>
                    <a:pt x="12475" y="2600"/>
                  </a:lnTo>
                  <a:lnTo>
                    <a:pt x="12481" y="2597"/>
                  </a:lnTo>
                  <a:lnTo>
                    <a:pt x="12487" y="2594"/>
                  </a:lnTo>
                  <a:lnTo>
                    <a:pt x="12493" y="2588"/>
                  </a:lnTo>
                  <a:lnTo>
                    <a:pt x="12498" y="2583"/>
                  </a:lnTo>
                  <a:lnTo>
                    <a:pt x="12504" y="2578"/>
                  </a:lnTo>
                  <a:lnTo>
                    <a:pt x="12507" y="2571"/>
                  </a:lnTo>
                  <a:lnTo>
                    <a:pt x="12511" y="2565"/>
                  </a:lnTo>
                  <a:lnTo>
                    <a:pt x="12513" y="2557"/>
                  </a:lnTo>
                  <a:lnTo>
                    <a:pt x="12515" y="2550"/>
                  </a:lnTo>
                  <a:lnTo>
                    <a:pt x="12518" y="2542"/>
                  </a:lnTo>
                  <a:lnTo>
                    <a:pt x="12519" y="2534"/>
                  </a:lnTo>
                  <a:lnTo>
                    <a:pt x="12519" y="2525"/>
                  </a:lnTo>
                  <a:lnTo>
                    <a:pt x="12518" y="2517"/>
                  </a:lnTo>
                  <a:lnTo>
                    <a:pt x="12516" y="2509"/>
                  </a:lnTo>
                  <a:lnTo>
                    <a:pt x="12514" y="2502"/>
                  </a:lnTo>
                  <a:lnTo>
                    <a:pt x="12511" y="2495"/>
                  </a:lnTo>
                  <a:lnTo>
                    <a:pt x="12508" y="2488"/>
                  </a:lnTo>
                  <a:lnTo>
                    <a:pt x="12504" y="2482"/>
                  </a:lnTo>
                  <a:lnTo>
                    <a:pt x="12499" y="2476"/>
                  </a:lnTo>
                  <a:lnTo>
                    <a:pt x="12494" y="2470"/>
                  </a:lnTo>
                  <a:lnTo>
                    <a:pt x="12489" y="2466"/>
                  </a:lnTo>
                  <a:lnTo>
                    <a:pt x="12482" y="2462"/>
                  </a:lnTo>
                  <a:lnTo>
                    <a:pt x="12476" y="2459"/>
                  </a:lnTo>
                  <a:lnTo>
                    <a:pt x="12468" y="2455"/>
                  </a:lnTo>
                  <a:lnTo>
                    <a:pt x="12461" y="2453"/>
                  </a:lnTo>
                  <a:lnTo>
                    <a:pt x="12452" y="2452"/>
                  </a:lnTo>
                  <a:lnTo>
                    <a:pt x="12443" y="2451"/>
                  </a:lnTo>
                  <a:close/>
                  <a:moveTo>
                    <a:pt x="12587" y="2609"/>
                  </a:moveTo>
                  <a:lnTo>
                    <a:pt x="13136" y="2634"/>
                  </a:lnTo>
                  <a:lnTo>
                    <a:pt x="13142" y="2488"/>
                  </a:lnTo>
                  <a:lnTo>
                    <a:pt x="12594" y="2463"/>
                  </a:lnTo>
                  <a:lnTo>
                    <a:pt x="12587" y="2609"/>
                  </a:lnTo>
                  <a:close/>
                  <a:moveTo>
                    <a:pt x="12706" y="1537"/>
                  </a:moveTo>
                  <a:lnTo>
                    <a:pt x="12632" y="1540"/>
                  </a:lnTo>
                  <a:lnTo>
                    <a:pt x="12626" y="1667"/>
                  </a:lnTo>
                  <a:lnTo>
                    <a:pt x="12645" y="1667"/>
                  </a:lnTo>
                  <a:lnTo>
                    <a:pt x="12664" y="1667"/>
                  </a:lnTo>
                  <a:lnTo>
                    <a:pt x="12683" y="1667"/>
                  </a:lnTo>
                  <a:lnTo>
                    <a:pt x="12703" y="1667"/>
                  </a:lnTo>
                  <a:lnTo>
                    <a:pt x="12724" y="1668"/>
                  </a:lnTo>
                  <a:lnTo>
                    <a:pt x="12745" y="1668"/>
                  </a:lnTo>
                  <a:lnTo>
                    <a:pt x="12768" y="1669"/>
                  </a:lnTo>
                  <a:lnTo>
                    <a:pt x="12791" y="1670"/>
                  </a:lnTo>
                  <a:lnTo>
                    <a:pt x="13176" y="1687"/>
                  </a:lnTo>
                  <a:lnTo>
                    <a:pt x="13182" y="1541"/>
                  </a:lnTo>
                  <a:lnTo>
                    <a:pt x="12856" y="1526"/>
                  </a:lnTo>
                  <a:lnTo>
                    <a:pt x="12841" y="1525"/>
                  </a:lnTo>
                  <a:lnTo>
                    <a:pt x="12827" y="1523"/>
                  </a:lnTo>
                  <a:lnTo>
                    <a:pt x="12814" y="1520"/>
                  </a:lnTo>
                  <a:lnTo>
                    <a:pt x="12803" y="1516"/>
                  </a:lnTo>
                  <a:lnTo>
                    <a:pt x="12792" y="1510"/>
                  </a:lnTo>
                  <a:lnTo>
                    <a:pt x="12784" y="1504"/>
                  </a:lnTo>
                  <a:lnTo>
                    <a:pt x="12776" y="1498"/>
                  </a:lnTo>
                  <a:lnTo>
                    <a:pt x="12769" y="1491"/>
                  </a:lnTo>
                  <a:lnTo>
                    <a:pt x="12762" y="1484"/>
                  </a:lnTo>
                  <a:lnTo>
                    <a:pt x="12758" y="1476"/>
                  </a:lnTo>
                  <a:lnTo>
                    <a:pt x="12754" y="1467"/>
                  </a:lnTo>
                  <a:lnTo>
                    <a:pt x="12750" y="1460"/>
                  </a:lnTo>
                  <a:lnTo>
                    <a:pt x="12748" y="1451"/>
                  </a:lnTo>
                  <a:lnTo>
                    <a:pt x="12746" y="1444"/>
                  </a:lnTo>
                  <a:lnTo>
                    <a:pt x="12746" y="1435"/>
                  </a:lnTo>
                  <a:lnTo>
                    <a:pt x="12746" y="1428"/>
                  </a:lnTo>
                  <a:lnTo>
                    <a:pt x="12747" y="1417"/>
                  </a:lnTo>
                  <a:lnTo>
                    <a:pt x="12749" y="1407"/>
                  </a:lnTo>
                  <a:lnTo>
                    <a:pt x="12753" y="1398"/>
                  </a:lnTo>
                  <a:lnTo>
                    <a:pt x="12757" y="1389"/>
                  </a:lnTo>
                  <a:lnTo>
                    <a:pt x="12762" y="1382"/>
                  </a:lnTo>
                  <a:lnTo>
                    <a:pt x="12769" y="1375"/>
                  </a:lnTo>
                  <a:lnTo>
                    <a:pt x="12776" y="1370"/>
                  </a:lnTo>
                  <a:lnTo>
                    <a:pt x="12784" y="1364"/>
                  </a:lnTo>
                  <a:lnTo>
                    <a:pt x="12792" y="1360"/>
                  </a:lnTo>
                  <a:lnTo>
                    <a:pt x="12802" y="1357"/>
                  </a:lnTo>
                  <a:lnTo>
                    <a:pt x="12812" y="1354"/>
                  </a:lnTo>
                  <a:lnTo>
                    <a:pt x="12822" y="1353"/>
                  </a:lnTo>
                  <a:lnTo>
                    <a:pt x="12834" y="1351"/>
                  </a:lnTo>
                  <a:lnTo>
                    <a:pt x="12845" y="1349"/>
                  </a:lnTo>
                  <a:lnTo>
                    <a:pt x="12858" y="1349"/>
                  </a:lnTo>
                  <a:lnTo>
                    <a:pt x="12870" y="1349"/>
                  </a:lnTo>
                  <a:lnTo>
                    <a:pt x="13191" y="1364"/>
                  </a:lnTo>
                  <a:lnTo>
                    <a:pt x="13197" y="1219"/>
                  </a:lnTo>
                  <a:lnTo>
                    <a:pt x="12861" y="1204"/>
                  </a:lnTo>
                  <a:lnTo>
                    <a:pt x="12833" y="1204"/>
                  </a:lnTo>
                  <a:lnTo>
                    <a:pt x="12806" y="1205"/>
                  </a:lnTo>
                  <a:lnTo>
                    <a:pt x="12783" y="1208"/>
                  </a:lnTo>
                  <a:lnTo>
                    <a:pt x="12760" y="1212"/>
                  </a:lnTo>
                  <a:lnTo>
                    <a:pt x="12740" y="1220"/>
                  </a:lnTo>
                  <a:lnTo>
                    <a:pt x="12721" y="1227"/>
                  </a:lnTo>
                  <a:lnTo>
                    <a:pt x="12704" y="1237"/>
                  </a:lnTo>
                  <a:lnTo>
                    <a:pt x="12689" y="1248"/>
                  </a:lnTo>
                  <a:lnTo>
                    <a:pt x="12675" y="1259"/>
                  </a:lnTo>
                  <a:lnTo>
                    <a:pt x="12664" y="1272"/>
                  </a:lnTo>
                  <a:lnTo>
                    <a:pt x="12654" y="1287"/>
                  </a:lnTo>
                  <a:lnTo>
                    <a:pt x="12645" y="1302"/>
                  </a:lnTo>
                  <a:lnTo>
                    <a:pt x="12639" y="1318"/>
                  </a:lnTo>
                  <a:lnTo>
                    <a:pt x="12633" y="1336"/>
                  </a:lnTo>
                  <a:lnTo>
                    <a:pt x="12630" y="1353"/>
                  </a:lnTo>
                  <a:lnTo>
                    <a:pt x="12629" y="1372"/>
                  </a:lnTo>
                  <a:lnTo>
                    <a:pt x="12628" y="1386"/>
                  </a:lnTo>
                  <a:lnTo>
                    <a:pt x="12629" y="1401"/>
                  </a:lnTo>
                  <a:lnTo>
                    <a:pt x="12631" y="1414"/>
                  </a:lnTo>
                  <a:lnTo>
                    <a:pt x="12633" y="1427"/>
                  </a:lnTo>
                  <a:lnTo>
                    <a:pt x="12637" y="1440"/>
                  </a:lnTo>
                  <a:lnTo>
                    <a:pt x="12641" y="1451"/>
                  </a:lnTo>
                  <a:lnTo>
                    <a:pt x="12646" y="1462"/>
                  </a:lnTo>
                  <a:lnTo>
                    <a:pt x="12652" y="1473"/>
                  </a:lnTo>
                  <a:lnTo>
                    <a:pt x="12657" y="1482"/>
                  </a:lnTo>
                  <a:lnTo>
                    <a:pt x="12664" y="1492"/>
                  </a:lnTo>
                  <a:lnTo>
                    <a:pt x="12670" y="1501"/>
                  </a:lnTo>
                  <a:lnTo>
                    <a:pt x="12677" y="1508"/>
                  </a:lnTo>
                  <a:lnTo>
                    <a:pt x="12685" y="1516"/>
                  </a:lnTo>
                  <a:lnTo>
                    <a:pt x="12691" y="1523"/>
                  </a:lnTo>
                  <a:lnTo>
                    <a:pt x="12699" y="1529"/>
                  </a:lnTo>
                  <a:lnTo>
                    <a:pt x="12706" y="1534"/>
                  </a:lnTo>
                  <a:lnTo>
                    <a:pt x="12706" y="1537"/>
                  </a:lnTo>
                  <a:close/>
                  <a:moveTo>
                    <a:pt x="12599" y="2063"/>
                  </a:moveTo>
                  <a:lnTo>
                    <a:pt x="12598" y="2077"/>
                  </a:lnTo>
                  <a:lnTo>
                    <a:pt x="12599" y="2091"/>
                  </a:lnTo>
                  <a:lnTo>
                    <a:pt x="12600" y="2104"/>
                  </a:lnTo>
                  <a:lnTo>
                    <a:pt x="12601" y="2116"/>
                  </a:lnTo>
                  <a:lnTo>
                    <a:pt x="12603" y="2130"/>
                  </a:lnTo>
                  <a:lnTo>
                    <a:pt x="12607" y="2142"/>
                  </a:lnTo>
                  <a:lnTo>
                    <a:pt x="12610" y="2155"/>
                  </a:lnTo>
                  <a:lnTo>
                    <a:pt x="12614" y="2167"/>
                  </a:lnTo>
                  <a:lnTo>
                    <a:pt x="12618" y="2179"/>
                  </a:lnTo>
                  <a:lnTo>
                    <a:pt x="12624" y="2190"/>
                  </a:lnTo>
                  <a:lnTo>
                    <a:pt x="12629" y="2201"/>
                  </a:lnTo>
                  <a:lnTo>
                    <a:pt x="12636" y="2212"/>
                  </a:lnTo>
                  <a:lnTo>
                    <a:pt x="12642" y="2223"/>
                  </a:lnTo>
                  <a:lnTo>
                    <a:pt x="12650" y="2232"/>
                  </a:lnTo>
                  <a:lnTo>
                    <a:pt x="12658" y="2242"/>
                  </a:lnTo>
                  <a:lnTo>
                    <a:pt x="12667" y="2252"/>
                  </a:lnTo>
                  <a:lnTo>
                    <a:pt x="12675" y="2260"/>
                  </a:lnTo>
                  <a:lnTo>
                    <a:pt x="12685" y="2269"/>
                  </a:lnTo>
                  <a:lnTo>
                    <a:pt x="12696" y="2277"/>
                  </a:lnTo>
                  <a:lnTo>
                    <a:pt x="12706" y="2285"/>
                  </a:lnTo>
                  <a:lnTo>
                    <a:pt x="12717" y="2291"/>
                  </a:lnTo>
                  <a:lnTo>
                    <a:pt x="12729" y="2298"/>
                  </a:lnTo>
                  <a:lnTo>
                    <a:pt x="12742" y="2304"/>
                  </a:lnTo>
                  <a:lnTo>
                    <a:pt x="12755" y="2310"/>
                  </a:lnTo>
                  <a:lnTo>
                    <a:pt x="12769" y="2315"/>
                  </a:lnTo>
                  <a:lnTo>
                    <a:pt x="12783" y="2319"/>
                  </a:lnTo>
                  <a:lnTo>
                    <a:pt x="12797" y="2324"/>
                  </a:lnTo>
                  <a:lnTo>
                    <a:pt x="12812" y="2327"/>
                  </a:lnTo>
                  <a:lnTo>
                    <a:pt x="12828" y="2330"/>
                  </a:lnTo>
                  <a:lnTo>
                    <a:pt x="12844" y="2332"/>
                  </a:lnTo>
                  <a:lnTo>
                    <a:pt x="12860" y="2333"/>
                  </a:lnTo>
                  <a:lnTo>
                    <a:pt x="12877" y="2334"/>
                  </a:lnTo>
                  <a:lnTo>
                    <a:pt x="12893" y="2335"/>
                  </a:lnTo>
                  <a:lnTo>
                    <a:pt x="12909" y="2334"/>
                  </a:lnTo>
                  <a:lnTo>
                    <a:pt x="12925" y="2334"/>
                  </a:lnTo>
                  <a:lnTo>
                    <a:pt x="12941" y="2332"/>
                  </a:lnTo>
                  <a:lnTo>
                    <a:pt x="12956" y="2330"/>
                  </a:lnTo>
                  <a:lnTo>
                    <a:pt x="12969" y="2328"/>
                  </a:lnTo>
                  <a:lnTo>
                    <a:pt x="12983" y="2325"/>
                  </a:lnTo>
                  <a:lnTo>
                    <a:pt x="12997" y="2320"/>
                  </a:lnTo>
                  <a:lnTo>
                    <a:pt x="13010" y="2316"/>
                  </a:lnTo>
                  <a:lnTo>
                    <a:pt x="13023" y="2312"/>
                  </a:lnTo>
                  <a:lnTo>
                    <a:pt x="13035" y="2306"/>
                  </a:lnTo>
                  <a:lnTo>
                    <a:pt x="13047" y="2300"/>
                  </a:lnTo>
                  <a:lnTo>
                    <a:pt x="13058" y="2293"/>
                  </a:lnTo>
                  <a:lnTo>
                    <a:pt x="13068" y="2287"/>
                  </a:lnTo>
                  <a:lnTo>
                    <a:pt x="13079" y="2280"/>
                  </a:lnTo>
                  <a:lnTo>
                    <a:pt x="13089" y="2271"/>
                  </a:lnTo>
                  <a:lnTo>
                    <a:pt x="13097" y="2263"/>
                  </a:lnTo>
                  <a:lnTo>
                    <a:pt x="13106" y="2255"/>
                  </a:lnTo>
                  <a:lnTo>
                    <a:pt x="13114" y="2245"/>
                  </a:lnTo>
                  <a:lnTo>
                    <a:pt x="13122" y="2236"/>
                  </a:lnTo>
                  <a:lnTo>
                    <a:pt x="13128" y="2226"/>
                  </a:lnTo>
                  <a:lnTo>
                    <a:pt x="13136" y="2215"/>
                  </a:lnTo>
                  <a:lnTo>
                    <a:pt x="13141" y="2204"/>
                  </a:lnTo>
                  <a:lnTo>
                    <a:pt x="13147" y="2194"/>
                  </a:lnTo>
                  <a:lnTo>
                    <a:pt x="13152" y="2182"/>
                  </a:lnTo>
                  <a:lnTo>
                    <a:pt x="13156" y="2170"/>
                  </a:lnTo>
                  <a:lnTo>
                    <a:pt x="13160" y="2157"/>
                  </a:lnTo>
                  <a:lnTo>
                    <a:pt x="13163" y="2145"/>
                  </a:lnTo>
                  <a:lnTo>
                    <a:pt x="13166" y="2133"/>
                  </a:lnTo>
                  <a:lnTo>
                    <a:pt x="13168" y="2119"/>
                  </a:lnTo>
                  <a:lnTo>
                    <a:pt x="13169" y="2106"/>
                  </a:lnTo>
                  <a:lnTo>
                    <a:pt x="13170" y="2092"/>
                  </a:lnTo>
                  <a:lnTo>
                    <a:pt x="13170" y="2069"/>
                  </a:lnTo>
                  <a:lnTo>
                    <a:pt x="13168" y="2046"/>
                  </a:lnTo>
                  <a:lnTo>
                    <a:pt x="13164" y="2022"/>
                  </a:lnTo>
                  <a:lnTo>
                    <a:pt x="13158" y="2000"/>
                  </a:lnTo>
                  <a:lnTo>
                    <a:pt x="13154" y="1989"/>
                  </a:lnTo>
                  <a:lnTo>
                    <a:pt x="13150" y="1977"/>
                  </a:lnTo>
                  <a:lnTo>
                    <a:pt x="13144" y="1966"/>
                  </a:lnTo>
                  <a:lnTo>
                    <a:pt x="13139" y="1956"/>
                  </a:lnTo>
                  <a:lnTo>
                    <a:pt x="13133" y="1945"/>
                  </a:lnTo>
                  <a:lnTo>
                    <a:pt x="13126" y="1935"/>
                  </a:lnTo>
                  <a:lnTo>
                    <a:pt x="13119" y="1926"/>
                  </a:lnTo>
                  <a:lnTo>
                    <a:pt x="13110" y="1916"/>
                  </a:lnTo>
                  <a:lnTo>
                    <a:pt x="13102" y="1906"/>
                  </a:lnTo>
                  <a:lnTo>
                    <a:pt x="13093" y="1897"/>
                  </a:lnTo>
                  <a:lnTo>
                    <a:pt x="13083" y="1888"/>
                  </a:lnTo>
                  <a:lnTo>
                    <a:pt x="13073" y="1880"/>
                  </a:lnTo>
                  <a:lnTo>
                    <a:pt x="13061" y="1873"/>
                  </a:lnTo>
                  <a:lnTo>
                    <a:pt x="13049" y="1865"/>
                  </a:lnTo>
                  <a:lnTo>
                    <a:pt x="13036" y="1859"/>
                  </a:lnTo>
                  <a:lnTo>
                    <a:pt x="13023" y="1853"/>
                  </a:lnTo>
                  <a:lnTo>
                    <a:pt x="13009" y="1846"/>
                  </a:lnTo>
                  <a:lnTo>
                    <a:pt x="12994" y="1842"/>
                  </a:lnTo>
                  <a:lnTo>
                    <a:pt x="12979" y="1836"/>
                  </a:lnTo>
                  <a:lnTo>
                    <a:pt x="12963" y="1833"/>
                  </a:lnTo>
                  <a:lnTo>
                    <a:pt x="12946" y="1830"/>
                  </a:lnTo>
                  <a:lnTo>
                    <a:pt x="12929" y="1827"/>
                  </a:lnTo>
                  <a:lnTo>
                    <a:pt x="12909" y="1826"/>
                  </a:lnTo>
                  <a:lnTo>
                    <a:pt x="12891" y="1824"/>
                  </a:lnTo>
                  <a:lnTo>
                    <a:pt x="12875" y="1824"/>
                  </a:lnTo>
                  <a:lnTo>
                    <a:pt x="12860" y="1824"/>
                  </a:lnTo>
                  <a:lnTo>
                    <a:pt x="12845" y="1825"/>
                  </a:lnTo>
                  <a:lnTo>
                    <a:pt x="12831" y="1826"/>
                  </a:lnTo>
                  <a:lnTo>
                    <a:pt x="12816" y="1828"/>
                  </a:lnTo>
                  <a:lnTo>
                    <a:pt x="12802" y="1830"/>
                  </a:lnTo>
                  <a:lnTo>
                    <a:pt x="12789" y="1833"/>
                  </a:lnTo>
                  <a:lnTo>
                    <a:pt x="12775" y="1836"/>
                  </a:lnTo>
                  <a:lnTo>
                    <a:pt x="12763" y="1841"/>
                  </a:lnTo>
                  <a:lnTo>
                    <a:pt x="12750" y="1845"/>
                  </a:lnTo>
                  <a:lnTo>
                    <a:pt x="12739" y="1850"/>
                  </a:lnTo>
                  <a:lnTo>
                    <a:pt x="12727" y="1856"/>
                  </a:lnTo>
                  <a:lnTo>
                    <a:pt x="12715" y="1862"/>
                  </a:lnTo>
                  <a:lnTo>
                    <a:pt x="12704" y="1869"/>
                  </a:lnTo>
                  <a:lnTo>
                    <a:pt x="12695" y="1876"/>
                  </a:lnTo>
                  <a:lnTo>
                    <a:pt x="12685" y="1884"/>
                  </a:lnTo>
                  <a:lnTo>
                    <a:pt x="12675" y="1891"/>
                  </a:lnTo>
                  <a:lnTo>
                    <a:pt x="12666" y="1900"/>
                  </a:lnTo>
                  <a:lnTo>
                    <a:pt x="12658" y="1908"/>
                  </a:lnTo>
                  <a:lnTo>
                    <a:pt x="12650" y="1918"/>
                  </a:lnTo>
                  <a:lnTo>
                    <a:pt x="12642" y="1928"/>
                  </a:lnTo>
                  <a:lnTo>
                    <a:pt x="12636" y="1938"/>
                  </a:lnTo>
                  <a:lnTo>
                    <a:pt x="12629" y="1949"/>
                  </a:lnTo>
                  <a:lnTo>
                    <a:pt x="12624" y="1960"/>
                  </a:lnTo>
                  <a:lnTo>
                    <a:pt x="12618" y="1972"/>
                  </a:lnTo>
                  <a:lnTo>
                    <a:pt x="12614" y="1983"/>
                  </a:lnTo>
                  <a:lnTo>
                    <a:pt x="12610" y="1995"/>
                  </a:lnTo>
                  <a:lnTo>
                    <a:pt x="12607" y="2008"/>
                  </a:lnTo>
                  <a:lnTo>
                    <a:pt x="12603" y="2021"/>
                  </a:lnTo>
                  <a:lnTo>
                    <a:pt x="12601" y="2035"/>
                  </a:lnTo>
                  <a:lnTo>
                    <a:pt x="12599" y="2049"/>
                  </a:lnTo>
                  <a:lnTo>
                    <a:pt x="12599" y="2063"/>
                  </a:lnTo>
                  <a:close/>
                  <a:moveTo>
                    <a:pt x="12888" y="1972"/>
                  </a:moveTo>
                  <a:lnTo>
                    <a:pt x="12906" y="1973"/>
                  </a:lnTo>
                  <a:lnTo>
                    <a:pt x="12923" y="1975"/>
                  </a:lnTo>
                  <a:lnTo>
                    <a:pt x="12941" y="1978"/>
                  </a:lnTo>
                  <a:lnTo>
                    <a:pt x="12957" y="1981"/>
                  </a:lnTo>
                  <a:lnTo>
                    <a:pt x="12972" y="1987"/>
                  </a:lnTo>
                  <a:lnTo>
                    <a:pt x="12987" y="1991"/>
                  </a:lnTo>
                  <a:lnTo>
                    <a:pt x="13001" y="1997"/>
                  </a:lnTo>
                  <a:lnTo>
                    <a:pt x="13012" y="2005"/>
                  </a:lnTo>
                  <a:lnTo>
                    <a:pt x="13024" y="2012"/>
                  </a:lnTo>
                  <a:lnTo>
                    <a:pt x="13034" y="2020"/>
                  </a:lnTo>
                  <a:lnTo>
                    <a:pt x="13044" y="2030"/>
                  </a:lnTo>
                  <a:lnTo>
                    <a:pt x="13050" y="2039"/>
                  </a:lnTo>
                  <a:lnTo>
                    <a:pt x="13056" y="2050"/>
                  </a:lnTo>
                  <a:lnTo>
                    <a:pt x="13060" y="2061"/>
                  </a:lnTo>
                  <a:lnTo>
                    <a:pt x="13063" y="2072"/>
                  </a:lnTo>
                  <a:lnTo>
                    <a:pt x="13063" y="2085"/>
                  </a:lnTo>
                  <a:lnTo>
                    <a:pt x="13062" y="2098"/>
                  </a:lnTo>
                  <a:lnTo>
                    <a:pt x="13059" y="2110"/>
                  </a:lnTo>
                  <a:lnTo>
                    <a:pt x="13053" y="2122"/>
                  </a:lnTo>
                  <a:lnTo>
                    <a:pt x="13047" y="2131"/>
                  </a:lnTo>
                  <a:lnTo>
                    <a:pt x="13039" y="2141"/>
                  </a:lnTo>
                  <a:lnTo>
                    <a:pt x="13030" y="2150"/>
                  </a:lnTo>
                  <a:lnTo>
                    <a:pt x="13019" y="2157"/>
                  </a:lnTo>
                  <a:lnTo>
                    <a:pt x="13007" y="2165"/>
                  </a:lnTo>
                  <a:lnTo>
                    <a:pt x="12994" y="2170"/>
                  </a:lnTo>
                  <a:lnTo>
                    <a:pt x="12980" y="2175"/>
                  </a:lnTo>
                  <a:lnTo>
                    <a:pt x="12965" y="2180"/>
                  </a:lnTo>
                  <a:lnTo>
                    <a:pt x="12949" y="2183"/>
                  </a:lnTo>
                  <a:lnTo>
                    <a:pt x="12933" y="2185"/>
                  </a:lnTo>
                  <a:lnTo>
                    <a:pt x="12916" y="2186"/>
                  </a:lnTo>
                  <a:lnTo>
                    <a:pt x="12898" y="2187"/>
                  </a:lnTo>
                  <a:lnTo>
                    <a:pt x="12880" y="2187"/>
                  </a:lnTo>
                  <a:lnTo>
                    <a:pt x="12864" y="2186"/>
                  </a:lnTo>
                  <a:lnTo>
                    <a:pt x="12848" y="2184"/>
                  </a:lnTo>
                  <a:lnTo>
                    <a:pt x="12832" y="2182"/>
                  </a:lnTo>
                  <a:lnTo>
                    <a:pt x="12817" y="2179"/>
                  </a:lnTo>
                  <a:lnTo>
                    <a:pt x="12802" y="2174"/>
                  </a:lnTo>
                  <a:lnTo>
                    <a:pt x="12787" y="2170"/>
                  </a:lnTo>
                  <a:lnTo>
                    <a:pt x="12773" y="2164"/>
                  </a:lnTo>
                  <a:lnTo>
                    <a:pt x="12760" y="2157"/>
                  </a:lnTo>
                  <a:lnTo>
                    <a:pt x="12748" y="2150"/>
                  </a:lnTo>
                  <a:lnTo>
                    <a:pt x="12738" y="2142"/>
                  </a:lnTo>
                  <a:lnTo>
                    <a:pt x="12728" y="2133"/>
                  </a:lnTo>
                  <a:lnTo>
                    <a:pt x="12720" y="2122"/>
                  </a:lnTo>
                  <a:lnTo>
                    <a:pt x="12714" y="2111"/>
                  </a:lnTo>
                  <a:lnTo>
                    <a:pt x="12709" y="2098"/>
                  </a:lnTo>
                  <a:lnTo>
                    <a:pt x="12708" y="2092"/>
                  </a:lnTo>
                  <a:lnTo>
                    <a:pt x="12706" y="2084"/>
                  </a:lnTo>
                  <a:lnTo>
                    <a:pt x="12706" y="2078"/>
                  </a:lnTo>
                  <a:lnTo>
                    <a:pt x="12706" y="2070"/>
                  </a:lnTo>
                  <a:lnTo>
                    <a:pt x="12708" y="2056"/>
                  </a:lnTo>
                  <a:lnTo>
                    <a:pt x="12711" y="2045"/>
                  </a:lnTo>
                  <a:lnTo>
                    <a:pt x="12716" y="2033"/>
                  </a:lnTo>
                  <a:lnTo>
                    <a:pt x="12724" y="2023"/>
                  </a:lnTo>
                  <a:lnTo>
                    <a:pt x="12732" y="2013"/>
                  </a:lnTo>
                  <a:lnTo>
                    <a:pt x="12742" y="2005"/>
                  </a:lnTo>
                  <a:lnTo>
                    <a:pt x="12754" y="1998"/>
                  </a:lnTo>
                  <a:lnTo>
                    <a:pt x="12766" y="1992"/>
                  </a:lnTo>
                  <a:lnTo>
                    <a:pt x="12779" y="1987"/>
                  </a:lnTo>
                  <a:lnTo>
                    <a:pt x="12793" y="1981"/>
                  </a:lnTo>
                  <a:lnTo>
                    <a:pt x="12808" y="1978"/>
                  </a:lnTo>
                  <a:lnTo>
                    <a:pt x="12823" y="1975"/>
                  </a:lnTo>
                  <a:lnTo>
                    <a:pt x="12840" y="1974"/>
                  </a:lnTo>
                  <a:lnTo>
                    <a:pt x="12856" y="1972"/>
                  </a:lnTo>
                  <a:lnTo>
                    <a:pt x="12872" y="1972"/>
                  </a:lnTo>
                  <a:lnTo>
                    <a:pt x="12888" y="1972"/>
                  </a:lnTo>
                  <a:close/>
                  <a:moveTo>
                    <a:pt x="13177" y="1078"/>
                  </a:moveTo>
                  <a:lnTo>
                    <a:pt x="13184" y="1064"/>
                  </a:lnTo>
                  <a:lnTo>
                    <a:pt x="13193" y="1048"/>
                  </a:lnTo>
                  <a:lnTo>
                    <a:pt x="13199" y="1030"/>
                  </a:lnTo>
                  <a:lnTo>
                    <a:pt x="13206" y="1012"/>
                  </a:lnTo>
                  <a:lnTo>
                    <a:pt x="13210" y="991"/>
                  </a:lnTo>
                  <a:lnTo>
                    <a:pt x="13214" y="970"/>
                  </a:lnTo>
                  <a:lnTo>
                    <a:pt x="13217" y="947"/>
                  </a:lnTo>
                  <a:lnTo>
                    <a:pt x="13219" y="926"/>
                  </a:lnTo>
                  <a:lnTo>
                    <a:pt x="13220" y="900"/>
                  </a:lnTo>
                  <a:lnTo>
                    <a:pt x="13217" y="876"/>
                  </a:lnTo>
                  <a:lnTo>
                    <a:pt x="13214" y="854"/>
                  </a:lnTo>
                  <a:lnTo>
                    <a:pt x="13210" y="833"/>
                  </a:lnTo>
                  <a:lnTo>
                    <a:pt x="13205" y="814"/>
                  </a:lnTo>
                  <a:lnTo>
                    <a:pt x="13197" y="796"/>
                  </a:lnTo>
                  <a:lnTo>
                    <a:pt x="13189" y="779"/>
                  </a:lnTo>
                  <a:lnTo>
                    <a:pt x="13178" y="764"/>
                  </a:lnTo>
                  <a:lnTo>
                    <a:pt x="13166" y="751"/>
                  </a:lnTo>
                  <a:lnTo>
                    <a:pt x="13154" y="739"/>
                  </a:lnTo>
                  <a:lnTo>
                    <a:pt x="13140" y="728"/>
                  </a:lnTo>
                  <a:lnTo>
                    <a:pt x="13125" y="720"/>
                  </a:lnTo>
                  <a:lnTo>
                    <a:pt x="13109" y="713"/>
                  </a:lnTo>
                  <a:lnTo>
                    <a:pt x="13092" y="708"/>
                  </a:lnTo>
                  <a:lnTo>
                    <a:pt x="13074" y="705"/>
                  </a:lnTo>
                  <a:lnTo>
                    <a:pt x="13054" y="703"/>
                  </a:lnTo>
                  <a:lnTo>
                    <a:pt x="13040" y="703"/>
                  </a:lnTo>
                  <a:lnTo>
                    <a:pt x="13026" y="704"/>
                  </a:lnTo>
                  <a:lnTo>
                    <a:pt x="13014" y="706"/>
                  </a:lnTo>
                  <a:lnTo>
                    <a:pt x="13001" y="709"/>
                  </a:lnTo>
                  <a:lnTo>
                    <a:pt x="12989" y="713"/>
                  </a:lnTo>
                  <a:lnTo>
                    <a:pt x="12977" y="718"/>
                  </a:lnTo>
                  <a:lnTo>
                    <a:pt x="12966" y="724"/>
                  </a:lnTo>
                  <a:lnTo>
                    <a:pt x="12956" y="732"/>
                  </a:lnTo>
                  <a:lnTo>
                    <a:pt x="12945" y="740"/>
                  </a:lnTo>
                  <a:lnTo>
                    <a:pt x="12934" y="750"/>
                  </a:lnTo>
                  <a:lnTo>
                    <a:pt x="12924" y="761"/>
                  </a:lnTo>
                  <a:lnTo>
                    <a:pt x="12916" y="772"/>
                  </a:lnTo>
                  <a:lnTo>
                    <a:pt x="12906" y="785"/>
                  </a:lnTo>
                  <a:lnTo>
                    <a:pt x="12898" y="800"/>
                  </a:lnTo>
                  <a:lnTo>
                    <a:pt x="12889" y="815"/>
                  </a:lnTo>
                  <a:lnTo>
                    <a:pt x="12881" y="831"/>
                  </a:lnTo>
                  <a:lnTo>
                    <a:pt x="12871" y="853"/>
                  </a:lnTo>
                  <a:lnTo>
                    <a:pt x="12861" y="871"/>
                  </a:lnTo>
                  <a:lnTo>
                    <a:pt x="12852" y="885"/>
                  </a:lnTo>
                  <a:lnTo>
                    <a:pt x="12844" y="896"/>
                  </a:lnTo>
                  <a:lnTo>
                    <a:pt x="12840" y="900"/>
                  </a:lnTo>
                  <a:lnTo>
                    <a:pt x="12834" y="904"/>
                  </a:lnTo>
                  <a:lnTo>
                    <a:pt x="12830" y="906"/>
                  </a:lnTo>
                  <a:lnTo>
                    <a:pt x="12826" y="910"/>
                  </a:lnTo>
                  <a:lnTo>
                    <a:pt x="12820" y="911"/>
                  </a:lnTo>
                  <a:lnTo>
                    <a:pt x="12816" y="912"/>
                  </a:lnTo>
                  <a:lnTo>
                    <a:pt x="12811" y="913"/>
                  </a:lnTo>
                  <a:lnTo>
                    <a:pt x="12805" y="913"/>
                  </a:lnTo>
                  <a:lnTo>
                    <a:pt x="12800" y="912"/>
                  </a:lnTo>
                  <a:lnTo>
                    <a:pt x="12794" y="911"/>
                  </a:lnTo>
                  <a:lnTo>
                    <a:pt x="12789" y="910"/>
                  </a:lnTo>
                  <a:lnTo>
                    <a:pt x="12785" y="907"/>
                  </a:lnTo>
                  <a:lnTo>
                    <a:pt x="12779" y="904"/>
                  </a:lnTo>
                  <a:lnTo>
                    <a:pt x="12775" y="901"/>
                  </a:lnTo>
                  <a:lnTo>
                    <a:pt x="12772" y="898"/>
                  </a:lnTo>
                  <a:lnTo>
                    <a:pt x="12769" y="894"/>
                  </a:lnTo>
                  <a:lnTo>
                    <a:pt x="12766" y="889"/>
                  </a:lnTo>
                  <a:lnTo>
                    <a:pt x="12762" y="884"/>
                  </a:lnTo>
                  <a:lnTo>
                    <a:pt x="12760" y="879"/>
                  </a:lnTo>
                  <a:lnTo>
                    <a:pt x="12758" y="872"/>
                  </a:lnTo>
                  <a:lnTo>
                    <a:pt x="12757" y="866"/>
                  </a:lnTo>
                  <a:lnTo>
                    <a:pt x="12756" y="858"/>
                  </a:lnTo>
                  <a:lnTo>
                    <a:pt x="12755" y="851"/>
                  </a:lnTo>
                  <a:lnTo>
                    <a:pt x="12755" y="842"/>
                  </a:lnTo>
                  <a:lnTo>
                    <a:pt x="12757" y="827"/>
                  </a:lnTo>
                  <a:lnTo>
                    <a:pt x="12759" y="812"/>
                  </a:lnTo>
                  <a:lnTo>
                    <a:pt x="12762" y="798"/>
                  </a:lnTo>
                  <a:lnTo>
                    <a:pt x="12768" y="784"/>
                  </a:lnTo>
                  <a:lnTo>
                    <a:pt x="12772" y="771"/>
                  </a:lnTo>
                  <a:lnTo>
                    <a:pt x="12777" y="761"/>
                  </a:lnTo>
                  <a:lnTo>
                    <a:pt x="12783" y="750"/>
                  </a:lnTo>
                  <a:lnTo>
                    <a:pt x="12788" y="740"/>
                  </a:lnTo>
                  <a:lnTo>
                    <a:pt x="12687" y="708"/>
                  </a:lnTo>
                  <a:lnTo>
                    <a:pt x="12680" y="721"/>
                  </a:lnTo>
                  <a:lnTo>
                    <a:pt x="12674" y="735"/>
                  </a:lnTo>
                  <a:lnTo>
                    <a:pt x="12668" y="750"/>
                  </a:lnTo>
                  <a:lnTo>
                    <a:pt x="12662" y="766"/>
                  </a:lnTo>
                  <a:lnTo>
                    <a:pt x="12658" y="784"/>
                  </a:lnTo>
                  <a:lnTo>
                    <a:pt x="12655" y="802"/>
                  </a:lnTo>
                  <a:lnTo>
                    <a:pt x="12652" y="823"/>
                  </a:lnTo>
                  <a:lnTo>
                    <a:pt x="12651" y="843"/>
                  </a:lnTo>
                  <a:lnTo>
                    <a:pt x="12651" y="866"/>
                  </a:lnTo>
                  <a:lnTo>
                    <a:pt x="12652" y="887"/>
                  </a:lnTo>
                  <a:lnTo>
                    <a:pt x="12656" y="907"/>
                  </a:lnTo>
                  <a:lnTo>
                    <a:pt x="12660" y="927"/>
                  </a:lnTo>
                  <a:lnTo>
                    <a:pt x="12667" y="945"/>
                  </a:lnTo>
                  <a:lnTo>
                    <a:pt x="12674" y="961"/>
                  </a:lnTo>
                  <a:lnTo>
                    <a:pt x="12684" y="977"/>
                  </a:lnTo>
                  <a:lnTo>
                    <a:pt x="12695" y="991"/>
                  </a:lnTo>
                  <a:lnTo>
                    <a:pt x="12706" y="1004"/>
                  </a:lnTo>
                  <a:lnTo>
                    <a:pt x="12719" y="1016"/>
                  </a:lnTo>
                  <a:lnTo>
                    <a:pt x="12733" y="1025"/>
                  </a:lnTo>
                  <a:lnTo>
                    <a:pt x="12748" y="1034"/>
                  </a:lnTo>
                  <a:lnTo>
                    <a:pt x="12763" y="1041"/>
                  </a:lnTo>
                  <a:lnTo>
                    <a:pt x="12781" y="1046"/>
                  </a:lnTo>
                  <a:lnTo>
                    <a:pt x="12798" y="1049"/>
                  </a:lnTo>
                  <a:lnTo>
                    <a:pt x="12816" y="1051"/>
                  </a:lnTo>
                  <a:lnTo>
                    <a:pt x="12827" y="1051"/>
                  </a:lnTo>
                  <a:lnTo>
                    <a:pt x="12839" y="1050"/>
                  </a:lnTo>
                  <a:lnTo>
                    <a:pt x="12849" y="1048"/>
                  </a:lnTo>
                  <a:lnTo>
                    <a:pt x="12861" y="1046"/>
                  </a:lnTo>
                  <a:lnTo>
                    <a:pt x="12872" y="1042"/>
                  </a:lnTo>
                  <a:lnTo>
                    <a:pt x="12883" y="1036"/>
                  </a:lnTo>
                  <a:lnTo>
                    <a:pt x="12893" y="1031"/>
                  </a:lnTo>
                  <a:lnTo>
                    <a:pt x="12904" y="1023"/>
                  </a:lnTo>
                  <a:lnTo>
                    <a:pt x="12915" y="1015"/>
                  </a:lnTo>
                  <a:lnTo>
                    <a:pt x="12924" y="1005"/>
                  </a:lnTo>
                  <a:lnTo>
                    <a:pt x="12935" y="993"/>
                  </a:lnTo>
                  <a:lnTo>
                    <a:pt x="12945" y="982"/>
                  </a:lnTo>
                  <a:lnTo>
                    <a:pt x="12954" y="968"/>
                  </a:lnTo>
                  <a:lnTo>
                    <a:pt x="12964" y="953"/>
                  </a:lnTo>
                  <a:lnTo>
                    <a:pt x="12973" y="935"/>
                  </a:lnTo>
                  <a:lnTo>
                    <a:pt x="12981" y="917"/>
                  </a:lnTo>
                  <a:lnTo>
                    <a:pt x="12991" y="898"/>
                  </a:lnTo>
                  <a:lnTo>
                    <a:pt x="13001" y="881"/>
                  </a:lnTo>
                  <a:lnTo>
                    <a:pt x="13010" y="868"/>
                  </a:lnTo>
                  <a:lnTo>
                    <a:pt x="13019" y="857"/>
                  </a:lnTo>
                  <a:lnTo>
                    <a:pt x="13024" y="853"/>
                  </a:lnTo>
                  <a:lnTo>
                    <a:pt x="13029" y="850"/>
                  </a:lnTo>
                  <a:lnTo>
                    <a:pt x="13034" y="847"/>
                  </a:lnTo>
                  <a:lnTo>
                    <a:pt x="13038" y="845"/>
                  </a:lnTo>
                  <a:lnTo>
                    <a:pt x="13044" y="843"/>
                  </a:lnTo>
                  <a:lnTo>
                    <a:pt x="13050" y="842"/>
                  </a:lnTo>
                  <a:lnTo>
                    <a:pt x="13055" y="842"/>
                  </a:lnTo>
                  <a:lnTo>
                    <a:pt x="13062" y="842"/>
                  </a:lnTo>
                  <a:lnTo>
                    <a:pt x="13067" y="842"/>
                  </a:lnTo>
                  <a:lnTo>
                    <a:pt x="13074" y="843"/>
                  </a:lnTo>
                  <a:lnTo>
                    <a:pt x="13079" y="845"/>
                  </a:lnTo>
                  <a:lnTo>
                    <a:pt x="13084" y="847"/>
                  </a:lnTo>
                  <a:lnTo>
                    <a:pt x="13089" y="851"/>
                  </a:lnTo>
                  <a:lnTo>
                    <a:pt x="13093" y="854"/>
                  </a:lnTo>
                  <a:lnTo>
                    <a:pt x="13097" y="858"/>
                  </a:lnTo>
                  <a:lnTo>
                    <a:pt x="13100" y="862"/>
                  </a:lnTo>
                  <a:lnTo>
                    <a:pt x="13104" y="868"/>
                  </a:lnTo>
                  <a:lnTo>
                    <a:pt x="13107" y="873"/>
                  </a:lnTo>
                  <a:lnTo>
                    <a:pt x="13109" y="880"/>
                  </a:lnTo>
                  <a:lnTo>
                    <a:pt x="13111" y="886"/>
                  </a:lnTo>
                  <a:lnTo>
                    <a:pt x="13112" y="894"/>
                  </a:lnTo>
                  <a:lnTo>
                    <a:pt x="13113" y="902"/>
                  </a:lnTo>
                  <a:lnTo>
                    <a:pt x="13113" y="911"/>
                  </a:lnTo>
                  <a:lnTo>
                    <a:pt x="13113" y="920"/>
                  </a:lnTo>
                  <a:lnTo>
                    <a:pt x="13112" y="938"/>
                  </a:lnTo>
                  <a:lnTo>
                    <a:pt x="13109" y="955"/>
                  </a:lnTo>
                  <a:lnTo>
                    <a:pt x="13105" y="973"/>
                  </a:lnTo>
                  <a:lnTo>
                    <a:pt x="13098" y="990"/>
                  </a:lnTo>
                  <a:lnTo>
                    <a:pt x="13093" y="1006"/>
                  </a:lnTo>
                  <a:lnTo>
                    <a:pt x="13085" y="1021"/>
                  </a:lnTo>
                  <a:lnTo>
                    <a:pt x="13079" y="1035"/>
                  </a:lnTo>
                  <a:lnTo>
                    <a:pt x="13071" y="1047"/>
                  </a:lnTo>
                  <a:lnTo>
                    <a:pt x="13177" y="10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1" name="矩形 30"/>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2" name="矩形 31"/>
          <p:cNvSpPr/>
          <p:nvPr/>
        </p:nvSpPr>
        <p:spPr>
          <a:xfrm>
            <a:off x="3023419" y="619432"/>
            <a:ext cx="5928852" cy="5412658"/>
          </a:xfrm>
          <a:prstGeom prst="rect">
            <a:avLst/>
          </a:prstGeom>
          <a:noFill/>
          <a:ln w="28575">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5"/>
          <p:cNvSpPr txBox="1"/>
          <p:nvPr/>
        </p:nvSpPr>
        <p:spPr>
          <a:xfrm>
            <a:off x="3656244" y="3458740"/>
            <a:ext cx="3834300" cy="430887"/>
          </a:xfrm>
          <a:prstGeom prst="rect">
            <a:avLst/>
          </a:prstGeom>
          <a:noFill/>
        </p:spPr>
        <p:txBody>
          <a:bodyPr vert="horz" wrap="square" lIns="0" tIns="0" rIns="0" bIns="0" rtlCol="0" anchor="ctr">
            <a:spAutoFit/>
          </a:bodyPr>
          <a:lstStyle/>
          <a:p>
            <a:pPr algn="l"/>
            <a:r>
              <a:rPr lang="en-US" altLang="zh-CN" sz="2800" dirty="0" smtClean="0">
                <a:solidFill>
                  <a:srgbClr val="213F99"/>
                </a:solidFill>
                <a:latin typeface="Impact" pitchFamily="34" charset="0"/>
                <a:ea typeface="微软雅黑" pitchFamily="34" charset="-122"/>
              </a:rPr>
              <a:t>04    TCP</a:t>
            </a:r>
            <a:r>
              <a:rPr lang="zh-CN" altLang="en-US" sz="2800" dirty="0" smtClean="0">
                <a:solidFill>
                  <a:srgbClr val="213F99"/>
                </a:solidFill>
                <a:latin typeface="Impact" pitchFamily="34" charset="0"/>
                <a:ea typeface="微软雅黑" pitchFamily="34" charset="-122"/>
              </a:rPr>
              <a:t>协议</a:t>
            </a:r>
            <a:endParaRPr lang="zh-CN" altLang="en-US" sz="2800" dirty="0">
              <a:solidFill>
                <a:srgbClr val="213F99"/>
              </a:solidFill>
              <a:latin typeface="微软雅黑" pitchFamily="34" charset="-122"/>
              <a:ea typeface="微软雅黑" pitchFamily="34" charset="-122"/>
            </a:endParaRPr>
          </a:p>
        </p:txBody>
      </p:sp>
      <p:sp>
        <p:nvSpPr>
          <p:cNvPr id="43" name="TextBox 6"/>
          <p:cNvSpPr txBox="1"/>
          <p:nvPr/>
        </p:nvSpPr>
        <p:spPr>
          <a:xfrm>
            <a:off x="3656243" y="1580485"/>
            <a:ext cx="4094385" cy="430887"/>
          </a:xfrm>
          <a:prstGeom prst="rect">
            <a:avLst/>
          </a:prstGeom>
          <a:noFill/>
        </p:spPr>
        <p:txBody>
          <a:bodyPr vert="horz" wrap="square" lIns="0" tIns="0" rIns="0" bIns="0" rtlCol="0" anchor="ctr">
            <a:spAutoFit/>
          </a:bodyPr>
          <a:lstStyle/>
          <a:p>
            <a:pPr algn="l"/>
            <a:r>
              <a:rPr lang="en-US" altLang="zh-CN" sz="2800" dirty="0" smtClean="0">
                <a:solidFill>
                  <a:srgbClr val="213F99"/>
                </a:solidFill>
                <a:latin typeface="Impact" pitchFamily="34" charset="0"/>
                <a:ea typeface="微软雅黑" pitchFamily="34" charset="-122"/>
              </a:rPr>
              <a:t>01    </a:t>
            </a:r>
            <a:r>
              <a:rPr lang="zh-CN" altLang="en-US" sz="2800" dirty="0" smtClean="0">
                <a:solidFill>
                  <a:srgbClr val="213F99"/>
                </a:solidFill>
                <a:latin typeface="Impact" pitchFamily="34" charset="0"/>
                <a:ea typeface="微软雅黑" pitchFamily="34" charset="-122"/>
              </a:rPr>
              <a:t>传输服务</a:t>
            </a:r>
            <a:endParaRPr lang="zh-CN" altLang="en-US" sz="2800" dirty="0">
              <a:solidFill>
                <a:srgbClr val="213F99"/>
              </a:solidFill>
              <a:latin typeface="微软雅黑" pitchFamily="34" charset="-122"/>
              <a:ea typeface="微软雅黑" pitchFamily="34" charset="-122"/>
            </a:endParaRPr>
          </a:p>
        </p:txBody>
      </p:sp>
      <p:sp>
        <p:nvSpPr>
          <p:cNvPr id="44" name="TextBox 10"/>
          <p:cNvSpPr txBox="1"/>
          <p:nvPr/>
        </p:nvSpPr>
        <p:spPr>
          <a:xfrm>
            <a:off x="3656244" y="2206570"/>
            <a:ext cx="3834300" cy="430887"/>
          </a:xfrm>
          <a:prstGeom prst="rect">
            <a:avLst/>
          </a:prstGeom>
          <a:noFill/>
        </p:spPr>
        <p:txBody>
          <a:bodyPr vert="horz" wrap="square" lIns="0" tIns="0" rIns="0" bIns="0" rtlCol="0" anchor="ctr">
            <a:spAutoFit/>
          </a:bodyPr>
          <a:lstStyle/>
          <a:p>
            <a:pPr algn="l"/>
            <a:r>
              <a:rPr lang="en-US" altLang="zh-CN" sz="2800" dirty="0" smtClean="0">
                <a:solidFill>
                  <a:srgbClr val="213F99"/>
                </a:solidFill>
                <a:latin typeface="Impact" pitchFamily="34" charset="0"/>
                <a:ea typeface="微软雅黑" pitchFamily="34" charset="-122"/>
              </a:rPr>
              <a:t>02    </a:t>
            </a:r>
            <a:r>
              <a:rPr lang="zh-CN" altLang="en-US" sz="2800" dirty="0" smtClean="0">
                <a:solidFill>
                  <a:srgbClr val="213F99"/>
                </a:solidFill>
                <a:latin typeface="微软雅黑" pitchFamily="34" charset="-122"/>
                <a:ea typeface="微软雅黑" pitchFamily="34" charset="-122"/>
              </a:rPr>
              <a:t>传输层编址</a:t>
            </a:r>
            <a:endParaRPr lang="zh-CN" altLang="en-US" sz="2800" dirty="0">
              <a:solidFill>
                <a:srgbClr val="213F99"/>
              </a:solidFill>
              <a:latin typeface="微软雅黑" pitchFamily="34" charset="-122"/>
              <a:ea typeface="微软雅黑" pitchFamily="34" charset="-122"/>
            </a:endParaRPr>
          </a:p>
        </p:txBody>
      </p:sp>
      <p:sp>
        <p:nvSpPr>
          <p:cNvPr id="45" name="TextBox 11"/>
          <p:cNvSpPr txBox="1"/>
          <p:nvPr/>
        </p:nvSpPr>
        <p:spPr>
          <a:xfrm>
            <a:off x="3656244" y="2832655"/>
            <a:ext cx="3834300" cy="430887"/>
          </a:xfrm>
          <a:prstGeom prst="rect">
            <a:avLst/>
          </a:prstGeom>
          <a:noFill/>
        </p:spPr>
        <p:txBody>
          <a:bodyPr vert="horz" wrap="square" lIns="0" tIns="0" rIns="0" bIns="0" rtlCol="0" anchor="ctr">
            <a:spAutoFit/>
          </a:bodyPr>
          <a:lstStyle/>
          <a:p>
            <a:r>
              <a:rPr lang="en-US" altLang="zh-CN" sz="2800" dirty="0" smtClean="0">
                <a:solidFill>
                  <a:srgbClr val="213F99"/>
                </a:solidFill>
                <a:latin typeface="Impact" pitchFamily="34" charset="0"/>
                <a:ea typeface="微软雅黑" pitchFamily="34" charset="-122"/>
              </a:rPr>
              <a:t>03    UDP</a:t>
            </a:r>
            <a:r>
              <a:rPr lang="zh-CN" altLang="en-US" sz="2800" dirty="0" smtClean="0">
                <a:solidFill>
                  <a:srgbClr val="213F99"/>
                </a:solidFill>
                <a:latin typeface="微软雅黑" pitchFamily="34" charset="-122"/>
                <a:ea typeface="微软雅黑" pitchFamily="34" charset="-122"/>
              </a:rPr>
              <a:t>协议</a:t>
            </a:r>
            <a:endParaRPr lang="zh-CN" altLang="en-US" sz="2800" dirty="0">
              <a:solidFill>
                <a:srgbClr val="213F99"/>
              </a:solidFill>
              <a:latin typeface="微软雅黑" pitchFamily="34" charset="-122"/>
              <a:ea typeface="微软雅黑" pitchFamily="34" charset="-122"/>
            </a:endParaRPr>
          </a:p>
        </p:txBody>
      </p:sp>
    </p:spTree>
    <p:extLst>
      <p:ext uri="{BB962C8B-B14F-4D97-AF65-F5344CB8AC3E}">
        <p14:creationId xmlns:p14="http://schemas.microsoft.com/office/powerpoint/2010/main" val="18489453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6.3.3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传输</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层校验和计算</a:t>
            </a:r>
          </a:p>
        </p:txBody>
      </p:sp>
      <p:sp>
        <p:nvSpPr>
          <p:cNvPr id="17" name="Rectangle 8"/>
          <p:cNvSpPr txBox="1">
            <a:spLocks noChangeArrowheads="1"/>
          </p:cNvSpPr>
          <p:nvPr/>
        </p:nvSpPr>
        <p:spPr>
          <a:xfrm>
            <a:off x="326408" y="1608792"/>
            <a:ext cx="8345643" cy="4047262"/>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en-US" altLang="zh-CN" sz="2800" b="0" dirty="0">
                <a:solidFill>
                  <a:schemeClr val="tx1"/>
                </a:solidFill>
              </a:rPr>
              <a:t>UDP </a:t>
            </a:r>
            <a:r>
              <a:rPr lang="zh-CN" altLang="en-US" sz="2800" b="0" dirty="0">
                <a:solidFill>
                  <a:schemeClr val="tx1"/>
                </a:solidFill>
              </a:rPr>
              <a:t>用户数据报的首部中检验和用来检验</a:t>
            </a:r>
            <a:r>
              <a:rPr lang="zh-CN" altLang="en-US" sz="2800" dirty="0">
                <a:solidFill>
                  <a:srgbClr val="C00000"/>
                </a:solidFill>
              </a:rPr>
              <a:t>整个用户数据报</a:t>
            </a:r>
            <a:r>
              <a:rPr lang="zh-CN" altLang="en-US" sz="2800" b="0" dirty="0">
                <a:solidFill>
                  <a:schemeClr val="tx1"/>
                </a:solidFill>
              </a:rPr>
              <a:t>（首部加数据部分）出现的差错。</a:t>
            </a:r>
          </a:p>
          <a:p>
            <a:pPr algn="just">
              <a:lnSpc>
                <a:spcPct val="150000"/>
              </a:lnSpc>
              <a:spcBef>
                <a:spcPts val="600"/>
              </a:spcBef>
            </a:pPr>
            <a:r>
              <a:rPr lang="zh-CN" altLang="en-US" sz="2800" b="0" dirty="0">
                <a:solidFill>
                  <a:schemeClr val="tx1"/>
                </a:solidFill>
              </a:rPr>
              <a:t>在计算检验和时在 </a:t>
            </a:r>
            <a:r>
              <a:rPr lang="en-US" altLang="zh-CN" sz="2800" b="0" dirty="0">
                <a:solidFill>
                  <a:schemeClr val="tx1"/>
                </a:solidFill>
              </a:rPr>
              <a:t>UDP </a:t>
            </a:r>
            <a:r>
              <a:rPr lang="zh-CN" altLang="en-US" sz="2800" b="0" dirty="0">
                <a:solidFill>
                  <a:schemeClr val="tx1"/>
                </a:solidFill>
              </a:rPr>
              <a:t>数据报之前要增加 </a:t>
            </a:r>
            <a:r>
              <a:rPr lang="en-US" altLang="zh-CN" sz="2800" b="0" dirty="0">
                <a:solidFill>
                  <a:schemeClr val="tx1"/>
                </a:solidFill>
              </a:rPr>
              <a:t>12</a:t>
            </a:r>
            <a:r>
              <a:rPr lang="zh-CN" altLang="en-US" sz="2800" b="0" dirty="0">
                <a:solidFill>
                  <a:schemeClr val="tx1"/>
                </a:solidFill>
              </a:rPr>
              <a:t>个字节的伪首部。所谓“</a:t>
            </a:r>
            <a:r>
              <a:rPr lang="zh-CN" altLang="en-US" sz="2800" dirty="0">
                <a:solidFill>
                  <a:srgbClr val="C00000"/>
                </a:solidFill>
              </a:rPr>
              <a:t>伪首部</a:t>
            </a:r>
            <a:r>
              <a:rPr lang="zh-CN" altLang="en-US" sz="2800" b="0" dirty="0">
                <a:solidFill>
                  <a:schemeClr val="tx1"/>
                </a:solidFill>
              </a:rPr>
              <a:t>”是因为这种首部只在计算</a:t>
            </a:r>
            <a:r>
              <a:rPr lang="en-US" altLang="zh-CN" sz="2800" b="0" dirty="0">
                <a:solidFill>
                  <a:schemeClr val="tx1"/>
                </a:solidFill>
              </a:rPr>
              <a:t>UDP</a:t>
            </a:r>
            <a:r>
              <a:rPr lang="zh-CN" altLang="en-US" sz="2800" b="0" dirty="0">
                <a:solidFill>
                  <a:schemeClr val="tx1"/>
                </a:solidFill>
              </a:rPr>
              <a:t>校验和的时候使用，既不向下层传送，也不向上层递交。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伪首部概念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11952448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6.3.3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传输</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层校验和计算</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sp>
        <p:nvSpPr>
          <p:cNvPr id="24" name="未知"/>
          <p:cNvSpPr>
            <a:spLocks/>
          </p:cNvSpPr>
          <p:nvPr/>
        </p:nvSpPr>
        <p:spPr bwMode="auto">
          <a:xfrm>
            <a:off x="1636571" y="4083977"/>
            <a:ext cx="4056063" cy="685800"/>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noFill/>
          <a:ln>
            <a:noFill/>
          </a:ln>
          <a:effectLst/>
        </p:spPr>
        <p:txBody>
          <a:bodyPr wrap="none" anchor="ct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Rectangle 5"/>
          <p:cNvSpPr>
            <a:spLocks noChangeArrowheads="1"/>
          </p:cNvSpPr>
          <p:nvPr/>
        </p:nvSpPr>
        <p:spPr bwMode="auto">
          <a:xfrm>
            <a:off x="3355834" y="4923764"/>
            <a:ext cx="4633912" cy="457200"/>
          </a:xfrm>
          <a:prstGeom prst="rect">
            <a:avLst/>
          </a:prstGeom>
          <a:noFill/>
          <a:ln w="19050" cmpd="sng">
            <a:solidFill>
              <a:schemeClr val="tx1"/>
            </a:solidFill>
            <a:miter lim="800000"/>
            <a:headEnd/>
            <a:tailEnd/>
          </a:ln>
          <a:effec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sz="3600">
              <a:solidFill>
                <a:srgbClr val="00FF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Line 6"/>
          <p:cNvSpPr>
            <a:spLocks noChangeShapeType="1"/>
          </p:cNvSpPr>
          <p:nvPr/>
        </p:nvSpPr>
        <p:spPr bwMode="auto">
          <a:xfrm>
            <a:off x="4514709" y="4923764"/>
            <a:ext cx="1587" cy="4572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Line 7"/>
          <p:cNvSpPr>
            <a:spLocks noChangeShapeType="1"/>
          </p:cNvSpPr>
          <p:nvPr/>
        </p:nvSpPr>
        <p:spPr bwMode="auto">
          <a:xfrm>
            <a:off x="5671996" y="4923764"/>
            <a:ext cx="3175" cy="4572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Line 8"/>
          <p:cNvSpPr>
            <a:spLocks noChangeShapeType="1"/>
          </p:cNvSpPr>
          <p:nvPr/>
        </p:nvSpPr>
        <p:spPr bwMode="auto">
          <a:xfrm>
            <a:off x="6830871" y="4923764"/>
            <a:ext cx="1588" cy="4572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未知"/>
          <p:cNvSpPr>
            <a:spLocks/>
          </p:cNvSpPr>
          <p:nvPr/>
        </p:nvSpPr>
        <p:spPr bwMode="auto">
          <a:xfrm>
            <a:off x="2106471" y="4923764"/>
            <a:ext cx="1249363"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noFill/>
          <a:ln w="19050" cap="flat" cmpd="sng">
            <a:solidFill>
              <a:schemeClr val="tx1"/>
            </a:solidFill>
            <a:prstDash val="dash"/>
            <a:round/>
            <a:headEnd/>
            <a:tailEnd/>
          </a:ln>
          <a:effectLst/>
        </p:spPr>
        <p:txBody>
          <a:bodyPr wrap="none" anchor="ct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Text Box 10"/>
          <p:cNvSpPr txBox="1">
            <a:spLocks noChangeArrowheads="1"/>
          </p:cNvSpPr>
          <p:nvPr/>
        </p:nvSpPr>
        <p:spPr bwMode="auto">
          <a:xfrm>
            <a:off x="2223946" y="4920589"/>
            <a:ext cx="950913" cy="396875"/>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伪首部</a:t>
            </a:r>
          </a:p>
        </p:txBody>
      </p:sp>
      <p:sp>
        <p:nvSpPr>
          <p:cNvPr id="33" name="Text Box 11"/>
          <p:cNvSpPr txBox="1">
            <a:spLocks noChangeArrowheads="1"/>
          </p:cNvSpPr>
          <p:nvPr/>
        </p:nvSpPr>
        <p:spPr bwMode="auto">
          <a:xfrm>
            <a:off x="3366946" y="4920589"/>
            <a:ext cx="950913" cy="396875"/>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源端口</a:t>
            </a:r>
          </a:p>
        </p:txBody>
      </p:sp>
      <p:sp>
        <p:nvSpPr>
          <p:cNvPr id="34" name="Text Box 12"/>
          <p:cNvSpPr txBox="1">
            <a:spLocks noChangeArrowheads="1"/>
          </p:cNvSpPr>
          <p:nvPr/>
        </p:nvSpPr>
        <p:spPr bwMode="auto">
          <a:xfrm>
            <a:off x="4455971" y="4920589"/>
            <a:ext cx="1206500" cy="396875"/>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目的端口</a:t>
            </a:r>
          </a:p>
        </p:txBody>
      </p:sp>
      <p:sp>
        <p:nvSpPr>
          <p:cNvPr id="35" name="Text Box 13"/>
          <p:cNvSpPr txBox="1">
            <a:spLocks noChangeArrowheads="1"/>
          </p:cNvSpPr>
          <p:nvPr/>
        </p:nvSpPr>
        <p:spPr bwMode="auto">
          <a:xfrm>
            <a:off x="5791059" y="4919002"/>
            <a:ext cx="848309" cy="400110"/>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长  度</a:t>
            </a:r>
          </a:p>
        </p:txBody>
      </p:sp>
      <p:sp>
        <p:nvSpPr>
          <p:cNvPr id="36" name="Text Box 14"/>
          <p:cNvSpPr txBox="1">
            <a:spLocks noChangeArrowheads="1"/>
          </p:cNvSpPr>
          <p:nvPr/>
        </p:nvSpPr>
        <p:spPr bwMode="auto">
          <a:xfrm>
            <a:off x="6935646" y="4920589"/>
            <a:ext cx="950913" cy="396875"/>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检验和</a:t>
            </a:r>
          </a:p>
        </p:txBody>
      </p:sp>
      <p:sp>
        <p:nvSpPr>
          <p:cNvPr id="37" name="Text Box 15"/>
          <p:cNvSpPr txBox="1">
            <a:spLocks noChangeArrowheads="1"/>
          </p:cNvSpPr>
          <p:nvPr/>
        </p:nvSpPr>
        <p:spPr bwMode="auto">
          <a:xfrm>
            <a:off x="2463659" y="4545939"/>
            <a:ext cx="441146"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12</a:t>
            </a:r>
          </a:p>
        </p:txBody>
      </p:sp>
      <p:sp>
        <p:nvSpPr>
          <p:cNvPr id="38" name="Text Box 16"/>
          <p:cNvSpPr txBox="1">
            <a:spLocks noChangeArrowheads="1"/>
          </p:cNvSpPr>
          <p:nvPr/>
        </p:nvSpPr>
        <p:spPr bwMode="auto">
          <a:xfrm>
            <a:off x="3733659" y="4550702"/>
            <a:ext cx="312906"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39" name="Text Box 17"/>
          <p:cNvSpPr txBox="1">
            <a:spLocks noChangeArrowheads="1"/>
          </p:cNvSpPr>
          <p:nvPr/>
        </p:nvSpPr>
        <p:spPr bwMode="auto">
          <a:xfrm>
            <a:off x="4959209" y="4550702"/>
            <a:ext cx="312906"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40" name="Text Box 18"/>
          <p:cNvSpPr txBox="1">
            <a:spLocks noChangeArrowheads="1"/>
          </p:cNvSpPr>
          <p:nvPr/>
        </p:nvSpPr>
        <p:spPr bwMode="auto">
          <a:xfrm>
            <a:off x="6029184" y="4550702"/>
            <a:ext cx="312906"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41" name="Text Box 19"/>
          <p:cNvSpPr txBox="1">
            <a:spLocks noChangeArrowheads="1"/>
          </p:cNvSpPr>
          <p:nvPr/>
        </p:nvSpPr>
        <p:spPr bwMode="auto">
          <a:xfrm>
            <a:off x="7246796" y="4550702"/>
            <a:ext cx="312906" cy="400110"/>
          </a:xfrm>
          <a:prstGeom prst="rect">
            <a:avLst/>
          </a:prstGeom>
          <a:noFill/>
          <a:ln>
            <a:noFill/>
          </a:ln>
          <a:effectLst/>
        </p:spPr>
        <p:txBody>
          <a:bodyPr wrap="none">
            <a:spAutoFit/>
          </a:bodyPr>
          <a:lstStyle/>
          <a:p>
            <a:r>
              <a:rPr lang="zh-CN" alt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42" name="Text Box 20"/>
          <p:cNvSpPr txBox="1">
            <a:spLocks noChangeArrowheads="1"/>
          </p:cNvSpPr>
          <p:nvPr/>
        </p:nvSpPr>
        <p:spPr bwMode="auto">
          <a:xfrm>
            <a:off x="1306371" y="4545939"/>
            <a:ext cx="695325" cy="396875"/>
          </a:xfrm>
          <a:prstGeom prst="rect">
            <a:avLst/>
          </a:prstGeom>
          <a:noFill/>
          <a:ln>
            <a:noFill/>
          </a:ln>
          <a:effectLst/>
        </p:spPr>
        <p:txBody>
          <a:bodyPr wrap="none">
            <a:spAutoFit/>
          </a:bodyPr>
          <a:lstStyle/>
          <a:p>
            <a:r>
              <a:rPr 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字节</a:t>
            </a:r>
          </a:p>
        </p:txBody>
      </p:sp>
      <p:sp>
        <p:nvSpPr>
          <p:cNvPr id="43" name="Rectangle 21"/>
          <p:cNvSpPr>
            <a:spLocks noChangeArrowheads="1"/>
          </p:cNvSpPr>
          <p:nvPr/>
        </p:nvSpPr>
        <p:spPr bwMode="auto">
          <a:xfrm>
            <a:off x="2096946" y="4917414"/>
            <a:ext cx="1252538" cy="461963"/>
          </a:xfrm>
          <a:prstGeom prst="rect">
            <a:avLst/>
          </a:prstGeom>
          <a:noFill/>
          <a:ln w="76200" cmpd="sng">
            <a:solidFill>
              <a:srgbClr val="213F99"/>
            </a:solidFill>
            <a:miter lim="800000"/>
            <a:headEnd/>
            <a:tailEnd/>
          </a:ln>
          <a:effectLst/>
        </p:spPr>
        <p:txBody>
          <a:bodyPr wrap="none" anchor="ct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4" name="Group 22"/>
          <p:cNvGraphicFramePr>
            <a:graphicFrameLocks/>
          </p:cNvGraphicFramePr>
          <p:nvPr>
            <p:extLst>
              <p:ext uri="{D42A27DB-BD31-4B8C-83A1-F6EECF244321}">
                <p14:modId xmlns:p14="http://schemas.microsoft.com/office/powerpoint/2010/main" val="1355778669"/>
              </p:ext>
            </p:extLst>
          </p:nvPr>
        </p:nvGraphicFramePr>
        <p:xfrm>
          <a:off x="1708009" y="2139289"/>
          <a:ext cx="3455987" cy="1946276"/>
        </p:xfrm>
        <a:graphic>
          <a:graphicData uri="http://schemas.openxmlformats.org/drawingml/2006/table">
            <a:tbl>
              <a:tblPr/>
              <a:tblGrid>
                <a:gridCol w="863600"/>
                <a:gridCol w="865187"/>
                <a:gridCol w="1727200"/>
              </a:tblGrid>
              <a:tr h="649288">
                <a:tc gridSpan="3">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源</a:t>
                      </a: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IP</a:t>
                      </a:r>
                      <a:r>
                        <a:rPr kumimoji="0" 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647700">
                <a:tc gridSpan="3">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目的</a:t>
                      </a: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IP</a:t>
                      </a:r>
                      <a:r>
                        <a:rPr kumimoji="0" 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649288">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协议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长度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 name="矩形 4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50847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0"/>
                                  </p:stCondLst>
                                  <p:childTnLst>
                                    <p:anim calcmode="discrete" valueType="str">
                                      <p:cBhvr>
                                        <p:cTn id="9" dur="1000" fill="hold"/>
                                        <p:tgtEl>
                                          <p:spTgt spid="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6.3.3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传输</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层校验和计算</a:t>
            </a:r>
          </a:p>
        </p:txBody>
      </p:sp>
      <p:sp>
        <p:nvSpPr>
          <p:cNvPr id="17" name="Rectangle 8"/>
          <p:cNvSpPr txBox="1">
            <a:spLocks noChangeArrowheads="1"/>
          </p:cNvSpPr>
          <p:nvPr/>
        </p:nvSpPr>
        <p:spPr>
          <a:xfrm>
            <a:off x="326408" y="1608792"/>
            <a:ext cx="8345643" cy="4201150"/>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zh-CN" altLang="en-US" sz="2800" b="0" dirty="0">
                <a:solidFill>
                  <a:schemeClr val="tx1"/>
                </a:solidFill>
              </a:rPr>
              <a:t>网络需传输的</a:t>
            </a:r>
            <a:r>
              <a:rPr lang="en-US" altLang="zh-CN" sz="2800" b="0" dirty="0">
                <a:solidFill>
                  <a:schemeClr val="tx1"/>
                </a:solidFill>
              </a:rPr>
              <a:t>UDP</a:t>
            </a:r>
            <a:r>
              <a:rPr lang="zh-CN" altLang="en-US" sz="2800" b="0" dirty="0">
                <a:solidFill>
                  <a:schemeClr val="tx1"/>
                </a:solidFill>
              </a:rPr>
              <a:t>数据报数据如下，以</a:t>
            </a:r>
            <a:r>
              <a:rPr lang="en-US" altLang="zh-CN" sz="2800" b="0" dirty="0">
                <a:solidFill>
                  <a:schemeClr val="tx1"/>
                </a:solidFill>
              </a:rPr>
              <a:t>16</a:t>
            </a:r>
            <a:r>
              <a:rPr lang="zh-CN" altLang="en-US" sz="2800" b="0" dirty="0">
                <a:solidFill>
                  <a:schemeClr val="tx1"/>
                </a:solidFill>
              </a:rPr>
              <a:t>进制数表示，其中第一、二行数据是</a:t>
            </a:r>
            <a:r>
              <a:rPr lang="en-US" altLang="zh-CN" sz="2800" b="0" dirty="0">
                <a:solidFill>
                  <a:schemeClr val="tx1"/>
                </a:solidFill>
              </a:rPr>
              <a:t>IP</a:t>
            </a:r>
            <a:r>
              <a:rPr lang="zh-CN" altLang="en-US" sz="2800" b="0" dirty="0">
                <a:solidFill>
                  <a:schemeClr val="tx1"/>
                </a:solidFill>
              </a:rPr>
              <a:t>数据报首部的内容，第三行数据是</a:t>
            </a:r>
            <a:r>
              <a:rPr lang="en-US" altLang="zh-CN" sz="2800" b="0" dirty="0">
                <a:solidFill>
                  <a:schemeClr val="tx1"/>
                </a:solidFill>
              </a:rPr>
              <a:t>UDP</a:t>
            </a:r>
            <a:r>
              <a:rPr lang="zh-CN" altLang="en-US" sz="2800" b="0" dirty="0">
                <a:solidFill>
                  <a:schemeClr val="tx1"/>
                </a:solidFill>
              </a:rPr>
              <a:t>数据，</a:t>
            </a:r>
            <a:r>
              <a:rPr lang="zh-CN" altLang="en-US" sz="2800" dirty="0">
                <a:solidFill>
                  <a:schemeClr val="tx1"/>
                </a:solidFill>
              </a:rPr>
              <a:t>请计算其</a:t>
            </a:r>
            <a:r>
              <a:rPr lang="en-US" altLang="zh-CN" sz="2800" dirty="0">
                <a:solidFill>
                  <a:schemeClr val="tx1"/>
                </a:solidFill>
              </a:rPr>
              <a:t>UDP</a:t>
            </a:r>
            <a:r>
              <a:rPr lang="zh-CN" altLang="en-US" sz="2800" dirty="0">
                <a:solidFill>
                  <a:schemeClr val="tx1"/>
                </a:solidFill>
              </a:rPr>
              <a:t>校验和</a:t>
            </a:r>
            <a:r>
              <a:rPr lang="zh-CN" altLang="en-US" sz="2800" b="0" dirty="0">
                <a:solidFill>
                  <a:schemeClr val="tx1"/>
                </a:solidFill>
              </a:rPr>
              <a:t>。</a:t>
            </a:r>
          </a:p>
          <a:p>
            <a:pPr algn="just">
              <a:lnSpc>
                <a:spcPct val="150000"/>
              </a:lnSpc>
              <a:spcBef>
                <a:spcPts val="600"/>
              </a:spcBef>
            </a:pPr>
            <a:r>
              <a:rPr lang="zh-CN" altLang="en-US" sz="2800" b="0" dirty="0">
                <a:solidFill>
                  <a:schemeClr val="tx1"/>
                </a:solidFill>
              </a:rPr>
              <a:t>   </a:t>
            </a:r>
            <a:r>
              <a:rPr lang="en-US" altLang="zh-CN" sz="2800" b="0" dirty="0">
                <a:solidFill>
                  <a:schemeClr val="tx1"/>
                </a:solidFill>
              </a:rPr>
              <a:t>45 00 00 20 f9 12 00 00 80 11 bf 9f </a:t>
            </a:r>
          </a:p>
          <a:p>
            <a:pPr algn="just">
              <a:lnSpc>
                <a:spcPct val="150000"/>
              </a:lnSpc>
              <a:spcBef>
                <a:spcPts val="600"/>
              </a:spcBef>
            </a:pPr>
            <a:r>
              <a:rPr lang="en-US" altLang="zh-CN" sz="2800" b="0" dirty="0">
                <a:solidFill>
                  <a:schemeClr val="tx1"/>
                </a:solidFill>
              </a:rPr>
              <a:t>  </a:t>
            </a:r>
            <a:r>
              <a:rPr lang="en-US" altLang="zh-CN" sz="2800" b="0" dirty="0" smtClean="0">
                <a:solidFill>
                  <a:schemeClr val="tx1"/>
                </a:solidFill>
              </a:rPr>
              <a:t> c0 </a:t>
            </a:r>
            <a:r>
              <a:rPr lang="en-US" altLang="zh-CN" sz="2800" b="0" dirty="0">
                <a:solidFill>
                  <a:schemeClr val="tx1"/>
                </a:solidFill>
              </a:rPr>
              <a:t>a8 00 64 c0 a8 00 66 </a:t>
            </a:r>
          </a:p>
          <a:p>
            <a:pPr algn="just">
              <a:lnSpc>
                <a:spcPct val="150000"/>
              </a:lnSpc>
              <a:spcBef>
                <a:spcPts val="600"/>
              </a:spcBef>
            </a:pPr>
            <a:r>
              <a:rPr lang="en-US" altLang="zh-CN" sz="2800" b="0" dirty="0">
                <a:solidFill>
                  <a:schemeClr val="tx1"/>
                </a:solidFill>
              </a:rPr>
              <a:t>   13 61 13 89 00 0c </a:t>
            </a:r>
            <a:r>
              <a:rPr lang="en-US" altLang="zh-CN" sz="2800" dirty="0">
                <a:solidFill>
                  <a:srgbClr val="C00000"/>
                </a:solidFill>
              </a:rPr>
              <a:t>?? ??</a:t>
            </a:r>
            <a:r>
              <a:rPr lang="en-US" altLang="zh-CN" sz="2800" b="0" dirty="0">
                <a:solidFill>
                  <a:schemeClr val="tx1"/>
                </a:solidFill>
              </a:rPr>
              <a:t> 50 43 41 55 </a:t>
            </a:r>
            <a:endParaRPr lang="zh-CN" altLang="en-US" sz="2800" b="0" dirty="0">
              <a:solidFill>
                <a:schemeClr val="tx1"/>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举例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40860908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6.3.3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传输</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层校验和计算</a:t>
            </a:r>
          </a:p>
        </p:txBody>
      </p:sp>
      <p:sp>
        <p:nvSpPr>
          <p:cNvPr id="17" name="Rectangle 8"/>
          <p:cNvSpPr txBox="1">
            <a:spLocks noChangeArrowheads="1"/>
          </p:cNvSpPr>
          <p:nvPr/>
        </p:nvSpPr>
        <p:spPr>
          <a:xfrm>
            <a:off x="326408" y="1608792"/>
            <a:ext cx="8345643" cy="4278094"/>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spcBef>
                <a:spcPts val="600"/>
              </a:spcBef>
            </a:pPr>
            <a:r>
              <a:rPr lang="zh-CN" altLang="en-US" sz="2800" b="0" dirty="0">
                <a:solidFill>
                  <a:schemeClr val="tx1"/>
                </a:solidFill>
              </a:rPr>
              <a:t>（</a:t>
            </a:r>
            <a:r>
              <a:rPr lang="en-US" altLang="zh-CN" sz="2800" b="0" dirty="0">
                <a:solidFill>
                  <a:schemeClr val="tx1"/>
                </a:solidFill>
              </a:rPr>
              <a:t>1</a:t>
            </a:r>
            <a:r>
              <a:rPr lang="zh-CN" altLang="en-US" sz="2800" b="0" dirty="0">
                <a:solidFill>
                  <a:schemeClr val="tx1"/>
                </a:solidFill>
              </a:rPr>
              <a:t>）</a:t>
            </a:r>
            <a:r>
              <a:rPr lang="en-US" altLang="zh-CN" sz="2800" b="0" dirty="0">
                <a:solidFill>
                  <a:schemeClr val="tx1"/>
                </a:solidFill>
              </a:rPr>
              <a:t>UDP</a:t>
            </a:r>
            <a:r>
              <a:rPr lang="zh-CN" altLang="en-US" sz="2800" b="0" dirty="0">
                <a:solidFill>
                  <a:schemeClr val="tx1"/>
                </a:solidFill>
              </a:rPr>
              <a:t>首部的校验和字段设置为</a:t>
            </a:r>
            <a:r>
              <a:rPr lang="en-US" altLang="zh-CN" sz="2800" b="0" dirty="0">
                <a:solidFill>
                  <a:schemeClr val="tx1"/>
                </a:solidFill>
              </a:rPr>
              <a:t>0</a:t>
            </a:r>
            <a:r>
              <a:rPr lang="zh-CN" altLang="en-US" sz="2800" b="0" dirty="0">
                <a:solidFill>
                  <a:schemeClr val="tx1"/>
                </a:solidFill>
              </a:rPr>
              <a:t>，如果</a:t>
            </a:r>
            <a:r>
              <a:rPr lang="en-US" altLang="zh-CN" sz="2800" b="0" dirty="0">
                <a:solidFill>
                  <a:schemeClr val="tx1"/>
                </a:solidFill>
              </a:rPr>
              <a:t>UDP</a:t>
            </a:r>
            <a:r>
              <a:rPr lang="zh-CN" altLang="en-US" sz="2800" b="0" dirty="0">
                <a:solidFill>
                  <a:schemeClr val="tx1"/>
                </a:solidFill>
              </a:rPr>
              <a:t>数据域长度为奇数的话，则填充一个“</a:t>
            </a:r>
            <a:r>
              <a:rPr lang="en-US" altLang="zh-CN" sz="2800" b="0" dirty="0">
                <a:solidFill>
                  <a:schemeClr val="tx1"/>
                </a:solidFill>
              </a:rPr>
              <a:t>0”</a:t>
            </a:r>
            <a:r>
              <a:rPr lang="zh-CN" altLang="en-US" sz="2800" b="0" dirty="0">
                <a:solidFill>
                  <a:schemeClr val="tx1"/>
                </a:solidFill>
              </a:rPr>
              <a:t>字节。</a:t>
            </a:r>
          </a:p>
          <a:p>
            <a:pPr algn="just">
              <a:spcBef>
                <a:spcPts val="600"/>
              </a:spcBef>
            </a:pPr>
            <a:r>
              <a:rPr lang="zh-CN" altLang="en-US" sz="2800" b="0" dirty="0">
                <a:solidFill>
                  <a:schemeClr val="tx1"/>
                </a:solidFill>
              </a:rPr>
              <a:t>（</a:t>
            </a:r>
            <a:r>
              <a:rPr lang="en-US" altLang="zh-CN" sz="2800" b="0" dirty="0">
                <a:solidFill>
                  <a:schemeClr val="tx1"/>
                </a:solidFill>
              </a:rPr>
              <a:t>2</a:t>
            </a:r>
            <a:r>
              <a:rPr lang="zh-CN" altLang="en-US" sz="2800" b="0" dirty="0">
                <a:solidFill>
                  <a:schemeClr val="tx1"/>
                </a:solidFill>
              </a:rPr>
              <a:t>）将</a:t>
            </a:r>
            <a:r>
              <a:rPr lang="en-US" altLang="zh-CN" sz="2800" b="0" dirty="0">
                <a:solidFill>
                  <a:schemeClr val="tx1"/>
                </a:solidFill>
              </a:rPr>
              <a:t>UDP</a:t>
            </a:r>
            <a:r>
              <a:rPr lang="zh-CN" altLang="en-US" sz="2800" b="0" dirty="0">
                <a:solidFill>
                  <a:schemeClr val="tx1"/>
                </a:solidFill>
              </a:rPr>
              <a:t>首部和数据部分按照</a:t>
            </a:r>
            <a:r>
              <a:rPr lang="en-US" altLang="zh-CN" sz="2800" b="0" dirty="0">
                <a:solidFill>
                  <a:schemeClr val="tx1"/>
                </a:solidFill>
              </a:rPr>
              <a:t>16</a:t>
            </a:r>
            <a:r>
              <a:rPr lang="zh-CN" altLang="en-US" sz="2800" b="0" dirty="0">
                <a:solidFill>
                  <a:schemeClr val="tx1"/>
                </a:solidFill>
              </a:rPr>
              <a:t>位为单位划分</a:t>
            </a:r>
          </a:p>
          <a:p>
            <a:pPr algn="just">
              <a:spcBef>
                <a:spcPts val="600"/>
              </a:spcBef>
            </a:pPr>
            <a:r>
              <a:rPr lang="en-US" altLang="zh-CN" sz="2800" b="0" dirty="0">
                <a:solidFill>
                  <a:schemeClr val="tx1"/>
                </a:solidFill>
              </a:rPr>
              <a:t>1361  1389  000c  0000  5043  4155</a:t>
            </a:r>
          </a:p>
          <a:p>
            <a:pPr algn="just">
              <a:spcBef>
                <a:spcPts val="600"/>
              </a:spcBef>
            </a:pPr>
            <a:r>
              <a:rPr lang="zh-CN" altLang="en-US" sz="2800" b="0" dirty="0">
                <a:solidFill>
                  <a:schemeClr val="tx1"/>
                </a:solidFill>
              </a:rPr>
              <a:t>（</a:t>
            </a:r>
            <a:r>
              <a:rPr lang="en-US" altLang="zh-CN" sz="2800" b="0" dirty="0">
                <a:solidFill>
                  <a:schemeClr val="tx1"/>
                </a:solidFill>
              </a:rPr>
              <a:t>3</a:t>
            </a:r>
            <a:r>
              <a:rPr lang="zh-CN" altLang="en-US" sz="2800" b="0" dirty="0">
                <a:solidFill>
                  <a:schemeClr val="tx1"/>
                </a:solidFill>
              </a:rPr>
              <a:t>）伪首部部分参与校验和计算，源</a:t>
            </a:r>
            <a:r>
              <a:rPr lang="en-US" altLang="zh-CN" sz="2800" b="0" dirty="0">
                <a:solidFill>
                  <a:schemeClr val="tx1"/>
                </a:solidFill>
              </a:rPr>
              <a:t>IP</a:t>
            </a:r>
            <a:r>
              <a:rPr lang="zh-CN" altLang="en-US" sz="2800" b="0" dirty="0">
                <a:solidFill>
                  <a:schemeClr val="tx1"/>
                </a:solidFill>
              </a:rPr>
              <a:t>地址</a:t>
            </a:r>
            <a:r>
              <a:rPr lang="en-US" altLang="zh-CN" sz="2800" b="0" dirty="0">
                <a:solidFill>
                  <a:schemeClr val="tx1"/>
                </a:solidFill>
              </a:rPr>
              <a:t>c0a8  0064</a:t>
            </a:r>
            <a:r>
              <a:rPr lang="zh-CN" altLang="en-US" sz="2800" b="0" dirty="0">
                <a:solidFill>
                  <a:schemeClr val="tx1"/>
                </a:solidFill>
              </a:rPr>
              <a:t>，目的</a:t>
            </a:r>
            <a:r>
              <a:rPr lang="en-US" altLang="zh-CN" sz="2800" b="0" dirty="0">
                <a:solidFill>
                  <a:schemeClr val="tx1"/>
                </a:solidFill>
              </a:rPr>
              <a:t>IP</a:t>
            </a:r>
            <a:r>
              <a:rPr lang="zh-CN" altLang="en-US" sz="2800" b="0" dirty="0">
                <a:solidFill>
                  <a:schemeClr val="tx1"/>
                </a:solidFill>
              </a:rPr>
              <a:t>地址</a:t>
            </a:r>
            <a:r>
              <a:rPr lang="en-US" altLang="zh-CN" sz="2800" b="0" dirty="0">
                <a:solidFill>
                  <a:schemeClr val="tx1"/>
                </a:solidFill>
              </a:rPr>
              <a:t>c0a8  0066</a:t>
            </a:r>
            <a:r>
              <a:rPr lang="zh-CN" altLang="en-US" sz="2800" b="0" dirty="0">
                <a:solidFill>
                  <a:schemeClr val="tx1"/>
                </a:solidFill>
              </a:rPr>
              <a:t>，</a:t>
            </a:r>
            <a:r>
              <a:rPr lang="en-US" altLang="zh-CN" sz="2800" b="0" dirty="0">
                <a:solidFill>
                  <a:schemeClr val="tx1"/>
                </a:solidFill>
              </a:rPr>
              <a:t>IP</a:t>
            </a:r>
            <a:r>
              <a:rPr lang="zh-CN" altLang="en-US" sz="2800" b="0" dirty="0">
                <a:solidFill>
                  <a:schemeClr val="tx1"/>
                </a:solidFill>
              </a:rPr>
              <a:t>首部协议字段为</a:t>
            </a:r>
            <a:r>
              <a:rPr lang="en-US" altLang="zh-CN" sz="2800" b="0" dirty="0">
                <a:solidFill>
                  <a:schemeClr val="tx1"/>
                </a:solidFill>
              </a:rPr>
              <a:t>17</a:t>
            </a:r>
            <a:r>
              <a:rPr lang="zh-CN" altLang="en-US" sz="2800" b="0" dirty="0">
                <a:solidFill>
                  <a:schemeClr val="tx1"/>
                </a:solidFill>
              </a:rPr>
              <a:t>，</a:t>
            </a:r>
            <a:r>
              <a:rPr lang="en-US" altLang="zh-CN" sz="2800" b="0" dirty="0">
                <a:solidFill>
                  <a:schemeClr val="tx1"/>
                </a:solidFill>
              </a:rPr>
              <a:t>UDP</a:t>
            </a:r>
            <a:r>
              <a:rPr lang="zh-CN" altLang="en-US" sz="2800" b="0" dirty="0">
                <a:solidFill>
                  <a:schemeClr val="tx1"/>
                </a:solidFill>
              </a:rPr>
              <a:t>长度字段为</a:t>
            </a:r>
            <a:r>
              <a:rPr lang="en-US" altLang="zh-CN" sz="2800" b="0" dirty="0">
                <a:solidFill>
                  <a:schemeClr val="tx1"/>
                </a:solidFill>
              </a:rPr>
              <a:t>12</a:t>
            </a:r>
            <a:r>
              <a:rPr lang="zh-CN" altLang="en-US" sz="2800" b="0" dirty="0">
                <a:solidFill>
                  <a:schemeClr val="tx1"/>
                </a:solidFill>
              </a:rPr>
              <a:t>（</a:t>
            </a:r>
            <a:r>
              <a:rPr lang="en-US" altLang="zh-CN" sz="2800" b="0" dirty="0">
                <a:solidFill>
                  <a:schemeClr val="tx1"/>
                </a:solidFill>
              </a:rPr>
              <a:t>16</a:t>
            </a:r>
            <a:r>
              <a:rPr lang="zh-CN" altLang="en-US" sz="2800" b="0" dirty="0">
                <a:solidFill>
                  <a:schemeClr val="tx1"/>
                </a:solidFill>
              </a:rPr>
              <a:t>进制数为</a:t>
            </a:r>
            <a:r>
              <a:rPr lang="en-US" altLang="zh-CN" sz="2800" b="0" dirty="0">
                <a:solidFill>
                  <a:schemeClr val="tx1"/>
                </a:solidFill>
              </a:rPr>
              <a:t>0C</a:t>
            </a:r>
            <a:r>
              <a:rPr lang="zh-CN" altLang="en-US" sz="2800" b="0" dirty="0">
                <a:solidFill>
                  <a:schemeClr val="tx1"/>
                </a:solidFill>
              </a:rPr>
              <a:t>），按照</a:t>
            </a:r>
            <a:r>
              <a:rPr lang="en-US" altLang="zh-CN" sz="2800" b="0" dirty="0">
                <a:solidFill>
                  <a:schemeClr val="tx1"/>
                </a:solidFill>
              </a:rPr>
              <a:t>16</a:t>
            </a:r>
            <a:r>
              <a:rPr lang="zh-CN" altLang="en-US" sz="2800" b="0" dirty="0">
                <a:solidFill>
                  <a:schemeClr val="tx1"/>
                </a:solidFill>
              </a:rPr>
              <a:t>位为单位划分为：</a:t>
            </a:r>
          </a:p>
          <a:p>
            <a:pPr algn="just">
              <a:spcBef>
                <a:spcPts val="600"/>
              </a:spcBef>
            </a:pPr>
            <a:r>
              <a:rPr lang="en-US" altLang="zh-CN" sz="2800" b="0" dirty="0">
                <a:solidFill>
                  <a:schemeClr val="tx1"/>
                </a:solidFill>
              </a:rPr>
              <a:t>c0a8  0064  c0a8  0066  0011  000C</a:t>
            </a:r>
            <a:endParaRPr lang="zh-CN" altLang="en-US" sz="2800" b="0" dirty="0">
              <a:solidFill>
                <a:schemeClr val="tx1"/>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sp>
        <p:nvSpPr>
          <p:cNvPr id="24"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举例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14455103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6.3.3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传输</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层校验和计算</a:t>
            </a:r>
          </a:p>
        </p:txBody>
      </p:sp>
      <p:sp>
        <p:nvSpPr>
          <p:cNvPr id="17" name="Rectangle 8"/>
          <p:cNvSpPr txBox="1">
            <a:spLocks noChangeArrowheads="1"/>
          </p:cNvSpPr>
          <p:nvPr/>
        </p:nvSpPr>
        <p:spPr>
          <a:xfrm>
            <a:off x="326408" y="1608792"/>
            <a:ext cx="8345643" cy="4708981"/>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spcBef>
                <a:spcPts val="600"/>
              </a:spcBef>
            </a:pPr>
            <a:r>
              <a:rPr lang="zh-CN" altLang="en-US" sz="2800" b="0" dirty="0">
                <a:solidFill>
                  <a:schemeClr val="tx1"/>
                </a:solidFill>
              </a:rPr>
              <a:t>（</a:t>
            </a:r>
            <a:r>
              <a:rPr lang="en-US" altLang="zh-CN" sz="2800" b="0" dirty="0">
                <a:solidFill>
                  <a:schemeClr val="tx1"/>
                </a:solidFill>
              </a:rPr>
              <a:t>4</a:t>
            </a:r>
            <a:r>
              <a:rPr lang="zh-CN" altLang="en-US" sz="2800" b="0" dirty="0">
                <a:solidFill>
                  <a:schemeClr val="tx1"/>
                </a:solidFill>
              </a:rPr>
              <a:t>）进行反码求和运算。其规则是从低位到高位逐位进行计算。</a:t>
            </a:r>
            <a:r>
              <a:rPr lang="en-US" altLang="zh-CN" sz="2800" b="0" dirty="0">
                <a:solidFill>
                  <a:schemeClr val="tx1"/>
                </a:solidFill>
              </a:rPr>
              <a:t>0</a:t>
            </a:r>
            <a:r>
              <a:rPr lang="zh-CN" altLang="en-US" sz="2800" b="0" dirty="0">
                <a:solidFill>
                  <a:schemeClr val="tx1"/>
                </a:solidFill>
              </a:rPr>
              <a:t>＋</a:t>
            </a:r>
            <a:r>
              <a:rPr lang="en-US" altLang="zh-CN" sz="2800" b="0" dirty="0">
                <a:solidFill>
                  <a:schemeClr val="tx1"/>
                </a:solidFill>
              </a:rPr>
              <a:t>0</a:t>
            </a:r>
            <a:r>
              <a:rPr lang="zh-CN" altLang="en-US" sz="2800" b="0" dirty="0">
                <a:solidFill>
                  <a:schemeClr val="tx1"/>
                </a:solidFill>
              </a:rPr>
              <a:t>＝</a:t>
            </a:r>
            <a:r>
              <a:rPr lang="en-US" altLang="zh-CN" sz="2800" b="0" dirty="0">
                <a:solidFill>
                  <a:schemeClr val="tx1"/>
                </a:solidFill>
              </a:rPr>
              <a:t>0</a:t>
            </a:r>
            <a:r>
              <a:rPr lang="zh-CN" altLang="en-US" sz="2800" b="0" dirty="0">
                <a:solidFill>
                  <a:schemeClr val="tx1"/>
                </a:solidFill>
              </a:rPr>
              <a:t>，</a:t>
            </a:r>
            <a:r>
              <a:rPr lang="en-US" altLang="zh-CN" sz="2800" b="0" dirty="0">
                <a:solidFill>
                  <a:schemeClr val="tx1"/>
                </a:solidFill>
              </a:rPr>
              <a:t>0</a:t>
            </a:r>
            <a:r>
              <a:rPr lang="zh-CN" altLang="en-US" sz="2800" b="0" dirty="0">
                <a:solidFill>
                  <a:schemeClr val="tx1"/>
                </a:solidFill>
              </a:rPr>
              <a:t>＋</a:t>
            </a:r>
            <a:r>
              <a:rPr lang="en-US" altLang="zh-CN" sz="2800" b="0" dirty="0">
                <a:solidFill>
                  <a:schemeClr val="tx1"/>
                </a:solidFill>
              </a:rPr>
              <a:t>1</a:t>
            </a:r>
            <a:r>
              <a:rPr lang="zh-CN" altLang="en-US" sz="2800" b="0" dirty="0">
                <a:solidFill>
                  <a:schemeClr val="tx1"/>
                </a:solidFill>
              </a:rPr>
              <a:t>＝</a:t>
            </a:r>
            <a:r>
              <a:rPr lang="en-US" altLang="zh-CN" sz="2800" b="0" dirty="0">
                <a:solidFill>
                  <a:schemeClr val="tx1"/>
                </a:solidFill>
              </a:rPr>
              <a:t>1</a:t>
            </a:r>
            <a:r>
              <a:rPr lang="zh-CN" altLang="en-US" sz="2800" b="0" dirty="0">
                <a:solidFill>
                  <a:schemeClr val="tx1"/>
                </a:solidFill>
              </a:rPr>
              <a:t>，</a:t>
            </a:r>
            <a:r>
              <a:rPr lang="en-US" altLang="zh-CN" sz="2800" b="0" dirty="0">
                <a:solidFill>
                  <a:schemeClr val="tx1"/>
                </a:solidFill>
              </a:rPr>
              <a:t>1</a:t>
            </a:r>
            <a:r>
              <a:rPr lang="zh-CN" altLang="en-US" sz="2800" b="0" dirty="0">
                <a:solidFill>
                  <a:schemeClr val="tx1"/>
                </a:solidFill>
              </a:rPr>
              <a:t>＋</a:t>
            </a:r>
            <a:r>
              <a:rPr lang="en-US" altLang="zh-CN" sz="2800" b="0" dirty="0">
                <a:solidFill>
                  <a:schemeClr val="tx1"/>
                </a:solidFill>
              </a:rPr>
              <a:t>1</a:t>
            </a:r>
            <a:r>
              <a:rPr lang="zh-CN" altLang="en-US" sz="2800" b="0" dirty="0">
                <a:solidFill>
                  <a:schemeClr val="tx1"/>
                </a:solidFill>
              </a:rPr>
              <a:t>＝</a:t>
            </a:r>
            <a:r>
              <a:rPr lang="en-US" altLang="zh-CN" sz="2800" b="0" dirty="0">
                <a:solidFill>
                  <a:schemeClr val="tx1"/>
                </a:solidFill>
              </a:rPr>
              <a:t>0</a:t>
            </a:r>
            <a:r>
              <a:rPr lang="zh-CN" altLang="en-US" sz="2800" b="0" dirty="0">
                <a:solidFill>
                  <a:schemeClr val="tx1"/>
                </a:solidFill>
              </a:rPr>
              <a:t>但要产生一个进位。如果最高位产生进位，加到末尾。</a:t>
            </a:r>
          </a:p>
          <a:p>
            <a:pPr algn="just">
              <a:spcBef>
                <a:spcPts val="600"/>
              </a:spcBef>
            </a:pPr>
            <a:r>
              <a:rPr lang="en-US" altLang="zh-CN" sz="2800" b="0" dirty="0">
                <a:solidFill>
                  <a:schemeClr val="tx1"/>
                </a:solidFill>
              </a:rPr>
              <a:t>1361 </a:t>
            </a:r>
            <a:r>
              <a:rPr lang="zh-CN" altLang="en-US" sz="2800" b="0" dirty="0">
                <a:solidFill>
                  <a:schemeClr val="tx1"/>
                </a:solidFill>
              </a:rPr>
              <a:t>＋ </a:t>
            </a:r>
            <a:r>
              <a:rPr lang="en-US" altLang="zh-CN" sz="2800" b="0" dirty="0">
                <a:solidFill>
                  <a:schemeClr val="tx1"/>
                </a:solidFill>
              </a:rPr>
              <a:t>1389 </a:t>
            </a:r>
            <a:r>
              <a:rPr lang="zh-CN" altLang="en-US" sz="2800" b="0" dirty="0">
                <a:solidFill>
                  <a:schemeClr val="tx1"/>
                </a:solidFill>
              </a:rPr>
              <a:t>＋ </a:t>
            </a:r>
            <a:r>
              <a:rPr lang="en-US" altLang="zh-CN" sz="2800" b="0" dirty="0">
                <a:solidFill>
                  <a:schemeClr val="tx1"/>
                </a:solidFill>
              </a:rPr>
              <a:t>000c </a:t>
            </a:r>
            <a:r>
              <a:rPr lang="zh-CN" altLang="en-US" sz="2800" b="0" dirty="0">
                <a:solidFill>
                  <a:schemeClr val="tx1"/>
                </a:solidFill>
              </a:rPr>
              <a:t>＋ </a:t>
            </a:r>
            <a:r>
              <a:rPr lang="en-US" altLang="zh-CN" sz="2800" b="0" dirty="0">
                <a:solidFill>
                  <a:schemeClr val="tx1"/>
                </a:solidFill>
              </a:rPr>
              <a:t>0000 </a:t>
            </a:r>
            <a:r>
              <a:rPr lang="zh-CN" altLang="en-US" sz="2800" b="0" dirty="0">
                <a:solidFill>
                  <a:schemeClr val="tx1"/>
                </a:solidFill>
              </a:rPr>
              <a:t>＋ </a:t>
            </a:r>
            <a:r>
              <a:rPr lang="en-US" altLang="zh-CN" sz="2800" b="0" dirty="0">
                <a:solidFill>
                  <a:schemeClr val="tx1"/>
                </a:solidFill>
              </a:rPr>
              <a:t>5043 </a:t>
            </a:r>
            <a:r>
              <a:rPr lang="zh-CN" altLang="en-US" sz="2800" b="0" dirty="0">
                <a:solidFill>
                  <a:schemeClr val="tx1"/>
                </a:solidFill>
              </a:rPr>
              <a:t>＋ </a:t>
            </a:r>
            <a:r>
              <a:rPr lang="en-US" altLang="zh-CN" sz="2800" b="0" dirty="0">
                <a:solidFill>
                  <a:schemeClr val="tx1"/>
                </a:solidFill>
              </a:rPr>
              <a:t>4155 </a:t>
            </a:r>
            <a:r>
              <a:rPr lang="zh-CN" altLang="en-US" sz="2800" b="0" dirty="0" smtClean="0">
                <a:solidFill>
                  <a:schemeClr val="tx1"/>
                </a:solidFill>
              </a:rPr>
              <a:t>＋</a:t>
            </a:r>
            <a:r>
              <a:rPr lang="en-US" altLang="zh-CN" sz="2800" b="0" dirty="0" smtClean="0">
                <a:solidFill>
                  <a:schemeClr val="tx1"/>
                </a:solidFill>
              </a:rPr>
              <a:t>c0a8 </a:t>
            </a:r>
            <a:r>
              <a:rPr lang="zh-CN" altLang="en-US" sz="2800" b="0" dirty="0">
                <a:solidFill>
                  <a:schemeClr val="tx1"/>
                </a:solidFill>
              </a:rPr>
              <a:t>＋ </a:t>
            </a:r>
            <a:r>
              <a:rPr lang="en-US" altLang="zh-CN" sz="2800" b="0" dirty="0">
                <a:solidFill>
                  <a:schemeClr val="tx1"/>
                </a:solidFill>
              </a:rPr>
              <a:t>0064 </a:t>
            </a:r>
            <a:r>
              <a:rPr lang="zh-CN" altLang="en-US" sz="2800" b="0" dirty="0">
                <a:solidFill>
                  <a:schemeClr val="tx1"/>
                </a:solidFill>
              </a:rPr>
              <a:t>＋ </a:t>
            </a:r>
            <a:r>
              <a:rPr lang="en-US" altLang="zh-CN" sz="2800" b="0" dirty="0">
                <a:solidFill>
                  <a:schemeClr val="tx1"/>
                </a:solidFill>
              </a:rPr>
              <a:t>c0a8 </a:t>
            </a:r>
            <a:r>
              <a:rPr lang="zh-CN" altLang="en-US" sz="2800" b="0" dirty="0">
                <a:solidFill>
                  <a:schemeClr val="tx1"/>
                </a:solidFill>
              </a:rPr>
              <a:t>＋ </a:t>
            </a:r>
            <a:r>
              <a:rPr lang="en-US" altLang="zh-CN" sz="2800" b="0" dirty="0">
                <a:solidFill>
                  <a:schemeClr val="tx1"/>
                </a:solidFill>
              </a:rPr>
              <a:t>0066 </a:t>
            </a:r>
            <a:r>
              <a:rPr lang="zh-CN" altLang="en-US" sz="2800" b="0" dirty="0">
                <a:solidFill>
                  <a:schemeClr val="tx1"/>
                </a:solidFill>
              </a:rPr>
              <a:t>＋ </a:t>
            </a:r>
            <a:r>
              <a:rPr lang="en-US" altLang="zh-CN" sz="2800" b="0" dirty="0">
                <a:solidFill>
                  <a:schemeClr val="tx1"/>
                </a:solidFill>
              </a:rPr>
              <a:t>0011 </a:t>
            </a:r>
            <a:r>
              <a:rPr lang="zh-CN" altLang="en-US" sz="2800" b="0" dirty="0">
                <a:solidFill>
                  <a:schemeClr val="tx1"/>
                </a:solidFill>
              </a:rPr>
              <a:t>＋ </a:t>
            </a:r>
            <a:r>
              <a:rPr lang="en-US" altLang="zh-CN" sz="2800" b="0" dirty="0">
                <a:solidFill>
                  <a:schemeClr val="tx1"/>
                </a:solidFill>
              </a:rPr>
              <a:t>000C </a:t>
            </a:r>
            <a:r>
              <a:rPr lang="zh-CN" altLang="en-US" sz="2800" b="0" dirty="0">
                <a:solidFill>
                  <a:schemeClr val="tx1"/>
                </a:solidFill>
              </a:rPr>
              <a:t>＝ </a:t>
            </a:r>
            <a:r>
              <a:rPr lang="en-US" altLang="zh-CN" sz="2800" b="0" dirty="0">
                <a:solidFill>
                  <a:schemeClr val="tx1"/>
                </a:solidFill>
              </a:rPr>
              <a:t>23AC5</a:t>
            </a:r>
          </a:p>
          <a:p>
            <a:pPr algn="just">
              <a:spcBef>
                <a:spcPts val="600"/>
              </a:spcBef>
            </a:pPr>
            <a:r>
              <a:rPr lang="zh-CN" altLang="en-US" sz="2800" b="0" dirty="0">
                <a:solidFill>
                  <a:schemeClr val="tx1"/>
                </a:solidFill>
              </a:rPr>
              <a:t>将高位产生进位加到末尾得</a:t>
            </a:r>
            <a:r>
              <a:rPr lang="en-US" altLang="zh-CN" sz="2800" b="0" dirty="0">
                <a:solidFill>
                  <a:schemeClr val="tx1"/>
                </a:solidFill>
              </a:rPr>
              <a:t>2 </a:t>
            </a:r>
            <a:r>
              <a:rPr lang="zh-CN" altLang="en-US" sz="2800" b="0" dirty="0">
                <a:solidFill>
                  <a:schemeClr val="tx1"/>
                </a:solidFill>
              </a:rPr>
              <a:t>＋ </a:t>
            </a:r>
            <a:r>
              <a:rPr lang="en-US" altLang="zh-CN" sz="2800" b="0" dirty="0">
                <a:solidFill>
                  <a:schemeClr val="tx1"/>
                </a:solidFill>
              </a:rPr>
              <a:t>3AC5 </a:t>
            </a:r>
            <a:r>
              <a:rPr lang="zh-CN" altLang="en-US" sz="2800" b="0" dirty="0">
                <a:solidFill>
                  <a:schemeClr val="tx1"/>
                </a:solidFill>
              </a:rPr>
              <a:t>＝ </a:t>
            </a:r>
            <a:r>
              <a:rPr lang="en-US" altLang="zh-CN" sz="2800" b="0" dirty="0">
                <a:solidFill>
                  <a:schemeClr val="tx1"/>
                </a:solidFill>
              </a:rPr>
              <a:t>3AC7</a:t>
            </a:r>
          </a:p>
          <a:p>
            <a:pPr algn="just">
              <a:spcBef>
                <a:spcPts val="600"/>
              </a:spcBef>
            </a:pPr>
            <a:r>
              <a:rPr lang="zh-CN" altLang="en-US" sz="2800" b="0" dirty="0">
                <a:solidFill>
                  <a:schemeClr val="tx1"/>
                </a:solidFill>
              </a:rPr>
              <a:t>（</a:t>
            </a:r>
            <a:r>
              <a:rPr lang="en-US" altLang="zh-CN" sz="2800" b="0" dirty="0">
                <a:solidFill>
                  <a:schemeClr val="tx1"/>
                </a:solidFill>
              </a:rPr>
              <a:t>5</a:t>
            </a:r>
            <a:r>
              <a:rPr lang="zh-CN" altLang="en-US" sz="2800" b="0" dirty="0">
                <a:solidFill>
                  <a:schemeClr val="tx1"/>
                </a:solidFill>
              </a:rPr>
              <a:t>）最后对累加的结果取反码，即得到</a:t>
            </a:r>
            <a:r>
              <a:rPr lang="en-US" altLang="zh-CN" sz="2800" b="0" dirty="0">
                <a:solidFill>
                  <a:schemeClr val="tx1"/>
                </a:solidFill>
              </a:rPr>
              <a:t>UDP</a:t>
            </a:r>
            <a:r>
              <a:rPr lang="zh-CN" altLang="en-US" sz="2800" b="0" dirty="0">
                <a:solidFill>
                  <a:schemeClr val="tx1"/>
                </a:solidFill>
              </a:rPr>
              <a:t>校验和。</a:t>
            </a:r>
          </a:p>
          <a:p>
            <a:pPr algn="just">
              <a:spcBef>
                <a:spcPts val="600"/>
              </a:spcBef>
            </a:pPr>
            <a:r>
              <a:rPr lang="zh-CN" altLang="en-US" sz="2800" b="0" dirty="0">
                <a:solidFill>
                  <a:schemeClr val="tx1"/>
                </a:solidFill>
              </a:rPr>
              <a:t>上步骤的计算结果</a:t>
            </a:r>
            <a:r>
              <a:rPr lang="en-US" altLang="zh-CN" sz="2800" b="0" dirty="0">
                <a:solidFill>
                  <a:schemeClr val="tx1"/>
                </a:solidFill>
              </a:rPr>
              <a:t>3A C7</a:t>
            </a:r>
            <a:r>
              <a:rPr lang="zh-CN" altLang="en-US" sz="2800" b="0" dirty="0">
                <a:solidFill>
                  <a:schemeClr val="tx1"/>
                </a:solidFill>
              </a:rPr>
              <a:t>取反码为</a:t>
            </a:r>
            <a:r>
              <a:rPr lang="en-US" altLang="zh-CN" sz="2800" b="0" dirty="0">
                <a:solidFill>
                  <a:schemeClr val="tx1"/>
                </a:solidFill>
              </a:rPr>
              <a:t>C5 38</a:t>
            </a:r>
            <a:r>
              <a:rPr lang="zh-CN" altLang="en-US" sz="2800" b="0" dirty="0">
                <a:solidFill>
                  <a:schemeClr val="tx1"/>
                </a:solidFill>
              </a:rPr>
              <a:t>，就是</a:t>
            </a:r>
            <a:r>
              <a:rPr lang="en-US" altLang="zh-CN" sz="2800" b="0" dirty="0">
                <a:solidFill>
                  <a:schemeClr val="tx1"/>
                </a:solidFill>
              </a:rPr>
              <a:t>UDP</a:t>
            </a:r>
            <a:r>
              <a:rPr lang="zh-CN" altLang="en-US" sz="2800" b="0" dirty="0">
                <a:solidFill>
                  <a:schemeClr val="tx1"/>
                </a:solidFill>
              </a:rPr>
              <a:t>校验和字段的值。</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sp>
        <p:nvSpPr>
          <p:cNvPr id="24"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举例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205653" y="1627762"/>
            <a:ext cx="8706119" cy="4690011"/>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36878864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微软雅黑" panose="020B0503020204020204" pitchFamily="34" charset="-122"/>
                <a:ea typeface="微软雅黑" panose="020B0503020204020204" pitchFamily="34" charset="-122"/>
                <a:cs typeface="Arial Unicode MS" pitchFamily="34" charset="-122"/>
              </a:rPr>
              <a:t> </a:t>
            </a:r>
            <a:fld id="{2EEF1883-7A0E-4F66-9932-E581691AD397}" type="slidenum">
              <a:rPr lang="zh-CN" altLang="en-US" sz="1800">
                <a:solidFill>
                  <a:srgbClr val="213F99"/>
                </a:solidFill>
                <a:latin typeface="微软雅黑" panose="020B0503020204020204" pitchFamily="34" charset="-122"/>
                <a:ea typeface="微软雅黑" panose="020B0503020204020204" pitchFamily="34" charset="-122"/>
                <a:cs typeface="Arial Unicode MS" pitchFamily="34" charset="-122"/>
              </a:rPr>
              <a:pPr algn="ctr">
                <a:defRPr/>
              </a:pPr>
              <a:t>35</a:t>
            </a:fld>
            <a:r>
              <a:rPr lang="zh-CN" altLang="en-US" sz="1800" dirty="0">
                <a:solidFill>
                  <a:srgbClr val="213F99"/>
                </a:solidFill>
                <a:latin typeface="微软雅黑" panose="020B0503020204020204" pitchFamily="34" charset="-122"/>
                <a:ea typeface="微软雅黑" panose="020B0503020204020204"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6.3.4 </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UDP</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应用</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3671977"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UDP</a:t>
            </a:r>
            <a:r>
              <a:rPr lang="zh-CN" altLang="en-US" sz="1200" b="1" dirty="0" smtClean="0">
                <a:solidFill>
                  <a:schemeClr val="bg1"/>
                </a:solidFill>
              </a:rPr>
              <a:t>协议</a:t>
            </a:r>
            <a:endParaRPr lang="zh-CN" altLang="en-US" sz="1200" b="1" dirty="0">
              <a:solidFill>
                <a:schemeClr val="bg1"/>
              </a:solidFill>
            </a:endParaRPr>
          </a:p>
        </p:txBody>
      </p:sp>
      <p:graphicFrame>
        <p:nvGraphicFramePr>
          <p:cNvPr id="24" name="Group 4"/>
          <p:cNvGraphicFramePr>
            <a:graphicFrameLocks/>
          </p:cNvGraphicFramePr>
          <p:nvPr>
            <p:extLst>
              <p:ext uri="{D42A27DB-BD31-4B8C-83A1-F6EECF244321}">
                <p14:modId xmlns:p14="http://schemas.microsoft.com/office/powerpoint/2010/main" val="2155405127"/>
              </p:ext>
            </p:extLst>
          </p:nvPr>
        </p:nvGraphicFramePr>
        <p:xfrm>
          <a:off x="133309" y="1826482"/>
          <a:ext cx="8821737" cy="4454526"/>
        </p:xfrm>
        <a:graphic>
          <a:graphicData uri="http://schemas.openxmlformats.org/drawingml/2006/table">
            <a:tbl>
              <a:tblPr/>
              <a:tblGrid>
                <a:gridCol w="2243137"/>
                <a:gridCol w="1139825"/>
                <a:gridCol w="1273175"/>
                <a:gridCol w="4165600"/>
              </a:tblGrid>
              <a:tr h="56832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dirty="0" smtClean="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协议名称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smtClean="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协议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smtClean="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默认端口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dirty="0" smtClean="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使用</a:t>
                      </a:r>
                      <a:r>
                        <a:rPr kumimoji="0" lang="zh-CN" altLang="zh-CN" sz="2000" b="1" i="0" u="none" strike="noStrike" cap="none" normalizeH="0" baseline="0" dirty="0" smtClean="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UDP</a:t>
                      </a:r>
                      <a:r>
                        <a:rPr kumimoji="0" lang="zh-CN" sz="2000" b="1" i="0" u="none" strike="noStrike" cap="none" normalizeH="0" baseline="0" dirty="0" smtClean="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协议原因说明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r>
              <a:tr h="569913">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域名系统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DNS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为了减少协议的开销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动态主机配置协议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DHCP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需要进行报文广播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67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简单文件传输协议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TFTP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实现简单，文件需同时向许多机器下载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简单网络管理协议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SNMP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161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网络上传输</a:t>
                      </a: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SNMP</a:t>
                      </a: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报文的开销小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路由选择信息协议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RIP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520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实现简单，路由协议开销小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8050">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实时传输协议</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实时传输控制协议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RTP</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RTCP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5004</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5005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因特网的实时应用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78218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五边形 30"/>
          <p:cNvSpPr/>
          <p:nvPr/>
        </p:nvSpPr>
        <p:spPr>
          <a:xfrm>
            <a:off x="3287415" y="1030300"/>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五边形 27"/>
          <p:cNvSpPr/>
          <p:nvPr/>
        </p:nvSpPr>
        <p:spPr>
          <a:xfrm>
            <a:off x="3301929" y="2001101"/>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644500" y="1189116"/>
            <a:ext cx="2268826" cy="523220"/>
          </a:xfrm>
          <a:prstGeom prst="rect">
            <a:avLst/>
          </a:prstGeom>
        </p:spPr>
        <p:txBody>
          <a:bodyPr wrap="none">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TCP</a:t>
            </a:r>
            <a:r>
              <a:rPr lang="zh-CN" altLang="en-US" sz="2800" dirty="0" smtClean="0">
                <a:solidFill>
                  <a:schemeClr val="bg1"/>
                </a:solidFill>
                <a:latin typeface="微软雅黑" panose="020B0503020204020204" pitchFamily="34" charset="-122"/>
                <a:ea typeface="微软雅黑" panose="020B0503020204020204" pitchFamily="34" charset="-122"/>
              </a:rPr>
              <a:t>协议特点</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648089" y="2141897"/>
            <a:ext cx="2268826" cy="523220"/>
          </a:xfrm>
          <a:prstGeom prst="rect">
            <a:avLst/>
          </a:prstGeom>
        </p:spPr>
        <p:txBody>
          <a:bodyPr wrap="none">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TCP</a:t>
            </a:r>
            <a:r>
              <a:rPr lang="zh-CN" altLang="en-US" sz="2800" dirty="0" smtClean="0">
                <a:solidFill>
                  <a:schemeClr val="bg1"/>
                </a:solidFill>
                <a:latin typeface="微软雅黑" panose="020B0503020204020204" pitchFamily="34" charset="-122"/>
                <a:ea typeface="微软雅黑" panose="020B0503020204020204" pitchFamily="34" charset="-122"/>
              </a:rPr>
              <a:t>首部格式</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9" name="五边形 8"/>
          <p:cNvSpPr/>
          <p:nvPr/>
        </p:nvSpPr>
        <p:spPr>
          <a:xfrm>
            <a:off x="3294672" y="2938745"/>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642159" y="3040317"/>
            <a:ext cx="2268826" cy="523220"/>
          </a:xfrm>
          <a:prstGeom prst="rect">
            <a:avLst/>
          </a:prstGeom>
        </p:spPr>
        <p:txBody>
          <a:bodyPr wrap="none">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TCP</a:t>
            </a:r>
            <a:r>
              <a:rPr lang="zh-CN" altLang="en-US" sz="2800" dirty="0" smtClean="0">
                <a:solidFill>
                  <a:schemeClr val="bg1"/>
                </a:solidFill>
                <a:latin typeface="微软雅黑" panose="020B0503020204020204" pitchFamily="34" charset="-122"/>
                <a:ea typeface="微软雅黑" panose="020B0503020204020204" pitchFamily="34" charset="-122"/>
              </a:rPr>
              <a:t>连接管理</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8178" y="1017388"/>
            <a:ext cx="917862" cy="917862"/>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8670" y="1939742"/>
            <a:ext cx="920238" cy="920238"/>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9300" y="2955347"/>
            <a:ext cx="717034" cy="71703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3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pic>
        <p:nvPicPr>
          <p:cNvPr id="23" name="图片 22"/>
          <p:cNvPicPr>
            <a:picLocks noChangeAspect="1"/>
          </p:cNvPicPr>
          <p:nvPr/>
        </p:nvPicPr>
        <p:blipFill rotWithShape="1">
          <a:blip r:embed="rId5"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4" name="燕尾形 23"/>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5"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35"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36"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7" name="五边形 26"/>
          <p:cNvSpPr/>
          <p:nvPr/>
        </p:nvSpPr>
        <p:spPr>
          <a:xfrm>
            <a:off x="3301929" y="3858610"/>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五边形 36"/>
          <p:cNvSpPr/>
          <p:nvPr/>
        </p:nvSpPr>
        <p:spPr>
          <a:xfrm>
            <a:off x="3316443" y="4829411"/>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659014" y="4017426"/>
            <a:ext cx="2268826" cy="523220"/>
          </a:xfrm>
          <a:prstGeom prst="rect">
            <a:avLst/>
          </a:prstGeom>
        </p:spPr>
        <p:txBody>
          <a:bodyPr wrap="none">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TCP</a:t>
            </a:r>
            <a:r>
              <a:rPr lang="zh-CN" altLang="en-US" sz="2800" dirty="0" smtClean="0">
                <a:solidFill>
                  <a:schemeClr val="bg1"/>
                </a:solidFill>
                <a:latin typeface="微软雅黑" panose="020B0503020204020204" pitchFamily="34" charset="-122"/>
                <a:ea typeface="微软雅黑" panose="020B0503020204020204" pitchFamily="34" charset="-122"/>
              </a:rPr>
              <a:t>可靠传输</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3662603" y="4970207"/>
            <a:ext cx="2268826" cy="523220"/>
          </a:xfrm>
          <a:prstGeom prst="rect">
            <a:avLst/>
          </a:prstGeom>
        </p:spPr>
        <p:txBody>
          <a:bodyPr wrap="none">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TCP</a:t>
            </a:r>
            <a:r>
              <a:rPr lang="zh-CN" altLang="en-US" sz="2800" dirty="0" smtClean="0">
                <a:solidFill>
                  <a:schemeClr val="bg1"/>
                </a:solidFill>
                <a:latin typeface="微软雅黑" panose="020B0503020204020204" pitchFamily="34" charset="-122"/>
                <a:ea typeface="微软雅黑" panose="020B0503020204020204" pitchFamily="34" charset="-122"/>
              </a:rPr>
              <a:t>流量控制</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0" name="五边形 39"/>
          <p:cNvSpPr/>
          <p:nvPr/>
        </p:nvSpPr>
        <p:spPr>
          <a:xfrm>
            <a:off x="3309186" y="5767055"/>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656673" y="5868627"/>
            <a:ext cx="2268826" cy="523220"/>
          </a:xfrm>
          <a:prstGeom prst="rect">
            <a:avLst/>
          </a:prstGeom>
        </p:spPr>
        <p:txBody>
          <a:bodyPr wrap="none">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TCP</a:t>
            </a:r>
            <a:r>
              <a:rPr lang="zh-CN" altLang="en-US" sz="2800" dirty="0" smtClean="0">
                <a:solidFill>
                  <a:schemeClr val="bg1"/>
                </a:solidFill>
                <a:latin typeface="微软雅黑" panose="020B0503020204020204" pitchFamily="34" charset="-122"/>
                <a:ea typeface="微软雅黑" panose="020B0503020204020204" pitchFamily="34" charset="-122"/>
              </a:rPr>
              <a:t>拥塞控制</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2692" y="3845698"/>
            <a:ext cx="917862" cy="917862"/>
          </a:xfrm>
          <a:prstGeom prst="rect">
            <a:avLst/>
          </a:prstGeom>
        </p:spPr>
      </p:pic>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3184" y="4768052"/>
            <a:ext cx="920238" cy="920238"/>
          </a:xfrm>
          <a:prstGeom prst="rect">
            <a:avLst/>
          </a:prstGeom>
        </p:spPr>
      </p:pic>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3814" y="5783657"/>
            <a:ext cx="717034" cy="717034"/>
          </a:xfrm>
          <a:prstGeom prst="rect">
            <a:avLst/>
          </a:prstGeom>
        </p:spPr>
      </p:pic>
    </p:spTree>
    <p:extLst>
      <p:ext uri="{BB962C8B-B14F-4D97-AF65-F5344CB8AC3E}">
        <p14:creationId xmlns:p14="http://schemas.microsoft.com/office/powerpoint/2010/main" val="38316199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6.4.1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协议特点</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590686"/>
            <a:ext cx="8345643" cy="2031325"/>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是</a:t>
            </a:r>
            <a:r>
              <a:rPr lang="en-US" altLang="zh-CN" sz="2800" b="0" dirty="0">
                <a:solidFill>
                  <a:schemeClr val="tx1"/>
                </a:solidFill>
                <a:latin typeface="Times New Roman" panose="02020603050405020304" pitchFamily="18" charset="0"/>
                <a:cs typeface="Times New Roman" panose="02020603050405020304" pitchFamily="18" charset="0"/>
              </a:rPr>
              <a:t>Internet</a:t>
            </a:r>
            <a:r>
              <a:rPr lang="zh-CN" altLang="en-US" sz="2800" b="0" dirty="0">
                <a:solidFill>
                  <a:schemeClr val="tx1"/>
                </a:solidFill>
                <a:latin typeface="Times New Roman" panose="02020603050405020304" pitchFamily="18" charset="0"/>
                <a:cs typeface="Times New Roman" panose="02020603050405020304" pitchFamily="18" charset="0"/>
              </a:rPr>
              <a:t>的</a:t>
            </a:r>
            <a:r>
              <a:rPr lang="en-US" altLang="zh-CN" sz="2800" b="0" dirty="0">
                <a:solidFill>
                  <a:schemeClr val="tx1"/>
                </a:solidFill>
                <a:latin typeface="Times New Roman" panose="02020603050405020304" pitchFamily="18" charset="0"/>
                <a:cs typeface="Times New Roman" panose="02020603050405020304" pitchFamily="18" charset="0"/>
              </a:rPr>
              <a:t>TCP/IP</a:t>
            </a:r>
            <a:r>
              <a:rPr lang="zh-CN" altLang="en-US" sz="2800" b="0" dirty="0">
                <a:solidFill>
                  <a:schemeClr val="tx1"/>
                </a:solidFill>
                <a:latin typeface="Times New Roman" panose="02020603050405020304" pitchFamily="18" charset="0"/>
                <a:cs typeface="Times New Roman" panose="02020603050405020304" pitchFamily="18" charset="0"/>
              </a:rPr>
              <a:t>协议家族中的最重要协议之一，因特网中各种网络特性参差不齐，必须有一个功能很强的传输协议，满足互联网</a:t>
            </a:r>
            <a:r>
              <a:rPr lang="zh-CN" altLang="en-US" sz="2800" dirty="0">
                <a:solidFill>
                  <a:srgbClr val="C00000"/>
                </a:solidFill>
              </a:rPr>
              <a:t>可靠传输</a:t>
            </a:r>
            <a:r>
              <a:rPr lang="zh-CN" altLang="en-US" sz="2800" b="0" dirty="0">
                <a:solidFill>
                  <a:schemeClr val="tx1"/>
                </a:solidFill>
                <a:latin typeface="Times New Roman" panose="02020603050405020304" pitchFamily="18" charset="0"/>
                <a:cs typeface="Times New Roman" panose="02020603050405020304" pitchFamily="18" charset="0"/>
              </a:rPr>
              <a:t>的要求。</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17806256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6.4.1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协议特点</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590686"/>
            <a:ext cx="8345643" cy="2908489"/>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是</a:t>
            </a:r>
            <a:r>
              <a:rPr lang="zh-CN" altLang="en-US" sz="2800" dirty="0">
                <a:solidFill>
                  <a:srgbClr val="C00000"/>
                </a:solidFill>
              </a:rPr>
              <a:t>面向连接</a:t>
            </a:r>
            <a:r>
              <a:rPr lang="zh-CN" altLang="en-US" sz="2800" b="0" dirty="0">
                <a:solidFill>
                  <a:schemeClr val="tx1"/>
                </a:solidFill>
                <a:latin typeface="Times New Roman" panose="02020603050405020304" pitchFamily="18" charset="0"/>
                <a:cs typeface="Times New Roman" panose="02020603050405020304" pitchFamily="18" charset="0"/>
              </a:rPr>
              <a:t>的</a:t>
            </a:r>
          </a:p>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提供</a:t>
            </a:r>
            <a:r>
              <a:rPr lang="zh-CN" altLang="en-US" sz="2800" dirty="0">
                <a:solidFill>
                  <a:srgbClr val="C00000"/>
                </a:solidFill>
              </a:rPr>
              <a:t>可靠</a:t>
            </a:r>
            <a:r>
              <a:rPr lang="zh-CN" altLang="en-US" sz="2800" b="0" dirty="0">
                <a:solidFill>
                  <a:schemeClr val="tx1"/>
                </a:solidFill>
                <a:latin typeface="Times New Roman" panose="02020603050405020304" pitchFamily="18" charset="0"/>
                <a:cs typeface="Times New Roman" panose="02020603050405020304" pitchFamily="18" charset="0"/>
              </a:rPr>
              <a:t>的服务</a:t>
            </a:r>
          </a:p>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只能进行</a:t>
            </a:r>
            <a:r>
              <a:rPr lang="zh-CN" altLang="en-US" sz="2800" dirty="0">
                <a:solidFill>
                  <a:srgbClr val="C00000"/>
                </a:solidFill>
              </a:rPr>
              <a:t>点到点</a:t>
            </a:r>
            <a:r>
              <a:rPr lang="zh-CN" altLang="en-US" sz="2800" b="0" dirty="0">
                <a:solidFill>
                  <a:schemeClr val="tx1"/>
                </a:solidFill>
                <a:latin typeface="Times New Roman" panose="02020603050405020304" pitchFamily="18" charset="0"/>
                <a:cs typeface="Times New Roman" panose="02020603050405020304" pitchFamily="18" charset="0"/>
              </a:rPr>
              <a:t>的通信</a:t>
            </a:r>
          </a:p>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是</a:t>
            </a:r>
            <a:r>
              <a:rPr lang="zh-CN" altLang="en-US" sz="2800" dirty="0">
                <a:solidFill>
                  <a:srgbClr val="C00000"/>
                </a:solidFill>
              </a:rPr>
              <a:t>面向字节流</a:t>
            </a:r>
            <a:r>
              <a:rPr lang="zh-CN" altLang="en-US" sz="2800" b="0" dirty="0">
                <a:solidFill>
                  <a:schemeClr val="tx1"/>
                </a:solidFill>
                <a:latin typeface="Times New Roman" panose="02020603050405020304" pitchFamily="18" charset="0"/>
                <a:cs typeface="Times New Roman" panose="02020603050405020304" pitchFamily="18" charset="0"/>
              </a:rPr>
              <a:t>的</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8285098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6.4.2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首部格式</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23" y="1612457"/>
            <a:ext cx="10440988" cy="505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5"/>
          <p:cNvSpPr>
            <a:spLocks noChangeArrowheads="1"/>
          </p:cNvSpPr>
          <p:nvPr/>
        </p:nvSpPr>
        <p:spPr bwMode="auto">
          <a:xfrm>
            <a:off x="0" y="843463"/>
            <a:ext cx="4979121"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err="1" smtClean="0">
                <a:solidFill>
                  <a:schemeClr val="tx1">
                    <a:lumMod val="65000"/>
                    <a:lumOff val="35000"/>
                  </a:schemeClr>
                </a:solidFill>
                <a:latin typeface="微软雅黑" panose="020B0503020204020204" pitchFamily="34" charset="-122"/>
                <a:ea typeface="微软雅黑" panose="020B0503020204020204" pitchFamily="34" charset="-122"/>
              </a:rPr>
              <a:t>Wireshark</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采集</a:t>
            </a:r>
            <a:r>
              <a:rPr lang="en-US" altLang="zh-CN" sz="2800" dirty="0" smtClean="0">
                <a:solidFill>
                  <a:schemeClr val="tx1">
                    <a:lumMod val="65000"/>
                    <a:lumOff val="35000"/>
                  </a:schemeClr>
                </a:solidFill>
                <a:latin typeface="微软雅黑" panose="020B0503020204020204" pitchFamily="34" charset="-122"/>
                <a:ea typeface="微软雅黑" panose="020B0503020204020204" pitchFamily="34" charset="-122"/>
              </a:rPr>
              <a:t>TCP</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报文段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8271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五边形 30"/>
          <p:cNvSpPr/>
          <p:nvPr/>
        </p:nvSpPr>
        <p:spPr>
          <a:xfrm>
            <a:off x="3287415" y="2176195"/>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五边形 27"/>
          <p:cNvSpPr/>
          <p:nvPr/>
        </p:nvSpPr>
        <p:spPr>
          <a:xfrm>
            <a:off x="3301929" y="3540538"/>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644500" y="2335011"/>
            <a:ext cx="1980029"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传输层作用</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643397" y="3681334"/>
            <a:ext cx="2339102"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传输层必要性</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8178" y="2163283"/>
            <a:ext cx="917862" cy="917862"/>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8670" y="3479179"/>
            <a:ext cx="920238" cy="920238"/>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3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pic>
        <p:nvPicPr>
          <p:cNvPr id="23" name="图片 22"/>
          <p:cNvPicPr>
            <a:picLocks noChangeAspect="1"/>
          </p:cNvPicPr>
          <p:nvPr/>
        </p:nvPicPr>
        <p:blipFill rotWithShape="1">
          <a:blip r:embed="rId4"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5"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35"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7" name="燕尾形 26"/>
          <p:cNvSpPr/>
          <p:nvPr/>
        </p:nvSpPr>
        <p:spPr>
          <a:xfrm>
            <a:off x="603137" y="203200"/>
            <a:ext cx="155949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a:t>UDP</a:t>
            </a:r>
            <a:r>
              <a:rPr lang="zh-CN" altLang="en-US" sz="1200" b="1" dirty="0"/>
              <a:t>协议</a:t>
            </a:r>
          </a:p>
        </p:txBody>
      </p:sp>
      <p:sp>
        <p:nvSpPr>
          <p:cNvPr id="2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传输服务</a:t>
            </a:r>
          </a:p>
        </p:txBody>
      </p:sp>
    </p:spTree>
    <p:extLst>
      <p:ext uri="{BB962C8B-B14F-4D97-AF65-F5344CB8AC3E}">
        <p14:creationId xmlns:p14="http://schemas.microsoft.com/office/powerpoint/2010/main" val="39338435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6.4.2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首部格式</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grpSp>
        <p:nvGrpSpPr>
          <p:cNvPr id="2" name="组合 1"/>
          <p:cNvGrpSpPr/>
          <p:nvPr/>
        </p:nvGrpSpPr>
        <p:grpSpPr>
          <a:xfrm>
            <a:off x="379060" y="1380760"/>
            <a:ext cx="8130010" cy="3370735"/>
            <a:chOff x="-36212" y="1953613"/>
            <a:chExt cx="9277350" cy="4164012"/>
          </a:xfrm>
        </p:grpSpPr>
        <p:sp>
          <p:nvSpPr>
            <p:cNvPr id="24" name="Line 2"/>
            <p:cNvSpPr>
              <a:spLocks noChangeShapeType="1"/>
            </p:cNvSpPr>
            <p:nvPr/>
          </p:nvSpPr>
          <p:spPr bwMode="auto">
            <a:xfrm flipH="1">
              <a:off x="292401" y="1980600"/>
              <a:ext cx="17462" cy="412273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 name="Rectangle 3"/>
            <p:cNvSpPr>
              <a:spLocks noChangeArrowheads="1"/>
            </p:cNvSpPr>
            <p:nvPr/>
          </p:nvSpPr>
          <p:spPr bwMode="auto">
            <a:xfrm>
              <a:off x="-36212" y="3580800"/>
              <a:ext cx="793885"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90000"/>
                </a:lnSpc>
              </a:pPr>
              <a:r>
                <a:rPr lang="zh-CN" altLang="zh-CN" sz="2000" b="0">
                  <a:solidFill>
                    <a:schemeClr val="tx1"/>
                  </a:solidFill>
                  <a:latin typeface="微软雅黑" panose="020B0503020204020204" pitchFamily="34" charset="-122"/>
                  <a:ea typeface="微软雅黑" panose="020B0503020204020204" pitchFamily="34" charset="-122"/>
                </a:rPr>
                <a:t>TCP</a:t>
              </a:r>
            </a:p>
            <a:p>
              <a:pPr>
                <a:lnSpc>
                  <a:spcPct val="90000"/>
                </a:lnSpc>
              </a:pPr>
              <a:r>
                <a:rPr lang="zh-CN" sz="2000" b="0">
                  <a:solidFill>
                    <a:schemeClr val="tx1"/>
                  </a:solidFill>
                  <a:latin typeface="微软雅黑" panose="020B0503020204020204" pitchFamily="34" charset="-122"/>
                  <a:ea typeface="微软雅黑" panose="020B0503020204020204" pitchFamily="34" charset="-122"/>
                </a:rPr>
                <a:t>首部</a:t>
              </a:r>
            </a:p>
          </p:txBody>
        </p:sp>
        <p:sp>
          <p:nvSpPr>
            <p:cNvPr id="26" name="Line 4"/>
            <p:cNvSpPr>
              <a:spLocks noChangeShapeType="1"/>
            </p:cNvSpPr>
            <p:nvPr/>
          </p:nvSpPr>
          <p:spPr bwMode="auto">
            <a:xfrm>
              <a:off x="8712501" y="1971075"/>
              <a:ext cx="0" cy="3463925"/>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 name="Rectangle 5"/>
            <p:cNvSpPr>
              <a:spLocks noChangeArrowheads="1"/>
            </p:cNvSpPr>
            <p:nvPr/>
          </p:nvSpPr>
          <p:spPr bwMode="auto">
            <a:xfrm>
              <a:off x="8299683" y="3048987"/>
              <a:ext cx="793885" cy="1479649"/>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90000"/>
                </a:lnSpc>
              </a:pPr>
              <a:r>
                <a:rPr lang="zh-CN" altLang="zh-CN" sz="2000" b="0">
                  <a:solidFill>
                    <a:schemeClr val="tx1"/>
                  </a:solidFill>
                  <a:latin typeface="微软雅黑" panose="020B0503020204020204" pitchFamily="34" charset="-122"/>
                  <a:ea typeface="微软雅黑" panose="020B0503020204020204" pitchFamily="34" charset="-122"/>
                </a:rPr>
                <a:t>20</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字节</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固定</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首部</a:t>
              </a:r>
            </a:p>
          </p:txBody>
        </p:sp>
        <p:sp>
          <p:nvSpPr>
            <p:cNvPr id="28" name="Rectangle 6"/>
            <p:cNvSpPr>
              <a:spLocks noChangeArrowheads="1"/>
            </p:cNvSpPr>
            <p:nvPr/>
          </p:nvSpPr>
          <p:spPr bwMode="auto">
            <a:xfrm>
              <a:off x="617838" y="1977425"/>
              <a:ext cx="7686675" cy="4133850"/>
            </a:xfrm>
            <a:prstGeom prst="rect">
              <a:avLst/>
            </a:prstGeom>
            <a:noFill/>
            <a:ln w="25400">
              <a:solidFill>
                <a:schemeClr val="tx1"/>
              </a:solidFill>
              <a:miter lim="800000"/>
              <a:headEnd/>
              <a:tailEnd/>
            </a:ln>
            <a:effec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b="0">
                <a:latin typeface="微软雅黑" panose="020B0503020204020204" pitchFamily="34" charset="-122"/>
                <a:ea typeface="微软雅黑" panose="020B0503020204020204" pitchFamily="34" charset="-122"/>
              </a:endParaRPr>
            </a:p>
          </p:txBody>
        </p:sp>
        <p:sp>
          <p:nvSpPr>
            <p:cNvPr id="30" name="Line 7"/>
            <p:cNvSpPr>
              <a:spLocks noChangeShapeType="1"/>
            </p:cNvSpPr>
            <p:nvPr/>
          </p:nvSpPr>
          <p:spPr bwMode="auto">
            <a:xfrm>
              <a:off x="609901" y="2680688"/>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 name="Line 8"/>
            <p:cNvSpPr>
              <a:spLocks noChangeShapeType="1"/>
            </p:cNvSpPr>
            <p:nvPr/>
          </p:nvSpPr>
          <p:spPr bwMode="auto">
            <a:xfrm>
              <a:off x="624188" y="3376013"/>
              <a:ext cx="7685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 name="Line 9"/>
            <p:cNvSpPr>
              <a:spLocks noChangeShapeType="1"/>
            </p:cNvSpPr>
            <p:nvPr/>
          </p:nvSpPr>
          <p:spPr bwMode="auto">
            <a:xfrm>
              <a:off x="609901" y="4069750"/>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3" name="Line 10"/>
            <p:cNvSpPr>
              <a:spLocks noChangeShapeType="1"/>
            </p:cNvSpPr>
            <p:nvPr/>
          </p:nvSpPr>
          <p:spPr bwMode="auto">
            <a:xfrm>
              <a:off x="609901" y="4761900"/>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 name="Line 11"/>
            <p:cNvSpPr>
              <a:spLocks noChangeShapeType="1"/>
            </p:cNvSpPr>
            <p:nvPr/>
          </p:nvSpPr>
          <p:spPr bwMode="auto">
            <a:xfrm>
              <a:off x="624188" y="5457225"/>
              <a:ext cx="7685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 name="Line 12"/>
            <p:cNvSpPr>
              <a:spLocks noChangeShapeType="1"/>
            </p:cNvSpPr>
            <p:nvPr/>
          </p:nvSpPr>
          <p:spPr bwMode="auto">
            <a:xfrm>
              <a:off x="4462763" y="1985363"/>
              <a:ext cx="0" cy="709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6" name="Rectangle 13"/>
            <p:cNvSpPr>
              <a:spLocks noChangeArrowheads="1"/>
            </p:cNvSpPr>
            <p:nvPr/>
          </p:nvSpPr>
          <p:spPr bwMode="auto">
            <a:xfrm>
              <a:off x="5662913" y="2112363"/>
              <a:ext cx="190605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目  的  端  口</a:t>
              </a:r>
            </a:p>
          </p:txBody>
        </p:sp>
        <p:sp>
          <p:nvSpPr>
            <p:cNvPr id="37" name="Rectangle 14"/>
            <p:cNvSpPr>
              <a:spLocks noChangeArrowheads="1"/>
            </p:cNvSpPr>
            <p:nvPr/>
          </p:nvSpPr>
          <p:spPr bwMode="auto">
            <a:xfrm>
              <a:off x="771826" y="4034825"/>
              <a:ext cx="793885" cy="871313"/>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数据</a:t>
              </a:r>
            </a:p>
            <a:p>
              <a:r>
                <a:rPr lang="zh-CN" sz="2000" b="0">
                  <a:solidFill>
                    <a:schemeClr val="tx1"/>
                  </a:solidFill>
                  <a:latin typeface="微软雅黑" panose="020B0503020204020204" pitchFamily="34" charset="-122"/>
                  <a:ea typeface="微软雅黑" panose="020B0503020204020204" pitchFamily="34" charset="-122"/>
                </a:rPr>
                <a:t>偏移</a:t>
              </a:r>
            </a:p>
          </p:txBody>
        </p:sp>
        <p:sp>
          <p:nvSpPr>
            <p:cNvPr id="38" name="Rectangle 15"/>
            <p:cNvSpPr>
              <a:spLocks noChangeArrowheads="1"/>
            </p:cNvSpPr>
            <p:nvPr/>
          </p:nvSpPr>
          <p:spPr bwMode="auto">
            <a:xfrm>
              <a:off x="1851326" y="4900013"/>
              <a:ext cx="1613378"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检   验   和</a:t>
              </a:r>
            </a:p>
          </p:txBody>
        </p:sp>
        <p:sp>
          <p:nvSpPr>
            <p:cNvPr id="39" name="Rectangle 16"/>
            <p:cNvSpPr>
              <a:spLocks noChangeArrowheads="1"/>
            </p:cNvSpPr>
            <p:nvPr/>
          </p:nvSpPr>
          <p:spPr bwMode="auto">
            <a:xfrm>
              <a:off x="1463976" y="5541362"/>
              <a:ext cx="4151312" cy="491104"/>
            </a:xfrm>
            <a:prstGeom prst="rect">
              <a:avLst/>
            </a:prstGeom>
            <a:noFill/>
            <a:ln>
              <a:noFill/>
            </a:ln>
            <a:effectLst/>
          </p:spPr>
          <p:txBody>
            <a:bodyPr wrap="squar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pitchFamily="34" charset="-122"/>
                  <a:ea typeface="微软雅黑" panose="020B0503020204020204" pitchFamily="34" charset="-122"/>
                </a:rPr>
                <a:t>选    项    （长  度  可  变）</a:t>
              </a:r>
            </a:p>
          </p:txBody>
        </p:sp>
        <p:sp>
          <p:nvSpPr>
            <p:cNvPr id="40" name="Rectangle 17"/>
            <p:cNvSpPr>
              <a:spLocks noChangeArrowheads="1"/>
            </p:cNvSpPr>
            <p:nvPr/>
          </p:nvSpPr>
          <p:spPr bwMode="auto">
            <a:xfrm>
              <a:off x="1965627" y="2112363"/>
              <a:ext cx="143777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pitchFamily="34" charset="-122"/>
                  <a:ea typeface="微软雅黑" panose="020B0503020204020204" pitchFamily="34" charset="-122"/>
                </a:rPr>
                <a:t>源  端  口</a:t>
              </a:r>
            </a:p>
          </p:txBody>
        </p:sp>
        <p:sp>
          <p:nvSpPr>
            <p:cNvPr id="41" name="Rectangle 18"/>
            <p:cNvSpPr>
              <a:spLocks noChangeArrowheads="1"/>
            </p:cNvSpPr>
            <p:nvPr/>
          </p:nvSpPr>
          <p:spPr bwMode="auto">
            <a:xfrm>
              <a:off x="4018263" y="2799750"/>
              <a:ext cx="1381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序   号</a:t>
              </a:r>
            </a:p>
          </p:txBody>
        </p:sp>
        <p:sp>
          <p:nvSpPr>
            <p:cNvPr id="42" name="Line 19"/>
            <p:cNvSpPr>
              <a:spLocks noChangeShapeType="1"/>
            </p:cNvSpPr>
            <p:nvPr/>
          </p:nvSpPr>
          <p:spPr bwMode="auto">
            <a:xfrm>
              <a:off x="4469113" y="4079275"/>
              <a:ext cx="0" cy="13700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3" name="Rectangle 20"/>
            <p:cNvSpPr>
              <a:spLocks noChangeArrowheads="1"/>
            </p:cNvSpPr>
            <p:nvPr/>
          </p:nvSpPr>
          <p:spPr bwMode="auto">
            <a:xfrm>
              <a:off x="5502576" y="4900013"/>
              <a:ext cx="216946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紧   急   指   针</a:t>
              </a:r>
            </a:p>
          </p:txBody>
        </p:sp>
        <p:sp>
          <p:nvSpPr>
            <p:cNvPr id="44" name="Rectangle 21"/>
            <p:cNvSpPr>
              <a:spLocks noChangeArrowheads="1"/>
            </p:cNvSpPr>
            <p:nvPr/>
          </p:nvSpPr>
          <p:spPr bwMode="auto">
            <a:xfrm>
              <a:off x="5951838" y="4180875"/>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窗   口</a:t>
              </a:r>
            </a:p>
          </p:txBody>
        </p:sp>
        <p:sp>
          <p:nvSpPr>
            <p:cNvPr id="45" name="Rectangle 22"/>
            <p:cNvSpPr>
              <a:spLocks noChangeArrowheads="1"/>
            </p:cNvSpPr>
            <p:nvPr/>
          </p:nvSpPr>
          <p:spPr bwMode="auto">
            <a:xfrm>
              <a:off x="3773788" y="3523650"/>
              <a:ext cx="1841500"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确    认    号</a:t>
              </a:r>
            </a:p>
          </p:txBody>
        </p:sp>
        <p:sp>
          <p:nvSpPr>
            <p:cNvPr id="46" name="Line 23"/>
            <p:cNvSpPr>
              <a:spLocks noChangeShapeType="1"/>
            </p:cNvSpPr>
            <p:nvPr/>
          </p:nvSpPr>
          <p:spPr bwMode="auto">
            <a:xfrm>
              <a:off x="1575101" y="407927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7" name="Line 24"/>
            <p:cNvSpPr>
              <a:spLocks noChangeShapeType="1"/>
            </p:cNvSpPr>
            <p:nvPr/>
          </p:nvSpPr>
          <p:spPr bwMode="auto">
            <a:xfrm>
              <a:off x="3502326" y="4071338"/>
              <a:ext cx="0" cy="684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8" name="Line 25"/>
            <p:cNvSpPr>
              <a:spLocks noChangeShapeType="1"/>
            </p:cNvSpPr>
            <p:nvPr/>
          </p:nvSpPr>
          <p:spPr bwMode="auto">
            <a:xfrm>
              <a:off x="3008613" y="407927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9" name="Line 26"/>
            <p:cNvSpPr>
              <a:spLocks noChangeShapeType="1"/>
            </p:cNvSpPr>
            <p:nvPr/>
          </p:nvSpPr>
          <p:spPr bwMode="auto">
            <a:xfrm>
              <a:off x="325308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0" name="Line 27"/>
            <p:cNvSpPr>
              <a:spLocks noChangeShapeType="1"/>
            </p:cNvSpPr>
            <p:nvPr/>
          </p:nvSpPr>
          <p:spPr bwMode="auto">
            <a:xfrm>
              <a:off x="398333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1" name="Line 28"/>
            <p:cNvSpPr>
              <a:spLocks noChangeShapeType="1"/>
            </p:cNvSpPr>
            <p:nvPr/>
          </p:nvSpPr>
          <p:spPr bwMode="auto">
            <a:xfrm>
              <a:off x="374203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2" name="Line 29"/>
            <p:cNvSpPr>
              <a:spLocks noChangeShapeType="1"/>
            </p:cNvSpPr>
            <p:nvPr/>
          </p:nvSpPr>
          <p:spPr bwMode="auto">
            <a:xfrm>
              <a:off x="4227813"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3" name="Rectangle 30"/>
            <p:cNvSpPr>
              <a:spLocks noChangeArrowheads="1"/>
            </p:cNvSpPr>
            <p:nvPr/>
          </p:nvSpPr>
          <p:spPr bwMode="auto">
            <a:xfrm>
              <a:off x="1875138" y="4195163"/>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保   留</a:t>
              </a:r>
            </a:p>
          </p:txBody>
        </p:sp>
        <p:sp>
          <p:nvSpPr>
            <p:cNvPr id="54" name="Rectangle 31"/>
            <p:cNvSpPr>
              <a:spLocks noChangeArrowheads="1"/>
            </p:cNvSpPr>
            <p:nvPr/>
          </p:nvSpPr>
          <p:spPr bwMode="auto">
            <a:xfrm>
              <a:off x="4160379" y="4098326"/>
              <a:ext cx="407918"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F</a:t>
              </a:r>
            </a:p>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I</a:t>
              </a:r>
            </a:p>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N</a:t>
              </a:r>
            </a:p>
          </p:txBody>
        </p:sp>
        <p:sp>
          <p:nvSpPr>
            <p:cNvPr id="56" name="Rectangle 70"/>
            <p:cNvSpPr>
              <a:spLocks noChangeArrowheads="1"/>
            </p:cNvSpPr>
            <p:nvPr/>
          </p:nvSpPr>
          <p:spPr bwMode="auto">
            <a:xfrm>
              <a:off x="3972226" y="4098326"/>
              <a:ext cx="40791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Y</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N</a:t>
              </a:r>
            </a:p>
          </p:txBody>
        </p:sp>
        <p:sp>
          <p:nvSpPr>
            <p:cNvPr id="57" name="Rectangle 71"/>
            <p:cNvSpPr>
              <a:spLocks noChangeArrowheads="1"/>
            </p:cNvSpPr>
            <p:nvPr/>
          </p:nvSpPr>
          <p:spPr bwMode="auto">
            <a:xfrm>
              <a:off x="3734101" y="4098326"/>
              <a:ext cx="371334"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R</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T</a:t>
              </a:r>
            </a:p>
          </p:txBody>
        </p:sp>
        <p:sp>
          <p:nvSpPr>
            <p:cNvPr id="58" name="Rectangle 72"/>
            <p:cNvSpPr>
              <a:spLocks noChangeArrowheads="1"/>
            </p:cNvSpPr>
            <p:nvPr/>
          </p:nvSpPr>
          <p:spPr bwMode="auto">
            <a:xfrm>
              <a:off x="3476926" y="4098326"/>
              <a:ext cx="400602"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P</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H</a:t>
              </a:r>
            </a:p>
          </p:txBody>
        </p:sp>
        <p:sp>
          <p:nvSpPr>
            <p:cNvPr id="59" name="Rectangle 73"/>
            <p:cNvSpPr>
              <a:spLocks noChangeArrowheads="1"/>
            </p:cNvSpPr>
            <p:nvPr/>
          </p:nvSpPr>
          <p:spPr bwMode="auto">
            <a:xfrm>
              <a:off x="3237213" y="4098326"/>
              <a:ext cx="38413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A</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C</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K</a:t>
              </a:r>
            </a:p>
          </p:txBody>
        </p:sp>
        <p:sp>
          <p:nvSpPr>
            <p:cNvPr id="60" name="Rectangle 74"/>
            <p:cNvSpPr>
              <a:spLocks noChangeArrowheads="1"/>
            </p:cNvSpPr>
            <p:nvPr/>
          </p:nvSpPr>
          <p:spPr bwMode="auto">
            <a:xfrm>
              <a:off x="2975276" y="4098326"/>
              <a:ext cx="389627"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U</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R</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G</a:t>
              </a:r>
            </a:p>
          </p:txBody>
        </p:sp>
        <p:sp>
          <p:nvSpPr>
            <p:cNvPr id="61" name="Line 76"/>
            <p:cNvSpPr>
              <a:spLocks noChangeShapeType="1"/>
            </p:cNvSpPr>
            <p:nvPr/>
          </p:nvSpPr>
          <p:spPr bwMode="auto">
            <a:xfrm flipH="1">
              <a:off x="6369351" y="5474688"/>
              <a:ext cx="3175" cy="6429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2" name="Rectangle 77"/>
            <p:cNvSpPr>
              <a:spLocks noChangeArrowheads="1"/>
            </p:cNvSpPr>
            <p:nvPr/>
          </p:nvSpPr>
          <p:spPr bwMode="auto">
            <a:xfrm>
              <a:off x="6882113" y="5541362"/>
              <a:ext cx="1254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填    充</a:t>
              </a:r>
            </a:p>
          </p:txBody>
        </p:sp>
        <p:sp>
          <p:nvSpPr>
            <p:cNvPr id="63" name="Line 78"/>
            <p:cNvSpPr>
              <a:spLocks noChangeShapeType="1"/>
            </p:cNvSpPr>
            <p:nvPr/>
          </p:nvSpPr>
          <p:spPr bwMode="auto">
            <a:xfrm>
              <a:off x="8410876" y="1953613"/>
              <a:ext cx="830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 name="Line 79"/>
            <p:cNvSpPr>
              <a:spLocks noChangeShapeType="1"/>
            </p:cNvSpPr>
            <p:nvPr/>
          </p:nvSpPr>
          <p:spPr bwMode="auto">
            <a:xfrm>
              <a:off x="8410876" y="5449288"/>
              <a:ext cx="830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5" name="Line 80"/>
            <p:cNvSpPr>
              <a:spLocks noChangeShapeType="1"/>
            </p:cNvSpPr>
            <p:nvPr/>
          </p:nvSpPr>
          <p:spPr bwMode="auto">
            <a:xfrm>
              <a:off x="22526" y="1991713"/>
              <a:ext cx="530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6" name="Line 81"/>
            <p:cNvSpPr>
              <a:spLocks noChangeShapeType="1"/>
            </p:cNvSpPr>
            <p:nvPr/>
          </p:nvSpPr>
          <p:spPr bwMode="auto">
            <a:xfrm>
              <a:off x="36813" y="6092225"/>
              <a:ext cx="530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68" name="Rectangle 8"/>
          <p:cNvSpPr txBox="1">
            <a:spLocks noChangeArrowheads="1"/>
          </p:cNvSpPr>
          <p:nvPr/>
        </p:nvSpPr>
        <p:spPr>
          <a:xfrm>
            <a:off x="306075" y="4869124"/>
            <a:ext cx="8345643" cy="1031051"/>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源端口和目的端口</a:t>
            </a:r>
            <a:r>
              <a:rPr lang="zh-CN" altLang="en-US" sz="2800" b="0" dirty="0" smtClean="0">
                <a:solidFill>
                  <a:schemeClr val="tx1"/>
                </a:solidFill>
                <a:latin typeface="Times New Roman" panose="02020603050405020304" pitchFamily="18" charset="0"/>
                <a:cs typeface="Times New Roman" panose="02020603050405020304" pitchFamily="18" charset="0"/>
              </a:rPr>
              <a:t>字段（</a:t>
            </a:r>
            <a:r>
              <a:rPr lang="en-US" altLang="zh-CN" sz="2800" b="0" dirty="0" smtClean="0">
                <a:solidFill>
                  <a:schemeClr val="tx1"/>
                </a:solidFill>
                <a:latin typeface="Times New Roman" panose="02020603050405020304" pitchFamily="18" charset="0"/>
                <a:cs typeface="Times New Roman" panose="02020603050405020304" pitchFamily="18" charset="0"/>
              </a:rPr>
              <a:t>2 </a:t>
            </a:r>
            <a:r>
              <a:rPr lang="zh-CN" altLang="en-US" sz="2800" b="0" dirty="0" smtClean="0">
                <a:solidFill>
                  <a:schemeClr val="tx1"/>
                </a:solidFill>
                <a:latin typeface="Times New Roman" panose="02020603050405020304" pitchFamily="18" charset="0"/>
                <a:cs typeface="Times New Roman" panose="02020603050405020304" pitchFamily="18" charset="0"/>
              </a:rPr>
              <a:t>字节</a:t>
            </a:r>
            <a:r>
              <a:rPr lang="zh-CN" altLang="en-US" sz="2800" b="0" dirty="0">
                <a:solidFill>
                  <a:schemeClr val="tx1"/>
                </a:solidFill>
                <a:latin typeface="Times New Roman" panose="02020603050405020304" pitchFamily="18" charset="0"/>
                <a:cs typeface="Times New Roman" panose="02020603050405020304" pitchFamily="18" charset="0"/>
              </a:rPr>
              <a:t>）</a:t>
            </a:r>
            <a:r>
              <a:rPr lang="zh-CN" altLang="en-US" sz="2800" b="0" dirty="0" smtClean="0">
                <a:solidFill>
                  <a:schemeClr val="tx1"/>
                </a:solidFill>
                <a:latin typeface="Times New Roman" panose="02020603050405020304" pitchFamily="18" charset="0"/>
                <a:cs typeface="Times New Roman" panose="02020603050405020304" pitchFamily="18" charset="0"/>
              </a:rPr>
              <a:t>。</a:t>
            </a:r>
            <a:endParaRPr lang="en-US" altLang="zh-CN" sz="2800" b="0" dirty="0" smtClean="0">
              <a:solidFill>
                <a:schemeClr val="tx1"/>
              </a:solidFill>
              <a:latin typeface="Times New Roman" panose="02020603050405020304" pitchFamily="18" charset="0"/>
              <a:cs typeface="Times New Roman" panose="02020603050405020304" pitchFamily="18" charset="0"/>
            </a:endParaRPr>
          </a:p>
          <a:p>
            <a:pPr algn="just">
              <a:spcBef>
                <a:spcPts val="600"/>
              </a:spcBef>
            </a:pPr>
            <a:r>
              <a:rPr lang="zh-CN" altLang="en-US" sz="2800" b="0" dirty="0" smtClean="0">
                <a:solidFill>
                  <a:schemeClr val="tx1"/>
                </a:solidFill>
                <a:latin typeface="Times New Roman" panose="02020603050405020304" pitchFamily="18" charset="0"/>
                <a:cs typeface="Times New Roman" panose="02020603050405020304" pitchFamily="18" charset="0"/>
              </a:rPr>
              <a:t>传输</a:t>
            </a:r>
            <a:r>
              <a:rPr lang="zh-CN" altLang="en-US" sz="2800" b="0" dirty="0">
                <a:solidFill>
                  <a:schemeClr val="tx1"/>
                </a:solidFill>
                <a:latin typeface="Times New Roman" panose="02020603050405020304" pitchFamily="18" charset="0"/>
                <a:cs typeface="Times New Roman" panose="02020603050405020304" pitchFamily="18" charset="0"/>
              </a:rPr>
              <a:t>层的</a:t>
            </a:r>
            <a:r>
              <a:rPr lang="zh-CN" altLang="en-US" sz="2800" dirty="0">
                <a:solidFill>
                  <a:srgbClr val="C00000"/>
                </a:solidFill>
              </a:rPr>
              <a:t>复用和分用</a:t>
            </a:r>
            <a:r>
              <a:rPr lang="zh-CN" altLang="en-US" sz="2800" b="0" dirty="0">
                <a:solidFill>
                  <a:schemeClr val="tx1"/>
                </a:solidFill>
                <a:latin typeface="Times New Roman" panose="02020603050405020304" pitchFamily="18" charset="0"/>
                <a:cs typeface="Times New Roman" panose="02020603050405020304" pitchFamily="18" charset="0"/>
              </a:rPr>
              <a:t>功能都要通过端口才能实现。 </a:t>
            </a:r>
          </a:p>
        </p:txBody>
      </p:sp>
      <p:sp>
        <p:nvSpPr>
          <p:cNvPr id="67" name="矩形 66"/>
          <p:cNvSpPr/>
          <p:nvPr/>
        </p:nvSpPr>
        <p:spPr>
          <a:xfrm>
            <a:off x="205653" y="1372690"/>
            <a:ext cx="8706119" cy="4908318"/>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6679631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6.4.2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首部格式</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grpSp>
        <p:nvGrpSpPr>
          <p:cNvPr id="2" name="组合 1"/>
          <p:cNvGrpSpPr/>
          <p:nvPr/>
        </p:nvGrpSpPr>
        <p:grpSpPr>
          <a:xfrm>
            <a:off x="379060" y="1380760"/>
            <a:ext cx="8130010" cy="3370735"/>
            <a:chOff x="-36212" y="1953613"/>
            <a:chExt cx="9277350" cy="4164012"/>
          </a:xfrm>
        </p:grpSpPr>
        <p:sp>
          <p:nvSpPr>
            <p:cNvPr id="24" name="Line 2"/>
            <p:cNvSpPr>
              <a:spLocks noChangeShapeType="1"/>
            </p:cNvSpPr>
            <p:nvPr/>
          </p:nvSpPr>
          <p:spPr bwMode="auto">
            <a:xfrm flipH="1">
              <a:off x="292401" y="1980600"/>
              <a:ext cx="17462" cy="412273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 name="Rectangle 3"/>
            <p:cNvSpPr>
              <a:spLocks noChangeArrowheads="1"/>
            </p:cNvSpPr>
            <p:nvPr/>
          </p:nvSpPr>
          <p:spPr bwMode="auto">
            <a:xfrm>
              <a:off x="-36212" y="3580800"/>
              <a:ext cx="793885"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90000"/>
                </a:lnSpc>
              </a:pPr>
              <a:r>
                <a:rPr lang="zh-CN" altLang="zh-CN" sz="2000" b="0">
                  <a:solidFill>
                    <a:schemeClr val="tx1"/>
                  </a:solidFill>
                  <a:latin typeface="微软雅黑" panose="020B0503020204020204" pitchFamily="34" charset="-122"/>
                  <a:ea typeface="微软雅黑" panose="020B0503020204020204" pitchFamily="34" charset="-122"/>
                </a:rPr>
                <a:t>TCP</a:t>
              </a:r>
            </a:p>
            <a:p>
              <a:pPr>
                <a:lnSpc>
                  <a:spcPct val="90000"/>
                </a:lnSpc>
              </a:pPr>
              <a:r>
                <a:rPr lang="zh-CN" sz="2000" b="0">
                  <a:solidFill>
                    <a:schemeClr val="tx1"/>
                  </a:solidFill>
                  <a:latin typeface="微软雅黑" panose="020B0503020204020204" pitchFamily="34" charset="-122"/>
                  <a:ea typeface="微软雅黑" panose="020B0503020204020204" pitchFamily="34" charset="-122"/>
                </a:rPr>
                <a:t>首部</a:t>
              </a:r>
            </a:p>
          </p:txBody>
        </p:sp>
        <p:sp>
          <p:nvSpPr>
            <p:cNvPr id="26" name="Line 4"/>
            <p:cNvSpPr>
              <a:spLocks noChangeShapeType="1"/>
            </p:cNvSpPr>
            <p:nvPr/>
          </p:nvSpPr>
          <p:spPr bwMode="auto">
            <a:xfrm>
              <a:off x="8712501" y="1971075"/>
              <a:ext cx="0" cy="3463925"/>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 name="Rectangle 5"/>
            <p:cNvSpPr>
              <a:spLocks noChangeArrowheads="1"/>
            </p:cNvSpPr>
            <p:nvPr/>
          </p:nvSpPr>
          <p:spPr bwMode="auto">
            <a:xfrm>
              <a:off x="8299683" y="3048987"/>
              <a:ext cx="793885" cy="1479649"/>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90000"/>
                </a:lnSpc>
              </a:pPr>
              <a:r>
                <a:rPr lang="zh-CN" altLang="zh-CN" sz="2000" b="0">
                  <a:solidFill>
                    <a:schemeClr val="tx1"/>
                  </a:solidFill>
                  <a:latin typeface="微软雅黑" panose="020B0503020204020204" pitchFamily="34" charset="-122"/>
                  <a:ea typeface="微软雅黑" panose="020B0503020204020204" pitchFamily="34" charset="-122"/>
                </a:rPr>
                <a:t>20</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字节</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固定</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首部</a:t>
              </a:r>
            </a:p>
          </p:txBody>
        </p:sp>
        <p:sp>
          <p:nvSpPr>
            <p:cNvPr id="28" name="Rectangle 6"/>
            <p:cNvSpPr>
              <a:spLocks noChangeArrowheads="1"/>
            </p:cNvSpPr>
            <p:nvPr/>
          </p:nvSpPr>
          <p:spPr bwMode="auto">
            <a:xfrm>
              <a:off x="617838" y="1977425"/>
              <a:ext cx="7686675" cy="4133850"/>
            </a:xfrm>
            <a:prstGeom prst="rect">
              <a:avLst/>
            </a:prstGeom>
            <a:noFill/>
            <a:ln w="25400">
              <a:solidFill>
                <a:schemeClr val="tx1"/>
              </a:solidFill>
              <a:miter lim="800000"/>
              <a:headEnd/>
              <a:tailEnd/>
            </a:ln>
            <a:effec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b="0">
                <a:latin typeface="微软雅黑" panose="020B0503020204020204" pitchFamily="34" charset="-122"/>
                <a:ea typeface="微软雅黑" panose="020B0503020204020204" pitchFamily="34" charset="-122"/>
              </a:endParaRPr>
            </a:p>
          </p:txBody>
        </p:sp>
        <p:sp>
          <p:nvSpPr>
            <p:cNvPr id="30" name="Line 7"/>
            <p:cNvSpPr>
              <a:spLocks noChangeShapeType="1"/>
            </p:cNvSpPr>
            <p:nvPr/>
          </p:nvSpPr>
          <p:spPr bwMode="auto">
            <a:xfrm>
              <a:off x="609901" y="2680688"/>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 name="Line 8"/>
            <p:cNvSpPr>
              <a:spLocks noChangeShapeType="1"/>
            </p:cNvSpPr>
            <p:nvPr/>
          </p:nvSpPr>
          <p:spPr bwMode="auto">
            <a:xfrm>
              <a:off x="624188" y="3376013"/>
              <a:ext cx="7685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 name="Line 9"/>
            <p:cNvSpPr>
              <a:spLocks noChangeShapeType="1"/>
            </p:cNvSpPr>
            <p:nvPr/>
          </p:nvSpPr>
          <p:spPr bwMode="auto">
            <a:xfrm>
              <a:off x="609901" y="4069750"/>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3" name="Line 10"/>
            <p:cNvSpPr>
              <a:spLocks noChangeShapeType="1"/>
            </p:cNvSpPr>
            <p:nvPr/>
          </p:nvSpPr>
          <p:spPr bwMode="auto">
            <a:xfrm>
              <a:off x="609901" y="4761900"/>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 name="Line 11"/>
            <p:cNvSpPr>
              <a:spLocks noChangeShapeType="1"/>
            </p:cNvSpPr>
            <p:nvPr/>
          </p:nvSpPr>
          <p:spPr bwMode="auto">
            <a:xfrm>
              <a:off x="624188" y="5457225"/>
              <a:ext cx="7685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 name="Line 12"/>
            <p:cNvSpPr>
              <a:spLocks noChangeShapeType="1"/>
            </p:cNvSpPr>
            <p:nvPr/>
          </p:nvSpPr>
          <p:spPr bwMode="auto">
            <a:xfrm>
              <a:off x="4462763" y="1985363"/>
              <a:ext cx="0" cy="709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6" name="Rectangle 13"/>
            <p:cNvSpPr>
              <a:spLocks noChangeArrowheads="1"/>
            </p:cNvSpPr>
            <p:nvPr/>
          </p:nvSpPr>
          <p:spPr bwMode="auto">
            <a:xfrm>
              <a:off x="5662913" y="2112363"/>
              <a:ext cx="190605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目  的  端  口</a:t>
              </a:r>
            </a:p>
          </p:txBody>
        </p:sp>
        <p:sp>
          <p:nvSpPr>
            <p:cNvPr id="37" name="Rectangle 14"/>
            <p:cNvSpPr>
              <a:spLocks noChangeArrowheads="1"/>
            </p:cNvSpPr>
            <p:nvPr/>
          </p:nvSpPr>
          <p:spPr bwMode="auto">
            <a:xfrm>
              <a:off x="771826" y="4034825"/>
              <a:ext cx="793885" cy="871313"/>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数据</a:t>
              </a:r>
            </a:p>
            <a:p>
              <a:r>
                <a:rPr lang="zh-CN" sz="2000" b="0">
                  <a:solidFill>
                    <a:schemeClr val="tx1"/>
                  </a:solidFill>
                  <a:latin typeface="微软雅黑" panose="020B0503020204020204" pitchFamily="34" charset="-122"/>
                  <a:ea typeface="微软雅黑" panose="020B0503020204020204" pitchFamily="34" charset="-122"/>
                </a:rPr>
                <a:t>偏移</a:t>
              </a:r>
            </a:p>
          </p:txBody>
        </p:sp>
        <p:sp>
          <p:nvSpPr>
            <p:cNvPr id="38" name="Rectangle 15"/>
            <p:cNvSpPr>
              <a:spLocks noChangeArrowheads="1"/>
            </p:cNvSpPr>
            <p:nvPr/>
          </p:nvSpPr>
          <p:spPr bwMode="auto">
            <a:xfrm>
              <a:off x="1851326" y="4900013"/>
              <a:ext cx="1613378"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检   验   和</a:t>
              </a:r>
            </a:p>
          </p:txBody>
        </p:sp>
        <p:sp>
          <p:nvSpPr>
            <p:cNvPr id="39" name="Rectangle 16"/>
            <p:cNvSpPr>
              <a:spLocks noChangeArrowheads="1"/>
            </p:cNvSpPr>
            <p:nvPr/>
          </p:nvSpPr>
          <p:spPr bwMode="auto">
            <a:xfrm>
              <a:off x="1463976" y="5541362"/>
              <a:ext cx="4151312" cy="491104"/>
            </a:xfrm>
            <a:prstGeom prst="rect">
              <a:avLst/>
            </a:prstGeom>
            <a:noFill/>
            <a:ln>
              <a:noFill/>
            </a:ln>
            <a:effectLst/>
          </p:spPr>
          <p:txBody>
            <a:bodyPr wrap="squar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pitchFamily="34" charset="-122"/>
                  <a:ea typeface="微软雅黑" panose="020B0503020204020204" pitchFamily="34" charset="-122"/>
                </a:rPr>
                <a:t>选    项    （长  度  可  变）</a:t>
              </a:r>
            </a:p>
          </p:txBody>
        </p:sp>
        <p:sp>
          <p:nvSpPr>
            <p:cNvPr id="40" name="Rectangle 17"/>
            <p:cNvSpPr>
              <a:spLocks noChangeArrowheads="1"/>
            </p:cNvSpPr>
            <p:nvPr/>
          </p:nvSpPr>
          <p:spPr bwMode="auto">
            <a:xfrm>
              <a:off x="1965627" y="2112363"/>
              <a:ext cx="143777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pitchFamily="34" charset="-122"/>
                  <a:ea typeface="微软雅黑" panose="020B0503020204020204" pitchFamily="34" charset="-122"/>
                </a:rPr>
                <a:t>源  端  口</a:t>
              </a:r>
            </a:p>
          </p:txBody>
        </p:sp>
        <p:sp>
          <p:nvSpPr>
            <p:cNvPr id="41" name="Rectangle 18"/>
            <p:cNvSpPr>
              <a:spLocks noChangeArrowheads="1"/>
            </p:cNvSpPr>
            <p:nvPr/>
          </p:nvSpPr>
          <p:spPr bwMode="auto">
            <a:xfrm>
              <a:off x="4018263" y="2799750"/>
              <a:ext cx="1381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序   号</a:t>
              </a:r>
            </a:p>
          </p:txBody>
        </p:sp>
        <p:sp>
          <p:nvSpPr>
            <p:cNvPr id="42" name="Line 19"/>
            <p:cNvSpPr>
              <a:spLocks noChangeShapeType="1"/>
            </p:cNvSpPr>
            <p:nvPr/>
          </p:nvSpPr>
          <p:spPr bwMode="auto">
            <a:xfrm>
              <a:off x="4469113" y="4079275"/>
              <a:ext cx="0" cy="13700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3" name="Rectangle 20"/>
            <p:cNvSpPr>
              <a:spLocks noChangeArrowheads="1"/>
            </p:cNvSpPr>
            <p:nvPr/>
          </p:nvSpPr>
          <p:spPr bwMode="auto">
            <a:xfrm>
              <a:off x="5502576" y="4900013"/>
              <a:ext cx="216946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紧   急   指   针</a:t>
              </a:r>
            </a:p>
          </p:txBody>
        </p:sp>
        <p:sp>
          <p:nvSpPr>
            <p:cNvPr id="44" name="Rectangle 21"/>
            <p:cNvSpPr>
              <a:spLocks noChangeArrowheads="1"/>
            </p:cNvSpPr>
            <p:nvPr/>
          </p:nvSpPr>
          <p:spPr bwMode="auto">
            <a:xfrm>
              <a:off x="5951838" y="4180875"/>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窗   口</a:t>
              </a:r>
            </a:p>
          </p:txBody>
        </p:sp>
        <p:sp>
          <p:nvSpPr>
            <p:cNvPr id="45" name="Rectangle 22"/>
            <p:cNvSpPr>
              <a:spLocks noChangeArrowheads="1"/>
            </p:cNvSpPr>
            <p:nvPr/>
          </p:nvSpPr>
          <p:spPr bwMode="auto">
            <a:xfrm>
              <a:off x="3773788" y="3523650"/>
              <a:ext cx="1841500"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确    认    号</a:t>
              </a:r>
            </a:p>
          </p:txBody>
        </p:sp>
        <p:sp>
          <p:nvSpPr>
            <p:cNvPr id="46" name="Line 23"/>
            <p:cNvSpPr>
              <a:spLocks noChangeShapeType="1"/>
            </p:cNvSpPr>
            <p:nvPr/>
          </p:nvSpPr>
          <p:spPr bwMode="auto">
            <a:xfrm>
              <a:off x="1575101" y="407927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7" name="Line 24"/>
            <p:cNvSpPr>
              <a:spLocks noChangeShapeType="1"/>
            </p:cNvSpPr>
            <p:nvPr/>
          </p:nvSpPr>
          <p:spPr bwMode="auto">
            <a:xfrm>
              <a:off x="3502326" y="4071338"/>
              <a:ext cx="0" cy="684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8" name="Line 25"/>
            <p:cNvSpPr>
              <a:spLocks noChangeShapeType="1"/>
            </p:cNvSpPr>
            <p:nvPr/>
          </p:nvSpPr>
          <p:spPr bwMode="auto">
            <a:xfrm>
              <a:off x="3008613" y="407927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9" name="Line 26"/>
            <p:cNvSpPr>
              <a:spLocks noChangeShapeType="1"/>
            </p:cNvSpPr>
            <p:nvPr/>
          </p:nvSpPr>
          <p:spPr bwMode="auto">
            <a:xfrm>
              <a:off x="325308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0" name="Line 27"/>
            <p:cNvSpPr>
              <a:spLocks noChangeShapeType="1"/>
            </p:cNvSpPr>
            <p:nvPr/>
          </p:nvSpPr>
          <p:spPr bwMode="auto">
            <a:xfrm>
              <a:off x="398333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1" name="Line 28"/>
            <p:cNvSpPr>
              <a:spLocks noChangeShapeType="1"/>
            </p:cNvSpPr>
            <p:nvPr/>
          </p:nvSpPr>
          <p:spPr bwMode="auto">
            <a:xfrm>
              <a:off x="374203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2" name="Line 29"/>
            <p:cNvSpPr>
              <a:spLocks noChangeShapeType="1"/>
            </p:cNvSpPr>
            <p:nvPr/>
          </p:nvSpPr>
          <p:spPr bwMode="auto">
            <a:xfrm>
              <a:off x="4227813"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3" name="Rectangle 30"/>
            <p:cNvSpPr>
              <a:spLocks noChangeArrowheads="1"/>
            </p:cNvSpPr>
            <p:nvPr/>
          </p:nvSpPr>
          <p:spPr bwMode="auto">
            <a:xfrm>
              <a:off x="1875138" y="4195163"/>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保   留</a:t>
              </a:r>
            </a:p>
          </p:txBody>
        </p:sp>
        <p:sp>
          <p:nvSpPr>
            <p:cNvPr id="54" name="Rectangle 31"/>
            <p:cNvSpPr>
              <a:spLocks noChangeArrowheads="1"/>
            </p:cNvSpPr>
            <p:nvPr/>
          </p:nvSpPr>
          <p:spPr bwMode="auto">
            <a:xfrm>
              <a:off x="4160379" y="4098326"/>
              <a:ext cx="407918"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F</a:t>
              </a:r>
            </a:p>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I</a:t>
              </a:r>
            </a:p>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N</a:t>
              </a:r>
            </a:p>
          </p:txBody>
        </p:sp>
        <p:sp>
          <p:nvSpPr>
            <p:cNvPr id="56" name="Rectangle 70"/>
            <p:cNvSpPr>
              <a:spLocks noChangeArrowheads="1"/>
            </p:cNvSpPr>
            <p:nvPr/>
          </p:nvSpPr>
          <p:spPr bwMode="auto">
            <a:xfrm>
              <a:off x="3972226" y="4098326"/>
              <a:ext cx="40791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Y</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N</a:t>
              </a:r>
            </a:p>
          </p:txBody>
        </p:sp>
        <p:sp>
          <p:nvSpPr>
            <p:cNvPr id="57" name="Rectangle 71"/>
            <p:cNvSpPr>
              <a:spLocks noChangeArrowheads="1"/>
            </p:cNvSpPr>
            <p:nvPr/>
          </p:nvSpPr>
          <p:spPr bwMode="auto">
            <a:xfrm>
              <a:off x="3734101" y="4098326"/>
              <a:ext cx="371334"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R</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T</a:t>
              </a:r>
            </a:p>
          </p:txBody>
        </p:sp>
        <p:sp>
          <p:nvSpPr>
            <p:cNvPr id="58" name="Rectangle 72"/>
            <p:cNvSpPr>
              <a:spLocks noChangeArrowheads="1"/>
            </p:cNvSpPr>
            <p:nvPr/>
          </p:nvSpPr>
          <p:spPr bwMode="auto">
            <a:xfrm>
              <a:off x="3476926" y="4098326"/>
              <a:ext cx="400602"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P</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H</a:t>
              </a:r>
            </a:p>
          </p:txBody>
        </p:sp>
        <p:sp>
          <p:nvSpPr>
            <p:cNvPr id="59" name="Rectangle 73"/>
            <p:cNvSpPr>
              <a:spLocks noChangeArrowheads="1"/>
            </p:cNvSpPr>
            <p:nvPr/>
          </p:nvSpPr>
          <p:spPr bwMode="auto">
            <a:xfrm>
              <a:off x="3237213" y="4098326"/>
              <a:ext cx="38413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A</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C</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K</a:t>
              </a:r>
            </a:p>
          </p:txBody>
        </p:sp>
        <p:sp>
          <p:nvSpPr>
            <p:cNvPr id="60" name="Rectangle 74"/>
            <p:cNvSpPr>
              <a:spLocks noChangeArrowheads="1"/>
            </p:cNvSpPr>
            <p:nvPr/>
          </p:nvSpPr>
          <p:spPr bwMode="auto">
            <a:xfrm>
              <a:off x="2975276" y="4098326"/>
              <a:ext cx="389627"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U</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R</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G</a:t>
              </a:r>
            </a:p>
          </p:txBody>
        </p:sp>
        <p:sp>
          <p:nvSpPr>
            <p:cNvPr id="61" name="Line 76"/>
            <p:cNvSpPr>
              <a:spLocks noChangeShapeType="1"/>
            </p:cNvSpPr>
            <p:nvPr/>
          </p:nvSpPr>
          <p:spPr bwMode="auto">
            <a:xfrm flipH="1">
              <a:off x="6369351" y="5474688"/>
              <a:ext cx="3175" cy="6429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2" name="Rectangle 77"/>
            <p:cNvSpPr>
              <a:spLocks noChangeArrowheads="1"/>
            </p:cNvSpPr>
            <p:nvPr/>
          </p:nvSpPr>
          <p:spPr bwMode="auto">
            <a:xfrm>
              <a:off x="6882113" y="5541362"/>
              <a:ext cx="1254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填    充</a:t>
              </a:r>
            </a:p>
          </p:txBody>
        </p:sp>
        <p:sp>
          <p:nvSpPr>
            <p:cNvPr id="63" name="Line 78"/>
            <p:cNvSpPr>
              <a:spLocks noChangeShapeType="1"/>
            </p:cNvSpPr>
            <p:nvPr/>
          </p:nvSpPr>
          <p:spPr bwMode="auto">
            <a:xfrm>
              <a:off x="8410876" y="1953613"/>
              <a:ext cx="830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 name="Line 79"/>
            <p:cNvSpPr>
              <a:spLocks noChangeShapeType="1"/>
            </p:cNvSpPr>
            <p:nvPr/>
          </p:nvSpPr>
          <p:spPr bwMode="auto">
            <a:xfrm>
              <a:off x="8410876" y="5449288"/>
              <a:ext cx="830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5" name="Line 80"/>
            <p:cNvSpPr>
              <a:spLocks noChangeShapeType="1"/>
            </p:cNvSpPr>
            <p:nvPr/>
          </p:nvSpPr>
          <p:spPr bwMode="auto">
            <a:xfrm>
              <a:off x="22526" y="1991713"/>
              <a:ext cx="530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6" name="Line 81"/>
            <p:cNvSpPr>
              <a:spLocks noChangeShapeType="1"/>
            </p:cNvSpPr>
            <p:nvPr/>
          </p:nvSpPr>
          <p:spPr bwMode="auto">
            <a:xfrm>
              <a:off x="36813" y="6092225"/>
              <a:ext cx="530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68" name="Rectangle 8"/>
          <p:cNvSpPr txBox="1">
            <a:spLocks noChangeArrowheads="1"/>
          </p:cNvSpPr>
          <p:nvPr/>
        </p:nvSpPr>
        <p:spPr>
          <a:xfrm>
            <a:off x="306075" y="4869124"/>
            <a:ext cx="8345643" cy="1384995"/>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序号字段（</a:t>
            </a:r>
            <a:r>
              <a:rPr lang="en-US" altLang="zh-CN" sz="2800" b="0" dirty="0">
                <a:solidFill>
                  <a:schemeClr val="tx1"/>
                </a:solidFill>
                <a:latin typeface="Times New Roman" panose="02020603050405020304" pitchFamily="18" charset="0"/>
                <a:cs typeface="Times New Roman" panose="02020603050405020304" pitchFamily="18" charset="0"/>
              </a:rPr>
              <a:t>4</a:t>
            </a:r>
            <a:r>
              <a:rPr lang="zh-CN" altLang="en-US" sz="2800" b="0" dirty="0">
                <a:solidFill>
                  <a:schemeClr val="tx1"/>
                </a:solidFill>
                <a:latin typeface="Times New Roman" panose="02020603050405020304" pitchFamily="18" charset="0"/>
                <a:cs typeface="Times New Roman" panose="02020603050405020304" pitchFamily="18" charset="0"/>
              </a:rPr>
              <a:t>字节）。</a:t>
            </a: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连接中传送的数据流中的</a:t>
            </a:r>
            <a:r>
              <a:rPr lang="zh-CN" altLang="en-US" sz="2800" dirty="0">
                <a:solidFill>
                  <a:srgbClr val="C00000"/>
                </a:solidFill>
              </a:rPr>
              <a:t>每一个字节</a:t>
            </a:r>
            <a:r>
              <a:rPr lang="zh-CN" altLang="en-US" sz="2800" b="0" dirty="0">
                <a:solidFill>
                  <a:schemeClr val="tx1"/>
                </a:solidFill>
                <a:latin typeface="Times New Roman" panose="02020603050405020304" pitchFamily="18" charset="0"/>
                <a:cs typeface="Times New Roman" panose="02020603050405020304" pitchFamily="18" charset="0"/>
              </a:rPr>
              <a:t>都编上一个序号。序号字段的值则指的是</a:t>
            </a:r>
            <a:r>
              <a:rPr lang="zh-CN" altLang="en-US" sz="2800" dirty="0">
                <a:solidFill>
                  <a:srgbClr val="C00000"/>
                </a:solidFill>
              </a:rPr>
              <a:t>本报文段所发送的数据的第一个字节</a:t>
            </a:r>
            <a:r>
              <a:rPr lang="zh-CN" altLang="en-US" sz="2800" b="0" dirty="0">
                <a:solidFill>
                  <a:schemeClr val="tx1"/>
                </a:solidFill>
                <a:latin typeface="Times New Roman" panose="02020603050405020304" pitchFamily="18" charset="0"/>
                <a:cs typeface="Times New Roman" panose="02020603050405020304" pitchFamily="18" charset="0"/>
              </a:rPr>
              <a:t>的序号。 </a:t>
            </a:r>
          </a:p>
        </p:txBody>
      </p:sp>
      <p:sp>
        <p:nvSpPr>
          <p:cNvPr id="67" name="矩形 66"/>
          <p:cNvSpPr/>
          <p:nvPr/>
        </p:nvSpPr>
        <p:spPr>
          <a:xfrm>
            <a:off x="205653" y="1372690"/>
            <a:ext cx="8706119" cy="4908318"/>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2204001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6.4.2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首部格式</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grpSp>
        <p:nvGrpSpPr>
          <p:cNvPr id="2" name="组合 1"/>
          <p:cNvGrpSpPr/>
          <p:nvPr/>
        </p:nvGrpSpPr>
        <p:grpSpPr>
          <a:xfrm>
            <a:off x="379060" y="1380760"/>
            <a:ext cx="8130010" cy="3370735"/>
            <a:chOff x="-36212" y="1953613"/>
            <a:chExt cx="9277350" cy="4164012"/>
          </a:xfrm>
        </p:grpSpPr>
        <p:sp>
          <p:nvSpPr>
            <p:cNvPr id="24" name="Line 2"/>
            <p:cNvSpPr>
              <a:spLocks noChangeShapeType="1"/>
            </p:cNvSpPr>
            <p:nvPr/>
          </p:nvSpPr>
          <p:spPr bwMode="auto">
            <a:xfrm flipH="1">
              <a:off x="292401" y="1980600"/>
              <a:ext cx="17462" cy="412273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 name="Rectangle 3"/>
            <p:cNvSpPr>
              <a:spLocks noChangeArrowheads="1"/>
            </p:cNvSpPr>
            <p:nvPr/>
          </p:nvSpPr>
          <p:spPr bwMode="auto">
            <a:xfrm>
              <a:off x="-36212" y="3580800"/>
              <a:ext cx="793885"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90000"/>
                </a:lnSpc>
              </a:pPr>
              <a:r>
                <a:rPr lang="zh-CN" altLang="zh-CN" sz="2000" b="0">
                  <a:solidFill>
                    <a:schemeClr val="tx1"/>
                  </a:solidFill>
                  <a:latin typeface="微软雅黑" panose="020B0503020204020204" pitchFamily="34" charset="-122"/>
                  <a:ea typeface="微软雅黑" panose="020B0503020204020204" pitchFamily="34" charset="-122"/>
                </a:rPr>
                <a:t>TCP</a:t>
              </a:r>
            </a:p>
            <a:p>
              <a:pPr>
                <a:lnSpc>
                  <a:spcPct val="90000"/>
                </a:lnSpc>
              </a:pPr>
              <a:r>
                <a:rPr lang="zh-CN" sz="2000" b="0">
                  <a:solidFill>
                    <a:schemeClr val="tx1"/>
                  </a:solidFill>
                  <a:latin typeface="微软雅黑" panose="020B0503020204020204" pitchFamily="34" charset="-122"/>
                  <a:ea typeface="微软雅黑" panose="020B0503020204020204" pitchFamily="34" charset="-122"/>
                </a:rPr>
                <a:t>首部</a:t>
              </a:r>
            </a:p>
          </p:txBody>
        </p:sp>
        <p:sp>
          <p:nvSpPr>
            <p:cNvPr id="26" name="Line 4"/>
            <p:cNvSpPr>
              <a:spLocks noChangeShapeType="1"/>
            </p:cNvSpPr>
            <p:nvPr/>
          </p:nvSpPr>
          <p:spPr bwMode="auto">
            <a:xfrm>
              <a:off x="8712501" y="1971075"/>
              <a:ext cx="0" cy="3463925"/>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 name="Rectangle 5"/>
            <p:cNvSpPr>
              <a:spLocks noChangeArrowheads="1"/>
            </p:cNvSpPr>
            <p:nvPr/>
          </p:nvSpPr>
          <p:spPr bwMode="auto">
            <a:xfrm>
              <a:off x="8299683" y="3048987"/>
              <a:ext cx="793885" cy="1479649"/>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90000"/>
                </a:lnSpc>
              </a:pPr>
              <a:r>
                <a:rPr lang="zh-CN" altLang="zh-CN" sz="2000" b="0">
                  <a:solidFill>
                    <a:schemeClr val="tx1"/>
                  </a:solidFill>
                  <a:latin typeface="微软雅黑" panose="020B0503020204020204" pitchFamily="34" charset="-122"/>
                  <a:ea typeface="微软雅黑" panose="020B0503020204020204" pitchFamily="34" charset="-122"/>
                </a:rPr>
                <a:t>20</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字节</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固定</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首部</a:t>
              </a:r>
            </a:p>
          </p:txBody>
        </p:sp>
        <p:sp>
          <p:nvSpPr>
            <p:cNvPr id="28" name="Rectangle 6"/>
            <p:cNvSpPr>
              <a:spLocks noChangeArrowheads="1"/>
            </p:cNvSpPr>
            <p:nvPr/>
          </p:nvSpPr>
          <p:spPr bwMode="auto">
            <a:xfrm>
              <a:off x="617838" y="1977425"/>
              <a:ext cx="7686675" cy="4133850"/>
            </a:xfrm>
            <a:prstGeom prst="rect">
              <a:avLst/>
            </a:prstGeom>
            <a:noFill/>
            <a:ln w="25400">
              <a:solidFill>
                <a:schemeClr val="tx1"/>
              </a:solidFill>
              <a:miter lim="800000"/>
              <a:headEnd/>
              <a:tailEnd/>
            </a:ln>
            <a:effec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b="0">
                <a:latin typeface="微软雅黑" panose="020B0503020204020204" pitchFamily="34" charset="-122"/>
                <a:ea typeface="微软雅黑" panose="020B0503020204020204" pitchFamily="34" charset="-122"/>
              </a:endParaRPr>
            </a:p>
          </p:txBody>
        </p:sp>
        <p:sp>
          <p:nvSpPr>
            <p:cNvPr id="30" name="Line 7"/>
            <p:cNvSpPr>
              <a:spLocks noChangeShapeType="1"/>
            </p:cNvSpPr>
            <p:nvPr/>
          </p:nvSpPr>
          <p:spPr bwMode="auto">
            <a:xfrm>
              <a:off x="609901" y="2680688"/>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 name="Line 8"/>
            <p:cNvSpPr>
              <a:spLocks noChangeShapeType="1"/>
            </p:cNvSpPr>
            <p:nvPr/>
          </p:nvSpPr>
          <p:spPr bwMode="auto">
            <a:xfrm>
              <a:off x="624188" y="3376013"/>
              <a:ext cx="7685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 name="Line 9"/>
            <p:cNvSpPr>
              <a:spLocks noChangeShapeType="1"/>
            </p:cNvSpPr>
            <p:nvPr/>
          </p:nvSpPr>
          <p:spPr bwMode="auto">
            <a:xfrm>
              <a:off x="609901" y="4069750"/>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3" name="Line 10"/>
            <p:cNvSpPr>
              <a:spLocks noChangeShapeType="1"/>
            </p:cNvSpPr>
            <p:nvPr/>
          </p:nvSpPr>
          <p:spPr bwMode="auto">
            <a:xfrm>
              <a:off x="609901" y="4761900"/>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 name="Line 11"/>
            <p:cNvSpPr>
              <a:spLocks noChangeShapeType="1"/>
            </p:cNvSpPr>
            <p:nvPr/>
          </p:nvSpPr>
          <p:spPr bwMode="auto">
            <a:xfrm>
              <a:off x="624188" y="5457225"/>
              <a:ext cx="7685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 name="Line 12"/>
            <p:cNvSpPr>
              <a:spLocks noChangeShapeType="1"/>
            </p:cNvSpPr>
            <p:nvPr/>
          </p:nvSpPr>
          <p:spPr bwMode="auto">
            <a:xfrm>
              <a:off x="4462763" y="1985363"/>
              <a:ext cx="0" cy="709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6" name="Rectangle 13"/>
            <p:cNvSpPr>
              <a:spLocks noChangeArrowheads="1"/>
            </p:cNvSpPr>
            <p:nvPr/>
          </p:nvSpPr>
          <p:spPr bwMode="auto">
            <a:xfrm>
              <a:off x="5662913" y="2112363"/>
              <a:ext cx="190605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目  的  端  口</a:t>
              </a:r>
            </a:p>
          </p:txBody>
        </p:sp>
        <p:sp>
          <p:nvSpPr>
            <p:cNvPr id="37" name="Rectangle 14"/>
            <p:cNvSpPr>
              <a:spLocks noChangeArrowheads="1"/>
            </p:cNvSpPr>
            <p:nvPr/>
          </p:nvSpPr>
          <p:spPr bwMode="auto">
            <a:xfrm>
              <a:off x="771826" y="4034825"/>
              <a:ext cx="793885" cy="871313"/>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数据</a:t>
              </a:r>
            </a:p>
            <a:p>
              <a:r>
                <a:rPr lang="zh-CN" sz="2000" b="0">
                  <a:solidFill>
                    <a:schemeClr val="tx1"/>
                  </a:solidFill>
                  <a:latin typeface="微软雅黑" panose="020B0503020204020204" pitchFamily="34" charset="-122"/>
                  <a:ea typeface="微软雅黑" panose="020B0503020204020204" pitchFamily="34" charset="-122"/>
                </a:rPr>
                <a:t>偏移</a:t>
              </a:r>
            </a:p>
          </p:txBody>
        </p:sp>
        <p:sp>
          <p:nvSpPr>
            <p:cNvPr id="38" name="Rectangle 15"/>
            <p:cNvSpPr>
              <a:spLocks noChangeArrowheads="1"/>
            </p:cNvSpPr>
            <p:nvPr/>
          </p:nvSpPr>
          <p:spPr bwMode="auto">
            <a:xfrm>
              <a:off x="1851326" y="4900013"/>
              <a:ext cx="1613378"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检   验   和</a:t>
              </a:r>
            </a:p>
          </p:txBody>
        </p:sp>
        <p:sp>
          <p:nvSpPr>
            <p:cNvPr id="39" name="Rectangle 16"/>
            <p:cNvSpPr>
              <a:spLocks noChangeArrowheads="1"/>
            </p:cNvSpPr>
            <p:nvPr/>
          </p:nvSpPr>
          <p:spPr bwMode="auto">
            <a:xfrm>
              <a:off x="1463976" y="5541362"/>
              <a:ext cx="4151312" cy="491104"/>
            </a:xfrm>
            <a:prstGeom prst="rect">
              <a:avLst/>
            </a:prstGeom>
            <a:noFill/>
            <a:ln>
              <a:noFill/>
            </a:ln>
            <a:effectLst/>
          </p:spPr>
          <p:txBody>
            <a:bodyPr wrap="squar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pitchFamily="34" charset="-122"/>
                  <a:ea typeface="微软雅黑" panose="020B0503020204020204" pitchFamily="34" charset="-122"/>
                </a:rPr>
                <a:t>选    项    （长  度  可  变）</a:t>
              </a:r>
            </a:p>
          </p:txBody>
        </p:sp>
        <p:sp>
          <p:nvSpPr>
            <p:cNvPr id="40" name="Rectangle 17"/>
            <p:cNvSpPr>
              <a:spLocks noChangeArrowheads="1"/>
            </p:cNvSpPr>
            <p:nvPr/>
          </p:nvSpPr>
          <p:spPr bwMode="auto">
            <a:xfrm>
              <a:off x="1965627" y="2112363"/>
              <a:ext cx="143777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pitchFamily="34" charset="-122"/>
                  <a:ea typeface="微软雅黑" panose="020B0503020204020204" pitchFamily="34" charset="-122"/>
                </a:rPr>
                <a:t>源  端  口</a:t>
              </a:r>
            </a:p>
          </p:txBody>
        </p:sp>
        <p:sp>
          <p:nvSpPr>
            <p:cNvPr id="41" name="Rectangle 18"/>
            <p:cNvSpPr>
              <a:spLocks noChangeArrowheads="1"/>
            </p:cNvSpPr>
            <p:nvPr/>
          </p:nvSpPr>
          <p:spPr bwMode="auto">
            <a:xfrm>
              <a:off x="4018263" y="2799750"/>
              <a:ext cx="1381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序   号</a:t>
              </a:r>
            </a:p>
          </p:txBody>
        </p:sp>
        <p:sp>
          <p:nvSpPr>
            <p:cNvPr id="42" name="Line 19"/>
            <p:cNvSpPr>
              <a:spLocks noChangeShapeType="1"/>
            </p:cNvSpPr>
            <p:nvPr/>
          </p:nvSpPr>
          <p:spPr bwMode="auto">
            <a:xfrm>
              <a:off x="4469113" y="4079275"/>
              <a:ext cx="0" cy="13700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3" name="Rectangle 20"/>
            <p:cNvSpPr>
              <a:spLocks noChangeArrowheads="1"/>
            </p:cNvSpPr>
            <p:nvPr/>
          </p:nvSpPr>
          <p:spPr bwMode="auto">
            <a:xfrm>
              <a:off x="5502576" y="4900013"/>
              <a:ext cx="216946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紧   急   指   针</a:t>
              </a:r>
            </a:p>
          </p:txBody>
        </p:sp>
        <p:sp>
          <p:nvSpPr>
            <p:cNvPr id="44" name="Rectangle 21"/>
            <p:cNvSpPr>
              <a:spLocks noChangeArrowheads="1"/>
            </p:cNvSpPr>
            <p:nvPr/>
          </p:nvSpPr>
          <p:spPr bwMode="auto">
            <a:xfrm>
              <a:off x="5951838" y="4180875"/>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窗   口</a:t>
              </a:r>
            </a:p>
          </p:txBody>
        </p:sp>
        <p:sp>
          <p:nvSpPr>
            <p:cNvPr id="45" name="Rectangle 22"/>
            <p:cNvSpPr>
              <a:spLocks noChangeArrowheads="1"/>
            </p:cNvSpPr>
            <p:nvPr/>
          </p:nvSpPr>
          <p:spPr bwMode="auto">
            <a:xfrm>
              <a:off x="3773788" y="3523650"/>
              <a:ext cx="1841500"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确    认    号</a:t>
              </a:r>
            </a:p>
          </p:txBody>
        </p:sp>
        <p:sp>
          <p:nvSpPr>
            <p:cNvPr id="46" name="Line 23"/>
            <p:cNvSpPr>
              <a:spLocks noChangeShapeType="1"/>
            </p:cNvSpPr>
            <p:nvPr/>
          </p:nvSpPr>
          <p:spPr bwMode="auto">
            <a:xfrm>
              <a:off x="1575101" y="407927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7" name="Line 24"/>
            <p:cNvSpPr>
              <a:spLocks noChangeShapeType="1"/>
            </p:cNvSpPr>
            <p:nvPr/>
          </p:nvSpPr>
          <p:spPr bwMode="auto">
            <a:xfrm>
              <a:off x="3502326" y="4071338"/>
              <a:ext cx="0" cy="684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8" name="Line 25"/>
            <p:cNvSpPr>
              <a:spLocks noChangeShapeType="1"/>
            </p:cNvSpPr>
            <p:nvPr/>
          </p:nvSpPr>
          <p:spPr bwMode="auto">
            <a:xfrm>
              <a:off x="3008613" y="407927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9" name="Line 26"/>
            <p:cNvSpPr>
              <a:spLocks noChangeShapeType="1"/>
            </p:cNvSpPr>
            <p:nvPr/>
          </p:nvSpPr>
          <p:spPr bwMode="auto">
            <a:xfrm>
              <a:off x="325308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0" name="Line 27"/>
            <p:cNvSpPr>
              <a:spLocks noChangeShapeType="1"/>
            </p:cNvSpPr>
            <p:nvPr/>
          </p:nvSpPr>
          <p:spPr bwMode="auto">
            <a:xfrm>
              <a:off x="398333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1" name="Line 28"/>
            <p:cNvSpPr>
              <a:spLocks noChangeShapeType="1"/>
            </p:cNvSpPr>
            <p:nvPr/>
          </p:nvSpPr>
          <p:spPr bwMode="auto">
            <a:xfrm>
              <a:off x="374203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2" name="Line 29"/>
            <p:cNvSpPr>
              <a:spLocks noChangeShapeType="1"/>
            </p:cNvSpPr>
            <p:nvPr/>
          </p:nvSpPr>
          <p:spPr bwMode="auto">
            <a:xfrm>
              <a:off x="4227813"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3" name="Rectangle 30"/>
            <p:cNvSpPr>
              <a:spLocks noChangeArrowheads="1"/>
            </p:cNvSpPr>
            <p:nvPr/>
          </p:nvSpPr>
          <p:spPr bwMode="auto">
            <a:xfrm>
              <a:off x="1875138" y="4195163"/>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保   留</a:t>
              </a:r>
            </a:p>
          </p:txBody>
        </p:sp>
        <p:sp>
          <p:nvSpPr>
            <p:cNvPr id="54" name="Rectangle 31"/>
            <p:cNvSpPr>
              <a:spLocks noChangeArrowheads="1"/>
            </p:cNvSpPr>
            <p:nvPr/>
          </p:nvSpPr>
          <p:spPr bwMode="auto">
            <a:xfrm>
              <a:off x="4160379" y="4098326"/>
              <a:ext cx="407918"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F</a:t>
              </a:r>
            </a:p>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I</a:t>
              </a:r>
            </a:p>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N</a:t>
              </a:r>
            </a:p>
          </p:txBody>
        </p:sp>
        <p:sp>
          <p:nvSpPr>
            <p:cNvPr id="56" name="Rectangle 70"/>
            <p:cNvSpPr>
              <a:spLocks noChangeArrowheads="1"/>
            </p:cNvSpPr>
            <p:nvPr/>
          </p:nvSpPr>
          <p:spPr bwMode="auto">
            <a:xfrm>
              <a:off x="3972226" y="4098326"/>
              <a:ext cx="40791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Y</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N</a:t>
              </a:r>
            </a:p>
          </p:txBody>
        </p:sp>
        <p:sp>
          <p:nvSpPr>
            <p:cNvPr id="57" name="Rectangle 71"/>
            <p:cNvSpPr>
              <a:spLocks noChangeArrowheads="1"/>
            </p:cNvSpPr>
            <p:nvPr/>
          </p:nvSpPr>
          <p:spPr bwMode="auto">
            <a:xfrm>
              <a:off x="3734101" y="4098326"/>
              <a:ext cx="371334"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R</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T</a:t>
              </a:r>
            </a:p>
          </p:txBody>
        </p:sp>
        <p:sp>
          <p:nvSpPr>
            <p:cNvPr id="58" name="Rectangle 72"/>
            <p:cNvSpPr>
              <a:spLocks noChangeArrowheads="1"/>
            </p:cNvSpPr>
            <p:nvPr/>
          </p:nvSpPr>
          <p:spPr bwMode="auto">
            <a:xfrm>
              <a:off x="3476926" y="4098326"/>
              <a:ext cx="400602"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P</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H</a:t>
              </a:r>
            </a:p>
          </p:txBody>
        </p:sp>
        <p:sp>
          <p:nvSpPr>
            <p:cNvPr id="59" name="Rectangle 73"/>
            <p:cNvSpPr>
              <a:spLocks noChangeArrowheads="1"/>
            </p:cNvSpPr>
            <p:nvPr/>
          </p:nvSpPr>
          <p:spPr bwMode="auto">
            <a:xfrm>
              <a:off x="3237213" y="4098326"/>
              <a:ext cx="38413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A</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C</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K</a:t>
              </a:r>
            </a:p>
          </p:txBody>
        </p:sp>
        <p:sp>
          <p:nvSpPr>
            <p:cNvPr id="60" name="Rectangle 74"/>
            <p:cNvSpPr>
              <a:spLocks noChangeArrowheads="1"/>
            </p:cNvSpPr>
            <p:nvPr/>
          </p:nvSpPr>
          <p:spPr bwMode="auto">
            <a:xfrm>
              <a:off x="2975276" y="4098326"/>
              <a:ext cx="389627"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U</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R</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G</a:t>
              </a:r>
            </a:p>
          </p:txBody>
        </p:sp>
        <p:sp>
          <p:nvSpPr>
            <p:cNvPr id="61" name="Line 76"/>
            <p:cNvSpPr>
              <a:spLocks noChangeShapeType="1"/>
            </p:cNvSpPr>
            <p:nvPr/>
          </p:nvSpPr>
          <p:spPr bwMode="auto">
            <a:xfrm flipH="1">
              <a:off x="6369351" y="5474688"/>
              <a:ext cx="3175" cy="6429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2" name="Rectangle 77"/>
            <p:cNvSpPr>
              <a:spLocks noChangeArrowheads="1"/>
            </p:cNvSpPr>
            <p:nvPr/>
          </p:nvSpPr>
          <p:spPr bwMode="auto">
            <a:xfrm>
              <a:off x="6882113" y="5541362"/>
              <a:ext cx="1254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填    充</a:t>
              </a:r>
            </a:p>
          </p:txBody>
        </p:sp>
        <p:sp>
          <p:nvSpPr>
            <p:cNvPr id="63" name="Line 78"/>
            <p:cNvSpPr>
              <a:spLocks noChangeShapeType="1"/>
            </p:cNvSpPr>
            <p:nvPr/>
          </p:nvSpPr>
          <p:spPr bwMode="auto">
            <a:xfrm>
              <a:off x="8410876" y="1953613"/>
              <a:ext cx="830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 name="Line 79"/>
            <p:cNvSpPr>
              <a:spLocks noChangeShapeType="1"/>
            </p:cNvSpPr>
            <p:nvPr/>
          </p:nvSpPr>
          <p:spPr bwMode="auto">
            <a:xfrm>
              <a:off x="8410876" y="5449288"/>
              <a:ext cx="830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5" name="Line 80"/>
            <p:cNvSpPr>
              <a:spLocks noChangeShapeType="1"/>
            </p:cNvSpPr>
            <p:nvPr/>
          </p:nvSpPr>
          <p:spPr bwMode="auto">
            <a:xfrm>
              <a:off x="22526" y="1991713"/>
              <a:ext cx="530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6" name="Line 81"/>
            <p:cNvSpPr>
              <a:spLocks noChangeShapeType="1"/>
            </p:cNvSpPr>
            <p:nvPr/>
          </p:nvSpPr>
          <p:spPr bwMode="auto">
            <a:xfrm>
              <a:off x="36813" y="6092225"/>
              <a:ext cx="530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68" name="Rectangle 8"/>
          <p:cNvSpPr txBox="1">
            <a:spLocks noChangeArrowheads="1"/>
          </p:cNvSpPr>
          <p:nvPr/>
        </p:nvSpPr>
        <p:spPr>
          <a:xfrm>
            <a:off x="306075" y="4869124"/>
            <a:ext cx="8345643" cy="954107"/>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确认号字段（</a:t>
            </a:r>
            <a:r>
              <a:rPr lang="en-US" altLang="zh-CN" sz="2800" b="0" dirty="0">
                <a:solidFill>
                  <a:schemeClr val="tx1"/>
                </a:solidFill>
                <a:latin typeface="Times New Roman" panose="02020603050405020304" pitchFamily="18" charset="0"/>
                <a:cs typeface="Times New Roman" panose="02020603050405020304" pitchFamily="18" charset="0"/>
              </a:rPr>
              <a:t>4</a:t>
            </a:r>
            <a:r>
              <a:rPr lang="zh-CN" altLang="en-US" sz="2800" b="0" dirty="0">
                <a:solidFill>
                  <a:schemeClr val="tx1"/>
                </a:solidFill>
                <a:latin typeface="Times New Roman" panose="02020603050405020304" pitchFamily="18" charset="0"/>
                <a:cs typeface="Times New Roman" panose="02020603050405020304" pitchFamily="18" charset="0"/>
              </a:rPr>
              <a:t>字节）。期望收到对方的</a:t>
            </a:r>
            <a:r>
              <a:rPr lang="zh-CN" altLang="en-US" sz="2800" dirty="0">
                <a:solidFill>
                  <a:srgbClr val="C00000"/>
                </a:solidFill>
              </a:rPr>
              <a:t>下一个报文段的数据的第一个字节</a:t>
            </a:r>
            <a:r>
              <a:rPr lang="zh-CN" altLang="en-US" sz="2800" b="0" dirty="0">
                <a:solidFill>
                  <a:schemeClr val="tx1"/>
                </a:solidFill>
                <a:latin typeface="Times New Roman" panose="02020603050405020304" pitchFamily="18" charset="0"/>
                <a:cs typeface="Times New Roman" panose="02020603050405020304" pitchFamily="18" charset="0"/>
              </a:rPr>
              <a:t>的序号。</a:t>
            </a:r>
          </a:p>
        </p:txBody>
      </p:sp>
      <p:sp>
        <p:nvSpPr>
          <p:cNvPr id="67" name="矩形 66"/>
          <p:cNvSpPr/>
          <p:nvPr/>
        </p:nvSpPr>
        <p:spPr>
          <a:xfrm>
            <a:off x="205653" y="1372690"/>
            <a:ext cx="8706119" cy="4908318"/>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0887712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6.4.2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首部格式</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grpSp>
        <p:nvGrpSpPr>
          <p:cNvPr id="2" name="组合 1"/>
          <p:cNvGrpSpPr/>
          <p:nvPr/>
        </p:nvGrpSpPr>
        <p:grpSpPr>
          <a:xfrm>
            <a:off x="379060" y="1380760"/>
            <a:ext cx="8130010" cy="3370735"/>
            <a:chOff x="-36212" y="1953613"/>
            <a:chExt cx="9277350" cy="4164012"/>
          </a:xfrm>
        </p:grpSpPr>
        <p:sp>
          <p:nvSpPr>
            <p:cNvPr id="24" name="Line 2"/>
            <p:cNvSpPr>
              <a:spLocks noChangeShapeType="1"/>
            </p:cNvSpPr>
            <p:nvPr/>
          </p:nvSpPr>
          <p:spPr bwMode="auto">
            <a:xfrm flipH="1">
              <a:off x="292401" y="1980600"/>
              <a:ext cx="17462" cy="412273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 name="Rectangle 3"/>
            <p:cNvSpPr>
              <a:spLocks noChangeArrowheads="1"/>
            </p:cNvSpPr>
            <p:nvPr/>
          </p:nvSpPr>
          <p:spPr bwMode="auto">
            <a:xfrm>
              <a:off x="-36212" y="3580800"/>
              <a:ext cx="793885"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90000"/>
                </a:lnSpc>
              </a:pPr>
              <a:r>
                <a:rPr lang="zh-CN" altLang="zh-CN" sz="2000" b="0">
                  <a:solidFill>
                    <a:schemeClr val="tx1"/>
                  </a:solidFill>
                  <a:latin typeface="微软雅黑" panose="020B0503020204020204" pitchFamily="34" charset="-122"/>
                  <a:ea typeface="微软雅黑" panose="020B0503020204020204" pitchFamily="34" charset="-122"/>
                </a:rPr>
                <a:t>TCP</a:t>
              </a:r>
            </a:p>
            <a:p>
              <a:pPr>
                <a:lnSpc>
                  <a:spcPct val="90000"/>
                </a:lnSpc>
              </a:pPr>
              <a:r>
                <a:rPr lang="zh-CN" sz="2000" b="0">
                  <a:solidFill>
                    <a:schemeClr val="tx1"/>
                  </a:solidFill>
                  <a:latin typeface="微软雅黑" panose="020B0503020204020204" pitchFamily="34" charset="-122"/>
                  <a:ea typeface="微软雅黑" panose="020B0503020204020204" pitchFamily="34" charset="-122"/>
                </a:rPr>
                <a:t>首部</a:t>
              </a:r>
            </a:p>
          </p:txBody>
        </p:sp>
        <p:sp>
          <p:nvSpPr>
            <p:cNvPr id="26" name="Line 4"/>
            <p:cNvSpPr>
              <a:spLocks noChangeShapeType="1"/>
            </p:cNvSpPr>
            <p:nvPr/>
          </p:nvSpPr>
          <p:spPr bwMode="auto">
            <a:xfrm>
              <a:off x="8712501" y="1971075"/>
              <a:ext cx="0" cy="3463925"/>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 name="Rectangle 5"/>
            <p:cNvSpPr>
              <a:spLocks noChangeArrowheads="1"/>
            </p:cNvSpPr>
            <p:nvPr/>
          </p:nvSpPr>
          <p:spPr bwMode="auto">
            <a:xfrm>
              <a:off x="8299683" y="3048987"/>
              <a:ext cx="793885" cy="1479649"/>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90000"/>
                </a:lnSpc>
              </a:pPr>
              <a:r>
                <a:rPr lang="zh-CN" altLang="zh-CN" sz="2000" b="0">
                  <a:solidFill>
                    <a:schemeClr val="tx1"/>
                  </a:solidFill>
                  <a:latin typeface="微软雅黑" panose="020B0503020204020204" pitchFamily="34" charset="-122"/>
                  <a:ea typeface="微软雅黑" panose="020B0503020204020204" pitchFamily="34" charset="-122"/>
                </a:rPr>
                <a:t>20</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字节</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固定</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首部</a:t>
              </a:r>
            </a:p>
          </p:txBody>
        </p:sp>
        <p:sp>
          <p:nvSpPr>
            <p:cNvPr id="28" name="Rectangle 6"/>
            <p:cNvSpPr>
              <a:spLocks noChangeArrowheads="1"/>
            </p:cNvSpPr>
            <p:nvPr/>
          </p:nvSpPr>
          <p:spPr bwMode="auto">
            <a:xfrm>
              <a:off x="617838" y="1977425"/>
              <a:ext cx="7686675" cy="4133850"/>
            </a:xfrm>
            <a:prstGeom prst="rect">
              <a:avLst/>
            </a:prstGeom>
            <a:noFill/>
            <a:ln w="25400">
              <a:solidFill>
                <a:schemeClr val="tx1"/>
              </a:solidFill>
              <a:miter lim="800000"/>
              <a:headEnd/>
              <a:tailEnd/>
            </a:ln>
            <a:effec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b="0">
                <a:latin typeface="微软雅黑" panose="020B0503020204020204" pitchFamily="34" charset="-122"/>
                <a:ea typeface="微软雅黑" panose="020B0503020204020204" pitchFamily="34" charset="-122"/>
              </a:endParaRPr>
            </a:p>
          </p:txBody>
        </p:sp>
        <p:sp>
          <p:nvSpPr>
            <p:cNvPr id="30" name="Line 7"/>
            <p:cNvSpPr>
              <a:spLocks noChangeShapeType="1"/>
            </p:cNvSpPr>
            <p:nvPr/>
          </p:nvSpPr>
          <p:spPr bwMode="auto">
            <a:xfrm>
              <a:off x="609901" y="2680688"/>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 name="Line 8"/>
            <p:cNvSpPr>
              <a:spLocks noChangeShapeType="1"/>
            </p:cNvSpPr>
            <p:nvPr/>
          </p:nvSpPr>
          <p:spPr bwMode="auto">
            <a:xfrm>
              <a:off x="624188" y="3376013"/>
              <a:ext cx="7685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 name="Line 9"/>
            <p:cNvSpPr>
              <a:spLocks noChangeShapeType="1"/>
            </p:cNvSpPr>
            <p:nvPr/>
          </p:nvSpPr>
          <p:spPr bwMode="auto">
            <a:xfrm>
              <a:off x="609901" y="4069750"/>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3" name="Line 10"/>
            <p:cNvSpPr>
              <a:spLocks noChangeShapeType="1"/>
            </p:cNvSpPr>
            <p:nvPr/>
          </p:nvSpPr>
          <p:spPr bwMode="auto">
            <a:xfrm>
              <a:off x="609901" y="4761900"/>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 name="Line 11"/>
            <p:cNvSpPr>
              <a:spLocks noChangeShapeType="1"/>
            </p:cNvSpPr>
            <p:nvPr/>
          </p:nvSpPr>
          <p:spPr bwMode="auto">
            <a:xfrm>
              <a:off x="624188" y="5457225"/>
              <a:ext cx="7685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 name="Line 12"/>
            <p:cNvSpPr>
              <a:spLocks noChangeShapeType="1"/>
            </p:cNvSpPr>
            <p:nvPr/>
          </p:nvSpPr>
          <p:spPr bwMode="auto">
            <a:xfrm>
              <a:off x="4462763" y="1985363"/>
              <a:ext cx="0" cy="709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6" name="Rectangle 13"/>
            <p:cNvSpPr>
              <a:spLocks noChangeArrowheads="1"/>
            </p:cNvSpPr>
            <p:nvPr/>
          </p:nvSpPr>
          <p:spPr bwMode="auto">
            <a:xfrm>
              <a:off x="5662913" y="2112363"/>
              <a:ext cx="190605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目  的  端  口</a:t>
              </a:r>
            </a:p>
          </p:txBody>
        </p:sp>
        <p:sp>
          <p:nvSpPr>
            <p:cNvPr id="37" name="Rectangle 14"/>
            <p:cNvSpPr>
              <a:spLocks noChangeArrowheads="1"/>
            </p:cNvSpPr>
            <p:nvPr/>
          </p:nvSpPr>
          <p:spPr bwMode="auto">
            <a:xfrm>
              <a:off x="771826" y="4034825"/>
              <a:ext cx="793885" cy="871313"/>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数据</a:t>
              </a:r>
            </a:p>
            <a:p>
              <a:r>
                <a:rPr lang="zh-CN" sz="2000" b="0">
                  <a:solidFill>
                    <a:schemeClr val="tx1"/>
                  </a:solidFill>
                  <a:latin typeface="微软雅黑" panose="020B0503020204020204" pitchFamily="34" charset="-122"/>
                  <a:ea typeface="微软雅黑" panose="020B0503020204020204" pitchFamily="34" charset="-122"/>
                </a:rPr>
                <a:t>偏移</a:t>
              </a:r>
            </a:p>
          </p:txBody>
        </p:sp>
        <p:sp>
          <p:nvSpPr>
            <p:cNvPr id="38" name="Rectangle 15"/>
            <p:cNvSpPr>
              <a:spLocks noChangeArrowheads="1"/>
            </p:cNvSpPr>
            <p:nvPr/>
          </p:nvSpPr>
          <p:spPr bwMode="auto">
            <a:xfrm>
              <a:off x="1851326" y="4900013"/>
              <a:ext cx="1613378"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检   验   和</a:t>
              </a:r>
            </a:p>
          </p:txBody>
        </p:sp>
        <p:sp>
          <p:nvSpPr>
            <p:cNvPr id="39" name="Rectangle 16"/>
            <p:cNvSpPr>
              <a:spLocks noChangeArrowheads="1"/>
            </p:cNvSpPr>
            <p:nvPr/>
          </p:nvSpPr>
          <p:spPr bwMode="auto">
            <a:xfrm>
              <a:off x="1463976" y="5541362"/>
              <a:ext cx="4151312" cy="491104"/>
            </a:xfrm>
            <a:prstGeom prst="rect">
              <a:avLst/>
            </a:prstGeom>
            <a:noFill/>
            <a:ln>
              <a:noFill/>
            </a:ln>
            <a:effectLst/>
          </p:spPr>
          <p:txBody>
            <a:bodyPr wrap="squar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pitchFamily="34" charset="-122"/>
                  <a:ea typeface="微软雅黑" panose="020B0503020204020204" pitchFamily="34" charset="-122"/>
                </a:rPr>
                <a:t>选    项    （长  度  可  变）</a:t>
              </a:r>
            </a:p>
          </p:txBody>
        </p:sp>
        <p:sp>
          <p:nvSpPr>
            <p:cNvPr id="40" name="Rectangle 17"/>
            <p:cNvSpPr>
              <a:spLocks noChangeArrowheads="1"/>
            </p:cNvSpPr>
            <p:nvPr/>
          </p:nvSpPr>
          <p:spPr bwMode="auto">
            <a:xfrm>
              <a:off x="1965627" y="2112363"/>
              <a:ext cx="143777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pitchFamily="34" charset="-122"/>
                  <a:ea typeface="微软雅黑" panose="020B0503020204020204" pitchFamily="34" charset="-122"/>
                </a:rPr>
                <a:t>源  端  口</a:t>
              </a:r>
            </a:p>
          </p:txBody>
        </p:sp>
        <p:sp>
          <p:nvSpPr>
            <p:cNvPr id="41" name="Rectangle 18"/>
            <p:cNvSpPr>
              <a:spLocks noChangeArrowheads="1"/>
            </p:cNvSpPr>
            <p:nvPr/>
          </p:nvSpPr>
          <p:spPr bwMode="auto">
            <a:xfrm>
              <a:off x="4018263" y="2799750"/>
              <a:ext cx="1381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序   号</a:t>
              </a:r>
            </a:p>
          </p:txBody>
        </p:sp>
        <p:sp>
          <p:nvSpPr>
            <p:cNvPr id="42" name="Line 19"/>
            <p:cNvSpPr>
              <a:spLocks noChangeShapeType="1"/>
            </p:cNvSpPr>
            <p:nvPr/>
          </p:nvSpPr>
          <p:spPr bwMode="auto">
            <a:xfrm>
              <a:off x="4469113" y="4079275"/>
              <a:ext cx="0" cy="13700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3" name="Rectangle 20"/>
            <p:cNvSpPr>
              <a:spLocks noChangeArrowheads="1"/>
            </p:cNvSpPr>
            <p:nvPr/>
          </p:nvSpPr>
          <p:spPr bwMode="auto">
            <a:xfrm>
              <a:off x="5502576" y="4900013"/>
              <a:ext cx="216946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紧   急   指   针</a:t>
              </a:r>
            </a:p>
          </p:txBody>
        </p:sp>
        <p:sp>
          <p:nvSpPr>
            <p:cNvPr id="44" name="Rectangle 21"/>
            <p:cNvSpPr>
              <a:spLocks noChangeArrowheads="1"/>
            </p:cNvSpPr>
            <p:nvPr/>
          </p:nvSpPr>
          <p:spPr bwMode="auto">
            <a:xfrm>
              <a:off x="5951838" y="4180875"/>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窗   口</a:t>
              </a:r>
            </a:p>
          </p:txBody>
        </p:sp>
        <p:sp>
          <p:nvSpPr>
            <p:cNvPr id="45" name="Rectangle 22"/>
            <p:cNvSpPr>
              <a:spLocks noChangeArrowheads="1"/>
            </p:cNvSpPr>
            <p:nvPr/>
          </p:nvSpPr>
          <p:spPr bwMode="auto">
            <a:xfrm>
              <a:off x="3773788" y="3523650"/>
              <a:ext cx="1841500"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确    认    号</a:t>
              </a:r>
            </a:p>
          </p:txBody>
        </p:sp>
        <p:sp>
          <p:nvSpPr>
            <p:cNvPr id="46" name="Line 23"/>
            <p:cNvSpPr>
              <a:spLocks noChangeShapeType="1"/>
            </p:cNvSpPr>
            <p:nvPr/>
          </p:nvSpPr>
          <p:spPr bwMode="auto">
            <a:xfrm>
              <a:off x="1575101" y="407927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7" name="Line 24"/>
            <p:cNvSpPr>
              <a:spLocks noChangeShapeType="1"/>
            </p:cNvSpPr>
            <p:nvPr/>
          </p:nvSpPr>
          <p:spPr bwMode="auto">
            <a:xfrm>
              <a:off x="3502326" y="4071338"/>
              <a:ext cx="0" cy="684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8" name="Line 25"/>
            <p:cNvSpPr>
              <a:spLocks noChangeShapeType="1"/>
            </p:cNvSpPr>
            <p:nvPr/>
          </p:nvSpPr>
          <p:spPr bwMode="auto">
            <a:xfrm>
              <a:off x="3008613" y="407927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9" name="Line 26"/>
            <p:cNvSpPr>
              <a:spLocks noChangeShapeType="1"/>
            </p:cNvSpPr>
            <p:nvPr/>
          </p:nvSpPr>
          <p:spPr bwMode="auto">
            <a:xfrm>
              <a:off x="325308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0" name="Line 27"/>
            <p:cNvSpPr>
              <a:spLocks noChangeShapeType="1"/>
            </p:cNvSpPr>
            <p:nvPr/>
          </p:nvSpPr>
          <p:spPr bwMode="auto">
            <a:xfrm>
              <a:off x="398333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1" name="Line 28"/>
            <p:cNvSpPr>
              <a:spLocks noChangeShapeType="1"/>
            </p:cNvSpPr>
            <p:nvPr/>
          </p:nvSpPr>
          <p:spPr bwMode="auto">
            <a:xfrm>
              <a:off x="374203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2" name="Line 29"/>
            <p:cNvSpPr>
              <a:spLocks noChangeShapeType="1"/>
            </p:cNvSpPr>
            <p:nvPr/>
          </p:nvSpPr>
          <p:spPr bwMode="auto">
            <a:xfrm>
              <a:off x="4227813"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3" name="Rectangle 30"/>
            <p:cNvSpPr>
              <a:spLocks noChangeArrowheads="1"/>
            </p:cNvSpPr>
            <p:nvPr/>
          </p:nvSpPr>
          <p:spPr bwMode="auto">
            <a:xfrm>
              <a:off x="1875138" y="4195163"/>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保   留</a:t>
              </a:r>
            </a:p>
          </p:txBody>
        </p:sp>
        <p:sp>
          <p:nvSpPr>
            <p:cNvPr id="54" name="Rectangle 31"/>
            <p:cNvSpPr>
              <a:spLocks noChangeArrowheads="1"/>
            </p:cNvSpPr>
            <p:nvPr/>
          </p:nvSpPr>
          <p:spPr bwMode="auto">
            <a:xfrm>
              <a:off x="4160379" y="4098326"/>
              <a:ext cx="407918"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F</a:t>
              </a:r>
            </a:p>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I</a:t>
              </a:r>
            </a:p>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N</a:t>
              </a:r>
            </a:p>
          </p:txBody>
        </p:sp>
        <p:sp>
          <p:nvSpPr>
            <p:cNvPr id="56" name="Rectangle 70"/>
            <p:cNvSpPr>
              <a:spLocks noChangeArrowheads="1"/>
            </p:cNvSpPr>
            <p:nvPr/>
          </p:nvSpPr>
          <p:spPr bwMode="auto">
            <a:xfrm>
              <a:off x="3972226" y="4098326"/>
              <a:ext cx="40791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Y</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N</a:t>
              </a:r>
            </a:p>
          </p:txBody>
        </p:sp>
        <p:sp>
          <p:nvSpPr>
            <p:cNvPr id="57" name="Rectangle 71"/>
            <p:cNvSpPr>
              <a:spLocks noChangeArrowheads="1"/>
            </p:cNvSpPr>
            <p:nvPr/>
          </p:nvSpPr>
          <p:spPr bwMode="auto">
            <a:xfrm>
              <a:off x="3734101" y="4098326"/>
              <a:ext cx="371334"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R</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T</a:t>
              </a:r>
            </a:p>
          </p:txBody>
        </p:sp>
        <p:sp>
          <p:nvSpPr>
            <p:cNvPr id="58" name="Rectangle 72"/>
            <p:cNvSpPr>
              <a:spLocks noChangeArrowheads="1"/>
            </p:cNvSpPr>
            <p:nvPr/>
          </p:nvSpPr>
          <p:spPr bwMode="auto">
            <a:xfrm>
              <a:off x="3476926" y="4098326"/>
              <a:ext cx="400602"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P</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H</a:t>
              </a:r>
            </a:p>
          </p:txBody>
        </p:sp>
        <p:sp>
          <p:nvSpPr>
            <p:cNvPr id="59" name="Rectangle 73"/>
            <p:cNvSpPr>
              <a:spLocks noChangeArrowheads="1"/>
            </p:cNvSpPr>
            <p:nvPr/>
          </p:nvSpPr>
          <p:spPr bwMode="auto">
            <a:xfrm>
              <a:off x="3237213" y="4098326"/>
              <a:ext cx="38413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A</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C</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K</a:t>
              </a:r>
            </a:p>
          </p:txBody>
        </p:sp>
        <p:sp>
          <p:nvSpPr>
            <p:cNvPr id="60" name="Rectangle 74"/>
            <p:cNvSpPr>
              <a:spLocks noChangeArrowheads="1"/>
            </p:cNvSpPr>
            <p:nvPr/>
          </p:nvSpPr>
          <p:spPr bwMode="auto">
            <a:xfrm>
              <a:off x="2975276" y="4098326"/>
              <a:ext cx="389627"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U</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R</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G</a:t>
              </a:r>
            </a:p>
          </p:txBody>
        </p:sp>
        <p:sp>
          <p:nvSpPr>
            <p:cNvPr id="61" name="Line 76"/>
            <p:cNvSpPr>
              <a:spLocks noChangeShapeType="1"/>
            </p:cNvSpPr>
            <p:nvPr/>
          </p:nvSpPr>
          <p:spPr bwMode="auto">
            <a:xfrm flipH="1">
              <a:off x="6369351" y="5474688"/>
              <a:ext cx="3175" cy="6429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2" name="Rectangle 77"/>
            <p:cNvSpPr>
              <a:spLocks noChangeArrowheads="1"/>
            </p:cNvSpPr>
            <p:nvPr/>
          </p:nvSpPr>
          <p:spPr bwMode="auto">
            <a:xfrm>
              <a:off x="6882113" y="5541362"/>
              <a:ext cx="1254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填    充</a:t>
              </a:r>
            </a:p>
          </p:txBody>
        </p:sp>
        <p:sp>
          <p:nvSpPr>
            <p:cNvPr id="63" name="Line 78"/>
            <p:cNvSpPr>
              <a:spLocks noChangeShapeType="1"/>
            </p:cNvSpPr>
            <p:nvPr/>
          </p:nvSpPr>
          <p:spPr bwMode="auto">
            <a:xfrm>
              <a:off x="8410876" y="1953613"/>
              <a:ext cx="830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 name="Line 79"/>
            <p:cNvSpPr>
              <a:spLocks noChangeShapeType="1"/>
            </p:cNvSpPr>
            <p:nvPr/>
          </p:nvSpPr>
          <p:spPr bwMode="auto">
            <a:xfrm>
              <a:off x="8410876" y="5449288"/>
              <a:ext cx="830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5" name="Line 80"/>
            <p:cNvSpPr>
              <a:spLocks noChangeShapeType="1"/>
            </p:cNvSpPr>
            <p:nvPr/>
          </p:nvSpPr>
          <p:spPr bwMode="auto">
            <a:xfrm>
              <a:off x="22526" y="1991713"/>
              <a:ext cx="530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6" name="Line 81"/>
            <p:cNvSpPr>
              <a:spLocks noChangeShapeType="1"/>
            </p:cNvSpPr>
            <p:nvPr/>
          </p:nvSpPr>
          <p:spPr bwMode="auto">
            <a:xfrm>
              <a:off x="36813" y="6092225"/>
              <a:ext cx="530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68" name="Rectangle 8"/>
          <p:cNvSpPr txBox="1">
            <a:spLocks noChangeArrowheads="1"/>
          </p:cNvSpPr>
          <p:nvPr/>
        </p:nvSpPr>
        <p:spPr>
          <a:xfrm>
            <a:off x="306075" y="4869124"/>
            <a:ext cx="8345643" cy="954107"/>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数据偏移（</a:t>
            </a:r>
            <a:r>
              <a:rPr lang="en-US" altLang="zh-CN" sz="2800" b="0" dirty="0">
                <a:solidFill>
                  <a:schemeClr val="tx1"/>
                </a:solidFill>
                <a:latin typeface="Times New Roman" panose="02020603050405020304" pitchFamily="18" charset="0"/>
                <a:cs typeface="Times New Roman" panose="02020603050405020304" pitchFamily="18" charset="0"/>
              </a:rPr>
              <a:t>4bit</a:t>
            </a:r>
            <a:r>
              <a:rPr lang="zh-CN" altLang="en-US" sz="2800" b="0" dirty="0">
                <a:solidFill>
                  <a:schemeClr val="tx1"/>
                </a:solidFill>
                <a:latin typeface="Times New Roman" panose="02020603050405020304" pitchFamily="18" charset="0"/>
                <a:cs typeface="Times New Roman" panose="02020603050405020304" pitchFamily="18" charset="0"/>
              </a:rPr>
              <a:t>）。指出 </a:t>
            </a: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报文段的数据起始处距离 </a:t>
            </a: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报文段的起始处有多远。</a:t>
            </a:r>
            <a:r>
              <a:rPr lang="en-US" altLang="zh-CN" sz="2800" dirty="0">
                <a:solidFill>
                  <a:srgbClr val="C00000"/>
                </a:solidFill>
              </a:rPr>
              <a:t>4</a:t>
            </a:r>
            <a:r>
              <a:rPr lang="zh-CN" altLang="en-US" sz="2800" dirty="0">
                <a:solidFill>
                  <a:srgbClr val="C00000"/>
                </a:solidFill>
              </a:rPr>
              <a:t>字节为计算单位</a:t>
            </a:r>
            <a:r>
              <a:rPr lang="zh-CN" altLang="en-US" sz="2800" b="0" dirty="0">
                <a:solidFill>
                  <a:schemeClr val="tx1"/>
                </a:solidFill>
                <a:latin typeface="Times New Roman" panose="02020603050405020304" pitchFamily="18" charset="0"/>
                <a:cs typeface="Times New Roman" panose="02020603050405020304" pitchFamily="18" charset="0"/>
              </a:rPr>
              <a:t>。 </a:t>
            </a:r>
          </a:p>
        </p:txBody>
      </p:sp>
      <p:sp>
        <p:nvSpPr>
          <p:cNvPr id="67" name="矩形 66"/>
          <p:cNvSpPr/>
          <p:nvPr/>
        </p:nvSpPr>
        <p:spPr>
          <a:xfrm>
            <a:off x="205653" y="1372690"/>
            <a:ext cx="8706119" cy="4908318"/>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6158982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6.4.2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首部格式</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graphicFrame>
        <p:nvGraphicFramePr>
          <p:cNvPr id="69" name="Group 2"/>
          <p:cNvGraphicFramePr>
            <a:graphicFrameLocks/>
          </p:cNvGraphicFramePr>
          <p:nvPr>
            <p:extLst>
              <p:ext uri="{D42A27DB-BD31-4B8C-83A1-F6EECF244321}">
                <p14:modId xmlns:p14="http://schemas.microsoft.com/office/powerpoint/2010/main" val="227747391"/>
              </p:ext>
            </p:extLst>
          </p:nvPr>
        </p:nvGraphicFramePr>
        <p:xfrm>
          <a:off x="243964" y="1635456"/>
          <a:ext cx="8497888" cy="4722131"/>
        </p:xfrm>
        <a:graphic>
          <a:graphicData uri="http://schemas.openxmlformats.org/drawingml/2006/table">
            <a:tbl>
              <a:tblPr/>
              <a:tblGrid>
                <a:gridCol w="1322286"/>
                <a:gridCol w="7175602"/>
              </a:tblGrid>
              <a:tr h="629797">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smtClean="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标志位</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smtClean="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含义</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r>
              <a:tr h="628279">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URG</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表明此报文段中包含紧急数据。</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9797">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ACK</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表明确认号字段有效。</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1314">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PSH</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表明应尽快将此报文段交付给接收应用程序。</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6808">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RST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表明</a:t>
                      </a:r>
                      <a:r>
                        <a:rPr kumimoji="0" lang="zh-CN" alt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TCP</a:t>
                      </a:r>
                      <a:r>
                        <a:rPr kumimoji="0" 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连接出现严重差错，须释放连接，然后再重新建立连接。</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9797">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SYN</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在连接建立是用来同步序号。</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279">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0"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FIN</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用来释放一个连接。</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801534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6.4.2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首部格式</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grpSp>
        <p:nvGrpSpPr>
          <p:cNvPr id="2" name="组合 1"/>
          <p:cNvGrpSpPr/>
          <p:nvPr/>
        </p:nvGrpSpPr>
        <p:grpSpPr>
          <a:xfrm>
            <a:off x="379060" y="1380760"/>
            <a:ext cx="8130010" cy="3370735"/>
            <a:chOff x="-36212" y="1953613"/>
            <a:chExt cx="9277350" cy="4164012"/>
          </a:xfrm>
        </p:grpSpPr>
        <p:sp>
          <p:nvSpPr>
            <p:cNvPr id="24" name="Line 2"/>
            <p:cNvSpPr>
              <a:spLocks noChangeShapeType="1"/>
            </p:cNvSpPr>
            <p:nvPr/>
          </p:nvSpPr>
          <p:spPr bwMode="auto">
            <a:xfrm flipH="1">
              <a:off x="292401" y="1980600"/>
              <a:ext cx="17462" cy="412273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 name="Rectangle 3"/>
            <p:cNvSpPr>
              <a:spLocks noChangeArrowheads="1"/>
            </p:cNvSpPr>
            <p:nvPr/>
          </p:nvSpPr>
          <p:spPr bwMode="auto">
            <a:xfrm>
              <a:off x="-36212" y="3580800"/>
              <a:ext cx="793885"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90000"/>
                </a:lnSpc>
              </a:pPr>
              <a:r>
                <a:rPr lang="zh-CN" altLang="zh-CN" sz="2000" b="0">
                  <a:solidFill>
                    <a:schemeClr val="tx1"/>
                  </a:solidFill>
                  <a:latin typeface="微软雅黑" panose="020B0503020204020204" pitchFamily="34" charset="-122"/>
                  <a:ea typeface="微软雅黑" panose="020B0503020204020204" pitchFamily="34" charset="-122"/>
                </a:rPr>
                <a:t>TCP</a:t>
              </a:r>
            </a:p>
            <a:p>
              <a:pPr>
                <a:lnSpc>
                  <a:spcPct val="90000"/>
                </a:lnSpc>
              </a:pPr>
              <a:r>
                <a:rPr lang="zh-CN" sz="2000" b="0">
                  <a:solidFill>
                    <a:schemeClr val="tx1"/>
                  </a:solidFill>
                  <a:latin typeface="微软雅黑" panose="020B0503020204020204" pitchFamily="34" charset="-122"/>
                  <a:ea typeface="微软雅黑" panose="020B0503020204020204" pitchFamily="34" charset="-122"/>
                </a:rPr>
                <a:t>首部</a:t>
              </a:r>
            </a:p>
          </p:txBody>
        </p:sp>
        <p:sp>
          <p:nvSpPr>
            <p:cNvPr id="26" name="Line 4"/>
            <p:cNvSpPr>
              <a:spLocks noChangeShapeType="1"/>
            </p:cNvSpPr>
            <p:nvPr/>
          </p:nvSpPr>
          <p:spPr bwMode="auto">
            <a:xfrm>
              <a:off x="8712501" y="1971075"/>
              <a:ext cx="0" cy="3463925"/>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 name="Rectangle 5"/>
            <p:cNvSpPr>
              <a:spLocks noChangeArrowheads="1"/>
            </p:cNvSpPr>
            <p:nvPr/>
          </p:nvSpPr>
          <p:spPr bwMode="auto">
            <a:xfrm>
              <a:off x="8299683" y="3048987"/>
              <a:ext cx="793885" cy="1479649"/>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90000"/>
                </a:lnSpc>
              </a:pPr>
              <a:r>
                <a:rPr lang="zh-CN" altLang="zh-CN" sz="2000" b="0">
                  <a:solidFill>
                    <a:schemeClr val="tx1"/>
                  </a:solidFill>
                  <a:latin typeface="微软雅黑" panose="020B0503020204020204" pitchFamily="34" charset="-122"/>
                  <a:ea typeface="微软雅黑" panose="020B0503020204020204" pitchFamily="34" charset="-122"/>
                </a:rPr>
                <a:t>20</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字节</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固定</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首部</a:t>
              </a:r>
            </a:p>
          </p:txBody>
        </p:sp>
        <p:sp>
          <p:nvSpPr>
            <p:cNvPr id="28" name="Rectangle 6"/>
            <p:cNvSpPr>
              <a:spLocks noChangeArrowheads="1"/>
            </p:cNvSpPr>
            <p:nvPr/>
          </p:nvSpPr>
          <p:spPr bwMode="auto">
            <a:xfrm>
              <a:off x="617838" y="1977425"/>
              <a:ext cx="7686675" cy="4133850"/>
            </a:xfrm>
            <a:prstGeom prst="rect">
              <a:avLst/>
            </a:prstGeom>
            <a:noFill/>
            <a:ln w="25400">
              <a:solidFill>
                <a:schemeClr val="tx1"/>
              </a:solidFill>
              <a:miter lim="800000"/>
              <a:headEnd/>
              <a:tailEnd/>
            </a:ln>
            <a:effec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b="0">
                <a:latin typeface="微软雅黑" panose="020B0503020204020204" pitchFamily="34" charset="-122"/>
                <a:ea typeface="微软雅黑" panose="020B0503020204020204" pitchFamily="34" charset="-122"/>
              </a:endParaRPr>
            </a:p>
          </p:txBody>
        </p:sp>
        <p:sp>
          <p:nvSpPr>
            <p:cNvPr id="30" name="Line 7"/>
            <p:cNvSpPr>
              <a:spLocks noChangeShapeType="1"/>
            </p:cNvSpPr>
            <p:nvPr/>
          </p:nvSpPr>
          <p:spPr bwMode="auto">
            <a:xfrm>
              <a:off x="609901" y="2680688"/>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 name="Line 8"/>
            <p:cNvSpPr>
              <a:spLocks noChangeShapeType="1"/>
            </p:cNvSpPr>
            <p:nvPr/>
          </p:nvSpPr>
          <p:spPr bwMode="auto">
            <a:xfrm>
              <a:off x="624188" y="3376013"/>
              <a:ext cx="7685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 name="Line 9"/>
            <p:cNvSpPr>
              <a:spLocks noChangeShapeType="1"/>
            </p:cNvSpPr>
            <p:nvPr/>
          </p:nvSpPr>
          <p:spPr bwMode="auto">
            <a:xfrm>
              <a:off x="609901" y="4069750"/>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3" name="Line 10"/>
            <p:cNvSpPr>
              <a:spLocks noChangeShapeType="1"/>
            </p:cNvSpPr>
            <p:nvPr/>
          </p:nvSpPr>
          <p:spPr bwMode="auto">
            <a:xfrm>
              <a:off x="609901" y="4761900"/>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 name="Line 11"/>
            <p:cNvSpPr>
              <a:spLocks noChangeShapeType="1"/>
            </p:cNvSpPr>
            <p:nvPr/>
          </p:nvSpPr>
          <p:spPr bwMode="auto">
            <a:xfrm>
              <a:off x="624188" y="5457225"/>
              <a:ext cx="7685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 name="Line 12"/>
            <p:cNvSpPr>
              <a:spLocks noChangeShapeType="1"/>
            </p:cNvSpPr>
            <p:nvPr/>
          </p:nvSpPr>
          <p:spPr bwMode="auto">
            <a:xfrm>
              <a:off x="4462763" y="1985363"/>
              <a:ext cx="0" cy="709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6" name="Rectangle 13"/>
            <p:cNvSpPr>
              <a:spLocks noChangeArrowheads="1"/>
            </p:cNvSpPr>
            <p:nvPr/>
          </p:nvSpPr>
          <p:spPr bwMode="auto">
            <a:xfrm>
              <a:off x="5662913" y="2112363"/>
              <a:ext cx="190605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目  的  端  口</a:t>
              </a:r>
            </a:p>
          </p:txBody>
        </p:sp>
        <p:sp>
          <p:nvSpPr>
            <p:cNvPr id="37" name="Rectangle 14"/>
            <p:cNvSpPr>
              <a:spLocks noChangeArrowheads="1"/>
            </p:cNvSpPr>
            <p:nvPr/>
          </p:nvSpPr>
          <p:spPr bwMode="auto">
            <a:xfrm>
              <a:off x="771826" y="4034825"/>
              <a:ext cx="793885" cy="871313"/>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数据</a:t>
              </a:r>
            </a:p>
            <a:p>
              <a:r>
                <a:rPr lang="zh-CN" sz="2000" b="0">
                  <a:solidFill>
                    <a:schemeClr val="tx1"/>
                  </a:solidFill>
                  <a:latin typeface="微软雅黑" panose="020B0503020204020204" pitchFamily="34" charset="-122"/>
                  <a:ea typeface="微软雅黑" panose="020B0503020204020204" pitchFamily="34" charset="-122"/>
                </a:rPr>
                <a:t>偏移</a:t>
              </a:r>
            </a:p>
          </p:txBody>
        </p:sp>
        <p:sp>
          <p:nvSpPr>
            <p:cNvPr id="38" name="Rectangle 15"/>
            <p:cNvSpPr>
              <a:spLocks noChangeArrowheads="1"/>
            </p:cNvSpPr>
            <p:nvPr/>
          </p:nvSpPr>
          <p:spPr bwMode="auto">
            <a:xfrm>
              <a:off x="1851326" y="4900013"/>
              <a:ext cx="1613378"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检   验   和</a:t>
              </a:r>
            </a:p>
          </p:txBody>
        </p:sp>
        <p:sp>
          <p:nvSpPr>
            <p:cNvPr id="39" name="Rectangle 16"/>
            <p:cNvSpPr>
              <a:spLocks noChangeArrowheads="1"/>
            </p:cNvSpPr>
            <p:nvPr/>
          </p:nvSpPr>
          <p:spPr bwMode="auto">
            <a:xfrm>
              <a:off x="1463976" y="5541362"/>
              <a:ext cx="4151312" cy="491104"/>
            </a:xfrm>
            <a:prstGeom prst="rect">
              <a:avLst/>
            </a:prstGeom>
            <a:noFill/>
            <a:ln>
              <a:noFill/>
            </a:ln>
            <a:effectLst/>
          </p:spPr>
          <p:txBody>
            <a:bodyPr wrap="squar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pitchFamily="34" charset="-122"/>
                  <a:ea typeface="微软雅黑" panose="020B0503020204020204" pitchFamily="34" charset="-122"/>
                </a:rPr>
                <a:t>选    项    （长  度  可  变）</a:t>
              </a:r>
            </a:p>
          </p:txBody>
        </p:sp>
        <p:sp>
          <p:nvSpPr>
            <p:cNvPr id="40" name="Rectangle 17"/>
            <p:cNvSpPr>
              <a:spLocks noChangeArrowheads="1"/>
            </p:cNvSpPr>
            <p:nvPr/>
          </p:nvSpPr>
          <p:spPr bwMode="auto">
            <a:xfrm>
              <a:off x="1965627" y="2112363"/>
              <a:ext cx="143777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pitchFamily="34" charset="-122"/>
                  <a:ea typeface="微软雅黑" panose="020B0503020204020204" pitchFamily="34" charset="-122"/>
                </a:rPr>
                <a:t>源  端  口</a:t>
              </a:r>
            </a:p>
          </p:txBody>
        </p:sp>
        <p:sp>
          <p:nvSpPr>
            <p:cNvPr id="41" name="Rectangle 18"/>
            <p:cNvSpPr>
              <a:spLocks noChangeArrowheads="1"/>
            </p:cNvSpPr>
            <p:nvPr/>
          </p:nvSpPr>
          <p:spPr bwMode="auto">
            <a:xfrm>
              <a:off x="4018263" y="2799750"/>
              <a:ext cx="1381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序   号</a:t>
              </a:r>
            </a:p>
          </p:txBody>
        </p:sp>
        <p:sp>
          <p:nvSpPr>
            <p:cNvPr id="42" name="Line 19"/>
            <p:cNvSpPr>
              <a:spLocks noChangeShapeType="1"/>
            </p:cNvSpPr>
            <p:nvPr/>
          </p:nvSpPr>
          <p:spPr bwMode="auto">
            <a:xfrm>
              <a:off x="4469113" y="4079275"/>
              <a:ext cx="0" cy="13700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3" name="Rectangle 20"/>
            <p:cNvSpPr>
              <a:spLocks noChangeArrowheads="1"/>
            </p:cNvSpPr>
            <p:nvPr/>
          </p:nvSpPr>
          <p:spPr bwMode="auto">
            <a:xfrm>
              <a:off x="5502576" y="4900013"/>
              <a:ext cx="216946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紧   急   指   针</a:t>
              </a:r>
            </a:p>
          </p:txBody>
        </p:sp>
        <p:sp>
          <p:nvSpPr>
            <p:cNvPr id="44" name="Rectangle 21"/>
            <p:cNvSpPr>
              <a:spLocks noChangeArrowheads="1"/>
            </p:cNvSpPr>
            <p:nvPr/>
          </p:nvSpPr>
          <p:spPr bwMode="auto">
            <a:xfrm>
              <a:off x="5951838" y="4180875"/>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窗   口</a:t>
              </a:r>
            </a:p>
          </p:txBody>
        </p:sp>
        <p:sp>
          <p:nvSpPr>
            <p:cNvPr id="45" name="Rectangle 22"/>
            <p:cNvSpPr>
              <a:spLocks noChangeArrowheads="1"/>
            </p:cNvSpPr>
            <p:nvPr/>
          </p:nvSpPr>
          <p:spPr bwMode="auto">
            <a:xfrm>
              <a:off x="3773788" y="3523650"/>
              <a:ext cx="1841500"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确    认    号</a:t>
              </a:r>
            </a:p>
          </p:txBody>
        </p:sp>
        <p:sp>
          <p:nvSpPr>
            <p:cNvPr id="46" name="Line 23"/>
            <p:cNvSpPr>
              <a:spLocks noChangeShapeType="1"/>
            </p:cNvSpPr>
            <p:nvPr/>
          </p:nvSpPr>
          <p:spPr bwMode="auto">
            <a:xfrm>
              <a:off x="1575101" y="407927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7" name="Line 24"/>
            <p:cNvSpPr>
              <a:spLocks noChangeShapeType="1"/>
            </p:cNvSpPr>
            <p:nvPr/>
          </p:nvSpPr>
          <p:spPr bwMode="auto">
            <a:xfrm>
              <a:off x="3502326" y="4071338"/>
              <a:ext cx="0" cy="684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8" name="Line 25"/>
            <p:cNvSpPr>
              <a:spLocks noChangeShapeType="1"/>
            </p:cNvSpPr>
            <p:nvPr/>
          </p:nvSpPr>
          <p:spPr bwMode="auto">
            <a:xfrm>
              <a:off x="3008613" y="407927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9" name="Line 26"/>
            <p:cNvSpPr>
              <a:spLocks noChangeShapeType="1"/>
            </p:cNvSpPr>
            <p:nvPr/>
          </p:nvSpPr>
          <p:spPr bwMode="auto">
            <a:xfrm>
              <a:off x="325308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0" name="Line 27"/>
            <p:cNvSpPr>
              <a:spLocks noChangeShapeType="1"/>
            </p:cNvSpPr>
            <p:nvPr/>
          </p:nvSpPr>
          <p:spPr bwMode="auto">
            <a:xfrm>
              <a:off x="398333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1" name="Line 28"/>
            <p:cNvSpPr>
              <a:spLocks noChangeShapeType="1"/>
            </p:cNvSpPr>
            <p:nvPr/>
          </p:nvSpPr>
          <p:spPr bwMode="auto">
            <a:xfrm>
              <a:off x="374203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2" name="Line 29"/>
            <p:cNvSpPr>
              <a:spLocks noChangeShapeType="1"/>
            </p:cNvSpPr>
            <p:nvPr/>
          </p:nvSpPr>
          <p:spPr bwMode="auto">
            <a:xfrm>
              <a:off x="4227813"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3" name="Rectangle 30"/>
            <p:cNvSpPr>
              <a:spLocks noChangeArrowheads="1"/>
            </p:cNvSpPr>
            <p:nvPr/>
          </p:nvSpPr>
          <p:spPr bwMode="auto">
            <a:xfrm>
              <a:off x="1875138" y="4195163"/>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保   留</a:t>
              </a:r>
            </a:p>
          </p:txBody>
        </p:sp>
        <p:sp>
          <p:nvSpPr>
            <p:cNvPr id="54" name="Rectangle 31"/>
            <p:cNvSpPr>
              <a:spLocks noChangeArrowheads="1"/>
            </p:cNvSpPr>
            <p:nvPr/>
          </p:nvSpPr>
          <p:spPr bwMode="auto">
            <a:xfrm>
              <a:off x="4160379" y="4098326"/>
              <a:ext cx="407918"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F</a:t>
              </a:r>
            </a:p>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I</a:t>
              </a:r>
            </a:p>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N</a:t>
              </a:r>
            </a:p>
          </p:txBody>
        </p:sp>
        <p:sp>
          <p:nvSpPr>
            <p:cNvPr id="56" name="Rectangle 70"/>
            <p:cNvSpPr>
              <a:spLocks noChangeArrowheads="1"/>
            </p:cNvSpPr>
            <p:nvPr/>
          </p:nvSpPr>
          <p:spPr bwMode="auto">
            <a:xfrm>
              <a:off x="3972226" y="4098326"/>
              <a:ext cx="40791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Y</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N</a:t>
              </a:r>
            </a:p>
          </p:txBody>
        </p:sp>
        <p:sp>
          <p:nvSpPr>
            <p:cNvPr id="57" name="Rectangle 71"/>
            <p:cNvSpPr>
              <a:spLocks noChangeArrowheads="1"/>
            </p:cNvSpPr>
            <p:nvPr/>
          </p:nvSpPr>
          <p:spPr bwMode="auto">
            <a:xfrm>
              <a:off x="3734101" y="4098326"/>
              <a:ext cx="371334"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R</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T</a:t>
              </a:r>
            </a:p>
          </p:txBody>
        </p:sp>
        <p:sp>
          <p:nvSpPr>
            <p:cNvPr id="58" name="Rectangle 72"/>
            <p:cNvSpPr>
              <a:spLocks noChangeArrowheads="1"/>
            </p:cNvSpPr>
            <p:nvPr/>
          </p:nvSpPr>
          <p:spPr bwMode="auto">
            <a:xfrm>
              <a:off x="3476926" y="4098326"/>
              <a:ext cx="400602"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P</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H</a:t>
              </a:r>
            </a:p>
          </p:txBody>
        </p:sp>
        <p:sp>
          <p:nvSpPr>
            <p:cNvPr id="59" name="Rectangle 73"/>
            <p:cNvSpPr>
              <a:spLocks noChangeArrowheads="1"/>
            </p:cNvSpPr>
            <p:nvPr/>
          </p:nvSpPr>
          <p:spPr bwMode="auto">
            <a:xfrm>
              <a:off x="3237213" y="4098326"/>
              <a:ext cx="38413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A</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C</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K</a:t>
              </a:r>
            </a:p>
          </p:txBody>
        </p:sp>
        <p:sp>
          <p:nvSpPr>
            <p:cNvPr id="60" name="Rectangle 74"/>
            <p:cNvSpPr>
              <a:spLocks noChangeArrowheads="1"/>
            </p:cNvSpPr>
            <p:nvPr/>
          </p:nvSpPr>
          <p:spPr bwMode="auto">
            <a:xfrm>
              <a:off x="2975276" y="4098326"/>
              <a:ext cx="389627"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U</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R</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G</a:t>
              </a:r>
            </a:p>
          </p:txBody>
        </p:sp>
        <p:sp>
          <p:nvSpPr>
            <p:cNvPr id="61" name="Line 76"/>
            <p:cNvSpPr>
              <a:spLocks noChangeShapeType="1"/>
            </p:cNvSpPr>
            <p:nvPr/>
          </p:nvSpPr>
          <p:spPr bwMode="auto">
            <a:xfrm flipH="1">
              <a:off x="6369351" y="5474688"/>
              <a:ext cx="3175" cy="6429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2" name="Rectangle 77"/>
            <p:cNvSpPr>
              <a:spLocks noChangeArrowheads="1"/>
            </p:cNvSpPr>
            <p:nvPr/>
          </p:nvSpPr>
          <p:spPr bwMode="auto">
            <a:xfrm>
              <a:off x="6882113" y="5541362"/>
              <a:ext cx="1254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填    充</a:t>
              </a:r>
            </a:p>
          </p:txBody>
        </p:sp>
        <p:sp>
          <p:nvSpPr>
            <p:cNvPr id="63" name="Line 78"/>
            <p:cNvSpPr>
              <a:spLocks noChangeShapeType="1"/>
            </p:cNvSpPr>
            <p:nvPr/>
          </p:nvSpPr>
          <p:spPr bwMode="auto">
            <a:xfrm>
              <a:off x="8410876" y="1953613"/>
              <a:ext cx="830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 name="Line 79"/>
            <p:cNvSpPr>
              <a:spLocks noChangeShapeType="1"/>
            </p:cNvSpPr>
            <p:nvPr/>
          </p:nvSpPr>
          <p:spPr bwMode="auto">
            <a:xfrm>
              <a:off x="8410876" y="5449288"/>
              <a:ext cx="830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5" name="Line 80"/>
            <p:cNvSpPr>
              <a:spLocks noChangeShapeType="1"/>
            </p:cNvSpPr>
            <p:nvPr/>
          </p:nvSpPr>
          <p:spPr bwMode="auto">
            <a:xfrm>
              <a:off x="22526" y="1991713"/>
              <a:ext cx="530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6" name="Line 81"/>
            <p:cNvSpPr>
              <a:spLocks noChangeShapeType="1"/>
            </p:cNvSpPr>
            <p:nvPr/>
          </p:nvSpPr>
          <p:spPr bwMode="auto">
            <a:xfrm>
              <a:off x="36813" y="6092225"/>
              <a:ext cx="530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68" name="Rectangle 8"/>
          <p:cNvSpPr txBox="1">
            <a:spLocks noChangeArrowheads="1"/>
          </p:cNvSpPr>
          <p:nvPr/>
        </p:nvSpPr>
        <p:spPr>
          <a:xfrm>
            <a:off x="306075" y="4869124"/>
            <a:ext cx="8345643" cy="954107"/>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紧急指针字段（</a:t>
            </a:r>
            <a:r>
              <a:rPr lang="en-US" altLang="zh-CN" sz="2800" b="0" dirty="0">
                <a:solidFill>
                  <a:schemeClr val="tx1"/>
                </a:solidFill>
                <a:latin typeface="Times New Roman" panose="02020603050405020304" pitchFamily="18" charset="0"/>
                <a:cs typeface="Times New Roman" panose="02020603050405020304" pitchFamily="18" charset="0"/>
              </a:rPr>
              <a:t>2</a:t>
            </a:r>
            <a:r>
              <a:rPr lang="zh-CN" altLang="en-US" sz="2800" b="0" dirty="0">
                <a:solidFill>
                  <a:schemeClr val="tx1"/>
                </a:solidFill>
                <a:latin typeface="Times New Roman" panose="02020603050405020304" pitchFamily="18" charset="0"/>
                <a:cs typeface="Times New Roman" panose="02020603050405020304" pitchFamily="18" charset="0"/>
              </a:rPr>
              <a:t>字节）。紧急指针指出在本报文段中的紧急数据的</a:t>
            </a:r>
            <a:r>
              <a:rPr lang="zh-CN" altLang="en-US" sz="2800" dirty="0">
                <a:solidFill>
                  <a:srgbClr val="C00000"/>
                </a:solidFill>
              </a:rPr>
              <a:t>最后一个字节</a:t>
            </a:r>
            <a:r>
              <a:rPr lang="zh-CN" altLang="en-US" sz="2800" b="0" dirty="0">
                <a:solidFill>
                  <a:schemeClr val="tx1"/>
                </a:solidFill>
                <a:latin typeface="Times New Roman" panose="02020603050405020304" pitchFamily="18" charset="0"/>
                <a:cs typeface="Times New Roman" panose="02020603050405020304" pitchFamily="18" charset="0"/>
              </a:rPr>
              <a:t>的序号。</a:t>
            </a:r>
          </a:p>
        </p:txBody>
      </p:sp>
      <p:sp>
        <p:nvSpPr>
          <p:cNvPr id="67" name="矩形 66"/>
          <p:cNvSpPr/>
          <p:nvPr/>
        </p:nvSpPr>
        <p:spPr>
          <a:xfrm>
            <a:off x="205653" y="1372690"/>
            <a:ext cx="8706119" cy="4908318"/>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16362072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6.4.2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首部格式</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grpSp>
        <p:nvGrpSpPr>
          <p:cNvPr id="2" name="组合 1"/>
          <p:cNvGrpSpPr/>
          <p:nvPr/>
        </p:nvGrpSpPr>
        <p:grpSpPr>
          <a:xfrm>
            <a:off x="379060" y="1380760"/>
            <a:ext cx="8130010" cy="3370735"/>
            <a:chOff x="-36212" y="1953613"/>
            <a:chExt cx="9277350" cy="4164012"/>
          </a:xfrm>
        </p:grpSpPr>
        <p:sp>
          <p:nvSpPr>
            <p:cNvPr id="24" name="Line 2"/>
            <p:cNvSpPr>
              <a:spLocks noChangeShapeType="1"/>
            </p:cNvSpPr>
            <p:nvPr/>
          </p:nvSpPr>
          <p:spPr bwMode="auto">
            <a:xfrm flipH="1">
              <a:off x="292401" y="1980600"/>
              <a:ext cx="17462" cy="412273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 name="Rectangle 3"/>
            <p:cNvSpPr>
              <a:spLocks noChangeArrowheads="1"/>
            </p:cNvSpPr>
            <p:nvPr/>
          </p:nvSpPr>
          <p:spPr bwMode="auto">
            <a:xfrm>
              <a:off x="-36212" y="3580800"/>
              <a:ext cx="793885"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90000"/>
                </a:lnSpc>
              </a:pPr>
              <a:r>
                <a:rPr lang="zh-CN" altLang="zh-CN" sz="2000" b="0">
                  <a:solidFill>
                    <a:schemeClr val="tx1"/>
                  </a:solidFill>
                  <a:latin typeface="微软雅黑" panose="020B0503020204020204" pitchFamily="34" charset="-122"/>
                  <a:ea typeface="微软雅黑" panose="020B0503020204020204" pitchFamily="34" charset="-122"/>
                </a:rPr>
                <a:t>TCP</a:t>
              </a:r>
            </a:p>
            <a:p>
              <a:pPr>
                <a:lnSpc>
                  <a:spcPct val="90000"/>
                </a:lnSpc>
              </a:pPr>
              <a:r>
                <a:rPr lang="zh-CN" sz="2000" b="0">
                  <a:solidFill>
                    <a:schemeClr val="tx1"/>
                  </a:solidFill>
                  <a:latin typeface="微软雅黑" panose="020B0503020204020204" pitchFamily="34" charset="-122"/>
                  <a:ea typeface="微软雅黑" panose="020B0503020204020204" pitchFamily="34" charset="-122"/>
                </a:rPr>
                <a:t>首部</a:t>
              </a:r>
            </a:p>
          </p:txBody>
        </p:sp>
        <p:sp>
          <p:nvSpPr>
            <p:cNvPr id="26" name="Line 4"/>
            <p:cNvSpPr>
              <a:spLocks noChangeShapeType="1"/>
            </p:cNvSpPr>
            <p:nvPr/>
          </p:nvSpPr>
          <p:spPr bwMode="auto">
            <a:xfrm>
              <a:off x="8712501" y="1971075"/>
              <a:ext cx="0" cy="3463925"/>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 name="Rectangle 5"/>
            <p:cNvSpPr>
              <a:spLocks noChangeArrowheads="1"/>
            </p:cNvSpPr>
            <p:nvPr/>
          </p:nvSpPr>
          <p:spPr bwMode="auto">
            <a:xfrm>
              <a:off x="8299683" y="3048987"/>
              <a:ext cx="793885" cy="1479649"/>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90000"/>
                </a:lnSpc>
              </a:pPr>
              <a:r>
                <a:rPr lang="zh-CN" altLang="zh-CN" sz="2000" b="0">
                  <a:solidFill>
                    <a:schemeClr val="tx1"/>
                  </a:solidFill>
                  <a:latin typeface="微软雅黑" panose="020B0503020204020204" pitchFamily="34" charset="-122"/>
                  <a:ea typeface="微软雅黑" panose="020B0503020204020204" pitchFamily="34" charset="-122"/>
                </a:rPr>
                <a:t>20</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字节</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固定</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首部</a:t>
              </a:r>
            </a:p>
          </p:txBody>
        </p:sp>
        <p:sp>
          <p:nvSpPr>
            <p:cNvPr id="28" name="Rectangle 6"/>
            <p:cNvSpPr>
              <a:spLocks noChangeArrowheads="1"/>
            </p:cNvSpPr>
            <p:nvPr/>
          </p:nvSpPr>
          <p:spPr bwMode="auto">
            <a:xfrm>
              <a:off x="617838" y="1977425"/>
              <a:ext cx="7686675" cy="4133850"/>
            </a:xfrm>
            <a:prstGeom prst="rect">
              <a:avLst/>
            </a:prstGeom>
            <a:noFill/>
            <a:ln w="25400">
              <a:solidFill>
                <a:schemeClr val="tx1"/>
              </a:solidFill>
              <a:miter lim="800000"/>
              <a:headEnd/>
              <a:tailEnd/>
            </a:ln>
            <a:effec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b="0">
                <a:latin typeface="微软雅黑" panose="020B0503020204020204" pitchFamily="34" charset="-122"/>
                <a:ea typeface="微软雅黑" panose="020B0503020204020204" pitchFamily="34" charset="-122"/>
              </a:endParaRPr>
            </a:p>
          </p:txBody>
        </p:sp>
        <p:sp>
          <p:nvSpPr>
            <p:cNvPr id="30" name="Line 7"/>
            <p:cNvSpPr>
              <a:spLocks noChangeShapeType="1"/>
            </p:cNvSpPr>
            <p:nvPr/>
          </p:nvSpPr>
          <p:spPr bwMode="auto">
            <a:xfrm>
              <a:off x="609901" y="2680688"/>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 name="Line 8"/>
            <p:cNvSpPr>
              <a:spLocks noChangeShapeType="1"/>
            </p:cNvSpPr>
            <p:nvPr/>
          </p:nvSpPr>
          <p:spPr bwMode="auto">
            <a:xfrm>
              <a:off x="624188" y="3376013"/>
              <a:ext cx="7685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 name="Line 9"/>
            <p:cNvSpPr>
              <a:spLocks noChangeShapeType="1"/>
            </p:cNvSpPr>
            <p:nvPr/>
          </p:nvSpPr>
          <p:spPr bwMode="auto">
            <a:xfrm>
              <a:off x="609901" y="4069750"/>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3" name="Line 10"/>
            <p:cNvSpPr>
              <a:spLocks noChangeShapeType="1"/>
            </p:cNvSpPr>
            <p:nvPr/>
          </p:nvSpPr>
          <p:spPr bwMode="auto">
            <a:xfrm>
              <a:off x="609901" y="4761900"/>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 name="Line 11"/>
            <p:cNvSpPr>
              <a:spLocks noChangeShapeType="1"/>
            </p:cNvSpPr>
            <p:nvPr/>
          </p:nvSpPr>
          <p:spPr bwMode="auto">
            <a:xfrm>
              <a:off x="624188" y="5457225"/>
              <a:ext cx="7685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 name="Line 12"/>
            <p:cNvSpPr>
              <a:spLocks noChangeShapeType="1"/>
            </p:cNvSpPr>
            <p:nvPr/>
          </p:nvSpPr>
          <p:spPr bwMode="auto">
            <a:xfrm>
              <a:off x="4462763" y="1985363"/>
              <a:ext cx="0" cy="709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6" name="Rectangle 13"/>
            <p:cNvSpPr>
              <a:spLocks noChangeArrowheads="1"/>
            </p:cNvSpPr>
            <p:nvPr/>
          </p:nvSpPr>
          <p:spPr bwMode="auto">
            <a:xfrm>
              <a:off x="5662913" y="2112363"/>
              <a:ext cx="190605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目  的  端  口</a:t>
              </a:r>
            </a:p>
          </p:txBody>
        </p:sp>
        <p:sp>
          <p:nvSpPr>
            <p:cNvPr id="37" name="Rectangle 14"/>
            <p:cNvSpPr>
              <a:spLocks noChangeArrowheads="1"/>
            </p:cNvSpPr>
            <p:nvPr/>
          </p:nvSpPr>
          <p:spPr bwMode="auto">
            <a:xfrm>
              <a:off x="771826" y="4034825"/>
              <a:ext cx="793885" cy="871313"/>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数据</a:t>
              </a:r>
            </a:p>
            <a:p>
              <a:r>
                <a:rPr lang="zh-CN" sz="2000" b="0">
                  <a:solidFill>
                    <a:schemeClr val="tx1"/>
                  </a:solidFill>
                  <a:latin typeface="微软雅黑" panose="020B0503020204020204" pitchFamily="34" charset="-122"/>
                  <a:ea typeface="微软雅黑" panose="020B0503020204020204" pitchFamily="34" charset="-122"/>
                </a:rPr>
                <a:t>偏移</a:t>
              </a:r>
            </a:p>
          </p:txBody>
        </p:sp>
        <p:sp>
          <p:nvSpPr>
            <p:cNvPr id="38" name="Rectangle 15"/>
            <p:cNvSpPr>
              <a:spLocks noChangeArrowheads="1"/>
            </p:cNvSpPr>
            <p:nvPr/>
          </p:nvSpPr>
          <p:spPr bwMode="auto">
            <a:xfrm>
              <a:off x="1851326" y="4900013"/>
              <a:ext cx="1613378"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检   验   和</a:t>
              </a:r>
            </a:p>
          </p:txBody>
        </p:sp>
        <p:sp>
          <p:nvSpPr>
            <p:cNvPr id="39" name="Rectangle 16"/>
            <p:cNvSpPr>
              <a:spLocks noChangeArrowheads="1"/>
            </p:cNvSpPr>
            <p:nvPr/>
          </p:nvSpPr>
          <p:spPr bwMode="auto">
            <a:xfrm>
              <a:off x="1463976" y="5541362"/>
              <a:ext cx="4151312" cy="491104"/>
            </a:xfrm>
            <a:prstGeom prst="rect">
              <a:avLst/>
            </a:prstGeom>
            <a:noFill/>
            <a:ln>
              <a:noFill/>
            </a:ln>
            <a:effectLst/>
          </p:spPr>
          <p:txBody>
            <a:bodyPr wrap="squar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pitchFamily="34" charset="-122"/>
                  <a:ea typeface="微软雅黑" panose="020B0503020204020204" pitchFamily="34" charset="-122"/>
                </a:rPr>
                <a:t>选    项    （长  度  可  变）</a:t>
              </a:r>
            </a:p>
          </p:txBody>
        </p:sp>
        <p:sp>
          <p:nvSpPr>
            <p:cNvPr id="40" name="Rectangle 17"/>
            <p:cNvSpPr>
              <a:spLocks noChangeArrowheads="1"/>
            </p:cNvSpPr>
            <p:nvPr/>
          </p:nvSpPr>
          <p:spPr bwMode="auto">
            <a:xfrm>
              <a:off x="1965627" y="2112363"/>
              <a:ext cx="143777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pitchFamily="34" charset="-122"/>
                  <a:ea typeface="微软雅黑" panose="020B0503020204020204" pitchFamily="34" charset="-122"/>
                </a:rPr>
                <a:t>源  端  口</a:t>
              </a:r>
            </a:p>
          </p:txBody>
        </p:sp>
        <p:sp>
          <p:nvSpPr>
            <p:cNvPr id="41" name="Rectangle 18"/>
            <p:cNvSpPr>
              <a:spLocks noChangeArrowheads="1"/>
            </p:cNvSpPr>
            <p:nvPr/>
          </p:nvSpPr>
          <p:spPr bwMode="auto">
            <a:xfrm>
              <a:off x="4018263" y="2799750"/>
              <a:ext cx="1381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序   号</a:t>
              </a:r>
            </a:p>
          </p:txBody>
        </p:sp>
        <p:sp>
          <p:nvSpPr>
            <p:cNvPr id="42" name="Line 19"/>
            <p:cNvSpPr>
              <a:spLocks noChangeShapeType="1"/>
            </p:cNvSpPr>
            <p:nvPr/>
          </p:nvSpPr>
          <p:spPr bwMode="auto">
            <a:xfrm>
              <a:off x="4469113" y="4079275"/>
              <a:ext cx="0" cy="13700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3" name="Rectangle 20"/>
            <p:cNvSpPr>
              <a:spLocks noChangeArrowheads="1"/>
            </p:cNvSpPr>
            <p:nvPr/>
          </p:nvSpPr>
          <p:spPr bwMode="auto">
            <a:xfrm>
              <a:off x="5502576" y="4900013"/>
              <a:ext cx="216946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紧   急   指   针</a:t>
              </a:r>
            </a:p>
          </p:txBody>
        </p:sp>
        <p:sp>
          <p:nvSpPr>
            <p:cNvPr id="44" name="Rectangle 21"/>
            <p:cNvSpPr>
              <a:spLocks noChangeArrowheads="1"/>
            </p:cNvSpPr>
            <p:nvPr/>
          </p:nvSpPr>
          <p:spPr bwMode="auto">
            <a:xfrm>
              <a:off x="5951838" y="4180875"/>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窗   口</a:t>
              </a:r>
            </a:p>
          </p:txBody>
        </p:sp>
        <p:sp>
          <p:nvSpPr>
            <p:cNvPr id="45" name="Rectangle 22"/>
            <p:cNvSpPr>
              <a:spLocks noChangeArrowheads="1"/>
            </p:cNvSpPr>
            <p:nvPr/>
          </p:nvSpPr>
          <p:spPr bwMode="auto">
            <a:xfrm>
              <a:off x="3773788" y="3523650"/>
              <a:ext cx="1841500"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确    认    号</a:t>
              </a:r>
            </a:p>
          </p:txBody>
        </p:sp>
        <p:sp>
          <p:nvSpPr>
            <p:cNvPr id="46" name="Line 23"/>
            <p:cNvSpPr>
              <a:spLocks noChangeShapeType="1"/>
            </p:cNvSpPr>
            <p:nvPr/>
          </p:nvSpPr>
          <p:spPr bwMode="auto">
            <a:xfrm>
              <a:off x="1575101" y="407927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7" name="Line 24"/>
            <p:cNvSpPr>
              <a:spLocks noChangeShapeType="1"/>
            </p:cNvSpPr>
            <p:nvPr/>
          </p:nvSpPr>
          <p:spPr bwMode="auto">
            <a:xfrm>
              <a:off x="3502326" y="4071338"/>
              <a:ext cx="0" cy="684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8" name="Line 25"/>
            <p:cNvSpPr>
              <a:spLocks noChangeShapeType="1"/>
            </p:cNvSpPr>
            <p:nvPr/>
          </p:nvSpPr>
          <p:spPr bwMode="auto">
            <a:xfrm>
              <a:off x="3008613" y="407927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9" name="Line 26"/>
            <p:cNvSpPr>
              <a:spLocks noChangeShapeType="1"/>
            </p:cNvSpPr>
            <p:nvPr/>
          </p:nvSpPr>
          <p:spPr bwMode="auto">
            <a:xfrm>
              <a:off x="325308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0" name="Line 27"/>
            <p:cNvSpPr>
              <a:spLocks noChangeShapeType="1"/>
            </p:cNvSpPr>
            <p:nvPr/>
          </p:nvSpPr>
          <p:spPr bwMode="auto">
            <a:xfrm>
              <a:off x="398333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1" name="Line 28"/>
            <p:cNvSpPr>
              <a:spLocks noChangeShapeType="1"/>
            </p:cNvSpPr>
            <p:nvPr/>
          </p:nvSpPr>
          <p:spPr bwMode="auto">
            <a:xfrm>
              <a:off x="374203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2" name="Line 29"/>
            <p:cNvSpPr>
              <a:spLocks noChangeShapeType="1"/>
            </p:cNvSpPr>
            <p:nvPr/>
          </p:nvSpPr>
          <p:spPr bwMode="auto">
            <a:xfrm>
              <a:off x="4227813"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3" name="Rectangle 30"/>
            <p:cNvSpPr>
              <a:spLocks noChangeArrowheads="1"/>
            </p:cNvSpPr>
            <p:nvPr/>
          </p:nvSpPr>
          <p:spPr bwMode="auto">
            <a:xfrm>
              <a:off x="1875138" y="4195163"/>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保   留</a:t>
              </a:r>
            </a:p>
          </p:txBody>
        </p:sp>
        <p:sp>
          <p:nvSpPr>
            <p:cNvPr id="54" name="Rectangle 31"/>
            <p:cNvSpPr>
              <a:spLocks noChangeArrowheads="1"/>
            </p:cNvSpPr>
            <p:nvPr/>
          </p:nvSpPr>
          <p:spPr bwMode="auto">
            <a:xfrm>
              <a:off x="4160379" y="4098326"/>
              <a:ext cx="407918"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F</a:t>
              </a:r>
            </a:p>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I</a:t>
              </a:r>
            </a:p>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N</a:t>
              </a:r>
            </a:p>
          </p:txBody>
        </p:sp>
        <p:sp>
          <p:nvSpPr>
            <p:cNvPr id="56" name="Rectangle 70"/>
            <p:cNvSpPr>
              <a:spLocks noChangeArrowheads="1"/>
            </p:cNvSpPr>
            <p:nvPr/>
          </p:nvSpPr>
          <p:spPr bwMode="auto">
            <a:xfrm>
              <a:off x="3972226" y="4098326"/>
              <a:ext cx="40791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Y</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N</a:t>
              </a:r>
            </a:p>
          </p:txBody>
        </p:sp>
        <p:sp>
          <p:nvSpPr>
            <p:cNvPr id="57" name="Rectangle 71"/>
            <p:cNvSpPr>
              <a:spLocks noChangeArrowheads="1"/>
            </p:cNvSpPr>
            <p:nvPr/>
          </p:nvSpPr>
          <p:spPr bwMode="auto">
            <a:xfrm>
              <a:off x="3734101" y="4098326"/>
              <a:ext cx="371334"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R</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T</a:t>
              </a:r>
            </a:p>
          </p:txBody>
        </p:sp>
        <p:sp>
          <p:nvSpPr>
            <p:cNvPr id="58" name="Rectangle 72"/>
            <p:cNvSpPr>
              <a:spLocks noChangeArrowheads="1"/>
            </p:cNvSpPr>
            <p:nvPr/>
          </p:nvSpPr>
          <p:spPr bwMode="auto">
            <a:xfrm>
              <a:off x="3476926" y="4098326"/>
              <a:ext cx="400602"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P</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H</a:t>
              </a:r>
            </a:p>
          </p:txBody>
        </p:sp>
        <p:sp>
          <p:nvSpPr>
            <p:cNvPr id="59" name="Rectangle 73"/>
            <p:cNvSpPr>
              <a:spLocks noChangeArrowheads="1"/>
            </p:cNvSpPr>
            <p:nvPr/>
          </p:nvSpPr>
          <p:spPr bwMode="auto">
            <a:xfrm>
              <a:off x="3237213" y="4098326"/>
              <a:ext cx="38413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A</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C</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K</a:t>
              </a:r>
            </a:p>
          </p:txBody>
        </p:sp>
        <p:sp>
          <p:nvSpPr>
            <p:cNvPr id="60" name="Rectangle 74"/>
            <p:cNvSpPr>
              <a:spLocks noChangeArrowheads="1"/>
            </p:cNvSpPr>
            <p:nvPr/>
          </p:nvSpPr>
          <p:spPr bwMode="auto">
            <a:xfrm>
              <a:off x="2975276" y="4098326"/>
              <a:ext cx="389627"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U</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R</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G</a:t>
              </a:r>
            </a:p>
          </p:txBody>
        </p:sp>
        <p:sp>
          <p:nvSpPr>
            <p:cNvPr id="61" name="Line 76"/>
            <p:cNvSpPr>
              <a:spLocks noChangeShapeType="1"/>
            </p:cNvSpPr>
            <p:nvPr/>
          </p:nvSpPr>
          <p:spPr bwMode="auto">
            <a:xfrm flipH="1">
              <a:off x="6369351" y="5474688"/>
              <a:ext cx="3175" cy="6429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2" name="Rectangle 77"/>
            <p:cNvSpPr>
              <a:spLocks noChangeArrowheads="1"/>
            </p:cNvSpPr>
            <p:nvPr/>
          </p:nvSpPr>
          <p:spPr bwMode="auto">
            <a:xfrm>
              <a:off x="6882113" y="5541362"/>
              <a:ext cx="1254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填    充</a:t>
              </a:r>
            </a:p>
          </p:txBody>
        </p:sp>
        <p:sp>
          <p:nvSpPr>
            <p:cNvPr id="63" name="Line 78"/>
            <p:cNvSpPr>
              <a:spLocks noChangeShapeType="1"/>
            </p:cNvSpPr>
            <p:nvPr/>
          </p:nvSpPr>
          <p:spPr bwMode="auto">
            <a:xfrm>
              <a:off x="8410876" y="1953613"/>
              <a:ext cx="830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 name="Line 79"/>
            <p:cNvSpPr>
              <a:spLocks noChangeShapeType="1"/>
            </p:cNvSpPr>
            <p:nvPr/>
          </p:nvSpPr>
          <p:spPr bwMode="auto">
            <a:xfrm>
              <a:off x="8410876" y="5449288"/>
              <a:ext cx="830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5" name="Line 80"/>
            <p:cNvSpPr>
              <a:spLocks noChangeShapeType="1"/>
            </p:cNvSpPr>
            <p:nvPr/>
          </p:nvSpPr>
          <p:spPr bwMode="auto">
            <a:xfrm>
              <a:off x="22526" y="1991713"/>
              <a:ext cx="530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6" name="Line 81"/>
            <p:cNvSpPr>
              <a:spLocks noChangeShapeType="1"/>
            </p:cNvSpPr>
            <p:nvPr/>
          </p:nvSpPr>
          <p:spPr bwMode="auto">
            <a:xfrm>
              <a:off x="36813" y="6092225"/>
              <a:ext cx="530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68" name="Rectangle 8"/>
          <p:cNvSpPr txBox="1">
            <a:spLocks noChangeArrowheads="1"/>
          </p:cNvSpPr>
          <p:nvPr/>
        </p:nvSpPr>
        <p:spPr>
          <a:xfrm>
            <a:off x="306075" y="4869124"/>
            <a:ext cx="8345643" cy="1815882"/>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窗口字段（</a:t>
            </a:r>
            <a:r>
              <a:rPr lang="en-US" altLang="zh-CN" sz="2800" b="0" dirty="0">
                <a:solidFill>
                  <a:schemeClr val="tx1"/>
                </a:solidFill>
                <a:latin typeface="Times New Roman" panose="02020603050405020304" pitchFamily="18" charset="0"/>
                <a:cs typeface="Times New Roman" panose="02020603050405020304" pitchFamily="18" charset="0"/>
              </a:rPr>
              <a:t>2</a:t>
            </a:r>
            <a:r>
              <a:rPr lang="zh-CN" altLang="en-US" sz="2800" b="0" dirty="0">
                <a:solidFill>
                  <a:schemeClr val="tx1"/>
                </a:solidFill>
                <a:latin typeface="Times New Roman" panose="02020603050405020304" pitchFamily="18" charset="0"/>
                <a:cs typeface="Times New Roman" panose="02020603050405020304" pitchFamily="18" charset="0"/>
              </a:rPr>
              <a:t>字节）。窗口字段用来控制对方发送的数据量，</a:t>
            </a:r>
            <a:r>
              <a:rPr lang="zh-CN" altLang="en-US" sz="2800" dirty="0">
                <a:solidFill>
                  <a:srgbClr val="C00000"/>
                </a:solidFill>
              </a:rPr>
              <a:t>单位为字节</a:t>
            </a: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连接的一端根据设置的缓存空间大小确定自己的接收窗口大小，然后通知对方以确定对方的发送窗口的上限。</a:t>
            </a:r>
          </a:p>
        </p:txBody>
      </p:sp>
      <p:sp>
        <p:nvSpPr>
          <p:cNvPr id="67" name="矩形 66"/>
          <p:cNvSpPr/>
          <p:nvPr/>
        </p:nvSpPr>
        <p:spPr>
          <a:xfrm>
            <a:off x="205653" y="1372690"/>
            <a:ext cx="8706119" cy="5292780"/>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16677288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6.4.2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首部格式</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grpSp>
        <p:nvGrpSpPr>
          <p:cNvPr id="2" name="组合 1"/>
          <p:cNvGrpSpPr/>
          <p:nvPr/>
        </p:nvGrpSpPr>
        <p:grpSpPr>
          <a:xfrm>
            <a:off x="379060" y="1380760"/>
            <a:ext cx="8130010" cy="3370735"/>
            <a:chOff x="-36212" y="1953613"/>
            <a:chExt cx="9277350" cy="4164012"/>
          </a:xfrm>
        </p:grpSpPr>
        <p:sp>
          <p:nvSpPr>
            <p:cNvPr id="24" name="Line 2"/>
            <p:cNvSpPr>
              <a:spLocks noChangeShapeType="1"/>
            </p:cNvSpPr>
            <p:nvPr/>
          </p:nvSpPr>
          <p:spPr bwMode="auto">
            <a:xfrm flipH="1">
              <a:off x="292401" y="1980600"/>
              <a:ext cx="17462" cy="412273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 name="Rectangle 3"/>
            <p:cNvSpPr>
              <a:spLocks noChangeArrowheads="1"/>
            </p:cNvSpPr>
            <p:nvPr/>
          </p:nvSpPr>
          <p:spPr bwMode="auto">
            <a:xfrm>
              <a:off x="-36212" y="3580800"/>
              <a:ext cx="793885"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90000"/>
                </a:lnSpc>
              </a:pPr>
              <a:r>
                <a:rPr lang="zh-CN" altLang="zh-CN" sz="2000" b="0">
                  <a:solidFill>
                    <a:schemeClr val="tx1"/>
                  </a:solidFill>
                  <a:latin typeface="微软雅黑" panose="020B0503020204020204" pitchFamily="34" charset="-122"/>
                  <a:ea typeface="微软雅黑" panose="020B0503020204020204" pitchFamily="34" charset="-122"/>
                </a:rPr>
                <a:t>TCP</a:t>
              </a:r>
            </a:p>
            <a:p>
              <a:pPr>
                <a:lnSpc>
                  <a:spcPct val="90000"/>
                </a:lnSpc>
              </a:pPr>
              <a:r>
                <a:rPr lang="zh-CN" sz="2000" b="0">
                  <a:solidFill>
                    <a:schemeClr val="tx1"/>
                  </a:solidFill>
                  <a:latin typeface="微软雅黑" panose="020B0503020204020204" pitchFamily="34" charset="-122"/>
                  <a:ea typeface="微软雅黑" panose="020B0503020204020204" pitchFamily="34" charset="-122"/>
                </a:rPr>
                <a:t>首部</a:t>
              </a:r>
            </a:p>
          </p:txBody>
        </p:sp>
        <p:sp>
          <p:nvSpPr>
            <p:cNvPr id="26" name="Line 4"/>
            <p:cNvSpPr>
              <a:spLocks noChangeShapeType="1"/>
            </p:cNvSpPr>
            <p:nvPr/>
          </p:nvSpPr>
          <p:spPr bwMode="auto">
            <a:xfrm>
              <a:off x="8712501" y="1971075"/>
              <a:ext cx="0" cy="3463925"/>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 name="Rectangle 5"/>
            <p:cNvSpPr>
              <a:spLocks noChangeArrowheads="1"/>
            </p:cNvSpPr>
            <p:nvPr/>
          </p:nvSpPr>
          <p:spPr bwMode="auto">
            <a:xfrm>
              <a:off x="8299683" y="3048987"/>
              <a:ext cx="793885" cy="1479649"/>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90000"/>
                </a:lnSpc>
              </a:pPr>
              <a:r>
                <a:rPr lang="zh-CN" altLang="zh-CN" sz="2000" b="0">
                  <a:solidFill>
                    <a:schemeClr val="tx1"/>
                  </a:solidFill>
                  <a:latin typeface="微软雅黑" panose="020B0503020204020204" pitchFamily="34" charset="-122"/>
                  <a:ea typeface="微软雅黑" panose="020B0503020204020204" pitchFamily="34" charset="-122"/>
                </a:rPr>
                <a:t>20</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字节</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固定</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首部</a:t>
              </a:r>
            </a:p>
          </p:txBody>
        </p:sp>
        <p:sp>
          <p:nvSpPr>
            <p:cNvPr id="28" name="Rectangle 6"/>
            <p:cNvSpPr>
              <a:spLocks noChangeArrowheads="1"/>
            </p:cNvSpPr>
            <p:nvPr/>
          </p:nvSpPr>
          <p:spPr bwMode="auto">
            <a:xfrm>
              <a:off x="617838" y="1977425"/>
              <a:ext cx="7686675" cy="4133850"/>
            </a:xfrm>
            <a:prstGeom prst="rect">
              <a:avLst/>
            </a:prstGeom>
            <a:noFill/>
            <a:ln w="25400">
              <a:solidFill>
                <a:schemeClr val="tx1"/>
              </a:solidFill>
              <a:miter lim="800000"/>
              <a:headEnd/>
              <a:tailEnd/>
            </a:ln>
            <a:effec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b="0">
                <a:latin typeface="微软雅黑" panose="020B0503020204020204" pitchFamily="34" charset="-122"/>
                <a:ea typeface="微软雅黑" panose="020B0503020204020204" pitchFamily="34" charset="-122"/>
              </a:endParaRPr>
            </a:p>
          </p:txBody>
        </p:sp>
        <p:sp>
          <p:nvSpPr>
            <p:cNvPr id="30" name="Line 7"/>
            <p:cNvSpPr>
              <a:spLocks noChangeShapeType="1"/>
            </p:cNvSpPr>
            <p:nvPr/>
          </p:nvSpPr>
          <p:spPr bwMode="auto">
            <a:xfrm>
              <a:off x="609901" y="2680688"/>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 name="Line 8"/>
            <p:cNvSpPr>
              <a:spLocks noChangeShapeType="1"/>
            </p:cNvSpPr>
            <p:nvPr/>
          </p:nvSpPr>
          <p:spPr bwMode="auto">
            <a:xfrm>
              <a:off x="624188" y="3376013"/>
              <a:ext cx="7685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 name="Line 9"/>
            <p:cNvSpPr>
              <a:spLocks noChangeShapeType="1"/>
            </p:cNvSpPr>
            <p:nvPr/>
          </p:nvSpPr>
          <p:spPr bwMode="auto">
            <a:xfrm>
              <a:off x="609901" y="4069750"/>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3" name="Line 10"/>
            <p:cNvSpPr>
              <a:spLocks noChangeShapeType="1"/>
            </p:cNvSpPr>
            <p:nvPr/>
          </p:nvSpPr>
          <p:spPr bwMode="auto">
            <a:xfrm>
              <a:off x="609901" y="4761900"/>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 name="Line 11"/>
            <p:cNvSpPr>
              <a:spLocks noChangeShapeType="1"/>
            </p:cNvSpPr>
            <p:nvPr/>
          </p:nvSpPr>
          <p:spPr bwMode="auto">
            <a:xfrm>
              <a:off x="624188" y="5457225"/>
              <a:ext cx="7685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 name="Line 12"/>
            <p:cNvSpPr>
              <a:spLocks noChangeShapeType="1"/>
            </p:cNvSpPr>
            <p:nvPr/>
          </p:nvSpPr>
          <p:spPr bwMode="auto">
            <a:xfrm>
              <a:off x="4462763" y="1985363"/>
              <a:ext cx="0" cy="709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6" name="Rectangle 13"/>
            <p:cNvSpPr>
              <a:spLocks noChangeArrowheads="1"/>
            </p:cNvSpPr>
            <p:nvPr/>
          </p:nvSpPr>
          <p:spPr bwMode="auto">
            <a:xfrm>
              <a:off x="5662913" y="2112363"/>
              <a:ext cx="190605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目  的  端  口</a:t>
              </a:r>
            </a:p>
          </p:txBody>
        </p:sp>
        <p:sp>
          <p:nvSpPr>
            <p:cNvPr id="37" name="Rectangle 14"/>
            <p:cNvSpPr>
              <a:spLocks noChangeArrowheads="1"/>
            </p:cNvSpPr>
            <p:nvPr/>
          </p:nvSpPr>
          <p:spPr bwMode="auto">
            <a:xfrm>
              <a:off x="771826" y="4034825"/>
              <a:ext cx="793885" cy="871313"/>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数据</a:t>
              </a:r>
            </a:p>
            <a:p>
              <a:r>
                <a:rPr lang="zh-CN" sz="2000" b="0">
                  <a:solidFill>
                    <a:schemeClr val="tx1"/>
                  </a:solidFill>
                  <a:latin typeface="微软雅黑" panose="020B0503020204020204" pitchFamily="34" charset="-122"/>
                  <a:ea typeface="微软雅黑" panose="020B0503020204020204" pitchFamily="34" charset="-122"/>
                </a:rPr>
                <a:t>偏移</a:t>
              </a:r>
            </a:p>
          </p:txBody>
        </p:sp>
        <p:sp>
          <p:nvSpPr>
            <p:cNvPr id="38" name="Rectangle 15"/>
            <p:cNvSpPr>
              <a:spLocks noChangeArrowheads="1"/>
            </p:cNvSpPr>
            <p:nvPr/>
          </p:nvSpPr>
          <p:spPr bwMode="auto">
            <a:xfrm>
              <a:off x="1851326" y="4900013"/>
              <a:ext cx="1613378"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检   验   和</a:t>
              </a:r>
            </a:p>
          </p:txBody>
        </p:sp>
        <p:sp>
          <p:nvSpPr>
            <p:cNvPr id="39" name="Rectangle 16"/>
            <p:cNvSpPr>
              <a:spLocks noChangeArrowheads="1"/>
            </p:cNvSpPr>
            <p:nvPr/>
          </p:nvSpPr>
          <p:spPr bwMode="auto">
            <a:xfrm>
              <a:off x="1463976" y="5541362"/>
              <a:ext cx="4151312" cy="491104"/>
            </a:xfrm>
            <a:prstGeom prst="rect">
              <a:avLst/>
            </a:prstGeom>
            <a:noFill/>
            <a:ln>
              <a:noFill/>
            </a:ln>
            <a:effectLst/>
          </p:spPr>
          <p:txBody>
            <a:bodyPr wrap="squar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pitchFamily="34" charset="-122"/>
                  <a:ea typeface="微软雅黑" panose="020B0503020204020204" pitchFamily="34" charset="-122"/>
                </a:rPr>
                <a:t>选    项    （长  度  可  变）</a:t>
              </a:r>
            </a:p>
          </p:txBody>
        </p:sp>
        <p:sp>
          <p:nvSpPr>
            <p:cNvPr id="40" name="Rectangle 17"/>
            <p:cNvSpPr>
              <a:spLocks noChangeArrowheads="1"/>
            </p:cNvSpPr>
            <p:nvPr/>
          </p:nvSpPr>
          <p:spPr bwMode="auto">
            <a:xfrm>
              <a:off x="1965627" y="2112363"/>
              <a:ext cx="143777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pitchFamily="34" charset="-122"/>
                  <a:ea typeface="微软雅黑" panose="020B0503020204020204" pitchFamily="34" charset="-122"/>
                </a:rPr>
                <a:t>源  端  口</a:t>
              </a:r>
            </a:p>
          </p:txBody>
        </p:sp>
        <p:sp>
          <p:nvSpPr>
            <p:cNvPr id="41" name="Rectangle 18"/>
            <p:cNvSpPr>
              <a:spLocks noChangeArrowheads="1"/>
            </p:cNvSpPr>
            <p:nvPr/>
          </p:nvSpPr>
          <p:spPr bwMode="auto">
            <a:xfrm>
              <a:off x="4018263" y="2799750"/>
              <a:ext cx="1381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序   号</a:t>
              </a:r>
            </a:p>
          </p:txBody>
        </p:sp>
        <p:sp>
          <p:nvSpPr>
            <p:cNvPr id="42" name="Line 19"/>
            <p:cNvSpPr>
              <a:spLocks noChangeShapeType="1"/>
            </p:cNvSpPr>
            <p:nvPr/>
          </p:nvSpPr>
          <p:spPr bwMode="auto">
            <a:xfrm>
              <a:off x="4469113" y="4079275"/>
              <a:ext cx="0" cy="13700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3" name="Rectangle 20"/>
            <p:cNvSpPr>
              <a:spLocks noChangeArrowheads="1"/>
            </p:cNvSpPr>
            <p:nvPr/>
          </p:nvSpPr>
          <p:spPr bwMode="auto">
            <a:xfrm>
              <a:off x="5502576" y="4900013"/>
              <a:ext cx="216946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紧   急   指   针</a:t>
              </a:r>
            </a:p>
          </p:txBody>
        </p:sp>
        <p:sp>
          <p:nvSpPr>
            <p:cNvPr id="44" name="Rectangle 21"/>
            <p:cNvSpPr>
              <a:spLocks noChangeArrowheads="1"/>
            </p:cNvSpPr>
            <p:nvPr/>
          </p:nvSpPr>
          <p:spPr bwMode="auto">
            <a:xfrm>
              <a:off x="5951838" y="4180875"/>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窗   口</a:t>
              </a:r>
            </a:p>
          </p:txBody>
        </p:sp>
        <p:sp>
          <p:nvSpPr>
            <p:cNvPr id="45" name="Rectangle 22"/>
            <p:cNvSpPr>
              <a:spLocks noChangeArrowheads="1"/>
            </p:cNvSpPr>
            <p:nvPr/>
          </p:nvSpPr>
          <p:spPr bwMode="auto">
            <a:xfrm>
              <a:off x="3773788" y="3523650"/>
              <a:ext cx="1841500"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确    认    号</a:t>
              </a:r>
            </a:p>
          </p:txBody>
        </p:sp>
        <p:sp>
          <p:nvSpPr>
            <p:cNvPr id="46" name="Line 23"/>
            <p:cNvSpPr>
              <a:spLocks noChangeShapeType="1"/>
            </p:cNvSpPr>
            <p:nvPr/>
          </p:nvSpPr>
          <p:spPr bwMode="auto">
            <a:xfrm>
              <a:off x="1575101" y="407927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7" name="Line 24"/>
            <p:cNvSpPr>
              <a:spLocks noChangeShapeType="1"/>
            </p:cNvSpPr>
            <p:nvPr/>
          </p:nvSpPr>
          <p:spPr bwMode="auto">
            <a:xfrm>
              <a:off x="3502326" y="4071338"/>
              <a:ext cx="0" cy="684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8" name="Line 25"/>
            <p:cNvSpPr>
              <a:spLocks noChangeShapeType="1"/>
            </p:cNvSpPr>
            <p:nvPr/>
          </p:nvSpPr>
          <p:spPr bwMode="auto">
            <a:xfrm>
              <a:off x="3008613" y="407927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9" name="Line 26"/>
            <p:cNvSpPr>
              <a:spLocks noChangeShapeType="1"/>
            </p:cNvSpPr>
            <p:nvPr/>
          </p:nvSpPr>
          <p:spPr bwMode="auto">
            <a:xfrm>
              <a:off x="325308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0" name="Line 27"/>
            <p:cNvSpPr>
              <a:spLocks noChangeShapeType="1"/>
            </p:cNvSpPr>
            <p:nvPr/>
          </p:nvSpPr>
          <p:spPr bwMode="auto">
            <a:xfrm>
              <a:off x="398333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1" name="Line 28"/>
            <p:cNvSpPr>
              <a:spLocks noChangeShapeType="1"/>
            </p:cNvSpPr>
            <p:nvPr/>
          </p:nvSpPr>
          <p:spPr bwMode="auto">
            <a:xfrm>
              <a:off x="374203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2" name="Line 29"/>
            <p:cNvSpPr>
              <a:spLocks noChangeShapeType="1"/>
            </p:cNvSpPr>
            <p:nvPr/>
          </p:nvSpPr>
          <p:spPr bwMode="auto">
            <a:xfrm>
              <a:off x="4227813"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3" name="Rectangle 30"/>
            <p:cNvSpPr>
              <a:spLocks noChangeArrowheads="1"/>
            </p:cNvSpPr>
            <p:nvPr/>
          </p:nvSpPr>
          <p:spPr bwMode="auto">
            <a:xfrm>
              <a:off x="1875138" y="4195163"/>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保   留</a:t>
              </a:r>
            </a:p>
          </p:txBody>
        </p:sp>
        <p:sp>
          <p:nvSpPr>
            <p:cNvPr id="54" name="Rectangle 31"/>
            <p:cNvSpPr>
              <a:spLocks noChangeArrowheads="1"/>
            </p:cNvSpPr>
            <p:nvPr/>
          </p:nvSpPr>
          <p:spPr bwMode="auto">
            <a:xfrm>
              <a:off x="4160379" y="4098326"/>
              <a:ext cx="407918"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F</a:t>
              </a:r>
            </a:p>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I</a:t>
              </a:r>
            </a:p>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N</a:t>
              </a:r>
            </a:p>
          </p:txBody>
        </p:sp>
        <p:sp>
          <p:nvSpPr>
            <p:cNvPr id="56" name="Rectangle 70"/>
            <p:cNvSpPr>
              <a:spLocks noChangeArrowheads="1"/>
            </p:cNvSpPr>
            <p:nvPr/>
          </p:nvSpPr>
          <p:spPr bwMode="auto">
            <a:xfrm>
              <a:off x="3972226" y="4098326"/>
              <a:ext cx="40791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Y</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N</a:t>
              </a:r>
            </a:p>
          </p:txBody>
        </p:sp>
        <p:sp>
          <p:nvSpPr>
            <p:cNvPr id="57" name="Rectangle 71"/>
            <p:cNvSpPr>
              <a:spLocks noChangeArrowheads="1"/>
            </p:cNvSpPr>
            <p:nvPr/>
          </p:nvSpPr>
          <p:spPr bwMode="auto">
            <a:xfrm>
              <a:off x="3734101" y="4098326"/>
              <a:ext cx="371334"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R</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T</a:t>
              </a:r>
            </a:p>
          </p:txBody>
        </p:sp>
        <p:sp>
          <p:nvSpPr>
            <p:cNvPr id="58" name="Rectangle 72"/>
            <p:cNvSpPr>
              <a:spLocks noChangeArrowheads="1"/>
            </p:cNvSpPr>
            <p:nvPr/>
          </p:nvSpPr>
          <p:spPr bwMode="auto">
            <a:xfrm>
              <a:off x="3476926" y="4098326"/>
              <a:ext cx="400602"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P</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H</a:t>
              </a:r>
            </a:p>
          </p:txBody>
        </p:sp>
        <p:sp>
          <p:nvSpPr>
            <p:cNvPr id="59" name="Rectangle 73"/>
            <p:cNvSpPr>
              <a:spLocks noChangeArrowheads="1"/>
            </p:cNvSpPr>
            <p:nvPr/>
          </p:nvSpPr>
          <p:spPr bwMode="auto">
            <a:xfrm>
              <a:off x="3237213" y="4098326"/>
              <a:ext cx="38413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A</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C</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K</a:t>
              </a:r>
            </a:p>
          </p:txBody>
        </p:sp>
        <p:sp>
          <p:nvSpPr>
            <p:cNvPr id="60" name="Rectangle 74"/>
            <p:cNvSpPr>
              <a:spLocks noChangeArrowheads="1"/>
            </p:cNvSpPr>
            <p:nvPr/>
          </p:nvSpPr>
          <p:spPr bwMode="auto">
            <a:xfrm>
              <a:off x="2975276" y="4098326"/>
              <a:ext cx="389627"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U</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R</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G</a:t>
              </a:r>
            </a:p>
          </p:txBody>
        </p:sp>
        <p:sp>
          <p:nvSpPr>
            <p:cNvPr id="61" name="Line 76"/>
            <p:cNvSpPr>
              <a:spLocks noChangeShapeType="1"/>
            </p:cNvSpPr>
            <p:nvPr/>
          </p:nvSpPr>
          <p:spPr bwMode="auto">
            <a:xfrm flipH="1">
              <a:off x="6369351" y="5474688"/>
              <a:ext cx="3175" cy="6429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2" name="Rectangle 77"/>
            <p:cNvSpPr>
              <a:spLocks noChangeArrowheads="1"/>
            </p:cNvSpPr>
            <p:nvPr/>
          </p:nvSpPr>
          <p:spPr bwMode="auto">
            <a:xfrm>
              <a:off x="6882113" y="5541362"/>
              <a:ext cx="1254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填    充</a:t>
              </a:r>
            </a:p>
          </p:txBody>
        </p:sp>
        <p:sp>
          <p:nvSpPr>
            <p:cNvPr id="63" name="Line 78"/>
            <p:cNvSpPr>
              <a:spLocks noChangeShapeType="1"/>
            </p:cNvSpPr>
            <p:nvPr/>
          </p:nvSpPr>
          <p:spPr bwMode="auto">
            <a:xfrm>
              <a:off x="8410876" y="1953613"/>
              <a:ext cx="830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 name="Line 79"/>
            <p:cNvSpPr>
              <a:spLocks noChangeShapeType="1"/>
            </p:cNvSpPr>
            <p:nvPr/>
          </p:nvSpPr>
          <p:spPr bwMode="auto">
            <a:xfrm>
              <a:off x="8410876" y="5449288"/>
              <a:ext cx="830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5" name="Line 80"/>
            <p:cNvSpPr>
              <a:spLocks noChangeShapeType="1"/>
            </p:cNvSpPr>
            <p:nvPr/>
          </p:nvSpPr>
          <p:spPr bwMode="auto">
            <a:xfrm>
              <a:off x="22526" y="1991713"/>
              <a:ext cx="530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6" name="Line 81"/>
            <p:cNvSpPr>
              <a:spLocks noChangeShapeType="1"/>
            </p:cNvSpPr>
            <p:nvPr/>
          </p:nvSpPr>
          <p:spPr bwMode="auto">
            <a:xfrm>
              <a:off x="36813" y="6092225"/>
              <a:ext cx="530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68" name="Rectangle 8"/>
          <p:cNvSpPr txBox="1">
            <a:spLocks noChangeArrowheads="1"/>
          </p:cNvSpPr>
          <p:nvPr/>
        </p:nvSpPr>
        <p:spPr>
          <a:xfrm>
            <a:off x="306075" y="4869124"/>
            <a:ext cx="8345643" cy="1384995"/>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检验和（</a:t>
            </a:r>
            <a:r>
              <a:rPr lang="en-US" altLang="zh-CN" sz="2800" b="0" dirty="0">
                <a:solidFill>
                  <a:schemeClr val="tx1"/>
                </a:solidFill>
                <a:latin typeface="Times New Roman" panose="02020603050405020304" pitchFamily="18" charset="0"/>
                <a:cs typeface="Times New Roman" panose="02020603050405020304" pitchFamily="18" charset="0"/>
              </a:rPr>
              <a:t>2</a:t>
            </a:r>
            <a:r>
              <a:rPr lang="zh-CN" altLang="en-US" sz="2800" b="0" dirty="0">
                <a:solidFill>
                  <a:schemeClr val="tx1"/>
                </a:solidFill>
                <a:latin typeface="Times New Roman" panose="02020603050405020304" pitchFamily="18" charset="0"/>
                <a:cs typeface="Times New Roman" panose="02020603050405020304" pitchFamily="18" charset="0"/>
              </a:rPr>
              <a:t>字节）。检验和字段检验的范围包括</a:t>
            </a:r>
            <a:r>
              <a:rPr lang="zh-CN" altLang="en-US" sz="2800" dirty="0">
                <a:solidFill>
                  <a:srgbClr val="C00000"/>
                </a:solidFill>
              </a:rPr>
              <a:t>首部和数据</a:t>
            </a:r>
            <a:r>
              <a:rPr lang="zh-CN" altLang="en-US" sz="2800" b="0" dirty="0">
                <a:solidFill>
                  <a:schemeClr val="tx1"/>
                </a:solidFill>
                <a:latin typeface="Times New Roman" panose="02020603050405020304" pitchFamily="18" charset="0"/>
                <a:cs typeface="Times New Roman" panose="02020603050405020304" pitchFamily="18" charset="0"/>
              </a:rPr>
              <a:t>这两部分。在计算检验和时，要在 </a:t>
            </a: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报文段的前面加上 </a:t>
            </a:r>
            <a:r>
              <a:rPr lang="en-US" altLang="zh-CN" sz="2800" b="0" dirty="0">
                <a:solidFill>
                  <a:schemeClr val="tx1"/>
                </a:solidFill>
                <a:latin typeface="Times New Roman" panose="02020603050405020304" pitchFamily="18" charset="0"/>
                <a:cs typeface="Times New Roman" panose="02020603050405020304" pitchFamily="18" charset="0"/>
              </a:rPr>
              <a:t>12 </a:t>
            </a:r>
            <a:r>
              <a:rPr lang="zh-CN" altLang="en-US" sz="2800" b="0" dirty="0">
                <a:solidFill>
                  <a:schemeClr val="tx1"/>
                </a:solidFill>
                <a:latin typeface="Times New Roman" panose="02020603050405020304" pitchFamily="18" charset="0"/>
                <a:cs typeface="Times New Roman" panose="02020603050405020304" pitchFamily="18" charset="0"/>
              </a:rPr>
              <a:t>字节的</a:t>
            </a:r>
            <a:r>
              <a:rPr lang="zh-CN" altLang="en-US" sz="2800" dirty="0">
                <a:solidFill>
                  <a:srgbClr val="C00000"/>
                </a:solidFill>
              </a:rPr>
              <a:t>伪首部</a:t>
            </a:r>
            <a:r>
              <a:rPr lang="zh-CN" altLang="en-US" sz="2800" b="0" dirty="0" smtClean="0">
                <a:solidFill>
                  <a:schemeClr val="tx1"/>
                </a:solidFill>
                <a:latin typeface="Times New Roman" panose="02020603050405020304" pitchFamily="18" charset="0"/>
                <a:cs typeface="Times New Roman" panose="02020603050405020304" pitchFamily="18" charset="0"/>
              </a:rPr>
              <a:t>。</a:t>
            </a:r>
            <a:endParaRPr lang="zh-CN" altLang="en-US" sz="2800" b="0" dirty="0">
              <a:solidFill>
                <a:schemeClr val="tx1"/>
              </a:solidFill>
              <a:latin typeface="Times New Roman" panose="02020603050405020304" pitchFamily="18" charset="0"/>
              <a:cs typeface="Times New Roman" panose="02020603050405020304" pitchFamily="18" charset="0"/>
            </a:endParaRPr>
          </a:p>
        </p:txBody>
      </p:sp>
      <p:sp>
        <p:nvSpPr>
          <p:cNvPr id="67" name="矩形 66"/>
          <p:cNvSpPr/>
          <p:nvPr/>
        </p:nvSpPr>
        <p:spPr>
          <a:xfrm>
            <a:off x="205653" y="1372690"/>
            <a:ext cx="8706119" cy="4908318"/>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39320040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6.4.2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首部格式</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grpSp>
        <p:nvGrpSpPr>
          <p:cNvPr id="2" name="组合 1"/>
          <p:cNvGrpSpPr/>
          <p:nvPr/>
        </p:nvGrpSpPr>
        <p:grpSpPr>
          <a:xfrm>
            <a:off x="379060" y="1380760"/>
            <a:ext cx="8130010" cy="3370735"/>
            <a:chOff x="-36212" y="1953613"/>
            <a:chExt cx="9277350" cy="4164012"/>
          </a:xfrm>
        </p:grpSpPr>
        <p:sp>
          <p:nvSpPr>
            <p:cNvPr id="24" name="Line 2"/>
            <p:cNvSpPr>
              <a:spLocks noChangeShapeType="1"/>
            </p:cNvSpPr>
            <p:nvPr/>
          </p:nvSpPr>
          <p:spPr bwMode="auto">
            <a:xfrm flipH="1">
              <a:off x="292401" y="1980600"/>
              <a:ext cx="17462" cy="412273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 name="Rectangle 3"/>
            <p:cNvSpPr>
              <a:spLocks noChangeArrowheads="1"/>
            </p:cNvSpPr>
            <p:nvPr/>
          </p:nvSpPr>
          <p:spPr bwMode="auto">
            <a:xfrm>
              <a:off x="-36212" y="3580800"/>
              <a:ext cx="793885"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90000"/>
                </a:lnSpc>
              </a:pPr>
              <a:r>
                <a:rPr lang="zh-CN" altLang="zh-CN" sz="2000" b="0">
                  <a:solidFill>
                    <a:schemeClr val="tx1"/>
                  </a:solidFill>
                  <a:latin typeface="微软雅黑" panose="020B0503020204020204" pitchFamily="34" charset="-122"/>
                  <a:ea typeface="微软雅黑" panose="020B0503020204020204" pitchFamily="34" charset="-122"/>
                </a:rPr>
                <a:t>TCP</a:t>
              </a:r>
            </a:p>
            <a:p>
              <a:pPr>
                <a:lnSpc>
                  <a:spcPct val="90000"/>
                </a:lnSpc>
              </a:pPr>
              <a:r>
                <a:rPr lang="zh-CN" sz="2000" b="0">
                  <a:solidFill>
                    <a:schemeClr val="tx1"/>
                  </a:solidFill>
                  <a:latin typeface="微软雅黑" panose="020B0503020204020204" pitchFamily="34" charset="-122"/>
                  <a:ea typeface="微软雅黑" panose="020B0503020204020204" pitchFamily="34" charset="-122"/>
                </a:rPr>
                <a:t>首部</a:t>
              </a:r>
            </a:p>
          </p:txBody>
        </p:sp>
        <p:sp>
          <p:nvSpPr>
            <p:cNvPr id="26" name="Line 4"/>
            <p:cNvSpPr>
              <a:spLocks noChangeShapeType="1"/>
            </p:cNvSpPr>
            <p:nvPr/>
          </p:nvSpPr>
          <p:spPr bwMode="auto">
            <a:xfrm>
              <a:off x="8712501" y="1971075"/>
              <a:ext cx="0" cy="3463925"/>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 name="Rectangle 5"/>
            <p:cNvSpPr>
              <a:spLocks noChangeArrowheads="1"/>
            </p:cNvSpPr>
            <p:nvPr/>
          </p:nvSpPr>
          <p:spPr bwMode="auto">
            <a:xfrm>
              <a:off x="8299683" y="3048987"/>
              <a:ext cx="793885" cy="1479649"/>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90000"/>
                </a:lnSpc>
              </a:pPr>
              <a:r>
                <a:rPr lang="zh-CN" altLang="zh-CN" sz="2000" b="0">
                  <a:solidFill>
                    <a:schemeClr val="tx1"/>
                  </a:solidFill>
                  <a:latin typeface="微软雅黑" panose="020B0503020204020204" pitchFamily="34" charset="-122"/>
                  <a:ea typeface="微软雅黑" panose="020B0503020204020204" pitchFamily="34" charset="-122"/>
                </a:rPr>
                <a:t>20</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字节</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固定</a:t>
              </a:r>
            </a:p>
            <a:p>
              <a:pPr algn="ctr">
                <a:lnSpc>
                  <a:spcPct val="90000"/>
                </a:lnSpc>
              </a:pPr>
              <a:r>
                <a:rPr lang="zh-CN" sz="2000" b="0">
                  <a:solidFill>
                    <a:schemeClr val="tx1"/>
                  </a:solidFill>
                  <a:latin typeface="微软雅黑" panose="020B0503020204020204" pitchFamily="34" charset="-122"/>
                  <a:ea typeface="微软雅黑" panose="020B0503020204020204" pitchFamily="34" charset="-122"/>
                </a:rPr>
                <a:t>首部</a:t>
              </a:r>
            </a:p>
          </p:txBody>
        </p:sp>
        <p:sp>
          <p:nvSpPr>
            <p:cNvPr id="28" name="Rectangle 6"/>
            <p:cNvSpPr>
              <a:spLocks noChangeArrowheads="1"/>
            </p:cNvSpPr>
            <p:nvPr/>
          </p:nvSpPr>
          <p:spPr bwMode="auto">
            <a:xfrm>
              <a:off x="617838" y="1977425"/>
              <a:ext cx="7686675" cy="4133850"/>
            </a:xfrm>
            <a:prstGeom prst="rect">
              <a:avLst/>
            </a:prstGeom>
            <a:noFill/>
            <a:ln w="25400">
              <a:solidFill>
                <a:schemeClr val="tx1"/>
              </a:solidFill>
              <a:miter lim="800000"/>
              <a:headEnd/>
              <a:tailEnd/>
            </a:ln>
            <a:effec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b="0">
                <a:latin typeface="微软雅黑" panose="020B0503020204020204" pitchFamily="34" charset="-122"/>
                <a:ea typeface="微软雅黑" panose="020B0503020204020204" pitchFamily="34" charset="-122"/>
              </a:endParaRPr>
            </a:p>
          </p:txBody>
        </p:sp>
        <p:sp>
          <p:nvSpPr>
            <p:cNvPr id="30" name="Line 7"/>
            <p:cNvSpPr>
              <a:spLocks noChangeShapeType="1"/>
            </p:cNvSpPr>
            <p:nvPr/>
          </p:nvSpPr>
          <p:spPr bwMode="auto">
            <a:xfrm>
              <a:off x="609901" y="2680688"/>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 name="Line 8"/>
            <p:cNvSpPr>
              <a:spLocks noChangeShapeType="1"/>
            </p:cNvSpPr>
            <p:nvPr/>
          </p:nvSpPr>
          <p:spPr bwMode="auto">
            <a:xfrm>
              <a:off x="624188" y="3376013"/>
              <a:ext cx="7685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 name="Line 9"/>
            <p:cNvSpPr>
              <a:spLocks noChangeShapeType="1"/>
            </p:cNvSpPr>
            <p:nvPr/>
          </p:nvSpPr>
          <p:spPr bwMode="auto">
            <a:xfrm>
              <a:off x="609901" y="4069750"/>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3" name="Line 10"/>
            <p:cNvSpPr>
              <a:spLocks noChangeShapeType="1"/>
            </p:cNvSpPr>
            <p:nvPr/>
          </p:nvSpPr>
          <p:spPr bwMode="auto">
            <a:xfrm>
              <a:off x="609901" y="4761900"/>
              <a:ext cx="7699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 name="Line 11"/>
            <p:cNvSpPr>
              <a:spLocks noChangeShapeType="1"/>
            </p:cNvSpPr>
            <p:nvPr/>
          </p:nvSpPr>
          <p:spPr bwMode="auto">
            <a:xfrm>
              <a:off x="624188" y="5457225"/>
              <a:ext cx="7685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 name="Line 12"/>
            <p:cNvSpPr>
              <a:spLocks noChangeShapeType="1"/>
            </p:cNvSpPr>
            <p:nvPr/>
          </p:nvSpPr>
          <p:spPr bwMode="auto">
            <a:xfrm>
              <a:off x="4462763" y="1985363"/>
              <a:ext cx="0" cy="709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6" name="Rectangle 13"/>
            <p:cNvSpPr>
              <a:spLocks noChangeArrowheads="1"/>
            </p:cNvSpPr>
            <p:nvPr/>
          </p:nvSpPr>
          <p:spPr bwMode="auto">
            <a:xfrm>
              <a:off x="5662913" y="2112363"/>
              <a:ext cx="190605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目  的  端  口</a:t>
              </a:r>
            </a:p>
          </p:txBody>
        </p:sp>
        <p:sp>
          <p:nvSpPr>
            <p:cNvPr id="37" name="Rectangle 14"/>
            <p:cNvSpPr>
              <a:spLocks noChangeArrowheads="1"/>
            </p:cNvSpPr>
            <p:nvPr/>
          </p:nvSpPr>
          <p:spPr bwMode="auto">
            <a:xfrm>
              <a:off x="771826" y="4034825"/>
              <a:ext cx="793885" cy="871313"/>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数据</a:t>
              </a:r>
            </a:p>
            <a:p>
              <a:r>
                <a:rPr lang="zh-CN" sz="2000" b="0">
                  <a:solidFill>
                    <a:schemeClr val="tx1"/>
                  </a:solidFill>
                  <a:latin typeface="微软雅黑" panose="020B0503020204020204" pitchFamily="34" charset="-122"/>
                  <a:ea typeface="微软雅黑" panose="020B0503020204020204" pitchFamily="34" charset="-122"/>
                </a:rPr>
                <a:t>偏移</a:t>
              </a:r>
            </a:p>
          </p:txBody>
        </p:sp>
        <p:sp>
          <p:nvSpPr>
            <p:cNvPr id="38" name="Rectangle 15"/>
            <p:cNvSpPr>
              <a:spLocks noChangeArrowheads="1"/>
            </p:cNvSpPr>
            <p:nvPr/>
          </p:nvSpPr>
          <p:spPr bwMode="auto">
            <a:xfrm>
              <a:off x="1851326" y="4900013"/>
              <a:ext cx="1613378"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检   验   和</a:t>
              </a:r>
            </a:p>
          </p:txBody>
        </p:sp>
        <p:sp>
          <p:nvSpPr>
            <p:cNvPr id="39" name="Rectangle 16"/>
            <p:cNvSpPr>
              <a:spLocks noChangeArrowheads="1"/>
            </p:cNvSpPr>
            <p:nvPr/>
          </p:nvSpPr>
          <p:spPr bwMode="auto">
            <a:xfrm>
              <a:off x="1463976" y="5541362"/>
              <a:ext cx="4151312" cy="491104"/>
            </a:xfrm>
            <a:prstGeom prst="rect">
              <a:avLst/>
            </a:prstGeom>
            <a:noFill/>
            <a:ln>
              <a:noFill/>
            </a:ln>
            <a:effectLst/>
          </p:spPr>
          <p:txBody>
            <a:bodyPr wrap="squar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pitchFamily="34" charset="-122"/>
                  <a:ea typeface="微软雅黑" panose="020B0503020204020204" pitchFamily="34" charset="-122"/>
                </a:rPr>
                <a:t>选    项    （长  度  可  变）</a:t>
              </a:r>
            </a:p>
          </p:txBody>
        </p:sp>
        <p:sp>
          <p:nvSpPr>
            <p:cNvPr id="40" name="Rectangle 17"/>
            <p:cNvSpPr>
              <a:spLocks noChangeArrowheads="1"/>
            </p:cNvSpPr>
            <p:nvPr/>
          </p:nvSpPr>
          <p:spPr bwMode="auto">
            <a:xfrm>
              <a:off x="1965627" y="2112363"/>
              <a:ext cx="143777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dirty="0">
                  <a:solidFill>
                    <a:schemeClr val="tx1"/>
                  </a:solidFill>
                  <a:latin typeface="微软雅黑" panose="020B0503020204020204" pitchFamily="34" charset="-122"/>
                  <a:ea typeface="微软雅黑" panose="020B0503020204020204" pitchFamily="34" charset="-122"/>
                </a:rPr>
                <a:t>源  端  口</a:t>
              </a:r>
            </a:p>
          </p:txBody>
        </p:sp>
        <p:sp>
          <p:nvSpPr>
            <p:cNvPr id="41" name="Rectangle 18"/>
            <p:cNvSpPr>
              <a:spLocks noChangeArrowheads="1"/>
            </p:cNvSpPr>
            <p:nvPr/>
          </p:nvSpPr>
          <p:spPr bwMode="auto">
            <a:xfrm>
              <a:off x="4018263" y="2799750"/>
              <a:ext cx="1381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序   号</a:t>
              </a:r>
            </a:p>
          </p:txBody>
        </p:sp>
        <p:sp>
          <p:nvSpPr>
            <p:cNvPr id="42" name="Line 19"/>
            <p:cNvSpPr>
              <a:spLocks noChangeShapeType="1"/>
            </p:cNvSpPr>
            <p:nvPr/>
          </p:nvSpPr>
          <p:spPr bwMode="auto">
            <a:xfrm>
              <a:off x="4469113" y="4079275"/>
              <a:ext cx="0" cy="13700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3" name="Rectangle 20"/>
            <p:cNvSpPr>
              <a:spLocks noChangeArrowheads="1"/>
            </p:cNvSpPr>
            <p:nvPr/>
          </p:nvSpPr>
          <p:spPr bwMode="auto">
            <a:xfrm>
              <a:off x="5502576" y="4900013"/>
              <a:ext cx="2169462"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紧   急   指   针</a:t>
              </a:r>
            </a:p>
          </p:txBody>
        </p:sp>
        <p:sp>
          <p:nvSpPr>
            <p:cNvPr id="44" name="Rectangle 21"/>
            <p:cNvSpPr>
              <a:spLocks noChangeArrowheads="1"/>
            </p:cNvSpPr>
            <p:nvPr/>
          </p:nvSpPr>
          <p:spPr bwMode="auto">
            <a:xfrm>
              <a:off x="5951838" y="4180875"/>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窗   口</a:t>
              </a:r>
            </a:p>
          </p:txBody>
        </p:sp>
        <p:sp>
          <p:nvSpPr>
            <p:cNvPr id="45" name="Rectangle 22"/>
            <p:cNvSpPr>
              <a:spLocks noChangeArrowheads="1"/>
            </p:cNvSpPr>
            <p:nvPr/>
          </p:nvSpPr>
          <p:spPr bwMode="auto">
            <a:xfrm>
              <a:off x="3773788" y="3523650"/>
              <a:ext cx="1841500"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确    认    号</a:t>
              </a:r>
            </a:p>
          </p:txBody>
        </p:sp>
        <p:sp>
          <p:nvSpPr>
            <p:cNvPr id="46" name="Line 23"/>
            <p:cNvSpPr>
              <a:spLocks noChangeShapeType="1"/>
            </p:cNvSpPr>
            <p:nvPr/>
          </p:nvSpPr>
          <p:spPr bwMode="auto">
            <a:xfrm>
              <a:off x="1575101" y="407927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7" name="Line 24"/>
            <p:cNvSpPr>
              <a:spLocks noChangeShapeType="1"/>
            </p:cNvSpPr>
            <p:nvPr/>
          </p:nvSpPr>
          <p:spPr bwMode="auto">
            <a:xfrm>
              <a:off x="3502326" y="4071338"/>
              <a:ext cx="0" cy="684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8" name="Line 25"/>
            <p:cNvSpPr>
              <a:spLocks noChangeShapeType="1"/>
            </p:cNvSpPr>
            <p:nvPr/>
          </p:nvSpPr>
          <p:spPr bwMode="auto">
            <a:xfrm>
              <a:off x="3008613" y="407927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9" name="Line 26"/>
            <p:cNvSpPr>
              <a:spLocks noChangeShapeType="1"/>
            </p:cNvSpPr>
            <p:nvPr/>
          </p:nvSpPr>
          <p:spPr bwMode="auto">
            <a:xfrm>
              <a:off x="325308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0" name="Line 27"/>
            <p:cNvSpPr>
              <a:spLocks noChangeShapeType="1"/>
            </p:cNvSpPr>
            <p:nvPr/>
          </p:nvSpPr>
          <p:spPr bwMode="auto">
            <a:xfrm>
              <a:off x="398333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1" name="Line 28"/>
            <p:cNvSpPr>
              <a:spLocks noChangeShapeType="1"/>
            </p:cNvSpPr>
            <p:nvPr/>
          </p:nvSpPr>
          <p:spPr bwMode="auto">
            <a:xfrm>
              <a:off x="3742038"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2" name="Line 29"/>
            <p:cNvSpPr>
              <a:spLocks noChangeShapeType="1"/>
            </p:cNvSpPr>
            <p:nvPr/>
          </p:nvSpPr>
          <p:spPr bwMode="auto">
            <a:xfrm>
              <a:off x="4227813" y="4079275"/>
              <a:ext cx="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3" name="Rectangle 30"/>
            <p:cNvSpPr>
              <a:spLocks noChangeArrowheads="1"/>
            </p:cNvSpPr>
            <p:nvPr/>
          </p:nvSpPr>
          <p:spPr bwMode="auto">
            <a:xfrm>
              <a:off x="1875138" y="4195163"/>
              <a:ext cx="1057294" cy="491104"/>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保   留</a:t>
              </a:r>
            </a:p>
          </p:txBody>
        </p:sp>
        <p:sp>
          <p:nvSpPr>
            <p:cNvPr id="54" name="Rectangle 31"/>
            <p:cNvSpPr>
              <a:spLocks noChangeArrowheads="1"/>
            </p:cNvSpPr>
            <p:nvPr/>
          </p:nvSpPr>
          <p:spPr bwMode="auto">
            <a:xfrm>
              <a:off x="4160379" y="4098326"/>
              <a:ext cx="407918"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F</a:t>
              </a:r>
            </a:p>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I</a:t>
              </a:r>
            </a:p>
            <a:p>
              <a:pPr algn="ct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N</a:t>
              </a:r>
            </a:p>
          </p:txBody>
        </p:sp>
        <p:sp>
          <p:nvSpPr>
            <p:cNvPr id="56" name="Rectangle 70"/>
            <p:cNvSpPr>
              <a:spLocks noChangeArrowheads="1"/>
            </p:cNvSpPr>
            <p:nvPr/>
          </p:nvSpPr>
          <p:spPr bwMode="auto">
            <a:xfrm>
              <a:off x="3972226" y="4098326"/>
              <a:ext cx="40791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Y</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N</a:t>
              </a:r>
            </a:p>
          </p:txBody>
        </p:sp>
        <p:sp>
          <p:nvSpPr>
            <p:cNvPr id="57" name="Rectangle 71"/>
            <p:cNvSpPr>
              <a:spLocks noChangeArrowheads="1"/>
            </p:cNvSpPr>
            <p:nvPr/>
          </p:nvSpPr>
          <p:spPr bwMode="auto">
            <a:xfrm>
              <a:off x="3734101" y="4098326"/>
              <a:ext cx="371334"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R</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T</a:t>
              </a:r>
            </a:p>
          </p:txBody>
        </p:sp>
        <p:sp>
          <p:nvSpPr>
            <p:cNvPr id="58" name="Rectangle 72"/>
            <p:cNvSpPr>
              <a:spLocks noChangeArrowheads="1"/>
            </p:cNvSpPr>
            <p:nvPr/>
          </p:nvSpPr>
          <p:spPr bwMode="auto">
            <a:xfrm>
              <a:off x="3476926" y="4098326"/>
              <a:ext cx="400602"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P</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S</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H</a:t>
              </a:r>
            </a:p>
          </p:txBody>
        </p:sp>
        <p:sp>
          <p:nvSpPr>
            <p:cNvPr id="59" name="Rectangle 73"/>
            <p:cNvSpPr>
              <a:spLocks noChangeArrowheads="1"/>
            </p:cNvSpPr>
            <p:nvPr/>
          </p:nvSpPr>
          <p:spPr bwMode="auto">
            <a:xfrm>
              <a:off x="3237213" y="4098326"/>
              <a:ext cx="384139"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A</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C</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K</a:t>
              </a:r>
            </a:p>
          </p:txBody>
        </p:sp>
        <p:sp>
          <p:nvSpPr>
            <p:cNvPr id="60" name="Rectangle 74"/>
            <p:cNvSpPr>
              <a:spLocks noChangeArrowheads="1"/>
            </p:cNvSpPr>
            <p:nvPr/>
          </p:nvSpPr>
          <p:spPr bwMode="auto">
            <a:xfrm>
              <a:off x="2975276" y="4098326"/>
              <a:ext cx="389627" cy="795271"/>
            </a:xfrm>
            <a:prstGeom prst="rect">
              <a:avLst/>
            </a:prstGeom>
            <a:noFill/>
            <a:ln>
              <a:noFill/>
            </a:ln>
            <a:effectLst/>
          </p:spPr>
          <p:txBody>
            <a:bodyPr wrap="none"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U</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R</a:t>
              </a:r>
            </a:p>
            <a:p>
              <a:pPr>
                <a:lnSpc>
                  <a:spcPct val="75000"/>
                </a:lnSpc>
              </a:pPr>
              <a:r>
                <a:rPr lang="zh-CN" altLang="zh-CN" sz="1600" b="0">
                  <a:solidFill>
                    <a:schemeClr val="tx1"/>
                  </a:solidFill>
                  <a:latin typeface="微软雅黑" panose="020B0503020204020204" pitchFamily="34" charset="-122"/>
                  <a:ea typeface="微软雅黑" panose="020B0503020204020204" pitchFamily="34" charset="-122"/>
                </a:rPr>
                <a:t>G</a:t>
              </a:r>
            </a:p>
          </p:txBody>
        </p:sp>
        <p:sp>
          <p:nvSpPr>
            <p:cNvPr id="61" name="Line 76"/>
            <p:cNvSpPr>
              <a:spLocks noChangeShapeType="1"/>
            </p:cNvSpPr>
            <p:nvPr/>
          </p:nvSpPr>
          <p:spPr bwMode="auto">
            <a:xfrm flipH="1">
              <a:off x="6369351" y="5474688"/>
              <a:ext cx="3175" cy="6429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2" name="Rectangle 77"/>
            <p:cNvSpPr>
              <a:spLocks noChangeArrowheads="1"/>
            </p:cNvSpPr>
            <p:nvPr/>
          </p:nvSpPr>
          <p:spPr bwMode="auto">
            <a:xfrm>
              <a:off x="6882113" y="5541362"/>
              <a:ext cx="1254125" cy="491104"/>
            </a:xfrm>
            <a:prstGeom prst="rect">
              <a:avLst/>
            </a:prstGeom>
            <a:noFill/>
            <a:ln>
              <a:noFill/>
            </a:ln>
            <a:effectLst/>
          </p:spPr>
          <p:txBody>
            <a:bodyPr lIns="90488" tIns="44450" rIns="90488" bIns="44450">
              <a:spAutoFit/>
            </a:bodyPr>
            <a:lstStyle>
              <a:lvl1pPr defTabSz="762000">
                <a:defRPr sz="3200" b="1">
                  <a:solidFill>
                    <a:srgbClr val="00FFFF"/>
                  </a:solidFill>
                  <a:latin typeface="Times New Roman" panose="02020603050405020304" pitchFamily="18" charset="0"/>
                  <a:ea typeface="黑体" panose="02010609060101010101" pitchFamily="49" charset="-122"/>
                </a:defRPr>
              </a:lvl1pPr>
              <a:lvl2pPr marL="742950" indent="-285750" defTabSz="76200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r>
                <a:rPr lang="zh-CN" sz="2000" b="0">
                  <a:solidFill>
                    <a:schemeClr val="tx1"/>
                  </a:solidFill>
                  <a:latin typeface="微软雅黑" panose="020B0503020204020204" pitchFamily="34" charset="-122"/>
                  <a:ea typeface="微软雅黑" panose="020B0503020204020204" pitchFamily="34" charset="-122"/>
                </a:rPr>
                <a:t>填    充</a:t>
              </a:r>
            </a:p>
          </p:txBody>
        </p:sp>
        <p:sp>
          <p:nvSpPr>
            <p:cNvPr id="63" name="Line 78"/>
            <p:cNvSpPr>
              <a:spLocks noChangeShapeType="1"/>
            </p:cNvSpPr>
            <p:nvPr/>
          </p:nvSpPr>
          <p:spPr bwMode="auto">
            <a:xfrm>
              <a:off x="8410876" y="1953613"/>
              <a:ext cx="830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 name="Line 79"/>
            <p:cNvSpPr>
              <a:spLocks noChangeShapeType="1"/>
            </p:cNvSpPr>
            <p:nvPr/>
          </p:nvSpPr>
          <p:spPr bwMode="auto">
            <a:xfrm>
              <a:off x="8410876" y="5449288"/>
              <a:ext cx="830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5" name="Line 80"/>
            <p:cNvSpPr>
              <a:spLocks noChangeShapeType="1"/>
            </p:cNvSpPr>
            <p:nvPr/>
          </p:nvSpPr>
          <p:spPr bwMode="auto">
            <a:xfrm>
              <a:off x="22526" y="1991713"/>
              <a:ext cx="530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6" name="Line 81"/>
            <p:cNvSpPr>
              <a:spLocks noChangeShapeType="1"/>
            </p:cNvSpPr>
            <p:nvPr/>
          </p:nvSpPr>
          <p:spPr bwMode="auto">
            <a:xfrm>
              <a:off x="36813" y="6092225"/>
              <a:ext cx="530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68" name="Rectangle 8"/>
          <p:cNvSpPr txBox="1">
            <a:spLocks noChangeArrowheads="1"/>
          </p:cNvSpPr>
          <p:nvPr/>
        </p:nvSpPr>
        <p:spPr>
          <a:xfrm>
            <a:off x="306075" y="4869124"/>
            <a:ext cx="8345643" cy="1969770"/>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选项字段（长度可变）。</a:t>
            </a: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只规定了一种选项，即最大报文段长度 </a:t>
            </a:r>
            <a:r>
              <a:rPr lang="en-US" altLang="zh-CN" sz="2800" b="0" dirty="0">
                <a:solidFill>
                  <a:schemeClr val="tx1"/>
                </a:solidFill>
                <a:latin typeface="Times New Roman" panose="02020603050405020304" pitchFamily="18" charset="0"/>
                <a:cs typeface="Times New Roman" panose="02020603050405020304" pitchFamily="18" charset="0"/>
              </a:rPr>
              <a:t>MSS</a:t>
            </a:r>
            <a:r>
              <a:rPr lang="zh-CN" altLang="en-US" sz="2800" b="0" dirty="0" smtClean="0">
                <a:solidFill>
                  <a:schemeClr val="tx1"/>
                </a:solidFill>
                <a:latin typeface="Times New Roman" panose="02020603050405020304" pitchFamily="18" charset="0"/>
                <a:cs typeface="Times New Roman" panose="02020603050405020304" pitchFamily="18" charset="0"/>
              </a:rPr>
              <a:t>。</a:t>
            </a:r>
            <a:endParaRPr lang="en-US" altLang="zh-CN" sz="2800" b="0" dirty="0" smtClean="0">
              <a:solidFill>
                <a:schemeClr val="tx1"/>
              </a:solidFill>
              <a:latin typeface="Times New Roman" panose="02020603050405020304" pitchFamily="18" charset="0"/>
              <a:cs typeface="Times New Roman" panose="02020603050405020304" pitchFamily="18" charset="0"/>
            </a:endParaRPr>
          </a:p>
          <a:p>
            <a:pPr algn="just">
              <a:spcBef>
                <a:spcPts val="600"/>
              </a:spcBef>
            </a:pPr>
            <a:r>
              <a:rPr lang="en-US" altLang="zh-CN" sz="2800" dirty="0" smtClean="0">
                <a:solidFill>
                  <a:srgbClr val="C00000"/>
                </a:solidFill>
              </a:rPr>
              <a:t>MSS </a:t>
            </a:r>
            <a:r>
              <a:rPr lang="en-US" altLang="zh-CN" sz="2800" dirty="0">
                <a:solidFill>
                  <a:srgbClr val="C00000"/>
                </a:solidFill>
              </a:rPr>
              <a:t>= TCP</a:t>
            </a:r>
            <a:r>
              <a:rPr lang="zh-CN" altLang="en-US" sz="2800" dirty="0">
                <a:solidFill>
                  <a:srgbClr val="C00000"/>
                </a:solidFill>
              </a:rPr>
              <a:t>报文长度 － </a:t>
            </a:r>
            <a:r>
              <a:rPr lang="en-US" altLang="zh-CN" sz="2800" dirty="0">
                <a:solidFill>
                  <a:srgbClr val="C00000"/>
                </a:solidFill>
              </a:rPr>
              <a:t>TCP</a:t>
            </a:r>
            <a:r>
              <a:rPr lang="zh-CN" altLang="en-US" sz="2800" dirty="0">
                <a:solidFill>
                  <a:srgbClr val="C00000"/>
                </a:solidFill>
              </a:rPr>
              <a:t>首部</a:t>
            </a:r>
            <a:r>
              <a:rPr lang="zh-CN" altLang="en-US" sz="2800" dirty="0" smtClean="0">
                <a:solidFill>
                  <a:srgbClr val="C00000"/>
                </a:solidFill>
              </a:rPr>
              <a:t>长度</a:t>
            </a:r>
            <a:endParaRPr lang="en-US" altLang="zh-CN" sz="2800" dirty="0" smtClean="0">
              <a:solidFill>
                <a:srgbClr val="C00000"/>
              </a:solidFill>
            </a:endParaRPr>
          </a:p>
          <a:p>
            <a:pPr algn="just">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填充字段，为了使整个首部长度是 </a:t>
            </a:r>
            <a:r>
              <a:rPr lang="en-US" altLang="zh-CN" sz="2800" b="0" dirty="0">
                <a:solidFill>
                  <a:schemeClr val="tx1"/>
                </a:solidFill>
                <a:latin typeface="Times New Roman" panose="02020603050405020304" pitchFamily="18" charset="0"/>
                <a:cs typeface="Times New Roman" panose="02020603050405020304" pitchFamily="18" charset="0"/>
              </a:rPr>
              <a:t>4 </a:t>
            </a:r>
            <a:r>
              <a:rPr lang="zh-CN" altLang="en-US" sz="2800" b="0" dirty="0">
                <a:solidFill>
                  <a:schemeClr val="tx1"/>
                </a:solidFill>
                <a:latin typeface="Times New Roman" panose="02020603050405020304" pitchFamily="18" charset="0"/>
                <a:cs typeface="Times New Roman" panose="02020603050405020304" pitchFamily="18" charset="0"/>
              </a:rPr>
              <a:t>字节的整数倍</a:t>
            </a:r>
            <a:r>
              <a:rPr lang="zh-CN" altLang="en-US" sz="2800" b="0" dirty="0" smtClean="0">
                <a:solidFill>
                  <a:schemeClr val="tx1"/>
                </a:solidFill>
                <a:latin typeface="Times New Roman" panose="02020603050405020304" pitchFamily="18" charset="0"/>
                <a:cs typeface="Times New Roman" panose="02020603050405020304" pitchFamily="18" charset="0"/>
              </a:rPr>
              <a:t>。</a:t>
            </a:r>
            <a:endParaRPr lang="zh-CN" altLang="en-US" sz="2800" b="0" dirty="0">
              <a:solidFill>
                <a:schemeClr val="tx1"/>
              </a:solidFill>
              <a:latin typeface="Times New Roman" panose="02020603050405020304" pitchFamily="18" charset="0"/>
              <a:cs typeface="Times New Roman" panose="02020603050405020304" pitchFamily="18" charset="0"/>
            </a:endParaRPr>
          </a:p>
        </p:txBody>
      </p:sp>
      <p:sp>
        <p:nvSpPr>
          <p:cNvPr id="67" name="矩形 66"/>
          <p:cNvSpPr/>
          <p:nvPr/>
        </p:nvSpPr>
        <p:spPr>
          <a:xfrm>
            <a:off x="205653" y="1372690"/>
            <a:ext cx="8706119" cy="5466204"/>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41355456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6.4.3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连接管理</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grpSp>
        <p:nvGrpSpPr>
          <p:cNvPr id="2" name="组合 1"/>
          <p:cNvGrpSpPr/>
          <p:nvPr/>
        </p:nvGrpSpPr>
        <p:grpSpPr>
          <a:xfrm>
            <a:off x="652268" y="1587378"/>
            <a:ext cx="7661068" cy="4374476"/>
            <a:chOff x="1392920" y="2134966"/>
            <a:chExt cx="5466249" cy="3573463"/>
          </a:xfrm>
        </p:grpSpPr>
        <p:pic>
          <p:nvPicPr>
            <p:cNvPr id="24" name="Picture 4" descr="整套电脑-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20582" y="2134966"/>
              <a:ext cx="76993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5" descr="整套电脑-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89232" y="2134966"/>
              <a:ext cx="76993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Line 7"/>
            <p:cNvSpPr>
              <a:spLocks noChangeShapeType="1"/>
            </p:cNvSpPr>
            <p:nvPr/>
          </p:nvSpPr>
          <p:spPr bwMode="auto">
            <a:xfrm>
              <a:off x="2993607" y="2927129"/>
              <a:ext cx="0" cy="2781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Line 8"/>
            <p:cNvSpPr>
              <a:spLocks noChangeShapeType="1"/>
            </p:cNvSpPr>
            <p:nvPr/>
          </p:nvSpPr>
          <p:spPr bwMode="auto">
            <a:xfrm>
              <a:off x="6667082" y="2927129"/>
              <a:ext cx="0" cy="2781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Line 9"/>
            <p:cNvSpPr>
              <a:spLocks noChangeShapeType="1"/>
            </p:cNvSpPr>
            <p:nvPr/>
          </p:nvSpPr>
          <p:spPr bwMode="auto">
            <a:xfrm>
              <a:off x="2993607" y="3622454"/>
              <a:ext cx="3673475" cy="0"/>
            </a:xfrm>
            <a:prstGeom prst="line">
              <a:avLst/>
            </a:prstGeom>
            <a:noFill/>
            <a:ln w="9525">
              <a:solidFill>
                <a:schemeClr val="tx1"/>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sz="28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Line 10"/>
            <p:cNvSpPr>
              <a:spLocks noChangeShapeType="1"/>
            </p:cNvSpPr>
            <p:nvPr/>
          </p:nvSpPr>
          <p:spPr bwMode="auto">
            <a:xfrm>
              <a:off x="2993607" y="5476654"/>
              <a:ext cx="3673475" cy="0"/>
            </a:xfrm>
            <a:prstGeom prst="line">
              <a:avLst/>
            </a:prstGeom>
            <a:noFill/>
            <a:ln w="9525">
              <a:solidFill>
                <a:schemeClr val="tx1"/>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sz="28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Line 11"/>
            <p:cNvSpPr>
              <a:spLocks noChangeShapeType="1"/>
            </p:cNvSpPr>
            <p:nvPr/>
          </p:nvSpPr>
          <p:spPr bwMode="auto">
            <a:xfrm flipH="1">
              <a:off x="2993607" y="4549554"/>
              <a:ext cx="3673475" cy="0"/>
            </a:xfrm>
            <a:prstGeom prst="line">
              <a:avLst/>
            </a:prstGeom>
            <a:noFill/>
            <a:ln w="9525">
              <a:solidFill>
                <a:schemeClr val="tx1"/>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sz="28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Text Box 12"/>
            <p:cNvSpPr txBox="1">
              <a:spLocks noChangeArrowheads="1"/>
            </p:cNvSpPr>
            <p:nvPr/>
          </p:nvSpPr>
          <p:spPr bwMode="auto">
            <a:xfrm>
              <a:off x="3283894" y="3158904"/>
              <a:ext cx="26924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en-US" sz="2800" dirty="0">
                  <a:solidFill>
                    <a:srgbClr val="C00000"/>
                  </a:solidFill>
                  <a:ea typeface="微软雅黑" panose="020B0503020204020204" pitchFamily="34" charset="-122"/>
                  <a:cs typeface="Times New Roman" panose="02020603050405020304" pitchFamily="18" charset="0"/>
                </a:rPr>
                <a:t>SYN = 1</a:t>
              </a:r>
              <a:r>
                <a:rPr lang="zh-CN" altLang="en-US" sz="2800" dirty="0">
                  <a:solidFill>
                    <a:schemeClr val="tx1"/>
                  </a:solidFill>
                  <a:ea typeface="微软雅黑" panose="020B0503020204020204" pitchFamily="34" charset="-122"/>
                  <a:cs typeface="Times New Roman" panose="02020603050405020304" pitchFamily="18" charset="0"/>
                </a:rPr>
                <a:t>, Seq = x</a:t>
              </a:r>
            </a:p>
          </p:txBody>
        </p:sp>
        <p:sp>
          <p:nvSpPr>
            <p:cNvPr id="33" name="Text Box 13"/>
            <p:cNvSpPr txBox="1">
              <a:spLocks noChangeArrowheads="1"/>
            </p:cNvSpPr>
            <p:nvPr/>
          </p:nvSpPr>
          <p:spPr bwMode="auto">
            <a:xfrm>
              <a:off x="3238082" y="3622454"/>
              <a:ext cx="318452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sv-SE" altLang="en-US" sz="2800" dirty="0">
                  <a:solidFill>
                    <a:srgbClr val="C00000"/>
                  </a:solidFill>
                  <a:ea typeface="微软雅黑" panose="020B0503020204020204" pitchFamily="34" charset="-122"/>
                  <a:cs typeface="Times New Roman" panose="02020603050405020304" pitchFamily="18" charset="0"/>
                </a:rPr>
                <a:t>ACK = 1</a:t>
              </a:r>
              <a:r>
                <a:rPr lang="sv-SE" altLang="en-US" sz="2800" dirty="0">
                  <a:solidFill>
                    <a:schemeClr val="tx1"/>
                  </a:solidFill>
                  <a:ea typeface="微软雅黑" panose="020B0503020204020204" pitchFamily="34" charset="-122"/>
                  <a:cs typeface="Times New Roman" panose="02020603050405020304" pitchFamily="18" charset="0"/>
                </a:rPr>
                <a:t>, A</a:t>
              </a:r>
              <a:r>
                <a:rPr lang="zh-CN" altLang="en-US" sz="2800" dirty="0">
                  <a:solidFill>
                    <a:schemeClr val="tx1"/>
                  </a:solidFill>
                  <a:ea typeface="微软雅黑" panose="020B0503020204020204" pitchFamily="34" charset="-122"/>
                  <a:cs typeface="Times New Roman" panose="02020603050405020304" pitchFamily="18" charset="0"/>
                </a:rPr>
                <a:t>ck</a:t>
              </a:r>
              <a:r>
                <a:rPr lang="sv-SE" altLang="en-US" sz="2800" dirty="0">
                  <a:solidFill>
                    <a:schemeClr val="tx1"/>
                  </a:solidFill>
                  <a:ea typeface="微软雅黑" panose="020B0503020204020204" pitchFamily="34" charset="-122"/>
                  <a:cs typeface="Times New Roman" panose="02020603050405020304" pitchFamily="18" charset="0"/>
                </a:rPr>
                <a:t> = x + 1</a:t>
              </a:r>
            </a:p>
            <a:p>
              <a:pPr algn="just" eaLnBrk="1" hangingPunct="1">
                <a:spcBef>
                  <a:spcPct val="50000"/>
                </a:spcBef>
              </a:pPr>
              <a:r>
                <a:rPr lang="sv-SE" altLang="en-US" sz="2800" dirty="0">
                  <a:solidFill>
                    <a:srgbClr val="C00000"/>
                  </a:solidFill>
                  <a:ea typeface="微软雅黑" panose="020B0503020204020204" pitchFamily="34" charset="-122"/>
                  <a:cs typeface="Times New Roman" panose="02020603050405020304" pitchFamily="18" charset="0"/>
                </a:rPr>
                <a:t>SYN = 1</a:t>
              </a:r>
              <a:r>
                <a:rPr lang="sv-SE" altLang="en-US" sz="2800" dirty="0">
                  <a:solidFill>
                    <a:schemeClr val="tx1"/>
                  </a:solidFill>
                  <a:ea typeface="微软雅黑" panose="020B0503020204020204" pitchFamily="34" charset="-122"/>
                  <a:cs typeface="Times New Roman" panose="02020603050405020304" pitchFamily="18" charset="0"/>
                </a:rPr>
                <a:t>, S</a:t>
              </a:r>
              <a:r>
                <a:rPr lang="zh-CN" altLang="en-US" sz="2800" dirty="0">
                  <a:solidFill>
                    <a:schemeClr val="tx1"/>
                  </a:solidFill>
                  <a:ea typeface="微软雅黑" panose="020B0503020204020204" pitchFamily="34" charset="-122"/>
                  <a:cs typeface="Times New Roman" panose="02020603050405020304" pitchFamily="18" charset="0"/>
                </a:rPr>
                <a:t>eq</a:t>
              </a:r>
              <a:r>
                <a:rPr lang="sv-SE" altLang="en-US" sz="2800" dirty="0">
                  <a:solidFill>
                    <a:schemeClr val="tx1"/>
                  </a:solidFill>
                  <a:ea typeface="微软雅黑" panose="020B0503020204020204" pitchFamily="34" charset="-122"/>
                  <a:cs typeface="Times New Roman" panose="02020603050405020304" pitchFamily="18" charset="0"/>
                </a:rPr>
                <a:t> = y</a:t>
              </a:r>
              <a:endParaRPr lang="zh-CN" altLang="en-US" sz="2800" dirty="0">
                <a:solidFill>
                  <a:schemeClr val="tx1"/>
                </a:solidFill>
                <a:ea typeface="微软雅黑" panose="020B0503020204020204" pitchFamily="34" charset="-122"/>
                <a:cs typeface="Times New Roman" panose="02020603050405020304" pitchFamily="18" charset="0"/>
              </a:endParaRPr>
            </a:p>
          </p:txBody>
        </p:sp>
        <p:sp>
          <p:nvSpPr>
            <p:cNvPr id="34" name="Text Box 14"/>
            <p:cNvSpPr txBox="1">
              <a:spLocks noChangeArrowheads="1"/>
            </p:cNvSpPr>
            <p:nvPr/>
          </p:nvSpPr>
          <p:spPr bwMode="auto">
            <a:xfrm>
              <a:off x="3199916" y="4549554"/>
              <a:ext cx="26924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sv-SE" altLang="en-US" sz="2800" dirty="0">
                  <a:solidFill>
                    <a:srgbClr val="C00000"/>
                  </a:solidFill>
                  <a:ea typeface="微软雅黑" panose="020B0503020204020204" pitchFamily="34" charset="-122"/>
                  <a:cs typeface="Times New Roman" panose="02020603050405020304" pitchFamily="18" charset="0"/>
                </a:rPr>
                <a:t>ACK</a:t>
              </a:r>
              <a:r>
                <a:rPr lang="zh-CN" altLang="en-US" sz="2800" dirty="0">
                  <a:solidFill>
                    <a:srgbClr val="C00000"/>
                  </a:solidFill>
                  <a:ea typeface="微软雅黑" panose="020B0503020204020204" pitchFamily="34" charset="-122"/>
                  <a:cs typeface="Times New Roman" panose="02020603050405020304" pitchFamily="18" charset="0"/>
                </a:rPr>
                <a:t> = 1</a:t>
              </a:r>
              <a:r>
                <a:rPr lang="zh-CN" altLang="en-US" sz="2800" dirty="0">
                  <a:solidFill>
                    <a:schemeClr val="tx1"/>
                  </a:solidFill>
                  <a:ea typeface="微软雅黑" panose="020B0503020204020204" pitchFamily="34" charset="-122"/>
                  <a:cs typeface="Times New Roman" panose="02020603050405020304" pitchFamily="18" charset="0"/>
                </a:rPr>
                <a:t>, Seq = </a:t>
              </a:r>
              <a:r>
                <a:rPr lang="sv-SE" altLang="en-US" sz="2800" dirty="0">
                  <a:solidFill>
                    <a:schemeClr val="tx1"/>
                  </a:solidFill>
                  <a:ea typeface="微软雅黑" panose="020B0503020204020204" pitchFamily="34" charset="-122"/>
                  <a:cs typeface="Times New Roman" panose="02020603050405020304" pitchFamily="18" charset="0"/>
                </a:rPr>
                <a:t>x + 1</a:t>
              </a:r>
            </a:p>
            <a:p>
              <a:pPr algn="just" eaLnBrk="1" hangingPunct="1">
                <a:spcBef>
                  <a:spcPct val="50000"/>
                </a:spcBef>
              </a:pPr>
              <a:r>
                <a:rPr lang="zh-CN" altLang="en-US" sz="2800" dirty="0">
                  <a:solidFill>
                    <a:schemeClr val="tx1"/>
                  </a:solidFill>
                  <a:ea typeface="微软雅黑" panose="020B0503020204020204" pitchFamily="34" charset="-122"/>
                  <a:cs typeface="Times New Roman" panose="02020603050405020304" pitchFamily="18" charset="0"/>
                </a:rPr>
                <a:t>        </a:t>
              </a:r>
              <a:r>
                <a:rPr lang="zh-CN" altLang="en-US" sz="2800" dirty="0" smtClean="0">
                  <a:solidFill>
                    <a:schemeClr val="tx1"/>
                  </a:solidFill>
                  <a:ea typeface="微软雅黑" panose="020B0503020204020204" pitchFamily="34" charset="-122"/>
                  <a:cs typeface="Times New Roman" panose="02020603050405020304" pitchFamily="18" charset="0"/>
                </a:rPr>
                <a:t>         </a:t>
              </a:r>
              <a:r>
                <a:rPr lang="sv-SE" altLang="en-US" sz="2800" dirty="0" smtClean="0">
                  <a:solidFill>
                    <a:schemeClr val="tx1"/>
                  </a:solidFill>
                  <a:ea typeface="微软雅黑" panose="020B0503020204020204" pitchFamily="34" charset="-122"/>
                  <a:cs typeface="Times New Roman" panose="02020603050405020304" pitchFamily="18" charset="0"/>
                </a:rPr>
                <a:t>A</a:t>
              </a:r>
              <a:r>
                <a:rPr lang="zh-CN" altLang="en-US" sz="2800" dirty="0">
                  <a:solidFill>
                    <a:schemeClr val="tx1"/>
                  </a:solidFill>
                  <a:ea typeface="微软雅黑" panose="020B0503020204020204" pitchFamily="34" charset="-122"/>
                  <a:cs typeface="Times New Roman" panose="02020603050405020304" pitchFamily="18" charset="0"/>
                </a:rPr>
                <a:t>ck</a:t>
              </a:r>
              <a:r>
                <a:rPr lang="sv-SE" altLang="en-US" sz="2800" dirty="0">
                  <a:solidFill>
                    <a:schemeClr val="tx1"/>
                  </a:solidFill>
                  <a:ea typeface="微软雅黑" panose="020B0503020204020204" pitchFamily="34" charset="-122"/>
                  <a:cs typeface="Times New Roman" panose="02020603050405020304" pitchFamily="18" charset="0"/>
                </a:rPr>
                <a:t> = y + 1</a:t>
              </a:r>
              <a:endParaRPr lang="zh-CN" altLang="en-US" sz="2800" dirty="0">
                <a:solidFill>
                  <a:schemeClr val="tx1"/>
                </a:solidFill>
                <a:ea typeface="微软雅黑" panose="020B0503020204020204" pitchFamily="34" charset="-122"/>
                <a:cs typeface="Times New Roman" panose="02020603050405020304" pitchFamily="18" charset="0"/>
              </a:endParaRPr>
            </a:p>
          </p:txBody>
        </p:sp>
        <p:sp>
          <p:nvSpPr>
            <p:cNvPr id="35" name="Text Box 15"/>
            <p:cNvSpPr txBox="1">
              <a:spLocks noChangeArrowheads="1"/>
            </p:cNvSpPr>
            <p:nvPr/>
          </p:nvSpPr>
          <p:spPr bwMode="auto">
            <a:xfrm>
              <a:off x="1392920" y="3071591"/>
              <a:ext cx="1412771" cy="148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en-US" sz="2800" dirty="0">
                  <a:solidFill>
                    <a:srgbClr val="C00000"/>
                  </a:solidFill>
                  <a:latin typeface="微软雅黑" panose="020B0503020204020204" pitchFamily="34" charset="-122"/>
                  <a:ea typeface="微软雅黑" panose="020B0503020204020204" pitchFamily="34" charset="-122"/>
                </a:rPr>
                <a:t>玫红</a:t>
              </a:r>
              <a:r>
                <a:rPr lang="zh-CN" sz="2800" dirty="0">
                  <a:solidFill>
                    <a:srgbClr val="C00000"/>
                  </a:solidFill>
                  <a:latin typeface="微软雅黑" panose="020B0503020204020204" pitchFamily="34" charset="-122"/>
                  <a:ea typeface="微软雅黑" panose="020B0503020204020204" pitchFamily="34" charset="-122"/>
                </a:rPr>
                <a:t>色</a:t>
              </a:r>
              <a:r>
                <a:rPr lang="zh-CN" sz="2800" dirty="0" smtClean="0">
                  <a:solidFill>
                    <a:srgbClr val="C00000"/>
                  </a:solidFill>
                  <a:latin typeface="微软雅黑" panose="020B0503020204020204" pitchFamily="34" charset="-122"/>
                  <a:ea typeface="微软雅黑" panose="020B0503020204020204" pitchFamily="34" charset="-122"/>
                </a:rPr>
                <a:t>代表</a:t>
              </a:r>
              <a:endParaRPr lang="zh-CN" sz="2800" dirty="0">
                <a:solidFill>
                  <a:srgbClr val="C00000"/>
                </a:solidFill>
                <a:latin typeface="微软雅黑" panose="020B0503020204020204" pitchFamily="34" charset="-122"/>
                <a:ea typeface="微软雅黑" panose="020B0503020204020204" pitchFamily="34" charset="-122"/>
              </a:endParaRPr>
            </a:p>
            <a:p>
              <a:pPr algn="just" eaLnBrk="1" hangingPunct="1">
                <a:spcBef>
                  <a:spcPct val="50000"/>
                </a:spcBef>
              </a:pPr>
              <a:r>
                <a:rPr lang="zh-CN" sz="2800" dirty="0">
                  <a:solidFill>
                    <a:srgbClr val="C00000"/>
                  </a:solidFill>
                  <a:latin typeface="微软雅黑" panose="020B0503020204020204" pitchFamily="34" charset="-122"/>
                  <a:ea typeface="微软雅黑" panose="020B0503020204020204" pitchFamily="34" charset="-122"/>
                </a:rPr>
                <a:t>是标志位的</a:t>
              </a:r>
            </a:p>
            <a:p>
              <a:pPr algn="just" eaLnBrk="1" hangingPunct="1">
                <a:spcBef>
                  <a:spcPct val="50000"/>
                </a:spcBef>
              </a:pPr>
              <a:r>
                <a:rPr lang="zh-CN" sz="2800" dirty="0">
                  <a:solidFill>
                    <a:srgbClr val="C00000"/>
                  </a:solidFill>
                  <a:latin typeface="微软雅黑" panose="020B0503020204020204" pitchFamily="34" charset="-122"/>
                  <a:ea typeface="微软雅黑" panose="020B0503020204020204" pitchFamily="34" charset="-122"/>
                </a:rPr>
                <a:t>置位情况</a:t>
              </a:r>
            </a:p>
          </p:txBody>
        </p:sp>
      </p:grpSp>
      <p:sp>
        <p:nvSpPr>
          <p:cNvPr id="36"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三次握手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205653" y="1461484"/>
            <a:ext cx="8706119" cy="4744252"/>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1882727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传输层作用</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608792"/>
            <a:ext cx="8345643" cy="4770537"/>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zh-CN" altLang="en-US" sz="2800" b="0" dirty="0">
                <a:solidFill>
                  <a:schemeClr val="tx1"/>
                </a:solidFill>
              </a:rPr>
              <a:t>传输层又称为</a:t>
            </a:r>
            <a:r>
              <a:rPr lang="zh-CN" altLang="en-US" sz="2800" dirty="0">
                <a:solidFill>
                  <a:schemeClr val="tx1"/>
                </a:solidFill>
              </a:rPr>
              <a:t>运输层</a:t>
            </a:r>
            <a:r>
              <a:rPr lang="zh-CN" altLang="en-US" sz="2800" b="0" dirty="0">
                <a:solidFill>
                  <a:schemeClr val="tx1"/>
                </a:solidFill>
              </a:rPr>
              <a:t>，位于应用层和网络层之间，是分层网络体系结构的核心部分。</a:t>
            </a:r>
          </a:p>
          <a:p>
            <a:pPr algn="just">
              <a:lnSpc>
                <a:spcPct val="150000"/>
              </a:lnSpc>
              <a:spcBef>
                <a:spcPts val="600"/>
              </a:spcBef>
            </a:pPr>
            <a:r>
              <a:rPr lang="zh-CN" altLang="en-US" sz="2800" b="0" dirty="0" smtClean="0">
                <a:solidFill>
                  <a:schemeClr val="tx1"/>
                </a:solidFill>
              </a:rPr>
              <a:t>传输</a:t>
            </a:r>
            <a:r>
              <a:rPr lang="zh-CN" altLang="en-US" sz="2800" b="0" dirty="0">
                <a:solidFill>
                  <a:schemeClr val="tx1"/>
                </a:solidFill>
              </a:rPr>
              <a:t>层的作用是在</a:t>
            </a:r>
            <a:r>
              <a:rPr lang="zh-CN" altLang="en-US" sz="2800" dirty="0">
                <a:solidFill>
                  <a:srgbClr val="C00000"/>
                </a:solidFill>
              </a:rPr>
              <a:t>通信子网</a:t>
            </a:r>
            <a:r>
              <a:rPr lang="zh-CN" altLang="en-US" sz="2800" b="0" dirty="0">
                <a:solidFill>
                  <a:schemeClr val="tx1"/>
                </a:solidFill>
              </a:rPr>
              <a:t>提供的服务的基础上，为应用层提供有效的、合理的传输服务。使高层用户在相互通信时</a:t>
            </a:r>
            <a:r>
              <a:rPr lang="zh-CN" altLang="en-US" sz="2800" dirty="0">
                <a:solidFill>
                  <a:srgbClr val="C00000"/>
                </a:solidFill>
              </a:rPr>
              <a:t>不必</a:t>
            </a:r>
            <a:r>
              <a:rPr lang="zh-CN" altLang="en-US" sz="2800" b="0" dirty="0">
                <a:solidFill>
                  <a:schemeClr val="tx1"/>
                </a:solidFill>
              </a:rPr>
              <a:t>关心通信子网实现细节和具体服务质量。 </a:t>
            </a:r>
          </a:p>
          <a:p>
            <a:pPr algn="just">
              <a:lnSpc>
                <a:spcPct val="150000"/>
              </a:lnSpc>
              <a:spcBef>
                <a:spcPts val="600"/>
              </a:spcBef>
            </a:pPr>
            <a:endParaRPr lang="zh-CN" altLang="en-US" sz="2800" b="0" dirty="0">
              <a:solidFill>
                <a:schemeClr val="tx1"/>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37" name="燕尾形 36"/>
          <p:cNvSpPr/>
          <p:nvPr/>
        </p:nvSpPr>
        <p:spPr>
          <a:xfrm>
            <a:off x="603137" y="203200"/>
            <a:ext cx="155949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8"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3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传输服务</a:t>
            </a:r>
            <a:endParaRPr lang="zh-CN" altLang="en-US" sz="1200" b="1" dirty="0">
              <a:solidFill>
                <a:schemeClr val="bg1"/>
              </a:solidFill>
            </a:endParaRPr>
          </a:p>
        </p:txBody>
      </p:sp>
      <p:sp>
        <p:nvSpPr>
          <p:cNvPr id="40"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41"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UDP</a:t>
            </a:r>
            <a:r>
              <a:rPr lang="zh-CN" altLang="en-US" sz="1200" b="1" dirty="0" smtClean="0"/>
              <a:t>协议</a:t>
            </a:r>
            <a:endParaRPr lang="zh-CN" altLang="en-US" sz="1200" b="1" dirty="0"/>
          </a:p>
        </p:txBody>
      </p:sp>
      <p:sp>
        <p:nvSpPr>
          <p:cNvPr id="18" name="矩形 17"/>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6.4.3  TCP</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rPr>
              <a:t>连接管理</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4"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握手释放</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5" name="Picture 4" descr="整套电脑-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69757" y="1837523"/>
            <a:ext cx="949928" cy="951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5" descr="整套电脑-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02600" y="1873440"/>
            <a:ext cx="949928" cy="951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Line 7"/>
          <p:cNvSpPr>
            <a:spLocks noChangeShapeType="1"/>
          </p:cNvSpPr>
          <p:nvPr/>
        </p:nvSpPr>
        <p:spPr bwMode="auto">
          <a:xfrm>
            <a:off x="2733448" y="2794810"/>
            <a:ext cx="0" cy="31658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Line 8"/>
          <p:cNvSpPr>
            <a:spLocks noChangeShapeType="1"/>
          </p:cNvSpPr>
          <p:nvPr/>
        </p:nvSpPr>
        <p:spPr bwMode="auto">
          <a:xfrm>
            <a:off x="6274626" y="2794810"/>
            <a:ext cx="0" cy="31658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Line 9"/>
          <p:cNvSpPr>
            <a:spLocks noChangeShapeType="1"/>
          </p:cNvSpPr>
          <p:nvPr/>
        </p:nvSpPr>
        <p:spPr bwMode="auto">
          <a:xfrm>
            <a:off x="2733448" y="3336434"/>
            <a:ext cx="3541179" cy="0"/>
          </a:xfrm>
          <a:prstGeom prst="line">
            <a:avLst/>
          </a:prstGeom>
          <a:noFill/>
          <a:ln w="9525">
            <a:solidFill>
              <a:schemeClr val="tx1"/>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Line 10"/>
          <p:cNvSpPr>
            <a:spLocks noChangeShapeType="1"/>
          </p:cNvSpPr>
          <p:nvPr/>
        </p:nvSpPr>
        <p:spPr bwMode="auto">
          <a:xfrm flipH="1" flipV="1">
            <a:off x="2733448" y="4787756"/>
            <a:ext cx="3541179" cy="0"/>
          </a:xfrm>
          <a:prstGeom prst="line">
            <a:avLst/>
          </a:prstGeom>
          <a:noFill/>
          <a:ln w="9525">
            <a:solidFill>
              <a:schemeClr val="tx1"/>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Line 11"/>
          <p:cNvSpPr>
            <a:spLocks noChangeShapeType="1"/>
          </p:cNvSpPr>
          <p:nvPr/>
        </p:nvSpPr>
        <p:spPr bwMode="auto">
          <a:xfrm flipH="1">
            <a:off x="2733448" y="4061142"/>
            <a:ext cx="3541179" cy="0"/>
          </a:xfrm>
          <a:prstGeom prst="line">
            <a:avLst/>
          </a:prstGeom>
          <a:noFill/>
          <a:ln w="9525">
            <a:solidFill>
              <a:schemeClr val="tx1"/>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Text Box 12"/>
          <p:cNvSpPr txBox="1">
            <a:spLocks noChangeArrowheads="1"/>
          </p:cNvSpPr>
          <p:nvPr/>
        </p:nvSpPr>
        <p:spPr bwMode="auto">
          <a:xfrm>
            <a:off x="3013530" y="2972172"/>
            <a:ext cx="2789070" cy="42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en-US" sz="2400" dirty="0">
                <a:solidFill>
                  <a:srgbClr val="C00000"/>
                </a:solidFill>
                <a:ea typeface="微软雅黑" panose="020B0503020204020204" pitchFamily="34" charset="-122"/>
                <a:cs typeface="Times New Roman" panose="02020603050405020304" pitchFamily="18" charset="0"/>
              </a:rPr>
              <a:t>FIN = 1</a:t>
            </a:r>
            <a:r>
              <a:rPr lang="zh-CN" altLang="en-US" sz="2400" dirty="0">
                <a:solidFill>
                  <a:schemeClr val="tx1"/>
                </a:solidFill>
                <a:ea typeface="微软雅黑" panose="020B0503020204020204" pitchFamily="34" charset="-122"/>
                <a:cs typeface="Times New Roman" panose="02020603050405020304" pitchFamily="18" charset="0"/>
              </a:rPr>
              <a:t>, Seq = m</a:t>
            </a:r>
          </a:p>
        </p:txBody>
      </p:sp>
      <p:sp>
        <p:nvSpPr>
          <p:cNvPr id="34" name="Text Box 13"/>
          <p:cNvSpPr txBox="1">
            <a:spLocks noChangeArrowheads="1"/>
          </p:cNvSpPr>
          <p:nvPr/>
        </p:nvSpPr>
        <p:spPr bwMode="auto">
          <a:xfrm>
            <a:off x="2970441" y="3698788"/>
            <a:ext cx="3417785" cy="392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sv-SE" altLang="en-US" sz="2400" dirty="0">
                <a:solidFill>
                  <a:srgbClr val="C00000"/>
                </a:solidFill>
                <a:ea typeface="微软雅黑" panose="020B0503020204020204" pitchFamily="34" charset="-122"/>
                <a:cs typeface="Times New Roman" panose="02020603050405020304" pitchFamily="18" charset="0"/>
              </a:rPr>
              <a:t>ACK = 1</a:t>
            </a:r>
            <a:r>
              <a:rPr lang="sv-SE" altLang="en-US" sz="2400" dirty="0">
                <a:solidFill>
                  <a:schemeClr val="tx1"/>
                </a:solidFill>
                <a:ea typeface="微软雅黑" panose="020B0503020204020204" pitchFamily="34" charset="-122"/>
                <a:cs typeface="Times New Roman" panose="02020603050405020304" pitchFamily="18" charset="0"/>
              </a:rPr>
              <a:t>, A</a:t>
            </a:r>
            <a:r>
              <a:rPr lang="zh-CN" altLang="en-US" sz="2400" dirty="0">
                <a:solidFill>
                  <a:schemeClr val="tx1"/>
                </a:solidFill>
                <a:ea typeface="微软雅黑" panose="020B0503020204020204" pitchFamily="34" charset="-122"/>
                <a:cs typeface="Times New Roman" panose="02020603050405020304" pitchFamily="18" charset="0"/>
              </a:rPr>
              <a:t>ck</a:t>
            </a:r>
            <a:r>
              <a:rPr lang="sv-SE" altLang="en-US" sz="2400" dirty="0">
                <a:solidFill>
                  <a:schemeClr val="tx1"/>
                </a:solidFill>
                <a:ea typeface="微软雅黑" panose="020B0503020204020204" pitchFamily="34" charset="-122"/>
                <a:cs typeface="Times New Roman" panose="02020603050405020304" pitchFamily="18" charset="0"/>
              </a:rPr>
              <a:t> = m + 1</a:t>
            </a:r>
            <a:endParaRPr lang="zh-CN" altLang="en-US" sz="2400" dirty="0">
              <a:solidFill>
                <a:schemeClr val="tx1"/>
              </a:solidFill>
              <a:ea typeface="微软雅黑" panose="020B0503020204020204" pitchFamily="34" charset="-122"/>
              <a:cs typeface="Times New Roman" panose="02020603050405020304" pitchFamily="18" charset="0"/>
            </a:endParaRPr>
          </a:p>
        </p:txBody>
      </p:sp>
      <p:sp>
        <p:nvSpPr>
          <p:cNvPr id="35" name="Text Box 14"/>
          <p:cNvSpPr txBox="1">
            <a:spLocks noChangeArrowheads="1"/>
          </p:cNvSpPr>
          <p:nvPr/>
        </p:nvSpPr>
        <p:spPr bwMode="auto">
          <a:xfrm>
            <a:off x="2958689" y="4061142"/>
            <a:ext cx="3202338" cy="726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en-US" sz="2400" dirty="0">
                <a:solidFill>
                  <a:srgbClr val="C00000"/>
                </a:solidFill>
                <a:ea typeface="微软雅黑" panose="020B0503020204020204" pitchFamily="34" charset="-122"/>
                <a:cs typeface="Times New Roman" panose="02020603050405020304" pitchFamily="18" charset="0"/>
              </a:rPr>
              <a:t>FIN = 1</a:t>
            </a:r>
            <a:r>
              <a:rPr lang="zh-CN" altLang="en-US" sz="2400" dirty="0">
                <a:solidFill>
                  <a:schemeClr val="tx1"/>
                </a:solidFill>
                <a:ea typeface="微软雅黑" panose="020B0503020204020204" pitchFamily="34" charset="-122"/>
                <a:cs typeface="Times New Roman" panose="02020603050405020304" pitchFamily="18" charset="0"/>
              </a:rPr>
              <a:t>,  Seq = n </a:t>
            </a:r>
          </a:p>
          <a:p>
            <a:pPr eaLnBrk="1" hangingPunct="1"/>
            <a:r>
              <a:rPr lang="zh-CN" altLang="en-US" sz="2400" dirty="0">
                <a:solidFill>
                  <a:schemeClr val="tx1"/>
                </a:solidFill>
                <a:ea typeface="微软雅黑" panose="020B0503020204020204" pitchFamily="34" charset="-122"/>
                <a:cs typeface="Times New Roman" panose="02020603050405020304" pitchFamily="18" charset="0"/>
              </a:rPr>
              <a:t>       </a:t>
            </a:r>
            <a:r>
              <a:rPr lang="zh-CN" altLang="en-US" sz="2400" dirty="0" smtClean="0">
                <a:solidFill>
                  <a:schemeClr val="tx1"/>
                </a:solidFill>
                <a:ea typeface="微软雅黑" panose="020B0503020204020204" pitchFamily="34" charset="-122"/>
                <a:cs typeface="Times New Roman" panose="02020603050405020304" pitchFamily="18" charset="0"/>
              </a:rPr>
              <a:t>         A</a:t>
            </a:r>
            <a:r>
              <a:rPr lang="en-US" altLang="zh-CN" sz="2400" dirty="0" err="1" smtClean="0">
                <a:solidFill>
                  <a:schemeClr val="tx1"/>
                </a:solidFill>
                <a:ea typeface="微软雅黑" panose="020B0503020204020204" pitchFamily="34" charset="-122"/>
                <a:cs typeface="Times New Roman" panose="02020603050405020304" pitchFamily="18" charset="0"/>
              </a:rPr>
              <a:t>ck</a:t>
            </a:r>
            <a:r>
              <a:rPr lang="zh-CN" altLang="en-US" sz="2400" dirty="0" smtClean="0">
                <a:solidFill>
                  <a:schemeClr val="tx1"/>
                </a:solidFill>
                <a:ea typeface="微软雅黑" panose="020B0503020204020204" pitchFamily="34" charset="-122"/>
                <a:cs typeface="Times New Roman" panose="02020603050405020304" pitchFamily="18" charset="0"/>
              </a:rPr>
              <a:t> </a:t>
            </a:r>
            <a:r>
              <a:rPr lang="zh-CN" altLang="en-US" sz="2400" dirty="0">
                <a:solidFill>
                  <a:schemeClr val="tx1"/>
                </a:solidFill>
                <a:ea typeface="微软雅黑" panose="020B0503020204020204" pitchFamily="34" charset="-122"/>
                <a:cs typeface="Times New Roman" panose="02020603050405020304" pitchFamily="18" charset="0"/>
              </a:rPr>
              <a:t>= m + 1</a:t>
            </a:r>
          </a:p>
        </p:txBody>
      </p:sp>
      <p:sp>
        <p:nvSpPr>
          <p:cNvPr id="36" name="Line 15"/>
          <p:cNvSpPr>
            <a:spLocks noChangeShapeType="1"/>
          </p:cNvSpPr>
          <p:nvPr/>
        </p:nvSpPr>
        <p:spPr bwMode="auto">
          <a:xfrm flipV="1">
            <a:off x="2796123" y="5514372"/>
            <a:ext cx="3543138" cy="0"/>
          </a:xfrm>
          <a:prstGeom prst="line">
            <a:avLst/>
          </a:prstGeom>
          <a:noFill/>
          <a:ln w="9525">
            <a:solidFill>
              <a:schemeClr val="tx1"/>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Text Box 16"/>
          <p:cNvSpPr txBox="1">
            <a:spLocks noChangeArrowheads="1"/>
          </p:cNvSpPr>
          <p:nvPr/>
        </p:nvSpPr>
        <p:spPr bwMode="auto">
          <a:xfrm>
            <a:off x="2835296" y="4787756"/>
            <a:ext cx="3329648" cy="726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r>
              <a:rPr lang="zh-CN" altLang="en-US" sz="2400" dirty="0">
                <a:solidFill>
                  <a:srgbClr val="C00000"/>
                </a:solidFill>
                <a:ea typeface="微软雅黑" panose="020B0503020204020204" pitchFamily="34" charset="-122"/>
                <a:cs typeface="Times New Roman" panose="02020603050405020304" pitchFamily="18" charset="0"/>
              </a:rPr>
              <a:t>ACK = 1</a:t>
            </a:r>
            <a:r>
              <a:rPr lang="zh-CN" altLang="en-US" sz="2400" dirty="0">
                <a:solidFill>
                  <a:schemeClr val="tx1"/>
                </a:solidFill>
                <a:ea typeface="微软雅黑" panose="020B0503020204020204" pitchFamily="34" charset="-122"/>
                <a:cs typeface="Times New Roman" panose="02020603050405020304" pitchFamily="18" charset="0"/>
              </a:rPr>
              <a:t>, Seq = m + </a:t>
            </a:r>
            <a:r>
              <a:rPr lang="zh-CN" altLang="en-US" sz="2400" dirty="0" smtClean="0">
                <a:solidFill>
                  <a:schemeClr val="tx1"/>
                </a:solidFill>
                <a:ea typeface="微软雅黑" panose="020B0503020204020204" pitchFamily="34" charset="-122"/>
                <a:cs typeface="Times New Roman" panose="02020603050405020304" pitchFamily="18" charset="0"/>
              </a:rPr>
              <a:t>1</a:t>
            </a:r>
            <a:endParaRPr lang="en-US" altLang="zh-CN" sz="2400" dirty="0" smtClean="0">
              <a:solidFill>
                <a:schemeClr val="tx1"/>
              </a:solidFill>
              <a:ea typeface="微软雅黑" panose="020B0503020204020204" pitchFamily="34" charset="-122"/>
              <a:cs typeface="Times New Roman" panose="02020603050405020304" pitchFamily="18" charset="0"/>
            </a:endParaRPr>
          </a:p>
          <a:p>
            <a:pPr algn="just" eaLnBrk="1" hangingPunct="1"/>
            <a:r>
              <a:rPr lang="en-US" altLang="zh-CN" sz="2400" dirty="0">
                <a:solidFill>
                  <a:schemeClr val="tx1"/>
                </a:solidFill>
                <a:ea typeface="微软雅黑" panose="020B0503020204020204" pitchFamily="34" charset="-122"/>
                <a:cs typeface="Times New Roman" panose="02020603050405020304" pitchFamily="18" charset="0"/>
              </a:rPr>
              <a:t> </a:t>
            </a:r>
            <a:r>
              <a:rPr lang="en-US" altLang="zh-CN" sz="2400" dirty="0" smtClean="0">
                <a:solidFill>
                  <a:schemeClr val="tx1"/>
                </a:solidFill>
                <a:ea typeface="微软雅黑" panose="020B0503020204020204" pitchFamily="34" charset="-122"/>
                <a:cs typeface="Times New Roman" panose="02020603050405020304" pitchFamily="18" charset="0"/>
              </a:rPr>
              <a:t>                 </a:t>
            </a:r>
            <a:r>
              <a:rPr lang="zh-CN" altLang="en-US" sz="2400" dirty="0" smtClean="0">
                <a:solidFill>
                  <a:schemeClr val="tx1"/>
                </a:solidFill>
                <a:ea typeface="微软雅黑" panose="020B0503020204020204" pitchFamily="34" charset="-122"/>
                <a:cs typeface="Times New Roman" panose="02020603050405020304" pitchFamily="18" charset="0"/>
              </a:rPr>
              <a:t>Ack </a:t>
            </a:r>
            <a:r>
              <a:rPr lang="zh-CN" altLang="en-US" sz="2400" dirty="0">
                <a:solidFill>
                  <a:schemeClr val="tx1"/>
                </a:solidFill>
                <a:ea typeface="微软雅黑" panose="020B0503020204020204" pitchFamily="34" charset="-122"/>
                <a:cs typeface="Times New Roman" panose="02020603050405020304" pitchFamily="18" charset="0"/>
              </a:rPr>
              <a:t>= n + 1</a:t>
            </a:r>
          </a:p>
        </p:txBody>
      </p:sp>
      <p:sp>
        <p:nvSpPr>
          <p:cNvPr id="38" name="AutoShape 17"/>
          <p:cNvSpPr>
            <a:spLocks/>
          </p:cNvSpPr>
          <p:nvPr/>
        </p:nvSpPr>
        <p:spPr bwMode="auto">
          <a:xfrm>
            <a:off x="2324097" y="2972172"/>
            <a:ext cx="236992" cy="1272053"/>
          </a:xfrm>
          <a:prstGeom prst="leftBrace">
            <a:avLst>
              <a:gd name="adj1" fmla="val 4593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sz="2400">
              <a:ea typeface="微软雅黑" panose="020B0503020204020204" pitchFamily="34" charset="-122"/>
              <a:cs typeface="Times New Roman" panose="02020603050405020304" pitchFamily="18" charset="0"/>
            </a:endParaRPr>
          </a:p>
        </p:txBody>
      </p:sp>
      <p:sp>
        <p:nvSpPr>
          <p:cNvPr id="39" name="AutoShape 18"/>
          <p:cNvSpPr>
            <a:spLocks/>
          </p:cNvSpPr>
          <p:nvPr/>
        </p:nvSpPr>
        <p:spPr bwMode="auto">
          <a:xfrm flipH="1">
            <a:off x="6339261" y="4244226"/>
            <a:ext cx="235034" cy="1270146"/>
          </a:xfrm>
          <a:prstGeom prst="leftBrace">
            <a:avLst>
              <a:gd name="adj1" fmla="val 462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sz="2400">
              <a:ea typeface="微软雅黑" panose="020B0503020204020204" pitchFamily="34" charset="-122"/>
              <a:cs typeface="Times New Roman" panose="02020603050405020304" pitchFamily="18" charset="0"/>
            </a:endParaRPr>
          </a:p>
        </p:txBody>
      </p:sp>
      <p:sp>
        <p:nvSpPr>
          <p:cNvPr id="40" name="Text Box 19"/>
          <p:cNvSpPr txBox="1">
            <a:spLocks noChangeArrowheads="1"/>
          </p:cNvSpPr>
          <p:nvPr/>
        </p:nvSpPr>
        <p:spPr bwMode="auto">
          <a:xfrm>
            <a:off x="81481" y="3336434"/>
            <a:ext cx="2007582" cy="322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sz="2400" dirty="0">
                <a:solidFill>
                  <a:schemeClr val="tx1"/>
                </a:solidFill>
                <a:ea typeface="微软雅黑" panose="020B0503020204020204" pitchFamily="34" charset="-122"/>
                <a:cs typeface="Times New Roman" panose="02020603050405020304" pitchFamily="18" charset="0"/>
              </a:rPr>
              <a:t>半关闭状态</a:t>
            </a:r>
          </a:p>
        </p:txBody>
      </p:sp>
      <p:sp>
        <p:nvSpPr>
          <p:cNvPr id="41" name="Text Box 20"/>
          <p:cNvSpPr txBox="1">
            <a:spLocks noChangeArrowheads="1"/>
          </p:cNvSpPr>
          <p:nvPr/>
        </p:nvSpPr>
        <p:spPr bwMode="auto">
          <a:xfrm>
            <a:off x="6811287" y="4787756"/>
            <a:ext cx="2332713" cy="343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sz="2400">
                <a:solidFill>
                  <a:schemeClr val="tx1"/>
                </a:solidFill>
                <a:ea typeface="微软雅黑" panose="020B0503020204020204" pitchFamily="34" charset="-122"/>
                <a:cs typeface="Times New Roman" panose="02020603050405020304" pitchFamily="18" charset="0"/>
              </a:rPr>
              <a:t>双向关闭状态</a:t>
            </a:r>
          </a:p>
        </p:txBody>
      </p:sp>
      <p:sp>
        <p:nvSpPr>
          <p:cNvPr id="42" name="矩形 41"/>
          <p:cNvSpPr/>
          <p:nvPr/>
        </p:nvSpPr>
        <p:spPr>
          <a:xfrm>
            <a:off x="172017" y="1627762"/>
            <a:ext cx="8739756"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39253884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6.4.3  TCP</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rPr>
              <a:t>连接管理</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590686"/>
            <a:ext cx="8345643" cy="4047262"/>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将连接可能处在的状态及各状态可能发生的变迁，画成状态转移图的形式，称为</a:t>
            </a:r>
            <a:r>
              <a:rPr lang="zh-CN" altLang="en-US" sz="2800" dirty="0">
                <a:solidFill>
                  <a:srgbClr val="C00000"/>
                </a:solidFill>
              </a:rPr>
              <a:t>有限状态机</a:t>
            </a:r>
            <a:r>
              <a:rPr lang="zh-CN" altLang="en-US" sz="2800" b="0" dirty="0">
                <a:solidFill>
                  <a:schemeClr val="tx1"/>
                </a:solidFill>
                <a:latin typeface="Times New Roman" panose="02020603050405020304" pitchFamily="18" charset="0"/>
                <a:cs typeface="Times New Roman" panose="02020603050405020304" pitchFamily="18" charset="0"/>
              </a:rPr>
              <a:t>。</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图中每一个方框即</a:t>
            </a: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可能具有的状态，方框中的字是</a:t>
            </a: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标准使用的状态名；状态之间的箭头表示可能发生的状态变迁，箭头旁边的字表示变迁的原因，或状态变迁后又出现的动作。</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4"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有限状态机</a:t>
            </a:r>
          </a:p>
        </p:txBody>
      </p:sp>
      <p:sp>
        <p:nvSpPr>
          <p:cNvPr id="25" name="矩形 2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8814258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6.4.3  TCP</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rPr>
              <a:t>连接管理</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4"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有限状态机</a:t>
            </a:r>
          </a:p>
        </p:txBody>
      </p:sp>
      <p:grpSp>
        <p:nvGrpSpPr>
          <p:cNvPr id="25" name="组合 24"/>
          <p:cNvGrpSpPr/>
          <p:nvPr/>
        </p:nvGrpSpPr>
        <p:grpSpPr>
          <a:xfrm>
            <a:off x="1153318" y="1461483"/>
            <a:ext cx="6837363" cy="5297170"/>
            <a:chOff x="758825" y="236538"/>
            <a:chExt cx="6837363" cy="6621462"/>
          </a:xfrm>
          <a:noFill/>
        </p:grpSpPr>
        <p:sp>
          <p:nvSpPr>
            <p:cNvPr id="26" name="Rectangle 3"/>
            <p:cNvSpPr>
              <a:spLocks noChangeArrowheads="1"/>
            </p:cNvSpPr>
            <p:nvPr/>
          </p:nvSpPr>
          <p:spPr bwMode="auto">
            <a:xfrm>
              <a:off x="758825" y="4575175"/>
              <a:ext cx="4192588" cy="2263775"/>
            </a:xfrm>
            <a:prstGeom prst="rect">
              <a:avLst/>
            </a:prstGeom>
            <a:grp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7" name="Rectangle 4"/>
            <p:cNvSpPr>
              <a:spLocks noChangeArrowheads="1"/>
            </p:cNvSpPr>
            <p:nvPr/>
          </p:nvSpPr>
          <p:spPr bwMode="auto">
            <a:xfrm>
              <a:off x="5186363" y="3632200"/>
              <a:ext cx="1454150" cy="2012950"/>
            </a:xfrm>
            <a:prstGeom prst="rect">
              <a:avLst/>
            </a:prstGeom>
            <a:grp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8" name="Line 5"/>
            <p:cNvSpPr>
              <a:spLocks noChangeShapeType="1"/>
            </p:cNvSpPr>
            <p:nvPr/>
          </p:nvSpPr>
          <p:spPr bwMode="auto">
            <a:xfrm rot="5400000" flipV="1">
              <a:off x="4795838" y="3336925"/>
              <a:ext cx="0" cy="1095375"/>
            </a:xfrm>
            <a:prstGeom prst="line">
              <a:avLst/>
            </a:prstGeom>
            <a:grpFill/>
            <a:ln w="57150">
              <a:solidFill>
                <a:schemeClr val="tx1"/>
              </a:solidFill>
              <a:prstDash val="sysDot"/>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6"/>
            <p:cNvSpPr>
              <a:spLocks noChangeArrowheads="1"/>
            </p:cNvSpPr>
            <p:nvPr/>
          </p:nvSpPr>
          <p:spPr bwMode="auto">
            <a:xfrm>
              <a:off x="3232150" y="236538"/>
              <a:ext cx="781050" cy="252412"/>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dirty="0">
                  <a:solidFill>
                    <a:schemeClr val="tx1"/>
                  </a:solidFill>
                  <a:ea typeface="宋体" panose="02010600030101010101" pitchFamily="2" charset="-122"/>
                </a:rPr>
                <a:t>CLOSED</a:t>
              </a:r>
            </a:p>
          </p:txBody>
        </p:sp>
        <p:sp>
          <p:nvSpPr>
            <p:cNvPr id="31" name="Rectangle 7"/>
            <p:cNvSpPr>
              <a:spLocks noChangeArrowheads="1"/>
            </p:cNvSpPr>
            <p:nvPr/>
          </p:nvSpPr>
          <p:spPr bwMode="auto">
            <a:xfrm>
              <a:off x="2919413" y="3759200"/>
              <a:ext cx="1328737" cy="25082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a:solidFill>
                    <a:schemeClr val="tx1"/>
                  </a:solidFill>
                  <a:ea typeface="宋体" panose="02010600030101010101" pitchFamily="2" charset="-122"/>
                </a:rPr>
                <a:t>ESTABLISHED</a:t>
              </a:r>
            </a:p>
          </p:txBody>
        </p:sp>
        <p:sp>
          <p:nvSpPr>
            <p:cNvPr id="32" name="Rectangle 8"/>
            <p:cNvSpPr>
              <a:spLocks noChangeArrowheads="1"/>
            </p:cNvSpPr>
            <p:nvPr/>
          </p:nvSpPr>
          <p:spPr bwMode="auto">
            <a:xfrm>
              <a:off x="3232150" y="1243013"/>
              <a:ext cx="781050" cy="252412"/>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a:solidFill>
                    <a:schemeClr val="tx1"/>
                  </a:solidFill>
                  <a:ea typeface="宋体" panose="02010600030101010101" pitchFamily="2" charset="-122"/>
                </a:rPr>
                <a:t>LISTEN</a:t>
              </a:r>
            </a:p>
          </p:txBody>
        </p:sp>
        <p:sp>
          <p:nvSpPr>
            <p:cNvPr id="33" name="Rectangle 9"/>
            <p:cNvSpPr>
              <a:spLocks noChangeArrowheads="1"/>
            </p:cNvSpPr>
            <p:nvPr/>
          </p:nvSpPr>
          <p:spPr bwMode="auto">
            <a:xfrm>
              <a:off x="5303838" y="3759200"/>
              <a:ext cx="1250950" cy="25082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a:solidFill>
                    <a:schemeClr val="tx1"/>
                  </a:solidFill>
                  <a:ea typeface="宋体" panose="02010600030101010101" pitchFamily="2" charset="-122"/>
                </a:rPr>
                <a:t>CLOSE_WAIT</a:t>
              </a:r>
            </a:p>
          </p:txBody>
        </p:sp>
        <p:sp>
          <p:nvSpPr>
            <p:cNvPr id="34" name="Rectangle 10"/>
            <p:cNvSpPr>
              <a:spLocks noChangeArrowheads="1"/>
            </p:cNvSpPr>
            <p:nvPr/>
          </p:nvSpPr>
          <p:spPr bwMode="auto">
            <a:xfrm>
              <a:off x="808038" y="4891088"/>
              <a:ext cx="1093787" cy="25082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a:solidFill>
                    <a:schemeClr val="tx1"/>
                  </a:solidFill>
                  <a:ea typeface="宋体" panose="02010600030101010101" pitchFamily="2" charset="-122"/>
                </a:rPr>
                <a:t>FIN_WAIT_1</a:t>
              </a:r>
            </a:p>
          </p:txBody>
        </p:sp>
        <p:sp>
          <p:nvSpPr>
            <p:cNvPr id="35" name="Rectangle 11"/>
            <p:cNvSpPr>
              <a:spLocks noChangeArrowheads="1"/>
            </p:cNvSpPr>
            <p:nvPr/>
          </p:nvSpPr>
          <p:spPr bwMode="auto">
            <a:xfrm>
              <a:off x="808038" y="2312988"/>
              <a:ext cx="1093787" cy="25082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a:solidFill>
                    <a:schemeClr val="tx1"/>
                  </a:solidFill>
                  <a:ea typeface="宋体" panose="02010600030101010101" pitchFamily="2" charset="-122"/>
                </a:rPr>
                <a:t>SYN_RCVD</a:t>
              </a:r>
            </a:p>
          </p:txBody>
        </p:sp>
        <p:sp>
          <p:nvSpPr>
            <p:cNvPr id="36" name="Rectangle 12"/>
            <p:cNvSpPr>
              <a:spLocks noChangeArrowheads="1"/>
            </p:cNvSpPr>
            <p:nvPr/>
          </p:nvSpPr>
          <p:spPr bwMode="auto">
            <a:xfrm>
              <a:off x="808038" y="6337300"/>
              <a:ext cx="1093787" cy="25082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a:solidFill>
                    <a:schemeClr val="tx1"/>
                  </a:solidFill>
                  <a:ea typeface="宋体" panose="02010600030101010101" pitchFamily="2" charset="-122"/>
                </a:rPr>
                <a:t>FIN_WAIT_2</a:t>
              </a:r>
            </a:p>
          </p:txBody>
        </p:sp>
        <p:sp>
          <p:nvSpPr>
            <p:cNvPr id="37" name="Rectangle 13"/>
            <p:cNvSpPr>
              <a:spLocks noChangeArrowheads="1"/>
            </p:cNvSpPr>
            <p:nvPr/>
          </p:nvSpPr>
          <p:spPr bwMode="auto">
            <a:xfrm>
              <a:off x="3192463" y="4891088"/>
              <a:ext cx="860425" cy="25082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a:solidFill>
                    <a:schemeClr val="tx1"/>
                  </a:solidFill>
                  <a:ea typeface="宋体" panose="02010600030101010101" pitchFamily="2" charset="-122"/>
                </a:rPr>
                <a:t>CLOSING</a:t>
              </a:r>
            </a:p>
          </p:txBody>
        </p:sp>
        <p:sp>
          <p:nvSpPr>
            <p:cNvPr id="38" name="Rectangle 14"/>
            <p:cNvSpPr>
              <a:spLocks noChangeArrowheads="1"/>
            </p:cNvSpPr>
            <p:nvPr/>
          </p:nvSpPr>
          <p:spPr bwMode="auto">
            <a:xfrm>
              <a:off x="3074988" y="6337300"/>
              <a:ext cx="1095375" cy="25082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a:solidFill>
                    <a:schemeClr val="tx1"/>
                  </a:solidFill>
                  <a:ea typeface="宋体" panose="02010600030101010101" pitchFamily="2" charset="-122"/>
                </a:rPr>
                <a:t>TIME_WAIT</a:t>
              </a:r>
            </a:p>
          </p:txBody>
        </p:sp>
        <p:sp>
          <p:nvSpPr>
            <p:cNvPr id="39" name="Rectangle 15"/>
            <p:cNvSpPr>
              <a:spLocks noChangeArrowheads="1"/>
            </p:cNvSpPr>
            <p:nvPr/>
          </p:nvSpPr>
          <p:spPr bwMode="auto">
            <a:xfrm>
              <a:off x="5421313" y="2312988"/>
              <a:ext cx="1016000" cy="25082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a:solidFill>
                    <a:schemeClr val="tx1"/>
                  </a:solidFill>
                  <a:ea typeface="宋体" panose="02010600030101010101" pitchFamily="2" charset="-122"/>
                </a:rPr>
                <a:t>SYN_SENT</a:t>
              </a:r>
            </a:p>
          </p:txBody>
        </p:sp>
        <p:sp>
          <p:nvSpPr>
            <p:cNvPr id="40" name="Rectangle 16"/>
            <p:cNvSpPr>
              <a:spLocks noChangeArrowheads="1"/>
            </p:cNvSpPr>
            <p:nvPr/>
          </p:nvSpPr>
          <p:spPr bwMode="auto">
            <a:xfrm>
              <a:off x="5381625" y="5267325"/>
              <a:ext cx="1095375" cy="252413"/>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1400">
                  <a:solidFill>
                    <a:schemeClr val="tx1"/>
                  </a:solidFill>
                  <a:ea typeface="宋体" panose="02010600030101010101" pitchFamily="2" charset="-122"/>
                </a:rPr>
                <a:t>LAST_ACK</a:t>
              </a:r>
            </a:p>
          </p:txBody>
        </p:sp>
        <p:sp>
          <p:nvSpPr>
            <p:cNvPr id="41" name="Line 17"/>
            <p:cNvSpPr>
              <a:spLocks noChangeShapeType="1"/>
            </p:cNvSpPr>
            <p:nvPr/>
          </p:nvSpPr>
          <p:spPr bwMode="auto">
            <a:xfrm>
              <a:off x="3857625" y="488950"/>
              <a:ext cx="2071688" cy="1824038"/>
            </a:xfrm>
            <a:prstGeom prst="line">
              <a:avLst/>
            </a:prstGeom>
            <a:grpFill/>
            <a:ln w="57150">
              <a:solidFill>
                <a:srgbClr val="C000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42" name="Line 18"/>
            <p:cNvSpPr>
              <a:spLocks noChangeShapeType="1"/>
            </p:cNvSpPr>
            <p:nvPr/>
          </p:nvSpPr>
          <p:spPr bwMode="auto">
            <a:xfrm flipH="1">
              <a:off x="3935413" y="2563813"/>
              <a:ext cx="1603375" cy="1195387"/>
            </a:xfrm>
            <a:prstGeom prst="line">
              <a:avLst/>
            </a:prstGeom>
            <a:grpFill/>
            <a:ln w="57150">
              <a:solidFill>
                <a:srgbClr val="C000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43" name="Line 19"/>
            <p:cNvSpPr>
              <a:spLocks noChangeShapeType="1"/>
            </p:cNvSpPr>
            <p:nvPr/>
          </p:nvSpPr>
          <p:spPr bwMode="auto">
            <a:xfrm flipH="1">
              <a:off x="1668463" y="4010025"/>
              <a:ext cx="1563687" cy="881063"/>
            </a:xfrm>
            <a:prstGeom prst="line">
              <a:avLst/>
            </a:prstGeom>
            <a:grpFill/>
            <a:ln w="57150">
              <a:solidFill>
                <a:srgbClr val="C000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44" name="Line 20"/>
            <p:cNvSpPr>
              <a:spLocks noChangeShapeType="1"/>
            </p:cNvSpPr>
            <p:nvPr/>
          </p:nvSpPr>
          <p:spPr bwMode="auto">
            <a:xfrm flipH="1">
              <a:off x="1335088" y="5141913"/>
              <a:ext cx="0" cy="1195387"/>
            </a:xfrm>
            <a:prstGeom prst="line">
              <a:avLst/>
            </a:prstGeom>
            <a:grpFill/>
            <a:ln w="57150">
              <a:solidFill>
                <a:srgbClr val="C000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45" name="Line 21"/>
            <p:cNvSpPr>
              <a:spLocks noChangeShapeType="1"/>
            </p:cNvSpPr>
            <p:nvPr/>
          </p:nvSpPr>
          <p:spPr bwMode="auto">
            <a:xfrm>
              <a:off x="1900238" y="6462713"/>
              <a:ext cx="1179512" cy="0"/>
            </a:xfrm>
            <a:prstGeom prst="line">
              <a:avLst/>
            </a:prstGeom>
            <a:grpFill/>
            <a:ln w="57150">
              <a:solidFill>
                <a:srgbClr val="C000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46" name="Line 22"/>
            <p:cNvSpPr>
              <a:spLocks noChangeShapeType="1"/>
            </p:cNvSpPr>
            <p:nvPr/>
          </p:nvSpPr>
          <p:spPr bwMode="auto">
            <a:xfrm>
              <a:off x="3460750" y="498475"/>
              <a:ext cx="6350" cy="736600"/>
            </a:xfrm>
            <a:prstGeom prst="line">
              <a:avLst/>
            </a:prstGeom>
            <a:grpFill/>
            <a:ln w="57150">
              <a:solidFill>
                <a:srgbClr val="333399"/>
              </a:solidFill>
              <a:prstDash val="sysDot"/>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23"/>
            <p:cNvSpPr>
              <a:spLocks noChangeShapeType="1"/>
            </p:cNvSpPr>
            <p:nvPr/>
          </p:nvSpPr>
          <p:spPr bwMode="auto">
            <a:xfrm flipH="1">
              <a:off x="1158875" y="1306513"/>
              <a:ext cx="2073275" cy="1006475"/>
            </a:xfrm>
            <a:prstGeom prst="line">
              <a:avLst/>
            </a:prstGeom>
            <a:grpFill/>
            <a:ln w="57150">
              <a:solidFill>
                <a:schemeClr val="tx1"/>
              </a:solidFill>
              <a:prstDash val="sysDot"/>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24"/>
            <p:cNvSpPr>
              <a:spLocks noChangeShapeType="1"/>
            </p:cNvSpPr>
            <p:nvPr/>
          </p:nvSpPr>
          <p:spPr bwMode="auto">
            <a:xfrm>
              <a:off x="1589088" y="2563813"/>
              <a:ext cx="1720850" cy="1195387"/>
            </a:xfrm>
            <a:prstGeom prst="line">
              <a:avLst/>
            </a:prstGeom>
            <a:grpFill/>
            <a:ln w="57150">
              <a:solidFill>
                <a:schemeClr val="tx1"/>
              </a:solidFill>
              <a:prstDash val="sysDot"/>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25"/>
            <p:cNvSpPr>
              <a:spLocks noChangeShapeType="1"/>
            </p:cNvSpPr>
            <p:nvPr/>
          </p:nvSpPr>
          <p:spPr bwMode="auto">
            <a:xfrm>
              <a:off x="6046788" y="4010025"/>
              <a:ext cx="0" cy="1257300"/>
            </a:xfrm>
            <a:prstGeom prst="line">
              <a:avLst/>
            </a:prstGeom>
            <a:grpFill/>
            <a:ln w="57150">
              <a:solidFill>
                <a:schemeClr val="tx1"/>
              </a:solidFill>
              <a:prstDash val="sysDot"/>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未知"/>
            <p:cNvSpPr>
              <a:spLocks/>
            </p:cNvSpPr>
            <p:nvPr/>
          </p:nvSpPr>
          <p:spPr bwMode="auto">
            <a:xfrm>
              <a:off x="6484938" y="5386388"/>
              <a:ext cx="1111250" cy="6350"/>
            </a:xfrm>
            <a:custGeom>
              <a:avLst/>
              <a:gdLst>
                <a:gd name="T0" fmla="*/ 0 w 682"/>
                <a:gd name="T1" fmla="*/ 6350 h 5"/>
                <a:gd name="T2" fmla="*/ 1111250 w 682"/>
                <a:gd name="T3" fmla="*/ 0 h 5"/>
                <a:gd name="T4" fmla="*/ 0 60000 65536"/>
                <a:gd name="T5" fmla="*/ 0 60000 65536"/>
              </a:gdLst>
              <a:ahLst/>
              <a:cxnLst>
                <a:cxn ang="T4">
                  <a:pos x="T0" y="T1"/>
                </a:cxn>
                <a:cxn ang="T5">
                  <a:pos x="T2" y="T3"/>
                </a:cxn>
              </a:cxnLst>
              <a:rect l="0" t="0" r="r" b="b"/>
              <a:pathLst>
                <a:path w="682" h="5">
                  <a:moveTo>
                    <a:pt x="0" y="5"/>
                  </a:moveTo>
                  <a:lnTo>
                    <a:pt x="682" y="0"/>
                  </a:lnTo>
                </a:path>
              </a:pathLst>
            </a:custGeom>
            <a:grpFill/>
            <a:ln w="57150" cmpd="sng">
              <a:solidFill>
                <a:schemeClr val="tx1"/>
              </a:solidFill>
              <a:prstDash val="sysDot"/>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27"/>
            <p:cNvSpPr>
              <a:spLocks noChangeShapeType="1"/>
            </p:cNvSpPr>
            <p:nvPr/>
          </p:nvSpPr>
          <p:spPr bwMode="auto">
            <a:xfrm>
              <a:off x="1335088" y="2563813"/>
              <a:ext cx="0" cy="2327275"/>
            </a:xfrm>
            <a:prstGeom prst="line">
              <a:avLst/>
            </a:prstGeom>
            <a:grpFill/>
            <a:ln w="9525">
              <a:solidFill>
                <a:schemeClr val="tx1"/>
              </a:solidFill>
              <a:round/>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28"/>
            <p:cNvSpPr>
              <a:spLocks noChangeShapeType="1"/>
            </p:cNvSpPr>
            <p:nvPr/>
          </p:nvSpPr>
          <p:spPr bwMode="auto">
            <a:xfrm>
              <a:off x="3622675" y="5141913"/>
              <a:ext cx="0" cy="1195387"/>
            </a:xfrm>
            <a:prstGeom prst="line">
              <a:avLst/>
            </a:prstGeom>
            <a:grpFill/>
            <a:ln w="9525">
              <a:solidFill>
                <a:schemeClr val="tx1"/>
              </a:solidFill>
              <a:round/>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29"/>
            <p:cNvSpPr>
              <a:spLocks noChangeShapeType="1"/>
            </p:cNvSpPr>
            <p:nvPr/>
          </p:nvSpPr>
          <p:spPr bwMode="auto">
            <a:xfrm rot="16200000">
              <a:off x="2543969" y="4372769"/>
              <a:ext cx="1587" cy="1285875"/>
            </a:xfrm>
            <a:prstGeom prst="line">
              <a:avLst/>
            </a:prstGeom>
            <a:grpFill/>
            <a:ln w="9525">
              <a:solidFill>
                <a:schemeClr val="tx1"/>
              </a:solidFill>
              <a:round/>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未知"/>
            <p:cNvSpPr>
              <a:spLocks/>
            </p:cNvSpPr>
            <p:nvPr/>
          </p:nvSpPr>
          <p:spPr bwMode="auto">
            <a:xfrm>
              <a:off x="6430963" y="2443163"/>
              <a:ext cx="1147762" cy="1587"/>
            </a:xfrm>
            <a:custGeom>
              <a:avLst/>
              <a:gdLst>
                <a:gd name="T0" fmla="*/ 0 w 704"/>
                <a:gd name="T1" fmla="*/ 1587 h 1"/>
                <a:gd name="T2" fmla="*/ 1147762 w 704"/>
                <a:gd name="T3" fmla="*/ 0 h 1"/>
                <a:gd name="T4" fmla="*/ 0 60000 65536"/>
                <a:gd name="T5" fmla="*/ 0 60000 65536"/>
              </a:gdLst>
              <a:ahLst/>
              <a:cxnLst>
                <a:cxn ang="T4">
                  <a:pos x="T0" y="T1"/>
                </a:cxn>
                <a:cxn ang="T5">
                  <a:pos x="T2" y="T3"/>
                </a:cxn>
              </a:cxnLst>
              <a:rect l="0" t="0" r="r" b="b"/>
              <a:pathLst>
                <a:path w="704" h="1">
                  <a:moveTo>
                    <a:pt x="0" y="1"/>
                  </a:moveTo>
                  <a:lnTo>
                    <a:pt x="704" y="0"/>
                  </a:lnTo>
                </a:path>
              </a:pathLst>
            </a:custGeom>
            <a:grpFill/>
            <a:ln w="9525" cmpd="sng">
              <a:solidFill>
                <a:schemeClr val="tx1"/>
              </a:solidFill>
              <a:round/>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31"/>
            <p:cNvSpPr>
              <a:spLocks noChangeShapeType="1"/>
            </p:cNvSpPr>
            <p:nvPr/>
          </p:nvSpPr>
          <p:spPr bwMode="auto">
            <a:xfrm rot="5400000" flipH="1">
              <a:off x="3681413" y="652463"/>
              <a:ext cx="0" cy="3575050"/>
            </a:xfrm>
            <a:prstGeom prst="line">
              <a:avLst/>
            </a:prstGeom>
            <a:grpFill/>
            <a:ln w="9525">
              <a:solidFill>
                <a:schemeClr val="tx1"/>
              </a:solidFill>
              <a:round/>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32"/>
            <p:cNvSpPr>
              <a:spLocks noChangeShapeType="1"/>
            </p:cNvSpPr>
            <p:nvPr/>
          </p:nvSpPr>
          <p:spPr bwMode="auto">
            <a:xfrm rot="16200000">
              <a:off x="1882775" y="958850"/>
              <a:ext cx="876300" cy="1822450"/>
            </a:xfrm>
            <a:prstGeom prst="line">
              <a:avLst/>
            </a:prstGeom>
            <a:grpFill/>
            <a:ln w="9525">
              <a:solidFill>
                <a:schemeClr val="tx1"/>
              </a:solidFill>
              <a:round/>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33"/>
            <p:cNvSpPr>
              <a:spLocks noChangeShapeType="1"/>
            </p:cNvSpPr>
            <p:nvPr/>
          </p:nvSpPr>
          <p:spPr bwMode="auto">
            <a:xfrm>
              <a:off x="1668463" y="5141913"/>
              <a:ext cx="1563687" cy="1195387"/>
            </a:xfrm>
            <a:prstGeom prst="line">
              <a:avLst/>
            </a:prstGeom>
            <a:grpFill/>
            <a:ln w="9525">
              <a:solidFill>
                <a:schemeClr val="tx1"/>
              </a:solidFill>
              <a:round/>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Text Box 34"/>
            <p:cNvSpPr txBox="1">
              <a:spLocks noChangeArrowheads="1"/>
            </p:cNvSpPr>
            <p:nvPr/>
          </p:nvSpPr>
          <p:spPr bwMode="auto">
            <a:xfrm>
              <a:off x="5518150" y="2554288"/>
              <a:ext cx="895350" cy="30638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主动打开</a:t>
              </a:r>
            </a:p>
          </p:txBody>
        </p:sp>
        <p:sp>
          <p:nvSpPr>
            <p:cNvPr id="59" name="Text Box 35"/>
            <p:cNvSpPr txBox="1">
              <a:spLocks noChangeArrowheads="1"/>
            </p:cNvSpPr>
            <p:nvPr/>
          </p:nvSpPr>
          <p:spPr bwMode="auto">
            <a:xfrm>
              <a:off x="3194050" y="1495425"/>
              <a:ext cx="895350" cy="306388"/>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被动打开</a:t>
              </a:r>
            </a:p>
          </p:txBody>
        </p:sp>
        <p:sp>
          <p:nvSpPr>
            <p:cNvPr id="60" name="Text Box 36"/>
            <p:cNvSpPr txBox="1">
              <a:spLocks noChangeArrowheads="1"/>
            </p:cNvSpPr>
            <p:nvPr/>
          </p:nvSpPr>
          <p:spPr bwMode="auto">
            <a:xfrm>
              <a:off x="5421313" y="3359150"/>
              <a:ext cx="895350" cy="306388"/>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被动关闭</a:t>
              </a:r>
            </a:p>
          </p:txBody>
        </p:sp>
        <p:sp>
          <p:nvSpPr>
            <p:cNvPr id="61" name="Text Box 37"/>
            <p:cNvSpPr txBox="1">
              <a:spLocks noChangeArrowheads="1"/>
            </p:cNvSpPr>
            <p:nvPr/>
          </p:nvSpPr>
          <p:spPr bwMode="auto">
            <a:xfrm>
              <a:off x="3095625" y="4260850"/>
              <a:ext cx="895350" cy="304800"/>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主动关闭</a:t>
              </a:r>
            </a:p>
          </p:txBody>
        </p:sp>
        <p:sp>
          <p:nvSpPr>
            <p:cNvPr id="62" name="Text Box 39"/>
            <p:cNvSpPr txBox="1">
              <a:spLocks noChangeArrowheads="1"/>
            </p:cNvSpPr>
            <p:nvPr/>
          </p:nvSpPr>
          <p:spPr bwMode="auto">
            <a:xfrm>
              <a:off x="2525713" y="592138"/>
              <a:ext cx="895350" cy="30638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被动打开</a:t>
              </a:r>
            </a:p>
          </p:txBody>
        </p:sp>
        <p:sp>
          <p:nvSpPr>
            <p:cNvPr id="63" name="Text Box 40"/>
            <p:cNvSpPr txBox="1">
              <a:spLocks noChangeArrowheads="1"/>
            </p:cNvSpPr>
            <p:nvPr/>
          </p:nvSpPr>
          <p:spPr bwMode="auto">
            <a:xfrm>
              <a:off x="4556125" y="717550"/>
              <a:ext cx="1028700"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主动打开</a:t>
              </a:r>
            </a:p>
            <a:p>
              <a:pPr eaLnBrk="1" hangingPunct="1"/>
              <a:r>
                <a:rPr lang="zh-CN" altLang="zh-CN" sz="1400">
                  <a:solidFill>
                    <a:schemeClr val="tx1"/>
                  </a:solidFill>
                  <a:ea typeface="宋体" panose="02010600030101010101" pitchFamily="2" charset="-122"/>
                </a:rPr>
                <a:t>  </a:t>
              </a:r>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SYN</a:t>
              </a:r>
            </a:p>
          </p:txBody>
        </p:sp>
        <p:sp>
          <p:nvSpPr>
            <p:cNvPr id="64" name="Text Box 41"/>
            <p:cNvSpPr txBox="1">
              <a:spLocks noChangeArrowheads="1"/>
            </p:cNvSpPr>
            <p:nvPr/>
          </p:nvSpPr>
          <p:spPr bwMode="auto">
            <a:xfrm>
              <a:off x="3232150" y="2438400"/>
              <a:ext cx="895350" cy="306388"/>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同时打开</a:t>
              </a:r>
            </a:p>
          </p:txBody>
        </p:sp>
        <p:sp>
          <p:nvSpPr>
            <p:cNvPr id="65" name="Text Box 42"/>
            <p:cNvSpPr txBox="1">
              <a:spLocks noChangeArrowheads="1"/>
            </p:cNvSpPr>
            <p:nvPr/>
          </p:nvSpPr>
          <p:spPr bwMode="auto">
            <a:xfrm>
              <a:off x="2517775" y="2200275"/>
              <a:ext cx="2357438" cy="304800"/>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SYN</a:t>
              </a:r>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SYN, ACK</a:t>
              </a:r>
            </a:p>
          </p:txBody>
        </p:sp>
        <p:sp>
          <p:nvSpPr>
            <p:cNvPr id="66" name="Text Box 43"/>
            <p:cNvSpPr txBox="1">
              <a:spLocks noChangeArrowheads="1"/>
            </p:cNvSpPr>
            <p:nvPr/>
          </p:nvSpPr>
          <p:spPr bwMode="auto">
            <a:xfrm>
              <a:off x="2032000" y="2670175"/>
              <a:ext cx="979488" cy="304800"/>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ACK</a:t>
              </a:r>
            </a:p>
          </p:txBody>
        </p:sp>
        <p:sp>
          <p:nvSpPr>
            <p:cNvPr id="67" name="Text Box 44"/>
            <p:cNvSpPr txBox="1">
              <a:spLocks noChangeArrowheads="1"/>
            </p:cNvSpPr>
            <p:nvPr/>
          </p:nvSpPr>
          <p:spPr bwMode="auto">
            <a:xfrm>
              <a:off x="3116263" y="3338513"/>
              <a:ext cx="895350"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数据传送</a:t>
              </a:r>
            </a:p>
            <a:p>
              <a:pPr eaLnBrk="1" hangingPunct="1"/>
              <a:r>
                <a:rPr lang="zh-CN" altLang="zh-CN" sz="1400">
                  <a:solidFill>
                    <a:schemeClr val="tx1"/>
                  </a:solidFill>
                  <a:ea typeface="宋体" panose="02010600030101010101" pitchFamily="2" charset="-122"/>
                </a:rPr>
                <a:t>    </a:t>
              </a:r>
              <a:r>
                <a:rPr lang="zh-CN" sz="1400">
                  <a:solidFill>
                    <a:schemeClr val="tx1"/>
                  </a:solidFill>
                  <a:ea typeface="宋体" panose="02010600030101010101" pitchFamily="2" charset="-122"/>
                </a:rPr>
                <a:t>阶段</a:t>
              </a:r>
            </a:p>
          </p:txBody>
        </p:sp>
        <p:sp>
          <p:nvSpPr>
            <p:cNvPr id="68" name="Text Box 45"/>
            <p:cNvSpPr txBox="1">
              <a:spLocks noChangeArrowheads="1"/>
            </p:cNvSpPr>
            <p:nvPr/>
          </p:nvSpPr>
          <p:spPr bwMode="auto">
            <a:xfrm>
              <a:off x="5164138" y="4314825"/>
              <a:ext cx="890587"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1400">
                  <a:solidFill>
                    <a:schemeClr val="tx1"/>
                  </a:solidFill>
                  <a:ea typeface="宋体" panose="02010600030101010101" pitchFamily="2" charset="-122"/>
                </a:rPr>
                <a:t>   </a:t>
              </a:r>
              <a:r>
                <a:rPr lang="zh-CN" sz="1400">
                  <a:solidFill>
                    <a:schemeClr val="tx1"/>
                  </a:solidFill>
                  <a:ea typeface="宋体" panose="02010600030101010101" pitchFamily="2" charset="-122"/>
                </a:rPr>
                <a:t>关闭</a:t>
              </a:r>
            </a:p>
            <a:p>
              <a:pPr eaLnBrk="1" hangingPunct="1"/>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FIN</a:t>
              </a:r>
            </a:p>
          </p:txBody>
        </p:sp>
        <p:sp>
          <p:nvSpPr>
            <p:cNvPr id="69" name="Text Box 46"/>
            <p:cNvSpPr txBox="1">
              <a:spLocks noChangeArrowheads="1"/>
            </p:cNvSpPr>
            <p:nvPr/>
          </p:nvSpPr>
          <p:spPr bwMode="auto">
            <a:xfrm>
              <a:off x="1712913" y="3933825"/>
              <a:ext cx="890587"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1400">
                  <a:solidFill>
                    <a:schemeClr val="tx1"/>
                  </a:solidFill>
                  <a:ea typeface="宋体" panose="02010600030101010101" pitchFamily="2" charset="-122"/>
                </a:rPr>
                <a:t>   </a:t>
              </a:r>
              <a:r>
                <a:rPr lang="zh-CN" sz="1400">
                  <a:solidFill>
                    <a:schemeClr val="tx1"/>
                  </a:solidFill>
                  <a:ea typeface="宋体" panose="02010600030101010101" pitchFamily="2" charset="-122"/>
                </a:rPr>
                <a:t>关闭</a:t>
              </a:r>
            </a:p>
            <a:p>
              <a:pPr eaLnBrk="1" hangingPunct="1"/>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FIN</a:t>
              </a:r>
            </a:p>
          </p:txBody>
        </p:sp>
        <p:sp>
          <p:nvSpPr>
            <p:cNvPr id="70" name="Text Box 47"/>
            <p:cNvSpPr txBox="1">
              <a:spLocks noChangeArrowheads="1"/>
            </p:cNvSpPr>
            <p:nvPr/>
          </p:nvSpPr>
          <p:spPr bwMode="auto">
            <a:xfrm>
              <a:off x="1290638" y="3429000"/>
              <a:ext cx="890587"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1400">
                  <a:solidFill>
                    <a:schemeClr val="tx1"/>
                  </a:solidFill>
                  <a:ea typeface="宋体" panose="02010600030101010101" pitchFamily="2" charset="-122"/>
                </a:rPr>
                <a:t>   </a:t>
              </a:r>
              <a:r>
                <a:rPr lang="zh-CN" sz="1400">
                  <a:solidFill>
                    <a:schemeClr val="tx1"/>
                  </a:solidFill>
                  <a:ea typeface="宋体" panose="02010600030101010101" pitchFamily="2" charset="-122"/>
                </a:rPr>
                <a:t>关闭</a:t>
              </a:r>
            </a:p>
            <a:p>
              <a:pPr eaLnBrk="1" hangingPunct="1"/>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FIN</a:t>
              </a:r>
            </a:p>
          </p:txBody>
        </p:sp>
        <p:sp>
          <p:nvSpPr>
            <p:cNvPr id="71" name="Text Box 48"/>
            <p:cNvSpPr txBox="1">
              <a:spLocks noChangeArrowheads="1"/>
            </p:cNvSpPr>
            <p:nvPr/>
          </p:nvSpPr>
          <p:spPr bwMode="auto">
            <a:xfrm>
              <a:off x="2292350" y="1787525"/>
              <a:ext cx="930275" cy="304800"/>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RST</a:t>
              </a:r>
            </a:p>
          </p:txBody>
        </p:sp>
        <p:sp>
          <p:nvSpPr>
            <p:cNvPr id="72" name="Text Box 49"/>
            <p:cNvSpPr txBox="1">
              <a:spLocks noChangeArrowheads="1"/>
            </p:cNvSpPr>
            <p:nvPr/>
          </p:nvSpPr>
          <p:spPr bwMode="auto">
            <a:xfrm>
              <a:off x="1074738" y="1243013"/>
              <a:ext cx="1423987"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1400">
                  <a:solidFill>
                    <a:schemeClr val="tx1"/>
                  </a:solidFill>
                  <a:ea typeface="宋体" panose="02010600030101010101" pitchFamily="2" charset="-122"/>
                </a:rPr>
                <a:t>         </a:t>
              </a:r>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SYN</a:t>
              </a:r>
            </a:p>
            <a:p>
              <a:pPr eaLnBrk="1" hangingPunct="1"/>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SYN, ACK</a:t>
              </a:r>
            </a:p>
          </p:txBody>
        </p:sp>
        <p:sp>
          <p:nvSpPr>
            <p:cNvPr id="73" name="Text Box 50"/>
            <p:cNvSpPr txBox="1">
              <a:spLocks noChangeArrowheads="1"/>
            </p:cNvSpPr>
            <p:nvPr/>
          </p:nvSpPr>
          <p:spPr bwMode="auto">
            <a:xfrm>
              <a:off x="6567488" y="1916113"/>
              <a:ext cx="717550"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1400">
                  <a:solidFill>
                    <a:schemeClr val="tx1"/>
                  </a:solidFill>
                  <a:ea typeface="宋体" panose="02010600030101010101" pitchFamily="2" charset="-122"/>
                </a:rPr>
                <a:t>  </a:t>
              </a:r>
              <a:r>
                <a:rPr lang="zh-CN" sz="1400">
                  <a:solidFill>
                    <a:schemeClr val="tx1"/>
                  </a:solidFill>
                  <a:ea typeface="宋体" panose="02010600030101010101" pitchFamily="2" charset="-122"/>
                </a:rPr>
                <a:t>关闭</a:t>
              </a:r>
            </a:p>
            <a:p>
              <a:pPr eaLnBrk="1" hangingPunct="1"/>
              <a:r>
                <a:rPr lang="zh-CN" sz="1400">
                  <a:solidFill>
                    <a:schemeClr val="tx1"/>
                  </a:solidFill>
                  <a:ea typeface="宋体" panose="02010600030101010101" pitchFamily="2" charset="-122"/>
                </a:rPr>
                <a:t>或超时</a:t>
              </a:r>
            </a:p>
          </p:txBody>
        </p:sp>
        <p:sp>
          <p:nvSpPr>
            <p:cNvPr id="74" name="Text Box 51"/>
            <p:cNvSpPr txBox="1">
              <a:spLocks noChangeArrowheads="1"/>
            </p:cNvSpPr>
            <p:nvPr/>
          </p:nvSpPr>
          <p:spPr bwMode="auto">
            <a:xfrm>
              <a:off x="6591300" y="5013325"/>
              <a:ext cx="979488" cy="304800"/>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ACK</a:t>
              </a:r>
            </a:p>
          </p:txBody>
        </p:sp>
        <p:sp>
          <p:nvSpPr>
            <p:cNvPr id="75" name="Text Box 52"/>
            <p:cNvSpPr txBox="1">
              <a:spLocks noChangeArrowheads="1"/>
            </p:cNvSpPr>
            <p:nvPr/>
          </p:nvSpPr>
          <p:spPr bwMode="auto">
            <a:xfrm>
              <a:off x="4833938" y="2846388"/>
              <a:ext cx="1646237"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1400">
                  <a:solidFill>
                    <a:schemeClr val="tx1"/>
                  </a:solidFill>
                  <a:ea typeface="宋体" panose="02010600030101010101" pitchFamily="2" charset="-122"/>
                </a:rPr>
                <a:t>     </a:t>
              </a:r>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SYN, ACK</a:t>
              </a:r>
            </a:p>
            <a:p>
              <a:pPr eaLnBrk="1" hangingPunct="1"/>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ACK</a:t>
              </a:r>
            </a:p>
          </p:txBody>
        </p:sp>
        <p:sp>
          <p:nvSpPr>
            <p:cNvPr id="76" name="Text Box 53"/>
            <p:cNvSpPr txBox="1">
              <a:spLocks noChangeArrowheads="1"/>
            </p:cNvSpPr>
            <p:nvPr/>
          </p:nvSpPr>
          <p:spPr bwMode="auto">
            <a:xfrm>
              <a:off x="3592513" y="5549900"/>
              <a:ext cx="979487" cy="304800"/>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ACK</a:t>
              </a:r>
            </a:p>
          </p:txBody>
        </p:sp>
        <p:sp>
          <p:nvSpPr>
            <p:cNvPr id="77" name="Text Box 54"/>
            <p:cNvSpPr txBox="1">
              <a:spLocks noChangeArrowheads="1"/>
            </p:cNvSpPr>
            <p:nvPr/>
          </p:nvSpPr>
          <p:spPr bwMode="auto">
            <a:xfrm>
              <a:off x="1308100" y="5624513"/>
              <a:ext cx="979488" cy="304800"/>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ACK</a:t>
              </a:r>
            </a:p>
          </p:txBody>
        </p:sp>
        <p:sp>
          <p:nvSpPr>
            <p:cNvPr id="78" name="Text Box 55"/>
            <p:cNvSpPr txBox="1">
              <a:spLocks noChangeArrowheads="1"/>
            </p:cNvSpPr>
            <p:nvPr/>
          </p:nvSpPr>
          <p:spPr bwMode="auto">
            <a:xfrm>
              <a:off x="1911350" y="5949950"/>
              <a:ext cx="979488"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FIN</a:t>
              </a:r>
            </a:p>
            <a:p>
              <a:pPr eaLnBrk="1" hangingPunct="1"/>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ACK</a:t>
              </a:r>
            </a:p>
          </p:txBody>
        </p:sp>
        <p:sp>
          <p:nvSpPr>
            <p:cNvPr id="79" name="Text Box 56"/>
            <p:cNvSpPr txBox="1">
              <a:spLocks noChangeArrowheads="1"/>
            </p:cNvSpPr>
            <p:nvPr/>
          </p:nvSpPr>
          <p:spPr bwMode="auto">
            <a:xfrm>
              <a:off x="2084388" y="5310188"/>
              <a:ext cx="1374775"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FIN, ACK</a:t>
              </a:r>
            </a:p>
            <a:p>
              <a:pPr eaLnBrk="1" hangingPunct="1"/>
              <a:r>
                <a:rPr lang="zh-CN" altLang="zh-CN" sz="1400">
                  <a:solidFill>
                    <a:schemeClr val="tx1"/>
                  </a:solidFill>
                  <a:ea typeface="宋体" panose="02010600030101010101" pitchFamily="2" charset="-122"/>
                </a:rPr>
                <a:t>     </a:t>
              </a:r>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ACK</a:t>
              </a:r>
            </a:p>
          </p:txBody>
        </p:sp>
        <p:sp>
          <p:nvSpPr>
            <p:cNvPr id="80" name="Text Box 57"/>
            <p:cNvSpPr txBox="1">
              <a:spLocks noChangeArrowheads="1"/>
            </p:cNvSpPr>
            <p:nvPr/>
          </p:nvSpPr>
          <p:spPr bwMode="auto">
            <a:xfrm>
              <a:off x="2135188" y="4581525"/>
              <a:ext cx="979487"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FIN</a:t>
              </a:r>
            </a:p>
            <a:p>
              <a:pPr eaLnBrk="1" hangingPunct="1"/>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ACK</a:t>
              </a:r>
            </a:p>
          </p:txBody>
        </p:sp>
        <p:sp>
          <p:nvSpPr>
            <p:cNvPr id="81" name="Text Box 58"/>
            <p:cNvSpPr txBox="1">
              <a:spLocks noChangeArrowheads="1"/>
            </p:cNvSpPr>
            <p:nvPr/>
          </p:nvSpPr>
          <p:spPr bwMode="auto">
            <a:xfrm>
              <a:off x="3162300" y="4630738"/>
              <a:ext cx="895350" cy="30638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同时关闭</a:t>
              </a:r>
            </a:p>
          </p:txBody>
        </p:sp>
        <p:sp>
          <p:nvSpPr>
            <p:cNvPr id="82" name="Text Box 59"/>
            <p:cNvSpPr txBox="1">
              <a:spLocks noChangeArrowheads="1"/>
            </p:cNvSpPr>
            <p:nvPr/>
          </p:nvSpPr>
          <p:spPr bwMode="auto">
            <a:xfrm>
              <a:off x="4248150" y="3357563"/>
              <a:ext cx="979488" cy="51752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收到 </a:t>
              </a:r>
              <a:r>
                <a:rPr lang="zh-CN" altLang="zh-CN" sz="1400">
                  <a:solidFill>
                    <a:schemeClr val="tx1"/>
                  </a:solidFill>
                  <a:ea typeface="宋体" panose="02010600030101010101" pitchFamily="2" charset="-122"/>
                </a:rPr>
                <a:t>FIN</a:t>
              </a:r>
            </a:p>
            <a:p>
              <a:pPr eaLnBrk="1" hangingPunct="1"/>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ACK</a:t>
              </a:r>
            </a:p>
          </p:txBody>
        </p:sp>
        <p:sp>
          <p:nvSpPr>
            <p:cNvPr id="83" name="Text Box 60"/>
            <p:cNvSpPr txBox="1">
              <a:spLocks noChangeArrowheads="1"/>
            </p:cNvSpPr>
            <p:nvPr/>
          </p:nvSpPr>
          <p:spPr bwMode="auto">
            <a:xfrm>
              <a:off x="3857625" y="1808163"/>
              <a:ext cx="939800" cy="30638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发送 </a:t>
              </a:r>
              <a:r>
                <a:rPr lang="zh-CN" altLang="zh-CN" sz="1400">
                  <a:solidFill>
                    <a:schemeClr val="tx1"/>
                  </a:solidFill>
                  <a:ea typeface="宋体" panose="02010600030101010101" pitchFamily="2" charset="-122"/>
                </a:rPr>
                <a:t>SYN</a:t>
              </a:r>
            </a:p>
          </p:txBody>
        </p:sp>
        <p:sp>
          <p:nvSpPr>
            <p:cNvPr id="84" name="Text Box 61"/>
            <p:cNvSpPr txBox="1">
              <a:spLocks noChangeArrowheads="1"/>
            </p:cNvSpPr>
            <p:nvPr/>
          </p:nvSpPr>
          <p:spPr bwMode="auto">
            <a:xfrm>
              <a:off x="2525713" y="6551613"/>
              <a:ext cx="2317750" cy="30638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定时经过两倍报文段寿命后</a:t>
              </a:r>
            </a:p>
          </p:txBody>
        </p:sp>
        <p:sp>
          <p:nvSpPr>
            <p:cNvPr id="85" name="Line 62"/>
            <p:cNvSpPr>
              <a:spLocks noChangeShapeType="1"/>
            </p:cNvSpPr>
            <p:nvPr/>
          </p:nvSpPr>
          <p:spPr bwMode="auto">
            <a:xfrm flipV="1">
              <a:off x="3700463" y="488950"/>
              <a:ext cx="0" cy="758825"/>
            </a:xfrm>
            <a:prstGeom prst="line">
              <a:avLst/>
            </a:prstGeom>
            <a:grpFill/>
            <a:ln w="9525">
              <a:solidFill>
                <a:schemeClr val="tx1"/>
              </a:solidFill>
              <a:round/>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Text Box 63"/>
            <p:cNvSpPr txBox="1">
              <a:spLocks noChangeArrowheads="1"/>
            </p:cNvSpPr>
            <p:nvPr/>
          </p:nvSpPr>
          <p:spPr bwMode="auto">
            <a:xfrm>
              <a:off x="3687763" y="846138"/>
              <a:ext cx="539750" cy="30638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1400">
                  <a:solidFill>
                    <a:schemeClr val="tx1"/>
                  </a:solidFill>
                  <a:ea typeface="宋体" panose="02010600030101010101" pitchFamily="2" charset="-122"/>
                </a:rPr>
                <a:t>关闭</a:t>
              </a:r>
            </a:p>
          </p:txBody>
        </p:sp>
        <p:sp>
          <p:nvSpPr>
            <p:cNvPr id="87" name="未知"/>
            <p:cNvSpPr>
              <a:spLocks/>
            </p:cNvSpPr>
            <p:nvPr/>
          </p:nvSpPr>
          <p:spPr bwMode="auto">
            <a:xfrm>
              <a:off x="4013200" y="363538"/>
              <a:ext cx="3578225" cy="6094412"/>
            </a:xfrm>
            <a:custGeom>
              <a:avLst/>
              <a:gdLst>
                <a:gd name="T0" fmla="*/ 167831 w 2196"/>
                <a:gd name="T1" fmla="*/ 6094412 h 4653"/>
                <a:gd name="T2" fmla="*/ 2473472 w 2196"/>
                <a:gd name="T3" fmla="*/ 6090483 h 4653"/>
                <a:gd name="T4" fmla="*/ 3138279 w 2196"/>
                <a:gd name="T5" fmla="*/ 6090483 h 4653"/>
                <a:gd name="T6" fmla="*/ 3265375 w 2196"/>
                <a:gd name="T7" fmla="*/ 6051189 h 4653"/>
                <a:gd name="T8" fmla="*/ 3392470 w 2196"/>
                <a:gd name="T9" fmla="*/ 6004037 h 4653"/>
                <a:gd name="T10" fmla="*/ 3500012 w 2196"/>
                <a:gd name="T11" fmla="*/ 5894015 h 4653"/>
                <a:gd name="T12" fmla="*/ 3568448 w 2196"/>
                <a:gd name="T13" fmla="*/ 5744700 h 4653"/>
                <a:gd name="T14" fmla="*/ 3576596 w 2196"/>
                <a:gd name="T15" fmla="*/ 5632059 h 4653"/>
                <a:gd name="T16" fmla="*/ 3578225 w 2196"/>
                <a:gd name="T17" fmla="*/ 440086 h 4653"/>
                <a:gd name="T18" fmla="*/ 3558672 w 2196"/>
                <a:gd name="T19" fmla="*/ 275054 h 4653"/>
                <a:gd name="T20" fmla="*/ 3509789 w 2196"/>
                <a:gd name="T21" fmla="*/ 165032 h 4653"/>
                <a:gd name="T22" fmla="*/ 3372917 w 2196"/>
                <a:gd name="T23" fmla="*/ 70728 h 4653"/>
                <a:gd name="T24" fmla="*/ 3177386 w 2196"/>
                <a:gd name="T25" fmla="*/ 7859 h 4653"/>
                <a:gd name="T26" fmla="*/ 2942748 w 2196"/>
                <a:gd name="T27" fmla="*/ 0 h 4653"/>
                <a:gd name="T28" fmla="*/ 417134 w 2196"/>
                <a:gd name="T29" fmla="*/ 0 h 4653"/>
                <a:gd name="T30" fmla="*/ 0 w 2196"/>
                <a:gd name="T31" fmla="*/ 0 h 46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96" h="4653">
                  <a:moveTo>
                    <a:pt x="103" y="4653"/>
                  </a:moveTo>
                  <a:lnTo>
                    <a:pt x="1518" y="4650"/>
                  </a:lnTo>
                  <a:lnTo>
                    <a:pt x="1926" y="4650"/>
                  </a:lnTo>
                  <a:lnTo>
                    <a:pt x="2004" y="4620"/>
                  </a:lnTo>
                  <a:lnTo>
                    <a:pt x="2082" y="4584"/>
                  </a:lnTo>
                  <a:lnTo>
                    <a:pt x="2148" y="4500"/>
                  </a:lnTo>
                  <a:lnTo>
                    <a:pt x="2190" y="4386"/>
                  </a:lnTo>
                  <a:lnTo>
                    <a:pt x="2195" y="4300"/>
                  </a:lnTo>
                  <a:lnTo>
                    <a:pt x="2196" y="336"/>
                  </a:lnTo>
                  <a:lnTo>
                    <a:pt x="2184" y="210"/>
                  </a:lnTo>
                  <a:lnTo>
                    <a:pt x="2154" y="126"/>
                  </a:lnTo>
                  <a:lnTo>
                    <a:pt x="2070" y="54"/>
                  </a:lnTo>
                  <a:lnTo>
                    <a:pt x="1950" y="6"/>
                  </a:lnTo>
                  <a:lnTo>
                    <a:pt x="1806" y="0"/>
                  </a:lnTo>
                  <a:lnTo>
                    <a:pt x="256" y="0"/>
                  </a:lnTo>
                  <a:lnTo>
                    <a:pt x="0" y="0"/>
                  </a:lnTo>
                </a:path>
              </a:pathLst>
            </a:custGeom>
            <a:grpFill/>
            <a:ln w="57150" cmpd="sng">
              <a:solidFill>
                <a:srgbClr val="C000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grpSp>
      <p:sp>
        <p:nvSpPr>
          <p:cNvPr id="88" name="矩形 87"/>
          <p:cNvSpPr/>
          <p:nvPr/>
        </p:nvSpPr>
        <p:spPr>
          <a:xfrm>
            <a:off x="205653" y="1386478"/>
            <a:ext cx="8749393" cy="5471522"/>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34296999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6.4.4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可靠传输</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590686"/>
            <a:ext cx="8345643" cy="3554819"/>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是可靠的传输层协议，主要通过以下三个方面来保证可靠传输：</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1</a:t>
            </a:r>
            <a:r>
              <a:rPr lang="zh-CN" altLang="en-US" sz="2800" b="0" dirty="0">
                <a:solidFill>
                  <a:schemeClr val="tx1"/>
                </a:solidFill>
                <a:latin typeface="Times New Roman" panose="02020603050405020304" pitchFamily="18" charset="0"/>
                <a:cs typeface="Times New Roman" panose="02020603050405020304" pitchFamily="18" charset="0"/>
              </a:rPr>
              <a:t>）序号确认机制</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2</a:t>
            </a:r>
            <a:r>
              <a:rPr lang="zh-CN" altLang="en-US" sz="2800" b="0" dirty="0">
                <a:solidFill>
                  <a:schemeClr val="tx1"/>
                </a:solidFill>
                <a:latin typeface="Times New Roman" panose="02020603050405020304" pitchFamily="18" charset="0"/>
                <a:cs typeface="Times New Roman" panose="02020603050405020304" pitchFamily="18" charset="0"/>
              </a:rPr>
              <a:t>）超时重传机制</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3</a:t>
            </a:r>
            <a:r>
              <a:rPr lang="zh-CN" altLang="en-US" sz="2800" b="0" dirty="0">
                <a:solidFill>
                  <a:schemeClr val="tx1"/>
                </a:solidFill>
                <a:latin typeface="Times New Roman" panose="02020603050405020304" pitchFamily="18" charset="0"/>
                <a:cs typeface="Times New Roman" panose="02020603050405020304" pitchFamily="18" charset="0"/>
              </a:rPr>
              <a:t>）定时器设置</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4"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38958810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6.4.4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可靠传输</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590686"/>
            <a:ext cx="8345643" cy="3477875"/>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将所要传送的整个应用层报文看成是一个个字节组成的数据流，然后对每一个字节编一个序号。</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在连接建立时，双方要商定</a:t>
            </a:r>
            <a:r>
              <a:rPr lang="zh-CN" altLang="en-US" sz="2800" dirty="0">
                <a:solidFill>
                  <a:srgbClr val="C00000"/>
                </a:solidFill>
                <a:latin typeface="Times New Roman" panose="02020603050405020304" pitchFamily="18" charset="0"/>
                <a:cs typeface="Times New Roman" panose="02020603050405020304" pitchFamily="18" charset="0"/>
              </a:rPr>
              <a:t>初始序号</a:t>
            </a:r>
            <a:r>
              <a:rPr lang="zh-CN" altLang="en-US" sz="2800" b="0" dirty="0">
                <a:solidFill>
                  <a:schemeClr val="tx1"/>
                </a:solidFill>
                <a:latin typeface="Times New Roman" panose="02020603050405020304" pitchFamily="18" charset="0"/>
                <a:cs typeface="Times New Roman" panose="02020603050405020304" pitchFamily="18" charset="0"/>
              </a:rPr>
              <a:t>。</a:t>
            </a:r>
          </a:p>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就将每一次所传送的报文段中的第一个数据字节的序号，放在</a:t>
            </a: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首部的</a:t>
            </a:r>
            <a:r>
              <a:rPr lang="zh-CN" altLang="en-US" sz="2800" dirty="0">
                <a:solidFill>
                  <a:srgbClr val="C00000"/>
                </a:solidFill>
                <a:latin typeface="Times New Roman" panose="02020603050405020304" pitchFamily="18" charset="0"/>
                <a:cs typeface="Times New Roman" panose="02020603050405020304" pitchFamily="18" charset="0"/>
              </a:rPr>
              <a:t>序号</a:t>
            </a:r>
            <a:r>
              <a:rPr lang="zh-CN" altLang="en-US" sz="2800" b="0" dirty="0">
                <a:solidFill>
                  <a:schemeClr val="tx1"/>
                </a:solidFill>
                <a:latin typeface="Times New Roman" panose="02020603050405020304" pitchFamily="18" charset="0"/>
                <a:cs typeface="Times New Roman" panose="02020603050405020304" pitchFamily="18" charset="0"/>
              </a:rPr>
              <a:t>字段中。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4"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序号确认机制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7898195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6.4.4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可靠传输</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590686"/>
            <a:ext cx="8345643" cy="3400931"/>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的确认是对接收到的数据的最高序号表示确认。</a:t>
            </a:r>
            <a:r>
              <a:rPr lang="zh-CN" altLang="en-US" sz="2800" dirty="0">
                <a:solidFill>
                  <a:srgbClr val="C00000"/>
                </a:solidFill>
                <a:latin typeface="Times New Roman" panose="02020603050405020304" pitchFamily="18" charset="0"/>
                <a:cs typeface="Times New Roman" panose="02020603050405020304" pitchFamily="18" charset="0"/>
              </a:rPr>
              <a:t>确认号</a:t>
            </a:r>
            <a:r>
              <a:rPr lang="zh-CN" altLang="en-US" sz="2800" b="0" dirty="0">
                <a:solidFill>
                  <a:schemeClr val="tx1"/>
                </a:solidFill>
                <a:latin typeface="Times New Roman" panose="02020603050405020304" pitchFamily="18" charset="0"/>
                <a:cs typeface="Times New Roman" panose="02020603050405020304" pitchFamily="18" charset="0"/>
              </a:rPr>
              <a:t>表示接收端期望下次收到的数据中的第一个数据字节的序号。  </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为提高效率，</a:t>
            </a: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可以</a:t>
            </a:r>
            <a:r>
              <a:rPr lang="zh-CN" altLang="en-US" sz="2800" dirty="0">
                <a:solidFill>
                  <a:srgbClr val="C00000"/>
                </a:solidFill>
                <a:latin typeface="Times New Roman" panose="02020603050405020304" pitchFamily="18" charset="0"/>
                <a:cs typeface="Times New Roman" panose="02020603050405020304" pitchFamily="18" charset="0"/>
              </a:rPr>
              <a:t>累积确认</a:t>
            </a:r>
            <a:r>
              <a:rPr lang="zh-CN" altLang="en-US" sz="2800" b="0" dirty="0">
                <a:solidFill>
                  <a:schemeClr val="tx1"/>
                </a:solidFill>
                <a:latin typeface="Times New Roman" panose="02020603050405020304" pitchFamily="18" charset="0"/>
                <a:cs typeface="Times New Roman" panose="02020603050405020304" pitchFamily="18" charset="0"/>
              </a:rPr>
              <a:t>，即在接收多个报文段后，一次确认。</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4"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序号确认机制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10598788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6.4.4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可靠传输</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590686"/>
            <a:ext cx="8345643" cy="1384995"/>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由于 </a:t>
            </a: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的下层是一个互连网环境，</a:t>
            </a:r>
            <a:r>
              <a:rPr lang="en-US" altLang="zh-CN" sz="2800" b="0" dirty="0">
                <a:solidFill>
                  <a:schemeClr val="tx1"/>
                </a:solidFill>
                <a:latin typeface="Times New Roman" panose="02020603050405020304" pitchFamily="18" charset="0"/>
                <a:cs typeface="Times New Roman" panose="02020603050405020304" pitchFamily="18" charset="0"/>
              </a:rPr>
              <a:t>IP </a:t>
            </a:r>
            <a:r>
              <a:rPr lang="zh-CN" altLang="en-US" sz="2800" b="0" dirty="0">
                <a:solidFill>
                  <a:schemeClr val="tx1"/>
                </a:solidFill>
                <a:latin typeface="Times New Roman" panose="02020603050405020304" pitchFamily="18" charset="0"/>
                <a:cs typeface="Times New Roman" panose="02020603050405020304" pitchFamily="18" charset="0"/>
              </a:rPr>
              <a:t>数据报所选择的路由变化很大</a:t>
            </a:r>
            <a:r>
              <a:rPr lang="zh-CN" altLang="en-US" sz="2800" b="0" dirty="0" smtClean="0">
                <a:solidFill>
                  <a:schemeClr val="tx1"/>
                </a:solidFill>
                <a:latin typeface="Times New Roman" panose="02020603050405020304" pitchFamily="18" charset="0"/>
                <a:cs typeface="Times New Roman" panose="02020603050405020304" pitchFamily="18" charset="0"/>
              </a:rPr>
              <a:t>。传输层</a:t>
            </a:r>
            <a:r>
              <a:rPr lang="zh-CN" altLang="en-US" sz="2800" dirty="0">
                <a:solidFill>
                  <a:srgbClr val="C00000"/>
                </a:solidFill>
                <a:latin typeface="Times New Roman" panose="02020603050405020304" pitchFamily="18" charset="0"/>
                <a:cs typeface="Times New Roman" panose="02020603050405020304" pitchFamily="18" charset="0"/>
              </a:rPr>
              <a:t>往返时延</a:t>
            </a:r>
            <a:r>
              <a:rPr lang="zh-CN" altLang="en-US" sz="2800" b="0" dirty="0">
                <a:solidFill>
                  <a:schemeClr val="tx1"/>
                </a:solidFill>
                <a:latin typeface="Times New Roman" panose="02020603050405020304" pitchFamily="18" charset="0"/>
                <a:cs typeface="Times New Roman" panose="02020603050405020304" pitchFamily="18" charset="0"/>
              </a:rPr>
              <a:t>的方差也很大。</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4"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超时</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重传机制</a:t>
            </a:r>
          </a:p>
        </p:txBody>
      </p:sp>
      <p:sp>
        <p:nvSpPr>
          <p:cNvPr id="25" name="Line 6"/>
          <p:cNvSpPr>
            <a:spLocks noChangeShapeType="1"/>
          </p:cNvSpPr>
          <p:nvPr/>
        </p:nvSpPr>
        <p:spPr bwMode="auto">
          <a:xfrm>
            <a:off x="578530" y="5778390"/>
            <a:ext cx="7993063" cy="0"/>
          </a:xfrm>
          <a:prstGeom prst="line">
            <a:avLst/>
          </a:prstGeom>
          <a:noFill/>
          <a:ln w="28575">
            <a:solidFill>
              <a:srgbClr val="213F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7"/>
          <p:cNvSpPr>
            <a:spLocks noChangeShapeType="1"/>
          </p:cNvSpPr>
          <p:nvPr/>
        </p:nvSpPr>
        <p:spPr bwMode="auto">
          <a:xfrm rot="5400000" flipH="1">
            <a:off x="-716870" y="4482990"/>
            <a:ext cx="2587625" cy="3175"/>
          </a:xfrm>
          <a:prstGeom prst="line">
            <a:avLst/>
          </a:prstGeom>
          <a:noFill/>
          <a:ln w="28575">
            <a:solidFill>
              <a:srgbClr val="213F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未知"/>
          <p:cNvSpPr>
            <a:spLocks/>
          </p:cNvSpPr>
          <p:nvPr/>
        </p:nvSpPr>
        <p:spPr bwMode="auto">
          <a:xfrm>
            <a:off x="2585130" y="3160603"/>
            <a:ext cx="1851025" cy="2617787"/>
          </a:xfrm>
          <a:custGeom>
            <a:avLst/>
            <a:gdLst>
              <a:gd name="T0" fmla="*/ 0 w 360"/>
              <a:gd name="T1" fmla="*/ 2617787 h 1012"/>
              <a:gd name="T2" fmla="*/ 431906 w 360"/>
              <a:gd name="T3" fmla="*/ 2540185 h 1012"/>
              <a:gd name="T4" fmla="*/ 601583 w 360"/>
              <a:gd name="T5" fmla="*/ 2416021 h 1012"/>
              <a:gd name="T6" fmla="*/ 694134 w 360"/>
              <a:gd name="T7" fmla="*/ 2183214 h 1012"/>
              <a:gd name="T8" fmla="*/ 817536 w 360"/>
              <a:gd name="T9" fmla="*/ 941576 h 1012"/>
              <a:gd name="T10" fmla="*/ 879237 w 360"/>
              <a:gd name="T11" fmla="*/ 281955 h 1012"/>
              <a:gd name="T12" fmla="*/ 940938 w 360"/>
              <a:gd name="T13" fmla="*/ 41388 h 1012"/>
              <a:gd name="T14" fmla="*/ 1033489 w 360"/>
              <a:gd name="T15" fmla="*/ 41388 h 1012"/>
              <a:gd name="T16" fmla="*/ 1064339 w 360"/>
              <a:gd name="T17" fmla="*/ 289716 h 1012"/>
              <a:gd name="T18" fmla="*/ 1110615 w 360"/>
              <a:gd name="T19" fmla="*/ 949336 h 1012"/>
              <a:gd name="T20" fmla="*/ 1187741 w 360"/>
              <a:gd name="T21" fmla="*/ 2190974 h 1012"/>
              <a:gd name="T22" fmla="*/ 1311143 w 360"/>
              <a:gd name="T23" fmla="*/ 2485863 h 1012"/>
              <a:gd name="T24" fmla="*/ 1851025 w 360"/>
              <a:gd name="T25" fmla="*/ 2610027 h 10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0" h="1012">
                <a:moveTo>
                  <a:pt x="0" y="1012"/>
                </a:moveTo>
                <a:cubicBezTo>
                  <a:pt x="14" y="1007"/>
                  <a:pt x="65" y="995"/>
                  <a:pt x="84" y="982"/>
                </a:cubicBezTo>
                <a:cubicBezTo>
                  <a:pt x="110" y="970"/>
                  <a:pt x="105" y="960"/>
                  <a:pt x="117" y="934"/>
                </a:cubicBezTo>
                <a:cubicBezTo>
                  <a:pt x="129" y="908"/>
                  <a:pt x="128" y="939"/>
                  <a:pt x="135" y="844"/>
                </a:cubicBezTo>
                <a:cubicBezTo>
                  <a:pt x="142" y="749"/>
                  <a:pt x="153" y="486"/>
                  <a:pt x="159" y="364"/>
                </a:cubicBezTo>
                <a:cubicBezTo>
                  <a:pt x="165" y="242"/>
                  <a:pt x="167" y="167"/>
                  <a:pt x="171" y="109"/>
                </a:cubicBezTo>
                <a:cubicBezTo>
                  <a:pt x="175" y="51"/>
                  <a:pt x="178" y="31"/>
                  <a:pt x="183" y="16"/>
                </a:cubicBezTo>
                <a:cubicBezTo>
                  <a:pt x="188" y="1"/>
                  <a:pt x="197" y="0"/>
                  <a:pt x="201" y="16"/>
                </a:cubicBezTo>
                <a:cubicBezTo>
                  <a:pt x="205" y="32"/>
                  <a:pt x="205" y="54"/>
                  <a:pt x="207" y="112"/>
                </a:cubicBezTo>
                <a:cubicBezTo>
                  <a:pt x="209" y="170"/>
                  <a:pt x="212" y="245"/>
                  <a:pt x="216" y="367"/>
                </a:cubicBezTo>
                <a:cubicBezTo>
                  <a:pt x="220" y="489"/>
                  <a:pt x="225" y="748"/>
                  <a:pt x="231" y="847"/>
                </a:cubicBezTo>
                <a:cubicBezTo>
                  <a:pt x="237" y="946"/>
                  <a:pt x="234" y="934"/>
                  <a:pt x="255" y="961"/>
                </a:cubicBezTo>
                <a:cubicBezTo>
                  <a:pt x="281" y="988"/>
                  <a:pt x="339" y="998"/>
                  <a:pt x="360" y="1009"/>
                </a:cubicBezTo>
              </a:path>
            </a:pathLst>
          </a:custGeom>
          <a:noFill/>
          <a:ln w="38100" cmpd="sng">
            <a:solidFill>
              <a:srgbClr val="213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未知"/>
          <p:cNvSpPr>
            <a:spLocks/>
          </p:cNvSpPr>
          <p:nvPr/>
        </p:nvSpPr>
        <p:spPr bwMode="auto">
          <a:xfrm>
            <a:off x="2162855" y="5341828"/>
            <a:ext cx="5443538" cy="436562"/>
          </a:xfrm>
          <a:custGeom>
            <a:avLst/>
            <a:gdLst>
              <a:gd name="T0" fmla="*/ 0 w 1608"/>
              <a:gd name="T1" fmla="*/ 436562 h 160"/>
              <a:gd name="T2" fmla="*/ 406234 w 1608"/>
              <a:gd name="T3" fmla="*/ 256480 h 160"/>
              <a:gd name="T4" fmla="*/ 893715 w 1608"/>
              <a:gd name="T5" fmla="*/ 35471 h 160"/>
              <a:gd name="T6" fmla="*/ 1492911 w 1608"/>
              <a:gd name="T7" fmla="*/ 35471 h 160"/>
              <a:gd name="T8" fmla="*/ 2396782 w 1608"/>
              <a:gd name="T9" fmla="*/ 190996 h 160"/>
              <a:gd name="T10" fmla="*/ 2904574 w 1608"/>
              <a:gd name="T11" fmla="*/ 305593 h 160"/>
              <a:gd name="T12" fmla="*/ 3524082 w 1608"/>
              <a:gd name="T13" fmla="*/ 362892 h 160"/>
              <a:gd name="T14" fmla="*/ 4163900 w 1608"/>
              <a:gd name="T15" fmla="*/ 395634 h 160"/>
              <a:gd name="T16" fmla="*/ 5443538 w 1608"/>
              <a:gd name="T17" fmla="*/ 436562 h 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8" h="160">
                <a:moveTo>
                  <a:pt x="0" y="160"/>
                </a:moveTo>
                <a:cubicBezTo>
                  <a:pt x="20" y="149"/>
                  <a:pt x="76" y="118"/>
                  <a:pt x="120" y="94"/>
                </a:cubicBezTo>
                <a:cubicBezTo>
                  <a:pt x="164" y="70"/>
                  <a:pt x="211" y="26"/>
                  <a:pt x="264" y="13"/>
                </a:cubicBezTo>
                <a:cubicBezTo>
                  <a:pt x="317" y="0"/>
                  <a:pt x="367" y="4"/>
                  <a:pt x="441" y="13"/>
                </a:cubicBezTo>
                <a:cubicBezTo>
                  <a:pt x="515" y="22"/>
                  <a:pt x="639" y="54"/>
                  <a:pt x="708" y="70"/>
                </a:cubicBezTo>
                <a:cubicBezTo>
                  <a:pt x="777" y="86"/>
                  <a:pt x="803" y="102"/>
                  <a:pt x="858" y="112"/>
                </a:cubicBezTo>
                <a:cubicBezTo>
                  <a:pt x="913" y="122"/>
                  <a:pt x="979" y="128"/>
                  <a:pt x="1041" y="133"/>
                </a:cubicBezTo>
                <a:cubicBezTo>
                  <a:pt x="1103" y="138"/>
                  <a:pt x="1136" y="141"/>
                  <a:pt x="1230" y="145"/>
                </a:cubicBezTo>
                <a:cubicBezTo>
                  <a:pt x="1324" y="149"/>
                  <a:pt x="1529" y="157"/>
                  <a:pt x="1608" y="160"/>
                </a:cubicBez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10"/>
          <p:cNvSpPr>
            <a:spLocks noChangeShapeType="1"/>
          </p:cNvSpPr>
          <p:nvPr/>
        </p:nvSpPr>
        <p:spPr bwMode="auto">
          <a:xfrm>
            <a:off x="3564618" y="3051065"/>
            <a:ext cx="0" cy="2727325"/>
          </a:xfrm>
          <a:prstGeom prst="line">
            <a:avLst/>
          </a:prstGeom>
          <a:noFill/>
          <a:ln w="9525">
            <a:solidFill>
              <a:srgbClr val="213F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11"/>
          <p:cNvSpPr>
            <a:spLocks noChangeShapeType="1"/>
          </p:cNvSpPr>
          <p:nvPr/>
        </p:nvSpPr>
        <p:spPr bwMode="auto">
          <a:xfrm>
            <a:off x="4436155" y="3597165"/>
            <a:ext cx="0" cy="2181225"/>
          </a:xfrm>
          <a:prstGeom prst="line">
            <a:avLst/>
          </a:prstGeom>
          <a:noFill/>
          <a:ln w="9525">
            <a:solidFill>
              <a:srgbClr val="213F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12"/>
          <p:cNvSpPr>
            <a:spLocks noChangeShapeType="1"/>
          </p:cNvSpPr>
          <p:nvPr/>
        </p:nvSpPr>
        <p:spPr bwMode="auto">
          <a:xfrm>
            <a:off x="7193643" y="3597165"/>
            <a:ext cx="0" cy="2181225"/>
          </a:xfrm>
          <a:prstGeom prst="line">
            <a:avLst/>
          </a:prstGeom>
          <a:noFill/>
          <a:ln w="9525">
            <a:solidFill>
              <a:srgbClr val="213F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13"/>
          <p:cNvSpPr txBox="1">
            <a:spLocks noChangeArrowheads="1"/>
          </p:cNvSpPr>
          <p:nvPr/>
        </p:nvSpPr>
        <p:spPr bwMode="auto">
          <a:xfrm>
            <a:off x="7784193" y="5287853"/>
            <a:ext cx="692150"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a:solidFill>
                  <a:schemeClr val="tx1"/>
                </a:solidFill>
                <a:latin typeface="Arial" panose="020B0604020202020204" pitchFamily="34" charset="0"/>
              </a:rPr>
              <a:t>时间</a:t>
            </a:r>
          </a:p>
        </p:txBody>
      </p:sp>
      <p:sp>
        <p:nvSpPr>
          <p:cNvPr id="34" name="Line 14"/>
          <p:cNvSpPr>
            <a:spLocks noChangeShapeType="1"/>
          </p:cNvSpPr>
          <p:nvPr/>
        </p:nvSpPr>
        <p:spPr bwMode="auto">
          <a:xfrm>
            <a:off x="2439080" y="4760803"/>
            <a:ext cx="895350" cy="361950"/>
          </a:xfrm>
          <a:prstGeom prst="line">
            <a:avLst/>
          </a:prstGeom>
          <a:noFill/>
          <a:ln w="28575">
            <a:solidFill>
              <a:srgbClr val="213F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Text Box 15"/>
          <p:cNvSpPr txBox="1">
            <a:spLocks noChangeArrowheads="1"/>
          </p:cNvSpPr>
          <p:nvPr/>
        </p:nvSpPr>
        <p:spPr bwMode="auto">
          <a:xfrm>
            <a:off x="1442130" y="4352815"/>
            <a:ext cx="1454150"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a:solidFill>
                  <a:schemeClr val="tx1"/>
                </a:solidFill>
                <a:latin typeface="Arial" panose="020B0604020202020204" pitchFamily="34" charset="0"/>
              </a:rPr>
              <a:t>数据链路层</a:t>
            </a:r>
          </a:p>
        </p:txBody>
      </p:sp>
      <p:grpSp>
        <p:nvGrpSpPr>
          <p:cNvPr id="36" name="Group 16"/>
          <p:cNvGrpSpPr>
            <a:grpSpLocks/>
          </p:cNvGrpSpPr>
          <p:nvPr/>
        </p:nvGrpSpPr>
        <p:grpSpPr bwMode="auto">
          <a:xfrm>
            <a:off x="4550455" y="4857640"/>
            <a:ext cx="1295400" cy="720725"/>
            <a:chOff x="0" y="0"/>
            <a:chExt cx="816" cy="454"/>
          </a:xfrm>
        </p:grpSpPr>
        <p:sp>
          <p:nvSpPr>
            <p:cNvPr id="37" name="Text Box 17"/>
            <p:cNvSpPr txBox="1">
              <a:spLocks noChangeArrowheads="1"/>
            </p:cNvSpPr>
            <p:nvPr/>
          </p:nvSpPr>
          <p:spPr bwMode="auto">
            <a:xfrm>
              <a:off x="220" y="0"/>
              <a:ext cx="596" cy="2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a:solidFill>
                    <a:schemeClr val="tx1"/>
                  </a:solidFill>
                  <a:latin typeface="Arial" panose="020B0604020202020204" pitchFamily="34" charset="0"/>
                </a:rPr>
                <a:t>传输层</a:t>
              </a:r>
            </a:p>
          </p:txBody>
        </p:sp>
        <p:sp>
          <p:nvSpPr>
            <p:cNvPr id="38" name="Line 18"/>
            <p:cNvSpPr>
              <a:spLocks noChangeShapeType="1"/>
            </p:cNvSpPr>
            <p:nvPr/>
          </p:nvSpPr>
          <p:spPr bwMode="auto">
            <a:xfrm flipH="1">
              <a:off x="0" y="237"/>
              <a:ext cx="276" cy="217"/>
            </a:xfrm>
            <a:prstGeom prst="line">
              <a:avLst/>
            </a:prstGeom>
            <a:noFill/>
            <a:ln w="28575">
              <a:no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 name="Text Box 19"/>
          <p:cNvSpPr txBox="1">
            <a:spLocks noChangeArrowheads="1"/>
          </p:cNvSpPr>
          <p:nvPr/>
        </p:nvSpPr>
        <p:spPr bwMode="auto">
          <a:xfrm>
            <a:off x="3310618" y="5754578"/>
            <a:ext cx="431800"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2000" i="1">
                <a:solidFill>
                  <a:schemeClr val="tx1"/>
                </a:solidFill>
                <a:latin typeface="Arial" panose="020B0604020202020204" pitchFamily="34" charset="0"/>
              </a:rPr>
              <a:t>T</a:t>
            </a:r>
            <a:r>
              <a:rPr lang="zh-CN" altLang="zh-CN" sz="2000" baseline="-25000">
                <a:solidFill>
                  <a:schemeClr val="tx1"/>
                </a:solidFill>
                <a:latin typeface="Arial" panose="020B0604020202020204" pitchFamily="34" charset="0"/>
              </a:rPr>
              <a:t>1</a:t>
            </a:r>
            <a:endParaRPr lang="zh-CN" altLang="zh-CN" sz="2000">
              <a:solidFill>
                <a:schemeClr val="tx1"/>
              </a:solidFill>
              <a:latin typeface="Arial" panose="020B0604020202020204" pitchFamily="34" charset="0"/>
            </a:endParaRPr>
          </a:p>
        </p:txBody>
      </p:sp>
      <p:sp>
        <p:nvSpPr>
          <p:cNvPr id="40" name="Text Box 20"/>
          <p:cNvSpPr txBox="1">
            <a:spLocks noChangeArrowheads="1"/>
          </p:cNvSpPr>
          <p:nvPr/>
        </p:nvSpPr>
        <p:spPr bwMode="auto">
          <a:xfrm>
            <a:off x="4166280" y="5754578"/>
            <a:ext cx="431800"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2000" i="1">
                <a:solidFill>
                  <a:schemeClr val="tx1"/>
                </a:solidFill>
                <a:latin typeface="Arial" panose="020B0604020202020204" pitchFamily="34" charset="0"/>
              </a:rPr>
              <a:t>T</a:t>
            </a:r>
            <a:r>
              <a:rPr lang="zh-CN" altLang="zh-CN" sz="2000" baseline="-25000">
                <a:solidFill>
                  <a:schemeClr val="tx1"/>
                </a:solidFill>
                <a:latin typeface="Arial" panose="020B0604020202020204" pitchFamily="34" charset="0"/>
              </a:rPr>
              <a:t>2</a:t>
            </a:r>
            <a:endParaRPr lang="zh-CN" altLang="zh-CN" sz="2000">
              <a:solidFill>
                <a:schemeClr val="tx1"/>
              </a:solidFill>
              <a:latin typeface="Arial" panose="020B0604020202020204" pitchFamily="34" charset="0"/>
            </a:endParaRPr>
          </a:p>
        </p:txBody>
      </p:sp>
      <p:sp>
        <p:nvSpPr>
          <p:cNvPr id="41" name="Text Box 21"/>
          <p:cNvSpPr txBox="1">
            <a:spLocks noChangeArrowheads="1"/>
          </p:cNvSpPr>
          <p:nvPr/>
        </p:nvSpPr>
        <p:spPr bwMode="auto">
          <a:xfrm>
            <a:off x="6923768" y="5754578"/>
            <a:ext cx="431800"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2000" i="1">
                <a:solidFill>
                  <a:schemeClr val="tx1"/>
                </a:solidFill>
                <a:latin typeface="Arial" panose="020B0604020202020204" pitchFamily="34" charset="0"/>
              </a:rPr>
              <a:t>T</a:t>
            </a:r>
            <a:r>
              <a:rPr lang="zh-CN" altLang="zh-CN" sz="2000" baseline="-25000">
                <a:solidFill>
                  <a:schemeClr val="tx1"/>
                </a:solidFill>
                <a:latin typeface="Arial" panose="020B0604020202020204" pitchFamily="34" charset="0"/>
              </a:rPr>
              <a:t>3</a:t>
            </a:r>
            <a:endParaRPr lang="zh-CN" altLang="zh-CN" sz="2000">
              <a:solidFill>
                <a:schemeClr val="tx1"/>
              </a:solidFill>
              <a:latin typeface="Arial" panose="020B0604020202020204" pitchFamily="34" charset="0"/>
            </a:endParaRPr>
          </a:p>
        </p:txBody>
      </p:sp>
      <p:sp>
        <p:nvSpPr>
          <p:cNvPr id="42" name="Text Box 22"/>
          <p:cNvSpPr txBox="1">
            <a:spLocks noChangeArrowheads="1"/>
          </p:cNvSpPr>
          <p:nvPr/>
        </p:nvSpPr>
        <p:spPr bwMode="auto">
          <a:xfrm>
            <a:off x="794430" y="3560653"/>
            <a:ext cx="1454150" cy="7016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a:solidFill>
                  <a:schemeClr val="tx1"/>
                </a:solidFill>
                <a:latin typeface="Arial" panose="020B0604020202020204" pitchFamily="34" charset="0"/>
              </a:rPr>
              <a:t>往返时延的</a:t>
            </a:r>
          </a:p>
          <a:p>
            <a:pPr eaLnBrk="1" hangingPunct="1"/>
            <a:r>
              <a:rPr lang="zh-CN" sz="2000">
                <a:solidFill>
                  <a:schemeClr val="tx1"/>
                </a:solidFill>
                <a:latin typeface="Arial" panose="020B0604020202020204" pitchFamily="34" charset="0"/>
              </a:rPr>
              <a:t>概率分布</a:t>
            </a:r>
          </a:p>
        </p:txBody>
      </p:sp>
      <p:sp>
        <p:nvSpPr>
          <p:cNvPr id="44" name="矩形 43"/>
          <p:cNvSpPr/>
          <p:nvPr/>
        </p:nvSpPr>
        <p:spPr>
          <a:xfrm>
            <a:off x="205653" y="1627762"/>
            <a:ext cx="8749393" cy="4729733"/>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6157481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6.4.4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可靠传输</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590686"/>
            <a:ext cx="8345643" cy="3554819"/>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zh-CN" altLang="en-US" sz="2800" b="0" dirty="0" smtClean="0">
                <a:solidFill>
                  <a:schemeClr val="tx1"/>
                </a:solidFill>
                <a:latin typeface="Times New Roman" panose="02020603050405020304" pitchFamily="18" charset="0"/>
                <a:cs typeface="Times New Roman" panose="02020603050405020304" pitchFamily="18" charset="0"/>
              </a:rPr>
              <a:t>计算</a:t>
            </a:r>
            <a:r>
              <a:rPr lang="zh-CN" altLang="en-US" sz="2800" dirty="0" smtClean="0">
                <a:solidFill>
                  <a:srgbClr val="C00000"/>
                </a:solidFill>
                <a:latin typeface="Times New Roman" panose="02020603050405020304" pitchFamily="18" charset="0"/>
                <a:cs typeface="Times New Roman" panose="02020603050405020304" pitchFamily="18" charset="0"/>
              </a:rPr>
              <a:t>平均</a:t>
            </a:r>
            <a:r>
              <a:rPr lang="zh-CN" altLang="en-US" sz="2800" dirty="0">
                <a:solidFill>
                  <a:srgbClr val="C00000"/>
                </a:solidFill>
                <a:latin typeface="Times New Roman" panose="02020603050405020304" pitchFamily="18" charset="0"/>
                <a:cs typeface="Times New Roman" panose="02020603050405020304" pitchFamily="18" charset="0"/>
              </a:rPr>
              <a:t>往返时延</a:t>
            </a:r>
            <a:r>
              <a:rPr lang="zh-CN" altLang="en-US" sz="2800" b="0" dirty="0">
                <a:solidFill>
                  <a:schemeClr val="tx1"/>
                </a:solidFill>
                <a:latin typeface="Times New Roman" panose="02020603050405020304" pitchFamily="18" charset="0"/>
                <a:cs typeface="Times New Roman" panose="02020603050405020304" pitchFamily="18" charset="0"/>
              </a:rPr>
              <a:t>：</a:t>
            </a:r>
          </a:p>
          <a:p>
            <a:pPr algn="just">
              <a:lnSpc>
                <a:spcPct val="150000"/>
              </a:lnSpc>
              <a:spcBef>
                <a:spcPts val="600"/>
              </a:spcBef>
            </a:pPr>
            <a:r>
              <a:rPr lang="en-US" altLang="zh-CN" sz="2800" b="0" dirty="0" err="1">
                <a:solidFill>
                  <a:schemeClr val="tx1"/>
                </a:solidFill>
                <a:latin typeface="Times New Roman" panose="02020603050405020304" pitchFamily="18" charset="0"/>
                <a:cs typeface="Times New Roman" panose="02020603050405020304" pitchFamily="18" charset="0"/>
              </a:rPr>
              <a:t>RTTnew</a:t>
            </a:r>
            <a:r>
              <a:rPr lang="en-US" altLang="zh-CN" sz="2800" b="0" dirty="0">
                <a:solidFill>
                  <a:schemeClr val="tx1"/>
                </a:solidFill>
                <a:latin typeface="Times New Roman" panose="02020603050405020304" pitchFamily="18" charset="0"/>
                <a:cs typeface="Times New Roman" panose="02020603050405020304" pitchFamily="18" charset="0"/>
              </a:rPr>
              <a:t> = </a:t>
            </a:r>
            <a:r>
              <a:rPr lang="en-US" altLang="zh-CN" sz="2800" b="0" dirty="0" err="1">
                <a:solidFill>
                  <a:schemeClr val="tx1"/>
                </a:solidFill>
                <a:latin typeface="Times New Roman" panose="02020603050405020304" pitchFamily="18" charset="0"/>
                <a:cs typeface="Times New Roman" panose="02020603050405020304" pitchFamily="18" charset="0"/>
              </a:rPr>
              <a:t>RTTsample</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（第一次测量）</a:t>
            </a:r>
          </a:p>
          <a:p>
            <a:pPr algn="just">
              <a:lnSpc>
                <a:spcPct val="150000"/>
              </a:lnSpc>
              <a:spcBef>
                <a:spcPts val="600"/>
              </a:spcBef>
            </a:pPr>
            <a:r>
              <a:rPr lang="en-US" altLang="zh-CN" sz="2800" b="0" dirty="0" err="1">
                <a:solidFill>
                  <a:schemeClr val="tx1"/>
                </a:solidFill>
                <a:latin typeface="Times New Roman" panose="02020603050405020304" pitchFamily="18" charset="0"/>
                <a:cs typeface="Times New Roman" panose="02020603050405020304" pitchFamily="18" charset="0"/>
              </a:rPr>
              <a:t>RTTnew</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 </a:t>
            </a:r>
            <a:r>
              <a:rPr lang="el-GR" altLang="zh-CN" sz="2800" b="0" dirty="0">
                <a:solidFill>
                  <a:schemeClr val="tx1"/>
                </a:solidFill>
                <a:latin typeface="Times New Roman" panose="02020603050405020304" pitchFamily="18" charset="0"/>
                <a:cs typeface="Times New Roman" panose="02020603050405020304" pitchFamily="18" charset="0"/>
              </a:rPr>
              <a:t>α×</a:t>
            </a:r>
            <a:r>
              <a:rPr lang="en-US" altLang="zh-CN" sz="2800" b="0" dirty="0" err="1">
                <a:solidFill>
                  <a:schemeClr val="tx1"/>
                </a:solidFill>
                <a:latin typeface="Times New Roman" panose="02020603050405020304" pitchFamily="18" charset="0"/>
                <a:cs typeface="Times New Roman" panose="02020603050405020304" pitchFamily="18" charset="0"/>
              </a:rPr>
              <a:t>RTTnew</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l</a:t>
            </a:r>
            <a:r>
              <a:rPr lang="zh-CN" altLang="en-US"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α</a:t>
            </a:r>
            <a:r>
              <a:rPr lang="zh-CN" altLang="el-GR"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a:t>
            </a:r>
            <a:r>
              <a:rPr lang="en-US" altLang="zh-CN" sz="2800" b="0" dirty="0" err="1">
                <a:solidFill>
                  <a:schemeClr val="tx1"/>
                </a:solidFill>
                <a:latin typeface="Times New Roman" panose="02020603050405020304" pitchFamily="18" charset="0"/>
                <a:cs typeface="Times New Roman" panose="02020603050405020304" pitchFamily="18" charset="0"/>
              </a:rPr>
              <a:t>RTTsample</a:t>
            </a:r>
            <a:r>
              <a:rPr lang="zh-CN" altLang="en-US" sz="2800" b="0" dirty="0">
                <a:solidFill>
                  <a:schemeClr val="tx1"/>
                </a:solidFill>
                <a:latin typeface="Times New Roman" panose="02020603050405020304" pitchFamily="18" charset="0"/>
                <a:cs typeface="Times New Roman" panose="02020603050405020304" pitchFamily="18" charset="0"/>
              </a:rPr>
              <a:t>（第二次以后的测量）</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在上式中对</a:t>
            </a:r>
            <a:r>
              <a:rPr lang="en-US" altLang="zh-CN" sz="2800" b="0" dirty="0">
                <a:solidFill>
                  <a:schemeClr val="tx1"/>
                </a:solidFill>
                <a:latin typeface="Times New Roman" panose="02020603050405020304" pitchFamily="18" charset="0"/>
                <a:cs typeface="Times New Roman" panose="02020603050405020304" pitchFamily="18" charset="0"/>
              </a:rPr>
              <a:t>0≤</a:t>
            </a:r>
            <a:r>
              <a:rPr lang="el-GR" altLang="zh-CN" sz="2800" b="0" dirty="0">
                <a:solidFill>
                  <a:schemeClr val="tx1"/>
                </a:solidFill>
                <a:latin typeface="Times New Roman" panose="02020603050405020304" pitchFamily="18" charset="0"/>
                <a:cs typeface="Times New Roman" panose="02020603050405020304" pitchFamily="18" charset="0"/>
              </a:rPr>
              <a:t>α</a:t>
            </a:r>
            <a:r>
              <a:rPr lang="zh-CN" altLang="el-GR"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1</a:t>
            </a:r>
            <a:r>
              <a:rPr lang="zh-CN" altLang="el-GR" sz="2800" b="0" dirty="0">
                <a:solidFill>
                  <a:schemeClr val="tx1"/>
                </a:solidFill>
                <a:latin typeface="Times New Roman" panose="02020603050405020304" pitchFamily="18" charset="0"/>
                <a:cs typeface="Times New Roman" panose="02020603050405020304" pitchFamily="18" charset="0"/>
              </a:rPr>
              <a:t>。</a:t>
            </a:r>
            <a:r>
              <a:rPr lang="zh-CN" altLang="en-US" sz="2800" b="0" dirty="0">
                <a:solidFill>
                  <a:schemeClr val="tx1"/>
                </a:solidFill>
                <a:latin typeface="Times New Roman" panose="02020603050405020304" pitchFamily="18" charset="0"/>
                <a:cs typeface="Times New Roman" panose="02020603050405020304" pitchFamily="18" charset="0"/>
              </a:rPr>
              <a:t>典型的</a:t>
            </a:r>
            <a:r>
              <a:rPr lang="el-GR" altLang="zh-CN" sz="2800" b="0" dirty="0">
                <a:solidFill>
                  <a:schemeClr val="tx1"/>
                </a:solidFill>
                <a:latin typeface="Times New Roman" panose="02020603050405020304" pitchFamily="18" charset="0"/>
                <a:cs typeface="Times New Roman" panose="02020603050405020304" pitchFamily="18" charset="0"/>
              </a:rPr>
              <a:t>α</a:t>
            </a:r>
            <a:r>
              <a:rPr lang="zh-CN" altLang="en-US" sz="2800" b="0" dirty="0">
                <a:solidFill>
                  <a:schemeClr val="tx1"/>
                </a:solidFill>
                <a:latin typeface="Times New Roman" panose="02020603050405020304" pitchFamily="18" charset="0"/>
                <a:cs typeface="Times New Roman" panose="02020603050405020304" pitchFamily="18" charset="0"/>
              </a:rPr>
              <a:t>值为</a:t>
            </a:r>
            <a:r>
              <a:rPr lang="en-US" altLang="zh-CN" sz="2800" b="0" dirty="0">
                <a:solidFill>
                  <a:schemeClr val="tx1"/>
                </a:solidFill>
                <a:latin typeface="Times New Roman" panose="02020603050405020304" pitchFamily="18" charset="0"/>
                <a:cs typeface="Times New Roman" panose="02020603050405020304" pitchFamily="18" charset="0"/>
              </a:rPr>
              <a:t>7/8</a:t>
            </a:r>
            <a:r>
              <a:rPr lang="zh-CN" altLang="en-US" sz="2800" b="0" dirty="0">
                <a:solidFill>
                  <a:schemeClr val="tx1"/>
                </a:solidFill>
                <a:latin typeface="Times New Roman" panose="02020603050405020304" pitchFamily="18" charset="0"/>
                <a:cs typeface="Times New Roman" panose="02020603050405020304" pitchFamily="18" charset="0"/>
              </a:rPr>
              <a:t>。</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361736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rPr>
              <a:t>RTT</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自适应算法</a:t>
            </a: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344349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6.4.4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可靠传输</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590686"/>
            <a:ext cx="8345643" cy="2677656"/>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已知</a:t>
            </a: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的往返时延的当前值是</a:t>
            </a:r>
            <a:r>
              <a:rPr lang="en-US" altLang="zh-CN" sz="2800" b="0" dirty="0">
                <a:solidFill>
                  <a:schemeClr val="tx1"/>
                </a:solidFill>
                <a:latin typeface="Times New Roman" panose="02020603050405020304" pitchFamily="18" charset="0"/>
                <a:cs typeface="Times New Roman" panose="02020603050405020304" pitchFamily="18" charset="0"/>
              </a:rPr>
              <a:t>30 </a:t>
            </a:r>
            <a:r>
              <a:rPr lang="en-US" altLang="zh-CN" sz="2800" b="0" dirty="0" err="1">
                <a:solidFill>
                  <a:schemeClr val="tx1"/>
                </a:solidFill>
                <a:latin typeface="Times New Roman" panose="02020603050405020304" pitchFamily="18" charset="0"/>
                <a:cs typeface="Times New Roman" panose="02020603050405020304" pitchFamily="18" charset="0"/>
              </a:rPr>
              <a:t>ms</a:t>
            </a:r>
            <a:r>
              <a:rPr lang="zh-CN" altLang="en-US" sz="2800" b="0" dirty="0">
                <a:solidFill>
                  <a:schemeClr val="tx1"/>
                </a:solidFill>
                <a:latin typeface="Times New Roman" panose="02020603050405020304" pitchFamily="18" charset="0"/>
                <a:cs typeface="Times New Roman" panose="02020603050405020304" pitchFamily="18" charset="0"/>
              </a:rPr>
              <a:t>。现在收到了三个接连的确认报文段，它们比相应的数据报文段的发送时间分别滞后的时间是：</a:t>
            </a:r>
            <a:r>
              <a:rPr lang="en-US" altLang="zh-CN" sz="2800" b="0" dirty="0">
                <a:solidFill>
                  <a:schemeClr val="tx1"/>
                </a:solidFill>
                <a:latin typeface="Times New Roman" panose="02020603050405020304" pitchFamily="18" charset="0"/>
                <a:cs typeface="Times New Roman" panose="02020603050405020304" pitchFamily="18" charset="0"/>
              </a:rPr>
              <a:t>26ms</a:t>
            </a: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32ms</a:t>
            </a:r>
            <a:r>
              <a:rPr lang="zh-CN" altLang="en-US" sz="2800" b="0" dirty="0">
                <a:solidFill>
                  <a:schemeClr val="tx1"/>
                </a:solidFill>
                <a:latin typeface="Times New Roman" panose="02020603050405020304" pitchFamily="18" charset="0"/>
                <a:cs typeface="Times New Roman" panose="02020603050405020304" pitchFamily="18" charset="0"/>
              </a:rPr>
              <a:t>和</a:t>
            </a:r>
            <a:r>
              <a:rPr lang="en-US" altLang="zh-CN" sz="2800" b="0" dirty="0">
                <a:solidFill>
                  <a:schemeClr val="tx1"/>
                </a:solidFill>
                <a:latin typeface="Times New Roman" panose="02020603050405020304" pitchFamily="18" charset="0"/>
                <a:cs typeface="Times New Roman" panose="02020603050405020304" pitchFamily="18" charset="0"/>
              </a:rPr>
              <a:t>24ms</a:t>
            </a:r>
            <a:r>
              <a:rPr lang="zh-CN" altLang="en-US" sz="2800" b="0" dirty="0">
                <a:solidFill>
                  <a:schemeClr val="tx1"/>
                </a:solidFill>
                <a:latin typeface="Times New Roman" panose="02020603050405020304" pitchFamily="18" charset="0"/>
                <a:cs typeface="Times New Roman" panose="02020603050405020304" pitchFamily="18" charset="0"/>
              </a:rPr>
              <a:t>。设</a:t>
            </a:r>
            <a:r>
              <a:rPr lang="en-US" altLang="zh-CN" sz="2800" b="0" dirty="0">
                <a:solidFill>
                  <a:schemeClr val="tx1"/>
                </a:solidFill>
                <a:latin typeface="Times New Roman" panose="02020603050405020304" pitchFamily="18" charset="0"/>
                <a:cs typeface="Times New Roman" panose="02020603050405020304" pitchFamily="18" charset="0"/>
              </a:rPr>
              <a:t>α=0.9</a:t>
            </a:r>
            <a:r>
              <a:rPr lang="zh-CN" altLang="en-US" sz="2800" b="0" dirty="0">
                <a:solidFill>
                  <a:schemeClr val="tx1"/>
                </a:solidFill>
                <a:latin typeface="Times New Roman" panose="02020603050405020304" pitchFamily="18" charset="0"/>
                <a:cs typeface="Times New Roman" panose="02020603050405020304" pitchFamily="18" charset="0"/>
              </a:rPr>
              <a:t>。试计算新的估计的往返时延值</a:t>
            </a:r>
            <a:r>
              <a:rPr lang="en-US" altLang="zh-CN" sz="2800" b="0" dirty="0" err="1">
                <a:solidFill>
                  <a:schemeClr val="tx1"/>
                </a:solidFill>
                <a:latin typeface="Times New Roman" panose="02020603050405020304" pitchFamily="18" charset="0"/>
                <a:cs typeface="Times New Roman" panose="02020603050405020304" pitchFamily="18" charset="0"/>
              </a:rPr>
              <a:t>RTTnew</a:t>
            </a:r>
            <a:r>
              <a:rPr lang="zh-CN" altLang="en-US" sz="2800" b="0" dirty="0">
                <a:solidFill>
                  <a:schemeClr val="tx1"/>
                </a:solidFill>
                <a:latin typeface="Times New Roman" panose="02020603050405020304" pitchFamily="18" charset="0"/>
                <a:cs typeface="Times New Roman" panose="02020603050405020304" pitchFamily="18" charset="0"/>
              </a:rPr>
              <a:t>。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4" name="Rectangle 5"/>
          <p:cNvSpPr>
            <a:spLocks noChangeArrowheads="1"/>
          </p:cNvSpPr>
          <p:nvPr/>
        </p:nvSpPr>
        <p:spPr bwMode="auto">
          <a:xfrm>
            <a:off x="0" y="843463"/>
            <a:ext cx="361736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rPr>
              <a:t>RTT</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自适应</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算法举例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305881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6.4.4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可靠传输</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590686"/>
            <a:ext cx="8345643" cy="2908489"/>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en-US" altLang="zh-CN" sz="2800" b="0" dirty="0" err="1">
                <a:solidFill>
                  <a:schemeClr val="tx1"/>
                </a:solidFill>
                <a:latin typeface="Times New Roman" panose="02020603050405020304" pitchFamily="18" charset="0"/>
                <a:cs typeface="Times New Roman" panose="02020603050405020304" pitchFamily="18" charset="0"/>
              </a:rPr>
              <a:t>RTTnew</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 </a:t>
            </a:r>
            <a:r>
              <a:rPr lang="en-US" altLang="zh-CN" sz="2800" b="0" dirty="0">
                <a:solidFill>
                  <a:schemeClr val="tx1"/>
                </a:solidFill>
                <a:latin typeface="Times New Roman" panose="02020603050405020304" pitchFamily="18" charset="0"/>
                <a:cs typeface="Times New Roman" panose="02020603050405020304" pitchFamily="18" charset="0"/>
              </a:rPr>
              <a:t>30 × </a:t>
            </a:r>
            <a:r>
              <a:rPr lang="el-GR" altLang="zh-CN" sz="2800" b="0" dirty="0">
                <a:solidFill>
                  <a:schemeClr val="tx1"/>
                </a:solidFill>
                <a:latin typeface="Times New Roman" panose="02020603050405020304" pitchFamily="18" charset="0"/>
                <a:cs typeface="Times New Roman" panose="02020603050405020304" pitchFamily="18" charset="0"/>
              </a:rPr>
              <a:t>α + 26 × </a:t>
            </a:r>
            <a:r>
              <a:rPr lang="zh-CN" altLang="el-GR"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1-α</a:t>
            </a:r>
            <a:r>
              <a:rPr lang="zh-CN" altLang="el-GR"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 29.6 </a:t>
            </a:r>
            <a:r>
              <a:rPr lang="en-US" altLang="zh-CN" sz="2800" b="0" dirty="0" err="1">
                <a:solidFill>
                  <a:schemeClr val="tx1"/>
                </a:solidFill>
                <a:latin typeface="Times New Roman" panose="02020603050405020304" pitchFamily="18" charset="0"/>
                <a:cs typeface="Times New Roman" panose="02020603050405020304" pitchFamily="18" charset="0"/>
              </a:rPr>
              <a:t>ms</a:t>
            </a:r>
            <a:endParaRPr lang="en-US" altLang="zh-CN" sz="2800" b="0" dirty="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en-US" altLang="zh-CN" sz="2800" b="0" dirty="0" err="1">
                <a:solidFill>
                  <a:schemeClr val="tx1"/>
                </a:solidFill>
                <a:latin typeface="Times New Roman" panose="02020603050405020304" pitchFamily="18" charset="0"/>
                <a:cs typeface="Times New Roman" panose="02020603050405020304" pitchFamily="18" charset="0"/>
              </a:rPr>
              <a:t>RTTnew</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 </a:t>
            </a:r>
            <a:r>
              <a:rPr lang="en-US" altLang="zh-CN" sz="2800" b="0" dirty="0">
                <a:solidFill>
                  <a:schemeClr val="tx1"/>
                </a:solidFill>
                <a:latin typeface="Times New Roman" panose="02020603050405020304" pitchFamily="18" charset="0"/>
                <a:cs typeface="Times New Roman" panose="02020603050405020304" pitchFamily="18" charset="0"/>
              </a:rPr>
              <a:t>29.6 × </a:t>
            </a:r>
            <a:r>
              <a:rPr lang="el-GR" altLang="zh-CN" sz="2800" b="0" dirty="0">
                <a:solidFill>
                  <a:schemeClr val="tx1"/>
                </a:solidFill>
                <a:latin typeface="Times New Roman" panose="02020603050405020304" pitchFamily="18" charset="0"/>
                <a:cs typeface="Times New Roman" panose="02020603050405020304" pitchFamily="18" charset="0"/>
              </a:rPr>
              <a:t>α + 32 × </a:t>
            </a:r>
            <a:r>
              <a:rPr lang="zh-CN" altLang="el-GR"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1-α</a:t>
            </a:r>
            <a:r>
              <a:rPr lang="zh-CN" altLang="el-GR"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 29.84 </a:t>
            </a:r>
            <a:r>
              <a:rPr lang="en-US" altLang="zh-CN" sz="2800" b="0" dirty="0" err="1">
                <a:solidFill>
                  <a:schemeClr val="tx1"/>
                </a:solidFill>
                <a:latin typeface="Times New Roman" panose="02020603050405020304" pitchFamily="18" charset="0"/>
                <a:cs typeface="Times New Roman" panose="02020603050405020304" pitchFamily="18" charset="0"/>
              </a:rPr>
              <a:t>ms</a:t>
            </a:r>
            <a:endParaRPr lang="en-US" altLang="zh-CN" sz="2800" b="0" dirty="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en-US" altLang="zh-CN" sz="2800" b="0" dirty="0" err="1">
                <a:solidFill>
                  <a:schemeClr val="tx1"/>
                </a:solidFill>
                <a:latin typeface="Times New Roman" panose="02020603050405020304" pitchFamily="18" charset="0"/>
                <a:cs typeface="Times New Roman" panose="02020603050405020304" pitchFamily="18" charset="0"/>
              </a:rPr>
              <a:t>RTTnew</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 </a:t>
            </a:r>
            <a:r>
              <a:rPr lang="en-US" altLang="zh-CN" sz="2800" b="0" dirty="0">
                <a:solidFill>
                  <a:schemeClr val="tx1"/>
                </a:solidFill>
                <a:latin typeface="Times New Roman" panose="02020603050405020304" pitchFamily="18" charset="0"/>
                <a:cs typeface="Times New Roman" panose="02020603050405020304" pitchFamily="18" charset="0"/>
              </a:rPr>
              <a:t>29.84 × </a:t>
            </a:r>
            <a:r>
              <a:rPr lang="el-GR" altLang="zh-CN" sz="2800" b="0" dirty="0">
                <a:solidFill>
                  <a:schemeClr val="tx1"/>
                </a:solidFill>
                <a:latin typeface="Times New Roman" panose="02020603050405020304" pitchFamily="18" charset="0"/>
                <a:cs typeface="Times New Roman" panose="02020603050405020304" pitchFamily="18" charset="0"/>
              </a:rPr>
              <a:t>α + 24 × </a:t>
            </a:r>
            <a:r>
              <a:rPr lang="zh-CN" altLang="el-GR"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1-α</a:t>
            </a:r>
            <a:r>
              <a:rPr lang="zh-CN" altLang="el-GR"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 29.256 </a:t>
            </a:r>
            <a:r>
              <a:rPr lang="en-US" altLang="zh-CN" sz="2800" b="0" dirty="0" err="1">
                <a:solidFill>
                  <a:schemeClr val="tx1"/>
                </a:solidFill>
                <a:latin typeface="Times New Roman" panose="02020603050405020304" pitchFamily="18" charset="0"/>
                <a:cs typeface="Times New Roman" panose="02020603050405020304" pitchFamily="18" charset="0"/>
              </a:rPr>
              <a:t>ms</a:t>
            </a:r>
            <a:endParaRPr lang="en-US" altLang="zh-CN" sz="2800" b="0" dirty="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600"/>
              </a:spcBef>
            </a:pPr>
            <a:endParaRPr lang="zh-CN" altLang="en-US" sz="2800" b="0" dirty="0">
              <a:solidFill>
                <a:schemeClr val="tx1"/>
              </a:solidFill>
              <a:latin typeface="Times New Roman" panose="02020603050405020304" pitchFamily="18" charset="0"/>
              <a:cs typeface="Times New Roman" panose="02020603050405020304" pitchFamily="18" charset="0"/>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4" name="Rectangle 5"/>
          <p:cNvSpPr>
            <a:spLocks noChangeArrowheads="1"/>
          </p:cNvSpPr>
          <p:nvPr/>
        </p:nvSpPr>
        <p:spPr bwMode="auto">
          <a:xfrm>
            <a:off x="0" y="843463"/>
            <a:ext cx="361736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rPr>
              <a:t>RTT</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自适应</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算法举例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1736236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传输层作用</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37" name="燕尾形 36"/>
          <p:cNvSpPr/>
          <p:nvPr/>
        </p:nvSpPr>
        <p:spPr>
          <a:xfrm>
            <a:off x="603137" y="203200"/>
            <a:ext cx="155949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8"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3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传输服务</a:t>
            </a:r>
            <a:endParaRPr lang="zh-CN" altLang="en-US" sz="1200" b="1" dirty="0">
              <a:solidFill>
                <a:schemeClr val="bg1"/>
              </a:solidFill>
            </a:endParaRPr>
          </a:p>
        </p:txBody>
      </p:sp>
      <p:sp>
        <p:nvSpPr>
          <p:cNvPr id="40"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41"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UDP</a:t>
            </a:r>
            <a:r>
              <a:rPr lang="zh-CN" altLang="en-US" sz="1200" b="1" dirty="0" smtClean="0"/>
              <a:t>协议</a:t>
            </a:r>
            <a:endParaRPr lang="zh-CN" altLang="en-US" sz="1200" b="1" dirty="0"/>
          </a:p>
        </p:txBody>
      </p:sp>
      <p:grpSp>
        <p:nvGrpSpPr>
          <p:cNvPr id="2" name="组合 1"/>
          <p:cNvGrpSpPr/>
          <p:nvPr/>
        </p:nvGrpSpPr>
        <p:grpSpPr>
          <a:xfrm>
            <a:off x="559306" y="2119243"/>
            <a:ext cx="8219353" cy="3682150"/>
            <a:chOff x="735693" y="2531806"/>
            <a:chExt cx="7740650" cy="2788570"/>
          </a:xfrm>
        </p:grpSpPr>
        <p:sp>
          <p:nvSpPr>
            <p:cNvPr id="18" name="Rectangle 4"/>
            <p:cNvSpPr>
              <a:spLocks noChangeArrowheads="1"/>
            </p:cNvSpPr>
            <p:nvPr/>
          </p:nvSpPr>
          <p:spPr bwMode="auto">
            <a:xfrm>
              <a:off x="2904218" y="2531806"/>
              <a:ext cx="2049462" cy="765175"/>
            </a:xfrm>
            <a:prstGeom prst="rect">
              <a:avLst/>
            </a:prstGeom>
            <a:noFill/>
            <a:ln w="9525">
              <a:solidFill>
                <a:srgbClr val="213F99"/>
              </a:solidFill>
              <a:miter lim="800000"/>
              <a:headEnd/>
              <a:tailEnd/>
            </a:ln>
            <a:effec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9" name="Rectangle 5"/>
            <p:cNvSpPr>
              <a:spLocks noChangeArrowheads="1"/>
            </p:cNvSpPr>
            <p:nvPr/>
          </p:nvSpPr>
          <p:spPr bwMode="auto">
            <a:xfrm>
              <a:off x="2904218" y="4135181"/>
              <a:ext cx="2049462" cy="1147763"/>
            </a:xfrm>
            <a:prstGeom prst="rect">
              <a:avLst/>
            </a:prstGeom>
            <a:noFill/>
            <a:ln w="9525">
              <a:solidFill>
                <a:srgbClr val="213F99"/>
              </a:solidFill>
              <a:miter lim="800000"/>
              <a:headEnd/>
              <a:tailEnd/>
            </a:ln>
            <a:effec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0" name="Line 6"/>
            <p:cNvSpPr>
              <a:spLocks noChangeShapeType="1"/>
            </p:cNvSpPr>
            <p:nvPr/>
          </p:nvSpPr>
          <p:spPr bwMode="auto">
            <a:xfrm>
              <a:off x="2904218" y="4517769"/>
              <a:ext cx="2049462" cy="0"/>
            </a:xfrm>
            <a:prstGeom prst="line">
              <a:avLst/>
            </a:prstGeom>
            <a:noFill/>
            <a:ln w="9525">
              <a:solidFill>
                <a:srgbClr val="213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1" name="Line 7"/>
            <p:cNvSpPr>
              <a:spLocks noChangeShapeType="1"/>
            </p:cNvSpPr>
            <p:nvPr/>
          </p:nvSpPr>
          <p:spPr bwMode="auto">
            <a:xfrm>
              <a:off x="2904218" y="4900356"/>
              <a:ext cx="2049462" cy="0"/>
            </a:xfrm>
            <a:prstGeom prst="line">
              <a:avLst/>
            </a:prstGeom>
            <a:noFill/>
            <a:ln w="9525">
              <a:solidFill>
                <a:srgbClr val="213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 name="Rectangle 8"/>
            <p:cNvSpPr>
              <a:spLocks noChangeArrowheads="1"/>
            </p:cNvSpPr>
            <p:nvPr/>
          </p:nvSpPr>
          <p:spPr bwMode="auto">
            <a:xfrm>
              <a:off x="2904218" y="3523994"/>
              <a:ext cx="2049462" cy="384175"/>
            </a:xfrm>
            <a:prstGeom prst="rect">
              <a:avLst/>
            </a:prstGeom>
            <a:noFill/>
            <a:ln w="19050">
              <a:solidFill>
                <a:srgbClr val="213F99"/>
              </a:solidFill>
              <a:miter lim="800000"/>
              <a:headEnd/>
              <a:tailEnd/>
            </a:ln>
            <a:effec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3" name="Text Box 9"/>
            <p:cNvSpPr txBox="1">
              <a:spLocks noChangeArrowheads="1"/>
            </p:cNvSpPr>
            <p:nvPr/>
          </p:nvSpPr>
          <p:spPr bwMode="auto">
            <a:xfrm>
              <a:off x="3493180" y="4923501"/>
              <a:ext cx="946150" cy="396875"/>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b="0" dirty="0">
                  <a:solidFill>
                    <a:schemeClr val="tx1"/>
                  </a:solidFill>
                  <a:latin typeface="微软雅黑" panose="020B0503020204020204" pitchFamily="34" charset="-122"/>
                  <a:ea typeface="微软雅黑" panose="020B0503020204020204" pitchFamily="34" charset="-122"/>
                </a:rPr>
                <a:t>物理层</a:t>
              </a:r>
            </a:p>
          </p:txBody>
        </p:sp>
        <p:sp>
          <p:nvSpPr>
            <p:cNvPr id="24" name="Text Box 10"/>
            <p:cNvSpPr txBox="1">
              <a:spLocks noChangeArrowheads="1"/>
            </p:cNvSpPr>
            <p:nvPr/>
          </p:nvSpPr>
          <p:spPr bwMode="auto">
            <a:xfrm>
              <a:off x="3478893" y="4152144"/>
              <a:ext cx="946150" cy="398462"/>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b="0" dirty="0">
                  <a:solidFill>
                    <a:schemeClr val="tx1"/>
                  </a:solidFill>
                  <a:latin typeface="微软雅黑" panose="020B0503020204020204" pitchFamily="34" charset="-122"/>
                  <a:ea typeface="微软雅黑" panose="020B0503020204020204" pitchFamily="34" charset="-122"/>
                </a:rPr>
                <a:t>网络层</a:t>
              </a:r>
            </a:p>
          </p:txBody>
        </p:sp>
        <p:sp>
          <p:nvSpPr>
            <p:cNvPr id="25" name="Text Box 11"/>
            <p:cNvSpPr txBox="1">
              <a:spLocks noChangeArrowheads="1"/>
            </p:cNvSpPr>
            <p:nvPr/>
          </p:nvSpPr>
          <p:spPr bwMode="auto">
            <a:xfrm>
              <a:off x="3509055" y="3536029"/>
              <a:ext cx="947738" cy="396875"/>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dirty="0">
                  <a:solidFill>
                    <a:schemeClr val="tx1"/>
                  </a:solidFill>
                  <a:latin typeface="微软雅黑" panose="020B0503020204020204" pitchFamily="34" charset="-122"/>
                  <a:ea typeface="微软雅黑" panose="020B0503020204020204" pitchFamily="34" charset="-122"/>
                </a:rPr>
                <a:t>传输层</a:t>
              </a:r>
            </a:p>
          </p:txBody>
        </p:sp>
        <p:sp>
          <p:nvSpPr>
            <p:cNvPr id="26" name="Text Box 12"/>
            <p:cNvSpPr txBox="1">
              <a:spLocks noChangeArrowheads="1"/>
            </p:cNvSpPr>
            <p:nvPr/>
          </p:nvSpPr>
          <p:spPr bwMode="auto">
            <a:xfrm>
              <a:off x="3478893" y="2676269"/>
              <a:ext cx="946150" cy="396875"/>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b="0">
                  <a:solidFill>
                    <a:schemeClr val="tx1"/>
                  </a:solidFill>
                  <a:latin typeface="微软雅黑" panose="020B0503020204020204" pitchFamily="34" charset="-122"/>
                  <a:ea typeface="微软雅黑" panose="020B0503020204020204" pitchFamily="34" charset="-122"/>
                </a:rPr>
                <a:t>应用层</a:t>
              </a:r>
            </a:p>
          </p:txBody>
        </p:sp>
        <p:sp>
          <p:nvSpPr>
            <p:cNvPr id="27" name="Text Box 13"/>
            <p:cNvSpPr txBox="1">
              <a:spLocks noChangeArrowheads="1"/>
            </p:cNvSpPr>
            <p:nvPr/>
          </p:nvSpPr>
          <p:spPr bwMode="auto">
            <a:xfrm>
              <a:off x="3240768" y="4528547"/>
              <a:ext cx="1454150" cy="396875"/>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b="0" dirty="0">
                  <a:solidFill>
                    <a:schemeClr val="tx1"/>
                  </a:solidFill>
                  <a:latin typeface="微软雅黑" panose="020B0503020204020204" pitchFamily="34" charset="-122"/>
                  <a:ea typeface="微软雅黑" panose="020B0503020204020204" pitchFamily="34" charset="-122"/>
                </a:rPr>
                <a:t>数据链路层</a:t>
              </a:r>
            </a:p>
          </p:txBody>
        </p:sp>
        <p:sp>
          <p:nvSpPr>
            <p:cNvPr id="28" name="AutoShape 14"/>
            <p:cNvSpPr>
              <a:spLocks/>
            </p:cNvSpPr>
            <p:nvPr/>
          </p:nvSpPr>
          <p:spPr bwMode="auto">
            <a:xfrm>
              <a:off x="5031468" y="2531806"/>
              <a:ext cx="238125" cy="1376363"/>
            </a:xfrm>
            <a:prstGeom prst="rightBrace">
              <a:avLst>
                <a:gd name="adj1" fmla="val 48167"/>
                <a:gd name="adj2" fmla="val 48958"/>
              </a:avLst>
            </a:prstGeom>
            <a:noFill/>
            <a:ln w="9525">
              <a:solidFill>
                <a:srgbClr val="213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30" name="AutoShape 15"/>
            <p:cNvSpPr>
              <a:spLocks/>
            </p:cNvSpPr>
            <p:nvPr/>
          </p:nvSpPr>
          <p:spPr bwMode="auto">
            <a:xfrm>
              <a:off x="5031468" y="4135181"/>
              <a:ext cx="238125" cy="1147763"/>
            </a:xfrm>
            <a:prstGeom prst="rightBrace">
              <a:avLst>
                <a:gd name="adj1" fmla="val 40167"/>
                <a:gd name="adj2" fmla="val 48958"/>
              </a:avLst>
            </a:prstGeom>
            <a:noFill/>
            <a:ln w="9525">
              <a:solidFill>
                <a:srgbClr val="213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31" name="AutoShape 16"/>
            <p:cNvSpPr>
              <a:spLocks/>
            </p:cNvSpPr>
            <p:nvPr/>
          </p:nvSpPr>
          <p:spPr bwMode="auto">
            <a:xfrm flipH="1">
              <a:off x="2588305" y="2531806"/>
              <a:ext cx="236538" cy="765175"/>
            </a:xfrm>
            <a:prstGeom prst="rightBrace">
              <a:avLst>
                <a:gd name="adj1" fmla="val 26957"/>
                <a:gd name="adj2" fmla="val 48958"/>
              </a:avLst>
            </a:prstGeom>
            <a:noFill/>
            <a:ln w="9525">
              <a:solidFill>
                <a:srgbClr val="213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32" name="AutoShape 17"/>
            <p:cNvSpPr>
              <a:spLocks/>
            </p:cNvSpPr>
            <p:nvPr/>
          </p:nvSpPr>
          <p:spPr bwMode="auto">
            <a:xfrm flipH="1">
              <a:off x="2588305" y="3600194"/>
              <a:ext cx="236538" cy="1682750"/>
            </a:xfrm>
            <a:prstGeom prst="rightBrace">
              <a:avLst>
                <a:gd name="adj1" fmla="val 59284"/>
                <a:gd name="adj2" fmla="val 48958"/>
              </a:avLst>
            </a:prstGeom>
            <a:noFill/>
            <a:ln w="9525">
              <a:solidFill>
                <a:srgbClr val="213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33" name="Text Box 18"/>
            <p:cNvSpPr txBox="1">
              <a:spLocks noChangeArrowheads="1"/>
            </p:cNvSpPr>
            <p:nvPr/>
          </p:nvSpPr>
          <p:spPr bwMode="auto">
            <a:xfrm>
              <a:off x="735693" y="2654044"/>
              <a:ext cx="1924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dirty="0">
                  <a:solidFill>
                    <a:schemeClr val="tx1"/>
                  </a:solidFill>
                  <a:latin typeface="微软雅黑" panose="020B0503020204020204" pitchFamily="34" charset="-122"/>
                  <a:ea typeface="微软雅黑" panose="020B0503020204020204" pitchFamily="34" charset="-122"/>
                </a:rPr>
                <a:t>面向信息处理</a:t>
              </a:r>
            </a:p>
          </p:txBody>
        </p:sp>
        <p:sp>
          <p:nvSpPr>
            <p:cNvPr id="34" name="Text Box 19"/>
            <p:cNvSpPr txBox="1">
              <a:spLocks noChangeArrowheads="1"/>
            </p:cNvSpPr>
            <p:nvPr/>
          </p:nvSpPr>
          <p:spPr bwMode="auto">
            <a:xfrm>
              <a:off x="1167493" y="4166931"/>
              <a:ext cx="1416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a:solidFill>
                    <a:schemeClr val="tx1"/>
                  </a:solidFill>
                  <a:latin typeface="微软雅黑" panose="020B0503020204020204" pitchFamily="34" charset="-122"/>
                  <a:ea typeface="微软雅黑" panose="020B0503020204020204" pitchFamily="34" charset="-122"/>
                </a:rPr>
                <a:t>面向通信</a:t>
              </a:r>
            </a:p>
          </p:txBody>
        </p:sp>
        <p:sp>
          <p:nvSpPr>
            <p:cNvPr id="35" name="Text Box 20"/>
            <p:cNvSpPr txBox="1">
              <a:spLocks noChangeArrowheads="1"/>
            </p:cNvSpPr>
            <p:nvPr/>
          </p:nvSpPr>
          <p:spPr bwMode="auto">
            <a:xfrm>
              <a:off x="5280705" y="2973131"/>
              <a:ext cx="1431925"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a:solidFill>
                    <a:schemeClr val="tx1"/>
                  </a:solidFill>
                  <a:latin typeface="微软雅黑" panose="020B0503020204020204" pitchFamily="34" charset="-122"/>
                  <a:ea typeface="微软雅黑" panose="020B0503020204020204" pitchFamily="34" charset="-122"/>
                </a:rPr>
                <a:t>用户功能</a:t>
              </a:r>
            </a:p>
          </p:txBody>
        </p:sp>
        <p:sp>
          <p:nvSpPr>
            <p:cNvPr id="42" name="Text Box 21"/>
            <p:cNvSpPr txBox="1">
              <a:spLocks noChangeArrowheads="1"/>
            </p:cNvSpPr>
            <p:nvPr/>
          </p:nvSpPr>
          <p:spPr bwMode="auto">
            <a:xfrm>
              <a:off x="5272768" y="4474906"/>
              <a:ext cx="1200150"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sz="2000">
                  <a:solidFill>
                    <a:schemeClr val="tx1"/>
                  </a:solidFill>
                  <a:latin typeface="微软雅黑" panose="020B0503020204020204" pitchFamily="34" charset="-122"/>
                  <a:ea typeface="微软雅黑" panose="020B0503020204020204" pitchFamily="34" charset="-122"/>
                </a:rPr>
                <a:t>通信子网</a:t>
              </a:r>
            </a:p>
          </p:txBody>
        </p:sp>
        <p:sp>
          <p:nvSpPr>
            <p:cNvPr id="43" name="AutoShape 22"/>
            <p:cNvSpPr>
              <a:spLocks/>
            </p:cNvSpPr>
            <p:nvPr/>
          </p:nvSpPr>
          <p:spPr bwMode="auto">
            <a:xfrm>
              <a:off x="6568168" y="2531806"/>
              <a:ext cx="215900" cy="2671763"/>
            </a:xfrm>
            <a:prstGeom prst="rightBrace">
              <a:avLst>
                <a:gd name="adj1" fmla="val 103125"/>
                <a:gd name="adj2" fmla="val 48958"/>
              </a:avLst>
            </a:prstGeom>
            <a:noFill/>
            <a:ln w="9525">
              <a:solidFill>
                <a:srgbClr val="213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4" name="Text Box 23"/>
            <p:cNvSpPr txBox="1">
              <a:spLocks noChangeArrowheads="1"/>
            </p:cNvSpPr>
            <p:nvPr/>
          </p:nvSpPr>
          <p:spPr bwMode="auto">
            <a:xfrm>
              <a:off x="7044418" y="3611306"/>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en-US" sz="2000" dirty="0">
                  <a:solidFill>
                    <a:schemeClr val="tx1"/>
                  </a:solidFill>
                  <a:latin typeface="微软雅黑" panose="020B0503020204020204" pitchFamily="34" charset="-122"/>
                  <a:ea typeface="微软雅黑" panose="020B0503020204020204" pitchFamily="34" charset="-122"/>
                </a:rPr>
                <a:t>终端系统</a:t>
              </a:r>
            </a:p>
          </p:txBody>
        </p:sp>
      </p:grpSp>
      <p:sp>
        <p:nvSpPr>
          <p:cNvPr id="45" name="矩形 4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42272297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6.4.4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可靠传输</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590686"/>
            <a:ext cx="8345643" cy="3631763"/>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引入</a:t>
            </a:r>
            <a:r>
              <a:rPr lang="en-US" altLang="zh-CN" sz="2800" b="0" dirty="0">
                <a:solidFill>
                  <a:schemeClr val="tx1"/>
                </a:solidFill>
                <a:latin typeface="Times New Roman" panose="02020603050405020304" pitchFamily="18" charset="0"/>
                <a:cs typeface="Times New Roman" panose="02020603050405020304" pitchFamily="18" charset="0"/>
              </a:rPr>
              <a:t>RTT</a:t>
            </a:r>
            <a:r>
              <a:rPr lang="zh-CN" altLang="en-US" sz="2800" b="0" dirty="0">
                <a:solidFill>
                  <a:schemeClr val="tx1"/>
                </a:solidFill>
                <a:latin typeface="Times New Roman" panose="02020603050405020304" pitchFamily="18" charset="0"/>
                <a:cs typeface="Times New Roman" panose="02020603050405020304" pitchFamily="18" charset="0"/>
              </a:rPr>
              <a:t>的偏差的加权平均值</a:t>
            </a:r>
            <a:r>
              <a:rPr lang="en-US" altLang="zh-CN" sz="2800" b="0" dirty="0">
                <a:solidFill>
                  <a:schemeClr val="tx1"/>
                </a:solidFill>
                <a:latin typeface="Times New Roman" panose="02020603050405020304" pitchFamily="18" charset="0"/>
                <a:cs typeface="Times New Roman" panose="02020603050405020304" pitchFamily="18" charset="0"/>
              </a:rPr>
              <a:t>RTTD</a:t>
            </a:r>
            <a:r>
              <a:rPr lang="zh-CN" altLang="en-US" sz="2800" b="0" dirty="0">
                <a:solidFill>
                  <a:schemeClr val="tx1"/>
                </a:solidFill>
                <a:latin typeface="Times New Roman" panose="02020603050405020304" pitchFamily="18" charset="0"/>
                <a:cs typeface="Times New Roman" panose="02020603050405020304" pitchFamily="18" charset="0"/>
              </a:rPr>
              <a:t>，计算方法如下：</a:t>
            </a:r>
          </a:p>
          <a:p>
            <a:pPr algn="just">
              <a:lnSpc>
                <a:spcPct val="150000"/>
              </a:lnSpc>
              <a:spcBef>
                <a:spcPts val="600"/>
              </a:spcBef>
            </a:pPr>
            <a:r>
              <a:rPr lang="en-US" altLang="zh-CN" sz="2800" b="0" dirty="0" err="1">
                <a:solidFill>
                  <a:schemeClr val="tx1"/>
                </a:solidFill>
                <a:latin typeface="Times New Roman" panose="02020603050405020304" pitchFamily="18" charset="0"/>
                <a:cs typeface="Times New Roman" panose="02020603050405020304" pitchFamily="18" charset="0"/>
              </a:rPr>
              <a:t>RTTDnew</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 </a:t>
            </a:r>
            <a:r>
              <a:rPr lang="en-US" altLang="zh-CN" sz="2800" b="0" dirty="0" err="1">
                <a:solidFill>
                  <a:schemeClr val="tx1"/>
                </a:solidFill>
                <a:latin typeface="Times New Roman" panose="02020603050405020304" pitchFamily="18" charset="0"/>
                <a:cs typeface="Times New Roman" panose="02020603050405020304" pitchFamily="18" charset="0"/>
              </a:rPr>
              <a:t>RTTsample</a:t>
            </a:r>
            <a:r>
              <a:rPr lang="en-US" altLang="zh-CN" sz="2800" b="0" dirty="0">
                <a:solidFill>
                  <a:schemeClr val="tx1"/>
                </a:solidFill>
                <a:latin typeface="Times New Roman" panose="02020603050405020304" pitchFamily="18" charset="0"/>
                <a:cs typeface="Times New Roman" panose="02020603050405020304" pitchFamily="18" charset="0"/>
              </a:rPr>
              <a:t> / 2</a:t>
            </a:r>
            <a:r>
              <a:rPr lang="zh-CN" altLang="en-US" sz="2800" b="0" dirty="0">
                <a:solidFill>
                  <a:schemeClr val="tx1"/>
                </a:solidFill>
                <a:latin typeface="Times New Roman" panose="02020603050405020304" pitchFamily="18" charset="0"/>
                <a:cs typeface="Times New Roman" panose="02020603050405020304" pitchFamily="18" charset="0"/>
              </a:rPr>
              <a:t>（第一次测量）</a:t>
            </a:r>
          </a:p>
          <a:p>
            <a:pPr algn="just">
              <a:lnSpc>
                <a:spcPct val="150000"/>
              </a:lnSpc>
              <a:spcBef>
                <a:spcPts val="600"/>
              </a:spcBef>
            </a:pPr>
            <a:r>
              <a:rPr lang="en-US" altLang="zh-CN" sz="2800" b="0" dirty="0" err="1">
                <a:solidFill>
                  <a:schemeClr val="tx1"/>
                </a:solidFill>
                <a:latin typeface="Times New Roman" panose="02020603050405020304" pitchFamily="18" charset="0"/>
                <a:cs typeface="Times New Roman" panose="02020603050405020304" pitchFamily="18" charset="0"/>
              </a:rPr>
              <a:t>RTTDnew</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 </a:t>
            </a:r>
            <a:r>
              <a:rPr lang="el-GR" altLang="zh-CN" sz="2800" b="0" dirty="0">
                <a:solidFill>
                  <a:schemeClr val="tx1"/>
                </a:solidFill>
                <a:latin typeface="Times New Roman" panose="02020603050405020304" pitchFamily="18" charset="0"/>
                <a:cs typeface="Times New Roman" panose="02020603050405020304" pitchFamily="18" charset="0"/>
              </a:rPr>
              <a:t>β×</a:t>
            </a:r>
            <a:r>
              <a:rPr lang="en-US" altLang="zh-CN" sz="2800" b="0" dirty="0" err="1">
                <a:solidFill>
                  <a:schemeClr val="tx1"/>
                </a:solidFill>
                <a:latin typeface="Times New Roman" panose="02020603050405020304" pitchFamily="18" charset="0"/>
                <a:cs typeface="Times New Roman" panose="02020603050405020304" pitchFamily="18" charset="0"/>
              </a:rPr>
              <a:t>RTTDnew</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l</a:t>
            </a:r>
            <a:r>
              <a:rPr lang="zh-CN" altLang="en-US"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β</a:t>
            </a:r>
            <a:r>
              <a:rPr lang="zh-CN" altLang="el-GR"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a:t>
            </a:r>
          </a:p>
          <a:p>
            <a:pPr algn="just">
              <a:lnSpc>
                <a:spcPct val="150000"/>
              </a:lnSpc>
              <a:spcBef>
                <a:spcPts val="600"/>
              </a:spcBef>
            </a:pPr>
            <a:r>
              <a:rPr lang="el-GR" altLang="zh-CN" sz="2800" b="0" dirty="0">
                <a:solidFill>
                  <a:schemeClr val="tx1"/>
                </a:solidFill>
                <a:latin typeface="Times New Roman" panose="02020603050405020304" pitchFamily="18" charset="0"/>
                <a:cs typeface="Times New Roman" panose="02020603050405020304" pitchFamily="18" charset="0"/>
              </a:rPr>
              <a:t>   | </a:t>
            </a:r>
            <a:r>
              <a:rPr lang="en-US" altLang="zh-CN" sz="2800" b="0" dirty="0" err="1">
                <a:solidFill>
                  <a:schemeClr val="tx1"/>
                </a:solidFill>
                <a:latin typeface="Times New Roman" panose="02020603050405020304" pitchFamily="18" charset="0"/>
                <a:cs typeface="Times New Roman" panose="02020603050405020304" pitchFamily="18" charset="0"/>
              </a:rPr>
              <a:t>RTTnew</a:t>
            </a:r>
            <a:r>
              <a:rPr lang="en-US" altLang="zh-CN" sz="2800" b="0" dirty="0">
                <a:solidFill>
                  <a:schemeClr val="tx1"/>
                </a:solidFill>
                <a:latin typeface="Times New Roman" panose="02020603050405020304" pitchFamily="18" charset="0"/>
                <a:cs typeface="Times New Roman" panose="02020603050405020304" pitchFamily="18" charset="0"/>
              </a:rPr>
              <a:t> - </a:t>
            </a:r>
            <a:r>
              <a:rPr lang="en-US" altLang="zh-CN" sz="2800" b="0" dirty="0" err="1">
                <a:solidFill>
                  <a:schemeClr val="tx1"/>
                </a:solidFill>
                <a:latin typeface="Times New Roman" panose="02020603050405020304" pitchFamily="18" charset="0"/>
                <a:cs typeface="Times New Roman" panose="02020603050405020304" pitchFamily="18" charset="0"/>
              </a:rPr>
              <a:t>RTTsample</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（第二次以后的测量）</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在上式中对 </a:t>
            </a:r>
            <a:r>
              <a:rPr lang="en-US" altLang="zh-CN" sz="2800" b="0" dirty="0">
                <a:solidFill>
                  <a:schemeClr val="tx1"/>
                </a:solidFill>
                <a:latin typeface="Times New Roman" panose="02020603050405020304" pitchFamily="18" charset="0"/>
                <a:cs typeface="Times New Roman" panose="02020603050405020304" pitchFamily="18" charset="0"/>
              </a:rPr>
              <a:t>0≤</a:t>
            </a:r>
            <a:r>
              <a:rPr lang="el-GR" altLang="zh-CN" sz="2800" b="0" dirty="0">
                <a:solidFill>
                  <a:schemeClr val="tx1"/>
                </a:solidFill>
                <a:latin typeface="Times New Roman" panose="02020603050405020304" pitchFamily="18" charset="0"/>
                <a:cs typeface="Times New Roman" panose="02020603050405020304" pitchFamily="18" charset="0"/>
              </a:rPr>
              <a:t>β</a:t>
            </a:r>
            <a:r>
              <a:rPr lang="zh-CN" altLang="el-GR" sz="2800" b="0" dirty="0">
                <a:solidFill>
                  <a:schemeClr val="tx1"/>
                </a:solidFill>
                <a:latin typeface="Times New Roman" panose="02020603050405020304" pitchFamily="18" charset="0"/>
                <a:cs typeface="Times New Roman" panose="02020603050405020304" pitchFamily="18" charset="0"/>
              </a:rPr>
              <a:t>＜</a:t>
            </a:r>
            <a:r>
              <a:rPr lang="el-GR" altLang="zh-CN" sz="2800" b="0" dirty="0">
                <a:solidFill>
                  <a:schemeClr val="tx1"/>
                </a:solidFill>
                <a:latin typeface="Times New Roman" panose="02020603050405020304" pitchFamily="18" charset="0"/>
                <a:cs typeface="Times New Roman" panose="02020603050405020304" pitchFamily="18" charset="0"/>
              </a:rPr>
              <a:t>1</a:t>
            </a:r>
            <a:r>
              <a:rPr lang="zh-CN" altLang="el-GR" sz="2800" b="0" dirty="0">
                <a:solidFill>
                  <a:schemeClr val="tx1"/>
                </a:solidFill>
                <a:latin typeface="Times New Roman" panose="02020603050405020304" pitchFamily="18" charset="0"/>
                <a:cs typeface="Times New Roman" panose="02020603050405020304" pitchFamily="18" charset="0"/>
              </a:rPr>
              <a:t>。</a:t>
            </a:r>
            <a:r>
              <a:rPr lang="zh-CN" altLang="en-US" sz="2800" b="0" dirty="0">
                <a:solidFill>
                  <a:schemeClr val="tx1"/>
                </a:solidFill>
                <a:latin typeface="Times New Roman" panose="02020603050405020304" pitchFamily="18" charset="0"/>
                <a:cs typeface="Times New Roman" panose="02020603050405020304" pitchFamily="18" charset="0"/>
              </a:rPr>
              <a:t>典型的</a:t>
            </a:r>
            <a:r>
              <a:rPr lang="el-GR" altLang="zh-CN" sz="2800" b="0" dirty="0">
                <a:solidFill>
                  <a:schemeClr val="tx1"/>
                </a:solidFill>
                <a:latin typeface="Times New Roman" panose="02020603050405020304" pitchFamily="18" charset="0"/>
                <a:cs typeface="Times New Roman" panose="02020603050405020304" pitchFamily="18" charset="0"/>
              </a:rPr>
              <a:t>β</a:t>
            </a:r>
            <a:r>
              <a:rPr lang="zh-CN" altLang="en-US" sz="2800" b="0" dirty="0">
                <a:solidFill>
                  <a:schemeClr val="tx1"/>
                </a:solidFill>
                <a:latin typeface="Times New Roman" panose="02020603050405020304" pitchFamily="18" charset="0"/>
                <a:cs typeface="Times New Roman" panose="02020603050405020304" pitchFamily="18" charset="0"/>
              </a:rPr>
              <a:t>值为 </a:t>
            </a:r>
            <a:r>
              <a:rPr lang="en-US" altLang="zh-CN" sz="2800" b="0" dirty="0">
                <a:solidFill>
                  <a:schemeClr val="tx1"/>
                </a:solidFill>
                <a:latin typeface="Times New Roman" panose="02020603050405020304" pitchFamily="18" charset="0"/>
                <a:cs typeface="Times New Roman" panose="02020603050405020304" pitchFamily="18" charset="0"/>
              </a:rPr>
              <a:t>3/4</a:t>
            </a:r>
            <a:r>
              <a:rPr lang="zh-CN" altLang="en-US" sz="2800" b="0" dirty="0">
                <a:solidFill>
                  <a:schemeClr val="tx1"/>
                </a:solidFill>
                <a:latin typeface="Times New Roman" panose="02020603050405020304" pitchFamily="18" charset="0"/>
                <a:cs typeface="Times New Roman" panose="02020603050405020304" pitchFamily="18" charset="0"/>
              </a:rPr>
              <a:t>。</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rPr>
              <a:t>RTTD</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算法</a:t>
            </a: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35057879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6.4.4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可靠传输</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590686"/>
            <a:ext cx="8345643" cy="3477875"/>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zh-CN" altLang="en-US" sz="2800" dirty="0">
                <a:solidFill>
                  <a:srgbClr val="C00000"/>
                </a:solidFill>
                <a:latin typeface="Times New Roman" panose="02020603050405020304" pitchFamily="18" charset="0"/>
                <a:cs typeface="Times New Roman" panose="02020603050405020304" pitchFamily="18" charset="0"/>
              </a:rPr>
              <a:t>超时重传时间</a:t>
            </a:r>
            <a:r>
              <a:rPr lang="en-US" altLang="zh-CN" sz="2800" b="0" dirty="0">
                <a:solidFill>
                  <a:schemeClr val="tx1"/>
                </a:solidFill>
                <a:latin typeface="Times New Roman" panose="02020603050405020304" pitchFamily="18" charset="0"/>
                <a:cs typeface="Times New Roman" panose="02020603050405020304" pitchFamily="18" charset="0"/>
              </a:rPr>
              <a:t>RTO</a:t>
            </a:r>
            <a:r>
              <a:rPr lang="zh-CN" altLang="en-US" sz="2800" b="0" dirty="0">
                <a:solidFill>
                  <a:schemeClr val="tx1"/>
                </a:solidFill>
                <a:latin typeface="Times New Roman" panose="02020603050405020304" pitchFamily="18" charset="0"/>
                <a:cs typeface="Times New Roman" panose="02020603050405020304" pitchFamily="18" charset="0"/>
              </a:rPr>
              <a:t>采用以下公式计算出来：</a:t>
            </a:r>
          </a:p>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RTO </a:t>
            </a:r>
            <a:r>
              <a:rPr lang="zh-CN" altLang="en-US" sz="2800" b="0" dirty="0">
                <a:solidFill>
                  <a:schemeClr val="tx1"/>
                </a:solidFill>
                <a:latin typeface="Times New Roman" panose="02020603050405020304" pitchFamily="18" charset="0"/>
                <a:cs typeface="Times New Roman" panose="02020603050405020304" pitchFamily="18" charset="0"/>
              </a:rPr>
              <a:t>＝ </a:t>
            </a:r>
            <a:r>
              <a:rPr lang="en-US" altLang="zh-CN" sz="2800" b="0" dirty="0" err="1">
                <a:solidFill>
                  <a:schemeClr val="tx1"/>
                </a:solidFill>
                <a:latin typeface="Times New Roman" panose="02020603050405020304" pitchFamily="18" charset="0"/>
                <a:cs typeface="Times New Roman" panose="02020603050405020304" pitchFamily="18" charset="0"/>
              </a:rPr>
              <a:t>RTTnew</a:t>
            </a:r>
            <a:r>
              <a:rPr lang="en-US" altLang="zh-CN" sz="2800" b="0" dirty="0">
                <a:solidFill>
                  <a:schemeClr val="tx1"/>
                </a:solidFill>
                <a:latin typeface="Times New Roman" panose="02020603050405020304" pitchFamily="18" charset="0"/>
                <a:cs typeface="Times New Roman" panose="02020603050405020304" pitchFamily="18" charset="0"/>
              </a:rPr>
              <a:t>  +  4× </a:t>
            </a:r>
            <a:r>
              <a:rPr lang="en-US" altLang="zh-CN" sz="2800" b="0" dirty="0" err="1">
                <a:solidFill>
                  <a:schemeClr val="tx1"/>
                </a:solidFill>
                <a:latin typeface="Times New Roman" panose="02020603050405020304" pitchFamily="18" charset="0"/>
                <a:cs typeface="Times New Roman" panose="02020603050405020304" pitchFamily="18" charset="0"/>
              </a:rPr>
              <a:t>RTTDnew</a:t>
            </a:r>
            <a:endParaRPr lang="en-US" altLang="zh-CN" sz="2800" b="0" dirty="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en-US" altLang="zh-CN" sz="2800" b="0" dirty="0" err="1">
                <a:solidFill>
                  <a:schemeClr val="tx1"/>
                </a:solidFill>
                <a:latin typeface="Times New Roman" panose="02020603050405020304" pitchFamily="18" charset="0"/>
                <a:cs typeface="Times New Roman" panose="02020603050405020304" pitchFamily="18" charset="0"/>
              </a:rPr>
              <a:t>Karn</a:t>
            </a: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提出了一个算法：在计算平均往返时延时，只要报文段重发了，就不采用其往返时延样本。这样得出的平均往返时延和重发时间较准确。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rPr>
              <a:t>RTO</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算法</a:t>
            </a: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4536390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6.4.4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可靠传输</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590686"/>
            <a:ext cx="8345643" cy="2908489"/>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重传定时器</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持续定时器</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保活定时器</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定时器设置</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38118818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6.4.5  </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TCP</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流量控制</a:t>
            </a:r>
          </a:p>
        </p:txBody>
      </p:sp>
      <p:sp>
        <p:nvSpPr>
          <p:cNvPr id="17" name="Rectangle 8"/>
          <p:cNvSpPr txBox="1">
            <a:spLocks noChangeArrowheads="1"/>
          </p:cNvSpPr>
          <p:nvPr/>
        </p:nvSpPr>
        <p:spPr>
          <a:xfrm>
            <a:off x="326408" y="1590686"/>
            <a:ext cx="8345643" cy="4047262"/>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采用</a:t>
            </a:r>
            <a:r>
              <a:rPr lang="zh-CN" altLang="en-US" sz="2800" dirty="0">
                <a:solidFill>
                  <a:srgbClr val="C00000"/>
                </a:solidFill>
                <a:latin typeface="Times New Roman" panose="02020603050405020304" pitchFamily="18" charset="0"/>
                <a:cs typeface="Times New Roman" panose="02020603050405020304" pitchFamily="18" charset="0"/>
              </a:rPr>
              <a:t>大小可变滑动窗口</a:t>
            </a:r>
            <a:r>
              <a:rPr lang="zh-CN" altLang="en-US" sz="2800" b="0" dirty="0">
                <a:solidFill>
                  <a:schemeClr val="tx1"/>
                </a:solidFill>
                <a:latin typeface="Times New Roman" panose="02020603050405020304" pitchFamily="18" charset="0"/>
                <a:cs typeface="Times New Roman" panose="02020603050405020304" pitchFamily="18" charset="0"/>
              </a:rPr>
              <a:t>的方式进行流量控制。窗口大小的单位是字节。</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根据接收方接收能力，通过</a:t>
            </a:r>
            <a:r>
              <a:rPr lang="zh-CN" altLang="en-US" sz="2800" dirty="0">
                <a:solidFill>
                  <a:srgbClr val="C00000"/>
                </a:solidFill>
                <a:latin typeface="Times New Roman" panose="02020603050405020304" pitchFamily="18" charset="0"/>
                <a:cs typeface="Times New Roman" panose="02020603050405020304" pitchFamily="18" charset="0"/>
              </a:rPr>
              <a:t>接收窗口</a:t>
            </a:r>
            <a:r>
              <a:rPr lang="en-US" altLang="zh-CN" sz="2800" dirty="0" err="1">
                <a:solidFill>
                  <a:srgbClr val="C00000"/>
                </a:solidFill>
                <a:latin typeface="Times New Roman" panose="02020603050405020304" pitchFamily="18" charset="0"/>
                <a:cs typeface="Times New Roman" panose="02020603050405020304" pitchFamily="18" charset="0"/>
              </a:rPr>
              <a:t>rwnd</a:t>
            </a: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receive window</a:t>
            </a:r>
            <a:r>
              <a:rPr lang="zh-CN" altLang="en-US" sz="2800" b="0" dirty="0">
                <a:solidFill>
                  <a:schemeClr val="tx1"/>
                </a:solidFill>
                <a:latin typeface="Times New Roman" panose="02020603050405020304" pitchFamily="18" charset="0"/>
                <a:cs typeface="Times New Roman" panose="02020603050405020304" pitchFamily="18" charset="0"/>
              </a:rPr>
              <a:t>）可以实现端到端的流量控制，接收端将接收窗口</a:t>
            </a:r>
            <a:r>
              <a:rPr lang="en-US" altLang="zh-CN" sz="2800" b="0" dirty="0" err="1">
                <a:solidFill>
                  <a:schemeClr val="tx1"/>
                </a:solidFill>
                <a:latin typeface="Times New Roman" panose="02020603050405020304" pitchFamily="18" charset="0"/>
                <a:cs typeface="Times New Roman" panose="02020603050405020304" pitchFamily="18" charset="0"/>
              </a:rPr>
              <a:t>rwnd</a:t>
            </a:r>
            <a:r>
              <a:rPr lang="zh-CN" altLang="en-US" sz="2800" b="0" dirty="0">
                <a:solidFill>
                  <a:schemeClr val="tx1"/>
                </a:solidFill>
                <a:latin typeface="Times New Roman" panose="02020603050405020304" pitchFamily="18" charset="0"/>
                <a:cs typeface="Times New Roman" panose="02020603050405020304" pitchFamily="18" charset="0"/>
              </a:rPr>
              <a:t>的值放在 </a:t>
            </a:r>
            <a:r>
              <a:rPr lang="en-US" altLang="zh-CN" sz="2800" b="0" dirty="0">
                <a:solidFill>
                  <a:schemeClr val="tx1"/>
                </a:solidFill>
                <a:latin typeface="Times New Roman" panose="02020603050405020304" pitchFamily="18" charset="0"/>
                <a:cs typeface="Times New Roman" panose="02020603050405020304" pitchFamily="18" charset="0"/>
              </a:rPr>
              <a:t>TCP </a:t>
            </a:r>
            <a:r>
              <a:rPr lang="zh-CN" altLang="en-US" sz="2800" b="0" dirty="0">
                <a:solidFill>
                  <a:schemeClr val="tx1"/>
                </a:solidFill>
                <a:latin typeface="Times New Roman" panose="02020603050405020304" pitchFamily="18" charset="0"/>
                <a:cs typeface="Times New Roman" panose="02020603050405020304" pitchFamily="18" charset="0"/>
              </a:rPr>
              <a:t>报文的首部中的“窗口”字段，传送给发送端。</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5312328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6.4.5  </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TCP</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流量控制</a:t>
            </a:r>
          </a:p>
        </p:txBody>
      </p:sp>
      <p:sp>
        <p:nvSpPr>
          <p:cNvPr id="17" name="Rectangle 8"/>
          <p:cNvSpPr txBox="1">
            <a:spLocks noChangeArrowheads="1"/>
          </p:cNvSpPr>
          <p:nvPr/>
        </p:nvSpPr>
        <p:spPr>
          <a:xfrm>
            <a:off x="326408" y="1590686"/>
            <a:ext cx="8345643" cy="4047262"/>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发送窗口在连接建立时由双方商定初始值</a:t>
            </a:r>
            <a:r>
              <a:rPr lang="zh-CN" altLang="en-US" sz="2800" b="0" dirty="0" smtClean="0">
                <a:solidFill>
                  <a:schemeClr val="tx1"/>
                </a:solidFill>
                <a:latin typeface="Times New Roman" panose="02020603050405020304" pitchFamily="18" charset="0"/>
                <a:cs typeface="Times New Roman" panose="02020603050405020304" pitchFamily="18" charset="0"/>
              </a:rPr>
              <a:t>。</a:t>
            </a:r>
            <a:endParaRPr lang="en-US" altLang="zh-CN" sz="2800" b="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zh-CN" altLang="en-US" sz="2800" b="0" dirty="0" smtClean="0">
                <a:solidFill>
                  <a:schemeClr val="tx1"/>
                </a:solidFill>
                <a:latin typeface="Times New Roman" panose="02020603050405020304" pitchFamily="18" charset="0"/>
                <a:cs typeface="Times New Roman" panose="02020603050405020304" pitchFamily="18" charset="0"/>
              </a:rPr>
              <a:t>在</a:t>
            </a:r>
            <a:r>
              <a:rPr lang="zh-CN" altLang="en-US" sz="2800" b="0" dirty="0">
                <a:solidFill>
                  <a:schemeClr val="tx1"/>
                </a:solidFill>
                <a:latin typeface="Times New Roman" panose="02020603050405020304" pitchFamily="18" charset="0"/>
                <a:cs typeface="Times New Roman" panose="02020603050405020304" pitchFamily="18" charset="0"/>
              </a:rPr>
              <a:t>通信的过程中，接收端可根据自己的资源情况，随时动态地调整自己的接收窗口，然后告诉发送方，使发送方的发送窗口和自己的接收窗口一致。</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这种由接收端控制发送端的做法，在计算机网络中经常使用。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2025447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6.4.5  </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TCP</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流量控制</a:t>
            </a:r>
          </a:p>
        </p:txBody>
      </p:sp>
      <p:sp>
        <p:nvSpPr>
          <p:cNvPr id="17" name="Rectangle 8"/>
          <p:cNvSpPr txBox="1">
            <a:spLocks noChangeArrowheads="1"/>
          </p:cNvSpPr>
          <p:nvPr/>
        </p:nvSpPr>
        <p:spPr>
          <a:xfrm>
            <a:off x="326408" y="1590686"/>
            <a:ext cx="8345643" cy="3323987"/>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采用大小可变滑动窗口的方式进行流量控制。根据题图的通信情况，设主机</a:t>
            </a:r>
            <a:r>
              <a:rPr lang="en-US" altLang="zh-CN" sz="2800" b="0" dirty="0">
                <a:solidFill>
                  <a:schemeClr val="tx1"/>
                </a:solidFill>
                <a:latin typeface="Times New Roman" panose="02020603050405020304" pitchFamily="18" charset="0"/>
                <a:cs typeface="Times New Roman" panose="02020603050405020304" pitchFamily="18" charset="0"/>
              </a:rPr>
              <a:t>A</a:t>
            </a:r>
            <a:r>
              <a:rPr lang="zh-CN" altLang="en-US" sz="2800" b="0" dirty="0">
                <a:solidFill>
                  <a:schemeClr val="tx1"/>
                </a:solidFill>
                <a:latin typeface="Times New Roman" panose="02020603050405020304" pitchFamily="18" charset="0"/>
                <a:cs typeface="Times New Roman" panose="02020603050405020304" pitchFamily="18" charset="0"/>
              </a:rPr>
              <a:t>向主机</a:t>
            </a:r>
            <a:r>
              <a:rPr lang="en-US" altLang="zh-CN" sz="2800" b="0" dirty="0">
                <a:solidFill>
                  <a:schemeClr val="tx1"/>
                </a:solidFill>
                <a:latin typeface="Times New Roman" panose="02020603050405020304" pitchFamily="18" charset="0"/>
                <a:cs typeface="Times New Roman" panose="02020603050405020304" pitchFamily="18" charset="0"/>
              </a:rPr>
              <a:t>B</a:t>
            </a:r>
            <a:r>
              <a:rPr lang="zh-CN" altLang="en-US" sz="2800" b="0" dirty="0">
                <a:solidFill>
                  <a:schemeClr val="tx1"/>
                </a:solidFill>
                <a:latin typeface="Times New Roman" panose="02020603050405020304" pitchFamily="18" charset="0"/>
                <a:cs typeface="Times New Roman" panose="02020603050405020304" pitchFamily="18" charset="0"/>
              </a:rPr>
              <a:t>发送数据。双方商定的窗口值是</a:t>
            </a:r>
            <a:r>
              <a:rPr lang="en-US" altLang="zh-CN" sz="2800" b="0" dirty="0">
                <a:solidFill>
                  <a:schemeClr val="tx1"/>
                </a:solidFill>
                <a:latin typeface="Times New Roman" panose="02020603050405020304" pitchFamily="18" charset="0"/>
                <a:cs typeface="Times New Roman" panose="02020603050405020304" pitchFamily="18" charset="0"/>
              </a:rPr>
              <a:t>500</a:t>
            </a:r>
            <a:r>
              <a:rPr lang="zh-CN" altLang="en-US" sz="2800" b="0" dirty="0">
                <a:solidFill>
                  <a:schemeClr val="tx1"/>
                </a:solidFill>
                <a:latin typeface="Times New Roman" panose="02020603050405020304" pitchFamily="18" charset="0"/>
                <a:cs typeface="Times New Roman" panose="02020603050405020304" pitchFamily="18" charset="0"/>
              </a:rPr>
              <a:t>。设每一个报文段为</a:t>
            </a:r>
            <a:r>
              <a:rPr lang="en-US" altLang="zh-CN" sz="2800" b="0" dirty="0">
                <a:solidFill>
                  <a:schemeClr val="tx1"/>
                </a:solidFill>
                <a:latin typeface="Times New Roman" panose="02020603050405020304" pitchFamily="18" charset="0"/>
                <a:cs typeface="Times New Roman" panose="02020603050405020304" pitchFamily="18" charset="0"/>
              </a:rPr>
              <a:t>100</a:t>
            </a:r>
            <a:r>
              <a:rPr lang="zh-CN" altLang="en-US" sz="2800" b="0" dirty="0">
                <a:solidFill>
                  <a:schemeClr val="tx1"/>
                </a:solidFill>
                <a:latin typeface="Times New Roman" panose="02020603050405020304" pitchFamily="18" charset="0"/>
                <a:cs typeface="Times New Roman" panose="02020603050405020304" pitchFamily="18" charset="0"/>
              </a:rPr>
              <a:t>字节长，序号的初始值为</a:t>
            </a:r>
            <a:r>
              <a:rPr lang="en-US" altLang="zh-CN" sz="2800" b="0" dirty="0">
                <a:solidFill>
                  <a:schemeClr val="tx1"/>
                </a:solidFill>
                <a:latin typeface="Times New Roman" panose="02020603050405020304" pitchFamily="18" charset="0"/>
                <a:cs typeface="Times New Roman" panose="02020603050405020304" pitchFamily="18" charset="0"/>
              </a:rPr>
              <a:t>1</a:t>
            </a:r>
            <a:r>
              <a:rPr lang="zh-CN" altLang="en-US" sz="2800" b="0" dirty="0">
                <a:solidFill>
                  <a:schemeClr val="tx1"/>
                </a:solidFill>
                <a:latin typeface="Times New Roman" panose="02020603050405020304" pitchFamily="18" charset="0"/>
                <a:cs typeface="Times New Roman" panose="02020603050405020304" pitchFamily="18" charset="0"/>
              </a:rPr>
              <a:t>。请问接收方对发送方进行了几次的流量控制？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举例</a:t>
            </a: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32426291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6.4.5  </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TCP</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流量控制</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4"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举例</a:t>
            </a:r>
          </a:p>
        </p:txBody>
      </p:sp>
      <p:grpSp>
        <p:nvGrpSpPr>
          <p:cNvPr id="2" name="组合 1"/>
          <p:cNvGrpSpPr/>
          <p:nvPr/>
        </p:nvGrpSpPr>
        <p:grpSpPr>
          <a:xfrm>
            <a:off x="1275546" y="1461483"/>
            <a:ext cx="6397639" cy="5553226"/>
            <a:chOff x="2291453" y="1626172"/>
            <a:chExt cx="4822825" cy="4724400"/>
          </a:xfrm>
        </p:grpSpPr>
        <p:sp>
          <p:nvSpPr>
            <p:cNvPr id="26" name="Line 4"/>
            <p:cNvSpPr>
              <a:spLocks noChangeShapeType="1"/>
            </p:cNvSpPr>
            <p:nvPr/>
          </p:nvSpPr>
          <p:spPr bwMode="auto">
            <a:xfrm>
              <a:off x="2620065" y="1984947"/>
              <a:ext cx="0" cy="4365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Text Box 5"/>
            <p:cNvSpPr txBox="1">
              <a:spLocks noChangeArrowheads="1"/>
            </p:cNvSpPr>
            <p:nvPr/>
          </p:nvSpPr>
          <p:spPr bwMode="auto">
            <a:xfrm>
              <a:off x="2291453" y="1627760"/>
              <a:ext cx="133985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sz="2400" dirty="0">
                  <a:solidFill>
                    <a:schemeClr val="tx1"/>
                  </a:solidFill>
                  <a:ea typeface="微软雅黑" panose="020B0503020204020204" pitchFamily="34" charset="-122"/>
                  <a:cs typeface="Times New Roman" panose="02020603050405020304" pitchFamily="18" charset="0"/>
                </a:rPr>
                <a:t>主机</a:t>
              </a:r>
              <a:r>
                <a:rPr lang="zh-CN" altLang="zh-CN" sz="2400" dirty="0">
                  <a:solidFill>
                    <a:schemeClr val="tx1"/>
                  </a:solidFill>
                  <a:ea typeface="微软雅黑" panose="020B0503020204020204" pitchFamily="34" charset="-122"/>
                  <a:cs typeface="Times New Roman" panose="02020603050405020304" pitchFamily="18" charset="0"/>
                </a:rPr>
                <a:t>A</a:t>
              </a:r>
            </a:p>
          </p:txBody>
        </p:sp>
        <p:sp>
          <p:nvSpPr>
            <p:cNvPr id="28" name="Text Box 6"/>
            <p:cNvSpPr txBox="1">
              <a:spLocks noChangeArrowheads="1"/>
            </p:cNvSpPr>
            <p:nvPr/>
          </p:nvSpPr>
          <p:spPr bwMode="auto">
            <a:xfrm>
              <a:off x="5415653" y="1626172"/>
              <a:ext cx="133826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sz="2400">
                  <a:solidFill>
                    <a:schemeClr val="tx1"/>
                  </a:solidFill>
                  <a:ea typeface="微软雅黑" panose="020B0503020204020204" pitchFamily="34" charset="-122"/>
                  <a:cs typeface="Times New Roman" panose="02020603050405020304" pitchFamily="18" charset="0"/>
                </a:rPr>
                <a:t>主机</a:t>
              </a:r>
              <a:r>
                <a:rPr lang="zh-CN" altLang="zh-CN" sz="2400">
                  <a:solidFill>
                    <a:schemeClr val="tx1"/>
                  </a:solidFill>
                  <a:ea typeface="微软雅黑" panose="020B0503020204020204" pitchFamily="34" charset="-122"/>
                  <a:cs typeface="Times New Roman" panose="02020603050405020304" pitchFamily="18" charset="0"/>
                </a:rPr>
                <a:t>B</a:t>
              </a:r>
            </a:p>
          </p:txBody>
        </p:sp>
        <p:sp>
          <p:nvSpPr>
            <p:cNvPr id="30" name="Line 7"/>
            <p:cNvSpPr>
              <a:spLocks noChangeShapeType="1"/>
            </p:cNvSpPr>
            <p:nvPr/>
          </p:nvSpPr>
          <p:spPr bwMode="auto">
            <a:xfrm>
              <a:off x="5860153" y="1984947"/>
              <a:ext cx="0" cy="4365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Line 8"/>
            <p:cNvSpPr>
              <a:spLocks noChangeShapeType="1"/>
            </p:cNvSpPr>
            <p:nvPr/>
          </p:nvSpPr>
          <p:spPr bwMode="auto">
            <a:xfrm>
              <a:off x="2737540" y="2400872"/>
              <a:ext cx="31242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Text Box 9"/>
            <p:cNvSpPr txBox="1">
              <a:spLocks noChangeArrowheads="1"/>
            </p:cNvSpPr>
            <p:nvPr/>
          </p:nvSpPr>
          <p:spPr bwMode="auto">
            <a:xfrm>
              <a:off x="3185215" y="2013522"/>
              <a:ext cx="24542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400">
                  <a:solidFill>
                    <a:schemeClr val="tx1"/>
                  </a:solidFill>
                  <a:ea typeface="微软雅黑" panose="020B0503020204020204" pitchFamily="34" charset="-122"/>
                  <a:cs typeface="Times New Roman" panose="02020603050405020304" pitchFamily="18" charset="0"/>
                </a:rPr>
                <a:t>SEQ = 1,  WIN =500</a:t>
              </a:r>
            </a:p>
          </p:txBody>
        </p:sp>
        <p:sp>
          <p:nvSpPr>
            <p:cNvPr id="33" name="Line 10"/>
            <p:cNvSpPr>
              <a:spLocks noChangeShapeType="1"/>
            </p:cNvSpPr>
            <p:nvPr/>
          </p:nvSpPr>
          <p:spPr bwMode="auto">
            <a:xfrm>
              <a:off x="2737540" y="2788222"/>
              <a:ext cx="200818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Text Box 11"/>
            <p:cNvSpPr txBox="1">
              <a:spLocks noChangeArrowheads="1"/>
            </p:cNvSpPr>
            <p:nvPr/>
          </p:nvSpPr>
          <p:spPr bwMode="auto">
            <a:xfrm>
              <a:off x="3185215" y="2400872"/>
              <a:ext cx="24542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400">
                  <a:solidFill>
                    <a:schemeClr val="tx1"/>
                  </a:solidFill>
                  <a:ea typeface="微软雅黑" panose="020B0503020204020204" pitchFamily="34" charset="-122"/>
                  <a:cs typeface="Times New Roman" panose="02020603050405020304" pitchFamily="18" charset="0"/>
                </a:rPr>
                <a:t>SEQ = 101</a:t>
              </a:r>
            </a:p>
          </p:txBody>
        </p:sp>
        <p:sp>
          <p:nvSpPr>
            <p:cNvPr id="35" name="Line 12"/>
            <p:cNvSpPr>
              <a:spLocks noChangeShapeType="1"/>
            </p:cNvSpPr>
            <p:nvPr/>
          </p:nvSpPr>
          <p:spPr bwMode="auto">
            <a:xfrm flipH="1">
              <a:off x="2737540" y="3173985"/>
              <a:ext cx="312420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Text Box 13"/>
            <p:cNvSpPr txBox="1">
              <a:spLocks noChangeArrowheads="1"/>
            </p:cNvSpPr>
            <p:nvPr/>
          </p:nvSpPr>
          <p:spPr bwMode="auto">
            <a:xfrm>
              <a:off x="3185215" y="2788222"/>
              <a:ext cx="24542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400">
                  <a:solidFill>
                    <a:schemeClr val="tx1"/>
                  </a:solidFill>
                  <a:ea typeface="微软雅黑" panose="020B0503020204020204" pitchFamily="34" charset="-122"/>
                  <a:cs typeface="Times New Roman" panose="02020603050405020304" pitchFamily="18" charset="0"/>
                </a:rPr>
                <a:t>ACK =101, WIN =400</a:t>
              </a:r>
            </a:p>
          </p:txBody>
        </p:sp>
        <p:sp>
          <p:nvSpPr>
            <p:cNvPr id="37" name="AutoShape 14"/>
            <p:cNvSpPr>
              <a:spLocks noChangeArrowheads="1"/>
            </p:cNvSpPr>
            <p:nvPr/>
          </p:nvSpPr>
          <p:spPr bwMode="auto">
            <a:xfrm>
              <a:off x="4745728" y="2526285"/>
              <a:ext cx="669925" cy="387350"/>
            </a:xfrm>
            <a:prstGeom prst="irregularSeal1">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sz="2400">
                <a:ea typeface="微软雅黑" panose="020B0503020204020204" pitchFamily="34" charset="-122"/>
                <a:cs typeface="Times New Roman" panose="02020603050405020304" pitchFamily="18" charset="0"/>
              </a:endParaRPr>
            </a:p>
          </p:txBody>
        </p:sp>
        <p:sp>
          <p:nvSpPr>
            <p:cNvPr id="38" name="Line 15"/>
            <p:cNvSpPr>
              <a:spLocks noChangeShapeType="1"/>
            </p:cNvSpPr>
            <p:nvPr/>
          </p:nvSpPr>
          <p:spPr bwMode="auto">
            <a:xfrm>
              <a:off x="2737540" y="3561335"/>
              <a:ext cx="312420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Text Box 16"/>
            <p:cNvSpPr txBox="1">
              <a:spLocks noChangeArrowheads="1"/>
            </p:cNvSpPr>
            <p:nvPr/>
          </p:nvSpPr>
          <p:spPr bwMode="auto">
            <a:xfrm>
              <a:off x="3185215" y="3173985"/>
              <a:ext cx="245427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400">
                  <a:solidFill>
                    <a:schemeClr val="tx1"/>
                  </a:solidFill>
                  <a:ea typeface="微软雅黑" panose="020B0503020204020204" pitchFamily="34" charset="-122"/>
                  <a:cs typeface="Times New Roman" panose="02020603050405020304" pitchFamily="18" charset="0"/>
                </a:rPr>
                <a:t>SEQ = 201</a:t>
              </a:r>
            </a:p>
          </p:txBody>
        </p:sp>
        <p:sp>
          <p:nvSpPr>
            <p:cNvPr id="40" name="Line 17"/>
            <p:cNvSpPr>
              <a:spLocks noChangeShapeType="1"/>
            </p:cNvSpPr>
            <p:nvPr/>
          </p:nvSpPr>
          <p:spPr bwMode="auto">
            <a:xfrm>
              <a:off x="2737540" y="3948685"/>
              <a:ext cx="312420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Text Box 18"/>
            <p:cNvSpPr txBox="1">
              <a:spLocks noChangeArrowheads="1"/>
            </p:cNvSpPr>
            <p:nvPr/>
          </p:nvSpPr>
          <p:spPr bwMode="auto">
            <a:xfrm>
              <a:off x="3185215" y="3561335"/>
              <a:ext cx="245427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400">
                  <a:solidFill>
                    <a:schemeClr val="tx1"/>
                  </a:solidFill>
                  <a:ea typeface="微软雅黑" panose="020B0503020204020204" pitchFamily="34" charset="-122"/>
                  <a:cs typeface="Times New Roman" panose="02020603050405020304" pitchFamily="18" charset="0"/>
                </a:rPr>
                <a:t>SEQ = 301</a:t>
              </a:r>
            </a:p>
          </p:txBody>
        </p:sp>
        <p:sp>
          <p:nvSpPr>
            <p:cNvPr id="42" name="Line 19"/>
            <p:cNvSpPr>
              <a:spLocks noChangeShapeType="1"/>
            </p:cNvSpPr>
            <p:nvPr/>
          </p:nvSpPr>
          <p:spPr bwMode="auto">
            <a:xfrm>
              <a:off x="2737540" y="4336035"/>
              <a:ext cx="3124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Text Box 20"/>
            <p:cNvSpPr txBox="1">
              <a:spLocks noChangeArrowheads="1"/>
            </p:cNvSpPr>
            <p:nvPr/>
          </p:nvSpPr>
          <p:spPr bwMode="auto">
            <a:xfrm>
              <a:off x="3185215" y="3948685"/>
              <a:ext cx="24542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400">
                  <a:solidFill>
                    <a:schemeClr val="tx1"/>
                  </a:solidFill>
                  <a:ea typeface="微软雅黑" panose="020B0503020204020204" pitchFamily="34" charset="-122"/>
                  <a:cs typeface="Times New Roman" panose="02020603050405020304" pitchFamily="18" charset="0"/>
                </a:rPr>
                <a:t>SEQ = 101</a:t>
              </a:r>
            </a:p>
          </p:txBody>
        </p:sp>
        <p:sp>
          <p:nvSpPr>
            <p:cNvPr id="44" name="Line 21"/>
            <p:cNvSpPr>
              <a:spLocks noChangeShapeType="1"/>
            </p:cNvSpPr>
            <p:nvPr/>
          </p:nvSpPr>
          <p:spPr bwMode="auto">
            <a:xfrm flipH="1">
              <a:off x="2737540" y="4720210"/>
              <a:ext cx="312420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Text Box 22"/>
            <p:cNvSpPr txBox="1">
              <a:spLocks noChangeArrowheads="1"/>
            </p:cNvSpPr>
            <p:nvPr/>
          </p:nvSpPr>
          <p:spPr bwMode="auto">
            <a:xfrm>
              <a:off x="3185215" y="4334447"/>
              <a:ext cx="24542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400">
                  <a:solidFill>
                    <a:schemeClr val="tx1"/>
                  </a:solidFill>
                  <a:ea typeface="微软雅黑" panose="020B0503020204020204" pitchFamily="34" charset="-122"/>
                  <a:cs typeface="Times New Roman" panose="02020603050405020304" pitchFamily="18" charset="0"/>
                </a:rPr>
                <a:t>ACK =401, WIN =200</a:t>
              </a:r>
            </a:p>
          </p:txBody>
        </p:sp>
        <p:sp>
          <p:nvSpPr>
            <p:cNvPr id="46" name="Line 23"/>
            <p:cNvSpPr>
              <a:spLocks noChangeShapeType="1"/>
            </p:cNvSpPr>
            <p:nvPr/>
          </p:nvSpPr>
          <p:spPr bwMode="auto">
            <a:xfrm>
              <a:off x="2737540" y="5180585"/>
              <a:ext cx="312420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 name="Text Box 24"/>
            <p:cNvSpPr txBox="1">
              <a:spLocks noChangeArrowheads="1"/>
            </p:cNvSpPr>
            <p:nvPr/>
          </p:nvSpPr>
          <p:spPr bwMode="auto">
            <a:xfrm>
              <a:off x="3185215" y="4793235"/>
              <a:ext cx="245427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400">
                  <a:solidFill>
                    <a:schemeClr val="tx1"/>
                  </a:solidFill>
                  <a:ea typeface="微软雅黑" panose="020B0503020204020204" pitchFamily="34" charset="-122"/>
                  <a:cs typeface="Times New Roman" panose="02020603050405020304" pitchFamily="18" charset="0"/>
                </a:rPr>
                <a:t>SEQ = 401</a:t>
              </a:r>
            </a:p>
          </p:txBody>
        </p:sp>
        <p:sp>
          <p:nvSpPr>
            <p:cNvPr id="48" name="Line 25"/>
            <p:cNvSpPr>
              <a:spLocks noChangeShapeType="1"/>
            </p:cNvSpPr>
            <p:nvPr/>
          </p:nvSpPr>
          <p:spPr bwMode="auto">
            <a:xfrm flipH="1">
              <a:off x="2737540" y="5567935"/>
              <a:ext cx="312420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 name="Text Box 26"/>
            <p:cNvSpPr txBox="1">
              <a:spLocks noChangeArrowheads="1"/>
            </p:cNvSpPr>
            <p:nvPr/>
          </p:nvSpPr>
          <p:spPr bwMode="auto">
            <a:xfrm>
              <a:off x="3185215" y="5180585"/>
              <a:ext cx="245427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zh-CN" sz="2400">
                  <a:solidFill>
                    <a:schemeClr val="tx1"/>
                  </a:solidFill>
                  <a:ea typeface="微软雅黑" panose="020B0503020204020204" pitchFamily="34" charset="-122"/>
                  <a:cs typeface="Times New Roman" panose="02020603050405020304" pitchFamily="18" charset="0"/>
                </a:rPr>
                <a:t>ACK =501, WIN =0</a:t>
              </a:r>
            </a:p>
          </p:txBody>
        </p:sp>
        <p:sp>
          <p:nvSpPr>
            <p:cNvPr id="50" name="Text Box 27"/>
            <p:cNvSpPr txBox="1">
              <a:spLocks noChangeArrowheads="1"/>
            </p:cNvSpPr>
            <p:nvPr/>
          </p:nvSpPr>
          <p:spPr bwMode="auto">
            <a:xfrm>
              <a:off x="6220515" y="1913510"/>
              <a:ext cx="893763"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just" eaLnBrk="1" hangingPunct="1">
                <a:spcBef>
                  <a:spcPct val="50000"/>
                </a:spcBef>
              </a:pPr>
              <a:endParaRPr lang="zh-CN" altLang="zh-CN" sz="2400">
                <a:solidFill>
                  <a:schemeClr val="tx1"/>
                </a:solidFill>
                <a:ea typeface="微软雅黑" panose="020B0503020204020204" pitchFamily="34" charset="-122"/>
                <a:cs typeface="Times New Roman" panose="02020603050405020304" pitchFamily="18" charset="0"/>
              </a:endParaRPr>
            </a:p>
            <a:p>
              <a:pPr algn="just" eaLnBrk="1" hangingPunct="1">
                <a:spcBef>
                  <a:spcPct val="50000"/>
                </a:spcBef>
              </a:pPr>
              <a:endParaRPr lang="zh-CN" altLang="zh-CN" sz="2400">
                <a:solidFill>
                  <a:schemeClr val="tx1"/>
                </a:solidFill>
                <a:ea typeface="微软雅黑" panose="020B0503020204020204" pitchFamily="34" charset="-122"/>
                <a:cs typeface="Times New Roman" panose="02020603050405020304" pitchFamily="18" charset="0"/>
              </a:endParaRPr>
            </a:p>
            <a:p>
              <a:pPr algn="just" eaLnBrk="1" hangingPunct="1">
                <a:spcBef>
                  <a:spcPct val="50000"/>
                </a:spcBef>
              </a:pPr>
              <a:r>
                <a:rPr lang="zh-CN" sz="2400">
                  <a:solidFill>
                    <a:schemeClr val="tx1"/>
                  </a:solidFill>
                  <a:ea typeface="微软雅黑" panose="020B0503020204020204" pitchFamily="34" charset="-122"/>
                  <a:cs typeface="Times New Roman" panose="02020603050405020304" pitchFamily="18" charset="0"/>
                </a:rPr>
                <a:t>（</a:t>
              </a:r>
              <a:r>
                <a:rPr lang="zh-CN" altLang="zh-CN" sz="2400">
                  <a:solidFill>
                    <a:schemeClr val="tx1"/>
                  </a:solidFill>
                  <a:ea typeface="微软雅黑" panose="020B0503020204020204" pitchFamily="34" charset="-122"/>
                  <a:cs typeface="Times New Roman" panose="02020603050405020304" pitchFamily="18" charset="0"/>
                </a:rPr>
                <a:t>1</a:t>
              </a:r>
              <a:r>
                <a:rPr lang="zh-CN" sz="2400">
                  <a:solidFill>
                    <a:schemeClr val="tx1"/>
                  </a:solidFill>
                  <a:ea typeface="微软雅黑" panose="020B0503020204020204" pitchFamily="34" charset="-122"/>
                  <a:cs typeface="Times New Roman" panose="02020603050405020304" pitchFamily="18" charset="0"/>
                </a:rPr>
                <a:t>）</a:t>
              </a:r>
            </a:p>
            <a:p>
              <a:pPr algn="just" eaLnBrk="1" hangingPunct="1">
                <a:spcBef>
                  <a:spcPct val="50000"/>
                </a:spcBef>
              </a:pPr>
              <a:endParaRPr lang="zh-CN" altLang="zh-CN" sz="2400">
                <a:solidFill>
                  <a:schemeClr val="tx1"/>
                </a:solidFill>
                <a:ea typeface="微软雅黑" panose="020B0503020204020204" pitchFamily="34" charset="-122"/>
                <a:cs typeface="Times New Roman" panose="02020603050405020304" pitchFamily="18" charset="0"/>
              </a:endParaRPr>
            </a:p>
            <a:p>
              <a:pPr algn="just" eaLnBrk="1" hangingPunct="1">
                <a:spcBef>
                  <a:spcPct val="50000"/>
                </a:spcBef>
              </a:pPr>
              <a:endParaRPr lang="zh-CN" altLang="zh-CN" sz="2400">
                <a:solidFill>
                  <a:schemeClr val="tx1"/>
                </a:solidFill>
                <a:ea typeface="微软雅黑" panose="020B0503020204020204" pitchFamily="34" charset="-122"/>
                <a:cs typeface="Times New Roman" panose="02020603050405020304" pitchFamily="18" charset="0"/>
              </a:endParaRPr>
            </a:p>
            <a:p>
              <a:pPr algn="just" eaLnBrk="1" hangingPunct="1">
                <a:spcBef>
                  <a:spcPct val="50000"/>
                </a:spcBef>
              </a:pPr>
              <a:endParaRPr lang="zh-CN" altLang="zh-CN" sz="2400">
                <a:solidFill>
                  <a:schemeClr val="tx1"/>
                </a:solidFill>
                <a:ea typeface="微软雅黑" panose="020B0503020204020204" pitchFamily="34" charset="-122"/>
                <a:cs typeface="Times New Roman" panose="02020603050405020304" pitchFamily="18" charset="0"/>
              </a:endParaRPr>
            </a:p>
            <a:p>
              <a:pPr algn="just" eaLnBrk="1" hangingPunct="1">
                <a:spcBef>
                  <a:spcPct val="50000"/>
                </a:spcBef>
              </a:pPr>
              <a:r>
                <a:rPr lang="zh-CN" sz="2400">
                  <a:solidFill>
                    <a:schemeClr val="tx1"/>
                  </a:solidFill>
                  <a:ea typeface="微软雅黑" panose="020B0503020204020204" pitchFamily="34" charset="-122"/>
                  <a:cs typeface="Times New Roman" panose="02020603050405020304" pitchFamily="18" charset="0"/>
                </a:rPr>
                <a:t>（</a:t>
              </a:r>
              <a:r>
                <a:rPr lang="zh-CN" altLang="zh-CN" sz="2400">
                  <a:solidFill>
                    <a:schemeClr val="tx1"/>
                  </a:solidFill>
                  <a:ea typeface="微软雅黑" panose="020B0503020204020204" pitchFamily="34" charset="-122"/>
                  <a:cs typeface="Times New Roman" panose="02020603050405020304" pitchFamily="18" charset="0"/>
                </a:rPr>
                <a:t>2</a:t>
              </a:r>
              <a:r>
                <a:rPr lang="zh-CN" sz="2400">
                  <a:solidFill>
                    <a:schemeClr val="tx1"/>
                  </a:solidFill>
                  <a:ea typeface="微软雅黑" panose="020B0503020204020204" pitchFamily="34" charset="-122"/>
                  <a:cs typeface="Times New Roman" panose="02020603050405020304" pitchFamily="18" charset="0"/>
                </a:rPr>
                <a:t>）</a:t>
              </a:r>
            </a:p>
            <a:p>
              <a:pPr algn="just" eaLnBrk="1" hangingPunct="1">
                <a:spcBef>
                  <a:spcPct val="50000"/>
                </a:spcBef>
              </a:pPr>
              <a:r>
                <a:rPr lang="zh-CN" sz="2400">
                  <a:solidFill>
                    <a:schemeClr val="tx1"/>
                  </a:solidFill>
                  <a:ea typeface="微软雅黑" panose="020B0503020204020204" pitchFamily="34" charset="-122"/>
                  <a:cs typeface="Times New Roman" panose="02020603050405020304" pitchFamily="18" charset="0"/>
                </a:rPr>
                <a:t>（</a:t>
              </a:r>
              <a:r>
                <a:rPr lang="zh-CN" altLang="zh-CN" sz="2400">
                  <a:solidFill>
                    <a:schemeClr val="tx1"/>
                  </a:solidFill>
                  <a:ea typeface="微软雅黑" panose="020B0503020204020204" pitchFamily="34" charset="-122"/>
                  <a:cs typeface="Times New Roman" panose="02020603050405020304" pitchFamily="18" charset="0"/>
                </a:rPr>
                <a:t>3</a:t>
              </a:r>
              <a:r>
                <a:rPr lang="zh-CN" sz="2400">
                  <a:solidFill>
                    <a:schemeClr val="tx1"/>
                  </a:solidFill>
                  <a:ea typeface="微软雅黑" panose="020B0503020204020204" pitchFamily="34" charset="-122"/>
                  <a:cs typeface="Times New Roman" panose="02020603050405020304" pitchFamily="18" charset="0"/>
                </a:rPr>
                <a:t>）</a:t>
              </a:r>
            </a:p>
          </p:txBody>
        </p:sp>
      </p:grpSp>
      <p:sp>
        <p:nvSpPr>
          <p:cNvPr id="51" name="AutoShape 14"/>
          <p:cNvSpPr>
            <a:spLocks noChangeArrowheads="1"/>
          </p:cNvSpPr>
          <p:nvPr/>
        </p:nvSpPr>
        <p:spPr bwMode="auto">
          <a:xfrm>
            <a:off x="4610602" y="2540542"/>
            <a:ext cx="669925" cy="387350"/>
          </a:xfrm>
          <a:prstGeom prst="irregularSeal1">
            <a:avLst/>
          </a:prstGeom>
          <a:solidFill>
            <a:srgbClr val="213F99"/>
          </a:solidFill>
          <a:ln>
            <a:noFill/>
          </a:ln>
        </p:spPr>
        <p:txBody>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52" name="矩形 51"/>
          <p:cNvSpPr/>
          <p:nvPr/>
        </p:nvSpPr>
        <p:spPr>
          <a:xfrm>
            <a:off x="241865" y="1427986"/>
            <a:ext cx="8706119" cy="5307792"/>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4826540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6.4.6  TCP</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拥塞</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590686"/>
            <a:ext cx="8345643" cy="2754600"/>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zh-CN" altLang="en-US" sz="2800" dirty="0">
                <a:solidFill>
                  <a:srgbClr val="C00000"/>
                </a:solidFill>
                <a:latin typeface="Times New Roman" panose="02020603050405020304" pitchFamily="18" charset="0"/>
                <a:cs typeface="Times New Roman" panose="02020603050405020304" pitchFamily="18" charset="0"/>
              </a:rPr>
              <a:t>拥塞控制</a:t>
            </a:r>
            <a:r>
              <a:rPr lang="zh-CN" altLang="en-US" sz="2800" b="0" dirty="0">
                <a:solidFill>
                  <a:schemeClr val="tx1"/>
                </a:solidFill>
                <a:latin typeface="Times New Roman" panose="02020603050405020304" pitchFamily="18" charset="0"/>
                <a:cs typeface="Times New Roman" panose="02020603050405020304" pitchFamily="18" charset="0"/>
              </a:rPr>
              <a:t>的基本功能是避免网络发生拥塞，或者缓解已经发生的拥塞。</a:t>
            </a:r>
            <a:r>
              <a:rPr lang="en-US" altLang="zh-CN" sz="2800" b="0" dirty="0">
                <a:solidFill>
                  <a:schemeClr val="tx1"/>
                </a:solidFill>
                <a:latin typeface="Times New Roman" panose="02020603050405020304" pitchFamily="18" charset="0"/>
                <a:cs typeface="Times New Roman" panose="02020603050405020304" pitchFamily="18" charset="0"/>
              </a:rPr>
              <a:t>TCP/IP</a:t>
            </a:r>
            <a:r>
              <a:rPr lang="zh-CN" altLang="en-US" sz="2800" b="0" dirty="0">
                <a:solidFill>
                  <a:schemeClr val="tx1"/>
                </a:solidFill>
                <a:latin typeface="Times New Roman" panose="02020603050405020304" pitchFamily="18" charset="0"/>
                <a:cs typeface="Times New Roman" panose="02020603050405020304" pitchFamily="18" charset="0"/>
              </a:rPr>
              <a:t>拥塞控制机制主要集中在传输层实现。</a:t>
            </a:r>
          </a:p>
          <a:p>
            <a:pPr algn="just">
              <a:lnSpc>
                <a:spcPct val="150000"/>
              </a:lnSpc>
              <a:spcBef>
                <a:spcPts val="600"/>
              </a:spcBef>
            </a:pPr>
            <a:r>
              <a:rPr lang="zh-CN" altLang="en-US" sz="2800" b="0" dirty="0" smtClean="0">
                <a:solidFill>
                  <a:schemeClr val="tx1"/>
                </a:solidFill>
                <a:latin typeface="Times New Roman" panose="02020603050405020304" pitchFamily="18" charset="0"/>
                <a:cs typeface="Times New Roman" panose="02020603050405020304" pitchFamily="18" charset="0"/>
              </a:rPr>
              <a:t> </a:t>
            </a:r>
            <a:endParaRPr lang="zh-CN" altLang="en-US" sz="2800" b="0" dirty="0">
              <a:solidFill>
                <a:schemeClr val="tx1"/>
              </a:solidFill>
              <a:latin typeface="Times New Roman" panose="02020603050405020304" pitchFamily="18" charset="0"/>
              <a:cs typeface="Times New Roman" panose="02020603050405020304" pitchFamily="18" charset="0"/>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11034499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6.4.6  TCP</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拥塞</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590686"/>
            <a:ext cx="8345643" cy="4124206"/>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en-US" altLang="zh-CN" sz="2800" b="0" dirty="0" smtClean="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为了进行有效的拥塞控制，需要通过拥塞窗口</a:t>
            </a:r>
            <a:r>
              <a:rPr lang="en-US" altLang="zh-CN" sz="2800" b="0" dirty="0" err="1">
                <a:solidFill>
                  <a:schemeClr val="tx1"/>
                </a:solidFill>
                <a:latin typeface="Times New Roman" panose="02020603050405020304" pitchFamily="18" charset="0"/>
                <a:cs typeface="Times New Roman" panose="02020603050405020304" pitchFamily="18" charset="0"/>
              </a:rPr>
              <a:t>cwnd</a:t>
            </a: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congestion window</a:t>
            </a:r>
            <a:r>
              <a:rPr lang="zh-CN" altLang="en-US" sz="2800" b="0" dirty="0">
                <a:solidFill>
                  <a:schemeClr val="tx1"/>
                </a:solidFill>
                <a:latin typeface="Times New Roman" panose="02020603050405020304" pitchFamily="18" charset="0"/>
                <a:cs typeface="Times New Roman" panose="02020603050405020304" pitchFamily="18" charset="0"/>
              </a:rPr>
              <a:t>）来进行衡量网络的拥塞程度</a:t>
            </a:r>
            <a:r>
              <a:rPr lang="zh-CN" altLang="en-US" sz="2800" b="0" dirty="0" smtClean="0">
                <a:solidFill>
                  <a:schemeClr val="tx1"/>
                </a:solidFill>
                <a:latin typeface="Times New Roman" panose="02020603050405020304" pitchFamily="18" charset="0"/>
                <a:cs typeface="Times New Roman" panose="02020603050405020304" pitchFamily="18" charset="0"/>
              </a:rPr>
              <a:t>。发送</a:t>
            </a:r>
            <a:r>
              <a:rPr lang="zh-CN" altLang="en-US" sz="2800" b="0" dirty="0">
                <a:solidFill>
                  <a:schemeClr val="tx1"/>
                </a:solidFill>
                <a:latin typeface="Times New Roman" panose="02020603050405020304" pitchFamily="18" charset="0"/>
                <a:cs typeface="Times New Roman" panose="02020603050405020304" pitchFamily="18" charset="0"/>
              </a:rPr>
              <a:t>窗口的取值依据拥塞窗口和接收窗口中的较小的</a:t>
            </a:r>
            <a:r>
              <a:rPr lang="zh-CN" altLang="en-US" sz="2800" b="0" dirty="0" smtClean="0">
                <a:solidFill>
                  <a:schemeClr val="tx1"/>
                </a:solidFill>
                <a:latin typeface="Times New Roman" panose="02020603050405020304" pitchFamily="18" charset="0"/>
                <a:cs typeface="Times New Roman" panose="02020603050405020304" pitchFamily="18" charset="0"/>
              </a:rPr>
              <a:t>值，即</a:t>
            </a:r>
            <a:endParaRPr lang="en-US" altLang="zh-CN" sz="2800" b="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en-US" altLang="zh-CN" sz="2800" dirty="0" smtClean="0">
                <a:solidFill>
                  <a:srgbClr val="C00000"/>
                </a:solidFill>
                <a:latin typeface="Times New Roman" panose="02020603050405020304" pitchFamily="18" charset="0"/>
                <a:cs typeface="Times New Roman" panose="02020603050405020304" pitchFamily="18" charset="0"/>
              </a:rPr>
              <a:t>Min</a:t>
            </a:r>
            <a:r>
              <a:rPr lang="zh-CN" altLang="en-US" sz="2800" dirty="0">
                <a:solidFill>
                  <a:srgbClr val="C00000"/>
                </a:solidFill>
                <a:latin typeface="Times New Roman" panose="02020603050405020304" pitchFamily="18" charset="0"/>
                <a:cs typeface="Times New Roman" panose="02020603050405020304" pitchFamily="18" charset="0"/>
              </a:rPr>
              <a:t>［</a:t>
            </a:r>
            <a:r>
              <a:rPr lang="en-US" altLang="zh-CN" sz="2800" dirty="0" err="1">
                <a:solidFill>
                  <a:srgbClr val="C00000"/>
                </a:solidFill>
                <a:latin typeface="Times New Roman" panose="02020603050405020304" pitchFamily="18" charset="0"/>
                <a:cs typeface="Times New Roman" panose="02020603050405020304" pitchFamily="18" charset="0"/>
              </a:rPr>
              <a:t>rwnd</a:t>
            </a:r>
            <a:r>
              <a:rPr lang="zh-CN" altLang="en-US" sz="2800" dirty="0">
                <a:solidFill>
                  <a:srgbClr val="C00000"/>
                </a:solidFill>
                <a:latin typeface="Times New Roman" panose="02020603050405020304" pitchFamily="18" charset="0"/>
                <a:cs typeface="Times New Roman" panose="02020603050405020304" pitchFamily="18" charset="0"/>
              </a:rPr>
              <a:t>，</a:t>
            </a:r>
            <a:r>
              <a:rPr lang="en-US" altLang="zh-CN" sz="2800" dirty="0" err="1">
                <a:solidFill>
                  <a:srgbClr val="C00000"/>
                </a:solidFill>
                <a:latin typeface="Times New Roman" panose="02020603050405020304" pitchFamily="18" charset="0"/>
                <a:cs typeface="Times New Roman" panose="02020603050405020304" pitchFamily="18" charset="0"/>
              </a:rPr>
              <a:t>cwnd</a:t>
            </a:r>
            <a:r>
              <a:rPr lang="zh-CN" altLang="en-US" sz="2800" dirty="0" smtClean="0">
                <a:solidFill>
                  <a:srgbClr val="C00000"/>
                </a:solidFill>
                <a:latin typeface="Times New Roman" panose="02020603050405020304" pitchFamily="18" charset="0"/>
                <a:cs typeface="Times New Roman" panose="02020603050405020304" pitchFamily="18" charset="0"/>
              </a:rPr>
              <a:t>］</a:t>
            </a:r>
            <a:endParaRPr lang="zh-CN" altLang="en-US" sz="2800" dirty="0">
              <a:solidFill>
                <a:srgbClr val="C00000"/>
              </a:solidFill>
              <a:latin typeface="Times New Roman" panose="02020603050405020304" pitchFamily="18" charset="0"/>
              <a:cs typeface="Times New Roman" panose="02020603050405020304" pitchFamily="18" charset="0"/>
            </a:endParaRPr>
          </a:p>
          <a:p>
            <a:pPr algn="just">
              <a:lnSpc>
                <a:spcPct val="150000"/>
              </a:lnSpc>
              <a:spcBef>
                <a:spcPts val="600"/>
              </a:spcBef>
            </a:pPr>
            <a:r>
              <a:rPr lang="en-US" altLang="zh-CN" sz="2800" b="0" dirty="0" err="1">
                <a:solidFill>
                  <a:schemeClr val="tx1"/>
                </a:solidFill>
                <a:latin typeface="Times New Roman" panose="02020603050405020304" pitchFamily="18" charset="0"/>
                <a:cs typeface="Times New Roman" panose="02020603050405020304" pitchFamily="18" charset="0"/>
              </a:rPr>
              <a:t>rwnd</a:t>
            </a:r>
            <a:r>
              <a:rPr lang="zh-CN" altLang="en-US" sz="2800" b="0" dirty="0">
                <a:solidFill>
                  <a:schemeClr val="tx1"/>
                </a:solidFill>
                <a:latin typeface="Times New Roman" panose="02020603050405020304" pitchFamily="18" charset="0"/>
                <a:cs typeface="Times New Roman" panose="02020603050405020304" pitchFamily="18" charset="0"/>
              </a:rPr>
              <a:t>在流量控制中已阐述，在下文中将只关注</a:t>
            </a:r>
            <a:r>
              <a:rPr lang="en-US" altLang="zh-CN" sz="2800" b="0" dirty="0" err="1">
                <a:solidFill>
                  <a:schemeClr val="tx1"/>
                </a:solidFill>
                <a:latin typeface="Times New Roman" panose="02020603050405020304" pitchFamily="18" charset="0"/>
                <a:cs typeface="Times New Roman" panose="02020603050405020304" pitchFamily="18" charset="0"/>
              </a:rPr>
              <a:t>cwnd</a:t>
            </a:r>
            <a:r>
              <a:rPr lang="zh-CN" altLang="en-US" sz="2800" b="0" dirty="0">
                <a:solidFill>
                  <a:schemeClr val="tx1"/>
                </a:solidFill>
                <a:latin typeface="Times New Roman" panose="02020603050405020304" pitchFamily="18" charset="0"/>
                <a:cs typeface="Times New Roman" panose="02020603050405020304" pitchFamily="18" charset="0"/>
              </a:rPr>
              <a:t>。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37862554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6.4.6  TCP</a:t>
            </a:r>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rPr>
              <a:t>拥塞</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rPr>
              <a:t>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590686"/>
            <a:ext cx="8345643" cy="2677656"/>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1</a:t>
            </a:r>
            <a:r>
              <a:rPr lang="zh-CN" altLang="en-US" sz="2800" b="0" dirty="0">
                <a:solidFill>
                  <a:schemeClr val="tx1"/>
                </a:solidFill>
                <a:latin typeface="Times New Roman" panose="02020603050405020304" pitchFamily="18" charset="0"/>
                <a:cs typeface="Times New Roman" panose="02020603050405020304" pitchFamily="18" charset="0"/>
              </a:rPr>
              <a:t>）</a:t>
            </a:r>
            <a:r>
              <a:rPr lang="zh-CN" altLang="en-US" sz="2800" dirty="0">
                <a:solidFill>
                  <a:srgbClr val="C00000"/>
                </a:solidFill>
                <a:latin typeface="Times New Roman" panose="02020603050405020304" pitchFamily="18" charset="0"/>
                <a:cs typeface="Times New Roman" panose="02020603050405020304" pitchFamily="18" charset="0"/>
              </a:rPr>
              <a:t>慢启动</a:t>
            </a:r>
            <a:r>
              <a:rPr lang="zh-CN" altLang="en-US" sz="2800" b="0" dirty="0">
                <a:solidFill>
                  <a:schemeClr val="tx1"/>
                </a:solidFill>
                <a:latin typeface="Times New Roman" panose="02020603050405020304" pitchFamily="18" charset="0"/>
                <a:cs typeface="Times New Roman" panose="02020603050405020304" pitchFamily="18" charset="0"/>
              </a:rPr>
              <a:t>：指在</a:t>
            </a: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刚建立连接或者当网络发生拥塞超时的时候，将拥塞窗口</a:t>
            </a:r>
            <a:r>
              <a:rPr lang="en-US" altLang="zh-CN" sz="2800" b="0" dirty="0" err="1">
                <a:solidFill>
                  <a:schemeClr val="tx1"/>
                </a:solidFill>
                <a:latin typeface="Times New Roman" panose="02020603050405020304" pitchFamily="18" charset="0"/>
                <a:cs typeface="Times New Roman" panose="02020603050405020304" pitchFamily="18" charset="0"/>
              </a:rPr>
              <a:t>cwnd</a:t>
            </a:r>
            <a:r>
              <a:rPr lang="zh-CN" altLang="en-US" sz="2800" b="0" dirty="0">
                <a:solidFill>
                  <a:schemeClr val="tx1"/>
                </a:solidFill>
                <a:latin typeface="Times New Roman" panose="02020603050405020304" pitchFamily="18" charset="0"/>
                <a:cs typeface="Times New Roman" panose="02020603050405020304" pitchFamily="18" charset="0"/>
              </a:rPr>
              <a:t>设置成一个报文段大小，并且当</a:t>
            </a:r>
            <a:r>
              <a:rPr lang="en-US" altLang="zh-CN" sz="2800" dirty="0" err="1">
                <a:solidFill>
                  <a:srgbClr val="C00000"/>
                </a:solidFill>
                <a:latin typeface="Times New Roman" panose="02020603050405020304" pitchFamily="18" charset="0"/>
                <a:cs typeface="Times New Roman" panose="02020603050405020304" pitchFamily="18" charset="0"/>
              </a:rPr>
              <a:t>cwnd≤ssthresh</a:t>
            </a:r>
            <a:r>
              <a:rPr lang="zh-CN" altLang="en-US" sz="2800" b="0" dirty="0">
                <a:solidFill>
                  <a:schemeClr val="tx1"/>
                </a:solidFill>
                <a:latin typeface="Times New Roman" panose="02020603050405020304" pitchFamily="18" charset="0"/>
                <a:cs typeface="Times New Roman" panose="02020603050405020304" pitchFamily="18" charset="0"/>
              </a:rPr>
              <a:t>时，</a:t>
            </a:r>
            <a:r>
              <a:rPr lang="zh-CN" altLang="en-US" sz="2800" dirty="0">
                <a:solidFill>
                  <a:srgbClr val="C00000"/>
                </a:solidFill>
                <a:latin typeface="Times New Roman" panose="02020603050405020304" pitchFamily="18" charset="0"/>
                <a:cs typeface="Times New Roman" panose="02020603050405020304" pitchFamily="18" charset="0"/>
              </a:rPr>
              <a:t>指数方式</a:t>
            </a:r>
            <a:r>
              <a:rPr lang="zh-CN" altLang="en-US" sz="2800" b="0" dirty="0">
                <a:solidFill>
                  <a:schemeClr val="tx1"/>
                </a:solidFill>
                <a:latin typeface="Times New Roman" panose="02020603050405020304" pitchFamily="18" charset="0"/>
                <a:cs typeface="Times New Roman" panose="02020603050405020304" pitchFamily="18" charset="0"/>
              </a:rPr>
              <a:t>增大</a:t>
            </a:r>
            <a:r>
              <a:rPr lang="en-US" altLang="zh-CN" sz="2800" b="0" dirty="0" err="1">
                <a:solidFill>
                  <a:schemeClr val="tx1"/>
                </a:solidFill>
                <a:latin typeface="Times New Roman" panose="02020603050405020304" pitchFamily="18" charset="0"/>
                <a:cs typeface="Times New Roman" panose="02020603050405020304" pitchFamily="18" charset="0"/>
              </a:rPr>
              <a:t>cwnd</a:t>
            </a:r>
            <a:r>
              <a:rPr lang="zh-CN" altLang="en-US" sz="2800" b="0" dirty="0">
                <a:solidFill>
                  <a:schemeClr val="tx1"/>
                </a:solidFill>
                <a:latin typeface="Times New Roman" panose="02020603050405020304" pitchFamily="18" charset="0"/>
                <a:cs typeface="Times New Roman" panose="02020603050405020304" pitchFamily="18" charset="0"/>
              </a:rPr>
              <a:t>（即每经过一个传输轮次，</a:t>
            </a:r>
            <a:r>
              <a:rPr lang="en-US" altLang="zh-CN" sz="2800" b="0" dirty="0" err="1">
                <a:solidFill>
                  <a:schemeClr val="tx1"/>
                </a:solidFill>
                <a:latin typeface="Times New Roman" panose="02020603050405020304" pitchFamily="18" charset="0"/>
                <a:cs typeface="Times New Roman" panose="02020603050405020304" pitchFamily="18" charset="0"/>
              </a:rPr>
              <a:t>cwnd</a:t>
            </a:r>
            <a:r>
              <a:rPr lang="zh-CN" altLang="en-US" sz="2800" b="0" dirty="0">
                <a:solidFill>
                  <a:schemeClr val="tx1"/>
                </a:solidFill>
                <a:latin typeface="Times New Roman" panose="02020603050405020304" pitchFamily="18" charset="0"/>
                <a:cs typeface="Times New Roman" panose="02020603050405020304" pitchFamily="18" charset="0"/>
              </a:rPr>
              <a:t>加倍）</a:t>
            </a:r>
            <a:r>
              <a:rPr lang="zh-CN" altLang="en-US" sz="2800" b="0" dirty="0" smtClean="0">
                <a:solidFill>
                  <a:schemeClr val="tx1"/>
                </a:solidFill>
                <a:latin typeface="Times New Roman" panose="02020603050405020304" pitchFamily="18" charset="0"/>
                <a:cs typeface="Times New Roman" panose="02020603050405020304" pitchFamily="18" charset="0"/>
              </a:rPr>
              <a:t>。</a:t>
            </a:r>
            <a:endParaRPr lang="zh-CN" altLang="en-US" sz="2800" b="0" dirty="0">
              <a:solidFill>
                <a:schemeClr val="tx1"/>
              </a:solidFill>
              <a:latin typeface="Times New Roman" panose="02020603050405020304" pitchFamily="18" charset="0"/>
              <a:cs typeface="Times New Roman" panose="02020603050405020304" pitchFamily="18" charset="0"/>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1514405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6.1.2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传输</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层必要性</a:t>
            </a:r>
          </a:p>
        </p:txBody>
      </p:sp>
      <p:sp>
        <p:nvSpPr>
          <p:cNvPr id="17" name="Rectangle 8"/>
          <p:cNvSpPr txBox="1">
            <a:spLocks noChangeArrowheads="1"/>
          </p:cNvSpPr>
          <p:nvPr/>
        </p:nvSpPr>
        <p:spPr>
          <a:xfrm>
            <a:off x="326408" y="1608792"/>
            <a:ext cx="8345643" cy="954107"/>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spcBef>
                <a:spcPts val="600"/>
              </a:spcBef>
            </a:pPr>
            <a:r>
              <a:rPr lang="zh-CN" altLang="en-US" sz="2800" b="0" dirty="0">
                <a:solidFill>
                  <a:schemeClr val="tx1"/>
                </a:solidFill>
              </a:rPr>
              <a:t>（</a:t>
            </a:r>
            <a:r>
              <a:rPr lang="en-US" altLang="zh-CN" sz="2800" b="0" dirty="0">
                <a:solidFill>
                  <a:schemeClr val="tx1"/>
                </a:solidFill>
              </a:rPr>
              <a:t>1</a:t>
            </a:r>
            <a:r>
              <a:rPr lang="zh-CN" altLang="en-US" sz="2800" b="0" dirty="0">
                <a:solidFill>
                  <a:schemeClr val="tx1"/>
                </a:solidFill>
              </a:rPr>
              <a:t>）</a:t>
            </a:r>
            <a:r>
              <a:rPr lang="zh-CN" altLang="en-US" sz="2800" b="0" dirty="0" smtClean="0">
                <a:solidFill>
                  <a:schemeClr val="tx1"/>
                </a:solidFill>
              </a:rPr>
              <a:t>两台主机</a:t>
            </a:r>
            <a:r>
              <a:rPr lang="zh-CN" altLang="en-US" sz="2800" b="0" dirty="0">
                <a:solidFill>
                  <a:schemeClr val="tx1"/>
                </a:solidFill>
              </a:rPr>
              <a:t>进行通信实际上是</a:t>
            </a:r>
            <a:r>
              <a:rPr lang="zh-CN" altLang="en-US" sz="2800" b="0" dirty="0" smtClean="0">
                <a:solidFill>
                  <a:schemeClr val="tx1"/>
                </a:solidFill>
              </a:rPr>
              <a:t>两</a:t>
            </a:r>
            <a:r>
              <a:rPr lang="zh-CN" altLang="en-US" sz="2800" b="0" dirty="0">
                <a:solidFill>
                  <a:schemeClr val="tx1"/>
                </a:solidFill>
              </a:rPr>
              <a:t>台</a:t>
            </a:r>
            <a:r>
              <a:rPr lang="zh-CN" altLang="en-US" sz="2800" b="0" dirty="0" smtClean="0">
                <a:solidFill>
                  <a:schemeClr val="tx1"/>
                </a:solidFill>
              </a:rPr>
              <a:t>主机</a:t>
            </a:r>
            <a:r>
              <a:rPr lang="zh-CN" altLang="en-US" sz="2800" b="0" dirty="0">
                <a:solidFill>
                  <a:schemeClr val="tx1"/>
                </a:solidFill>
              </a:rPr>
              <a:t>中的</a:t>
            </a:r>
            <a:r>
              <a:rPr lang="zh-CN" altLang="en-US" sz="2800" dirty="0">
                <a:solidFill>
                  <a:srgbClr val="C00000"/>
                </a:solidFill>
              </a:rPr>
              <a:t>应用进程</a:t>
            </a:r>
            <a:r>
              <a:rPr lang="zh-CN" altLang="en-US" sz="2800" b="0" dirty="0">
                <a:solidFill>
                  <a:schemeClr val="tx1"/>
                </a:solidFill>
              </a:rPr>
              <a:t>互相通信</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37" name="燕尾形 36"/>
          <p:cNvSpPr/>
          <p:nvPr/>
        </p:nvSpPr>
        <p:spPr>
          <a:xfrm>
            <a:off x="603137" y="203200"/>
            <a:ext cx="155949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8"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3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传输服务</a:t>
            </a:r>
            <a:endParaRPr lang="zh-CN" altLang="en-US" sz="1200" b="1" dirty="0">
              <a:solidFill>
                <a:schemeClr val="bg1"/>
              </a:solidFill>
            </a:endParaRPr>
          </a:p>
        </p:txBody>
      </p:sp>
      <p:sp>
        <p:nvSpPr>
          <p:cNvPr id="40"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41"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UDP</a:t>
            </a:r>
            <a:r>
              <a:rPr lang="zh-CN" altLang="en-US" sz="1200" b="1" dirty="0" smtClean="0"/>
              <a:t>协议</a:t>
            </a:r>
            <a:endParaRPr lang="zh-CN" altLang="en-US" sz="1200" b="1" dirty="0"/>
          </a:p>
        </p:txBody>
      </p:sp>
      <p:sp>
        <p:nvSpPr>
          <p:cNvPr id="51" name="Line 3"/>
          <p:cNvSpPr>
            <a:spLocks noChangeShapeType="1"/>
          </p:cNvSpPr>
          <p:nvPr/>
        </p:nvSpPr>
        <p:spPr bwMode="auto">
          <a:xfrm>
            <a:off x="2301910" y="4573180"/>
            <a:ext cx="4563327" cy="0"/>
          </a:xfrm>
          <a:prstGeom prst="line">
            <a:avLst/>
          </a:prstGeom>
          <a:noFill/>
          <a:ln w="38100">
            <a:solidFill>
              <a:srgbClr val="213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2" name="Rectangle 4"/>
          <p:cNvSpPr>
            <a:spLocks noChangeArrowheads="1"/>
          </p:cNvSpPr>
          <p:nvPr/>
        </p:nvSpPr>
        <p:spPr bwMode="auto">
          <a:xfrm>
            <a:off x="1365126" y="3050813"/>
            <a:ext cx="1650033" cy="927091"/>
          </a:xfrm>
          <a:prstGeom prst="rect">
            <a:avLst/>
          </a:prstGeom>
          <a:noFill/>
          <a:ln w="9525">
            <a:solidFill>
              <a:srgbClr val="213F99"/>
            </a:solidFill>
            <a:miter lim="800000"/>
            <a:headEnd/>
            <a:tailEnd/>
          </a:ln>
          <a:effec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3" name="Rectangle 5"/>
          <p:cNvSpPr>
            <a:spLocks noChangeArrowheads="1"/>
          </p:cNvSpPr>
          <p:nvPr/>
        </p:nvSpPr>
        <p:spPr bwMode="auto">
          <a:xfrm>
            <a:off x="6085810" y="3050813"/>
            <a:ext cx="1650033" cy="927091"/>
          </a:xfrm>
          <a:prstGeom prst="rect">
            <a:avLst/>
          </a:prstGeom>
          <a:noFill/>
          <a:ln w="9525">
            <a:solidFill>
              <a:srgbClr val="213F99"/>
            </a:solidFill>
            <a:miter lim="800000"/>
            <a:headEnd/>
            <a:tailEnd/>
          </a:ln>
          <a:effec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4" name="Text Box 6"/>
          <p:cNvSpPr txBox="1">
            <a:spLocks noChangeArrowheads="1"/>
          </p:cNvSpPr>
          <p:nvPr/>
        </p:nvSpPr>
        <p:spPr bwMode="auto">
          <a:xfrm>
            <a:off x="1365126" y="2958246"/>
            <a:ext cx="830677" cy="1200329"/>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7200" dirty="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zh-CN" sz="7200" dirty="0">
              <a:solidFill>
                <a:schemeClr val="tx1"/>
              </a:solidFill>
              <a:latin typeface="微软雅黑" panose="020B0503020204020204" pitchFamily="34" charset="-122"/>
              <a:ea typeface="微软雅黑" panose="020B0503020204020204" pitchFamily="34" charset="-122"/>
            </a:endParaRPr>
          </a:p>
        </p:txBody>
      </p:sp>
      <p:sp>
        <p:nvSpPr>
          <p:cNvPr id="55" name="Rectangle 7"/>
          <p:cNvSpPr>
            <a:spLocks noChangeArrowheads="1"/>
          </p:cNvSpPr>
          <p:nvPr/>
        </p:nvSpPr>
        <p:spPr bwMode="auto">
          <a:xfrm>
            <a:off x="1669544" y="2642095"/>
            <a:ext cx="1364734" cy="397545"/>
          </a:xfrm>
          <a:prstGeom prst="rect">
            <a:avLst/>
          </a:prstGeom>
          <a:noFill/>
          <a:ln>
            <a:noFill/>
          </a:ln>
          <a:effectLst/>
        </p:spPr>
        <p:txBody>
          <a:bodyPr wrap="square" lIns="90488" tIns="44450" rIns="90488" bIns="44450">
            <a:spAutoFit/>
          </a:bodyPr>
          <a:lstStyle>
            <a:lvl1pPr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r>
              <a:rPr lang="zh-CN" sz="2000" dirty="0">
                <a:solidFill>
                  <a:schemeClr val="tx1"/>
                </a:solidFill>
                <a:latin typeface="微软雅黑" panose="020B0503020204020204" pitchFamily="34" charset="-122"/>
                <a:ea typeface="微软雅黑" panose="020B0503020204020204" pitchFamily="34" charset="-122"/>
              </a:rPr>
              <a:t>应用进程</a:t>
            </a:r>
          </a:p>
        </p:txBody>
      </p:sp>
      <p:sp>
        <p:nvSpPr>
          <p:cNvPr id="56" name="Rectangle 8"/>
          <p:cNvSpPr>
            <a:spLocks noChangeArrowheads="1"/>
          </p:cNvSpPr>
          <p:nvPr/>
        </p:nvSpPr>
        <p:spPr bwMode="auto">
          <a:xfrm>
            <a:off x="1997492" y="3472348"/>
            <a:ext cx="429606" cy="397545"/>
          </a:xfrm>
          <a:prstGeom prst="rect">
            <a:avLst/>
          </a:prstGeom>
          <a:noFill/>
          <a:ln>
            <a:noFill/>
          </a:ln>
          <a:effectLst/>
        </p:spPr>
        <p:txBody>
          <a:bodyPr wrap="none" lIns="90488" tIns="44450" rIns="90488" bIns="44450">
            <a:spAutoFit/>
          </a:bodyPr>
          <a:lstStyle>
            <a:lvl1pPr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r>
              <a:rPr lang="zh-CN" altLang="zh-CN" sz="2000" dirty="0">
                <a:solidFill>
                  <a:schemeClr val="tx1"/>
                </a:solidFill>
                <a:latin typeface="微软雅黑" panose="020B0503020204020204" pitchFamily="34" charset="-122"/>
                <a:ea typeface="微软雅黑" panose="020B0503020204020204" pitchFamily="34" charset="-122"/>
              </a:rPr>
              <a:t>…</a:t>
            </a:r>
          </a:p>
        </p:txBody>
      </p:sp>
      <p:sp>
        <p:nvSpPr>
          <p:cNvPr id="57" name="Text Box 9"/>
          <p:cNvSpPr txBox="1">
            <a:spLocks noChangeArrowheads="1"/>
          </p:cNvSpPr>
          <p:nvPr/>
        </p:nvSpPr>
        <p:spPr bwMode="auto">
          <a:xfrm>
            <a:off x="2272498" y="2958246"/>
            <a:ext cx="830677" cy="1200329"/>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7200" dirty="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zh-CN" sz="7200" dirty="0">
              <a:solidFill>
                <a:schemeClr val="tx1"/>
              </a:solidFill>
              <a:latin typeface="微软雅黑" panose="020B0503020204020204" pitchFamily="34" charset="-122"/>
              <a:ea typeface="微软雅黑" panose="020B0503020204020204" pitchFamily="34" charset="-122"/>
            </a:endParaRPr>
          </a:p>
        </p:txBody>
      </p:sp>
      <p:sp>
        <p:nvSpPr>
          <p:cNvPr id="58" name="Text Box 10"/>
          <p:cNvSpPr txBox="1">
            <a:spLocks noChangeArrowheads="1"/>
          </p:cNvSpPr>
          <p:nvPr/>
        </p:nvSpPr>
        <p:spPr bwMode="auto">
          <a:xfrm>
            <a:off x="6085810" y="2958246"/>
            <a:ext cx="830677" cy="1200329"/>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7200" dirty="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zh-CN" sz="7200" dirty="0">
              <a:solidFill>
                <a:schemeClr val="tx1"/>
              </a:solidFill>
              <a:latin typeface="微软雅黑" panose="020B0503020204020204" pitchFamily="34" charset="-122"/>
              <a:ea typeface="微软雅黑" panose="020B0503020204020204" pitchFamily="34" charset="-122"/>
            </a:endParaRPr>
          </a:p>
        </p:txBody>
      </p:sp>
      <p:sp>
        <p:nvSpPr>
          <p:cNvPr id="59" name="Rectangle 11"/>
          <p:cNvSpPr>
            <a:spLocks noChangeArrowheads="1"/>
          </p:cNvSpPr>
          <p:nvPr/>
        </p:nvSpPr>
        <p:spPr bwMode="auto">
          <a:xfrm>
            <a:off x="6409346" y="2642095"/>
            <a:ext cx="1208848" cy="397545"/>
          </a:xfrm>
          <a:prstGeom prst="rect">
            <a:avLst/>
          </a:prstGeom>
          <a:noFill/>
          <a:ln>
            <a:noFill/>
          </a:ln>
          <a:effectLst/>
        </p:spPr>
        <p:txBody>
          <a:bodyPr lIns="90488" tIns="44450" rIns="90488" bIns="44450">
            <a:spAutoFit/>
          </a:bodyPr>
          <a:lstStyle>
            <a:lvl1pPr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r>
              <a:rPr lang="zh-CN" sz="2000">
                <a:solidFill>
                  <a:schemeClr val="tx1"/>
                </a:solidFill>
                <a:latin typeface="微软雅黑" panose="020B0503020204020204" pitchFamily="34" charset="-122"/>
                <a:ea typeface="微软雅黑" panose="020B0503020204020204" pitchFamily="34" charset="-122"/>
              </a:rPr>
              <a:t>应用进程</a:t>
            </a:r>
          </a:p>
        </p:txBody>
      </p:sp>
      <p:sp>
        <p:nvSpPr>
          <p:cNvPr id="60" name="Rectangle 12"/>
          <p:cNvSpPr>
            <a:spLocks noChangeArrowheads="1"/>
          </p:cNvSpPr>
          <p:nvPr/>
        </p:nvSpPr>
        <p:spPr bwMode="auto">
          <a:xfrm>
            <a:off x="6718176" y="3472348"/>
            <a:ext cx="429606" cy="397545"/>
          </a:xfrm>
          <a:prstGeom prst="rect">
            <a:avLst/>
          </a:prstGeom>
          <a:noFill/>
          <a:ln>
            <a:noFill/>
          </a:ln>
          <a:effectLst/>
        </p:spPr>
        <p:txBody>
          <a:bodyPr wrap="none" lIns="90488" tIns="44450" rIns="90488" bIns="44450">
            <a:spAutoFit/>
          </a:bodyPr>
          <a:lstStyle>
            <a:lvl1pPr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r>
              <a:rPr lang="zh-CN" altLang="zh-CN" sz="2000" dirty="0">
                <a:solidFill>
                  <a:schemeClr val="tx1"/>
                </a:solidFill>
                <a:latin typeface="微软雅黑" panose="020B0503020204020204" pitchFamily="34" charset="-122"/>
                <a:ea typeface="微软雅黑" panose="020B0503020204020204" pitchFamily="34" charset="-122"/>
              </a:rPr>
              <a:t>…</a:t>
            </a:r>
          </a:p>
        </p:txBody>
      </p:sp>
      <p:sp>
        <p:nvSpPr>
          <p:cNvPr id="61" name="Text Box 13"/>
          <p:cNvSpPr txBox="1">
            <a:spLocks noChangeArrowheads="1"/>
          </p:cNvSpPr>
          <p:nvPr/>
        </p:nvSpPr>
        <p:spPr bwMode="auto">
          <a:xfrm>
            <a:off x="6993182" y="2958246"/>
            <a:ext cx="830677" cy="1200329"/>
          </a:xfrm>
          <a:prstGeom prst="rect">
            <a:avLst/>
          </a:prstGeom>
          <a:noFill/>
          <a:ln>
            <a:noFill/>
          </a:ln>
          <a:effectLst/>
        </p:spPr>
        <p:txBody>
          <a:bodyPr wrap="none">
            <a:spAutoFit/>
          </a:bodyP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r>
              <a:rPr lang="zh-CN" altLang="zh-CN" sz="720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zh-CN" sz="7200">
              <a:solidFill>
                <a:schemeClr val="tx1"/>
              </a:solidFill>
              <a:latin typeface="微软雅黑" panose="020B0503020204020204" pitchFamily="34" charset="-122"/>
              <a:ea typeface="微软雅黑" panose="020B0503020204020204" pitchFamily="34" charset="-122"/>
            </a:endParaRPr>
          </a:p>
        </p:txBody>
      </p:sp>
      <p:pic>
        <p:nvPicPr>
          <p:cNvPr id="62"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1021" y="4191520"/>
            <a:ext cx="494128" cy="484195"/>
          </a:xfrm>
          <a:prstGeom prst="rect">
            <a:avLst/>
          </a:prstGeom>
          <a:noFill/>
          <a:ln>
            <a:noFill/>
          </a:ln>
          <a:effectLst/>
        </p:spPr>
      </p:pic>
      <p:pic>
        <p:nvPicPr>
          <p:cNvPr id="63"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9058" y="4191520"/>
            <a:ext cx="495598" cy="484195"/>
          </a:xfrm>
          <a:prstGeom prst="rect">
            <a:avLst/>
          </a:prstGeom>
          <a:noFill/>
          <a:ln>
            <a:noFill/>
          </a:ln>
          <a:effectLst/>
        </p:spPr>
      </p:pic>
      <p:sp>
        <p:nvSpPr>
          <p:cNvPr id="64" name="AutoShape 16"/>
          <p:cNvSpPr>
            <a:spLocks noChangeArrowheads="1"/>
          </p:cNvSpPr>
          <p:nvPr/>
        </p:nvSpPr>
        <p:spPr bwMode="auto">
          <a:xfrm>
            <a:off x="6800530" y="3842615"/>
            <a:ext cx="236770" cy="514101"/>
          </a:xfrm>
          <a:prstGeom prst="upDownArrow">
            <a:avLst>
              <a:gd name="adj1" fmla="val 50000"/>
              <a:gd name="adj2" fmla="val 44845"/>
            </a:avLst>
          </a:prstGeom>
          <a:noFill/>
          <a:ln w="9525">
            <a:solidFill>
              <a:srgbClr val="213F99"/>
            </a:solidFill>
            <a:miter lim="800000"/>
            <a:headEnd/>
            <a:tailEnd/>
          </a:ln>
          <a:effec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65" name="Line 17"/>
          <p:cNvSpPr>
            <a:spLocks noChangeShapeType="1"/>
          </p:cNvSpPr>
          <p:nvPr/>
        </p:nvSpPr>
        <p:spPr bwMode="auto">
          <a:xfrm>
            <a:off x="2222497" y="4648658"/>
            <a:ext cx="0" cy="995448"/>
          </a:xfrm>
          <a:prstGeom prst="line">
            <a:avLst/>
          </a:prstGeom>
          <a:noFill/>
          <a:ln w="9525">
            <a:solidFill>
              <a:srgbClr val="213F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6" name="Line 18"/>
          <p:cNvSpPr>
            <a:spLocks noChangeShapeType="1"/>
          </p:cNvSpPr>
          <p:nvPr/>
        </p:nvSpPr>
        <p:spPr bwMode="auto">
          <a:xfrm>
            <a:off x="6944651" y="4648658"/>
            <a:ext cx="0" cy="995448"/>
          </a:xfrm>
          <a:prstGeom prst="line">
            <a:avLst/>
          </a:prstGeom>
          <a:noFill/>
          <a:ln w="9525">
            <a:solidFill>
              <a:srgbClr val="213F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7" name="Line 19"/>
          <p:cNvSpPr>
            <a:spLocks noChangeShapeType="1"/>
          </p:cNvSpPr>
          <p:nvPr/>
        </p:nvSpPr>
        <p:spPr bwMode="auto">
          <a:xfrm>
            <a:off x="2222497" y="5414826"/>
            <a:ext cx="4722154" cy="0"/>
          </a:xfrm>
          <a:prstGeom prst="line">
            <a:avLst/>
          </a:prstGeom>
          <a:noFill/>
          <a:ln w="28575">
            <a:solidFill>
              <a:srgbClr val="213F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8" name="Rectangle 20"/>
          <p:cNvSpPr>
            <a:spLocks noChangeArrowheads="1"/>
          </p:cNvSpPr>
          <p:nvPr/>
        </p:nvSpPr>
        <p:spPr bwMode="auto">
          <a:xfrm>
            <a:off x="2821403" y="5029398"/>
            <a:ext cx="3516990" cy="705321"/>
          </a:xfrm>
          <a:prstGeom prst="rect">
            <a:avLst/>
          </a:prstGeom>
          <a:noFill/>
          <a:ln w="12700">
            <a:noFill/>
            <a:miter lim="800000"/>
            <a:headEnd/>
            <a:tailEnd/>
          </a:ln>
          <a:effectLst/>
        </p:spPr>
        <p:txBody>
          <a:bodyPr wrap="none" lIns="90488" tIns="44450" rIns="90488" bIns="44450">
            <a:spAutoFit/>
          </a:bodyPr>
          <a:lstStyle>
            <a:lvl1pPr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algn="ctr"/>
            <a:r>
              <a:rPr lang="zh-CN" altLang="zh-CN" sz="2000" dirty="0">
                <a:solidFill>
                  <a:schemeClr val="tx1"/>
                </a:solidFill>
                <a:latin typeface="微软雅黑" panose="020B0503020204020204" pitchFamily="34" charset="-122"/>
                <a:ea typeface="微软雅黑" panose="020B0503020204020204" pitchFamily="34" charset="-122"/>
              </a:rPr>
              <a:t>IP </a:t>
            </a:r>
            <a:r>
              <a:rPr lang="zh-CN" sz="2000" dirty="0">
                <a:solidFill>
                  <a:schemeClr val="tx1"/>
                </a:solidFill>
                <a:latin typeface="微软雅黑" panose="020B0503020204020204" pitchFamily="34" charset="-122"/>
                <a:ea typeface="微软雅黑" panose="020B0503020204020204" pitchFamily="34" charset="-122"/>
              </a:rPr>
              <a:t>协议的作用范围</a:t>
            </a:r>
          </a:p>
          <a:p>
            <a:pPr algn="ctr"/>
            <a:r>
              <a:rPr lang="zh-CN" sz="2000" dirty="0">
                <a:solidFill>
                  <a:schemeClr val="tx1"/>
                </a:solidFill>
                <a:latin typeface="微软雅黑" panose="020B0503020204020204" pitchFamily="34" charset="-122"/>
                <a:ea typeface="微软雅黑" panose="020B0503020204020204" pitchFamily="34" charset="-122"/>
              </a:rPr>
              <a:t>（提供主机之间的逻辑通信）</a:t>
            </a:r>
          </a:p>
        </p:txBody>
      </p:sp>
      <p:sp>
        <p:nvSpPr>
          <p:cNvPr id="69" name="Line 21"/>
          <p:cNvSpPr>
            <a:spLocks noChangeShapeType="1"/>
          </p:cNvSpPr>
          <p:nvPr/>
        </p:nvSpPr>
        <p:spPr bwMode="auto">
          <a:xfrm>
            <a:off x="1669544" y="3842615"/>
            <a:ext cx="2941" cy="2567659"/>
          </a:xfrm>
          <a:prstGeom prst="line">
            <a:avLst/>
          </a:prstGeom>
          <a:noFill/>
          <a:ln w="9525">
            <a:solidFill>
              <a:srgbClr val="213F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0" name="Line 22"/>
          <p:cNvSpPr>
            <a:spLocks noChangeShapeType="1"/>
          </p:cNvSpPr>
          <p:nvPr/>
        </p:nvSpPr>
        <p:spPr bwMode="auto">
          <a:xfrm>
            <a:off x="7472603" y="3883914"/>
            <a:ext cx="5882" cy="2485062"/>
          </a:xfrm>
          <a:prstGeom prst="line">
            <a:avLst/>
          </a:prstGeom>
          <a:noFill/>
          <a:ln w="9525">
            <a:solidFill>
              <a:srgbClr val="213F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 name="Line 23"/>
          <p:cNvSpPr>
            <a:spLocks noChangeShapeType="1"/>
          </p:cNvSpPr>
          <p:nvPr/>
        </p:nvSpPr>
        <p:spPr bwMode="auto">
          <a:xfrm>
            <a:off x="1672486" y="6102668"/>
            <a:ext cx="5822176" cy="0"/>
          </a:xfrm>
          <a:prstGeom prst="line">
            <a:avLst/>
          </a:prstGeom>
          <a:noFill/>
          <a:ln w="28575">
            <a:solidFill>
              <a:srgbClr val="213F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2" name="Rectangle 24"/>
          <p:cNvSpPr>
            <a:spLocks noChangeArrowheads="1"/>
          </p:cNvSpPr>
          <p:nvPr/>
        </p:nvSpPr>
        <p:spPr bwMode="auto">
          <a:xfrm>
            <a:off x="2889516" y="5752382"/>
            <a:ext cx="3527826" cy="705321"/>
          </a:xfrm>
          <a:prstGeom prst="rect">
            <a:avLst/>
          </a:prstGeom>
          <a:noFill/>
          <a:ln w="12700">
            <a:noFill/>
            <a:miter lim="800000"/>
            <a:headEnd/>
            <a:tailEnd/>
          </a:ln>
          <a:effectLst/>
        </p:spPr>
        <p:txBody>
          <a:bodyPr wrap="none" lIns="90488" tIns="44450" rIns="90488" bIns="44450">
            <a:spAutoFit/>
          </a:bodyPr>
          <a:lstStyle>
            <a:lvl1pPr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algn="ctr"/>
            <a:r>
              <a:rPr lang="zh-CN" altLang="zh-CN" sz="2000" dirty="0">
                <a:solidFill>
                  <a:schemeClr val="tx1"/>
                </a:solidFill>
                <a:latin typeface="微软雅黑" panose="020B0503020204020204" pitchFamily="34" charset="-122"/>
                <a:ea typeface="微软雅黑" panose="020B0503020204020204" pitchFamily="34" charset="-122"/>
              </a:rPr>
              <a:t>TCP </a:t>
            </a:r>
            <a:r>
              <a:rPr lang="zh-CN" sz="2000" dirty="0">
                <a:solidFill>
                  <a:schemeClr val="tx1"/>
                </a:solidFill>
                <a:latin typeface="微软雅黑" panose="020B0503020204020204" pitchFamily="34" charset="-122"/>
                <a:ea typeface="微软雅黑" panose="020B0503020204020204" pitchFamily="34" charset="-122"/>
              </a:rPr>
              <a:t>和 </a:t>
            </a:r>
            <a:r>
              <a:rPr lang="zh-CN" altLang="zh-CN" sz="2000" dirty="0">
                <a:solidFill>
                  <a:schemeClr val="tx1"/>
                </a:solidFill>
                <a:latin typeface="微软雅黑" panose="020B0503020204020204" pitchFamily="34" charset="-122"/>
                <a:ea typeface="微软雅黑" panose="020B0503020204020204" pitchFamily="34" charset="-122"/>
              </a:rPr>
              <a:t>UDP </a:t>
            </a:r>
            <a:r>
              <a:rPr lang="zh-CN" sz="2000" dirty="0">
                <a:solidFill>
                  <a:schemeClr val="tx1"/>
                </a:solidFill>
                <a:latin typeface="微软雅黑" panose="020B0503020204020204" pitchFamily="34" charset="-122"/>
                <a:ea typeface="微软雅黑" panose="020B0503020204020204" pitchFamily="34" charset="-122"/>
              </a:rPr>
              <a:t>协议的作用范围</a:t>
            </a:r>
          </a:p>
          <a:p>
            <a:pPr algn="ctr"/>
            <a:r>
              <a:rPr lang="zh-CN" sz="2000" dirty="0">
                <a:solidFill>
                  <a:schemeClr val="tx1"/>
                </a:solidFill>
                <a:latin typeface="微软雅黑" panose="020B0503020204020204" pitchFamily="34" charset="-122"/>
                <a:ea typeface="微软雅黑" panose="020B0503020204020204" pitchFamily="34" charset="-122"/>
              </a:rPr>
              <a:t>（提供进程之间的逻辑通信）</a:t>
            </a:r>
          </a:p>
        </p:txBody>
      </p:sp>
      <p:sp>
        <p:nvSpPr>
          <p:cNvPr id="73" name="AutoShape 25"/>
          <p:cNvSpPr>
            <a:spLocks noChangeArrowheads="1"/>
          </p:cNvSpPr>
          <p:nvPr/>
        </p:nvSpPr>
        <p:spPr bwMode="auto">
          <a:xfrm>
            <a:off x="2085729" y="3858280"/>
            <a:ext cx="236770" cy="514102"/>
          </a:xfrm>
          <a:prstGeom prst="upDownArrow">
            <a:avLst>
              <a:gd name="adj1" fmla="val 50000"/>
              <a:gd name="adj2" fmla="val 44845"/>
            </a:avLst>
          </a:prstGeom>
          <a:noFill/>
          <a:ln w="9525">
            <a:solidFill>
              <a:srgbClr val="213F99"/>
            </a:solidFill>
            <a:miter lim="800000"/>
            <a:headEnd/>
            <a:tailEnd/>
          </a:ln>
          <a:effectLst/>
        </p:spPr>
        <p:txBody>
          <a:bodyPr wrap="none" anchor="ctr"/>
          <a:lstStyle>
            <a:lvl1pPr>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aphicFrame>
        <p:nvGraphicFramePr>
          <p:cNvPr id="74" name="Object 26"/>
          <p:cNvGraphicFramePr>
            <a:graphicFrameLocks noChangeAspect="1"/>
          </p:cNvGraphicFramePr>
          <p:nvPr>
            <p:extLst>
              <p:ext uri="{D42A27DB-BD31-4B8C-83A1-F6EECF244321}">
                <p14:modId xmlns:p14="http://schemas.microsoft.com/office/powerpoint/2010/main" val="3185257509"/>
              </p:ext>
            </p:extLst>
          </p:nvPr>
        </p:nvGraphicFramePr>
        <p:xfrm>
          <a:off x="3060749" y="3680267"/>
          <a:ext cx="2964766" cy="1368563"/>
        </p:xfrm>
        <a:graphic>
          <a:graphicData uri="http://schemas.openxmlformats.org/presentationml/2006/ole">
            <mc:AlternateContent xmlns:mc="http://schemas.openxmlformats.org/markup-compatibility/2006">
              <mc:Choice xmlns:v="urn:schemas-microsoft-com:vml" Requires="v">
                <p:oleObj spid="_x0000_s1415" r:id="rId5" imgW="1687068" imgH="964692" progId="Visio.Drawing.6">
                  <p:embed/>
                </p:oleObj>
              </mc:Choice>
              <mc:Fallback>
                <p:oleObj r:id="rId5" imgW="1687068" imgH="964692"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0749" y="3680267"/>
                        <a:ext cx="2964766" cy="136856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 name="Rectangle 27"/>
          <p:cNvSpPr>
            <a:spLocks noChangeArrowheads="1"/>
          </p:cNvSpPr>
          <p:nvPr/>
        </p:nvSpPr>
        <p:spPr bwMode="auto">
          <a:xfrm>
            <a:off x="3996062" y="4140252"/>
            <a:ext cx="1259961" cy="397545"/>
          </a:xfrm>
          <a:prstGeom prst="rect">
            <a:avLst/>
          </a:prstGeom>
          <a:noFill/>
          <a:ln>
            <a:noFill/>
          </a:ln>
          <a:effectLst/>
        </p:spPr>
        <p:txBody>
          <a:bodyPr wrap="none" lIns="90488" tIns="44450" rIns="90488" bIns="44450">
            <a:spAutoFit/>
          </a:bodyPr>
          <a:lstStyle>
            <a:lvl1pPr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1pPr>
            <a:lvl2pPr marL="742950" indent="-28575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2pPr>
            <a:lvl3pPr marL="11430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3pPr>
            <a:lvl4pPr marL="16002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4pPr>
            <a:lvl5pPr marL="2057400" indent="-228600" defTabSz="762000">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0"/>
              </a:spcBef>
              <a:spcAft>
                <a:spcPct val="0"/>
              </a:spcAft>
              <a:buFont typeface="Arial" panose="020B0604020202020204" pitchFamily="34" charset="0"/>
              <a:defRPr sz="3200" b="1">
                <a:solidFill>
                  <a:srgbClr val="00FFFF"/>
                </a:solidFill>
                <a:latin typeface="Times New Roman" panose="02020603050405020304" pitchFamily="18" charset="0"/>
                <a:ea typeface="黑体" panose="02010609060101010101" pitchFamily="49" charset="-122"/>
              </a:defRPr>
            </a:lvl9pPr>
          </a:lstStyle>
          <a:p>
            <a:r>
              <a:rPr lang="zh-CN" sz="2000" dirty="0">
                <a:solidFill>
                  <a:schemeClr val="tx1"/>
                </a:solidFill>
                <a:latin typeface="微软雅黑" panose="020B0503020204020204" pitchFamily="34" charset="-122"/>
                <a:ea typeface="微软雅黑" panose="020B0503020204020204" pitchFamily="34" charset="-122"/>
              </a:rPr>
              <a:t>因  特  网</a:t>
            </a:r>
          </a:p>
        </p:txBody>
      </p:sp>
      <p:sp>
        <p:nvSpPr>
          <p:cNvPr id="76" name="Rectangle 5"/>
          <p:cNvSpPr>
            <a:spLocks noChangeArrowheads="1"/>
          </p:cNvSpPr>
          <p:nvPr/>
        </p:nvSpPr>
        <p:spPr bwMode="auto">
          <a:xfrm>
            <a:off x="0" y="843463"/>
            <a:ext cx="2730843"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应用进程通信</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3" name="矩形 42"/>
          <p:cNvSpPr/>
          <p:nvPr/>
        </p:nvSpPr>
        <p:spPr>
          <a:xfrm>
            <a:off x="259971" y="1461483"/>
            <a:ext cx="8706119" cy="5273296"/>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18173713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6.4.6  TCP</a:t>
            </a:r>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rPr>
              <a:t>拥塞</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rPr>
              <a:t>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590686"/>
            <a:ext cx="8345643" cy="3400931"/>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2</a:t>
            </a:r>
            <a:r>
              <a:rPr lang="zh-CN" altLang="en-US" sz="2800" b="0" dirty="0">
                <a:solidFill>
                  <a:schemeClr val="tx1"/>
                </a:solidFill>
                <a:latin typeface="Times New Roman" panose="02020603050405020304" pitchFamily="18" charset="0"/>
                <a:cs typeface="Times New Roman" panose="02020603050405020304" pitchFamily="18" charset="0"/>
              </a:rPr>
              <a:t>）</a:t>
            </a:r>
            <a:r>
              <a:rPr lang="zh-CN" altLang="en-US" sz="2800" dirty="0">
                <a:solidFill>
                  <a:srgbClr val="C00000"/>
                </a:solidFill>
                <a:latin typeface="Times New Roman" panose="02020603050405020304" pitchFamily="18" charset="0"/>
                <a:cs typeface="Times New Roman" panose="02020603050405020304" pitchFamily="18" charset="0"/>
              </a:rPr>
              <a:t>拥塞避免</a:t>
            </a:r>
            <a:r>
              <a:rPr lang="zh-CN" altLang="en-US" sz="2800" b="0" dirty="0">
                <a:solidFill>
                  <a:schemeClr val="tx1"/>
                </a:solidFill>
                <a:latin typeface="Times New Roman" panose="02020603050405020304" pitchFamily="18" charset="0"/>
                <a:cs typeface="Times New Roman" panose="02020603050405020304" pitchFamily="18" charset="0"/>
              </a:rPr>
              <a:t>：当</a:t>
            </a:r>
            <a:r>
              <a:rPr lang="en-US" altLang="zh-CN" sz="2800" dirty="0" err="1">
                <a:solidFill>
                  <a:srgbClr val="C00000"/>
                </a:solidFill>
                <a:latin typeface="Times New Roman" panose="02020603050405020304" pitchFamily="18" charset="0"/>
                <a:cs typeface="Times New Roman" panose="02020603050405020304" pitchFamily="18" charset="0"/>
              </a:rPr>
              <a:t>cwnd≥ssthresh</a:t>
            </a:r>
            <a:r>
              <a:rPr lang="zh-CN" altLang="en-US" sz="2800" b="0" dirty="0">
                <a:solidFill>
                  <a:schemeClr val="tx1"/>
                </a:solidFill>
                <a:latin typeface="Times New Roman" panose="02020603050405020304" pitchFamily="18" charset="0"/>
                <a:cs typeface="Times New Roman" panose="02020603050405020304" pitchFamily="18" charset="0"/>
              </a:rPr>
              <a:t>时，为避免网络发生拥塞，进入拥塞避免算法，这时候以</a:t>
            </a:r>
            <a:r>
              <a:rPr lang="zh-CN" altLang="en-US" sz="2800" dirty="0">
                <a:solidFill>
                  <a:srgbClr val="C00000"/>
                </a:solidFill>
                <a:latin typeface="Times New Roman" panose="02020603050405020304" pitchFamily="18" charset="0"/>
                <a:cs typeface="Times New Roman" panose="02020603050405020304" pitchFamily="18" charset="0"/>
              </a:rPr>
              <a:t>线性方式</a:t>
            </a:r>
            <a:r>
              <a:rPr lang="zh-CN" altLang="en-US" sz="2800" b="0" dirty="0">
                <a:solidFill>
                  <a:schemeClr val="tx1"/>
                </a:solidFill>
                <a:latin typeface="Times New Roman" panose="02020603050405020304" pitchFamily="18" charset="0"/>
                <a:cs typeface="Times New Roman" panose="02020603050405020304" pitchFamily="18" charset="0"/>
              </a:rPr>
              <a:t>增大</a:t>
            </a:r>
            <a:r>
              <a:rPr lang="en-US" altLang="zh-CN" sz="2800" b="0" dirty="0" err="1">
                <a:solidFill>
                  <a:schemeClr val="tx1"/>
                </a:solidFill>
                <a:latin typeface="Times New Roman" panose="02020603050405020304" pitchFamily="18" charset="0"/>
                <a:cs typeface="Times New Roman" panose="02020603050405020304" pitchFamily="18" charset="0"/>
              </a:rPr>
              <a:t>cwnd</a:t>
            </a:r>
            <a:r>
              <a:rPr lang="zh-CN" altLang="en-US" sz="2800" b="0" dirty="0">
                <a:solidFill>
                  <a:schemeClr val="tx1"/>
                </a:solidFill>
                <a:latin typeface="Times New Roman" panose="02020603050405020304" pitchFamily="18" charset="0"/>
                <a:cs typeface="Times New Roman" panose="02020603050405020304" pitchFamily="18" charset="0"/>
              </a:rPr>
              <a:t>（即每经过一个传输轮次，</a:t>
            </a:r>
            <a:r>
              <a:rPr lang="en-US" altLang="zh-CN" sz="2800" b="0" dirty="0" err="1">
                <a:solidFill>
                  <a:schemeClr val="tx1"/>
                </a:solidFill>
                <a:latin typeface="Times New Roman" panose="02020603050405020304" pitchFamily="18" charset="0"/>
                <a:cs typeface="Times New Roman" panose="02020603050405020304" pitchFamily="18" charset="0"/>
              </a:rPr>
              <a:t>cwnd</a:t>
            </a:r>
            <a:r>
              <a:rPr lang="zh-CN" altLang="en-US" sz="2800" b="0" dirty="0">
                <a:solidFill>
                  <a:schemeClr val="tx1"/>
                </a:solidFill>
                <a:latin typeface="Times New Roman" panose="02020603050405020304" pitchFamily="18" charset="0"/>
                <a:cs typeface="Times New Roman" panose="02020603050405020304" pitchFamily="18" charset="0"/>
              </a:rPr>
              <a:t>只增大一个报文段）。</a:t>
            </a:r>
          </a:p>
          <a:p>
            <a:pPr algn="just">
              <a:lnSpc>
                <a:spcPct val="150000"/>
              </a:lnSpc>
              <a:spcBef>
                <a:spcPts val="600"/>
              </a:spcBef>
            </a:pPr>
            <a:endParaRPr lang="zh-CN" altLang="en-US" sz="2800" b="0" dirty="0">
              <a:solidFill>
                <a:schemeClr val="tx1"/>
              </a:solidFill>
              <a:latin typeface="Times New Roman" panose="02020603050405020304" pitchFamily="18" charset="0"/>
              <a:cs typeface="Times New Roman" panose="02020603050405020304" pitchFamily="18" charset="0"/>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88496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6.4.6  TCP</a:t>
            </a:r>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rPr>
              <a:t>拥塞</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rPr>
              <a:t>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590686"/>
            <a:ext cx="8345643" cy="4047262"/>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3</a:t>
            </a:r>
            <a:r>
              <a:rPr lang="zh-CN" altLang="en-US" sz="2800" b="0" dirty="0">
                <a:solidFill>
                  <a:schemeClr val="tx1"/>
                </a:solidFill>
                <a:latin typeface="Times New Roman" panose="02020603050405020304" pitchFamily="18" charset="0"/>
                <a:cs typeface="Times New Roman" panose="02020603050405020304" pitchFamily="18" charset="0"/>
              </a:rPr>
              <a:t>）</a:t>
            </a:r>
            <a:r>
              <a:rPr lang="zh-CN" altLang="en-US" sz="2800" dirty="0">
                <a:solidFill>
                  <a:srgbClr val="C00000"/>
                </a:solidFill>
                <a:latin typeface="Times New Roman" panose="02020603050405020304" pitchFamily="18" charset="0"/>
                <a:cs typeface="Times New Roman" panose="02020603050405020304" pitchFamily="18" charset="0"/>
              </a:rPr>
              <a:t>快速重传</a:t>
            </a:r>
            <a:r>
              <a:rPr lang="zh-CN" altLang="en-US" sz="2800" b="0" dirty="0">
                <a:solidFill>
                  <a:schemeClr val="tx1"/>
                </a:solidFill>
                <a:latin typeface="Times New Roman" panose="02020603050405020304" pitchFamily="18" charset="0"/>
                <a:cs typeface="Times New Roman" panose="02020603050405020304" pitchFamily="18" charset="0"/>
              </a:rPr>
              <a:t>：快速重传算法是指发送方如果连续收到</a:t>
            </a:r>
            <a:r>
              <a:rPr lang="zh-CN" altLang="en-US" sz="2800" dirty="0">
                <a:solidFill>
                  <a:srgbClr val="C00000"/>
                </a:solidFill>
                <a:latin typeface="Times New Roman" panose="02020603050405020304" pitchFamily="18" charset="0"/>
                <a:cs typeface="Times New Roman" panose="02020603050405020304" pitchFamily="18" charset="0"/>
              </a:rPr>
              <a:t>三个重复确认的</a:t>
            </a:r>
            <a:r>
              <a:rPr lang="en-US" altLang="zh-CN" sz="2800" dirty="0">
                <a:solidFill>
                  <a:srgbClr val="C00000"/>
                </a:solidFill>
                <a:latin typeface="Times New Roman" panose="02020603050405020304" pitchFamily="18" charset="0"/>
                <a:cs typeface="Times New Roman" panose="02020603050405020304" pitchFamily="18" charset="0"/>
              </a:rPr>
              <a:t>ACK</a:t>
            </a:r>
            <a:r>
              <a:rPr lang="zh-CN" altLang="en-US" sz="2800" b="0" dirty="0">
                <a:solidFill>
                  <a:schemeClr val="tx1"/>
                </a:solidFill>
                <a:latin typeface="Times New Roman" panose="02020603050405020304" pitchFamily="18" charset="0"/>
                <a:cs typeface="Times New Roman" panose="02020603050405020304" pitchFamily="18" charset="0"/>
              </a:rPr>
              <a:t>，则立即重传该报文段，而不必等待重传定时器超时后再重传。</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4</a:t>
            </a:r>
            <a:r>
              <a:rPr lang="zh-CN" altLang="en-US" sz="2800" b="0" dirty="0">
                <a:solidFill>
                  <a:schemeClr val="tx1"/>
                </a:solidFill>
                <a:latin typeface="Times New Roman" panose="02020603050405020304" pitchFamily="18" charset="0"/>
                <a:cs typeface="Times New Roman" panose="02020603050405020304" pitchFamily="18" charset="0"/>
              </a:rPr>
              <a:t>）</a:t>
            </a:r>
            <a:r>
              <a:rPr lang="zh-CN" altLang="en-US" sz="2800" dirty="0">
                <a:solidFill>
                  <a:srgbClr val="C00000"/>
                </a:solidFill>
                <a:latin typeface="Times New Roman" panose="02020603050405020304" pitchFamily="18" charset="0"/>
                <a:cs typeface="Times New Roman" panose="02020603050405020304" pitchFamily="18" charset="0"/>
              </a:rPr>
              <a:t>快速恢复</a:t>
            </a:r>
            <a:r>
              <a:rPr lang="zh-CN" altLang="en-US" sz="2800" b="0" dirty="0">
                <a:solidFill>
                  <a:schemeClr val="tx1"/>
                </a:solidFill>
                <a:latin typeface="Times New Roman" panose="02020603050405020304" pitchFamily="18" charset="0"/>
                <a:cs typeface="Times New Roman" panose="02020603050405020304" pitchFamily="18" charset="0"/>
              </a:rPr>
              <a:t>：快速恢复算法是指当采用快速重传算法的时候，直接执行</a:t>
            </a:r>
            <a:r>
              <a:rPr lang="zh-CN" altLang="en-US" sz="2800" dirty="0">
                <a:solidFill>
                  <a:srgbClr val="C00000"/>
                </a:solidFill>
                <a:latin typeface="Times New Roman" panose="02020603050405020304" pitchFamily="18" charset="0"/>
                <a:cs typeface="Times New Roman" panose="02020603050405020304" pitchFamily="18" charset="0"/>
              </a:rPr>
              <a:t>拥塞避免</a:t>
            </a:r>
            <a:r>
              <a:rPr lang="zh-CN" altLang="en-US" sz="2800" b="0" dirty="0">
                <a:solidFill>
                  <a:schemeClr val="tx1"/>
                </a:solidFill>
                <a:latin typeface="Times New Roman" panose="02020603050405020304" pitchFamily="18" charset="0"/>
                <a:cs typeface="Times New Roman" panose="02020603050405020304" pitchFamily="18" charset="0"/>
              </a:rPr>
              <a:t>算法。这样可以提高传输效率。</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3988761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6.4.6  TCP</a:t>
            </a:r>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rPr>
              <a:t>拥塞</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rPr>
              <a:t>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99176" y="1683945"/>
            <a:ext cx="8363541" cy="4364818"/>
            <a:chOff x="657444" y="2049352"/>
            <a:chExt cx="7292975" cy="3644900"/>
          </a:xfrm>
        </p:grpSpPr>
        <p:sp>
          <p:nvSpPr>
            <p:cNvPr id="24" name="AutoShape 4"/>
            <p:cNvSpPr>
              <a:spLocks noChangeAspect="1" noChangeArrowheads="1"/>
            </p:cNvSpPr>
            <p:nvPr/>
          </p:nvSpPr>
          <p:spPr bwMode="auto">
            <a:xfrm>
              <a:off x="944782" y="2049352"/>
              <a:ext cx="7005637" cy="3644900"/>
            </a:xfrm>
            <a:prstGeom prst="rect">
              <a:avLst/>
            </a:prstGeom>
            <a:noFill/>
            <a:ln>
              <a:noFill/>
            </a:ln>
          </p:spPr>
          <p:txBody>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26" name="Text Box 5"/>
            <p:cNvSpPr txBox="1">
              <a:spLocks noChangeArrowheads="1"/>
            </p:cNvSpPr>
            <p:nvPr/>
          </p:nvSpPr>
          <p:spPr bwMode="auto">
            <a:xfrm>
              <a:off x="3705444" y="2049352"/>
              <a:ext cx="1203325" cy="520700"/>
            </a:xfrm>
            <a:prstGeom prst="rect">
              <a:avLst/>
            </a:prstGeom>
            <a:noFill/>
            <a:ln w="9525">
              <a:solidFill>
                <a:srgbClr val="213F99"/>
              </a:solidFill>
              <a:miter lim="800000"/>
              <a:headEnd/>
              <a:tailEnd/>
            </a:ln>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sz="2000">
                  <a:solidFill>
                    <a:schemeClr val="tx1"/>
                  </a:solidFill>
                  <a:ea typeface="微软雅黑" panose="020B0503020204020204" pitchFamily="34" charset="-122"/>
                  <a:cs typeface="Times New Roman" panose="02020603050405020304" pitchFamily="18" charset="0"/>
                </a:rPr>
                <a:t>慢启动</a:t>
              </a:r>
            </a:p>
          </p:txBody>
        </p:sp>
        <p:sp>
          <p:nvSpPr>
            <p:cNvPr id="27" name="Text Box 6"/>
            <p:cNvSpPr txBox="1">
              <a:spLocks noChangeArrowheads="1"/>
            </p:cNvSpPr>
            <p:nvPr/>
          </p:nvSpPr>
          <p:spPr bwMode="auto">
            <a:xfrm>
              <a:off x="3708619" y="5000515"/>
              <a:ext cx="1266825" cy="520700"/>
            </a:xfrm>
            <a:prstGeom prst="rect">
              <a:avLst/>
            </a:prstGeom>
            <a:noFill/>
            <a:ln w="9525">
              <a:solidFill>
                <a:srgbClr val="213F99"/>
              </a:solidFill>
              <a:miter lim="800000"/>
              <a:headEnd/>
              <a:tailEnd/>
            </a:ln>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sz="2000">
                  <a:solidFill>
                    <a:schemeClr val="tx1"/>
                  </a:solidFill>
                  <a:ea typeface="微软雅黑" panose="020B0503020204020204" pitchFamily="34" charset="-122"/>
                  <a:cs typeface="Times New Roman" panose="02020603050405020304" pitchFamily="18" charset="0"/>
                </a:rPr>
                <a:t>拥塞避免</a:t>
              </a:r>
            </a:p>
          </p:txBody>
        </p:sp>
        <p:sp>
          <p:nvSpPr>
            <p:cNvPr id="28" name="AutoShape 7"/>
            <p:cNvSpPr>
              <a:spLocks noChangeArrowheads="1"/>
            </p:cNvSpPr>
            <p:nvPr/>
          </p:nvSpPr>
          <p:spPr bwMode="auto">
            <a:xfrm>
              <a:off x="3206969" y="2917715"/>
              <a:ext cx="2201863" cy="693737"/>
            </a:xfrm>
            <a:prstGeom prst="flowChartDecision">
              <a:avLst/>
            </a:prstGeom>
            <a:noFill/>
            <a:ln w="9525">
              <a:solidFill>
                <a:srgbClr val="213F99"/>
              </a:solidFill>
              <a:miter lim="800000"/>
              <a:headEnd/>
              <a:tailEnd/>
            </a:ln>
          </p:spPr>
          <p:txBody>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30" name="Text Box 8"/>
            <p:cNvSpPr txBox="1">
              <a:spLocks noChangeArrowheads="1"/>
            </p:cNvSpPr>
            <p:nvPr/>
          </p:nvSpPr>
          <p:spPr bwMode="auto">
            <a:xfrm>
              <a:off x="3206969" y="3090752"/>
              <a:ext cx="1981200" cy="347663"/>
            </a:xfrm>
            <a:prstGeom prst="rect">
              <a:avLst/>
            </a:prstGeom>
            <a:noFill/>
            <a:ln>
              <a:noFill/>
            </a:ln>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altLang="zh-CN" sz="2000" dirty="0">
                  <a:solidFill>
                    <a:schemeClr val="tx1"/>
                  </a:solidFill>
                  <a:ea typeface="微软雅黑" panose="020B0503020204020204" pitchFamily="34" charset="-122"/>
                  <a:cs typeface="Times New Roman" panose="02020603050405020304" pitchFamily="18" charset="0"/>
                </a:rPr>
                <a:t>cwnd≥ssthresh</a:t>
              </a:r>
            </a:p>
          </p:txBody>
        </p:sp>
        <p:sp>
          <p:nvSpPr>
            <p:cNvPr id="31" name="AutoShape 9"/>
            <p:cNvSpPr>
              <a:spLocks noChangeArrowheads="1"/>
            </p:cNvSpPr>
            <p:nvPr/>
          </p:nvSpPr>
          <p:spPr bwMode="auto">
            <a:xfrm>
              <a:off x="1467069" y="4825890"/>
              <a:ext cx="1600200" cy="695325"/>
            </a:xfrm>
            <a:prstGeom prst="flowChartDecision">
              <a:avLst/>
            </a:prstGeom>
            <a:noFill/>
            <a:ln w="9525">
              <a:solidFill>
                <a:srgbClr val="213F99"/>
              </a:solidFill>
              <a:miter lim="800000"/>
              <a:headEnd/>
              <a:tailEnd/>
            </a:ln>
          </p:spPr>
          <p:txBody>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32" name="Text Box 10"/>
            <p:cNvSpPr txBox="1">
              <a:spLocks noChangeArrowheads="1"/>
            </p:cNvSpPr>
            <p:nvPr/>
          </p:nvSpPr>
          <p:spPr bwMode="auto">
            <a:xfrm>
              <a:off x="1467069" y="5000515"/>
              <a:ext cx="1439863" cy="347662"/>
            </a:xfrm>
            <a:prstGeom prst="rect">
              <a:avLst/>
            </a:prstGeom>
            <a:noFill/>
            <a:ln>
              <a:noFill/>
            </a:ln>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sz="2000">
                  <a:solidFill>
                    <a:schemeClr val="tx1"/>
                  </a:solidFill>
                  <a:ea typeface="微软雅黑" panose="020B0503020204020204" pitchFamily="34" charset="-122"/>
                  <a:cs typeface="Times New Roman" panose="02020603050405020304" pitchFamily="18" charset="0"/>
                </a:rPr>
                <a:t>拥塞</a:t>
              </a:r>
            </a:p>
          </p:txBody>
        </p:sp>
        <p:sp>
          <p:nvSpPr>
            <p:cNvPr id="33" name="AutoShape 11"/>
            <p:cNvSpPr>
              <a:spLocks noChangeArrowheads="1"/>
            </p:cNvSpPr>
            <p:nvPr/>
          </p:nvSpPr>
          <p:spPr bwMode="auto">
            <a:xfrm>
              <a:off x="5508844" y="4825890"/>
              <a:ext cx="1601788" cy="695325"/>
            </a:xfrm>
            <a:prstGeom prst="flowChartDecision">
              <a:avLst/>
            </a:prstGeom>
            <a:noFill/>
            <a:ln w="9525">
              <a:solidFill>
                <a:srgbClr val="213F99"/>
              </a:solidFill>
              <a:miter lim="800000"/>
              <a:headEnd/>
              <a:tailEnd/>
            </a:ln>
          </p:spPr>
          <p:txBody>
            <a:bodyPr/>
            <a:lstStyle>
              <a:lvl1pPr>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eaLnBrk="1" hangingPunct="1"/>
              <a:endParaRPr lang="zh-CN" altLang="en-US">
                <a:ea typeface="微软雅黑" panose="020B0503020204020204" pitchFamily="34" charset="-122"/>
                <a:cs typeface="Times New Roman" panose="02020603050405020304" pitchFamily="18" charset="0"/>
              </a:endParaRPr>
            </a:p>
          </p:txBody>
        </p:sp>
        <p:sp>
          <p:nvSpPr>
            <p:cNvPr id="34" name="Text Box 12"/>
            <p:cNvSpPr txBox="1">
              <a:spLocks noChangeArrowheads="1"/>
            </p:cNvSpPr>
            <p:nvPr/>
          </p:nvSpPr>
          <p:spPr bwMode="auto">
            <a:xfrm>
              <a:off x="5508844" y="5000515"/>
              <a:ext cx="1441450" cy="347662"/>
            </a:xfrm>
            <a:prstGeom prst="rect">
              <a:avLst/>
            </a:prstGeom>
            <a:noFill/>
            <a:ln>
              <a:noFill/>
            </a:ln>
          </p:spPr>
          <p:txBody>
            <a:bodyPr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altLang="zh-CN" sz="2000">
                  <a:solidFill>
                    <a:schemeClr val="tx1"/>
                  </a:solidFill>
                  <a:ea typeface="微软雅黑" panose="020B0503020204020204" pitchFamily="34" charset="-122"/>
                  <a:cs typeface="Times New Roman" panose="02020603050405020304" pitchFamily="18" charset="0"/>
                </a:rPr>
                <a:t>3</a:t>
              </a:r>
              <a:r>
                <a:rPr lang="zh-CN" sz="2000">
                  <a:solidFill>
                    <a:schemeClr val="tx1"/>
                  </a:solidFill>
                  <a:ea typeface="微软雅黑" panose="020B0503020204020204" pitchFamily="34" charset="-122"/>
                  <a:cs typeface="Times New Roman" panose="02020603050405020304" pitchFamily="18" charset="0"/>
                </a:rPr>
                <a:t>重复</a:t>
              </a:r>
              <a:r>
                <a:rPr lang="zh-CN" altLang="zh-CN" sz="2000">
                  <a:solidFill>
                    <a:schemeClr val="tx1"/>
                  </a:solidFill>
                  <a:ea typeface="微软雅黑" panose="020B0503020204020204" pitchFamily="34" charset="-122"/>
                  <a:cs typeface="Times New Roman" panose="02020603050405020304" pitchFamily="18" charset="0"/>
                </a:rPr>
                <a:t>ACK</a:t>
              </a:r>
            </a:p>
          </p:txBody>
        </p:sp>
        <p:sp>
          <p:nvSpPr>
            <p:cNvPr id="35" name="Text Box 13"/>
            <p:cNvSpPr txBox="1">
              <a:spLocks noChangeArrowheads="1"/>
            </p:cNvSpPr>
            <p:nvPr/>
          </p:nvSpPr>
          <p:spPr bwMode="auto">
            <a:xfrm>
              <a:off x="657444" y="3263790"/>
              <a:ext cx="2449513" cy="695325"/>
            </a:xfrm>
            <a:prstGeom prst="rect">
              <a:avLst/>
            </a:prstGeom>
            <a:noFill/>
            <a:ln w="9525">
              <a:solidFill>
                <a:srgbClr val="213F99"/>
              </a:solidFill>
              <a:miter lim="800000"/>
              <a:headEnd/>
              <a:tailEnd/>
            </a:ln>
          </p:spPr>
          <p:txBody>
            <a:bodyPr lIns="0"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2000">
                  <a:solidFill>
                    <a:schemeClr val="tx1"/>
                  </a:solidFill>
                  <a:ea typeface="微软雅黑" panose="020B0503020204020204" pitchFamily="34" charset="-122"/>
                  <a:cs typeface="Times New Roman" panose="02020603050405020304" pitchFamily="18" charset="0"/>
                </a:rPr>
                <a:t>ssthresh=1/2 cwnd</a:t>
              </a:r>
            </a:p>
            <a:p>
              <a:pPr algn="ctr" eaLnBrk="1" hangingPunct="1"/>
              <a:r>
                <a:rPr lang="zh-CN" altLang="zh-CN" sz="2000">
                  <a:solidFill>
                    <a:schemeClr val="tx1"/>
                  </a:solidFill>
                  <a:ea typeface="微软雅黑" panose="020B0503020204020204" pitchFamily="34" charset="-122"/>
                  <a:cs typeface="Times New Roman" panose="02020603050405020304" pitchFamily="18" charset="0"/>
                </a:rPr>
                <a:t>cwnd=1MSS</a:t>
              </a:r>
            </a:p>
          </p:txBody>
        </p:sp>
        <p:sp>
          <p:nvSpPr>
            <p:cNvPr id="36" name="Text Box 14"/>
            <p:cNvSpPr txBox="1">
              <a:spLocks noChangeArrowheads="1"/>
            </p:cNvSpPr>
            <p:nvPr/>
          </p:nvSpPr>
          <p:spPr bwMode="auto">
            <a:xfrm>
              <a:off x="5308819" y="3438415"/>
              <a:ext cx="2620963" cy="1041400"/>
            </a:xfrm>
            <a:prstGeom prst="rect">
              <a:avLst/>
            </a:prstGeom>
            <a:noFill/>
            <a:ln w="9525">
              <a:solidFill>
                <a:srgbClr val="213F99"/>
              </a:solidFill>
              <a:miter lim="800000"/>
              <a:headEnd/>
              <a:tailEnd/>
            </a:ln>
          </p:spPr>
          <p:txBody>
            <a:bodyPr lIns="0" tIns="0" bIns="0"/>
            <a:lstStyle>
              <a:lvl1pPr marL="342900" indent="-342900">
                <a:defRPr sz="3200" b="1">
                  <a:solidFill>
                    <a:srgbClr val="00FFFF"/>
                  </a:solidFill>
                  <a:latin typeface="Times New Roman" panose="02020603050405020304" pitchFamily="18" charset="0"/>
                  <a:ea typeface="黑体" panose="02010609060101010101" pitchFamily="49" charset="-122"/>
                </a:defRPr>
              </a:lvl1pPr>
              <a:lvl2pPr marL="742950" indent="-285750">
                <a:defRPr sz="3200" b="1">
                  <a:solidFill>
                    <a:srgbClr val="00FFFF"/>
                  </a:solidFill>
                  <a:latin typeface="Times New Roman" panose="02020603050405020304" pitchFamily="18" charset="0"/>
                  <a:ea typeface="黑体" panose="02010609060101010101" pitchFamily="49" charset="-122"/>
                </a:defRPr>
              </a:lvl2pPr>
              <a:lvl3pPr marL="1143000" indent="-228600">
                <a:defRPr sz="3200" b="1">
                  <a:solidFill>
                    <a:srgbClr val="00FFFF"/>
                  </a:solidFill>
                  <a:latin typeface="Times New Roman" panose="02020603050405020304" pitchFamily="18" charset="0"/>
                  <a:ea typeface="黑体" panose="02010609060101010101" pitchFamily="49" charset="-122"/>
                </a:defRPr>
              </a:lvl3pPr>
              <a:lvl4pPr marL="1600200" indent="-228600">
                <a:defRPr sz="3200" b="1">
                  <a:solidFill>
                    <a:srgbClr val="00FFFF"/>
                  </a:solidFill>
                  <a:latin typeface="Times New Roman" panose="02020603050405020304" pitchFamily="18" charset="0"/>
                  <a:ea typeface="黑体" panose="02010609060101010101" pitchFamily="49" charset="-122"/>
                </a:defRPr>
              </a:lvl4pPr>
              <a:lvl5pPr marL="2057400" indent="-228600">
                <a:defRPr sz="32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3200" b="1">
                  <a:solidFill>
                    <a:srgbClr val="00FFFF"/>
                  </a:solidFill>
                  <a:latin typeface="Times New Roman" panose="02020603050405020304" pitchFamily="18" charset="0"/>
                  <a:ea typeface="黑体" panose="02010609060101010101" pitchFamily="49" charset="-122"/>
                </a:defRPr>
              </a:lvl9pPr>
            </a:lstStyle>
            <a:p>
              <a:pPr algn="ctr" eaLnBrk="1" hangingPunct="1"/>
              <a:r>
                <a:rPr lang="zh-CN" altLang="zh-CN" sz="2000">
                  <a:solidFill>
                    <a:schemeClr val="tx1"/>
                  </a:solidFill>
                  <a:ea typeface="微软雅黑" panose="020B0503020204020204" pitchFamily="34" charset="-122"/>
                  <a:cs typeface="Times New Roman" panose="02020603050405020304" pitchFamily="18" charset="0"/>
                </a:rPr>
                <a:t>ssthresh =1/2 cwnd</a:t>
              </a:r>
            </a:p>
            <a:p>
              <a:pPr algn="ctr" eaLnBrk="1" hangingPunct="1"/>
              <a:r>
                <a:rPr lang="zh-CN" altLang="zh-CN" sz="2000">
                  <a:solidFill>
                    <a:schemeClr val="tx1"/>
                  </a:solidFill>
                  <a:ea typeface="微软雅黑" panose="020B0503020204020204" pitchFamily="34" charset="-122"/>
                  <a:cs typeface="Times New Roman" panose="02020603050405020304" pitchFamily="18" charset="0"/>
                </a:rPr>
                <a:t>cwnd= ssthresh</a:t>
              </a:r>
            </a:p>
            <a:p>
              <a:pPr algn="ctr" eaLnBrk="1" hangingPunct="1"/>
              <a:r>
                <a:rPr lang="zh-CN" sz="2000">
                  <a:solidFill>
                    <a:schemeClr val="tx1"/>
                  </a:solidFill>
                  <a:ea typeface="微软雅黑" panose="020B0503020204020204" pitchFamily="34" charset="-122"/>
                  <a:cs typeface="Times New Roman" panose="02020603050405020304" pitchFamily="18" charset="0"/>
                </a:rPr>
                <a:t>快速重传、快速恢复</a:t>
              </a:r>
            </a:p>
          </p:txBody>
        </p:sp>
        <p:sp>
          <p:nvSpPr>
            <p:cNvPr id="37" name="Line 15"/>
            <p:cNvSpPr>
              <a:spLocks noChangeShapeType="1"/>
            </p:cNvSpPr>
            <p:nvPr/>
          </p:nvSpPr>
          <p:spPr bwMode="auto">
            <a:xfrm>
              <a:off x="4308694" y="2570052"/>
              <a:ext cx="0" cy="347663"/>
            </a:xfrm>
            <a:prstGeom prst="line">
              <a:avLst/>
            </a:prstGeom>
            <a:noFill/>
            <a:ln w="9525">
              <a:solidFill>
                <a:srgbClr val="213F99"/>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Line 16"/>
            <p:cNvSpPr>
              <a:spLocks noChangeShapeType="1"/>
            </p:cNvSpPr>
            <p:nvPr/>
          </p:nvSpPr>
          <p:spPr bwMode="auto">
            <a:xfrm>
              <a:off x="4308694" y="3611452"/>
              <a:ext cx="0" cy="1389063"/>
            </a:xfrm>
            <a:prstGeom prst="line">
              <a:avLst/>
            </a:prstGeom>
            <a:noFill/>
            <a:ln w="9525">
              <a:solidFill>
                <a:srgbClr val="213F99"/>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Line 17"/>
            <p:cNvSpPr>
              <a:spLocks noChangeShapeType="1"/>
            </p:cNvSpPr>
            <p:nvPr/>
          </p:nvSpPr>
          <p:spPr bwMode="auto">
            <a:xfrm>
              <a:off x="4908769" y="5173552"/>
              <a:ext cx="600075" cy="0"/>
            </a:xfrm>
            <a:prstGeom prst="line">
              <a:avLst/>
            </a:prstGeom>
            <a:noFill/>
            <a:ln w="9525">
              <a:solidFill>
                <a:srgbClr val="213F99"/>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Line 18"/>
            <p:cNvSpPr>
              <a:spLocks noChangeShapeType="1"/>
            </p:cNvSpPr>
            <p:nvPr/>
          </p:nvSpPr>
          <p:spPr bwMode="auto">
            <a:xfrm flipV="1">
              <a:off x="6310532" y="4479815"/>
              <a:ext cx="0" cy="346075"/>
            </a:xfrm>
            <a:prstGeom prst="line">
              <a:avLst/>
            </a:prstGeom>
            <a:noFill/>
            <a:ln w="9525">
              <a:solidFill>
                <a:srgbClr val="213F99"/>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Line 19"/>
            <p:cNvSpPr>
              <a:spLocks noChangeShapeType="1"/>
            </p:cNvSpPr>
            <p:nvPr/>
          </p:nvSpPr>
          <p:spPr bwMode="auto">
            <a:xfrm flipH="1">
              <a:off x="4308694" y="4132152"/>
              <a:ext cx="1000125" cy="0"/>
            </a:xfrm>
            <a:prstGeom prst="line">
              <a:avLst/>
            </a:prstGeom>
            <a:noFill/>
            <a:ln w="9525">
              <a:solidFill>
                <a:srgbClr val="213F99"/>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2" name="Line 20"/>
            <p:cNvSpPr>
              <a:spLocks noChangeShapeType="1"/>
            </p:cNvSpPr>
            <p:nvPr/>
          </p:nvSpPr>
          <p:spPr bwMode="auto">
            <a:xfrm flipH="1">
              <a:off x="3106957" y="5173552"/>
              <a:ext cx="601662" cy="0"/>
            </a:xfrm>
            <a:prstGeom prst="line">
              <a:avLst/>
            </a:prstGeom>
            <a:noFill/>
            <a:ln w="9525">
              <a:solidFill>
                <a:srgbClr val="213F99"/>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Line 21"/>
            <p:cNvSpPr>
              <a:spLocks noChangeShapeType="1"/>
            </p:cNvSpPr>
            <p:nvPr/>
          </p:nvSpPr>
          <p:spPr bwMode="auto">
            <a:xfrm flipV="1">
              <a:off x="2306857" y="3959115"/>
              <a:ext cx="0" cy="866775"/>
            </a:xfrm>
            <a:prstGeom prst="line">
              <a:avLst/>
            </a:prstGeom>
            <a:noFill/>
            <a:ln w="9525">
              <a:solidFill>
                <a:srgbClr val="213F99"/>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Line 22"/>
            <p:cNvSpPr>
              <a:spLocks noChangeShapeType="1"/>
            </p:cNvSpPr>
            <p:nvPr/>
          </p:nvSpPr>
          <p:spPr bwMode="auto">
            <a:xfrm flipV="1">
              <a:off x="2306857" y="2397015"/>
              <a:ext cx="0" cy="866775"/>
            </a:xfrm>
            <a:prstGeom prst="line">
              <a:avLst/>
            </a:prstGeom>
            <a:noFill/>
            <a:ln w="9525">
              <a:solidFill>
                <a:srgbClr val="213F99"/>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Line 23"/>
            <p:cNvSpPr>
              <a:spLocks noChangeShapeType="1"/>
            </p:cNvSpPr>
            <p:nvPr/>
          </p:nvSpPr>
          <p:spPr bwMode="auto">
            <a:xfrm>
              <a:off x="2306857" y="2397015"/>
              <a:ext cx="1401762" cy="0"/>
            </a:xfrm>
            <a:prstGeom prst="line">
              <a:avLst/>
            </a:prstGeom>
            <a:noFill/>
            <a:ln w="9525">
              <a:solidFill>
                <a:srgbClr val="213F99"/>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6" name="矩形 45"/>
          <p:cNvSpPr/>
          <p:nvPr/>
        </p:nvSpPr>
        <p:spPr>
          <a:xfrm>
            <a:off x="205653" y="1561642"/>
            <a:ext cx="8706119" cy="4719366"/>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365669859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6.4.6  TCP</a:t>
            </a:r>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rPr>
              <a:t>拥塞</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rPr>
              <a:t>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590686"/>
            <a:ext cx="8345643" cy="4278094"/>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的拥塞窗口</a:t>
            </a:r>
            <a:r>
              <a:rPr lang="en-US" altLang="zh-CN" sz="2800" b="0" dirty="0" err="1">
                <a:solidFill>
                  <a:schemeClr val="tx1"/>
                </a:solidFill>
                <a:latin typeface="Times New Roman" panose="02020603050405020304" pitchFamily="18" charset="0"/>
                <a:cs typeface="Times New Roman" panose="02020603050405020304" pitchFamily="18" charset="0"/>
              </a:rPr>
              <a:t>cwnd</a:t>
            </a:r>
            <a:r>
              <a:rPr lang="zh-CN" altLang="en-US" sz="2800" b="0" dirty="0">
                <a:solidFill>
                  <a:schemeClr val="tx1"/>
                </a:solidFill>
                <a:latin typeface="Times New Roman" panose="02020603050405020304" pitchFamily="18" charset="0"/>
                <a:cs typeface="Times New Roman" panose="02020603050405020304" pitchFamily="18" charset="0"/>
              </a:rPr>
              <a:t>大小（以报文段个数为单位）与传输轮次</a:t>
            </a:r>
            <a:r>
              <a:rPr lang="en-US" altLang="zh-CN" sz="2800" b="0" dirty="0">
                <a:solidFill>
                  <a:schemeClr val="tx1"/>
                </a:solidFill>
                <a:latin typeface="Times New Roman" panose="02020603050405020304" pitchFamily="18" charset="0"/>
                <a:cs typeface="Times New Roman" panose="02020603050405020304" pitchFamily="18" charset="0"/>
              </a:rPr>
              <a:t>n</a:t>
            </a:r>
            <a:r>
              <a:rPr lang="zh-CN" altLang="en-US" sz="2800" b="0" dirty="0">
                <a:solidFill>
                  <a:schemeClr val="tx1"/>
                </a:solidFill>
                <a:latin typeface="Times New Roman" panose="02020603050405020304" pitchFamily="18" charset="0"/>
                <a:cs typeface="Times New Roman" panose="02020603050405020304" pitchFamily="18" charset="0"/>
              </a:rPr>
              <a:t>的关系如图所示：</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1</a:t>
            </a:r>
            <a:r>
              <a:rPr lang="zh-CN" altLang="en-US" sz="2800" b="0" dirty="0">
                <a:solidFill>
                  <a:schemeClr val="tx1"/>
                </a:solidFill>
                <a:latin typeface="Times New Roman" panose="02020603050405020304" pitchFamily="18" charset="0"/>
                <a:cs typeface="Times New Roman" panose="02020603050405020304" pitchFamily="18" charset="0"/>
              </a:rPr>
              <a:t>）请画出拥塞窗口和传输轮次的关系曲线图。</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2</a:t>
            </a:r>
            <a:r>
              <a:rPr lang="zh-CN" altLang="en-US" sz="2800" b="0" dirty="0">
                <a:solidFill>
                  <a:schemeClr val="tx1"/>
                </a:solidFill>
                <a:latin typeface="Times New Roman" panose="02020603050405020304" pitchFamily="18" charset="0"/>
                <a:cs typeface="Times New Roman" panose="02020603050405020304" pitchFamily="18" charset="0"/>
              </a:rPr>
              <a:t>）请问各个传输轮次使用的是什么拥塞控制算法？</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3</a:t>
            </a:r>
            <a:r>
              <a:rPr lang="zh-CN" altLang="en-US" sz="2800" b="0" dirty="0">
                <a:solidFill>
                  <a:schemeClr val="tx1"/>
                </a:solidFill>
                <a:latin typeface="Times New Roman" panose="02020603050405020304" pitchFamily="18" charset="0"/>
                <a:cs typeface="Times New Roman" panose="02020603050405020304" pitchFamily="18" charset="0"/>
              </a:rPr>
              <a:t>）各个阶段的门限值</a:t>
            </a:r>
            <a:r>
              <a:rPr lang="en-US" altLang="zh-CN" sz="2800" b="0" dirty="0" err="1">
                <a:solidFill>
                  <a:schemeClr val="tx1"/>
                </a:solidFill>
                <a:latin typeface="Times New Roman" panose="02020603050405020304" pitchFamily="18" charset="0"/>
                <a:cs typeface="Times New Roman" panose="02020603050405020304" pitchFamily="18" charset="0"/>
              </a:rPr>
              <a:t>ssthresh</a:t>
            </a:r>
            <a:r>
              <a:rPr lang="zh-CN" altLang="en-US" sz="2800" b="0" dirty="0">
                <a:solidFill>
                  <a:schemeClr val="tx1"/>
                </a:solidFill>
                <a:latin typeface="Times New Roman" panose="02020603050405020304" pitchFamily="18" charset="0"/>
                <a:cs typeface="Times New Roman" panose="02020603050405020304" pitchFamily="18" charset="0"/>
              </a:rPr>
              <a:t>各是多大？</a:t>
            </a:r>
          </a:p>
          <a:p>
            <a:pPr algn="just">
              <a:lnSpc>
                <a:spcPct val="15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a:t>
            </a:r>
            <a:r>
              <a:rPr lang="en-US" altLang="zh-CN" sz="2800" b="0" dirty="0">
                <a:solidFill>
                  <a:schemeClr val="tx1"/>
                </a:solidFill>
                <a:latin typeface="Times New Roman" panose="02020603050405020304" pitchFamily="18" charset="0"/>
                <a:cs typeface="Times New Roman" panose="02020603050405020304" pitchFamily="18" charset="0"/>
              </a:rPr>
              <a:t>4</a:t>
            </a:r>
            <a:r>
              <a:rPr lang="zh-CN" altLang="en-US" sz="2800" b="0" dirty="0">
                <a:solidFill>
                  <a:schemeClr val="tx1"/>
                </a:solidFill>
                <a:latin typeface="Times New Roman" panose="02020603050405020304" pitchFamily="18" charset="0"/>
                <a:cs typeface="Times New Roman" panose="02020603050405020304" pitchFamily="18" charset="0"/>
              </a:rPr>
              <a:t>）第</a:t>
            </a:r>
            <a:r>
              <a:rPr lang="en-US" altLang="zh-CN" sz="2800" b="0" dirty="0">
                <a:solidFill>
                  <a:schemeClr val="tx1"/>
                </a:solidFill>
                <a:latin typeface="Times New Roman" panose="02020603050405020304" pitchFamily="18" charset="0"/>
                <a:cs typeface="Times New Roman" panose="02020603050405020304" pitchFamily="18" charset="0"/>
              </a:rPr>
              <a:t>40</a:t>
            </a:r>
            <a:r>
              <a:rPr lang="zh-CN" altLang="en-US" sz="2800" b="0" dirty="0">
                <a:solidFill>
                  <a:schemeClr val="tx1"/>
                </a:solidFill>
                <a:latin typeface="Times New Roman" panose="02020603050405020304" pitchFamily="18" charset="0"/>
                <a:cs typeface="Times New Roman" panose="02020603050405020304" pitchFamily="18" charset="0"/>
              </a:rPr>
              <a:t>个报文段在第几个传输轮次发送？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举例</a:t>
            </a: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7806069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6.4.6  TCP</a:t>
            </a:r>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rPr>
              <a:t>拥塞</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rPr>
              <a:t>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举例</a:t>
            </a:r>
          </a:p>
        </p:txBody>
      </p:sp>
      <p:graphicFrame>
        <p:nvGraphicFramePr>
          <p:cNvPr id="24" name="Group 5"/>
          <p:cNvGraphicFramePr>
            <a:graphicFrameLocks/>
          </p:cNvGraphicFramePr>
          <p:nvPr>
            <p:extLst>
              <p:ext uri="{D42A27DB-BD31-4B8C-83A1-F6EECF244321}">
                <p14:modId xmlns:p14="http://schemas.microsoft.com/office/powerpoint/2010/main" val="3440081950"/>
              </p:ext>
            </p:extLst>
          </p:nvPr>
        </p:nvGraphicFramePr>
        <p:xfrm>
          <a:off x="239974" y="1743932"/>
          <a:ext cx="8628253" cy="4537076"/>
        </p:xfrm>
        <a:graphic>
          <a:graphicData uri="http://schemas.openxmlformats.org/drawingml/2006/table">
            <a:tbl>
              <a:tblPr/>
              <a:tblGrid>
                <a:gridCol w="739335"/>
                <a:gridCol w="865237"/>
                <a:gridCol w="859878"/>
                <a:gridCol w="739335"/>
                <a:gridCol w="865237"/>
                <a:gridCol w="862557"/>
                <a:gridCol w="985780"/>
                <a:gridCol w="862557"/>
                <a:gridCol w="862557"/>
                <a:gridCol w="985780"/>
              </a:tblGrid>
              <a:tr h="1189038">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C</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W</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N</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r>
              <a:tr h="1079500">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9038">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C</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W</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N</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r>
              <a:tr h="1079500">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004530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6.4.6  TCP</a:t>
            </a:r>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rPr>
              <a:t>拥塞</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rPr>
              <a:t>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pic>
        <p:nvPicPr>
          <p:cNvPr id="24" name="Picture 4" descr="Graph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437" y="1643724"/>
            <a:ext cx="7408079"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举例</a:t>
            </a:r>
          </a:p>
        </p:txBody>
      </p:sp>
      <p:sp>
        <p:nvSpPr>
          <p:cNvPr id="25" name="矩形 24"/>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243970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6.4.6  TCP</a:t>
            </a:r>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rPr>
              <a:t>拥塞</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rPr>
              <a:t>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217074" y="1449177"/>
            <a:ext cx="8345643" cy="5432256"/>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spcBef>
                <a:spcPts val="600"/>
              </a:spcBef>
            </a:pP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1</a:t>
            </a:r>
            <a:r>
              <a:rPr lang="zh-CN" altLang="en-US" sz="2400" b="0" dirty="0">
                <a:solidFill>
                  <a:schemeClr val="tx1"/>
                </a:solidFill>
                <a:latin typeface="Times New Roman" panose="02020603050405020304" pitchFamily="18" charset="0"/>
                <a:cs typeface="Times New Roman" panose="02020603050405020304" pitchFamily="18" charset="0"/>
              </a:rPr>
              <a:t>）拥塞窗口和传输轮次的关系曲线图如图。</a:t>
            </a:r>
          </a:p>
          <a:p>
            <a:pPr algn="just">
              <a:spcBef>
                <a:spcPts val="600"/>
              </a:spcBef>
            </a:pP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2</a:t>
            </a:r>
            <a:r>
              <a:rPr lang="zh-CN" altLang="en-US" sz="2400" b="0" dirty="0">
                <a:solidFill>
                  <a:schemeClr val="tx1"/>
                </a:solidFill>
                <a:latin typeface="Times New Roman" panose="02020603050405020304" pitchFamily="18" charset="0"/>
                <a:cs typeface="Times New Roman" panose="02020603050405020304" pitchFamily="18" charset="0"/>
              </a:rPr>
              <a:t>）慢开始算法的时间间隔</a:t>
            </a:r>
            <a:r>
              <a:rPr lang="en-US" altLang="zh-CN" sz="2400" b="0" dirty="0">
                <a:solidFill>
                  <a:schemeClr val="tx1"/>
                </a:solidFill>
                <a:latin typeface="Times New Roman" panose="02020603050405020304" pitchFamily="18" charset="0"/>
                <a:cs typeface="Times New Roman" panose="02020603050405020304" pitchFamily="18" charset="0"/>
              </a:rPr>
              <a:t>[1</a:t>
            </a: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5]</a:t>
            </a:r>
            <a:r>
              <a:rPr lang="zh-CN" altLang="en-US" sz="2400" b="0" dirty="0">
                <a:solidFill>
                  <a:schemeClr val="tx1"/>
                </a:solidFill>
                <a:latin typeface="Times New Roman" panose="02020603050405020304" pitchFamily="18" charset="0"/>
                <a:cs typeface="Times New Roman" panose="02020603050405020304" pitchFamily="18" charset="0"/>
              </a:rPr>
              <a:t>和</a:t>
            </a:r>
            <a:r>
              <a:rPr lang="en-US" altLang="zh-CN" sz="2400" b="0" dirty="0">
                <a:solidFill>
                  <a:schemeClr val="tx1"/>
                </a:solidFill>
                <a:latin typeface="Times New Roman" panose="02020603050405020304" pitchFamily="18" charset="0"/>
                <a:cs typeface="Times New Roman" panose="02020603050405020304" pitchFamily="18" charset="0"/>
              </a:rPr>
              <a:t>[10</a:t>
            </a: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14]</a:t>
            </a:r>
            <a:r>
              <a:rPr lang="zh-CN" altLang="en-US" sz="2400" b="0" dirty="0">
                <a:solidFill>
                  <a:schemeClr val="tx1"/>
                </a:solidFill>
                <a:latin typeface="Times New Roman" panose="02020603050405020304" pitchFamily="18" charset="0"/>
                <a:cs typeface="Times New Roman" panose="02020603050405020304" pitchFamily="18" charset="0"/>
              </a:rPr>
              <a:t>；</a:t>
            </a:r>
          </a:p>
          <a:p>
            <a:pPr algn="just">
              <a:spcBef>
                <a:spcPts val="600"/>
              </a:spcBef>
            </a:pPr>
            <a:r>
              <a:rPr lang="zh-CN" altLang="en-US" sz="2400" b="0" dirty="0">
                <a:solidFill>
                  <a:schemeClr val="tx1"/>
                </a:solidFill>
                <a:latin typeface="Times New Roman" panose="02020603050405020304" pitchFamily="18" charset="0"/>
                <a:cs typeface="Times New Roman" panose="02020603050405020304" pitchFamily="18" charset="0"/>
              </a:rPr>
              <a:t>     拥塞避免算法的时间间隔</a:t>
            </a:r>
            <a:r>
              <a:rPr lang="en-US" altLang="zh-CN" sz="2400" b="0" dirty="0">
                <a:solidFill>
                  <a:schemeClr val="tx1"/>
                </a:solidFill>
                <a:latin typeface="Times New Roman" panose="02020603050405020304" pitchFamily="18" charset="0"/>
                <a:cs typeface="Times New Roman" panose="02020603050405020304" pitchFamily="18" charset="0"/>
              </a:rPr>
              <a:t>[5</a:t>
            </a: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9]</a:t>
            </a: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[14</a:t>
            </a: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16]</a:t>
            </a:r>
            <a:r>
              <a:rPr lang="zh-CN" altLang="en-US" sz="2400" b="0" dirty="0">
                <a:solidFill>
                  <a:schemeClr val="tx1"/>
                </a:solidFill>
                <a:latin typeface="Times New Roman" panose="02020603050405020304" pitchFamily="18" charset="0"/>
                <a:cs typeface="Times New Roman" panose="02020603050405020304" pitchFamily="18" charset="0"/>
              </a:rPr>
              <a:t>和</a:t>
            </a:r>
            <a:r>
              <a:rPr lang="en-US" altLang="zh-CN" sz="2400" b="0" dirty="0">
                <a:solidFill>
                  <a:schemeClr val="tx1"/>
                </a:solidFill>
                <a:latin typeface="Times New Roman" panose="02020603050405020304" pitchFamily="18" charset="0"/>
                <a:cs typeface="Times New Roman" panose="02020603050405020304" pitchFamily="18" charset="0"/>
              </a:rPr>
              <a:t>[17</a:t>
            </a: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18]</a:t>
            </a:r>
            <a:r>
              <a:rPr lang="zh-CN" altLang="en-US" sz="2400" b="0" dirty="0">
                <a:solidFill>
                  <a:schemeClr val="tx1"/>
                </a:solidFill>
                <a:latin typeface="Times New Roman" panose="02020603050405020304" pitchFamily="18" charset="0"/>
                <a:cs typeface="Times New Roman" panose="02020603050405020304" pitchFamily="18" charset="0"/>
              </a:rPr>
              <a:t>。</a:t>
            </a:r>
          </a:p>
          <a:p>
            <a:pPr algn="just">
              <a:spcBef>
                <a:spcPts val="600"/>
              </a:spcBef>
            </a:pP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3</a:t>
            </a:r>
            <a:r>
              <a:rPr lang="zh-CN" altLang="en-US" sz="2400" b="0" dirty="0">
                <a:solidFill>
                  <a:schemeClr val="tx1"/>
                </a:solidFill>
                <a:latin typeface="Times New Roman" panose="02020603050405020304" pitchFamily="18" charset="0"/>
                <a:cs typeface="Times New Roman" panose="02020603050405020304" pitchFamily="18" charset="0"/>
              </a:rPr>
              <a:t>）时间间隔</a:t>
            </a:r>
            <a:r>
              <a:rPr lang="en-US" altLang="zh-CN" sz="2400" b="0" dirty="0">
                <a:solidFill>
                  <a:schemeClr val="tx1"/>
                </a:solidFill>
                <a:latin typeface="Times New Roman" panose="02020603050405020304" pitchFamily="18" charset="0"/>
                <a:cs typeface="Times New Roman" panose="02020603050405020304" pitchFamily="18" charset="0"/>
              </a:rPr>
              <a:t>[1</a:t>
            </a: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9]</a:t>
            </a:r>
            <a:r>
              <a:rPr lang="zh-CN" altLang="en-US" sz="2400" b="0" dirty="0">
                <a:solidFill>
                  <a:schemeClr val="tx1"/>
                </a:solidFill>
                <a:latin typeface="Times New Roman" panose="02020603050405020304" pitchFamily="18" charset="0"/>
                <a:cs typeface="Times New Roman" panose="02020603050405020304" pitchFamily="18" charset="0"/>
              </a:rPr>
              <a:t>的门限值</a:t>
            </a:r>
            <a:r>
              <a:rPr lang="en-US" altLang="zh-CN" sz="2400" b="0" dirty="0" err="1">
                <a:solidFill>
                  <a:schemeClr val="tx1"/>
                </a:solidFill>
                <a:latin typeface="Times New Roman" panose="02020603050405020304" pitchFamily="18" charset="0"/>
                <a:cs typeface="Times New Roman" panose="02020603050405020304" pitchFamily="18" charset="0"/>
              </a:rPr>
              <a:t>ssthresh</a:t>
            </a:r>
            <a:r>
              <a:rPr lang="en-US" altLang="zh-CN" sz="2400" b="0" dirty="0">
                <a:solidFill>
                  <a:schemeClr val="tx1"/>
                </a:solidFill>
                <a:latin typeface="Times New Roman" panose="02020603050405020304" pitchFamily="18" charset="0"/>
                <a:cs typeface="Times New Roman" panose="02020603050405020304" pitchFamily="18" charset="0"/>
              </a:rPr>
              <a:t> = 16</a:t>
            </a:r>
            <a:r>
              <a:rPr lang="zh-CN" altLang="en-US" sz="2400" b="0" dirty="0">
                <a:solidFill>
                  <a:schemeClr val="tx1"/>
                </a:solidFill>
                <a:latin typeface="Times New Roman" panose="02020603050405020304" pitchFamily="18" charset="0"/>
                <a:cs typeface="Times New Roman" panose="02020603050405020304" pitchFamily="18" charset="0"/>
              </a:rPr>
              <a:t>；</a:t>
            </a:r>
          </a:p>
          <a:p>
            <a:pPr algn="just">
              <a:spcBef>
                <a:spcPts val="600"/>
              </a:spcBef>
            </a:pPr>
            <a:r>
              <a:rPr lang="zh-CN" altLang="en-US" sz="2400" b="0" dirty="0">
                <a:solidFill>
                  <a:schemeClr val="tx1"/>
                </a:solidFill>
                <a:latin typeface="Times New Roman" panose="02020603050405020304" pitchFamily="18" charset="0"/>
                <a:cs typeface="Times New Roman" panose="02020603050405020304" pitchFamily="18" charset="0"/>
              </a:rPr>
              <a:t>     时间间隔</a:t>
            </a:r>
            <a:r>
              <a:rPr lang="en-US" altLang="zh-CN" sz="2400" b="0" dirty="0">
                <a:solidFill>
                  <a:schemeClr val="tx1"/>
                </a:solidFill>
                <a:latin typeface="Times New Roman" panose="02020603050405020304" pitchFamily="18" charset="0"/>
                <a:cs typeface="Times New Roman" panose="02020603050405020304" pitchFamily="18" charset="0"/>
              </a:rPr>
              <a:t>[10</a:t>
            </a: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16]</a:t>
            </a:r>
            <a:r>
              <a:rPr lang="zh-CN" altLang="en-US" sz="2400" b="0" dirty="0">
                <a:solidFill>
                  <a:schemeClr val="tx1"/>
                </a:solidFill>
                <a:latin typeface="Times New Roman" panose="02020603050405020304" pitchFamily="18" charset="0"/>
                <a:cs typeface="Times New Roman" panose="02020603050405020304" pitchFamily="18" charset="0"/>
              </a:rPr>
              <a:t>的门限值</a:t>
            </a:r>
            <a:r>
              <a:rPr lang="en-US" altLang="zh-CN" sz="2400" b="0" dirty="0" err="1">
                <a:solidFill>
                  <a:schemeClr val="tx1"/>
                </a:solidFill>
                <a:latin typeface="Times New Roman" panose="02020603050405020304" pitchFamily="18" charset="0"/>
                <a:cs typeface="Times New Roman" panose="02020603050405020304" pitchFamily="18" charset="0"/>
              </a:rPr>
              <a:t>ssthresh</a:t>
            </a:r>
            <a:r>
              <a:rPr lang="en-US" altLang="zh-CN" sz="2400" b="0" dirty="0">
                <a:solidFill>
                  <a:schemeClr val="tx1"/>
                </a:solidFill>
                <a:latin typeface="Times New Roman" panose="02020603050405020304" pitchFamily="18" charset="0"/>
                <a:cs typeface="Times New Roman" panose="02020603050405020304" pitchFamily="18" charset="0"/>
              </a:rPr>
              <a:t> = 10</a:t>
            </a:r>
            <a:r>
              <a:rPr lang="zh-CN" altLang="en-US" sz="2400" b="0" dirty="0">
                <a:solidFill>
                  <a:schemeClr val="tx1"/>
                </a:solidFill>
                <a:latin typeface="Times New Roman" panose="02020603050405020304" pitchFamily="18" charset="0"/>
                <a:cs typeface="Times New Roman" panose="02020603050405020304" pitchFamily="18" charset="0"/>
              </a:rPr>
              <a:t>，因为在</a:t>
            </a:r>
            <a:r>
              <a:rPr lang="en-US" altLang="zh-CN" sz="2400" b="0" dirty="0" err="1">
                <a:solidFill>
                  <a:schemeClr val="tx1"/>
                </a:solidFill>
                <a:latin typeface="Times New Roman" panose="02020603050405020304" pitchFamily="18" charset="0"/>
                <a:cs typeface="Times New Roman" panose="02020603050405020304" pitchFamily="18" charset="0"/>
              </a:rPr>
              <a:t>cwnd</a:t>
            </a:r>
            <a:r>
              <a:rPr lang="en-US" altLang="zh-CN" sz="2400" b="0" dirty="0">
                <a:solidFill>
                  <a:schemeClr val="tx1"/>
                </a:solidFill>
                <a:latin typeface="Times New Roman" panose="02020603050405020304" pitchFamily="18" charset="0"/>
                <a:cs typeface="Times New Roman" panose="02020603050405020304" pitchFamily="18" charset="0"/>
              </a:rPr>
              <a:t> = 20</a:t>
            </a:r>
            <a:r>
              <a:rPr lang="zh-CN" altLang="en-US" sz="2400" b="0" dirty="0">
                <a:solidFill>
                  <a:schemeClr val="tx1"/>
                </a:solidFill>
                <a:latin typeface="Times New Roman" panose="02020603050405020304" pitchFamily="18" charset="0"/>
                <a:cs typeface="Times New Roman" panose="02020603050405020304" pitchFamily="18" charset="0"/>
              </a:rPr>
              <a:t>的时候发生了网络的超时（其根据就是发送端没有按时收到确认），所以</a:t>
            </a:r>
            <a:r>
              <a:rPr lang="en-US" altLang="zh-CN" sz="2400" b="0" dirty="0" err="1">
                <a:solidFill>
                  <a:schemeClr val="tx1"/>
                </a:solidFill>
                <a:latin typeface="Times New Roman" panose="02020603050405020304" pitchFamily="18" charset="0"/>
                <a:cs typeface="Times New Roman" panose="02020603050405020304" pitchFamily="18" charset="0"/>
              </a:rPr>
              <a:t>ssthresh</a:t>
            </a:r>
            <a:r>
              <a:rPr lang="en-US" altLang="zh-CN" sz="2400" b="0" dirty="0">
                <a:solidFill>
                  <a:schemeClr val="tx1"/>
                </a:solidFill>
                <a:latin typeface="Times New Roman" panose="02020603050405020304" pitchFamily="18" charset="0"/>
                <a:cs typeface="Times New Roman" panose="02020603050405020304" pitchFamily="18" charset="0"/>
              </a:rPr>
              <a:t> =1/2 </a:t>
            </a:r>
            <a:r>
              <a:rPr lang="en-US" altLang="zh-CN" sz="2400" b="0" dirty="0" err="1">
                <a:solidFill>
                  <a:schemeClr val="tx1"/>
                </a:solidFill>
                <a:latin typeface="Times New Roman" panose="02020603050405020304" pitchFamily="18" charset="0"/>
                <a:cs typeface="Times New Roman" panose="02020603050405020304" pitchFamily="18" charset="0"/>
              </a:rPr>
              <a:t>cwnd</a:t>
            </a:r>
            <a:r>
              <a:rPr lang="en-US" altLang="zh-CN" sz="2400" b="0" dirty="0">
                <a:solidFill>
                  <a:schemeClr val="tx1"/>
                </a:solidFill>
                <a:latin typeface="Times New Roman" panose="02020603050405020304" pitchFamily="18" charset="0"/>
                <a:cs typeface="Times New Roman" panose="02020603050405020304" pitchFamily="18" charset="0"/>
              </a:rPr>
              <a:t> = 20 / 2 =10</a:t>
            </a:r>
            <a:r>
              <a:rPr lang="zh-CN" altLang="en-US" sz="2400" b="0" dirty="0">
                <a:solidFill>
                  <a:schemeClr val="tx1"/>
                </a:solidFill>
                <a:latin typeface="Times New Roman" panose="02020603050405020304" pitchFamily="18" charset="0"/>
                <a:cs typeface="Times New Roman" panose="02020603050405020304" pitchFamily="18" charset="0"/>
              </a:rPr>
              <a:t>；</a:t>
            </a:r>
          </a:p>
          <a:p>
            <a:pPr algn="just">
              <a:spcBef>
                <a:spcPts val="600"/>
              </a:spcBef>
            </a:pPr>
            <a:r>
              <a:rPr lang="zh-CN" altLang="en-US" sz="2400" b="0" dirty="0">
                <a:solidFill>
                  <a:schemeClr val="tx1"/>
                </a:solidFill>
                <a:latin typeface="Times New Roman" panose="02020603050405020304" pitchFamily="18" charset="0"/>
                <a:cs typeface="Times New Roman" panose="02020603050405020304" pitchFamily="18" charset="0"/>
              </a:rPr>
              <a:t>     时间间隔</a:t>
            </a:r>
            <a:r>
              <a:rPr lang="en-US" altLang="zh-CN" sz="2400" b="0" dirty="0">
                <a:solidFill>
                  <a:schemeClr val="tx1"/>
                </a:solidFill>
                <a:latin typeface="Times New Roman" panose="02020603050405020304" pitchFamily="18" charset="0"/>
                <a:cs typeface="Times New Roman" panose="02020603050405020304" pitchFamily="18" charset="0"/>
              </a:rPr>
              <a:t>[17</a:t>
            </a: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18]</a:t>
            </a:r>
            <a:r>
              <a:rPr lang="zh-CN" altLang="en-US" sz="2400" b="0" dirty="0">
                <a:solidFill>
                  <a:schemeClr val="tx1"/>
                </a:solidFill>
                <a:latin typeface="Times New Roman" panose="02020603050405020304" pitchFamily="18" charset="0"/>
                <a:cs typeface="Times New Roman" panose="02020603050405020304" pitchFamily="18" charset="0"/>
              </a:rPr>
              <a:t>的门限值</a:t>
            </a:r>
            <a:r>
              <a:rPr lang="en-US" altLang="zh-CN" sz="2400" b="0" dirty="0" err="1">
                <a:solidFill>
                  <a:schemeClr val="tx1"/>
                </a:solidFill>
                <a:latin typeface="Times New Roman" panose="02020603050405020304" pitchFamily="18" charset="0"/>
                <a:cs typeface="Times New Roman" panose="02020603050405020304" pitchFamily="18" charset="0"/>
              </a:rPr>
              <a:t>ssthresh</a:t>
            </a:r>
            <a:r>
              <a:rPr lang="en-US" altLang="zh-CN" sz="2400" b="0" dirty="0">
                <a:solidFill>
                  <a:schemeClr val="tx1"/>
                </a:solidFill>
                <a:latin typeface="Times New Roman" panose="02020603050405020304" pitchFamily="18" charset="0"/>
                <a:cs typeface="Times New Roman" panose="02020603050405020304" pitchFamily="18" charset="0"/>
              </a:rPr>
              <a:t> = 6</a:t>
            </a:r>
            <a:r>
              <a:rPr lang="zh-CN" altLang="en-US" sz="2400" b="0" dirty="0">
                <a:solidFill>
                  <a:schemeClr val="tx1"/>
                </a:solidFill>
                <a:latin typeface="Times New Roman" panose="02020603050405020304" pitchFamily="18" charset="0"/>
                <a:cs typeface="Times New Roman" panose="02020603050405020304" pitchFamily="18" charset="0"/>
              </a:rPr>
              <a:t>，因为这是收到</a:t>
            </a:r>
            <a:r>
              <a:rPr lang="en-US" altLang="zh-CN" sz="2400" b="0" dirty="0">
                <a:solidFill>
                  <a:schemeClr val="tx1"/>
                </a:solidFill>
                <a:latin typeface="Times New Roman" panose="02020603050405020304" pitchFamily="18" charset="0"/>
                <a:cs typeface="Times New Roman" panose="02020603050405020304" pitchFamily="18" charset="0"/>
              </a:rPr>
              <a:t>3</a:t>
            </a:r>
            <a:r>
              <a:rPr lang="zh-CN" altLang="en-US" sz="2400" b="0" dirty="0">
                <a:solidFill>
                  <a:schemeClr val="tx1"/>
                </a:solidFill>
                <a:latin typeface="Times New Roman" panose="02020603050405020304" pitchFamily="18" charset="0"/>
                <a:cs typeface="Times New Roman" panose="02020603050405020304" pitchFamily="18" charset="0"/>
              </a:rPr>
              <a:t>个重复的</a:t>
            </a:r>
            <a:r>
              <a:rPr lang="en-US" altLang="zh-CN" sz="2400" b="0" dirty="0">
                <a:solidFill>
                  <a:schemeClr val="tx1"/>
                </a:solidFill>
                <a:latin typeface="Times New Roman" panose="02020603050405020304" pitchFamily="18" charset="0"/>
                <a:cs typeface="Times New Roman" panose="02020603050405020304" pitchFamily="18" charset="0"/>
              </a:rPr>
              <a:t>ACK</a:t>
            </a:r>
            <a:r>
              <a:rPr lang="zh-CN" altLang="en-US" sz="2400" b="0" dirty="0">
                <a:solidFill>
                  <a:schemeClr val="tx1"/>
                </a:solidFill>
                <a:latin typeface="Times New Roman" panose="02020603050405020304" pitchFamily="18" charset="0"/>
                <a:cs typeface="Times New Roman" panose="02020603050405020304" pitchFamily="18" charset="0"/>
              </a:rPr>
              <a:t>，所以进入快速重传算法，这时候</a:t>
            </a:r>
            <a:r>
              <a:rPr lang="en-US" altLang="zh-CN" sz="2400" b="0" dirty="0" err="1">
                <a:solidFill>
                  <a:schemeClr val="tx1"/>
                </a:solidFill>
                <a:latin typeface="Times New Roman" panose="02020603050405020304" pitchFamily="18" charset="0"/>
                <a:cs typeface="Times New Roman" panose="02020603050405020304" pitchFamily="18" charset="0"/>
              </a:rPr>
              <a:t>ssthresh</a:t>
            </a:r>
            <a:r>
              <a:rPr lang="en-US" altLang="zh-CN" sz="2400" b="0" dirty="0">
                <a:solidFill>
                  <a:schemeClr val="tx1"/>
                </a:solidFill>
                <a:latin typeface="Times New Roman" panose="02020603050405020304" pitchFamily="18" charset="0"/>
                <a:cs typeface="Times New Roman" panose="02020603050405020304" pitchFamily="18" charset="0"/>
              </a:rPr>
              <a:t> =1/2 </a:t>
            </a:r>
            <a:r>
              <a:rPr lang="en-US" altLang="zh-CN" sz="2400" b="0" dirty="0" err="1">
                <a:solidFill>
                  <a:schemeClr val="tx1"/>
                </a:solidFill>
                <a:latin typeface="Times New Roman" panose="02020603050405020304" pitchFamily="18" charset="0"/>
                <a:cs typeface="Times New Roman" panose="02020603050405020304" pitchFamily="18" charset="0"/>
              </a:rPr>
              <a:t>cwnd</a:t>
            </a:r>
            <a:r>
              <a:rPr lang="en-US" altLang="zh-CN" sz="2400" b="0" dirty="0">
                <a:solidFill>
                  <a:schemeClr val="tx1"/>
                </a:solidFill>
                <a:latin typeface="Times New Roman" panose="02020603050405020304" pitchFamily="18" charset="0"/>
                <a:cs typeface="Times New Roman" panose="02020603050405020304" pitchFamily="18" charset="0"/>
              </a:rPr>
              <a:t> = 12 / 2 =6</a:t>
            </a:r>
            <a:r>
              <a:rPr lang="zh-CN" altLang="en-US" sz="2400" b="0" dirty="0">
                <a:solidFill>
                  <a:schemeClr val="tx1"/>
                </a:solidFill>
                <a:latin typeface="Times New Roman" panose="02020603050405020304" pitchFamily="18" charset="0"/>
                <a:cs typeface="Times New Roman" panose="02020603050405020304" pitchFamily="18" charset="0"/>
              </a:rPr>
              <a:t>。</a:t>
            </a:r>
          </a:p>
          <a:p>
            <a:pPr algn="just">
              <a:spcBef>
                <a:spcPts val="600"/>
              </a:spcBef>
            </a:pP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4</a:t>
            </a:r>
            <a:r>
              <a:rPr lang="zh-CN" altLang="en-US" sz="2400" b="0" dirty="0">
                <a:solidFill>
                  <a:schemeClr val="tx1"/>
                </a:solidFill>
                <a:latin typeface="Times New Roman" panose="02020603050405020304" pitchFamily="18" charset="0"/>
                <a:cs typeface="Times New Roman" panose="02020603050405020304" pitchFamily="18" charset="0"/>
              </a:rPr>
              <a:t>）表中传输轮次可发送的报文段个数为依据，所以第</a:t>
            </a:r>
            <a:r>
              <a:rPr lang="en-US" altLang="zh-CN" sz="2400" b="0" dirty="0">
                <a:solidFill>
                  <a:schemeClr val="tx1"/>
                </a:solidFill>
                <a:latin typeface="Times New Roman" panose="02020603050405020304" pitchFamily="18" charset="0"/>
                <a:cs typeface="Times New Roman" panose="02020603050405020304" pitchFamily="18" charset="0"/>
              </a:rPr>
              <a:t>40</a:t>
            </a:r>
            <a:r>
              <a:rPr lang="zh-CN" altLang="en-US" sz="2400" b="0" dirty="0">
                <a:solidFill>
                  <a:schemeClr val="tx1"/>
                </a:solidFill>
                <a:latin typeface="Times New Roman" panose="02020603050405020304" pitchFamily="18" charset="0"/>
                <a:cs typeface="Times New Roman" panose="02020603050405020304" pitchFamily="18" charset="0"/>
              </a:rPr>
              <a:t>个报文段在第</a:t>
            </a:r>
            <a:r>
              <a:rPr lang="en-US" altLang="zh-CN" sz="2400" b="0" dirty="0">
                <a:solidFill>
                  <a:schemeClr val="tx1"/>
                </a:solidFill>
                <a:latin typeface="Times New Roman" panose="02020603050405020304" pitchFamily="18" charset="0"/>
                <a:cs typeface="Times New Roman" panose="02020603050405020304" pitchFamily="18" charset="0"/>
              </a:rPr>
              <a:t>6</a:t>
            </a:r>
            <a:r>
              <a:rPr lang="zh-CN" altLang="en-US" sz="2400" b="0" dirty="0">
                <a:solidFill>
                  <a:schemeClr val="tx1"/>
                </a:solidFill>
                <a:latin typeface="Times New Roman" panose="02020603050405020304" pitchFamily="18" charset="0"/>
                <a:cs typeface="Times New Roman" panose="02020603050405020304" pitchFamily="18" charset="0"/>
              </a:rPr>
              <a:t>传输轮次。</a:t>
            </a:r>
          </a:p>
          <a:p>
            <a:pPr algn="just">
              <a:spcBef>
                <a:spcPts val="600"/>
              </a:spcBef>
            </a:pPr>
            <a:r>
              <a:rPr lang="zh-CN" altLang="en-US" sz="2400" b="0" dirty="0">
                <a:solidFill>
                  <a:schemeClr val="tx1"/>
                </a:solidFill>
                <a:latin typeface="Times New Roman" panose="02020603050405020304" pitchFamily="18" charset="0"/>
                <a:cs typeface="Times New Roman" panose="02020603050405020304" pitchFamily="18" charset="0"/>
              </a:rPr>
              <a:t>     </a:t>
            </a:r>
            <a:r>
              <a:rPr lang="en-US" altLang="zh-CN" sz="2400" b="0" dirty="0">
                <a:solidFill>
                  <a:schemeClr val="tx1"/>
                </a:solidFill>
                <a:latin typeface="Times New Roman" panose="02020603050405020304" pitchFamily="18" charset="0"/>
                <a:cs typeface="Times New Roman" panose="02020603050405020304" pitchFamily="18" charset="0"/>
              </a:rPr>
              <a:t>1 + 2 + 4 + 8 + 16 &lt; 40 &lt; 1 + 2 + 4 + 8 + 16 + 17 </a:t>
            </a:r>
            <a:endParaRPr lang="zh-CN" altLang="en-US" sz="2400" b="0" dirty="0">
              <a:solidFill>
                <a:schemeClr val="tx1"/>
              </a:solidFill>
              <a:latin typeface="Times New Roman" panose="02020603050405020304" pitchFamily="18" charset="0"/>
              <a:cs typeface="Times New Roman" panose="02020603050405020304" pitchFamily="18" charset="0"/>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举例</a:t>
            </a:r>
          </a:p>
        </p:txBody>
      </p:sp>
      <p:sp>
        <p:nvSpPr>
          <p:cNvPr id="24" name="矩形 23"/>
          <p:cNvSpPr/>
          <p:nvPr/>
        </p:nvSpPr>
        <p:spPr>
          <a:xfrm>
            <a:off x="205653" y="1498637"/>
            <a:ext cx="8706119" cy="5264301"/>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101186155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6.4.6  TCP</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拥塞</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590686"/>
            <a:ext cx="8345643" cy="3970318"/>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最大长度为</a:t>
            </a:r>
            <a:r>
              <a:rPr lang="en-US" altLang="zh-CN" sz="2800" b="0" dirty="0">
                <a:solidFill>
                  <a:schemeClr val="tx1"/>
                </a:solidFill>
                <a:latin typeface="Times New Roman" panose="02020603050405020304" pitchFamily="18" charset="0"/>
                <a:cs typeface="Times New Roman" panose="02020603050405020304" pitchFamily="18" charset="0"/>
              </a:rPr>
              <a:t>1000</a:t>
            </a:r>
            <a:r>
              <a:rPr lang="zh-CN" altLang="en-US" sz="2800" b="0" dirty="0">
                <a:solidFill>
                  <a:schemeClr val="tx1"/>
                </a:solidFill>
                <a:latin typeface="Times New Roman" panose="02020603050405020304" pitchFamily="18" charset="0"/>
                <a:cs typeface="Times New Roman" panose="02020603050405020304" pitchFamily="18" charset="0"/>
              </a:rPr>
              <a:t>字节，若主机甲的当前拥塞窗口为</a:t>
            </a:r>
            <a:r>
              <a:rPr lang="en-US" altLang="zh-CN" sz="2800" b="0" dirty="0">
                <a:solidFill>
                  <a:schemeClr val="tx1"/>
                </a:solidFill>
                <a:latin typeface="Times New Roman" panose="02020603050405020304" pitchFamily="18" charset="0"/>
                <a:cs typeface="Times New Roman" panose="02020603050405020304" pitchFamily="18" charset="0"/>
              </a:rPr>
              <a:t>5000</a:t>
            </a:r>
            <a:r>
              <a:rPr lang="zh-CN" altLang="en-US" sz="2800" b="0" dirty="0">
                <a:solidFill>
                  <a:schemeClr val="tx1"/>
                </a:solidFill>
                <a:latin typeface="Times New Roman" panose="02020603050405020304" pitchFamily="18" charset="0"/>
                <a:cs typeface="Times New Roman" panose="02020603050405020304" pitchFamily="18" charset="0"/>
              </a:rPr>
              <a:t>字节（初始的接收窗口足够大），假定报文段初始的序号是</a:t>
            </a:r>
            <a:r>
              <a:rPr lang="en-US" altLang="zh-CN" sz="2800" b="0" dirty="0">
                <a:solidFill>
                  <a:schemeClr val="tx1"/>
                </a:solidFill>
                <a:latin typeface="Times New Roman" panose="02020603050405020304" pitchFamily="18" charset="0"/>
                <a:cs typeface="Times New Roman" panose="02020603050405020304" pitchFamily="18" charset="0"/>
              </a:rPr>
              <a:t>1</a:t>
            </a:r>
            <a:r>
              <a:rPr lang="zh-CN" altLang="en-US" sz="2800" b="0" dirty="0">
                <a:solidFill>
                  <a:schemeClr val="tx1"/>
                </a:solidFill>
                <a:latin typeface="Times New Roman" panose="02020603050405020304" pitchFamily="18" charset="0"/>
                <a:cs typeface="Times New Roman" panose="02020603050405020304" pitchFamily="18" charset="0"/>
              </a:rPr>
              <a:t>，在主机甲向乙连续发送</a:t>
            </a:r>
            <a:r>
              <a:rPr lang="en-US" altLang="zh-CN" sz="2800" b="0" dirty="0">
                <a:solidFill>
                  <a:schemeClr val="tx1"/>
                </a:solidFill>
                <a:latin typeface="Times New Roman" panose="02020603050405020304" pitchFamily="18" charset="0"/>
                <a:cs typeface="Times New Roman" panose="02020603050405020304" pitchFamily="18" charset="0"/>
              </a:rPr>
              <a:t>2</a:t>
            </a:r>
            <a:r>
              <a:rPr lang="zh-CN" altLang="en-US" sz="2800" b="0" dirty="0">
                <a:solidFill>
                  <a:schemeClr val="tx1"/>
                </a:solidFill>
                <a:latin typeface="Times New Roman" panose="02020603050405020304" pitchFamily="18" charset="0"/>
                <a:cs typeface="Times New Roman" panose="02020603050405020304" pitchFamily="18" charset="0"/>
              </a:rPr>
              <a:t>个最大段后，成功收到主机乙发送的第一段的确认段，确认段中通告的接收窗口大小为</a:t>
            </a:r>
            <a:r>
              <a:rPr lang="en-US" altLang="zh-CN" sz="2800" b="0" dirty="0">
                <a:solidFill>
                  <a:schemeClr val="tx1"/>
                </a:solidFill>
                <a:latin typeface="Times New Roman" panose="02020603050405020304" pitchFamily="18" charset="0"/>
                <a:cs typeface="Times New Roman" panose="02020603050405020304" pitchFamily="18" charset="0"/>
              </a:rPr>
              <a:t>3000</a:t>
            </a:r>
            <a:r>
              <a:rPr lang="zh-CN" altLang="en-US" sz="2800" b="0" dirty="0">
                <a:solidFill>
                  <a:schemeClr val="tx1"/>
                </a:solidFill>
                <a:latin typeface="Times New Roman" panose="02020603050405020304" pitchFamily="18" charset="0"/>
                <a:cs typeface="Times New Roman" panose="02020603050405020304" pitchFamily="18" charset="0"/>
              </a:rPr>
              <a:t>字节</a:t>
            </a:r>
            <a:r>
              <a:rPr lang="zh-CN" altLang="en-US" sz="2800" b="0" dirty="0" smtClean="0">
                <a:solidFill>
                  <a:schemeClr val="tx1"/>
                </a:solidFill>
                <a:latin typeface="Times New Roman" panose="02020603050405020304" pitchFamily="18" charset="0"/>
                <a:cs typeface="Times New Roman" panose="02020603050405020304" pitchFamily="18" charset="0"/>
              </a:rPr>
              <a:t>，此时</a:t>
            </a:r>
            <a:r>
              <a:rPr lang="zh-CN" altLang="en-US" sz="2800" b="0" dirty="0">
                <a:solidFill>
                  <a:schemeClr val="tx1"/>
                </a:solidFill>
                <a:latin typeface="Times New Roman" panose="02020603050405020304" pitchFamily="18" charset="0"/>
                <a:cs typeface="Times New Roman" panose="02020603050405020304" pitchFamily="18" charset="0"/>
              </a:rPr>
              <a:t>主机甲还可以向主机乙发送的报文段序号分别是多少？</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a:solidFill>
                  <a:schemeClr val="tx1">
                    <a:lumMod val="65000"/>
                    <a:lumOff val="35000"/>
                  </a:schemeClr>
                </a:solidFill>
                <a:latin typeface="微软雅黑" panose="020B0503020204020204" pitchFamily="34" charset="-122"/>
                <a:ea typeface="微软雅黑" panose="020B0503020204020204" pitchFamily="34" charset="-122"/>
              </a:rPr>
              <a:t>举例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08906202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6.4.6  TCP</a:t>
            </a:r>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rPr>
              <a:t>拥塞</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rPr>
              <a:t>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6408" y="1590686"/>
            <a:ext cx="8345643" cy="4855753"/>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2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发送方的发送窗口的上限值应该取接收方窗口和拥塞窗口这两个值中较小的一个，于是此时发送方的发送窗口为</a:t>
            </a:r>
            <a:r>
              <a:rPr lang="en-US" altLang="zh-CN" sz="2800" dirty="0">
                <a:solidFill>
                  <a:srgbClr val="C00000"/>
                </a:solidFill>
                <a:latin typeface="Times New Roman" panose="02020603050405020304" pitchFamily="18" charset="0"/>
                <a:cs typeface="Times New Roman" panose="02020603050405020304" pitchFamily="18" charset="0"/>
              </a:rPr>
              <a:t>MIN{5000B, 3000B}=3000B</a:t>
            </a:r>
            <a:r>
              <a:rPr lang="zh-CN" altLang="en-US" sz="2800" b="0" dirty="0">
                <a:solidFill>
                  <a:schemeClr val="tx1"/>
                </a:solidFill>
                <a:latin typeface="Times New Roman" panose="02020603050405020304" pitchFamily="18" charset="0"/>
                <a:cs typeface="Times New Roman" panose="02020603050405020304" pitchFamily="18" charset="0"/>
              </a:rPr>
              <a:t>。</a:t>
            </a:r>
          </a:p>
          <a:p>
            <a:pPr algn="just">
              <a:lnSpc>
                <a:spcPct val="12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由于发送方还没有收到第二个最大段的确认，所以此时主机甲还可以向主机乙发送的最大字节数为</a:t>
            </a:r>
            <a:r>
              <a:rPr lang="en-US" altLang="zh-CN" sz="2800" dirty="0">
                <a:solidFill>
                  <a:srgbClr val="C00000"/>
                </a:solidFill>
                <a:latin typeface="Times New Roman" panose="02020603050405020304" pitchFamily="18" charset="0"/>
                <a:cs typeface="Times New Roman" panose="02020603050405020304" pitchFamily="18" charset="0"/>
              </a:rPr>
              <a:t>3000B-1000B=2000B</a:t>
            </a:r>
            <a:r>
              <a:rPr lang="zh-CN" altLang="en-US" sz="2800" b="0" dirty="0">
                <a:solidFill>
                  <a:schemeClr val="tx1"/>
                </a:solidFill>
                <a:latin typeface="Times New Roman" panose="02020603050405020304" pitchFamily="18" charset="0"/>
                <a:cs typeface="Times New Roman" panose="02020603050405020304" pitchFamily="18" charset="0"/>
              </a:rPr>
              <a:t>。</a:t>
            </a:r>
          </a:p>
          <a:p>
            <a:pPr algn="just">
              <a:lnSpc>
                <a:spcPct val="120000"/>
              </a:lnSpc>
              <a:spcBef>
                <a:spcPts val="600"/>
              </a:spcBef>
            </a:pPr>
            <a:r>
              <a:rPr lang="zh-CN" altLang="en-US" sz="2800" b="0" dirty="0">
                <a:solidFill>
                  <a:schemeClr val="tx1"/>
                </a:solidFill>
                <a:latin typeface="Times New Roman" panose="02020603050405020304" pitchFamily="18" charset="0"/>
                <a:cs typeface="Times New Roman" panose="02020603050405020304" pitchFamily="18" charset="0"/>
              </a:rPr>
              <a:t>第一个报文段的序号是</a:t>
            </a:r>
            <a:r>
              <a:rPr lang="en-US" altLang="zh-CN" sz="2800" b="0" dirty="0">
                <a:solidFill>
                  <a:schemeClr val="tx1"/>
                </a:solidFill>
                <a:latin typeface="Times New Roman" panose="02020603050405020304" pitchFamily="18" charset="0"/>
                <a:cs typeface="Times New Roman" panose="02020603050405020304" pitchFamily="18" charset="0"/>
              </a:rPr>
              <a:t>1</a:t>
            </a:r>
            <a:r>
              <a:rPr lang="zh-CN" altLang="en-US" sz="2800" b="0" dirty="0">
                <a:solidFill>
                  <a:schemeClr val="tx1"/>
                </a:solidFill>
                <a:latin typeface="Times New Roman" panose="02020603050405020304" pitchFamily="18" charset="0"/>
                <a:cs typeface="Times New Roman" panose="02020603050405020304" pitchFamily="18" charset="0"/>
              </a:rPr>
              <a:t>，</a:t>
            </a:r>
            <a:r>
              <a:rPr lang="zh-CN" altLang="en-US" sz="2800" dirty="0">
                <a:solidFill>
                  <a:srgbClr val="C00000"/>
                </a:solidFill>
                <a:latin typeface="Times New Roman" panose="02020603050405020304" pitchFamily="18" charset="0"/>
                <a:cs typeface="Times New Roman" panose="02020603050405020304" pitchFamily="18" charset="0"/>
              </a:rPr>
              <a:t>第二个报文段的序号是</a:t>
            </a:r>
            <a:r>
              <a:rPr lang="en-US" altLang="zh-CN" sz="2800" dirty="0">
                <a:solidFill>
                  <a:srgbClr val="C00000"/>
                </a:solidFill>
                <a:latin typeface="Times New Roman" panose="02020603050405020304" pitchFamily="18" charset="0"/>
                <a:cs typeface="Times New Roman" panose="02020603050405020304" pitchFamily="18" charset="0"/>
              </a:rPr>
              <a:t>1001</a:t>
            </a:r>
            <a:r>
              <a:rPr lang="zh-CN" altLang="en-US" sz="2800" dirty="0">
                <a:solidFill>
                  <a:srgbClr val="C00000"/>
                </a:solidFill>
                <a:latin typeface="Times New Roman" panose="02020603050405020304" pitchFamily="18" charset="0"/>
                <a:cs typeface="Times New Roman" panose="02020603050405020304" pitchFamily="18" charset="0"/>
              </a:rPr>
              <a:t>（尚未收到确认）</a:t>
            </a:r>
            <a:r>
              <a:rPr lang="zh-CN" altLang="en-US" sz="2800" b="0" dirty="0">
                <a:solidFill>
                  <a:schemeClr val="tx1"/>
                </a:solidFill>
                <a:latin typeface="Times New Roman" panose="02020603050405020304" pitchFamily="18" charset="0"/>
                <a:cs typeface="Times New Roman" panose="02020603050405020304" pitchFamily="18" charset="0"/>
              </a:rPr>
              <a:t>。所以，还可以发送的两个</a:t>
            </a:r>
            <a:r>
              <a:rPr lang="en-US" altLang="zh-CN" sz="2800" b="0" dirty="0">
                <a:solidFill>
                  <a:schemeClr val="tx1"/>
                </a:solidFill>
                <a:latin typeface="Times New Roman" panose="02020603050405020304" pitchFamily="18" charset="0"/>
                <a:cs typeface="Times New Roman" panose="02020603050405020304" pitchFamily="18" charset="0"/>
              </a:rPr>
              <a:t>TCP</a:t>
            </a:r>
            <a:r>
              <a:rPr lang="zh-CN" altLang="en-US" sz="2800" b="0" dirty="0">
                <a:solidFill>
                  <a:schemeClr val="tx1"/>
                </a:solidFill>
                <a:latin typeface="Times New Roman" panose="02020603050405020304" pitchFamily="18" charset="0"/>
                <a:cs typeface="Times New Roman" panose="02020603050405020304" pitchFamily="18" charset="0"/>
              </a:rPr>
              <a:t>报文段的序号分别是：</a:t>
            </a:r>
            <a:r>
              <a:rPr lang="en-US" altLang="zh-CN" sz="2800" dirty="0">
                <a:solidFill>
                  <a:srgbClr val="C00000"/>
                </a:solidFill>
                <a:latin typeface="Times New Roman" panose="02020603050405020304" pitchFamily="18" charset="0"/>
                <a:cs typeface="Times New Roman" panose="02020603050405020304" pitchFamily="18" charset="0"/>
              </a:rPr>
              <a:t>2001</a:t>
            </a:r>
            <a:r>
              <a:rPr lang="zh-CN" altLang="en-US" sz="2800" dirty="0">
                <a:solidFill>
                  <a:srgbClr val="C00000"/>
                </a:solidFill>
                <a:latin typeface="Times New Roman" panose="02020603050405020304" pitchFamily="18" charset="0"/>
                <a:cs typeface="Times New Roman" panose="02020603050405020304" pitchFamily="18" charset="0"/>
              </a:rPr>
              <a:t>和</a:t>
            </a:r>
            <a:r>
              <a:rPr lang="en-US" altLang="zh-CN" sz="2800" dirty="0">
                <a:solidFill>
                  <a:srgbClr val="C00000"/>
                </a:solidFill>
                <a:latin typeface="Times New Roman" panose="02020603050405020304" pitchFamily="18" charset="0"/>
                <a:cs typeface="Times New Roman" panose="02020603050405020304" pitchFamily="18" charset="0"/>
              </a:rPr>
              <a:t>3001</a:t>
            </a:r>
            <a:r>
              <a:rPr lang="zh-CN" altLang="en-US" sz="2800" b="0" dirty="0">
                <a:solidFill>
                  <a:schemeClr val="tx1"/>
                </a:solidFill>
                <a:latin typeface="Times New Roman" panose="02020603050405020304" pitchFamily="18" charset="0"/>
                <a:cs typeface="Times New Roman" panose="02020603050405020304" pitchFamily="18" charset="0"/>
              </a:rPr>
              <a:t>。</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a:solidFill>
                  <a:schemeClr val="tx1">
                    <a:lumMod val="65000"/>
                    <a:lumOff val="35000"/>
                  </a:schemeClr>
                </a:solidFill>
                <a:latin typeface="微软雅黑" panose="020B0503020204020204" pitchFamily="34" charset="-122"/>
                <a:ea typeface="微软雅黑" panose="020B0503020204020204" pitchFamily="34" charset="-122"/>
              </a:rPr>
              <a:t>举例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205653" y="1627762"/>
            <a:ext cx="8706119" cy="5023793"/>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3811099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3396566" y="2852589"/>
            <a:ext cx="3135311" cy="1130464"/>
          </a:xfrm>
          <a:prstGeom prst="rect">
            <a:avLst/>
          </a:prstGeom>
          <a:solidFill>
            <a:srgbClr val="213F99"/>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schemeClr val="bg1"/>
              </a:solidFill>
            </a:endParaRPr>
          </a:p>
        </p:txBody>
      </p:sp>
      <p:sp>
        <p:nvSpPr>
          <p:cNvPr id="56" name="矩形 55"/>
          <p:cNvSpPr/>
          <p:nvPr/>
        </p:nvSpPr>
        <p:spPr>
          <a:xfrm>
            <a:off x="1859277" y="2109450"/>
            <a:ext cx="4662537" cy="2932963"/>
          </a:xfrm>
          <a:prstGeom prst="rect">
            <a:avLst/>
          </a:prstGeom>
          <a:noFill/>
          <a:ln>
            <a:solidFill>
              <a:srgbClr val="C00000"/>
            </a:solidFill>
          </a:ln>
        </p:spPr>
        <p:style>
          <a:lnRef idx="1">
            <a:schemeClr val="accent4"/>
          </a:lnRef>
          <a:fillRef idx="1001">
            <a:schemeClr val="lt1"/>
          </a:fillRef>
          <a:effectRef idx="1">
            <a:schemeClr val="accent4"/>
          </a:effectRef>
          <a:fontRef idx="minor">
            <a:schemeClr val="dk1"/>
          </a:fontRef>
        </p:style>
        <p:txBody>
          <a:bodyPr rtlCol="0" anchor="ctr"/>
          <a:lstStyle/>
          <a:p>
            <a:pPr algn="ctr"/>
            <a:endParaRPr lang="zh-CN" altLang="en-US">
              <a:solidFill>
                <a:srgbClr val="C00000"/>
              </a:solidFill>
            </a:endParaRPr>
          </a:p>
        </p:txBody>
      </p:sp>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6.4.6  TCP</a:t>
            </a:r>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rPr>
              <a:t>拥塞</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rPr>
              <a:t>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sp>
        <p:nvSpPr>
          <p:cNvPr id="25"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zh-CN" altLang="en-US" sz="2800">
                <a:solidFill>
                  <a:schemeClr val="tx1">
                    <a:lumMod val="65000"/>
                    <a:lumOff val="35000"/>
                  </a:schemeClr>
                </a:solidFill>
                <a:latin typeface="微软雅黑" panose="020B0503020204020204" pitchFamily="34" charset="-122"/>
                <a:ea typeface="微软雅黑" panose="020B0503020204020204" pitchFamily="34" charset="-122"/>
              </a:rPr>
              <a:t>举例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159499" y="2861784"/>
            <a:ext cx="8548737" cy="0"/>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77617" y="3992248"/>
            <a:ext cx="8602384" cy="0"/>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18889" y="2861784"/>
            <a:ext cx="0" cy="1130464"/>
          </a:xfrm>
          <a:prstGeom prst="line">
            <a:avLst/>
          </a:prstGeom>
          <a:ln>
            <a:solidFill>
              <a:srgbClr val="213F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847416" y="2861784"/>
            <a:ext cx="0" cy="1130464"/>
          </a:xfrm>
          <a:prstGeom prst="line">
            <a:avLst/>
          </a:prstGeom>
          <a:ln>
            <a:solidFill>
              <a:srgbClr val="213F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386504" y="2861784"/>
            <a:ext cx="0" cy="1130464"/>
          </a:xfrm>
          <a:prstGeom prst="line">
            <a:avLst/>
          </a:prstGeom>
          <a:ln>
            <a:solidFill>
              <a:srgbClr val="213F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915031" y="2861784"/>
            <a:ext cx="0" cy="11304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09953" y="2861784"/>
            <a:ext cx="0" cy="1130464"/>
          </a:xfrm>
          <a:prstGeom prst="line">
            <a:avLst/>
          </a:prstGeom>
          <a:ln>
            <a:solidFill>
              <a:srgbClr val="213F99"/>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34960" y="2878704"/>
            <a:ext cx="340158"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982717" y="3565985"/>
            <a:ext cx="806631"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1000</a:t>
            </a:r>
            <a:endParaRPr lang="zh-CN" altLang="en-US" sz="2400" dirty="0">
              <a:latin typeface="Times New Roman" panose="02020603050405020304" pitchFamily="18" charset="0"/>
              <a:cs typeface="Times New Roman" panose="02020603050405020304" pitchFamily="18" charset="0"/>
            </a:endParaRPr>
          </a:p>
        </p:txBody>
      </p:sp>
      <p:cxnSp>
        <p:nvCxnSpPr>
          <p:cNvPr id="38" name="直接连接符 37"/>
          <p:cNvCxnSpPr/>
          <p:nvPr/>
        </p:nvCxnSpPr>
        <p:spPr>
          <a:xfrm>
            <a:off x="8119961" y="2861784"/>
            <a:ext cx="0" cy="1130464"/>
          </a:xfrm>
          <a:prstGeom prst="line">
            <a:avLst/>
          </a:prstGeom>
          <a:ln>
            <a:solidFill>
              <a:srgbClr val="213F99"/>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829616" y="2843302"/>
            <a:ext cx="800219"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1001</a:t>
            </a:r>
            <a:endParaRPr lang="zh-CN" altLang="en-US" sz="2400" dirty="0">
              <a:latin typeface="Times New Roman" panose="02020603050405020304" pitchFamily="18" charset="0"/>
              <a:cs typeface="Times New Roman" panose="02020603050405020304" pitchFamily="18" charset="0"/>
            </a:endParaRPr>
          </a:p>
        </p:txBody>
      </p:sp>
      <p:sp>
        <p:nvSpPr>
          <p:cNvPr id="44" name="文本框 43"/>
          <p:cNvSpPr txBox="1"/>
          <p:nvPr/>
        </p:nvSpPr>
        <p:spPr>
          <a:xfrm>
            <a:off x="2477373" y="3530583"/>
            <a:ext cx="806631"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2000</a:t>
            </a:r>
            <a:endParaRPr lang="zh-CN" altLang="en-US" sz="2400" dirty="0">
              <a:latin typeface="Times New Roman" panose="02020603050405020304" pitchFamily="18" charset="0"/>
              <a:cs typeface="Times New Roman" panose="02020603050405020304" pitchFamily="18" charset="0"/>
            </a:endParaRPr>
          </a:p>
        </p:txBody>
      </p:sp>
      <p:sp>
        <p:nvSpPr>
          <p:cNvPr id="45" name="文本框 44"/>
          <p:cNvSpPr txBox="1"/>
          <p:nvPr/>
        </p:nvSpPr>
        <p:spPr>
          <a:xfrm>
            <a:off x="3382834" y="2843302"/>
            <a:ext cx="800219" cy="461665"/>
          </a:xfrm>
          <a:prstGeom prst="rect">
            <a:avLst/>
          </a:prstGeom>
          <a:noFill/>
        </p:spPr>
        <p:txBody>
          <a:bodyPr wrap="none" rtlCol="0">
            <a:spAutoFit/>
          </a:bodyPr>
          <a:lstStyle/>
          <a:p>
            <a:r>
              <a:rPr lang="en-US" altLang="zh-CN" sz="2400" dirty="0" smtClean="0">
                <a:solidFill>
                  <a:schemeClr val="bg1"/>
                </a:solidFill>
                <a:latin typeface="Times New Roman" panose="02020603050405020304" pitchFamily="18" charset="0"/>
                <a:cs typeface="Times New Roman" panose="02020603050405020304" pitchFamily="18" charset="0"/>
              </a:rPr>
              <a:t>2001</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46" name="文本框 45"/>
          <p:cNvSpPr txBox="1"/>
          <p:nvPr/>
        </p:nvSpPr>
        <p:spPr>
          <a:xfrm>
            <a:off x="4030591" y="3530583"/>
            <a:ext cx="806631" cy="461665"/>
          </a:xfrm>
          <a:prstGeom prst="rect">
            <a:avLst/>
          </a:prstGeom>
          <a:noFill/>
        </p:spPr>
        <p:txBody>
          <a:bodyPr wrap="none" rtlCol="0">
            <a:spAutoFit/>
          </a:bodyPr>
          <a:lstStyle/>
          <a:p>
            <a:r>
              <a:rPr lang="en-US" altLang="zh-CN" sz="2400" dirty="0" smtClean="0">
                <a:solidFill>
                  <a:schemeClr val="bg1"/>
                </a:solidFill>
                <a:latin typeface="Times New Roman" panose="02020603050405020304" pitchFamily="18" charset="0"/>
                <a:cs typeface="Times New Roman" panose="02020603050405020304" pitchFamily="18" charset="0"/>
              </a:rPr>
              <a:t>3000</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47" name="文本框 46"/>
          <p:cNvSpPr txBox="1"/>
          <p:nvPr/>
        </p:nvSpPr>
        <p:spPr>
          <a:xfrm>
            <a:off x="4977755" y="2843302"/>
            <a:ext cx="800219" cy="461665"/>
          </a:xfrm>
          <a:prstGeom prst="rect">
            <a:avLst/>
          </a:prstGeom>
          <a:noFill/>
        </p:spPr>
        <p:txBody>
          <a:bodyPr wrap="none" rtlCol="0">
            <a:spAutoFit/>
          </a:bodyPr>
          <a:lstStyle/>
          <a:p>
            <a:r>
              <a:rPr lang="en-US" altLang="zh-CN" sz="2400" dirty="0" smtClean="0">
                <a:solidFill>
                  <a:schemeClr val="bg1"/>
                </a:solidFill>
                <a:latin typeface="Times New Roman" panose="02020603050405020304" pitchFamily="18" charset="0"/>
                <a:cs typeface="Times New Roman" panose="02020603050405020304" pitchFamily="18" charset="0"/>
              </a:rPr>
              <a:t>3001</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48" name="文本框 47"/>
          <p:cNvSpPr txBox="1"/>
          <p:nvPr/>
        </p:nvSpPr>
        <p:spPr>
          <a:xfrm>
            <a:off x="5625512" y="3530583"/>
            <a:ext cx="806631" cy="461665"/>
          </a:xfrm>
          <a:prstGeom prst="rect">
            <a:avLst/>
          </a:prstGeom>
          <a:noFill/>
        </p:spPr>
        <p:txBody>
          <a:bodyPr wrap="none" rtlCol="0">
            <a:spAutoFit/>
          </a:bodyPr>
          <a:lstStyle/>
          <a:p>
            <a:r>
              <a:rPr lang="en-US" altLang="zh-CN" sz="2400" dirty="0" smtClean="0">
                <a:solidFill>
                  <a:schemeClr val="bg1"/>
                </a:solidFill>
                <a:latin typeface="Times New Roman" panose="02020603050405020304" pitchFamily="18" charset="0"/>
                <a:cs typeface="Times New Roman" panose="02020603050405020304" pitchFamily="18" charset="0"/>
              </a:rPr>
              <a:t>4000</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51" name="文本框 50"/>
          <p:cNvSpPr txBox="1"/>
          <p:nvPr/>
        </p:nvSpPr>
        <p:spPr>
          <a:xfrm>
            <a:off x="6602513" y="2843302"/>
            <a:ext cx="800219"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4001</a:t>
            </a:r>
            <a:endParaRPr lang="zh-CN" altLang="en-US" sz="2400" dirty="0">
              <a:latin typeface="Times New Roman" panose="02020603050405020304" pitchFamily="18" charset="0"/>
              <a:cs typeface="Times New Roman" panose="02020603050405020304" pitchFamily="18" charset="0"/>
            </a:endParaRPr>
          </a:p>
        </p:txBody>
      </p:sp>
      <p:sp>
        <p:nvSpPr>
          <p:cNvPr id="52" name="文本框 51"/>
          <p:cNvSpPr txBox="1"/>
          <p:nvPr/>
        </p:nvSpPr>
        <p:spPr>
          <a:xfrm>
            <a:off x="7250270" y="3530583"/>
            <a:ext cx="806631"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5000</a:t>
            </a:r>
            <a:endParaRPr lang="zh-CN" altLang="en-US" sz="2400" dirty="0">
              <a:latin typeface="Times New Roman" panose="02020603050405020304" pitchFamily="18" charset="0"/>
              <a:cs typeface="Times New Roman" panose="02020603050405020304" pitchFamily="18" charset="0"/>
            </a:endParaRPr>
          </a:p>
        </p:txBody>
      </p:sp>
      <p:sp>
        <p:nvSpPr>
          <p:cNvPr id="53" name="文本框 52"/>
          <p:cNvSpPr txBox="1"/>
          <p:nvPr/>
        </p:nvSpPr>
        <p:spPr>
          <a:xfrm>
            <a:off x="8113745" y="2851522"/>
            <a:ext cx="800219"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5001</a:t>
            </a:r>
            <a:endParaRPr lang="zh-CN" altLang="en-US" sz="2400" dirty="0">
              <a:latin typeface="Times New Roman" panose="02020603050405020304" pitchFamily="18" charset="0"/>
              <a:cs typeface="Times New Roman" panose="02020603050405020304" pitchFamily="18" charset="0"/>
            </a:endParaRPr>
          </a:p>
        </p:txBody>
      </p:sp>
      <p:sp>
        <p:nvSpPr>
          <p:cNvPr id="55" name="矩形 54"/>
          <p:cNvSpPr/>
          <p:nvPr/>
        </p:nvSpPr>
        <p:spPr>
          <a:xfrm>
            <a:off x="315717" y="4119327"/>
            <a:ext cx="2871299" cy="461665"/>
          </a:xfrm>
          <a:prstGeom prst="rect">
            <a:avLst/>
          </a:prstGeom>
          <a:noFill/>
        </p:spPr>
        <p:txBody>
          <a:bodyPr wrap="none">
            <a:spAutoFit/>
          </a:bodyPr>
          <a:lstStyle/>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拥塞</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窗口</a:t>
            </a:r>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cwnd</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=5000</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 name="矩形 56"/>
          <p:cNvSpPr/>
          <p:nvPr/>
        </p:nvSpPr>
        <p:spPr>
          <a:xfrm>
            <a:off x="3731214" y="2232076"/>
            <a:ext cx="2837636" cy="461665"/>
          </a:xfrm>
          <a:prstGeom prst="rect">
            <a:avLst/>
          </a:prstGeom>
          <a:noFill/>
        </p:spPr>
        <p:txBody>
          <a:bodyPr wrap="none">
            <a:spAutoFit/>
          </a:bodyPr>
          <a:lstStyle/>
          <a:p>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接收窗口</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wnd</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=3000</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8" name="矩形 57"/>
          <p:cNvSpPr/>
          <p:nvPr/>
        </p:nvSpPr>
        <p:spPr>
          <a:xfrm>
            <a:off x="318888" y="2625504"/>
            <a:ext cx="7807289" cy="195548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1" name="矩形 40"/>
          <p:cNvSpPr/>
          <p:nvPr/>
        </p:nvSpPr>
        <p:spPr>
          <a:xfrm>
            <a:off x="99589" y="1627762"/>
            <a:ext cx="8812184"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1485804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6.1.2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传输</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层必要性</a:t>
            </a:r>
          </a:p>
        </p:txBody>
      </p:sp>
      <p:sp>
        <p:nvSpPr>
          <p:cNvPr id="17" name="Rectangle 8"/>
          <p:cNvSpPr txBox="1">
            <a:spLocks noChangeArrowheads="1"/>
          </p:cNvSpPr>
          <p:nvPr/>
        </p:nvSpPr>
        <p:spPr>
          <a:xfrm>
            <a:off x="326408" y="1608792"/>
            <a:ext cx="8345643" cy="4124206"/>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zh-CN" altLang="en-US" sz="2800" b="0" dirty="0">
                <a:solidFill>
                  <a:schemeClr val="tx1"/>
                </a:solidFill>
              </a:rPr>
              <a:t>（</a:t>
            </a:r>
            <a:r>
              <a:rPr lang="en-US" altLang="zh-CN" sz="2800" b="0" dirty="0">
                <a:solidFill>
                  <a:schemeClr val="tx1"/>
                </a:solidFill>
              </a:rPr>
              <a:t>2</a:t>
            </a:r>
            <a:r>
              <a:rPr lang="zh-CN" altLang="en-US" sz="2800" b="0" dirty="0">
                <a:solidFill>
                  <a:schemeClr val="tx1"/>
                </a:solidFill>
              </a:rPr>
              <a:t>）传输层对</a:t>
            </a:r>
            <a:r>
              <a:rPr lang="zh-CN" altLang="en-US" sz="2800" dirty="0">
                <a:solidFill>
                  <a:srgbClr val="C00000"/>
                </a:solidFill>
              </a:rPr>
              <a:t>整个报文段</a:t>
            </a:r>
            <a:r>
              <a:rPr lang="zh-CN" altLang="en-US" sz="2800" b="0" dirty="0">
                <a:solidFill>
                  <a:schemeClr val="tx1"/>
                </a:solidFill>
              </a:rPr>
              <a:t>进行差错校验和检测 </a:t>
            </a:r>
          </a:p>
          <a:p>
            <a:pPr algn="just">
              <a:lnSpc>
                <a:spcPct val="150000"/>
              </a:lnSpc>
              <a:spcBef>
                <a:spcPts val="600"/>
              </a:spcBef>
            </a:pPr>
            <a:r>
              <a:rPr lang="zh-CN" altLang="en-US" sz="2800" b="0" dirty="0">
                <a:solidFill>
                  <a:schemeClr val="tx1"/>
                </a:solidFill>
              </a:rPr>
              <a:t>为了提高传输效率，</a:t>
            </a:r>
            <a:r>
              <a:rPr lang="en-US" altLang="zh-CN" sz="2800" dirty="0">
                <a:solidFill>
                  <a:schemeClr val="tx1"/>
                </a:solidFill>
              </a:rPr>
              <a:t>IP</a:t>
            </a:r>
            <a:r>
              <a:rPr lang="zh-CN" altLang="en-US" sz="2800" dirty="0">
                <a:solidFill>
                  <a:schemeClr val="tx1"/>
                </a:solidFill>
              </a:rPr>
              <a:t>首部中的首部校验和字段</a:t>
            </a:r>
            <a:r>
              <a:rPr lang="zh-CN" altLang="en-US" sz="2800" b="0" dirty="0">
                <a:solidFill>
                  <a:schemeClr val="tx1"/>
                </a:solidFill>
              </a:rPr>
              <a:t>只检验</a:t>
            </a:r>
            <a:r>
              <a:rPr lang="en-US" altLang="zh-CN" sz="2800" b="0" dirty="0">
                <a:solidFill>
                  <a:schemeClr val="tx1"/>
                </a:solidFill>
              </a:rPr>
              <a:t>IP</a:t>
            </a:r>
            <a:r>
              <a:rPr lang="zh-CN" altLang="en-US" sz="2800" b="0" dirty="0">
                <a:solidFill>
                  <a:schemeClr val="tx1"/>
                </a:solidFill>
              </a:rPr>
              <a:t>数据报首部是否出现差错而</a:t>
            </a:r>
            <a:r>
              <a:rPr lang="zh-CN" altLang="en-US" sz="2800" dirty="0">
                <a:solidFill>
                  <a:schemeClr val="tx1"/>
                </a:solidFill>
              </a:rPr>
              <a:t>不检查数据部分</a:t>
            </a:r>
          </a:p>
          <a:p>
            <a:pPr algn="just">
              <a:lnSpc>
                <a:spcPct val="150000"/>
              </a:lnSpc>
              <a:spcBef>
                <a:spcPts val="600"/>
              </a:spcBef>
            </a:pPr>
            <a:r>
              <a:rPr lang="zh-CN" altLang="en-US" sz="2800" b="0" dirty="0">
                <a:solidFill>
                  <a:schemeClr val="tx1"/>
                </a:solidFill>
              </a:rPr>
              <a:t>传输层</a:t>
            </a:r>
            <a:r>
              <a:rPr lang="en-US" altLang="zh-CN" sz="2800" dirty="0">
                <a:solidFill>
                  <a:schemeClr val="tx1"/>
                </a:solidFill>
              </a:rPr>
              <a:t>TCP</a:t>
            </a:r>
            <a:r>
              <a:rPr lang="zh-CN" altLang="en-US" sz="2800" dirty="0">
                <a:solidFill>
                  <a:schemeClr val="tx1"/>
                </a:solidFill>
              </a:rPr>
              <a:t>和</a:t>
            </a:r>
            <a:r>
              <a:rPr lang="en-US" altLang="zh-CN" sz="2800" dirty="0">
                <a:solidFill>
                  <a:schemeClr val="tx1"/>
                </a:solidFill>
              </a:rPr>
              <a:t>UDP</a:t>
            </a:r>
            <a:r>
              <a:rPr lang="zh-CN" altLang="en-US" sz="2800" dirty="0">
                <a:solidFill>
                  <a:schemeClr val="tx1"/>
                </a:solidFill>
              </a:rPr>
              <a:t>的校验和</a:t>
            </a:r>
            <a:r>
              <a:rPr lang="zh-CN" altLang="en-US" sz="2800" b="0" dirty="0">
                <a:solidFill>
                  <a:schemeClr val="tx1"/>
                </a:solidFill>
              </a:rPr>
              <a:t>既要</a:t>
            </a:r>
            <a:r>
              <a:rPr lang="zh-CN" altLang="en-US" sz="2800" dirty="0">
                <a:solidFill>
                  <a:schemeClr val="tx1"/>
                </a:solidFill>
              </a:rPr>
              <a:t>校验首部也要校验数据部分</a:t>
            </a:r>
            <a:r>
              <a:rPr lang="zh-CN" altLang="en-US" sz="2800" b="0" dirty="0">
                <a:solidFill>
                  <a:schemeClr val="tx1"/>
                </a:solidFill>
              </a:rPr>
              <a:t>，并且只在发送端进行一次校验和计算，在接收端进行一次检测</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37" name="燕尾形 36"/>
          <p:cNvSpPr/>
          <p:nvPr/>
        </p:nvSpPr>
        <p:spPr>
          <a:xfrm>
            <a:off x="603137" y="203200"/>
            <a:ext cx="155949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8"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3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传输服务</a:t>
            </a:r>
            <a:endParaRPr lang="zh-CN" altLang="en-US" sz="1200" b="1" dirty="0">
              <a:solidFill>
                <a:schemeClr val="bg1"/>
              </a:solidFill>
            </a:endParaRPr>
          </a:p>
        </p:txBody>
      </p:sp>
      <p:sp>
        <p:nvSpPr>
          <p:cNvPr id="40"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41"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UDP</a:t>
            </a:r>
            <a:r>
              <a:rPr lang="zh-CN" altLang="en-US" sz="1200" b="1" dirty="0" smtClean="0"/>
              <a:t>协议</a:t>
            </a:r>
            <a:endParaRPr lang="zh-CN" altLang="en-US" sz="1200" b="1" dirty="0"/>
          </a:p>
        </p:txBody>
      </p:sp>
      <p:sp>
        <p:nvSpPr>
          <p:cNvPr id="18" name="Rectangle 5"/>
          <p:cNvSpPr>
            <a:spLocks noChangeArrowheads="1"/>
          </p:cNvSpPr>
          <p:nvPr/>
        </p:nvSpPr>
        <p:spPr bwMode="auto">
          <a:xfrm>
            <a:off x="0" y="843463"/>
            <a:ext cx="2730843"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差错校验</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412855232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6.4.7  TCP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应用</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19" name="燕尾形 18"/>
          <p:cNvSpPr/>
          <p:nvPr/>
        </p:nvSpPr>
        <p:spPr>
          <a:xfrm>
            <a:off x="5089585" y="233065"/>
            <a:ext cx="1307144"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0"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solidFill>
                  <a:schemeClr val="bg1"/>
                </a:solidFill>
              </a:rPr>
              <a:t>TCP</a:t>
            </a:r>
            <a:r>
              <a:rPr lang="zh-CN" altLang="en-US" sz="1200" b="1" dirty="0" smtClean="0">
                <a:solidFill>
                  <a:schemeClr val="bg1"/>
                </a:solidFill>
              </a:rPr>
              <a:t>协议</a:t>
            </a:r>
            <a:endParaRPr lang="zh-CN" altLang="en-US" sz="1200" b="1" dirty="0">
              <a:solidFill>
                <a:schemeClr val="bg1"/>
              </a:solidFill>
            </a:endParaRPr>
          </a:p>
        </p:txBody>
      </p:sp>
      <p:sp>
        <p:nvSpPr>
          <p:cNvPr id="21"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t>传输服务</a:t>
            </a:r>
          </a:p>
        </p:txBody>
      </p:sp>
      <p:sp>
        <p:nvSpPr>
          <p:cNvPr id="22"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23"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lvl="0" algn="ctr">
              <a:defRPr sz="1200" b="1">
                <a:solidFill>
                  <a:schemeClr val="tx1">
                    <a:lumMod val="50000"/>
                    <a:lumOff val="50000"/>
                  </a:schemeClr>
                </a:solidFill>
                <a:latin typeface="Impact" pitchFamily="34" charset="0"/>
                <a:ea typeface="微软雅黑" pitchFamily="34" charset="-122"/>
              </a:defRPr>
            </a:lvl1pPr>
          </a:lstStyle>
          <a:p>
            <a:r>
              <a:rPr lang="en-US" altLang="zh-CN" dirty="0"/>
              <a:t>UDP</a:t>
            </a:r>
            <a:r>
              <a:rPr lang="zh-CN" altLang="en-US" dirty="0"/>
              <a:t>协议</a:t>
            </a:r>
          </a:p>
        </p:txBody>
      </p:sp>
      <p:graphicFrame>
        <p:nvGraphicFramePr>
          <p:cNvPr id="24" name="Group 4"/>
          <p:cNvGraphicFramePr>
            <a:graphicFrameLocks/>
          </p:cNvGraphicFramePr>
          <p:nvPr>
            <p:extLst>
              <p:ext uri="{D42A27DB-BD31-4B8C-83A1-F6EECF244321}">
                <p14:modId xmlns:p14="http://schemas.microsoft.com/office/powerpoint/2010/main" val="3638951317"/>
              </p:ext>
            </p:extLst>
          </p:nvPr>
        </p:nvGraphicFramePr>
        <p:xfrm>
          <a:off x="63374" y="1886784"/>
          <a:ext cx="8678478" cy="4282758"/>
        </p:xfrm>
        <a:graphic>
          <a:graphicData uri="http://schemas.openxmlformats.org/drawingml/2006/table">
            <a:tbl>
              <a:tblPr/>
              <a:tblGrid>
                <a:gridCol w="1711105"/>
                <a:gridCol w="1460715"/>
                <a:gridCol w="1581043"/>
                <a:gridCol w="3925615"/>
              </a:tblGrid>
              <a:tr h="73342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协议名称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协议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默认端口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使用</a:t>
                      </a:r>
                      <a:r>
                        <a:rPr kumimoji="0" lang="zh-CN" altLang="zh-CN" sz="2400" b="1" i="0" u="none" strike="noStrike" cap="none" normalizeH="0" baseline="0" dirty="0" smtClean="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TCP</a:t>
                      </a:r>
                      <a:r>
                        <a:rPr kumimoji="0" lang="zh-CN" sz="2400" b="1" i="0" u="none" strike="noStrike" cap="none" normalizeH="0" baseline="0" dirty="0" smtClean="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协议原因说明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13F99"/>
                    </a:solidFill>
                  </a:tcPr>
                </a:tc>
              </a:tr>
              <a:tr h="73342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文件传输</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FTP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20</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要求保证数据传输的可靠性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远程终端接入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TELNET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要求保证字符正确传输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69988">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邮件传输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SMTP</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POP3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25</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要求保证邮件从发送方正确到达接收方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万维网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HTTP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sz="32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a:spcBef>
                          <a:spcPct val="20000"/>
                        </a:spcBef>
                        <a:buClr>
                          <a:schemeClr val="tx1"/>
                        </a:buClr>
                        <a:defRPr sz="28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spcBef>
                          <a:spcPct val="20000"/>
                        </a:spcBef>
                        <a:buClr>
                          <a:schemeClr val="accent2"/>
                        </a:buClr>
                        <a:buSzPct val="60000"/>
                        <a:buFont typeface="Wingdings" panose="05000000000000000000" pitchFamily="2" charset="2"/>
                        <a:defRPr sz="24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spcBef>
                          <a:spcPct val="20000"/>
                        </a:spcBef>
                        <a:buClr>
                          <a:schemeClr val="tx2"/>
                        </a:buClr>
                        <a:defRPr sz="2000"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spcBef>
                          <a:spcPct val="20000"/>
                        </a:spcBef>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fontAlgn="base">
                        <a:spcBef>
                          <a:spcPct val="20000"/>
                        </a:spcBef>
                        <a:spcAft>
                          <a:spcPct val="0"/>
                        </a:spcAft>
                        <a:buClr>
                          <a:schemeClr val="folHlink"/>
                        </a:buClr>
                        <a:buSzPct val="60000"/>
                        <a:buFont typeface="Wingdings" panose="05000000000000000000" pitchFamily="2" charset="2"/>
                        <a:defRPr b="1">
                          <a:solidFill>
                            <a:schemeClr val="tx1"/>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要求可靠的交换超媒体信息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751985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0" y="-1"/>
            <a:ext cx="9144000" cy="3918857"/>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6FF"/>
              </a:solidFill>
            </a:endParaRPr>
          </a:p>
        </p:txBody>
      </p:sp>
      <p:sp>
        <p:nvSpPr>
          <p:cNvPr id="119" name="标题 1"/>
          <p:cNvSpPr txBox="1">
            <a:spLocks noChangeArrowheads="1"/>
          </p:cNvSpPr>
          <p:nvPr/>
        </p:nvSpPr>
        <p:spPr>
          <a:xfrm>
            <a:off x="2201052" y="1704439"/>
            <a:ext cx="5669153" cy="1258515"/>
          </a:xfrm>
          <a:prstGeom prst="rect">
            <a:avLst/>
          </a:prstGeom>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chemeClr val="bg1"/>
                </a:solidFill>
                <a:effectLst>
                  <a:reflection blurRad="6350" stA="55000" endA="300" endPos="45500" dir="5400000" sy="-100000" algn="bl" rotWithShape="0"/>
                </a:effectLst>
                <a:latin typeface="Broadway" pitchFamily="82" charset="0"/>
                <a:sym typeface="Impact" pitchFamily="34" charset="0"/>
              </a:rPr>
              <a:t>Thank </a:t>
            </a:r>
            <a:r>
              <a:rPr lang="en-US" altLang="zh-CN" sz="7200" dirty="0" smtClean="0">
                <a:solidFill>
                  <a:schemeClr val="bg1"/>
                </a:solidFill>
                <a:effectLst>
                  <a:reflection blurRad="6350" stA="55000" endA="300" endPos="45500" dir="5400000" sy="-100000" algn="bl" rotWithShape="0"/>
                </a:effectLst>
                <a:latin typeface="Broadway" pitchFamily="82" charset="0"/>
                <a:sym typeface="Impact" pitchFamily="34" charset="0"/>
              </a:rPr>
              <a:t>You</a:t>
            </a:r>
            <a:endParaRPr lang="zh-CN" altLang="en-US" sz="3200" dirty="0">
              <a:solidFill>
                <a:schemeClr val="bg1"/>
              </a:solidFill>
              <a:effectLst>
                <a:reflection blurRad="6350" stA="55000" endA="300" endPos="45500" dir="5400000" sy="-100000" algn="bl" rotWithShape="0"/>
              </a:effectLst>
              <a:latin typeface="Broadway" pitchFamily="82" charset="0"/>
            </a:endParaRPr>
          </a:p>
        </p:txBody>
      </p:sp>
      <p:sp>
        <p:nvSpPr>
          <p:cNvPr id="120" name="矩形 119"/>
          <p:cNvSpPr/>
          <p:nvPr/>
        </p:nvSpPr>
        <p:spPr>
          <a:xfrm>
            <a:off x="3281848" y="5117123"/>
            <a:ext cx="3446777" cy="400110"/>
          </a:xfrm>
          <a:prstGeom prst="rect">
            <a:avLst/>
          </a:prstGeom>
        </p:spPr>
        <p:txBody>
          <a:bodyPr wrap="none">
            <a:spAutoFit/>
          </a:bodyPr>
          <a:lstStyle/>
          <a:p>
            <a:pPr eaLnBrk="1" hangingPunct="1">
              <a:defRPr/>
            </a:pPr>
            <a:r>
              <a:rPr lang="zh-CN" altLang="en-US" sz="2000" b="1" spc="300" dirty="0" smtClean="0">
                <a:solidFill>
                  <a:schemeClr val="tx1">
                    <a:lumMod val="75000"/>
                    <a:lumOff val="25000"/>
                  </a:schemeClr>
                </a:solidFill>
                <a:latin typeface="方正正黑简体" panose="02000000000000000000" pitchFamily="2" charset="-122"/>
                <a:ea typeface="方正正黑简体" panose="02000000000000000000" pitchFamily="2" charset="-122"/>
              </a:rPr>
              <a:t>南京邮电大学计算机学院</a:t>
            </a:r>
          </a:p>
        </p:txBody>
      </p:sp>
      <p:sp>
        <p:nvSpPr>
          <p:cNvPr id="121" name="矩形 120"/>
          <p:cNvSpPr/>
          <p:nvPr/>
        </p:nvSpPr>
        <p:spPr>
          <a:xfrm>
            <a:off x="3239602" y="5498050"/>
            <a:ext cx="3474028" cy="307777"/>
          </a:xfrm>
          <a:prstGeom prst="rect">
            <a:avLst/>
          </a:prstGeom>
        </p:spPr>
        <p:txBody>
          <a:bodyPr wrap="none">
            <a:spAutoFit/>
          </a:bodyPr>
          <a:lstStyle/>
          <a:p>
            <a:pPr algn="dist" eaLnBrk="1" hangingPunct="1">
              <a:defRPr/>
            </a:pPr>
            <a:r>
              <a:rPr lang="zh-CN" altLang="en-US" sz="1400" b="0" dirty="0" smtClean="0">
                <a:solidFill>
                  <a:schemeClr val="tx1">
                    <a:lumMod val="75000"/>
                    <a:lumOff val="25000"/>
                  </a:schemeClr>
                </a:solidFill>
                <a:latin typeface="方正正黑简体" panose="02000000000000000000" pitchFamily="2" charset="-122"/>
                <a:ea typeface="方正正黑简体" panose="02000000000000000000" pitchFamily="2" charset="-122"/>
              </a:rPr>
              <a:t>“计算机通信与网络”    国家精品课程组</a:t>
            </a:r>
          </a:p>
        </p:txBody>
      </p:sp>
      <p:cxnSp>
        <p:nvCxnSpPr>
          <p:cNvPr id="122" name="直接连接符 121"/>
          <p:cNvCxnSpPr/>
          <p:nvPr/>
        </p:nvCxnSpPr>
        <p:spPr>
          <a:xfrm flipH="1">
            <a:off x="3379589" y="5877835"/>
            <a:ext cx="315605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3379589" y="5013458"/>
            <a:ext cx="315605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4" name="矩形 123"/>
          <p:cNvSpPr/>
          <p:nvPr/>
        </p:nvSpPr>
        <p:spPr>
          <a:xfrm>
            <a:off x="3348057" y="4561946"/>
            <a:ext cx="3194058" cy="307777"/>
          </a:xfrm>
          <a:prstGeom prst="rect">
            <a:avLst/>
          </a:prstGeom>
        </p:spPr>
        <p:txBody>
          <a:bodyPr wrap="square">
            <a:spAutoFit/>
          </a:bodyPr>
          <a:lstStyle/>
          <a:p>
            <a:pPr algn="dist" eaLnBrk="1" hangingPunct="1">
              <a:defRPr/>
            </a:pPr>
            <a:r>
              <a:rPr lang="en-US" altLang="zh-CN" sz="1400" b="1" dirty="0" smtClean="0">
                <a:solidFill>
                  <a:schemeClr val="tx1">
                    <a:lumMod val="75000"/>
                    <a:lumOff val="25000"/>
                  </a:schemeClr>
                </a:solidFill>
                <a:latin typeface="方正正黑简体" panose="02000000000000000000" pitchFamily="2" charset="-122"/>
                <a:ea typeface="方正正黑简体" panose="02000000000000000000" pitchFamily="2" charset="-122"/>
              </a:rPr>
              <a:t>Have A Nice Day</a:t>
            </a:r>
            <a:endParaRPr lang="zh-CN" altLang="en-US" sz="1400" b="1" dirty="0" smtClean="0">
              <a:solidFill>
                <a:schemeClr val="tx1">
                  <a:lumMod val="75000"/>
                  <a:lumOff val="25000"/>
                </a:schemeClr>
              </a:solidFill>
              <a:latin typeface="方正正黑简体" panose="02000000000000000000" pitchFamily="2" charset="-122"/>
              <a:ea typeface="方正正黑简体" panose="02000000000000000000" pitchFamily="2"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1.40552E-7 -1.19861 L 1.40552E-7 2.59259E-6 L 0.00039 -0.12153 L 1.40552E-7 2.59259E-6 " pathEditMode="relative" rAng="0" ptsTypes="AAAA">
                                      <p:cBhvr>
                                        <p:cTn id="8" dur="600" fill="hold"/>
                                        <p:tgtEl>
                                          <p:spTgt spid="119"/>
                                        </p:tgtEl>
                                        <p:attrNameLst>
                                          <p:attrName>ppt_x</p:attrName>
                                          <p:attrName>ppt_y</p:attrName>
                                        </p:attrNameLst>
                                      </p:cBhvr>
                                      <p:rCtr x="13" y="599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1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6.1.2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传输</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层必要性</a:t>
            </a:r>
          </a:p>
        </p:txBody>
      </p:sp>
      <p:sp>
        <p:nvSpPr>
          <p:cNvPr id="17" name="Rectangle 8"/>
          <p:cNvSpPr txBox="1">
            <a:spLocks noChangeArrowheads="1"/>
          </p:cNvSpPr>
          <p:nvPr/>
        </p:nvSpPr>
        <p:spPr>
          <a:xfrm>
            <a:off x="326408" y="1608792"/>
            <a:ext cx="8345643" cy="4770537"/>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lnSpc>
                <a:spcPct val="150000"/>
              </a:lnSpc>
              <a:spcBef>
                <a:spcPts val="600"/>
              </a:spcBef>
            </a:pPr>
            <a:r>
              <a:rPr lang="zh-CN" altLang="en-US" sz="2800" b="0" dirty="0">
                <a:solidFill>
                  <a:schemeClr val="tx1"/>
                </a:solidFill>
              </a:rPr>
              <a:t>（</a:t>
            </a:r>
            <a:r>
              <a:rPr lang="en-US" altLang="zh-CN" sz="2800" b="0" dirty="0">
                <a:solidFill>
                  <a:schemeClr val="tx1"/>
                </a:solidFill>
              </a:rPr>
              <a:t>3</a:t>
            </a:r>
            <a:r>
              <a:rPr lang="zh-CN" altLang="en-US" sz="2800" b="0" dirty="0">
                <a:solidFill>
                  <a:schemeClr val="tx1"/>
                </a:solidFill>
              </a:rPr>
              <a:t>）根据应用的不同，传输层需要执行不同的传输协议来</a:t>
            </a:r>
            <a:r>
              <a:rPr lang="zh-CN" altLang="en-US" sz="2800" b="0" dirty="0" smtClean="0">
                <a:solidFill>
                  <a:schemeClr val="tx1"/>
                </a:solidFill>
              </a:rPr>
              <a:t>提供合理的</a:t>
            </a:r>
            <a:r>
              <a:rPr lang="zh-CN" altLang="en-US" sz="2800" b="0" dirty="0">
                <a:solidFill>
                  <a:schemeClr val="tx1"/>
                </a:solidFill>
              </a:rPr>
              <a:t>传输服务 </a:t>
            </a:r>
          </a:p>
          <a:p>
            <a:pPr algn="just">
              <a:lnSpc>
                <a:spcPct val="150000"/>
              </a:lnSpc>
              <a:spcBef>
                <a:spcPts val="600"/>
              </a:spcBef>
            </a:pPr>
            <a:r>
              <a:rPr lang="zh-CN" altLang="en-US" sz="2800" b="0" dirty="0">
                <a:solidFill>
                  <a:schemeClr val="tx1"/>
                </a:solidFill>
              </a:rPr>
              <a:t>当传输层采用面向连接的协议（如</a:t>
            </a:r>
            <a:r>
              <a:rPr lang="en-US" altLang="zh-CN" sz="2800" b="0" dirty="0">
                <a:solidFill>
                  <a:schemeClr val="tx1"/>
                </a:solidFill>
              </a:rPr>
              <a:t>TCP</a:t>
            </a:r>
            <a:r>
              <a:rPr lang="zh-CN" altLang="en-US" sz="2800" b="0" dirty="0">
                <a:solidFill>
                  <a:schemeClr val="tx1"/>
                </a:solidFill>
              </a:rPr>
              <a:t>）时，它为应用进程在传输实体间建立一条全双工的</a:t>
            </a:r>
            <a:r>
              <a:rPr lang="zh-CN" altLang="en-US" sz="2800" dirty="0">
                <a:solidFill>
                  <a:schemeClr val="tx1"/>
                </a:solidFill>
              </a:rPr>
              <a:t>可靠逻辑信道</a:t>
            </a:r>
            <a:r>
              <a:rPr lang="zh-CN" altLang="en-US" sz="2800" b="0" dirty="0">
                <a:solidFill>
                  <a:schemeClr val="tx1"/>
                </a:solidFill>
              </a:rPr>
              <a:t>，尽管下面的网络可能是不可靠的（如</a:t>
            </a:r>
            <a:r>
              <a:rPr lang="en-US" altLang="zh-CN" sz="2800" b="0" dirty="0" smtClean="0">
                <a:solidFill>
                  <a:schemeClr val="tx1"/>
                </a:solidFill>
              </a:rPr>
              <a:t>IP</a:t>
            </a:r>
            <a:r>
              <a:rPr lang="zh-CN" altLang="en-US" sz="2800" b="0" dirty="0" smtClean="0">
                <a:solidFill>
                  <a:schemeClr val="tx1"/>
                </a:solidFill>
              </a:rPr>
              <a:t>网络</a:t>
            </a:r>
            <a:r>
              <a:rPr lang="zh-CN" altLang="en-US" sz="2800" b="0" dirty="0">
                <a:solidFill>
                  <a:schemeClr val="tx1"/>
                </a:solidFill>
              </a:rPr>
              <a:t>）。</a:t>
            </a:r>
          </a:p>
          <a:p>
            <a:pPr algn="just">
              <a:lnSpc>
                <a:spcPct val="150000"/>
              </a:lnSpc>
              <a:spcBef>
                <a:spcPts val="600"/>
              </a:spcBef>
            </a:pPr>
            <a:r>
              <a:rPr lang="zh-CN" altLang="en-US" sz="2800" b="0" dirty="0">
                <a:solidFill>
                  <a:schemeClr val="tx1"/>
                </a:solidFill>
              </a:rPr>
              <a:t>当传输层采用如</a:t>
            </a:r>
            <a:r>
              <a:rPr lang="en-US" altLang="zh-CN" sz="2800" b="0" dirty="0" smtClean="0">
                <a:solidFill>
                  <a:schemeClr val="tx1"/>
                </a:solidFill>
              </a:rPr>
              <a:t>UDP</a:t>
            </a:r>
            <a:r>
              <a:rPr lang="zh-CN" altLang="en-US" sz="2800" b="0" dirty="0" smtClean="0">
                <a:solidFill>
                  <a:schemeClr val="tx1"/>
                </a:solidFill>
              </a:rPr>
              <a:t>无</a:t>
            </a:r>
            <a:r>
              <a:rPr lang="zh-CN" altLang="en-US" sz="2800" b="0" dirty="0">
                <a:solidFill>
                  <a:schemeClr val="tx1"/>
                </a:solidFill>
              </a:rPr>
              <a:t>连接协议时，这种</a:t>
            </a:r>
            <a:r>
              <a:rPr lang="zh-CN" altLang="en-US" sz="2800" dirty="0">
                <a:solidFill>
                  <a:schemeClr val="tx1"/>
                </a:solidFill>
              </a:rPr>
              <a:t>逻辑信道是不可靠的</a:t>
            </a:r>
            <a:r>
              <a:rPr lang="zh-CN" altLang="en-US" sz="2800" b="0" dirty="0">
                <a:solidFill>
                  <a:schemeClr val="tx1"/>
                </a:solidFill>
              </a:rPr>
              <a:t>。 </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37" name="燕尾形 36"/>
          <p:cNvSpPr/>
          <p:nvPr/>
        </p:nvSpPr>
        <p:spPr>
          <a:xfrm>
            <a:off x="603137" y="203200"/>
            <a:ext cx="155949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8" name="TextBox 5"/>
          <p:cNvSpPr txBox="1"/>
          <p:nvPr/>
        </p:nvSpPr>
        <p:spPr>
          <a:xfrm>
            <a:off x="5034977"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TCP</a:t>
            </a:r>
            <a:r>
              <a:rPr lang="zh-CN" altLang="en-US" sz="1200" b="1" dirty="0" smtClean="0"/>
              <a:t>协议</a:t>
            </a:r>
            <a:endParaRPr lang="zh-CN" altLang="en-US" sz="1200" b="1" dirty="0"/>
          </a:p>
        </p:txBody>
      </p:sp>
      <p:sp>
        <p:nvSpPr>
          <p:cNvPr id="39" name="TextBox 6"/>
          <p:cNvSpPr txBox="1"/>
          <p:nvPr/>
        </p:nvSpPr>
        <p:spPr>
          <a:xfrm>
            <a:off x="694070"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传输服务</a:t>
            </a:r>
            <a:endParaRPr lang="zh-CN" altLang="en-US" sz="1200" b="1" dirty="0">
              <a:solidFill>
                <a:schemeClr val="bg1"/>
              </a:solidFill>
            </a:endParaRPr>
          </a:p>
        </p:txBody>
      </p:sp>
      <p:sp>
        <p:nvSpPr>
          <p:cNvPr id="40" name="TextBox 10"/>
          <p:cNvSpPr txBox="1"/>
          <p:nvPr/>
        </p:nvSpPr>
        <p:spPr>
          <a:xfrm>
            <a:off x="2291453"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传输层编址</a:t>
            </a:r>
            <a:endParaRPr lang="zh-CN" altLang="en-US" sz="1200" b="1" dirty="0"/>
          </a:p>
        </p:txBody>
      </p:sp>
      <p:sp>
        <p:nvSpPr>
          <p:cNvPr id="41" name="TextBox 11"/>
          <p:cNvSpPr txBox="1"/>
          <p:nvPr/>
        </p:nvSpPr>
        <p:spPr>
          <a:xfrm>
            <a:off x="3690519" y="29410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en-US" altLang="zh-CN" sz="1200" b="1" dirty="0" smtClean="0"/>
              <a:t>UDP</a:t>
            </a:r>
            <a:r>
              <a:rPr lang="zh-CN" altLang="en-US" sz="1200" b="1" dirty="0" smtClean="0"/>
              <a:t>协议</a:t>
            </a:r>
            <a:endParaRPr lang="zh-CN" altLang="en-US" sz="1200" b="1" dirty="0"/>
          </a:p>
        </p:txBody>
      </p:sp>
      <p:sp>
        <p:nvSpPr>
          <p:cNvPr id="18" name="Rectangle 5"/>
          <p:cNvSpPr>
            <a:spLocks noChangeArrowheads="1"/>
          </p:cNvSpPr>
          <p:nvPr/>
        </p:nvSpPr>
        <p:spPr bwMode="auto">
          <a:xfrm>
            <a:off x="0" y="843463"/>
            <a:ext cx="2730843"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传输层协议</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205653" y="1627762"/>
            <a:ext cx="8706119" cy="4653246"/>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3202843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1287</TotalTime>
  <Words>5773</Words>
  <Application>Microsoft Office PowerPoint</Application>
  <PresentationFormat>全屏显示(4:3)</PresentationFormat>
  <Paragraphs>1369</Paragraphs>
  <Slides>81</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99" baseType="lpstr">
      <vt:lpstr>Adobe 宋体 Std L</vt:lpstr>
      <vt:lpstr>Arial Unicode MS</vt:lpstr>
      <vt:lpstr>맑은 고딕</vt:lpstr>
      <vt:lpstr>方正正黑简体</vt:lpstr>
      <vt:lpstr>方正正中黑简体</vt:lpstr>
      <vt:lpstr>黑体</vt:lpstr>
      <vt:lpstr>宋体</vt:lpstr>
      <vt:lpstr>微软雅黑</vt:lpstr>
      <vt:lpstr>Agency FB</vt:lpstr>
      <vt:lpstr>Arial</vt:lpstr>
      <vt:lpstr>Broadway</vt:lpstr>
      <vt:lpstr>Calibri</vt:lpstr>
      <vt:lpstr>Calibri Light</vt:lpstr>
      <vt:lpstr>Impact</vt:lpstr>
      <vt:lpstr>Times New Roman</vt:lpstr>
      <vt:lpstr>Wingdings</vt:lpstr>
      <vt:lpstr>Office 主题</vt:lpstr>
      <vt:lpstr>Microsoft Visio 2000/2002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byLC</dc:creator>
  <cp:lastModifiedBy>peng li</cp:lastModifiedBy>
  <cp:revision>357</cp:revision>
  <dcterms:created xsi:type="dcterms:W3CDTF">2016-01-19T03:03:11Z</dcterms:created>
  <dcterms:modified xsi:type="dcterms:W3CDTF">2016-02-18T14:08:21Z</dcterms:modified>
</cp:coreProperties>
</file>