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177" r:id="rId5"/>
  </p:sldMasterIdLst>
  <p:notesMasterIdLst>
    <p:notesMasterId r:id="rId28"/>
  </p:notesMasterIdLst>
  <p:handoutMasterIdLst>
    <p:handoutMasterId r:id="rId29"/>
  </p:handoutMasterIdLst>
  <p:sldIdLst>
    <p:sldId id="283" r:id="rId6"/>
    <p:sldId id="264" r:id="rId7"/>
    <p:sldId id="267" r:id="rId8"/>
    <p:sldId id="285" r:id="rId9"/>
    <p:sldId id="286" r:id="rId10"/>
    <p:sldId id="287" r:id="rId11"/>
    <p:sldId id="270" r:id="rId12"/>
    <p:sldId id="279" r:id="rId13"/>
    <p:sldId id="271" r:id="rId14"/>
    <p:sldId id="272" r:id="rId15"/>
    <p:sldId id="274" r:id="rId16"/>
    <p:sldId id="276" r:id="rId17"/>
    <p:sldId id="275" r:id="rId18"/>
    <p:sldId id="289" r:id="rId19"/>
    <p:sldId id="291" r:id="rId20"/>
    <p:sldId id="290" r:id="rId21"/>
    <p:sldId id="288" r:id="rId22"/>
    <p:sldId id="277" r:id="rId23"/>
    <p:sldId id="268" r:id="rId24"/>
    <p:sldId id="292" r:id="rId25"/>
    <p:sldId id="294" r:id="rId26"/>
    <p:sldId id="284" r:id="rId2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18ECC4-6DAC-46EB-A4D7-F444844EA491}">
          <p14:sldIdLst>
            <p14:sldId id="283"/>
            <p14:sldId id="264"/>
            <p14:sldId id="267"/>
            <p14:sldId id="285"/>
            <p14:sldId id="286"/>
            <p14:sldId id="287"/>
            <p14:sldId id="270"/>
            <p14:sldId id="279"/>
            <p14:sldId id="271"/>
            <p14:sldId id="272"/>
            <p14:sldId id="274"/>
            <p14:sldId id="276"/>
            <p14:sldId id="275"/>
            <p14:sldId id="289"/>
            <p14:sldId id="291"/>
            <p14:sldId id="290"/>
            <p14:sldId id="288"/>
            <p14:sldId id="277"/>
            <p14:sldId id="268"/>
            <p14:sldId id="292"/>
            <p14:sldId id="294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97F"/>
    <a:srgbClr val="9B4F96"/>
    <a:srgbClr val="A5397D"/>
    <a:srgbClr val="505050"/>
    <a:srgbClr val="4DAB88"/>
    <a:srgbClr val="417B6A"/>
    <a:srgbClr val="9F568D"/>
    <a:srgbClr val="4A304F"/>
    <a:srgbClr val="5C2D91"/>
    <a:srgbClr val="001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8" autoAdjust="0"/>
    <p:restoredTop sz="80147" autoAdjust="0"/>
  </p:normalViewPr>
  <p:slideViewPr>
    <p:cSldViewPr>
      <p:cViewPr varScale="1">
        <p:scale>
          <a:sx n="71" d="100"/>
          <a:sy n="71" d="100"/>
        </p:scale>
        <p:origin x="1050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324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C0668-F1D3-4298-A05C-4A858F03D7BF}" type="datetime8">
              <a:rPr lang="en-US" smtClean="0">
                <a:latin typeface="Segoe UI" pitchFamily="34" charset="0"/>
              </a:rPr>
              <a:t>11/j/aa 7:53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AEE4CA52-5E5C-4954-9A88-88781D912DF9}" type="datetime8">
              <a:rPr lang="en-US" smtClean="0"/>
              <a:t>11/j/aa 7:53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.NET</a:t>
            </a:r>
            <a:r>
              <a:rPr lang="fr-FR" baseline="0" dirty="0" smtClean="0"/>
              <a:t> 2015 : « vague »</a:t>
            </a:r>
          </a:p>
          <a:p>
            <a:pPr marL="388712" lvl="1" indent="-171450">
              <a:buFontTx/>
              <a:buChar char="-"/>
            </a:pPr>
            <a:r>
              <a:rPr lang="fr-FR" dirty="0" smtClean="0"/>
              <a:t>Framework</a:t>
            </a:r>
            <a:r>
              <a:rPr lang="fr-FR" baseline="0" dirty="0" smtClean="0"/>
              <a:t> 4.6 : évolution naturelle mineure (200 Mo)</a:t>
            </a:r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.NET Core 5 : nouvelle base, pour un </a:t>
            </a:r>
            <a:r>
              <a:rPr lang="fr-FR" baseline="0" dirty="0" err="1" smtClean="0"/>
              <a:t>framework</a:t>
            </a:r>
            <a:r>
              <a:rPr lang="fr-FR" baseline="0" dirty="0" smtClean="0"/>
              <a:t> open source, cross </a:t>
            </a:r>
            <a:r>
              <a:rPr lang="fr-FR" baseline="0" dirty="0" err="1" smtClean="0"/>
              <a:t>platform</a:t>
            </a:r>
            <a:r>
              <a:rPr lang="fr-FR" baseline="0" dirty="0" smtClean="0"/>
              <a:t>, modulaire, … (11 Mo)</a:t>
            </a:r>
            <a:endParaRPr lang="fr-FR" baseline="0" dirty="0"/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Pour la partie serveur qui nous intéresse 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Un certain nombre d’outils communs, comme le compilateur </a:t>
            </a:r>
            <a:r>
              <a:rPr lang="fr-FR" baseline="0" dirty="0" err="1" smtClean="0"/>
              <a:t>Roslyn</a:t>
            </a:r>
            <a:r>
              <a:rPr lang="fr-FR" baseline="0" dirty="0" smtClean="0"/>
              <a:t>, les </a:t>
            </a:r>
            <a:r>
              <a:rPr lang="fr-FR" baseline="0" dirty="0" err="1" smtClean="0"/>
              <a:t>languages</a:t>
            </a:r>
            <a:r>
              <a:rPr lang="fr-FR" baseline="0" dirty="0" smtClean="0"/>
              <a:t>, le JIT, le gestionnaire de package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Open Source sur GitHub/Net, via la .NET </a:t>
            </a:r>
            <a:r>
              <a:rPr lang="fr-FR" baseline="0" dirty="0" err="1" smtClean="0"/>
              <a:t>Foundation</a:t>
            </a:r>
            <a:r>
              <a:rPr lang="fr-FR" baseline="0" dirty="0" smtClean="0"/>
              <a:t>. Go Fork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Présence de ASP.NET 4,6, contenant la nouvelle version de </a:t>
            </a:r>
            <a:r>
              <a:rPr lang="fr-FR" baseline="0" dirty="0" err="1" smtClean="0"/>
              <a:t>WebForms</a:t>
            </a:r>
            <a:r>
              <a:rPr lang="fr-FR" baseline="0" dirty="0" smtClean="0"/>
              <a:t> (HTTP/2, support de </a:t>
            </a:r>
            <a:r>
              <a:rPr lang="fr-FR" baseline="0" dirty="0" err="1" smtClean="0"/>
              <a:t>Roslyn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Async</a:t>
            </a:r>
            <a:r>
              <a:rPr lang="fr-FR" baseline="0" dirty="0" smtClean="0"/>
              <a:t> Model Binding)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11/j/aa 7:53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01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Via </a:t>
            </a:r>
            <a:r>
              <a:rPr lang="fr-FR" dirty="0" err="1" smtClean="0"/>
              <a:t>Putty</a:t>
            </a:r>
            <a:r>
              <a:rPr lang="fr-FR" dirty="0" smtClean="0"/>
              <a:t>, en SSH, sur benjatdocker.cloudapp.net</a:t>
            </a:r>
          </a:p>
          <a:p>
            <a:endParaRPr lang="fr-FR" dirty="0" smtClean="0"/>
          </a:p>
          <a:p>
            <a:r>
              <a:rPr lang="fr-FR" dirty="0" smtClean="0"/>
              <a:t>docker info</a:t>
            </a:r>
          </a:p>
          <a:p>
            <a:r>
              <a:rPr lang="fr-FR" dirty="0" smtClean="0"/>
              <a:t>git clone https://github.com/jcorioland/AspNet5Programmez.git</a:t>
            </a:r>
          </a:p>
          <a:p>
            <a:r>
              <a:rPr lang="fr-FR" dirty="0" smtClean="0"/>
              <a:t>Naviguez dans </a:t>
            </a:r>
            <a:r>
              <a:rPr lang="fr-FR" sz="900" kern="1200" dirty="0" err="1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AspNetDockerProgrammez</a:t>
            </a:r>
            <a:r>
              <a:rPr lang="fr-FR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/</a:t>
            </a:r>
            <a:r>
              <a:rPr lang="fr-FR" sz="900" kern="1200" dirty="0" err="1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src</a:t>
            </a:r>
            <a:endParaRPr lang="fr-FR" sz="900" kern="1200" dirty="0" smtClean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fr-FR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cat </a:t>
            </a:r>
            <a:r>
              <a:rPr lang="fr-FR" sz="900" kern="1200" dirty="0" err="1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Dockerfile</a:t>
            </a:r>
            <a:endParaRPr lang="fr-FR" sz="900" kern="1200" dirty="0" smtClean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fr-FR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docker </a:t>
            </a:r>
            <a:r>
              <a:rPr lang="fr-FR" sz="900" kern="1200" dirty="0" err="1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build</a:t>
            </a:r>
            <a:r>
              <a:rPr lang="fr-FR" sz="90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-</a:t>
            </a:r>
            <a:r>
              <a:rPr lang="fr-FR" sz="900" i="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 "</a:t>
            </a:r>
            <a:r>
              <a:rPr lang="fr-FR" sz="900" i="0" kern="1200" dirty="0" err="1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monimage</a:t>
            </a:r>
            <a:r>
              <a:rPr lang="fr-FR" sz="900" i="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" .</a:t>
            </a:r>
          </a:p>
          <a:p>
            <a:r>
              <a:rPr lang="fr-FR" sz="900" i="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docker images</a:t>
            </a:r>
          </a:p>
          <a:p>
            <a:r>
              <a:rPr lang="fr-FR" sz="900" i="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docker </a:t>
            </a:r>
            <a:r>
              <a:rPr lang="fr-FR" sz="900" i="0" kern="1200" dirty="0" err="1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</a:t>
            </a:r>
            <a:r>
              <a:rPr lang="fr-FR" sz="900" i="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--</a:t>
            </a:r>
            <a:r>
              <a:rPr lang="fr-FR" sz="900" i="0" kern="1200" dirty="0" err="1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name</a:t>
            </a:r>
            <a:r>
              <a:rPr lang="fr-FR" sz="900" i="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"</a:t>
            </a:r>
            <a:r>
              <a:rPr lang="fr-FR" sz="900" i="0" kern="1200" dirty="0" err="1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monContainer</a:t>
            </a:r>
            <a:r>
              <a:rPr lang="fr-FR" sz="900" i="0" kern="120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" -d </a:t>
            </a:r>
            <a:r>
              <a:rPr lang="fr-FR" sz="900" i="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-p 80:5004 </a:t>
            </a:r>
            <a:r>
              <a:rPr lang="fr-FR" sz="900" i="0" kern="1200" dirty="0" err="1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monimage</a:t>
            </a:r>
            <a:endParaRPr lang="fr-FR" sz="900" i="0" kern="1200" dirty="0" smtClean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fr-FR" sz="900" i="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Naviguer sur </a:t>
            </a:r>
            <a:r>
              <a:rPr lang="fr-FR" dirty="0" smtClean="0"/>
              <a:t>benjatdocker.cloudapp.net</a:t>
            </a:r>
          </a:p>
          <a:p>
            <a:r>
              <a:rPr lang="fr-FR" sz="900" i="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docker stop "</a:t>
            </a:r>
            <a:r>
              <a:rPr lang="fr-FR" sz="900" i="0" kern="1200" dirty="0" err="1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monContainer</a:t>
            </a:r>
            <a:r>
              <a:rPr lang="fr-FR" sz="900" i="0" kern="1200" dirty="0" smtClean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"</a:t>
            </a:r>
            <a:endParaRPr lang="fr-FR" i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11/j/aa 7:53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781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Dear CTO, you have 2 choices: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If you're happy today, ignore it and continue with ASP.NET 4.6.</a:t>
            </a:r>
            <a:br>
              <a:rPr lang="en-US" dirty="0" smtClean="0"/>
            </a:br>
            <a:r>
              <a:rPr lang="en-US" dirty="0" smtClean="0"/>
              <a:t>Il</a:t>
            </a:r>
            <a:r>
              <a:rPr lang="en-US" baseline="0" dirty="0" smtClean="0"/>
              <a:t> y a </a:t>
            </a:r>
            <a:r>
              <a:rPr lang="en-US" baseline="0" dirty="0" err="1" smtClean="0"/>
              <a:t>même</a:t>
            </a:r>
            <a:r>
              <a:rPr lang="en-US" baseline="0" dirty="0" smtClean="0"/>
              <a:t> des ameliorations </a:t>
            </a:r>
            <a:r>
              <a:rPr lang="en-US" baseline="0" dirty="0" err="1" smtClean="0"/>
              <a:t>récentes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ASP.NET 4.6 qui </a:t>
            </a:r>
            <a:r>
              <a:rPr lang="en-US" baseline="0" dirty="0" err="1" smtClean="0"/>
              <a:t>n’est</a:t>
            </a:r>
            <a:r>
              <a:rPr lang="en-US" baseline="0" dirty="0" smtClean="0"/>
              <a:t> pas mort :</a:t>
            </a:r>
          </a:p>
          <a:p>
            <a:pPr marL="388712" lvl="1" indent="-171450">
              <a:buFontTx/>
              <a:buChar char="-"/>
            </a:pPr>
            <a:r>
              <a:rPr lang="en-US" baseline="0" dirty="0" smtClean="0"/>
              <a:t>Model Binding </a:t>
            </a:r>
            <a:r>
              <a:rPr lang="en-US" baseline="0" dirty="0" err="1" smtClean="0"/>
              <a:t>Asynchrone</a:t>
            </a:r>
            <a:endParaRPr lang="en-US" baseline="0" dirty="0" smtClean="0"/>
          </a:p>
          <a:p>
            <a:pPr marL="388712" lvl="1" indent="-171450">
              <a:buFontTx/>
              <a:buChar char="-"/>
            </a:pPr>
            <a:r>
              <a:rPr lang="en-US" baseline="0" dirty="0" smtClean="0"/>
              <a:t>HTTP 2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Embrace ASP.NET 5, get the benefits, but don't expect full backward compatibility</a:t>
            </a:r>
          </a:p>
          <a:p>
            <a:pPr marL="388712" lvl="1" indent="-171450">
              <a:buFontTx/>
              <a:buChar char="-"/>
            </a:pPr>
            <a:r>
              <a:rPr lang="fr-FR" dirty="0" smtClean="0"/>
              <a:t>Certaines fonctionnalités n’ont pas été portées et ne le seront pas</a:t>
            </a:r>
          </a:p>
          <a:p>
            <a:pPr marL="388712" lvl="1" indent="-171450">
              <a:buFontTx/>
              <a:buChar char="-"/>
            </a:pPr>
            <a:r>
              <a:rPr lang="fr-FR" dirty="0" smtClean="0"/>
              <a:t>Il faudra du temps</a:t>
            </a:r>
            <a:r>
              <a:rPr lang="fr-FR" baseline="0" dirty="0" smtClean="0"/>
              <a:t> pour que toutes les librairies externes soient disponibles</a:t>
            </a: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11/j/aa 7:53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Voici les différentes ressources que Microsoft met à votre disposition pour démarrer sur Azure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Pour tous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150 € de crédits cloud offerts pendant un mois, sans engagement puisqu’ensuite vous ne payez qu’en fonction de ce que vous consommez.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Pour les start-ups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Bizspark : si vous êtes une startup d’au moins 5 ans et qui fait moins d’un million de dollars de CA par an, vous pouvez bénéficiez du programme Bizspark. Cela vous donne accès, entre autres, à 115 € par mois de crédit Azure pour 5 comptes pendant 3 ans, soit 4175 € de ressources.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Bizspark Plus : si vous faites partie de l’un de nos incubateur partenaire, vous pouvez passer en </a:t>
            </a:r>
            <a:r>
              <a:rPr lang="fr-FR" baseline="0" dirty="0" err="1" smtClean="0"/>
              <a:t>BizSpark</a:t>
            </a:r>
            <a:r>
              <a:rPr lang="fr-FR" baseline="0" dirty="0" smtClean="0"/>
              <a:t> Plus et obtenir 120 000 € de ressources Azure sur 1 an.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Pour les abonnées MSDN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Votre abonnement MSDN vous permet de bénéficier jusqu’à 115 € de crédit Azure par mois. Il vous suffit d’activer ce bénéfice.</a:t>
            </a: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11/j/aa 7:53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62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11/j/aa 7:53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49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Mentionner les différentes étapes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Certains</a:t>
            </a:r>
            <a:r>
              <a:rPr lang="fr-FR" baseline="0" dirty="0" smtClean="0"/>
              <a:t> principes et composants d’ASP.NET 4.5 sont là à cause de l’historique de </a:t>
            </a:r>
            <a:r>
              <a:rPr lang="fr-FR" baseline="0" dirty="0" err="1" smtClean="0"/>
              <a:t>Classic</a:t>
            </a:r>
            <a:r>
              <a:rPr lang="fr-FR" baseline="0" dirty="0" smtClean="0"/>
              <a:t> ASP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Le Framework a grossi de</a:t>
            </a:r>
            <a:r>
              <a:rPr lang="fr-FR" baseline="0" dirty="0" smtClean="0"/>
              <a:t> manière </a:t>
            </a:r>
            <a:r>
              <a:rPr lang="fr-FR" baseline="0" dirty="0" err="1" smtClean="0"/>
              <a:t>monolytique</a:t>
            </a:r>
            <a:r>
              <a:rPr lang="fr-FR" baseline="0" dirty="0" smtClean="0"/>
              <a:t> pour devenir ce qu’on connait aujourd’hui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ASP.NET 5 : nouveau Framework, mais avec des briques connues (ca reste MVC, ca reste C#, …), ce qui facilite la capitalisation des compétences</a:t>
            </a: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11/j/aa 7:53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17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Mentionner les différentes étapes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Certains</a:t>
            </a:r>
            <a:r>
              <a:rPr lang="fr-FR" baseline="0" dirty="0" smtClean="0"/>
              <a:t> principes et composants d’ASP.NET 4.5 sont là à cause de l’historique de </a:t>
            </a:r>
            <a:r>
              <a:rPr lang="fr-FR" baseline="0" dirty="0" err="1" smtClean="0"/>
              <a:t>Classic</a:t>
            </a:r>
            <a:r>
              <a:rPr lang="fr-FR" baseline="0" dirty="0" smtClean="0"/>
              <a:t> ASP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Le Framework a grossi de</a:t>
            </a:r>
            <a:r>
              <a:rPr lang="fr-FR" baseline="0" dirty="0" smtClean="0"/>
              <a:t> manière </a:t>
            </a:r>
            <a:r>
              <a:rPr lang="fr-FR" baseline="0" dirty="0" err="1" smtClean="0"/>
              <a:t>monolytique</a:t>
            </a:r>
            <a:r>
              <a:rPr lang="fr-FR" baseline="0" dirty="0" smtClean="0"/>
              <a:t> pour devenir ce qu’on connait aujourd’hui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ASP.NET 5 : nouveau Framework, mais avec des briques connues (ca reste MVC, ca reste C#, …), ce qui facilite la capitalisation des compétences</a:t>
            </a: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11/j/aa 7:53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75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Pipeline http modulaire</a:t>
            </a:r>
          </a:p>
          <a:p>
            <a:pPr marL="388712" lvl="1" indent="-171450">
              <a:buFontTx/>
              <a:buChar char="-"/>
            </a:pPr>
            <a:r>
              <a:rPr lang="fr-FR" dirty="0" smtClean="0"/>
              <a:t>On a rien par défaut,</a:t>
            </a:r>
            <a:r>
              <a:rPr lang="fr-FR" baseline="0" dirty="0" smtClean="0"/>
              <a:t> et on ajoute ce dont on a besoin</a:t>
            </a:r>
          </a:p>
          <a:p>
            <a:pPr marL="388712" lvl="1" indent="-171450">
              <a:buFontTx/>
              <a:buChar char="-"/>
            </a:pPr>
            <a:r>
              <a:rPr lang="fr-FR" dirty="0" smtClean="0"/>
              <a:t>Basé sur des</a:t>
            </a:r>
            <a:r>
              <a:rPr lang="fr-FR" baseline="0" dirty="0" smtClean="0"/>
              <a:t> middleware, comme OWIN</a:t>
            </a:r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Gestion des fichiers statiques, choix du modèle de configuration, Framework MVC, </a:t>
            </a:r>
            <a:r>
              <a:rPr lang="fr-FR" baseline="0" dirty="0" err="1" smtClean="0"/>
              <a:t>logging</a:t>
            </a:r>
            <a:r>
              <a:rPr lang="fr-FR" baseline="0" dirty="0" smtClean="0"/>
              <a:t>, …</a:t>
            </a:r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Avantage : plus léger par défaut, plus de sécurité, mises à jour plus fréquentes avec moins d’impact sur le reste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Cloud-</a:t>
            </a:r>
            <a:r>
              <a:rPr lang="fr-FR" baseline="0" dirty="0" err="1" smtClean="0"/>
              <a:t>Ready</a:t>
            </a:r>
            <a:endParaRPr lang="fr-FR" baseline="0" dirty="0" smtClean="0"/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Le cloud n’existait pas au début </a:t>
            </a:r>
            <a:r>
              <a:rPr lang="fr-FR" baseline="0" dirty="0" err="1" smtClean="0"/>
              <a:t>d’ASP.Net</a:t>
            </a:r>
            <a:r>
              <a:rPr lang="fr-FR" baseline="0" dirty="0" smtClean="0"/>
              <a:t>, donc certains points peuvent poser des difficultés</a:t>
            </a:r>
          </a:p>
          <a:p>
            <a:pPr marL="506114" lvl="2" indent="-171450">
              <a:buFontTx/>
              <a:buChar char="-"/>
            </a:pPr>
            <a:r>
              <a:rPr lang="fr-FR" baseline="0" dirty="0" smtClean="0"/>
              <a:t>sessions, configuration, </a:t>
            </a:r>
            <a:r>
              <a:rPr lang="fr-FR" baseline="0" dirty="0" err="1" smtClean="0"/>
              <a:t>logging</a:t>
            </a:r>
            <a:endParaRPr lang="fr-FR" baseline="0" dirty="0" smtClean="0"/>
          </a:p>
          <a:p>
            <a:pPr marL="506114" lvl="2" indent="-171450">
              <a:buFontTx/>
              <a:buChar char="-"/>
            </a:pPr>
            <a:r>
              <a:rPr lang="fr-FR" baseline="0" dirty="0" smtClean="0"/>
              <a:t>Tout cela facilité grâce à la </a:t>
            </a:r>
            <a:r>
              <a:rPr lang="fr-FR" baseline="0" dirty="0" err="1" smtClean="0"/>
              <a:t>Dependency</a:t>
            </a:r>
            <a:r>
              <a:rPr lang="fr-FR" baseline="0" dirty="0" smtClean="0"/>
              <a:t> Injection</a:t>
            </a:r>
          </a:p>
          <a:p>
            <a:pPr marL="388712" lvl="1" indent="-171450">
              <a:buFontTx/>
              <a:buChar char="-"/>
            </a:pPr>
            <a:r>
              <a:rPr lang="fr-FR" dirty="0" smtClean="0"/>
              <a:t>Déploiement facilité (vrai </a:t>
            </a:r>
            <a:r>
              <a:rPr lang="fr-FR" dirty="0" err="1" smtClean="0"/>
              <a:t>side</a:t>
            </a:r>
            <a:r>
              <a:rPr lang="fr-FR" baseline="0" dirty="0" smtClean="0"/>
              <a:t> by </a:t>
            </a:r>
            <a:r>
              <a:rPr lang="fr-FR" baseline="0" dirty="0" err="1" smtClean="0"/>
              <a:t>side</a:t>
            </a:r>
            <a:r>
              <a:rPr lang="fr-FR" baseline="0" dirty="0" smtClean="0"/>
              <a:t>, récupération de packages auto, …)</a:t>
            </a:r>
          </a:p>
          <a:p>
            <a:pPr marL="506114" lvl="2" indent="-171450">
              <a:buFontTx/>
              <a:buChar char="-"/>
            </a:pPr>
            <a:r>
              <a:rPr lang="fr-FR" baseline="0" dirty="0" smtClean="0"/>
              <a:t>Parler des updates qui peuvent </a:t>
            </a:r>
            <a:r>
              <a:rPr lang="fr-FR" baseline="0" dirty="0" err="1" smtClean="0"/>
              <a:t>breaker</a:t>
            </a:r>
            <a:r>
              <a:rPr lang="fr-FR" baseline="0" dirty="0" smtClean="0"/>
              <a:t> plusieurs applications, ce qui empêchait Microsoft de corriger les </a:t>
            </a:r>
            <a:r>
              <a:rPr lang="fr-FR" baseline="0" dirty="0" err="1" smtClean="0"/>
              <a:t>fixs</a:t>
            </a:r>
            <a:r>
              <a:rPr lang="fr-FR" baseline="0" dirty="0" smtClean="0"/>
              <a:t> qu’ils auraient dû,…</a:t>
            </a:r>
          </a:p>
          <a:p>
            <a:pPr marL="388712" lvl="1" indent="-171450">
              <a:buFontTx/>
              <a:buChar char="-"/>
            </a:pPr>
            <a:endParaRPr lang="fr-FR" baseline="0" dirty="0" smtClean="0"/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Vrai Open Source, avec engouement de la communauté</a:t>
            </a:r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Repos réellement utilisés par l’équipe</a:t>
            </a:r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Premier Pull </a:t>
            </a:r>
            <a:r>
              <a:rPr lang="fr-FR" baseline="0" dirty="0" err="1" smtClean="0"/>
              <a:t>Request</a:t>
            </a:r>
            <a:r>
              <a:rPr lang="fr-FR" baseline="0" dirty="0" smtClean="0"/>
              <a:t> de la communauté dès les premières heures</a:t>
            </a:r>
          </a:p>
          <a:p>
            <a:pPr marL="171450" lvl="0" indent="-171450">
              <a:buFontTx/>
              <a:buChar char="-"/>
            </a:pPr>
            <a:r>
              <a:rPr lang="fr-FR" dirty="0" smtClean="0"/>
              <a:t>Cycles de dev optimisés</a:t>
            </a:r>
          </a:p>
          <a:p>
            <a:pPr marL="388712" lvl="1" indent="-171450">
              <a:buFontTx/>
              <a:buChar char="-"/>
            </a:pPr>
            <a:r>
              <a:rPr lang="fr-FR" dirty="0" smtClean="0"/>
              <a:t>Plus de compilation sur disque grâce à </a:t>
            </a:r>
            <a:r>
              <a:rPr lang="fr-FR" dirty="0" err="1" smtClean="0"/>
              <a:t>Roslyn</a:t>
            </a:r>
            <a:r>
              <a:rPr lang="fr-FR" dirty="0" smtClean="0"/>
              <a:t> =&gt;</a:t>
            </a:r>
            <a:r>
              <a:rPr lang="fr-FR" baseline="0" dirty="0" smtClean="0"/>
              <a:t> Ctrl + F5 plus rapide</a:t>
            </a:r>
            <a:endParaRPr lang="fr-FR" dirty="0" smtClean="0"/>
          </a:p>
          <a:p>
            <a:pPr marL="388712" lvl="1" indent="-171450">
              <a:buFontTx/>
              <a:buChar char="-"/>
            </a:pPr>
            <a:r>
              <a:rPr lang="fr-FR" dirty="0" smtClean="0"/>
              <a:t>Intégratio</a:t>
            </a:r>
            <a:r>
              <a:rPr lang="fr-FR" baseline="0" dirty="0" smtClean="0"/>
              <a:t>n d’outillages populaires dans le monde du web comme NPN, Bower, </a:t>
            </a:r>
            <a:r>
              <a:rPr lang="fr-FR" baseline="0" dirty="0" err="1" smtClean="0"/>
              <a:t>Grunt</a:t>
            </a:r>
            <a:r>
              <a:rPr lang="fr-FR" baseline="0" dirty="0" smtClean="0"/>
              <a:t>, … (</a:t>
            </a:r>
            <a:r>
              <a:rPr lang="fr-FR" baseline="0" dirty="0" err="1" smtClean="0"/>
              <a:t>minification</a:t>
            </a:r>
            <a:r>
              <a:rPr lang="fr-FR" baseline="0" dirty="0" smtClean="0"/>
              <a:t>, LESS, …)</a:t>
            </a:r>
          </a:p>
          <a:p>
            <a:pPr marL="388712" lvl="1" indent="-171450">
              <a:buFontTx/>
              <a:buChar char="-"/>
            </a:pPr>
            <a:r>
              <a:rPr lang="fr-FR" dirty="0" smtClean="0"/>
              <a:t>Restore des packages automatique et transparent</a:t>
            </a:r>
          </a:p>
          <a:p>
            <a:pPr marL="171450" lvl="0" indent="-171450">
              <a:buFontTx/>
              <a:buChar char="-"/>
            </a:pPr>
            <a:r>
              <a:rPr lang="fr-FR" dirty="0" smtClean="0"/>
              <a:t>Indépendant de l’éditeur</a:t>
            </a:r>
          </a:p>
          <a:p>
            <a:pPr marL="388712" lvl="1" indent="-171450">
              <a:buFontTx/>
              <a:buChar char="-"/>
            </a:pPr>
            <a:r>
              <a:rPr lang="fr-FR" dirty="0" smtClean="0"/>
              <a:t>Nouvea</a:t>
            </a:r>
            <a:r>
              <a:rPr lang="fr-FR" baseline="0" dirty="0" smtClean="0"/>
              <a:t>u système de projet, plus basé sur des fichiers Visual Studio</a:t>
            </a:r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VS toujours favori, mais plus incontournable</a:t>
            </a:r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Collaborer avec des personnes utilisant un autre outillage / environnement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Cross-Platform</a:t>
            </a:r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Apparition d’un Cross-Platform </a:t>
            </a:r>
            <a:r>
              <a:rPr lang="fr-FR" baseline="0" dirty="0" err="1" smtClean="0"/>
              <a:t>Runtime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Environment</a:t>
            </a:r>
            <a:r>
              <a:rPr lang="fr-FR" baseline="0" dirty="0" smtClean="0"/>
              <a:t>, une nouvelle façon de choisir et d’</a:t>
            </a:r>
            <a:r>
              <a:rPr lang="fr-FR" baseline="0" dirty="0" err="1" smtClean="0"/>
              <a:t>hoster</a:t>
            </a:r>
            <a:r>
              <a:rPr lang="fr-FR" baseline="0" dirty="0" smtClean="0"/>
              <a:t> sa CLR</a:t>
            </a:r>
          </a:p>
          <a:p>
            <a:pPr marL="506114" lvl="2" indent="-171450">
              <a:buFontTx/>
              <a:buChar char="-"/>
            </a:pPr>
            <a:r>
              <a:rPr lang="fr-FR" baseline="0" dirty="0" smtClean="0"/>
              <a:t>Avant : Windows ou IIS étaient les seuls à savoir lancer la CLR.</a:t>
            </a:r>
          </a:p>
          <a:p>
            <a:pPr marL="506114" lvl="2" indent="-171450">
              <a:buFontTx/>
              <a:buChar char="-"/>
            </a:pPr>
            <a:r>
              <a:rPr lang="fr-FR" baseline="0" dirty="0" smtClean="0"/>
              <a:t>Maintenant : DNX, sur Windows, Linux et Mac</a:t>
            </a:r>
          </a:p>
          <a:p>
            <a:pPr marL="664001" lvl="3" indent="-171450">
              <a:buFontTx/>
              <a:buChar char="-"/>
            </a:pPr>
            <a:r>
              <a:rPr lang="fr-FR" baseline="0" dirty="0" smtClean="0"/>
              <a:t>Full CLR sur Windows </a:t>
            </a:r>
            <a:r>
              <a:rPr lang="fr-FR" baseline="0" dirty="0" err="1" smtClean="0"/>
              <a:t>Only</a:t>
            </a:r>
            <a:endParaRPr lang="fr-FR" baseline="0" dirty="0" smtClean="0"/>
          </a:p>
          <a:p>
            <a:pPr marL="664001" lvl="3" indent="-171450">
              <a:buFontTx/>
              <a:buChar char="-"/>
            </a:pPr>
            <a:r>
              <a:rPr lang="fr-FR" baseline="0" dirty="0" smtClean="0"/>
              <a:t>Core CLR bientôt Cross Platform</a:t>
            </a:r>
          </a:p>
          <a:p>
            <a:pPr marL="664001" lvl="3" indent="-171450">
              <a:buFontTx/>
              <a:buChar char="-"/>
            </a:pPr>
            <a:r>
              <a:rPr lang="fr-FR" baseline="0" dirty="0" smtClean="0"/>
              <a:t>Mono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Performant, grâce aux autres points</a:t>
            </a: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11/j/aa 7:53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83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Constat</a:t>
            </a:r>
            <a:r>
              <a:rPr lang="fr-FR" baseline="0" dirty="0" smtClean="0"/>
              <a:t> ! Principes identiques mais briques différentes.</a:t>
            </a:r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Exemples : un Controller (dans le sens MVC) n’hérite pas de la même classe en MVC 5 </a:t>
            </a:r>
            <a:r>
              <a:rPr lang="fr-FR" baseline="0" smtClean="0"/>
              <a:t>qu’en Web API 2</a:t>
            </a:r>
            <a:endParaRPr lang="fr-FR" baseline="0" dirty="0" smtClean="0"/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MVC 5 dépendant de </a:t>
            </a:r>
            <a:r>
              <a:rPr lang="fr-FR" baseline="0" dirty="0" err="1" smtClean="0"/>
              <a:t>System.Web</a:t>
            </a:r>
            <a:r>
              <a:rPr lang="fr-FR" baseline="0" dirty="0" smtClean="0"/>
              <a:t>, Web API 2 dépendant d’OWIN =&gt; deux mondes différents</a:t>
            </a:r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Pourquoi : rappelez-vous de l’historique et de l’aspect monolithique</a:t>
            </a:r>
          </a:p>
          <a:p>
            <a:pPr marL="388712" lvl="1" indent="-171450">
              <a:buFontTx/>
              <a:buChar char="-"/>
            </a:pPr>
            <a:r>
              <a:rPr lang="fr-FR" baseline="0" dirty="0" smtClean="0"/>
              <a:t>Problème : difficile de partager du code, ce qui rend difficile la maintenance, …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11/j/aa 7:53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67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MVC 6 = Web Pages + MVC + Web API</a:t>
            </a: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Sur ASP.NET 5, les briques sont partagées, au niveau principe mais aussi au niveau code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Exemple : un même </a:t>
            </a:r>
            <a:r>
              <a:rPr lang="fr-FR" baseline="0" dirty="0" err="1" smtClean="0"/>
              <a:t>controller</a:t>
            </a:r>
            <a:r>
              <a:rPr lang="fr-FR" baseline="0" dirty="0" smtClean="0"/>
              <a:t> pourrait renvoyer une vue </a:t>
            </a:r>
            <a:r>
              <a:rPr lang="fr-FR" baseline="0" dirty="0" err="1" smtClean="0"/>
              <a:t>Razor</a:t>
            </a:r>
            <a:r>
              <a:rPr lang="fr-FR" baseline="0" dirty="0" smtClean="0"/>
              <a:t> ou un </a:t>
            </a:r>
            <a:r>
              <a:rPr lang="fr-FR" baseline="0" dirty="0" err="1" smtClean="0"/>
              <a:t>payload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Json</a:t>
            </a:r>
            <a:endParaRPr lang="fr-FR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11/j/aa 7:53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70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11/j/aa 7:53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60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11/j/aa 7:53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97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11/j/aa 7:53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079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-1"/>
            <a:ext cx="12432549" cy="6994525"/>
          </a:xfrm>
          <a:prstGeom prst="rect">
            <a:avLst/>
          </a:prstGeom>
        </p:spPr>
      </p:pic>
      <p:sp>
        <p:nvSpPr>
          <p:cNvPr id="6" name="ZoneTexte 12"/>
          <p:cNvSpPr txBox="1"/>
          <p:nvPr userDrawn="1"/>
        </p:nvSpPr>
        <p:spPr>
          <a:xfrm>
            <a:off x="461963" y="2788683"/>
            <a:ext cx="5747052" cy="734534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fr-FR" sz="4080" dirty="0">
                <a:solidFill>
                  <a:prstClr val="white"/>
                </a:solidFill>
                <a:latin typeface="Segoe Pro Display Light" panose="020B0302040504020203" pitchFamily="34" charset="0"/>
              </a:rPr>
              <a:t>AMBIENT  INTELLIGENCE</a:t>
            </a:r>
          </a:p>
        </p:txBody>
      </p:sp>
      <p:sp>
        <p:nvSpPr>
          <p:cNvPr id="13" name="ZoneTexte 13"/>
          <p:cNvSpPr txBox="1"/>
          <p:nvPr userDrawn="1"/>
        </p:nvSpPr>
        <p:spPr>
          <a:xfrm>
            <a:off x="6317945" y="6377582"/>
            <a:ext cx="6116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#</a:t>
            </a:r>
            <a:r>
              <a:rPr lang="fr-FR" sz="280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mstechdays</a:t>
            </a:r>
            <a:r>
              <a:rPr lang="fr-F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     </a:t>
            </a:r>
            <a:r>
              <a:rPr lang="fr-FR" sz="2800" dirty="0" smtClean="0">
                <a:solidFill>
                  <a:prstClr val="white"/>
                </a:solidFill>
                <a:cs typeface="Segoe UI" panose="020B0502040204020203" pitchFamily="34" charset="0"/>
              </a:rPr>
              <a:t>techdays.microsoft.fr </a:t>
            </a:r>
            <a:endParaRPr lang="fr-FR" sz="2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" panose="020B0502040204020203" pitchFamily="34" charset="0"/>
            </a:endParaRPr>
          </a:p>
        </p:txBody>
      </p:sp>
      <p:pic>
        <p:nvPicPr>
          <p:cNvPr id="14" name="Imag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964" y="342911"/>
            <a:ext cx="2203167" cy="81042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461963" y="1117600"/>
            <a:ext cx="3786188" cy="1455738"/>
            <a:chOff x="461963" y="1117600"/>
            <a:chExt cx="3786188" cy="1455738"/>
          </a:xfrm>
        </p:grpSpPr>
        <p:sp>
          <p:nvSpPr>
            <p:cNvPr id="16" name="AutoShape 3"/>
            <p:cNvSpPr>
              <a:spLocks noChangeAspect="1" noChangeArrowheads="1" noTextEdit="1"/>
            </p:cNvSpPr>
            <p:nvPr/>
          </p:nvSpPr>
          <p:spPr bwMode="auto">
            <a:xfrm>
              <a:off x="461963" y="1292225"/>
              <a:ext cx="3524250" cy="126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461963" y="1125538"/>
              <a:ext cx="1825625" cy="124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6200" dirty="0" err="1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tech</a:t>
              </a:r>
              <a:endParaRPr lang="fr-FR" altLang="fr-FR" dirty="0" smtClean="0">
                <a:solidFill>
                  <a:prstClr val="black"/>
                </a:solidFill>
              </a:endParaRPr>
            </a:p>
          </p:txBody>
        </p:sp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1995488" y="1117600"/>
              <a:ext cx="1911350" cy="124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6200" dirty="0" err="1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days</a:t>
              </a:r>
              <a:endParaRPr lang="fr-FR" altLang="fr-FR" dirty="0" smtClean="0">
                <a:solidFill>
                  <a:prstClr val="black"/>
                </a:solidFill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1851026" y="1525588"/>
              <a:ext cx="319088" cy="54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2700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•</a:t>
              </a:r>
              <a:endParaRPr lang="fr-FR" altLang="fr-FR" smtClean="0">
                <a:solidFill>
                  <a:prstClr val="black"/>
                </a:solidFill>
              </a:endParaRPr>
            </a:p>
          </p:txBody>
        </p:sp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3030538" y="1895475"/>
              <a:ext cx="1217613" cy="677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4400" dirty="0" smtClean="0">
                  <a:solidFill>
                    <a:srgbClr val="E31A86"/>
                  </a:solidFill>
                  <a:latin typeface="Segoe UI" panose="020B0502040204020203" pitchFamily="34" charset="0"/>
                </a:rPr>
                <a:t>2015</a:t>
              </a:r>
              <a:endParaRPr lang="fr-FR" altLang="fr-FR" sz="2800" dirty="0" smtClean="0">
                <a:solidFill>
                  <a:srgbClr val="E31A86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1393701" y="1741487"/>
              <a:ext cx="143500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fr-FR" altLang="fr-FR" sz="36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Segoe UI Light" panose="020B0502040204020203" pitchFamily="34" charset="0"/>
                </a:rPr>
                <a:t>camps</a:t>
              </a:r>
              <a:endParaRPr lang="fr-FR" altLang="fr-FR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15391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93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-19024" y="0"/>
            <a:ext cx="12455500" cy="6994525"/>
          </a:xfrm>
          <a:prstGeom prst="rect">
            <a:avLst/>
          </a:prstGeom>
          <a:solidFill>
            <a:srgbClr val="5C2D91">
              <a:alpha val="87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rgbClr val="FFFFFF"/>
                </a:solidFill>
                <a:cs typeface="Segoe UI" pitchFamily="34" charset="0"/>
              </a:rPr>
              <a:t>© </a:t>
            </a:r>
            <a:r>
              <a:rPr lang="en-US" sz="700" dirty="0" smtClean="0">
                <a:solidFill>
                  <a:srgbClr val="FFFFFF"/>
                </a:solidFill>
                <a:cs typeface="Segoe UI" pitchFamily="34" charset="0"/>
              </a:rPr>
              <a:t>2015 </a:t>
            </a:r>
            <a:r>
              <a:rPr lang="en-US" sz="700" dirty="0">
                <a:solidFill>
                  <a:srgbClr val="FFFFFF"/>
                </a:soli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6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073" y="1120998"/>
            <a:ext cx="2160164" cy="794602"/>
          </a:xfrm>
          <a:prstGeom prst="rect">
            <a:avLst/>
          </a:prstGeom>
        </p:spPr>
      </p:pic>
      <p:sp>
        <p:nvSpPr>
          <p:cNvPr id="8" name="ZoneTexte 1"/>
          <p:cNvSpPr txBox="1"/>
          <p:nvPr userDrawn="1"/>
        </p:nvSpPr>
        <p:spPr>
          <a:xfrm>
            <a:off x="1537717" y="4186707"/>
            <a:ext cx="9721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4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fr-FR" sz="4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mstechdays</a:t>
            </a:r>
            <a:r>
              <a:rPr lang="fr-FR" sz="4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4000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techdays.microsoft.fr/camp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697957" y="2201118"/>
            <a:ext cx="3786188" cy="1455738"/>
            <a:chOff x="461963" y="1117600"/>
            <a:chExt cx="3786188" cy="1455738"/>
          </a:xfrm>
        </p:grpSpPr>
        <p:sp>
          <p:nvSpPr>
            <p:cNvPr id="1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61963" y="1292225"/>
              <a:ext cx="3524250" cy="126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461963" y="1125538"/>
              <a:ext cx="1825625" cy="124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6200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tech</a:t>
              </a:r>
              <a:endParaRPr lang="fr-FR" altLang="fr-FR" smtClean="0">
                <a:solidFill>
                  <a:prstClr val="black"/>
                </a:solidFill>
              </a:endParaRPr>
            </a:p>
          </p:txBody>
        </p:sp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1995488" y="1117600"/>
              <a:ext cx="1911350" cy="124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6200" dirty="0" err="1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days</a:t>
              </a:r>
              <a:endParaRPr lang="fr-FR" altLang="fr-FR" dirty="0" smtClean="0">
                <a:solidFill>
                  <a:prstClr val="black"/>
                </a:solidFill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1851026" y="1525588"/>
              <a:ext cx="319088" cy="54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2700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•</a:t>
              </a:r>
              <a:endParaRPr lang="fr-FR" altLang="fr-FR" smtClean="0">
                <a:solidFill>
                  <a:prstClr val="black"/>
                </a:solidFill>
              </a:endParaRPr>
            </a:p>
          </p:txBody>
        </p:sp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3030538" y="1895475"/>
              <a:ext cx="1217613" cy="677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4400" dirty="0" smtClean="0">
                  <a:solidFill>
                    <a:srgbClr val="E31A86"/>
                  </a:solidFill>
                  <a:latin typeface="Segoe UI" panose="020B0502040204020203" pitchFamily="34" charset="0"/>
                </a:rPr>
                <a:t>2015</a:t>
              </a:r>
              <a:endParaRPr lang="fr-FR" altLang="fr-FR" sz="2800" dirty="0" smtClean="0">
                <a:solidFill>
                  <a:srgbClr val="E31A86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1398067" y="1741487"/>
              <a:ext cx="143500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fr-FR" altLang="fr-FR" sz="36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Segoe UI Light" panose="020B0502040204020203" pitchFamily="34" charset="0"/>
                </a:rPr>
                <a:t>camps</a:t>
              </a:r>
              <a:endParaRPr lang="fr-FR" altLang="fr-FR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8829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AB89-3BBE-4027-9A5F-7A95C58CBF1C}" type="datetimeFigureOut">
              <a:rPr lang="en-US" smtClean="0"/>
              <a:t>11/j/aa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C8DB-24DF-454E-BBC0-4DCAD4961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41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1202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19" y="-82"/>
            <a:ext cx="12463894" cy="700546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280987" y="2167979"/>
            <a:ext cx="6528223" cy="3921571"/>
          </a:xfrm>
          <a:prstGeom prst="rect">
            <a:avLst/>
          </a:prstGeom>
          <a:solidFill>
            <a:srgbClr val="5C2D91">
              <a:alpha val="87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80987" y="2273126"/>
            <a:ext cx="6528223" cy="16551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fr-FR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280987" y="3943857"/>
            <a:ext cx="6516649" cy="7386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err="1" smtClean="0"/>
              <a:t>Author</a:t>
            </a:r>
            <a:r>
              <a:rPr lang="fr-FR" dirty="0" smtClean="0"/>
              <a:t> Name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292561" y="4695158"/>
            <a:ext cx="6516649" cy="12032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Twitter</a:t>
            </a:r>
          </a:p>
          <a:p>
            <a:pPr lvl="0"/>
            <a:r>
              <a:rPr lang="fr-FR" dirty="0" smtClean="0"/>
              <a:t>Mail</a:t>
            </a:r>
          </a:p>
        </p:txBody>
      </p:sp>
      <p:pic>
        <p:nvPicPr>
          <p:cNvPr id="10" name="Imag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964" y="342911"/>
            <a:ext cx="2203167" cy="81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185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- Sous Titre -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/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sp>
          <p:nvSpPr>
            <p:cNvPr id="7" name="Rectangle 6"/>
            <p:cNvSpPr/>
            <p:nvPr userDrawn="1"/>
          </p:nvSpPr>
          <p:spPr>
            <a:xfrm>
              <a:off x="6589127" y="6634306"/>
              <a:ext cx="5847348" cy="360219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152588" y="6640844"/>
              <a:ext cx="353681" cy="353681"/>
            </a:xfrm>
            <a:prstGeom prst="rect">
              <a:avLst/>
            </a:prstGeom>
            <a:solidFill>
              <a:srgbClr val="F472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10"/>
            <p:cNvSpPr txBox="1"/>
            <p:nvPr userDrawn="1"/>
          </p:nvSpPr>
          <p:spPr>
            <a:xfrm>
              <a:off x="10829178" y="6652969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tech.days</a:t>
              </a:r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 2015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  <p:sp>
          <p:nvSpPr>
            <p:cNvPr id="10" name="ZoneTexte 11"/>
            <p:cNvSpPr txBox="1"/>
            <p:nvPr userDrawn="1"/>
          </p:nvSpPr>
          <p:spPr>
            <a:xfrm>
              <a:off x="6650285" y="6652969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#</a:t>
              </a:r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mstechdays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</p:grpSp>
      <p:sp>
        <p:nvSpPr>
          <p:cNvPr id="13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638" y="1554261"/>
            <a:ext cx="11807825" cy="4895329"/>
          </a:xfrm>
          <a:prstGeom prst="rect">
            <a:avLst/>
          </a:prstGeom>
        </p:spPr>
        <p:txBody>
          <a:bodyPr lIns="0"/>
          <a:lstStyle>
            <a:lvl1pPr marL="571500" indent="-504000">
              <a:buFont typeface="Wingdings" panose="05000000000000000000" pitchFamily="2" charset="2"/>
              <a:buChar char="§"/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 marL="576000" indent="-504000">
              <a:buFont typeface="Wingdings" panose="05000000000000000000" pitchFamily="2" charset="2"/>
              <a:buChar char="§"/>
              <a:defRPr sz="2800"/>
            </a:lvl2pPr>
            <a:lvl3pPr marL="576000" indent="-504000">
              <a:buFont typeface="Wingdings" panose="05000000000000000000" pitchFamily="2" charset="2"/>
              <a:buChar char="§"/>
              <a:defRPr sz="2400"/>
            </a:lvl3pPr>
            <a:lvl4pPr marL="576000" indent="-504000">
              <a:buFont typeface="Wingdings" panose="05000000000000000000" pitchFamily="2" charset="2"/>
              <a:buChar char="§"/>
              <a:defRPr sz="2000"/>
            </a:lvl4pPr>
            <a:lvl5pPr marL="576000" indent="-504000"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74638" y="904974"/>
            <a:ext cx="11888787" cy="443365"/>
          </a:xfrm>
          <a:prstGeom prst="rect">
            <a:avLst/>
          </a:prstGeom>
        </p:spPr>
        <p:txBody>
          <a:bodyPr lIns="324000"/>
          <a:lstStyle>
            <a:lvl1pPr marL="0" indent="0">
              <a:buNone/>
              <a:defRPr sz="32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01613" y="6652968"/>
            <a:ext cx="5472113" cy="30821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lang="fr-FR" sz="1400" kern="1200" dirty="0">
                <a:solidFill>
                  <a:srgbClr val="EC008C"/>
                </a:solidFill>
                <a:latin typeface="Segoe Pro Display Light" panose="020B0302040504020203" pitchFamily="34" charset="0"/>
                <a:ea typeface="+mn-ea"/>
                <a:cs typeface="+mn-cs"/>
              </a:defRPr>
            </a:lvl1pPr>
          </a:lstStyle>
          <a:p>
            <a:r>
              <a:rPr lang="fr-FR" dirty="0" smtClean="0"/>
              <a:t>Titre session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470914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- Sous Titr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/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sp>
          <p:nvSpPr>
            <p:cNvPr id="7" name="Rectangle 6"/>
            <p:cNvSpPr/>
            <p:nvPr userDrawn="1"/>
          </p:nvSpPr>
          <p:spPr>
            <a:xfrm>
              <a:off x="6589127" y="6634306"/>
              <a:ext cx="5847348" cy="360219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152588" y="6640844"/>
              <a:ext cx="353681" cy="353681"/>
            </a:xfrm>
            <a:prstGeom prst="rect">
              <a:avLst/>
            </a:prstGeom>
            <a:solidFill>
              <a:srgbClr val="F472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10"/>
            <p:cNvSpPr txBox="1"/>
            <p:nvPr userDrawn="1"/>
          </p:nvSpPr>
          <p:spPr>
            <a:xfrm>
              <a:off x="10829178" y="6652969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tech.days</a:t>
              </a:r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 2015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  <p:sp>
          <p:nvSpPr>
            <p:cNvPr id="10" name="ZoneTexte 11"/>
            <p:cNvSpPr txBox="1"/>
            <p:nvPr userDrawn="1"/>
          </p:nvSpPr>
          <p:spPr>
            <a:xfrm>
              <a:off x="6650285" y="6652969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#</a:t>
              </a:r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mstechdays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</p:grpSp>
      <p:sp>
        <p:nvSpPr>
          <p:cNvPr id="13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638" y="1554261"/>
            <a:ext cx="11807825" cy="4895329"/>
          </a:xfrm>
          <a:prstGeom prst="rect">
            <a:avLst/>
          </a:prstGeom>
        </p:spPr>
        <p:txBody>
          <a:bodyPr lIns="0"/>
          <a:lstStyle>
            <a:lvl1pPr marL="342900" indent="-342900">
              <a:buFontTx/>
              <a:buChar char="‪"/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 marL="342000" indent="-241300">
              <a:buFontTx/>
              <a:buChar char="‪"/>
              <a:defRPr sz="2800"/>
            </a:lvl2pPr>
            <a:lvl3pPr marL="342000" indent="-228600">
              <a:buFontTx/>
              <a:buChar char="‪"/>
              <a:defRPr sz="2400"/>
            </a:lvl3pPr>
            <a:lvl4pPr marL="342000" indent="-228600">
              <a:buFontTx/>
              <a:buChar char="‪"/>
              <a:defRPr sz="2000"/>
            </a:lvl4pPr>
            <a:lvl5pPr marL="342000" indent="-228600">
              <a:buFontTx/>
              <a:buChar char="‪"/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74638" y="904974"/>
            <a:ext cx="11888787" cy="443365"/>
          </a:xfrm>
          <a:prstGeom prst="rect">
            <a:avLst/>
          </a:prstGeom>
        </p:spPr>
        <p:txBody>
          <a:bodyPr lIns="324000"/>
          <a:lstStyle>
            <a:lvl1pPr marL="0" indent="0">
              <a:buNone/>
              <a:defRPr sz="32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01613" y="6652968"/>
            <a:ext cx="5472113" cy="30821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lang="fr-FR" sz="1400" kern="1200" dirty="0">
                <a:solidFill>
                  <a:srgbClr val="EC008C"/>
                </a:solidFill>
                <a:latin typeface="Segoe Pro Display Light" panose="020B0302040504020203" pitchFamily="34" charset="0"/>
                <a:ea typeface="+mn-ea"/>
                <a:cs typeface="+mn-cs"/>
              </a:defRPr>
            </a:lvl1pPr>
          </a:lstStyle>
          <a:p>
            <a:r>
              <a:rPr lang="fr-FR" dirty="0" smtClean="0"/>
              <a:t>Titre session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829539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&amp; sous titre &amp; 2 listes coule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sp>
          <p:nvSpPr>
            <p:cNvPr id="7" name="Rectangle 6"/>
            <p:cNvSpPr/>
            <p:nvPr userDrawn="1"/>
          </p:nvSpPr>
          <p:spPr>
            <a:xfrm>
              <a:off x="6589127" y="6634306"/>
              <a:ext cx="5847348" cy="360219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152588" y="6640844"/>
              <a:ext cx="353681" cy="353681"/>
            </a:xfrm>
            <a:prstGeom prst="rect">
              <a:avLst/>
            </a:prstGeom>
            <a:solidFill>
              <a:srgbClr val="F472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10"/>
            <p:cNvSpPr txBox="1"/>
            <p:nvPr userDrawn="1"/>
          </p:nvSpPr>
          <p:spPr>
            <a:xfrm>
              <a:off x="10829178" y="6652969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tech.days</a:t>
              </a:r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 2015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  <p:sp>
          <p:nvSpPr>
            <p:cNvPr id="10" name="ZoneTexte 11"/>
            <p:cNvSpPr txBox="1"/>
            <p:nvPr userDrawn="1"/>
          </p:nvSpPr>
          <p:spPr>
            <a:xfrm>
              <a:off x="6650285" y="6652969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#</a:t>
              </a:r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mstechdays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274638" y="1552575"/>
            <a:ext cx="5727700" cy="4968875"/>
          </a:xfrm>
          <a:prstGeom prst="rect">
            <a:avLst/>
          </a:prstGeom>
        </p:spPr>
        <p:txBody>
          <a:bodyPr lIns="0"/>
          <a:lstStyle>
            <a:lvl1pPr marL="324000" indent="-324000">
              <a:buFont typeface="Segoe UI Light" panose="020B0502040204020203" pitchFamily="34" charset="0"/>
              <a:buChar char=" "/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 marL="324000" indent="-241300">
              <a:buFont typeface="Segoe UI" panose="020B0502040204020203" pitchFamily="34" charset="0"/>
              <a:buChar char=" "/>
              <a:defRPr/>
            </a:lvl2pPr>
            <a:lvl3pPr marL="324000" indent="-228600">
              <a:buFont typeface="Segoe UI" panose="020B0502040204020203" pitchFamily="34" charset="0"/>
              <a:buChar char=" "/>
              <a:defRPr/>
            </a:lvl3pPr>
            <a:lvl4pPr marL="324000" indent="-228600">
              <a:buFont typeface="Segoe UI" panose="020B0502040204020203" pitchFamily="34" charset="0"/>
              <a:buChar char=" "/>
              <a:defRPr/>
            </a:lvl4pPr>
            <a:lvl5pPr marL="324000" indent="-228600">
              <a:buFont typeface="Segoe UI" panose="020B0502040204020203" pitchFamily="34" charset="0"/>
              <a:buChar char=" "/>
              <a:defRPr/>
            </a:lvl5pPr>
          </a:lstStyle>
          <a:p>
            <a:pPr lvl="0"/>
            <a:r>
              <a:rPr lang="en-US" dirty="0" err="1" smtClean="0"/>
              <a:t>Paragraphe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/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74638" y="904974"/>
            <a:ext cx="11888787" cy="443365"/>
          </a:xfrm>
          <a:prstGeom prst="rect">
            <a:avLst/>
          </a:prstGeom>
        </p:spPr>
        <p:txBody>
          <a:bodyPr lIns="324000"/>
          <a:lstStyle>
            <a:lvl1pPr marL="0" indent="0">
              <a:buNone/>
              <a:defRPr sz="32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19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6400553" y="1552575"/>
            <a:ext cx="5727700" cy="4968875"/>
          </a:xfrm>
          <a:prstGeom prst="rect">
            <a:avLst/>
          </a:prstGeom>
          <a:solidFill>
            <a:srgbClr val="9B4F96"/>
          </a:solidFill>
        </p:spPr>
        <p:txBody>
          <a:bodyPr lIns="0"/>
          <a:lstStyle>
            <a:lvl1pPr marL="324000" indent="-324000">
              <a:buFont typeface="Segoe UI Light" panose="020B0502040204020203" pitchFamily="34" charset="0"/>
              <a:buChar char=" "/>
              <a:defRPr>
                <a:solidFill>
                  <a:schemeClr val="bg1"/>
                </a:solidFill>
              </a:defRPr>
            </a:lvl1pPr>
            <a:lvl2pPr marL="324000" indent="-241300">
              <a:buFont typeface="Segoe UI" panose="020B0502040204020203" pitchFamily="34" charset="0"/>
              <a:buChar char=" "/>
              <a:defRPr>
                <a:solidFill>
                  <a:schemeClr val="bg1"/>
                </a:solidFill>
              </a:defRPr>
            </a:lvl2pPr>
            <a:lvl3pPr marL="324000" indent="-228600">
              <a:buFont typeface="Segoe UI" panose="020B0502040204020203" pitchFamily="34" charset="0"/>
              <a:buChar char=" "/>
              <a:defRPr>
                <a:solidFill>
                  <a:schemeClr val="bg1"/>
                </a:solidFill>
              </a:defRPr>
            </a:lvl3pPr>
            <a:lvl4pPr marL="324000" indent="-228600">
              <a:buFont typeface="Segoe UI" panose="020B0502040204020203" pitchFamily="34" charset="0"/>
              <a:buChar char=" "/>
              <a:defRPr>
                <a:solidFill>
                  <a:schemeClr val="bg1"/>
                </a:solidFill>
              </a:defRPr>
            </a:lvl4pPr>
            <a:lvl5pPr marL="324000" indent="-228600">
              <a:buFont typeface="Segoe UI" panose="020B0502040204020203" pitchFamily="34" charset="0"/>
              <a:buChar char=" 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Paragraphe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601613" y="6652968"/>
            <a:ext cx="5472113" cy="30821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lang="fr-FR" sz="1400" kern="1200" dirty="0">
                <a:solidFill>
                  <a:srgbClr val="EC008C"/>
                </a:solidFill>
                <a:latin typeface="Segoe Pro Display Light" panose="020B0302040504020203" pitchFamily="34" charset="0"/>
                <a:ea typeface="+mn-ea"/>
                <a:cs typeface="+mn-cs"/>
              </a:defRPr>
            </a:lvl1pPr>
          </a:lstStyle>
          <a:p>
            <a:r>
              <a:rPr lang="fr-FR" dirty="0" smtClean="0"/>
              <a:t>Titre session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948124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é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sp>
          <p:nvSpPr>
            <p:cNvPr id="7" name="Rectangle 6"/>
            <p:cNvSpPr/>
            <p:nvPr userDrawn="1"/>
          </p:nvSpPr>
          <p:spPr>
            <a:xfrm>
              <a:off x="6589127" y="6634306"/>
              <a:ext cx="5847348" cy="360219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152588" y="6640844"/>
              <a:ext cx="353681" cy="353681"/>
            </a:xfrm>
            <a:prstGeom prst="rect">
              <a:avLst/>
            </a:prstGeom>
            <a:solidFill>
              <a:srgbClr val="F472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10"/>
            <p:cNvSpPr txBox="1"/>
            <p:nvPr userDrawn="1"/>
          </p:nvSpPr>
          <p:spPr>
            <a:xfrm>
              <a:off x="10829178" y="6652969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tech.days</a:t>
              </a:r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 2015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  <p:sp>
          <p:nvSpPr>
            <p:cNvPr id="10" name="ZoneTexte 11"/>
            <p:cNvSpPr txBox="1"/>
            <p:nvPr userDrawn="1"/>
          </p:nvSpPr>
          <p:spPr>
            <a:xfrm>
              <a:off x="6650285" y="6652969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#</a:t>
              </a:r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mstechdays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</p:grpSp>
      <p:pic>
        <p:nvPicPr>
          <p:cNvPr id="15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" y="1913084"/>
            <a:ext cx="5001322" cy="281026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/>
          <p:cNvSpPr/>
          <p:nvPr userDrawn="1"/>
        </p:nvSpPr>
        <p:spPr bwMode="auto">
          <a:xfrm>
            <a:off x="4994101" y="1913084"/>
            <a:ext cx="1595026" cy="280831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Freeform 25"/>
          <p:cNvSpPr>
            <a:spLocks noEditPoints="1"/>
          </p:cNvSpPr>
          <p:nvPr userDrawn="1"/>
        </p:nvSpPr>
        <p:spPr bwMode="black">
          <a:xfrm rot="10800000">
            <a:off x="5453340" y="3092405"/>
            <a:ext cx="692889" cy="692889"/>
          </a:xfrm>
          <a:custGeom>
            <a:avLst/>
            <a:gdLst>
              <a:gd name="T0" fmla="*/ 50 w 150"/>
              <a:gd name="T1" fmla="*/ 75 h 150"/>
              <a:gd name="T2" fmla="*/ 90 w 150"/>
              <a:gd name="T3" fmla="*/ 45 h 150"/>
              <a:gd name="T4" fmla="*/ 90 w 150"/>
              <a:gd name="T5" fmla="*/ 105 h 150"/>
              <a:gd name="T6" fmla="*/ 50 w 150"/>
              <a:gd name="T7" fmla="*/ 75 h 150"/>
              <a:gd name="T8" fmla="*/ 75 w 150"/>
              <a:gd name="T9" fmla="*/ 140 h 150"/>
              <a:gd name="T10" fmla="*/ 10 w 150"/>
              <a:gd name="T11" fmla="*/ 75 h 150"/>
              <a:gd name="T12" fmla="*/ 75 w 150"/>
              <a:gd name="T13" fmla="*/ 10 h 150"/>
              <a:gd name="T14" fmla="*/ 140 w 150"/>
              <a:gd name="T15" fmla="*/ 75 h 150"/>
              <a:gd name="T16" fmla="*/ 75 w 150"/>
              <a:gd name="T17" fmla="*/ 140 h 150"/>
              <a:gd name="T18" fmla="*/ 75 w 150"/>
              <a:gd name="T19" fmla="*/ 150 h 150"/>
              <a:gd name="T20" fmla="*/ 150 w 150"/>
              <a:gd name="T21" fmla="*/ 75 h 150"/>
              <a:gd name="T22" fmla="*/ 75 w 150"/>
              <a:gd name="T23" fmla="*/ 0 h 150"/>
              <a:gd name="T24" fmla="*/ 0 w 150"/>
              <a:gd name="T25" fmla="*/ 75 h 150"/>
              <a:gd name="T26" fmla="*/ 75 w 150"/>
              <a:gd name="T27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0" h="150">
                <a:moveTo>
                  <a:pt x="50" y="75"/>
                </a:moveTo>
                <a:cubicBezTo>
                  <a:pt x="90" y="45"/>
                  <a:pt x="90" y="45"/>
                  <a:pt x="90" y="45"/>
                </a:cubicBezTo>
                <a:cubicBezTo>
                  <a:pt x="90" y="105"/>
                  <a:pt x="90" y="105"/>
                  <a:pt x="90" y="105"/>
                </a:cubicBezTo>
                <a:lnTo>
                  <a:pt x="50" y="75"/>
                </a:lnTo>
                <a:close/>
                <a:moveTo>
                  <a:pt x="75" y="140"/>
                </a:moveTo>
                <a:cubicBezTo>
                  <a:pt x="39" y="140"/>
                  <a:pt x="10" y="111"/>
                  <a:pt x="10" y="75"/>
                </a:cubicBezTo>
                <a:cubicBezTo>
                  <a:pt x="10" y="39"/>
                  <a:pt x="39" y="10"/>
                  <a:pt x="75" y="10"/>
                </a:cubicBezTo>
                <a:cubicBezTo>
                  <a:pt x="111" y="10"/>
                  <a:pt x="140" y="39"/>
                  <a:pt x="140" y="75"/>
                </a:cubicBezTo>
                <a:cubicBezTo>
                  <a:pt x="140" y="111"/>
                  <a:pt x="111" y="140"/>
                  <a:pt x="75" y="140"/>
                </a:cubicBezTo>
                <a:moveTo>
                  <a:pt x="75" y="150"/>
                </a:moveTo>
                <a:cubicBezTo>
                  <a:pt x="116" y="150"/>
                  <a:pt x="150" y="116"/>
                  <a:pt x="150" y="75"/>
                </a:cubicBezTo>
                <a:cubicBezTo>
                  <a:pt x="150" y="34"/>
                  <a:pt x="116" y="0"/>
                  <a:pt x="75" y="0"/>
                </a:cubicBezTo>
                <a:cubicBezTo>
                  <a:pt x="34" y="0"/>
                  <a:pt x="0" y="34"/>
                  <a:pt x="0" y="75"/>
                </a:cubicBezTo>
                <a:cubicBezTo>
                  <a:pt x="0" y="116"/>
                  <a:pt x="34" y="150"/>
                  <a:pt x="75" y="15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endParaRPr lang="en-US" sz="1836"/>
          </a:p>
        </p:txBody>
      </p:sp>
      <p:sp>
        <p:nvSpPr>
          <p:cNvPr id="18" name="Rectangle 17"/>
          <p:cNvSpPr/>
          <p:nvPr userDrawn="1"/>
        </p:nvSpPr>
        <p:spPr>
          <a:xfrm>
            <a:off x="6589127" y="1913085"/>
            <a:ext cx="5847348" cy="2808313"/>
          </a:xfrm>
          <a:prstGeom prst="rect">
            <a:avLst/>
          </a:prstGeom>
          <a:solidFill>
            <a:srgbClr val="9B4F9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154863" y="2417763"/>
            <a:ext cx="4679950" cy="155119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Main Video Title</a:t>
            </a:r>
          </a:p>
          <a:p>
            <a:pPr lvl="1"/>
            <a:r>
              <a:rPr lang="en-US" dirty="0" err="1" smtClean="0"/>
              <a:t>SubTitle</a:t>
            </a:r>
            <a:endParaRPr lang="en-US" dirty="0" smtClean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01613" y="6652968"/>
            <a:ext cx="5472113" cy="30821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lang="fr-FR" sz="1400" kern="1200" dirty="0">
                <a:solidFill>
                  <a:srgbClr val="EC008C"/>
                </a:solidFill>
                <a:latin typeface="Segoe Pro Display Light" panose="020B0302040504020203" pitchFamily="34" charset="0"/>
                <a:ea typeface="+mn-ea"/>
                <a:cs typeface="+mn-cs"/>
              </a:defRPr>
            </a:lvl1pPr>
          </a:lstStyle>
          <a:p>
            <a:r>
              <a:rPr lang="fr-FR" dirty="0" smtClean="0"/>
              <a:t>Titre session pied de page</a:t>
            </a:r>
            <a:endParaRPr lang="fr-FR" dirty="0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/>
            </a:lvl1pPr>
          </a:lstStyle>
          <a:p>
            <a:r>
              <a:rPr lang="en-US" dirty="0" err="1" smtClean="0"/>
              <a:t>Vidéo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9867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é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sp>
          <p:nvSpPr>
            <p:cNvPr id="7" name="Rectangle 6"/>
            <p:cNvSpPr/>
            <p:nvPr userDrawn="1"/>
          </p:nvSpPr>
          <p:spPr>
            <a:xfrm>
              <a:off x="6589127" y="6634306"/>
              <a:ext cx="5847348" cy="360219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152588" y="6640844"/>
              <a:ext cx="353681" cy="353681"/>
            </a:xfrm>
            <a:prstGeom prst="rect">
              <a:avLst/>
            </a:prstGeom>
            <a:solidFill>
              <a:srgbClr val="F472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10"/>
            <p:cNvSpPr txBox="1"/>
            <p:nvPr userDrawn="1"/>
          </p:nvSpPr>
          <p:spPr>
            <a:xfrm>
              <a:off x="10829178" y="6652969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tech.days</a:t>
              </a:r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 2015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  <p:sp>
          <p:nvSpPr>
            <p:cNvPr id="10" name="ZoneTexte 11"/>
            <p:cNvSpPr txBox="1"/>
            <p:nvPr userDrawn="1"/>
          </p:nvSpPr>
          <p:spPr>
            <a:xfrm>
              <a:off x="6650285" y="6652969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#</a:t>
              </a:r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mstechdays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</p:grpSp>
      <p:pic>
        <p:nvPicPr>
          <p:cNvPr id="15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" y="1913084"/>
            <a:ext cx="5001322" cy="281026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/>
          <p:cNvSpPr/>
          <p:nvPr userDrawn="1"/>
        </p:nvSpPr>
        <p:spPr bwMode="auto">
          <a:xfrm>
            <a:off x="4994101" y="1913084"/>
            <a:ext cx="1595026" cy="280831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589127" y="1913085"/>
            <a:ext cx="5847348" cy="2808313"/>
          </a:xfrm>
          <a:prstGeom prst="rect">
            <a:avLst/>
          </a:prstGeom>
          <a:solidFill>
            <a:srgbClr val="9B4F9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154863" y="2417763"/>
            <a:ext cx="4679950" cy="155119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 smtClean="0"/>
              <a:t>Démo</a:t>
            </a:r>
            <a:endParaRPr lang="en-US" dirty="0" smtClean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01613" y="6652968"/>
            <a:ext cx="5472113" cy="30821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lang="fr-FR" sz="1400" kern="1200" dirty="0">
                <a:solidFill>
                  <a:srgbClr val="EC008C"/>
                </a:solidFill>
                <a:latin typeface="Segoe Pro Display Light" panose="020B0302040504020203" pitchFamily="34" charset="0"/>
                <a:ea typeface="+mn-ea"/>
                <a:cs typeface="+mn-cs"/>
              </a:defRPr>
            </a:lvl1pPr>
          </a:lstStyle>
          <a:p>
            <a:r>
              <a:rPr lang="fr-FR" dirty="0" smtClean="0"/>
              <a:t>Titre session pied de page</a:t>
            </a:r>
            <a:endParaRPr lang="fr-FR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/>
            </a:lvl1pPr>
          </a:lstStyle>
          <a:p>
            <a:r>
              <a:rPr lang="en-US" dirty="0" err="1" smtClean="0"/>
              <a:t>Démo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7016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">
    <p:bg>
      <p:bgPr>
        <a:blipFill dpi="0" rotWithShape="1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144000" rIns="144000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54013" y="1625601"/>
            <a:ext cx="11696700" cy="489599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 sz="4000">
                <a:noFill/>
              </a:defRPr>
            </a:lvl1pPr>
            <a:lvl2pPr marL="342900" indent="0">
              <a:buNone/>
              <a:defRPr/>
            </a:lvl2pPr>
            <a:lvl3pPr marL="571500" indent="0">
              <a:buNone/>
              <a:defRPr/>
            </a:lvl3pPr>
            <a:lvl4pPr marL="800100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sz="2800" smtClean="0">
                <a:solidFill>
                  <a:srgbClr val="0000FF"/>
                </a:solidFill>
                <a:highlight>
                  <a:srgbClr val="FFFFFF"/>
                </a:highlight>
              </a:rPr>
              <a:t>Edit Master text styles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sp>
          <p:nvSpPr>
            <p:cNvPr id="20" name="Rectangle 19"/>
            <p:cNvSpPr/>
            <p:nvPr userDrawn="1"/>
          </p:nvSpPr>
          <p:spPr>
            <a:xfrm>
              <a:off x="6589127" y="6634306"/>
              <a:ext cx="5847348" cy="360219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6152588" y="6640844"/>
              <a:ext cx="353681" cy="353681"/>
            </a:xfrm>
            <a:prstGeom prst="rect">
              <a:avLst/>
            </a:prstGeom>
            <a:solidFill>
              <a:srgbClr val="F472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10"/>
            <p:cNvSpPr txBox="1"/>
            <p:nvPr userDrawn="1"/>
          </p:nvSpPr>
          <p:spPr>
            <a:xfrm>
              <a:off x="10829178" y="6652969"/>
              <a:ext cx="1305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chemeClr val="tx1"/>
                  </a:solidFill>
                  <a:latin typeface="Segoe Pro Display Light" panose="020B0302040504020203" pitchFamily="34" charset="0"/>
                </a:rPr>
                <a:t>tech.days</a:t>
              </a:r>
              <a:r>
                <a:rPr lang="fr-FR" sz="1400" dirty="0" smtClean="0">
                  <a:solidFill>
                    <a:schemeClr val="tx1"/>
                  </a:solidFill>
                  <a:latin typeface="Segoe Pro Display Light" panose="020B0302040504020203" pitchFamily="34" charset="0"/>
                </a:rPr>
                <a:t> 2015</a:t>
              </a:r>
              <a:endParaRPr lang="fr-FR" sz="1400" dirty="0">
                <a:solidFill>
                  <a:schemeClr val="tx1"/>
                </a:solidFill>
                <a:latin typeface="Segoe Pro Display Light" panose="020B0302040504020203" pitchFamily="34" charset="0"/>
              </a:endParaRPr>
            </a:p>
          </p:txBody>
        </p:sp>
        <p:sp>
          <p:nvSpPr>
            <p:cNvPr id="23" name="ZoneTexte 11"/>
            <p:cNvSpPr txBox="1"/>
            <p:nvPr userDrawn="1"/>
          </p:nvSpPr>
          <p:spPr>
            <a:xfrm>
              <a:off x="6650285" y="6652969"/>
              <a:ext cx="11963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kern="1200" dirty="0" smtClean="0">
                  <a:solidFill>
                    <a:schemeClr val="tx1"/>
                  </a:solidFill>
                  <a:latin typeface="Segoe Pro Display Light" panose="020B0302040504020203" pitchFamily="34" charset="0"/>
                  <a:ea typeface="+mn-ea"/>
                  <a:cs typeface="+mn-cs"/>
                </a:rPr>
                <a:t>#</a:t>
              </a:r>
              <a:r>
                <a:rPr lang="fr-FR" sz="1400" kern="1200" dirty="0" err="1" smtClean="0">
                  <a:solidFill>
                    <a:schemeClr val="tx1"/>
                  </a:solidFill>
                  <a:latin typeface="Segoe Pro Display Light" panose="020B0302040504020203" pitchFamily="34" charset="0"/>
                  <a:ea typeface="+mn-ea"/>
                  <a:cs typeface="+mn-cs"/>
                </a:rPr>
                <a:t>mstechdays</a:t>
              </a:r>
              <a:endParaRPr lang="fr-FR" sz="1400" kern="1200" dirty="0">
                <a:solidFill>
                  <a:schemeClr val="tx1"/>
                </a:solidFill>
                <a:latin typeface="Segoe Pro Display Light" panose="020B03020405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25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01613" y="6652968"/>
            <a:ext cx="5472113" cy="30821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lang="fr-FR" sz="1400" kern="1200" dirty="0">
                <a:solidFill>
                  <a:srgbClr val="EC008C"/>
                </a:solidFill>
                <a:latin typeface="Segoe Pro Display Light" panose="020B0302040504020203" pitchFamily="34" charset="0"/>
                <a:ea typeface="+mn-ea"/>
                <a:cs typeface="+mn-cs"/>
              </a:defRPr>
            </a:lvl1pPr>
          </a:lstStyle>
          <a:p>
            <a:r>
              <a:rPr lang="fr-FR" dirty="0" smtClean="0"/>
              <a:t>Titre session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5812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sp>
          <p:nvSpPr>
            <p:cNvPr id="7" name="Rectangle 6"/>
            <p:cNvSpPr/>
            <p:nvPr userDrawn="1"/>
          </p:nvSpPr>
          <p:spPr>
            <a:xfrm>
              <a:off x="6589127" y="6634306"/>
              <a:ext cx="5847348" cy="360219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152588" y="6640844"/>
              <a:ext cx="353681" cy="353681"/>
            </a:xfrm>
            <a:prstGeom prst="rect">
              <a:avLst/>
            </a:prstGeom>
            <a:solidFill>
              <a:srgbClr val="F472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10"/>
            <p:cNvSpPr txBox="1"/>
            <p:nvPr userDrawn="1"/>
          </p:nvSpPr>
          <p:spPr>
            <a:xfrm>
              <a:off x="10829178" y="6652969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tech.days</a:t>
              </a:r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 2015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  <p:sp>
          <p:nvSpPr>
            <p:cNvPr id="10" name="ZoneTexte 11"/>
            <p:cNvSpPr txBox="1"/>
            <p:nvPr userDrawn="1"/>
          </p:nvSpPr>
          <p:spPr>
            <a:xfrm>
              <a:off x="6650285" y="6652969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#</a:t>
              </a:r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mstechdays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</p:grp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01613" y="6652968"/>
            <a:ext cx="5472113" cy="30821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lang="fr-FR" sz="1400" kern="1200" dirty="0">
                <a:solidFill>
                  <a:srgbClr val="EC008C"/>
                </a:solidFill>
                <a:latin typeface="Segoe Pro Display Light" panose="020B0302040504020203" pitchFamily="34" charset="0"/>
                <a:ea typeface="+mn-ea"/>
                <a:cs typeface="+mn-cs"/>
              </a:defRPr>
            </a:lvl1pPr>
          </a:lstStyle>
          <a:p>
            <a:r>
              <a:rPr lang="fr-FR" dirty="0" smtClean="0"/>
              <a:t>Titre session pied de page</a:t>
            </a:r>
            <a:endParaRPr lang="fr-FR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/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4158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7560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461109" y="3177506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37" r:id="rId2"/>
    <p:sldLayoutId id="2147484154" r:id="rId3"/>
    <p:sldLayoutId id="2147484152" r:id="rId4"/>
    <p:sldLayoutId id="2147484147" r:id="rId5"/>
    <p:sldLayoutId id="2147484149" r:id="rId6"/>
    <p:sldLayoutId id="2147484155" r:id="rId7"/>
    <p:sldLayoutId id="2147484172" r:id="rId8"/>
    <p:sldLayoutId id="2147484150" r:id="rId9"/>
    <p:sldLayoutId id="2147484132" r:id="rId10"/>
    <p:sldLayoutId id="2147484175" r:id="rId11"/>
    <p:sldLayoutId id="2147484187" r:id="rId12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9393899" y="3050514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08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6" r:id="rId1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7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aka.ms/azure/msdn" TargetMode="External"/><Relationship Id="rId5" Type="http://schemas.openxmlformats.org/officeDocument/2006/relationships/hyperlink" Target="http://aka.ms/azure/essai" TargetMode="Externa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745656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Avec ASP.NET 5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74638" y="904974"/>
            <a:ext cx="11888787" cy="443365"/>
          </a:xfrm>
        </p:spPr>
        <p:txBody>
          <a:bodyPr/>
          <a:lstStyle/>
          <a:p>
            <a:r>
              <a:rPr lang="fr-FR" dirty="0" smtClean="0"/>
              <a:t>Les Framework applicatifs modernes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2542935" y="1481038"/>
            <a:ext cx="7364376" cy="4896544"/>
          </a:xfrm>
          <a:prstGeom prst="rect">
            <a:avLst/>
          </a:prstGeom>
          <a:solidFill>
            <a:srgbClr val="0072C6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MVC 6</a:t>
            </a:r>
            <a:endParaRPr lang="en-US" sz="24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17837" y="1985094"/>
            <a:ext cx="2253949" cy="432048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Web </a:t>
            </a:r>
            <a:r>
              <a:rPr lang="en-US" sz="20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Pages</a:t>
            </a:r>
            <a:endParaRPr lang="en-US" sz="20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7562859" y="1985094"/>
            <a:ext cx="2255778" cy="432048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Web </a:t>
            </a:r>
            <a:r>
              <a:rPr lang="en-US" sz="20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API</a:t>
            </a:r>
            <a:endParaRPr lang="en-US" sz="20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5052897" y="1985094"/>
            <a:ext cx="2330679" cy="4320480"/>
          </a:xfrm>
          <a:prstGeom prst="rect">
            <a:avLst/>
          </a:prstGeom>
          <a:solidFill>
            <a:schemeClr val="bg1">
              <a:alpha val="25000"/>
            </a:scheme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MVC</a:t>
            </a:r>
            <a:endParaRPr lang="en-US" sz="20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722218" y="2499167"/>
            <a:ext cx="4482075" cy="448208"/>
          </a:xfrm>
          <a:prstGeom prst="rect">
            <a:avLst/>
          </a:prstGeom>
          <a:solidFill>
            <a:srgbClr val="442359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73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Razor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2722218" y="3035485"/>
            <a:ext cx="4482075" cy="448208"/>
          </a:xfrm>
          <a:prstGeom prst="rect">
            <a:avLst/>
          </a:prstGeom>
          <a:solidFill>
            <a:srgbClr val="442359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73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HTML / Tag </a:t>
            </a: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Helpers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5234008" y="3571802"/>
            <a:ext cx="4478420" cy="448208"/>
          </a:xfrm>
          <a:prstGeom prst="rect">
            <a:avLst/>
          </a:prstGeom>
          <a:solidFill>
            <a:srgbClr val="442359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73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Controllers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5234008" y="4106806"/>
            <a:ext cx="4478420" cy="448208"/>
          </a:xfrm>
          <a:prstGeom prst="rect">
            <a:avLst/>
          </a:prstGeom>
          <a:solidFill>
            <a:srgbClr val="442359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73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Actions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5234008" y="4644655"/>
            <a:ext cx="4478420" cy="448208"/>
          </a:xfrm>
          <a:prstGeom prst="rect">
            <a:avLst/>
          </a:prstGeom>
          <a:solidFill>
            <a:srgbClr val="442359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73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Filters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5234008" y="5179659"/>
            <a:ext cx="4478420" cy="448208"/>
          </a:xfrm>
          <a:prstGeom prst="rect">
            <a:avLst/>
          </a:prstGeom>
          <a:solidFill>
            <a:srgbClr val="442359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73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Model binding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5234008" y="5713350"/>
            <a:ext cx="4478420" cy="448208"/>
          </a:xfrm>
          <a:prstGeom prst="rect">
            <a:avLst/>
          </a:prstGeom>
          <a:solidFill>
            <a:srgbClr val="442359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73" fontAlgn="base">
              <a:spcBef>
                <a:spcPct val="0"/>
              </a:spcBef>
              <a:spcAft>
                <a:spcPct val="0"/>
              </a:spcAft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Dependency Resolver</a:t>
            </a:r>
          </a:p>
        </p:txBody>
      </p:sp>
    </p:spTree>
    <p:extLst>
      <p:ext uri="{BB962C8B-B14F-4D97-AF65-F5344CB8AC3E}">
        <p14:creationId xmlns:p14="http://schemas.microsoft.com/office/powerpoint/2010/main" val="257436021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593860"/>
          </a:xfrm>
        </p:spPr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361019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Sous le capot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74638" y="1554261"/>
            <a:ext cx="11807825" cy="934889"/>
          </a:xfrm>
        </p:spPr>
        <p:txBody>
          <a:bodyPr/>
          <a:lstStyle/>
          <a:p>
            <a:r>
              <a:rPr lang="fr-FR" sz="3200" b="1" dirty="0" smtClean="0"/>
              <a:t>DNX </a:t>
            </a:r>
            <a:r>
              <a:rPr lang="fr-FR" sz="3200" b="1" dirty="0"/>
              <a:t>- </a:t>
            </a:r>
            <a:r>
              <a:rPr lang="fr-FR" sz="3200" b="1" dirty="0" smtClean="0"/>
              <a:t>.NET </a:t>
            </a:r>
            <a:r>
              <a:rPr lang="fr-FR" sz="3200" b="1" dirty="0" err="1" smtClean="0"/>
              <a:t>Execution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Environment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200" dirty="0" smtClean="0"/>
              <a:t>Le SDK contenant les outils et le </a:t>
            </a:r>
            <a:r>
              <a:rPr lang="fr-FR" sz="3200" dirty="0" err="1" smtClean="0"/>
              <a:t>runtime</a:t>
            </a:r>
            <a:r>
              <a:rPr lang="fr-FR" sz="3200" dirty="0" smtClean="0"/>
              <a:t> cross-plateforme.</a:t>
            </a:r>
            <a:endParaRPr lang="fr-FR" sz="3200" b="1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Glossaire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1637" y="2548969"/>
            <a:ext cx="11807825" cy="3141425"/>
          </a:xfrm>
          <a:prstGeom prst="rect">
            <a:avLst/>
          </a:prstGeom>
        </p:spPr>
        <p:txBody>
          <a:bodyPr lIns="0"/>
          <a:lstStyle>
            <a:lvl1pPr marL="571500" marR="0" indent="-5040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76000" marR="0" indent="-5040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76000" marR="0" indent="-5040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576000" marR="0" indent="-5040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76000" marR="0" indent="-5040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2000" b="1" dirty="0" err="1" smtClean="0"/>
              <a:t>dnx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>Exécutable natif chargeant la CLR de votre choix, votre projet et ses dépendances</a:t>
            </a:r>
          </a:p>
          <a:p>
            <a:pPr lvl="1"/>
            <a:r>
              <a:rPr lang="fr-FR" sz="2000" b="1" dirty="0" err="1" smtClean="0"/>
              <a:t>dnu</a:t>
            </a:r>
            <a:r>
              <a:rPr lang="fr-FR" sz="2000" b="1" dirty="0" smtClean="0"/>
              <a:t> : .NET </a:t>
            </a:r>
            <a:r>
              <a:rPr lang="fr-FR" sz="2000" b="1" dirty="0" err="1" smtClean="0"/>
              <a:t>Development</a:t>
            </a:r>
            <a:r>
              <a:rPr lang="fr-FR" sz="2000" b="1" dirty="0" smtClean="0"/>
              <a:t> Utility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>Exécutable regroupant tous les outils complémentaires, comme le </a:t>
            </a:r>
            <a:r>
              <a:rPr lang="fr-FR" sz="2000" dirty="0" err="1" smtClean="0"/>
              <a:t>Build</a:t>
            </a:r>
            <a:r>
              <a:rPr lang="fr-FR" sz="2000" dirty="0" smtClean="0"/>
              <a:t>, le Package ou le </a:t>
            </a:r>
            <a:r>
              <a:rPr lang="fr-FR" sz="2000" dirty="0" err="1" smtClean="0"/>
              <a:t>Publish</a:t>
            </a:r>
            <a:endParaRPr lang="fr-FR" sz="2000" dirty="0" smtClean="0"/>
          </a:p>
          <a:p>
            <a:pPr lvl="1"/>
            <a:r>
              <a:rPr lang="fr-FR" sz="2000" b="1" dirty="0" err="1" smtClean="0"/>
              <a:t>Core</a:t>
            </a:r>
            <a:r>
              <a:rPr lang="fr-FR" sz="2000" b="1" dirty="0" smtClean="0"/>
              <a:t> CLR</a:t>
            </a:r>
            <a:br>
              <a:rPr lang="fr-FR" sz="2000" b="1" dirty="0" smtClean="0"/>
            </a:br>
            <a:r>
              <a:rPr lang="fr-FR" sz="2000" dirty="0" smtClean="0"/>
              <a:t>La CLR Open Source et cross plateforme de .NET </a:t>
            </a:r>
            <a:r>
              <a:rPr lang="fr-FR" sz="2000" dirty="0" err="1" smtClean="0"/>
              <a:t>Core</a:t>
            </a:r>
            <a:endParaRPr lang="fr-FR" sz="2000" dirty="0" smtClean="0"/>
          </a:p>
          <a:p>
            <a:pPr lvl="1"/>
            <a:r>
              <a:rPr lang="fr-FR" sz="2000" b="1" dirty="0" err="1" smtClean="0"/>
              <a:t>CoreFX</a:t>
            </a:r>
            <a:r>
              <a:rPr lang="fr-FR" sz="2000" b="1" dirty="0" smtClean="0"/>
              <a:t/>
            </a:r>
            <a:br>
              <a:rPr lang="fr-FR" sz="2000" b="1" dirty="0" smtClean="0"/>
            </a:br>
            <a:r>
              <a:rPr lang="fr-FR" sz="2000" dirty="0" smtClean="0"/>
              <a:t>Les librairies .NET dont la majorité est distribuée sous forme de composants </a:t>
            </a:r>
            <a:r>
              <a:rPr lang="fr-FR" sz="2000" dirty="0" err="1" smtClean="0"/>
              <a:t>NuGet</a:t>
            </a:r>
            <a:endParaRPr lang="fr-FR" sz="2000" dirty="0" smtClean="0"/>
          </a:p>
          <a:p>
            <a:pPr lvl="1"/>
            <a:r>
              <a:rPr lang="fr-FR" sz="2000" b="1" dirty="0" err="1" smtClean="0"/>
              <a:t>Roslyn</a:t>
            </a:r>
            <a:r>
              <a:rPr lang="fr-FR" sz="2000" b="1" dirty="0" smtClean="0"/>
              <a:t/>
            </a:r>
            <a:br>
              <a:rPr lang="fr-FR" sz="2000" b="1" dirty="0" smtClean="0"/>
            </a:br>
            <a:r>
              <a:rPr lang="fr-FR" sz="2000" dirty="0" smtClean="0"/>
              <a:t>Compilateur .NET ouvert</a:t>
            </a:r>
            <a:endParaRPr lang="fr-FR" sz="20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71637" y="5607069"/>
            <a:ext cx="11807825" cy="914529"/>
          </a:xfrm>
          <a:prstGeom prst="rect">
            <a:avLst/>
          </a:prstGeom>
        </p:spPr>
        <p:txBody>
          <a:bodyPr lIns="0"/>
          <a:lstStyle>
            <a:lvl1pPr marL="571500" marR="0" indent="-5040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76000" marR="0" indent="-5040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76000" marR="0" indent="-5040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576000" marR="0" indent="-5040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76000" marR="0" indent="-5040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b="1" dirty="0" err="1" smtClean="0"/>
              <a:t>dnvm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>DNX Version Manager, pour gérer les différentes versions du DNX</a:t>
            </a:r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598751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593860"/>
          </a:xfrm>
        </p:spPr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448446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ASP.NET 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Conteneurs Docker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577750" y="5887244"/>
            <a:ext cx="4903378" cy="490338"/>
          </a:xfrm>
          <a:prstGeom prst="rect">
            <a:avLst/>
          </a:prstGeom>
          <a:solidFill>
            <a:srgbClr val="0078D7"/>
          </a:solidFill>
          <a:ln w="10795" cap="flat" cmpd="sng" algn="ctr">
            <a:solidFill>
              <a:srgbClr val="D83B0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Host OS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77750" y="5396906"/>
            <a:ext cx="4903378" cy="490338"/>
          </a:xfrm>
          <a:prstGeom prst="rect">
            <a:avLst/>
          </a:prstGeom>
          <a:solidFill>
            <a:srgbClr val="FFB900"/>
          </a:solidFill>
          <a:ln w="10795" cap="flat" cmpd="sng" algn="ctr">
            <a:solidFill>
              <a:srgbClr val="D83B0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Hypervisor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17238" y="5873011"/>
            <a:ext cx="4903378" cy="490338"/>
          </a:xfrm>
          <a:prstGeom prst="rect">
            <a:avLst/>
          </a:prstGeom>
          <a:solidFill>
            <a:srgbClr val="0078D7"/>
          </a:solidFill>
          <a:ln w="10795" cap="flat" cmpd="sng" algn="ctr">
            <a:solidFill>
              <a:srgbClr val="D83B0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Host OS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17238" y="5382673"/>
            <a:ext cx="4903378" cy="490338"/>
          </a:xfrm>
          <a:prstGeom prst="rect">
            <a:avLst/>
          </a:prstGeom>
          <a:solidFill>
            <a:srgbClr val="5C2D91"/>
          </a:solidFill>
          <a:ln w="10795" cap="flat" cmpd="sng" algn="ctr">
            <a:solidFill>
              <a:srgbClr val="D83B0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Docker Engine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7751" y="3603993"/>
            <a:ext cx="1096049" cy="1792913"/>
          </a:xfrm>
          <a:prstGeom prst="rect">
            <a:avLst/>
          </a:prstGeom>
          <a:solidFill>
            <a:srgbClr val="D83B01"/>
          </a:solidFill>
          <a:ln w="10795" cap="flat" cmpd="sng" algn="ctr">
            <a:solidFill>
              <a:srgbClr val="D83B0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Guest OS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481415" y="3603993"/>
            <a:ext cx="1096049" cy="1792913"/>
          </a:xfrm>
          <a:prstGeom prst="rect">
            <a:avLst/>
          </a:prstGeom>
          <a:solidFill>
            <a:srgbClr val="D83B01"/>
          </a:solidFill>
          <a:ln w="10795" cap="flat" cmpd="sng" algn="ctr">
            <a:solidFill>
              <a:srgbClr val="D83B0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Guest OS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385080" y="3603993"/>
            <a:ext cx="1096049" cy="1792913"/>
          </a:xfrm>
          <a:prstGeom prst="rect">
            <a:avLst/>
          </a:prstGeom>
          <a:solidFill>
            <a:srgbClr val="D83B01"/>
          </a:solidFill>
          <a:ln w="10795" cap="flat" cmpd="sng" algn="ctr">
            <a:solidFill>
              <a:srgbClr val="D83B0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Guest OS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383475" y="2789978"/>
            <a:ext cx="1097653" cy="807615"/>
          </a:xfrm>
          <a:prstGeom prst="rect">
            <a:avLst/>
          </a:prstGeom>
          <a:solidFill>
            <a:srgbClr val="BAD80A"/>
          </a:solidFill>
          <a:ln w="10795" cap="flat" cmpd="sng" algn="ctr">
            <a:solidFill>
              <a:srgbClr val="D83B0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Bins/Libs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383475" y="1218015"/>
            <a:ext cx="1097653" cy="1586385"/>
          </a:xfrm>
          <a:prstGeom prst="rect">
            <a:avLst/>
          </a:prstGeom>
          <a:solidFill>
            <a:srgbClr val="002050"/>
          </a:solidFill>
          <a:ln w="10795" cap="flat" cmpd="sng" algn="ctr">
            <a:solidFill>
              <a:srgbClr val="D83B0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App B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617238" y="5065397"/>
            <a:ext cx="1171362" cy="307662"/>
          </a:xfrm>
          <a:prstGeom prst="rect">
            <a:avLst/>
          </a:prstGeom>
          <a:solidFill>
            <a:srgbClr val="BAD80A"/>
          </a:solidFill>
          <a:ln w="10795" cap="flat" cmpd="sng" algn="ctr">
            <a:solidFill>
              <a:srgbClr val="D83B0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Bins/Libs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932816" y="5065397"/>
            <a:ext cx="3587800" cy="317277"/>
          </a:xfrm>
          <a:prstGeom prst="rect">
            <a:avLst/>
          </a:prstGeom>
          <a:solidFill>
            <a:srgbClr val="505050">
              <a:lumMod val="85000"/>
            </a:srgbClr>
          </a:solidFill>
          <a:ln w="10795" cap="flat" cmpd="sng" algn="ctr">
            <a:solidFill>
              <a:srgbClr val="D83B0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Bins/Libs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617238" y="3603998"/>
            <a:ext cx="450277" cy="1456592"/>
          </a:xfrm>
          <a:prstGeom prst="rect">
            <a:avLst/>
          </a:prstGeom>
          <a:solidFill>
            <a:srgbClr val="002050"/>
          </a:solidFill>
          <a:ln w="10795" cap="flat" cmpd="sng" algn="ctr">
            <a:solidFill>
              <a:srgbClr val="D83B01">
                <a:shade val="50000"/>
              </a:srgbClr>
            </a:solidFill>
            <a:prstDash val="solid"/>
          </a:ln>
          <a:effectLst/>
        </p:spPr>
        <p:txBody>
          <a:bodyPr vert="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App A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339124" y="3608804"/>
            <a:ext cx="450277" cy="1456592"/>
          </a:xfrm>
          <a:prstGeom prst="rect">
            <a:avLst/>
          </a:prstGeom>
          <a:solidFill>
            <a:srgbClr val="002050"/>
          </a:solidFill>
          <a:ln w="10795" cap="flat" cmpd="sng" algn="ctr">
            <a:solidFill>
              <a:srgbClr val="D83B01">
                <a:shade val="50000"/>
              </a:srgbClr>
            </a:solidFill>
            <a:prstDash val="solid"/>
          </a:ln>
          <a:effectLst/>
        </p:spPr>
        <p:txBody>
          <a:bodyPr vert="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App A’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932817" y="3603997"/>
            <a:ext cx="450277" cy="1456592"/>
          </a:xfrm>
          <a:prstGeom prst="rect">
            <a:avLst/>
          </a:prstGeom>
          <a:solidFill>
            <a:srgbClr val="002050"/>
          </a:solidFill>
          <a:ln w="10795" cap="flat" cmpd="sng" algn="ctr">
            <a:solidFill>
              <a:srgbClr val="D83B01">
                <a:shade val="50000"/>
              </a:srgbClr>
            </a:solidFill>
            <a:prstDash val="solid"/>
          </a:ln>
          <a:effectLst/>
        </p:spPr>
        <p:txBody>
          <a:bodyPr vert="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App B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526509" y="3603996"/>
            <a:ext cx="450277" cy="1456592"/>
          </a:xfrm>
          <a:prstGeom prst="rect">
            <a:avLst/>
          </a:prstGeom>
          <a:solidFill>
            <a:srgbClr val="002050"/>
          </a:solidFill>
          <a:ln w="10795" cap="flat" cmpd="sng" algn="ctr">
            <a:solidFill>
              <a:srgbClr val="D83B01">
                <a:shade val="50000"/>
              </a:srgbClr>
            </a:solidFill>
            <a:prstDash val="solid"/>
          </a:ln>
          <a:effectLst/>
        </p:spPr>
        <p:txBody>
          <a:bodyPr vert="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App B’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211543" y="3603995"/>
            <a:ext cx="450277" cy="1456592"/>
          </a:xfrm>
          <a:prstGeom prst="rect">
            <a:avLst/>
          </a:prstGeom>
          <a:solidFill>
            <a:srgbClr val="002050"/>
          </a:solidFill>
          <a:ln w="10795" cap="flat" cmpd="sng" algn="ctr">
            <a:solidFill>
              <a:srgbClr val="D83B01">
                <a:shade val="50000"/>
              </a:srgbClr>
            </a:solidFill>
            <a:prstDash val="solid"/>
          </a:ln>
          <a:effectLst/>
        </p:spPr>
        <p:txBody>
          <a:bodyPr vert="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App B</a:t>
            </a:r>
          </a:p>
        </p:txBody>
      </p:sp>
      <p:sp>
        <p:nvSpPr>
          <p:cNvPr id="54" name="Rectangle 53"/>
          <p:cNvSpPr/>
          <p:nvPr/>
        </p:nvSpPr>
        <p:spPr>
          <a:xfrm>
            <a:off x="9805235" y="3603994"/>
            <a:ext cx="450277" cy="1456592"/>
          </a:xfrm>
          <a:prstGeom prst="rect">
            <a:avLst/>
          </a:prstGeom>
          <a:solidFill>
            <a:srgbClr val="002050"/>
          </a:solidFill>
          <a:ln w="10795" cap="flat" cmpd="sng" algn="ctr">
            <a:solidFill>
              <a:srgbClr val="D83B01">
                <a:shade val="50000"/>
              </a:srgbClr>
            </a:solidFill>
            <a:prstDash val="solid"/>
          </a:ln>
          <a:effectLst/>
        </p:spPr>
        <p:txBody>
          <a:bodyPr vert="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App B’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0467029" y="3603994"/>
            <a:ext cx="450277" cy="1456592"/>
          </a:xfrm>
          <a:prstGeom prst="rect">
            <a:avLst/>
          </a:prstGeom>
          <a:solidFill>
            <a:srgbClr val="002050"/>
          </a:solidFill>
          <a:ln w="10795" cap="flat" cmpd="sng" algn="ctr">
            <a:solidFill>
              <a:srgbClr val="D83B01">
                <a:shade val="50000"/>
              </a:srgbClr>
            </a:solidFill>
            <a:prstDash val="solid"/>
          </a:ln>
          <a:effectLst/>
        </p:spPr>
        <p:txBody>
          <a:bodyPr vert="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App B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1060722" y="3603993"/>
            <a:ext cx="450277" cy="1456592"/>
          </a:xfrm>
          <a:prstGeom prst="rect">
            <a:avLst/>
          </a:prstGeom>
          <a:solidFill>
            <a:srgbClr val="002050"/>
          </a:solidFill>
          <a:ln w="10795" cap="flat" cmpd="sng" algn="ctr">
            <a:solidFill>
              <a:srgbClr val="D83B01">
                <a:shade val="50000"/>
              </a:srgbClr>
            </a:solidFill>
            <a:prstDash val="solid"/>
          </a:ln>
          <a:effectLst/>
        </p:spPr>
        <p:txBody>
          <a:bodyPr vert="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App B’</a:t>
            </a: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317" y="1194860"/>
            <a:ext cx="4300602" cy="1034509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2480741" y="2796378"/>
            <a:ext cx="1097653" cy="807615"/>
          </a:xfrm>
          <a:prstGeom prst="rect">
            <a:avLst/>
          </a:prstGeom>
          <a:solidFill>
            <a:srgbClr val="BAD80A"/>
          </a:solidFill>
          <a:ln w="10795" cap="flat" cmpd="sng" algn="ctr">
            <a:solidFill>
              <a:srgbClr val="D83B0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Bins/Libs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480741" y="1224415"/>
            <a:ext cx="1097653" cy="1586385"/>
          </a:xfrm>
          <a:prstGeom prst="rect">
            <a:avLst/>
          </a:prstGeom>
          <a:solidFill>
            <a:srgbClr val="002050"/>
          </a:solidFill>
          <a:ln w="10795" cap="flat" cmpd="sng" algn="ctr">
            <a:solidFill>
              <a:srgbClr val="D83B0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App B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77730" y="2797473"/>
            <a:ext cx="1097653" cy="807615"/>
          </a:xfrm>
          <a:prstGeom prst="rect">
            <a:avLst/>
          </a:prstGeom>
          <a:solidFill>
            <a:srgbClr val="BAD80A"/>
          </a:solidFill>
          <a:ln w="10795" cap="flat" cmpd="sng" algn="ctr">
            <a:solidFill>
              <a:srgbClr val="D83B0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Bins/Libs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77730" y="1225510"/>
            <a:ext cx="1097653" cy="1586385"/>
          </a:xfrm>
          <a:prstGeom prst="rect">
            <a:avLst/>
          </a:prstGeom>
          <a:solidFill>
            <a:srgbClr val="002050"/>
          </a:solidFill>
          <a:ln w="10795" cap="flat" cmpd="sng" algn="ctr">
            <a:solidFill>
              <a:srgbClr val="D83B0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App B</a:t>
            </a:r>
          </a:p>
        </p:txBody>
      </p:sp>
    </p:spTree>
    <p:extLst>
      <p:ext uri="{BB962C8B-B14F-4D97-AF65-F5344CB8AC3E}">
        <p14:creationId xmlns:p14="http://schemas.microsoft.com/office/powerpoint/2010/main" val="264286467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ASP.NET 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Conteneurs Docker</a:t>
            </a:r>
            <a:endParaRPr lang="fr-FR" dirty="0"/>
          </a:p>
        </p:txBody>
      </p:sp>
      <p:pic>
        <p:nvPicPr>
          <p:cNvPr id="28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66" y="1212849"/>
            <a:ext cx="11177309" cy="551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4580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593860"/>
          </a:xfrm>
        </p:spPr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669988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Roadmap</a:t>
            </a:r>
            <a:endParaRPr lang="fr-FR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ASP.NET 5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597486"/>
              </p:ext>
            </p:extLst>
          </p:nvPr>
        </p:nvGraphicFramePr>
        <p:xfrm>
          <a:off x="1609725" y="1913086"/>
          <a:ext cx="9073008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3287799971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4004753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400" dirty="0" err="1" smtClean="0"/>
                        <a:t>Milestone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Date de sortie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72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Visual Studio 2015 avec Beta 5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20 juillet 2015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9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Beta 6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/>
                        <a:t>27 juillet 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82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Beta</a:t>
                      </a:r>
                      <a:r>
                        <a:rPr lang="fr-FR" sz="2400" baseline="0" dirty="0" smtClean="0"/>
                        <a:t> 7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/>
                        <a:t>2 septembre 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563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Beta 8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15 octobre 2015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948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RC1 avec « Go Live »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18 novembre </a:t>
                      </a:r>
                      <a:r>
                        <a:rPr lang="fr-FR" sz="2400" dirty="0" smtClean="0"/>
                        <a:t>2015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044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RC2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879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1.0.0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1</a:t>
                      </a:r>
                      <a:r>
                        <a:rPr lang="fr-FR" sz="2400" baseline="30000" dirty="0" smtClean="0"/>
                        <a:t>er</a:t>
                      </a:r>
                      <a:r>
                        <a:rPr lang="fr-FR" sz="2400" dirty="0" smtClean="0"/>
                        <a:t> trimestre 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740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VB</a:t>
                      </a:r>
                      <a:r>
                        <a:rPr lang="fr-FR" sz="2400" baseline="0" dirty="0" smtClean="0"/>
                        <a:t> support, </a:t>
                      </a:r>
                      <a:r>
                        <a:rPr lang="fr-FR" sz="2400" baseline="0" dirty="0" err="1" smtClean="0"/>
                        <a:t>SignalR</a:t>
                      </a:r>
                      <a:r>
                        <a:rPr lang="fr-FR" sz="2400" baseline="0" dirty="0" smtClean="0"/>
                        <a:t> 3, Web Pages 4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3</a:t>
                      </a:r>
                      <a:r>
                        <a:rPr lang="fr-FR" sz="2400" baseline="30000" dirty="0" smtClean="0"/>
                        <a:t>e</a:t>
                      </a:r>
                      <a:r>
                        <a:rPr lang="fr-FR" sz="2400" dirty="0" smtClean="0"/>
                        <a:t> trimestre 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654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55314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071761" y="2921198"/>
            <a:ext cx="3387270" cy="115212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ASP.NET 4.6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kern="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sur</a:t>
            </a:r>
            <a:r>
              <a:rPr lang="en-US" sz="28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 .NET Framework</a:t>
            </a:r>
            <a:endParaRPr lang="en-US" sz="2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62053" y="2921198"/>
            <a:ext cx="3409961" cy="1152128"/>
          </a:xfrm>
          <a:prstGeom prst="rect">
            <a:avLst/>
          </a:prstGeom>
          <a:solidFill>
            <a:srgbClr val="E0397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ASP.NET </a:t>
            </a:r>
            <a:r>
              <a:rPr lang="en-US" sz="36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5</a:t>
            </a:r>
          </a:p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sur</a:t>
            </a:r>
            <a:r>
              <a:rPr lang="en-US" sz="28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 .NET </a:t>
            </a:r>
            <a:r>
              <a:rPr lang="en-US" sz="28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Framework</a:t>
            </a:r>
            <a:endParaRPr lang="en-US" sz="2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075036" y="2921198"/>
            <a:ext cx="3409961" cy="1152128"/>
          </a:xfrm>
          <a:prstGeom prst="rect">
            <a:avLst/>
          </a:prstGeom>
          <a:solidFill>
            <a:srgbClr val="7FBA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ASP.NET </a:t>
            </a:r>
            <a:r>
              <a:rPr lang="en-US" sz="36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5</a:t>
            </a:r>
          </a:p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sur</a:t>
            </a:r>
            <a:r>
              <a:rPr lang="en-US" sz="28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 .NET </a:t>
            </a:r>
            <a:r>
              <a:rPr lang="en-US" sz="28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Core</a:t>
            </a:r>
            <a:endParaRPr lang="en-US" sz="2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21677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http://get.asp.net/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http://docs.asp.net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http</a:t>
            </a:r>
            <a:r>
              <a:rPr lang="en-US" sz="3600" dirty="0"/>
              <a:t>://blogs.msdn.com/b/webdev/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https</a:t>
            </a:r>
            <a:r>
              <a:rPr lang="en-US" sz="3600" dirty="0"/>
              <a:t>://github.com/aspnet/Home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www.MicrosoftVirtualAcademy.com</a:t>
            </a:r>
            <a:endParaRPr lang="en-US" sz="3600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@</a:t>
            </a:r>
            <a:r>
              <a:rPr lang="en-US" sz="3600" dirty="0" err="1"/>
              <a:t>DamianEdwards</a:t>
            </a:r>
            <a:r>
              <a:rPr lang="en-US" sz="3600" dirty="0"/>
              <a:t>, @</a:t>
            </a:r>
            <a:r>
              <a:rPr lang="en-US" sz="3600" dirty="0" err="1"/>
              <a:t>shanselman</a:t>
            </a:r>
            <a:r>
              <a:rPr lang="en-US" sz="3600" dirty="0"/>
              <a:t>, @</a:t>
            </a:r>
            <a:r>
              <a:rPr lang="en-US" sz="3600" dirty="0" err="1"/>
              <a:t>davidfowl</a:t>
            </a:r>
            <a:r>
              <a:rPr lang="en-US" sz="3600" dirty="0"/>
              <a:t>, @</a:t>
            </a:r>
            <a:r>
              <a:rPr lang="en-US" sz="3600" dirty="0" err="1"/>
              <a:t>Benjiiim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68174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révolution ASP.NET 5 !</a:t>
            </a:r>
            <a:endParaRPr lang="fr-FR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279335" y="4655804"/>
            <a:ext cx="6298942" cy="1091124"/>
          </a:xfrm>
          <a:prstGeom prst="rect">
            <a:avLst/>
          </a:prstGeom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72727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72727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Benjamin Talmard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sz="2400" dirty="0" smtClean="0">
                <a:latin typeface="Segoe UI Light"/>
              </a:rPr>
              <a:t>Microsoft Azure Technical Evangelist | Microsoft</a:t>
            </a:r>
            <a:endParaRPr lang="en-US" sz="2400" dirty="0">
              <a:latin typeface="Segoe UI Light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sz="2400" dirty="0" smtClean="0">
                <a:latin typeface="Segoe UI Light"/>
              </a:rPr>
              <a:t>    @</a:t>
            </a:r>
            <a:r>
              <a:rPr lang="en-US" sz="2400" dirty="0" err="1" smtClean="0">
                <a:latin typeface="Segoe UI Light"/>
              </a:rPr>
              <a:t>benjiiim</a:t>
            </a:r>
            <a:endParaRPr lang="en-US" sz="2400" dirty="0" smtClean="0">
              <a:latin typeface="Segoe UI Light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72727">
                    <a:srgbClr val="FFFFFF"/>
                  </a:gs>
                  <a:gs pos="36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</a:endParaRPr>
          </a:p>
        </p:txBody>
      </p:sp>
      <p:pic>
        <p:nvPicPr>
          <p:cNvPr id="11" name="Picture 4" descr="https://g.twimg.com/Twitter_logo_white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52" y="5566514"/>
            <a:ext cx="289060" cy="23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02740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Démarrez avec votre </a:t>
            </a:r>
            <a:r>
              <a:rPr lang="fr-FR" dirty="0" smtClean="0"/>
              <a:t>Azure</a:t>
            </a:r>
            <a:endParaRPr lang="fr-FR" dirty="0"/>
          </a:p>
        </p:txBody>
      </p:sp>
      <p:sp>
        <p:nvSpPr>
          <p:cNvPr id="66" name="ZoneTexte 47"/>
          <p:cNvSpPr txBox="1"/>
          <p:nvPr/>
        </p:nvSpPr>
        <p:spPr>
          <a:xfrm>
            <a:off x="8457030" y="2832163"/>
            <a:ext cx="3656220" cy="6052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093"/>
            <a:r>
              <a:rPr lang="fr-FR" sz="1666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Activez vos bénéfices Azure jusqu’à </a:t>
            </a:r>
            <a:r>
              <a:rPr lang="fr-FR" sz="1666" b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115€ </a:t>
            </a:r>
            <a:r>
              <a:rPr lang="fr-FR" sz="1666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 ressources mensuelles offertes</a:t>
            </a:r>
          </a:p>
        </p:txBody>
      </p:sp>
      <p:cxnSp>
        <p:nvCxnSpPr>
          <p:cNvPr id="69" name="Connecteur droit 48"/>
          <p:cNvCxnSpPr/>
          <p:nvPr/>
        </p:nvCxnSpPr>
        <p:spPr>
          <a:xfrm>
            <a:off x="4175148" y="1496679"/>
            <a:ext cx="26867" cy="4939637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49"/>
          <p:cNvCxnSpPr/>
          <p:nvPr/>
        </p:nvCxnSpPr>
        <p:spPr>
          <a:xfrm>
            <a:off x="8223045" y="1496679"/>
            <a:ext cx="26867" cy="4939637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50"/>
          <p:cNvSpPr txBox="1"/>
          <p:nvPr/>
        </p:nvSpPr>
        <p:spPr>
          <a:xfrm>
            <a:off x="4445007" y="3565466"/>
            <a:ext cx="3199685" cy="9820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093"/>
            <a:r>
              <a:rPr lang="fr-FR" sz="1372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115€ /mois</a:t>
            </a:r>
          </a:p>
          <a:p>
            <a:pPr defTabSz="914093"/>
            <a:r>
              <a:rPr lang="fr-FR" sz="1372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x5 membres</a:t>
            </a:r>
          </a:p>
          <a:p>
            <a:pPr defTabSz="914093"/>
            <a:r>
              <a:rPr lang="fr-FR" sz="1372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x3 ans</a:t>
            </a:r>
          </a:p>
          <a:p>
            <a:pPr defTabSz="914093"/>
            <a:r>
              <a:rPr lang="fr-FR" sz="1666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fr-FR" sz="1666" b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4 175€ </a:t>
            </a:r>
            <a:r>
              <a:rPr lang="fr-FR" sz="1666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 ressources offertes</a:t>
            </a:r>
          </a:p>
        </p:txBody>
      </p:sp>
      <p:pic>
        <p:nvPicPr>
          <p:cNvPr id="73" name="Image 5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22440" y="2832162"/>
            <a:ext cx="1883690" cy="66983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4" name="Image 5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952" y="3650068"/>
            <a:ext cx="3032704" cy="2409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5" name="Flèche droite 57"/>
          <p:cNvSpPr/>
          <p:nvPr/>
        </p:nvSpPr>
        <p:spPr>
          <a:xfrm>
            <a:off x="220335" y="4818468"/>
            <a:ext cx="1076142" cy="670503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93"/>
            <a:endParaRPr lang="fr-FR" sz="1764">
              <a:solidFill>
                <a:srgbClr val="505050">
                  <a:lumMod val="50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6" name="ZoneTexte 58"/>
          <p:cNvSpPr txBox="1"/>
          <p:nvPr/>
        </p:nvSpPr>
        <p:spPr>
          <a:xfrm>
            <a:off x="532361" y="2839298"/>
            <a:ext cx="3656220" cy="6032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093"/>
            <a:r>
              <a:rPr lang="fr-FR" sz="1666" b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150€  </a:t>
            </a:r>
            <a:r>
              <a:rPr lang="fr-FR" sz="1666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 ressources offertes</a:t>
            </a:r>
          </a:p>
          <a:p>
            <a:pPr defTabSz="914093"/>
            <a:r>
              <a:rPr lang="fr-FR" sz="1666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Sans engagement</a:t>
            </a:r>
          </a:p>
        </p:txBody>
      </p:sp>
      <p:sp>
        <p:nvSpPr>
          <p:cNvPr id="77" name="ZoneTexte 59"/>
          <p:cNvSpPr txBox="1"/>
          <p:nvPr/>
        </p:nvSpPr>
        <p:spPr>
          <a:xfrm>
            <a:off x="328234" y="1382352"/>
            <a:ext cx="3547936" cy="17122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093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fr-FR" sz="3136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Pour tous</a:t>
            </a:r>
          </a:p>
          <a:p>
            <a:pPr algn="ctr" defTabSz="914093"/>
            <a:r>
              <a:rPr lang="fr-FR" sz="2352" b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 mois d’essai offert</a:t>
            </a:r>
          </a:p>
          <a:p>
            <a:pPr algn="ctr" defTabSz="914093"/>
            <a:endParaRPr lang="fr-FR" sz="10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  <a:hlinkClick r:id="rId5" tooltip="http://aka.ms/azure/essai"/>
            </a:endParaRPr>
          </a:p>
          <a:p>
            <a:pPr algn="ctr" defTabSz="914093"/>
            <a:r>
              <a:rPr lang="fr-FR" sz="1999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http://aka.ms/azure/essai</a:t>
            </a:r>
          </a:p>
          <a:p>
            <a:pPr algn="ctr" defTabSz="914093"/>
            <a:endParaRPr lang="fr-FR" sz="2352" b="1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8" name="ZoneTexte 61"/>
          <p:cNvSpPr txBox="1"/>
          <p:nvPr/>
        </p:nvSpPr>
        <p:spPr>
          <a:xfrm>
            <a:off x="4432116" y="1378061"/>
            <a:ext cx="3547936" cy="16352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093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fr-FR" sz="3136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Pour les startups</a:t>
            </a:r>
          </a:p>
          <a:p>
            <a:pPr algn="ctr" defTabSz="914093"/>
            <a:r>
              <a:rPr lang="fr-FR" sz="2352" b="1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Bizspark</a:t>
            </a:r>
            <a:endParaRPr lang="fr-FR" sz="2352" b="1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 defTabSz="914093"/>
            <a:endParaRPr lang="fr-FR" sz="500" b="1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 defTabSz="914093"/>
            <a:r>
              <a:rPr lang="fr-FR" sz="1999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http://aka.ms/azure/startups</a:t>
            </a:r>
          </a:p>
          <a:p>
            <a:pPr algn="ctr" defTabSz="914093"/>
            <a:endParaRPr lang="fr-FR" sz="2352" b="1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9" name="ZoneTexte 63"/>
          <p:cNvSpPr txBox="1"/>
          <p:nvPr/>
        </p:nvSpPr>
        <p:spPr>
          <a:xfrm>
            <a:off x="8374038" y="1382351"/>
            <a:ext cx="3547936" cy="127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093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fr-FR" sz="3136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Pour les abonnés </a:t>
            </a:r>
            <a:r>
              <a:rPr lang="fr-FR" sz="2352" b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MSDN</a:t>
            </a:r>
          </a:p>
          <a:p>
            <a:pPr algn="ctr" defTabSz="914093">
              <a:lnSpc>
                <a:spcPct val="90000"/>
              </a:lnSpc>
              <a:spcBef>
                <a:spcPct val="20000"/>
              </a:spcBef>
              <a:buSzPct val="90000"/>
            </a:pPr>
            <a:endParaRPr lang="fr-FR" sz="500" dirty="0">
              <a:solidFill>
                <a:srgbClr val="505050">
                  <a:lumMod val="50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  <a:hlinkClick r:id="rId6"/>
            </a:endParaRPr>
          </a:p>
          <a:p>
            <a:pPr algn="ctr" defTabSz="914093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fr-FR" sz="1999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http://aka.ms/azure/msdn</a:t>
            </a:r>
          </a:p>
        </p:txBody>
      </p:sp>
      <p:pic>
        <p:nvPicPr>
          <p:cNvPr id="80" name="Image 16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59532" y="4745507"/>
            <a:ext cx="1946598" cy="649580"/>
          </a:xfrm>
          <a:prstGeom prst="rect">
            <a:avLst/>
          </a:prstGeom>
          <a:ln>
            <a:noFill/>
          </a:ln>
        </p:spPr>
      </p:pic>
      <p:sp>
        <p:nvSpPr>
          <p:cNvPr id="81" name="ZoneTexte 18"/>
          <p:cNvSpPr txBox="1"/>
          <p:nvPr/>
        </p:nvSpPr>
        <p:spPr>
          <a:xfrm>
            <a:off x="4463062" y="5622525"/>
            <a:ext cx="3498936" cy="6061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093"/>
            <a:r>
              <a:rPr lang="fr-FR" sz="1669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 </a:t>
            </a:r>
            <a:r>
              <a:rPr lang="fr-FR" sz="1669" b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120 000€ </a:t>
            </a:r>
            <a:r>
              <a:rPr lang="fr-FR" sz="1669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 ressources offertes dans nos incubateurs partenaires</a:t>
            </a:r>
          </a:p>
        </p:txBody>
      </p:sp>
      <p:cxnSp>
        <p:nvCxnSpPr>
          <p:cNvPr id="82" name="Connecteur droit 19"/>
          <p:cNvCxnSpPr/>
          <p:nvPr/>
        </p:nvCxnSpPr>
        <p:spPr>
          <a:xfrm>
            <a:off x="8374038" y="3689620"/>
            <a:ext cx="3607622" cy="2093"/>
          </a:xfrm>
          <a:prstGeom prst="line">
            <a:avLst/>
          </a:prstGeom>
          <a:ln w="381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21"/>
          <p:cNvSpPr txBox="1"/>
          <p:nvPr/>
        </p:nvSpPr>
        <p:spPr>
          <a:xfrm>
            <a:off x="8358052" y="3935829"/>
            <a:ext cx="3623609" cy="127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093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fr-FR" sz="3136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Pour les étudiants </a:t>
            </a:r>
            <a:r>
              <a:rPr lang="fr-FR" sz="2352" b="1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Dreamspark</a:t>
            </a:r>
            <a:endParaRPr lang="fr-FR" sz="2352" b="1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 defTabSz="914093">
              <a:lnSpc>
                <a:spcPct val="90000"/>
              </a:lnSpc>
              <a:spcBef>
                <a:spcPct val="20000"/>
              </a:spcBef>
              <a:buSzPct val="90000"/>
            </a:pPr>
            <a:endParaRPr lang="fr-FR" sz="500" dirty="0">
              <a:solidFill>
                <a:srgbClr val="505050">
                  <a:lumMod val="50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  <a:hlinkClick r:id="rId6"/>
            </a:endParaRPr>
          </a:p>
          <a:p>
            <a:pPr algn="ctr" defTabSz="914093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fr-FR" sz="1999" b="1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http://aka.ms/dreamspark/azure</a:t>
            </a:r>
          </a:p>
        </p:txBody>
      </p:sp>
      <p:sp>
        <p:nvSpPr>
          <p:cNvPr id="84" name="ZoneTexte 22"/>
          <p:cNvSpPr txBox="1"/>
          <p:nvPr/>
        </p:nvSpPr>
        <p:spPr>
          <a:xfrm>
            <a:off x="8492904" y="5319893"/>
            <a:ext cx="3656220" cy="8617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093"/>
            <a:r>
              <a:rPr lang="fr-FR" sz="1666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Découvrez les services dont vous avez besoin pour développer </a:t>
            </a:r>
            <a:r>
              <a:rPr lang="fr-FR" sz="1666" b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gratuitement</a:t>
            </a:r>
            <a:r>
              <a:rPr lang="fr-FR" sz="1666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dans le Cloud.</a:t>
            </a:r>
          </a:p>
        </p:txBody>
      </p:sp>
    </p:spTree>
    <p:extLst>
      <p:ext uri="{BB962C8B-B14F-4D97-AF65-F5344CB8AC3E}">
        <p14:creationId xmlns:p14="http://schemas.microsoft.com/office/powerpoint/2010/main" val="52279651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02" y="911"/>
            <a:ext cx="12431473" cy="6992703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35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7077" t="12380" r="30126" b="15306"/>
          <a:stretch/>
        </p:blipFill>
        <p:spPr>
          <a:xfrm>
            <a:off x="7026281" y="1189669"/>
            <a:ext cx="5329995" cy="50658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6229" y="327750"/>
            <a:ext cx="7723053" cy="1142141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63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MICROSOFT AZURE TOUR</a:t>
            </a:r>
          </a:p>
        </p:txBody>
      </p:sp>
      <p:sp>
        <p:nvSpPr>
          <p:cNvPr id="7" name="Rectangle 6"/>
          <p:cNvSpPr/>
          <p:nvPr/>
        </p:nvSpPr>
        <p:spPr>
          <a:xfrm>
            <a:off x="2501" y="2064271"/>
            <a:ext cx="6153579" cy="96343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63" dirty="0">
                <a:latin typeface="Segoe UI Light" panose="020B0502040204020203" pitchFamily="34" charset="0"/>
                <a:cs typeface="Segoe UI Light" panose="020B0502040204020203" pitchFamily="34" charset="0"/>
              </a:rPr>
              <a:t>Les Docks Paris</a:t>
            </a:r>
          </a:p>
        </p:txBody>
      </p:sp>
      <p:sp>
        <p:nvSpPr>
          <p:cNvPr id="8" name="Rectangle 7"/>
          <p:cNvSpPr/>
          <p:nvPr/>
        </p:nvSpPr>
        <p:spPr>
          <a:xfrm>
            <a:off x="2501" y="3262486"/>
            <a:ext cx="6153579" cy="96343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63" dirty="0">
                <a:latin typeface="Segoe UI Light" panose="020B0502040204020203" pitchFamily="34" charset="0"/>
                <a:cs typeface="Segoe UI Light" panose="020B0502040204020203" pitchFamily="34" charset="0"/>
              </a:rPr>
              <a:t>7 Décembre</a:t>
            </a:r>
          </a:p>
        </p:txBody>
      </p:sp>
      <p:sp>
        <p:nvSpPr>
          <p:cNvPr id="9" name="Rectangle 8"/>
          <p:cNvSpPr/>
          <p:nvPr/>
        </p:nvSpPr>
        <p:spPr>
          <a:xfrm>
            <a:off x="2501" y="4460700"/>
            <a:ext cx="6153579" cy="96343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47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Keynote</a:t>
            </a:r>
            <a:r>
              <a:rPr lang="fr-FR" sz="2447" dirty="0">
                <a:latin typeface="Segoe UI Light" panose="020B0502040204020203" pitchFamily="34" charset="0"/>
                <a:cs typeface="Segoe UI Light" panose="020B0502040204020203" pitchFamily="34" charset="0"/>
              </a:rPr>
              <a:t> : </a:t>
            </a:r>
            <a:r>
              <a:rPr lang="fr-FR" sz="2447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James Staten</a:t>
            </a:r>
            <a:r>
              <a:rPr lang="fr-FR" sz="2447" dirty="0">
                <a:latin typeface="Segoe UI Light" panose="020B0502040204020203" pitchFamily="34" charset="0"/>
                <a:cs typeface="Segoe UI Light" panose="020B0502040204020203" pitchFamily="34" charset="0"/>
              </a:rPr>
              <a:t>, Directeur de la Stratégie Cloud et Entreprise de Microsoft</a:t>
            </a:r>
            <a:endParaRPr lang="en-US" sz="2447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025" y="6268299"/>
            <a:ext cx="3061250" cy="70977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501" y="5658915"/>
            <a:ext cx="6153579" cy="963439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63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http://aka.ms/azuretourparis</a:t>
            </a:r>
          </a:p>
        </p:txBody>
      </p:sp>
    </p:spTree>
    <p:extLst>
      <p:ext uri="{BB962C8B-B14F-4D97-AF65-F5344CB8AC3E}">
        <p14:creationId xmlns:p14="http://schemas.microsoft.com/office/powerpoint/2010/main" val="787763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608763"/>
            <a:ext cx="5727700" cy="360362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Titre session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287704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futur de .NET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  <p:grpSp>
        <p:nvGrpSpPr>
          <p:cNvPr id="9" name="Groupe 6"/>
          <p:cNvGrpSpPr/>
          <p:nvPr/>
        </p:nvGrpSpPr>
        <p:grpSpPr>
          <a:xfrm>
            <a:off x="10527743" y="1141056"/>
            <a:ext cx="1531714" cy="5381222"/>
            <a:chOff x="10076639" y="1202395"/>
            <a:chExt cx="1531714" cy="5364926"/>
          </a:xfrm>
        </p:grpSpPr>
        <p:sp>
          <p:nvSpPr>
            <p:cNvPr id="10" name="Rectangle 9"/>
            <p:cNvSpPr/>
            <p:nvPr/>
          </p:nvSpPr>
          <p:spPr bwMode="auto">
            <a:xfrm>
              <a:off x="10124736" y="1202396"/>
              <a:ext cx="1483617" cy="536492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89590" tIns="44798" rIns="89590" bIns="71672" numCol="1" rtlCol="0" anchor="ctr" anchorCtr="0" compatLnSpc="1">
              <a:prstTxWarp prst="textNoShape">
                <a:avLst/>
              </a:prstTxWarp>
            </a:bodyPr>
            <a:lstStyle/>
            <a:p>
              <a:pPr defTabSz="914098"/>
              <a:endParaRPr lang="fr-FR" sz="1765" dirty="0">
                <a:solidFill>
                  <a:schemeClr val="bg1"/>
                </a:solidFill>
                <a:latin typeface="Segoe UI Ligh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076639" y="1202395"/>
              <a:ext cx="1474314" cy="4544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098"/>
              <a:r>
                <a:rPr lang="fr-FR" sz="2353" dirty="0" smtClean="0">
                  <a:solidFill>
                    <a:schemeClr val="bg1"/>
                  </a:solidFill>
                  <a:latin typeface="Segoe UI Light"/>
                </a:rPr>
                <a:t>Ouverture</a:t>
              </a:r>
              <a:endParaRPr lang="fr-FR" sz="2353" dirty="0">
                <a:solidFill>
                  <a:schemeClr val="bg1"/>
                </a:solidFill>
                <a:latin typeface="Segoe UI Light"/>
              </a:endParaRPr>
            </a:p>
          </p:txBody>
        </p:sp>
        <p:pic>
          <p:nvPicPr>
            <p:cNvPr id="12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7953" y="1689363"/>
              <a:ext cx="1236120" cy="1236120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 bwMode="auto">
          <a:xfrm>
            <a:off x="67012" y="1120998"/>
            <a:ext cx="2145792" cy="886875"/>
          </a:xfrm>
          <a:prstGeom prst="rect">
            <a:avLst/>
          </a:prstGeom>
          <a:solidFill>
            <a:srgbClr val="68217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2015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298092" y="1137634"/>
            <a:ext cx="3996000" cy="3903622"/>
          </a:xfrm>
          <a:prstGeom prst="rect">
            <a:avLst/>
          </a:prstGeom>
          <a:solidFill>
            <a:srgbClr val="7FBA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  Applications 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Clientes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468137" y="1141448"/>
            <a:ext cx="3996000" cy="3899808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     Applications et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       services Web</a:t>
            </a:r>
          </a:p>
        </p:txBody>
      </p:sp>
      <p:grpSp>
        <p:nvGrpSpPr>
          <p:cNvPr id="16" name="Group 56"/>
          <p:cNvGrpSpPr/>
          <p:nvPr/>
        </p:nvGrpSpPr>
        <p:grpSpPr>
          <a:xfrm>
            <a:off x="2703611" y="5655921"/>
            <a:ext cx="386841" cy="316158"/>
            <a:chOff x="9061629" y="5706715"/>
            <a:chExt cx="380421" cy="310912"/>
          </a:xfrm>
        </p:grpSpPr>
        <p:sp>
          <p:nvSpPr>
            <p:cNvPr id="17" name="Freeform 86"/>
            <p:cNvSpPr>
              <a:spLocks noEditPoints="1"/>
            </p:cNvSpPr>
            <p:nvPr/>
          </p:nvSpPr>
          <p:spPr bwMode="black">
            <a:xfrm>
              <a:off x="9061629" y="5737038"/>
              <a:ext cx="277768" cy="280589"/>
            </a:xfrm>
            <a:custGeom>
              <a:avLst/>
              <a:gdLst>
                <a:gd name="T0" fmla="*/ 287 w 292"/>
                <a:gd name="T1" fmla="*/ 113 h 294"/>
                <a:gd name="T2" fmla="*/ 239 w 292"/>
                <a:gd name="T3" fmla="*/ 105 h 294"/>
                <a:gd name="T4" fmla="*/ 252 w 292"/>
                <a:gd name="T5" fmla="*/ 58 h 294"/>
                <a:gd name="T6" fmla="*/ 229 w 292"/>
                <a:gd name="T7" fmla="*/ 32 h 294"/>
                <a:gd name="T8" fmla="*/ 187 w 292"/>
                <a:gd name="T9" fmla="*/ 57 h 294"/>
                <a:gd name="T10" fmla="*/ 167 w 292"/>
                <a:gd name="T11" fmla="*/ 6 h 294"/>
                <a:gd name="T12" fmla="*/ 132 w 292"/>
                <a:gd name="T13" fmla="*/ 0 h 294"/>
                <a:gd name="T14" fmla="*/ 115 w 292"/>
                <a:gd name="T15" fmla="*/ 53 h 294"/>
                <a:gd name="T16" fmla="*/ 72 w 292"/>
                <a:gd name="T17" fmla="*/ 31 h 294"/>
                <a:gd name="T18" fmla="*/ 42 w 292"/>
                <a:gd name="T19" fmla="*/ 49 h 294"/>
                <a:gd name="T20" fmla="*/ 59 w 292"/>
                <a:gd name="T21" fmla="*/ 95 h 294"/>
                <a:gd name="T22" fmla="*/ 12 w 292"/>
                <a:gd name="T23" fmla="*/ 107 h 294"/>
                <a:gd name="T24" fmla="*/ 0 w 292"/>
                <a:gd name="T25" fmla="*/ 140 h 294"/>
                <a:gd name="T26" fmla="*/ 43 w 292"/>
                <a:gd name="T27" fmla="*/ 164 h 294"/>
                <a:gd name="T28" fmla="*/ 14 w 292"/>
                <a:gd name="T29" fmla="*/ 204 h 294"/>
                <a:gd name="T30" fmla="*/ 27 w 292"/>
                <a:gd name="T31" fmla="*/ 237 h 294"/>
                <a:gd name="T32" fmla="*/ 75 w 292"/>
                <a:gd name="T33" fmla="*/ 227 h 294"/>
                <a:gd name="T34" fmla="*/ 79 w 292"/>
                <a:gd name="T35" fmla="*/ 276 h 294"/>
                <a:gd name="T36" fmla="*/ 109 w 292"/>
                <a:gd name="T37" fmla="*/ 293 h 294"/>
                <a:gd name="T38" fmla="*/ 140 w 292"/>
                <a:gd name="T39" fmla="*/ 255 h 294"/>
                <a:gd name="T40" fmla="*/ 152 w 292"/>
                <a:gd name="T41" fmla="*/ 255 h 294"/>
                <a:gd name="T42" fmla="*/ 183 w 292"/>
                <a:gd name="T43" fmla="*/ 293 h 294"/>
                <a:gd name="T44" fmla="*/ 213 w 292"/>
                <a:gd name="T45" fmla="*/ 276 h 294"/>
                <a:gd name="T46" fmla="*/ 217 w 292"/>
                <a:gd name="T47" fmla="*/ 227 h 294"/>
                <a:gd name="T48" fmla="*/ 265 w 292"/>
                <a:gd name="T49" fmla="*/ 237 h 294"/>
                <a:gd name="T50" fmla="*/ 278 w 292"/>
                <a:gd name="T51" fmla="*/ 204 h 294"/>
                <a:gd name="T52" fmla="*/ 249 w 292"/>
                <a:gd name="T53" fmla="*/ 164 h 294"/>
                <a:gd name="T54" fmla="*/ 292 w 292"/>
                <a:gd name="T55" fmla="*/ 140 h 294"/>
                <a:gd name="T56" fmla="*/ 187 w 292"/>
                <a:gd name="T57" fmla="*/ 193 h 294"/>
                <a:gd name="T58" fmla="*/ 105 w 292"/>
                <a:gd name="T59" fmla="*/ 193 h 294"/>
                <a:gd name="T60" fmla="*/ 105 w 292"/>
                <a:gd name="T61" fmla="*/ 111 h 294"/>
                <a:gd name="T62" fmla="*/ 187 w 292"/>
                <a:gd name="T63" fmla="*/ 11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2" h="294">
                  <a:moveTo>
                    <a:pt x="292" y="140"/>
                  </a:moveTo>
                  <a:cubicBezTo>
                    <a:pt x="287" y="113"/>
                    <a:pt x="287" y="113"/>
                    <a:pt x="287" y="113"/>
                  </a:cubicBezTo>
                  <a:cubicBezTo>
                    <a:pt x="286" y="110"/>
                    <a:pt x="284" y="108"/>
                    <a:pt x="280" y="107"/>
                  </a:cubicBezTo>
                  <a:cubicBezTo>
                    <a:pt x="239" y="105"/>
                    <a:pt x="239" y="105"/>
                    <a:pt x="239" y="105"/>
                  </a:cubicBezTo>
                  <a:cubicBezTo>
                    <a:pt x="237" y="102"/>
                    <a:pt x="235" y="98"/>
                    <a:pt x="233" y="95"/>
                  </a:cubicBezTo>
                  <a:cubicBezTo>
                    <a:pt x="252" y="58"/>
                    <a:pt x="252" y="58"/>
                    <a:pt x="252" y="58"/>
                  </a:cubicBezTo>
                  <a:cubicBezTo>
                    <a:pt x="254" y="55"/>
                    <a:pt x="253" y="51"/>
                    <a:pt x="250" y="49"/>
                  </a:cubicBezTo>
                  <a:cubicBezTo>
                    <a:pt x="229" y="32"/>
                    <a:pt x="229" y="32"/>
                    <a:pt x="229" y="32"/>
                  </a:cubicBezTo>
                  <a:cubicBezTo>
                    <a:pt x="227" y="29"/>
                    <a:pt x="223" y="29"/>
                    <a:pt x="220" y="31"/>
                  </a:cubicBezTo>
                  <a:cubicBezTo>
                    <a:pt x="187" y="57"/>
                    <a:pt x="187" y="57"/>
                    <a:pt x="187" y="57"/>
                  </a:cubicBezTo>
                  <a:cubicBezTo>
                    <a:pt x="184" y="55"/>
                    <a:pt x="181" y="54"/>
                    <a:pt x="177" y="53"/>
                  </a:cubicBezTo>
                  <a:cubicBezTo>
                    <a:pt x="167" y="6"/>
                    <a:pt x="167" y="6"/>
                    <a:pt x="167" y="6"/>
                  </a:cubicBezTo>
                  <a:cubicBezTo>
                    <a:pt x="166" y="3"/>
                    <a:pt x="163" y="0"/>
                    <a:pt x="16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29" y="0"/>
                    <a:pt x="126" y="3"/>
                    <a:pt x="125" y="6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1" y="54"/>
                    <a:pt x="108" y="55"/>
                    <a:pt x="105" y="57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69" y="29"/>
                    <a:pt x="65" y="29"/>
                    <a:pt x="63" y="31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9" y="51"/>
                    <a:pt x="39" y="55"/>
                    <a:pt x="40" y="58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7" y="98"/>
                    <a:pt x="55" y="102"/>
                    <a:pt x="53" y="105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07"/>
                    <a:pt x="6" y="110"/>
                    <a:pt x="5" y="113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3"/>
                    <a:pt x="1" y="147"/>
                    <a:pt x="4" y="148"/>
                  </a:cubicBezTo>
                  <a:cubicBezTo>
                    <a:pt x="43" y="164"/>
                    <a:pt x="43" y="164"/>
                    <a:pt x="43" y="164"/>
                  </a:cubicBezTo>
                  <a:cubicBezTo>
                    <a:pt x="44" y="168"/>
                    <a:pt x="44" y="172"/>
                    <a:pt x="45" y="176"/>
                  </a:cubicBezTo>
                  <a:cubicBezTo>
                    <a:pt x="14" y="204"/>
                    <a:pt x="14" y="204"/>
                    <a:pt x="14" y="204"/>
                  </a:cubicBezTo>
                  <a:cubicBezTo>
                    <a:pt x="12" y="206"/>
                    <a:pt x="11" y="210"/>
                    <a:pt x="13" y="213"/>
                  </a:cubicBezTo>
                  <a:cubicBezTo>
                    <a:pt x="27" y="237"/>
                    <a:pt x="27" y="237"/>
                    <a:pt x="27" y="237"/>
                  </a:cubicBezTo>
                  <a:cubicBezTo>
                    <a:pt x="28" y="239"/>
                    <a:pt x="32" y="241"/>
                    <a:pt x="35" y="240"/>
                  </a:cubicBezTo>
                  <a:cubicBezTo>
                    <a:pt x="75" y="227"/>
                    <a:pt x="75" y="227"/>
                    <a:pt x="75" y="227"/>
                  </a:cubicBezTo>
                  <a:cubicBezTo>
                    <a:pt x="78" y="230"/>
                    <a:pt x="81" y="233"/>
                    <a:pt x="84" y="235"/>
                  </a:cubicBezTo>
                  <a:cubicBezTo>
                    <a:pt x="79" y="276"/>
                    <a:pt x="79" y="276"/>
                    <a:pt x="79" y="276"/>
                  </a:cubicBezTo>
                  <a:cubicBezTo>
                    <a:pt x="78" y="280"/>
                    <a:pt x="80" y="283"/>
                    <a:pt x="83" y="284"/>
                  </a:cubicBezTo>
                  <a:cubicBezTo>
                    <a:pt x="109" y="293"/>
                    <a:pt x="109" y="293"/>
                    <a:pt x="109" y="293"/>
                  </a:cubicBezTo>
                  <a:cubicBezTo>
                    <a:pt x="112" y="294"/>
                    <a:pt x="116" y="293"/>
                    <a:pt x="118" y="291"/>
                  </a:cubicBezTo>
                  <a:cubicBezTo>
                    <a:pt x="140" y="255"/>
                    <a:pt x="140" y="255"/>
                    <a:pt x="140" y="255"/>
                  </a:cubicBezTo>
                  <a:cubicBezTo>
                    <a:pt x="142" y="255"/>
                    <a:pt x="144" y="256"/>
                    <a:pt x="146" y="256"/>
                  </a:cubicBezTo>
                  <a:cubicBezTo>
                    <a:pt x="148" y="256"/>
                    <a:pt x="150" y="255"/>
                    <a:pt x="152" y="255"/>
                  </a:cubicBezTo>
                  <a:cubicBezTo>
                    <a:pt x="174" y="291"/>
                    <a:pt x="174" y="291"/>
                    <a:pt x="174" y="291"/>
                  </a:cubicBezTo>
                  <a:cubicBezTo>
                    <a:pt x="176" y="293"/>
                    <a:pt x="180" y="294"/>
                    <a:pt x="183" y="293"/>
                  </a:cubicBezTo>
                  <a:cubicBezTo>
                    <a:pt x="209" y="284"/>
                    <a:pt x="209" y="284"/>
                    <a:pt x="209" y="284"/>
                  </a:cubicBezTo>
                  <a:cubicBezTo>
                    <a:pt x="212" y="283"/>
                    <a:pt x="214" y="280"/>
                    <a:pt x="213" y="276"/>
                  </a:cubicBezTo>
                  <a:cubicBezTo>
                    <a:pt x="208" y="235"/>
                    <a:pt x="208" y="235"/>
                    <a:pt x="208" y="235"/>
                  </a:cubicBezTo>
                  <a:cubicBezTo>
                    <a:pt x="211" y="232"/>
                    <a:pt x="214" y="230"/>
                    <a:pt x="217" y="227"/>
                  </a:cubicBezTo>
                  <a:cubicBezTo>
                    <a:pt x="257" y="240"/>
                    <a:pt x="257" y="240"/>
                    <a:pt x="257" y="240"/>
                  </a:cubicBezTo>
                  <a:cubicBezTo>
                    <a:pt x="260" y="241"/>
                    <a:pt x="264" y="239"/>
                    <a:pt x="265" y="237"/>
                  </a:cubicBezTo>
                  <a:cubicBezTo>
                    <a:pt x="279" y="213"/>
                    <a:pt x="279" y="213"/>
                    <a:pt x="279" y="213"/>
                  </a:cubicBezTo>
                  <a:cubicBezTo>
                    <a:pt x="281" y="210"/>
                    <a:pt x="280" y="206"/>
                    <a:pt x="278" y="204"/>
                  </a:cubicBezTo>
                  <a:cubicBezTo>
                    <a:pt x="247" y="176"/>
                    <a:pt x="247" y="176"/>
                    <a:pt x="247" y="176"/>
                  </a:cubicBezTo>
                  <a:cubicBezTo>
                    <a:pt x="248" y="172"/>
                    <a:pt x="248" y="168"/>
                    <a:pt x="249" y="164"/>
                  </a:cubicBezTo>
                  <a:cubicBezTo>
                    <a:pt x="288" y="148"/>
                    <a:pt x="288" y="148"/>
                    <a:pt x="288" y="148"/>
                  </a:cubicBezTo>
                  <a:cubicBezTo>
                    <a:pt x="291" y="147"/>
                    <a:pt x="292" y="144"/>
                    <a:pt x="292" y="140"/>
                  </a:cubicBezTo>
                  <a:close/>
                  <a:moveTo>
                    <a:pt x="204" y="152"/>
                  </a:moveTo>
                  <a:cubicBezTo>
                    <a:pt x="204" y="168"/>
                    <a:pt x="197" y="182"/>
                    <a:pt x="187" y="193"/>
                  </a:cubicBezTo>
                  <a:cubicBezTo>
                    <a:pt x="176" y="203"/>
                    <a:pt x="162" y="210"/>
                    <a:pt x="146" y="210"/>
                  </a:cubicBezTo>
                  <a:cubicBezTo>
                    <a:pt x="130" y="210"/>
                    <a:pt x="116" y="203"/>
                    <a:pt x="105" y="193"/>
                  </a:cubicBezTo>
                  <a:cubicBezTo>
                    <a:pt x="95" y="182"/>
                    <a:pt x="88" y="168"/>
                    <a:pt x="88" y="152"/>
                  </a:cubicBezTo>
                  <a:cubicBezTo>
                    <a:pt x="88" y="136"/>
                    <a:pt x="95" y="121"/>
                    <a:pt x="105" y="111"/>
                  </a:cubicBezTo>
                  <a:cubicBezTo>
                    <a:pt x="116" y="100"/>
                    <a:pt x="130" y="94"/>
                    <a:pt x="146" y="94"/>
                  </a:cubicBezTo>
                  <a:cubicBezTo>
                    <a:pt x="162" y="94"/>
                    <a:pt x="176" y="100"/>
                    <a:pt x="187" y="111"/>
                  </a:cubicBezTo>
                  <a:cubicBezTo>
                    <a:pt x="197" y="121"/>
                    <a:pt x="204" y="136"/>
                    <a:pt x="204" y="1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098"/>
              <a:endParaRPr lang="fr-FR" sz="1568" dirty="0">
                <a:solidFill>
                  <a:schemeClr val="bg1"/>
                </a:solidFill>
                <a:latin typeface="Segoe UI Light"/>
              </a:endParaRPr>
            </a:p>
          </p:txBody>
        </p:sp>
        <p:sp>
          <p:nvSpPr>
            <p:cNvPr id="18" name="Oval 87"/>
            <p:cNvSpPr>
              <a:spLocks noChangeArrowheads="1"/>
            </p:cNvSpPr>
            <p:nvPr/>
          </p:nvSpPr>
          <p:spPr bwMode="black">
            <a:xfrm>
              <a:off x="9172736" y="5854128"/>
              <a:ext cx="51528" cy="5175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098"/>
              <a:endParaRPr lang="fr-FR" sz="1568" dirty="0">
                <a:solidFill>
                  <a:schemeClr val="bg1"/>
                </a:solidFill>
                <a:latin typeface="Segoe UI Light"/>
              </a:endParaRPr>
            </a:p>
          </p:txBody>
        </p:sp>
        <p:sp>
          <p:nvSpPr>
            <p:cNvPr id="19" name="Freeform 88"/>
            <p:cNvSpPr>
              <a:spLocks noEditPoints="1"/>
            </p:cNvSpPr>
            <p:nvPr/>
          </p:nvSpPr>
          <p:spPr bwMode="black">
            <a:xfrm>
              <a:off x="9301153" y="5706715"/>
              <a:ext cx="140897" cy="152424"/>
            </a:xfrm>
            <a:custGeom>
              <a:avLst/>
              <a:gdLst>
                <a:gd name="T0" fmla="*/ 129 w 148"/>
                <a:gd name="T1" fmla="*/ 91 h 160"/>
                <a:gd name="T2" fmla="*/ 131 w 148"/>
                <a:gd name="T3" fmla="*/ 80 h 160"/>
                <a:gd name="T4" fmla="*/ 129 w 148"/>
                <a:gd name="T5" fmla="*/ 70 h 160"/>
                <a:gd name="T6" fmla="*/ 145 w 148"/>
                <a:gd name="T7" fmla="*/ 55 h 160"/>
                <a:gd name="T8" fmla="*/ 147 w 148"/>
                <a:gd name="T9" fmla="*/ 50 h 160"/>
                <a:gd name="T10" fmla="*/ 147 w 148"/>
                <a:gd name="T11" fmla="*/ 46 h 160"/>
                <a:gd name="T12" fmla="*/ 140 w 148"/>
                <a:gd name="T13" fmla="*/ 34 h 160"/>
                <a:gd name="T14" fmla="*/ 133 w 148"/>
                <a:gd name="T15" fmla="*/ 31 h 160"/>
                <a:gd name="T16" fmla="*/ 131 w 148"/>
                <a:gd name="T17" fmla="*/ 31 h 160"/>
                <a:gd name="T18" fmla="*/ 111 w 148"/>
                <a:gd name="T19" fmla="*/ 37 h 160"/>
                <a:gd name="T20" fmla="*/ 92 w 148"/>
                <a:gd name="T21" fmla="*/ 27 h 160"/>
                <a:gd name="T22" fmla="*/ 88 w 148"/>
                <a:gd name="T23" fmla="*/ 6 h 160"/>
                <a:gd name="T24" fmla="*/ 81 w 148"/>
                <a:gd name="T25" fmla="*/ 0 h 160"/>
                <a:gd name="T26" fmla="*/ 67 w 148"/>
                <a:gd name="T27" fmla="*/ 0 h 160"/>
                <a:gd name="T28" fmla="*/ 60 w 148"/>
                <a:gd name="T29" fmla="*/ 6 h 160"/>
                <a:gd name="T30" fmla="*/ 55 w 148"/>
                <a:gd name="T31" fmla="*/ 27 h 160"/>
                <a:gd name="T32" fmla="*/ 37 w 148"/>
                <a:gd name="T33" fmla="*/ 38 h 160"/>
                <a:gd name="T34" fmla="*/ 16 w 148"/>
                <a:gd name="T35" fmla="*/ 31 h 160"/>
                <a:gd name="T36" fmla="*/ 14 w 148"/>
                <a:gd name="T37" fmla="*/ 31 h 160"/>
                <a:gd name="T38" fmla="*/ 8 w 148"/>
                <a:gd name="T39" fmla="*/ 34 h 160"/>
                <a:gd name="T40" fmla="*/ 1 w 148"/>
                <a:gd name="T41" fmla="*/ 46 h 160"/>
                <a:gd name="T42" fmla="*/ 0 w 148"/>
                <a:gd name="T43" fmla="*/ 50 h 160"/>
                <a:gd name="T44" fmla="*/ 2 w 148"/>
                <a:gd name="T45" fmla="*/ 55 h 160"/>
                <a:gd name="T46" fmla="*/ 19 w 148"/>
                <a:gd name="T47" fmla="*/ 70 h 160"/>
                <a:gd name="T48" fmla="*/ 17 w 148"/>
                <a:gd name="T49" fmla="*/ 80 h 160"/>
                <a:gd name="T50" fmla="*/ 19 w 148"/>
                <a:gd name="T51" fmla="*/ 91 h 160"/>
                <a:gd name="T52" fmla="*/ 2 w 148"/>
                <a:gd name="T53" fmla="*/ 106 h 160"/>
                <a:gd name="T54" fmla="*/ 0 w 148"/>
                <a:gd name="T55" fmla="*/ 111 h 160"/>
                <a:gd name="T56" fmla="*/ 1 w 148"/>
                <a:gd name="T57" fmla="*/ 114 h 160"/>
                <a:gd name="T58" fmla="*/ 8 w 148"/>
                <a:gd name="T59" fmla="*/ 126 h 160"/>
                <a:gd name="T60" fmla="*/ 14 w 148"/>
                <a:gd name="T61" fmla="*/ 130 h 160"/>
                <a:gd name="T62" fmla="*/ 16 w 148"/>
                <a:gd name="T63" fmla="*/ 130 h 160"/>
                <a:gd name="T64" fmla="*/ 37 w 148"/>
                <a:gd name="T65" fmla="*/ 123 h 160"/>
                <a:gd name="T66" fmla="*/ 55 w 148"/>
                <a:gd name="T67" fmla="*/ 133 h 160"/>
                <a:gd name="T68" fmla="*/ 60 w 148"/>
                <a:gd name="T69" fmla="*/ 155 h 160"/>
                <a:gd name="T70" fmla="*/ 67 w 148"/>
                <a:gd name="T71" fmla="*/ 160 h 160"/>
                <a:gd name="T72" fmla="*/ 81 w 148"/>
                <a:gd name="T73" fmla="*/ 160 h 160"/>
                <a:gd name="T74" fmla="*/ 88 w 148"/>
                <a:gd name="T75" fmla="*/ 155 h 160"/>
                <a:gd name="T76" fmla="*/ 92 w 148"/>
                <a:gd name="T77" fmla="*/ 134 h 160"/>
                <a:gd name="T78" fmla="*/ 111 w 148"/>
                <a:gd name="T79" fmla="*/ 123 h 160"/>
                <a:gd name="T80" fmla="*/ 131 w 148"/>
                <a:gd name="T81" fmla="*/ 130 h 160"/>
                <a:gd name="T82" fmla="*/ 133 w 148"/>
                <a:gd name="T83" fmla="*/ 130 h 160"/>
                <a:gd name="T84" fmla="*/ 140 w 148"/>
                <a:gd name="T85" fmla="*/ 126 h 160"/>
                <a:gd name="T86" fmla="*/ 147 w 148"/>
                <a:gd name="T87" fmla="*/ 114 h 160"/>
                <a:gd name="T88" fmla="*/ 147 w 148"/>
                <a:gd name="T89" fmla="*/ 111 h 160"/>
                <a:gd name="T90" fmla="*/ 145 w 148"/>
                <a:gd name="T91" fmla="*/ 106 h 160"/>
                <a:gd name="T92" fmla="*/ 129 w 148"/>
                <a:gd name="T93" fmla="*/ 91 h 160"/>
                <a:gd name="T94" fmla="*/ 96 w 148"/>
                <a:gd name="T95" fmla="*/ 80 h 160"/>
                <a:gd name="T96" fmla="*/ 74 w 148"/>
                <a:gd name="T97" fmla="*/ 102 h 160"/>
                <a:gd name="T98" fmla="*/ 52 w 148"/>
                <a:gd name="T99" fmla="*/ 80 h 160"/>
                <a:gd name="T100" fmla="*/ 74 w 148"/>
                <a:gd name="T101" fmla="*/ 58 h 160"/>
                <a:gd name="T102" fmla="*/ 96 w 148"/>
                <a:gd name="T103" fmla="*/ 8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" h="160">
                  <a:moveTo>
                    <a:pt x="129" y="91"/>
                  </a:moveTo>
                  <a:cubicBezTo>
                    <a:pt x="130" y="88"/>
                    <a:pt x="131" y="84"/>
                    <a:pt x="131" y="80"/>
                  </a:cubicBezTo>
                  <a:cubicBezTo>
                    <a:pt x="131" y="77"/>
                    <a:pt x="130" y="73"/>
                    <a:pt x="129" y="70"/>
                  </a:cubicBezTo>
                  <a:cubicBezTo>
                    <a:pt x="145" y="55"/>
                    <a:pt x="145" y="55"/>
                    <a:pt x="145" y="55"/>
                  </a:cubicBezTo>
                  <a:cubicBezTo>
                    <a:pt x="147" y="54"/>
                    <a:pt x="147" y="52"/>
                    <a:pt x="147" y="50"/>
                  </a:cubicBezTo>
                  <a:cubicBezTo>
                    <a:pt x="147" y="49"/>
                    <a:pt x="147" y="47"/>
                    <a:pt x="147" y="46"/>
                  </a:cubicBezTo>
                  <a:cubicBezTo>
                    <a:pt x="140" y="34"/>
                    <a:pt x="140" y="34"/>
                    <a:pt x="140" y="34"/>
                  </a:cubicBezTo>
                  <a:cubicBezTo>
                    <a:pt x="138" y="32"/>
                    <a:pt x="136" y="31"/>
                    <a:pt x="133" y="31"/>
                  </a:cubicBezTo>
                  <a:cubicBezTo>
                    <a:pt x="133" y="31"/>
                    <a:pt x="132" y="31"/>
                    <a:pt x="131" y="31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05" y="33"/>
                    <a:pt x="99" y="29"/>
                    <a:pt x="92" y="27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7" y="3"/>
                    <a:pt x="84" y="0"/>
                    <a:pt x="81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3" y="0"/>
                    <a:pt x="61" y="3"/>
                    <a:pt x="60" y="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48" y="29"/>
                    <a:pt x="42" y="33"/>
                    <a:pt x="37" y="38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1"/>
                    <a:pt x="15" y="31"/>
                    <a:pt x="14" y="31"/>
                  </a:cubicBezTo>
                  <a:cubicBezTo>
                    <a:pt x="12" y="31"/>
                    <a:pt x="9" y="32"/>
                    <a:pt x="8" y="34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7"/>
                    <a:pt x="0" y="49"/>
                    <a:pt x="0" y="50"/>
                  </a:cubicBezTo>
                  <a:cubicBezTo>
                    <a:pt x="0" y="52"/>
                    <a:pt x="1" y="54"/>
                    <a:pt x="2" y="55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8" y="73"/>
                    <a:pt x="17" y="77"/>
                    <a:pt x="17" y="80"/>
                  </a:cubicBezTo>
                  <a:cubicBezTo>
                    <a:pt x="17" y="84"/>
                    <a:pt x="18" y="87"/>
                    <a:pt x="19" y="91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1" y="107"/>
                    <a:pt x="0" y="109"/>
                    <a:pt x="0" y="111"/>
                  </a:cubicBezTo>
                  <a:cubicBezTo>
                    <a:pt x="0" y="112"/>
                    <a:pt x="0" y="113"/>
                    <a:pt x="1" y="114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9"/>
                    <a:pt x="12" y="130"/>
                    <a:pt x="14" y="130"/>
                  </a:cubicBezTo>
                  <a:cubicBezTo>
                    <a:pt x="15" y="130"/>
                    <a:pt x="15" y="130"/>
                    <a:pt x="16" y="130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42" y="127"/>
                    <a:pt x="48" y="131"/>
                    <a:pt x="55" y="133"/>
                  </a:cubicBezTo>
                  <a:cubicBezTo>
                    <a:pt x="60" y="155"/>
                    <a:pt x="60" y="155"/>
                    <a:pt x="60" y="155"/>
                  </a:cubicBezTo>
                  <a:cubicBezTo>
                    <a:pt x="61" y="158"/>
                    <a:pt x="63" y="160"/>
                    <a:pt x="67" y="160"/>
                  </a:cubicBezTo>
                  <a:cubicBezTo>
                    <a:pt x="81" y="160"/>
                    <a:pt x="81" y="160"/>
                    <a:pt x="81" y="160"/>
                  </a:cubicBezTo>
                  <a:cubicBezTo>
                    <a:pt x="84" y="160"/>
                    <a:pt x="87" y="158"/>
                    <a:pt x="88" y="155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9" y="131"/>
                    <a:pt x="105" y="128"/>
                    <a:pt x="111" y="123"/>
                  </a:cubicBezTo>
                  <a:cubicBezTo>
                    <a:pt x="131" y="130"/>
                    <a:pt x="131" y="130"/>
                    <a:pt x="131" y="130"/>
                  </a:cubicBezTo>
                  <a:cubicBezTo>
                    <a:pt x="132" y="130"/>
                    <a:pt x="133" y="130"/>
                    <a:pt x="133" y="130"/>
                  </a:cubicBezTo>
                  <a:cubicBezTo>
                    <a:pt x="136" y="130"/>
                    <a:pt x="138" y="129"/>
                    <a:pt x="140" y="126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7" y="113"/>
                    <a:pt x="148" y="112"/>
                    <a:pt x="147" y="111"/>
                  </a:cubicBezTo>
                  <a:cubicBezTo>
                    <a:pt x="148" y="109"/>
                    <a:pt x="147" y="107"/>
                    <a:pt x="145" y="106"/>
                  </a:cubicBezTo>
                  <a:lnTo>
                    <a:pt x="129" y="91"/>
                  </a:lnTo>
                  <a:close/>
                  <a:moveTo>
                    <a:pt x="96" y="80"/>
                  </a:moveTo>
                  <a:cubicBezTo>
                    <a:pt x="96" y="92"/>
                    <a:pt x="86" y="102"/>
                    <a:pt x="74" y="102"/>
                  </a:cubicBezTo>
                  <a:cubicBezTo>
                    <a:pt x="62" y="102"/>
                    <a:pt x="52" y="92"/>
                    <a:pt x="52" y="80"/>
                  </a:cubicBezTo>
                  <a:cubicBezTo>
                    <a:pt x="52" y="68"/>
                    <a:pt x="62" y="58"/>
                    <a:pt x="74" y="58"/>
                  </a:cubicBezTo>
                  <a:cubicBezTo>
                    <a:pt x="86" y="58"/>
                    <a:pt x="96" y="68"/>
                    <a:pt x="96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098"/>
              <a:endParaRPr lang="fr-FR" sz="1568" dirty="0">
                <a:solidFill>
                  <a:schemeClr val="bg1"/>
                </a:solidFill>
                <a:latin typeface="Segoe UI Light"/>
              </a:endParaRPr>
            </a:p>
          </p:txBody>
        </p:sp>
      </p:grpSp>
      <p:grpSp>
        <p:nvGrpSpPr>
          <p:cNvPr id="20" name="Groupe 44"/>
          <p:cNvGrpSpPr/>
          <p:nvPr/>
        </p:nvGrpSpPr>
        <p:grpSpPr>
          <a:xfrm>
            <a:off x="2293286" y="5009430"/>
            <a:ext cx="8309194" cy="1512848"/>
            <a:chOff x="743712" y="2773452"/>
            <a:chExt cx="8588346" cy="1761972"/>
          </a:xfrm>
        </p:grpSpPr>
        <p:grpSp>
          <p:nvGrpSpPr>
            <p:cNvPr id="21" name="Groupe 45"/>
            <p:cNvGrpSpPr/>
            <p:nvPr/>
          </p:nvGrpSpPr>
          <p:grpSpPr>
            <a:xfrm>
              <a:off x="743712" y="2773452"/>
              <a:ext cx="8436864" cy="1761972"/>
              <a:chOff x="743712" y="2773452"/>
              <a:chExt cx="8436864" cy="1761972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743712" y="2914983"/>
                <a:ext cx="8436864" cy="162044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fr-FR" sz="2000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5" name="ZoneTexte 49"/>
              <p:cNvSpPr txBox="1"/>
              <p:nvPr/>
            </p:nvSpPr>
            <p:spPr>
              <a:xfrm>
                <a:off x="781458" y="2773452"/>
                <a:ext cx="2048256" cy="795779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fr-FR" sz="2800" dirty="0" smtClean="0">
                    <a:solidFill>
                      <a:schemeClr val="bg1"/>
                    </a:solidFill>
                    <a:latin typeface="+mj-lt"/>
                  </a:rPr>
                  <a:t>Commun</a:t>
                </a:r>
              </a:p>
            </p:txBody>
          </p:sp>
          <p:sp>
            <p:nvSpPr>
              <p:cNvPr id="26" name="ZoneTexte 50"/>
              <p:cNvSpPr txBox="1"/>
              <p:nvPr/>
            </p:nvSpPr>
            <p:spPr>
              <a:xfrm>
                <a:off x="1451302" y="3237544"/>
                <a:ext cx="2048256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fr-FR" sz="2000" b="1" dirty="0" err="1" smtClean="0">
                    <a:solidFill>
                      <a:schemeClr val="bg1"/>
                    </a:solidFill>
                  </a:rPr>
                  <a:t>Runtime</a:t>
                </a:r>
                <a:endParaRPr lang="fr-FR" sz="20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ZoneTexte 51"/>
              <p:cNvSpPr txBox="1"/>
              <p:nvPr/>
            </p:nvSpPr>
            <p:spPr>
              <a:xfrm>
                <a:off x="4130679" y="3260306"/>
                <a:ext cx="2048256" cy="5724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fr-FR" sz="2000" b="1" dirty="0" smtClean="0">
                    <a:solidFill>
                      <a:schemeClr val="bg1"/>
                    </a:solidFill>
                  </a:rPr>
                  <a:t>Compilateurs</a:t>
                </a:r>
              </a:p>
            </p:txBody>
          </p:sp>
          <p:sp>
            <p:nvSpPr>
              <p:cNvPr id="28" name="ZoneTexte 52"/>
              <p:cNvSpPr txBox="1"/>
              <p:nvPr/>
            </p:nvSpPr>
            <p:spPr>
              <a:xfrm>
                <a:off x="6920796" y="3237544"/>
                <a:ext cx="2048256" cy="66673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fr-FR" sz="2000" b="1" dirty="0" smtClean="0">
                    <a:solidFill>
                      <a:schemeClr val="bg1"/>
                    </a:solidFill>
                  </a:rPr>
                  <a:t>Packages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589839" y="3775868"/>
                <a:ext cx="1985461" cy="4355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defTabSz="914098">
                  <a:lnSpc>
                    <a:spcPct val="90000"/>
                  </a:lnSpc>
                  <a:spcAft>
                    <a:spcPts val="333"/>
                  </a:spcAft>
                  <a:defRPr/>
                </a:pPr>
                <a:r>
                  <a:rPr lang="fr-FR" sz="1100" dirty="0" err="1" smtClean="0">
                    <a:solidFill>
                      <a:schemeClr val="bg1"/>
                    </a:solidFill>
                    <a:latin typeface="Segoe UI Light"/>
                  </a:rPr>
                  <a:t>Next</a:t>
                </a:r>
                <a:r>
                  <a:rPr lang="fr-FR" sz="1100" dirty="0" smtClean="0">
                    <a:solidFill>
                      <a:schemeClr val="bg1"/>
                    </a:solidFill>
                    <a:latin typeface="Segoe UI Light"/>
                  </a:rPr>
                  <a:t> </a:t>
                </a:r>
                <a:r>
                  <a:rPr lang="fr-FR" sz="1100" dirty="0" err="1" smtClean="0">
                    <a:solidFill>
                      <a:schemeClr val="bg1"/>
                    </a:solidFill>
                    <a:latin typeface="Segoe UI Light"/>
                  </a:rPr>
                  <a:t>gen</a:t>
                </a:r>
                <a:r>
                  <a:rPr lang="fr-FR" sz="1100" dirty="0" smtClean="0">
                    <a:solidFill>
                      <a:schemeClr val="bg1"/>
                    </a:solidFill>
                    <a:latin typeface="Segoe UI Light"/>
                  </a:rPr>
                  <a:t> JIT </a:t>
                </a:r>
                <a:r>
                  <a:rPr lang="fr-FR" sz="1000" dirty="0" smtClean="0">
                    <a:solidFill>
                      <a:schemeClr val="bg1"/>
                    </a:solidFill>
                    <a:latin typeface="Segoe UI Light"/>
                  </a:rPr>
                  <a:t>(“</a:t>
                </a:r>
                <a:r>
                  <a:rPr lang="fr-FR" sz="1000" dirty="0" err="1" smtClean="0">
                    <a:solidFill>
                      <a:schemeClr val="bg1"/>
                    </a:solidFill>
                    <a:latin typeface="Segoe UI Light"/>
                  </a:rPr>
                  <a:t>RyuJIT</a:t>
                </a:r>
                <a:r>
                  <a:rPr lang="fr-FR" sz="1000" dirty="0" smtClean="0">
                    <a:solidFill>
                      <a:schemeClr val="bg1"/>
                    </a:solidFill>
                    <a:latin typeface="Segoe UI Light"/>
                  </a:rPr>
                  <a:t>”)</a:t>
                </a:r>
              </a:p>
              <a:p>
                <a:pPr marL="0" lvl="1" defTabSz="914098">
                  <a:lnSpc>
                    <a:spcPct val="90000"/>
                  </a:lnSpc>
                  <a:spcAft>
                    <a:spcPts val="333"/>
                  </a:spcAft>
                  <a:defRPr/>
                </a:pPr>
                <a:r>
                  <a:rPr lang="fr-FR" sz="1100" dirty="0" smtClean="0">
                    <a:solidFill>
                      <a:schemeClr val="bg1"/>
                    </a:solidFill>
                    <a:latin typeface="Segoe UI Light"/>
                  </a:rPr>
                  <a:t>SIMD (Données en parallèle)</a:t>
                </a:r>
                <a:endParaRPr lang="fr-FR" sz="1100" dirty="0">
                  <a:solidFill>
                    <a:schemeClr val="bg1"/>
                  </a:solidFill>
                  <a:latin typeface="Segoe UI Light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224708" y="3775868"/>
                <a:ext cx="2231136" cy="4355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defTabSz="914098">
                  <a:lnSpc>
                    <a:spcPct val="90000"/>
                  </a:lnSpc>
                  <a:spcAft>
                    <a:spcPts val="333"/>
                  </a:spcAft>
                </a:pPr>
                <a:r>
                  <a:rPr lang="fr-FR" sz="1100" dirty="0">
                    <a:solidFill>
                      <a:schemeClr val="bg1"/>
                    </a:solidFill>
                    <a:latin typeface="Segoe UI Light"/>
                  </a:rPr>
                  <a:t>NET Compiler Platform (“</a:t>
                </a:r>
                <a:r>
                  <a:rPr lang="fr-FR" sz="1100" dirty="0" err="1">
                    <a:solidFill>
                      <a:schemeClr val="bg1"/>
                    </a:solidFill>
                    <a:latin typeface="Segoe UI Light"/>
                  </a:rPr>
                  <a:t>Roslyn</a:t>
                </a:r>
                <a:r>
                  <a:rPr lang="fr-FR" sz="1100" dirty="0">
                    <a:solidFill>
                      <a:schemeClr val="bg1"/>
                    </a:solidFill>
                    <a:latin typeface="Segoe UI Light"/>
                  </a:rPr>
                  <a:t>”)</a:t>
                </a:r>
              </a:p>
              <a:p>
                <a:pPr marL="0" lvl="1" defTabSz="914098">
                  <a:lnSpc>
                    <a:spcPct val="90000"/>
                  </a:lnSpc>
                  <a:spcAft>
                    <a:spcPts val="333"/>
                  </a:spcAft>
                </a:pPr>
                <a:r>
                  <a:rPr lang="fr-FR" sz="1100" dirty="0" smtClean="0">
                    <a:solidFill>
                      <a:schemeClr val="bg1"/>
                    </a:solidFill>
                    <a:latin typeface="Segoe UI Light"/>
                  </a:rPr>
                  <a:t>Innovation des langages</a:t>
                </a:r>
                <a:endParaRPr lang="fr-FR" sz="1100" dirty="0">
                  <a:solidFill>
                    <a:schemeClr val="bg1"/>
                  </a:solidFill>
                  <a:latin typeface="Segoe UI Light"/>
                </a:endParaRP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7100922" y="3775868"/>
              <a:ext cx="2231136" cy="507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defTabSz="914098">
                <a:lnSpc>
                  <a:spcPct val="90000"/>
                </a:lnSpc>
                <a:spcAft>
                  <a:spcPts val="333"/>
                </a:spcAft>
              </a:pPr>
              <a:r>
                <a:rPr lang="fr-FR" sz="1100" dirty="0" smtClean="0">
                  <a:solidFill>
                    <a:schemeClr val="bg1"/>
                  </a:solidFill>
                  <a:latin typeface="Segoe UI Light"/>
                </a:rPr>
                <a:t>Librairies .NET Core 5</a:t>
              </a:r>
              <a:endParaRPr lang="fr-FR" sz="1100" dirty="0">
                <a:solidFill>
                  <a:schemeClr val="bg1"/>
                </a:solidFill>
                <a:latin typeface="Segoe UI Light"/>
              </a:endParaRPr>
            </a:p>
            <a:p>
              <a:pPr marL="0" lvl="1" defTabSz="914098">
                <a:lnSpc>
                  <a:spcPct val="90000"/>
                </a:lnSpc>
                <a:spcAft>
                  <a:spcPts val="333"/>
                </a:spcAft>
              </a:pPr>
              <a:r>
                <a:rPr lang="fr-FR" sz="1100" dirty="0" smtClean="0">
                  <a:solidFill>
                    <a:schemeClr val="bg1"/>
                  </a:solidFill>
                  <a:latin typeface="Segoe UI Light"/>
                </a:rPr>
                <a:t>Librairies .NET Framework 4.6</a:t>
              </a:r>
              <a:endParaRPr lang="fr-FR" sz="1100" dirty="0">
                <a:solidFill>
                  <a:schemeClr val="bg1"/>
                </a:solidFill>
                <a:latin typeface="Segoe UI Light"/>
              </a:endParaRPr>
            </a:p>
          </p:txBody>
        </p:sp>
      </p:grpSp>
      <p:sp>
        <p:nvSpPr>
          <p:cNvPr id="42" name="Freeform 10"/>
          <p:cNvSpPr>
            <a:spLocks noEditPoints="1"/>
          </p:cNvSpPr>
          <p:nvPr/>
        </p:nvSpPr>
        <p:spPr bwMode="black">
          <a:xfrm>
            <a:off x="6722796" y="1397020"/>
            <a:ext cx="382672" cy="242372"/>
          </a:xfrm>
          <a:custGeom>
            <a:avLst/>
            <a:gdLst>
              <a:gd name="T0" fmla="*/ 401 w 672"/>
              <a:gd name="T1" fmla="*/ 114 h 402"/>
              <a:gd name="T2" fmla="*/ 545 w 672"/>
              <a:gd name="T3" fmla="*/ 258 h 402"/>
              <a:gd name="T4" fmla="*/ 401 w 672"/>
              <a:gd name="T5" fmla="*/ 402 h 402"/>
              <a:gd name="T6" fmla="*/ 401 w 672"/>
              <a:gd name="T7" fmla="*/ 402 h 402"/>
              <a:gd name="T8" fmla="*/ 401 w 672"/>
              <a:gd name="T9" fmla="*/ 402 h 402"/>
              <a:gd name="T10" fmla="*/ 96 w 672"/>
              <a:gd name="T11" fmla="*/ 402 h 402"/>
              <a:gd name="T12" fmla="*/ 96 w 672"/>
              <a:gd name="T13" fmla="*/ 402 h 402"/>
              <a:gd name="T14" fmla="*/ 90 w 672"/>
              <a:gd name="T15" fmla="*/ 402 h 402"/>
              <a:gd name="T16" fmla="*/ 90 w 672"/>
              <a:gd name="T17" fmla="*/ 402 h 402"/>
              <a:gd name="T18" fmla="*/ 89 w 672"/>
              <a:gd name="T19" fmla="*/ 402 h 402"/>
              <a:gd name="T20" fmla="*/ 0 w 672"/>
              <a:gd name="T21" fmla="*/ 314 h 402"/>
              <a:gd name="T22" fmla="*/ 89 w 672"/>
              <a:gd name="T23" fmla="*/ 225 h 402"/>
              <a:gd name="T24" fmla="*/ 124 w 672"/>
              <a:gd name="T25" fmla="*/ 233 h 402"/>
              <a:gd name="T26" fmla="*/ 226 w 672"/>
              <a:gd name="T27" fmla="*/ 171 h 402"/>
              <a:gd name="T28" fmla="*/ 278 w 672"/>
              <a:gd name="T29" fmla="*/ 184 h 402"/>
              <a:gd name="T30" fmla="*/ 401 w 672"/>
              <a:gd name="T31" fmla="*/ 114 h 402"/>
              <a:gd name="T32" fmla="*/ 544 w 672"/>
              <a:gd name="T33" fmla="*/ 0 h 402"/>
              <a:gd name="T34" fmla="*/ 672 w 672"/>
              <a:gd name="T35" fmla="*/ 128 h 402"/>
              <a:gd name="T36" fmla="*/ 557 w 672"/>
              <a:gd name="T37" fmla="*/ 255 h 402"/>
              <a:gd name="T38" fmla="*/ 557 w 672"/>
              <a:gd name="T39" fmla="*/ 253 h 402"/>
              <a:gd name="T40" fmla="*/ 403 w 672"/>
              <a:gd name="T41" fmla="*/ 100 h 402"/>
              <a:gd name="T42" fmla="*/ 273 w 672"/>
              <a:gd name="T43" fmla="*/ 171 h 402"/>
              <a:gd name="T44" fmla="*/ 229 w 672"/>
              <a:gd name="T45" fmla="*/ 159 h 402"/>
              <a:gd name="T46" fmla="*/ 192 w 672"/>
              <a:gd name="T47" fmla="*/ 168 h 402"/>
              <a:gd name="T48" fmla="*/ 265 w 672"/>
              <a:gd name="T49" fmla="*/ 104 h 402"/>
              <a:gd name="T50" fmla="*/ 295 w 672"/>
              <a:gd name="T51" fmla="*/ 111 h 402"/>
              <a:gd name="T52" fmla="*/ 387 w 672"/>
              <a:gd name="T53" fmla="*/ 53 h 402"/>
              <a:gd name="T54" fmla="*/ 433 w 672"/>
              <a:gd name="T55" fmla="*/ 65 h 402"/>
              <a:gd name="T56" fmla="*/ 544 w 672"/>
              <a:gd name="T57" fmla="*/ 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72" h="402">
                <a:moveTo>
                  <a:pt x="401" y="114"/>
                </a:moveTo>
                <a:cubicBezTo>
                  <a:pt x="481" y="114"/>
                  <a:pt x="545" y="178"/>
                  <a:pt x="545" y="258"/>
                </a:cubicBezTo>
                <a:cubicBezTo>
                  <a:pt x="545" y="338"/>
                  <a:pt x="481" y="402"/>
                  <a:pt x="401" y="402"/>
                </a:cubicBezTo>
                <a:cubicBezTo>
                  <a:pt x="401" y="402"/>
                  <a:pt x="401" y="402"/>
                  <a:pt x="401" y="402"/>
                </a:cubicBezTo>
                <a:cubicBezTo>
                  <a:pt x="401" y="402"/>
                  <a:pt x="401" y="402"/>
                  <a:pt x="401" y="402"/>
                </a:cubicBezTo>
                <a:cubicBezTo>
                  <a:pt x="96" y="402"/>
                  <a:pt x="96" y="402"/>
                  <a:pt x="96" y="402"/>
                </a:cubicBezTo>
                <a:cubicBezTo>
                  <a:pt x="96" y="402"/>
                  <a:pt x="96" y="402"/>
                  <a:pt x="96" y="402"/>
                </a:cubicBezTo>
                <a:cubicBezTo>
                  <a:pt x="90" y="402"/>
                  <a:pt x="90" y="402"/>
                  <a:pt x="90" y="402"/>
                </a:cubicBezTo>
                <a:cubicBezTo>
                  <a:pt x="90" y="402"/>
                  <a:pt x="90" y="402"/>
                  <a:pt x="90" y="402"/>
                </a:cubicBezTo>
                <a:cubicBezTo>
                  <a:pt x="90" y="402"/>
                  <a:pt x="89" y="402"/>
                  <a:pt x="89" y="402"/>
                </a:cubicBezTo>
                <a:cubicBezTo>
                  <a:pt x="40" y="402"/>
                  <a:pt x="0" y="363"/>
                  <a:pt x="0" y="314"/>
                </a:cubicBezTo>
                <a:cubicBezTo>
                  <a:pt x="0" y="265"/>
                  <a:pt x="40" y="225"/>
                  <a:pt x="89" y="225"/>
                </a:cubicBezTo>
                <a:cubicBezTo>
                  <a:pt x="102" y="225"/>
                  <a:pt x="114" y="228"/>
                  <a:pt x="124" y="233"/>
                </a:cubicBezTo>
                <a:cubicBezTo>
                  <a:pt x="143" y="196"/>
                  <a:pt x="181" y="171"/>
                  <a:pt x="226" y="171"/>
                </a:cubicBezTo>
                <a:cubicBezTo>
                  <a:pt x="244" y="171"/>
                  <a:pt x="262" y="176"/>
                  <a:pt x="278" y="184"/>
                </a:cubicBezTo>
                <a:cubicBezTo>
                  <a:pt x="303" y="142"/>
                  <a:pt x="349" y="114"/>
                  <a:pt x="401" y="114"/>
                </a:cubicBezTo>
                <a:close/>
                <a:moveTo>
                  <a:pt x="544" y="0"/>
                </a:moveTo>
                <a:cubicBezTo>
                  <a:pt x="615" y="0"/>
                  <a:pt x="672" y="57"/>
                  <a:pt x="672" y="128"/>
                </a:cubicBezTo>
                <a:cubicBezTo>
                  <a:pt x="672" y="194"/>
                  <a:pt x="622" y="249"/>
                  <a:pt x="557" y="255"/>
                </a:cubicBezTo>
                <a:cubicBezTo>
                  <a:pt x="557" y="253"/>
                  <a:pt x="557" y="253"/>
                  <a:pt x="557" y="253"/>
                </a:cubicBezTo>
                <a:cubicBezTo>
                  <a:pt x="557" y="168"/>
                  <a:pt x="488" y="100"/>
                  <a:pt x="403" y="100"/>
                </a:cubicBezTo>
                <a:cubicBezTo>
                  <a:pt x="348" y="100"/>
                  <a:pt x="300" y="128"/>
                  <a:pt x="273" y="171"/>
                </a:cubicBezTo>
                <a:cubicBezTo>
                  <a:pt x="260" y="163"/>
                  <a:pt x="245" y="159"/>
                  <a:pt x="229" y="159"/>
                </a:cubicBezTo>
                <a:cubicBezTo>
                  <a:pt x="216" y="159"/>
                  <a:pt x="203" y="162"/>
                  <a:pt x="192" y="168"/>
                </a:cubicBezTo>
                <a:cubicBezTo>
                  <a:pt x="196" y="132"/>
                  <a:pt x="227" y="104"/>
                  <a:pt x="265" y="104"/>
                </a:cubicBezTo>
                <a:cubicBezTo>
                  <a:pt x="275" y="104"/>
                  <a:pt x="286" y="106"/>
                  <a:pt x="295" y="111"/>
                </a:cubicBezTo>
                <a:cubicBezTo>
                  <a:pt x="311" y="77"/>
                  <a:pt x="346" y="53"/>
                  <a:pt x="387" y="53"/>
                </a:cubicBezTo>
                <a:cubicBezTo>
                  <a:pt x="403" y="53"/>
                  <a:pt x="419" y="57"/>
                  <a:pt x="433" y="65"/>
                </a:cubicBezTo>
                <a:cubicBezTo>
                  <a:pt x="455" y="26"/>
                  <a:pt x="496" y="0"/>
                  <a:pt x="5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35" tIns="34968" rIns="69935" bIns="34968" numCol="1" anchor="t" anchorCtr="0" compatLnSpc="1">
            <a:prstTxWarp prst="textNoShape">
              <a:avLst/>
            </a:prstTxWarp>
          </a:bodyPr>
          <a:lstStyle/>
          <a:p>
            <a:pPr defTabSz="699313"/>
            <a:endParaRPr lang="fr-FR" sz="1376" dirty="0">
              <a:solidFill>
                <a:schemeClr val="bg1"/>
              </a:solidFill>
              <a:cs typeface="Segoe UI Light" pitchFamily="34" charset="0"/>
            </a:endParaRPr>
          </a:p>
        </p:txBody>
      </p:sp>
      <p:grpSp>
        <p:nvGrpSpPr>
          <p:cNvPr id="43" name="Group 2"/>
          <p:cNvGrpSpPr>
            <a:grpSpLocks noChangeAspect="1"/>
          </p:cNvGrpSpPr>
          <p:nvPr/>
        </p:nvGrpSpPr>
        <p:grpSpPr>
          <a:xfrm>
            <a:off x="6993723" y="1631430"/>
            <a:ext cx="287096" cy="301285"/>
            <a:chOff x="2870057" y="3971122"/>
            <a:chExt cx="478391" cy="502036"/>
          </a:xfrm>
        </p:grpSpPr>
        <p:pic>
          <p:nvPicPr>
            <p:cNvPr id="44" name="Picture 2" descr="\\MAGNUM\Projects\Microsoft\Cloud Power FY12\Design\Icons\PNGs\Server_2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lum bright="100000"/>
            </a:blip>
            <a:srcRect l="23785" t="10057" r="26214" b="10776"/>
            <a:stretch/>
          </p:blipFill>
          <p:spPr bwMode="auto">
            <a:xfrm>
              <a:off x="3077831" y="3979427"/>
              <a:ext cx="270617" cy="428478"/>
            </a:xfrm>
            <a:prstGeom prst="rect">
              <a:avLst/>
            </a:prstGeom>
            <a:noFill/>
          </p:spPr>
        </p:pic>
        <p:pic>
          <p:nvPicPr>
            <p:cNvPr id="45" name="Picture 2" descr="\\MAGNUM\Projects\Microsoft\Cloud Power FY12\Design\Icons\PNGs\Server_2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lum bright="100000"/>
            </a:blip>
            <a:srcRect l="23785" t="10057" r="26214" b="10776"/>
            <a:stretch/>
          </p:blipFill>
          <p:spPr bwMode="auto">
            <a:xfrm>
              <a:off x="2870057" y="3971122"/>
              <a:ext cx="317075" cy="502036"/>
            </a:xfrm>
            <a:prstGeom prst="rect">
              <a:avLst/>
            </a:prstGeom>
            <a:noFill/>
          </p:spPr>
        </p:pic>
      </p:grpSp>
      <p:grpSp>
        <p:nvGrpSpPr>
          <p:cNvPr id="6" name="Group 5"/>
          <p:cNvGrpSpPr/>
          <p:nvPr/>
        </p:nvGrpSpPr>
        <p:grpSpPr>
          <a:xfrm>
            <a:off x="72436" y="3320256"/>
            <a:ext cx="10460928" cy="1774400"/>
            <a:chOff x="72436" y="3320256"/>
            <a:chExt cx="10460928" cy="1774400"/>
          </a:xfrm>
        </p:grpSpPr>
        <p:sp>
          <p:nvSpPr>
            <p:cNvPr id="35" name="Rectangle 34"/>
            <p:cNvSpPr/>
            <p:nvPr/>
          </p:nvSpPr>
          <p:spPr bwMode="auto">
            <a:xfrm>
              <a:off x="72436" y="3320984"/>
              <a:ext cx="10376108" cy="1658341"/>
            </a:xfrm>
            <a:prstGeom prst="rect">
              <a:avLst/>
            </a:prstGeom>
            <a:solidFill>
              <a:srgbClr val="666666">
                <a:alpha val="65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fr-FR" sz="2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.NET Core 5</a:t>
              </a:r>
            </a:p>
          </p:txBody>
        </p:sp>
        <p:sp>
          <p:nvSpPr>
            <p:cNvPr id="46" name="ZoneTexte 79"/>
            <p:cNvSpPr txBox="1"/>
            <p:nvPr/>
          </p:nvSpPr>
          <p:spPr>
            <a:xfrm>
              <a:off x="2329804" y="3320256"/>
              <a:ext cx="3775991" cy="1766637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fr-FR" sz="2000" b="1" dirty="0" smtClean="0">
                  <a:solidFill>
                    <a:schemeClr val="bg1"/>
                  </a:solidFill>
                </a:rPr>
                <a:t>.NET Native (Windows 10)</a:t>
              </a:r>
            </a:p>
            <a:p>
              <a:pPr marL="285750" indent="-2857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fr-FR" sz="1600" dirty="0" smtClean="0">
                  <a:solidFill>
                    <a:schemeClr val="bg1"/>
                  </a:solidFill>
                </a:rPr>
                <a:t>Optimisé pour les appareils</a:t>
              </a:r>
              <a:endParaRPr lang="fr-FR" sz="1600" dirty="0">
                <a:solidFill>
                  <a:schemeClr val="bg1"/>
                </a:solidFill>
              </a:endParaRPr>
            </a:p>
            <a:p>
              <a:pPr marL="285750" indent="-2857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fr-FR" sz="1600" dirty="0" smtClean="0">
                  <a:solidFill>
                    <a:schemeClr val="bg1"/>
                  </a:solidFill>
                </a:rPr>
                <a:t>Compilation native</a:t>
              </a:r>
            </a:p>
            <a:p>
              <a:pPr marL="285750" indent="-2857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fr-FR" sz="1600" dirty="0" smtClean="0">
                  <a:solidFill>
                    <a:schemeClr val="bg1"/>
                  </a:solidFill>
                </a:rPr>
                <a:t>Empreinte réduite, côte à côte</a:t>
              </a:r>
            </a:p>
            <a:p>
              <a:pPr marL="285750" indent="-2857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fr-FR" sz="1600" dirty="0" smtClean="0">
                  <a:solidFill>
                    <a:schemeClr val="bg1"/>
                  </a:solidFill>
                </a:rPr>
                <a:t>Pour tous les appareils</a:t>
              </a:r>
            </a:p>
          </p:txBody>
        </p:sp>
        <p:sp>
          <p:nvSpPr>
            <p:cNvPr id="47" name="ZoneTexte 80"/>
            <p:cNvSpPr txBox="1"/>
            <p:nvPr/>
          </p:nvSpPr>
          <p:spPr>
            <a:xfrm>
              <a:off x="6506269" y="3328019"/>
              <a:ext cx="4027095" cy="1766637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fr-FR" sz="2000" b="1" dirty="0" smtClean="0">
                  <a:solidFill>
                    <a:schemeClr val="bg1"/>
                  </a:solidFill>
                </a:rPr>
                <a:t>ASP.NET </a:t>
              </a:r>
              <a:r>
                <a:rPr lang="fr-FR" sz="2000" b="1" dirty="0">
                  <a:solidFill>
                    <a:schemeClr val="bg1"/>
                  </a:solidFill>
                </a:rPr>
                <a:t>Core 5</a:t>
              </a:r>
            </a:p>
            <a:p>
              <a:pPr marL="285750" indent="-2857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fr-FR" sz="1600" dirty="0" smtClean="0">
                  <a:solidFill>
                    <a:schemeClr val="bg1"/>
                  </a:solidFill>
                </a:rPr>
                <a:t>Optimisé pour le cloud</a:t>
              </a:r>
            </a:p>
            <a:p>
              <a:pPr marL="285750" indent="-2857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fr-FR" sz="1600" dirty="0" smtClean="0">
                  <a:solidFill>
                    <a:schemeClr val="bg1"/>
                  </a:solidFill>
                </a:rPr>
                <a:t>Haut débit</a:t>
              </a:r>
            </a:p>
            <a:p>
              <a:pPr marL="285750" indent="-2857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fr-FR" sz="1600" dirty="0" smtClean="0">
                  <a:solidFill>
                    <a:schemeClr val="bg1"/>
                  </a:solidFill>
                </a:rPr>
                <a:t>Empreinte réduite, côte à côte</a:t>
              </a:r>
            </a:p>
            <a:p>
              <a:pPr marL="285750" indent="-2857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fr-FR" sz="1600" dirty="0" smtClean="0">
                  <a:solidFill>
                    <a:schemeClr val="bg1"/>
                  </a:solidFill>
                </a:rPr>
                <a:t>Pour toutes les plateformes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011" y="2185029"/>
            <a:ext cx="10381533" cy="1018122"/>
            <a:chOff x="67011" y="2185029"/>
            <a:chExt cx="10381533" cy="1018122"/>
          </a:xfrm>
        </p:grpSpPr>
        <p:sp>
          <p:nvSpPr>
            <p:cNvPr id="34" name="Rectangle 33"/>
            <p:cNvSpPr/>
            <p:nvPr/>
          </p:nvSpPr>
          <p:spPr bwMode="auto">
            <a:xfrm>
              <a:off x="67011" y="2186436"/>
              <a:ext cx="10381533" cy="1016715"/>
            </a:xfrm>
            <a:prstGeom prst="rect">
              <a:avLst/>
            </a:prstGeom>
            <a:solidFill>
              <a:srgbClr val="666666">
                <a:alpha val="65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fr-FR" sz="2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 Framework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fr-FR" sz="24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   .NET 4.6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283051" y="2191781"/>
              <a:ext cx="4000805" cy="1010980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fr-FR" sz="1900" dirty="0">
                  <a:solidFill>
                    <a:schemeClr val="bg1"/>
                  </a:solidFill>
                </a:rPr>
                <a:t>Windows Store, </a:t>
              </a:r>
              <a:r>
                <a:rPr lang="fr-FR" sz="1900" dirty="0" smtClean="0">
                  <a:solidFill>
                    <a:schemeClr val="bg1"/>
                  </a:solidFill>
                </a:rPr>
                <a:t>WPF, </a:t>
              </a:r>
              <a:r>
                <a:rPr lang="fr-FR" sz="1900" dirty="0">
                  <a:solidFill>
                    <a:schemeClr val="bg1"/>
                  </a:solidFill>
                </a:rPr>
                <a:t>Windows </a:t>
              </a:r>
              <a:r>
                <a:rPr lang="fr-FR" sz="1900" dirty="0" err="1" smtClean="0">
                  <a:solidFill>
                    <a:schemeClr val="bg1"/>
                  </a:solidFill>
                </a:rPr>
                <a:t>Forms</a:t>
              </a:r>
              <a:r>
                <a:rPr lang="fr-FR" sz="1900" dirty="0" smtClean="0">
                  <a:solidFill>
                    <a:schemeClr val="bg1"/>
                  </a:solidFill>
                </a:rPr>
                <a:t>, Windows Phone, Console </a:t>
              </a:r>
              <a:r>
                <a:rPr lang="fr-FR" sz="1900" dirty="0" err="1" smtClean="0">
                  <a:solidFill>
                    <a:schemeClr val="bg1"/>
                  </a:solidFill>
                </a:rPr>
                <a:t>apps</a:t>
              </a:r>
              <a:r>
                <a:rPr lang="fr-FR" sz="1900" dirty="0" smtClean="0">
                  <a:solidFill>
                    <a:schemeClr val="bg1"/>
                  </a:solidFill>
                </a:rPr>
                <a:t>.</a:t>
              </a:r>
              <a:endParaRPr lang="fr-FR" sz="19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6473645" y="2185029"/>
              <a:ext cx="3974899" cy="1017732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fr-FR" sz="1900" dirty="0" smtClean="0">
                  <a:solidFill>
                    <a:schemeClr val="bg1"/>
                  </a:solidFill>
                </a:rPr>
                <a:t>ASP.NET 5 et ASP.NET 4.6 (Web </a:t>
              </a:r>
              <a:r>
                <a:rPr lang="fr-FR" sz="1900" dirty="0" err="1" smtClean="0">
                  <a:solidFill>
                    <a:schemeClr val="bg1"/>
                  </a:solidFill>
                </a:rPr>
                <a:t>Forms</a:t>
              </a:r>
              <a:r>
                <a:rPr lang="fr-FR" sz="1900" dirty="0" smtClean="0">
                  <a:solidFill>
                    <a:schemeClr val="bg1"/>
                  </a:solidFill>
                </a:rPr>
                <a:t>, MVC, Web API, Web Pages, </a:t>
              </a:r>
              <a:r>
                <a:rPr lang="fr-FR" sz="1900" dirty="0" err="1" smtClean="0">
                  <a:solidFill>
                    <a:schemeClr val="bg1"/>
                  </a:solidFill>
                </a:rPr>
                <a:t>SignalR</a:t>
              </a:r>
              <a:r>
                <a:rPr lang="fr-FR" sz="1900" dirty="0" smtClean="0">
                  <a:solidFill>
                    <a:schemeClr val="bg1"/>
                  </a:solidFill>
                </a:rPr>
                <a:t>), WCF</a:t>
              </a:r>
              <a:endParaRPr lang="fr-FR" sz="19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4" name="Group 63"/>
          <p:cNvGrpSpPr>
            <a:grpSpLocks noChangeAspect="1"/>
          </p:cNvGrpSpPr>
          <p:nvPr/>
        </p:nvGrpSpPr>
        <p:grpSpPr>
          <a:xfrm>
            <a:off x="2694981" y="1428480"/>
            <a:ext cx="402166" cy="486347"/>
            <a:chOff x="5629324" y="1943735"/>
            <a:chExt cx="361650" cy="424795"/>
          </a:xfrm>
          <a:solidFill>
            <a:srgbClr val="FFFFFF"/>
          </a:solidFill>
        </p:grpSpPr>
        <p:sp>
          <p:nvSpPr>
            <p:cNvPr id="66" name="Freeform 626"/>
            <p:cNvSpPr>
              <a:spLocks noChangeAspect="1" noEditPoints="1"/>
            </p:cNvSpPr>
            <p:nvPr/>
          </p:nvSpPr>
          <p:spPr bwMode="auto">
            <a:xfrm>
              <a:off x="5629324" y="2131516"/>
              <a:ext cx="361650" cy="237014"/>
            </a:xfrm>
            <a:custGeom>
              <a:avLst/>
              <a:gdLst>
                <a:gd name="T0" fmla="*/ 340 w 400"/>
                <a:gd name="T1" fmla="*/ 0 h 214"/>
                <a:gd name="T2" fmla="*/ 61 w 400"/>
                <a:gd name="T3" fmla="*/ 0 h 214"/>
                <a:gd name="T4" fmla="*/ 51 w 400"/>
                <a:gd name="T5" fmla="*/ 10 h 214"/>
                <a:gd name="T6" fmla="*/ 51 w 400"/>
                <a:gd name="T7" fmla="*/ 181 h 214"/>
                <a:gd name="T8" fmla="*/ 61 w 400"/>
                <a:gd name="T9" fmla="*/ 191 h 214"/>
                <a:gd name="T10" fmla="*/ 340 w 400"/>
                <a:gd name="T11" fmla="*/ 191 h 214"/>
                <a:gd name="T12" fmla="*/ 350 w 400"/>
                <a:gd name="T13" fmla="*/ 181 h 214"/>
                <a:gd name="T14" fmla="*/ 350 w 400"/>
                <a:gd name="T15" fmla="*/ 10 h 214"/>
                <a:gd name="T16" fmla="*/ 340 w 400"/>
                <a:gd name="T17" fmla="*/ 0 h 214"/>
                <a:gd name="T18" fmla="*/ 337 w 400"/>
                <a:gd name="T19" fmla="*/ 179 h 214"/>
                <a:gd name="T20" fmla="*/ 64 w 400"/>
                <a:gd name="T21" fmla="*/ 179 h 214"/>
                <a:gd name="T22" fmla="*/ 64 w 400"/>
                <a:gd name="T23" fmla="*/ 11 h 214"/>
                <a:gd name="T24" fmla="*/ 337 w 400"/>
                <a:gd name="T25" fmla="*/ 11 h 214"/>
                <a:gd name="T26" fmla="*/ 337 w 400"/>
                <a:gd name="T27" fmla="*/ 179 h 214"/>
                <a:gd name="T28" fmla="*/ 228 w 400"/>
                <a:gd name="T29" fmla="*/ 198 h 214"/>
                <a:gd name="T30" fmla="*/ 228 w 400"/>
                <a:gd name="T31" fmla="*/ 200 h 214"/>
                <a:gd name="T32" fmla="*/ 224 w 400"/>
                <a:gd name="T33" fmla="*/ 203 h 214"/>
                <a:gd name="T34" fmla="*/ 177 w 400"/>
                <a:gd name="T35" fmla="*/ 203 h 214"/>
                <a:gd name="T36" fmla="*/ 173 w 400"/>
                <a:gd name="T37" fmla="*/ 200 h 214"/>
                <a:gd name="T38" fmla="*/ 173 w 400"/>
                <a:gd name="T39" fmla="*/ 198 h 214"/>
                <a:gd name="T40" fmla="*/ 0 w 400"/>
                <a:gd name="T41" fmla="*/ 198 h 214"/>
                <a:gd name="T42" fmla="*/ 0 w 400"/>
                <a:gd name="T43" fmla="*/ 208 h 214"/>
                <a:gd name="T44" fmla="*/ 13 w 400"/>
                <a:gd name="T45" fmla="*/ 214 h 214"/>
                <a:gd name="T46" fmla="*/ 13 w 400"/>
                <a:gd name="T47" fmla="*/ 214 h 214"/>
                <a:gd name="T48" fmla="*/ 387 w 400"/>
                <a:gd name="T49" fmla="*/ 214 h 214"/>
                <a:gd name="T50" fmla="*/ 387 w 400"/>
                <a:gd name="T51" fmla="*/ 214 h 214"/>
                <a:gd name="T52" fmla="*/ 400 w 400"/>
                <a:gd name="T53" fmla="*/ 208 h 214"/>
                <a:gd name="T54" fmla="*/ 400 w 400"/>
                <a:gd name="T55" fmla="*/ 198 h 214"/>
                <a:gd name="T56" fmla="*/ 228 w 400"/>
                <a:gd name="T57" fmla="*/ 19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00" h="214">
                  <a:moveTo>
                    <a:pt x="340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56" y="0"/>
                    <a:pt x="51" y="4"/>
                    <a:pt x="51" y="10"/>
                  </a:cubicBezTo>
                  <a:cubicBezTo>
                    <a:pt x="51" y="181"/>
                    <a:pt x="51" y="181"/>
                    <a:pt x="51" y="181"/>
                  </a:cubicBezTo>
                  <a:cubicBezTo>
                    <a:pt x="51" y="187"/>
                    <a:pt x="56" y="191"/>
                    <a:pt x="61" y="191"/>
                  </a:cubicBezTo>
                  <a:cubicBezTo>
                    <a:pt x="340" y="191"/>
                    <a:pt x="340" y="191"/>
                    <a:pt x="340" y="191"/>
                  </a:cubicBezTo>
                  <a:cubicBezTo>
                    <a:pt x="346" y="191"/>
                    <a:pt x="350" y="187"/>
                    <a:pt x="350" y="181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50" y="4"/>
                    <a:pt x="346" y="0"/>
                    <a:pt x="340" y="0"/>
                  </a:cubicBezTo>
                  <a:close/>
                  <a:moveTo>
                    <a:pt x="337" y="179"/>
                  </a:moveTo>
                  <a:cubicBezTo>
                    <a:pt x="64" y="179"/>
                    <a:pt x="64" y="179"/>
                    <a:pt x="64" y="179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337" y="11"/>
                    <a:pt x="337" y="11"/>
                    <a:pt x="337" y="11"/>
                  </a:cubicBezTo>
                  <a:cubicBezTo>
                    <a:pt x="337" y="179"/>
                    <a:pt x="337" y="179"/>
                    <a:pt x="337" y="179"/>
                  </a:cubicBezTo>
                  <a:close/>
                  <a:moveTo>
                    <a:pt x="228" y="198"/>
                  </a:moveTo>
                  <a:cubicBezTo>
                    <a:pt x="228" y="200"/>
                    <a:pt x="228" y="200"/>
                    <a:pt x="228" y="200"/>
                  </a:cubicBezTo>
                  <a:cubicBezTo>
                    <a:pt x="228" y="202"/>
                    <a:pt x="226" y="203"/>
                    <a:pt x="224" y="203"/>
                  </a:cubicBezTo>
                  <a:cubicBezTo>
                    <a:pt x="177" y="203"/>
                    <a:pt x="177" y="203"/>
                    <a:pt x="177" y="203"/>
                  </a:cubicBezTo>
                  <a:cubicBezTo>
                    <a:pt x="175" y="203"/>
                    <a:pt x="173" y="202"/>
                    <a:pt x="173" y="200"/>
                  </a:cubicBezTo>
                  <a:cubicBezTo>
                    <a:pt x="173" y="198"/>
                    <a:pt x="173" y="198"/>
                    <a:pt x="173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9" y="214"/>
                    <a:pt x="13" y="214"/>
                  </a:cubicBezTo>
                  <a:cubicBezTo>
                    <a:pt x="13" y="214"/>
                    <a:pt x="13" y="214"/>
                    <a:pt x="13" y="214"/>
                  </a:cubicBezTo>
                  <a:cubicBezTo>
                    <a:pt x="387" y="214"/>
                    <a:pt x="387" y="214"/>
                    <a:pt x="387" y="214"/>
                  </a:cubicBezTo>
                  <a:cubicBezTo>
                    <a:pt x="387" y="214"/>
                    <a:pt x="387" y="214"/>
                    <a:pt x="387" y="214"/>
                  </a:cubicBezTo>
                  <a:cubicBezTo>
                    <a:pt x="391" y="214"/>
                    <a:pt x="400" y="208"/>
                    <a:pt x="400" y="208"/>
                  </a:cubicBezTo>
                  <a:cubicBezTo>
                    <a:pt x="400" y="198"/>
                    <a:pt x="400" y="198"/>
                    <a:pt x="400" y="198"/>
                  </a:cubicBezTo>
                  <a:lnTo>
                    <a:pt x="228" y="19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7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9" b="1" i="0" u="none" strike="noStrike" kern="0" cap="none" spc="0" normalizeH="0" baseline="0" noProof="0">
                <a:ln>
                  <a:noFill/>
                </a:ln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cs typeface="Segoe UI" panose="020B0502040204020203" pitchFamily="34" charset="0"/>
              </a:endParaRPr>
            </a:p>
          </p:txBody>
        </p:sp>
        <p:sp>
          <p:nvSpPr>
            <p:cNvPr id="67" name="Rounded Rectangle 6"/>
            <p:cNvSpPr>
              <a:spLocks noChangeAspect="1"/>
            </p:cNvSpPr>
            <p:nvPr/>
          </p:nvSpPr>
          <p:spPr bwMode="black">
            <a:xfrm rot="16200000">
              <a:off x="5800120" y="1903594"/>
              <a:ext cx="143147" cy="227679"/>
            </a:xfrm>
            <a:custGeom>
              <a:avLst/>
              <a:gdLst/>
              <a:ahLst/>
              <a:cxnLst/>
              <a:rect l="l" t="t" r="r" b="b"/>
              <a:pathLst>
                <a:path w="3286897" h="4658497">
                  <a:moveTo>
                    <a:pt x="1600200" y="4382531"/>
                  </a:moveTo>
                  <a:cubicBezTo>
                    <a:pt x="1600200" y="4367744"/>
                    <a:pt x="1588213" y="4355757"/>
                    <a:pt x="1573426" y="4355757"/>
                  </a:cubicBezTo>
                  <a:lnTo>
                    <a:pt x="811428" y="4355757"/>
                  </a:lnTo>
                  <a:cubicBezTo>
                    <a:pt x="796641" y="4355757"/>
                    <a:pt x="784654" y="4367744"/>
                    <a:pt x="784654" y="4382531"/>
                  </a:cubicBezTo>
                  <a:lnTo>
                    <a:pt x="784654" y="4489621"/>
                  </a:lnTo>
                  <a:cubicBezTo>
                    <a:pt x="784654" y="4504408"/>
                    <a:pt x="796641" y="4516395"/>
                    <a:pt x="811428" y="4516395"/>
                  </a:cubicBezTo>
                  <a:lnTo>
                    <a:pt x="1573426" y="4516395"/>
                  </a:lnTo>
                  <a:cubicBezTo>
                    <a:pt x="1588213" y="4516395"/>
                    <a:pt x="1600200" y="4504408"/>
                    <a:pt x="1600200" y="4489621"/>
                  </a:cubicBezTo>
                  <a:close/>
                  <a:moveTo>
                    <a:pt x="2502243" y="4382531"/>
                  </a:moveTo>
                  <a:cubicBezTo>
                    <a:pt x="2502243" y="4367744"/>
                    <a:pt x="2490256" y="4355757"/>
                    <a:pt x="2475469" y="4355757"/>
                  </a:cubicBezTo>
                  <a:lnTo>
                    <a:pt x="1713471" y="4355757"/>
                  </a:lnTo>
                  <a:cubicBezTo>
                    <a:pt x="1698684" y="4355757"/>
                    <a:pt x="1686697" y="4367744"/>
                    <a:pt x="1686697" y="4382531"/>
                  </a:cubicBezTo>
                  <a:lnTo>
                    <a:pt x="1686697" y="4489621"/>
                  </a:lnTo>
                  <a:cubicBezTo>
                    <a:pt x="1686697" y="4504408"/>
                    <a:pt x="1698684" y="4516395"/>
                    <a:pt x="1713471" y="4516395"/>
                  </a:cubicBezTo>
                  <a:lnTo>
                    <a:pt x="2475469" y="4516395"/>
                  </a:lnTo>
                  <a:cubicBezTo>
                    <a:pt x="2490256" y="4516395"/>
                    <a:pt x="2502243" y="4504408"/>
                    <a:pt x="2502243" y="4489621"/>
                  </a:cubicBezTo>
                  <a:close/>
                  <a:moveTo>
                    <a:pt x="3021231" y="480896"/>
                  </a:moveTo>
                  <a:cubicBezTo>
                    <a:pt x="3021231" y="375524"/>
                    <a:pt x="2935811" y="290104"/>
                    <a:pt x="2830439" y="290104"/>
                  </a:cubicBezTo>
                  <a:lnTo>
                    <a:pt x="444108" y="290104"/>
                  </a:lnTo>
                  <a:cubicBezTo>
                    <a:pt x="338736" y="290104"/>
                    <a:pt x="253316" y="375524"/>
                    <a:pt x="253316" y="480896"/>
                  </a:cubicBezTo>
                  <a:lnTo>
                    <a:pt x="253316" y="4029043"/>
                  </a:lnTo>
                  <a:cubicBezTo>
                    <a:pt x="253316" y="4134415"/>
                    <a:pt x="338736" y="4219835"/>
                    <a:pt x="444108" y="4219835"/>
                  </a:cubicBezTo>
                  <a:lnTo>
                    <a:pt x="2830439" y="4219835"/>
                  </a:lnTo>
                  <a:cubicBezTo>
                    <a:pt x="2935811" y="4219835"/>
                    <a:pt x="3021231" y="4134415"/>
                    <a:pt x="3021231" y="4029043"/>
                  </a:cubicBezTo>
                  <a:close/>
                  <a:moveTo>
                    <a:pt x="3286897" y="226566"/>
                  </a:moveTo>
                  <a:lnTo>
                    <a:pt x="3286897" y="4431931"/>
                  </a:lnTo>
                  <a:cubicBezTo>
                    <a:pt x="3286897" y="4557060"/>
                    <a:pt x="3185460" y="4658497"/>
                    <a:pt x="3060331" y="4658497"/>
                  </a:cubicBezTo>
                  <a:lnTo>
                    <a:pt x="226566" y="4658497"/>
                  </a:lnTo>
                  <a:cubicBezTo>
                    <a:pt x="101437" y="4658497"/>
                    <a:pt x="0" y="4557060"/>
                    <a:pt x="0" y="4431931"/>
                  </a:cubicBezTo>
                  <a:lnTo>
                    <a:pt x="0" y="226566"/>
                  </a:lnTo>
                  <a:cubicBezTo>
                    <a:pt x="0" y="101437"/>
                    <a:pt x="101437" y="0"/>
                    <a:pt x="226566" y="0"/>
                  </a:cubicBezTo>
                  <a:lnTo>
                    <a:pt x="3060331" y="0"/>
                  </a:lnTo>
                  <a:cubicBezTo>
                    <a:pt x="3185460" y="0"/>
                    <a:pt x="3286897" y="101437"/>
                    <a:pt x="3286897" y="226566"/>
                  </a:cubicBezTo>
                  <a:close/>
                </a:path>
              </a:pathLst>
            </a:custGeom>
            <a:grpFill/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30859" rIns="61717" bIns="30859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55550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56" b="1" i="0" u="none" strike="noStrike" kern="0" cap="none" spc="-91" normalizeH="0" baseline="0" noProof="0" dirty="0" smtClean="0">
                <a:ln>
                  <a:noFill/>
                </a:ln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68" name="Freeform 138"/>
            <p:cNvSpPr>
              <a:spLocks noChangeAspect="1" noEditPoints="1"/>
            </p:cNvSpPr>
            <p:nvPr/>
          </p:nvSpPr>
          <p:spPr bwMode="auto">
            <a:xfrm>
              <a:off x="5654435" y="1943735"/>
              <a:ext cx="74991" cy="145272"/>
            </a:xfrm>
            <a:custGeom>
              <a:avLst/>
              <a:gdLst>
                <a:gd name="T0" fmla="*/ 427 w 463"/>
                <a:gd name="T1" fmla="*/ 0 h 773"/>
                <a:gd name="T2" fmla="*/ 42 w 463"/>
                <a:gd name="T3" fmla="*/ 0 h 773"/>
                <a:gd name="T4" fmla="*/ 0 w 463"/>
                <a:gd name="T5" fmla="*/ 35 h 773"/>
                <a:gd name="T6" fmla="*/ 0 w 463"/>
                <a:gd name="T7" fmla="*/ 733 h 773"/>
                <a:gd name="T8" fmla="*/ 42 w 463"/>
                <a:gd name="T9" fmla="*/ 773 h 773"/>
                <a:gd name="T10" fmla="*/ 427 w 463"/>
                <a:gd name="T11" fmla="*/ 773 h 773"/>
                <a:gd name="T12" fmla="*/ 463 w 463"/>
                <a:gd name="T13" fmla="*/ 733 h 773"/>
                <a:gd name="T14" fmla="*/ 463 w 463"/>
                <a:gd name="T15" fmla="*/ 35 h 773"/>
                <a:gd name="T16" fmla="*/ 427 w 463"/>
                <a:gd name="T17" fmla="*/ 0 h 773"/>
                <a:gd name="T18" fmla="*/ 152 w 463"/>
                <a:gd name="T19" fmla="*/ 730 h 773"/>
                <a:gd name="T20" fmla="*/ 139 w 463"/>
                <a:gd name="T21" fmla="*/ 743 h 773"/>
                <a:gd name="T22" fmla="*/ 112 w 463"/>
                <a:gd name="T23" fmla="*/ 743 h 773"/>
                <a:gd name="T24" fmla="*/ 99 w 463"/>
                <a:gd name="T25" fmla="*/ 730 h 773"/>
                <a:gd name="T26" fmla="*/ 99 w 463"/>
                <a:gd name="T27" fmla="*/ 722 h 773"/>
                <a:gd name="T28" fmla="*/ 112 w 463"/>
                <a:gd name="T29" fmla="*/ 709 h 773"/>
                <a:gd name="T30" fmla="*/ 139 w 463"/>
                <a:gd name="T31" fmla="*/ 709 h 773"/>
                <a:gd name="T32" fmla="*/ 152 w 463"/>
                <a:gd name="T33" fmla="*/ 722 h 773"/>
                <a:gd name="T34" fmla="*/ 152 w 463"/>
                <a:gd name="T35" fmla="*/ 730 h 773"/>
                <a:gd name="T36" fmla="*/ 263 w 463"/>
                <a:gd name="T37" fmla="*/ 724 h 773"/>
                <a:gd name="T38" fmla="*/ 247 w 463"/>
                <a:gd name="T39" fmla="*/ 743 h 773"/>
                <a:gd name="T40" fmla="*/ 219 w 463"/>
                <a:gd name="T41" fmla="*/ 743 h 773"/>
                <a:gd name="T42" fmla="*/ 202 w 463"/>
                <a:gd name="T43" fmla="*/ 724 h 773"/>
                <a:gd name="T44" fmla="*/ 202 w 463"/>
                <a:gd name="T45" fmla="*/ 716 h 773"/>
                <a:gd name="T46" fmla="*/ 219 w 463"/>
                <a:gd name="T47" fmla="*/ 699 h 773"/>
                <a:gd name="T48" fmla="*/ 247 w 463"/>
                <a:gd name="T49" fmla="*/ 699 h 773"/>
                <a:gd name="T50" fmla="*/ 263 w 463"/>
                <a:gd name="T51" fmla="*/ 716 h 773"/>
                <a:gd name="T52" fmla="*/ 263 w 463"/>
                <a:gd name="T53" fmla="*/ 724 h 773"/>
                <a:gd name="T54" fmla="*/ 366 w 463"/>
                <a:gd name="T55" fmla="*/ 730 h 773"/>
                <a:gd name="T56" fmla="*/ 354 w 463"/>
                <a:gd name="T57" fmla="*/ 743 h 773"/>
                <a:gd name="T58" fmla="*/ 326 w 463"/>
                <a:gd name="T59" fmla="*/ 743 h 773"/>
                <a:gd name="T60" fmla="*/ 314 w 463"/>
                <a:gd name="T61" fmla="*/ 730 h 773"/>
                <a:gd name="T62" fmla="*/ 314 w 463"/>
                <a:gd name="T63" fmla="*/ 722 h 773"/>
                <a:gd name="T64" fmla="*/ 326 w 463"/>
                <a:gd name="T65" fmla="*/ 709 h 773"/>
                <a:gd name="T66" fmla="*/ 354 w 463"/>
                <a:gd name="T67" fmla="*/ 709 h 773"/>
                <a:gd name="T68" fmla="*/ 366 w 463"/>
                <a:gd name="T69" fmla="*/ 722 h 773"/>
                <a:gd name="T70" fmla="*/ 366 w 463"/>
                <a:gd name="T71" fmla="*/ 730 h 773"/>
                <a:gd name="T72" fmla="*/ 417 w 463"/>
                <a:gd name="T73" fmla="*/ 644 h 773"/>
                <a:gd name="T74" fmla="*/ 394 w 463"/>
                <a:gd name="T75" fmla="*/ 671 h 773"/>
                <a:gd name="T76" fmla="*/ 74 w 463"/>
                <a:gd name="T77" fmla="*/ 671 h 773"/>
                <a:gd name="T78" fmla="*/ 49 w 463"/>
                <a:gd name="T79" fmla="*/ 644 h 773"/>
                <a:gd name="T80" fmla="*/ 49 w 463"/>
                <a:gd name="T81" fmla="*/ 67 h 773"/>
                <a:gd name="T82" fmla="*/ 74 w 463"/>
                <a:gd name="T83" fmla="*/ 46 h 773"/>
                <a:gd name="T84" fmla="*/ 394 w 463"/>
                <a:gd name="T85" fmla="*/ 46 h 773"/>
                <a:gd name="T86" fmla="*/ 417 w 463"/>
                <a:gd name="T87" fmla="*/ 67 h 773"/>
                <a:gd name="T88" fmla="*/ 417 w 463"/>
                <a:gd name="T89" fmla="*/ 644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3" h="773">
                  <a:moveTo>
                    <a:pt x="427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7"/>
                    <a:pt x="0" y="35"/>
                  </a:cubicBezTo>
                  <a:cubicBezTo>
                    <a:pt x="0" y="733"/>
                    <a:pt x="0" y="733"/>
                    <a:pt x="0" y="733"/>
                  </a:cubicBezTo>
                  <a:cubicBezTo>
                    <a:pt x="0" y="756"/>
                    <a:pt x="17" y="773"/>
                    <a:pt x="42" y="773"/>
                  </a:cubicBezTo>
                  <a:cubicBezTo>
                    <a:pt x="427" y="773"/>
                    <a:pt x="427" y="773"/>
                    <a:pt x="427" y="773"/>
                  </a:cubicBezTo>
                  <a:cubicBezTo>
                    <a:pt x="448" y="773"/>
                    <a:pt x="463" y="756"/>
                    <a:pt x="463" y="733"/>
                  </a:cubicBezTo>
                  <a:cubicBezTo>
                    <a:pt x="463" y="35"/>
                    <a:pt x="463" y="35"/>
                    <a:pt x="463" y="35"/>
                  </a:cubicBezTo>
                  <a:cubicBezTo>
                    <a:pt x="463" y="19"/>
                    <a:pt x="451" y="0"/>
                    <a:pt x="427" y="0"/>
                  </a:cubicBezTo>
                  <a:close/>
                  <a:moveTo>
                    <a:pt x="152" y="730"/>
                  </a:moveTo>
                  <a:cubicBezTo>
                    <a:pt x="152" y="737"/>
                    <a:pt x="146" y="743"/>
                    <a:pt x="139" y="743"/>
                  </a:cubicBezTo>
                  <a:cubicBezTo>
                    <a:pt x="112" y="743"/>
                    <a:pt x="112" y="743"/>
                    <a:pt x="112" y="743"/>
                  </a:cubicBezTo>
                  <a:cubicBezTo>
                    <a:pt x="106" y="743"/>
                    <a:pt x="99" y="737"/>
                    <a:pt x="99" y="730"/>
                  </a:cubicBezTo>
                  <a:cubicBezTo>
                    <a:pt x="99" y="722"/>
                    <a:pt x="99" y="722"/>
                    <a:pt x="99" y="722"/>
                  </a:cubicBezTo>
                  <a:cubicBezTo>
                    <a:pt x="99" y="714"/>
                    <a:pt x="106" y="709"/>
                    <a:pt x="112" y="709"/>
                  </a:cubicBezTo>
                  <a:cubicBezTo>
                    <a:pt x="139" y="709"/>
                    <a:pt x="139" y="709"/>
                    <a:pt x="139" y="709"/>
                  </a:cubicBezTo>
                  <a:cubicBezTo>
                    <a:pt x="146" y="709"/>
                    <a:pt x="152" y="714"/>
                    <a:pt x="152" y="722"/>
                  </a:cubicBezTo>
                  <a:cubicBezTo>
                    <a:pt x="152" y="730"/>
                    <a:pt x="152" y="730"/>
                    <a:pt x="152" y="730"/>
                  </a:cubicBezTo>
                  <a:close/>
                  <a:moveTo>
                    <a:pt x="263" y="724"/>
                  </a:moveTo>
                  <a:cubicBezTo>
                    <a:pt x="263" y="735"/>
                    <a:pt x="255" y="743"/>
                    <a:pt x="247" y="743"/>
                  </a:cubicBezTo>
                  <a:cubicBezTo>
                    <a:pt x="219" y="743"/>
                    <a:pt x="219" y="743"/>
                    <a:pt x="219" y="743"/>
                  </a:cubicBezTo>
                  <a:cubicBezTo>
                    <a:pt x="211" y="743"/>
                    <a:pt x="202" y="735"/>
                    <a:pt x="202" y="724"/>
                  </a:cubicBezTo>
                  <a:cubicBezTo>
                    <a:pt x="202" y="716"/>
                    <a:pt x="202" y="716"/>
                    <a:pt x="202" y="716"/>
                  </a:cubicBezTo>
                  <a:cubicBezTo>
                    <a:pt x="202" y="705"/>
                    <a:pt x="209" y="699"/>
                    <a:pt x="219" y="699"/>
                  </a:cubicBezTo>
                  <a:cubicBezTo>
                    <a:pt x="247" y="699"/>
                    <a:pt x="247" y="699"/>
                    <a:pt x="247" y="699"/>
                  </a:cubicBezTo>
                  <a:cubicBezTo>
                    <a:pt x="255" y="699"/>
                    <a:pt x="263" y="705"/>
                    <a:pt x="263" y="716"/>
                  </a:cubicBezTo>
                  <a:cubicBezTo>
                    <a:pt x="263" y="724"/>
                    <a:pt x="263" y="724"/>
                    <a:pt x="263" y="724"/>
                  </a:cubicBezTo>
                  <a:close/>
                  <a:moveTo>
                    <a:pt x="366" y="730"/>
                  </a:moveTo>
                  <a:cubicBezTo>
                    <a:pt x="366" y="737"/>
                    <a:pt x="360" y="743"/>
                    <a:pt x="354" y="743"/>
                  </a:cubicBezTo>
                  <a:cubicBezTo>
                    <a:pt x="326" y="743"/>
                    <a:pt x="326" y="743"/>
                    <a:pt x="326" y="743"/>
                  </a:cubicBezTo>
                  <a:cubicBezTo>
                    <a:pt x="320" y="743"/>
                    <a:pt x="314" y="737"/>
                    <a:pt x="314" y="730"/>
                  </a:cubicBezTo>
                  <a:cubicBezTo>
                    <a:pt x="314" y="722"/>
                    <a:pt x="314" y="722"/>
                    <a:pt x="314" y="722"/>
                  </a:cubicBezTo>
                  <a:cubicBezTo>
                    <a:pt x="314" y="714"/>
                    <a:pt x="320" y="709"/>
                    <a:pt x="326" y="709"/>
                  </a:cubicBezTo>
                  <a:cubicBezTo>
                    <a:pt x="354" y="709"/>
                    <a:pt x="354" y="709"/>
                    <a:pt x="354" y="709"/>
                  </a:cubicBezTo>
                  <a:cubicBezTo>
                    <a:pt x="360" y="709"/>
                    <a:pt x="366" y="714"/>
                    <a:pt x="366" y="722"/>
                  </a:cubicBezTo>
                  <a:cubicBezTo>
                    <a:pt x="366" y="730"/>
                    <a:pt x="366" y="730"/>
                    <a:pt x="366" y="730"/>
                  </a:cubicBezTo>
                  <a:close/>
                  <a:moveTo>
                    <a:pt x="417" y="644"/>
                  </a:moveTo>
                  <a:cubicBezTo>
                    <a:pt x="417" y="657"/>
                    <a:pt x="409" y="671"/>
                    <a:pt x="394" y="671"/>
                  </a:cubicBezTo>
                  <a:cubicBezTo>
                    <a:pt x="74" y="671"/>
                    <a:pt x="74" y="671"/>
                    <a:pt x="74" y="671"/>
                  </a:cubicBezTo>
                  <a:cubicBezTo>
                    <a:pt x="59" y="671"/>
                    <a:pt x="49" y="659"/>
                    <a:pt x="49" y="644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49" y="50"/>
                    <a:pt x="61" y="46"/>
                    <a:pt x="74" y="46"/>
                  </a:cubicBezTo>
                  <a:cubicBezTo>
                    <a:pt x="394" y="46"/>
                    <a:pt x="394" y="46"/>
                    <a:pt x="394" y="46"/>
                  </a:cubicBezTo>
                  <a:cubicBezTo>
                    <a:pt x="404" y="46"/>
                    <a:pt x="417" y="48"/>
                    <a:pt x="417" y="67"/>
                  </a:cubicBezTo>
                  <a:cubicBezTo>
                    <a:pt x="417" y="644"/>
                    <a:pt x="417" y="644"/>
                    <a:pt x="417" y="6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7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56" b="1" i="0" u="none" strike="noStrike" kern="0" cap="none" spc="0" normalizeH="0" baseline="0" noProof="0" smtClean="0">
                <a:ln>
                  <a:noFill/>
                </a:ln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cs typeface="Segoe UI" panose="020B0502040204020203" pitchFamily="34" charset="0"/>
              </a:endParaRPr>
            </a:p>
          </p:txBody>
        </p:sp>
      </p:grpSp>
      <p:sp>
        <p:nvSpPr>
          <p:cNvPr id="65" name="Oval 64"/>
          <p:cNvSpPr/>
          <p:nvPr/>
        </p:nvSpPr>
        <p:spPr bwMode="auto">
          <a:xfrm>
            <a:off x="2523917" y="1289939"/>
            <a:ext cx="744292" cy="763427"/>
          </a:xfrm>
          <a:prstGeom prst="ellipse">
            <a:avLst/>
          </a:prstGeom>
          <a:noFill/>
          <a:ln w="19050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513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71" b="1" i="0" u="none" strike="noStrike" kern="0" cap="none" spc="-38" normalizeH="0" baseline="0" noProof="0" dirty="0" smtClean="0">
              <a:ln>
                <a:noFill/>
              </a:ln>
              <a:gradFill>
                <a:gsLst>
                  <a:gs pos="14679">
                    <a:srgbClr val="FFFFFF"/>
                  </a:gs>
                  <a:gs pos="38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6644867" y="1276089"/>
            <a:ext cx="744292" cy="763427"/>
          </a:xfrm>
          <a:prstGeom prst="ellipse">
            <a:avLst/>
          </a:prstGeom>
          <a:noFill/>
          <a:ln w="19050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513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71" b="1" i="0" u="none" strike="noStrike" kern="0" cap="none" spc="-38" normalizeH="0" baseline="0" noProof="0" dirty="0" smtClean="0">
              <a:ln>
                <a:noFill/>
              </a:ln>
              <a:gradFill>
                <a:gsLst>
                  <a:gs pos="14679">
                    <a:srgbClr val="FFFFFF"/>
                  </a:gs>
                  <a:gs pos="38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2493184" y="5702162"/>
            <a:ext cx="463329" cy="378672"/>
            <a:chOff x="9061629" y="5706715"/>
            <a:chExt cx="380421" cy="310912"/>
          </a:xfrm>
        </p:grpSpPr>
        <p:sp>
          <p:nvSpPr>
            <p:cNvPr id="78" name="Freeform 86"/>
            <p:cNvSpPr>
              <a:spLocks noEditPoints="1"/>
            </p:cNvSpPr>
            <p:nvPr/>
          </p:nvSpPr>
          <p:spPr bwMode="black">
            <a:xfrm>
              <a:off x="9061629" y="5737038"/>
              <a:ext cx="277768" cy="280589"/>
            </a:xfrm>
            <a:custGeom>
              <a:avLst/>
              <a:gdLst>
                <a:gd name="T0" fmla="*/ 287 w 292"/>
                <a:gd name="T1" fmla="*/ 113 h 294"/>
                <a:gd name="T2" fmla="*/ 239 w 292"/>
                <a:gd name="T3" fmla="*/ 105 h 294"/>
                <a:gd name="T4" fmla="*/ 252 w 292"/>
                <a:gd name="T5" fmla="*/ 58 h 294"/>
                <a:gd name="T6" fmla="*/ 229 w 292"/>
                <a:gd name="T7" fmla="*/ 32 h 294"/>
                <a:gd name="T8" fmla="*/ 187 w 292"/>
                <a:gd name="T9" fmla="*/ 57 h 294"/>
                <a:gd name="T10" fmla="*/ 167 w 292"/>
                <a:gd name="T11" fmla="*/ 6 h 294"/>
                <a:gd name="T12" fmla="*/ 132 w 292"/>
                <a:gd name="T13" fmla="*/ 0 h 294"/>
                <a:gd name="T14" fmla="*/ 115 w 292"/>
                <a:gd name="T15" fmla="*/ 53 h 294"/>
                <a:gd name="T16" fmla="*/ 72 w 292"/>
                <a:gd name="T17" fmla="*/ 31 h 294"/>
                <a:gd name="T18" fmla="*/ 42 w 292"/>
                <a:gd name="T19" fmla="*/ 49 h 294"/>
                <a:gd name="T20" fmla="*/ 59 w 292"/>
                <a:gd name="T21" fmla="*/ 95 h 294"/>
                <a:gd name="T22" fmla="*/ 12 w 292"/>
                <a:gd name="T23" fmla="*/ 107 h 294"/>
                <a:gd name="T24" fmla="*/ 0 w 292"/>
                <a:gd name="T25" fmla="*/ 140 h 294"/>
                <a:gd name="T26" fmla="*/ 43 w 292"/>
                <a:gd name="T27" fmla="*/ 164 h 294"/>
                <a:gd name="T28" fmla="*/ 14 w 292"/>
                <a:gd name="T29" fmla="*/ 204 h 294"/>
                <a:gd name="T30" fmla="*/ 27 w 292"/>
                <a:gd name="T31" fmla="*/ 237 h 294"/>
                <a:gd name="T32" fmla="*/ 75 w 292"/>
                <a:gd name="T33" fmla="*/ 227 h 294"/>
                <a:gd name="T34" fmla="*/ 79 w 292"/>
                <a:gd name="T35" fmla="*/ 276 h 294"/>
                <a:gd name="T36" fmla="*/ 109 w 292"/>
                <a:gd name="T37" fmla="*/ 293 h 294"/>
                <a:gd name="T38" fmla="*/ 140 w 292"/>
                <a:gd name="T39" fmla="*/ 255 h 294"/>
                <a:gd name="T40" fmla="*/ 152 w 292"/>
                <a:gd name="T41" fmla="*/ 255 h 294"/>
                <a:gd name="T42" fmla="*/ 183 w 292"/>
                <a:gd name="T43" fmla="*/ 293 h 294"/>
                <a:gd name="T44" fmla="*/ 213 w 292"/>
                <a:gd name="T45" fmla="*/ 276 h 294"/>
                <a:gd name="T46" fmla="*/ 217 w 292"/>
                <a:gd name="T47" fmla="*/ 227 h 294"/>
                <a:gd name="T48" fmla="*/ 265 w 292"/>
                <a:gd name="T49" fmla="*/ 237 h 294"/>
                <a:gd name="T50" fmla="*/ 278 w 292"/>
                <a:gd name="T51" fmla="*/ 204 h 294"/>
                <a:gd name="T52" fmla="*/ 249 w 292"/>
                <a:gd name="T53" fmla="*/ 164 h 294"/>
                <a:gd name="T54" fmla="*/ 292 w 292"/>
                <a:gd name="T55" fmla="*/ 140 h 294"/>
                <a:gd name="T56" fmla="*/ 187 w 292"/>
                <a:gd name="T57" fmla="*/ 193 h 294"/>
                <a:gd name="T58" fmla="*/ 105 w 292"/>
                <a:gd name="T59" fmla="*/ 193 h 294"/>
                <a:gd name="T60" fmla="*/ 105 w 292"/>
                <a:gd name="T61" fmla="*/ 111 h 294"/>
                <a:gd name="T62" fmla="*/ 187 w 292"/>
                <a:gd name="T63" fmla="*/ 11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2" h="294">
                  <a:moveTo>
                    <a:pt x="292" y="140"/>
                  </a:moveTo>
                  <a:cubicBezTo>
                    <a:pt x="287" y="113"/>
                    <a:pt x="287" y="113"/>
                    <a:pt x="287" y="113"/>
                  </a:cubicBezTo>
                  <a:cubicBezTo>
                    <a:pt x="286" y="110"/>
                    <a:pt x="284" y="108"/>
                    <a:pt x="280" y="107"/>
                  </a:cubicBezTo>
                  <a:cubicBezTo>
                    <a:pt x="239" y="105"/>
                    <a:pt x="239" y="105"/>
                    <a:pt x="239" y="105"/>
                  </a:cubicBezTo>
                  <a:cubicBezTo>
                    <a:pt x="237" y="102"/>
                    <a:pt x="235" y="98"/>
                    <a:pt x="233" y="95"/>
                  </a:cubicBezTo>
                  <a:cubicBezTo>
                    <a:pt x="252" y="58"/>
                    <a:pt x="252" y="58"/>
                    <a:pt x="252" y="58"/>
                  </a:cubicBezTo>
                  <a:cubicBezTo>
                    <a:pt x="254" y="55"/>
                    <a:pt x="253" y="51"/>
                    <a:pt x="250" y="49"/>
                  </a:cubicBezTo>
                  <a:cubicBezTo>
                    <a:pt x="229" y="32"/>
                    <a:pt x="229" y="32"/>
                    <a:pt x="229" y="32"/>
                  </a:cubicBezTo>
                  <a:cubicBezTo>
                    <a:pt x="227" y="29"/>
                    <a:pt x="223" y="29"/>
                    <a:pt x="220" y="31"/>
                  </a:cubicBezTo>
                  <a:cubicBezTo>
                    <a:pt x="187" y="57"/>
                    <a:pt x="187" y="57"/>
                    <a:pt x="187" y="57"/>
                  </a:cubicBezTo>
                  <a:cubicBezTo>
                    <a:pt x="184" y="55"/>
                    <a:pt x="181" y="54"/>
                    <a:pt x="177" y="53"/>
                  </a:cubicBezTo>
                  <a:cubicBezTo>
                    <a:pt x="167" y="6"/>
                    <a:pt x="167" y="6"/>
                    <a:pt x="167" y="6"/>
                  </a:cubicBezTo>
                  <a:cubicBezTo>
                    <a:pt x="166" y="3"/>
                    <a:pt x="163" y="0"/>
                    <a:pt x="16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29" y="0"/>
                    <a:pt x="126" y="3"/>
                    <a:pt x="125" y="6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1" y="54"/>
                    <a:pt x="108" y="55"/>
                    <a:pt x="105" y="57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69" y="29"/>
                    <a:pt x="65" y="29"/>
                    <a:pt x="63" y="31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9" y="51"/>
                    <a:pt x="39" y="55"/>
                    <a:pt x="40" y="58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7" y="98"/>
                    <a:pt x="55" y="102"/>
                    <a:pt x="53" y="105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07"/>
                    <a:pt x="6" y="110"/>
                    <a:pt x="5" y="113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3"/>
                    <a:pt x="1" y="147"/>
                    <a:pt x="4" y="148"/>
                  </a:cubicBezTo>
                  <a:cubicBezTo>
                    <a:pt x="43" y="164"/>
                    <a:pt x="43" y="164"/>
                    <a:pt x="43" y="164"/>
                  </a:cubicBezTo>
                  <a:cubicBezTo>
                    <a:pt x="44" y="168"/>
                    <a:pt x="44" y="172"/>
                    <a:pt x="45" y="176"/>
                  </a:cubicBezTo>
                  <a:cubicBezTo>
                    <a:pt x="14" y="204"/>
                    <a:pt x="14" y="204"/>
                    <a:pt x="14" y="204"/>
                  </a:cubicBezTo>
                  <a:cubicBezTo>
                    <a:pt x="12" y="206"/>
                    <a:pt x="11" y="210"/>
                    <a:pt x="13" y="213"/>
                  </a:cubicBezTo>
                  <a:cubicBezTo>
                    <a:pt x="27" y="237"/>
                    <a:pt x="27" y="237"/>
                    <a:pt x="27" y="237"/>
                  </a:cubicBezTo>
                  <a:cubicBezTo>
                    <a:pt x="28" y="239"/>
                    <a:pt x="32" y="241"/>
                    <a:pt x="35" y="240"/>
                  </a:cubicBezTo>
                  <a:cubicBezTo>
                    <a:pt x="75" y="227"/>
                    <a:pt x="75" y="227"/>
                    <a:pt x="75" y="227"/>
                  </a:cubicBezTo>
                  <a:cubicBezTo>
                    <a:pt x="78" y="230"/>
                    <a:pt x="81" y="233"/>
                    <a:pt x="84" y="235"/>
                  </a:cubicBezTo>
                  <a:cubicBezTo>
                    <a:pt x="79" y="276"/>
                    <a:pt x="79" y="276"/>
                    <a:pt x="79" y="276"/>
                  </a:cubicBezTo>
                  <a:cubicBezTo>
                    <a:pt x="78" y="280"/>
                    <a:pt x="80" y="283"/>
                    <a:pt x="83" y="284"/>
                  </a:cubicBezTo>
                  <a:cubicBezTo>
                    <a:pt x="109" y="293"/>
                    <a:pt x="109" y="293"/>
                    <a:pt x="109" y="293"/>
                  </a:cubicBezTo>
                  <a:cubicBezTo>
                    <a:pt x="112" y="294"/>
                    <a:pt x="116" y="293"/>
                    <a:pt x="118" y="291"/>
                  </a:cubicBezTo>
                  <a:cubicBezTo>
                    <a:pt x="140" y="255"/>
                    <a:pt x="140" y="255"/>
                    <a:pt x="140" y="255"/>
                  </a:cubicBezTo>
                  <a:cubicBezTo>
                    <a:pt x="142" y="255"/>
                    <a:pt x="144" y="256"/>
                    <a:pt x="146" y="256"/>
                  </a:cubicBezTo>
                  <a:cubicBezTo>
                    <a:pt x="148" y="256"/>
                    <a:pt x="150" y="255"/>
                    <a:pt x="152" y="255"/>
                  </a:cubicBezTo>
                  <a:cubicBezTo>
                    <a:pt x="174" y="291"/>
                    <a:pt x="174" y="291"/>
                    <a:pt x="174" y="291"/>
                  </a:cubicBezTo>
                  <a:cubicBezTo>
                    <a:pt x="176" y="293"/>
                    <a:pt x="180" y="294"/>
                    <a:pt x="183" y="293"/>
                  </a:cubicBezTo>
                  <a:cubicBezTo>
                    <a:pt x="209" y="284"/>
                    <a:pt x="209" y="284"/>
                    <a:pt x="209" y="284"/>
                  </a:cubicBezTo>
                  <a:cubicBezTo>
                    <a:pt x="212" y="283"/>
                    <a:pt x="214" y="280"/>
                    <a:pt x="213" y="276"/>
                  </a:cubicBezTo>
                  <a:cubicBezTo>
                    <a:pt x="208" y="235"/>
                    <a:pt x="208" y="235"/>
                    <a:pt x="208" y="235"/>
                  </a:cubicBezTo>
                  <a:cubicBezTo>
                    <a:pt x="211" y="232"/>
                    <a:pt x="214" y="230"/>
                    <a:pt x="217" y="227"/>
                  </a:cubicBezTo>
                  <a:cubicBezTo>
                    <a:pt x="257" y="240"/>
                    <a:pt x="257" y="240"/>
                    <a:pt x="257" y="240"/>
                  </a:cubicBezTo>
                  <a:cubicBezTo>
                    <a:pt x="260" y="241"/>
                    <a:pt x="264" y="239"/>
                    <a:pt x="265" y="237"/>
                  </a:cubicBezTo>
                  <a:cubicBezTo>
                    <a:pt x="279" y="213"/>
                    <a:pt x="279" y="213"/>
                    <a:pt x="279" y="213"/>
                  </a:cubicBezTo>
                  <a:cubicBezTo>
                    <a:pt x="281" y="210"/>
                    <a:pt x="280" y="206"/>
                    <a:pt x="278" y="204"/>
                  </a:cubicBezTo>
                  <a:cubicBezTo>
                    <a:pt x="247" y="176"/>
                    <a:pt x="247" y="176"/>
                    <a:pt x="247" y="176"/>
                  </a:cubicBezTo>
                  <a:cubicBezTo>
                    <a:pt x="248" y="172"/>
                    <a:pt x="248" y="168"/>
                    <a:pt x="249" y="164"/>
                  </a:cubicBezTo>
                  <a:cubicBezTo>
                    <a:pt x="288" y="148"/>
                    <a:pt x="288" y="148"/>
                    <a:pt x="288" y="148"/>
                  </a:cubicBezTo>
                  <a:cubicBezTo>
                    <a:pt x="291" y="147"/>
                    <a:pt x="292" y="144"/>
                    <a:pt x="292" y="140"/>
                  </a:cubicBezTo>
                  <a:close/>
                  <a:moveTo>
                    <a:pt x="204" y="152"/>
                  </a:moveTo>
                  <a:cubicBezTo>
                    <a:pt x="204" y="168"/>
                    <a:pt x="197" y="182"/>
                    <a:pt x="187" y="193"/>
                  </a:cubicBezTo>
                  <a:cubicBezTo>
                    <a:pt x="176" y="203"/>
                    <a:pt x="162" y="210"/>
                    <a:pt x="146" y="210"/>
                  </a:cubicBezTo>
                  <a:cubicBezTo>
                    <a:pt x="130" y="210"/>
                    <a:pt x="116" y="203"/>
                    <a:pt x="105" y="193"/>
                  </a:cubicBezTo>
                  <a:cubicBezTo>
                    <a:pt x="95" y="182"/>
                    <a:pt x="88" y="168"/>
                    <a:pt x="88" y="152"/>
                  </a:cubicBezTo>
                  <a:cubicBezTo>
                    <a:pt x="88" y="136"/>
                    <a:pt x="95" y="121"/>
                    <a:pt x="105" y="111"/>
                  </a:cubicBezTo>
                  <a:cubicBezTo>
                    <a:pt x="116" y="100"/>
                    <a:pt x="130" y="94"/>
                    <a:pt x="146" y="94"/>
                  </a:cubicBezTo>
                  <a:cubicBezTo>
                    <a:pt x="162" y="94"/>
                    <a:pt x="176" y="100"/>
                    <a:pt x="187" y="111"/>
                  </a:cubicBezTo>
                  <a:cubicBezTo>
                    <a:pt x="197" y="121"/>
                    <a:pt x="204" y="136"/>
                    <a:pt x="204" y="1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0" tIns="34280" rIns="68560" bIns="34280" numCol="1" anchor="t" anchorCtr="0" compatLnSpc="1">
              <a:prstTxWarp prst="textNoShape">
                <a:avLst/>
              </a:prstTxWarp>
            </a:bodyPr>
            <a:lstStyle/>
            <a:p>
              <a:pPr defTabSz="699154"/>
              <a:endParaRPr lang="en-US" sz="1200"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79" name="Oval 87"/>
            <p:cNvSpPr>
              <a:spLocks noChangeArrowheads="1"/>
            </p:cNvSpPr>
            <p:nvPr/>
          </p:nvSpPr>
          <p:spPr bwMode="black">
            <a:xfrm>
              <a:off x="9172736" y="5854128"/>
              <a:ext cx="51528" cy="5175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0" tIns="34280" rIns="68560" bIns="34280" numCol="1" anchor="t" anchorCtr="0" compatLnSpc="1">
              <a:prstTxWarp prst="textNoShape">
                <a:avLst/>
              </a:prstTxWarp>
            </a:bodyPr>
            <a:lstStyle/>
            <a:p>
              <a:pPr defTabSz="699154"/>
              <a:endParaRPr lang="en-US" sz="1200"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80" name="Freeform 88"/>
            <p:cNvSpPr>
              <a:spLocks noEditPoints="1"/>
            </p:cNvSpPr>
            <p:nvPr/>
          </p:nvSpPr>
          <p:spPr bwMode="black">
            <a:xfrm>
              <a:off x="9301153" y="5706715"/>
              <a:ext cx="140897" cy="152424"/>
            </a:xfrm>
            <a:custGeom>
              <a:avLst/>
              <a:gdLst>
                <a:gd name="T0" fmla="*/ 129 w 148"/>
                <a:gd name="T1" fmla="*/ 91 h 160"/>
                <a:gd name="T2" fmla="*/ 131 w 148"/>
                <a:gd name="T3" fmla="*/ 80 h 160"/>
                <a:gd name="T4" fmla="*/ 129 w 148"/>
                <a:gd name="T5" fmla="*/ 70 h 160"/>
                <a:gd name="T6" fmla="*/ 145 w 148"/>
                <a:gd name="T7" fmla="*/ 55 h 160"/>
                <a:gd name="T8" fmla="*/ 147 w 148"/>
                <a:gd name="T9" fmla="*/ 50 h 160"/>
                <a:gd name="T10" fmla="*/ 147 w 148"/>
                <a:gd name="T11" fmla="*/ 46 h 160"/>
                <a:gd name="T12" fmla="*/ 140 w 148"/>
                <a:gd name="T13" fmla="*/ 34 h 160"/>
                <a:gd name="T14" fmla="*/ 133 w 148"/>
                <a:gd name="T15" fmla="*/ 31 h 160"/>
                <a:gd name="T16" fmla="*/ 131 w 148"/>
                <a:gd name="T17" fmla="*/ 31 h 160"/>
                <a:gd name="T18" fmla="*/ 111 w 148"/>
                <a:gd name="T19" fmla="*/ 37 h 160"/>
                <a:gd name="T20" fmla="*/ 92 w 148"/>
                <a:gd name="T21" fmla="*/ 27 h 160"/>
                <a:gd name="T22" fmla="*/ 88 w 148"/>
                <a:gd name="T23" fmla="*/ 6 h 160"/>
                <a:gd name="T24" fmla="*/ 81 w 148"/>
                <a:gd name="T25" fmla="*/ 0 h 160"/>
                <a:gd name="T26" fmla="*/ 67 w 148"/>
                <a:gd name="T27" fmla="*/ 0 h 160"/>
                <a:gd name="T28" fmla="*/ 60 w 148"/>
                <a:gd name="T29" fmla="*/ 6 h 160"/>
                <a:gd name="T30" fmla="*/ 55 w 148"/>
                <a:gd name="T31" fmla="*/ 27 h 160"/>
                <a:gd name="T32" fmla="*/ 37 w 148"/>
                <a:gd name="T33" fmla="*/ 38 h 160"/>
                <a:gd name="T34" fmla="*/ 16 w 148"/>
                <a:gd name="T35" fmla="*/ 31 h 160"/>
                <a:gd name="T36" fmla="*/ 14 w 148"/>
                <a:gd name="T37" fmla="*/ 31 h 160"/>
                <a:gd name="T38" fmla="*/ 8 w 148"/>
                <a:gd name="T39" fmla="*/ 34 h 160"/>
                <a:gd name="T40" fmla="*/ 1 w 148"/>
                <a:gd name="T41" fmla="*/ 46 h 160"/>
                <a:gd name="T42" fmla="*/ 0 w 148"/>
                <a:gd name="T43" fmla="*/ 50 h 160"/>
                <a:gd name="T44" fmla="*/ 2 w 148"/>
                <a:gd name="T45" fmla="*/ 55 h 160"/>
                <a:gd name="T46" fmla="*/ 19 w 148"/>
                <a:gd name="T47" fmla="*/ 70 h 160"/>
                <a:gd name="T48" fmla="*/ 17 w 148"/>
                <a:gd name="T49" fmla="*/ 80 h 160"/>
                <a:gd name="T50" fmla="*/ 19 w 148"/>
                <a:gd name="T51" fmla="*/ 91 h 160"/>
                <a:gd name="T52" fmla="*/ 2 w 148"/>
                <a:gd name="T53" fmla="*/ 106 h 160"/>
                <a:gd name="T54" fmla="*/ 0 w 148"/>
                <a:gd name="T55" fmla="*/ 111 h 160"/>
                <a:gd name="T56" fmla="*/ 1 w 148"/>
                <a:gd name="T57" fmla="*/ 114 h 160"/>
                <a:gd name="T58" fmla="*/ 8 w 148"/>
                <a:gd name="T59" fmla="*/ 126 h 160"/>
                <a:gd name="T60" fmla="*/ 14 w 148"/>
                <a:gd name="T61" fmla="*/ 130 h 160"/>
                <a:gd name="T62" fmla="*/ 16 w 148"/>
                <a:gd name="T63" fmla="*/ 130 h 160"/>
                <a:gd name="T64" fmla="*/ 37 w 148"/>
                <a:gd name="T65" fmla="*/ 123 h 160"/>
                <a:gd name="T66" fmla="*/ 55 w 148"/>
                <a:gd name="T67" fmla="*/ 133 h 160"/>
                <a:gd name="T68" fmla="*/ 60 w 148"/>
                <a:gd name="T69" fmla="*/ 155 h 160"/>
                <a:gd name="T70" fmla="*/ 67 w 148"/>
                <a:gd name="T71" fmla="*/ 160 h 160"/>
                <a:gd name="T72" fmla="*/ 81 w 148"/>
                <a:gd name="T73" fmla="*/ 160 h 160"/>
                <a:gd name="T74" fmla="*/ 88 w 148"/>
                <a:gd name="T75" fmla="*/ 155 h 160"/>
                <a:gd name="T76" fmla="*/ 92 w 148"/>
                <a:gd name="T77" fmla="*/ 134 h 160"/>
                <a:gd name="T78" fmla="*/ 111 w 148"/>
                <a:gd name="T79" fmla="*/ 123 h 160"/>
                <a:gd name="T80" fmla="*/ 131 w 148"/>
                <a:gd name="T81" fmla="*/ 130 h 160"/>
                <a:gd name="T82" fmla="*/ 133 w 148"/>
                <a:gd name="T83" fmla="*/ 130 h 160"/>
                <a:gd name="T84" fmla="*/ 140 w 148"/>
                <a:gd name="T85" fmla="*/ 126 h 160"/>
                <a:gd name="T86" fmla="*/ 147 w 148"/>
                <a:gd name="T87" fmla="*/ 114 h 160"/>
                <a:gd name="T88" fmla="*/ 147 w 148"/>
                <a:gd name="T89" fmla="*/ 111 h 160"/>
                <a:gd name="T90" fmla="*/ 145 w 148"/>
                <a:gd name="T91" fmla="*/ 106 h 160"/>
                <a:gd name="T92" fmla="*/ 129 w 148"/>
                <a:gd name="T93" fmla="*/ 91 h 160"/>
                <a:gd name="T94" fmla="*/ 96 w 148"/>
                <a:gd name="T95" fmla="*/ 80 h 160"/>
                <a:gd name="T96" fmla="*/ 74 w 148"/>
                <a:gd name="T97" fmla="*/ 102 h 160"/>
                <a:gd name="T98" fmla="*/ 52 w 148"/>
                <a:gd name="T99" fmla="*/ 80 h 160"/>
                <a:gd name="T100" fmla="*/ 74 w 148"/>
                <a:gd name="T101" fmla="*/ 58 h 160"/>
                <a:gd name="T102" fmla="*/ 96 w 148"/>
                <a:gd name="T103" fmla="*/ 8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" h="160">
                  <a:moveTo>
                    <a:pt x="129" y="91"/>
                  </a:moveTo>
                  <a:cubicBezTo>
                    <a:pt x="130" y="88"/>
                    <a:pt x="131" y="84"/>
                    <a:pt x="131" y="80"/>
                  </a:cubicBezTo>
                  <a:cubicBezTo>
                    <a:pt x="131" y="77"/>
                    <a:pt x="130" y="73"/>
                    <a:pt x="129" y="70"/>
                  </a:cubicBezTo>
                  <a:cubicBezTo>
                    <a:pt x="145" y="55"/>
                    <a:pt x="145" y="55"/>
                    <a:pt x="145" y="55"/>
                  </a:cubicBezTo>
                  <a:cubicBezTo>
                    <a:pt x="147" y="54"/>
                    <a:pt x="147" y="52"/>
                    <a:pt x="147" y="50"/>
                  </a:cubicBezTo>
                  <a:cubicBezTo>
                    <a:pt x="147" y="49"/>
                    <a:pt x="147" y="47"/>
                    <a:pt x="147" y="46"/>
                  </a:cubicBezTo>
                  <a:cubicBezTo>
                    <a:pt x="140" y="34"/>
                    <a:pt x="140" y="34"/>
                    <a:pt x="140" y="34"/>
                  </a:cubicBezTo>
                  <a:cubicBezTo>
                    <a:pt x="138" y="32"/>
                    <a:pt x="136" y="31"/>
                    <a:pt x="133" y="31"/>
                  </a:cubicBezTo>
                  <a:cubicBezTo>
                    <a:pt x="133" y="31"/>
                    <a:pt x="132" y="31"/>
                    <a:pt x="131" y="31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05" y="33"/>
                    <a:pt x="99" y="29"/>
                    <a:pt x="92" y="27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7" y="3"/>
                    <a:pt x="84" y="0"/>
                    <a:pt x="81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3" y="0"/>
                    <a:pt x="61" y="3"/>
                    <a:pt x="60" y="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48" y="29"/>
                    <a:pt x="42" y="33"/>
                    <a:pt x="37" y="38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1"/>
                    <a:pt x="15" y="31"/>
                    <a:pt x="14" y="31"/>
                  </a:cubicBezTo>
                  <a:cubicBezTo>
                    <a:pt x="12" y="31"/>
                    <a:pt x="9" y="32"/>
                    <a:pt x="8" y="34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7"/>
                    <a:pt x="0" y="49"/>
                    <a:pt x="0" y="50"/>
                  </a:cubicBezTo>
                  <a:cubicBezTo>
                    <a:pt x="0" y="52"/>
                    <a:pt x="1" y="54"/>
                    <a:pt x="2" y="55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8" y="73"/>
                    <a:pt x="17" y="77"/>
                    <a:pt x="17" y="80"/>
                  </a:cubicBezTo>
                  <a:cubicBezTo>
                    <a:pt x="17" y="84"/>
                    <a:pt x="18" y="87"/>
                    <a:pt x="19" y="91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1" y="107"/>
                    <a:pt x="0" y="109"/>
                    <a:pt x="0" y="111"/>
                  </a:cubicBezTo>
                  <a:cubicBezTo>
                    <a:pt x="0" y="112"/>
                    <a:pt x="0" y="113"/>
                    <a:pt x="1" y="114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9"/>
                    <a:pt x="12" y="130"/>
                    <a:pt x="14" y="130"/>
                  </a:cubicBezTo>
                  <a:cubicBezTo>
                    <a:pt x="15" y="130"/>
                    <a:pt x="15" y="130"/>
                    <a:pt x="16" y="130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42" y="127"/>
                    <a:pt x="48" y="131"/>
                    <a:pt x="55" y="133"/>
                  </a:cubicBezTo>
                  <a:cubicBezTo>
                    <a:pt x="60" y="155"/>
                    <a:pt x="60" y="155"/>
                    <a:pt x="60" y="155"/>
                  </a:cubicBezTo>
                  <a:cubicBezTo>
                    <a:pt x="61" y="158"/>
                    <a:pt x="63" y="160"/>
                    <a:pt x="67" y="160"/>
                  </a:cubicBezTo>
                  <a:cubicBezTo>
                    <a:pt x="81" y="160"/>
                    <a:pt x="81" y="160"/>
                    <a:pt x="81" y="160"/>
                  </a:cubicBezTo>
                  <a:cubicBezTo>
                    <a:pt x="84" y="160"/>
                    <a:pt x="87" y="158"/>
                    <a:pt x="88" y="155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9" y="131"/>
                    <a:pt x="105" y="128"/>
                    <a:pt x="111" y="123"/>
                  </a:cubicBezTo>
                  <a:cubicBezTo>
                    <a:pt x="131" y="130"/>
                    <a:pt x="131" y="130"/>
                    <a:pt x="131" y="130"/>
                  </a:cubicBezTo>
                  <a:cubicBezTo>
                    <a:pt x="132" y="130"/>
                    <a:pt x="133" y="130"/>
                    <a:pt x="133" y="130"/>
                  </a:cubicBezTo>
                  <a:cubicBezTo>
                    <a:pt x="136" y="130"/>
                    <a:pt x="138" y="129"/>
                    <a:pt x="140" y="126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7" y="113"/>
                    <a:pt x="148" y="112"/>
                    <a:pt x="147" y="111"/>
                  </a:cubicBezTo>
                  <a:cubicBezTo>
                    <a:pt x="148" y="109"/>
                    <a:pt x="147" y="107"/>
                    <a:pt x="145" y="106"/>
                  </a:cubicBezTo>
                  <a:lnTo>
                    <a:pt x="129" y="91"/>
                  </a:lnTo>
                  <a:close/>
                  <a:moveTo>
                    <a:pt x="96" y="80"/>
                  </a:moveTo>
                  <a:cubicBezTo>
                    <a:pt x="96" y="92"/>
                    <a:pt x="86" y="102"/>
                    <a:pt x="74" y="102"/>
                  </a:cubicBezTo>
                  <a:cubicBezTo>
                    <a:pt x="62" y="102"/>
                    <a:pt x="52" y="92"/>
                    <a:pt x="52" y="80"/>
                  </a:cubicBezTo>
                  <a:cubicBezTo>
                    <a:pt x="52" y="68"/>
                    <a:pt x="62" y="58"/>
                    <a:pt x="74" y="58"/>
                  </a:cubicBezTo>
                  <a:cubicBezTo>
                    <a:pt x="86" y="58"/>
                    <a:pt x="96" y="68"/>
                    <a:pt x="96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0" tIns="34280" rIns="68560" bIns="34280" numCol="1" anchor="t" anchorCtr="0" compatLnSpc="1">
              <a:prstTxWarp prst="textNoShape">
                <a:avLst/>
              </a:prstTxWarp>
            </a:bodyPr>
            <a:lstStyle/>
            <a:p>
              <a:pPr defTabSz="699154"/>
              <a:endParaRPr lang="en-US" sz="1200">
                <a:gradFill>
                  <a:gsLst>
                    <a:gs pos="14679">
                      <a:srgbClr val="FFFFFF"/>
                    </a:gs>
                    <a:gs pos="38000">
                      <a:srgbClr val="FFFFFF"/>
                    </a:gs>
                  </a:gsLst>
                  <a:lin ang="5400000" scaled="1"/>
                </a:gradFill>
              </a:endParaRPr>
            </a:p>
          </p:txBody>
        </p:sp>
      </p:grpSp>
      <p:sp>
        <p:nvSpPr>
          <p:cNvPr id="81" name="Freeform 84"/>
          <p:cNvSpPr>
            <a:spLocks noEditPoints="1"/>
          </p:cNvSpPr>
          <p:nvPr/>
        </p:nvSpPr>
        <p:spPr bwMode="black">
          <a:xfrm>
            <a:off x="5249889" y="5720840"/>
            <a:ext cx="301145" cy="359994"/>
          </a:xfrm>
          <a:custGeom>
            <a:avLst/>
            <a:gdLst>
              <a:gd name="T0" fmla="*/ 604 w 1838"/>
              <a:gd name="T1" fmla="*/ 253 h 2192"/>
              <a:gd name="T2" fmla="*/ 1159 w 1838"/>
              <a:gd name="T3" fmla="*/ 963 h 2192"/>
              <a:gd name="T4" fmla="*/ 1105 w 1838"/>
              <a:gd name="T5" fmla="*/ 573 h 2192"/>
              <a:gd name="T6" fmla="*/ 214 w 1838"/>
              <a:gd name="T7" fmla="*/ 0 h 2192"/>
              <a:gd name="T8" fmla="*/ 1159 w 1838"/>
              <a:gd name="T9" fmla="*/ 694 h 2192"/>
              <a:gd name="T10" fmla="*/ 1088 w 1838"/>
              <a:gd name="T11" fmla="*/ 764 h 2192"/>
              <a:gd name="T12" fmla="*/ 284 w 1838"/>
              <a:gd name="T13" fmla="*/ 198 h 2192"/>
              <a:gd name="T14" fmla="*/ 214 w 1838"/>
              <a:gd name="T15" fmla="*/ 128 h 2192"/>
              <a:gd name="T16" fmla="*/ 1443 w 1838"/>
              <a:gd name="T17" fmla="*/ 262 h 2192"/>
              <a:gd name="T18" fmla="*/ 1309 w 1838"/>
              <a:gd name="T19" fmla="*/ 1063 h 2192"/>
              <a:gd name="T20" fmla="*/ 903 w 1838"/>
              <a:gd name="T21" fmla="*/ 764 h 2192"/>
              <a:gd name="T22" fmla="*/ 639 w 1838"/>
              <a:gd name="T23" fmla="*/ 952 h 2192"/>
              <a:gd name="T24" fmla="*/ 704 w 1838"/>
              <a:gd name="T25" fmla="*/ 1683 h 2192"/>
              <a:gd name="T26" fmla="*/ 767 w 1838"/>
              <a:gd name="T27" fmla="*/ 1191 h 2192"/>
              <a:gd name="T28" fmla="*/ 1683 w 1838"/>
              <a:gd name="T29" fmla="*/ 390 h 2192"/>
              <a:gd name="T30" fmla="*/ 1443 w 1838"/>
              <a:gd name="T31" fmla="*/ 134 h 2192"/>
              <a:gd name="T32" fmla="*/ 960 w 1838"/>
              <a:gd name="T33" fmla="*/ 198 h 2192"/>
              <a:gd name="T34" fmla="*/ 704 w 1838"/>
              <a:gd name="T35" fmla="*/ 1555 h 2192"/>
              <a:gd name="T36" fmla="*/ 775 w 1838"/>
              <a:gd name="T37" fmla="*/ 1484 h 2192"/>
              <a:gd name="T38" fmla="*/ 704 w 1838"/>
              <a:gd name="T39" fmla="*/ 694 h 2192"/>
              <a:gd name="T40" fmla="*/ 1631 w 1838"/>
              <a:gd name="T41" fmla="*/ 128 h 2192"/>
              <a:gd name="T42" fmla="*/ 1560 w 1838"/>
              <a:gd name="T43" fmla="*/ 198 h 2192"/>
              <a:gd name="T44" fmla="*/ 1230 w 1838"/>
              <a:gd name="T45" fmla="*/ 198 h 2192"/>
              <a:gd name="T46" fmla="*/ 1159 w 1838"/>
              <a:gd name="T47" fmla="*/ 128 h 2192"/>
              <a:gd name="T48" fmla="*/ 1823 w 1838"/>
              <a:gd name="T49" fmla="*/ 1484 h 2192"/>
              <a:gd name="T50" fmla="*/ 1553 w 1838"/>
              <a:gd name="T51" fmla="*/ 1670 h 2192"/>
              <a:gd name="T52" fmla="*/ 1362 w 1838"/>
              <a:gd name="T53" fmla="*/ 1922 h 2192"/>
              <a:gd name="T54" fmla="*/ 1177 w 1838"/>
              <a:gd name="T55" fmla="*/ 2192 h 2192"/>
              <a:gd name="T56" fmla="*/ 1639 w 1838"/>
              <a:gd name="T57" fmla="*/ 2192 h 2192"/>
              <a:gd name="T58" fmla="*/ 1177 w 1838"/>
              <a:gd name="T59" fmla="*/ 2064 h 2192"/>
              <a:gd name="T60" fmla="*/ 1247 w 1838"/>
              <a:gd name="T61" fmla="*/ 1993 h 2192"/>
              <a:gd name="T62" fmla="*/ 1695 w 1838"/>
              <a:gd name="T63" fmla="*/ 1484 h 2192"/>
              <a:gd name="T64" fmla="*/ 1624 w 1838"/>
              <a:gd name="T65" fmla="*/ 1414 h 2192"/>
              <a:gd name="T66" fmla="*/ 1639 w 1838"/>
              <a:gd name="T67" fmla="*/ 1922 h 2192"/>
              <a:gd name="T68" fmla="*/ 1133 w 1838"/>
              <a:gd name="T69" fmla="*/ 1678 h 2192"/>
              <a:gd name="T70" fmla="*/ 1177 w 1838"/>
              <a:gd name="T71" fmla="*/ 1286 h 2192"/>
              <a:gd name="T72" fmla="*/ 807 w 1838"/>
              <a:gd name="T73" fmla="*/ 1823 h 2192"/>
              <a:gd name="T74" fmla="*/ 384 w 1838"/>
              <a:gd name="T75" fmla="*/ 1922 h 2192"/>
              <a:gd name="T76" fmla="*/ 412 w 1838"/>
              <a:gd name="T77" fmla="*/ 764 h 2192"/>
              <a:gd name="T78" fmla="*/ 157 w 1838"/>
              <a:gd name="T79" fmla="*/ 955 h 2192"/>
              <a:gd name="T80" fmla="*/ 199 w 1838"/>
              <a:gd name="T81" fmla="*/ 2192 h 2192"/>
              <a:gd name="T82" fmla="*/ 704 w 1838"/>
              <a:gd name="T83" fmla="*/ 2192 h 2192"/>
              <a:gd name="T84" fmla="*/ 1133 w 1838"/>
              <a:gd name="T85" fmla="*/ 1678 h 2192"/>
              <a:gd name="T86" fmla="*/ 1177 w 1838"/>
              <a:gd name="T87" fmla="*/ 1555 h 2192"/>
              <a:gd name="T88" fmla="*/ 199 w 1838"/>
              <a:gd name="T89" fmla="*/ 2064 h 2192"/>
              <a:gd name="T90" fmla="*/ 270 w 1838"/>
              <a:gd name="T91" fmla="*/ 1993 h 2192"/>
              <a:gd name="T92" fmla="*/ 143 w 1838"/>
              <a:gd name="T93" fmla="*/ 764 h 2192"/>
              <a:gd name="T94" fmla="*/ 214 w 1838"/>
              <a:gd name="T95" fmla="*/ 835 h 2192"/>
              <a:gd name="T96" fmla="*/ 704 w 1838"/>
              <a:gd name="T97" fmla="*/ 192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838" h="2192">
                <a:moveTo>
                  <a:pt x="214" y="397"/>
                </a:moveTo>
                <a:cubicBezTo>
                  <a:pt x="304" y="397"/>
                  <a:pt x="381" y="336"/>
                  <a:pt x="405" y="253"/>
                </a:cubicBezTo>
                <a:cubicBezTo>
                  <a:pt x="604" y="253"/>
                  <a:pt x="604" y="253"/>
                  <a:pt x="604" y="253"/>
                </a:cubicBezTo>
                <a:cubicBezTo>
                  <a:pt x="998" y="647"/>
                  <a:pt x="998" y="647"/>
                  <a:pt x="998" y="647"/>
                </a:cubicBezTo>
                <a:cubicBezTo>
                  <a:pt x="974" y="680"/>
                  <a:pt x="960" y="720"/>
                  <a:pt x="960" y="764"/>
                </a:cubicBezTo>
                <a:cubicBezTo>
                  <a:pt x="960" y="874"/>
                  <a:pt x="1049" y="963"/>
                  <a:pt x="1159" y="963"/>
                </a:cubicBezTo>
                <a:cubicBezTo>
                  <a:pt x="1268" y="963"/>
                  <a:pt x="1358" y="874"/>
                  <a:pt x="1358" y="764"/>
                </a:cubicBezTo>
                <a:cubicBezTo>
                  <a:pt x="1358" y="655"/>
                  <a:pt x="1268" y="566"/>
                  <a:pt x="1159" y="566"/>
                </a:cubicBezTo>
                <a:cubicBezTo>
                  <a:pt x="1140" y="566"/>
                  <a:pt x="1122" y="568"/>
                  <a:pt x="1105" y="573"/>
                </a:cubicBezTo>
                <a:cubicBezTo>
                  <a:pt x="657" y="125"/>
                  <a:pt x="657" y="125"/>
                  <a:pt x="657" y="125"/>
                </a:cubicBezTo>
                <a:cubicBezTo>
                  <a:pt x="398" y="125"/>
                  <a:pt x="398" y="125"/>
                  <a:pt x="398" y="125"/>
                </a:cubicBezTo>
                <a:cubicBezTo>
                  <a:pt x="369" y="51"/>
                  <a:pt x="297" y="0"/>
                  <a:pt x="214" y="0"/>
                </a:cubicBezTo>
                <a:cubicBezTo>
                  <a:pt x="104" y="0"/>
                  <a:pt x="15" y="89"/>
                  <a:pt x="15" y="198"/>
                </a:cubicBezTo>
                <a:cubicBezTo>
                  <a:pt x="15" y="308"/>
                  <a:pt x="104" y="397"/>
                  <a:pt x="214" y="397"/>
                </a:cubicBezTo>
                <a:close/>
                <a:moveTo>
                  <a:pt x="1159" y="694"/>
                </a:moveTo>
                <a:cubicBezTo>
                  <a:pt x="1198" y="694"/>
                  <a:pt x="1230" y="725"/>
                  <a:pt x="1230" y="764"/>
                </a:cubicBezTo>
                <a:cubicBezTo>
                  <a:pt x="1230" y="803"/>
                  <a:pt x="1198" y="835"/>
                  <a:pt x="1159" y="835"/>
                </a:cubicBezTo>
                <a:cubicBezTo>
                  <a:pt x="1120" y="835"/>
                  <a:pt x="1088" y="803"/>
                  <a:pt x="1088" y="764"/>
                </a:cubicBezTo>
                <a:cubicBezTo>
                  <a:pt x="1088" y="725"/>
                  <a:pt x="1120" y="694"/>
                  <a:pt x="1159" y="694"/>
                </a:cubicBezTo>
                <a:close/>
                <a:moveTo>
                  <a:pt x="214" y="128"/>
                </a:moveTo>
                <a:cubicBezTo>
                  <a:pt x="253" y="128"/>
                  <a:pt x="284" y="159"/>
                  <a:pt x="284" y="198"/>
                </a:cubicBezTo>
                <a:cubicBezTo>
                  <a:pt x="284" y="237"/>
                  <a:pt x="253" y="269"/>
                  <a:pt x="214" y="269"/>
                </a:cubicBezTo>
                <a:cubicBezTo>
                  <a:pt x="175" y="269"/>
                  <a:pt x="143" y="237"/>
                  <a:pt x="143" y="198"/>
                </a:cubicBezTo>
                <a:cubicBezTo>
                  <a:pt x="143" y="159"/>
                  <a:pt x="175" y="128"/>
                  <a:pt x="214" y="128"/>
                </a:cubicBezTo>
                <a:close/>
                <a:moveTo>
                  <a:pt x="1159" y="397"/>
                </a:moveTo>
                <a:cubicBezTo>
                  <a:pt x="1246" y="397"/>
                  <a:pt x="1320" y="341"/>
                  <a:pt x="1347" y="262"/>
                </a:cubicBezTo>
                <a:cubicBezTo>
                  <a:pt x="1443" y="262"/>
                  <a:pt x="1443" y="262"/>
                  <a:pt x="1443" y="262"/>
                </a:cubicBezTo>
                <a:cubicBezTo>
                  <a:pt x="1461" y="317"/>
                  <a:pt x="1503" y="360"/>
                  <a:pt x="1555" y="382"/>
                </a:cubicBezTo>
                <a:cubicBezTo>
                  <a:pt x="1555" y="817"/>
                  <a:pt x="1555" y="817"/>
                  <a:pt x="1555" y="817"/>
                </a:cubicBezTo>
                <a:cubicBezTo>
                  <a:pt x="1309" y="1063"/>
                  <a:pt x="1309" y="1063"/>
                  <a:pt x="1309" y="1063"/>
                </a:cubicBezTo>
                <a:cubicBezTo>
                  <a:pt x="767" y="1063"/>
                  <a:pt x="767" y="1063"/>
                  <a:pt x="767" y="1063"/>
                </a:cubicBezTo>
                <a:cubicBezTo>
                  <a:pt x="767" y="953"/>
                  <a:pt x="767" y="953"/>
                  <a:pt x="767" y="953"/>
                </a:cubicBezTo>
                <a:cubicBezTo>
                  <a:pt x="846" y="927"/>
                  <a:pt x="903" y="852"/>
                  <a:pt x="903" y="764"/>
                </a:cubicBezTo>
                <a:cubicBezTo>
                  <a:pt x="903" y="655"/>
                  <a:pt x="814" y="566"/>
                  <a:pt x="704" y="566"/>
                </a:cubicBezTo>
                <a:cubicBezTo>
                  <a:pt x="595" y="566"/>
                  <a:pt x="506" y="655"/>
                  <a:pt x="506" y="764"/>
                </a:cubicBezTo>
                <a:cubicBezTo>
                  <a:pt x="506" y="851"/>
                  <a:pt x="561" y="925"/>
                  <a:pt x="639" y="952"/>
                </a:cubicBezTo>
                <a:cubicBezTo>
                  <a:pt x="639" y="1297"/>
                  <a:pt x="639" y="1297"/>
                  <a:pt x="639" y="1297"/>
                </a:cubicBezTo>
                <a:cubicBezTo>
                  <a:pt x="561" y="1324"/>
                  <a:pt x="506" y="1398"/>
                  <a:pt x="506" y="1484"/>
                </a:cubicBezTo>
                <a:cubicBezTo>
                  <a:pt x="506" y="1594"/>
                  <a:pt x="595" y="1683"/>
                  <a:pt x="704" y="1683"/>
                </a:cubicBezTo>
                <a:cubicBezTo>
                  <a:pt x="814" y="1683"/>
                  <a:pt x="903" y="1594"/>
                  <a:pt x="903" y="1484"/>
                </a:cubicBezTo>
                <a:cubicBezTo>
                  <a:pt x="903" y="1397"/>
                  <a:pt x="846" y="1322"/>
                  <a:pt x="767" y="1296"/>
                </a:cubicBezTo>
                <a:cubicBezTo>
                  <a:pt x="767" y="1191"/>
                  <a:pt x="767" y="1191"/>
                  <a:pt x="767" y="1191"/>
                </a:cubicBezTo>
                <a:cubicBezTo>
                  <a:pt x="1362" y="1191"/>
                  <a:pt x="1362" y="1191"/>
                  <a:pt x="1362" y="1191"/>
                </a:cubicBezTo>
                <a:cubicBezTo>
                  <a:pt x="1683" y="870"/>
                  <a:pt x="1683" y="870"/>
                  <a:pt x="1683" y="870"/>
                </a:cubicBezTo>
                <a:cubicBezTo>
                  <a:pt x="1683" y="390"/>
                  <a:pt x="1683" y="390"/>
                  <a:pt x="1683" y="390"/>
                </a:cubicBezTo>
                <a:cubicBezTo>
                  <a:pt x="1768" y="367"/>
                  <a:pt x="1830" y="290"/>
                  <a:pt x="1830" y="198"/>
                </a:cubicBezTo>
                <a:cubicBezTo>
                  <a:pt x="1830" y="89"/>
                  <a:pt x="1740" y="0"/>
                  <a:pt x="1631" y="0"/>
                </a:cubicBezTo>
                <a:cubicBezTo>
                  <a:pt x="1544" y="0"/>
                  <a:pt x="1469" y="56"/>
                  <a:pt x="1443" y="134"/>
                </a:cubicBezTo>
                <a:cubicBezTo>
                  <a:pt x="1347" y="134"/>
                  <a:pt x="1347" y="134"/>
                  <a:pt x="1347" y="134"/>
                </a:cubicBezTo>
                <a:cubicBezTo>
                  <a:pt x="1320" y="56"/>
                  <a:pt x="1246" y="0"/>
                  <a:pt x="1159" y="0"/>
                </a:cubicBezTo>
                <a:cubicBezTo>
                  <a:pt x="1049" y="0"/>
                  <a:pt x="960" y="89"/>
                  <a:pt x="960" y="198"/>
                </a:cubicBezTo>
                <a:cubicBezTo>
                  <a:pt x="960" y="308"/>
                  <a:pt x="1049" y="397"/>
                  <a:pt x="1159" y="397"/>
                </a:cubicBezTo>
                <a:close/>
                <a:moveTo>
                  <a:pt x="775" y="1484"/>
                </a:moveTo>
                <a:cubicBezTo>
                  <a:pt x="775" y="1523"/>
                  <a:pt x="743" y="1555"/>
                  <a:pt x="704" y="1555"/>
                </a:cubicBezTo>
                <a:cubicBezTo>
                  <a:pt x="665" y="1555"/>
                  <a:pt x="634" y="1523"/>
                  <a:pt x="634" y="1484"/>
                </a:cubicBezTo>
                <a:cubicBezTo>
                  <a:pt x="634" y="1445"/>
                  <a:pt x="665" y="1414"/>
                  <a:pt x="704" y="1414"/>
                </a:cubicBezTo>
                <a:cubicBezTo>
                  <a:pt x="743" y="1414"/>
                  <a:pt x="775" y="1445"/>
                  <a:pt x="775" y="1484"/>
                </a:cubicBezTo>
                <a:close/>
                <a:moveTo>
                  <a:pt x="704" y="835"/>
                </a:moveTo>
                <a:cubicBezTo>
                  <a:pt x="665" y="835"/>
                  <a:pt x="634" y="803"/>
                  <a:pt x="634" y="764"/>
                </a:cubicBezTo>
                <a:cubicBezTo>
                  <a:pt x="634" y="725"/>
                  <a:pt x="665" y="694"/>
                  <a:pt x="704" y="694"/>
                </a:cubicBezTo>
                <a:cubicBezTo>
                  <a:pt x="743" y="694"/>
                  <a:pt x="775" y="725"/>
                  <a:pt x="775" y="764"/>
                </a:cubicBezTo>
                <a:cubicBezTo>
                  <a:pt x="775" y="803"/>
                  <a:pt x="743" y="835"/>
                  <a:pt x="704" y="835"/>
                </a:cubicBezTo>
                <a:close/>
                <a:moveTo>
                  <a:pt x="1631" y="128"/>
                </a:moveTo>
                <a:cubicBezTo>
                  <a:pt x="1670" y="128"/>
                  <a:pt x="1702" y="159"/>
                  <a:pt x="1702" y="198"/>
                </a:cubicBezTo>
                <a:cubicBezTo>
                  <a:pt x="1702" y="237"/>
                  <a:pt x="1670" y="269"/>
                  <a:pt x="1631" y="269"/>
                </a:cubicBezTo>
                <a:cubicBezTo>
                  <a:pt x="1592" y="269"/>
                  <a:pt x="1560" y="237"/>
                  <a:pt x="1560" y="198"/>
                </a:cubicBezTo>
                <a:cubicBezTo>
                  <a:pt x="1560" y="159"/>
                  <a:pt x="1592" y="128"/>
                  <a:pt x="1631" y="128"/>
                </a:cubicBezTo>
                <a:close/>
                <a:moveTo>
                  <a:pt x="1159" y="128"/>
                </a:moveTo>
                <a:cubicBezTo>
                  <a:pt x="1198" y="128"/>
                  <a:pt x="1230" y="159"/>
                  <a:pt x="1230" y="198"/>
                </a:cubicBezTo>
                <a:cubicBezTo>
                  <a:pt x="1230" y="237"/>
                  <a:pt x="1198" y="269"/>
                  <a:pt x="1159" y="269"/>
                </a:cubicBezTo>
                <a:cubicBezTo>
                  <a:pt x="1120" y="269"/>
                  <a:pt x="1088" y="237"/>
                  <a:pt x="1088" y="198"/>
                </a:cubicBezTo>
                <a:cubicBezTo>
                  <a:pt x="1088" y="159"/>
                  <a:pt x="1120" y="128"/>
                  <a:pt x="1159" y="128"/>
                </a:cubicBezTo>
                <a:close/>
                <a:moveTo>
                  <a:pt x="1681" y="1799"/>
                </a:moveTo>
                <a:cubicBezTo>
                  <a:pt x="1681" y="1675"/>
                  <a:pt x="1681" y="1675"/>
                  <a:pt x="1681" y="1675"/>
                </a:cubicBezTo>
                <a:cubicBezTo>
                  <a:pt x="1763" y="1650"/>
                  <a:pt x="1823" y="1574"/>
                  <a:pt x="1823" y="1484"/>
                </a:cubicBezTo>
                <a:cubicBezTo>
                  <a:pt x="1823" y="1375"/>
                  <a:pt x="1734" y="1286"/>
                  <a:pt x="1624" y="1286"/>
                </a:cubicBezTo>
                <a:cubicBezTo>
                  <a:pt x="1514" y="1286"/>
                  <a:pt x="1425" y="1375"/>
                  <a:pt x="1425" y="1484"/>
                </a:cubicBezTo>
                <a:cubicBezTo>
                  <a:pt x="1425" y="1569"/>
                  <a:pt x="1478" y="1641"/>
                  <a:pt x="1553" y="1670"/>
                </a:cubicBezTo>
                <a:cubicBezTo>
                  <a:pt x="1553" y="1814"/>
                  <a:pt x="1553" y="1814"/>
                  <a:pt x="1553" y="1814"/>
                </a:cubicBezTo>
                <a:cubicBezTo>
                  <a:pt x="1507" y="1836"/>
                  <a:pt x="1472" y="1874"/>
                  <a:pt x="1453" y="1922"/>
                </a:cubicBezTo>
                <a:cubicBezTo>
                  <a:pt x="1362" y="1922"/>
                  <a:pt x="1362" y="1922"/>
                  <a:pt x="1362" y="1922"/>
                </a:cubicBezTo>
                <a:cubicBezTo>
                  <a:pt x="1333" y="1847"/>
                  <a:pt x="1261" y="1794"/>
                  <a:pt x="1177" y="1794"/>
                </a:cubicBezTo>
                <a:cubicBezTo>
                  <a:pt x="1067" y="1794"/>
                  <a:pt x="978" y="1883"/>
                  <a:pt x="978" y="1993"/>
                </a:cubicBezTo>
                <a:cubicBezTo>
                  <a:pt x="978" y="2103"/>
                  <a:pt x="1067" y="2192"/>
                  <a:pt x="1177" y="2192"/>
                </a:cubicBezTo>
                <a:cubicBezTo>
                  <a:pt x="1266" y="2192"/>
                  <a:pt x="1343" y="2132"/>
                  <a:pt x="1367" y="2050"/>
                </a:cubicBezTo>
                <a:cubicBezTo>
                  <a:pt x="1448" y="2050"/>
                  <a:pt x="1448" y="2050"/>
                  <a:pt x="1448" y="2050"/>
                </a:cubicBezTo>
                <a:cubicBezTo>
                  <a:pt x="1473" y="2132"/>
                  <a:pt x="1549" y="2192"/>
                  <a:pt x="1639" y="2192"/>
                </a:cubicBezTo>
                <a:cubicBezTo>
                  <a:pt x="1748" y="2192"/>
                  <a:pt x="1838" y="2103"/>
                  <a:pt x="1838" y="1993"/>
                </a:cubicBezTo>
                <a:cubicBezTo>
                  <a:pt x="1838" y="1898"/>
                  <a:pt x="1770" y="1818"/>
                  <a:pt x="1681" y="1799"/>
                </a:cubicBezTo>
                <a:close/>
                <a:moveTo>
                  <a:pt x="1177" y="2064"/>
                </a:moveTo>
                <a:cubicBezTo>
                  <a:pt x="1138" y="2064"/>
                  <a:pt x="1106" y="2032"/>
                  <a:pt x="1106" y="1993"/>
                </a:cubicBezTo>
                <a:cubicBezTo>
                  <a:pt x="1106" y="1954"/>
                  <a:pt x="1138" y="1922"/>
                  <a:pt x="1177" y="1922"/>
                </a:cubicBezTo>
                <a:cubicBezTo>
                  <a:pt x="1216" y="1922"/>
                  <a:pt x="1247" y="1954"/>
                  <a:pt x="1247" y="1993"/>
                </a:cubicBezTo>
                <a:cubicBezTo>
                  <a:pt x="1247" y="2032"/>
                  <a:pt x="1216" y="2064"/>
                  <a:pt x="1177" y="2064"/>
                </a:cubicBezTo>
                <a:close/>
                <a:moveTo>
                  <a:pt x="1624" y="1414"/>
                </a:moveTo>
                <a:cubicBezTo>
                  <a:pt x="1663" y="1414"/>
                  <a:pt x="1695" y="1445"/>
                  <a:pt x="1695" y="1484"/>
                </a:cubicBezTo>
                <a:cubicBezTo>
                  <a:pt x="1695" y="1523"/>
                  <a:pt x="1663" y="1555"/>
                  <a:pt x="1624" y="1555"/>
                </a:cubicBezTo>
                <a:cubicBezTo>
                  <a:pt x="1585" y="1555"/>
                  <a:pt x="1553" y="1523"/>
                  <a:pt x="1553" y="1484"/>
                </a:cubicBezTo>
                <a:cubicBezTo>
                  <a:pt x="1553" y="1445"/>
                  <a:pt x="1585" y="1414"/>
                  <a:pt x="1624" y="1414"/>
                </a:cubicBezTo>
                <a:close/>
                <a:moveTo>
                  <a:pt x="1639" y="2064"/>
                </a:moveTo>
                <a:cubicBezTo>
                  <a:pt x="1600" y="2064"/>
                  <a:pt x="1568" y="2032"/>
                  <a:pt x="1568" y="1993"/>
                </a:cubicBezTo>
                <a:cubicBezTo>
                  <a:pt x="1568" y="1954"/>
                  <a:pt x="1600" y="1922"/>
                  <a:pt x="1639" y="1922"/>
                </a:cubicBezTo>
                <a:cubicBezTo>
                  <a:pt x="1678" y="1922"/>
                  <a:pt x="1710" y="1954"/>
                  <a:pt x="1710" y="1993"/>
                </a:cubicBezTo>
                <a:cubicBezTo>
                  <a:pt x="1710" y="2032"/>
                  <a:pt x="1678" y="2064"/>
                  <a:pt x="1639" y="2064"/>
                </a:cubicBezTo>
                <a:close/>
                <a:moveTo>
                  <a:pt x="1133" y="1678"/>
                </a:moveTo>
                <a:cubicBezTo>
                  <a:pt x="1147" y="1681"/>
                  <a:pt x="1162" y="1683"/>
                  <a:pt x="1177" y="1683"/>
                </a:cubicBezTo>
                <a:cubicBezTo>
                  <a:pt x="1286" y="1683"/>
                  <a:pt x="1375" y="1594"/>
                  <a:pt x="1375" y="1484"/>
                </a:cubicBezTo>
                <a:cubicBezTo>
                  <a:pt x="1375" y="1375"/>
                  <a:pt x="1286" y="1286"/>
                  <a:pt x="1177" y="1286"/>
                </a:cubicBezTo>
                <a:cubicBezTo>
                  <a:pt x="1067" y="1286"/>
                  <a:pt x="978" y="1375"/>
                  <a:pt x="978" y="1484"/>
                </a:cubicBezTo>
                <a:cubicBezTo>
                  <a:pt x="978" y="1531"/>
                  <a:pt x="994" y="1575"/>
                  <a:pt x="1022" y="1609"/>
                </a:cubicBezTo>
                <a:cubicBezTo>
                  <a:pt x="807" y="1823"/>
                  <a:pt x="807" y="1823"/>
                  <a:pt x="807" y="1823"/>
                </a:cubicBezTo>
                <a:cubicBezTo>
                  <a:pt x="777" y="1805"/>
                  <a:pt x="742" y="1794"/>
                  <a:pt x="704" y="1794"/>
                </a:cubicBezTo>
                <a:cubicBezTo>
                  <a:pt x="620" y="1794"/>
                  <a:pt x="548" y="1847"/>
                  <a:pt x="519" y="1922"/>
                </a:cubicBezTo>
                <a:cubicBezTo>
                  <a:pt x="384" y="1922"/>
                  <a:pt x="384" y="1922"/>
                  <a:pt x="384" y="1922"/>
                </a:cubicBezTo>
                <a:cubicBezTo>
                  <a:pt x="366" y="1874"/>
                  <a:pt x="330" y="1836"/>
                  <a:pt x="285" y="1814"/>
                </a:cubicBezTo>
                <a:cubicBezTo>
                  <a:pt x="285" y="950"/>
                  <a:pt x="285" y="950"/>
                  <a:pt x="285" y="950"/>
                </a:cubicBezTo>
                <a:cubicBezTo>
                  <a:pt x="359" y="921"/>
                  <a:pt x="412" y="849"/>
                  <a:pt x="412" y="764"/>
                </a:cubicBezTo>
                <a:cubicBezTo>
                  <a:pt x="412" y="655"/>
                  <a:pt x="323" y="566"/>
                  <a:pt x="214" y="566"/>
                </a:cubicBezTo>
                <a:cubicBezTo>
                  <a:pt x="104" y="566"/>
                  <a:pt x="15" y="655"/>
                  <a:pt x="15" y="764"/>
                </a:cubicBezTo>
                <a:cubicBezTo>
                  <a:pt x="15" y="854"/>
                  <a:pt x="75" y="930"/>
                  <a:pt x="157" y="955"/>
                </a:cubicBezTo>
                <a:cubicBezTo>
                  <a:pt x="157" y="1799"/>
                  <a:pt x="157" y="1799"/>
                  <a:pt x="157" y="1799"/>
                </a:cubicBezTo>
                <a:cubicBezTo>
                  <a:pt x="67" y="1818"/>
                  <a:pt x="0" y="1898"/>
                  <a:pt x="0" y="1993"/>
                </a:cubicBezTo>
                <a:cubicBezTo>
                  <a:pt x="0" y="2103"/>
                  <a:pt x="89" y="2192"/>
                  <a:pt x="199" y="2192"/>
                </a:cubicBezTo>
                <a:cubicBezTo>
                  <a:pt x="289" y="2192"/>
                  <a:pt x="365" y="2132"/>
                  <a:pt x="389" y="2050"/>
                </a:cubicBezTo>
                <a:cubicBezTo>
                  <a:pt x="514" y="2050"/>
                  <a:pt x="514" y="2050"/>
                  <a:pt x="514" y="2050"/>
                </a:cubicBezTo>
                <a:cubicBezTo>
                  <a:pt x="538" y="2132"/>
                  <a:pt x="615" y="2192"/>
                  <a:pt x="704" y="2192"/>
                </a:cubicBezTo>
                <a:cubicBezTo>
                  <a:pt x="814" y="2192"/>
                  <a:pt x="903" y="2103"/>
                  <a:pt x="903" y="1993"/>
                </a:cubicBezTo>
                <a:cubicBezTo>
                  <a:pt x="903" y="1968"/>
                  <a:pt x="898" y="1944"/>
                  <a:pt x="890" y="1922"/>
                </a:cubicBezTo>
                <a:lnTo>
                  <a:pt x="1133" y="1678"/>
                </a:lnTo>
                <a:close/>
                <a:moveTo>
                  <a:pt x="1177" y="1414"/>
                </a:moveTo>
                <a:cubicBezTo>
                  <a:pt x="1216" y="1414"/>
                  <a:pt x="1247" y="1445"/>
                  <a:pt x="1247" y="1484"/>
                </a:cubicBezTo>
                <a:cubicBezTo>
                  <a:pt x="1247" y="1523"/>
                  <a:pt x="1216" y="1555"/>
                  <a:pt x="1177" y="1555"/>
                </a:cubicBezTo>
                <a:cubicBezTo>
                  <a:pt x="1138" y="1555"/>
                  <a:pt x="1106" y="1523"/>
                  <a:pt x="1106" y="1484"/>
                </a:cubicBezTo>
                <a:cubicBezTo>
                  <a:pt x="1106" y="1445"/>
                  <a:pt x="1138" y="1414"/>
                  <a:pt x="1177" y="1414"/>
                </a:cubicBezTo>
                <a:close/>
                <a:moveTo>
                  <a:pt x="199" y="2064"/>
                </a:moveTo>
                <a:cubicBezTo>
                  <a:pt x="160" y="2064"/>
                  <a:pt x="128" y="2032"/>
                  <a:pt x="128" y="1993"/>
                </a:cubicBezTo>
                <a:cubicBezTo>
                  <a:pt x="128" y="1954"/>
                  <a:pt x="160" y="1922"/>
                  <a:pt x="199" y="1922"/>
                </a:cubicBezTo>
                <a:cubicBezTo>
                  <a:pt x="238" y="1922"/>
                  <a:pt x="270" y="1954"/>
                  <a:pt x="270" y="1993"/>
                </a:cubicBezTo>
                <a:cubicBezTo>
                  <a:pt x="270" y="2032"/>
                  <a:pt x="238" y="2064"/>
                  <a:pt x="199" y="2064"/>
                </a:cubicBezTo>
                <a:close/>
                <a:moveTo>
                  <a:pt x="214" y="835"/>
                </a:moveTo>
                <a:cubicBezTo>
                  <a:pt x="175" y="835"/>
                  <a:pt x="143" y="803"/>
                  <a:pt x="143" y="764"/>
                </a:cubicBezTo>
                <a:cubicBezTo>
                  <a:pt x="143" y="725"/>
                  <a:pt x="175" y="694"/>
                  <a:pt x="214" y="694"/>
                </a:cubicBezTo>
                <a:cubicBezTo>
                  <a:pt x="253" y="694"/>
                  <a:pt x="284" y="725"/>
                  <a:pt x="284" y="764"/>
                </a:cubicBezTo>
                <a:cubicBezTo>
                  <a:pt x="284" y="803"/>
                  <a:pt x="253" y="835"/>
                  <a:pt x="214" y="835"/>
                </a:cubicBezTo>
                <a:close/>
                <a:moveTo>
                  <a:pt x="704" y="2064"/>
                </a:moveTo>
                <a:cubicBezTo>
                  <a:pt x="665" y="2064"/>
                  <a:pt x="634" y="2032"/>
                  <a:pt x="634" y="1993"/>
                </a:cubicBezTo>
                <a:cubicBezTo>
                  <a:pt x="634" y="1954"/>
                  <a:pt x="665" y="1922"/>
                  <a:pt x="704" y="1922"/>
                </a:cubicBezTo>
                <a:cubicBezTo>
                  <a:pt x="743" y="1922"/>
                  <a:pt x="775" y="1954"/>
                  <a:pt x="775" y="1993"/>
                </a:cubicBezTo>
                <a:cubicBezTo>
                  <a:pt x="775" y="2032"/>
                  <a:pt x="743" y="2064"/>
                  <a:pt x="704" y="20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1720" tIns="30860" rIns="61720" bIns="30860" numCol="1" anchor="t" anchorCtr="0" compatLnSpc="1">
            <a:prstTxWarp prst="textNoShape">
              <a:avLst/>
            </a:prstTxWarp>
          </a:bodyPr>
          <a:lstStyle/>
          <a:p>
            <a:pPr defTabSz="685739"/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82" name="Freeform 25"/>
          <p:cNvSpPr>
            <a:spLocks noEditPoints="1"/>
          </p:cNvSpPr>
          <p:nvPr/>
        </p:nvSpPr>
        <p:spPr bwMode="black">
          <a:xfrm>
            <a:off x="7970971" y="5786734"/>
            <a:ext cx="367283" cy="340930"/>
          </a:xfrm>
          <a:custGeom>
            <a:avLst/>
            <a:gdLst>
              <a:gd name="T0" fmla="*/ 0 w 708"/>
              <a:gd name="T1" fmla="*/ 709 h 709"/>
              <a:gd name="T2" fmla="*/ 212 w 708"/>
              <a:gd name="T3" fmla="*/ 567 h 709"/>
              <a:gd name="T4" fmla="*/ 708 w 708"/>
              <a:gd name="T5" fmla="*/ 567 h 709"/>
              <a:gd name="T6" fmla="*/ 496 w 708"/>
              <a:gd name="T7" fmla="*/ 709 h 709"/>
              <a:gd name="T8" fmla="*/ 708 w 708"/>
              <a:gd name="T9" fmla="*/ 567 h 709"/>
              <a:gd name="T10" fmla="*/ 248 w 708"/>
              <a:gd name="T11" fmla="*/ 567 h 709"/>
              <a:gd name="T12" fmla="*/ 460 w 708"/>
              <a:gd name="T13" fmla="*/ 709 h 709"/>
              <a:gd name="T14" fmla="*/ 212 w 708"/>
              <a:gd name="T15" fmla="*/ 227 h 709"/>
              <a:gd name="T16" fmla="*/ 0 w 708"/>
              <a:gd name="T17" fmla="*/ 369 h 709"/>
              <a:gd name="T18" fmla="*/ 212 w 708"/>
              <a:gd name="T19" fmla="*/ 227 h 709"/>
              <a:gd name="T20" fmla="*/ 496 w 708"/>
              <a:gd name="T21" fmla="*/ 14 h 709"/>
              <a:gd name="T22" fmla="*/ 708 w 708"/>
              <a:gd name="T23" fmla="*/ 156 h 709"/>
              <a:gd name="T24" fmla="*/ 460 w 708"/>
              <a:gd name="T25" fmla="*/ 156 h 709"/>
              <a:gd name="T26" fmla="*/ 248 w 708"/>
              <a:gd name="T27" fmla="*/ 298 h 709"/>
              <a:gd name="T28" fmla="*/ 460 w 708"/>
              <a:gd name="T29" fmla="*/ 156 h 709"/>
              <a:gd name="T30" fmla="*/ 127 w 708"/>
              <a:gd name="T31" fmla="*/ 397 h 709"/>
              <a:gd name="T32" fmla="*/ 340 w 708"/>
              <a:gd name="T33" fmla="*/ 539 h 709"/>
              <a:gd name="T34" fmla="*/ 97 w 708"/>
              <a:gd name="T35" fmla="*/ 397 h 709"/>
              <a:gd name="T36" fmla="*/ 0 w 708"/>
              <a:gd name="T37" fmla="*/ 539 h 709"/>
              <a:gd name="T38" fmla="*/ 97 w 708"/>
              <a:gd name="T39" fmla="*/ 397 h 709"/>
              <a:gd name="T40" fmla="*/ 0 w 708"/>
              <a:gd name="T41" fmla="*/ 57 h 709"/>
              <a:gd name="T42" fmla="*/ 97 w 708"/>
              <a:gd name="T43" fmla="*/ 199 h 709"/>
              <a:gd name="T44" fmla="*/ 583 w 708"/>
              <a:gd name="T45" fmla="*/ 397 h 709"/>
              <a:gd name="T46" fmla="*/ 371 w 708"/>
              <a:gd name="T47" fmla="*/ 539 h 709"/>
              <a:gd name="T48" fmla="*/ 583 w 708"/>
              <a:gd name="T49" fmla="*/ 397 h 709"/>
              <a:gd name="T50" fmla="*/ 614 w 708"/>
              <a:gd name="T51" fmla="*/ 397 h 709"/>
              <a:gd name="T52" fmla="*/ 708 w 708"/>
              <a:gd name="T53" fmla="*/ 539 h 709"/>
              <a:gd name="T54" fmla="*/ 354 w 708"/>
              <a:gd name="T55" fmla="*/ 132 h 709"/>
              <a:gd name="T56" fmla="*/ 392 w 708"/>
              <a:gd name="T57" fmla="*/ 47 h 709"/>
              <a:gd name="T58" fmla="*/ 316 w 708"/>
              <a:gd name="T59" fmla="*/ 0 h 709"/>
              <a:gd name="T60" fmla="*/ 269 w 708"/>
              <a:gd name="T61" fmla="*/ 47 h 709"/>
              <a:gd name="T62" fmla="*/ 602 w 708"/>
              <a:gd name="T63" fmla="*/ 343 h 709"/>
              <a:gd name="T64" fmla="*/ 640 w 708"/>
              <a:gd name="T65" fmla="*/ 258 h 709"/>
              <a:gd name="T66" fmla="*/ 564 w 708"/>
              <a:gd name="T67" fmla="*/ 210 h 709"/>
              <a:gd name="T68" fmla="*/ 517 w 708"/>
              <a:gd name="T69" fmla="*/ 258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08" h="709">
                <a:moveTo>
                  <a:pt x="212" y="709"/>
                </a:moveTo>
                <a:lnTo>
                  <a:pt x="0" y="709"/>
                </a:lnTo>
                <a:lnTo>
                  <a:pt x="0" y="567"/>
                </a:lnTo>
                <a:lnTo>
                  <a:pt x="212" y="567"/>
                </a:lnTo>
                <a:lnTo>
                  <a:pt x="212" y="709"/>
                </a:lnTo>
                <a:close/>
                <a:moveTo>
                  <a:pt x="708" y="567"/>
                </a:moveTo>
                <a:lnTo>
                  <a:pt x="496" y="567"/>
                </a:lnTo>
                <a:lnTo>
                  <a:pt x="496" y="709"/>
                </a:lnTo>
                <a:lnTo>
                  <a:pt x="708" y="709"/>
                </a:lnTo>
                <a:lnTo>
                  <a:pt x="708" y="567"/>
                </a:lnTo>
                <a:close/>
                <a:moveTo>
                  <a:pt x="460" y="567"/>
                </a:moveTo>
                <a:lnTo>
                  <a:pt x="248" y="567"/>
                </a:lnTo>
                <a:lnTo>
                  <a:pt x="248" y="709"/>
                </a:lnTo>
                <a:lnTo>
                  <a:pt x="460" y="709"/>
                </a:lnTo>
                <a:lnTo>
                  <a:pt x="460" y="567"/>
                </a:lnTo>
                <a:close/>
                <a:moveTo>
                  <a:pt x="212" y="227"/>
                </a:moveTo>
                <a:lnTo>
                  <a:pt x="0" y="227"/>
                </a:lnTo>
                <a:lnTo>
                  <a:pt x="0" y="369"/>
                </a:lnTo>
                <a:lnTo>
                  <a:pt x="212" y="369"/>
                </a:lnTo>
                <a:lnTo>
                  <a:pt x="212" y="227"/>
                </a:lnTo>
                <a:close/>
                <a:moveTo>
                  <a:pt x="708" y="14"/>
                </a:moveTo>
                <a:lnTo>
                  <a:pt x="496" y="14"/>
                </a:lnTo>
                <a:lnTo>
                  <a:pt x="496" y="156"/>
                </a:lnTo>
                <a:lnTo>
                  <a:pt x="708" y="156"/>
                </a:lnTo>
                <a:lnTo>
                  <a:pt x="708" y="14"/>
                </a:lnTo>
                <a:close/>
                <a:moveTo>
                  <a:pt x="460" y="156"/>
                </a:moveTo>
                <a:lnTo>
                  <a:pt x="248" y="156"/>
                </a:lnTo>
                <a:lnTo>
                  <a:pt x="248" y="298"/>
                </a:lnTo>
                <a:lnTo>
                  <a:pt x="460" y="298"/>
                </a:lnTo>
                <a:lnTo>
                  <a:pt x="460" y="156"/>
                </a:lnTo>
                <a:close/>
                <a:moveTo>
                  <a:pt x="340" y="397"/>
                </a:moveTo>
                <a:lnTo>
                  <a:pt x="127" y="397"/>
                </a:lnTo>
                <a:lnTo>
                  <a:pt x="127" y="539"/>
                </a:lnTo>
                <a:lnTo>
                  <a:pt x="340" y="539"/>
                </a:lnTo>
                <a:lnTo>
                  <a:pt x="340" y="397"/>
                </a:lnTo>
                <a:close/>
                <a:moveTo>
                  <a:pt x="97" y="397"/>
                </a:moveTo>
                <a:lnTo>
                  <a:pt x="0" y="397"/>
                </a:lnTo>
                <a:lnTo>
                  <a:pt x="0" y="539"/>
                </a:lnTo>
                <a:lnTo>
                  <a:pt x="97" y="539"/>
                </a:lnTo>
                <a:lnTo>
                  <a:pt x="97" y="397"/>
                </a:lnTo>
                <a:close/>
                <a:moveTo>
                  <a:pt x="97" y="57"/>
                </a:moveTo>
                <a:lnTo>
                  <a:pt x="0" y="57"/>
                </a:lnTo>
                <a:lnTo>
                  <a:pt x="0" y="199"/>
                </a:lnTo>
                <a:lnTo>
                  <a:pt x="97" y="199"/>
                </a:lnTo>
                <a:lnTo>
                  <a:pt x="97" y="57"/>
                </a:lnTo>
                <a:close/>
                <a:moveTo>
                  <a:pt x="583" y="397"/>
                </a:moveTo>
                <a:lnTo>
                  <a:pt x="371" y="397"/>
                </a:lnTo>
                <a:lnTo>
                  <a:pt x="371" y="539"/>
                </a:lnTo>
                <a:lnTo>
                  <a:pt x="583" y="539"/>
                </a:lnTo>
                <a:lnTo>
                  <a:pt x="583" y="397"/>
                </a:lnTo>
                <a:close/>
                <a:moveTo>
                  <a:pt x="708" y="397"/>
                </a:moveTo>
                <a:lnTo>
                  <a:pt x="614" y="397"/>
                </a:lnTo>
                <a:lnTo>
                  <a:pt x="614" y="539"/>
                </a:lnTo>
                <a:lnTo>
                  <a:pt x="708" y="539"/>
                </a:lnTo>
                <a:lnTo>
                  <a:pt x="708" y="397"/>
                </a:lnTo>
                <a:close/>
                <a:moveTo>
                  <a:pt x="354" y="132"/>
                </a:moveTo>
                <a:lnTo>
                  <a:pt x="439" y="47"/>
                </a:lnTo>
                <a:lnTo>
                  <a:pt x="392" y="47"/>
                </a:lnTo>
                <a:lnTo>
                  <a:pt x="392" y="0"/>
                </a:lnTo>
                <a:lnTo>
                  <a:pt x="316" y="0"/>
                </a:lnTo>
                <a:lnTo>
                  <a:pt x="316" y="47"/>
                </a:lnTo>
                <a:lnTo>
                  <a:pt x="269" y="47"/>
                </a:lnTo>
                <a:lnTo>
                  <a:pt x="354" y="132"/>
                </a:lnTo>
                <a:close/>
                <a:moveTo>
                  <a:pt x="602" y="343"/>
                </a:moveTo>
                <a:lnTo>
                  <a:pt x="687" y="258"/>
                </a:lnTo>
                <a:lnTo>
                  <a:pt x="640" y="258"/>
                </a:lnTo>
                <a:lnTo>
                  <a:pt x="640" y="210"/>
                </a:lnTo>
                <a:lnTo>
                  <a:pt x="564" y="210"/>
                </a:lnTo>
                <a:lnTo>
                  <a:pt x="564" y="258"/>
                </a:lnTo>
                <a:lnTo>
                  <a:pt x="517" y="258"/>
                </a:lnTo>
                <a:lnTo>
                  <a:pt x="602" y="3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1720" tIns="30860" rIns="61720" bIns="30860" numCol="1" anchor="t" anchorCtr="0" compatLnSpc="1">
            <a:prstTxWarp prst="textNoShape">
              <a:avLst/>
            </a:prstTxWarp>
          </a:bodyPr>
          <a:lstStyle/>
          <a:p>
            <a:pPr defTabSz="685739"/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3923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3 arrow"/>
          <p:cNvSpPr/>
          <p:nvPr/>
        </p:nvSpPr>
        <p:spPr bwMode="auto">
          <a:xfrm>
            <a:off x="1825749" y="2126226"/>
            <a:ext cx="3435116" cy="762215"/>
          </a:xfrm>
          <a:prstGeom prst="homePlate">
            <a:avLst/>
          </a:prstGeom>
          <a:solidFill>
            <a:srgbClr val="0072C6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403391" tIns="33598" rIns="67192" bIns="53754" numCol="1" rtlCol="0" anchor="ctr" anchorCtr="0" compatLnSpc="1">
            <a:prstTxWarp prst="textNoShape">
              <a:avLst/>
            </a:prstTxWarp>
          </a:bodyPr>
          <a:lstStyle/>
          <a:p>
            <a:pPr defTabSz="671963">
              <a:lnSpc>
                <a:spcPct val="85000"/>
              </a:lnSpc>
            </a:pPr>
            <a:r>
              <a:rPr lang="en-US" sz="2000" kern="0" dirty="0" smtClean="0">
                <a:gradFill>
                  <a:gsLst>
                    <a:gs pos="9583">
                      <a:srgbClr val="FFFFFF"/>
                    </a:gs>
                    <a:gs pos="24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Active Server Pages (ASP)</a:t>
            </a:r>
            <a:endParaRPr lang="en-US" sz="1400" kern="0" dirty="0">
              <a:gradFill>
                <a:gsLst>
                  <a:gs pos="9583">
                    <a:srgbClr val="FFFFFF"/>
                  </a:gs>
                  <a:gs pos="24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peu d’histoire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  <p:sp>
        <p:nvSpPr>
          <p:cNvPr id="12" name="Oval 11"/>
          <p:cNvSpPr/>
          <p:nvPr/>
        </p:nvSpPr>
        <p:spPr bwMode="auto">
          <a:xfrm>
            <a:off x="992218" y="1951825"/>
            <a:ext cx="1105169" cy="1105169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68217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464" tIns="107571" rIns="134464" bIns="1075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 smtClean="0">
                <a:solidFill>
                  <a:srgbClr val="0072C6"/>
                </a:solidFill>
                <a:ea typeface="Segoe UI" pitchFamily="34" charset="0"/>
                <a:cs typeface="Segoe UI" pitchFamily="34" charset="0"/>
              </a:rPr>
              <a:t>1996</a:t>
            </a:r>
            <a:endParaRPr lang="en-US" sz="1600" b="1" kern="0" dirty="0">
              <a:solidFill>
                <a:srgbClr val="0072C6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3236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2" grpId="0" animBg="1"/>
      <p:bldP spid="12" grpId="1" animBg="1"/>
      <p:bldP spid="12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web en 1996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7" y="1338715"/>
            <a:ext cx="3623969" cy="45428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757" y="1126656"/>
            <a:ext cx="5281995" cy="51909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981" y="1330034"/>
            <a:ext cx="5281995" cy="51909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6189" y="760958"/>
            <a:ext cx="5007663" cy="52629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9958" y="1785788"/>
            <a:ext cx="4989291" cy="41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99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3 arrow"/>
          <p:cNvSpPr/>
          <p:nvPr/>
        </p:nvSpPr>
        <p:spPr bwMode="auto">
          <a:xfrm>
            <a:off x="1825749" y="2126226"/>
            <a:ext cx="3435116" cy="762215"/>
          </a:xfrm>
          <a:prstGeom prst="homePlate">
            <a:avLst/>
          </a:prstGeom>
          <a:solidFill>
            <a:srgbClr val="0072C6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403391" tIns="33598" rIns="67192" bIns="53754" numCol="1" rtlCol="0" anchor="ctr" anchorCtr="0" compatLnSpc="1">
            <a:prstTxWarp prst="textNoShape">
              <a:avLst/>
            </a:prstTxWarp>
          </a:bodyPr>
          <a:lstStyle/>
          <a:p>
            <a:pPr defTabSz="671963">
              <a:lnSpc>
                <a:spcPct val="85000"/>
              </a:lnSpc>
            </a:pPr>
            <a:r>
              <a:rPr lang="en-US" sz="2000" kern="0" dirty="0" smtClean="0">
                <a:gradFill>
                  <a:gsLst>
                    <a:gs pos="9583">
                      <a:srgbClr val="FFFFFF"/>
                    </a:gs>
                    <a:gs pos="24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Active Server Pages (ASP)</a:t>
            </a:r>
            <a:endParaRPr lang="en-US" sz="1400" kern="0" dirty="0">
              <a:gradFill>
                <a:gsLst>
                  <a:gs pos="9583">
                    <a:srgbClr val="FFFFFF"/>
                  </a:gs>
                  <a:gs pos="24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peu d’histoire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  <p:sp>
        <p:nvSpPr>
          <p:cNvPr id="8" name="3 arrow"/>
          <p:cNvSpPr/>
          <p:nvPr/>
        </p:nvSpPr>
        <p:spPr bwMode="auto">
          <a:xfrm>
            <a:off x="1825749" y="3332404"/>
            <a:ext cx="3435116" cy="762215"/>
          </a:xfrm>
          <a:prstGeom prst="homePlate">
            <a:avLst/>
          </a:prstGeom>
          <a:solidFill>
            <a:srgbClr val="0072C6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403391" tIns="33598" rIns="67192" bIns="53754" numCol="1" rtlCol="0" anchor="ctr" anchorCtr="0" compatLnSpc="1">
            <a:prstTxWarp prst="textNoShape">
              <a:avLst/>
            </a:prstTxWarp>
          </a:bodyPr>
          <a:lstStyle/>
          <a:p>
            <a:pPr defTabSz="671963">
              <a:lnSpc>
                <a:spcPct val="85000"/>
              </a:lnSpc>
            </a:pPr>
            <a:r>
              <a:rPr lang="en-US" sz="2000" kern="0" dirty="0" smtClean="0">
                <a:gradFill>
                  <a:gsLst>
                    <a:gs pos="9583">
                      <a:srgbClr val="FFFFFF"/>
                    </a:gs>
                    <a:gs pos="24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ASP.NET</a:t>
            </a:r>
            <a:endParaRPr lang="en-US" sz="1400" kern="0" dirty="0">
              <a:gradFill>
                <a:gsLst>
                  <a:gs pos="9583">
                    <a:srgbClr val="FFFFFF"/>
                  </a:gs>
                  <a:gs pos="24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992218" y="3155120"/>
            <a:ext cx="1105169" cy="1105169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68217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464" tIns="107571" rIns="134464" bIns="1075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 smtClean="0">
                <a:solidFill>
                  <a:srgbClr val="0072C6"/>
                </a:solidFill>
                <a:ea typeface="Segoe UI" pitchFamily="34" charset="0"/>
                <a:cs typeface="Segoe UI" pitchFamily="34" charset="0"/>
              </a:rPr>
              <a:t>2002</a:t>
            </a:r>
            <a:endParaRPr lang="en-US" sz="1600" b="1" kern="0" dirty="0">
              <a:solidFill>
                <a:srgbClr val="0072C6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992218" y="1951825"/>
            <a:ext cx="1105169" cy="1105169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68217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464" tIns="107571" rIns="134464" bIns="1075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 smtClean="0">
                <a:solidFill>
                  <a:srgbClr val="0072C6"/>
                </a:solidFill>
                <a:ea typeface="Segoe UI" pitchFamily="34" charset="0"/>
                <a:cs typeface="Segoe UI" pitchFamily="34" charset="0"/>
              </a:rPr>
              <a:t>1996</a:t>
            </a:r>
            <a:endParaRPr lang="en-US" sz="1600" b="1" kern="0" dirty="0">
              <a:solidFill>
                <a:srgbClr val="0072C6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3 arrow"/>
          <p:cNvSpPr/>
          <p:nvPr/>
        </p:nvSpPr>
        <p:spPr bwMode="auto">
          <a:xfrm>
            <a:off x="1825749" y="4535698"/>
            <a:ext cx="3435116" cy="762215"/>
          </a:xfrm>
          <a:prstGeom prst="homePlate">
            <a:avLst/>
          </a:prstGeom>
          <a:solidFill>
            <a:srgbClr val="0072C6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403391" tIns="33598" rIns="67192" bIns="53754" numCol="1" rtlCol="0" anchor="ctr" anchorCtr="0" compatLnSpc="1">
            <a:prstTxWarp prst="textNoShape">
              <a:avLst/>
            </a:prstTxWarp>
          </a:bodyPr>
          <a:lstStyle/>
          <a:p>
            <a:pPr defTabSz="671963">
              <a:lnSpc>
                <a:spcPct val="85000"/>
              </a:lnSpc>
            </a:pPr>
            <a:r>
              <a:rPr lang="en-US" sz="2000" kern="0" dirty="0" smtClean="0">
                <a:gradFill>
                  <a:gsLst>
                    <a:gs pos="9583">
                      <a:srgbClr val="FFFFFF"/>
                    </a:gs>
                    <a:gs pos="24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ASP.NET MVC</a:t>
            </a:r>
            <a:endParaRPr lang="en-US" sz="1400" kern="0" dirty="0">
              <a:gradFill>
                <a:gsLst>
                  <a:gs pos="9583">
                    <a:srgbClr val="FFFFFF"/>
                  </a:gs>
                  <a:gs pos="24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992218" y="4358415"/>
            <a:ext cx="1105169" cy="1105169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68217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464" tIns="107571" rIns="134464" bIns="1075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 smtClean="0">
                <a:solidFill>
                  <a:srgbClr val="0072C6"/>
                </a:solidFill>
                <a:ea typeface="Segoe UI" pitchFamily="34" charset="0"/>
                <a:cs typeface="Segoe UI" pitchFamily="34" charset="0"/>
              </a:rPr>
              <a:t>2008</a:t>
            </a:r>
            <a:endParaRPr lang="en-US" sz="1600" b="1" kern="0" dirty="0">
              <a:solidFill>
                <a:srgbClr val="0072C6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3 arrow"/>
          <p:cNvSpPr/>
          <p:nvPr/>
        </p:nvSpPr>
        <p:spPr bwMode="auto">
          <a:xfrm>
            <a:off x="7298357" y="2057102"/>
            <a:ext cx="3435116" cy="762215"/>
          </a:xfrm>
          <a:prstGeom prst="homePlate">
            <a:avLst/>
          </a:prstGeom>
          <a:solidFill>
            <a:srgbClr val="0072C6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4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ASP.NET Web Pages</a:t>
            </a:r>
          </a:p>
        </p:txBody>
      </p:sp>
      <p:sp>
        <p:nvSpPr>
          <p:cNvPr id="15" name="3 arrow"/>
          <p:cNvSpPr/>
          <p:nvPr/>
        </p:nvSpPr>
        <p:spPr bwMode="auto">
          <a:xfrm>
            <a:off x="7298357" y="3260396"/>
            <a:ext cx="3435116" cy="762215"/>
          </a:xfrm>
          <a:prstGeom prst="homePlate">
            <a:avLst/>
          </a:prstGeom>
          <a:solidFill>
            <a:srgbClr val="0072C6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403391" tIns="33598" rIns="67192" bIns="53754" numCol="1" rtlCol="0" anchor="ctr" anchorCtr="0" compatLnSpc="1">
            <a:prstTxWarp prst="textNoShape">
              <a:avLst/>
            </a:prstTxWarp>
          </a:bodyPr>
          <a:lstStyle/>
          <a:p>
            <a:pPr defTabSz="671963">
              <a:lnSpc>
                <a:spcPct val="85000"/>
              </a:lnSpc>
            </a:pPr>
            <a:r>
              <a:rPr lang="en-US" sz="2000" kern="0" dirty="0" smtClean="0">
                <a:gradFill>
                  <a:gsLst>
                    <a:gs pos="9583">
                      <a:srgbClr val="FFFFFF"/>
                    </a:gs>
                    <a:gs pos="24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ASP.NET Web API, </a:t>
            </a:r>
            <a:r>
              <a:rPr lang="en-US" sz="2000" kern="0" dirty="0" err="1" smtClean="0">
                <a:gradFill>
                  <a:gsLst>
                    <a:gs pos="9583">
                      <a:srgbClr val="FFFFFF"/>
                    </a:gs>
                    <a:gs pos="24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SignalR</a:t>
            </a:r>
            <a:endParaRPr lang="en-US" sz="1400" kern="0" dirty="0">
              <a:gradFill>
                <a:gsLst>
                  <a:gs pos="9583">
                    <a:srgbClr val="FFFFFF"/>
                  </a:gs>
                  <a:gs pos="24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464826" y="3083112"/>
            <a:ext cx="1105169" cy="1105169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68217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464" tIns="107571" rIns="134464" bIns="1075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 smtClean="0">
                <a:solidFill>
                  <a:srgbClr val="0072C6"/>
                </a:solidFill>
                <a:ea typeface="Segoe UI" pitchFamily="34" charset="0"/>
                <a:cs typeface="Segoe UI" pitchFamily="34" charset="0"/>
              </a:rPr>
              <a:t>2012</a:t>
            </a:r>
            <a:endParaRPr lang="en-US" sz="1600" b="1" kern="0" dirty="0">
              <a:solidFill>
                <a:srgbClr val="0072C6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464826" y="1879817"/>
            <a:ext cx="1105169" cy="1105169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68217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464" tIns="107571" rIns="134464" bIns="1075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 smtClean="0">
                <a:solidFill>
                  <a:srgbClr val="0072C6"/>
                </a:solidFill>
                <a:ea typeface="Segoe UI" pitchFamily="34" charset="0"/>
                <a:cs typeface="Segoe UI" pitchFamily="34" charset="0"/>
              </a:rPr>
              <a:t>2010</a:t>
            </a:r>
            <a:endParaRPr lang="en-US" sz="1600" b="1" kern="0" dirty="0">
              <a:solidFill>
                <a:srgbClr val="0072C6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3 arrow"/>
          <p:cNvSpPr/>
          <p:nvPr/>
        </p:nvSpPr>
        <p:spPr bwMode="auto">
          <a:xfrm>
            <a:off x="7298357" y="4463690"/>
            <a:ext cx="3435116" cy="762215"/>
          </a:xfrm>
          <a:prstGeom prst="homePlate">
            <a:avLst/>
          </a:prstGeom>
          <a:solidFill>
            <a:srgbClr val="0072C6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403391" tIns="33598" rIns="67192" bIns="53754" numCol="1" rtlCol="0" anchor="ctr" anchorCtr="0" compatLnSpc="1">
            <a:prstTxWarp prst="textNoShape">
              <a:avLst/>
            </a:prstTxWarp>
          </a:bodyPr>
          <a:lstStyle/>
          <a:p>
            <a:pPr defTabSz="671963">
              <a:lnSpc>
                <a:spcPct val="85000"/>
              </a:lnSpc>
            </a:pPr>
            <a:r>
              <a:rPr lang="en-US" sz="2000" kern="0" dirty="0" smtClean="0">
                <a:gradFill>
                  <a:gsLst>
                    <a:gs pos="9583">
                      <a:srgbClr val="FFFFFF"/>
                    </a:gs>
                    <a:gs pos="24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ASP.NET 5</a:t>
            </a:r>
            <a:endParaRPr lang="en-US" sz="1400" kern="0" dirty="0">
              <a:gradFill>
                <a:gsLst>
                  <a:gs pos="9583">
                    <a:srgbClr val="FFFFFF"/>
                  </a:gs>
                  <a:gs pos="24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464826" y="4286407"/>
            <a:ext cx="1105169" cy="1105169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rgbClr val="68217A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4464" tIns="107571" rIns="134464" bIns="1075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 smtClean="0">
                <a:solidFill>
                  <a:srgbClr val="0072C6"/>
                </a:solidFill>
                <a:ea typeface="Segoe UI" pitchFamily="34" charset="0"/>
                <a:cs typeface="Segoe UI" pitchFamily="34" charset="0"/>
              </a:rPr>
              <a:t>2015</a:t>
            </a:r>
            <a:endParaRPr lang="en-US" sz="1600" b="1" kern="0" dirty="0">
              <a:solidFill>
                <a:srgbClr val="0072C6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1652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7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decel="10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9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3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6" presetClass="emph" presetSubtype="0" decel="10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5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59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6" presetClass="emph" presetSubtype="0" decel="10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1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75" dur="2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decel="10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7" dur="250" fill="hold"/>
                                        <p:tgtEl>
                                          <p:spTgt spid="19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"/>
                            </p:stCondLst>
                            <p:childTnLst>
                              <p:par>
                                <p:cTn id="7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1" grpId="2" animBg="1"/>
      <p:bldP spid="13" grpId="0" animBg="1"/>
      <p:bldP spid="10" grpId="0" animBg="1"/>
      <p:bldP spid="10" grpId="1" animBg="1"/>
      <p:bldP spid="10" grpId="2" animBg="1"/>
      <p:bldP spid="14" grpId="0" animBg="1"/>
      <p:bldP spid="15" grpId="0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9" grpId="0" animBg="1"/>
      <p:bldP spid="19" grpId="1" animBg="1"/>
      <p:bldP spid="19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smtClean="0"/>
              <a:t>principes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7816526" y="3025652"/>
            <a:ext cx="40899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>
                <a:solidFill>
                  <a:srgbClr val="002060"/>
                </a:solidFill>
              </a:rPr>
              <a:t>Indépendant de l’éditeur</a:t>
            </a:r>
          </a:p>
        </p:txBody>
      </p:sp>
      <p:sp>
        <p:nvSpPr>
          <p:cNvPr id="7" name="Rectangle 6"/>
          <p:cNvSpPr/>
          <p:nvPr/>
        </p:nvSpPr>
        <p:spPr>
          <a:xfrm>
            <a:off x="1961121" y="4160919"/>
            <a:ext cx="308879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>
                <a:solidFill>
                  <a:srgbClr val="002060"/>
                </a:solidFill>
              </a:rPr>
              <a:t>Open Source </a:t>
            </a:r>
            <a:br>
              <a:rPr lang="fr-FR" sz="2800" dirty="0" smtClean="0">
                <a:solidFill>
                  <a:srgbClr val="002060"/>
                </a:solidFill>
              </a:rPr>
            </a:br>
            <a:r>
              <a:rPr lang="fr-FR" sz="2800" dirty="0" smtClean="0">
                <a:solidFill>
                  <a:srgbClr val="002060"/>
                </a:solidFill>
              </a:rPr>
              <a:t>avec contributions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54278" y="4410388"/>
            <a:ext cx="2534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Cross-Platform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94824" y="2829674"/>
            <a:ext cx="906342" cy="867556"/>
            <a:chOff x="2199148" y="3390553"/>
            <a:chExt cx="609600" cy="594360"/>
          </a:xfrm>
        </p:grpSpPr>
        <p:sp>
          <p:nvSpPr>
            <p:cNvPr id="10" name="Oval 9"/>
            <p:cNvSpPr/>
            <p:nvPr/>
          </p:nvSpPr>
          <p:spPr bwMode="auto">
            <a:xfrm>
              <a:off x="2199148" y="3390553"/>
              <a:ext cx="609600" cy="594360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800" dirty="0" err="1" smtClean="0">
                <a:solidFill>
                  <a:srgbClr val="00206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Freeform 110"/>
            <p:cNvSpPr>
              <a:spLocks noEditPoints="1"/>
            </p:cNvSpPr>
            <p:nvPr/>
          </p:nvSpPr>
          <p:spPr bwMode="black">
            <a:xfrm>
              <a:off x="2413059" y="3555351"/>
              <a:ext cx="255468" cy="257688"/>
            </a:xfrm>
            <a:custGeom>
              <a:avLst/>
              <a:gdLst>
                <a:gd name="T0" fmla="*/ 9 w 70"/>
                <a:gd name="T1" fmla="*/ 68 h 70"/>
                <a:gd name="T2" fmla="*/ 10 w 70"/>
                <a:gd name="T3" fmla="*/ 66 h 70"/>
                <a:gd name="T4" fmla="*/ 4 w 70"/>
                <a:gd name="T5" fmla="*/ 60 h 70"/>
                <a:gd name="T6" fmla="*/ 2 w 70"/>
                <a:gd name="T7" fmla="*/ 61 h 70"/>
                <a:gd name="T8" fmla="*/ 0 w 70"/>
                <a:gd name="T9" fmla="*/ 68 h 70"/>
                <a:gd name="T10" fmla="*/ 2 w 70"/>
                <a:gd name="T11" fmla="*/ 70 h 70"/>
                <a:gd name="T12" fmla="*/ 9 w 70"/>
                <a:gd name="T13" fmla="*/ 68 h 70"/>
                <a:gd name="T14" fmla="*/ 64 w 70"/>
                <a:gd name="T15" fmla="*/ 6 h 70"/>
                <a:gd name="T16" fmla="*/ 52 w 70"/>
                <a:gd name="T17" fmla="*/ 4 h 70"/>
                <a:gd name="T18" fmla="*/ 49 w 70"/>
                <a:gd name="T19" fmla="*/ 7 h 70"/>
                <a:gd name="T20" fmla="*/ 49 w 70"/>
                <a:gd name="T21" fmla="*/ 11 h 70"/>
                <a:gd name="T22" fmla="*/ 60 w 70"/>
                <a:gd name="T23" fmla="*/ 21 h 70"/>
                <a:gd name="T24" fmla="*/ 63 w 70"/>
                <a:gd name="T25" fmla="*/ 21 h 70"/>
                <a:gd name="T26" fmla="*/ 66 w 70"/>
                <a:gd name="T27" fmla="*/ 18 h 70"/>
                <a:gd name="T28" fmla="*/ 64 w 70"/>
                <a:gd name="T29" fmla="*/ 6 h 70"/>
                <a:gd name="T30" fmla="*/ 22 w 70"/>
                <a:gd name="T31" fmla="*/ 62 h 70"/>
                <a:gd name="T32" fmla="*/ 19 w 70"/>
                <a:gd name="T33" fmla="*/ 62 h 70"/>
                <a:gd name="T34" fmla="*/ 8 w 70"/>
                <a:gd name="T35" fmla="*/ 51 h 70"/>
                <a:gd name="T36" fmla="*/ 8 w 70"/>
                <a:gd name="T37" fmla="*/ 48 h 70"/>
                <a:gd name="T38" fmla="*/ 42 w 70"/>
                <a:gd name="T39" fmla="*/ 14 h 70"/>
                <a:gd name="T40" fmla="*/ 45 w 70"/>
                <a:gd name="T41" fmla="*/ 14 h 70"/>
                <a:gd name="T42" fmla="*/ 56 w 70"/>
                <a:gd name="T43" fmla="*/ 25 h 70"/>
                <a:gd name="T44" fmla="*/ 56 w 70"/>
                <a:gd name="T45" fmla="*/ 28 h 70"/>
                <a:gd name="T46" fmla="*/ 22 w 70"/>
                <a:gd name="T47" fmla="*/ 6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" h="70">
                  <a:moveTo>
                    <a:pt x="9" y="68"/>
                  </a:moveTo>
                  <a:cubicBezTo>
                    <a:pt x="10" y="67"/>
                    <a:pt x="11" y="67"/>
                    <a:pt x="10" y="66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59"/>
                    <a:pt x="3" y="60"/>
                    <a:pt x="2" y="61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9"/>
                    <a:pt x="1" y="70"/>
                    <a:pt x="2" y="70"/>
                  </a:cubicBezTo>
                  <a:lnTo>
                    <a:pt x="9" y="68"/>
                  </a:lnTo>
                  <a:close/>
                  <a:moveTo>
                    <a:pt x="64" y="6"/>
                  </a:moveTo>
                  <a:cubicBezTo>
                    <a:pt x="58" y="0"/>
                    <a:pt x="52" y="4"/>
                    <a:pt x="52" y="4"/>
                  </a:cubicBezTo>
                  <a:cubicBezTo>
                    <a:pt x="51" y="5"/>
                    <a:pt x="50" y="6"/>
                    <a:pt x="49" y="7"/>
                  </a:cubicBezTo>
                  <a:cubicBezTo>
                    <a:pt x="48" y="8"/>
                    <a:pt x="48" y="10"/>
                    <a:pt x="49" y="11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60" y="22"/>
                    <a:pt x="62" y="22"/>
                    <a:pt x="63" y="21"/>
                  </a:cubicBezTo>
                  <a:cubicBezTo>
                    <a:pt x="64" y="20"/>
                    <a:pt x="65" y="19"/>
                    <a:pt x="66" y="18"/>
                  </a:cubicBezTo>
                  <a:cubicBezTo>
                    <a:pt x="66" y="18"/>
                    <a:pt x="70" y="12"/>
                    <a:pt x="64" y="6"/>
                  </a:cubicBezTo>
                  <a:moveTo>
                    <a:pt x="22" y="62"/>
                  </a:moveTo>
                  <a:cubicBezTo>
                    <a:pt x="21" y="63"/>
                    <a:pt x="20" y="63"/>
                    <a:pt x="19" y="62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7" y="51"/>
                    <a:pt x="7" y="49"/>
                    <a:pt x="8" y="48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3" y="13"/>
                    <a:pt x="44" y="13"/>
                    <a:pt x="45" y="14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7" y="26"/>
                    <a:pt x="57" y="27"/>
                    <a:pt x="56" y="28"/>
                  </a:cubicBezTo>
                  <a:lnTo>
                    <a:pt x="22" y="62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rgbClr val="00206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40880" y="4209054"/>
            <a:ext cx="906342" cy="867556"/>
            <a:chOff x="2203935" y="5009693"/>
            <a:chExt cx="609600" cy="594360"/>
          </a:xfrm>
        </p:grpSpPr>
        <p:sp>
          <p:nvSpPr>
            <p:cNvPr id="13" name="Oval 12"/>
            <p:cNvSpPr/>
            <p:nvPr/>
          </p:nvSpPr>
          <p:spPr bwMode="auto">
            <a:xfrm>
              <a:off x="2203935" y="5009693"/>
              <a:ext cx="609600" cy="594360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800" dirty="0" err="1" smtClean="0">
                <a:solidFill>
                  <a:srgbClr val="00206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56866" y="5140354"/>
              <a:ext cx="500486" cy="31628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2060"/>
                  </a:solidFill>
                </a:rPr>
                <a:t>OSS</a:t>
              </a:r>
              <a:endParaRPr lang="en-US" sz="2400" dirty="0">
                <a:solidFill>
                  <a:srgbClr val="002060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880015" y="3006602"/>
            <a:ext cx="2138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Cloud-ready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54278" y="1553046"/>
            <a:ext cx="425084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>
                <a:solidFill>
                  <a:srgbClr val="002060"/>
                </a:solidFill>
              </a:rPr>
              <a:t>Cycles de développement</a:t>
            </a:r>
          </a:p>
          <a:p>
            <a:r>
              <a:rPr lang="fr-FR" sz="2800" dirty="0" smtClean="0">
                <a:solidFill>
                  <a:srgbClr val="002060"/>
                </a:solidFill>
              </a:rPr>
              <a:t>optimisés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97478" y="1768780"/>
            <a:ext cx="37288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>
                <a:solidFill>
                  <a:srgbClr val="002060"/>
                </a:solidFill>
              </a:rPr>
              <a:t>Totalement modulaire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795969" y="1599861"/>
            <a:ext cx="888298" cy="850284"/>
            <a:chOff x="1785636" y="1768035"/>
            <a:chExt cx="609600" cy="594360"/>
          </a:xfrm>
        </p:grpSpPr>
        <p:sp>
          <p:nvSpPr>
            <p:cNvPr id="19" name="Oval 18"/>
            <p:cNvSpPr/>
            <p:nvPr/>
          </p:nvSpPr>
          <p:spPr bwMode="auto">
            <a:xfrm>
              <a:off x="1785636" y="1768035"/>
              <a:ext cx="609600" cy="594360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800" dirty="0" err="1" smtClean="0">
                <a:solidFill>
                  <a:srgbClr val="00206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Freeform 58"/>
            <p:cNvSpPr>
              <a:spLocks noEditPoints="1"/>
            </p:cNvSpPr>
            <p:nvPr/>
          </p:nvSpPr>
          <p:spPr bwMode="black">
            <a:xfrm>
              <a:off x="1944132" y="1871523"/>
              <a:ext cx="292608" cy="384736"/>
            </a:xfrm>
            <a:custGeom>
              <a:avLst/>
              <a:gdLst>
                <a:gd name="T0" fmla="*/ 181 w 182"/>
                <a:gd name="T1" fmla="*/ 65 h 195"/>
                <a:gd name="T2" fmla="*/ 88 w 182"/>
                <a:gd name="T3" fmla="*/ 0 h 195"/>
                <a:gd name="T4" fmla="*/ 88 w 182"/>
                <a:gd name="T5" fmla="*/ 40 h 195"/>
                <a:gd name="T6" fmla="*/ 1 w 182"/>
                <a:gd name="T7" fmla="*/ 40 h 195"/>
                <a:gd name="T8" fmla="*/ 1 w 182"/>
                <a:gd name="T9" fmla="*/ 89 h 195"/>
                <a:gd name="T10" fmla="*/ 57 w 182"/>
                <a:gd name="T11" fmla="*/ 89 h 195"/>
                <a:gd name="T12" fmla="*/ 88 w 182"/>
                <a:gd name="T13" fmla="*/ 68 h 195"/>
                <a:gd name="T14" fmla="*/ 88 w 182"/>
                <a:gd name="T15" fmla="*/ 130 h 195"/>
                <a:gd name="T16" fmla="*/ 181 w 182"/>
                <a:gd name="T17" fmla="*/ 65 h 195"/>
                <a:gd name="T18" fmla="*/ 19 w 182"/>
                <a:gd name="T19" fmla="*/ 127 h 195"/>
                <a:gd name="T20" fmla="*/ 88 w 182"/>
                <a:gd name="T21" fmla="*/ 172 h 195"/>
                <a:gd name="T22" fmla="*/ 88 w 182"/>
                <a:gd name="T23" fmla="*/ 142 h 195"/>
                <a:gd name="T24" fmla="*/ 178 w 182"/>
                <a:gd name="T25" fmla="*/ 142 h 195"/>
                <a:gd name="T26" fmla="*/ 178 w 182"/>
                <a:gd name="T27" fmla="*/ 153 h 195"/>
                <a:gd name="T28" fmla="*/ 100 w 182"/>
                <a:gd name="T29" fmla="*/ 153 h 195"/>
                <a:gd name="T30" fmla="*/ 100 w 182"/>
                <a:gd name="T31" fmla="*/ 195 h 195"/>
                <a:gd name="T32" fmla="*/ 0 w 182"/>
                <a:gd name="T33" fmla="*/ 127 h 195"/>
                <a:gd name="T34" fmla="*/ 19 w 182"/>
                <a:gd name="T35" fmla="*/ 12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2" h="195">
                  <a:moveTo>
                    <a:pt x="181" y="65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8" y="130"/>
                    <a:pt x="88" y="130"/>
                    <a:pt x="88" y="130"/>
                  </a:cubicBezTo>
                  <a:cubicBezTo>
                    <a:pt x="181" y="65"/>
                    <a:pt x="181" y="65"/>
                    <a:pt x="181" y="65"/>
                  </a:cubicBezTo>
                  <a:close/>
                  <a:moveTo>
                    <a:pt x="19" y="127"/>
                  </a:moveTo>
                  <a:cubicBezTo>
                    <a:pt x="88" y="172"/>
                    <a:pt x="88" y="172"/>
                    <a:pt x="88" y="172"/>
                  </a:cubicBezTo>
                  <a:cubicBezTo>
                    <a:pt x="88" y="142"/>
                    <a:pt x="88" y="142"/>
                    <a:pt x="88" y="142"/>
                  </a:cubicBezTo>
                  <a:cubicBezTo>
                    <a:pt x="178" y="142"/>
                    <a:pt x="178" y="142"/>
                    <a:pt x="178" y="142"/>
                  </a:cubicBezTo>
                  <a:cubicBezTo>
                    <a:pt x="182" y="142"/>
                    <a:pt x="182" y="153"/>
                    <a:pt x="178" y="153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95"/>
                    <a:pt x="100" y="195"/>
                    <a:pt x="100" y="195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9" y="127"/>
                    <a:pt x="19" y="127"/>
                    <a:pt x="19" y="127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51466" y="1612827"/>
            <a:ext cx="888298" cy="850284"/>
            <a:chOff x="1795746" y="3978504"/>
            <a:chExt cx="609600" cy="594360"/>
          </a:xfrm>
        </p:grpSpPr>
        <p:sp>
          <p:nvSpPr>
            <p:cNvPr id="22" name="Oval 21"/>
            <p:cNvSpPr/>
            <p:nvPr/>
          </p:nvSpPr>
          <p:spPr bwMode="auto">
            <a:xfrm>
              <a:off x="1795746" y="3978504"/>
              <a:ext cx="609600" cy="594360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800" dirty="0" err="1" smtClean="0">
                <a:solidFill>
                  <a:srgbClr val="00206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black">
            <a:xfrm>
              <a:off x="1894192" y="4082378"/>
              <a:ext cx="414835" cy="386612"/>
            </a:xfrm>
            <a:custGeom>
              <a:avLst/>
              <a:gdLst>
                <a:gd name="T0" fmla="*/ 226 w 300"/>
                <a:gd name="T1" fmla="*/ 193 h 300"/>
                <a:gd name="T2" fmla="*/ 233 w 300"/>
                <a:gd name="T3" fmla="*/ 157 h 300"/>
                <a:gd name="T4" fmla="*/ 233 w 300"/>
                <a:gd name="T5" fmla="*/ 128 h 300"/>
                <a:gd name="T6" fmla="*/ 142 w 300"/>
                <a:gd name="T7" fmla="*/ 51 h 300"/>
                <a:gd name="T8" fmla="*/ 52 w 300"/>
                <a:gd name="T9" fmla="*/ 128 h 300"/>
                <a:gd name="T10" fmla="*/ 52 w 300"/>
                <a:gd name="T11" fmla="*/ 157 h 300"/>
                <a:gd name="T12" fmla="*/ 142 w 300"/>
                <a:gd name="T13" fmla="*/ 234 h 300"/>
                <a:gd name="T14" fmla="*/ 183 w 300"/>
                <a:gd name="T15" fmla="*/ 224 h 300"/>
                <a:gd name="T16" fmla="*/ 193 w 300"/>
                <a:gd name="T17" fmla="*/ 226 h 300"/>
                <a:gd name="T18" fmla="*/ 270 w 300"/>
                <a:gd name="T19" fmla="*/ 300 h 300"/>
                <a:gd name="T20" fmla="*/ 298 w 300"/>
                <a:gd name="T21" fmla="*/ 275 h 300"/>
                <a:gd name="T22" fmla="*/ 206 w 300"/>
                <a:gd name="T23" fmla="*/ 157 h 300"/>
                <a:gd name="T24" fmla="*/ 142 w 300"/>
                <a:gd name="T25" fmla="*/ 208 h 300"/>
                <a:gd name="T26" fmla="*/ 78 w 300"/>
                <a:gd name="T27" fmla="*/ 157 h 300"/>
                <a:gd name="T28" fmla="*/ 78 w 300"/>
                <a:gd name="T29" fmla="*/ 128 h 300"/>
                <a:gd name="T30" fmla="*/ 142 w 300"/>
                <a:gd name="T31" fmla="*/ 77 h 300"/>
                <a:gd name="T32" fmla="*/ 206 w 300"/>
                <a:gd name="T33" fmla="*/ 128 h 300"/>
                <a:gd name="T34" fmla="*/ 206 w 300"/>
                <a:gd name="T35" fmla="*/ 157 h 300"/>
                <a:gd name="T36" fmla="*/ 197 w 300"/>
                <a:gd name="T37" fmla="*/ 142 h 300"/>
                <a:gd name="T38" fmla="*/ 156 w 300"/>
                <a:gd name="T39" fmla="*/ 157 h 300"/>
                <a:gd name="T40" fmla="*/ 142 w 300"/>
                <a:gd name="T41" fmla="*/ 197 h 300"/>
                <a:gd name="T42" fmla="*/ 128 w 300"/>
                <a:gd name="T43" fmla="*/ 157 h 300"/>
                <a:gd name="T44" fmla="*/ 87 w 300"/>
                <a:gd name="T45" fmla="*/ 142 h 300"/>
                <a:gd name="T46" fmla="*/ 128 w 300"/>
                <a:gd name="T47" fmla="*/ 128 h 300"/>
                <a:gd name="T48" fmla="*/ 142 w 300"/>
                <a:gd name="T49" fmla="*/ 88 h 300"/>
                <a:gd name="T50" fmla="*/ 156 w 300"/>
                <a:gd name="T51" fmla="*/ 128 h 300"/>
                <a:gd name="T52" fmla="*/ 142 w 300"/>
                <a:gd name="T53" fmla="*/ 40 h 300"/>
                <a:gd name="T54" fmla="*/ 128 w 300"/>
                <a:gd name="T55" fmla="*/ 0 h 300"/>
                <a:gd name="T56" fmla="*/ 156 w 300"/>
                <a:gd name="T57" fmla="*/ 41 h 300"/>
                <a:gd name="T58" fmla="*/ 40 w 300"/>
                <a:gd name="T59" fmla="*/ 142 h 300"/>
                <a:gd name="T60" fmla="*/ 0 w 300"/>
                <a:gd name="T61" fmla="*/ 157 h 300"/>
                <a:gd name="T62" fmla="*/ 41 w 300"/>
                <a:gd name="T63" fmla="*/ 128 h 300"/>
                <a:gd name="T64" fmla="*/ 142 w 300"/>
                <a:gd name="T65" fmla="*/ 245 h 300"/>
                <a:gd name="T66" fmla="*/ 156 w 300"/>
                <a:gd name="T67" fmla="*/ 285 h 300"/>
                <a:gd name="T68" fmla="*/ 128 w 300"/>
                <a:gd name="T69" fmla="*/ 244 h 300"/>
                <a:gd name="T70" fmla="*/ 245 w 300"/>
                <a:gd name="T71" fmla="*/ 142 h 300"/>
                <a:gd name="T72" fmla="*/ 285 w 300"/>
                <a:gd name="T73" fmla="*/ 128 h 300"/>
                <a:gd name="T74" fmla="*/ 243 w 300"/>
                <a:gd name="T75" fmla="*/ 15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0" h="300">
                  <a:moveTo>
                    <a:pt x="298" y="266"/>
                  </a:moveTo>
                  <a:cubicBezTo>
                    <a:pt x="226" y="193"/>
                    <a:pt x="226" y="193"/>
                    <a:pt x="226" y="193"/>
                  </a:cubicBezTo>
                  <a:cubicBezTo>
                    <a:pt x="223" y="191"/>
                    <a:pt x="222" y="186"/>
                    <a:pt x="224" y="183"/>
                  </a:cubicBezTo>
                  <a:cubicBezTo>
                    <a:pt x="228" y="175"/>
                    <a:pt x="231" y="166"/>
                    <a:pt x="233" y="157"/>
                  </a:cubicBezTo>
                  <a:cubicBezTo>
                    <a:pt x="233" y="152"/>
                    <a:pt x="234" y="147"/>
                    <a:pt x="234" y="142"/>
                  </a:cubicBezTo>
                  <a:cubicBezTo>
                    <a:pt x="234" y="138"/>
                    <a:pt x="233" y="133"/>
                    <a:pt x="233" y="128"/>
                  </a:cubicBezTo>
                  <a:cubicBezTo>
                    <a:pt x="227" y="89"/>
                    <a:pt x="196" y="58"/>
                    <a:pt x="156" y="52"/>
                  </a:cubicBezTo>
                  <a:cubicBezTo>
                    <a:pt x="152" y="51"/>
                    <a:pt x="147" y="51"/>
                    <a:pt x="142" y="51"/>
                  </a:cubicBezTo>
                  <a:cubicBezTo>
                    <a:pt x="137" y="51"/>
                    <a:pt x="133" y="51"/>
                    <a:pt x="128" y="52"/>
                  </a:cubicBezTo>
                  <a:cubicBezTo>
                    <a:pt x="89" y="58"/>
                    <a:pt x="58" y="89"/>
                    <a:pt x="52" y="128"/>
                  </a:cubicBezTo>
                  <a:cubicBezTo>
                    <a:pt x="51" y="133"/>
                    <a:pt x="51" y="138"/>
                    <a:pt x="51" y="142"/>
                  </a:cubicBezTo>
                  <a:cubicBezTo>
                    <a:pt x="51" y="147"/>
                    <a:pt x="51" y="152"/>
                    <a:pt x="52" y="157"/>
                  </a:cubicBezTo>
                  <a:cubicBezTo>
                    <a:pt x="58" y="196"/>
                    <a:pt x="89" y="227"/>
                    <a:pt x="128" y="233"/>
                  </a:cubicBezTo>
                  <a:cubicBezTo>
                    <a:pt x="133" y="234"/>
                    <a:pt x="137" y="234"/>
                    <a:pt x="142" y="234"/>
                  </a:cubicBezTo>
                  <a:cubicBezTo>
                    <a:pt x="147" y="234"/>
                    <a:pt x="152" y="234"/>
                    <a:pt x="156" y="233"/>
                  </a:cubicBezTo>
                  <a:cubicBezTo>
                    <a:pt x="166" y="231"/>
                    <a:pt x="175" y="228"/>
                    <a:pt x="183" y="224"/>
                  </a:cubicBezTo>
                  <a:cubicBezTo>
                    <a:pt x="184" y="224"/>
                    <a:pt x="185" y="223"/>
                    <a:pt x="187" y="223"/>
                  </a:cubicBezTo>
                  <a:cubicBezTo>
                    <a:pt x="189" y="223"/>
                    <a:pt x="192" y="224"/>
                    <a:pt x="193" y="226"/>
                  </a:cubicBezTo>
                  <a:cubicBezTo>
                    <a:pt x="265" y="298"/>
                    <a:pt x="265" y="298"/>
                    <a:pt x="265" y="298"/>
                  </a:cubicBezTo>
                  <a:cubicBezTo>
                    <a:pt x="267" y="299"/>
                    <a:pt x="268" y="300"/>
                    <a:pt x="270" y="300"/>
                  </a:cubicBezTo>
                  <a:cubicBezTo>
                    <a:pt x="272" y="300"/>
                    <a:pt x="273" y="299"/>
                    <a:pt x="275" y="298"/>
                  </a:cubicBezTo>
                  <a:cubicBezTo>
                    <a:pt x="298" y="275"/>
                    <a:pt x="298" y="275"/>
                    <a:pt x="298" y="275"/>
                  </a:cubicBezTo>
                  <a:cubicBezTo>
                    <a:pt x="300" y="272"/>
                    <a:pt x="300" y="268"/>
                    <a:pt x="298" y="266"/>
                  </a:cubicBezTo>
                  <a:close/>
                  <a:moveTo>
                    <a:pt x="206" y="157"/>
                  </a:moveTo>
                  <a:cubicBezTo>
                    <a:pt x="201" y="181"/>
                    <a:pt x="181" y="201"/>
                    <a:pt x="156" y="206"/>
                  </a:cubicBezTo>
                  <a:cubicBezTo>
                    <a:pt x="152" y="207"/>
                    <a:pt x="147" y="208"/>
                    <a:pt x="142" y="208"/>
                  </a:cubicBezTo>
                  <a:cubicBezTo>
                    <a:pt x="137" y="208"/>
                    <a:pt x="133" y="207"/>
                    <a:pt x="128" y="206"/>
                  </a:cubicBezTo>
                  <a:cubicBezTo>
                    <a:pt x="103" y="201"/>
                    <a:pt x="84" y="181"/>
                    <a:pt x="78" y="157"/>
                  </a:cubicBezTo>
                  <a:cubicBezTo>
                    <a:pt x="77" y="152"/>
                    <a:pt x="77" y="147"/>
                    <a:pt x="77" y="142"/>
                  </a:cubicBezTo>
                  <a:cubicBezTo>
                    <a:pt x="77" y="138"/>
                    <a:pt x="77" y="133"/>
                    <a:pt x="78" y="128"/>
                  </a:cubicBezTo>
                  <a:cubicBezTo>
                    <a:pt x="84" y="103"/>
                    <a:pt x="103" y="84"/>
                    <a:pt x="128" y="79"/>
                  </a:cubicBezTo>
                  <a:cubicBezTo>
                    <a:pt x="133" y="78"/>
                    <a:pt x="137" y="77"/>
                    <a:pt x="142" y="77"/>
                  </a:cubicBezTo>
                  <a:cubicBezTo>
                    <a:pt x="147" y="77"/>
                    <a:pt x="152" y="78"/>
                    <a:pt x="156" y="79"/>
                  </a:cubicBezTo>
                  <a:cubicBezTo>
                    <a:pt x="181" y="84"/>
                    <a:pt x="201" y="103"/>
                    <a:pt x="206" y="128"/>
                  </a:cubicBezTo>
                  <a:cubicBezTo>
                    <a:pt x="207" y="133"/>
                    <a:pt x="208" y="138"/>
                    <a:pt x="208" y="142"/>
                  </a:cubicBezTo>
                  <a:cubicBezTo>
                    <a:pt x="208" y="147"/>
                    <a:pt x="207" y="152"/>
                    <a:pt x="206" y="157"/>
                  </a:cubicBezTo>
                  <a:close/>
                  <a:moveTo>
                    <a:pt x="195" y="128"/>
                  </a:moveTo>
                  <a:cubicBezTo>
                    <a:pt x="196" y="133"/>
                    <a:pt x="197" y="138"/>
                    <a:pt x="197" y="142"/>
                  </a:cubicBezTo>
                  <a:cubicBezTo>
                    <a:pt x="197" y="147"/>
                    <a:pt x="196" y="152"/>
                    <a:pt x="195" y="157"/>
                  </a:cubicBezTo>
                  <a:cubicBezTo>
                    <a:pt x="156" y="157"/>
                    <a:pt x="156" y="157"/>
                    <a:pt x="156" y="157"/>
                  </a:cubicBezTo>
                  <a:cubicBezTo>
                    <a:pt x="156" y="195"/>
                    <a:pt x="156" y="195"/>
                    <a:pt x="156" y="195"/>
                  </a:cubicBezTo>
                  <a:cubicBezTo>
                    <a:pt x="152" y="197"/>
                    <a:pt x="147" y="197"/>
                    <a:pt x="142" y="197"/>
                  </a:cubicBezTo>
                  <a:cubicBezTo>
                    <a:pt x="137" y="197"/>
                    <a:pt x="133" y="197"/>
                    <a:pt x="128" y="195"/>
                  </a:cubicBezTo>
                  <a:cubicBezTo>
                    <a:pt x="128" y="157"/>
                    <a:pt x="128" y="157"/>
                    <a:pt x="128" y="157"/>
                  </a:cubicBezTo>
                  <a:cubicBezTo>
                    <a:pt x="89" y="157"/>
                    <a:pt x="89" y="157"/>
                    <a:pt x="89" y="157"/>
                  </a:cubicBezTo>
                  <a:cubicBezTo>
                    <a:pt x="88" y="152"/>
                    <a:pt x="87" y="147"/>
                    <a:pt x="87" y="142"/>
                  </a:cubicBezTo>
                  <a:cubicBezTo>
                    <a:pt x="87" y="138"/>
                    <a:pt x="88" y="133"/>
                    <a:pt x="89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90"/>
                    <a:pt x="128" y="90"/>
                    <a:pt x="128" y="90"/>
                  </a:cubicBezTo>
                  <a:cubicBezTo>
                    <a:pt x="133" y="88"/>
                    <a:pt x="137" y="88"/>
                    <a:pt x="142" y="88"/>
                  </a:cubicBezTo>
                  <a:cubicBezTo>
                    <a:pt x="147" y="88"/>
                    <a:pt x="152" y="88"/>
                    <a:pt x="156" y="90"/>
                  </a:cubicBezTo>
                  <a:cubicBezTo>
                    <a:pt x="156" y="128"/>
                    <a:pt x="156" y="128"/>
                    <a:pt x="156" y="128"/>
                  </a:cubicBezTo>
                  <a:lnTo>
                    <a:pt x="195" y="128"/>
                  </a:lnTo>
                  <a:close/>
                  <a:moveTo>
                    <a:pt x="142" y="40"/>
                  </a:moveTo>
                  <a:cubicBezTo>
                    <a:pt x="137" y="40"/>
                    <a:pt x="133" y="41"/>
                    <a:pt x="128" y="41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41"/>
                    <a:pt x="156" y="41"/>
                    <a:pt x="156" y="41"/>
                  </a:cubicBezTo>
                  <a:cubicBezTo>
                    <a:pt x="152" y="41"/>
                    <a:pt x="147" y="40"/>
                    <a:pt x="142" y="40"/>
                  </a:cubicBezTo>
                  <a:close/>
                  <a:moveTo>
                    <a:pt x="40" y="142"/>
                  </a:moveTo>
                  <a:cubicBezTo>
                    <a:pt x="40" y="147"/>
                    <a:pt x="40" y="152"/>
                    <a:pt x="41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1" y="128"/>
                    <a:pt x="41" y="128"/>
                    <a:pt x="41" y="128"/>
                  </a:cubicBezTo>
                  <a:cubicBezTo>
                    <a:pt x="40" y="133"/>
                    <a:pt x="40" y="138"/>
                    <a:pt x="40" y="142"/>
                  </a:cubicBezTo>
                  <a:close/>
                  <a:moveTo>
                    <a:pt x="142" y="245"/>
                  </a:moveTo>
                  <a:cubicBezTo>
                    <a:pt x="147" y="245"/>
                    <a:pt x="152" y="244"/>
                    <a:pt x="156" y="244"/>
                  </a:cubicBezTo>
                  <a:cubicBezTo>
                    <a:pt x="156" y="285"/>
                    <a:pt x="156" y="285"/>
                    <a:pt x="156" y="285"/>
                  </a:cubicBezTo>
                  <a:cubicBezTo>
                    <a:pt x="128" y="285"/>
                    <a:pt x="128" y="285"/>
                    <a:pt x="128" y="285"/>
                  </a:cubicBezTo>
                  <a:cubicBezTo>
                    <a:pt x="128" y="244"/>
                    <a:pt x="128" y="244"/>
                    <a:pt x="128" y="244"/>
                  </a:cubicBezTo>
                  <a:cubicBezTo>
                    <a:pt x="133" y="244"/>
                    <a:pt x="137" y="245"/>
                    <a:pt x="142" y="245"/>
                  </a:cubicBezTo>
                  <a:close/>
                  <a:moveTo>
                    <a:pt x="245" y="142"/>
                  </a:moveTo>
                  <a:cubicBezTo>
                    <a:pt x="245" y="138"/>
                    <a:pt x="244" y="133"/>
                    <a:pt x="243" y="128"/>
                  </a:cubicBezTo>
                  <a:cubicBezTo>
                    <a:pt x="285" y="128"/>
                    <a:pt x="285" y="128"/>
                    <a:pt x="285" y="128"/>
                  </a:cubicBezTo>
                  <a:cubicBezTo>
                    <a:pt x="285" y="157"/>
                    <a:pt x="285" y="157"/>
                    <a:pt x="285" y="157"/>
                  </a:cubicBezTo>
                  <a:cubicBezTo>
                    <a:pt x="243" y="157"/>
                    <a:pt x="243" y="157"/>
                    <a:pt x="243" y="157"/>
                  </a:cubicBezTo>
                  <a:cubicBezTo>
                    <a:pt x="244" y="152"/>
                    <a:pt x="245" y="147"/>
                    <a:pt x="245" y="14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</p:grpSp>
      <p:sp>
        <p:nvSpPr>
          <p:cNvPr id="24" name="Freeform 35"/>
          <p:cNvSpPr>
            <a:spLocks/>
          </p:cNvSpPr>
          <p:nvPr/>
        </p:nvSpPr>
        <p:spPr bwMode="black">
          <a:xfrm>
            <a:off x="4940154" y="5606606"/>
            <a:ext cx="558982" cy="513267"/>
          </a:xfrm>
          <a:custGeom>
            <a:avLst/>
            <a:gdLst>
              <a:gd name="T0" fmla="*/ 120 w 191"/>
              <a:gd name="T1" fmla="*/ 32 h 197"/>
              <a:gd name="T2" fmla="*/ 83 w 191"/>
              <a:gd name="T3" fmla="*/ 3 h 197"/>
              <a:gd name="T4" fmla="*/ 47 w 191"/>
              <a:gd name="T5" fmla="*/ 5 h 197"/>
              <a:gd name="T6" fmla="*/ 44 w 191"/>
              <a:gd name="T7" fmla="*/ 27 h 197"/>
              <a:gd name="T8" fmla="*/ 40 w 191"/>
              <a:gd name="T9" fmla="*/ 29 h 197"/>
              <a:gd name="T10" fmla="*/ 40 w 191"/>
              <a:gd name="T11" fmla="*/ 33 h 197"/>
              <a:gd name="T12" fmla="*/ 45 w 191"/>
              <a:gd name="T13" fmla="*/ 40 h 197"/>
              <a:gd name="T14" fmla="*/ 88 w 191"/>
              <a:gd name="T15" fmla="*/ 44 h 197"/>
              <a:gd name="T16" fmla="*/ 118 w 191"/>
              <a:gd name="T17" fmla="*/ 113 h 197"/>
              <a:gd name="T18" fmla="*/ 144 w 191"/>
              <a:gd name="T19" fmla="*/ 129 h 197"/>
              <a:gd name="T20" fmla="*/ 112 w 191"/>
              <a:gd name="T21" fmla="*/ 109 h 197"/>
              <a:gd name="T22" fmla="*/ 65 w 191"/>
              <a:gd name="T23" fmla="*/ 115 h 197"/>
              <a:gd name="T24" fmla="*/ 0 w 191"/>
              <a:gd name="T25" fmla="*/ 116 h 197"/>
              <a:gd name="T26" fmla="*/ 26 w 191"/>
              <a:gd name="T27" fmla="*/ 174 h 197"/>
              <a:gd name="T28" fmla="*/ 61 w 191"/>
              <a:gd name="T29" fmla="*/ 136 h 197"/>
              <a:gd name="T30" fmla="*/ 57 w 191"/>
              <a:gd name="T31" fmla="*/ 148 h 197"/>
              <a:gd name="T32" fmla="*/ 126 w 191"/>
              <a:gd name="T33" fmla="*/ 140 h 197"/>
              <a:gd name="T34" fmla="*/ 55 w 191"/>
              <a:gd name="T35" fmla="*/ 153 h 197"/>
              <a:gd name="T36" fmla="*/ 30 w 191"/>
              <a:gd name="T37" fmla="*/ 180 h 197"/>
              <a:gd name="T38" fmla="*/ 32 w 191"/>
              <a:gd name="T39" fmla="*/ 182 h 197"/>
              <a:gd name="T40" fmla="*/ 180 w 191"/>
              <a:gd name="T41" fmla="*/ 159 h 197"/>
              <a:gd name="T42" fmla="*/ 185 w 191"/>
              <a:gd name="T43" fmla="*/ 129 h 197"/>
              <a:gd name="T44" fmla="*/ 120 w 191"/>
              <a:gd name="T45" fmla="*/ 32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1" h="197">
                <a:moveTo>
                  <a:pt x="120" y="32"/>
                </a:moveTo>
                <a:cubicBezTo>
                  <a:pt x="112" y="23"/>
                  <a:pt x="99" y="9"/>
                  <a:pt x="83" y="3"/>
                </a:cubicBezTo>
                <a:cubicBezTo>
                  <a:pt x="72" y="0"/>
                  <a:pt x="47" y="5"/>
                  <a:pt x="47" y="5"/>
                </a:cubicBezTo>
                <a:cubicBezTo>
                  <a:pt x="44" y="27"/>
                  <a:pt x="44" y="27"/>
                  <a:pt x="44" y="27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33"/>
                  <a:pt x="40" y="33"/>
                  <a:pt x="40" y="33"/>
                </a:cubicBezTo>
                <a:cubicBezTo>
                  <a:pt x="40" y="33"/>
                  <a:pt x="40" y="37"/>
                  <a:pt x="45" y="40"/>
                </a:cubicBezTo>
                <a:cubicBezTo>
                  <a:pt x="50" y="42"/>
                  <a:pt x="73" y="53"/>
                  <a:pt x="88" y="44"/>
                </a:cubicBezTo>
                <a:cubicBezTo>
                  <a:pt x="118" y="60"/>
                  <a:pt x="105" y="91"/>
                  <a:pt x="118" y="113"/>
                </a:cubicBezTo>
                <a:cubicBezTo>
                  <a:pt x="123" y="120"/>
                  <a:pt x="131" y="127"/>
                  <a:pt x="144" y="129"/>
                </a:cubicBezTo>
                <a:cubicBezTo>
                  <a:pt x="144" y="129"/>
                  <a:pt x="115" y="131"/>
                  <a:pt x="112" y="109"/>
                </a:cubicBezTo>
                <a:cubicBezTo>
                  <a:pt x="101" y="104"/>
                  <a:pt x="82" y="99"/>
                  <a:pt x="65" y="115"/>
                </a:cubicBezTo>
                <a:cubicBezTo>
                  <a:pt x="51" y="100"/>
                  <a:pt x="14" y="100"/>
                  <a:pt x="0" y="116"/>
                </a:cubicBezTo>
                <a:cubicBezTo>
                  <a:pt x="6" y="141"/>
                  <a:pt x="18" y="163"/>
                  <a:pt x="26" y="174"/>
                </a:cubicBezTo>
                <a:cubicBezTo>
                  <a:pt x="52" y="156"/>
                  <a:pt x="61" y="136"/>
                  <a:pt x="61" y="136"/>
                </a:cubicBezTo>
                <a:cubicBezTo>
                  <a:pt x="60" y="140"/>
                  <a:pt x="59" y="144"/>
                  <a:pt x="57" y="148"/>
                </a:cubicBezTo>
                <a:cubicBezTo>
                  <a:pt x="103" y="167"/>
                  <a:pt x="126" y="140"/>
                  <a:pt x="126" y="140"/>
                </a:cubicBezTo>
                <a:cubicBezTo>
                  <a:pt x="107" y="171"/>
                  <a:pt x="63" y="157"/>
                  <a:pt x="55" y="153"/>
                </a:cubicBezTo>
                <a:cubicBezTo>
                  <a:pt x="48" y="166"/>
                  <a:pt x="38" y="175"/>
                  <a:pt x="30" y="180"/>
                </a:cubicBezTo>
                <a:cubicBezTo>
                  <a:pt x="32" y="181"/>
                  <a:pt x="32" y="182"/>
                  <a:pt x="32" y="182"/>
                </a:cubicBezTo>
                <a:cubicBezTo>
                  <a:pt x="88" y="197"/>
                  <a:pt x="154" y="177"/>
                  <a:pt x="180" y="159"/>
                </a:cubicBezTo>
                <a:cubicBezTo>
                  <a:pt x="191" y="151"/>
                  <a:pt x="188" y="138"/>
                  <a:pt x="185" y="129"/>
                </a:cubicBezTo>
                <a:cubicBezTo>
                  <a:pt x="172" y="91"/>
                  <a:pt x="134" y="49"/>
                  <a:pt x="120" y="32"/>
                </a:cubicBezTo>
                <a:close/>
              </a:path>
            </a:pathLst>
          </a:cu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rgbClr val="00206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745951" y="5610186"/>
            <a:ext cx="19552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>
                <a:solidFill>
                  <a:srgbClr val="002060"/>
                </a:solidFill>
              </a:rPr>
              <a:t>Performant</a:t>
            </a:r>
            <a:endParaRPr lang="fr-FR" sz="2800" dirty="0">
              <a:solidFill>
                <a:srgbClr val="002060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4766474" y="5438018"/>
            <a:ext cx="906342" cy="867556"/>
          </a:xfrm>
          <a:prstGeom prst="ellipse">
            <a:avLst/>
          </a:prstGeom>
          <a:noFill/>
          <a:ln w="381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dirty="0" err="1" smtClean="0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388" y="4325118"/>
            <a:ext cx="665468" cy="653258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 bwMode="auto">
          <a:xfrm>
            <a:off x="6794824" y="4238220"/>
            <a:ext cx="906342" cy="867556"/>
          </a:xfrm>
          <a:prstGeom prst="ellipse">
            <a:avLst/>
          </a:prstGeom>
          <a:noFill/>
          <a:ln w="381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dirty="0" err="1" smtClean="0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920" y="3078848"/>
            <a:ext cx="650669" cy="367507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 bwMode="auto">
          <a:xfrm>
            <a:off x="951466" y="2861155"/>
            <a:ext cx="888298" cy="850284"/>
          </a:xfrm>
          <a:prstGeom prst="ellipse">
            <a:avLst/>
          </a:prstGeom>
          <a:noFill/>
          <a:ln w="381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dirty="0" err="1" smtClean="0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8218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5" grpId="0"/>
      <p:bldP spid="16" grpId="0"/>
      <p:bldP spid="17" grpId="0"/>
      <p:bldP spid="24" grpId="0" animBg="1"/>
      <p:bldP spid="25" grpId="0"/>
      <p:bldP spid="26" grpId="0" animBg="1"/>
      <p:bldP spid="28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593860"/>
          </a:xfrm>
        </p:spPr>
        <p:txBody>
          <a:bodyPr/>
          <a:lstStyle/>
          <a:p>
            <a:r>
              <a:rPr lang="fr-FR" dirty="0"/>
              <a:t>ASP.NET 5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765389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 bwMode="auto">
          <a:xfrm>
            <a:off x="2542935" y="1786758"/>
            <a:ext cx="2328851" cy="430279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Web </a:t>
            </a:r>
            <a:r>
              <a:rPr lang="en-US" sz="20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Pages 2</a:t>
            </a:r>
            <a:endParaRPr lang="en-US" sz="20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562859" y="1786758"/>
            <a:ext cx="2344452" cy="4302792"/>
          </a:xfrm>
          <a:prstGeom prst="rect">
            <a:avLst/>
          </a:prstGeom>
          <a:solidFill>
            <a:srgbClr val="7FBA0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Web </a:t>
            </a:r>
            <a:r>
              <a:rPr lang="en-US" sz="20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API 2</a:t>
            </a:r>
            <a:endParaRPr lang="en-US" sz="20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Avant ASP.NET 5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ASP.NET 5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5052897" y="1786758"/>
            <a:ext cx="2330679" cy="4302792"/>
          </a:xfrm>
          <a:prstGeom prst="rect">
            <a:avLst/>
          </a:prstGeom>
          <a:solidFill>
            <a:srgbClr val="0072C6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MVC 5</a:t>
            </a:r>
            <a:endParaRPr lang="en-US" sz="20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722218" y="2324607"/>
            <a:ext cx="4482075" cy="448208"/>
          </a:xfrm>
          <a:prstGeom prst="rect">
            <a:avLst/>
          </a:prstGeom>
          <a:solidFill>
            <a:srgbClr val="50505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Razor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725875" y="2860925"/>
            <a:ext cx="1968457" cy="448208"/>
          </a:xfrm>
          <a:prstGeom prst="rect">
            <a:avLst/>
          </a:prstGeom>
          <a:solidFill>
            <a:srgbClr val="442359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HTML Helpers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235836" y="2860925"/>
            <a:ext cx="1968457" cy="448208"/>
          </a:xfrm>
          <a:prstGeom prst="rect">
            <a:avLst/>
          </a:prstGeom>
          <a:solidFill>
            <a:srgbClr val="00518E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HTML Helpers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234008" y="3397242"/>
            <a:ext cx="1968457" cy="448208"/>
          </a:xfrm>
          <a:prstGeom prst="rect">
            <a:avLst/>
          </a:prstGeom>
          <a:solidFill>
            <a:srgbClr val="00518E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Controllers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7743971" y="3395929"/>
            <a:ext cx="1968457" cy="448208"/>
          </a:xfrm>
          <a:prstGeom prst="rect">
            <a:avLst/>
          </a:prstGeom>
          <a:solidFill>
            <a:srgbClr val="258244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Controllers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234008" y="3932246"/>
            <a:ext cx="1968457" cy="448208"/>
          </a:xfrm>
          <a:prstGeom prst="rect">
            <a:avLst/>
          </a:prstGeom>
          <a:solidFill>
            <a:srgbClr val="00518E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Actions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7743971" y="3930933"/>
            <a:ext cx="1968457" cy="448208"/>
          </a:xfrm>
          <a:prstGeom prst="rect">
            <a:avLst/>
          </a:prstGeom>
          <a:solidFill>
            <a:srgbClr val="258244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Actions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5234008" y="4470095"/>
            <a:ext cx="1968457" cy="448208"/>
          </a:xfrm>
          <a:prstGeom prst="rect">
            <a:avLst/>
          </a:prstGeom>
          <a:solidFill>
            <a:srgbClr val="00518E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Filters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7743971" y="4468782"/>
            <a:ext cx="1968457" cy="448208"/>
          </a:xfrm>
          <a:prstGeom prst="rect">
            <a:avLst/>
          </a:prstGeom>
          <a:solidFill>
            <a:srgbClr val="258244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Filters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5234008" y="5005099"/>
            <a:ext cx="1968457" cy="448208"/>
          </a:xfrm>
          <a:prstGeom prst="rect">
            <a:avLst/>
          </a:prstGeom>
          <a:solidFill>
            <a:srgbClr val="00518E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Model binding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7743971" y="5003786"/>
            <a:ext cx="1968457" cy="448208"/>
          </a:xfrm>
          <a:prstGeom prst="rect">
            <a:avLst/>
          </a:prstGeom>
          <a:solidFill>
            <a:srgbClr val="258244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Model binding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234008" y="5538790"/>
            <a:ext cx="1968457" cy="448208"/>
          </a:xfrm>
          <a:prstGeom prst="rect">
            <a:avLst/>
          </a:prstGeom>
          <a:solidFill>
            <a:srgbClr val="00518E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67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Dependency Resolver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7743971" y="5537477"/>
            <a:ext cx="1968457" cy="448208"/>
          </a:xfrm>
          <a:prstGeom prst="rect">
            <a:avLst/>
          </a:prstGeom>
          <a:solidFill>
            <a:srgbClr val="258244">
              <a:lumMod val="50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7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67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Dependency Resolver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74638" y="904974"/>
            <a:ext cx="11888787" cy="443365"/>
          </a:xfrm>
        </p:spPr>
        <p:txBody>
          <a:bodyPr/>
          <a:lstStyle/>
          <a:p>
            <a:r>
              <a:rPr lang="fr-FR" dirty="0" smtClean="0"/>
              <a:t>Les Framework applicatifs modernes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457710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MSVID White and Purple">
      <a:dk1>
        <a:srgbClr val="505050"/>
      </a:dk1>
      <a:lt1>
        <a:srgbClr val="FFFFFF"/>
      </a:lt1>
      <a:dk2>
        <a:srgbClr val="5C2D91"/>
      </a:dk2>
      <a:lt2>
        <a:srgbClr val="E7DCF4"/>
      </a:lt2>
      <a:accent1>
        <a:srgbClr val="5C2D91"/>
      </a:accent1>
      <a:accent2>
        <a:srgbClr val="B4009E"/>
      </a:accent2>
      <a:accent3>
        <a:srgbClr val="32145A"/>
      </a:accent3>
      <a:accent4>
        <a:srgbClr val="0078D7"/>
      </a:accent4>
      <a:accent5>
        <a:srgbClr val="107C10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Techdays 2015.potx" id="{927978C5-0A74-4CF6-A016-C276384D08CB}" vid="{27EA675C-1438-40C5-892C-9271A9830D01}"/>
    </a:ext>
  </a:extLst>
</a:theme>
</file>

<file path=ppt/theme/theme2.xml><?xml version="1.0" encoding="utf-8"?>
<a:theme xmlns:a="http://schemas.openxmlformats.org/drawingml/2006/main" name="5-30688_Visual_Studio_2015_Template">
  <a:themeElements>
    <a:clrScheme name="VS 2015 2">
      <a:dk1>
        <a:srgbClr val="141414"/>
      </a:dk1>
      <a:lt1>
        <a:srgbClr val="FFFFFF"/>
      </a:lt1>
      <a:dk2>
        <a:srgbClr val="5C2D91"/>
      </a:dk2>
      <a:lt2>
        <a:srgbClr val="E6E6E6"/>
      </a:lt2>
      <a:accent1>
        <a:srgbClr val="0072C6"/>
      </a:accent1>
      <a:accent2>
        <a:srgbClr val="32145A"/>
      </a:accent2>
      <a:accent3>
        <a:srgbClr val="BAD80A"/>
      </a:accent3>
      <a:accent4>
        <a:srgbClr val="5C005C"/>
      </a:accent4>
      <a:accent5>
        <a:srgbClr val="B4009E"/>
      </a:accent5>
      <a:accent6>
        <a:srgbClr val="00188F"/>
      </a:accent6>
      <a:hlink>
        <a:srgbClr val="FFB900"/>
      </a:hlink>
      <a:folHlink>
        <a:srgbClr val="FFB900"/>
      </a:folHlink>
    </a:clrScheme>
    <a:fontScheme name="Custom 1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isual_Studio_2015_Template.potx" id="{EC59CB16-480C-4D3F-BA30-697B88BB06EB}" vid="{B42E3840-171E-4650-9643-23F6BC610EE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mpany Meeting 2011">
    <a:dk1>
      <a:srgbClr val="292929"/>
    </a:dk1>
    <a:lt1>
      <a:srgbClr val="FFFFFF"/>
    </a:lt1>
    <a:dk2>
      <a:srgbClr val="5F5F5F"/>
    </a:dk2>
    <a:lt2>
      <a:srgbClr val="DDDDDD"/>
    </a:lt2>
    <a:accent1>
      <a:srgbClr val="FFBE0E"/>
    </a:accent1>
    <a:accent2>
      <a:srgbClr val="000092"/>
    </a:accent2>
    <a:accent3>
      <a:srgbClr val="FF0097"/>
    </a:accent3>
    <a:accent4>
      <a:srgbClr val="8CC600"/>
    </a:accent4>
    <a:accent5>
      <a:srgbClr val="09AEEF"/>
    </a:accent5>
    <a:accent6>
      <a:srgbClr val="910091"/>
    </a:accent6>
    <a:hlink>
      <a:srgbClr val="3F3F9B"/>
    </a:hlink>
    <a:folHlink>
      <a:srgbClr val="3F3F9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FDE1AEFC2724EB5E89BA27808351C" ma:contentTypeVersion="6" ma:contentTypeDescription="Crée un document." ma:contentTypeScope="" ma:versionID="b4f0063db02e253dba8689faa7b36419">
  <xsd:schema xmlns:xsd="http://www.w3.org/2001/XMLSchema" xmlns:xs="http://www.w3.org/2001/XMLSchema" xmlns:p="http://schemas.microsoft.com/office/2006/metadata/properties" xmlns:ns1="http://schemas.microsoft.com/sharepoint/v3" xmlns:ns2="aa35d321-db2c-42ab-a621-b5e3f2de858c" xmlns:ns3="15f5cd63-612b-4fd9-b35a-ebb047f97e55" targetNamespace="http://schemas.microsoft.com/office/2006/metadata/properties" ma:root="true" ma:fieldsID="c650b695e43d43ed3e3c4adcd5fd87f3" ns1:_="" ns2:_="" ns3:_="">
    <xsd:import namespace="http://schemas.microsoft.com/sharepoint/v3"/>
    <xsd:import namespace="aa35d321-db2c-42ab-a621-b5e3f2de858c"/>
    <xsd:import namespace="15f5cd63-612b-4fd9-b35a-ebb047f97e5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_ShortcutUrl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Propriétés de la stratégie de conformité unifiée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Action d’interface utilisateur de la stratégie de conformité unifié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35d321-db2c-42ab-a621-b5e3f2de858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Partage du hachage d’indicateur" ma:internalName="SharingHintHash" ma:readOnly="true">
      <xsd:simpleType>
        <xsd:restriction base="dms:Text"/>
      </xsd:simpleType>
    </xsd:element>
    <xsd:element name="SharedWithDetails" ma:index="1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f5cd63-612b-4fd9-b35a-ebb047f97e55" elementFormDefault="qualified">
    <xsd:import namespace="http://schemas.microsoft.com/office/2006/documentManagement/types"/>
    <xsd:import namespace="http://schemas.microsoft.com/office/infopath/2007/PartnerControls"/>
    <xsd:element name="_ShortcutUrl" ma:index="11" nillable="true" ma:displayName="_ShortcutUrl" ma:hidden="true" ma:internalName="c000__Shortcut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a35d321-db2c-42ab-a621-b5e3f2de858c">
      <UserInfo>
        <DisplayName/>
        <AccountId xsi:nil="true"/>
        <AccountType/>
      </UserInfo>
    </SharedWithUsers>
    <SharingHintHash xmlns="aa35d321-db2c-42ab-a621-b5e3f2de858c">-690871027</SharingHintHash>
    <_ip_UnifiedCompliancePolicyUIAction xmlns="http://schemas.microsoft.com/sharepoint/v3" xsi:nil="true"/>
    <_ShortcutUrl xmlns="15f5cd63-612b-4fd9-b35a-ebb047f97e55">
      <Url xsi:nil="true"/>
      <Description xsi:nil="true"/>
    </_ShortcutUrl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62466AB-1673-419A-95C5-E93B7C53B922}"/>
</file>

<file path=customXml/itemProps2.xml><?xml version="1.0" encoding="utf-8"?>
<ds:datastoreItem xmlns:ds="http://schemas.openxmlformats.org/officeDocument/2006/customXml" ds:itemID="{758FDAC0-319D-4A54-8D8E-1D42CB1F8004}"/>
</file>

<file path=customXml/itemProps3.xml><?xml version="1.0" encoding="utf-8"?>
<ds:datastoreItem xmlns:ds="http://schemas.openxmlformats.org/officeDocument/2006/customXml" ds:itemID="{F990F116-B58F-4255-B05B-DA3808E0E5C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2530</TotalTime>
  <Words>1749</Words>
  <Application>Microsoft Office PowerPoint</Application>
  <PresentationFormat>Custom</PresentationFormat>
  <Paragraphs>335</Paragraphs>
  <Slides>22</Slides>
  <Notes>13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Segoe Pro Display Light</vt:lpstr>
      <vt:lpstr>Segoe UI</vt:lpstr>
      <vt:lpstr>Segoe UI Black</vt:lpstr>
      <vt:lpstr>Segoe UI Light</vt:lpstr>
      <vt:lpstr>Segoe UI Semilight</vt:lpstr>
      <vt:lpstr>Wingdings</vt:lpstr>
      <vt:lpstr>WHITE TEMPLATE</vt:lpstr>
      <vt:lpstr>5-30688_Visual_Studio_2015_Template</vt:lpstr>
      <vt:lpstr>PowerPoint Presentation</vt:lpstr>
      <vt:lpstr>La révolution ASP.NET 5 !</vt:lpstr>
      <vt:lpstr>Le futur de .NET</vt:lpstr>
      <vt:lpstr>Un peu d’histoire</vt:lpstr>
      <vt:lpstr>Le web en 1996</vt:lpstr>
      <vt:lpstr>Un peu d’histoire</vt:lpstr>
      <vt:lpstr>ASP.NET 5</vt:lpstr>
      <vt:lpstr>ASP.NET 5</vt:lpstr>
      <vt:lpstr>Avant ASP.NET 5</vt:lpstr>
      <vt:lpstr>Avec ASP.NET 5</vt:lpstr>
      <vt:lpstr>ASP.NET 5</vt:lpstr>
      <vt:lpstr>Sous le capot</vt:lpstr>
      <vt:lpstr>ASP.NET 5</vt:lpstr>
      <vt:lpstr>Conteneurs Docker</vt:lpstr>
      <vt:lpstr>Conteneurs Docker</vt:lpstr>
      <vt:lpstr>ASP.NET 5</vt:lpstr>
      <vt:lpstr>Roadmap</vt:lpstr>
      <vt:lpstr>Conclusion</vt:lpstr>
      <vt:lpstr>Ressources</vt:lpstr>
      <vt:lpstr>Démarrez avec votre Azure</vt:lpstr>
      <vt:lpstr>PowerPoint Presentation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Benjamin Talmard</dc:creator>
  <cp:keywords>Techdays</cp:keywords>
  <dc:description>Template: Maryfj_x000d_
Formatting: _x000d_
Audience Type:</dc:description>
  <cp:lastModifiedBy>Benjamin Talmard</cp:lastModifiedBy>
  <cp:revision>162</cp:revision>
  <dcterms:created xsi:type="dcterms:W3CDTF">2015-01-22T17:31:49Z</dcterms:created>
  <dcterms:modified xsi:type="dcterms:W3CDTF">2015-11-25T19:53:02Z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0x010100038FDE1AEFC2724EB5E89BA27808351C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