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78" r:id="rId5"/>
    <p:sldMasterId id="2147484189" r:id="rId6"/>
    <p:sldMasterId id="2147484194" r:id="rId7"/>
  </p:sldMasterIdLst>
  <p:notesMasterIdLst>
    <p:notesMasterId r:id="rId31"/>
  </p:notesMasterIdLst>
  <p:handoutMasterIdLst>
    <p:handoutMasterId r:id="rId32"/>
  </p:handoutMasterIdLst>
  <p:sldIdLst>
    <p:sldId id="283" r:id="rId8"/>
    <p:sldId id="264" r:id="rId9"/>
    <p:sldId id="308" r:id="rId10"/>
    <p:sldId id="306" r:id="rId11"/>
    <p:sldId id="307" r:id="rId12"/>
    <p:sldId id="285" r:id="rId13"/>
    <p:sldId id="287" r:id="rId14"/>
    <p:sldId id="288" r:id="rId15"/>
    <p:sldId id="290" r:id="rId16"/>
    <p:sldId id="293" r:id="rId17"/>
    <p:sldId id="289" r:id="rId18"/>
    <p:sldId id="300" r:id="rId19"/>
    <p:sldId id="294" r:id="rId20"/>
    <p:sldId id="301" r:id="rId21"/>
    <p:sldId id="295" r:id="rId22"/>
    <p:sldId id="297" r:id="rId23"/>
    <p:sldId id="298" r:id="rId24"/>
    <p:sldId id="299" r:id="rId25"/>
    <p:sldId id="302" r:id="rId26"/>
    <p:sldId id="268" r:id="rId27"/>
    <p:sldId id="303" r:id="rId28"/>
    <p:sldId id="304" r:id="rId29"/>
    <p:sldId id="284"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18ECC4-6DAC-46EB-A4D7-F444844EA491}">
          <p14:sldIdLst>
            <p14:sldId id="283"/>
            <p14:sldId id="264"/>
            <p14:sldId id="308"/>
            <p14:sldId id="306"/>
            <p14:sldId id="307"/>
            <p14:sldId id="285"/>
            <p14:sldId id="287"/>
            <p14:sldId id="288"/>
            <p14:sldId id="290"/>
            <p14:sldId id="293"/>
            <p14:sldId id="289"/>
            <p14:sldId id="300"/>
            <p14:sldId id="294"/>
            <p14:sldId id="301"/>
            <p14:sldId id="295"/>
            <p14:sldId id="297"/>
            <p14:sldId id="298"/>
            <p14:sldId id="299"/>
            <p14:sldId id="302"/>
            <p14:sldId id="268"/>
            <p14:sldId id="303"/>
            <p14:sldId id="304"/>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B4F96"/>
    <a:srgbClr val="A5397D"/>
    <a:srgbClr val="505050"/>
    <a:srgbClr val="E0397F"/>
    <a:srgbClr val="4DAB88"/>
    <a:srgbClr val="417B6A"/>
    <a:srgbClr val="9F568D"/>
    <a:srgbClr val="4A304F"/>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2153" autoAdjust="0"/>
  </p:normalViewPr>
  <p:slideViewPr>
    <p:cSldViewPr>
      <p:cViewPr varScale="1">
        <p:scale>
          <a:sx n="66" d="100"/>
          <a:sy n="66" d="100"/>
        </p:scale>
        <p:origin x="684"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howGuides="1">
      <p:cViewPr varScale="1">
        <p:scale>
          <a:sx n="70" d="100"/>
          <a:sy n="70" d="100"/>
        </p:scale>
        <p:origin x="324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1C0668-F1D3-4298-A05C-4A858F03D7BF}" type="datetime8">
              <a:rPr lang="en-US" smtClean="0">
                <a:latin typeface="Segoe UI" pitchFamily="34" charset="0"/>
              </a:rPr>
              <a:t>11/j/aa 3:43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AEE4CA52-5E5C-4954-9A88-88781D912DF9}" type="datetime8">
              <a:rPr lang="en-US" smtClean="0"/>
              <a:t>11/j/aa 3:43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In the last few years, we have seen an explosive growth in the use of the public cloud. While most of the initial adoption was seen by startups and smaller orgs, most of the new growth will come from larger organizations adopting the public cloud. </a:t>
            </a:r>
          </a:p>
          <a:p>
            <a:endParaRPr lang="en-US" sz="1000" kern="1200" dirty="0" smtClean="0">
              <a:solidFill>
                <a:schemeClr val="tx1"/>
              </a:solidFill>
              <a:effectLst/>
              <a:latin typeface="Segoe UI Light" pitchFamily="34" charset="0"/>
              <a:ea typeface="+mn-ea"/>
              <a:cs typeface="+mn-cs"/>
            </a:endParaRPr>
          </a:p>
          <a:p>
            <a:r>
              <a:rPr lang="en-US" sz="1000" kern="1200" dirty="0" smtClean="0">
                <a:solidFill>
                  <a:schemeClr val="tx1"/>
                </a:solidFill>
                <a:effectLst/>
                <a:latin typeface="Segoe UI Light" pitchFamily="34" charset="0"/>
                <a:ea typeface="+mn-ea"/>
                <a:cs typeface="+mn-cs"/>
              </a:rPr>
              <a:t>Now you might ask what’s causing cloud adoption at such a fierce rate. There are 3 fundamentals business drivers at play here:</a:t>
            </a:r>
          </a:p>
          <a:p>
            <a:endParaRPr lang="en-US" sz="1000" b="1" u="sng" kern="1200" dirty="0" smtClean="0">
              <a:solidFill>
                <a:schemeClr val="tx1"/>
              </a:solidFill>
              <a:effectLst/>
              <a:latin typeface="Segoe UI Light" pitchFamily="34" charset="0"/>
              <a:ea typeface="+mn-ea"/>
              <a:cs typeface="+mn-cs"/>
            </a:endParaRPr>
          </a:p>
          <a:p>
            <a:r>
              <a:rPr lang="en-US" sz="1000" b="1" u="sng" kern="1200" dirty="0" smtClean="0">
                <a:solidFill>
                  <a:schemeClr val="tx1"/>
                </a:solidFill>
                <a:effectLst/>
                <a:latin typeface="Segoe UI Light" pitchFamily="34" charset="0"/>
                <a:ea typeface="+mn-ea"/>
                <a:cs typeface="+mn-cs"/>
              </a:rPr>
              <a:t>SPEED</a:t>
            </a:r>
            <a:r>
              <a:rPr lang="en-US" sz="1000" kern="1200" dirty="0" smtClean="0">
                <a:solidFill>
                  <a:schemeClr val="tx1"/>
                </a:solidFill>
                <a:effectLst/>
                <a:latin typeface="Segoe UI Light" pitchFamily="34" charset="0"/>
                <a:ea typeface="+mn-ea"/>
                <a:cs typeface="+mn-cs"/>
              </a:rPr>
              <a:t>: With minutes instead of days/weeks to procure &amp; provision servers, the pace of innovation has dramatically increased. Reduced ‘time to develop’ &amp; ‘time to market’ means your IT can be much more agile in servicing needs of the business units or developers.  Embrace &amp; Enable Innovation. Help your business move forward against the competition. In fact, it is the speed and agility that IT hasn’t been able</a:t>
            </a:r>
            <a:r>
              <a:rPr lang="en-US" sz="1000" kern="1200" baseline="0" dirty="0" smtClean="0">
                <a:solidFill>
                  <a:schemeClr val="tx1"/>
                </a:solidFill>
                <a:effectLst/>
                <a:latin typeface="Segoe UI Light" pitchFamily="34" charset="0"/>
                <a:ea typeface="+mn-ea"/>
                <a:cs typeface="+mn-cs"/>
              </a:rPr>
              <a:t> to provide has resulted in what many call “Shadow IT” where business units are resorting to using credit cards to procure computing resources outside of the purview of the IT.</a:t>
            </a:r>
            <a:endParaRPr lang="en-US" sz="1000" kern="1200" dirty="0" smtClean="0">
              <a:solidFill>
                <a:schemeClr val="tx1"/>
              </a:solidFill>
              <a:effectLst/>
              <a:latin typeface="Segoe UI Light" pitchFamily="34" charset="0"/>
              <a:ea typeface="+mn-ea"/>
              <a:cs typeface="+mn-cs"/>
            </a:endParaRPr>
          </a:p>
          <a:p>
            <a:endParaRPr lang="en-US" sz="1000" b="1" u="sng" kern="1200" dirty="0" smtClean="0">
              <a:solidFill>
                <a:schemeClr val="tx1"/>
              </a:solidFill>
              <a:effectLst/>
              <a:latin typeface="Segoe UI Light" pitchFamily="34" charset="0"/>
              <a:ea typeface="+mn-ea"/>
              <a:cs typeface="+mn-cs"/>
            </a:endParaRPr>
          </a:p>
          <a:p>
            <a:r>
              <a:rPr lang="en-US" sz="1000" b="1" u="sng" kern="1200" dirty="0" smtClean="0">
                <a:solidFill>
                  <a:schemeClr val="tx1"/>
                </a:solidFill>
                <a:effectLst/>
                <a:latin typeface="Segoe UI Light" pitchFamily="34" charset="0"/>
                <a:ea typeface="+mn-ea"/>
                <a:cs typeface="+mn-cs"/>
              </a:rPr>
              <a:t>SCALE</a:t>
            </a:r>
            <a:r>
              <a:rPr lang="en-US" sz="1000" kern="1200" dirty="0" smtClean="0">
                <a:solidFill>
                  <a:schemeClr val="tx1"/>
                </a:solidFill>
                <a:effectLst/>
                <a:latin typeface="Segoe UI Light" pitchFamily="34" charset="0"/>
                <a:ea typeface="+mn-ea"/>
                <a:cs typeface="+mn-cs"/>
              </a:rPr>
              <a:t>: Cloud gives you an almost infinite set of computing resources. Your applications will enjoy massive global scale, and can easily scale up or down depending on the demand. That means, you never have to worry about running out of capacity or worry about overprovisioning. You use just enough resources for your needs - nothing more, nothing less. </a:t>
            </a:r>
          </a:p>
          <a:p>
            <a:endParaRPr lang="en-US" sz="1000" b="1" u="sng" kern="1200" dirty="0" smtClean="0">
              <a:solidFill>
                <a:schemeClr val="tx1"/>
              </a:solidFill>
              <a:effectLst/>
              <a:latin typeface="Segoe UI Light" pitchFamily="34" charset="0"/>
              <a:ea typeface="+mn-ea"/>
              <a:cs typeface="+mn-cs"/>
            </a:endParaRPr>
          </a:p>
          <a:p>
            <a:r>
              <a:rPr lang="en-US" sz="1000" b="1" u="sng" kern="1200" dirty="0" smtClean="0">
                <a:solidFill>
                  <a:schemeClr val="tx1"/>
                </a:solidFill>
                <a:effectLst/>
                <a:latin typeface="Segoe UI Light" pitchFamily="34" charset="0"/>
                <a:ea typeface="+mn-ea"/>
                <a:cs typeface="+mn-cs"/>
              </a:rPr>
              <a:t>ECONOMICS:</a:t>
            </a:r>
            <a:r>
              <a:rPr lang="en-US" sz="1000" b="1" kern="1200" dirty="0" smtClean="0">
                <a:solidFill>
                  <a:schemeClr val="tx1"/>
                </a:solidFill>
                <a:effectLst/>
                <a:latin typeface="Segoe UI Light" pitchFamily="34" charset="0"/>
                <a:ea typeface="+mn-ea"/>
                <a:cs typeface="+mn-cs"/>
              </a:rPr>
              <a:t> </a:t>
            </a:r>
            <a:r>
              <a:rPr lang="en-US" sz="1000" kern="1200" dirty="0" smtClean="0">
                <a:solidFill>
                  <a:schemeClr val="tx1"/>
                </a:solidFill>
                <a:effectLst/>
                <a:latin typeface="Segoe UI Light" pitchFamily="34" charset="0"/>
                <a:ea typeface="+mn-ea"/>
                <a:cs typeface="+mn-cs"/>
              </a:rPr>
              <a:t>And of course, you’re paying only for what you use in the Cloud. This in itself saves you money for any app that has variable computing needs. For some organizations, there is also an additional benefit of changing </a:t>
            </a:r>
            <a:r>
              <a:rPr lang="en-US" sz="1000" kern="1200" dirty="0" err="1" smtClean="0">
                <a:solidFill>
                  <a:schemeClr val="tx1"/>
                </a:solidFill>
                <a:effectLst/>
                <a:latin typeface="Segoe UI Light" pitchFamily="34" charset="0"/>
                <a:ea typeface="+mn-ea"/>
                <a:cs typeface="+mn-cs"/>
              </a:rPr>
              <a:t>CapEX</a:t>
            </a:r>
            <a:r>
              <a:rPr lang="en-US" sz="1000" kern="1200" dirty="0" smtClean="0">
                <a:solidFill>
                  <a:schemeClr val="tx1"/>
                </a:solidFill>
                <a:effectLst/>
                <a:latin typeface="Segoe UI Light" pitchFamily="34" charset="0"/>
                <a:ea typeface="+mn-ea"/>
                <a:cs typeface="+mn-cs"/>
              </a:rPr>
              <a:t> to </a:t>
            </a:r>
            <a:r>
              <a:rPr lang="en-US" sz="1000" kern="1200" dirty="0" err="1" smtClean="0">
                <a:solidFill>
                  <a:schemeClr val="tx1"/>
                </a:solidFill>
                <a:effectLst/>
                <a:latin typeface="Segoe UI Light" pitchFamily="34" charset="0"/>
                <a:ea typeface="+mn-ea"/>
                <a:cs typeface="+mn-cs"/>
              </a:rPr>
              <a:t>OpEX</a:t>
            </a:r>
            <a:r>
              <a:rPr lang="en-US" sz="1000" kern="1200" dirty="0" smtClean="0">
                <a:solidFill>
                  <a:schemeClr val="tx1"/>
                </a:solidFill>
                <a:effectLst/>
                <a:latin typeface="Segoe UI Light" pitchFamily="34" charset="0"/>
                <a:ea typeface="+mn-ea"/>
                <a:cs typeface="+mn-cs"/>
              </a:rPr>
              <a:t>, which frees up capital from infrastructure investments so it can be put to other uses. </a:t>
            </a:r>
          </a:p>
          <a:p>
            <a:endParaRPr lang="en-US" sz="10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ysClr val="windowText" lastClr="000000"/>
                </a:solidFill>
                <a:effectLst/>
                <a:uLnTx/>
                <a:uFillTx/>
              </a:rPr>
              <a:t>Build 2012</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3293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293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C334CA4-0776-4EDD-A4B7-C3035D83D48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11/j/aa</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58409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Création</a:t>
            </a:r>
            <a:r>
              <a:rPr lang="fr-FR" baseline="0" dirty="0" smtClean="0"/>
              <a:t> d’une API App depuis le portail</a:t>
            </a:r>
          </a:p>
          <a:p>
            <a:pPr marL="171450" indent="-171450">
              <a:buFontTx/>
              <a:buChar char="-"/>
            </a:pPr>
            <a:r>
              <a:rPr lang="fr-FR" dirty="0" smtClean="0"/>
              <a:t>Publication d’une Web API</a:t>
            </a:r>
            <a:r>
              <a:rPr lang="fr-FR" baseline="0" dirty="0" smtClean="0"/>
              <a:t> depuis Visual Studio : </a:t>
            </a:r>
            <a:r>
              <a:rPr lang="fr-FR" baseline="0" dirty="0" err="1" smtClean="0"/>
              <a:t>Get</a:t>
            </a:r>
            <a:r>
              <a:rPr lang="fr-FR" baseline="0" dirty="0" smtClean="0"/>
              <a:t> </a:t>
            </a:r>
            <a:r>
              <a:rPr lang="fr-FR" baseline="0" dirty="0" err="1" smtClean="0"/>
              <a:t>Random</a:t>
            </a:r>
            <a:r>
              <a:rPr lang="fr-FR" baseline="0" dirty="0" smtClean="0"/>
              <a:t> entre x et y</a:t>
            </a:r>
          </a:p>
          <a:p>
            <a:pPr marL="171450" indent="-171450">
              <a:buFontTx/>
              <a:buChar char="-"/>
            </a:pPr>
            <a:r>
              <a:rPr lang="fr-FR" baseline="0" dirty="0" smtClean="0"/>
              <a:t>Aller voir la définition sur le portail</a:t>
            </a:r>
          </a:p>
          <a:p>
            <a:pPr marL="171450" indent="-171450">
              <a:buFontTx/>
              <a:buChar char="-"/>
            </a:pPr>
            <a:r>
              <a:rPr lang="fr-FR" baseline="0" dirty="0" smtClean="0"/>
              <a:t>Aller modifier la Gateway pour l’authentification</a:t>
            </a:r>
          </a:p>
          <a:p>
            <a:pPr marL="171450" indent="-171450">
              <a:buFontTx/>
              <a:buChar char="-"/>
            </a:pPr>
            <a:r>
              <a:rPr lang="fr-FR" baseline="0" dirty="0" smtClean="0"/>
              <a:t>Création d’un projet console depuis Visual Studio avec génération du proxy</a:t>
            </a:r>
          </a:p>
          <a:p>
            <a:pPr marL="171450" indent="-171450">
              <a:buFontTx/>
              <a:buChar char="-"/>
            </a:pPr>
            <a:r>
              <a:rPr lang="fr-FR" baseline="0" dirty="0" smtClean="0"/>
              <a:t>Utilisation de l’API</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11/j/aa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4555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Exemples de déclencheurs :</a:t>
            </a:r>
          </a:p>
          <a:p>
            <a:pPr marL="171450" indent="-171450">
              <a:buFontTx/>
              <a:buChar char="-"/>
            </a:pPr>
            <a:r>
              <a:rPr lang="fr-FR" dirty="0" smtClean="0"/>
              <a:t>Nouveaux enregistrements dans une base de données</a:t>
            </a:r>
          </a:p>
          <a:p>
            <a:pPr marL="171450" indent="-171450">
              <a:buFontTx/>
              <a:buChar char="-"/>
            </a:pPr>
            <a:r>
              <a:rPr lang="fr-FR" dirty="0" smtClean="0"/>
              <a:t>Nouveaux fichiers sur un service comme </a:t>
            </a:r>
            <a:r>
              <a:rPr lang="fr-FR" dirty="0" err="1" smtClean="0"/>
              <a:t>DropBox</a:t>
            </a:r>
            <a:endParaRPr lang="fr-FR" dirty="0" smtClean="0"/>
          </a:p>
          <a:p>
            <a:pPr marL="171450" indent="-171450">
              <a:buFontTx/>
              <a:buChar char="-"/>
            </a:pPr>
            <a:r>
              <a:rPr lang="fr-FR" dirty="0" smtClean="0"/>
              <a:t>Récurrence</a:t>
            </a:r>
          </a:p>
          <a:p>
            <a:pPr marL="171450" indent="-171450">
              <a:buFontTx/>
              <a:buChar char="-"/>
            </a:pPr>
            <a:endParaRPr lang="fr-FR" dirty="0" smtClean="0"/>
          </a:p>
          <a:p>
            <a:pPr marL="0" indent="0">
              <a:buFontTx/>
              <a:buNone/>
            </a:pPr>
            <a:r>
              <a:rPr lang="fr-FR" dirty="0" smtClean="0"/>
              <a:t>Passage des paramètres grâce à </a:t>
            </a:r>
            <a:r>
              <a:rPr lang="fr-FR" dirty="0" err="1" smtClean="0"/>
              <a:t>Swagger</a:t>
            </a:r>
            <a:endParaRPr lang="fr-FR" dirty="0" smtClean="0"/>
          </a:p>
          <a:p>
            <a:pPr marL="0" indent="0">
              <a:buFontTx/>
              <a:buNone/>
            </a:pPr>
            <a:endParaRPr lang="fr-FR" dirty="0" smtClean="0"/>
          </a:p>
          <a:p>
            <a:pPr marL="0" indent="0">
              <a:buFontTx/>
              <a:buNone/>
            </a:pP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11/j/aa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66794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Création d’une </a:t>
            </a:r>
            <a:r>
              <a:rPr lang="fr-FR" dirty="0" err="1" smtClean="0"/>
              <a:t>Logic</a:t>
            </a:r>
            <a:r>
              <a:rPr lang="fr-FR" dirty="0" smtClean="0"/>
              <a:t> App depuis le portail</a:t>
            </a:r>
          </a:p>
          <a:p>
            <a:pPr marL="171450" indent="-171450">
              <a:buFontTx/>
              <a:buChar char="-"/>
            </a:pPr>
            <a:r>
              <a:rPr lang="fr-FR" dirty="0" smtClean="0"/>
              <a:t>Utilisation d’une récurrence comme trigger</a:t>
            </a:r>
          </a:p>
          <a:p>
            <a:pPr marL="171450" indent="-171450">
              <a:buFontTx/>
              <a:buChar char="-"/>
            </a:pPr>
            <a:r>
              <a:rPr lang="fr-FR" dirty="0" smtClean="0"/>
              <a:t>Utilisation de l’API pour récupérer</a:t>
            </a:r>
            <a:r>
              <a:rPr lang="fr-FR" baseline="0" dirty="0" smtClean="0"/>
              <a:t> des données</a:t>
            </a:r>
          </a:p>
          <a:p>
            <a:pPr marL="171450" indent="-171450">
              <a:buFontTx/>
              <a:buChar char="-"/>
            </a:pPr>
            <a:r>
              <a:rPr lang="fr-FR" baseline="0" dirty="0" smtClean="0"/>
              <a:t>Utilisation d’une action </a:t>
            </a:r>
            <a:r>
              <a:rPr lang="fr-FR" baseline="0" dirty="0" err="1" smtClean="0"/>
              <a:t>Twilio</a:t>
            </a:r>
            <a:r>
              <a:rPr lang="fr-FR" baseline="0" dirty="0" smtClean="0"/>
              <a:t> pour envoyer le résultat via SMS</a:t>
            </a:r>
            <a:endParaRPr lang="fr-FR" sz="900" kern="1200" dirty="0" smtClean="0">
              <a:solidFill>
                <a:schemeClr val="tx1"/>
              </a:solidFill>
              <a:effectLst/>
              <a:latin typeface="Segoe UI Light" pitchFamily="34" charset="0"/>
              <a:ea typeface="+mn-ea"/>
              <a:cs typeface="+mn-cs"/>
            </a:endParaRPr>
          </a:p>
          <a:p>
            <a:pPr marL="171450" indent="-171450">
              <a:buFontTx/>
              <a:buChar char="-"/>
            </a:pPr>
            <a:r>
              <a:rPr lang="fr-FR" baseline="0" dirty="0" smtClean="0"/>
              <a:t>Création d’une condition pour envoyer un message spécifique en fonction du résultat</a:t>
            </a:r>
            <a:br>
              <a:rPr lang="fr-FR" baseline="0" dirty="0" smtClean="0"/>
            </a:br>
            <a:r>
              <a:rPr lang="fr-FR" baseline="0" dirty="0" smtClean="0"/>
              <a:t>@</a:t>
            </a:r>
            <a:r>
              <a:rPr lang="fr-FR" baseline="0" dirty="0" err="1" smtClean="0"/>
              <a:t>equals</a:t>
            </a:r>
            <a:r>
              <a:rPr lang="fr-FR" baseline="0" dirty="0" smtClean="0"/>
              <a:t>(body(‘</a:t>
            </a:r>
            <a:r>
              <a:rPr lang="fr-FR" baseline="0" dirty="0" err="1" smtClean="0"/>
              <a:t>monapi</a:t>
            </a:r>
            <a:r>
              <a:rPr lang="fr-FR" baseline="0" dirty="0" smtClean="0"/>
              <a:t>’), 42)</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11/j/aa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3092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Démonstration des différentes options de création d’un App Service </a:t>
            </a:r>
            <a:r>
              <a:rPr lang="fr-FR" dirty="0" err="1" smtClean="0"/>
              <a:t>Environment</a:t>
            </a:r>
            <a:endParaRPr lang="fr-FR" dirty="0" smtClean="0"/>
          </a:p>
          <a:p>
            <a:pPr marL="171450" indent="-171450">
              <a:buFontTx/>
              <a:buChar char="-"/>
            </a:pPr>
            <a:r>
              <a:rPr lang="fr-FR" sz="900" kern="1200" dirty="0" smtClean="0">
                <a:solidFill>
                  <a:schemeClr val="tx1"/>
                </a:solidFill>
                <a:effectLst/>
                <a:latin typeface="Segoe UI Light" pitchFamily="34" charset="0"/>
                <a:ea typeface="+mn-ea"/>
                <a:cs typeface="+mn-cs"/>
              </a:rPr>
              <a:t>Utilisation</a:t>
            </a:r>
            <a:r>
              <a:rPr lang="fr-FR" sz="900" kern="1200" baseline="0" dirty="0" smtClean="0">
                <a:solidFill>
                  <a:schemeClr val="tx1"/>
                </a:solidFill>
                <a:effectLst/>
                <a:latin typeface="Segoe UI Light" pitchFamily="34" charset="0"/>
                <a:ea typeface="+mn-ea"/>
                <a:cs typeface="+mn-cs"/>
              </a:rPr>
              <a:t> d’un ASE déjà créé pour déployer une nouvelle Web App</a:t>
            </a:r>
            <a:endParaRPr lang="fr-FR" sz="900" kern="1200" dirty="0" smtClean="0">
              <a:solidFill>
                <a:schemeClr val="tx1"/>
              </a:solidFill>
              <a:effectLst/>
              <a:latin typeface="Segoe UI Light" pitchFamily="34" charset="0"/>
              <a:ea typeface="+mn-ea"/>
              <a:cs typeface="+mn-cs"/>
            </a:endParaRPr>
          </a:p>
          <a:p>
            <a:pPr marL="171450" indent="-171450">
              <a:buFontTx/>
              <a:buChar char="-"/>
            </a:pPr>
            <a:endParaRPr lang="fr-FR"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11/j/aa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13243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11/j/aa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12128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Voici les différentes ressources que Microsoft met à votre disposition pour démarrer sur Azure</a:t>
            </a:r>
          </a:p>
          <a:p>
            <a:pPr marL="171450" indent="-171450">
              <a:buFontTx/>
              <a:buChar char="-"/>
            </a:pPr>
            <a:r>
              <a:rPr lang="fr-FR" baseline="0" dirty="0" smtClean="0"/>
              <a:t>Pour tous</a:t>
            </a:r>
          </a:p>
          <a:p>
            <a:pPr marL="0" indent="0">
              <a:buFontTx/>
              <a:buNone/>
            </a:pPr>
            <a:r>
              <a:rPr lang="fr-FR" baseline="0" dirty="0" smtClean="0"/>
              <a:t>150 € de crédits cloud offerts pendant un mois, sans engagement puisqu’ensuite vous ne payez qu’en fonction de ce que vous consommez.</a:t>
            </a:r>
          </a:p>
          <a:p>
            <a:pPr marL="171450" indent="-171450">
              <a:buFontTx/>
              <a:buChar char="-"/>
            </a:pPr>
            <a:r>
              <a:rPr lang="fr-FR" baseline="0" dirty="0" smtClean="0"/>
              <a:t>Pour les start-ups</a:t>
            </a:r>
          </a:p>
          <a:p>
            <a:pPr marL="0" indent="0">
              <a:buFontTx/>
              <a:buNone/>
            </a:pPr>
            <a:r>
              <a:rPr lang="fr-FR" baseline="0" dirty="0" smtClean="0"/>
              <a:t>Bizspark : si vous êtes une startup d’au moins 5 ans et qui fait moins d’un million de dollars de CA par an, vous pouvez bénéficiez du programme Bizspark. Cela vous donne accès, entre autres, à 115 € par mois de crédit Azure pour 5 comptes pendant 3 ans, soit 4175 € de ressources.</a:t>
            </a:r>
          </a:p>
          <a:p>
            <a:pPr marL="0" indent="0">
              <a:buFontTx/>
              <a:buNone/>
            </a:pPr>
            <a:r>
              <a:rPr lang="fr-FR" baseline="0" dirty="0" smtClean="0"/>
              <a:t>Bizspark Plus : si vous faites partie de l’un de nos incubateur partenaire, vous pouvez passer en </a:t>
            </a:r>
            <a:r>
              <a:rPr lang="fr-FR" baseline="0" dirty="0" err="1" smtClean="0"/>
              <a:t>BizSpark</a:t>
            </a:r>
            <a:r>
              <a:rPr lang="fr-FR" baseline="0" dirty="0" smtClean="0"/>
              <a:t> Plus et obtenir 120 000 € de ressources Azure sur 1 an.</a:t>
            </a:r>
          </a:p>
          <a:p>
            <a:pPr marL="171450" indent="-171450">
              <a:buFontTx/>
              <a:buChar char="-"/>
            </a:pPr>
            <a:r>
              <a:rPr lang="fr-FR" baseline="0" dirty="0" smtClean="0"/>
              <a:t>Pour les abonnées MSDN</a:t>
            </a:r>
          </a:p>
          <a:p>
            <a:pPr marL="0" indent="0">
              <a:buFontTx/>
              <a:buNone/>
            </a:pPr>
            <a:r>
              <a:rPr lang="fr-FR" baseline="0" dirty="0" smtClean="0"/>
              <a:t>Votre abonnement MSDN vous permet de bénéficier jusqu’à 115 € de crédit Azure par mois. Il vous suffit d’activer ce bénéfice.</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11/j/aa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6031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4575" y="527050"/>
            <a:ext cx="4679950" cy="2633663"/>
          </a:xfrm>
        </p:spPr>
      </p:sp>
      <p:sp>
        <p:nvSpPr>
          <p:cNvPr id="3" name="Notes Placeholder 2"/>
          <p:cNvSpPr>
            <a:spLocks noGrp="1"/>
          </p:cNvSpPr>
          <p:nvPr>
            <p:ph type="body" idx="1"/>
          </p:nvPr>
        </p:nvSpPr>
        <p:spPr/>
        <p:txBody>
          <a:bodyPr>
            <a:normAutofit/>
          </a:bodyPr>
          <a:lstStyle/>
          <a:p>
            <a:r>
              <a:rPr lang="en-US" dirty="0" smtClean="0"/>
              <a:t>22 region live </a:t>
            </a:r>
            <a:r>
              <a:rPr lang="en-US" dirty="0" err="1" smtClean="0"/>
              <a:t>aujourd’hui</a:t>
            </a:r>
            <a:endParaRPr lang="en-US" baseline="0" dirty="0" smtClean="0"/>
          </a:p>
          <a:p>
            <a:r>
              <a:rPr lang="en-US" baseline="0" dirty="0" smtClean="0"/>
              <a:t>2 regions déjà </a:t>
            </a:r>
            <a:r>
              <a:rPr lang="en-US" baseline="0" dirty="0" err="1" smtClean="0"/>
              <a:t>annoncées</a:t>
            </a:r>
            <a:r>
              <a:rPr lang="en-US" baseline="0" dirty="0" smtClean="0"/>
              <a:t>, </a:t>
            </a:r>
            <a:r>
              <a:rPr lang="en-US" baseline="0" dirty="0" err="1" smtClean="0"/>
              <a:t>ce</a:t>
            </a:r>
            <a:r>
              <a:rPr lang="en-US" baseline="0" dirty="0" smtClean="0"/>
              <a:t> qui </a:t>
            </a:r>
            <a:r>
              <a:rPr lang="en-US" baseline="0" dirty="0" err="1" smtClean="0"/>
              <a:t>portera</a:t>
            </a:r>
            <a:r>
              <a:rPr lang="en-US" baseline="0" dirty="0" smtClean="0"/>
              <a:t> le total à 24 </a:t>
            </a:r>
            <a:r>
              <a:rPr lang="en-US" baseline="0" dirty="0" err="1" smtClean="0"/>
              <a:t>dans</a:t>
            </a:r>
            <a:r>
              <a:rPr lang="en-US" baseline="0" dirty="0" smtClean="0"/>
              <a:t> </a:t>
            </a:r>
            <a:r>
              <a:rPr lang="en-US" baseline="0" dirty="0" err="1" smtClean="0"/>
              <a:t>quelques</a:t>
            </a:r>
            <a:r>
              <a:rPr lang="en-US" baseline="0" dirty="0" smtClean="0"/>
              <a:t> </a:t>
            </a:r>
            <a:r>
              <a:rPr lang="en-US" baseline="0" dirty="0" err="1" smtClean="0"/>
              <a:t>mois</a:t>
            </a:r>
            <a:r>
              <a:rPr lang="en-US" baseline="0" dirty="0" smtClean="0"/>
              <a:t>, </a:t>
            </a:r>
            <a:r>
              <a:rPr lang="en-US" dirty="0" err="1" smtClean="0"/>
              <a:t>soit</a:t>
            </a:r>
            <a:r>
              <a:rPr lang="en-US" dirty="0" smtClean="0"/>
              <a:t> 2</a:t>
            </a:r>
            <a:r>
              <a:rPr lang="en-US" baseline="0" dirty="0" smtClean="0"/>
              <a:t> </a:t>
            </a:r>
            <a:r>
              <a:rPr lang="en-US" baseline="0" dirty="0" err="1" smtClean="0"/>
              <a:t>fois</a:t>
            </a:r>
            <a:r>
              <a:rPr lang="en-US" baseline="0" dirty="0" smtClean="0"/>
              <a:t> plus </a:t>
            </a:r>
            <a:r>
              <a:rPr lang="en-US" baseline="0" dirty="0" err="1" smtClean="0"/>
              <a:t>qu’Amazon</a:t>
            </a:r>
            <a:r>
              <a:rPr lang="en-US" baseline="0" dirty="0" smtClean="0"/>
              <a:t> et Google </a:t>
            </a:r>
            <a:r>
              <a:rPr lang="en-US" baseline="0" dirty="0" err="1" smtClean="0"/>
              <a:t>réunis</a:t>
            </a:r>
            <a:r>
              <a:rPr lang="en-US" baseline="0" dirty="0" smtClean="0"/>
              <a:t>.</a:t>
            </a:r>
          </a:p>
          <a:p>
            <a:pPr marL="171450" indent="-171450">
              <a:buFont typeface="Symbol" panose="05050102010706020507" pitchFamily="18" charset="2"/>
              <a:buChar char="Þ"/>
            </a:pPr>
            <a:r>
              <a:rPr lang="en-US" baseline="0" dirty="0" err="1" smtClean="0"/>
              <a:t>Enorme</a:t>
            </a:r>
            <a:r>
              <a:rPr lang="en-US" baseline="0" dirty="0" smtClean="0"/>
              <a:t> </a:t>
            </a:r>
            <a:r>
              <a:rPr lang="en-US" baseline="0" dirty="0" err="1" smtClean="0"/>
              <a:t>investissement</a:t>
            </a:r>
            <a:endParaRPr lang="en-US" baseline="0" dirty="0"/>
          </a:p>
          <a:p>
            <a:pPr marL="171450" indent="-171450">
              <a:buFont typeface="Symbol" panose="05050102010706020507" pitchFamily="18" charset="2"/>
              <a:buChar char="Þ"/>
            </a:pPr>
            <a:r>
              <a:rPr lang="en-US" baseline="0" dirty="0" err="1" smtClean="0"/>
              <a:t>Enormément</a:t>
            </a:r>
            <a:r>
              <a:rPr lang="en-US" baseline="0" dirty="0" smtClean="0"/>
              <a:t> </a:t>
            </a:r>
            <a:r>
              <a:rPr lang="en-US" baseline="0" dirty="0" err="1" smtClean="0"/>
              <a:t>d’innovation</a:t>
            </a:r>
            <a:endParaRPr lang="en-US" baseline="0" dirty="0" smtClean="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17789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err="1" smtClean="0"/>
              <a:t>Une</a:t>
            </a:r>
            <a:r>
              <a:rPr lang="en-US" b="1" dirty="0" smtClean="0"/>
              <a:t> multitude de</a:t>
            </a:r>
            <a:r>
              <a:rPr lang="en-US" b="1" baseline="0" dirty="0" smtClean="0"/>
              <a:t> services, </a:t>
            </a:r>
            <a:r>
              <a:rPr lang="en-US" b="1" baseline="0" dirty="0" err="1" smtClean="0"/>
              <a:t>orientés</a:t>
            </a:r>
            <a:r>
              <a:rPr lang="en-US" b="1" baseline="0" dirty="0" smtClean="0"/>
              <a:t> Infrastructure (Azure Virtual Machine </a:t>
            </a:r>
            <a:r>
              <a:rPr lang="en-US" b="1" baseline="0" dirty="0" err="1" smtClean="0"/>
              <a:t>est</a:t>
            </a:r>
            <a:r>
              <a:rPr lang="en-US" b="1" baseline="0" dirty="0" smtClean="0"/>
              <a:t> le </a:t>
            </a:r>
            <a:r>
              <a:rPr lang="en-US" b="1" baseline="0" dirty="0" err="1" smtClean="0"/>
              <a:t>meilleur</a:t>
            </a:r>
            <a:r>
              <a:rPr lang="en-US" b="1" baseline="0" dirty="0" smtClean="0"/>
              <a:t> </a:t>
            </a:r>
            <a:r>
              <a:rPr lang="en-US" b="1" baseline="0" dirty="0" err="1" smtClean="0"/>
              <a:t>exemple</a:t>
            </a:r>
            <a:r>
              <a:rPr lang="en-US" b="1" baseline="0" dirty="0" smtClean="0"/>
              <a:t>) </a:t>
            </a:r>
            <a:r>
              <a:rPr lang="en-US" b="1" baseline="0" dirty="0" err="1" smtClean="0"/>
              <a:t>ou</a:t>
            </a:r>
            <a:r>
              <a:rPr lang="en-US" b="1" baseline="0" dirty="0" smtClean="0"/>
              <a:t> </a:t>
            </a:r>
            <a:r>
              <a:rPr lang="en-US" b="1" baseline="0" dirty="0" err="1" smtClean="0"/>
              <a:t>orienté</a:t>
            </a:r>
            <a:r>
              <a:rPr lang="en-US" b="1" baseline="0" dirty="0" smtClean="0"/>
              <a:t> </a:t>
            </a:r>
            <a:r>
              <a:rPr lang="en-US" b="1" baseline="0" dirty="0" err="1" smtClean="0"/>
              <a:t>applicatif</a:t>
            </a:r>
            <a:r>
              <a:rPr lang="en-US" b="1" baseline="0" dirty="0" smtClean="0"/>
              <a:t> (</a:t>
            </a:r>
            <a:r>
              <a:rPr lang="en-US" b="1" baseline="0" dirty="0" err="1" smtClean="0"/>
              <a:t>briques</a:t>
            </a:r>
            <a:r>
              <a:rPr lang="en-US" b="1" baseline="0" dirty="0" smtClean="0"/>
              <a:t> PaaS).</a:t>
            </a:r>
          </a:p>
          <a:p>
            <a:pPr marL="0" indent="0">
              <a:buNone/>
            </a:pPr>
            <a:r>
              <a:rPr lang="en-US" b="1" baseline="0" dirty="0" smtClean="0"/>
              <a:t>Le but de </a:t>
            </a:r>
            <a:r>
              <a:rPr lang="en-US" b="1" baseline="0" dirty="0" err="1" smtClean="0"/>
              <a:t>cette</a:t>
            </a:r>
            <a:r>
              <a:rPr lang="en-US" b="1" baseline="0" dirty="0" smtClean="0"/>
              <a:t> </a:t>
            </a:r>
            <a:r>
              <a:rPr lang="en-US" b="1" baseline="0" dirty="0" err="1" smtClean="0"/>
              <a:t>diversité</a:t>
            </a:r>
            <a:r>
              <a:rPr lang="en-US" b="1" baseline="0" dirty="0" smtClean="0"/>
              <a:t> </a:t>
            </a:r>
            <a:r>
              <a:rPr lang="en-US" b="1" baseline="0" dirty="0" err="1" smtClean="0"/>
              <a:t>est</a:t>
            </a:r>
            <a:r>
              <a:rPr lang="en-US" b="1" baseline="0" dirty="0" smtClean="0"/>
              <a:t> de </a:t>
            </a:r>
            <a:r>
              <a:rPr lang="en-US" b="1" baseline="0" dirty="0" err="1" smtClean="0"/>
              <a:t>vous</a:t>
            </a:r>
            <a:r>
              <a:rPr lang="en-US" b="1" baseline="0" dirty="0" smtClean="0"/>
              <a:t> </a:t>
            </a:r>
            <a:r>
              <a:rPr lang="en-US" b="1" baseline="0" dirty="0" err="1" smtClean="0"/>
              <a:t>permettre</a:t>
            </a:r>
            <a:r>
              <a:rPr lang="en-US" b="1" baseline="0" dirty="0" smtClean="0"/>
              <a:t> de </a:t>
            </a:r>
            <a:r>
              <a:rPr lang="en-US" b="1" baseline="0" dirty="0" err="1" smtClean="0"/>
              <a:t>choisir</a:t>
            </a:r>
            <a:r>
              <a:rPr lang="en-US" b="1" baseline="0" dirty="0" smtClean="0"/>
              <a:t>, </a:t>
            </a:r>
            <a:r>
              <a:rPr lang="en-US" b="1" baseline="0" dirty="0" err="1" smtClean="0"/>
              <a:t>brique</a:t>
            </a:r>
            <a:r>
              <a:rPr lang="en-US" b="1" baseline="0" dirty="0" smtClean="0"/>
              <a:t> applicative par </a:t>
            </a:r>
            <a:r>
              <a:rPr lang="en-US" b="1" baseline="0" dirty="0" err="1" smtClean="0"/>
              <a:t>brique</a:t>
            </a:r>
            <a:r>
              <a:rPr lang="en-US" b="1" baseline="0" dirty="0" smtClean="0"/>
              <a:t> applicative, le service Azure qui </a:t>
            </a:r>
            <a:r>
              <a:rPr lang="en-US" b="1" baseline="0" dirty="0" err="1" smtClean="0"/>
              <a:t>vous</a:t>
            </a:r>
            <a:r>
              <a:rPr lang="en-US" b="1" baseline="0" dirty="0" smtClean="0"/>
              <a:t> </a:t>
            </a:r>
            <a:r>
              <a:rPr lang="en-US" b="1" baseline="0" dirty="0" err="1" smtClean="0"/>
              <a:t>permettra</a:t>
            </a:r>
            <a:r>
              <a:rPr lang="en-US" b="1" baseline="0" dirty="0" smtClean="0"/>
              <a:t> de </a:t>
            </a:r>
            <a:r>
              <a:rPr lang="en-US" b="1" baseline="0" dirty="0" err="1" smtClean="0"/>
              <a:t>répondre</a:t>
            </a:r>
            <a:r>
              <a:rPr lang="en-US" b="1" baseline="0" dirty="0" smtClean="0"/>
              <a:t> à </a:t>
            </a:r>
            <a:r>
              <a:rPr lang="en-US" b="1" baseline="0" dirty="0" err="1" smtClean="0"/>
              <a:t>vos</a:t>
            </a:r>
            <a:r>
              <a:rPr lang="en-US" b="1" baseline="0" dirty="0" smtClean="0"/>
              <a:t> </a:t>
            </a:r>
            <a:r>
              <a:rPr lang="en-US" b="1" baseline="0" dirty="0" err="1" smtClean="0"/>
              <a:t>besoins</a:t>
            </a:r>
            <a:r>
              <a:rPr lang="en-US" b="1" baseline="0" dirty="0" smtClean="0"/>
              <a:t>.</a:t>
            </a:r>
            <a:endParaRPr lang="en-US" b="1" dirty="0" smtClean="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94919F-9FC7-4638-A41A-3D980986B2E8}"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60055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11/j/aa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4761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11/j/aa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36174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11/j/aa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4201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baseline="0" dirty="0" smtClean="0"/>
              <a:t>Création d’une Web App depuis le portail, en standard</a:t>
            </a:r>
          </a:p>
          <a:p>
            <a:pPr marL="171450" indent="-171450">
              <a:buFontTx/>
              <a:buChar char="-"/>
            </a:pPr>
            <a:r>
              <a:rPr lang="fr-FR" baseline="0" dirty="0" smtClean="0"/>
              <a:t>Publication d’un nouveau site ASP.NET depuis Visual Studio</a:t>
            </a:r>
          </a:p>
          <a:p>
            <a:pPr marL="171450" indent="-171450">
              <a:buFontTx/>
              <a:buChar char="-"/>
            </a:pPr>
            <a:r>
              <a:rPr lang="fr-FR" baseline="0" dirty="0" smtClean="0"/>
              <a:t>Parcourir les options comme les App Settings, le Framework, …</a:t>
            </a:r>
          </a:p>
          <a:p>
            <a:pPr marL="171450" indent="-171450">
              <a:buFontTx/>
              <a:buChar char="-"/>
            </a:pPr>
            <a:r>
              <a:rPr lang="fr-FR" dirty="0" err="1" smtClean="0"/>
              <a:t>Scaling</a:t>
            </a:r>
            <a:r>
              <a:rPr lang="fr-FR" dirty="0" smtClean="0"/>
              <a:t> du site pour utilisation de plusieurs instances</a:t>
            </a:r>
          </a:p>
          <a:p>
            <a:pPr marL="171450" indent="-171450">
              <a:buFontTx/>
              <a:buChar char="-"/>
            </a:pPr>
            <a:r>
              <a:rPr lang="fr-FR" dirty="0" smtClean="0"/>
              <a:t>Modification des paramètres, comme la désactivation de PHP par exemple</a:t>
            </a:r>
          </a:p>
          <a:p>
            <a:pPr marL="171450" indent="-171450">
              <a:buFontTx/>
              <a:buChar char="-"/>
            </a:pPr>
            <a:r>
              <a:rPr lang="fr-FR" dirty="0" smtClean="0"/>
              <a:t>Création d’un slot de </a:t>
            </a:r>
            <a:r>
              <a:rPr lang="fr-FR" dirty="0" err="1" smtClean="0"/>
              <a:t>staging</a:t>
            </a:r>
            <a:endParaRPr lang="fr-FR" dirty="0" smtClean="0"/>
          </a:p>
          <a:p>
            <a:pPr marL="171450" indent="-171450">
              <a:buFontTx/>
              <a:buChar char="-"/>
            </a:pPr>
            <a:r>
              <a:rPr lang="fr-FR" dirty="0" smtClean="0"/>
              <a:t>Modification du code dans Visual Studio</a:t>
            </a:r>
          </a:p>
          <a:p>
            <a:pPr marL="171450" indent="-171450">
              <a:buFontTx/>
              <a:buChar char="-"/>
            </a:pPr>
            <a:r>
              <a:rPr lang="fr-FR" dirty="0" smtClean="0"/>
              <a:t>Déploiement sur</a:t>
            </a:r>
            <a:r>
              <a:rPr lang="fr-FR" baseline="0" dirty="0" smtClean="0"/>
              <a:t> le </a:t>
            </a:r>
            <a:r>
              <a:rPr lang="fr-FR" baseline="0" dirty="0" err="1" smtClean="0"/>
              <a:t>staging</a:t>
            </a:r>
            <a:r>
              <a:rPr lang="fr-FR" baseline="0" dirty="0" smtClean="0"/>
              <a:t> depuis Visual Studio</a:t>
            </a:r>
          </a:p>
          <a:p>
            <a:pPr marL="171450" indent="-171450">
              <a:buFontTx/>
              <a:buChar char="-"/>
            </a:pPr>
            <a:r>
              <a:rPr lang="fr-FR" dirty="0" smtClean="0"/>
              <a:t>Test en production avec 90%</a:t>
            </a:r>
            <a:r>
              <a:rPr lang="fr-FR" baseline="0" dirty="0" smtClean="0"/>
              <a:t> sur le site de </a:t>
            </a:r>
            <a:r>
              <a:rPr lang="fr-FR" baseline="0" dirty="0" err="1" smtClean="0"/>
              <a:t>staging</a:t>
            </a:r>
            <a:r>
              <a:rPr lang="fr-FR" baseline="0" dirty="0" smtClean="0"/>
              <a:t> pour tester</a:t>
            </a:r>
          </a:p>
          <a:p>
            <a:pPr marL="171450" indent="-171450">
              <a:buFontTx/>
              <a:buChar char="-"/>
            </a:pPr>
            <a:r>
              <a:rPr lang="fr-FR" baseline="0" dirty="0" smtClean="0"/>
              <a:t>SWAP des deux environnements</a:t>
            </a:r>
          </a:p>
          <a:p>
            <a:pPr marL="171450" indent="-171450">
              <a:buFontTx/>
              <a:buChar char="-"/>
            </a:pPr>
            <a:r>
              <a:rPr lang="fr-FR" baseline="0" dirty="0" smtClean="0"/>
              <a:t>Mise en place du déploiement continu depuis Git Local sur le portail et copie de l’URL</a:t>
            </a:r>
          </a:p>
          <a:p>
            <a:pPr marL="171450" indent="-171450">
              <a:buFontTx/>
              <a:buChar char="-"/>
            </a:pPr>
            <a:r>
              <a:rPr lang="fr-FR" baseline="0" dirty="0" smtClean="0"/>
              <a:t>Dans VS, dans le projet existant, sur l’onglet </a:t>
            </a:r>
            <a:r>
              <a:rPr lang="fr-FR" baseline="0" dirty="0" err="1" smtClean="0"/>
              <a:t>Staging</a:t>
            </a:r>
            <a:r>
              <a:rPr lang="fr-FR" baseline="0" dirty="0" smtClean="0"/>
              <a:t>, </a:t>
            </a:r>
            <a:r>
              <a:rPr lang="fr-FR" baseline="0" dirty="0" err="1" smtClean="0"/>
              <a:t>Add</a:t>
            </a:r>
            <a:r>
              <a:rPr lang="fr-FR" baseline="0" dirty="0" smtClean="0"/>
              <a:t> to Source Control &gt; Git</a:t>
            </a:r>
          </a:p>
          <a:p>
            <a:pPr marL="171450" indent="-171450">
              <a:buFontTx/>
              <a:buChar char="-"/>
            </a:pPr>
            <a:r>
              <a:rPr lang="fr-FR" baseline="0" dirty="0" smtClean="0"/>
              <a:t>Commit du code</a:t>
            </a:r>
          </a:p>
          <a:p>
            <a:pPr marL="171450" indent="-171450">
              <a:buFontTx/>
              <a:buChar char="-"/>
            </a:pPr>
            <a:r>
              <a:rPr lang="fr-FR" baseline="0" dirty="0" smtClean="0"/>
              <a:t>Onglet push, création de l’origine </a:t>
            </a:r>
            <a:r>
              <a:rPr lang="fr-FR" baseline="0" dirty="0" err="1" smtClean="0"/>
              <a:t>remote</a:t>
            </a:r>
            <a:r>
              <a:rPr lang="fr-FR" baseline="0" dirty="0" smtClean="0"/>
              <a:t> puis push avec </a:t>
            </a:r>
            <a:r>
              <a:rPr lang="fr-FR" baseline="0" dirty="0" err="1" smtClean="0"/>
              <a:t>credential</a:t>
            </a:r>
            <a:r>
              <a:rPr lang="fr-FR" baseline="0" dirty="0" smtClean="0"/>
              <a:t> de déploiement</a:t>
            </a:r>
          </a:p>
          <a:p>
            <a:pPr marL="171450" indent="-171450">
              <a:buFontTx/>
              <a:buChar char="-"/>
            </a:pPr>
            <a:r>
              <a:rPr lang="fr-FR" baseline="0" dirty="0" smtClean="0"/>
              <a:t>Aller dans le portail et voir le déploiement en cours</a:t>
            </a:r>
          </a:p>
          <a:p>
            <a:pPr marL="171450" indent="-171450">
              <a:buFontTx/>
              <a:buChar char="-"/>
            </a:pPr>
            <a:r>
              <a:rPr lang="fr-FR" baseline="0" dirty="0" smtClean="0"/>
              <a:t>Expliquer que l’on peut ensuite swaper, et même </a:t>
            </a:r>
            <a:r>
              <a:rPr lang="fr-FR" baseline="0" dirty="0" err="1" smtClean="0"/>
              <a:t>autoswaper</a:t>
            </a: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11/j/aa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00372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11/j/aa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334832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Connecteurs</a:t>
            </a:r>
          </a:p>
          <a:p>
            <a:pPr marL="171450" indent="-171450">
              <a:buFontTx/>
              <a:buChar char="-"/>
            </a:pPr>
            <a:r>
              <a:rPr lang="fr-FR" baseline="0" dirty="0" smtClean="0"/>
              <a:t>Services externes (http, Azure Storage, FTP, …)</a:t>
            </a:r>
          </a:p>
          <a:p>
            <a:pPr marL="171450" indent="-171450">
              <a:buFontTx/>
              <a:buChar char="-"/>
            </a:pPr>
            <a:r>
              <a:rPr lang="fr-FR" baseline="0" dirty="0" smtClean="0"/>
              <a:t>Applications </a:t>
            </a:r>
            <a:r>
              <a:rPr lang="fr-FR" baseline="0" dirty="0" err="1" smtClean="0"/>
              <a:t>SaaS</a:t>
            </a:r>
            <a:r>
              <a:rPr lang="fr-FR" baseline="0" dirty="0" smtClean="0"/>
              <a:t> (</a:t>
            </a:r>
            <a:r>
              <a:rPr lang="fr-FR" baseline="0" dirty="0" err="1" smtClean="0"/>
              <a:t>DropBox</a:t>
            </a:r>
            <a:r>
              <a:rPr lang="fr-FR" baseline="0" dirty="0" smtClean="0"/>
              <a:t>, </a:t>
            </a:r>
            <a:r>
              <a:rPr lang="fr-FR" baseline="0" dirty="0" err="1" smtClean="0"/>
              <a:t>Salesforce</a:t>
            </a:r>
            <a:r>
              <a:rPr lang="fr-FR" baseline="0" dirty="0" smtClean="0"/>
              <a:t>, SharePoint)</a:t>
            </a:r>
          </a:p>
          <a:p>
            <a:pPr marL="171450" indent="-171450">
              <a:buFontTx/>
              <a:buChar char="-"/>
            </a:pPr>
            <a:r>
              <a:rPr lang="fr-FR" baseline="0" dirty="0" smtClean="0"/>
              <a:t>Fonctionnalités BizTalk (EAI, EDI, </a:t>
            </a:r>
            <a:r>
              <a:rPr lang="fr-FR" baseline="0" dirty="0" err="1" smtClean="0"/>
              <a:t>Rules</a:t>
            </a:r>
            <a:r>
              <a:rPr lang="fr-FR" baseline="0" dirty="0" smtClean="0"/>
              <a:t>, …)</a:t>
            </a:r>
          </a:p>
          <a:p>
            <a:pPr marL="0" indent="0">
              <a:buFontTx/>
              <a:buNone/>
            </a:pPr>
            <a:endParaRPr lang="fr-FR" dirty="0" smtClean="0"/>
          </a:p>
          <a:p>
            <a:pPr marL="0" indent="0">
              <a:buFontTx/>
              <a:buNone/>
            </a:pPr>
            <a:r>
              <a:rPr lang="fr-FR" dirty="0" smtClean="0"/>
              <a:t>Gestion d’accès</a:t>
            </a:r>
            <a:r>
              <a:rPr lang="fr-FR" baseline="0" dirty="0" smtClean="0"/>
              <a:t> simplifiée</a:t>
            </a:r>
          </a:p>
          <a:p>
            <a:pPr marL="171450" indent="-171450">
              <a:buFontTx/>
              <a:buChar char="-"/>
            </a:pPr>
            <a:r>
              <a:rPr lang="fr-FR" baseline="0" dirty="0" smtClean="0"/>
              <a:t>Public ou privé</a:t>
            </a:r>
          </a:p>
          <a:p>
            <a:pPr marL="171450" indent="-171450">
              <a:buFontTx/>
              <a:buChar char="-"/>
            </a:pPr>
            <a:r>
              <a:rPr lang="fr-FR" dirty="0" smtClean="0"/>
              <a:t>Authentification via fournisseur d’identité tiers</a:t>
            </a:r>
          </a:p>
          <a:p>
            <a:pPr marL="0" indent="0">
              <a:buFontTx/>
              <a:buNone/>
            </a:pPr>
            <a:endParaRPr lang="fr-FR" dirty="0" smtClean="0"/>
          </a:p>
          <a:p>
            <a:pPr marL="0" indent="0">
              <a:buFontTx/>
              <a:buNone/>
            </a:pPr>
            <a:r>
              <a:rPr lang="fr-FR" dirty="0" smtClean="0"/>
              <a:t>Marketplace</a:t>
            </a:r>
            <a:r>
              <a:rPr lang="fr-FR" baseline="0" dirty="0" smtClean="0"/>
              <a:t> privée </a:t>
            </a:r>
            <a:r>
              <a:rPr lang="fr-FR" baseline="0" dirty="0" err="1" smtClean="0"/>
              <a:t>inter-entreprise</a:t>
            </a:r>
            <a:r>
              <a:rPr lang="fr-FR" baseline="0" dirty="0" smtClean="0"/>
              <a:t> ou publique pour monétisation.</a:t>
            </a:r>
          </a:p>
          <a:p>
            <a:pPr marL="0" indent="0">
              <a:buFontTx/>
              <a:buNone/>
            </a:pPr>
            <a:r>
              <a:rPr lang="fr-FR" baseline="0" dirty="0" smtClean="0"/>
              <a:t>Capacité d’</a:t>
            </a:r>
            <a:r>
              <a:rPr lang="fr-FR" baseline="0" dirty="0" err="1" smtClean="0"/>
              <a:t>Automatic</a:t>
            </a:r>
            <a:r>
              <a:rPr lang="fr-FR" baseline="0" dirty="0" smtClean="0"/>
              <a:t> Update pour que les APIs que vous récupérez via la Marketplace soit toujours à jour</a:t>
            </a:r>
            <a:endParaRPr lang="fr-FR"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11/j/aa 3:43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6761888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1">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63" y="-1"/>
            <a:ext cx="12432549" cy="6994525"/>
          </a:xfrm>
          <a:prstGeom prst="rect">
            <a:avLst/>
          </a:prstGeom>
        </p:spPr>
      </p:pic>
      <p:sp>
        <p:nvSpPr>
          <p:cNvPr id="6" name="ZoneTexte 12"/>
          <p:cNvSpPr txBox="1"/>
          <p:nvPr userDrawn="1"/>
        </p:nvSpPr>
        <p:spPr>
          <a:xfrm>
            <a:off x="461963" y="2788683"/>
            <a:ext cx="5747052" cy="734534"/>
          </a:xfrm>
          <a:prstGeom prst="rect">
            <a:avLst/>
          </a:prstGeom>
          <a:noFill/>
          <a:effectLst>
            <a:glow rad="228600">
              <a:schemeClr val="accent3">
                <a:satMod val="175000"/>
                <a:alpha val="40000"/>
              </a:schemeClr>
            </a:glow>
            <a:innerShdw blurRad="114300">
              <a:prstClr val="black"/>
            </a:innerShdw>
          </a:effectLst>
        </p:spPr>
        <p:txBody>
          <a:bodyPr wrap="none" rtlCol="0">
            <a:spAutoFit/>
          </a:bodyPr>
          <a:lstStyle/>
          <a:p>
            <a:r>
              <a:rPr lang="fr-FR" sz="4080" dirty="0">
                <a:solidFill>
                  <a:prstClr val="white"/>
                </a:solidFill>
                <a:latin typeface="Segoe Pro Display Light" panose="020B0302040504020203" pitchFamily="34" charset="0"/>
              </a:rPr>
              <a:t>AMBIENT  INTELLIGENCE</a:t>
            </a:r>
          </a:p>
        </p:txBody>
      </p:sp>
      <p:sp>
        <p:nvSpPr>
          <p:cNvPr id="13" name="ZoneTexte 13"/>
          <p:cNvSpPr txBox="1"/>
          <p:nvPr userDrawn="1"/>
        </p:nvSpPr>
        <p:spPr>
          <a:xfrm>
            <a:off x="6317945" y="6377582"/>
            <a:ext cx="6116611" cy="523220"/>
          </a:xfrm>
          <a:prstGeom prst="rect">
            <a:avLst/>
          </a:prstGeom>
          <a:noFill/>
        </p:spPr>
        <p:txBody>
          <a:bodyPr wrap="none" rtlCol="0">
            <a:spAutoFit/>
          </a:bodyPr>
          <a:lstStyle/>
          <a:p>
            <a:r>
              <a:rPr lang="fr-FR" sz="2800" dirty="0" smtClean="0">
                <a:solidFill>
                  <a:prstClr val="white"/>
                </a:solidFill>
                <a:effectLst>
                  <a:outerShdw blurRad="38100" dist="38100" dir="2700000" algn="tl">
                    <a:srgbClr val="000000">
                      <a:alpha val="43137"/>
                    </a:srgbClr>
                  </a:outerShdw>
                </a:effectLst>
                <a:cs typeface="Segoe UI" panose="020B0502040204020203" pitchFamily="34" charset="0"/>
              </a:rPr>
              <a:t>#</a:t>
            </a:r>
            <a:r>
              <a:rPr lang="fr-FR" sz="2800" dirty="0" err="1" smtClean="0">
                <a:solidFill>
                  <a:prstClr val="white"/>
                </a:solidFill>
                <a:effectLst>
                  <a:outerShdw blurRad="38100" dist="38100" dir="2700000" algn="tl">
                    <a:srgbClr val="000000">
                      <a:alpha val="43137"/>
                    </a:srgbClr>
                  </a:outerShdw>
                </a:effectLst>
                <a:cs typeface="Segoe UI" panose="020B0502040204020203" pitchFamily="34" charset="0"/>
              </a:rPr>
              <a:t>mstechdays</a:t>
            </a:r>
            <a:r>
              <a:rPr lang="fr-FR" sz="2800" dirty="0" smtClean="0">
                <a:solidFill>
                  <a:prstClr val="white"/>
                </a:solidFill>
                <a:effectLst>
                  <a:outerShdw blurRad="38100" dist="38100" dir="2700000" algn="tl">
                    <a:srgbClr val="000000">
                      <a:alpha val="43137"/>
                    </a:srgbClr>
                  </a:outerShdw>
                </a:effectLst>
                <a:cs typeface="Segoe UI" panose="020B0502040204020203" pitchFamily="34" charset="0"/>
              </a:rPr>
              <a:t>     </a:t>
            </a:r>
            <a:r>
              <a:rPr lang="fr-FR" sz="2800" dirty="0" smtClean="0">
                <a:solidFill>
                  <a:prstClr val="white"/>
                </a:solidFill>
                <a:cs typeface="Segoe UI" panose="020B0502040204020203" pitchFamily="34" charset="0"/>
              </a:rPr>
              <a:t>techdays.microsoft.fr </a:t>
            </a:r>
            <a:endParaRPr lang="fr-FR" sz="2800" dirty="0">
              <a:solidFill>
                <a:prstClr val="white"/>
              </a:solidFill>
              <a:effectLst>
                <a:outerShdw blurRad="38100" dist="38100" dir="2700000" algn="tl">
                  <a:srgbClr val="000000">
                    <a:alpha val="43137"/>
                  </a:srgbClr>
                </a:outerShdw>
              </a:effectLst>
              <a:cs typeface="Segoe UI" panose="020B0502040204020203" pitchFamily="34" charset="0"/>
            </a:endParaRPr>
          </a:p>
        </p:txBody>
      </p:sp>
      <p:pic>
        <p:nvPicPr>
          <p:cNvPr id="14" name="Imag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2964" y="342911"/>
            <a:ext cx="2203167" cy="810420"/>
          </a:xfrm>
          <a:prstGeom prst="rect">
            <a:avLst/>
          </a:prstGeom>
        </p:spPr>
      </p:pic>
      <p:grpSp>
        <p:nvGrpSpPr>
          <p:cNvPr id="15" name="Group 14"/>
          <p:cNvGrpSpPr/>
          <p:nvPr userDrawn="1"/>
        </p:nvGrpSpPr>
        <p:grpSpPr>
          <a:xfrm>
            <a:off x="461963" y="1117600"/>
            <a:ext cx="3786188" cy="1455738"/>
            <a:chOff x="461963" y="1117600"/>
            <a:chExt cx="3786188" cy="1455738"/>
          </a:xfrm>
        </p:grpSpPr>
        <p:sp>
          <p:nvSpPr>
            <p:cNvPr id="16" name="AutoShape 3"/>
            <p:cNvSpPr>
              <a:spLocks noChangeAspect="1" noChangeArrowheads="1" noTextEdit="1"/>
            </p:cNvSpPr>
            <p:nvPr/>
          </p:nvSpPr>
          <p:spPr bwMode="auto">
            <a:xfrm>
              <a:off x="461963" y="1292225"/>
              <a:ext cx="35242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18" name="Rectangle 5"/>
            <p:cNvSpPr>
              <a:spLocks noChangeArrowheads="1"/>
            </p:cNvSpPr>
            <p:nvPr/>
          </p:nvSpPr>
          <p:spPr bwMode="auto">
            <a:xfrm>
              <a:off x="461963" y="1125538"/>
              <a:ext cx="18256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6200" dirty="0" err="1" smtClean="0">
                  <a:solidFill>
                    <a:srgbClr val="FFFFFF"/>
                  </a:solidFill>
                  <a:latin typeface="Segoe UI Light" panose="020B0502040204020203" pitchFamily="34" charset="0"/>
                </a:rPr>
                <a:t>tech</a:t>
              </a:r>
              <a:endParaRPr lang="fr-FR" altLang="fr-FR" dirty="0" smtClean="0">
                <a:solidFill>
                  <a:prstClr val="black"/>
                </a:solidFill>
              </a:endParaRPr>
            </a:p>
          </p:txBody>
        </p:sp>
        <p:sp>
          <p:nvSpPr>
            <p:cNvPr id="19" name="Rectangle 6"/>
            <p:cNvSpPr>
              <a:spLocks noChangeArrowheads="1"/>
            </p:cNvSpPr>
            <p:nvPr/>
          </p:nvSpPr>
          <p:spPr bwMode="auto">
            <a:xfrm>
              <a:off x="1995488" y="1117600"/>
              <a:ext cx="19113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6200" dirty="0" err="1" smtClean="0">
                  <a:solidFill>
                    <a:srgbClr val="FFFFFF"/>
                  </a:solidFill>
                  <a:latin typeface="Segoe UI Light" panose="020B0502040204020203" pitchFamily="34" charset="0"/>
                </a:rPr>
                <a:t>days</a:t>
              </a:r>
              <a:endParaRPr lang="fr-FR" altLang="fr-FR" dirty="0" smtClean="0">
                <a:solidFill>
                  <a:prstClr val="black"/>
                </a:solidFill>
              </a:endParaRPr>
            </a:p>
          </p:txBody>
        </p:sp>
        <p:sp>
          <p:nvSpPr>
            <p:cNvPr id="20" name="Rectangle 7"/>
            <p:cNvSpPr>
              <a:spLocks noChangeArrowheads="1"/>
            </p:cNvSpPr>
            <p:nvPr/>
          </p:nvSpPr>
          <p:spPr bwMode="auto">
            <a:xfrm>
              <a:off x="1851026" y="1525588"/>
              <a:ext cx="31908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2700" smtClean="0">
                  <a:solidFill>
                    <a:srgbClr val="FFFFFF"/>
                  </a:solidFill>
                  <a:latin typeface="Segoe UI Light" panose="020B0502040204020203" pitchFamily="34" charset="0"/>
                </a:rPr>
                <a:t>•</a:t>
              </a:r>
              <a:endParaRPr lang="fr-FR" altLang="fr-FR" smtClean="0">
                <a:solidFill>
                  <a:prstClr val="black"/>
                </a:solidFill>
              </a:endParaRPr>
            </a:p>
          </p:txBody>
        </p:sp>
        <p:sp>
          <p:nvSpPr>
            <p:cNvPr id="21" name="Rectangle 8"/>
            <p:cNvSpPr>
              <a:spLocks noChangeArrowheads="1"/>
            </p:cNvSpPr>
            <p:nvPr/>
          </p:nvSpPr>
          <p:spPr bwMode="auto">
            <a:xfrm>
              <a:off x="3030538" y="1895475"/>
              <a:ext cx="12176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4400" dirty="0" smtClean="0">
                  <a:solidFill>
                    <a:srgbClr val="E31A86"/>
                  </a:solidFill>
                  <a:latin typeface="Segoe UI" panose="020B0502040204020203" pitchFamily="34" charset="0"/>
                </a:rPr>
                <a:t>2015</a:t>
              </a:r>
              <a:endParaRPr lang="fr-FR" altLang="fr-FR" sz="2800" dirty="0" smtClean="0">
                <a:solidFill>
                  <a:srgbClr val="E31A86"/>
                </a:solidFill>
              </a:endParaRPr>
            </a:p>
          </p:txBody>
        </p:sp>
        <p:sp>
          <p:nvSpPr>
            <p:cNvPr id="22" name="Rectangle 21"/>
            <p:cNvSpPr/>
            <p:nvPr userDrawn="1"/>
          </p:nvSpPr>
          <p:spPr>
            <a:xfrm>
              <a:off x="1393701" y="1741487"/>
              <a:ext cx="1435008" cy="646331"/>
            </a:xfrm>
            <a:prstGeom prst="rect">
              <a:avLst/>
            </a:prstGeom>
          </p:spPr>
          <p:txBody>
            <a:bodyPr wrap="none">
              <a:spAutoFit/>
            </a:bodyPr>
            <a:lstStyle/>
            <a:p>
              <a:pPr defTabSz="914400"/>
              <a:r>
                <a:rPr lang="fr-FR" altLang="fr-FR" sz="3600" dirty="0" smtClean="0">
                  <a:solidFill>
                    <a:schemeClr val="accent2">
                      <a:lumMod val="60000"/>
                      <a:lumOff val="40000"/>
                    </a:schemeClr>
                  </a:solidFill>
                  <a:latin typeface="Segoe UI Light" panose="020B0502040204020203" pitchFamily="34" charset="0"/>
                </a:rPr>
                <a:t>camps</a:t>
              </a:r>
              <a:endParaRPr lang="fr-FR" altLang="fr-FR" sz="3600" dirty="0" smtClean="0">
                <a:solidFill>
                  <a:schemeClr val="accent2">
                    <a:lumMod val="60000"/>
                    <a:lumOff val="40000"/>
                  </a:schemeClr>
                </a:solidFill>
              </a:endParaRPr>
            </a:p>
          </p:txBody>
        </p:sp>
      </p:grpSp>
    </p:spTree>
    <p:extLst>
      <p:ext uri="{BB962C8B-B14F-4D97-AF65-F5344CB8AC3E}">
        <p14:creationId xmlns:p14="http://schemas.microsoft.com/office/powerpoint/2010/main" val="314815391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e fin">
    <p:spTree>
      <p:nvGrpSpPr>
        <p:cNvPr id="1" name=""/>
        <p:cNvGrpSpPr/>
        <p:nvPr/>
      </p:nvGrpSpPr>
      <p:grpSpPr>
        <a:xfrm>
          <a:off x="0" y="0"/>
          <a:ext cx="0" cy="0"/>
          <a:chOff x="0" y="0"/>
          <a:chExt cx="0" cy="0"/>
        </a:xfrm>
      </p:grpSpPr>
      <p:sp>
        <p:nvSpPr>
          <p:cNvPr id="4" name="Rectangle 3"/>
          <p:cNvSpPr/>
          <p:nvPr userDrawn="1"/>
        </p:nvSpPr>
        <p:spPr bwMode="auto">
          <a:xfrm>
            <a:off x="-19024" y="0"/>
            <a:ext cx="12455500" cy="6994525"/>
          </a:xfrm>
          <a:prstGeom prst="rect">
            <a:avLst/>
          </a:prstGeom>
          <a:solidFill>
            <a:srgbClr val="5C2D91">
              <a:alpha val="8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solidFill>
                  <a:srgbClr val="FFFFFF"/>
                </a:solidFill>
                <a:cs typeface="Segoe UI" pitchFamily="34" charset="0"/>
              </a:rPr>
              <a:t>© </a:t>
            </a:r>
            <a:r>
              <a:rPr lang="en-US" sz="700" dirty="0" smtClean="0">
                <a:solidFill>
                  <a:srgbClr val="FFFFFF"/>
                </a:solidFill>
                <a:cs typeface="Segoe UI" pitchFamily="34" charset="0"/>
              </a:rPr>
              <a:t>2015 </a:t>
            </a:r>
            <a:r>
              <a:rPr lang="en-US" sz="700" dirty="0">
                <a:solidFill>
                  <a:srgbClr val="FFFFFF"/>
                </a:solidFill>
                <a:cs typeface="Segoe UI" pitchFamily="34" charset="0"/>
              </a:rPr>
              <a:t>Microsoft Corporation. All rights reserved. </a:t>
            </a:r>
          </a:p>
        </p:txBody>
      </p:sp>
      <p:pic>
        <p:nvPicPr>
          <p:cNvPr id="6"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58073" y="1120998"/>
            <a:ext cx="2160164" cy="794602"/>
          </a:xfrm>
          <a:prstGeom prst="rect">
            <a:avLst/>
          </a:prstGeom>
        </p:spPr>
      </p:pic>
      <p:sp>
        <p:nvSpPr>
          <p:cNvPr id="8" name="ZoneTexte 1"/>
          <p:cNvSpPr txBox="1"/>
          <p:nvPr userDrawn="1"/>
        </p:nvSpPr>
        <p:spPr>
          <a:xfrm>
            <a:off x="1465709" y="4186707"/>
            <a:ext cx="9793088" cy="707886"/>
          </a:xfrm>
          <a:prstGeom prst="rect">
            <a:avLst/>
          </a:prstGeom>
          <a:noFill/>
        </p:spPr>
        <p:txBody>
          <a:bodyPr wrap="square" rtlCol="0">
            <a:spAutoFit/>
          </a:bodyPr>
          <a:lstStyle/>
          <a:p>
            <a:r>
              <a:rPr lang="fr-FR" sz="1200" dirty="0">
                <a:solidFill>
                  <a:srgbClr val="FFFFFF"/>
                </a:solidFill>
                <a:latin typeface="Segoe UI Light" panose="020B0502040204020203" pitchFamily="34" charset="0"/>
                <a:cs typeface="Segoe UI Light" panose="020B0502040204020203" pitchFamily="34" charset="0"/>
              </a:rPr>
              <a:t> </a:t>
            </a:r>
            <a:r>
              <a:rPr lang="fr-FR" sz="4000" dirty="0">
                <a:solidFill>
                  <a:srgbClr val="FFFFFF"/>
                </a:solidFill>
                <a:latin typeface="Segoe UI Light" panose="020B0502040204020203" pitchFamily="34" charset="0"/>
                <a:cs typeface="Segoe UI Light" panose="020B0502040204020203" pitchFamily="34" charset="0"/>
              </a:rPr>
              <a:t>#</a:t>
            </a:r>
            <a:r>
              <a:rPr lang="fr-FR" sz="4000" dirty="0" err="1">
                <a:solidFill>
                  <a:srgbClr val="FFFFFF"/>
                </a:solidFill>
                <a:latin typeface="Segoe UI Light" panose="020B0502040204020203" pitchFamily="34" charset="0"/>
                <a:cs typeface="Segoe UI Light" panose="020B0502040204020203" pitchFamily="34" charset="0"/>
              </a:rPr>
              <a:t>mstechdays</a:t>
            </a:r>
            <a:r>
              <a:rPr lang="fr-FR" sz="4000" dirty="0">
                <a:solidFill>
                  <a:srgbClr val="FFFFFF"/>
                </a:solidFill>
                <a:latin typeface="Segoe UI Light" panose="020B0502040204020203" pitchFamily="34" charset="0"/>
                <a:cs typeface="Segoe UI Light" panose="020B0502040204020203" pitchFamily="34" charset="0"/>
              </a:rPr>
              <a:t> </a:t>
            </a:r>
            <a:r>
              <a:rPr lang="fr-FR" sz="4000" dirty="0" smtClean="0">
                <a:solidFill>
                  <a:srgbClr val="FFFFFF"/>
                </a:solidFill>
                <a:latin typeface="Segoe UI Light" panose="020B0502040204020203" pitchFamily="34" charset="0"/>
                <a:cs typeface="Segoe UI Light" panose="020B0502040204020203" pitchFamily="34" charset="0"/>
              </a:rPr>
              <a:t>     techdays.microsoft.fr/camp</a:t>
            </a:r>
          </a:p>
        </p:txBody>
      </p:sp>
      <p:grpSp>
        <p:nvGrpSpPr>
          <p:cNvPr id="16" name="Group 15"/>
          <p:cNvGrpSpPr/>
          <p:nvPr userDrawn="1"/>
        </p:nvGrpSpPr>
        <p:grpSpPr>
          <a:xfrm>
            <a:off x="3697957" y="2201118"/>
            <a:ext cx="3786188" cy="1455738"/>
            <a:chOff x="461963" y="1117600"/>
            <a:chExt cx="3786188" cy="1455738"/>
          </a:xfrm>
        </p:grpSpPr>
        <p:sp>
          <p:nvSpPr>
            <p:cNvPr id="17" name="AutoShape 3"/>
            <p:cNvSpPr>
              <a:spLocks noChangeAspect="1" noChangeArrowheads="1" noTextEdit="1"/>
            </p:cNvSpPr>
            <p:nvPr/>
          </p:nvSpPr>
          <p:spPr bwMode="auto">
            <a:xfrm>
              <a:off x="461963" y="1292225"/>
              <a:ext cx="35242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18" name="Rectangle 5"/>
            <p:cNvSpPr>
              <a:spLocks noChangeArrowheads="1"/>
            </p:cNvSpPr>
            <p:nvPr/>
          </p:nvSpPr>
          <p:spPr bwMode="auto">
            <a:xfrm>
              <a:off x="461963" y="1125538"/>
              <a:ext cx="18256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6200" smtClean="0">
                  <a:solidFill>
                    <a:srgbClr val="FFFFFF"/>
                  </a:solidFill>
                  <a:latin typeface="Segoe UI Light" panose="020B0502040204020203" pitchFamily="34" charset="0"/>
                </a:rPr>
                <a:t>tech</a:t>
              </a:r>
              <a:endParaRPr lang="fr-FR" altLang="fr-FR" smtClean="0">
                <a:solidFill>
                  <a:prstClr val="black"/>
                </a:solidFill>
              </a:endParaRPr>
            </a:p>
          </p:txBody>
        </p:sp>
        <p:sp>
          <p:nvSpPr>
            <p:cNvPr id="19" name="Rectangle 6"/>
            <p:cNvSpPr>
              <a:spLocks noChangeArrowheads="1"/>
            </p:cNvSpPr>
            <p:nvPr/>
          </p:nvSpPr>
          <p:spPr bwMode="auto">
            <a:xfrm>
              <a:off x="1995488" y="1117600"/>
              <a:ext cx="19113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6200" dirty="0" err="1" smtClean="0">
                  <a:solidFill>
                    <a:srgbClr val="FFFFFF"/>
                  </a:solidFill>
                  <a:latin typeface="Segoe UI Light" panose="020B0502040204020203" pitchFamily="34" charset="0"/>
                </a:rPr>
                <a:t>days</a:t>
              </a:r>
              <a:endParaRPr lang="fr-FR" altLang="fr-FR" dirty="0" smtClean="0">
                <a:solidFill>
                  <a:prstClr val="black"/>
                </a:solidFill>
              </a:endParaRPr>
            </a:p>
          </p:txBody>
        </p:sp>
        <p:sp>
          <p:nvSpPr>
            <p:cNvPr id="20" name="Rectangle 7"/>
            <p:cNvSpPr>
              <a:spLocks noChangeArrowheads="1"/>
            </p:cNvSpPr>
            <p:nvPr/>
          </p:nvSpPr>
          <p:spPr bwMode="auto">
            <a:xfrm>
              <a:off x="1851026" y="1525588"/>
              <a:ext cx="31908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2700" smtClean="0">
                  <a:solidFill>
                    <a:srgbClr val="FFFFFF"/>
                  </a:solidFill>
                  <a:latin typeface="Segoe UI Light" panose="020B0502040204020203" pitchFamily="34" charset="0"/>
                </a:rPr>
                <a:t>•</a:t>
              </a:r>
              <a:endParaRPr lang="fr-FR" altLang="fr-FR" smtClean="0">
                <a:solidFill>
                  <a:prstClr val="black"/>
                </a:solidFill>
              </a:endParaRPr>
            </a:p>
          </p:txBody>
        </p:sp>
        <p:sp>
          <p:nvSpPr>
            <p:cNvPr id="21" name="Rectangle 8"/>
            <p:cNvSpPr>
              <a:spLocks noChangeArrowheads="1"/>
            </p:cNvSpPr>
            <p:nvPr/>
          </p:nvSpPr>
          <p:spPr bwMode="auto">
            <a:xfrm>
              <a:off x="3030538" y="1895475"/>
              <a:ext cx="12176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4400" dirty="0" smtClean="0">
                  <a:solidFill>
                    <a:srgbClr val="E31A86"/>
                  </a:solidFill>
                  <a:latin typeface="Segoe UI" panose="020B0502040204020203" pitchFamily="34" charset="0"/>
                </a:rPr>
                <a:t>2015</a:t>
              </a:r>
              <a:endParaRPr lang="fr-FR" altLang="fr-FR" sz="2800" dirty="0" smtClean="0">
                <a:solidFill>
                  <a:srgbClr val="E31A86"/>
                </a:solidFill>
              </a:endParaRPr>
            </a:p>
          </p:txBody>
        </p:sp>
        <p:sp>
          <p:nvSpPr>
            <p:cNvPr id="22" name="Rectangle 21"/>
            <p:cNvSpPr/>
            <p:nvPr userDrawn="1"/>
          </p:nvSpPr>
          <p:spPr>
            <a:xfrm>
              <a:off x="1398067" y="1741487"/>
              <a:ext cx="1435008" cy="646331"/>
            </a:xfrm>
            <a:prstGeom prst="rect">
              <a:avLst/>
            </a:prstGeom>
          </p:spPr>
          <p:txBody>
            <a:bodyPr wrap="none">
              <a:spAutoFit/>
            </a:bodyPr>
            <a:lstStyle/>
            <a:p>
              <a:pPr defTabSz="914400"/>
              <a:r>
                <a:rPr lang="fr-FR" altLang="fr-FR" sz="3600" dirty="0" smtClean="0">
                  <a:solidFill>
                    <a:schemeClr val="accent2">
                      <a:lumMod val="60000"/>
                      <a:lumOff val="40000"/>
                    </a:schemeClr>
                  </a:solidFill>
                  <a:latin typeface="Segoe UI Light" panose="020B0502040204020203" pitchFamily="34" charset="0"/>
                </a:rPr>
                <a:t>camps</a:t>
              </a:r>
              <a:endParaRPr lang="fr-FR" altLang="fr-FR" sz="3600" dirty="0" smtClean="0">
                <a:solidFill>
                  <a:schemeClr val="accent2">
                    <a:lumMod val="60000"/>
                    <a:lumOff val="40000"/>
                  </a:schemeClr>
                </a:solidFill>
              </a:endParaRPr>
            </a:p>
          </p:txBody>
        </p:sp>
      </p:grpSp>
    </p:spTree>
    <p:extLst>
      <p:ext uri="{BB962C8B-B14F-4D97-AF65-F5344CB8AC3E}">
        <p14:creationId xmlns:p14="http://schemas.microsoft.com/office/powerpoint/2010/main" val="2378829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émo">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pic>
        <p:nvPicPr>
          <p:cNvPr id="15"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6" y="1913084"/>
            <a:ext cx="5001322" cy="2810267"/>
          </a:xfrm>
          <a:prstGeom prst="rect">
            <a:avLst/>
          </a:prstGeom>
          <a:noFill/>
          <a:ln>
            <a:noFill/>
          </a:ln>
        </p:spPr>
      </p:pic>
      <p:sp>
        <p:nvSpPr>
          <p:cNvPr id="16" name="Rectangle 15"/>
          <p:cNvSpPr/>
          <p:nvPr userDrawn="1"/>
        </p:nvSpPr>
        <p:spPr bwMode="auto">
          <a:xfrm>
            <a:off x="4994101" y="1913084"/>
            <a:ext cx="1595026" cy="28083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a:xfrm>
            <a:off x="6589127" y="1913085"/>
            <a:ext cx="5847348" cy="2808313"/>
          </a:xfrm>
          <a:prstGeom prst="rect">
            <a:avLst/>
          </a:prstGeom>
          <a:solidFill>
            <a:srgbClr val="9B4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 name="Text Placeholder 7"/>
          <p:cNvSpPr>
            <a:spLocks noGrp="1"/>
          </p:cNvSpPr>
          <p:nvPr>
            <p:ph type="body" sz="quarter" idx="10" hasCustomPrompt="1"/>
          </p:nvPr>
        </p:nvSpPr>
        <p:spPr>
          <a:xfrm>
            <a:off x="7154863" y="2417763"/>
            <a:ext cx="4679950" cy="1551194"/>
          </a:xfrm>
          <a:prstGeom prst="rect">
            <a:avLst/>
          </a:prstGeom>
        </p:spPr>
        <p:txBody>
          <a:bodyPr/>
          <a:lstStyle>
            <a:lvl1pPr marL="0" indent="0">
              <a:buFontTx/>
              <a:buNone/>
              <a:defRPr>
                <a:solidFill>
                  <a:schemeClr val="bg1"/>
                </a:solidFill>
              </a:defRPr>
            </a:lvl1pPr>
            <a:lvl2pPr marL="342900" indent="0">
              <a:buFontTx/>
              <a:buNone/>
              <a:defRPr>
                <a:solidFill>
                  <a:schemeClr val="bg1"/>
                </a:solidFill>
              </a:defRPr>
            </a:lvl2pPr>
          </a:lstStyle>
          <a:p>
            <a:pPr lvl="0"/>
            <a:r>
              <a:rPr lang="en-US" dirty="0" err="1" smtClean="0"/>
              <a:t>Démo</a:t>
            </a:r>
            <a:endParaRPr lang="en-US" dirty="0" smtClean="0"/>
          </a:p>
        </p:txBody>
      </p:sp>
      <p:sp>
        <p:nvSpPr>
          <p:cNvPr id="21"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
        <p:nvSpPr>
          <p:cNvPr id="14"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Démo</a:t>
            </a:r>
            <a:endParaRPr lang="en-US" dirty="0"/>
          </a:p>
        </p:txBody>
      </p:sp>
    </p:spTree>
    <p:extLst>
      <p:ext uri="{BB962C8B-B14F-4D97-AF65-F5344CB8AC3E}">
        <p14:creationId xmlns:p14="http://schemas.microsoft.com/office/powerpoint/2010/main" val="431544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8AB89-3BBE-4027-9A5F-7A95C58CBF1C}" type="datetimeFigureOut">
              <a:rPr lang="en-US" smtClean="0"/>
              <a:t>11/j/aa</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3C8DB-24DF-454E-BBC0-4DCAD4961A06}" type="slidenum">
              <a:rPr lang="en-US" smtClean="0"/>
              <a:t>‹#›</a:t>
            </a:fld>
            <a:endParaRPr lang="en-US"/>
          </a:p>
        </p:txBody>
      </p:sp>
    </p:spTree>
    <p:extLst>
      <p:ext uri="{BB962C8B-B14F-4D97-AF65-F5344CB8AC3E}">
        <p14:creationId xmlns:p14="http://schemas.microsoft.com/office/powerpoint/2010/main" val="928719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7930773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761038" y="1211263"/>
            <a:ext cx="6400800" cy="2202083"/>
          </a:xfrm>
        </p:spPr>
        <p:txBody>
          <a:bodyPr wrap="square" anchor="t" anchorCtr="0">
            <a:spAutoFit/>
          </a:bodyPr>
          <a:lstStyle>
            <a:lvl1pPr>
              <a:defRPr sz="7200" spc="-153" baseline="0">
                <a:solidFill>
                  <a:schemeClr val="bg1"/>
                </a:solidFill>
              </a:defRPr>
            </a:lvl1pPr>
          </a:lstStyle>
          <a:p>
            <a:r>
              <a:rPr lang="en-US" dirty="0" smtClean="0"/>
              <a:t>Click to edit title style</a:t>
            </a:r>
            <a:endParaRPr lang="en-US" dirty="0"/>
          </a:p>
        </p:txBody>
      </p:sp>
      <p:sp>
        <p:nvSpPr>
          <p:cNvPr id="6" name="Text Placeholder 4"/>
          <p:cNvSpPr>
            <a:spLocks noGrp="1"/>
          </p:cNvSpPr>
          <p:nvPr>
            <p:ph type="body" sz="quarter" idx="12" hasCustomPrompt="1"/>
          </p:nvPr>
        </p:nvSpPr>
        <p:spPr>
          <a:xfrm>
            <a:off x="5761038" y="4389175"/>
            <a:ext cx="6400800" cy="584775"/>
          </a:xfrm>
        </p:spPr>
        <p:txBody>
          <a:bodyPr wrap="square">
            <a:spAutoFit/>
          </a:bodyPr>
          <a:lstStyle>
            <a:lvl1pPr marL="0" indent="0">
              <a:spcBef>
                <a:spcPts val="0"/>
              </a:spcBef>
              <a:buNone/>
              <a:defRPr sz="3200" spc="-71" baseline="0">
                <a:solidFill>
                  <a:schemeClr val="bg1"/>
                </a:soli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162704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27854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95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32734" y="360123"/>
            <a:ext cx="11209447" cy="842446"/>
          </a:xfrm>
          <a:prstGeom prst="rect">
            <a:avLst/>
          </a:prstGeom>
        </p:spPr>
        <p:txBody>
          <a:bodyPr/>
          <a:lstStyle>
            <a:lvl1pPr>
              <a:defRPr>
                <a:solidFill>
                  <a:schemeClr val="bg1"/>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Tree>
    <p:extLst>
      <p:ext uri="{BB962C8B-B14F-4D97-AF65-F5344CB8AC3E}">
        <p14:creationId xmlns:p14="http://schemas.microsoft.com/office/powerpoint/2010/main" val="2063918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defTabSz="932742" rtl="0" eaLnBrk="1" latinLnBrk="0" hangingPunct="1">
              <a:lnSpc>
                <a:spcPct val="90000"/>
              </a:lnSpc>
              <a:spcBef>
                <a:spcPct val="0"/>
              </a:spcBef>
              <a:buNone/>
              <a:defRPr lang="en-US" sz="5400" b="0" kern="1200" cap="none" spc="-102" baseline="0" dirty="0">
                <a:ln w="3175">
                  <a:noFill/>
                </a:ln>
                <a:gradFill>
                  <a:gsLst>
                    <a:gs pos="1250">
                      <a:schemeClr val="tx2"/>
                    </a:gs>
                    <a:gs pos="100000">
                      <a:schemeClr val="tx2"/>
                    </a:gs>
                  </a:gsLst>
                  <a:lin ang="5400000" scaled="0"/>
                </a:gradFill>
                <a:effectLst/>
                <a:latin typeface="+mj-lt"/>
                <a:ea typeface="+mn-ea"/>
                <a:cs typeface="Arial"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521478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2">
    <p:spTree>
      <p:nvGrpSpPr>
        <p:cNvPr id="1" name=""/>
        <p:cNvGrpSpPr/>
        <p:nvPr/>
      </p:nvGrpSpPr>
      <p:grpSpPr>
        <a:xfrm>
          <a:off x="0" y="0"/>
          <a:ext cx="0" cy="0"/>
          <a:chOff x="0" y="0"/>
          <a:chExt cx="0" cy="0"/>
        </a:xfrm>
      </p:grpSpPr>
      <p:pic>
        <p:nvPicPr>
          <p:cNvPr id="8"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19" y="-82"/>
            <a:ext cx="12463894" cy="7005467"/>
          </a:xfrm>
          <a:prstGeom prst="rect">
            <a:avLst/>
          </a:prstGeom>
        </p:spPr>
      </p:pic>
      <p:sp>
        <p:nvSpPr>
          <p:cNvPr id="9" name="Rectangle 8"/>
          <p:cNvSpPr/>
          <p:nvPr userDrawn="1"/>
        </p:nvSpPr>
        <p:spPr bwMode="auto">
          <a:xfrm>
            <a:off x="280987" y="2167979"/>
            <a:ext cx="6528223" cy="3921571"/>
          </a:xfrm>
          <a:prstGeom prst="rect">
            <a:avLst/>
          </a:prstGeom>
          <a:solidFill>
            <a:srgbClr val="5C2D91">
              <a:alpha val="8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hasCustomPrompt="1"/>
          </p:nvPr>
        </p:nvSpPr>
        <p:spPr>
          <a:xfrm>
            <a:off x="280987" y="2273126"/>
            <a:ext cx="6528223" cy="1655156"/>
          </a:xfrm>
        </p:spPr>
        <p:txBody>
          <a:bodyPr/>
          <a:lstStyle>
            <a:lvl1pPr>
              <a:defRPr>
                <a:solidFill>
                  <a:schemeClr val="bg1"/>
                </a:solidFill>
              </a:defRPr>
            </a:lvl1pPr>
          </a:lstStyle>
          <a:p>
            <a:r>
              <a:rPr lang="en-US" dirty="0" smtClean="0"/>
              <a:t>Presentation title</a:t>
            </a:r>
            <a:endParaRPr lang="fr-FR" dirty="0"/>
          </a:p>
        </p:txBody>
      </p:sp>
      <p:sp>
        <p:nvSpPr>
          <p:cNvPr id="20" name="Text Placeholder 19"/>
          <p:cNvSpPr>
            <a:spLocks noGrp="1"/>
          </p:cNvSpPr>
          <p:nvPr>
            <p:ph type="body" sz="quarter" idx="10" hasCustomPrompt="1"/>
          </p:nvPr>
        </p:nvSpPr>
        <p:spPr>
          <a:xfrm>
            <a:off x="280987" y="3943857"/>
            <a:ext cx="6516649" cy="738664"/>
          </a:xfrm>
          <a:prstGeom prst="rect">
            <a:avLst/>
          </a:prstGeom>
        </p:spPr>
        <p:txBody>
          <a:bodyPr/>
          <a:lstStyle>
            <a:lvl1pPr marL="0" indent="0">
              <a:buNone/>
              <a:defRPr baseline="0">
                <a:solidFill>
                  <a:schemeClr val="bg1"/>
                </a:solidFill>
              </a:defRPr>
            </a:lvl1pPr>
          </a:lstStyle>
          <a:p>
            <a:pPr lvl="0"/>
            <a:r>
              <a:rPr lang="fr-FR" dirty="0" err="1" smtClean="0"/>
              <a:t>Author</a:t>
            </a:r>
            <a:r>
              <a:rPr lang="fr-FR" dirty="0" smtClean="0"/>
              <a:t> Name</a:t>
            </a:r>
          </a:p>
        </p:txBody>
      </p:sp>
      <p:sp>
        <p:nvSpPr>
          <p:cNvPr id="22" name="Text Placeholder 19"/>
          <p:cNvSpPr>
            <a:spLocks noGrp="1"/>
          </p:cNvSpPr>
          <p:nvPr>
            <p:ph type="body" sz="quarter" idx="11" hasCustomPrompt="1"/>
          </p:nvPr>
        </p:nvSpPr>
        <p:spPr>
          <a:xfrm>
            <a:off x="292561" y="4695158"/>
            <a:ext cx="6516649" cy="1203234"/>
          </a:xfrm>
          <a:prstGeom prst="rect">
            <a:avLst/>
          </a:prstGeom>
        </p:spPr>
        <p:txBody>
          <a:bodyPr/>
          <a:lstStyle>
            <a:lvl1pPr marL="0" indent="0">
              <a:buNone/>
              <a:defRPr sz="2400" baseline="0">
                <a:solidFill>
                  <a:schemeClr val="bg1"/>
                </a:solidFill>
              </a:defRPr>
            </a:lvl1pPr>
          </a:lstStyle>
          <a:p>
            <a:pPr lvl="0"/>
            <a:r>
              <a:rPr lang="fr-FR" dirty="0" smtClean="0"/>
              <a:t>Twitter</a:t>
            </a:r>
          </a:p>
          <a:p>
            <a:pPr lvl="0"/>
            <a:r>
              <a:rPr lang="fr-FR" dirty="0" smtClean="0"/>
              <a:t>Mail</a:t>
            </a:r>
          </a:p>
        </p:txBody>
      </p:sp>
      <p:pic>
        <p:nvPicPr>
          <p:cNvPr id="10" name="Imag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2964" y="342911"/>
            <a:ext cx="2203167" cy="810420"/>
          </a:xfrm>
          <a:prstGeom prst="rect">
            <a:avLst/>
          </a:prstGeom>
        </p:spPr>
      </p:pic>
    </p:spTree>
    <p:extLst>
      <p:ext uri="{BB962C8B-B14F-4D97-AF65-F5344CB8AC3E}">
        <p14:creationId xmlns:p14="http://schemas.microsoft.com/office/powerpoint/2010/main" val="32187418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 Sous Titre - Bullet poi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Titre</a:t>
            </a:r>
            <a:endParaRPr lang="en-US" dirty="0"/>
          </a:p>
        </p:txBody>
      </p:sp>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sp>
        <p:nvSpPr>
          <p:cNvPr id="13" name="Text Placeholder 24"/>
          <p:cNvSpPr>
            <a:spLocks noGrp="1"/>
          </p:cNvSpPr>
          <p:nvPr>
            <p:ph type="body" sz="quarter" idx="13"/>
          </p:nvPr>
        </p:nvSpPr>
        <p:spPr>
          <a:xfrm>
            <a:off x="274638" y="1554261"/>
            <a:ext cx="11807825" cy="4895329"/>
          </a:xfrm>
          <a:prstGeom prst="rect">
            <a:avLst/>
          </a:prstGeom>
        </p:spPr>
        <p:txBody>
          <a:bodyPr lIns="0"/>
          <a:lstStyle>
            <a:lvl1pPr marL="571500" indent="-504000">
              <a:buFont typeface="Wingdings" panose="05000000000000000000" pitchFamily="2" charset="2"/>
              <a:buChar char="§"/>
              <a:defRPr>
                <a:solidFill>
                  <a:schemeClr val="bg2">
                    <a:lumMod val="50000"/>
                  </a:schemeClr>
                </a:solidFill>
              </a:defRPr>
            </a:lvl1pPr>
            <a:lvl2pPr marL="576000" indent="-504000">
              <a:buFont typeface="Wingdings" panose="05000000000000000000" pitchFamily="2" charset="2"/>
              <a:buChar char="§"/>
              <a:defRPr sz="2800"/>
            </a:lvl2pPr>
            <a:lvl3pPr marL="576000" indent="-504000">
              <a:buFont typeface="Wingdings" panose="05000000000000000000" pitchFamily="2" charset="2"/>
              <a:buChar char="§"/>
              <a:defRPr sz="2400"/>
            </a:lvl3pPr>
            <a:lvl4pPr marL="576000" indent="-504000">
              <a:buFont typeface="Wingdings" panose="05000000000000000000" pitchFamily="2" charset="2"/>
              <a:buChar char="§"/>
              <a:defRPr sz="2000"/>
            </a:lvl4pPr>
            <a:lvl5pPr marL="576000" indent="-504000">
              <a:buFont typeface="Wingdings" panose="05000000000000000000" pitchFamily="2" charset="2"/>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11" name="Text Placeholder 15"/>
          <p:cNvSpPr>
            <a:spLocks noGrp="1"/>
          </p:cNvSpPr>
          <p:nvPr>
            <p:ph type="body" sz="quarter" idx="14" hasCustomPrompt="1"/>
          </p:nvPr>
        </p:nvSpPr>
        <p:spPr>
          <a:xfrm>
            <a:off x="274638" y="904974"/>
            <a:ext cx="11888787" cy="443365"/>
          </a:xfrm>
          <a:prstGeom prst="rect">
            <a:avLst/>
          </a:prstGeom>
        </p:spPr>
        <p:txBody>
          <a:bodyPr lIns="324000"/>
          <a:lstStyle>
            <a:lvl1pPr marL="0" indent="0">
              <a:buNone/>
              <a:defRPr sz="3200" baseline="0">
                <a:solidFill>
                  <a:schemeClr val="bg2">
                    <a:lumMod val="50000"/>
                  </a:schemeClr>
                </a:solidFill>
              </a:defRPr>
            </a:lvl1pPr>
          </a:lstStyle>
          <a:p>
            <a:pPr lvl="0"/>
            <a:r>
              <a:rPr lang="fr-FR" dirty="0" smtClean="0"/>
              <a:t>Sous titre</a:t>
            </a:r>
            <a:endParaRPr lang="fr-FR" dirty="0"/>
          </a:p>
        </p:txBody>
      </p:sp>
      <p:sp>
        <p:nvSpPr>
          <p:cNvPr id="20"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Tree>
    <p:extLst>
      <p:ext uri="{BB962C8B-B14F-4D97-AF65-F5344CB8AC3E}">
        <p14:creationId xmlns:p14="http://schemas.microsoft.com/office/powerpoint/2010/main" val="34247091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ous Titre - Tex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Titre</a:t>
            </a:r>
            <a:endParaRPr lang="en-US" dirty="0"/>
          </a:p>
        </p:txBody>
      </p:sp>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sp>
        <p:nvSpPr>
          <p:cNvPr id="13" name="Text Placeholder 24"/>
          <p:cNvSpPr>
            <a:spLocks noGrp="1"/>
          </p:cNvSpPr>
          <p:nvPr>
            <p:ph type="body" sz="quarter" idx="13"/>
          </p:nvPr>
        </p:nvSpPr>
        <p:spPr>
          <a:xfrm>
            <a:off x="274638" y="1554261"/>
            <a:ext cx="11807825" cy="4895329"/>
          </a:xfrm>
          <a:prstGeom prst="rect">
            <a:avLst/>
          </a:prstGeom>
        </p:spPr>
        <p:txBody>
          <a:bodyPr lIns="0"/>
          <a:lstStyle>
            <a:lvl1pPr marL="342900" indent="-342900">
              <a:buFontTx/>
              <a:buChar char="‪"/>
              <a:defRPr>
                <a:solidFill>
                  <a:schemeClr val="bg2">
                    <a:lumMod val="50000"/>
                  </a:schemeClr>
                </a:solidFill>
              </a:defRPr>
            </a:lvl1pPr>
            <a:lvl2pPr marL="342000" indent="-241300">
              <a:buFontTx/>
              <a:buChar char="‪"/>
              <a:defRPr sz="2800"/>
            </a:lvl2pPr>
            <a:lvl3pPr marL="342000" indent="-228600">
              <a:buFontTx/>
              <a:buChar char="‪"/>
              <a:defRPr sz="2400"/>
            </a:lvl3pPr>
            <a:lvl4pPr marL="342000" indent="-228600">
              <a:buFontTx/>
              <a:buChar char="‪"/>
              <a:defRPr sz="2000"/>
            </a:lvl4pPr>
            <a:lvl5pPr marL="342000" indent="-228600">
              <a:buFontTx/>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11" name="Text Placeholder 15"/>
          <p:cNvSpPr>
            <a:spLocks noGrp="1"/>
          </p:cNvSpPr>
          <p:nvPr>
            <p:ph type="body" sz="quarter" idx="14" hasCustomPrompt="1"/>
          </p:nvPr>
        </p:nvSpPr>
        <p:spPr>
          <a:xfrm>
            <a:off x="274638" y="904974"/>
            <a:ext cx="11888787" cy="443365"/>
          </a:xfrm>
          <a:prstGeom prst="rect">
            <a:avLst/>
          </a:prstGeom>
        </p:spPr>
        <p:txBody>
          <a:bodyPr lIns="324000"/>
          <a:lstStyle>
            <a:lvl1pPr marL="0" indent="0">
              <a:buNone/>
              <a:defRPr sz="3200" baseline="0">
                <a:solidFill>
                  <a:schemeClr val="bg2">
                    <a:lumMod val="50000"/>
                  </a:schemeClr>
                </a:solidFill>
              </a:defRPr>
            </a:lvl1pPr>
          </a:lstStyle>
          <a:p>
            <a:pPr lvl="0"/>
            <a:r>
              <a:rPr lang="fr-FR" dirty="0" smtClean="0"/>
              <a:t>Sous titre</a:t>
            </a:r>
            <a:endParaRPr lang="fr-FR" dirty="0"/>
          </a:p>
        </p:txBody>
      </p:sp>
      <p:sp>
        <p:nvSpPr>
          <p:cNvPr id="18"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Tree>
    <p:extLst>
      <p:ext uri="{BB962C8B-B14F-4D97-AF65-F5344CB8AC3E}">
        <p14:creationId xmlns:p14="http://schemas.microsoft.com/office/powerpoint/2010/main" val="9082953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amp; sous titre &amp; 2 listes couleur">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sp>
        <p:nvSpPr>
          <p:cNvPr id="5" name="Content Placeholder 4"/>
          <p:cNvSpPr>
            <a:spLocks noGrp="1"/>
          </p:cNvSpPr>
          <p:nvPr>
            <p:ph sz="quarter" idx="15" hasCustomPrompt="1"/>
          </p:nvPr>
        </p:nvSpPr>
        <p:spPr>
          <a:xfrm>
            <a:off x="274638" y="1552575"/>
            <a:ext cx="5727700" cy="4968875"/>
          </a:xfrm>
          <a:prstGeom prst="rect">
            <a:avLst/>
          </a:prstGeom>
        </p:spPr>
        <p:txBody>
          <a:bodyPr lIns="0"/>
          <a:lstStyle>
            <a:lvl1pPr marL="324000" indent="-324000">
              <a:buFont typeface="Segoe UI Light" panose="020B0502040204020203" pitchFamily="34" charset="0"/>
              <a:buChar char=" "/>
              <a:defRPr>
                <a:solidFill>
                  <a:schemeClr val="bg2">
                    <a:lumMod val="50000"/>
                  </a:schemeClr>
                </a:solidFill>
              </a:defRPr>
            </a:lvl1pPr>
            <a:lvl2pPr marL="324000" indent="-241300">
              <a:buFont typeface="Segoe UI" panose="020B0502040204020203" pitchFamily="34" charset="0"/>
              <a:buChar char=" "/>
              <a:defRPr/>
            </a:lvl2pPr>
            <a:lvl3pPr marL="324000" indent="-228600">
              <a:buFont typeface="Segoe UI" panose="020B0502040204020203" pitchFamily="34" charset="0"/>
              <a:buChar char=" "/>
              <a:defRPr/>
            </a:lvl3pPr>
            <a:lvl4pPr marL="324000" indent="-228600">
              <a:buFont typeface="Segoe UI" panose="020B0502040204020203" pitchFamily="34" charset="0"/>
              <a:buChar char=" "/>
              <a:defRPr/>
            </a:lvl4pPr>
            <a:lvl5pPr marL="324000" indent="-228600">
              <a:buFont typeface="Segoe UI" panose="020B0502040204020203" pitchFamily="34" charset="0"/>
              <a:buChar char=" "/>
              <a:defRPr/>
            </a:lvl5pPr>
          </a:lstStyle>
          <a:p>
            <a:pPr lvl="0"/>
            <a:r>
              <a:rPr lang="en-US" dirty="0" err="1" smtClean="0"/>
              <a:t>Paragraphe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17"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Titre</a:t>
            </a:r>
            <a:endParaRPr lang="en-US" dirty="0"/>
          </a:p>
        </p:txBody>
      </p:sp>
      <p:sp>
        <p:nvSpPr>
          <p:cNvPr id="18" name="Text Placeholder 15"/>
          <p:cNvSpPr>
            <a:spLocks noGrp="1"/>
          </p:cNvSpPr>
          <p:nvPr>
            <p:ph type="body" sz="quarter" idx="14" hasCustomPrompt="1"/>
          </p:nvPr>
        </p:nvSpPr>
        <p:spPr>
          <a:xfrm>
            <a:off x="274638" y="904974"/>
            <a:ext cx="11888787" cy="443365"/>
          </a:xfrm>
          <a:prstGeom prst="rect">
            <a:avLst/>
          </a:prstGeom>
        </p:spPr>
        <p:txBody>
          <a:bodyPr lIns="324000"/>
          <a:lstStyle>
            <a:lvl1pPr marL="0" indent="0">
              <a:buNone/>
              <a:defRPr sz="3200" baseline="0">
                <a:solidFill>
                  <a:schemeClr val="bg2">
                    <a:lumMod val="50000"/>
                  </a:schemeClr>
                </a:solidFill>
              </a:defRPr>
            </a:lvl1pPr>
          </a:lstStyle>
          <a:p>
            <a:pPr lvl="0"/>
            <a:r>
              <a:rPr lang="fr-FR" dirty="0" smtClean="0"/>
              <a:t>Sous titre</a:t>
            </a:r>
            <a:endParaRPr lang="fr-FR" dirty="0"/>
          </a:p>
        </p:txBody>
      </p:sp>
      <p:sp>
        <p:nvSpPr>
          <p:cNvPr id="19" name="Content Placeholder 4"/>
          <p:cNvSpPr>
            <a:spLocks noGrp="1"/>
          </p:cNvSpPr>
          <p:nvPr>
            <p:ph sz="quarter" idx="16" hasCustomPrompt="1"/>
          </p:nvPr>
        </p:nvSpPr>
        <p:spPr>
          <a:xfrm>
            <a:off x="6400553" y="1552575"/>
            <a:ext cx="5727700" cy="4968875"/>
          </a:xfrm>
          <a:prstGeom prst="rect">
            <a:avLst/>
          </a:prstGeom>
          <a:solidFill>
            <a:srgbClr val="9B4F96"/>
          </a:solidFill>
        </p:spPr>
        <p:txBody>
          <a:bodyPr lIns="0"/>
          <a:lstStyle>
            <a:lvl1pPr marL="324000" indent="-324000">
              <a:buFont typeface="Segoe UI Light" panose="020B0502040204020203" pitchFamily="34" charset="0"/>
              <a:buChar char=" "/>
              <a:defRPr>
                <a:solidFill>
                  <a:schemeClr val="bg1"/>
                </a:solidFill>
              </a:defRPr>
            </a:lvl1pPr>
            <a:lvl2pPr marL="324000" indent="-241300">
              <a:buFont typeface="Segoe UI" panose="020B0502040204020203" pitchFamily="34" charset="0"/>
              <a:buChar char=" "/>
              <a:defRPr>
                <a:solidFill>
                  <a:schemeClr val="bg1"/>
                </a:solidFill>
              </a:defRPr>
            </a:lvl2pPr>
            <a:lvl3pPr marL="324000" indent="-228600">
              <a:buFont typeface="Segoe UI" panose="020B0502040204020203" pitchFamily="34" charset="0"/>
              <a:buChar char=" "/>
              <a:defRPr>
                <a:solidFill>
                  <a:schemeClr val="bg1"/>
                </a:solidFill>
              </a:defRPr>
            </a:lvl3pPr>
            <a:lvl4pPr marL="324000" indent="-228600">
              <a:buFont typeface="Segoe UI" panose="020B0502040204020203" pitchFamily="34" charset="0"/>
              <a:buChar char=" "/>
              <a:defRPr>
                <a:solidFill>
                  <a:schemeClr val="bg1"/>
                </a:solidFill>
              </a:defRPr>
            </a:lvl4pPr>
            <a:lvl5pPr marL="324000" indent="-228600">
              <a:buFont typeface="Segoe UI" panose="020B0502040204020203" pitchFamily="34" charset="0"/>
              <a:buChar char=" "/>
              <a:defRPr>
                <a:solidFill>
                  <a:schemeClr val="bg1"/>
                </a:solidFill>
              </a:defRPr>
            </a:lvl5pPr>
          </a:lstStyle>
          <a:p>
            <a:pPr lvl="0"/>
            <a:r>
              <a:rPr lang="en-US" dirty="0" err="1" smtClean="0"/>
              <a:t>Paragraphe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15" name="Text Placeholder 19"/>
          <p:cNvSpPr>
            <a:spLocks noGrp="1"/>
          </p:cNvSpPr>
          <p:nvPr>
            <p:ph type="body" sz="quarter" idx="17"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Tree>
    <p:extLst>
      <p:ext uri="{BB962C8B-B14F-4D97-AF65-F5344CB8AC3E}">
        <p14:creationId xmlns:p14="http://schemas.microsoft.com/office/powerpoint/2010/main" val="42594812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éo">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pic>
        <p:nvPicPr>
          <p:cNvPr id="15"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6" y="1913084"/>
            <a:ext cx="5001322" cy="2810267"/>
          </a:xfrm>
          <a:prstGeom prst="rect">
            <a:avLst/>
          </a:prstGeom>
          <a:noFill/>
          <a:ln>
            <a:noFill/>
          </a:ln>
        </p:spPr>
      </p:pic>
      <p:sp>
        <p:nvSpPr>
          <p:cNvPr id="16" name="Rectangle 15"/>
          <p:cNvSpPr/>
          <p:nvPr userDrawn="1"/>
        </p:nvSpPr>
        <p:spPr bwMode="auto">
          <a:xfrm>
            <a:off x="4994101" y="1913084"/>
            <a:ext cx="1595026" cy="28083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25"/>
          <p:cNvSpPr>
            <a:spLocks noEditPoints="1"/>
          </p:cNvSpPr>
          <p:nvPr userDrawn="1"/>
        </p:nvSpPr>
        <p:spPr bwMode="black">
          <a:xfrm rot="10800000">
            <a:off x="5453340" y="3092405"/>
            <a:ext cx="692889" cy="692889"/>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 name="Rectangle 17"/>
          <p:cNvSpPr/>
          <p:nvPr userDrawn="1"/>
        </p:nvSpPr>
        <p:spPr>
          <a:xfrm>
            <a:off x="6589127" y="1913085"/>
            <a:ext cx="5847348" cy="2808313"/>
          </a:xfrm>
          <a:prstGeom prst="rect">
            <a:avLst/>
          </a:prstGeom>
          <a:solidFill>
            <a:srgbClr val="9B4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 name="Text Placeholder 7"/>
          <p:cNvSpPr>
            <a:spLocks noGrp="1"/>
          </p:cNvSpPr>
          <p:nvPr>
            <p:ph type="body" sz="quarter" idx="10" hasCustomPrompt="1"/>
          </p:nvPr>
        </p:nvSpPr>
        <p:spPr>
          <a:xfrm>
            <a:off x="7154863" y="2417763"/>
            <a:ext cx="4679950" cy="1551194"/>
          </a:xfrm>
          <a:prstGeom prst="rect">
            <a:avLst/>
          </a:prstGeom>
        </p:spPr>
        <p:txBody>
          <a:bodyPr/>
          <a:lstStyle>
            <a:lvl1pPr marL="0" indent="0">
              <a:buFontTx/>
              <a:buNone/>
              <a:defRPr>
                <a:solidFill>
                  <a:schemeClr val="bg1"/>
                </a:solidFill>
              </a:defRPr>
            </a:lvl1pPr>
            <a:lvl2pPr marL="342900" indent="0">
              <a:buFontTx/>
              <a:buNone/>
              <a:defRPr>
                <a:solidFill>
                  <a:schemeClr val="bg1"/>
                </a:solidFill>
              </a:defRPr>
            </a:lvl2pPr>
          </a:lstStyle>
          <a:p>
            <a:pPr lvl="0"/>
            <a:r>
              <a:rPr lang="en-US" dirty="0" smtClean="0"/>
              <a:t>Main Video Title</a:t>
            </a:r>
          </a:p>
          <a:p>
            <a:pPr lvl="1"/>
            <a:r>
              <a:rPr lang="en-US" dirty="0" err="1" smtClean="0"/>
              <a:t>SubTitle</a:t>
            </a:r>
            <a:endParaRPr lang="en-US" dirty="0" smtClean="0"/>
          </a:p>
        </p:txBody>
      </p:sp>
      <p:sp>
        <p:nvSpPr>
          <p:cNvPr id="21"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
        <p:nvSpPr>
          <p:cNvPr id="20"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Vidéo</a:t>
            </a:r>
            <a:endParaRPr lang="en-US" dirty="0"/>
          </a:p>
        </p:txBody>
      </p:sp>
    </p:spTree>
    <p:extLst>
      <p:ext uri="{BB962C8B-B14F-4D97-AF65-F5344CB8AC3E}">
        <p14:creationId xmlns:p14="http://schemas.microsoft.com/office/powerpoint/2010/main" val="341629867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de">
    <p:bg>
      <p:bgPr>
        <a:blipFill dpi="0" rotWithShape="1">
          <a:blip r:embed="rId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FFFF"/>
              </a:solidFill>
            </a:endParaRPr>
          </a:p>
        </p:txBody>
      </p:sp>
      <p:sp>
        <p:nvSpPr>
          <p:cNvPr id="7" name="Text Placeholder 6"/>
          <p:cNvSpPr>
            <a:spLocks noGrp="1"/>
          </p:cNvSpPr>
          <p:nvPr>
            <p:ph type="body" sz="quarter" idx="10"/>
          </p:nvPr>
        </p:nvSpPr>
        <p:spPr>
          <a:xfrm>
            <a:off x="354013" y="1625601"/>
            <a:ext cx="11696700" cy="4895998"/>
          </a:xfrm>
          <a:prstGeom prst="rect">
            <a:avLst/>
          </a:prstGeom>
          <a:solidFill>
            <a:schemeClr val="tx1"/>
          </a:solidFill>
        </p:spPr>
        <p:txBody>
          <a:bodyPr/>
          <a:lstStyle>
            <a:lvl1pPr marL="0" indent="0">
              <a:buNone/>
              <a:defRPr sz="4000">
                <a:noFill/>
              </a:defRPr>
            </a:lvl1pPr>
            <a:lvl2pPr marL="342900" indent="0">
              <a:buNone/>
              <a:defRPr/>
            </a:lvl2pPr>
            <a:lvl3pPr marL="571500" indent="0">
              <a:buNone/>
              <a:defRPr/>
            </a:lvl3pPr>
            <a:lvl4pPr marL="800100" indent="0">
              <a:buNone/>
              <a:defRPr/>
            </a:lvl4pPr>
            <a:lvl5pPr marL="1028700" indent="0">
              <a:buNone/>
              <a:defRPr/>
            </a:lvl5pPr>
          </a:lstStyle>
          <a:p>
            <a:endParaRPr lang="en-US" sz="2800" dirty="0" smtClean="0">
              <a:solidFill>
                <a:srgbClr val="0000FF"/>
              </a:solidFill>
              <a:highlight>
                <a:srgbClr val="FFFFFF"/>
              </a:highlight>
            </a:endParaRPr>
          </a:p>
        </p:txBody>
      </p:sp>
      <p:sp>
        <p:nvSpPr>
          <p:cNvPr id="5" name="Title 1"/>
          <p:cNvSpPr>
            <a:spLocks noGrp="1"/>
          </p:cNvSpPr>
          <p:nvPr>
            <p:ph type="title" hasCustomPrompt="1"/>
          </p:nvPr>
        </p:nvSpPr>
        <p:spPr>
          <a:xfrm>
            <a:off x="274639" y="295274"/>
            <a:ext cx="11889564" cy="593860"/>
          </a:xfrm>
        </p:spPr>
        <p:txBody>
          <a:bodyPr lIns="324000" rIns="144000"/>
          <a:lstStyle>
            <a:lvl1pPr>
              <a:defRPr sz="4800">
                <a:solidFill>
                  <a:schemeClr val="bg1"/>
                </a:solidFill>
              </a:defRPr>
            </a:lvl1pPr>
          </a:lstStyle>
          <a:p>
            <a:r>
              <a:rPr lang="en-US" dirty="0" smtClean="0"/>
              <a:t>Code</a:t>
            </a:r>
            <a:endParaRPr lang="en-US" dirty="0"/>
          </a:p>
        </p:txBody>
      </p:sp>
      <p:sp>
        <p:nvSpPr>
          <p:cNvPr id="6"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grpSp>
        <p:nvGrpSpPr>
          <p:cNvPr id="13" name="Group 12"/>
          <p:cNvGrpSpPr/>
          <p:nvPr userDrawn="1"/>
        </p:nvGrpSpPr>
        <p:grpSpPr>
          <a:xfrm>
            <a:off x="6152588" y="6634306"/>
            <a:ext cx="6283887" cy="360219"/>
            <a:chOff x="6152588" y="6634306"/>
            <a:chExt cx="6283887" cy="360219"/>
          </a:xfrm>
        </p:grpSpPr>
        <p:sp>
          <p:nvSpPr>
            <p:cNvPr id="14" name="Rectangle 13"/>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0"/>
            <p:cNvSpPr txBox="1"/>
            <p:nvPr userDrawn="1"/>
          </p:nvSpPr>
          <p:spPr>
            <a:xfrm>
              <a:off x="10829178" y="6652969"/>
              <a:ext cx="1305357" cy="307777"/>
            </a:xfrm>
            <a:prstGeom prst="rect">
              <a:avLst/>
            </a:prstGeom>
            <a:noFill/>
          </p:spPr>
          <p:txBody>
            <a:bodyPr wrap="none" rtlCol="0">
              <a:spAutoFit/>
            </a:bodyPr>
            <a:lstStyle/>
            <a:p>
              <a:r>
                <a:rPr lang="fr-FR" sz="1400" dirty="0" err="1" smtClean="0">
                  <a:solidFill>
                    <a:schemeClr val="tx1"/>
                  </a:solidFill>
                  <a:latin typeface="Segoe Pro Display Light" panose="020B0302040504020203" pitchFamily="34" charset="0"/>
                </a:rPr>
                <a:t>tech.days</a:t>
              </a:r>
              <a:r>
                <a:rPr lang="fr-FR" sz="1400" dirty="0" smtClean="0">
                  <a:solidFill>
                    <a:schemeClr val="tx1"/>
                  </a:solidFill>
                  <a:latin typeface="Segoe Pro Display Light" panose="020B0302040504020203" pitchFamily="34" charset="0"/>
                </a:rPr>
                <a:t> 2015</a:t>
              </a:r>
              <a:endParaRPr lang="fr-FR" sz="1400" dirty="0">
                <a:solidFill>
                  <a:schemeClr val="tx1"/>
                </a:solidFill>
                <a:latin typeface="Segoe Pro Display Light" panose="020B0302040504020203" pitchFamily="34" charset="0"/>
              </a:endParaRPr>
            </a:p>
          </p:txBody>
        </p:sp>
        <p:sp>
          <p:nvSpPr>
            <p:cNvPr id="17" name="ZoneTexte 11"/>
            <p:cNvSpPr txBox="1"/>
            <p:nvPr userDrawn="1"/>
          </p:nvSpPr>
          <p:spPr>
            <a:xfrm>
              <a:off x="6650285" y="6652969"/>
              <a:ext cx="1196353" cy="307777"/>
            </a:xfrm>
            <a:prstGeom prst="rect">
              <a:avLst/>
            </a:prstGeom>
            <a:noFill/>
          </p:spPr>
          <p:txBody>
            <a:bodyPr wrap="none" rtlCol="0">
              <a:spAutoFit/>
            </a:bodyPr>
            <a:lstStyle/>
            <a:p>
              <a:r>
                <a:rPr lang="fr-FR" sz="1400" kern="1200" dirty="0" smtClean="0">
                  <a:solidFill>
                    <a:schemeClr val="tx1"/>
                  </a:solidFill>
                  <a:latin typeface="Segoe Pro Display Light" panose="020B0302040504020203" pitchFamily="34" charset="0"/>
                  <a:ea typeface="+mn-ea"/>
                  <a:cs typeface="+mn-cs"/>
                </a:rPr>
                <a:t>#</a:t>
              </a:r>
              <a:r>
                <a:rPr lang="fr-FR" sz="1400" kern="1200" dirty="0" err="1" smtClean="0">
                  <a:solidFill>
                    <a:schemeClr val="tx1"/>
                  </a:solidFill>
                  <a:latin typeface="Segoe Pro Display Light" panose="020B0302040504020203" pitchFamily="34" charset="0"/>
                  <a:ea typeface="+mn-ea"/>
                  <a:cs typeface="+mn-cs"/>
                </a:rPr>
                <a:t>mstechdays</a:t>
              </a:r>
              <a:endParaRPr lang="fr-FR" sz="1400" kern="1200" dirty="0">
                <a:solidFill>
                  <a:schemeClr val="tx1"/>
                </a:solidFill>
                <a:latin typeface="Segoe Pro Display Light" panose="020B0302040504020203" pitchFamily="34" charset="0"/>
                <a:ea typeface="+mn-ea"/>
                <a:cs typeface="+mn-cs"/>
              </a:endParaRPr>
            </a:p>
          </p:txBody>
        </p:sp>
      </p:grpSp>
    </p:spTree>
    <p:extLst>
      <p:ext uri="{BB962C8B-B14F-4D97-AF65-F5344CB8AC3E}">
        <p14:creationId xmlns:p14="http://schemas.microsoft.com/office/powerpoint/2010/main" val="3835812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sp>
        <p:nvSpPr>
          <p:cNvPr id="13"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
        <p:nvSpPr>
          <p:cNvPr id="11"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Titre</a:t>
            </a:r>
            <a:endParaRPr lang="en-US" dirty="0"/>
          </a:p>
        </p:txBody>
      </p:sp>
    </p:spTree>
    <p:extLst>
      <p:ext uri="{BB962C8B-B14F-4D97-AF65-F5344CB8AC3E}">
        <p14:creationId xmlns:p14="http://schemas.microsoft.com/office/powerpoint/2010/main" val="388894158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93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756000"/>
          </a:xfrm>
          <a:prstGeom prst="rect">
            <a:avLst/>
          </a:prstGeom>
        </p:spPr>
        <p:txBody>
          <a:bodyPr vert="horz" wrap="square" lIns="146304" tIns="91440" rIns="146304" bIns="91440" rtlCol="0" anchor="t">
            <a:noAutofit/>
          </a:bodyPr>
          <a:lstStyle/>
          <a:p>
            <a:r>
              <a:rPr lang="fr-FR" dirty="0" smtClean="0"/>
              <a:t>Modifiez le style du titre</a:t>
            </a:r>
            <a:endParaRPr lang="en-US" dirty="0"/>
          </a:p>
        </p:txBody>
      </p:sp>
      <p:pic>
        <p:nvPicPr>
          <p:cNvPr id="7" name="Picture 6"/>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rot="5400000">
            <a:off x="9461109" y="3177506"/>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6" r:id="rId1"/>
    <p:sldLayoutId id="2147484137" r:id="rId2"/>
    <p:sldLayoutId id="2147484154" r:id="rId3"/>
    <p:sldLayoutId id="2147484152" r:id="rId4"/>
    <p:sldLayoutId id="2147484147" r:id="rId5"/>
    <p:sldLayoutId id="2147484149" r:id="rId6"/>
    <p:sldLayoutId id="2147484172" r:id="rId7"/>
    <p:sldLayoutId id="2147484150" r:id="rId8"/>
    <p:sldLayoutId id="2147484132" r:id="rId9"/>
    <p:sldLayoutId id="2147484175" r:id="rId10"/>
    <p:sldLayoutId id="2147484177" r:id="rId11"/>
    <p:sldLayoutId id="2147484188" r:id="rId12"/>
  </p:sldLayoutIdLst>
  <p:transition>
    <p:fade/>
  </p:transition>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1438976742"/>
      </p:ext>
    </p:extLst>
  </p:cSld>
  <p:clrMap bg1="dk1" tx1="lt1" bg2="dk2" tx2="lt2" accent1="accent1" accent2="accent2" accent3="accent3" accent4="accent4" accent5="accent5" accent6="accent6" hlink="hlink" folHlink="folHlink"/>
  <p:sldLayoutIdLst>
    <p:sldLayoutId id="2147484187" r:id="rId1"/>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6" cstate="print">
            <a:extLst>
              <a:ext uri="{28A0092B-C50C-407E-A947-70E740481C1C}">
                <a14:useLocalDpi xmlns:a14="http://schemas.microsoft.com/office/drawing/2010/main" val="0"/>
              </a:ext>
            </a:extLst>
          </a:blip>
          <a:srcRect r="3957" b="4063"/>
          <a:stretch/>
        </p:blipFill>
        <p:spPr>
          <a:xfrm>
            <a:off x="11167" y="993"/>
            <a:ext cx="12414142" cy="6993533"/>
          </a:xfrm>
          <a:prstGeom prst="rect">
            <a:avLst/>
          </a:prstGeom>
        </p:spPr>
      </p:pic>
      <p:sp>
        <p:nvSpPr>
          <p:cNvPr id="2" name="Title Placeholder 1"/>
          <p:cNvSpPr>
            <a:spLocks noGrp="1"/>
          </p:cNvSpPr>
          <p:nvPr>
            <p:ph type="title"/>
          </p:nvPr>
        </p:nvSpPr>
        <p:spPr>
          <a:xfrm>
            <a:off x="572044" y="349171"/>
            <a:ext cx="11301996" cy="976663"/>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2044" y="1512331"/>
            <a:ext cx="11301996" cy="45077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9075832" y="6399062"/>
            <a:ext cx="2798207" cy="372394"/>
          </a:xfrm>
          <a:prstGeom prst="rect">
            <a:avLst/>
          </a:prstGeom>
        </p:spPr>
        <p:txBody>
          <a:bodyPr vert="horz" lIns="91440" tIns="45720" rIns="91440" bIns="45720" rtlCol="0" anchor="ctr"/>
          <a:lstStyle>
            <a:lvl1pPr algn="r">
              <a:defRPr sz="2039">
                <a:solidFill>
                  <a:srgbClr val="289FD7"/>
                </a:solidFill>
                <a:latin typeface="+mj-lt"/>
              </a:defRPr>
            </a:lvl1pPr>
          </a:lstStyle>
          <a:p>
            <a:pPr defTabSz="932317"/>
            <a:fld id="{0D099E2A-118A-4377-8F98-2DF40BCBA9FE}" type="slidenum">
              <a:rPr lang="en-US" smtClean="0"/>
              <a:pPr defTabSz="932317"/>
              <a:t>‹#›</a:t>
            </a:fld>
            <a:endParaRPr lang="en-US"/>
          </a:p>
        </p:txBody>
      </p:sp>
    </p:spTree>
    <p:extLst>
      <p:ext uri="{BB962C8B-B14F-4D97-AF65-F5344CB8AC3E}">
        <p14:creationId xmlns:p14="http://schemas.microsoft.com/office/powerpoint/2010/main" val="401958253"/>
      </p:ext>
    </p:extLst>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Lst>
  <p:hf hdr="0" ftr="0" dt="0"/>
  <p:txStyles>
    <p:titleStyle>
      <a:lvl1pPr algn="l" defTabSz="932317" rtl="0" eaLnBrk="1" latinLnBrk="0" hangingPunct="1">
        <a:lnSpc>
          <a:spcPct val="90000"/>
        </a:lnSpc>
        <a:spcBef>
          <a:spcPct val="0"/>
        </a:spcBef>
        <a:buNone/>
        <a:defRPr sz="5505" kern="1200">
          <a:solidFill>
            <a:schemeClr val="bg1"/>
          </a:solidFill>
          <a:latin typeface="+mj-lt"/>
          <a:ea typeface="+mj-ea"/>
          <a:cs typeface="+mj-cs"/>
        </a:defRPr>
      </a:lvl1pPr>
    </p:titleStyle>
    <p:bodyStyle>
      <a:lvl1pPr marL="233079" indent="-233079" algn="l" defTabSz="932317" rtl="0" eaLnBrk="1" latinLnBrk="0" hangingPunct="1">
        <a:lnSpc>
          <a:spcPct val="90000"/>
        </a:lnSpc>
        <a:spcBef>
          <a:spcPts val="1020"/>
        </a:spcBef>
        <a:buFont typeface="Arial" panose="020B0604020202020204" pitchFamily="34" charset="0"/>
        <a:buChar char="•"/>
        <a:defRPr sz="3671" kern="1200">
          <a:solidFill>
            <a:schemeClr val="bg1"/>
          </a:solidFill>
          <a:latin typeface="+mn-lt"/>
          <a:ea typeface="+mn-ea"/>
          <a:cs typeface="+mn-cs"/>
        </a:defRPr>
      </a:lvl1pPr>
      <a:lvl2pPr marL="699237" indent="-233079" algn="l" defTabSz="932317" rtl="0" eaLnBrk="1" latinLnBrk="0" hangingPunct="1">
        <a:lnSpc>
          <a:spcPct val="90000"/>
        </a:lnSpc>
        <a:spcBef>
          <a:spcPts val="510"/>
        </a:spcBef>
        <a:buFont typeface="Arial" panose="020B0604020202020204" pitchFamily="34" charset="0"/>
        <a:buChar char="•"/>
        <a:defRPr sz="3263" kern="1200">
          <a:solidFill>
            <a:schemeClr val="bg1"/>
          </a:solidFill>
          <a:latin typeface="+mn-lt"/>
          <a:ea typeface="+mn-ea"/>
          <a:cs typeface="+mn-cs"/>
        </a:defRPr>
      </a:lvl2pPr>
      <a:lvl3pPr marL="1165396" indent="-233079" algn="l" defTabSz="932317" rtl="0" eaLnBrk="1" latinLnBrk="0" hangingPunct="1">
        <a:lnSpc>
          <a:spcPct val="90000"/>
        </a:lnSpc>
        <a:spcBef>
          <a:spcPts val="510"/>
        </a:spcBef>
        <a:buFont typeface="Arial" panose="020B0604020202020204" pitchFamily="34" charset="0"/>
        <a:buChar char="•"/>
        <a:defRPr sz="2855" kern="1200">
          <a:solidFill>
            <a:schemeClr val="bg1"/>
          </a:solidFill>
          <a:latin typeface="+mn-lt"/>
          <a:ea typeface="+mn-ea"/>
          <a:cs typeface="+mn-cs"/>
        </a:defRPr>
      </a:lvl3pPr>
      <a:lvl4pPr marL="1631554" indent="-233079" algn="l" defTabSz="932317" rtl="0" eaLnBrk="1" latinLnBrk="0" hangingPunct="1">
        <a:lnSpc>
          <a:spcPct val="90000"/>
        </a:lnSpc>
        <a:spcBef>
          <a:spcPts val="510"/>
        </a:spcBef>
        <a:buFont typeface="Arial" panose="020B0604020202020204" pitchFamily="34" charset="0"/>
        <a:buChar char="•"/>
        <a:defRPr sz="2447" kern="1200">
          <a:solidFill>
            <a:schemeClr val="bg1"/>
          </a:solidFill>
          <a:latin typeface="+mn-lt"/>
          <a:ea typeface="+mn-ea"/>
          <a:cs typeface="+mn-cs"/>
        </a:defRPr>
      </a:lvl4pPr>
      <a:lvl5pPr marL="2097713" indent="-233079" algn="l" defTabSz="932317" rtl="0" eaLnBrk="1" latinLnBrk="0" hangingPunct="1">
        <a:lnSpc>
          <a:spcPct val="90000"/>
        </a:lnSpc>
        <a:spcBef>
          <a:spcPts val="510"/>
        </a:spcBef>
        <a:buFont typeface="Arial" panose="020B0604020202020204" pitchFamily="34" charset="0"/>
        <a:buChar char="•"/>
        <a:defRPr sz="2447" kern="1200">
          <a:solidFill>
            <a:schemeClr val="bg1"/>
          </a:solidFill>
          <a:latin typeface="+mn-lt"/>
          <a:ea typeface="+mn-ea"/>
          <a:cs typeface="+mn-cs"/>
        </a:defRPr>
      </a:lvl5pPr>
      <a:lvl6pPr marL="2563872" indent="-233079" algn="l" defTabSz="932317"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6pPr>
      <a:lvl7pPr marL="3030029" indent="-233079" algn="l" defTabSz="932317"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7pPr>
      <a:lvl8pPr marL="3496188" indent="-233079" algn="l" defTabSz="932317"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8pPr>
      <a:lvl9pPr marL="3962346" indent="-233079" algn="l" defTabSz="932317"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9pPr>
    </p:bodyStyle>
    <p:otherStyle>
      <a:defPPr>
        <a:defRPr lang="en-US"/>
      </a:defPPr>
      <a:lvl1pPr marL="0" algn="l" defTabSz="932317" rtl="0" eaLnBrk="1" latinLnBrk="0" hangingPunct="1">
        <a:defRPr sz="1835" kern="1200">
          <a:solidFill>
            <a:schemeClr val="tx1"/>
          </a:solidFill>
          <a:latin typeface="+mn-lt"/>
          <a:ea typeface="+mn-ea"/>
          <a:cs typeface="+mn-cs"/>
        </a:defRPr>
      </a:lvl1pPr>
      <a:lvl2pPr marL="466159" algn="l" defTabSz="932317" rtl="0" eaLnBrk="1" latinLnBrk="0" hangingPunct="1">
        <a:defRPr sz="1835" kern="1200">
          <a:solidFill>
            <a:schemeClr val="tx1"/>
          </a:solidFill>
          <a:latin typeface="+mn-lt"/>
          <a:ea typeface="+mn-ea"/>
          <a:cs typeface="+mn-cs"/>
        </a:defRPr>
      </a:lvl2pPr>
      <a:lvl3pPr marL="932317" algn="l" defTabSz="932317" rtl="0" eaLnBrk="1" latinLnBrk="0" hangingPunct="1">
        <a:defRPr sz="1835" kern="1200">
          <a:solidFill>
            <a:schemeClr val="tx1"/>
          </a:solidFill>
          <a:latin typeface="+mn-lt"/>
          <a:ea typeface="+mn-ea"/>
          <a:cs typeface="+mn-cs"/>
        </a:defRPr>
      </a:lvl3pPr>
      <a:lvl4pPr marL="1398476" algn="l" defTabSz="932317" rtl="0" eaLnBrk="1" latinLnBrk="0" hangingPunct="1">
        <a:defRPr sz="1835" kern="1200">
          <a:solidFill>
            <a:schemeClr val="tx1"/>
          </a:solidFill>
          <a:latin typeface="+mn-lt"/>
          <a:ea typeface="+mn-ea"/>
          <a:cs typeface="+mn-cs"/>
        </a:defRPr>
      </a:lvl4pPr>
      <a:lvl5pPr marL="1864633" algn="l" defTabSz="932317" rtl="0" eaLnBrk="1" latinLnBrk="0" hangingPunct="1">
        <a:defRPr sz="1835" kern="1200">
          <a:solidFill>
            <a:schemeClr val="tx1"/>
          </a:solidFill>
          <a:latin typeface="+mn-lt"/>
          <a:ea typeface="+mn-ea"/>
          <a:cs typeface="+mn-cs"/>
        </a:defRPr>
      </a:lvl5pPr>
      <a:lvl6pPr marL="2330792" algn="l" defTabSz="932317" rtl="0" eaLnBrk="1" latinLnBrk="0" hangingPunct="1">
        <a:defRPr sz="1835" kern="1200">
          <a:solidFill>
            <a:schemeClr val="tx1"/>
          </a:solidFill>
          <a:latin typeface="+mn-lt"/>
          <a:ea typeface="+mn-ea"/>
          <a:cs typeface="+mn-cs"/>
        </a:defRPr>
      </a:lvl6pPr>
      <a:lvl7pPr marL="2796950" algn="l" defTabSz="932317" rtl="0" eaLnBrk="1" latinLnBrk="0" hangingPunct="1">
        <a:defRPr sz="1835" kern="1200">
          <a:solidFill>
            <a:schemeClr val="tx1"/>
          </a:solidFill>
          <a:latin typeface="+mn-lt"/>
          <a:ea typeface="+mn-ea"/>
          <a:cs typeface="+mn-cs"/>
        </a:defRPr>
      </a:lvl7pPr>
      <a:lvl8pPr marL="3263109" algn="l" defTabSz="932317" rtl="0" eaLnBrk="1" latinLnBrk="0" hangingPunct="1">
        <a:defRPr sz="1835" kern="1200">
          <a:solidFill>
            <a:schemeClr val="tx1"/>
          </a:solidFill>
          <a:latin typeface="+mn-lt"/>
          <a:ea typeface="+mn-ea"/>
          <a:cs typeface="+mn-cs"/>
        </a:defRPr>
      </a:lvl8pPr>
      <a:lvl9pPr marL="3729267" algn="l" defTabSz="932317" rtl="0" eaLnBrk="1" latinLnBrk="0" hangingPunct="1">
        <a:defRPr sz="183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2082"/>
            <a:ext cx="11375536" cy="946413"/>
          </a:xfrm>
          <a:prstGeom prst="rect">
            <a:avLst/>
          </a:prstGeom>
        </p:spPr>
        <p:txBody>
          <a:bodyPr vert="horz" wrap="square" lIns="146304" tIns="91440" rIns="146304" bIns="91440" rtlCol="0" anchor="t">
            <a:spAutoFit/>
          </a:bodyPr>
          <a:lstStyle/>
          <a:p>
            <a:r>
              <a:rPr lang="fr-FR" smtClean="0"/>
              <a:t>Modifiez le style du titre</a:t>
            </a:r>
            <a:endParaRPr lang="en-US" dirty="0"/>
          </a:p>
        </p:txBody>
      </p:sp>
      <p:sp>
        <p:nvSpPr>
          <p:cNvPr id="4" name="Text Placeholder 3"/>
          <p:cNvSpPr>
            <a:spLocks noGrp="1"/>
          </p:cNvSpPr>
          <p:nvPr>
            <p:ph type="body" idx="1"/>
          </p:nvPr>
        </p:nvSpPr>
        <p:spPr>
          <a:xfrm>
            <a:off x="271398" y="1211263"/>
            <a:ext cx="11378776" cy="2609945"/>
          </a:xfrm>
          <a:prstGeom prst="rect">
            <a:avLst/>
          </a:prstGeom>
        </p:spPr>
        <p:txBody>
          <a:bodyPr vert="horz" lIns="182880" tIns="146304" rIns="182880" bIns="146304" rtlCol="0">
            <a:sp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extLst>
      <p:ext uri="{BB962C8B-B14F-4D97-AF65-F5344CB8AC3E}">
        <p14:creationId xmlns:p14="http://schemas.microsoft.com/office/powerpoint/2010/main" val="3447876896"/>
      </p:ext>
    </p:extLst>
  </p:cSld>
  <p:clrMap bg1="lt1" tx1="dk1" bg2="lt2" tx2="dk2" accent1="accent1" accent2="accent2" accent3="accent3" accent4="accent4" accent5="accent5" accent6="accent6" hlink="hlink" folHlink="folHlink"/>
  <p:sldLayoutIdLst>
    <p:sldLayoutId id="2147484195" r:id="rId1"/>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553" marR="0" indent="-346553"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71" baseline="0">
          <a:gradFill>
            <a:gsLst>
              <a:gs pos="1250">
                <a:schemeClr val="tx1"/>
              </a:gs>
              <a:gs pos="100000">
                <a:schemeClr val="tx1"/>
              </a:gs>
            </a:gsLst>
            <a:lin ang="5400000" scaled="0"/>
          </a:gradFill>
          <a:latin typeface="+mj-lt"/>
          <a:ea typeface="+mn-ea"/>
          <a:cs typeface="+mn-cs"/>
        </a:defRPr>
      </a:lvl1pPr>
      <a:lvl2pPr marL="584607" marR="0" indent="-238054" algn="l" defTabSz="932742" rtl="0" eaLnBrk="1" fontAlgn="auto" latinLnBrk="0" hangingPunct="1">
        <a:lnSpc>
          <a:spcPct val="90000"/>
        </a:lnSpc>
        <a:spcBef>
          <a:spcPct val="20000"/>
        </a:spcBef>
        <a:spcAft>
          <a:spcPts val="0"/>
        </a:spcAft>
        <a:buClrTx/>
        <a:buSzPct val="90000"/>
        <a:buFont typeface="Wingdings"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814563" marR="0" indent="-229956" algn="l" defTabSz="932742" rtl="0" eaLnBrk="1" fontAlgn="auto" latinLnBrk="0" hangingPunct="1">
        <a:lnSpc>
          <a:spcPct val="90000"/>
        </a:lnSpc>
        <a:spcBef>
          <a:spcPct val="20000"/>
        </a:spcBef>
        <a:spcAft>
          <a:spcPts val="0"/>
        </a:spcAft>
        <a:buClrTx/>
        <a:buSzPct val="90000"/>
        <a:buFont typeface="Wingdings" pitchFamily="2" charset="2"/>
        <a:buChar char=""/>
        <a:tabLst>
          <a:tab pos="814563" algn="l"/>
        </a:tabLst>
        <a:defRPr sz="2800" kern="1200" spc="0" baseline="0">
          <a:gradFill>
            <a:gsLst>
              <a:gs pos="1250">
                <a:schemeClr val="tx1"/>
              </a:gs>
              <a:gs pos="100000">
                <a:schemeClr val="tx1"/>
              </a:gs>
            </a:gsLst>
            <a:lin ang="5400000" scaled="0"/>
          </a:gradFill>
          <a:latin typeface="+mn-lt"/>
          <a:ea typeface="+mn-ea"/>
          <a:cs typeface="+mn-cs"/>
        </a:defRPr>
      </a:lvl3pPr>
      <a:lvl4pPr marL="1050997" marR="0" indent="-236434" algn="l" defTabSz="93274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4pPr>
      <a:lvl5pPr marL="1280953" marR="0" indent="-229956" algn="l" defTabSz="932742" rtl="0" eaLnBrk="1" fontAlgn="auto" latinLnBrk="0" hangingPunct="1">
        <a:lnSpc>
          <a:spcPct val="90000"/>
        </a:lnSpc>
        <a:spcBef>
          <a:spcPct val="20000"/>
        </a:spcBef>
        <a:spcAft>
          <a:spcPts val="0"/>
        </a:spcAft>
        <a:buClrTx/>
        <a:buSzPct val="90000"/>
        <a:buFont typeface="Wingdings" pitchFamily="2" charset="2"/>
        <a:buChar char=""/>
        <a:tabLst>
          <a:tab pos="1280953" algn="l"/>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66.emf"/><Relationship Id="rId7" Type="http://schemas.microsoft.com/office/2007/relationships/hdphoto" Target="../media/hdphoto2.wdp"/><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67.emf"/><Relationship Id="rId4" Type="http://schemas.openxmlformats.org/officeDocument/2006/relationships/image" Target="../media/image62.emf"/></Relationships>
</file>

<file path=ppt/slides/_rels/slide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8.emf"/><Relationship Id="rId1" Type="http://schemas.openxmlformats.org/officeDocument/2006/relationships/slideLayout" Target="../slideLayouts/slideLayout3.xml"/><Relationship Id="rId5" Type="http://schemas.openxmlformats.org/officeDocument/2006/relationships/image" Target="../media/image67.emf"/><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channel9.msdn.com/Events/Build/2015/2-628" TargetMode="External"/><Relationship Id="rId3" Type="http://schemas.openxmlformats.org/officeDocument/2006/relationships/hyperlink" Target="http://azure.microsoft.com/blog/2015/03/24/announcing-azure-app-service/" TargetMode="External"/><Relationship Id="rId7" Type="http://schemas.openxmlformats.org/officeDocument/2006/relationships/hyperlink" Target="http://blogs.msdn.com/b/microsoft_press/archive/2015/06/09/free-ebook-microsoft-azure-essentials-azure-web-apps-for-developers.aspx"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azure.microsoft.com/fr-fr/pricing/details/app-service/" TargetMode="External"/><Relationship Id="rId11" Type="http://schemas.openxmlformats.org/officeDocument/2006/relationships/hyperlink" Target="http://channel9.msdn.com/Events/Build/2015/2-707" TargetMode="External"/><Relationship Id="rId5" Type="http://schemas.openxmlformats.org/officeDocument/2006/relationships/hyperlink" Target="http://azure.microsoft.com/fr-fr/documentation/services/app-service/" TargetMode="External"/><Relationship Id="rId10" Type="http://schemas.openxmlformats.org/officeDocument/2006/relationships/hyperlink" Target="http://channel9.msdn.com/Events/Build/2015/2-760" TargetMode="External"/><Relationship Id="rId4" Type="http://schemas.openxmlformats.org/officeDocument/2006/relationships/hyperlink" Target="http://azure.microsoft.com/fr-fr/services/app-service/" TargetMode="External"/><Relationship Id="rId9" Type="http://schemas.openxmlformats.org/officeDocument/2006/relationships/hyperlink" Target="http://channel9.msdn.com/Events/Build/2015/2-633"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3.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aka.ms/azure/msdn" TargetMode="External"/><Relationship Id="rId5" Type="http://schemas.openxmlformats.org/officeDocument/2006/relationships/hyperlink" Target="http://aka.ms/azure/essai" TargetMode="External"/><Relationship Id="rId4" Type="http://schemas.openxmlformats.org/officeDocument/2006/relationships/image" Target="../media/image72.png"/></Relationships>
</file>

<file path=ppt/slides/_rels/slide2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3" Type="http://schemas.openxmlformats.org/officeDocument/2006/relationships/image" Target="../media/image23.emf"/><Relationship Id="rId18" Type="http://schemas.openxmlformats.org/officeDocument/2006/relationships/image" Target="../media/image28.png"/><Relationship Id="rId26" Type="http://schemas.openxmlformats.org/officeDocument/2006/relationships/image" Target="../media/image36.png"/><Relationship Id="rId39" Type="http://schemas.openxmlformats.org/officeDocument/2006/relationships/image" Target="../media/image49.png"/><Relationship Id="rId3" Type="http://schemas.openxmlformats.org/officeDocument/2006/relationships/image" Target="../media/image13.png"/><Relationship Id="rId21" Type="http://schemas.openxmlformats.org/officeDocument/2006/relationships/image" Target="../media/image31.emf"/><Relationship Id="rId34" Type="http://schemas.openxmlformats.org/officeDocument/2006/relationships/image" Target="../media/image44.emf"/><Relationship Id="rId42" Type="http://schemas.openxmlformats.org/officeDocument/2006/relationships/image" Target="../media/image52.png"/><Relationship Id="rId47" Type="http://schemas.openxmlformats.org/officeDocument/2006/relationships/image" Target="../media/image56.png"/><Relationship Id="rId50" Type="http://schemas.openxmlformats.org/officeDocument/2006/relationships/image" Target="../media/image59.emf"/><Relationship Id="rId7" Type="http://schemas.openxmlformats.org/officeDocument/2006/relationships/image" Target="../media/image17.png"/><Relationship Id="rId12" Type="http://schemas.openxmlformats.org/officeDocument/2006/relationships/image" Target="../media/image22.emf"/><Relationship Id="rId17" Type="http://schemas.openxmlformats.org/officeDocument/2006/relationships/image" Target="../media/image27.emf"/><Relationship Id="rId25" Type="http://schemas.openxmlformats.org/officeDocument/2006/relationships/image" Target="../media/image35.emf"/><Relationship Id="rId33" Type="http://schemas.openxmlformats.org/officeDocument/2006/relationships/image" Target="../media/image43.emf"/><Relationship Id="rId38" Type="http://schemas.openxmlformats.org/officeDocument/2006/relationships/image" Target="../media/image48.png"/><Relationship Id="rId46" Type="http://schemas.openxmlformats.org/officeDocument/2006/relationships/image" Target="../media/image55.png"/><Relationship Id="rId2" Type="http://schemas.openxmlformats.org/officeDocument/2006/relationships/notesSlide" Target="../notesSlides/notesSlide3.xml"/><Relationship Id="rId16" Type="http://schemas.openxmlformats.org/officeDocument/2006/relationships/image" Target="../media/image26.png"/><Relationship Id="rId20" Type="http://schemas.openxmlformats.org/officeDocument/2006/relationships/image" Target="../media/image30.emf"/><Relationship Id="rId29" Type="http://schemas.openxmlformats.org/officeDocument/2006/relationships/image" Target="../media/image39.png"/><Relationship Id="rId41" Type="http://schemas.openxmlformats.org/officeDocument/2006/relationships/image" Target="../media/image51.png"/><Relationship Id="rId1" Type="http://schemas.openxmlformats.org/officeDocument/2006/relationships/slideLayout" Target="../slideLayouts/slideLayout17.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32" Type="http://schemas.openxmlformats.org/officeDocument/2006/relationships/image" Target="../media/image42.png"/><Relationship Id="rId37" Type="http://schemas.openxmlformats.org/officeDocument/2006/relationships/image" Target="../media/image47.png"/><Relationship Id="rId40" Type="http://schemas.openxmlformats.org/officeDocument/2006/relationships/image" Target="../media/image50.png"/><Relationship Id="rId45" Type="http://schemas.openxmlformats.org/officeDocument/2006/relationships/image" Target="../media/image54.png"/><Relationship Id="rId5" Type="http://schemas.openxmlformats.org/officeDocument/2006/relationships/image" Target="../media/image15.emf"/><Relationship Id="rId15" Type="http://schemas.openxmlformats.org/officeDocument/2006/relationships/image" Target="../media/image25.emf"/><Relationship Id="rId23" Type="http://schemas.openxmlformats.org/officeDocument/2006/relationships/image" Target="../media/image33.png"/><Relationship Id="rId28" Type="http://schemas.openxmlformats.org/officeDocument/2006/relationships/image" Target="../media/image38.png"/><Relationship Id="rId36" Type="http://schemas.openxmlformats.org/officeDocument/2006/relationships/image" Target="../media/image46.png"/><Relationship Id="rId49" Type="http://schemas.openxmlformats.org/officeDocument/2006/relationships/image" Target="../media/image58.png"/><Relationship Id="rId10" Type="http://schemas.openxmlformats.org/officeDocument/2006/relationships/image" Target="../media/image20.emf"/><Relationship Id="rId19" Type="http://schemas.openxmlformats.org/officeDocument/2006/relationships/image" Target="../media/image29.emf"/><Relationship Id="rId31" Type="http://schemas.openxmlformats.org/officeDocument/2006/relationships/image" Target="../media/image41.png"/><Relationship Id="rId44" Type="http://schemas.microsoft.com/office/2007/relationships/hdphoto" Target="../media/hdphoto1.wdp"/><Relationship Id="rId52" Type="http://schemas.openxmlformats.org/officeDocument/2006/relationships/image" Target="../media/image61.png"/><Relationship Id="rId4" Type="http://schemas.openxmlformats.org/officeDocument/2006/relationships/image" Target="../media/image14.emf"/><Relationship Id="rId9" Type="http://schemas.openxmlformats.org/officeDocument/2006/relationships/image" Target="../media/image19.emf"/><Relationship Id="rId14" Type="http://schemas.openxmlformats.org/officeDocument/2006/relationships/image" Target="../media/image24.emf"/><Relationship Id="rId22" Type="http://schemas.openxmlformats.org/officeDocument/2006/relationships/image" Target="../media/image32.emf"/><Relationship Id="rId27" Type="http://schemas.openxmlformats.org/officeDocument/2006/relationships/image" Target="../media/image37.png"/><Relationship Id="rId30" Type="http://schemas.openxmlformats.org/officeDocument/2006/relationships/image" Target="../media/image40.png"/><Relationship Id="rId35" Type="http://schemas.openxmlformats.org/officeDocument/2006/relationships/image" Target="../media/image45.emf"/><Relationship Id="rId43" Type="http://schemas.openxmlformats.org/officeDocument/2006/relationships/image" Target="../media/image53.png"/><Relationship Id="rId48" Type="http://schemas.openxmlformats.org/officeDocument/2006/relationships/image" Target="../media/image57.png"/><Relationship Id="rId8" Type="http://schemas.openxmlformats.org/officeDocument/2006/relationships/image" Target="../media/image18.png"/><Relationship Id="rId51"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4.emf"/><Relationship Id="rId4" Type="http://schemas.openxmlformats.org/officeDocument/2006/relationships/image" Target="../media/image63.emf"/></Relationships>
</file>

<file path=ppt/slides/_rels/slide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7.emf"/><Relationship Id="rId5" Type="http://schemas.openxmlformats.org/officeDocument/2006/relationships/image" Target="../media/image62.emf"/><Relationship Id="rId4" Type="http://schemas.openxmlformats.org/officeDocument/2006/relationships/image" Target="../media/image66.emf"/></Relationships>
</file>

<file path=ppt/slides/_rels/slide8.xml.rels><?xml version="1.0" encoding="UTF-8" standalone="yes"?>
<Relationships xmlns="http://schemas.openxmlformats.org/package/2006/relationships"><Relationship Id="rId3" Type="http://schemas.openxmlformats.org/officeDocument/2006/relationships/image" Target="../media/image66.emf"/><Relationship Id="rId7" Type="http://schemas.microsoft.com/office/2007/relationships/hdphoto" Target="../media/hdphoto2.wdp"/><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67.emf"/><Relationship Id="rId4" Type="http://schemas.openxmlformats.org/officeDocument/2006/relationships/image" Target="../media/image62.emf"/></Relationships>
</file>

<file path=ppt/slides/_rels/slide9.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4565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593860"/>
          </a:xfrm>
        </p:spPr>
        <p:txBody>
          <a:bodyPr/>
          <a:lstStyle/>
          <a:p>
            <a:r>
              <a:rPr lang="fr-FR" dirty="0" smtClean="0"/>
              <a:t>Web Apps</a:t>
            </a:r>
            <a:endParaRPr lang="fr-FR" dirty="0"/>
          </a:p>
        </p:txBody>
      </p:sp>
      <p:sp>
        <p:nvSpPr>
          <p:cNvPr id="7" name="Text Placeholder 6"/>
          <p:cNvSpPr>
            <a:spLocks noGrp="1"/>
          </p:cNvSpPr>
          <p:nvPr>
            <p:ph type="body" sz="quarter" idx="10"/>
          </p:nvPr>
        </p:nvSpPr>
        <p:spPr/>
        <p:txBody>
          <a:bodyPr/>
          <a:lstStyle/>
          <a:p>
            <a:r>
              <a:rPr lang="fr-FR" dirty="0" smtClean="0"/>
              <a:t>Démo</a:t>
            </a:r>
            <a:endParaRPr lang="fr-FR" dirty="0"/>
          </a:p>
        </p:txBody>
      </p:sp>
      <p:sp>
        <p:nvSpPr>
          <p:cNvPr id="8" name="Text Placeholder 7"/>
          <p:cNvSpPr>
            <a:spLocks noGrp="1"/>
          </p:cNvSpPr>
          <p:nvPr>
            <p:ph type="body" sz="quarter" idx="15"/>
          </p:nvPr>
        </p:nvSpPr>
        <p:spPr/>
        <p:txBody>
          <a:bodyPr/>
          <a:lstStyle/>
          <a:p>
            <a:r>
              <a:rPr lang="fr-FR" dirty="0"/>
              <a:t>Azure App Service</a:t>
            </a:r>
          </a:p>
        </p:txBody>
      </p:sp>
    </p:spTree>
    <p:extLst>
      <p:ext uri="{BB962C8B-B14F-4D97-AF65-F5344CB8AC3E}">
        <p14:creationId xmlns:p14="http://schemas.microsoft.com/office/powerpoint/2010/main" val="989188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Architecture des services</a:t>
            </a:r>
            <a:endParaRPr lang="fr-FR" dirty="0"/>
          </a:p>
        </p:txBody>
      </p:sp>
      <p:sp>
        <p:nvSpPr>
          <p:cNvPr id="7" name="Text Placeholder 6"/>
          <p:cNvSpPr>
            <a:spLocks noGrp="1"/>
          </p:cNvSpPr>
          <p:nvPr>
            <p:ph type="body" sz="quarter" idx="14"/>
          </p:nvPr>
        </p:nvSpPr>
        <p:spPr/>
        <p:txBody>
          <a:bodyPr/>
          <a:lstStyle/>
          <a:p>
            <a:endParaRPr lang="fr-FR" dirty="0"/>
          </a:p>
        </p:txBody>
      </p:sp>
      <p:sp>
        <p:nvSpPr>
          <p:cNvPr id="8" name="Text Placeholder 7"/>
          <p:cNvSpPr>
            <a:spLocks noGrp="1"/>
          </p:cNvSpPr>
          <p:nvPr>
            <p:ph type="body" sz="quarter" idx="15"/>
          </p:nvPr>
        </p:nvSpPr>
        <p:spPr/>
        <p:txBody>
          <a:bodyPr/>
          <a:lstStyle/>
          <a:p>
            <a:r>
              <a:rPr lang="fr-FR" dirty="0"/>
              <a:t>Azure App Service</a:t>
            </a:r>
          </a:p>
        </p:txBody>
      </p:sp>
      <p:grpSp>
        <p:nvGrpSpPr>
          <p:cNvPr id="41" name="Group 40"/>
          <p:cNvGrpSpPr/>
          <p:nvPr/>
        </p:nvGrpSpPr>
        <p:grpSpPr>
          <a:xfrm>
            <a:off x="2118962" y="1769070"/>
            <a:ext cx="8259328" cy="4392488"/>
            <a:chOff x="2242408" y="1769070"/>
            <a:chExt cx="8259328" cy="4392488"/>
          </a:xfrm>
        </p:grpSpPr>
        <p:grpSp>
          <p:nvGrpSpPr>
            <p:cNvPr id="42" name="Group 41"/>
            <p:cNvGrpSpPr/>
            <p:nvPr/>
          </p:nvGrpSpPr>
          <p:grpSpPr>
            <a:xfrm>
              <a:off x="3529188" y="4326942"/>
              <a:ext cx="2929173" cy="1435760"/>
              <a:chOff x="7026746" y="3506440"/>
              <a:chExt cx="2929173" cy="1435760"/>
            </a:xfrm>
          </p:grpSpPr>
          <p:sp>
            <p:nvSpPr>
              <p:cNvPr id="59" name="TextBox 58"/>
              <p:cNvSpPr txBox="1"/>
              <p:nvPr/>
            </p:nvSpPr>
            <p:spPr>
              <a:xfrm>
                <a:off x="7026746" y="4314336"/>
                <a:ext cx="2929173"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Web Apps</a:t>
                </a:r>
              </a:p>
            </p:txBody>
          </p:sp>
          <p:pic>
            <p:nvPicPr>
              <p:cNvPr id="60" name="Picture 59"/>
              <p:cNvPicPr>
                <a:picLocks noChangeAspect="1"/>
              </p:cNvPicPr>
              <p:nvPr/>
            </p:nvPicPr>
            <p:blipFill>
              <a:blip r:embed="rId3">
                <a:duotone>
                  <a:prstClr val="black"/>
                  <a:srgbClr val="000000">
                    <a:tint val="45000"/>
                    <a:satMod val="400000"/>
                  </a:srgbClr>
                </a:duotone>
                <a:lum bright="-40000" contrast="-40000"/>
              </a:blip>
              <a:stretch>
                <a:fillRect/>
              </a:stretch>
            </p:blipFill>
            <p:spPr>
              <a:xfrm>
                <a:off x="8159790" y="3506440"/>
                <a:ext cx="724282" cy="707395"/>
              </a:xfrm>
              <a:prstGeom prst="rect">
                <a:avLst/>
              </a:prstGeom>
            </p:spPr>
          </p:pic>
        </p:grpSp>
        <p:grpSp>
          <p:nvGrpSpPr>
            <p:cNvPr id="43" name="Group 42"/>
            <p:cNvGrpSpPr/>
            <p:nvPr/>
          </p:nvGrpSpPr>
          <p:grpSpPr>
            <a:xfrm>
              <a:off x="5081451" y="2111799"/>
              <a:ext cx="2635145" cy="1483591"/>
              <a:chOff x="5081451" y="1878244"/>
              <a:chExt cx="2635145" cy="1483591"/>
            </a:xfrm>
          </p:grpSpPr>
          <p:sp>
            <p:nvSpPr>
              <p:cNvPr id="57" name="TextBox 56"/>
              <p:cNvSpPr txBox="1"/>
              <p:nvPr/>
            </p:nvSpPr>
            <p:spPr>
              <a:xfrm>
                <a:off x="5081451" y="2733971"/>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Mobile Apps</a:t>
                </a:r>
              </a:p>
            </p:txBody>
          </p:sp>
          <p:pic>
            <p:nvPicPr>
              <p:cNvPr id="58" name="Picture 57"/>
              <p:cNvPicPr>
                <a:picLocks noChangeAspect="1"/>
              </p:cNvPicPr>
              <p:nvPr/>
            </p:nvPicPr>
            <p:blipFill>
              <a:blip r:embed="rId4">
                <a:duotone>
                  <a:prstClr val="black"/>
                  <a:srgbClr val="000000">
                    <a:tint val="45000"/>
                    <a:satMod val="400000"/>
                  </a:srgbClr>
                </a:duotone>
                <a:lum bright="-40000" contrast="-40000"/>
              </a:blip>
              <a:stretch>
                <a:fillRect/>
              </a:stretch>
            </p:blipFill>
            <p:spPr>
              <a:xfrm>
                <a:off x="6072800" y="1878244"/>
                <a:ext cx="556237" cy="798699"/>
              </a:xfrm>
              <a:prstGeom prst="rect">
                <a:avLst/>
              </a:prstGeom>
            </p:spPr>
          </p:pic>
        </p:grpSp>
        <p:cxnSp>
          <p:nvCxnSpPr>
            <p:cNvPr id="44" name="Straight Connector 43"/>
            <p:cNvCxnSpPr/>
            <p:nvPr/>
          </p:nvCxnSpPr>
          <p:spPr>
            <a:xfrm>
              <a:off x="7805007" y="1769070"/>
              <a:ext cx="0" cy="439248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242408" y="3928288"/>
              <a:ext cx="5562599"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7838454" y="3137222"/>
              <a:ext cx="2635145" cy="1428061"/>
              <a:chOff x="8613884" y="2751267"/>
              <a:chExt cx="2635145" cy="1428061"/>
            </a:xfrm>
          </p:grpSpPr>
          <p:pic>
            <p:nvPicPr>
              <p:cNvPr id="55" name="Picture 54"/>
              <p:cNvPicPr>
                <a:picLocks noChangeAspect="1"/>
              </p:cNvPicPr>
              <p:nvPr/>
            </p:nvPicPr>
            <p:blipFill>
              <a:blip r:embed="rId5">
                <a:duotone>
                  <a:prstClr val="black"/>
                  <a:srgbClr val="000000">
                    <a:tint val="45000"/>
                    <a:satMod val="400000"/>
                  </a:srgbClr>
                </a:duotone>
                <a:lum bright="-40000" contrast="-40000"/>
              </a:blip>
              <a:stretch>
                <a:fillRect/>
              </a:stretch>
            </p:blipFill>
            <p:spPr>
              <a:xfrm>
                <a:off x="9596423" y="2751267"/>
                <a:ext cx="727774" cy="726962"/>
              </a:xfrm>
              <a:prstGeom prst="rect">
                <a:avLst/>
              </a:prstGeom>
            </p:spPr>
          </p:pic>
          <p:sp>
            <p:nvSpPr>
              <p:cNvPr id="56" name="TextBox 55"/>
              <p:cNvSpPr txBox="1"/>
              <p:nvPr/>
            </p:nvSpPr>
            <p:spPr>
              <a:xfrm>
                <a:off x="8613884" y="3551464"/>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LOGIC Apps</a:t>
                </a:r>
              </a:p>
            </p:txBody>
          </p:sp>
        </p:grpSp>
        <p:cxnSp>
          <p:nvCxnSpPr>
            <p:cNvPr id="47" name="Straight Connector 46"/>
            <p:cNvCxnSpPr/>
            <p:nvPr/>
          </p:nvCxnSpPr>
          <p:spPr>
            <a:xfrm>
              <a:off x="4985608" y="1769070"/>
              <a:ext cx="0" cy="215921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242408" y="1769070"/>
              <a:ext cx="0" cy="439248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2295537" y="2145499"/>
              <a:ext cx="2635145" cy="1406360"/>
              <a:chOff x="5969141" y="1764609"/>
              <a:chExt cx="2635145" cy="1406360"/>
            </a:xfrm>
          </p:grpSpPr>
          <p:pic>
            <p:nvPicPr>
              <p:cNvPr id="53" name="Picture 52"/>
              <p:cNvPicPr>
                <a:picLocks noChangeAspect="1"/>
              </p:cNvPicPr>
              <p:nvPr/>
            </p:nvPicPr>
            <p:blipFill>
              <a:blip r:embed="rId6" cstate="print">
                <a:duotone>
                  <a:prstClr val="black"/>
                  <a:srgbClr val="000000">
                    <a:tint val="45000"/>
                    <a:satMod val="400000"/>
                  </a:srgbClr>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945195" y="1764609"/>
                <a:ext cx="683036" cy="683036"/>
              </a:xfrm>
              <a:prstGeom prst="flowChartOffpageConnector">
                <a:avLst/>
              </a:prstGeom>
              <a:noFill/>
            </p:spPr>
          </p:pic>
          <p:sp>
            <p:nvSpPr>
              <p:cNvPr id="54" name="TextBox 53"/>
              <p:cNvSpPr txBox="1"/>
              <p:nvPr/>
            </p:nvSpPr>
            <p:spPr>
              <a:xfrm>
                <a:off x="5969141" y="2543105"/>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API Apps</a:t>
                </a:r>
              </a:p>
            </p:txBody>
          </p:sp>
        </p:grpSp>
        <p:cxnSp>
          <p:nvCxnSpPr>
            <p:cNvPr id="50" name="Straight Connector 49"/>
            <p:cNvCxnSpPr/>
            <p:nvPr/>
          </p:nvCxnSpPr>
          <p:spPr>
            <a:xfrm>
              <a:off x="10501736" y="1769070"/>
              <a:ext cx="0" cy="439248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242408" y="1769070"/>
              <a:ext cx="825932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242408" y="6161558"/>
              <a:ext cx="825932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90076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API Apps</a:t>
            </a:r>
            <a:endParaRPr lang="fr-FR" dirty="0"/>
          </a:p>
        </p:txBody>
      </p:sp>
      <p:sp>
        <p:nvSpPr>
          <p:cNvPr id="3" name="Text Placeholder 2"/>
          <p:cNvSpPr>
            <a:spLocks noGrp="1"/>
          </p:cNvSpPr>
          <p:nvPr>
            <p:ph type="body" sz="quarter" idx="13"/>
          </p:nvPr>
        </p:nvSpPr>
        <p:spPr>
          <a:xfrm>
            <a:off x="3553941" y="1193006"/>
            <a:ext cx="8528522" cy="4895329"/>
          </a:xfrm>
        </p:spPr>
        <p:txBody>
          <a:bodyPr anchor="ctr"/>
          <a:lstStyle/>
          <a:p>
            <a:pPr>
              <a:lnSpc>
                <a:spcPct val="125000"/>
              </a:lnSpc>
            </a:pPr>
            <a:r>
              <a:rPr lang="fr-FR" sz="2800" dirty="0" smtClean="0"/>
              <a:t>Même fonctionnalités que les Web Apps</a:t>
            </a:r>
          </a:p>
          <a:p>
            <a:pPr>
              <a:lnSpc>
                <a:spcPct val="125000"/>
              </a:lnSpc>
            </a:pPr>
            <a:r>
              <a:rPr lang="fr-FR" sz="2800" dirty="0" err="1" smtClean="0"/>
              <a:t>Metadata</a:t>
            </a:r>
            <a:r>
              <a:rPr lang="fr-FR" sz="2800" dirty="0" smtClean="0"/>
              <a:t> </a:t>
            </a:r>
            <a:r>
              <a:rPr lang="fr-FR" sz="2800" dirty="0" err="1" smtClean="0"/>
              <a:t>Swagger</a:t>
            </a:r>
            <a:r>
              <a:rPr lang="fr-FR" sz="2800" dirty="0" smtClean="0"/>
              <a:t> pour définition API</a:t>
            </a:r>
          </a:p>
          <a:p>
            <a:pPr>
              <a:lnSpc>
                <a:spcPct val="125000"/>
              </a:lnSpc>
            </a:pPr>
            <a:r>
              <a:rPr lang="fr-FR" sz="2800" dirty="0"/>
              <a:t>Génération de </a:t>
            </a:r>
            <a:r>
              <a:rPr lang="fr-FR" sz="2800" dirty="0" smtClean="0"/>
              <a:t>SDKs </a:t>
            </a:r>
            <a:r>
              <a:rPr lang="fr-FR" sz="2800" dirty="0"/>
              <a:t>clients pour plusieurs </a:t>
            </a:r>
            <a:r>
              <a:rPr lang="fr-FR" sz="2800" dirty="0" smtClean="0"/>
              <a:t>langages</a:t>
            </a:r>
            <a:endParaRPr lang="fr-FR" sz="2800" dirty="0"/>
          </a:p>
          <a:p>
            <a:pPr>
              <a:lnSpc>
                <a:spcPct val="125000"/>
              </a:lnSpc>
            </a:pPr>
            <a:r>
              <a:rPr lang="fr-FR" sz="2800" dirty="0"/>
              <a:t>Gestion d’accès simplifiée (Gateway</a:t>
            </a:r>
            <a:r>
              <a:rPr lang="fr-FR" sz="2800" dirty="0" smtClean="0"/>
              <a:t>)</a:t>
            </a:r>
          </a:p>
          <a:p>
            <a:pPr>
              <a:lnSpc>
                <a:spcPct val="125000"/>
              </a:lnSpc>
            </a:pPr>
            <a:r>
              <a:rPr lang="fr-FR" sz="2800" dirty="0" smtClean="0"/>
              <a:t>Plusieurs dizaines de connecteurs (</a:t>
            </a:r>
            <a:r>
              <a:rPr lang="fr-FR" sz="2800" dirty="0" err="1" smtClean="0"/>
              <a:t>SaaS</a:t>
            </a:r>
            <a:r>
              <a:rPr lang="fr-FR" sz="2800" dirty="0" smtClean="0"/>
              <a:t> &amp; BizTalk)</a:t>
            </a:r>
            <a:endParaRPr lang="fr-FR" sz="2800" dirty="0"/>
          </a:p>
          <a:p>
            <a:pPr>
              <a:lnSpc>
                <a:spcPct val="125000"/>
              </a:lnSpc>
            </a:pPr>
            <a:r>
              <a:rPr lang="fr-FR" sz="2800" dirty="0" smtClean="0"/>
              <a:t>A venir : </a:t>
            </a:r>
            <a:r>
              <a:rPr lang="fr-FR" sz="2800" dirty="0"/>
              <a:t>M</a:t>
            </a:r>
            <a:r>
              <a:rPr lang="fr-FR" sz="2800" dirty="0" smtClean="0"/>
              <a:t>arketplace privée et publique</a:t>
            </a:r>
          </a:p>
        </p:txBody>
      </p:sp>
      <p:sp>
        <p:nvSpPr>
          <p:cNvPr id="4" name="Text Placeholder 3"/>
          <p:cNvSpPr>
            <a:spLocks noGrp="1"/>
          </p:cNvSpPr>
          <p:nvPr>
            <p:ph type="body" sz="quarter" idx="14"/>
          </p:nvPr>
        </p:nvSpPr>
        <p:spPr/>
        <p:txBody>
          <a:bodyPr/>
          <a:lstStyle/>
          <a:p>
            <a:endParaRPr lang="fr-FR"/>
          </a:p>
        </p:txBody>
      </p:sp>
      <p:sp>
        <p:nvSpPr>
          <p:cNvPr id="5" name="Text Placeholder 4"/>
          <p:cNvSpPr>
            <a:spLocks noGrp="1"/>
          </p:cNvSpPr>
          <p:nvPr>
            <p:ph type="body" sz="quarter" idx="15"/>
          </p:nvPr>
        </p:nvSpPr>
        <p:spPr/>
        <p:txBody>
          <a:bodyPr/>
          <a:lstStyle/>
          <a:p>
            <a:r>
              <a:rPr lang="fr-FR" dirty="0"/>
              <a:t>Azure App </a:t>
            </a:r>
            <a:r>
              <a:rPr lang="fr-FR" dirty="0" smtClean="0"/>
              <a:t>Service</a:t>
            </a:r>
            <a:endParaRPr lang="fr-FR" dirty="0"/>
          </a:p>
        </p:txBody>
      </p:sp>
      <p:pic>
        <p:nvPicPr>
          <p:cNvPr id="7" name="Picture 6"/>
          <p:cNvPicPr>
            <a:picLocks noChangeAspect="1"/>
          </p:cNvPicPr>
          <p:nvPr/>
        </p:nvPicPr>
        <p:blipFill>
          <a:blip r:embed="rId3" cstate="print">
            <a:duotone>
              <a:prstClr val="black"/>
              <a:srgbClr val="000000">
                <a:tint val="45000"/>
                <a:satMod val="400000"/>
              </a:srgb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01613" y="2921198"/>
            <a:ext cx="2195204" cy="2195204"/>
          </a:xfrm>
          <a:prstGeom prst="flowChartOffpageConnector">
            <a:avLst/>
          </a:prstGeom>
          <a:noFill/>
        </p:spPr>
      </p:pic>
    </p:spTree>
    <p:extLst>
      <p:ext uri="{BB962C8B-B14F-4D97-AF65-F5344CB8AC3E}">
        <p14:creationId xmlns:p14="http://schemas.microsoft.com/office/powerpoint/2010/main" val="35754532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593860"/>
          </a:xfrm>
        </p:spPr>
        <p:txBody>
          <a:bodyPr/>
          <a:lstStyle/>
          <a:p>
            <a:r>
              <a:rPr lang="fr-FR" dirty="0" smtClean="0"/>
              <a:t>API Apps</a:t>
            </a:r>
            <a:endParaRPr lang="fr-FR" dirty="0"/>
          </a:p>
        </p:txBody>
      </p:sp>
      <p:sp>
        <p:nvSpPr>
          <p:cNvPr id="7" name="Text Placeholder 6"/>
          <p:cNvSpPr>
            <a:spLocks noGrp="1"/>
          </p:cNvSpPr>
          <p:nvPr>
            <p:ph type="body" sz="quarter" idx="10"/>
          </p:nvPr>
        </p:nvSpPr>
        <p:spPr/>
        <p:txBody>
          <a:bodyPr/>
          <a:lstStyle/>
          <a:p>
            <a:r>
              <a:rPr lang="fr-FR" dirty="0" smtClean="0"/>
              <a:t>Démo</a:t>
            </a:r>
            <a:endParaRPr lang="fr-FR" dirty="0"/>
          </a:p>
        </p:txBody>
      </p:sp>
      <p:sp>
        <p:nvSpPr>
          <p:cNvPr id="8" name="Text Placeholder 7"/>
          <p:cNvSpPr>
            <a:spLocks noGrp="1"/>
          </p:cNvSpPr>
          <p:nvPr>
            <p:ph type="body" sz="quarter" idx="15"/>
          </p:nvPr>
        </p:nvSpPr>
        <p:spPr/>
        <p:txBody>
          <a:bodyPr/>
          <a:lstStyle/>
          <a:p>
            <a:r>
              <a:rPr lang="fr-FR" dirty="0"/>
              <a:t>Azure App Service</a:t>
            </a:r>
          </a:p>
        </p:txBody>
      </p:sp>
    </p:spTree>
    <p:extLst>
      <p:ext uri="{BB962C8B-B14F-4D97-AF65-F5344CB8AC3E}">
        <p14:creationId xmlns:p14="http://schemas.microsoft.com/office/powerpoint/2010/main" val="429230579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Logic</a:t>
            </a:r>
            <a:r>
              <a:rPr lang="fr-FR" dirty="0" smtClean="0"/>
              <a:t> Apps</a:t>
            </a:r>
            <a:endParaRPr lang="fr-FR" dirty="0"/>
          </a:p>
        </p:txBody>
      </p:sp>
      <p:sp>
        <p:nvSpPr>
          <p:cNvPr id="3" name="Text Placeholder 2"/>
          <p:cNvSpPr>
            <a:spLocks noGrp="1"/>
          </p:cNvSpPr>
          <p:nvPr>
            <p:ph type="body" sz="quarter" idx="13"/>
          </p:nvPr>
        </p:nvSpPr>
        <p:spPr>
          <a:xfrm>
            <a:off x="3553941" y="1193006"/>
            <a:ext cx="8528522" cy="4895329"/>
          </a:xfrm>
        </p:spPr>
        <p:txBody>
          <a:bodyPr anchor="ctr"/>
          <a:lstStyle/>
          <a:p>
            <a:pPr>
              <a:lnSpc>
                <a:spcPct val="125000"/>
              </a:lnSpc>
            </a:pPr>
            <a:r>
              <a:rPr lang="fr-FR" sz="2800" dirty="0" smtClean="0"/>
              <a:t>Processus métiers longs, avec conservation de l’état</a:t>
            </a:r>
          </a:p>
          <a:p>
            <a:pPr>
              <a:lnSpc>
                <a:spcPct val="125000"/>
              </a:lnSpc>
            </a:pPr>
            <a:r>
              <a:rPr lang="fr-FR" sz="2800" dirty="0" smtClean="0"/>
              <a:t>Définition via .</a:t>
            </a:r>
            <a:r>
              <a:rPr lang="fr-FR" sz="2800" dirty="0" err="1" smtClean="0"/>
              <a:t>json</a:t>
            </a:r>
            <a:r>
              <a:rPr lang="fr-FR" sz="2800" dirty="0" smtClean="0"/>
              <a:t> grâce au designer graphique</a:t>
            </a:r>
          </a:p>
          <a:p>
            <a:pPr>
              <a:lnSpc>
                <a:spcPct val="125000"/>
              </a:lnSpc>
            </a:pPr>
            <a:r>
              <a:rPr lang="fr-FR" sz="2800" dirty="0" smtClean="0"/>
              <a:t>Notions de déclencheurs et d’actions</a:t>
            </a:r>
          </a:p>
          <a:p>
            <a:pPr>
              <a:lnSpc>
                <a:spcPct val="125000"/>
              </a:lnSpc>
            </a:pPr>
            <a:r>
              <a:rPr lang="fr-FR" sz="2800" dirty="0" smtClean="0"/>
              <a:t>Passage des paramètres d’actions en actions</a:t>
            </a:r>
          </a:p>
          <a:p>
            <a:pPr>
              <a:lnSpc>
                <a:spcPct val="125000"/>
              </a:lnSpc>
            </a:pPr>
            <a:r>
              <a:rPr lang="fr-FR" sz="2800" dirty="0" smtClean="0"/>
              <a:t>Monitoring sur l’exécution de chaque étape</a:t>
            </a:r>
          </a:p>
          <a:p>
            <a:pPr>
              <a:lnSpc>
                <a:spcPct val="125000"/>
              </a:lnSpc>
            </a:pPr>
            <a:r>
              <a:rPr lang="fr-FR" sz="2800" dirty="0"/>
              <a:t>Plusieurs dizaines de modèles </a:t>
            </a:r>
            <a:r>
              <a:rPr lang="fr-FR" sz="2800" dirty="0" smtClean="0"/>
              <a:t>existants</a:t>
            </a:r>
            <a:endParaRPr lang="fr-FR" sz="2800" dirty="0"/>
          </a:p>
        </p:txBody>
      </p:sp>
      <p:sp>
        <p:nvSpPr>
          <p:cNvPr id="4" name="Text Placeholder 3"/>
          <p:cNvSpPr>
            <a:spLocks noGrp="1"/>
          </p:cNvSpPr>
          <p:nvPr>
            <p:ph type="body" sz="quarter" idx="14"/>
          </p:nvPr>
        </p:nvSpPr>
        <p:spPr/>
        <p:txBody>
          <a:bodyPr/>
          <a:lstStyle/>
          <a:p>
            <a:endParaRPr lang="fr-FR"/>
          </a:p>
        </p:txBody>
      </p:sp>
      <p:sp>
        <p:nvSpPr>
          <p:cNvPr id="5" name="Text Placeholder 4"/>
          <p:cNvSpPr>
            <a:spLocks noGrp="1"/>
          </p:cNvSpPr>
          <p:nvPr>
            <p:ph type="body" sz="quarter" idx="15"/>
          </p:nvPr>
        </p:nvSpPr>
        <p:spPr/>
        <p:txBody>
          <a:bodyPr/>
          <a:lstStyle/>
          <a:p>
            <a:r>
              <a:rPr lang="fr-FR" dirty="0"/>
              <a:t>Azure App </a:t>
            </a:r>
            <a:r>
              <a:rPr lang="fr-FR" dirty="0" smtClean="0"/>
              <a:t>Service</a:t>
            </a:r>
            <a:endParaRPr lang="fr-FR" dirty="0"/>
          </a:p>
        </p:txBody>
      </p:sp>
      <p:pic>
        <p:nvPicPr>
          <p:cNvPr id="7" name="Picture 6"/>
          <p:cNvPicPr>
            <a:picLocks noChangeAspect="1"/>
          </p:cNvPicPr>
          <p:nvPr/>
        </p:nvPicPr>
        <p:blipFill>
          <a:blip r:embed="rId3">
            <a:duotone>
              <a:prstClr val="black"/>
              <a:srgbClr val="000000">
                <a:tint val="45000"/>
                <a:satMod val="400000"/>
              </a:srgbClr>
            </a:duotone>
            <a:lum bright="-40000" contrast="-40000"/>
          </a:blip>
          <a:stretch>
            <a:fillRect/>
          </a:stretch>
        </p:blipFill>
        <p:spPr>
          <a:xfrm>
            <a:off x="745629" y="3065214"/>
            <a:ext cx="2097454" cy="2095114"/>
          </a:xfrm>
          <a:prstGeom prst="rect">
            <a:avLst/>
          </a:prstGeom>
        </p:spPr>
      </p:pic>
    </p:spTree>
    <p:extLst>
      <p:ext uri="{BB962C8B-B14F-4D97-AF65-F5344CB8AC3E}">
        <p14:creationId xmlns:p14="http://schemas.microsoft.com/office/powerpoint/2010/main" val="17075752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593860"/>
          </a:xfrm>
        </p:spPr>
        <p:txBody>
          <a:bodyPr/>
          <a:lstStyle/>
          <a:p>
            <a:r>
              <a:rPr lang="fr-FR" dirty="0" err="1" smtClean="0"/>
              <a:t>Logic</a:t>
            </a:r>
            <a:r>
              <a:rPr lang="fr-FR" dirty="0" smtClean="0"/>
              <a:t> Apps</a:t>
            </a:r>
            <a:endParaRPr lang="fr-FR" dirty="0"/>
          </a:p>
        </p:txBody>
      </p:sp>
      <p:sp>
        <p:nvSpPr>
          <p:cNvPr id="7" name="Text Placeholder 6"/>
          <p:cNvSpPr>
            <a:spLocks noGrp="1"/>
          </p:cNvSpPr>
          <p:nvPr>
            <p:ph type="body" sz="quarter" idx="10"/>
          </p:nvPr>
        </p:nvSpPr>
        <p:spPr/>
        <p:txBody>
          <a:bodyPr/>
          <a:lstStyle/>
          <a:p>
            <a:r>
              <a:rPr lang="fr-FR" dirty="0" smtClean="0"/>
              <a:t>Démo</a:t>
            </a:r>
            <a:endParaRPr lang="fr-FR" dirty="0"/>
          </a:p>
        </p:txBody>
      </p:sp>
      <p:sp>
        <p:nvSpPr>
          <p:cNvPr id="8" name="Text Placeholder 7"/>
          <p:cNvSpPr>
            <a:spLocks noGrp="1"/>
          </p:cNvSpPr>
          <p:nvPr>
            <p:ph type="body" sz="quarter" idx="15"/>
          </p:nvPr>
        </p:nvSpPr>
        <p:spPr/>
        <p:txBody>
          <a:bodyPr/>
          <a:lstStyle/>
          <a:p>
            <a:r>
              <a:rPr lang="fr-FR" dirty="0"/>
              <a:t>Azure App Service</a:t>
            </a:r>
          </a:p>
        </p:txBody>
      </p:sp>
    </p:spTree>
    <p:extLst>
      <p:ext uri="{BB962C8B-B14F-4D97-AF65-F5344CB8AC3E}">
        <p14:creationId xmlns:p14="http://schemas.microsoft.com/office/powerpoint/2010/main" val="41098246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Modèle conceptuel</a:t>
            </a:r>
            <a:endParaRPr lang="fr-FR" dirty="0"/>
          </a:p>
        </p:txBody>
      </p:sp>
      <p:sp>
        <p:nvSpPr>
          <p:cNvPr id="4" name="Text Placeholder 3"/>
          <p:cNvSpPr>
            <a:spLocks noGrp="1"/>
          </p:cNvSpPr>
          <p:nvPr>
            <p:ph type="body" sz="quarter" idx="14"/>
          </p:nvPr>
        </p:nvSpPr>
        <p:spPr/>
        <p:txBody>
          <a:bodyPr/>
          <a:lstStyle/>
          <a:p>
            <a:endParaRPr lang="fr-FR" dirty="0"/>
          </a:p>
        </p:txBody>
      </p:sp>
      <p:sp>
        <p:nvSpPr>
          <p:cNvPr id="5" name="Text Placeholder 4"/>
          <p:cNvSpPr>
            <a:spLocks noGrp="1"/>
          </p:cNvSpPr>
          <p:nvPr>
            <p:ph type="body" sz="quarter" idx="15"/>
          </p:nvPr>
        </p:nvSpPr>
        <p:spPr/>
        <p:txBody>
          <a:bodyPr/>
          <a:lstStyle/>
          <a:p>
            <a:r>
              <a:rPr lang="fr-FR" dirty="0"/>
              <a:t>Azure App </a:t>
            </a:r>
            <a:r>
              <a:rPr lang="fr-FR" dirty="0" smtClean="0"/>
              <a:t>Service</a:t>
            </a:r>
            <a:endParaRPr lang="fr-FR" dirty="0"/>
          </a:p>
        </p:txBody>
      </p:sp>
      <p:grpSp>
        <p:nvGrpSpPr>
          <p:cNvPr id="35" name="Group 34"/>
          <p:cNvGrpSpPr/>
          <p:nvPr/>
        </p:nvGrpSpPr>
        <p:grpSpPr>
          <a:xfrm>
            <a:off x="731837" y="1592262"/>
            <a:ext cx="4953000" cy="4343400"/>
            <a:chOff x="731837" y="1592262"/>
            <a:chExt cx="4953000" cy="4343400"/>
          </a:xfrm>
        </p:grpSpPr>
        <p:sp>
          <p:nvSpPr>
            <p:cNvPr id="17" name="Rounded Rectangle 16"/>
            <p:cNvSpPr/>
            <p:nvPr/>
          </p:nvSpPr>
          <p:spPr bwMode="auto">
            <a:xfrm>
              <a:off x="7318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solidFill>
                  <a:schemeClr val="tx1"/>
                </a:soli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solidFill>
                    <a:schemeClr val="tx1"/>
                  </a:solidFill>
                  <a:ea typeface="Segoe UI" pitchFamily="34" charset="0"/>
                  <a:cs typeface="Segoe UI" pitchFamily="34" charset="0"/>
                </a:rPr>
                <a:t>App Service Plan</a:t>
              </a:r>
            </a:p>
          </p:txBody>
        </p:sp>
        <p:sp>
          <p:nvSpPr>
            <p:cNvPr id="27" name="TextBox 26"/>
            <p:cNvSpPr txBox="1"/>
            <p:nvPr/>
          </p:nvSpPr>
          <p:spPr>
            <a:xfrm>
              <a:off x="9604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Premium (# of sites, storage, slots…)</a:t>
              </a:r>
            </a:p>
            <a:p>
              <a:pPr>
                <a:lnSpc>
                  <a:spcPct val="90000"/>
                </a:lnSpc>
                <a:spcAft>
                  <a:spcPts val="600"/>
                </a:spcAft>
              </a:pPr>
              <a:r>
                <a:rPr lang="en-US" sz="1200" i="1" dirty="0">
                  <a:gradFill>
                    <a:gsLst>
                      <a:gs pos="2917">
                        <a:schemeClr val="tx1"/>
                      </a:gs>
                      <a:gs pos="30000">
                        <a:schemeClr val="tx1"/>
                      </a:gs>
                    </a:gsLst>
                    <a:lin ang="5400000" scaled="0"/>
                  </a:gradFill>
                </a:rPr>
                <a:t>Compute Resource: cores, memory</a:t>
              </a:r>
            </a:p>
            <a:p>
              <a:pPr>
                <a:lnSpc>
                  <a:spcPct val="90000"/>
                </a:lnSpc>
                <a:spcAft>
                  <a:spcPts val="600"/>
                </a:spcAft>
              </a:pPr>
              <a:r>
                <a:rPr lang="en-US" sz="1200" i="1" dirty="0">
                  <a:gradFill>
                    <a:gsLst>
                      <a:gs pos="2917">
                        <a:schemeClr val="tx1"/>
                      </a:gs>
                      <a:gs pos="30000">
                        <a:schemeClr val="tx1"/>
                      </a:gs>
                    </a:gsLst>
                    <a:lin ang="5400000" scaled="0"/>
                  </a:gradFill>
                </a:rPr>
                <a:t>Scale: number of instances </a:t>
              </a:r>
            </a:p>
          </p:txBody>
        </p:sp>
      </p:grpSp>
      <p:grpSp>
        <p:nvGrpSpPr>
          <p:cNvPr id="36" name="Group 35"/>
          <p:cNvGrpSpPr/>
          <p:nvPr/>
        </p:nvGrpSpPr>
        <p:grpSpPr>
          <a:xfrm>
            <a:off x="6751637" y="1592262"/>
            <a:ext cx="4953000" cy="4343400"/>
            <a:chOff x="6751637" y="1592262"/>
            <a:chExt cx="4953000" cy="4343400"/>
          </a:xfrm>
        </p:grpSpPr>
        <p:sp>
          <p:nvSpPr>
            <p:cNvPr id="6" name="Rounded Rectangle 5"/>
            <p:cNvSpPr/>
            <p:nvPr/>
          </p:nvSpPr>
          <p:spPr bwMode="auto">
            <a:xfrm>
              <a:off x="67516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solidFill>
                  <a:schemeClr val="tx1"/>
                </a:soli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solidFill>
                    <a:schemeClr val="tx1"/>
                  </a:solidFill>
                  <a:ea typeface="Segoe UI" pitchFamily="34" charset="0"/>
                  <a:cs typeface="Segoe UI" pitchFamily="34" charset="0"/>
                </a:rPr>
                <a:t>john-plan</a:t>
              </a:r>
            </a:p>
          </p:txBody>
        </p:sp>
        <p:sp>
          <p:nvSpPr>
            <p:cNvPr id="9" name="TextBox 8"/>
            <p:cNvSpPr txBox="1"/>
            <p:nvPr/>
          </p:nvSpPr>
          <p:spPr>
            <a:xfrm>
              <a:off x="8428037" y="3092225"/>
              <a:ext cx="152400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err="1" smtClean="0">
                  <a:gradFill>
                    <a:gsLst>
                      <a:gs pos="2917">
                        <a:schemeClr val="tx1"/>
                      </a:gs>
                      <a:gs pos="30000">
                        <a:schemeClr val="tx1"/>
                      </a:gs>
                    </a:gsLst>
                    <a:lin ang="5400000" scaled="0"/>
                  </a:gradFill>
                </a:rPr>
                <a:t>johnprocess</a:t>
              </a:r>
              <a:endParaRPr lang="en-US" sz="1400" dirty="0" smtClean="0">
                <a:gradFill>
                  <a:gsLst>
                    <a:gs pos="2917">
                      <a:schemeClr val="tx1"/>
                    </a:gs>
                    <a:gs pos="30000">
                      <a:schemeClr val="tx1"/>
                    </a:gs>
                  </a:gsLst>
                  <a:lin ang="5400000" scaled="0"/>
                </a:gradFill>
              </a:endParaRPr>
            </a:p>
          </p:txBody>
        </p:sp>
        <p:sp>
          <p:nvSpPr>
            <p:cNvPr id="12" name="TextBox 11"/>
            <p:cNvSpPr txBox="1"/>
            <p:nvPr/>
          </p:nvSpPr>
          <p:spPr>
            <a:xfrm>
              <a:off x="10021330" y="3092225"/>
              <a:ext cx="153781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err="1" smtClean="0">
                  <a:gradFill>
                    <a:gsLst>
                      <a:gs pos="2917">
                        <a:schemeClr val="tx1"/>
                      </a:gs>
                      <a:gs pos="30000">
                        <a:schemeClr val="tx1"/>
                      </a:gs>
                    </a:gsLst>
                    <a:lin ang="5400000" scaled="0"/>
                  </a:gradFill>
                </a:rPr>
                <a:t>johncustomapi</a:t>
              </a:r>
              <a:endParaRPr lang="en-US" sz="1400" dirty="0" smtClean="0">
                <a:gradFill>
                  <a:gsLst>
                    <a:gs pos="2917">
                      <a:schemeClr val="tx1"/>
                    </a:gs>
                    <a:gs pos="30000">
                      <a:schemeClr val="tx1"/>
                    </a:gs>
                  </a:gsLst>
                  <a:lin ang="5400000" scaled="0"/>
                </a:gradFill>
              </a:endParaRPr>
            </a:p>
          </p:txBody>
        </p:sp>
        <p:pic>
          <p:nvPicPr>
            <p:cNvPr id="14" name="Picture 13"/>
            <p:cNvPicPr>
              <a:picLocks noChangeAspect="1"/>
            </p:cNvPicPr>
            <p:nvPr/>
          </p:nvPicPr>
          <p:blipFill>
            <a:blip r:embed="rId2">
              <a:duotone>
                <a:prstClr val="black"/>
                <a:srgbClr val="000000">
                  <a:tint val="45000"/>
                  <a:satMod val="400000"/>
                </a:srgbClr>
              </a:duotone>
              <a:lum bright="-40000" contrast="-40000"/>
            </a:blip>
            <a:stretch>
              <a:fillRect/>
            </a:stretch>
          </p:blipFill>
          <p:spPr>
            <a:xfrm>
              <a:off x="7209309" y="2201863"/>
              <a:ext cx="871066" cy="890361"/>
            </a:xfrm>
            <a:prstGeom prst="rect">
              <a:avLst/>
            </a:prstGeom>
          </p:spPr>
        </p:pic>
        <p:sp>
          <p:nvSpPr>
            <p:cNvPr id="15" name="TextBox 14"/>
            <p:cNvSpPr txBox="1"/>
            <p:nvPr/>
          </p:nvSpPr>
          <p:spPr>
            <a:xfrm>
              <a:off x="6851649" y="3092224"/>
              <a:ext cx="1507095"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err="1" smtClean="0">
                  <a:gradFill>
                    <a:gsLst>
                      <a:gs pos="2917">
                        <a:schemeClr val="tx1"/>
                      </a:gs>
                      <a:gs pos="30000">
                        <a:schemeClr val="tx1"/>
                      </a:gs>
                    </a:gsLst>
                    <a:lin ang="5400000" scaled="0"/>
                  </a:gradFill>
                </a:rPr>
                <a:t>johnfront</a:t>
              </a:r>
              <a:endParaRPr lang="en-US" sz="1400" dirty="0" smtClean="0">
                <a:gradFill>
                  <a:gsLst>
                    <a:gs pos="2917">
                      <a:schemeClr val="tx1"/>
                    </a:gs>
                    <a:gs pos="30000">
                      <a:schemeClr val="tx1"/>
                    </a:gs>
                  </a:gsLst>
                  <a:lin ang="5400000" scaled="0"/>
                </a:gradFill>
              </a:endParaRPr>
            </a:p>
          </p:txBody>
        </p:sp>
        <p:sp>
          <p:nvSpPr>
            <p:cNvPr id="16" name="TextBox 15"/>
            <p:cNvSpPr txBox="1"/>
            <p:nvPr/>
          </p:nvSpPr>
          <p:spPr>
            <a:xfrm>
              <a:off x="69802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 Standard</a:t>
              </a:r>
            </a:p>
            <a:p>
              <a:pPr>
                <a:lnSpc>
                  <a:spcPct val="90000"/>
                </a:lnSpc>
                <a:spcAft>
                  <a:spcPts val="600"/>
                </a:spcAft>
              </a:pPr>
              <a:r>
                <a:rPr lang="en-US" sz="1200" i="1" dirty="0">
                  <a:gradFill>
                    <a:gsLst>
                      <a:gs pos="2917">
                        <a:schemeClr val="tx1"/>
                      </a:gs>
                      <a:gs pos="30000">
                        <a:schemeClr val="tx1"/>
                      </a:gs>
                    </a:gsLst>
                    <a:lin ang="5400000" scaled="0"/>
                  </a:gradFill>
                </a:rPr>
                <a:t>Compute </a:t>
              </a:r>
              <a:r>
                <a:rPr lang="en-US" sz="1200" i="1" dirty="0" smtClean="0">
                  <a:gradFill>
                    <a:gsLst>
                      <a:gs pos="2917">
                        <a:schemeClr val="tx1"/>
                      </a:gs>
                      <a:gs pos="30000">
                        <a:schemeClr val="tx1"/>
                      </a:gs>
                    </a:gsLst>
                    <a:lin ang="5400000" scaled="0"/>
                  </a:gradFill>
                </a:rPr>
                <a:t>Resource :  S2 (2 </a:t>
              </a:r>
              <a:r>
                <a:rPr lang="en-US" sz="1200" i="1" dirty="0">
                  <a:gradFill>
                    <a:gsLst>
                      <a:gs pos="2917">
                        <a:schemeClr val="tx1"/>
                      </a:gs>
                      <a:gs pos="30000">
                        <a:schemeClr val="tx1"/>
                      </a:gs>
                    </a:gsLst>
                    <a:lin ang="5400000" scaled="0"/>
                  </a:gradFill>
                </a:rPr>
                <a:t>cores, </a:t>
              </a:r>
              <a:r>
                <a:rPr lang="en-US" sz="1200" i="1" dirty="0" smtClean="0">
                  <a:gradFill>
                    <a:gsLst>
                      <a:gs pos="2917">
                        <a:schemeClr val="tx1"/>
                      </a:gs>
                      <a:gs pos="30000">
                        <a:schemeClr val="tx1"/>
                      </a:gs>
                    </a:gsLst>
                    <a:lin ang="5400000" scaled="0"/>
                  </a:gradFill>
                </a:rPr>
                <a:t>7 </a:t>
              </a:r>
              <a:r>
                <a:rPr lang="en-US" sz="1200" i="1" dirty="0">
                  <a:gradFill>
                    <a:gsLst>
                      <a:gs pos="2917">
                        <a:schemeClr val="tx1"/>
                      </a:gs>
                      <a:gs pos="30000">
                        <a:schemeClr val="tx1"/>
                      </a:gs>
                    </a:gsLst>
                    <a:lin ang="5400000" scaled="0"/>
                  </a:gradFill>
                </a:rPr>
                <a:t>GB memory)</a:t>
              </a:r>
            </a:p>
            <a:p>
              <a:pPr>
                <a:lnSpc>
                  <a:spcPct val="90000"/>
                </a:lnSpc>
                <a:spcAft>
                  <a:spcPts val="600"/>
                </a:spcAft>
              </a:pPr>
              <a:r>
                <a:rPr lang="en-US" sz="1200" i="1" dirty="0" smtClean="0">
                  <a:gradFill>
                    <a:gsLst>
                      <a:gs pos="2917">
                        <a:schemeClr val="tx1"/>
                      </a:gs>
                      <a:gs pos="30000">
                        <a:schemeClr val="tx1"/>
                      </a:gs>
                    </a:gsLst>
                    <a:lin ang="5400000" scaled="0"/>
                  </a:gradFill>
                </a:rPr>
                <a:t>Scale : 3</a:t>
              </a:r>
              <a:endParaRPr lang="en-US" sz="1200" i="1" dirty="0">
                <a:gradFill>
                  <a:gsLst>
                    <a:gs pos="2917">
                      <a:schemeClr val="tx1"/>
                    </a:gs>
                    <a:gs pos="30000">
                      <a:schemeClr val="tx1"/>
                    </a:gs>
                  </a:gsLst>
                  <a:lin ang="5400000" scaled="0"/>
                </a:gradFill>
              </a:endParaRPr>
            </a:p>
          </p:txBody>
        </p:sp>
        <p:pic>
          <p:nvPicPr>
            <p:cNvPr id="29" name="Picture 28"/>
            <p:cNvPicPr>
              <a:picLocks noChangeAspect="1"/>
            </p:cNvPicPr>
            <p:nvPr/>
          </p:nvPicPr>
          <p:blipFill>
            <a:blip r:embed="rId3" cstate="print">
              <a:duotone>
                <a:prstClr val="black"/>
                <a:srgbClr val="000000">
                  <a:tint val="45000"/>
                  <a:satMod val="400000"/>
                </a:srgb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448719" y="2305524"/>
              <a:ext cx="683036" cy="683036"/>
            </a:xfrm>
            <a:prstGeom prst="flowChartOffpageConnector">
              <a:avLst/>
            </a:prstGeom>
            <a:noFill/>
          </p:spPr>
        </p:pic>
        <p:pic>
          <p:nvPicPr>
            <p:cNvPr id="30" name="Picture 29"/>
            <p:cNvPicPr>
              <a:picLocks noChangeAspect="1"/>
            </p:cNvPicPr>
            <p:nvPr/>
          </p:nvPicPr>
          <p:blipFill>
            <a:blip r:embed="rId5">
              <a:duotone>
                <a:prstClr val="black"/>
                <a:srgbClr val="000000">
                  <a:tint val="45000"/>
                  <a:satMod val="400000"/>
                </a:srgbClr>
              </a:duotone>
              <a:lum bright="-40000" contrast="-40000"/>
            </a:blip>
            <a:stretch>
              <a:fillRect/>
            </a:stretch>
          </p:blipFill>
          <p:spPr>
            <a:xfrm>
              <a:off x="8900660" y="2201862"/>
              <a:ext cx="727774" cy="726962"/>
            </a:xfrm>
            <a:prstGeom prst="rect">
              <a:avLst/>
            </a:prstGeom>
          </p:spPr>
        </p:pic>
      </p:grpSp>
      <p:grpSp>
        <p:nvGrpSpPr>
          <p:cNvPr id="34" name="Group 33"/>
          <p:cNvGrpSpPr/>
          <p:nvPr/>
        </p:nvGrpSpPr>
        <p:grpSpPr>
          <a:xfrm>
            <a:off x="831849" y="2201862"/>
            <a:ext cx="4707495" cy="1573625"/>
            <a:chOff x="831849" y="2201862"/>
            <a:chExt cx="4707495" cy="1573625"/>
          </a:xfrm>
        </p:grpSpPr>
        <p:grpSp>
          <p:nvGrpSpPr>
            <p:cNvPr id="18" name="Group 17"/>
            <p:cNvGrpSpPr/>
            <p:nvPr/>
          </p:nvGrpSpPr>
          <p:grpSpPr>
            <a:xfrm>
              <a:off x="1957933" y="2201862"/>
              <a:ext cx="1524000" cy="1573625"/>
              <a:chOff x="4608513" y="3354318"/>
              <a:chExt cx="1664043" cy="1680993"/>
            </a:xfrm>
          </p:grpSpPr>
          <p:pic>
            <p:nvPicPr>
              <p:cNvPr id="19" name="Picture 18"/>
              <p:cNvPicPr>
                <a:picLocks noChangeAspect="1"/>
              </p:cNvPicPr>
              <p:nvPr/>
            </p:nvPicPr>
            <p:blipFill>
              <a:blip r:embed="rId2">
                <a:duotone>
                  <a:prstClr val="black"/>
                  <a:srgbClr val="000000">
                    <a:tint val="45000"/>
                    <a:satMod val="400000"/>
                  </a:srgbClr>
                </a:duotone>
                <a:lum bright="-40000" contrast="-40000"/>
              </a:blip>
              <a:stretch>
                <a:fillRect/>
              </a:stretch>
            </p:blipFill>
            <p:spPr>
              <a:xfrm>
                <a:off x="4999038" y="3354318"/>
                <a:ext cx="951110" cy="951110"/>
              </a:xfrm>
              <a:prstGeom prst="rect">
                <a:avLst/>
              </a:prstGeom>
            </p:spPr>
          </p:pic>
          <p:sp>
            <p:nvSpPr>
              <p:cNvPr id="20" name="TextBox 19"/>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 2</a:t>
                </a:r>
              </a:p>
            </p:txBody>
          </p:sp>
        </p:grpSp>
        <p:grpSp>
          <p:nvGrpSpPr>
            <p:cNvPr id="21" name="Group 20"/>
            <p:cNvGrpSpPr/>
            <p:nvPr/>
          </p:nvGrpSpPr>
          <p:grpSpPr>
            <a:xfrm>
              <a:off x="4001530" y="2201862"/>
              <a:ext cx="1537814" cy="1573625"/>
              <a:chOff x="4608513" y="3354318"/>
              <a:chExt cx="1679127" cy="1680993"/>
            </a:xfrm>
          </p:grpSpPr>
          <p:pic>
            <p:nvPicPr>
              <p:cNvPr id="22" name="Picture 21"/>
              <p:cNvPicPr>
                <a:picLocks noChangeAspect="1"/>
              </p:cNvPicPr>
              <p:nvPr/>
            </p:nvPicPr>
            <p:blipFill>
              <a:blip r:embed="rId2">
                <a:duotone>
                  <a:prstClr val="black"/>
                  <a:srgbClr val="000000">
                    <a:tint val="45000"/>
                    <a:satMod val="400000"/>
                  </a:srgbClr>
                </a:duotone>
                <a:lum bright="-40000" contrast="-40000"/>
              </a:blip>
              <a:stretch>
                <a:fillRect/>
              </a:stretch>
            </p:blipFill>
            <p:spPr>
              <a:xfrm>
                <a:off x="4999038" y="3354318"/>
                <a:ext cx="951110" cy="951110"/>
              </a:xfrm>
              <a:prstGeom prst="rect">
                <a:avLst/>
              </a:prstGeom>
            </p:spPr>
          </p:pic>
          <p:sp>
            <p:nvSpPr>
              <p:cNvPr id="23" name="TextBox 22"/>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 n</a:t>
                </a:r>
              </a:p>
            </p:txBody>
          </p:sp>
        </p:grpSp>
        <p:grpSp>
          <p:nvGrpSpPr>
            <p:cNvPr id="24" name="Group 23"/>
            <p:cNvGrpSpPr/>
            <p:nvPr/>
          </p:nvGrpSpPr>
          <p:grpSpPr>
            <a:xfrm>
              <a:off x="831849" y="2201862"/>
              <a:ext cx="1507095" cy="1573625"/>
              <a:chOff x="4608512" y="3354318"/>
              <a:chExt cx="1645585" cy="1680993"/>
            </a:xfrm>
          </p:grpSpPr>
          <p:pic>
            <p:nvPicPr>
              <p:cNvPr id="25" name="Picture 24"/>
              <p:cNvPicPr>
                <a:picLocks noChangeAspect="1"/>
              </p:cNvPicPr>
              <p:nvPr/>
            </p:nvPicPr>
            <p:blipFill>
              <a:blip r:embed="rId2">
                <a:duotone>
                  <a:prstClr val="black"/>
                  <a:srgbClr val="000000">
                    <a:tint val="45000"/>
                    <a:satMod val="400000"/>
                  </a:srgbClr>
                </a:duotone>
                <a:lum bright="-40000" contrast="-40000"/>
              </a:blip>
              <a:stretch>
                <a:fillRect/>
              </a:stretch>
            </p:blipFill>
            <p:spPr>
              <a:xfrm>
                <a:off x="4999038" y="3354318"/>
                <a:ext cx="951110" cy="951110"/>
              </a:xfrm>
              <a:prstGeom prst="rect">
                <a:avLst/>
              </a:prstGeom>
            </p:spPr>
          </p:pic>
          <p:sp>
            <p:nvSpPr>
              <p:cNvPr id="26" name="TextBox 25"/>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 1</a:t>
                </a:r>
              </a:p>
            </p:txBody>
          </p:sp>
        </p:grpSp>
        <p:sp>
          <p:nvSpPr>
            <p:cNvPr id="33" name="TextBox 32"/>
            <p:cNvSpPr txBox="1"/>
            <p:nvPr/>
          </p:nvSpPr>
          <p:spPr>
            <a:xfrm>
              <a:off x="3558650" y="2522980"/>
              <a:ext cx="431648" cy="461665"/>
            </a:xfrm>
            <a:prstGeom prst="rect">
              <a:avLst/>
            </a:prstGeom>
          </p:spPr>
          <p:txBody>
            <a:bodyPr vert="horz" wrap="square" lIns="91440" tIns="45720" rIns="91440" bIns="45720" rtlCol="0" anchor="ctr">
              <a:spAutoFit/>
            </a:bodyPr>
            <a:lstStyle/>
            <a:p>
              <a:r>
                <a:rPr lang="en-US" sz="2400" dirty="0">
                  <a:ea typeface="Segoe UI" pitchFamily="34" charset="0"/>
                  <a:cs typeface="Segoe UI" pitchFamily="34" charset="0"/>
                </a:rPr>
                <a:t>…</a:t>
              </a:r>
              <a:endParaRPr lang="fr-FR" sz="2400" dirty="0">
                <a:ea typeface="Segoe UI" pitchFamily="34" charset="0"/>
                <a:cs typeface="Segoe UI" pitchFamily="34" charset="0"/>
              </a:endParaRPr>
            </a:p>
          </p:txBody>
        </p:sp>
      </p:grpSp>
    </p:spTree>
    <p:extLst>
      <p:ext uri="{BB962C8B-B14F-4D97-AF65-F5344CB8AC3E}">
        <p14:creationId xmlns:p14="http://schemas.microsoft.com/office/powerpoint/2010/main" val="2392513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Tarification</a:t>
            </a:r>
            <a:endParaRPr lang="fr-FR" dirty="0"/>
          </a:p>
        </p:txBody>
      </p:sp>
      <p:sp>
        <p:nvSpPr>
          <p:cNvPr id="4" name="Text Placeholder 3"/>
          <p:cNvSpPr>
            <a:spLocks noGrp="1"/>
          </p:cNvSpPr>
          <p:nvPr>
            <p:ph type="body" sz="quarter" idx="14"/>
          </p:nvPr>
        </p:nvSpPr>
        <p:spPr/>
        <p:txBody>
          <a:bodyPr/>
          <a:lstStyle/>
          <a:p>
            <a:endParaRPr lang="fr-FR" dirty="0"/>
          </a:p>
        </p:txBody>
      </p:sp>
      <p:sp>
        <p:nvSpPr>
          <p:cNvPr id="5" name="Text Placeholder 4"/>
          <p:cNvSpPr>
            <a:spLocks noGrp="1"/>
          </p:cNvSpPr>
          <p:nvPr>
            <p:ph type="body" sz="quarter" idx="15"/>
          </p:nvPr>
        </p:nvSpPr>
        <p:spPr/>
        <p:txBody>
          <a:bodyPr/>
          <a:lstStyle/>
          <a:p>
            <a:r>
              <a:rPr lang="fr-FR" dirty="0"/>
              <a:t>Azure App </a:t>
            </a:r>
            <a:r>
              <a:rPr lang="fr-FR" dirty="0" smtClean="0"/>
              <a:t>Service</a:t>
            </a:r>
            <a:endParaRPr lang="fr-FR" dirty="0"/>
          </a:p>
        </p:txBody>
      </p:sp>
      <p:pic>
        <p:nvPicPr>
          <p:cNvPr id="7" name="Picture 6"/>
          <p:cNvPicPr>
            <a:picLocks noChangeAspect="1"/>
          </p:cNvPicPr>
          <p:nvPr/>
        </p:nvPicPr>
        <p:blipFill>
          <a:blip r:embed="rId2"/>
          <a:stretch>
            <a:fillRect/>
          </a:stretch>
        </p:blipFill>
        <p:spPr>
          <a:xfrm>
            <a:off x="169565" y="1534523"/>
            <a:ext cx="5544616" cy="4933608"/>
          </a:xfrm>
          <a:prstGeom prst="rect">
            <a:avLst/>
          </a:prstGeom>
        </p:spPr>
      </p:pic>
      <p:pic>
        <p:nvPicPr>
          <p:cNvPr id="8" name="Picture 7"/>
          <p:cNvPicPr>
            <a:picLocks noChangeAspect="1"/>
          </p:cNvPicPr>
          <p:nvPr/>
        </p:nvPicPr>
        <p:blipFill>
          <a:blip r:embed="rId3"/>
          <a:stretch>
            <a:fillRect/>
          </a:stretch>
        </p:blipFill>
        <p:spPr>
          <a:xfrm>
            <a:off x="6073725" y="1355776"/>
            <a:ext cx="6193184" cy="5112356"/>
          </a:xfrm>
          <a:prstGeom prst="rect">
            <a:avLst/>
          </a:prstGeom>
        </p:spPr>
      </p:pic>
    </p:spTree>
    <p:extLst>
      <p:ext uri="{BB962C8B-B14F-4D97-AF65-F5344CB8AC3E}">
        <p14:creationId xmlns:p14="http://schemas.microsoft.com/office/powerpoint/2010/main" val="1874928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Azure App Service </a:t>
            </a:r>
            <a:r>
              <a:rPr lang="fr-FR" dirty="0" err="1" smtClean="0"/>
              <a:t>Environment</a:t>
            </a:r>
            <a:endParaRPr lang="fr-FR" dirty="0"/>
          </a:p>
        </p:txBody>
      </p:sp>
      <p:sp>
        <p:nvSpPr>
          <p:cNvPr id="4" name="Text Placeholder 3"/>
          <p:cNvSpPr>
            <a:spLocks noGrp="1"/>
          </p:cNvSpPr>
          <p:nvPr>
            <p:ph type="body" sz="quarter" idx="14"/>
          </p:nvPr>
        </p:nvSpPr>
        <p:spPr/>
        <p:txBody>
          <a:bodyPr/>
          <a:lstStyle/>
          <a:p>
            <a:endParaRPr lang="fr-FR" dirty="0"/>
          </a:p>
        </p:txBody>
      </p:sp>
      <p:sp>
        <p:nvSpPr>
          <p:cNvPr id="5" name="Text Placeholder 4"/>
          <p:cNvSpPr>
            <a:spLocks noGrp="1"/>
          </p:cNvSpPr>
          <p:nvPr>
            <p:ph type="body" sz="quarter" idx="15"/>
          </p:nvPr>
        </p:nvSpPr>
        <p:spPr/>
        <p:txBody>
          <a:bodyPr/>
          <a:lstStyle/>
          <a:p>
            <a:r>
              <a:rPr lang="fr-FR" dirty="0"/>
              <a:t>Azure App </a:t>
            </a:r>
            <a:r>
              <a:rPr lang="fr-FR" dirty="0" smtClean="0"/>
              <a:t>Service</a:t>
            </a:r>
            <a:endParaRPr lang="fr-FR" dirty="0"/>
          </a:p>
        </p:txBody>
      </p:sp>
      <p:sp>
        <p:nvSpPr>
          <p:cNvPr id="8" name="Text Placeholder 2"/>
          <p:cNvSpPr>
            <a:spLocks noGrp="1"/>
          </p:cNvSpPr>
          <p:nvPr>
            <p:ph type="body" sz="quarter" idx="13"/>
          </p:nvPr>
        </p:nvSpPr>
        <p:spPr>
          <a:xfrm>
            <a:off x="3553941" y="1193006"/>
            <a:ext cx="8528522" cy="4895329"/>
          </a:xfrm>
        </p:spPr>
        <p:txBody>
          <a:bodyPr anchor="ctr"/>
          <a:lstStyle/>
          <a:p>
            <a:pPr>
              <a:lnSpc>
                <a:spcPct val="125000"/>
              </a:lnSpc>
            </a:pPr>
            <a:r>
              <a:rPr lang="fr-FR" sz="2800" dirty="0" smtClean="0"/>
              <a:t>Machines dédiées à vos besoins</a:t>
            </a:r>
          </a:p>
          <a:p>
            <a:pPr>
              <a:lnSpc>
                <a:spcPct val="125000"/>
              </a:lnSpc>
            </a:pPr>
            <a:r>
              <a:rPr lang="fr-FR" sz="2800" dirty="0" smtClean="0"/>
              <a:t>Déployé dans votre Virtual Network</a:t>
            </a:r>
          </a:p>
          <a:p>
            <a:pPr>
              <a:lnSpc>
                <a:spcPct val="125000"/>
              </a:lnSpc>
            </a:pPr>
            <a:r>
              <a:rPr lang="fr-FR" sz="2800" dirty="0" smtClean="0"/>
              <a:t>Plus d’options de </a:t>
            </a:r>
            <a:r>
              <a:rPr lang="fr-FR" sz="2800" dirty="0" err="1" smtClean="0"/>
              <a:t>scaling</a:t>
            </a:r>
            <a:endParaRPr lang="fr-FR" sz="2800" dirty="0" smtClean="0"/>
          </a:p>
          <a:p>
            <a:pPr>
              <a:lnSpc>
                <a:spcPct val="125000"/>
              </a:lnSpc>
            </a:pPr>
            <a:r>
              <a:rPr lang="fr-FR" sz="2800" dirty="0" smtClean="0"/>
              <a:t>Moins de quotas</a:t>
            </a:r>
            <a:endParaRPr lang="fr-FR" sz="2800" dirty="0"/>
          </a:p>
        </p:txBody>
      </p:sp>
    </p:spTree>
    <p:extLst>
      <p:ext uri="{BB962C8B-B14F-4D97-AF65-F5344CB8AC3E}">
        <p14:creationId xmlns:p14="http://schemas.microsoft.com/office/powerpoint/2010/main" val="41876380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593860"/>
          </a:xfrm>
        </p:spPr>
        <p:txBody>
          <a:bodyPr/>
          <a:lstStyle/>
          <a:p>
            <a:r>
              <a:rPr lang="fr-FR" dirty="0" smtClean="0"/>
              <a:t>Azure App Service </a:t>
            </a:r>
            <a:r>
              <a:rPr lang="fr-FR" dirty="0" err="1" smtClean="0"/>
              <a:t>Environment</a:t>
            </a:r>
            <a:endParaRPr lang="fr-FR" dirty="0"/>
          </a:p>
        </p:txBody>
      </p:sp>
      <p:sp>
        <p:nvSpPr>
          <p:cNvPr id="7" name="Text Placeholder 6"/>
          <p:cNvSpPr>
            <a:spLocks noGrp="1"/>
          </p:cNvSpPr>
          <p:nvPr>
            <p:ph type="body" sz="quarter" idx="10"/>
          </p:nvPr>
        </p:nvSpPr>
        <p:spPr/>
        <p:txBody>
          <a:bodyPr/>
          <a:lstStyle/>
          <a:p>
            <a:r>
              <a:rPr lang="fr-FR" dirty="0" smtClean="0"/>
              <a:t>Démo</a:t>
            </a:r>
            <a:endParaRPr lang="fr-FR" dirty="0"/>
          </a:p>
        </p:txBody>
      </p:sp>
      <p:sp>
        <p:nvSpPr>
          <p:cNvPr id="8" name="Text Placeholder 7"/>
          <p:cNvSpPr>
            <a:spLocks noGrp="1"/>
          </p:cNvSpPr>
          <p:nvPr>
            <p:ph type="body" sz="quarter" idx="15"/>
          </p:nvPr>
        </p:nvSpPr>
        <p:spPr/>
        <p:txBody>
          <a:bodyPr/>
          <a:lstStyle/>
          <a:p>
            <a:r>
              <a:rPr lang="fr-FR" dirty="0"/>
              <a:t>Azure App Service</a:t>
            </a:r>
          </a:p>
        </p:txBody>
      </p:sp>
    </p:spTree>
    <p:extLst>
      <p:ext uri="{BB962C8B-B14F-4D97-AF65-F5344CB8AC3E}">
        <p14:creationId xmlns:p14="http://schemas.microsoft.com/office/powerpoint/2010/main" val="37188104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Azure App Service au service de vos </a:t>
            </a:r>
            <a:r>
              <a:rPr lang="fr-FR" smtClean="0"/>
              <a:t>applications web</a:t>
            </a:r>
            <a:endParaRPr lang="fr-FR" dirty="0"/>
          </a:p>
        </p:txBody>
      </p:sp>
      <p:sp>
        <p:nvSpPr>
          <p:cNvPr id="8" name="Text Placeholder 2"/>
          <p:cNvSpPr txBox="1">
            <a:spLocks/>
          </p:cNvSpPr>
          <p:nvPr/>
        </p:nvSpPr>
        <p:spPr bwMode="auto">
          <a:xfrm>
            <a:off x="279335" y="4655804"/>
            <a:ext cx="6298942" cy="109112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72727">
                      <a:srgbClr val="FFFFFF"/>
                    </a:gs>
                    <a:gs pos="36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US" sz="3200" b="0" i="0" u="none" strike="noStrike" kern="1200" cap="none" spc="0" normalizeH="0" baseline="0" noProof="0" dirty="0" smtClean="0">
                <a:ln>
                  <a:noFill/>
                </a:ln>
                <a:gradFill>
                  <a:gsLst>
                    <a:gs pos="72727">
                      <a:srgbClr val="FFFFFF"/>
                    </a:gs>
                    <a:gs pos="36000">
                      <a:srgbClr val="FFFFFF"/>
                    </a:gs>
                  </a:gsLst>
                  <a:lin ang="5400000" scaled="0"/>
                </a:gradFill>
                <a:effectLst/>
                <a:uLnTx/>
                <a:uFillTx/>
                <a:latin typeface="Segoe UI Light"/>
                <a:ea typeface="+mn-ea"/>
                <a:cs typeface="+mn-cs"/>
              </a:rPr>
              <a:t>Benjamin Talmard</a:t>
            </a: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lang="en-US" sz="2400" dirty="0" smtClean="0">
                <a:latin typeface="Segoe UI Light"/>
              </a:rPr>
              <a:t>Microsoft Azure Technical Evangelist | Microsoft</a:t>
            </a:r>
            <a:endParaRPr lang="en-US" sz="2400" dirty="0">
              <a:latin typeface="Segoe UI Light"/>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lang="en-US" sz="2400" dirty="0" smtClean="0">
                <a:latin typeface="Segoe UI Light"/>
              </a:rPr>
              <a:t>    @</a:t>
            </a:r>
            <a:r>
              <a:rPr lang="en-US" sz="2400" dirty="0" err="1" smtClean="0">
                <a:latin typeface="Segoe UI Light"/>
              </a:rPr>
              <a:t>benjiiim</a:t>
            </a:r>
            <a:endParaRPr lang="en-US" sz="2400" dirty="0" smtClean="0">
              <a:latin typeface="Segoe UI Light"/>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smtClean="0">
              <a:ln>
                <a:noFill/>
              </a:ln>
              <a:gradFill>
                <a:gsLst>
                  <a:gs pos="72727">
                    <a:srgbClr val="FFFFFF"/>
                  </a:gs>
                  <a:gs pos="36000">
                    <a:srgbClr val="FFFFFF"/>
                  </a:gs>
                </a:gsLst>
                <a:lin ang="5400000" scaled="0"/>
              </a:gradFill>
              <a:effectLst/>
              <a:uLnTx/>
              <a:uFillTx/>
              <a:latin typeface="Segoe UI Light"/>
            </a:endParaRPr>
          </a:p>
        </p:txBody>
      </p:sp>
      <p:pic>
        <p:nvPicPr>
          <p:cNvPr id="11" name="Picture 4" descr="https://g.twimg.com/Twitter_logo_white.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40452" y="5566514"/>
            <a:ext cx="289060" cy="235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0274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Ressources</a:t>
            </a:r>
            <a:endParaRPr lang="fr-FR" dirty="0"/>
          </a:p>
        </p:txBody>
      </p:sp>
      <p:sp>
        <p:nvSpPr>
          <p:cNvPr id="3" name="Text Placeholder 2"/>
          <p:cNvSpPr>
            <a:spLocks noGrp="1"/>
          </p:cNvSpPr>
          <p:nvPr>
            <p:ph type="body" sz="quarter" idx="13"/>
          </p:nvPr>
        </p:nvSpPr>
        <p:spPr/>
        <p:txBody>
          <a:bodyPr/>
          <a:lstStyle/>
          <a:p>
            <a:pPr lvl="1">
              <a:buFont typeface="Arial" panose="020B0604020202020204" pitchFamily="34" charset="0"/>
              <a:buChar char="•"/>
            </a:pPr>
            <a:r>
              <a:rPr lang="fr-FR" sz="2000" dirty="0" smtClean="0"/>
              <a:t>Annonce </a:t>
            </a:r>
            <a:r>
              <a:rPr lang="fr-FR" sz="2000" dirty="0"/>
              <a:t>du service:  </a:t>
            </a:r>
            <a:r>
              <a:rPr lang="fr-FR" sz="2000" dirty="0">
                <a:hlinkClick r:id="rId3"/>
              </a:rPr>
              <a:t>http://azure.microsoft.com/blog/2015/03/24/announcing-azure-app-service</a:t>
            </a:r>
            <a:r>
              <a:rPr lang="fr-FR" sz="2000" dirty="0" smtClean="0">
                <a:hlinkClick r:id="rId3"/>
              </a:rPr>
              <a:t>/</a:t>
            </a:r>
            <a:endParaRPr lang="fr-FR" sz="2000" dirty="0" smtClean="0"/>
          </a:p>
          <a:p>
            <a:pPr>
              <a:buFont typeface="Arial" panose="020B0604020202020204" pitchFamily="34" charset="0"/>
              <a:buChar char="•"/>
            </a:pPr>
            <a:endParaRPr lang="fr-FR" sz="1400" dirty="0" smtClean="0"/>
          </a:p>
          <a:p>
            <a:pPr>
              <a:buFont typeface="Arial" panose="020B0604020202020204" pitchFamily="34" charset="0"/>
              <a:buChar char="•"/>
            </a:pPr>
            <a:r>
              <a:rPr lang="fr-FR" sz="3200" dirty="0" smtClean="0"/>
              <a:t>Ressources officielles</a:t>
            </a:r>
            <a:endParaRPr lang="fr-FR" sz="3200" dirty="0" smtClean="0">
              <a:hlinkClick r:id="rId4"/>
            </a:endParaRPr>
          </a:p>
          <a:p>
            <a:pPr lvl="1">
              <a:buFont typeface="Arial" panose="020B0604020202020204" pitchFamily="34" charset="0"/>
              <a:buChar char="•"/>
            </a:pPr>
            <a:r>
              <a:rPr lang="fr-FR" sz="2000" dirty="0" smtClean="0"/>
              <a:t>Présentation marketing : </a:t>
            </a:r>
            <a:r>
              <a:rPr lang="fr-FR" sz="2000" dirty="0" smtClean="0">
                <a:hlinkClick r:id="rId4"/>
              </a:rPr>
              <a:t>http://azure.microsoft.com/fr-fr/services/app-service/</a:t>
            </a:r>
            <a:endParaRPr lang="fr-FR" sz="2000" dirty="0" smtClean="0"/>
          </a:p>
          <a:p>
            <a:pPr lvl="1">
              <a:buFont typeface="Arial" panose="020B0604020202020204" pitchFamily="34" charset="0"/>
              <a:buChar char="•"/>
            </a:pPr>
            <a:r>
              <a:rPr lang="fr-FR" sz="2000" dirty="0" smtClean="0"/>
              <a:t>Documentation : </a:t>
            </a:r>
            <a:r>
              <a:rPr lang="fr-FR" sz="2000" dirty="0" smtClean="0">
                <a:hlinkClick r:id="rId5"/>
              </a:rPr>
              <a:t>http://azure.microsoft.com/fr-fr/documentation/services/app-service/</a:t>
            </a:r>
            <a:endParaRPr lang="fr-FR" sz="2000" dirty="0" smtClean="0"/>
          </a:p>
          <a:p>
            <a:pPr lvl="1">
              <a:buFont typeface="Arial" panose="020B0604020202020204" pitchFamily="34" charset="0"/>
              <a:buChar char="•"/>
            </a:pPr>
            <a:r>
              <a:rPr lang="fr-FR" sz="2000" dirty="0" smtClean="0"/>
              <a:t>Tarifs : </a:t>
            </a:r>
            <a:r>
              <a:rPr lang="fr-FR" sz="2000" dirty="0" smtClean="0">
                <a:hlinkClick r:id="rId6"/>
              </a:rPr>
              <a:t>http://azure.microsoft.com/fr-fr/pricing/details/app-service/</a:t>
            </a:r>
            <a:endParaRPr lang="fr-FR" sz="2000" dirty="0" smtClean="0"/>
          </a:p>
          <a:p>
            <a:pPr lvl="1">
              <a:buFont typeface="Arial" panose="020B0604020202020204" pitchFamily="34" charset="0"/>
              <a:buChar char="•"/>
            </a:pPr>
            <a:r>
              <a:rPr lang="fr-FR" sz="2000" dirty="0" smtClean="0"/>
              <a:t>Free </a:t>
            </a:r>
            <a:r>
              <a:rPr lang="fr-FR" sz="2000" dirty="0" err="1" smtClean="0"/>
              <a:t>ebook</a:t>
            </a:r>
            <a:r>
              <a:rPr lang="fr-FR" sz="2000" dirty="0"/>
              <a:t> : </a:t>
            </a:r>
            <a:r>
              <a:rPr lang="fr-FR" sz="2000" dirty="0">
                <a:hlinkClick r:id="rId7"/>
              </a:rPr>
              <a:t>http://</a:t>
            </a:r>
            <a:r>
              <a:rPr lang="fr-FR" sz="2000" dirty="0" smtClean="0">
                <a:hlinkClick r:id="rId7"/>
              </a:rPr>
              <a:t>blogs.msdn.com/b/microsoft_press/archive/2015/06/09/free-ebook-microsoft-azure-essentials-azure-web-apps-for-developers.aspx</a:t>
            </a:r>
            <a:endParaRPr lang="fr-FR" sz="2000" dirty="0" smtClean="0"/>
          </a:p>
          <a:p>
            <a:pPr>
              <a:buFont typeface="Arial" panose="020B0604020202020204" pitchFamily="34" charset="0"/>
              <a:buChar char="•"/>
            </a:pPr>
            <a:endParaRPr lang="fr-FR" sz="1600" dirty="0" smtClean="0"/>
          </a:p>
          <a:p>
            <a:pPr>
              <a:buFont typeface="Arial" panose="020B0604020202020204" pitchFamily="34" charset="0"/>
              <a:buChar char="•"/>
            </a:pPr>
            <a:r>
              <a:rPr lang="fr-FR" sz="3200" dirty="0" smtClean="0"/>
              <a:t>Sessions BUILD</a:t>
            </a:r>
          </a:p>
          <a:p>
            <a:pPr lvl="1">
              <a:buFont typeface="Arial" panose="020B0604020202020204" pitchFamily="34" charset="0"/>
              <a:buChar char="•"/>
            </a:pPr>
            <a:r>
              <a:rPr lang="fr-FR" sz="2000" dirty="0" smtClean="0"/>
              <a:t>Azure App Service : </a:t>
            </a:r>
            <a:r>
              <a:rPr lang="fr-FR" sz="2000" dirty="0" smtClean="0">
                <a:hlinkClick r:id="rId8"/>
              </a:rPr>
              <a:t>http://channel9.msdn.com/Events/Build/2015/2-628</a:t>
            </a:r>
            <a:endParaRPr lang="fr-FR" sz="2000" dirty="0" smtClean="0"/>
          </a:p>
          <a:p>
            <a:pPr lvl="1">
              <a:buFont typeface="Arial" panose="020B0604020202020204" pitchFamily="34" charset="0"/>
              <a:buChar char="•"/>
            </a:pPr>
            <a:r>
              <a:rPr lang="fr-FR" sz="2000" dirty="0" smtClean="0"/>
              <a:t>Web Apps : </a:t>
            </a:r>
            <a:r>
              <a:rPr lang="fr-FR" sz="2000" dirty="0" smtClean="0">
                <a:hlinkClick r:id="rId9"/>
              </a:rPr>
              <a:t>http://channel9.msdn.com/Events/Build/2015/2-633</a:t>
            </a:r>
            <a:endParaRPr lang="fr-FR" sz="2000" dirty="0" smtClean="0"/>
          </a:p>
          <a:p>
            <a:pPr lvl="1">
              <a:buFont typeface="Arial" panose="020B0604020202020204" pitchFamily="34" charset="0"/>
              <a:buChar char="•"/>
            </a:pPr>
            <a:r>
              <a:rPr lang="fr-FR" sz="2000" dirty="0" smtClean="0"/>
              <a:t>API Apps : </a:t>
            </a:r>
            <a:r>
              <a:rPr lang="fr-FR" sz="2000" dirty="0" smtClean="0">
                <a:hlinkClick r:id="rId10"/>
              </a:rPr>
              <a:t>http://channel9.msdn.com/Events/Build/2015/2-760</a:t>
            </a:r>
            <a:endParaRPr lang="fr-FR" sz="2000" dirty="0" smtClean="0"/>
          </a:p>
          <a:p>
            <a:pPr lvl="1">
              <a:buFont typeface="Arial" panose="020B0604020202020204" pitchFamily="34" charset="0"/>
              <a:buChar char="•"/>
            </a:pPr>
            <a:r>
              <a:rPr lang="fr-FR" sz="2000" dirty="0" err="1" smtClean="0"/>
              <a:t>Logic</a:t>
            </a:r>
            <a:r>
              <a:rPr lang="fr-FR" sz="2000" dirty="0" smtClean="0"/>
              <a:t> Apps : </a:t>
            </a:r>
            <a:r>
              <a:rPr lang="fr-FR" sz="2000" dirty="0" smtClean="0">
                <a:hlinkClick r:id="rId11"/>
              </a:rPr>
              <a:t>http://channel9.msdn.com/Events/Build/2015/2-707</a:t>
            </a:r>
            <a:endParaRPr lang="fr-FR" sz="2000" dirty="0" smtClean="0"/>
          </a:p>
        </p:txBody>
      </p:sp>
      <p:sp>
        <p:nvSpPr>
          <p:cNvPr id="4" name="Text Placeholder 3"/>
          <p:cNvSpPr>
            <a:spLocks noGrp="1"/>
          </p:cNvSpPr>
          <p:nvPr>
            <p:ph type="body" sz="quarter" idx="14"/>
          </p:nvPr>
        </p:nvSpPr>
        <p:spPr/>
        <p:txBody>
          <a:bodyPr/>
          <a:lstStyle/>
          <a:p>
            <a:endParaRPr lang="fr-FR"/>
          </a:p>
        </p:txBody>
      </p:sp>
      <p:sp>
        <p:nvSpPr>
          <p:cNvPr id="5" name="Text Placeholder 4"/>
          <p:cNvSpPr>
            <a:spLocks noGrp="1"/>
          </p:cNvSpPr>
          <p:nvPr>
            <p:ph type="body" sz="quarter" idx="15"/>
          </p:nvPr>
        </p:nvSpPr>
        <p:spPr/>
        <p:txBody>
          <a:bodyPr/>
          <a:lstStyle/>
          <a:p>
            <a:r>
              <a:rPr lang="fr-FR" dirty="0"/>
              <a:t>Azure App Service</a:t>
            </a:r>
          </a:p>
        </p:txBody>
      </p:sp>
    </p:spTree>
    <p:extLst>
      <p:ext uri="{BB962C8B-B14F-4D97-AF65-F5344CB8AC3E}">
        <p14:creationId xmlns:p14="http://schemas.microsoft.com/office/powerpoint/2010/main" val="1136817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fr-FR"/>
          </a:p>
        </p:txBody>
      </p:sp>
      <p:sp>
        <p:nvSpPr>
          <p:cNvPr id="2" name="Title 1"/>
          <p:cNvSpPr>
            <a:spLocks noGrp="1"/>
          </p:cNvSpPr>
          <p:nvPr>
            <p:ph type="title"/>
          </p:nvPr>
        </p:nvSpPr>
        <p:spPr/>
        <p:txBody>
          <a:bodyPr/>
          <a:lstStyle/>
          <a:p>
            <a:r>
              <a:rPr lang="fr-FR" dirty="0"/>
              <a:t>Démarrez avec votre </a:t>
            </a:r>
            <a:r>
              <a:rPr lang="fr-FR" dirty="0" smtClean="0"/>
              <a:t>Azure</a:t>
            </a:r>
            <a:endParaRPr lang="fr-FR" dirty="0"/>
          </a:p>
        </p:txBody>
      </p:sp>
      <p:sp>
        <p:nvSpPr>
          <p:cNvPr id="66" name="ZoneTexte 47"/>
          <p:cNvSpPr txBox="1"/>
          <p:nvPr/>
        </p:nvSpPr>
        <p:spPr>
          <a:xfrm>
            <a:off x="8457030" y="2832163"/>
            <a:ext cx="3656220" cy="605264"/>
          </a:xfrm>
          <a:prstGeom prst="rect">
            <a:avLst/>
          </a:prstGeom>
          <a:noFill/>
          <a:ln>
            <a:noFill/>
          </a:ln>
        </p:spPr>
        <p:txBody>
          <a:bodyPr wrap="square" rtlCol="0">
            <a:spAutoFit/>
          </a:bodyPr>
          <a:lstStyle/>
          <a:p>
            <a:pPr defTabSz="914093"/>
            <a:r>
              <a:rPr lang="fr-FR" sz="1666" dirty="0">
                <a:solidFill>
                  <a:prstClr val="black"/>
                </a:solidFill>
                <a:latin typeface="Segoe UI Light" panose="020B0502040204020203" pitchFamily="34" charset="0"/>
                <a:cs typeface="Segoe UI Light" panose="020B0502040204020203" pitchFamily="34" charset="0"/>
              </a:rPr>
              <a:t>Activez vos bénéfices Azure jusqu’à </a:t>
            </a:r>
            <a:r>
              <a:rPr lang="fr-FR" sz="1666" b="1" dirty="0">
                <a:solidFill>
                  <a:prstClr val="black"/>
                </a:solidFill>
                <a:latin typeface="Segoe UI Light" panose="020B0502040204020203" pitchFamily="34" charset="0"/>
                <a:cs typeface="Segoe UI Light" panose="020B0502040204020203" pitchFamily="34" charset="0"/>
              </a:rPr>
              <a:t>115€ </a:t>
            </a:r>
            <a:r>
              <a:rPr lang="fr-FR" sz="1666" dirty="0">
                <a:solidFill>
                  <a:prstClr val="black"/>
                </a:solidFill>
                <a:latin typeface="Segoe UI Light" panose="020B0502040204020203" pitchFamily="34" charset="0"/>
                <a:cs typeface="Segoe UI Light" panose="020B0502040204020203" pitchFamily="34" charset="0"/>
              </a:rPr>
              <a:t>de ressources mensuelles offertes</a:t>
            </a:r>
          </a:p>
        </p:txBody>
      </p:sp>
      <p:cxnSp>
        <p:nvCxnSpPr>
          <p:cNvPr id="69" name="Connecteur droit 48"/>
          <p:cNvCxnSpPr/>
          <p:nvPr/>
        </p:nvCxnSpPr>
        <p:spPr>
          <a:xfrm>
            <a:off x="4175148" y="1496679"/>
            <a:ext cx="26867" cy="4939637"/>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necteur droit 49"/>
          <p:cNvCxnSpPr/>
          <p:nvPr/>
        </p:nvCxnSpPr>
        <p:spPr>
          <a:xfrm>
            <a:off x="8223045" y="1496679"/>
            <a:ext cx="26867" cy="4939637"/>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72" name="ZoneTexte 50"/>
          <p:cNvSpPr txBox="1"/>
          <p:nvPr/>
        </p:nvSpPr>
        <p:spPr>
          <a:xfrm>
            <a:off x="4445007" y="3565466"/>
            <a:ext cx="3199685" cy="982064"/>
          </a:xfrm>
          <a:prstGeom prst="rect">
            <a:avLst/>
          </a:prstGeom>
          <a:noFill/>
          <a:ln>
            <a:noFill/>
          </a:ln>
        </p:spPr>
        <p:txBody>
          <a:bodyPr wrap="square" rtlCol="0">
            <a:spAutoFit/>
          </a:bodyPr>
          <a:lstStyle/>
          <a:p>
            <a:pPr defTabSz="914093"/>
            <a:r>
              <a:rPr lang="fr-FR" sz="1372" dirty="0">
                <a:solidFill>
                  <a:prstClr val="black"/>
                </a:solidFill>
                <a:latin typeface="Segoe UI Light" panose="020B0502040204020203" pitchFamily="34" charset="0"/>
                <a:cs typeface="Segoe UI Light" panose="020B0502040204020203" pitchFamily="34" charset="0"/>
              </a:rPr>
              <a:t>115€ /mois</a:t>
            </a:r>
          </a:p>
          <a:p>
            <a:pPr defTabSz="914093"/>
            <a:r>
              <a:rPr lang="fr-FR" sz="1372" dirty="0">
                <a:solidFill>
                  <a:prstClr val="black"/>
                </a:solidFill>
                <a:latin typeface="Segoe UI Light" panose="020B0502040204020203" pitchFamily="34" charset="0"/>
                <a:cs typeface="Segoe UI Light" panose="020B0502040204020203" pitchFamily="34" charset="0"/>
              </a:rPr>
              <a:t>x5 membres</a:t>
            </a:r>
          </a:p>
          <a:p>
            <a:pPr defTabSz="914093"/>
            <a:r>
              <a:rPr lang="fr-FR" sz="1372" dirty="0">
                <a:solidFill>
                  <a:prstClr val="black"/>
                </a:solidFill>
                <a:latin typeface="Segoe UI Light" panose="020B0502040204020203" pitchFamily="34" charset="0"/>
                <a:cs typeface="Segoe UI Light" panose="020B0502040204020203" pitchFamily="34" charset="0"/>
              </a:rPr>
              <a:t>x3 ans</a:t>
            </a:r>
          </a:p>
          <a:p>
            <a:pPr defTabSz="914093"/>
            <a:r>
              <a:rPr lang="fr-FR" sz="1666" dirty="0">
                <a:solidFill>
                  <a:prstClr val="black"/>
                </a:solidFill>
                <a:latin typeface="Segoe UI Light" panose="020B0502040204020203" pitchFamily="34" charset="0"/>
                <a:cs typeface="Segoe UI Light" panose="020B0502040204020203" pitchFamily="34" charset="0"/>
              </a:rPr>
              <a:t>=</a:t>
            </a:r>
            <a:r>
              <a:rPr lang="fr-FR" sz="1666" b="1" dirty="0">
                <a:solidFill>
                  <a:prstClr val="black"/>
                </a:solidFill>
                <a:latin typeface="Segoe UI Light" panose="020B0502040204020203" pitchFamily="34" charset="0"/>
                <a:cs typeface="Segoe UI Light" panose="020B0502040204020203" pitchFamily="34" charset="0"/>
              </a:rPr>
              <a:t> 4 175€ </a:t>
            </a:r>
            <a:r>
              <a:rPr lang="fr-FR" sz="1666" dirty="0">
                <a:solidFill>
                  <a:prstClr val="black"/>
                </a:solidFill>
                <a:latin typeface="Segoe UI Light" panose="020B0502040204020203" pitchFamily="34" charset="0"/>
                <a:cs typeface="Segoe UI Light" panose="020B0502040204020203" pitchFamily="34" charset="0"/>
              </a:rPr>
              <a:t>de ressources offertes</a:t>
            </a:r>
          </a:p>
        </p:txBody>
      </p:sp>
      <p:pic>
        <p:nvPicPr>
          <p:cNvPr id="73" name="Image 5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22440" y="2832162"/>
            <a:ext cx="1883690" cy="669832"/>
          </a:xfrm>
          <a:prstGeom prst="rect">
            <a:avLst/>
          </a:prstGeom>
          <a:ln>
            <a:solidFill>
              <a:schemeClr val="bg1"/>
            </a:solidFill>
          </a:ln>
        </p:spPr>
      </p:pic>
      <p:pic>
        <p:nvPicPr>
          <p:cNvPr id="74" name="Image 5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9952" y="3650068"/>
            <a:ext cx="3032704" cy="2409458"/>
          </a:xfrm>
          <a:prstGeom prst="rect">
            <a:avLst/>
          </a:prstGeom>
          <a:ln>
            <a:solidFill>
              <a:schemeClr val="tx1"/>
            </a:solidFill>
          </a:ln>
        </p:spPr>
      </p:pic>
      <p:sp>
        <p:nvSpPr>
          <p:cNvPr id="75" name="Flèche droite 57"/>
          <p:cNvSpPr/>
          <p:nvPr/>
        </p:nvSpPr>
        <p:spPr>
          <a:xfrm>
            <a:off x="220335" y="4818468"/>
            <a:ext cx="1076142" cy="670503"/>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3"/>
            <a:endParaRPr lang="fr-FR" sz="1764">
              <a:solidFill>
                <a:srgbClr val="505050">
                  <a:lumMod val="50000"/>
                </a:srgbClr>
              </a:solidFill>
              <a:latin typeface="Segoe UI Light" panose="020B0502040204020203" pitchFamily="34" charset="0"/>
              <a:cs typeface="Segoe UI Light" panose="020B0502040204020203" pitchFamily="34" charset="0"/>
            </a:endParaRPr>
          </a:p>
        </p:txBody>
      </p:sp>
      <p:sp>
        <p:nvSpPr>
          <p:cNvPr id="76" name="ZoneTexte 58"/>
          <p:cNvSpPr txBox="1"/>
          <p:nvPr/>
        </p:nvSpPr>
        <p:spPr>
          <a:xfrm>
            <a:off x="532361" y="2839298"/>
            <a:ext cx="3656220" cy="603296"/>
          </a:xfrm>
          <a:prstGeom prst="rect">
            <a:avLst/>
          </a:prstGeom>
          <a:noFill/>
          <a:ln>
            <a:noFill/>
          </a:ln>
        </p:spPr>
        <p:txBody>
          <a:bodyPr wrap="square" rtlCol="0">
            <a:spAutoFit/>
          </a:bodyPr>
          <a:lstStyle/>
          <a:p>
            <a:pPr defTabSz="914093"/>
            <a:r>
              <a:rPr lang="fr-FR" sz="1666" b="1" dirty="0">
                <a:solidFill>
                  <a:prstClr val="black"/>
                </a:solidFill>
                <a:latin typeface="Segoe UI Light" panose="020B0502040204020203" pitchFamily="34" charset="0"/>
                <a:cs typeface="Segoe UI Light" panose="020B0502040204020203" pitchFamily="34" charset="0"/>
              </a:rPr>
              <a:t>150€  </a:t>
            </a:r>
            <a:r>
              <a:rPr lang="fr-FR" sz="1666" dirty="0">
                <a:solidFill>
                  <a:prstClr val="black"/>
                </a:solidFill>
                <a:latin typeface="Segoe UI Light" panose="020B0502040204020203" pitchFamily="34" charset="0"/>
                <a:cs typeface="Segoe UI Light" panose="020B0502040204020203" pitchFamily="34" charset="0"/>
              </a:rPr>
              <a:t>de ressources offertes</a:t>
            </a:r>
          </a:p>
          <a:p>
            <a:pPr defTabSz="914093"/>
            <a:r>
              <a:rPr lang="fr-FR" sz="1666" dirty="0">
                <a:solidFill>
                  <a:prstClr val="black"/>
                </a:solidFill>
                <a:latin typeface="Segoe UI Light" panose="020B0502040204020203" pitchFamily="34" charset="0"/>
                <a:cs typeface="Segoe UI Light" panose="020B0502040204020203" pitchFamily="34" charset="0"/>
              </a:rPr>
              <a:t>Sans engagement</a:t>
            </a:r>
          </a:p>
        </p:txBody>
      </p:sp>
      <p:sp>
        <p:nvSpPr>
          <p:cNvPr id="77" name="ZoneTexte 59"/>
          <p:cNvSpPr txBox="1"/>
          <p:nvPr/>
        </p:nvSpPr>
        <p:spPr>
          <a:xfrm>
            <a:off x="328234" y="1382352"/>
            <a:ext cx="3547936" cy="1712202"/>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tous</a:t>
            </a:r>
          </a:p>
          <a:p>
            <a:pPr algn="ctr" defTabSz="914093"/>
            <a:r>
              <a:rPr lang="fr-FR" sz="2352" b="1" dirty="0">
                <a:solidFill>
                  <a:prstClr val="black"/>
                </a:solidFill>
                <a:latin typeface="Segoe UI Light" panose="020B0502040204020203" pitchFamily="34" charset="0"/>
                <a:cs typeface="Segoe UI Light" panose="020B0502040204020203" pitchFamily="34" charset="0"/>
              </a:rPr>
              <a:t>Un mois d’essai offert</a:t>
            </a:r>
          </a:p>
          <a:p>
            <a:pPr algn="ctr" defTabSz="914093"/>
            <a:endParaRPr lang="fr-FR" sz="1000" dirty="0">
              <a:solidFill>
                <a:prstClr val="black"/>
              </a:solidFill>
              <a:latin typeface="Segoe UI Light" panose="020B0502040204020203" pitchFamily="34" charset="0"/>
              <a:cs typeface="Segoe UI Light" panose="020B0502040204020203" pitchFamily="34" charset="0"/>
              <a:hlinkClick r:id="rId5" tooltip="http://aka.ms/azure/essai"/>
            </a:endParaRPr>
          </a:p>
          <a:p>
            <a:pPr algn="ctr" defTabSz="914093"/>
            <a:r>
              <a:rPr lang="fr-FR" sz="1999" b="1" dirty="0">
                <a:solidFill>
                  <a:srgbClr val="00B0F0"/>
                </a:solidFill>
                <a:latin typeface="Segoe UI Light" panose="020B0502040204020203" pitchFamily="34" charset="0"/>
                <a:cs typeface="Segoe UI Light" panose="020B0502040204020203" pitchFamily="34" charset="0"/>
              </a:rPr>
              <a:t>http://aka.ms/azure/essai</a:t>
            </a:r>
          </a:p>
          <a:p>
            <a:pPr algn="ctr" defTabSz="914093"/>
            <a:endParaRPr lang="fr-FR" sz="2352" b="1" dirty="0">
              <a:solidFill>
                <a:prstClr val="white"/>
              </a:solidFill>
              <a:latin typeface="Segoe UI Light" panose="020B0502040204020203" pitchFamily="34" charset="0"/>
              <a:cs typeface="Segoe UI Light" panose="020B0502040204020203" pitchFamily="34" charset="0"/>
            </a:endParaRPr>
          </a:p>
        </p:txBody>
      </p:sp>
      <p:sp>
        <p:nvSpPr>
          <p:cNvPr id="78" name="ZoneTexte 61"/>
          <p:cNvSpPr txBox="1"/>
          <p:nvPr/>
        </p:nvSpPr>
        <p:spPr>
          <a:xfrm>
            <a:off x="4432116" y="1378061"/>
            <a:ext cx="3547936" cy="1635278"/>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les startups</a:t>
            </a:r>
          </a:p>
          <a:p>
            <a:pPr algn="ctr" defTabSz="914093"/>
            <a:r>
              <a:rPr lang="fr-FR" sz="2352" b="1" dirty="0" err="1">
                <a:solidFill>
                  <a:prstClr val="black"/>
                </a:solidFill>
                <a:latin typeface="Segoe UI Light" panose="020B0502040204020203" pitchFamily="34" charset="0"/>
                <a:cs typeface="Segoe UI Light" panose="020B0502040204020203" pitchFamily="34" charset="0"/>
              </a:rPr>
              <a:t>Bizspark</a:t>
            </a:r>
            <a:endParaRPr lang="fr-FR" sz="2352" b="1" dirty="0">
              <a:solidFill>
                <a:prstClr val="black"/>
              </a:solidFill>
              <a:latin typeface="Segoe UI Light" panose="020B0502040204020203" pitchFamily="34" charset="0"/>
              <a:cs typeface="Segoe UI Light" panose="020B0502040204020203" pitchFamily="34" charset="0"/>
            </a:endParaRPr>
          </a:p>
          <a:p>
            <a:pPr algn="ctr" defTabSz="914093"/>
            <a:endParaRPr lang="fr-FR" sz="500" b="1" dirty="0">
              <a:solidFill>
                <a:prstClr val="white"/>
              </a:solidFill>
              <a:latin typeface="Segoe UI Light" panose="020B0502040204020203" pitchFamily="34" charset="0"/>
              <a:cs typeface="Segoe UI Light" panose="020B0502040204020203" pitchFamily="34" charset="0"/>
            </a:endParaRPr>
          </a:p>
          <a:p>
            <a:pPr algn="ctr" defTabSz="914093"/>
            <a:r>
              <a:rPr lang="fr-FR" sz="1999" b="1" dirty="0">
                <a:solidFill>
                  <a:srgbClr val="00B0F0"/>
                </a:solidFill>
                <a:latin typeface="Segoe UI Light" panose="020B0502040204020203" pitchFamily="34" charset="0"/>
                <a:cs typeface="Segoe UI Light" panose="020B0502040204020203" pitchFamily="34" charset="0"/>
              </a:rPr>
              <a:t>http://aka.ms/azure/startups</a:t>
            </a:r>
          </a:p>
          <a:p>
            <a:pPr algn="ctr" defTabSz="914093"/>
            <a:endParaRPr lang="fr-FR" sz="2352" b="1" dirty="0">
              <a:solidFill>
                <a:prstClr val="white"/>
              </a:solidFill>
              <a:latin typeface="Segoe UI Light" panose="020B0502040204020203" pitchFamily="34" charset="0"/>
              <a:cs typeface="Segoe UI Light" panose="020B0502040204020203" pitchFamily="34" charset="0"/>
            </a:endParaRPr>
          </a:p>
        </p:txBody>
      </p:sp>
      <p:sp>
        <p:nvSpPr>
          <p:cNvPr id="79" name="ZoneTexte 63"/>
          <p:cNvSpPr txBox="1"/>
          <p:nvPr/>
        </p:nvSpPr>
        <p:spPr>
          <a:xfrm>
            <a:off x="8374038" y="1382351"/>
            <a:ext cx="3547936" cy="1275530"/>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les abonnés </a:t>
            </a:r>
            <a:r>
              <a:rPr lang="fr-FR" sz="2352" b="1" dirty="0">
                <a:solidFill>
                  <a:prstClr val="black"/>
                </a:solidFill>
                <a:latin typeface="Segoe UI Light" panose="020B0502040204020203" pitchFamily="34" charset="0"/>
                <a:cs typeface="Segoe UI Light" panose="020B0502040204020203" pitchFamily="34" charset="0"/>
              </a:rPr>
              <a:t>MSDN</a:t>
            </a:r>
          </a:p>
          <a:p>
            <a:pPr algn="ctr" defTabSz="914093">
              <a:lnSpc>
                <a:spcPct val="90000"/>
              </a:lnSpc>
              <a:spcBef>
                <a:spcPct val="20000"/>
              </a:spcBef>
              <a:buSzPct val="90000"/>
            </a:pPr>
            <a:endParaRPr lang="fr-FR" sz="500" dirty="0">
              <a:solidFill>
                <a:srgbClr val="505050">
                  <a:lumMod val="50000"/>
                </a:srgbClr>
              </a:solidFill>
              <a:latin typeface="Segoe UI Light" panose="020B0502040204020203" pitchFamily="34" charset="0"/>
              <a:cs typeface="Segoe UI Light" panose="020B0502040204020203" pitchFamily="34" charset="0"/>
              <a:hlinkClick r:id="rId6"/>
            </a:endParaRPr>
          </a:p>
          <a:p>
            <a:pPr algn="ctr" defTabSz="914093">
              <a:lnSpc>
                <a:spcPct val="90000"/>
              </a:lnSpc>
              <a:spcBef>
                <a:spcPct val="20000"/>
              </a:spcBef>
              <a:buSzPct val="90000"/>
            </a:pPr>
            <a:r>
              <a:rPr lang="fr-FR" sz="1999" b="1" dirty="0">
                <a:solidFill>
                  <a:srgbClr val="00B0F0"/>
                </a:solidFill>
                <a:latin typeface="Segoe UI Light" panose="020B0502040204020203" pitchFamily="34" charset="0"/>
                <a:cs typeface="Segoe UI Light" panose="020B0502040204020203" pitchFamily="34" charset="0"/>
              </a:rPr>
              <a:t>http://aka.ms/azure/msdn</a:t>
            </a:r>
          </a:p>
        </p:txBody>
      </p:sp>
      <p:pic>
        <p:nvPicPr>
          <p:cNvPr id="80" name="Image 16"/>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5259532" y="4745507"/>
            <a:ext cx="1946598" cy="649580"/>
          </a:xfrm>
          <a:prstGeom prst="rect">
            <a:avLst/>
          </a:prstGeom>
          <a:ln>
            <a:noFill/>
          </a:ln>
        </p:spPr>
      </p:pic>
      <p:sp>
        <p:nvSpPr>
          <p:cNvPr id="81" name="ZoneTexte 18"/>
          <p:cNvSpPr txBox="1"/>
          <p:nvPr/>
        </p:nvSpPr>
        <p:spPr>
          <a:xfrm>
            <a:off x="4463062" y="5622525"/>
            <a:ext cx="3498936" cy="606162"/>
          </a:xfrm>
          <a:prstGeom prst="rect">
            <a:avLst/>
          </a:prstGeom>
          <a:noFill/>
          <a:ln>
            <a:noFill/>
          </a:ln>
        </p:spPr>
        <p:txBody>
          <a:bodyPr wrap="square" rtlCol="0">
            <a:spAutoFit/>
          </a:bodyPr>
          <a:lstStyle/>
          <a:p>
            <a:pPr defTabSz="914093"/>
            <a:r>
              <a:rPr lang="fr-FR" sz="1669" dirty="0">
                <a:solidFill>
                  <a:prstClr val="black"/>
                </a:solidFill>
                <a:latin typeface="Segoe UI Light" panose="020B0502040204020203" pitchFamily="34" charset="0"/>
                <a:cs typeface="Segoe UI Light" panose="020B0502040204020203" pitchFamily="34" charset="0"/>
              </a:rPr>
              <a:t>= </a:t>
            </a:r>
            <a:r>
              <a:rPr lang="fr-FR" sz="1669" b="1" dirty="0">
                <a:solidFill>
                  <a:prstClr val="black"/>
                </a:solidFill>
                <a:latin typeface="Segoe UI Light" panose="020B0502040204020203" pitchFamily="34" charset="0"/>
                <a:cs typeface="Segoe UI Light" panose="020B0502040204020203" pitchFamily="34" charset="0"/>
              </a:rPr>
              <a:t>120 000€ </a:t>
            </a:r>
            <a:r>
              <a:rPr lang="fr-FR" sz="1669" dirty="0">
                <a:solidFill>
                  <a:prstClr val="black"/>
                </a:solidFill>
                <a:latin typeface="Segoe UI Light" panose="020B0502040204020203" pitchFamily="34" charset="0"/>
                <a:cs typeface="Segoe UI Light" panose="020B0502040204020203" pitchFamily="34" charset="0"/>
              </a:rPr>
              <a:t>de ressources offertes dans nos incubateurs partenaires</a:t>
            </a:r>
          </a:p>
        </p:txBody>
      </p:sp>
      <p:cxnSp>
        <p:nvCxnSpPr>
          <p:cNvPr id="82" name="Connecteur droit 19"/>
          <p:cNvCxnSpPr/>
          <p:nvPr/>
        </p:nvCxnSpPr>
        <p:spPr>
          <a:xfrm>
            <a:off x="8374038" y="3689620"/>
            <a:ext cx="3607622" cy="2093"/>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83" name="ZoneTexte 21"/>
          <p:cNvSpPr txBox="1"/>
          <p:nvPr/>
        </p:nvSpPr>
        <p:spPr>
          <a:xfrm>
            <a:off x="8358052" y="3935829"/>
            <a:ext cx="3623609" cy="1275530"/>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les étudiants </a:t>
            </a:r>
            <a:r>
              <a:rPr lang="fr-FR" sz="2352" b="1" dirty="0" err="1">
                <a:solidFill>
                  <a:prstClr val="black"/>
                </a:solidFill>
                <a:latin typeface="Segoe UI Light" panose="020B0502040204020203" pitchFamily="34" charset="0"/>
                <a:cs typeface="Segoe UI Light" panose="020B0502040204020203" pitchFamily="34" charset="0"/>
              </a:rPr>
              <a:t>Dreamspark</a:t>
            </a:r>
            <a:endParaRPr lang="fr-FR" sz="2352" b="1" dirty="0">
              <a:solidFill>
                <a:prstClr val="black"/>
              </a:solidFill>
              <a:latin typeface="Segoe UI Light" panose="020B0502040204020203" pitchFamily="34" charset="0"/>
              <a:cs typeface="Segoe UI Light" panose="020B0502040204020203" pitchFamily="34" charset="0"/>
            </a:endParaRPr>
          </a:p>
          <a:p>
            <a:pPr algn="ctr" defTabSz="914093">
              <a:lnSpc>
                <a:spcPct val="90000"/>
              </a:lnSpc>
              <a:spcBef>
                <a:spcPct val="20000"/>
              </a:spcBef>
              <a:buSzPct val="90000"/>
            </a:pPr>
            <a:endParaRPr lang="fr-FR" sz="500" dirty="0">
              <a:solidFill>
                <a:srgbClr val="505050">
                  <a:lumMod val="50000"/>
                </a:srgbClr>
              </a:solidFill>
              <a:latin typeface="Segoe UI Light" panose="020B0502040204020203" pitchFamily="34" charset="0"/>
              <a:cs typeface="Segoe UI Light" panose="020B0502040204020203" pitchFamily="34" charset="0"/>
              <a:hlinkClick r:id="rId6"/>
            </a:endParaRPr>
          </a:p>
          <a:p>
            <a:pPr algn="ctr" defTabSz="914093">
              <a:lnSpc>
                <a:spcPct val="90000"/>
              </a:lnSpc>
              <a:spcBef>
                <a:spcPct val="20000"/>
              </a:spcBef>
              <a:buSzPct val="90000"/>
            </a:pPr>
            <a:r>
              <a:rPr lang="fr-FR" sz="1999" b="1" dirty="0">
                <a:solidFill>
                  <a:srgbClr val="00B0F0"/>
                </a:solidFill>
                <a:latin typeface="Segoe UI Light" panose="020B0502040204020203" pitchFamily="34" charset="0"/>
                <a:cs typeface="Segoe UI Light" panose="020B0502040204020203" pitchFamily="34" charset="0"/>
              </a:rPr>
              <a:t>http://aka.ms/dreamspark/azure</a:t>
            </a:r>
          </a:p>
        </p:txBody>
      </p:sp>
      <p:sp>
        <p:nvSpPr>
          <p:cNvPr id="84" name="ZoneTexte 22"/>
          <p:cNvSpPr txBox="1"/>
          <p:nvPr/>
        </p:nvSpPr>
        <p:spPr>
          <a:xfrm>
            <a:off x="8492904" y="5319893"/>
            <a:ext cx="3656220" cy="861743"/>
          </a:xfrm>
          <a:prstGeom prst="rect">
            <a:avLst/>
          </a:prstGeom>
          <a:noFill/>
          <a:ln>
            <a:noFill/>
          </a:ln>
        </p:spPr>
        <p:txBody>
          <a:bodyPr wrap="square" rtlCol="0">
            <a:spAutoFit/>
          </a:bodyPr>
          <a:lstStyle/>
          <a:p>
            <a:pPr defTabSz="914093"/>
            <a:r>
              <a:rPr lang="fr-FR" sz="1666" dirty="0">
                <a:solidFill>
                  <a:prstClr val="black"/>
                </a:solidFill>
                <a:latin typeface="Segoe UI Light" panose="020B0502040204020203" pitchFamily="34" charset="0"/>
                <a:cs typeface="Segoe UI Light" panose="020B0502040204020203" pitchFamily="34" charset="0"/>
              </a:rPr>
              <a:t>Découvrez les services dont vous avez besoin pour développer </a:t>
            </a:r>
            <a:r>
              <a:rPr lang="fr-FR" sz="1666" b="1" dirty="0">
                <a:solidFill>
                  <a:prstClr val="black"/>
                </a:solidFill>
                <a:latin typeface="Segoe UI Light" panose="020B0502040204020203" pitchFamily="34" charset="0"/>
                <a:cs typeface="Segoe UI Light" panose="020B0502040204020203" pitchFamily="34" charset="0"/>
              </a:rPr>
              <a:t>gratuitement</a:t>
            </a:r>
            <a:r>
              <a:rPr lang="fr-FR" sz="1666" dirty="0">
                <a:solidFill>
                  <a:prstClr val="black"/>
                </a:solidFill>
                <a:latin typeface="Segoe UI Light" panose="020B0502040204020203" pitchFamily="34" charset="0"/>
                <a:cs typeface="Segoe UI Light" panose="020B0502040204020203" pitchFamily="34" charset="0"/>
              </a:rPr>
              <a:t> dans le Cloud.</a:t>
            </a:r>
          </a:p>
        </p:txBody>
      </p:sp>
    </p:spTree>
    <p:extLst>
      <p:ext uri="{BB962C8B-B14F-4D97-AF65-F5344CB8AC3E}">
        <p14:creationId xmlns:p14="http://schemas.microsoft.com/office/powerpoint/2010/main" val="90863107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02" y="911"/>
            <a:ext cx="12431473" cy="6992703"/>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35"/>
          </a:p>
        </p:txBody>
      </p:sp>
      <p:pic>
        <p:nvPicPr>
          <p:cNvPr id="4" name="Image 3"/>
          <p:cNvPicPr>
            <a:picLocks noChangeAspect="1"/>
          </p:cNvPicPr>
          <p:nvPr/>
        </p:nvPicPr>
        <p:blipFill rotWithShape="1">
          <a:blip r:embed="rId2"/>
          <a:srcRect l="27077" t="12380" r="30126" b="15306"/>
          <a:stretch/>
        </p:blipFill>
        <p:spPr>
          <a:xfrm>
            <a:off x="7026281" y="1189669"/>
            <a:ext cx="5329995" cy="5065825"/>
          </a:xfrm>
          <a:prstGeom prst="rect">
            <a:avLst/>
          </a:prstGeom>
        </p:spPr>
      </p:pic>
      <p:sp>
        <p:nvSpPr>
          <p:cNvPr id="6" name="Rectangle 5"/>
          <p:cNvSpPr/>
          <p:nvPr/>
        </p:nvSpPr>
        <p:spPr>
          <a:xfrm>
            <a:off x="406229" y="327750"/>
            <a:ext cx="7723053" cy="1142141"/>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63" dirty="0">
                <a:latin typeface="Segoe UI Black" panose="020B0A02040204020203" pitchFamily="34" charset="0"/>
                <a:ea typeface="Segoe UI Black" panose="020B0A02040204020203" pitchFamily="34" charset="0"/>
                <a:cs typeface="Segoe UI Black" panose="020B0A02040204020203" pitchFamily="34" charset="0"/>
              </a:rPr>
              <a:t>MICROSOFT AZURE TOUR</a:t>
            </a:r>
          </a:p>
        </p:txBody>
      </p:sp>
      <p:sp>
        <p:nvSpPr>
          <p:cNvPr id="7" name="Rectangle 6"/>
          <p:cNvSpPr/>
          <p:nvPr/>
        </p:nvSpPr>
        <p:spPr>
          <a:xfrm>
            <a:off x="2501" y="2064271"/>
            <a:ext cx="6153579" cy="96343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63" dirty="0">
                <a:latin typeface="Segoe UI Light" panose="020B0502040204020203" pitchFamily="34" charset="0"/>
                <a:cs typeface="Segoe UI Light" panose="020B0502040204020203" pitchFamily="34" charset="0"/>
              </a:rPr>
              <a:t>Les Docks Paris</a:t>
            </a:r>
          </a:p>
        </p:txBody>
      </p:sp>
      <p:sp>
        <p:nvSpPr>
          <p:cNvPr id="8" name="Rectangle 7"/>
          <p:cNvSpPr/>
          <p:nvPr/>
        </p:nvSpPr>
        <p:spPr>
          <a:xfrm>
            <a:off x="2501" y="3262486"/>
            <a:ext cx="6153579" cy="96343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63" dirty="0">
                <a:latin typeface="Segoe UI Light" panose="020B0502040204020203" pitchFamily="34" charset="0"/>
                <a:cs typeface="Segoe UI Light" panose="020B0502040204020203" pitchFamily="34" charset="0"/>
              </a:rPr>
              <a:t>7 Décembre</a:t>
            </a:r>
          </a:p>
        </p:txBody>
      </p:sp>
      <p:sp>
        <p:nvSpPr>
          <p:cNvPr id="9" name="Rectangle 8"/>
          <p:cNvSpPr/>
          <p:nvPr/>
        </p:nvSpPr>
        <p:spPr>
          <a:xfrm>
            <a:off x="2501" y="4460700"/>
            <a:ext cx="6153579" cy="96343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47" dirty="0" err="1">
                <a:latin typeface="Segoe UI Light" panose="020B0502040204020203" pitchFamily="34" charset="0"/>
                <a:cs typeface="Segoe UI Light" panose="020B0502040204020203" pitchFamily="34" charset="0"/>
              </a:rPr>
              <a:t>Keynote</a:t>
            </a:r>
            <a:r>
              <a:rPr lang="fr-FR" sz="2447" dirty="0">
                <a:latin typeface="Segoe UI Light" panose="020B0502040204020203" pitchFamily="34" charset="0"/>
                <a:cs typeface="Segoe UI Light" panose="020B0502040204020203" pitchFamily="34" charset="0"/>
              </a:rPr>
              <a:t> : </a:t>
            </a:r>
            <a:r>
              <a:rPr lang="fr-FR" sz="2447" b="1" dirty="0">
                <a:latin typeface="Segoe UI Light" panose="020B0502040204020203" pitchFamily="34" charset="0"/>
                <a:cs typeface="Segoe UI Light" panose="020B0502040204020203" pitchFamily="34" charset="0"/>
              </a:rPr>
              <a:t>James Staten</a:t>
            </a:r>
            <a:r>
              <a:rPr lang="fr-FR" sz="2447" dirty="0">
                <a:latin typeface="Segoe UI Light" panose="020B0502040204020203" pitchFamily="34" charset="0"/>
                <a:cs typeface="Segoe UI Light" panose="020B0502040204020203" pitchFamily="34" charset="0"/>
              </a:rPr>
              <a:t>, Directeur de la Stratégie Cloud et Entreprise de Microsoft</a:t>
            </a:r>
            <a:endParaRPr lang="en-US" sz="2447" dirty="0">
              <a:latin typeface="Segoe UI Light" panose="020B0502040204020203" pitchFamily="34" charset="0"/>
              <a:cs typeface="Segoe UI Light" panose="020B0502040204020203" pitchFamily="34" charset="0"/>
            </a:endParaRP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5025" y="6268299"/>
            <a:ext cx="3061250" cy="709777"/>
          </a:xfrm>
          <a:prstGeom prst="rect">
            <a:avLst/>
          </a:prstGeom>
        </p:spPr>
      </p:pic>
      <p:sp>
        <p:nvSpPr>
          <p:cNvPr id="11" name="Rectangle 10"/>
          <p:cNvSpPr/>
          <p:nvPr/>
        </p:nvSpPr>
        <p:spPr>
          <a:xfrm>
            <a:off x="2501" y="5658915"/>
            <a:ext cx="6153579" cy="96343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63" dirty="0">
                <a:latin typeface="Segoe UI Light" panose="020B0502040204020203" pitchFamily="34" charset="0"/>
                <a:cs typeface="Segoe UI Light" panose="020B0502040204020203" pitchFamily="34" charset="0"/>
              </a:rPr>
              <a:t>http://aka.ms/azuretourparis</a:t>
            </a:r>
          </a:p>
        </p:txBody>
      </p:sp>
    </p:spTree>
    <p:extLst>
      <p:ext uri="{BB962C8B-B14F-4D97-AF65-F5344CB8AC3E}">
        <p14:creationId xmlns:p14="http://schemas.microsoft.com/office/powerpoint/2010/main" val="2581678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a:xfrm>
            <a:off x="0" y="6608763"/>
            <a:ext cx="5727700" cy="360362"/>
          </a:xfrm>
          <a:prstGeom prst="rect">
            <a:avLst/>
          </a:prstGeom>
        </p:spPr>
        <p:txBody>
          <a:bodyPr/>
          <a:lstStyle/>
          <a:p>
            <a:r>
              <a:rPr lang="fr-FR" smtClean="0"/>
              <a:t>Titre session pied de page</a:t>
            </a:r>
            <a:endParaRPr lang="fr-FR" dirty="0"/>
          </a:p>
        </p:txBody>
      </p:sp>
    </p:spTree>
    <p:extLst>
      <p:ext uri="{BB962C8B-B14F-4D97-AF65-F5344CB8AC3E}">
        <p14:creationId xmlns:p14="http://schemas.microsoft.com/office/powerpoint/2010/main" val="29628770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1376269" y="1346505"/>
            <a:ext cx="9196780" cy="5389743"/>
            <a:chOff x="1376269" y="1346505"/>
            <a:chExt cx="9196780" cy="5389743"/>
          </a:xfrm>
        </p:grpSpPr>
        <p:sp>
          <p:nvSpPr>
            <p:cNvPr id="19" name="Rectangle 18"/>
            <p:cNvSpPr/>
            <p:nvPr/>
          </p:nvSpPr>
          <p:spPr bwMode="auto">
            <a:xfrm>
              <a:off x="2176393" y="1726056"/>
              <a:ext cx="8396656" cy="4642599"/>
            </a:xfrm>
            <a:prstGeom prst="rect">
              <a:avLst/>
            </a:pr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099" eaLnBrk="1" fontAlgn="base" latinLnBrk="0" hangingPunct="1">
                <a:lnSpc>
                  <a:spcPct val="90000"/>
                </a:lnSpc>
                <a:spcBef>
                  <a:spcPct val="0"/>
                </a:spcBef>
                <a:spcAft>
                  <a:spcPct val="0"/>
                </a:spcAft>
                <a:buClrTx/>
                <a:buSzTx/>
                <a:buFontTx/>
                <a:buNone/>
                <a:tabLst/>
                <a:defRPr/>
              </a:pPr>
              <a:endParaRPr kumimoji="0" lang="en-US" sz="2400" b="0" i="0" u="none" strike="noStrike" kern="0" cap="none" spc="-50" normalizeH="0" baseline="0" noProof="0" dirty="0">
                <a:ln>
                  <a:noFill/>
                </a:ln>
                <a:gradFill>
                  <a:gsLst>
                    <a:gs pos="36283">
                      <a:schemeClr val="tx1"/>
                    </a:gs>
                    <a:gs pos="28000">
                      <a:schemeClr val="tx1"/>
                    </a:gs>
                  </a:gsLst>
                  <a:lin ang="5400000" scaled="0"/>
                </a:gradFill>
                <a:effectLst/>
                <a:uLnTx/>
                <a:uFillTx/>
              </a:endParaRPr>
            </a:p>
          </p:txBody>
        </p:sp>
        <p:sp>
          <p:nvSpPr>
            <p:cNvPr id="20" name="Rectangle 8"/>
            <p:cNvSpPr/>
            <p:nvPr/>
          </p:nvSpPr>
          <p:spPr bwMode="auto">
            <a:xfrm>
              <a:off x="2501537" y="2494737"/>
              <a:ext cx="7755059" cy="3873918"/>
            </a:xfrm>
            <a:custGeom>
              <a:avLst/>
              <a:gdLst>
                <a:gd name="connsiteX0" fmla="*/ 0 w 7733982"/>
                <a:gd name="connsiteY0" fmla="*/ 0 h 3872530"/>
                <a:gd name="connsiteX1" fmla="*/ 7733982 w 7733982"/>
                <a:gd name="connsiteY1" fmla="*/ 0 h 3872530"/>
                <a:gd name="connsiteX2" fmla="*/ 7733982 w 7733982"/>
                <a:gd name="connsiteY2" fmla="*/ 3872530 h 3872530"/>
                <a:gd name="connsiteX3" fmla="*/ 0 w 7733982"/>
                <a:gd name="connsiteY3" fmla="*/ 3872530 h 3872530"/>
                <a:gd name="connsiteX4" fmla="*/ 0 w 7733982"/>
                <a:gd name="connsiteY4" fmla="*/ 0 h 3872530"/>
                <a:gd name="connsiteX0" fmla="*/ 0 w 7745271"/>
                <a:gd name="connsiteY0" fmla="*/ 3725333 h 3872530"/>
                <a:gd name="connsiteX1" fmla="*/ 7745271 w 7745271"/>
                <a:gd name="connsiteY1" fmla="*/ 0 h 3872530"/>
                <a:gd name="connsiteX2" fmla="*/ 7745271 w 7745271"/>
                <a:gd name="connsiteY2" fmla="*/ 3872530 h 3872530"/>
                <a:gd name="connsiteX3" fmla="*/ 11289 w 7745271"/>
                <a:gd name="connsiteY3" fmla="*/ 3872530 h 3872530"/>
                <a:gd name="connsiteX4" fmla="*/ 0 w 7745271"/>
                <a:gd name="connsiteY4" fmla="*/ 3725333 h 3872530"/>
                <a:gd name="connsiteX0" fmla="*/ 0 w 7741261"/>
                <a:gd name="connsiteY0" fmla="*/ 3841638 h 3872530"/>
                <a:gd name="connsiteX1" fmla="*/ 7741261 w 7741261"/>
                <a:gd name="connsiteY1" fmla="*/ 0 h 3872530"/>
                <a:gd name="connsiteX2" fmla="*/ 7741261 w 7741261"/>
                <a:gd name="connsiteY2" fmla="*/ 3872530 h 3872530"/>
                <a:gd name="connsiteX3" fmla="*/ 7279 w 7741261"/>
                <a:gd name="connsiteY3" fmla="*/ 3872530 h 3872530"/>
                <a:gd name="connsiteX4" fmla="*/ 0 w 7741261"/>
                <a:gd name="connsiteY4" fmla="*/ 3841638 h 3872530"/>
                <a:gd name="connsiteX0" fmla="*/ 0 w 7741261"/>
                <a:gd name="connsiteY0" fmla="*/ 3849659 h 3872530"/>
                <a:gd name="connsiteX1" fmla="*/ 7741261 w 7741261"/>
                <a:gd name="connsiteY1" fmla="*/ 0 h 3872530"/>
                <a:gd name="connsiteX2" fmla="*/ 7741261 w 7741261"/>
                <a:gd name="connsiteY2" fmla="*/ 3872530 h 3872530"/>
                <a:gd name="connsiteX3" fmla="*/ 7279 w 7741261"/>
                <a:gd name="connsiteY3" fmla="*/ 3872530 h 3872530"/>
                <a:gd name="connsiteX4" fmla="*/ 0 w 7741261"/>
                <a:gd name="connsiteY4" fmla="*/ 3849659 h 3872530"/>
                <a:gd name="connsiteX0" fmla="*/ 0 w 7741261"/>
                <a:gd name="connsiteY0" fmla="*/ 3849659 h 3872530"/>
                <a:gd name="connsiteX1" fmla="*/ 657068 w 7741261"/>
                <a:gd name="connsiteY1" fmla="*/ 3526289 h 3872530"/>
                <a:gd name="connsiteX2" fmla="*/ 7741261 w 7741261"/>
                <a:gd name="connsiteY2" fmla="*/ 0 h 3872530"/>
                <a:gd name="connsiteX3" fmla="*/ 7741261 w 7741261"/>
                <a:gd name="connsiteY3" fmla="*/ 3872530 h 3872530"/>
                <a:gd name="connsiteX4" fmla="*/ 7279 w 7741261"/>
                <a:gd name="connsiteY4" fmla="*/ 3872530 h 3872530"/>
                <a:gd name="connsiteX5" fmla="*/ 0 w 7741261"/>
                <a:gd name="connsiteY5" fmla="*/ 3849659 h 3872530"/>
                <a:gd name="connsiteX0" fmla="*/ 0 w 7741261"/>
                <a:gd name="connsiteY0" fmla="*/ 3849659 h 3872530"/>
                <a:gd name="connsiteX1" fmla="*/ 861605 w 7741261"/>
                <a:gd name="connsiteY1" fmla="*/ 3762910 h 3872530"/>
                <a:gd name="connsiteX2" fmla="*/ 7741261 w 7741261"/>
                <a:gd name="connsiteY2" fmla="*/ 0 h 3872530"/>
                <a:gd name="connsiteX3" fmla="*/ 7741261 w 7741261"/>
                <a:gd name="connsiteY3" fmla="*/ 3872530 h 3872530"/>
                <a:gd name="connsiteX4" fmla="*/ 7279 w 7741261"/>
                <a:gd name="connsiteY4" fmla="*/ 3872530 h 3872530"/>
                <a:gd name="connsiteX5" fmla="*/ 0 w 7741261"/>
                <a:gd name="connsiteY5" fmla="*/ 3849659 h 3872530"/>
                <a:gd name="connsiteX0" fmla="*/ 0 w 7741261"/>
                <a:gd name="connsiteY0" fmla="*/ 3849659 h 3872530"/>
                <a:gd name="connsiteX1" fmla="*/ 1154374 w 7741261"/>
                <a:gd name="connsiteY1" fmla="*/ 3811036 h 3872530"/>
                <a:gd name="connsiteX2" fmla="*/ 7741261 w 7741261"/>
                <a:gd name="connsiteY2" fmla="*/ 0 h 3872530"/>
                <a:gd name="connsiteX3" fmla="*/ 7741261 w 7741261"/>
                <a:gd name="connsiteY3" fmla="*/ 3872530 h 3872530"/>
                <a:gd name="connsiteX4" fmla="*/ 7279 w 7741261"/>
                <a:gd name="connsiteY4" fmla="*/ 3872530 h 3872530"/>
                <a:gd name="connsiteX5" fmla="*/ 0 w 7741261"/>
                <a:gd name="connsiteY5" fmla="*/ 3849659 h 3872530"/>
                <a:gd name="connsiteX0" fmla="*/ 0 w 7741261"/>
                <a:gd name="connsiteY0" fmla="*/ 3849659 h 3872530"/>
                <a:gd name="connsiteX1" fmla="*/ 689153 w 7741261"/>
                <a:gd name="connsiteY1" fmla="*/ 3778952 h 3872530"/>
                <a:gd name="connsiteX2" fmla="*/ 7741261 w 7741261"/>
                <a:gd name="connsiteY2" fmla="*/ 0 h 3872530"/>
                <a:gd name="connsiteX3" fmla="*/ 7741261 w 7741261"/>
                <a:gd name="connsiteY3" fmla="*/ 3872530 h 3872530"/>
                <a:gd name="connsiteX4" fmla="*/ 7279 w 7741261"/>
                <a:gd name="connsiteY4" fmla="*/ 3872530 h 3872530"/>
                <a:gd name="connsiteX5" fmla="*/ 0 w 7741261"/>
                <a:gd name="connsiteY5" fmla="*/ 3849659 h 3872530"/>
                <a:gd name="connsiteX0" fmla="*/ 0 w 7741261"/>
                <a:gd name="connsiteY0" fmla="*/ 3849659 h 3872530"/>
                <a:gd name="connsiteX1" fmla="*/ 689153 w 7741261"/>
                <a:gd name="connsiteY1" fmla="*/ 3778952 h 3872530"/>
                <a:gd name="connsiteX2" fmla="*/ 1334847 w 7741261"/>
                <a:gd name="connsiteY2" fmla="*/ 3442068 h 3872530"/>
                <a:gd name="connsiteX3" fmla="*/ 7741261 w 7741261"/>
                <a:gd name="connsiteY3" fmla="*/ 0 h 3872530"/>
                <a:gd name="connsiteX4" fmla="*/ 7741261 w 7741261"/>
                <a:gd name="connsiteY4" fmla="*/ 3872530 h 3872530"/>
                <a:gd name="connsiteX5" fmla="*/ 7279 w 7741261"/>
                <a:gd name="connsiteY5" fmla="*/ 3872530 h 3872530"/>
                <a:gd name="connsiteX6" fmla="*/ 0 w 7741261"/>
                <a:gd name="connsiteY6" fmla="*/ 3849659 h 3872530"/>
                <a:gd name="connsiteX0" fmla="*/ 0 w 7741261"/>
                <a:gd name="connsiteY0" fmla="*/ 3849659 h 3872530"/>
                <a:gd name="connsiteX1" fmla="*/ 689153 w 7741261"/>
                <a:gd name="connsiteY1" fmla="*/ 3778952 h 3872530"/>
                <a:gd name="connsiteX2" fmla="*/ 1603552 w 7741261"/>
                <a:gd name="connsiteY2" fmla="*/ 3674679 h 3872530"/>
                <a:gd name="connsiteX3" fmla="*/ 7741261 w 7741261"/>
                <a:gd name="connsiteY3" fmla="*/ 0 h 3872530"/>
                <a:gd name="connsiteX4" fmla="*/ 7741261 w 7741261"/>
                <a:gd name="connsiteY4" fmla="*/ 3872530 h 3872530"/>
                <a:gd name="connsiteX5" fmla="*/ 7279 w 7741261"/>
                <a:gd name="connsiteY5" fmla="*/ 3872530 h 3872530"/>
                <a:gd name="connsiteX6" fmla="*/ 0 w 7741261"/>
                <a:gd name="connsiteY6"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7741261 w 7741261"/>
                <a:gd name="connsiteY3" fmla="*/ 0 h 3872530"/>
                <a:gd name="connsiteX4" fmla="*/ 7741261 w 7741261"/>
                <a:gd name="connsiteY4" fmla="*/ 3872530 h 3872530"/>
                <a:gd name="connsiteX5" fmla="*/ 7279 w 7741261"/>
                <a:gd name="connsiteY5" fmla="*/ 3872530 h 3872530"/>
                <a:gd name="connsiteX6" fmla="*/ 0 w 7741261"/>
                <a:gd name="connsiteY6"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67174 w 7741261"/>
                <a:gd name="connsiteY3" fmla="*/ 3249563 h 3872530"/>
                <a:gd name="connsiteX4" fmla="*/ 7741261 w 7741261"/>
                <a:gd name="connsiteY4" fmla="*/ 0 h 3872530"/>
                <a:gd name="connsiteX5" fmla="*/ 7741261 w 7741261"/>
                <a:gd name="connsiteY5" fmla="*/ 3872530 h 3872530"/>
                <a:gd name="connsiteX6" fmla="*/ 7279 w 7741261"/>
                <a:gd name="connsiteY6" fmla="*/ 3872530 h 3872530"/>
                <a:gd name="connsiteX7" fmla="*/ 0 w 7741261"/>
                <a:gd name="connsiteY7"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7741261 w 7741261"/>
                <a:gd name="connsiteY4" fmla="*/ 0 h 3872530"/>
                <a:gd name="connsiteX5" fmla="*/ 7741261 w 7741261"/>
                <a:gd name="connsiteY5" fmla="*/ 3872530 h 3872530"/>
                <a:gd name="connsiteX6" fmla="*/ 7279 w 7741261"/>
                <a:gd name="connsiteY6" fmla="*/ 3872530 h 3872530"/>
                <a:gd name="connsiteX7" fmla="*/ 0 w 7741261"/>
                <a:gd name="connsiteY7"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4656900 w 7741261"/>
                <a:gd name="connsiteY4" fmla="*/ 1725563 h 3872530"/>
                <a:gd name="connsiteX5" fmla="*/ 7741261 w 7741261"/>
                <a:gd name="connsiteY5" fmla="*/ 0 h 3872530"/>
                <a:gd name="connsiteX6" fmla="*/ 7741261 w 7741261"/>
                <a:gd name="connsiteY6" fmla="*/ 3872530 h 3872530"/>
                <a:gd name="connsiteX7" fmla="*/ 7279 w 7741261"/>
                <a:gd name="connsiteY7" fmla="*/ 3872530 h 3872530"/>
                <a:gd name="connsiteX8" fmla="*/ 0 w 7741261"/>
                <a:gd name="connsiteY8"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7741261 w 7741261"/>
                <a:gd name="connsiteY5" fmla="*/ 0 h 3872530"/>
                <a:gd name="connsiteX6" fmla="*/ 7741261 w 7741261"/>
                <a:gd name="connsiteY6" fmla="*/ 3872530 h 3872530"/>
                <a:gd name="connsiteX7" fmla="*/ 7279 w 7741261"/>
                <a:gd name="connsiteY7" fmla="*/ 3872530 h 3872530"/>
                <a:gd name="connsiteX8" fmla="*/ 0 w 7741261"/>
                <a:gd name="connsiteY8"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4651553 w 7741261"/>
                <a:gd name="connsiteY5" fmla="*/ 1329858 h 3872530"/>
                <a:gd name="connsiteX6" fmla="*/ 7741261 w 7741261"/>
                <a:gd name="connsiteY6" fmla="*/ 0 h 3872530"/>
                <a:gd name="connsiteX7" fmla="*/ 7741261 w 7741261"/>
                <a:gd name="connsiteY7" fmla="*/ 3872530 h 3872530"/>
                <a:gd name="connsiteX8" fmla="*/ 7279 w 7741261"/>
                <a:gd name="connsiteY8" fmla="*/ 3872530 h 3872530"/>
                <a:gd name="connsiteX9" fmla="*/ 0 w 7741261"/>
                <a:gd name="connsiteY9"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4491131 w 7741261"/>
                <a:gd name="connsiteY5" fmla="*/ 1169437 h 3872530"/>
                <a:gd name="connsiteX6" fmla="*/ 7741261 w 7741261"/>
                <a:gd name="connsiteY6" fmla="*/ 0 h 3872530"/>
                <a:gd name="connsiteX7" fmla="*/ 7741261 w 7741261"/>
                <a:gd name="connsiteY7" fmla="*/ 3872530 h 3872530"/>
                <a:gd name="connsiteX8" fmla="*/ 7279 w 7741261"/>
                <a:gd name="connsiteY8" fmla="*/ 3872530 h 3872530"/>
                <a:gd name="connsiteX9" fmla="*/ 0 w 7741261"/>
                <a:gd name="connsiteY9"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4491131 w 7741261"/>
                <a:gd name="connsiteY5" fmla="*/ 1169437 h 3872530"/>
                <a:gd name="connsiteX6" fmla="*/ 5908184 w 7741261"/>
                <a:gd name="connsiteY6" fmla="*/ 666784 h 3872530"/>
                <a:gd name="connsiteX7" fmla="*/ 7741261 w 7741261"/>
                <a:gd name="connsiteY7" fmla="*/ 0 h 3872530"/>
                <a:gd name="connsiteX8" fmla="*/ 7741261 w 7741261"/>
                <a:gd name="connsiteY8" fmla="*/ 3872530 h 3872530"/>
                <a:gd name="connsiteX9" fmla="*/ 7279 w 7741261"/>
                <a:gd name="connsiteY9" fmla="*/ 3872530 h 3872530"/>
                <a:gd name="connsiteX10" fmla="*/ 0 w 7741261"/>
                <a:gd name="connsiteY10"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4491131 w 7741261"/>
                <a:gd name="connsiteY5" fmla="*/ 1169437 h 3872530"/>
                <a:gd name="connsiteX6" fmla="*/ 5811931 w 7741261"/>
                <a:gd name="connsiteY6" fmla="*/ 458237 h 3872530"/>
                <a:gd name="connsiteX7" fmla="*/ 7741261 w 7741261"/>
                <a:gd name="connsiteY7" fmla="*/ 0 h 3872530"/>
                <a:gd name="connsiteX8" fmla="*/ 7741261 w 7741261"/>
                <a:gd name="connsiteY8" fmla="*/ 3872530 h 3872530"/>
                <a:gd name="connsiteX9" fmla="*/ 7279 w 7741261"/>
                <a:gd name="connsiteY9" fmla="*/ 3872530 h 3872530"/>
                <a:gd name="connsiteX10" fmla="*/ 0 w 7741261"/>
                <a:gd name="connsiteY10"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4491131 w 7741261"/>
                <a:gd name="connsiteY5" fmla="*/ 1169437 h 3872530"/>
                <a:gd name="connsiteX6" fmla="*/ 5811931 w 7741261"/>
                <a:gd name="connsiteY6" fmla="*/ 458237 h 3872530"/>
                <a:gd name="connsiteX7" fmla="*/ 7741261 w 7741261"/>
                <a:gd name="connsiteY7" fmla="*/ 0 h 3872530"/>
                <a:gd name="connsiteX8" fmla="*/ 7741261 w 7741261"/>
                <a:gd name="connsiteY8" fmla="*/ 3872530 h 3872530"/>
                <a:gd name="connsiteX9" fmla="*/ 7279 w 7741261"/>
                <a:gd name="connsiteY9" fmla="*/ 3872530 h 3872530"/>
                <a:gd name="connsiteX10" fmla="*/ 0 w 7741261"/>
                <a:gd name="connsiteY10" fmla="*/ 3849659 h 3872530"/>
                <a:gd name="connsiteX0" fmla="*/ 0 w 7741261"/>
                <a:gd name="connsiteY0" fmla="*/ 3849659 h 3872530"/>
                <a:gd name="connsiteX1" fmla="*/ 689153 w 7741261"/>
                <a:gd name="connsiteY1" fmla="*/ 3778952 h 3872530"/>
                <a:gd name="connsiteX2" fmla="*/ 1282710 w 7741261"/>
                <a:gd name="connsiteY2" fmla="*/ 3634574 h 3872530"/>
                <a:gd name="connsiteX3" fmla="*/ 1951131 w 7741261"/>
                <a:gd name="connsiteY3" fmla="*/ 3228173 h 3872530"/>
                <a:gd name="connsiteX4" fmla="*/ 3854795 w 7741261"/>
                <a:gd name="connsiteY4" fmla="*/ 1672090 h 3872530"/>
                <a:gd name="connsiteX5" fmla="*/ 4491131 w 7741261"/>
                <a:gd name="connsiteY5" fmla="*/ 1169437 h 3872530"/>
                <a:gd name="connsiteX6" fmla="*/ 5811931 w 7741261"/>
                <a:gd name="connsiteY6" fmla="*/ 458237 h 3872530"/>
                <a:gd name="connsiteX7" fmla="*/ 7741261 w 7741261"/>
                <a:gd name="connsiteY7" fmla="*/ 0 h 3872530"/>
                <a:gd name="connsiteX8" fmla="*/ 7741261 w 7741261"/>
                <a:gd name="connsiteY8" fmla="*/ 3872530 h 3872530"/>
                <a:gd name="connsiteX9" fmla="*/ 7279 w 7741261"/>
                <a:gd name="connsiteY9" fmla="*/ 3872530 h 3872530"/>
                <a:gd name="connsiteX10" fmla="*/ 0 w 7741261"/>
                <a:gd name="connsiteY10" fmla="*/ 3849659 h 3872530"/>
                <a:gd name="connsiteX0" fmla="*/ 0 w 7741261"/>
                <a:gd name="connsiteY0" fmla="*/ 3851047 h 3873918"/>
                <a:gd name="connsiteX1" fmla="*/ 689153 w 7741261"/>
                <a:gd name="connsiteY1" fmla="*/ 3780340 h 3873918"/>
                <a:gd name="connsiteX2" fmla="*/ 1282710 w 7741261"/>
                <a:gd name="connsiteY2" fmla="*/ 3635962 h 3873918"/>
                <a:gd name="connsiteX3" fmla="*/ 1951131 w 7741261"/>
                <a:gd name="connsiteY3" fmla="*/ 3229561 h 3873918"/>
                <a:gd name="connsiteX4" fmla="*/ 3854795 w 7741261"/>
                <a:gd name="connsiteY4" fmla="*/ 1673478 h 3873918"/>
                <a:gd name="connsiteX5" fmla="*/ 4491131 w 7741261"/>
                <a:gd name="connsiteY5" fmla="*/ 1170825 h 3873918"/>
                <a:gd name="connsiteX6" fmla="*/ 5811931 w 7741261"/>
                <a:gd name="connsiteY6" fmla="*/ 459625 h 3873918"/>
                <a:gd name="connsiteX7" fmla="*/ 7741261 w 7741261"/>
                <a:gd name="connsiteY7" fmla="*/ 1388 h 3873918"/>
                <a:gd name="connsiteX8" fmla="*/ 7741261 w 7741261"/>
                <a:gd name="connsiteY8" fmla="*/ 3873918 h 3873918"/>
                <a:gd name="connsiteX9" fmla="*/ 7279 w 7741261"/>
                <a:gd name="connsiteY9" fmla="*/ 3873918 h 3873918"/>
                <a:gd name="connsiteX10" fmla="*/ 0 w 7741261"/>
                <a:gd name="connsiteY10" fmla="*/ 3851047 h 3873918"/>
                <a:gd name="connsiteX0" fmla="*/ 0 w 7741261"/>
                <a:gd name="connsiteY0" fmla="*/ 3851047 h 3873918"/>
                <a:gd name="connsiteX1" fmla="*/ 689153 w 7741261"/>
                <a:gd name="connsiteY1" fmla="*/ 3780340 h 3873918"/>
                <a:gd name="connsiteX2" fmla="*/ 1282710 w 7741261"/>
                <a:gd name="connsiteY2" fmla="*/ 3635962 h 3873918"/>
                <a:gd name="connsiteX3" fmla="*/ 1951131 w 7741261"/>
                <a:gd name="connsiteY3" fmla="*/ 3229561 h 3873918"/>
                <a:gd name="connsiteX4" fmla="*/ 3822711 w 7741261"/>
                <a:gd name="connsiteY4" fmla="*/ 1694868 h 3873918"/>
                <a:gd name="connsiteX5" fmla="*/ 4491131 w 7741261"/>
                <a:gd name="connsiteY5" fmla="*/ 1170825 h 3873918"/>
                <a:gd name="connsiteX6" fmla="*/ 5811931 w 7741261"/>
                <a:gd name="connsiteY6" fmla="*/ 459625 h 3873918"/>
                <a:gd name="connsiteX7" fmla="*/ 7741261 w 7741261"/>
                <a:gd name="connsiteY7" fmla="*/ 1388 h 3873918"/>
                <a:gd name="connsiteX8" fmla="*/ 7741261 w 7741261"/>
                <a:gd name="connsiteY8" fmla="*/ 3873918 h 3873918"/>
                <a:gd name="connsiteX9" fmla="*/ 7279 w 7741261"/>
                <a:gd name="connsiteY9" fmla="*/ 3873918 h 3873918"/>
                <a:gd name="connsiteX10" fmla="*/ 0 w 7741261"/>
                <a:gd name="connsiteY10" fmla="*/ 3851047 h 387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41261" h="3873918">
                  <a:moveTo>
                    <a:pt x="0" y="3851047"/>
                  </a:moveTo>
                  <a:lnTo>
                    <a:pt x="689153" y="3780340"/>
                  </a:lnTo>
                  <a:lnTo>
                    <a:pt x="1282710" y="3635962"/>
                  </a:lnTo>
                  <a:lnTo>
                    <a:pt x="1951131" y="3229561"/>
                  </a:lnTo>
                  <a:lnTo>
                    <a:pt x="3822711" y="1694868"/>
                  </a:lnTo>
                  <a:lnTo>
                    <a:pt x="4491131" y="1170825"/>
                  </a:lnTo>
                  <a:cubicBezTo>
                    <a:pt x="4931398" y="933758"/>
                    <a:pt x="5232632" y="707387"/>
                    <a:pt x="5811931" y="459625"/>
                  </a:cubicBezTo>
                  <a:cubicBezTo>
                    <a:pt x="6840052" y="2079"/>
                    <a:pt x="7664972" y="-6287"/>
                    <a:pt x="7741261" y="1388"/>
                  </a:cubicBezTo>
                  <a:lnTo>
                    <a:pt x="7741261" y="3873918"/>
                  </a:lnTo>
                  <a:lnTo>
                    <a:pt x="7279" y="3873918"/>
                  </a:lnTo>
                  <a:lnTo>
                    <a:pt x="0" y="3851047"/>
                  </a:lnTo>
                  <a:close/>
                </a:path>
              </a:pathLst>
            </a:cu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smtClean="0">
                <a:ln>
                  <a:noFill/>
                </a:ln>
                <a:gradFill>
                  <a:gsLst>
                    <a:gs pos="1250">
                      <a:schemeClr val="bg1"/>
                    </a:gs>
                    <a:gs pos="10417">
                      <a:schemeClr val="bg1"/>
                    </a:gs>
                  </a:gsLst>
                  <a:lin ang="5400000" scaled="0"/>
                </a:gradFill>
                <a:effectLst/>
                <a:uLnTx/>
                <a:uFillTx/>
              </a:endParaRPr>
            </a:p>
          </p:txBody>
        </p:sp>
        <p:cxnSp>
          <p:nvCxnSpPr>
            <p:cNvPr id="21" name="Straight Connector 20"/>
            <p:cNvCxnSpPr/>
            <p:nvPr/>
          </p:nvCxnSpPr>
          <p:spPr>
            <a:xfrm>
              <a:off x="2165916" y="1722579"/>
              <a:ext cx="0" cy="4649787"/>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986788" y="561587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86788" y="488308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86788" y="415029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986788" y="341750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86788" y="26847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86788" y="195192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18719" y="1883035"/>
              <a:ext cx="295274"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$30</a:t>
              </a:r>
            </a:p>
          </p:txBody>
        </p:sp>
        <p:sp>
          <p:nvSpPr>
            <p:cNvPr id="29" name="TextBox 28"/>
            <p:cNvSpPr txBox="1"/>
            <p:nvPr/>
          </p:nvSpPr>
          <p:spPr>
            <a:xfrm>
              <a:off x="1722136" y="2607396"/>
              <a:ext cx="295274"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$25</a:t>
              </a:r>
            </a:p>
          </p:txBody>
        </p:sp>
        <p:sp>
          <p:nvSpPr>
            <p:cNvPr id="30" name="TextBox 29"/>
            <p:cNvSpPr txBox="1"/>
            <p:nvPr/>
          </p:nvSpPr>
          <p:spPr>
            <a:xfrm>
              <a:off x="1722136" y="3335971"/>
              <a:ext cx="295274"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a:t>
              </a:r>
            </a:p>
          </p:txBody>
        </p:sp>
        <p:sp>
          <p:nvSpPr>
            <p:cNvPr id="31" name="TextBox 30"/>
            <p:cNvSpPr txBox="1"/>
            <p:nvPr/>
          </p:nvSpPr>
          <p:spPr>
            <a:xfrm>
              <a:off x="1722136" y="4064603"/>
              <a:ext cx="295274"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$15</a:t>
              </a:r>
            </a:p>
          </p:txBody>
        </p:sp>
        <p:sp>
          <p:nvSpPr>
            <p:cNvPr id="32" name="TextBox 31"/>
            <p:cNvSpPr txBox="1"/>
            <p:nvPr/>
          </p:nvSpPr>
          <p:spPr>
            <a:xfrm>
              <a:off x="1722136" y="4799989"/>
              <a:ext cx="295274"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$10</a:t>
              </a:r>
            </a:p>
          </p:txBody>
        </p:sp>
        <p:sp>
          <p:nvSpPr>
            <p:cNvPr id="33" name="TextBox 32"/>
            <p:cNvSpPr txBox="1"/>
            <p:nvPr/>
          </p:nvSpPr>
          <p:spPr>
            <a:xfrm>
              <a:off x="1722136" y="5528564"/>
              <a:ext cx="295274" cy="1661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$5</a:t>
              </a:r>
            </a:p>
          </p:txBody>
        </p:sp>
        <p:cxnSp>
          <p:nvCxnSpPr>
            <p:cNvPr id="34" name="Straight Connector 33"/>
            <p:cNvCxnSpPr/>
            <p:nvPr/>
          </p:nvCxnSpPr>
          <p:spPr>
            <a:xfrm rot="16200000">
              <a:off x="2417377" y="6456618"/>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a:off x="3061875" y="6456618"/>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a:off x="3706373"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a:off x="4350871"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a:off x="4995369"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a:off x="5639867"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a:off x="6284365"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a:off x="6928863"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a:off x="7573361"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6200000">
              <a:off x="8217859"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a:off x="8862357"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a:off x="9506855" y="6456619"/>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a:off x="10151358" y="6456618"/>
              <a:ext cx="18288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337129"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2008</a:t>
              </a:r>
            </a:p>
          </p:txBody>
        </p:sp>
        <p:sp>
          <p:nvSpPr>
            <p:cNvPr id="48" name="TextBox 47"/>
            <p:cNvSpPr txBox="1"/>
            <p:nvPr/>
          </p:nvSpPr>
          <p:spPr>
            <a:xfrm>
              <a:off x="2983717"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2009</a:t>
              </a:r>
            </a:p>
          </p:txBody>
        </p:sp>
        <p:sp>
          <p:nvSpPr>
            <p:cNvPr id="49" name="TextBox 48"/>
            <p:cNvSpPr txBox="1"/>
            <p:nvPr/>
          </p:nvSpPr>
          <p:spPr>
            <a:xfrm>
              <a:off x="3625813"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2010</a:t>
              </a:r>
            </a:p>
          </p:txBody>
        </p:sp>
        <p:sp>
          <p:nvSpPr>
            <p:cNvPr id="50" name="TextBox 49"/>
            <p:cNvSpPr txBox="1"/>
            <p:nvPr/>
          </p:nvSpPr>
          <p:spPr>
            <a:xfrm>
              <a:off x="4274195"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2011</a:t>
              </a:r>
            </a:p>
          </p:txBody>
        </p:sp>
        <p:sp>
          <p:nvSpPr>
            <p:cNvPr id="51" name="TextBox 50"/>
            <p:cNvSpPr txBox="1"/>
            <p:nvPr/>
          </p:nvSpPr>
          <p:spPr>
            <a:xfrm>
              <a:off x="4918283"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2012</a:t>
              </a:r>
            </a:p>
          </p:txBody>
        </p:sp>
        <p:sp>
          <p:nvSpPr>
            <p:cNvPr id="52" name="TextBox 51"/>
            <p:cNvSpPr txBox="1"/>
            <p:nvPr/>
          </p:nvSpPr>
          <p:spPr>
            <a:xfrm>
              <a:off x="5559562"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2013</a:t>
              </a:r>
            </a:p>
          </p:txBody>
        </p:sp>
        <p:sp>
          <p:nvSpPr>
            <p:cNvPr id="53" name="TextBox 52"/>
            <p:cNvSpPr txBox="1"/>
            <p:nvPr/>
          </p:nvSpPr>
          <p:spPr>
            <a:xfrm>
              <a:off x="6207632"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2014</a:t>
              </a:r>
            </a:p>
          </p:txBody>
        </p:sp>
        <p:sp>
          <p:nvSpPr>
            <p:cNvPr id="54" name="TextBox 53"/>
            <p:cNvSpPr txBox="1"/>
            <p:nvPr/>
          </p:nvSpPr>
          <p:spPr>
            <a:xfrm>
              <a:off x="6852695"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2015</a:t>
              </a:r>
            </a:p>
          </p:txBody>
        </p:sp>
        <p:sp>
          <p:nvSpPr>
            <p:cNvPr id="55" name="TextBox 54"/>
            <p:cNvSpPr txBox="1"/>
            <p:nvPr/>
          </p:nvSpPr>
          <p:spPr>
            <a:xfrm>
              <a:off x="7493151"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2016</a:t>
              </a:r>
            </a:p>
          </p:txBody>
        </p:sp>
        <p:sp>
          <p:nvSpPr>
            <p:cNvPr id="56" name="TextBox 55"/>
            <p:cNvSpPr txBox="1"/>
            <p:nvPr/>
          </p:nvSpPr>
          <p:spPr>
            <a:xfrm>
              <a:off x="8141183"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2017</a:t>
              </a:r>
            </a:p>
          </p:txBody>
        </p:sp>
        <p:sp>
          <p:nvSpPr>
            <p:cNvPr id="57" name="TextBox 56"/>
            <p:cNvSpPr txBox="1"/>
            <p:nvPr/>
          </p:nvSpPr>
          <p:spPr>
            <a:xfrm>
              <a:off x="8782657"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2018</a:t>
              </a:r>
            </a:p>
          </p:txBody>
        </p:sp>
        <p:sp>
          <p:nvSpPr>
            <p:cNvPr id="58" name="TextBox 57"/>
            <p:cNvSpPr txBox="1"/>
            <p:nvPr/>
          </p:nvSpPr>
          <p:spPr>
            <a:xfrm>
              <a:off x="9429675"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2019</a:t>
              </a:r>
            </a:p>
          </p:txBody>
        </p:sp>
        <p:sp>
          <p:nvSpPr>
            <p:cNvPr id="59" name="TextBox 58"/>
            <p:cNvSpPr txBox="1"/>
            <p:nvPr/>
          </p:nvSpPr>
          <p:spPr>
            <a:xfrm>
              <a:off x="10073200" y="6570049"/>
              <a:ext cx="343490" cy="1661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200" b="0" i="0" u="none" strike="noStrike" kern="0" cap="none" spc="-50" normalizeH="0" baseline="0" noProof="0" dirty="0" smtClean="0">
                  <a:ln>
                    <a:noFill/>
                  </a:ln>
                  <a:gradFill>
                    <a:gsLst>
                      <a:gs pos="2917">
                        <a:schemeClr val="tx1"/>
                      </a:gs>
                      <a:gs pos="30000">
                        <a:schemeClr val="tx1"/>
                      </a:gs>
                    </a:gsLst>
                    <a:lin ang="5400000" scaled="0"/>
                  </a:gradFill>
                  <a:effectLst/>
                  <a:uLnTx/>
                  <a:uFillTx/>
                </a:rPr>
                <a:t>2020</a:t>
              </a:r>
            </a:p>
          </p:txBody>
        </p:sp>
        <p:sp>
          <p:nvSpPr>
            <p:cNvPr id="60" name="TextBox 59"/>
            <p:cNvSpPr txBox="1"/>
            <p:nvPr/>
          </p:nvSpPr>
          <p:spPr>
            <a:xfrm rot="16200000">
              <a:off x="533073" y="3950406"/>
              <a:ext cx="1880291" cy="1938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50" normalizeH="0" baseline="0" noProof="0" dirty="0" smtClean="0">
                  <a:ln>
                    <a:noFill/>
                  </a:ln>
                  <a:gradFill>
                    <a:gsLst>
                      <a:gs pos="2917">
                        <a:schemeClr val="tx1"/>
                      </a:gs>
                      <a:gs pos="30000">
                        <a:schemeClr val="tx1"/>
                      </a:gs>
                    </a:gsLst>
                    <a:lin ang="5400000" scaled="0"/>
                  </a:gradFill>
                  <a:effectLst/>
                  <a:uLnTx/>
                  <a:uFillTx/>
                </a:rPr>
                <a:t>Market Share (in Billions)</a:t>
              </a:r>
            </a:p>
          </p:txBody>
        </p:sp>
        <p:cxnSp>
          <p:nvCxnSpPr>
            <p:cNvPr id="61" name="Straight Connector 60"/>
            <p:cNvCxnSpPr/>
            <p:nvPr/>
          </p:nvCxnSpPr>
          <p:spPr>
            <a:xfrm>
              <a:off x="2160165" y="6365179"/>
              <a:ext cx="8412884"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717009" y="1346505"/>
              <a:ext cx="3315424" cy="33239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1" i="0" u="none" strike="noStrike" kern="0" cap="none" spc="-50" normalizeH="0" baseline="0" noProof="0" dirty="0" smtClean="0">
                  <a:ln>
                    <a:noFill/>
                  </a:ln>
                  <a:gradFill>
                    <a:gsLst>
                      <a:gs pos="2917">
                        <a:schemeClr val="tx2"/>
                      </a:gs>
                      <a:gs pos="30000">
                        <a:schemeClr val="tx2"/>
                      </a:gs>
                    </a:gsLst>
                    <a:lin ang="5400000" scaled="0"/>
                  </a:gradFill>
                  <a:effectLst/>
                  <a:uLnTx/>
                  <a:uFillTx/>
                  <a:latin typeface="+mj-lt"/>
                </a:rPr>
                <a:t>Public Cloud Platform</a:t>
              </a:r>
            </a:p>
          </p:txBody>
        </p:sp>
      </p:grpSp>
      <p:sp>
        <p:nvSpPr>
          <p:cNvPr id="63" name="Rectangle 62"/>
          <p:cNvSpPr/>
          <p:nvPr/>
        </p:nvSpPr>
        <p:spPr bwMode="auto">
          <a:xfrm>
            <a:off x="0" y="1211263"/>
            <a:ext cx="12436475" cy="5783262"/>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smtClean="0">
              <a:ln>
                <a:noFill/>
              </a:ln>
              <a:gradFill>
                <a:gsLst>
                  <a:gs pos="1250">
                    <a:schemeClr val="bg1"/>
                  </a:gs>
                  <a:gs pos="10417">
                    <a:schemeClr val="bg1"/>
                  </a:gs>
                </a:gsLst>
                <a:lin ang="5400000" scaled="0"/>
              </a:gradFill>
              <a:effectLst/>
              <a:uLnTx/>
              <a:uFillTx/>
            </a:endParaRPr>
          </a:p>
        </p:txBody>
      </p:sp>
      <p:sp>
        <p:nvSpPr>
          <p:cNvPr id="2" name="Title 1"/>
          <p:cNvSpPr>
            <a:spLocks noGrp="1"/>
          </p:cNvSpPr>
          <p:nvPr>
            <p:ph type="title"/>
          </p:nvPr>
        </p:nvSpPr>
        <p:spPr>
          <a:xfrm>
            <a:off x="274638" y="292082"/>
            <a:ext cx="11375536" cy="849463"/>
          </a:xfrm>
        </p:spPr>
        <p:txBody>
          <a:bodyPr/>
          <a:lstStyle/>
          <a:p>
            <a:r>
              <a:rPr lang="en-US" sz="4800" dirty="0" smtClean="0"/>
              <a:t>Why consider the cloud?</a:t>
            </a:r>
            <a:endParaRPr lang="en-US" sz="4800" dirty="0"/>
          </a:p>
        </p:txBody>
      </p:sp>
      <p:grpSp>
        <p:nvGrpSpPr>
          <p:cNvPr id="71" name="Group 70"/>
          <p:cNvGrpSpPr/>
          <p:nvPr/>
        </p:nvGrpSpPr>
        <p:grpSpPr>
          <a:xfrm>
            <a:off x="7724433" y="2125663"/>
            <a:ext cx="3564273" cy="3636485"/>
            <a:chOff x="7724433" y="2125663"/>
            <a:chExt cx="3564273" cy="3636485"/>
          </a:xfrm>
        </p:grpSpPr>
        <p:sp>
          <p:nvSpPr>
            <p:cNvPr id="6" name="Rectangle 5"/>
            <p:cNvSpPr/>
            <p:nvPr/>
          </p:nvSpPr>
          <p:spPr bwMode="auto">
            <a:xfrm>
              <a:off x="7724433"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320" rIns="0" bIns="47565" numCol="1" rtlCol="0" anchor="t"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mj-lt"/>
              </a:endParaRPr>
            </a:p>
          </p:txBody>
        </p:sp>
        <p:sp>
          <p:nvSpPr>
            <p:cNvPr id="9" name="Rectangle 8"/>
            <p:cNvSpPr/>
            <p:nvPr/>
          </p:nvSpPr>
          <p:spPr>
            <a:xfrm>
              <a:off x="7851758" y="2218263"/>
              <a:ext cx="2698175" cy="769441"/>
            </a:xfrm>
            <a:prstGeom prst="rect">
              <a:avLst/>
            </a:prstGeom>
          </p:spPr>
          <p:txBody>
            <a:bodyPr wrap="none">
              <a:spAutoFit/>
            </a:bodyPr>
            <a:lstStyle/>
            <a:p>
              <a:pPr marL="0" marR="0" lvl="0" indent="0" algn="ctr" defTabSz="951028"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mj-lt"/>
                </a:rPr>
                <a:t>Economics</a:t>
              </a:r>
              <a:endParaRPr kumimoji="0" lang="en-US" sz="4400" b="0" i="0" u="none" strike="noStrike" kern="0" cap="none" spc="0" normalizeH="0" baseline="0" noProof="0" dirty="0">
                <a:ln>
                  <a:noFill/>
                </a:ln>
                <a:gradFill>
                  <a:gsLst>
                    <a:gs pos="0">
                      <a:srgbClr val="FFFFFF"/>
                    </a:gs>
                    <a:gs pos="100000">
                      <a:srgbClr val="FFFFFF"/>
                    </a:gs>
                  </a:gsLst>
                  <a:lin ang="5400000" scaled="0"/>
                </a:gradFill>
                <a:effectLst/>
                <a:uLnTx/>
                <a:uFillTx/>
                <a:latin typeface="+mj-lt"/>
              </a:endParaRPr>
            </a:p>
          </p:txBody>
        </p:sp>
        <p:sp>
          <p:nvSpPr>
            <p:cNvPr id="12" name="Freeform 9"/>
            <p:cNvSpPr>
              <a:spLocks noChangeAspect="1"/>
            </p:cNvSpPr>
            <p:nvPr/>
          </p:nvSpPr>
          <p:spPr bwMode="black">
            <a:xfrm>
              <a:off x="10168957" y="4082427"/>
              <a:ext cx="853523" cy="1471371"/>
            </a:xfrm>
            <a:custGeom>
              <a:avLst/>
              <a:gdLst>
                <a:gd name="T0" fmla="*/ 219 w 339"/>
                <a:gd name="T1" fmla="*/ 584 h 584"/>
                <a:gd name="T2" fmla="*/ 219 w 339"/>
                <a:gd name="T3" fmla="*/ 511 h 584"/>
                <a:gd name="T4" fmla="*/ 339 w 339"/>
                <a:gd name="T5" fmla="*/ 373 h 584"/>
                <a:gd name="T6" fmla="*/ 214 w 339"/>
                <a:gd name="T7" fmla="*/ 230 h 584"/>
                <a:gd name="T8" fmla="*/ 146 w 339"/>
                <a:gd name="T9" fmla="*/ 190 h 584"/>
                <a:gd name="T10" fmla="*/ 186 w 339"/>
                <a:gd name="T11" fmla="*/ 169 h 584"/>
                <a:gd name="T12" fmla="*/ 274 w 339"/>
                <a:gd name="T13" fmla="*/ 191 h 584"/>
                <a:gd name="T14" fmla="*/ 294 w 339"/>
                <a:gd name="T15" fmla="*/ 200 h 584"/>
                <a:gd name="T16" fmla="*/ 300 w 339"/>
                <a:gd name="T17" fmla="*/ 180 h 584"/>
                <a:gd name="T18" fmla="*/ 324 w 339"/>
                <a:gd name="T19" fmla="*/ 89 h 584"/>
                <a:gd name="T20" fmla="*/ 310 w 339"/>
                <a:gd name="T21" fmla="*/ 83 h 584"/>
                <a:gd name="T22" fmla="*/ 222 w 339"/>
                <a:gd name="T23" fmla="*/ 61 h 584"/>
                <a:gd name="T24" fmla="*/ 222 w 339"/>
                <a:gd name="T25" fmla="*/ 0 h 584"/>
                <a:gd name="T26" fmla="*/ 121 w 339"/>
                <a:gd name="T27" fmla="*/ 0 h 584"/>
                <a:gd name="T28" fmla="*/ 121 w 339"/>
                <a:gd name="T29" fmla="*/ 68 h 584"/>
                <a:gd name="T30" fmla="*/ 7 w 339"/>
                <a:gd name="T31" fmla="*/ 201 h 584"/>
                <a:gd name="T32" fmla="*/ 140 w 339"/>
                <a:gd name="T33" fmla="*/ 341 h 584"/>
                <a:gd name="T34" fmla="*/ 200 w 339"/>
                <a:gd name="T35" fmla="*/ 383 h 584"/>
                <a:gd name="T36" fmla="*/ 153 w 339"/>
                <a:gd name="T37" fmla="*/ 407 h 584"/>
                <a:gd name="T38" fmla="*/ 50 w 339"/>
                <a:gd name="T39" fmla="*/ 379 h 584"/>
                <a:gd name="T40" fmla="*/ 30 w 339"/>
                <a:gd name="T41" fmla="*/ 369 h 584"/>
                <a:gd name="T42" fmla="*/ 0 w 339"/>
                <a:gd name="T43" fmla="*/ 483 h 584"/>
                <a:gd name="T44" fmla="*/ 0 w 339"/>
                <a:gd name="T45" fmla="*/ 483 h 584"/>
                <a:gd name="T46" fmla="*/ 12 w 339"/>
                <a:gd name="T47" fmla="*/ 489 h 584"/>
                <a:gd name="T48" fmla="*/ 118 w 339"/>
                <a:gd name="T49" fmla="*/ 518 h 584"/>
                <a:gd name="T50" fmla="*/ 118 w 339"/>
                <a:gd name="T51" fmla="*/ 584 h 584"/>
                <a:gd name="T52" fmla="*/ 219 w 339"/>
                <a:gd name="T53"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9" h="584">
                  <a:moveTo>
                    <a:pt x="219" y="584"/>
                  </a:moveTo>
                  <a:cubicBezTo>
                    <a:pt x="219" y="511"/>
                    <a:pt x="219" y="511"/>
                    <a:pt x="219" y="511"/>
                  </a:cubicBezTo>
                  <a:cubicBezTo>
                    <a:pt x="293" y="493"/>
                    <a:pt x="339" y="442"/>
                    <a:pt x="339" y="373"/>
                  </a:cubicBezTo>
                  <a:cubicBezTo>
                    <a:pt x="339" y="304"/>
                    <a:pt x="301" y="261"/>
                    <a:pt x="214" y="230"/>
                  </a:cubicBezTo>
                  <a:cubicBezTo>
                    <a:pt x="182" y="219"/>
                    <a:pt x="146" y="203"/>
                    <a:pt x="146" y="190"/>
                  </a:cubicBezTo>
                  <a:cubicBezTo>
                    <a:pt x="146" y="172"/>
                    <a:pt x="171" y="169"/>
                    <a:pt x="186" y="169"/>
                  </a:cubicBezTo>
                  <a:cubicBezTo>
                    <a:pt x="230" y="169"/>
                    <a:pt x="258" y="183"/>
                    <a:pt x="274" y="191"/>
                  </a:cubicBezTo>
                  <a:cubicBezTo>
                    <a:pt x="294" y="200"/>
                    <a:pt x="294" y="200"/>
                    <a:pt x="294" y="200"/>
                  </a:cubicBezTo>
                  <a:cubicBezTo>
                    <a:pt x="300" y="180"/>
                    <a:pt x="300" y="180"/>
                    <a:pt x="300" y="180"/>
                  </a:cubicBezTo>
                  <a:cubicBezTo>
                    <a:pt x="324" y="89"/>
                    <a:pt x="324" y="89"/>
                    <a:pt x="324" y="89"/>
                  </a:cubicBezTo>
                  <a:cubicBezTo>
                    <a:pt x="310" y="83"/>
                    <a:pt x="310" y="83"/>
                    <a:pt x="310" y="83"/>
                  </a:cubicBezTo>
                  <a:cubicBezTo>
                    <a:pt x="293" y="75"/>
                    <a:pt x="264" y="64"/>
                    <a:pt x="222" y="61"/>
                  </a:cubicBezTo>
                  <a:cubicBezTo>
                    <a:pt x="222" y="0"/>
                    <a:pt x="222" y="0"/>
                    <a:pt x="222" y="0"/>
                  </a:cubicBezTo>
                  <a:cubicBezTo>
                    <a:pt x="121" y="0"/>
                    <a:pt x="121" y="0"/>
                    <a:pt x="121" y="0"/>
                  </a:cubicBezTo>
                  <a:cubicBezTo>
                    <a:pt x="121" y="68"/>
                    <a:pt x="121" y="68"/>
                    <a:pt x="121" y="68"/>
                  </a:cubicBezTo>
                  <a:cubicBezTo>
                    <a:pt x="51" y="86"/>
                    <a:pt x="7" y="136"/>
                    <a:pt x="7" y="201"/>
                  </a:cubicBezTo>
                  <a:cubicBezTo>
                    <a:pt x="7" y="286"/>
                    <a:pt x="78" y="320"/>
                    <a:pt x="140" y="341"/>
                  </a:cubicBezTo>
                  <a:cubicBezTo>
                    <a:pt x="193" y="359"/>
                    <a:pt x="200" y="372"/>
                    <a:pt x="200" y="383"/>
                  </a:cubicBezTo>
                  <a:cubicBezTo>
                    <a:pt x="200" y="400"/>
                    <a:pt x="176" y="407"/>
                    <a:pt x="153" y="407"/>
                  </a:cubicBezTo>
                  <a:cubicBezTo>
                    <a:pt x="107" y="407"/>
                    <a:pt x="68" y="390"/>
                    <a:pt x="50" y="379"/>
                  </a:cubicBezTo>
                  <a:cubicBezTo>
                    <a:pt x="30" y="369"/>
                    <a:pt x="30" y="369"/>
                    <a:pt x="30" y="369"/>
                  </a:cubicBezTo>
                  <a:cubicBezTo>
                    <a:pt x="0" y="483"/>
                    <a:pt x="0" y="483"/>
                    <a:pt x="0" y="483"/>
                  </a:cubicBezTo>
                  <a:cubicBezTo>
                    <a:pt x="0" y="483"/>
                    <a:pt x="0" y="483"/>
                    <a:pt x="0" y="483"/>
                  </a:cubicBezTo>
                  <a:cubicBezTo>
                    <a:pt x="12" y="489"/>
                    <a:pt x="12" y="489"/>
                    <a:pt x="12" y="489"/>
                  </a:cubicBezTo>
                  <a:cubicBezTo>
                    <a:pt x="39" y="504"/>
                    <a:pt x="79" y="515"/>
                    <a:pt x="118" y="518"/>
                  </a:cubicBezTo>
                  <a:cubicBezTo>
                    <a:pt x="118" y="584"/>
                    <a:pt x="118" y="584"/>
                    <a:pt x="118" y="584"/>
                  </a:cubicBezTo>
                  <a:lnTo>
                    <a:pt x="219" y="584"/>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69" name="Rectangle 68"/>
          <p:cNvSpPr/>
          <p:nvPr/>
        </p:nvSpPr>
        <p:spPr bwMode="auto">
          <a:xfrm>
            <a:off x="-1" y="1345375"/>
            <a:ext cx="7697097" cy="5649150"/>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smtClean="0">
              <a:ln>
                <a:noFill/>
              </a:ln>
              <a:gradFill>
                <a:gsLst>
                  <a:gs pos="1250">
                    <a:schemeClr val="bg1"/>
                  </a:gs>
                  <a:gs pos="10417">
                    <a:schemeClr val="bg1"/>
                  </a:gs>
                </a:gsLst>
                <a:lin ang="5400000" scaled="0"/>
              </a:gradFill>
              <a:effectLst/>
              <a:uLnTx/>
              <a:uFillTx/>
            </a:endParaRPr>
          </a:p>
        </p:txBody>
      </p:sp>
      <p:grpSp>
        <p:nvGrpSpPr>
          <p:cNvPr id="68" name="Group 67"/>
          <p:cNvGrpSpPr/>
          <p:nvPr/>
        </p:nvGrpSpPr>
        <p:grpSpPr>
          <a:xfrm>
            <a:off x="4018476" y="2125663"/>
            <a:ext cx="3564273" cy="3636485"/>
            <a:chOff x="4018476" y="2125663"/>
            <a:chExt cx="3564273" cy="3636485"/>
          </a:xfrm>
        </p:grpSpPr>
        <p:sp>
          <p:nvSpPr>
            <p:cNvPr id="5" name="Rectangle 4"/>
            <p:cNvSpPr/>
            <p:nvPr/>
          </p:nvSpPr>
          <p:spPr bwMode="auto">
            <a:xfrm>
              <a:off x="4018476"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320" rIns="0" bIns="47565" numCol="1" rtlCol="0" anchor="t"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mj-lt"/>
              </a:endParaRPr>
            </a:p>
          </p:txBody>
        </p:sp>
        <p:sp>
          <p:nvSpPr>
            <p:cNvPr id="8" name="Rectangle 7"/>
            <p:cNvSpPr/>
            <p:nvPr/>
          </p:nvSpPr>
          <p:spPr>
            <a:xfrm>
              <a:off x="4145801" y="2218263"/>
              <a:ext cx="1394934" cy="769441"/>
            </a:xfrm>
            <a:prstGeom prst="rect">
              <a:avLst/>
            </a:prstGeom>
          </p:spPr>
          <p:txBody>
            <a:bodyPr wrap="none">
              <a:spAutoFit/>
            </a:bodyPr>
            <a:lstStyle/>
            <a:p>
              <a:pPr marL="0" marR="0" lvl="0" indent="0" algn="ctr" defTabSz="951028"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mj-lt"/>
                </a:rPr>
                <a:t>Scale</a:t>
              </a:r>
              <a:endParaRPr kumimoji="0" lang="en-US" sz="4400" b="0" i="0" u="none" strike="noStrike" kern="0" cap="none" spc="0" normalizeH="0" baseline="0" noProof="0" dirty="0">
                <a:ln>
                  <a:noFill/>
                </a:ln>
                <a:gradFill>
                  <a:gsLst>
                    <a:gs pos="0">
                      <a:srgbClr val="FFFFFF"/>
                    </a:gs>
                    <a:gs pos="100000">
                      <a:srgbClr val="FFFFFF"/>
                    </a:gs>
                  </a:gsLst>
                  <a:lin ang="5400000" scaled="0"/>
                </a:gradFill>
                <a:effectLst/>
                <a:uLnTx/>
                <a:uFillTx/>
                <a:latin typeface="+mj-lt"/>
              </a:endParaRPr>
            </a:p>
          </p:txBody>
        </p:sp>
        <p:grpSp>
          <p:nvGrpSpPr>
            <p:cNvPr id="13" name="Group 425"/>
            <p:cNvGrpSpPr>
              <a:grpSpLocks noChangeAspect="1"/>
            </p:cNvGrpSpPr>
            <p:nvPr/>
          </p:nvGrpSpPr>
          <p:grpSpPr bwMode="auto">
            <a:xfrm>
              <a:off x="5868362" y="4039186"/>
              <a:ext cx="1459737" cy="1479887"/>
              <a:chOff x="-5139" y="3144"/>
              <a:chExt cx="652" cy="661"/>
            </a:xfrm>
            <a:solidFill>
              <a:schemeClr val="bg1">
                <a:lumMod val="50000"/>
              </a:schemeClr>
            </a:solidFill>
          </p:grpSpPr>
          <p:sp>
            <p:nvSpPr>
              <p:cNvPr id="14" name="Freeform 426"/>
              <p:cNvSpPr>
                <a:spLocks/>
              </p:cNvSpPr>
              <p:nvPr/>
            </p:nvSpPr>
            <p:spPr bwMode="auto">
              <a:xfrm>
                <a:off x="-5139" y="3144"/>
                <a:ext cx="300" cy="304"/>
              </a:xfrm>
              <a:custGeom>
                <a:avLst/>
                <a:gdLst>
                  <a:gd name="T0" fmla="*/ 0 w 300"/>
                  <a:gd name="T1" fmla="*/ 0 h 304"/>
                  <a:gd name="T2" fmla="*/ 0 w 300"/>
                  <a:gd name="T3" fmla="*/ 231 h 304"/>
                  <a:gd name="T4" fmla="*/ 70 w 300"/>
                  <a:gd name="T5" fmla="*/ 160 h 304"/>
                  <a:gd name="T6" fmla="*/ 212 w 300"/>
                  <a:gd name="T7" fmla="*/ 304 h 304"/>
                  <a:gd name="T8" fmla="*/ 300 w 300"/>
                  <a:gd name="T9" fmla="*/ 215 h 304"/>
                  <a:gd name="T10" fmla="*/ 158 w 300"/>
                  <a:gd name="T11" fmla="*/ 71 h 304"/>
                  <a:gd name="T12" fmla="*/ 229 w 300"/>
                  <a:gd name="T13" fmla="*/ 0 h 304"/>
                  <a:gd name="T14" fmla="*/ 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0" y="0"/>
                    </a:moveTo>
                    <a:lnTo>
                      <a:pt x="0" y="231"/>
                    </a:lnTo>
                    <a:lnTo>
                      <a:pt x="70" y="160"/>
                    </a:lnTo>
                    <a:lnTo>
                      <a:pt x="212" y="304"/>
                    </a:lnTo>
                    <a:lnTo>
                      <a:pt x="300" y="215"/>
                    </a:lnTo>
                    <a:lnTo>
                      <a:pt x="158" y="71"/>
                    </a:lnTo>
                    <a:lnTo>
                      <a:pt x="229" y="0"/>
                    </a:lnTo>
                    <a:lnTo>
                      <a:pt x="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Freeform 427"/>
              <p:cNvSpPr>
                <a:spLocks/>
              </p:cNvSpPr>
              <p:nvPr/>
            </p:nvSpPr>
            <p:spPr bwMode="auto">
              <a:xfrm>
                <a:off x="-4787" y="3144"/>
                <a:ext cx="300" cy="304"/>
              </a:xfrm>
              <a:custGeom>
                <a:avLst/>
                <a:gdLst>
                  <a:gd name="T0" fmla="*/ 300 w 300"/>
                  <a:gd name="T1" fmla="*/ 0 h 304"/>
                  <a:gd name="T2" fmla="*/ 300 w 300"/>
                  <a:gd name="T3" fmla="*/ 231 h 304"/>
                  <a:gd name="T4" fmla="*/ 229 w 300"/>
                  <a:gd name="T5" fmla="*/ 160 h 304"/>
                  <a:gd name="T6" fmla="*/ 87 w 300"/>
                  <a:gd name="T7" fmla="*/ 304 h 304"/>
                  <a:gd name="T8" fmla="*/ 0 w 300"/>
                  <a:gd name="T9" fmla="*/ 215 h 304"/>
                  <a:gd name="T10" fmla="*/ 141 w 300"/>
                  <a:gd name="T11" fmla="*/ 71 h 304"/>
                  <a:gd name="T12" fmla="*/ 70 w 300"/>
                  <a:gd name="T13" fmla="*/ 0 h 304"/>
                  <a:gd name="T14" fmla="*/ 300 w 300"/>
                  <a:gd name="T15" fmla="*/ 0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4">
                    <a:moveTo>
                      <a:pt x="300" y="0"/>
                    </a:moveTo>
                    <a:lnTo>
                      <a:pt x="300" y="231"/>
                    </a:lnTo>
                    <a:lnTo>
                      <a:pt x="229" y="160"/>
                    </a:lnTo>
                    <a:lnTo>
                      <a:pt x="87" y="304"/>
                    </a:lnTo>
                    <a:lnTo>
                      <a:pt x="0" y="215"/>
                    </a:lnTo>
                    <a:lnTo>
                      <a:pt x="141" y="71"/>
                    </a:lnTo>
                    <a:lnTo>
                      <a:pt x="70" y="0"/>
                    </a:lnTo>
                    <a:lnTo>
                      <a:pt x="300" y="0"/>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Freeform 428"/>
              <p:cNvSpPr>
                <a:spLocks/>
              </p:cNvSpPr>
              <p:nvPr/>
            </p:nvSpPr>
            <p:spPr bwMode="auto">
              <a:xfrm>
                <a:off x="-5139" y="3500"/>
                <a:ext cx="300" cy="305"/>
              </a:xfrm>
              <a:custGeom>
                <a:avLst/>
                <a:gdLst>
                  <a:gd name="T0" fmla="*/ 0 w 300"/>
                  <a:gd name="T1" fmla="*/ 305 h 305"/>
                  <a:gd name="T2" fmla="*/ 0 w 300"/>
                  <a:gd name="T3" fmla="*/ 74 h 305"/>
                  <a:gd name="T4" fmla="*/ 70 w 300"/>
                  <a:gd name="T5" fmla="*/ 145 h 305"/>
                  <a:gd name="T6" fmla="*/ 212 w 300"/>
                  <a:gd name="T7" fmla="*/ 0 h 305"/>
                  <a:gd name="T8" fmla="*/ 300 w 300"/>
                  <a:gd name="T9" fmla="*/ 90 h 305"/>
                  <a:gd name="T10" fmla="*/ 158 w 300"/>
                  <a:gd name="T11" fmla="*/ 234 h 305"/>
                  <a:gd name="T12" fmla="*/ 229 w 300"/>
                  <a:gd name="T13" fmla="*/ 305 h 305"/>
                  <a:gd name="T14" fmla="*/ 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0" y="305"/>
                    </a:moveTo>
                    <a:lnTo>
                      <a:pt x="0" y="74"/>
                    </a:lnTo>
                    <a:lnTo>
                      <a:pt x="70" y="145"/>
                    </a:lnTo>
                    <a:lnTo>
                      <a:pt x="212" y="0"/>
                    </a:lnTo>
                    <a:lnTo>
                      <a:pt x="300" y="90"/>
                    </a:lnTo>
                    <a:lnTo>
                      <a:pt x="158" y="234"/>
                    </a:lnTo>
                    <a:lnTo>
                      <a:pt x="229" y="305"/>
                    </a:lnTo>
                    <a:lnTo>
                      <a:pt x="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 name="Freeform 429"/>
              <p:cNvSpPr>
                <a:spLocks/>
              </p:cNvSpPr>
              <p:nvPr/>
            </p:nvSpPr>
            <p:spPr bwMode="auto">
              <a:xfrm>
                <a:off x="-4787" y="3500"/>
                <a:ext cx="300" cy="305"/>
              </a:xfrm>
              <a:custGeom>
                <a:avLst/>
                <a:gdLst>
                  <a:gd name="T0" fmla="*/ 300 w 300"/>
                  <a:gd name="T1" fmla="*/ 305 h 305"/>
                  <a:gd name="T2" fmla="*/ 300 w 300"/>
                  <a:gd name="T3" fmla="*/ 74 h 305"/>
                  <a:gd name="T4" fmla="*/ 229 w 300"/>
                  <a:gd name="T5" fmla="*/ 145 h 305"/>
                  <a:gd name="T6" fmla="*/ 87 w 300"/>
                  <a:gd name="T7" fmla="*/ 0 h 305"/>
                  <a:gd name="T8" fmla="*/ 0 w 300"/>
                  <a:gd name="T9" fmla="*/ 90 h 305"/>
                  <a:gd name="T10" fmla="*/ 141 w 300"/>
                  <a:gd name="T11" fmla="*/ 234 h 305"/>
                  <a:gd name="T12" fmla="*/ 70 w 300"/>
                  <a:gd name="T13" fmla="*/ 305 h 305"/>
                  <a:gd name="T14" fmla="*/ 300 w 300"/>
                  <a:gd name="T15" fmla="*/ 305 h 3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305">
                    <a:moveTo>
                      <a:pt x="300" y="305"/>
                    </a:moveTo>
                    <a:lnTo>
                      <a:pt x="300" y="74"/>
                    </a:lnTo>
                    <a:lnTo>
                      <a:pt x="229" y="145"/>
                    </a:lnTo>
                    <a:lnTo>
                      <a:pt x="87" y="0"/>
                    </a:lnTo>
                    <a:lnTo>
                      <a:pt x="0" y="90"/>
                    </a:lnTo>
                    <a:lnTo>
                      <a:pt x="141" y="234"/>
                    </a:lnTo>
                    <a:lnTo>
                      <a:pt x="70" y="305"/>
                    </a:lnTo>
                    <a:lnTo>
                      <a:pt x="300" y="305"/>
                    </a:lnTo>
                    <a:close/>
                  </a:path>
                </a:pathLst>
              </a:custGeom>
              <a:solidFill>
                <a:srgbClr val="FFFFFF"/>
              </a:solidFill>
              <a:ln w="31750" cap="sq">
                <a:no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
        <p:nvSpPr>
          <p:cNvPr id="67" name="Rectangle 66"/>
          <p:cNvSpPr/>
          <p:nvPr/>
        </p:nvSpPr>
        <p:spPr bwMode="auto">
          <a:xfrm>
            <a:off x="0" y="1345375"/>
            <a:ext cx="3991139" cy="5649150"/>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smtClean="0">
              <a:ln>
                <a:noFill/>
              </a:ln>
              <a:gradFill>
                <a:gsLst>
                  <a:gs pos="1250">
                    <a:schemeClr val="bg1"/>
                  </a:gs>
                  <a:gs pos="10417">
                    <a:schemeClr val="bg1"/>
                  </a:gs>
                </a:gsLst>
                <a:lin ang="5400000" scaled="0"/>
              </a:gradFill>
              <a:effectLst/>
              <a:uLnTx/>
              <a:uFillTx/>
            </a:endParaRPr>
          </a:p>
        </p:txBody>
      </p:sp>
      <p:grpSp>
        <p:nvGrpSpPr>
          <p:cNvPr id="66" name="Group 65"/>
          <p:cNvGrpSpPr/>
          <p:nvPr/>
        </p:nvGrpSpPr>
        <p:grpSpPr>
          <a:xfrm>
            <a:off x="312520" y="2125663"/>
            <a:ext cx="3564273" cy="3636485"/>
            <a:chOff x="312520" y="2125663"/>
            <a:chExt cx="3564273" cy="3636485"/>
          </a:xfrm>
        </p:grpSpPr>
        <p:sp>
          <p:nvSpPr>
            <p:cNvPr id="4" name="Rectangle 3"/>
            <p:cNvSpPr/>
            <p:nvPr/>
          </p:nvSpPr>
          <p:spPr bwMode="auto">
            <a:xfrm>
              <a:off x="312520" y="2125663"/>
              <a:ext cx="3564273" cy="3636485"/>
            </a:xfrm>
            <a:prstGeom prst="rect">
              <a:avLst/>
            </a:prstGeom>
            <a:ln w="50800" cap="sq">
              <a:no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74320" rIns="0" bIns="47565" numCol="1" rtlCol="0" anchor="t" anchorCtr="0" compatLnSpc="1">
              <a:prstTxWarp prst="textNoShape">
                <a:avLst/>
              </a:prstTxWarp>
            </a:bodyPr>
            <a:lstStyle/>
            <a:p>
              <a:pPr marL="0" marR="0" lvl="0" indent="0" algn="ctr" defTabSz="951028" eaLnBrk="1" fontAlgn="base" latinLnBrk="0" hangingPunct="1">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mj-lt"/>
              </a:endParaRPr>
            </a:p>
          </p:txBody>
        </p:sp>
        <p:sp>
          <p:nvSpPr>
            <p:cNvPr id="7" name="Rectangle 6"/>
            <p:cNvSpPr/>
            <p:nvPr/>
          </p:nvSpPr>
          <p:spPr>
            <a:xfrm>
              <a:off x="460686" y="2218263"/>
              <a:ext cx="1625766" cy="769441"/>
            </a:xfrm>
            <a:prstGeom prst="rect">
              <a:avLst/>
            </a:prstGeom>
          </p:spPr>
          <p:txBody>
            <a:bodyPr wrap="none">
              <a:spAutoFit/>
            </a:bodyPr>
            <a:lstStyle/>
            <a:p>
              <a:pPr marL="0" marR="0" lvl="0" indent="0" algn="ctr" defTabSz="951028"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mj-lt"/>
                </a:rPr>
                <a:t>Agility</a:t>
              </a:r>
              <a:endParaRPr kumimoji="0" lang="en-US" sz="4400" b="0" i="0" u="none" strike="noStrike" kern="0" cap="none" spc="0" normalizeH="0" baseline="0" noProof="0" dirty="0">
                <a:ln>
                  <a:noFill/>
                </a:ln>
                <a:gradFill>
                  <a:gsLst>
                    <a:gs pos="0">
                      <a:srgbClr val="FFFFFF"/>
                    </a:gs>
                    <a:gs pos="100000">
                      <a:srgbClr val="FFFFFF"/>
                    </a:gs>
                  </a:gsLst>
                  <a:lin ang="5400000" scaled="0"/>
                </a:gradFill>
                <a:effectLst/>
                <a:uLnTx/>
                <a:uFillTx/>
                <a:latin typeface="+mj-lt"/>
              </a:endParaRPr>
            </a:p>
          </p:txBody>
        </p:sp>
        <p:sp>
          <p:nvSpPr>
            <p:cNvPr id="11" name="Freeform 58"/>
            <p:cNvSpPr>
              <a:spLocks noEditPoints="1"/>
            </p:cNvSpPr>
            <p:nvPr/>
          </p:nvSpPr>
          <p:spPr bwMode="black">
            <a:xfrm>
              <a:off x="2149580" y="3940754"/>
              <a:ext cx="1472563" cy="157831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64" name="Rectangle 63"/>
          <p:cNvSpPr/>
          <p:nvPr/>
        </p:nvSpPr>
        <p:spPr bwMode="auto">
          <a:xfrm>
            <a:off x="0" y="1211263"/>
            <a:ext cx="286153" cy="5783262"/>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smtClean="0">
              <a:ln>
                <a:noFill/>
              </a:ln>
              <a:gradFill>
                <a:gsLst>
                  <a:gs pos="1250">
                    <a:schemeClr val="bg1"/>
                  </a:gs>
                  <a:gs pos="10417">
                    <a:schemeClr val="bg1"/>
                  </a:gs>
                </a:gsLst>
                <a:lin ang="5400000" scaled="0"/>
              </a:gradFill>
              <a:effectLst/>
              <a:uLnTx/>
              <a:uFillTx/>
            </a:endParaRPr>
          </a:p>
        </p:txBody>
      </p:sp>
    </p:spTree>
    <p:extLst>
      <p:ext uri="{BB962C8B-B14F-4D97-AF65-F5344CB8AC3E}">
        <p14:creationId xmlns:p14="http://schemas.microsoft.com/office/powerpoint/2010/main" val="320234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accel="100000" fill="hold" nodeType="withEffect">
                                  <p:stCondLst>
                                    <p:cond delay="0"/>
                                  </p:stCondLst>
                                  <p:childTnLst>
                                    <p:anim calcmode="lin" valueType="num">
                                      <p:cBhvr additive="base">
                                        <p:cTn id="6" dur="750"/>
                                        <p:tgtEl>
                                          <p:spTgt spid="18"/>
                                        </p:tgtEl>
                                        <p:attrNameLst>
                                          <p:attrName>ppt_x</p:attrName>
                                        </p:attrNameLst>
                                      </p:cBhvr>
                                      <p:tavLst>
                                        <p:tav tm="0">
                                          <p:val>
                                            <p:strVal val="ppt_x"/>
                                          </p:val>
                                        </p:tav>
                                        <p:tav tm="100000">
                                          <p:val>
                                            <p:strVal val="1+ppt_w/2"/>
                                          </p:val>
                                        </p:tav>
                                      </p:tavLst>
                                    </p:anim>
                                    <p:anim calcmode="lin" valueType="num">
                                      <p:cBhvr additive="base">
                                        <p:cTn id="7" dur="750"/>
                                        <p:tgtEl>
                                          <p:spTgt spid="18"/>
                                        </p:tgtEl>
                                        <p:attrNameLst>
                                          <p:attrName>ppt_y</p:attrName>
                                        </p:attrNameLst>
                                      </p:cBhvr>
                                      <p:tavLst>
                                        <p:tav tm="0">
                                          <p:val>
                                            <p:strVal val="ppt_y"/>
                                          </p:val>
                                        </p:tav>
                                        <p:tav tm="100000">
                                          <p:val>
                                            <p:strVal val="ppt_y"/>
                                          </p:val>
                                        </p:tav>
                                      </p:tavLst>
                                    </p:anim>
                                    <p:set>
                                      <p:cBhvr>
                                        <p:cTn id="8" dur="1" fill="hold">
                                          <p:stCondLst>
                                            <p:cond delay="749"/>
                                          </p:stCondLst>
                                        </p:cTn>
                                        <p:tgtEl>
                                          <p:spTgt spid="18"/>
                                        </p:tgtEl>
                                        <p:attrNameLst>
                                          <p:attrName>style.visibility</p:attrName>
                                        </p:attrNameLst>
                                      </p:cBhvr>
                                      <p:to>
                                        <p:strVal val="hidden"/>
                                      </p:to>
                                    </p:set>
                                  </p:childTnLst>
                                </p:cTn>
                              </p:par>
                              <p:par>
                                <p:cTn id="9" presetID="1" presetClass="entr" presetSubtype="0" fill="hold" grpId="0" nodeType="withEffect">
                                  <p:stCondLst>
                                    <p:cond delay="80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80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800"/>
                                  </p:stCondLst>
                                  <p:childTnLst>
                                    <p:set>
                                      <p:cBhvr>
                                        <p:cTn id="14" dur="1" fill="hold">
                                          <p:stCondLst>
                                            <p:cond delay="0"/>
                                          </p:stCondLst>
                                        </p:cTn>
                                        <p:tgtEl>
                                          <p:spTgt spid="69"/>
                                        </p:tgtEl>
                                        <p:attrNameLst>
                                          <p:attrName>style.visibility</p:attrName>
                                        </p:attrNameLst>
                                      </p:cBhvr>
                                      <p:to>
                                        <p:strVal val="visible"/>
                                      </p:to>
                                    </p:set>
                                  </p:childTnLst>
                                </p:cTn>
                              </p:par>
                              <p:par>
                                <p:cTn id="15" presetID="2" presetClass="entr" presetSubtype="8" decel="100000" fill="hold" nodeType="withEffect">
                                  <p:stCondLst>
                                    <p:cond delay="80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600" fill="hold"/>
                                        <p:tgtEl>
                                          <p:spTgt spid="66"/>
                                        </p:tgtEl>
                                        <p:attrNameLst>
                                          <p:attrName>ppt_x</p:attrName>
                                        </p:attrNameLst>
                                      </p:cBhvr>
                                      <p:tavLst>
                                        <p:tav tm="0">
                                          <p:val>
                                            <p:strVal val="0-#ppt_w/2"/>
                                          </p:val>
                                        </p:tav>
                                        <p:tav tm="100000">
                                          <p:val>
                                            <p:strVal val="#ppt_x"/>
                                          </p:val>
                                        </p:tav>
                                      </p:tavLst>
                                    </p:anim>
                                    <p:anim calcmode="lin" valueType="num">
                                      <p:cBhvr additive="base">
                                        <p:cTn id="18" dur="600" fill="hold"/>
                                        <p:tgtEl>
                                          <p:spTgt spid="66"/>
                                        </p:tgtEl>
                                        <p:attrNameLst>
                                          <p:attrName>ppt_y</p:attrName>
                                        </p:attrNameLst>
                                      </p:cBhvr>
                                      <p:tavLst>
                                        <p:tav tm="0">
                                          <p:val>
                                            <p:strVal val="#ppt_y"/>
                                          </p:val>
                                        </p:tav>
                                        <p:tav tm="100000">
                                          <p:val>
                                            <p:strVal val="#ppt_y"/>
                                          </p:val>
                                        </p:tav>
                                      </p:tavLst>
                                    </p:anim>
                                  </p:childTnLst>
                                </p:cTn>
                              </p:par>
                              <p:par>
                                <p:cTn id="19" presetID="2" presetClass="entr" presetSubtype="8" decel="100000" fill="hold" nodeType="withEffect">
                                  <p:stCondLst>
                                    <p:cond delay="1200"/>
                                  </p:stCondLst>
                                  <p:childTnLst>
                                    <p:set>
                                      <p:cBhvr>
                                        <p:cTn id="20" dur="1" fill="hold">
                                          <p:stCondLst>
                                            <p:cond delay="0"/>
                                          </p:stCondLst>
                                        </p:cTn>
                                        <p:tgtEl>
                                          <p:spTgt spid="68"/>
                                        </p:tgtEl>
                                        <p:attrNameLst>
                                          <p:attrName>style.visibility</p:attrName>
                                        </p:attrNameLst>
                                      </p:cBhvr>
                                      <p:to>
                                        <p:strVal val="visible"/>
                                      </p:to>
                                    </p:set>
                                    <p:anim calcmode="lin" valueType="num">
                                      <p:cBhvr additive="base">
                                        <p:cTn id="21" dur="700" fill="hold"/>
                                        <p:tgtEl>
                                          <p:spTgt spid="68"/>
                                        </p:tgtEl>
                                        <p:attrNameLst>
                                          <p:attrName>ppt_x</p:attrName>
                                        </p:attrNameLst>
                                      </p:cBhvr>
                                      <p:tavLst>
                                        <p:tav tm="0">
                                          <p:val>
                                            <p:strVal val="0-#ppt_w/2"/>
                                          </p:val>
                                        </p:tav>
                                        <p:tav tm="100000">
                                          <p:val>
                                            <p:strVal val="#ppt_x"/>
                                          </p:val>
                                        </p:tav>
                                      </p:tavLst>
                                    </p:anim>
                                    <p:anim calcmode="lin" valueType="num">
                                      <p:cBhvr additive="base">
                                        <p:cTn id="22" dur="700" fill="hold"/>
                                        <p:tgtEl>
                                          <p:spTgt spid="68"/>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170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700" fill="hold"/>
                                        <p:tgtEl>
                                          <p:spTgt spid="71"/>
                                        </p:tgtEl>
                                        <p:attrNameLst>
                                          <p:attrName>ppt_x</p:attrName>
                                        </p:attrNameLst>
                                      </p:cBhvr>
                                      <p:tavLst>
                                        <p:tav tm="0">
                                          <p:val>
                                            <p:strVal val="0-#ppt_w/2"/>
                                          </p:val>
                                        </p:tav>
                                        <p:tav tm="100000">
                                          <p:val>
                                            <p:strVal val="#ppt_x"/>
                                          </p:val>
                                        </p:tav>
                                      </p:tavLst>
                                    </p:anim>
                                    <p:anim calcmode="lin" valueType="num">
                                      <p:cBhvr additive="base">
                                        <p:cTn id="26" dur="7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7" grpId="0" animBg="1"/>
      <p:bldP spid="6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1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640" y="1844558"/>
            <a:ext cx="10258637" cy="4845232"/>
          </a:xfrm>
          <a:prstGeom prst="rect">
            <a:avLst/>
          </a:prstGeom>
        </p:spPr>
      </p:pic>
      <p:pic>
        <p:nvPicPr>
          <p:cNvPr id="379"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3778" y="5304311"/>
            <a:ext cx="1743730" cy="1494626"/>
          </a:xfrm>
          <a:prstGeom prst="rect">
            <a:avLst/>
          </a:prstGeom>
          <a:effectLst>
            <a:outerShdw blurRad="50800" dist="38100" dir="8100000" algn="tr" rotWithShape="0">
              <a:prstClr val="black">
                <a:alpha val="40000"/>
              </a:prstClr>
            </a:outerShdw>
          </a:effectLst>
          <a:scene3d>
            <a:camera prst="orthographicFront"/>
            <a:lightRig rig="threePt" dir="t"/>
          </a:scene3d>
          <a:sp3d prstMaterial="matte"/>
        </p:spPr>
      </p:pic>
      <p:pic>
        <p:nvPicPr>
          <p:cNvPr id="380"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2906" y="5277369"/>
            <a:ext cx="1745673" cy="1496291"/>
          </a:xfrm>
          <a:prstGeom prst="rect">
            <a:avLst/>
          </a:prstGeom>
          <a:effectLst>
            <a:outerShdw blurRad="50800" dist="38100" dir="8100000" algn="tr" rotWithShape="0">
              <a:prstClr val="black">
                <a:alpha val="40000"/>
              </a:prstClr>
            </a:outerShdw>
          </a:effectLst>
          <a:scene3d>
            <a:camera prst="orthographicFront"/>
            <a:lightRig rig="threePt" dir="t"/>
          </a:scene3d>
          <a:sp3d prstMaterial="matte"/>
        </p:spPr>
      </p:pic>
      <p:cxnSp>
        <p:nvCxnSpPr>
          <p:cNvPr id="135" name="Straight Connector 134"/>
          <p:cNvCxnSpPr>
            <a:stCxn id="253" idx="6"/>
            <a:endCxn id="177" idx="1"/>
          </p:cNvCxnSpPr>
          <p:nvPr/>
        </p:nvCxnSpPr>
        <p:spPr>
          <a:xfrm>
            <a:off x="9944044" y="3444688"/>
            <a:ext cx="826859" cy="114908"/>
          </a:xfrm>
          <a:prstGeom prst="line">
            <a:avLst/>
          </a:prstGeom>
          <a:noFill/>
          <a:ln w="6350" cap="flat" cmpd="sng" algn="ctr">
            <a:solidFill>
              <a:srgbClr val="505050"/>
            </a:solidFill>
            <a:prstDash val="solid"/>
          </a:ln>
          <a:effectLst/>
        </p:spPr>
      </p:cxnSp>
      <p:sp>
        <p:nvSpPr>
          <p:cNvPr id="136" name="TextBox 9"/>
          <p:cNvSpPr txBox="1">
            <a:spLocks noChangeArrowheads="1"/>
          </p:cNvSpPr>
          <p:nvPr/>
        </p:nvSpPr>
        <p:spPr bwMode="auto">
          <a:xfrm>
            <a:off x="746131" y="1219749"/>
            <a:ext cx="10614649" cy="401533"/>
          </a:xfrm>
          <a:prstGeom prst="rect">
            <a:avLst/>
          </a:prstGeom>
          <a:noFill/>
          <a:ln w="9525">
            <a:noFill/>
            <a:miter lim="800000"/>
            <a:headEnd/>
            <a:tailEnd/>
          </a:ln>
        </p:spPr>
        <p:txBody>
          <a:bodyPr wrap="square" lIns="92845" tIns="46425" rIns="92845" bIns="46425">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rgbClr val="EFEFEF">
                    <a:lumMod val="50000"/>
                    <a:alpha val="99000"/>
                  </a:srgbClr>
                </a:solidFill>
                <a:effectLst/>
                <a:uLnTx/>
                <a:uFillTx/>
                <a:latin typeface="Segoe UI Light"/>
              </a:rPr>
              <a:t>North America      |      Brazil      |      Europe      |      Asia Pacific      |      Japan      |      Australia</a:t>
            </a:r>
            <a:endParaRPr kumimoji="0" lang="en-US" sz="2000" b="0" i="0" u="none" strike="noStrike" kern="0" cap="none" spc="0" normalizeH="0" baseline="0" noProof="0" dirty="0">
              <a:ln>
                <a:noFill/>
              </a:ln>
              <a:solidFill>
                <a:srgbClr val="EFEFEF">
                  <a:lumMod val="50000"/>
                  <a:alpha val="99000"/>
                </a:srgbClr>
              </a:solidFill>
              <a:effectLst/>
              <a:uLnTx/>
              <a:uFillTx/>
              <a:latin typeface="Segoe UI Light"/>
            </a:endParaRPr>
          </a:p>
        </p:txBody>
      </p:sp>
      <p:cxnSp>
        <p:nvCxnSpPr>
          <p:cNvPr id="138" name="Straight Connector 137"/>
          <p:cNvCxnSpPr>
            <a:stCxn id="241" idx="39"/>
            <a:endCxn id="162" idx="1"/>
          </p:cNvCxnSpPr>
          <p:nvPr/>
        </p:nvCxnSpPr>
        <p:spPr>
          <a:xfrm flipV="1">
            <a:off x="6051924" y="2784323"/>
            <a:ext cx="525046" cy="36169"/>
          </a:xfrm>
          <a:prstGeom prst="line">
            <a:avLst/>
          </a:prstGeom>
          <a:noFill/>
          <a:ln w="6350" cap="flat" cmpd="sng" algn="ctr">
            <a:solidFill>
              <a:srgbClr val="505050"/>
            </a:solidFill>
            <a:prstDash val="solid"/>
          </a:ln>
          <a:effectLst/>
        </p:spPr>
      </p:cxnSp>
      <p:sp>
        <p:nvSpPr>
          <p:cNvPr id="140" name="TextBox 13"/>
          <p:cNvSpPr txBox="1">
            <a:spLocks noChangeArrowheads="1"/>
          </p:cNvSpPr>
          <p:nvPr/>
        </p:nvSpPr>
        <p:spPr bwMode="auto">
          <a:xfrm>
            <a:off x="1959559" y="2337122"/>
            <a:ext cx="1266871"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North Central US</a:t>
            </a:r>
          </a:p>
        </p:txBody>
      </p:sp>
      <p:sp>
        <p:nvSpPr>
          <p:cNvPr id="141" name="TextBox 13"/>
          <p:cNvSpPr txBox="1">
            <a:spLocks noChangeArrowheads="1"/>
          </p:cNvSpPr>
          <p:nvPr/>
        </p:nvSpPr>
        <p:spPr bwMode="auto">
          <a:xfrm>
            <a:off x="9742340" y="4317651"/>
            <a:ext cx="1124187"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Southeast Asia</a:t>
            </a:r>
          </a:p>
        </p:txBody>
      </p:sp>
      <p:cxnSp>
        <p:nvCxnSpPr>
          <p:cNvPr id="142" name="Straight Connector 141"/>
          <p:cNvCxnSpPr>
            <a:stCxn id="267" idx="6"/>
            <a:endCxn id="141" idx="1"/>
          </p:cNvCxnSpPr>
          <p:nvPr/>
        </p:nvCxnSpPr>
        <p:spPr>
          <a:xfrm flipV="1">
            <a:off x="9260200" y="4450868"/>
            <a:ext cx="482140" cy="22455"/>
          </a:xfrm>
          <a:prstGeom prst="line">
            <a:avLst/>
          </a:prstGeom>
          <a:noFill/>
          <a:ln w="6350" cap="flat" cmpd="sng" algn="ctr">
            <a:solidFill>
              <a:srgbClr val="505050"/>
            </a:solidFill>
            <a:prstDash val="solid"/>
          </a:ln>
          <a:effectLst/>
        </p:spPr>
      </p:cxnSp>
      <p:sp>
        <p:nvSpPr>
          <p:cNvPr id="153" name="TextBox 13"/>
          <p:cNvSpPr txBox="1">
            <a:spLocks noChangeArrowheads="1"/>
          </p:cNvSpPr>
          <p:nvPr/>
        </p:nvSpPr>
        <p:spPr bwMode="auto">
          <a:xfrm>
            <a:off x="9803418" y="3865559"/>
            <a:ext cx="855211"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East Asia</a:t>
            </a:r>
          </a:p>
        </p:txBody>
      </p:sp>
      <p:cxnSp>
        <p:nvCxnSpPr>
          <p:cNvPr id="154" name="Straight Connector 153"/>
          <p:cNvCxnSpPr>
            <a:stCxn id="243" idx="3"/>
            <a:endCxn id="153" idx="1"/>
          </p:cNvCxnSpPr>
          <p:nvPr/>
        </p:nvCxnSpPr>
        <p:spPr>
          <a:xfrm>
            <a:off x="9342799" y="3976203"/>
            <a:ext cx="460619" cy="22573"/>
          </a:xfrm>
          <a:prstGeom prst="line">
            <a:avLst/>
          </a:prstGeom>
          <a:noFill/>
          <a:ln w="6350" cap="flat" cmpd="sng" algn="ctr">
            <a:solidFill>
              <a:srgbClr val="505050"/>
            </a:solidFill>
            <a:prstDash val="solid"/>
          </a:ln>
          <a:effectLst/>
        </p:spPr>
      </p:cxnSp>
      <p:sp>
        <p:nvSpPr>
          <p:cNvPr id="155" name="Isosceles Triangle 154"/>
          <p:cNvSpPr/>
          <p:nvPr/>
        </p:nvSpPr>
        <p:spPr bwMode="auto">
          <a:xfrm>
            <a:off x="1982198" y="3152950"/>
            <a:ext cx="188834" cy="188882"/>
          </a:xfrm>
          <a:prstGeom prst="triangle">
            <a:avLst/>
          </a:prstGeom>
          <a:solidFill>
            <a:srgbClr val="FFFFFF"/>
          </a:solidFill>
          <a:ln>
            <a:noFill/>
            <a:headEnd type="none" w="med" len="med"/>
            <a:tailEnd type="none" w="med" len="med"/>
          </a:ln>
          <a:effectLst/>
          <a:scene3d>
            <a:camera prst="orthographicFront"/>
            <a:lightRig rig="threePt" dir="t"/>
          </a:scene3d>
          <a:sp3d prstMaterial="flat">
            <a:contourClr>
              <a:srgbClr val="7FBA00">
                <a:satMod val="300000"/>
              </a:srgbClr>
            </a:contourClr>
          </a:sp3d>
        </p:spPr>
        <p:txBody>
          <a:bodyPr vert="horz" wrap="square" lIns="464260" tIns="46425" rIns="92845" bIns="46425" numCol="1" rtlCol="0" anchor="ctr" anchorCtr="0" compatLnSpc="1">
            <a:prstTxWarp prst="textNoShape">
              <a:avLst/>
            </a:prstTxWarp>
          </a:bodyPr>
          <a:lstStyle/>
          <a:p>
            <a:pPr marL="0" marR="0" lvl="0" indent="0" defTabSz="1136334" eaLnBrk="1" fontAlgn="base" latinLnBrk="0" hangingPunct="1">
              <a:lnSpc>
                <a:spcPct val="80000"/>
              </a:lnSpc>
              <a:spcBef>
                <a:spcPct val="0"/>
              </a:spcBef>
              <a:spcAft>
                <a:spcPts val="612"/>
              </a:spcAft>
              <a:buClrTx/>
              <a:buSzTx/>
              <a:buFontTx/>
              <a:buNone/>
              <a:tabLst/>
              <a:defRPr/>
            </a:pPr>
            <a:endParaRPr kumimoji="0" lang="en-US" sz="2040" b="0" i="0" u="none" strike="noStrike" kern="0" cap="none" spc="-102" normalizeH="0" baseline="0" noProof="0" dirty="0">
              <a:ln>
                <a:solidFill>
                  <a:srgbClr val="FFFFFF">
                    <a:alpha val="0"/>
                  </a:srgbClr>
                </a:solidFill>
              </a:ln>
              <a:gradFill>
                <a:gsLst>
                  <a:gs pos="0">
                    <a:srgbClr val="505050"/>
                  </a:gs>
                  <a:gs pos="86000">
                    <a:srgbClr val="505050"/>
                  </a:gs>
                </a:gsLst>
                <a:lin ang="5400000" scaled="0"/>
              </a:gradFill>
              <a:effectLst/>
              <a:uLnTx/>
              <a:uFillTx/>
              <a:latin typeface="Segoe Semibold" pitchFamily="34" charset="0"/>
            </a:endParaRPr>
          </a:p>
        </p:txBody>
      </p:sp>
      <p:sp>
        <p:nvSpPr>
          <p:cNvPr id="156" name="Isosceles Triangle 155"/>
          <p:cNvSpPr/>
          <p:nvPr/>
        </p:nvSpPr>
        <p:spPr bwMode="auto">
          <a:xfrm>
            <a:off x="2002625" y="3373341"/>
            <a:ext cx="188834" cy="188882"/>
          </a:xfrm>
          <a:prstGeom prst="triangle">
            <a:avLst/>
          </a:prstGeom>
          <a:solidFill>
            <a:srgbClr val="FFFFFF"/>
          </a:solidFill>
          <a:ln>
            <a:noFill/>
            <a:headEnd type="none" w="med" len="med"/>
            <a:tailEnd type="none" w="med" len="med"/>
          </a:ln>
          <a:effectLst/>
          <a:scene3d>
            <a:camera prst="orthographicFront"/>
            <a:lightRig rig="threePt" dir="t"/>
          </a:scene3d>
          <a:sp3d prstMaterial="flat">
            <a:contourClr>
              <a:srgbClr val="7FBA00">
                <a:satMod val="300000"/>
              </a:srgbClr>
            </a:contourClr>
          </a:sp3d>
        </p:spPr>
        <p:txBody>
          <a:bodyPr vert="horz" wrap="square" lIns="464260" tIns="46425" rIns="92845" bIns="46425" numCol="1" rtlCol="0" anchor="ctr" anchorCtr="0" compatLnSpc="1">
            <a:prstTxWarp prst="textNoShape">
              <a:avLst/>
            </a:prstTxWarp>
          </a:bodyPr>
          <a:lstStyle/>
          <a:p>
            <a:pPr marL="0" marR="0" lvl="0" indent="0" defTabSz="1136334" eaLnBrk="1" fontAlgn="base" latinLnBrk="0" hangingPunct="1">
              <a:lnSpc>
                <a:spcPct val="80000"/>
              </a:lnSpc>
              <a:spcBef>
                <a:spcPct val="0"/>
              </a:spcBef>
              <a:spcAft>
                <a:spcPts val="612"/>
              </a:spcAft>
              <a:buClrTx/>
              <a:buSzTx/>
              <a:buFontTx/>
              <a:buNone/>
              <a:tabLst/>
              <a:defRPr/>
            </a:pPr>
            <a:endParaRPr kumimoji="0" lang="en-US" sz="2040" b="0" i="0" u="none" strike="noStrike" kern="0" cap="none" spc="-102" normalizeH="0" baseline="0" noProof="0" dirty="0">
              <a:ln>
                <a:solidFill>
                  <a:srgbClr val="FFFFFF">
                    <a:alpha val="0"/>
                  </a:srgbClr>
                </a:solidFill>
              </a:ln>
              <a:gradFill>
                <a:gsLst>
                  <a:gs pos="0">
                    <a:srgbClr val="505050"/>
                  </a:gs>
                  <a:gs pos="86000">
                    <a:srgbClr val="505050"/>
                  </a:gs>
                </a:gsLst>
                <a:lin ang="5400000" scaled="0"/>
              </a:gradFill>
              <a:effectLst/>
              <a:uLnTx/>
              <a:uFillTx/>
              <a:latin typeface="Segoe Semibold" pitchFamily="34" charset="0"/>
            </a:endParaRPr>
          </a:p>
        </p:txBody>
      </p:sp>
      <p:sp>
        <p:nvSpPr>
          <p:cNvPr id="159" name="TextBox 13"/>
          <p:cNvSpPr txBox="1">
            <a:spLocks noChangeArrowheads="1"/>
          </p:cNvSpPr>
          <p:nvPr/>
        </p:nvSpPr>
        <p:spPr bwMode="auto">
          <a:xfrm>
            <a:off x="6062596" y="2104988"/>
            <a:ext cx="1149091"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North Europe</a:t>
            </a:r>
          </a:p>
        </p:txBody>
      </p:sp>
      <p:cxnSp>
        <p:nvCxnSpPr>
          <p:cNvPr id="161" name="Straight Connector 160"/>
          <p:cNvCxnSpPr>
            <a:stCxn id="238" idx="19"/>
            <a:endCxn id="159" idx="1"/>
          </p:cNvCxnSpPr>
          <p:nvPr/>
        </p:nvCxnSpPr>
        <p:spPr>
          <a:xfrm flipV="1">
            <a:off x="5648539" y="2238204"/>
            <a:ext cx="414057" cy="464558"/>
          </a:xfrm>
          <a:prstGeom prst="line">
            <a:avLst/>
          </a:prstGeom>
          <a:noFill/>
          <a:ln w="6350" cap="flat" cmpd="sng" algn="ctr">
            <a:solidFill>
              <a:srgbClr val="505050"/>
            </a:solidFill>
            <a:prstDash val="solid"/>
          </a:ln>
          <a:effectLst/>
        </p:spPr>
      </p:cxnSp>
      <p:sp>
        <p:nvSpPr>
          <p:cNvPr id="162" name="TextBox 13"/>
          <p:cNvSpPr txBox="1">
            <a:spLocks noChangeArrowheads="1"/>
          </p:cNvSpPr>
          <p:nvPr/>
        </p:nvSpPr>
        <p:spPr bwMode="auto">
          <a:xfrm>
            <a:off x="6576971" y="2651106"/>
            <a:ext cx="986841"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West Europe</a:t>
            </a:r>
          </a:p>
        </p:txBody>
      </p:sp>
      <p:cxnSp>
        <p:nvCxnSpPr>
          <p:cNvPr id="163" name="Straight Connector 162"/>
          <p:cNvCxnSpPr>
            <a:stCxn id="140" idx="2"/>
          </p:cNvCxnSpPr>
          <p:nvPr/>
        </p:nvCxnSpPr>
        <p:spPr>
          <a:xfrm>
            <a:off x="2592994" y="2603554"/>
            <a:ext cx="316110" cy="643986"/>
          </a:xfrm>
          <a:prstGeom prst="line">
            <a:avLst/>
          </a:prstGeom>
          <a:noFill/>
          <a:ln w="6350" cap="flat" cmpd="sng" algn="ctr">
            <a:solidFill>
              <a:srgbClr val="505050"/>
            </a:solidFill>
            <a:prstDash val="solid"/>
          </a:ln>
          <a:effectLst/>
        </p:spPr>
      </p:cxnSp>
      <p:sp>
        <p:nvSpPr>
          <p:cNvPr id="169" name="TextBox 13"/>
          <p:cNvSpPr txBox="1">
            <a:spLocks noChangeArrowheads="1"/>
          </p:cNvSpPr>
          <p:nvPr/>
        </p:nvSpPr>
        <p:spPr bwMode="auto">
          <a:xfrm>
            <a:off x="563401" y="2660360"/>
            <a:ext cx="832085"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West US</a:t>
            </a:r>
          </a:p>
        </p:txBody>
      </p:sp>
      <p:cxnSp>
        <p:nvCxnSpPr>
          <p:cNvPr id="170" name="Straight Connector 169"/>
          <p:cNvCxnSpPr>
            <a:stCxn id="169" idx="2"/>
          </p:cNvCxnSpPr>
          <p:nvPr/>
        </p:nvCxnSpPr>
        <p:spPr>
          <a:xfrm>
            <a:off x="979444" y="2926792"/>
            <a:ext cx="1083861" cy="418754"/>
          </a:xfrm>
          <a:prstGeom prst="line">
            <a:avLst/>
          </a:prstGeom>
          <a:noFill/>
          <a:ln w="9525" cap="flat" cmpd="sng" algn="ctr">
            <a:solidFill>
              <a:srgbClr val="505050"/>
            </a:solidFill>
            <a:prstDash val="solid"/>
          </a:ln>
          <a:effectLst/>
        </p:spPr>
      </p:cxnSp>
      <p:sp>
        <p:nvSpPr>
          <p:cNvPr id="171" name="Isosceles Triangle 170"/>
          <p:cNvSpPr/>
          <p:nvPr/>
        </p:nvSpPr>
        <p:spPr bwMode="auto">
          <a:xfrm>
            <a:off x="5692223" y="2673639"/>
            <a:ext cx="188834" cy="188882"/>
          </a:xfrm>
          <a:prstGeom prst="triangle">
            <a:avLst/>
          </a:prstGeom>
          <a:solidFill>
            <a:srgbClr val="FFFFFF"/>
          </a:solidFill>
          <a:ln>
            <a:noFill/>
            <a:headEnd type="none" w="med" len="med"/>
            <a:tailEnd type="none" w="med" len="med"/>
          </a:ln>
          <a:effectLst/>
          <a:scene3d>
            <a:camera prst="orthographicFront"/>
            <a:lightRig rig="threePt" dir="t"/>
          </a:scene3d>
          <a:sp3d prstMaterial="flat">
            <a:contourClr>
              <a:srgbClr val="7FBA00">
                <a:satMod val="300000"/>
              </a:srgbClr>
            </a:contourClr>
          </a:sp3d>
        </p:spPr>
        <p:txBody>
          <a:bodyPr vert="horz" wrap="square" lIns="464260" tIns="46425" rIns="92845" bIns="46425" numCol="1" rtlCol="0" anchor="ctr" anchorCtr="0" compatLnSpc="1">
            <a:prstTxWarp prst="textNoShape">
              <a:avLst/>
            </a:prstTxWarp>
          </a:bodyPr>
          <a:lstStyle/>
          <a:p>
            <a:pPr marL="0" marR="0" lvl="0" indent="0" defTabSz="1136334" eaLnBrk="1" fontAlgn="base" latinLnBrk="0" hangingPunct="1">
              <a:lnSpc>
                <a:spcPct val="80000"/>
              </a:lnSpc>
              <a:spcBef>
                <a:spcPct val="0"/>
              </a:spcBef>
              <a:spcAft>
                <a:spcPts val="612"/>
              </a:spcAft>
              <a:buClrTx/>
              <a:buSzTx/>
              <a:buFontTx/>
              <a:buNone/>
              <a:tabLst/>
              <a:defRPr/>
            </a:pPr>
            <a:endParaRPr kumimoji="0" lang="en-US" sz="2040" b="0" i="0" u="none" strike="noStrike" kern="0" cap="none" spc="-102" normalizeH="0" baseline="0" noProof="0" dirty="0">
              <a:ln>
                <a:solidFill>
                  <a:srgbClr val="FFFFFF">
                    <a:alpha val="0"/>
                  </a:srgbClr>
                </a:solidFill>
              </a:ln>
              <a:gradFill>
                <a:gsLst>
                  <a:gs pos="0">
                    <a:srgbClr val="505050"/>
                  </a:gs>
                  <a:gs pos="86000">
                    <a:srgbClr val="505050"/>
                  </a:gs>
                </a:gsLst>
                <a:lin ang="5400000" scaled="0"/>
              </a:gradFill>
              <a:effectLst/>
              <a:uLnTx/>
              <a:uFillTx/>
              <a:latin typeface="Segoe Semibold" pitchFamily="34" charset="0"/>
            </a:endParaRPr>
          </a:p>
        </p:txBody>
      </p:sp>
      <p:sp>
        <p:nvSpPr>
          <p:cNvPr id="172" name="TextBox 13"/>
          <p:cNvSpPr txBox="1">
            <a:spLocks noChangeArrowheads="1"/>
          </p:cNvSpPr>
          <p:nvPr/>
        </p:nvSpPr>
        <p:spPr bwMode="auto">
          <a:xfrm>
            <a:off x="10832443" y="2965345"/>
            <a:ext cx="851194"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rgbClr val="EFEFEF">
                    <a:alpha val="99000"/>
                  </a:srgb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East Japan</a:t>
            </a:r>
          </a:p>
        </p:txBody>
      </p:sp>
      <p:cxnSp>
        <p:nvCxnSpPr>
          <p:cNvPr id="174" name="Straight Connector 173"/>
          <p:cNvCxnSpPr>
            <a:stCxn id="247" idx="3"/>
            <a:endCxn id="172" idx="1"/>
          </p:cNvCxnSpPr>
          <p:nvPr/>
        </p:nvCxnSpPr>
        <p:spPr>
          <a:xfrm flipV="1">
            <a:off x="9986289" y="3098562"/>
            <a:ext cx="846154" cy="229090"/>
          </a:xfrm>
          <a:prstGeom prst="line">
            <a:avLst/>
          </a:prstGeom>
          <a:noFill/>
          <a:ln w="6350" cap="flat" cmpd="sng" algn="ctr">
            <a:solidFill>
              <a:srgbClr val="505050"/>
            </a:solidFill>
            <a:prstDash val="solid"/>
          </a:ln>
          <a:effectLst/>
        </p:spPr>
      </p:cxnSp>
      <p:sp>
        <p:nvSpPr>
          <p:cNvPr id="175" name="TextBox 13"/>
          <p:cNvSpPr txBox="1">
            <a:spLocks noChangeArrowheads="1"/>
          </p:cNvSpPr>
          <p:nvPr/>
        </p:nvSpPr>
        <p:spPr bwMode="auto">
          <a:xfrm>
            <a:off x="10760247" y="5924225"/>
            <a:ext cx="1398637"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FFFFFF">
                    <a:alpha val="99000"/>
                  </a:srgbClr>
                </a:solidFill>
                <a:effectLst/>
                <a:uLnTx/>
                <a:uFillTx/>
              </a:rPr>
              <a:t>Southeast Australia</a:t>
            </a:r>
          </a:p>
        </p:txBody>
      </p:sp>
      <p:cxnSp>
        <p:nvCxnSpPr>
          <p:cNvPr id="176" name="Straight Connector 175"/>
          <p:cNvCxnSpPr>
            <a:stCxn id="250" idx="3"/>
            <a:endCxn id="175" idx="1"/>
          </p:cNvCxnSpPr>
          <p:nvPr/>
        </p:nvCxnSpPr>
        <p:spPr>
          <a:xfrm>
            <a:off x="10375352" y="5959959"/>
            <a:ext cx="384894" cy="97482"/>
          </a:xfrm>
          <a:prstGeom prst="line">
            <a:avLst/>
          </a:prstGeom>
          <a:noFill/>
          <a:ln w="6350" cap="flat" cmpd="sng" algn="ctr">
            <a:solidFill>
              <a:srgbClr val="505050"/>
            </a:solidFill>
            <a:prstDash val="solid"/>
          </a:ln>
          <a:effectLst/>
        </p:spPr>
      </p:cxnSp>
      <p:sp>
        <p:nvSpPr>
          <p:cNvPr id="177" name="TextBox 13"/>
          <p:cNvSpPr txBox="1">
            <a:spLocks noChangeArrowheads="1"/>
          </p:cNvSpPr>
          <p:nvPr/>
        </p:nvSpPr>
        <p:spPr bwMode="auto">
          <a:xfrm>
            <a:off x="10770903" y="3426379"/>
            <a:ext cx="951123"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rgbClr val="EFEFEF">
                    <a:alpha val="99000"/>
                  </a:srgb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West Japan</a:t>
            </a:r>
          </a:p>
        </p:txBody>
      </p:sp>
      <p:sp>
        <p:nvSpPr>
          <p:cNvPr id="178" name="TextBox 13"/>
          <p:cNvSpPr txBox="1">
            <a:spLocks noChangeArrowheads="1"/>
          </p:cNvSpPr>
          <p:nvPr/>
        </p:nvSpPr>
        <p:spPr bwMode="auto">
          <a:xfrm>
            <a:off x="10989140" y="5235613"/>
            <a:ext cx="1134217"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FFFFFF">
                    <a:alpha val="99000"/>
                  </a:srgbClr>
                </a:solidFill>
                <a:effectLst/>
                <a:uLnTx/>
                <a:uFillTx/>
              </a:rPr>
              <a:t>East Australia</a:t>
            </a:r>
          </a:p>
        </p:txBody>
      </p:sp>
      <p:cxnSp>
        <p:nvCxnSpPr>
          <p:cNvPr id="182" name="Straight Connector 181"/>
          <p:cNvCxnSpPr>
            <a:stCxn id="256" idx="3"/>
            <a:endCxn id="178" idx="1"/>
          </p:cNvCxnSpPr>
          <p:nvPr/>
        </p:nvCxnSpPr>
        <p:spPr>
          <a:xfrm flipV="1">
            <a:off x="10553953" y="5368829"/>
            <a:ext cx="435187" cy="361032"/>
          </a:xfrm>
          <a:prstGeom prst="line">
            <a:avLst/>
          </a:prstGeom>
          <a:noFill/>
          <a:ln w="6350" cap="flat" cmpd="sng" algn="ctr">
            <a:solidFill>
              <a:srgbClr val="505050"/>
            </a:solidFill>
            <a:prstDash val="solid"/>
          </a:ln>
          <a:effectLst/>
        </p:spPr>
      </p:cxnSp>
      <p:sp>
        <p:nvSpPr>
          <p:cNvPr id="183" name="TextBox 13"/>
          <p:cNvSpPr txBox="1">
            <a:spLocks noChangeArrowheads="1"/>
          </p:cNvSpPr>
          <p:nvPr/>
        </p:nvSpPr>
        <p:spPr bwMode="auto">
          <a:xfrm>
            <a:off x="9706544" y="2426607"/>
            <a:ext cx="1048960" cy="439108"/>
          </a:xfrm>
          <a:prstGeom prst="rect">
            <a:avLst/>
          </a:prstGeom>
          <a:solidFill>
            <a:schemeClr val="bg2"/>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East China</a:t>
            </a:r>
          </a:p>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(via 21Vianet)</a:t>
            </a:r>
          </a:p>
        </p:txBody>
      </p:sp>
      <p:cxnSp>
        <p:nvCxnSpPr>
          <p:cNvPr id="184" name="Straight Connector 183"/>
          <p:cNvCxnSpPr>
            <a:stCxn id="259" idx="3"/>
            <a:endCxn id="183" idx="1"/>
          </p:cNvCxnSpPr>
          <p:nvPr/>
        </p:nvCxnSpPr>
        <p:spPr>
          <a:xfrm flipV="1">
            <a:off x="9442164" y="2646161"/>
            <a:ext cx="264380" cy="967386"/>
          </a:xfrm>
          <a:prstGeom prst="line">
            <a:avLst/>
          </a:prstGeom>
          <a:noFill/>
          <a:ln w="6350" cap="flat" cmpd="sng" algn="ctr">
            <a:solidFill>
              <a:srgbClr val="505050"/>
            </a:solidFill>
            <a:prstDash val="solid"/>
          </a:ln>
          <a:effectLst/>
        </p:spPr>
      </p:cxnSp>
      <p:sp>
        <p:nvSpPr>
          <p:cNvPr id="185" name="TextBox 13"/>
          <p:cNvSpPr txBox="1">
            <a:spLocks noChangeArrowheads="1"/>
          </p:cNvSpPr>
          <p:nvPr/>
        </p:nvSpPr>
        <p:spPr bwMode="auto">
          <a:xfrm>
            <a:off x="8133446" y="2357123"/>
            <a:ext cx="1326716" cy="439108"/>
          </a:xfrm>
          <a:prstGeom prst="rect">
            <a:avLst/>
          </a:prstGeom>
          <a:solidFill>
            <a:schemeClr val="bg2"/>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Northeast China</a:t>
            </a:r>
          </a:p>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(via 21Vianet)</a:t>
            </a:r>
          </a:p>
        </p:txBody>
      </p:sp>
      <p:cxnSp>
        <p:nvCxnSpPr>
          <p:cNvPr id="186" name="Straight Connector 185"/>
          <p:cNvCxnSpPr>
            <a:stCxn id="262" idx="28"/>
            <a:endCxn id="185" idx="2"/>
          </p:cNvCxnSpPr>
          <p:nvPr/>
        </p:nvCxnSpPr>
        <p:spPr>
          <a:xfrm flipH="1" flipV="1">
            <a:off x="8796804" y="2796231"/>
            <a:ext cx="439944" cy="336710"/>
          </a:xfrm>
          <a:prstGeom prst="line">
            <a:avLst/>
          </a:prstGeom>
          <a:noFill/>
          <a:ln w="6350" cap="flat" cmpd="sng" algn="ctr">
            <a:solidFill>
              <a:srgbClr val="505050"/>
            </a:solidFill>
            <a:prstDash val="solid"/>
          </a:ln>
          <a:effectLst/>
        </p:spPr>
      </p:cxnSp>
      <p:sp>
        <p:nvSpPr>
          <p:cNvPr id="187" name="TextBox 13"/>
          <p:cNvSpPr txBox="1">
            <a:spLocks noChangeArrowheads="1"/>
          </p:cNvSpPr>
          <p:nvPr/>
        </p:nvSpPr>
        <p:spPr bwMode="auto">
          <a:xfrm>
            <a:off x="2949457" y="5010936"/>
            <a:ext cx="940873"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FFFFFF">
                    <a:alpha val="99000"/>
                  </a:srgbClr>
                </a:solidFill>
                <a:effectLst/>
                <a:uLnTx/>
                <a:uFillTx/>
              </a:rPr>
              <a:t>Brazil South</a:t>
            </a:r>
          </a:p>
        </p:txBody>
      </p:sp>
      <p:cxnSp>
        <p:nvCxnSpPr>
          <p:cNvPr id="188" name="Straight Connector 85"/>
          <p:cNvCxnSpPr>
            <a:stCxn id="264" idx="2"/>
            <a:endCxn id="187" idx="3"/>
          </p:cNvCxnSpPr>
          <p:nvPr/>
        </p:nvCxnSpPr>
        <p:spPr>
          <a:xfrm flipH="1">
            <a:off x="3890330" y="4964741"/>
            <a:ext cx="366913" cy="179412"/>
          </a:xfrm>
          <a:prstGeom prst="line">
            <a:avLst/>
          </a:prstGeom>
          <a:noFill/>
          <a:ln w="6350" cap="flat" cmpd="sng" algn="ctr">
            <a:solidFill>
              <a:srgbClr val="505050"/>
            </a:solidFill>
            <a:prstDash val="solid"/>
          </a:ln>
          <a:effectLst/>
        </p:spPr>
      </p:cxnSp>
      <p:sp>
        <p:nvSpPr>
          <p:cNvPr id="191" name="TextBox 13"/>
          <p:cNvSpPr txBox="1">
            <a:spLocks noChangeArrowheads="1"/>
          </p:cNvSpPr>
          <p:nvPr/>
        </p:nvSpPr>
        <p:spPr bwMode="auto">
          <a:xfrm>
            <a:off x="1392585" y="3836321"/>
            <a:ext cx="1073891"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Central US</a:t>
            </a:r>
          </a:p>
        </p:txBody>
      </p:sp>
      <p:cxnSp>
        <p:nvCxnSpPr>
          <p:cNvPr id="192" name="Straight Connector 191"/>
          <p:cNvCxnSpPr>
            <a:stCxn id="383" idx="3"/>
            <a:endCxn id="191" idx="0"/>
          </p:cNvCxnSpPr>
          <p:nvPr/>
        </p:nvCxnSpPr>
        <p:spPr>
          <a:xfrm flipH="1">
            <a:off x="1929531" y="3335572"/>
            <a:ext cx="763535" cy="500749"/>
          </a:xfrm>
          <a:prstGeom prst="line">
            <a:avLst/>
          </a:prstGeom>
          <a:noFill/>
          <a:ln w="6350" cap="flat" cmpd="sng" algn="ctr">
            <a:solidFill>
              <a:srgbClr val="505050"/>
            </a:solidFill>
            <a:prstDash val="solid"/>
          </a:ln>
          <a:effectLst/>
        </p:spPr>
      </p:cxnSp>
      <p:grpSp>
        <p:nvGrpSpPr>
          <p:cNvPr id="227" name="Group 226"/>
          <p:cNvGrpSpPr/>
          <p:nvPr/>
        </p:nvGrpSpPr>
        <p:grpSpPr>
          <a:xfrm>
            <a:off x="2063305" y="3287674"/>
            <a:ext cx="196581" cy="196583"/>
            <a:chOff x="1581719" y="5197873"/>
            <a:chExt cx="349941" cy="349851"/>
          </a:xfrm>
        </p:grpSpPr>
        <p:sp>
          <p:nvSpPr>
            <p:cNvPr id="228" name="Oval 227"/>
            <p:cNvSpPr/>
            <p:nvPr/>
          </p:nvSpPr>
          <p:spPr bwMode="auto">
            <a:xfrm>
              <a:off x="1587267" y="5203376"/>
              <a:ext cx="338844" cy="338844"/>
            </a:xfrm>
            <a:prstGeom prst="ellipse">
              <a:avLst/>
            </a:prstGeom>
            <a:solidFill>
              <a:srgbClr val="FFFFFF"/>
            </a:solidFill>
            <a:ln>
              <a:solidFill>
                <a:srgbClr val="00188F"/>
              </a:solid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sp>
          <p:nvSpPr>
            <p:cNvPr id="229"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30" name="Group 229"/>
          <p:cNvGrpSpPr/>
          <p:nvPr/>
        </p:nvGrpSpPr>
        <p:grpSpPr>
          <a:xfrm>
            <a:off x="2669546" y="3439988"/>
            <a:ext cx="196581" cy="196583"/>
            <a:chOff x="1581719" y="5197873"/>
            <a:chExt cx="349941" cy="349851"/>
          </a:xfrm>
        </p:grpSpPr>
        <p:sp>
          <p:nvSpPr>
            <p:cNvPr id="231" name="Oval 230"/>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32"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33" name="Group 232"/>
          <p:cNvGrpSpPr/>
          <p:nvPr/>
        </p:nvGrpSpPr>
        <p:grpSpPr>
          <a:xfrm>
            <a:off x="3226430" y="3242057"/>
            <a:ext cx="196581" cy="196583"/>
            <a:chOff x="1581719" y="5197873"/>
            <a:chExt cx="349941" cy="349851"/>
          </a:xfrm>
        </p:grpSpPr>
        <p:sp>
          <p:nvSpPr>
            <p:cNvPr id="234" name="Oval 233"/>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35"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36" name="Group 235"/>
          <p:cNvGrpSpPr/>
          <p:nvPr/>
        </p:nvGrpSpPr>
        <p:grpSpPr>
          <a:xfrm>
            <a:off x="5495643" y="2673640"/>
            <a:ext cx="196581" cy="196583"/>
            <a:chOff x="1581719" y="5197873"/>
            <a:chExt cx="349941" cy="349851"/>
          </a:xfrm>
        </p:grpSpPr>
        <p:sp>
          <p:nvSpPr>
            <p:cNvPr id="237" name="Oval 23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38"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39" name="Group 238"/>
          <p:cNvGrpSpPr/>
          <p:nvPr/>
        </p:nvGrpSpPr>
        <p:grpSpPr>
          <a:xfrm>
            <a:off x="5867825" y="2701918"/>
            <a:ext cx="196581" cy="196583"/>
            <a:chOff x="1581719" y="5197873"/>
            <a:chExt cx="349941" cy="349851"/>
          </a:xfrm>
        </p:grpSpPr>
        <p:sp>
          <p:nvSpPr>
            <p:cNvPr id="240" name="Oval 239"/>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1"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42" name="Group 241"/>
          <p:cNvGrpSpPr/>
          <p:nvPr/>
        </p:nvGrpSpPr>
        <p:grpSpPr>
          <a:xfrm>
            <a:off x="9311806" y="3810596"/>
            <a:ext cx="196581" cy="196583"/>
            <a:chOff x="1581719" y="5197873"/>
            <a:chExt cx="349941" cy="349851"/>
          </a:xfrm>
        </p:grpSpPr>
        <p:sp>
          <p:nvSpPr>
            <p:cNvPr id="243" name="Oval 242"/>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4"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45" name="Group 244"/>
          <p:cNvGrpSpPr/>
          <p:nvPr/>
        </p:nvGrpSpPr>
        <p:grpSpPr>
          <a:xfrm>
            <a:off x="9857315" y="3199717"/>
            <a:ext cx="196581" cy="196583"/>
            <a:chOff x="1581719" y="5197873"/>
            <a:chExt cx="349941" cy="349851"/>
          </a:xfrm>
        </p:grpSpPr>
        <p:sp>
          <p:nvSpPr>
            <p:cNvPr id="246" name="Oval 245"/>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7"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48" name="Group 247"/>
          <p:cNvGrpSpPr/>
          <p:nvPr/>
        </p:nvGrpSpPr>
        <p:grpSpPr>
          <a:xfrm>
            <a:off x="10246379" y="5832025"/>
            <a:ext cx="196581" cy="196583"/>
            <a:chOff x="1581719" y="5197873"/>
            <a:chExt cx="349941" cy="349851"/>
          </a:xfrm>
        </p:grpSpPr>
        <p:sp>
          <p:nvSpPr>
            <p:cNvPr id="249" name="Oval 248"/>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0"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51" name="Group 250"/>
          <p:cNvGrpSpPr/>
          <p:nvPr/>
        </p:nvGrpSpPr>
        <p:grpSpPr>
          <a:xfrm>
            <a:off x="9785947" y="3352117"/>
            <a:ext cx="196581" cy="196583"/>
            <a:chOff x="1581719" y="5197873"/>
            <a:chExt cx="349941" cy="349851"/>
          </a:xfrm>
        </p:grpSpPr>
        <p:sp>
          <p:nvSpPr>
            <p:cNvPr id="252" name="Oval 251"/>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3"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54" name="Group 253"/>
          <p:cNvGrpSpPr/>
          <p:nvPr/>
        </p:nvGrpSpPr>
        <p:grpSpPr>
          <a:xfrm>
            <a:off x="10424979" y="5601927"/>
            <a:ext cx="196581" cy="196583"/>
            <a:chOff x="1581719" y="5197873"/>
            <a:chExt cx="349941" cy="349851"/>
          </a:xfrm>
        </p:grpSpPr>
        <p:sp>
          <p:nvSpPr>
            <p:cNvPr id="255" name="Oval 254"/>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6"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57" name="Group 256"/>
          <p:cNvGrpSpPr/>
          <p:nvPr/>
        </p:nvGrpSpPr>
        <p:grpSpPr>
          <a:xfrm>
            <a:off x="9313190" y="3485612"/>
            <a:ext cx="196581" cy="196583"/>
            <a:chOff x="1581719" y="5197873"/>
            <a:chExt cx="349941" cy="349851"/>
          </a:xfrm>
        </p:grpSpPr>
        <p:sp>
          <p:nvSpPr>
            <p:cNvPr id="258" name="Oval 257"/>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9"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60" name="Group 259"/>
          <p:cNvGrpSpPr/>
          <p:nvPr/>
        </p:nvGrpSpPr>
        <p:grpSpPr>
          <a:xfrm>
            <a:off x="9177462" y="3084055"/>
            <a:ext cx="196581" cy="196583"/>
            <a:chOff x="1581719" y="5197873"/>
            <a:chExt cx="349941" cy="349851"/>
          </a:xfrm>
        </p:grpSpPr>
        <p:sp>
          <p:nvSpPr>
            <p:cNvPr id="261" name="Oval 260"/>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2"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63" name="Group 146"/>
          <p:cNvGrpSpPr/>
          <p:nvPr/>
        </p:nvGrpSpPr>
        <p:grpSpPr>
          <a:xfrm>
            <a:off x="4254126" y="4866450"/>
            <a:ext cx="196581" cy="196583"/>
            <a:chOff x="1581719" y="5197873"/>
            <a:chExt cx="349941" cy="349851"/>
          </a:xfrm>
        </p:grpSpPr>
        <p:sp>
          <p:nvSpPr>
            <p:cNvPr id="264" name="Oval 147"/>
            <p:cNvSpPr/>
            <p:nvPr/>
          </p:nvSpPr>
          <p:spPr bwMode="auto">
            <a:xfrm>
              <a:off x="1587267" y="5203376"/>
              <a:ext cx="338844" cy="338844"/>
            </a:xfrm>
            <a:prstGeom prst="ellipse">
              <a:avLst/>
            </a:prstGeom>
            <a:solidFill>
              <a:srgbClr val="FFFFFF"/>
            </a:solidFill>
            <a:ln>
              <a:solidFill>
                <a:srgbClr val="00188F"/>
              </a:solid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sp>
          <p:nvSpPr>
            <p:cNvPr id="265"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66" name="Group 148"/>
          <p:cNvGrpSpPr/>
          <p:nvPr/>
        </p:nvGrpSpPr>
        <p:grpSpPr>
          <a:xfrm>
            <a:off x="9066736" y="4375032"/>
            <a:ext cx="196581" cy="196583"/>
            <a:chOff x="1581719" y="5197873"/>
            <a:chExt cx="349941" cy="349851"/>
          </a:xfrm>
        </p:grpSpPr>
        <p:sp>
          <p:nvSpPr>
            <p:cNvPr id="267" name="Oval 15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8"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69" name="Group 148"/>
          <p:cNvGrpSpPr/>
          <p:nvPr/>
        </p:nvGrpSpPr>
        <p:grpSpPr>
          <a:xfrm>
            <a:off x="2901357" y="3098971"/>
            <a:ext cx="196581" cy="196583"/>
            <a:chOff x="1581719" y="5197873"/>
            <a:chExt cx="349941" cy="349851"/>
          </a:xfrm>
        </p:grpSpPr>
        <p:sp>
          <p:nvSpPr>
            <p:cNvPr id="270" name="Oval 15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1"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272" name="Group 271"/>
          <p:cNvGrpSpPr/>
          <p:nvPr/>
        </p:nvGrpSpPr>
        <p:grpSpPr>
          <a:xfrm>
            <a:off x="3181157" y="3319730"/>
            <a:ext cx="196581" cy="196583"/>
            <a:chOff x="1581719" y="5197873"/>
            <a:chExt cx="349941" cy="349851"/>
          </a:xfrm>
        </p:grpSpPr>
        <p:sp>
          <p:nvSpPr>
            <p:cNvPr id="273" name="Oval 272"/>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1"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382" name="Group 146"/>
          <p:cNvGrpSpPr/>
          <p:nvPr/>
        </p:nvGrpSpPr>
        <p:grpSpPr>
          <a:xfrm>
            <a:off x="2662073" y="3169965"/>
            <a:ext cx="196581" cy="196583"/>
            <a:chOff x="1581719" y="5197873"/>
            <a:chExt cx="349941" cy="349851"/>
          </a:xfrm>
        </p:grpSpPr>
        <p:sp>
          <p:nvSpPr>
            <p:cNvPr id="383" name="Oval 147"/>
            <p:cNvSpPr/>
            <p:nvPr/>
          </p:nvSpPr>
          <p:spPr bwMode="auto">
            <a:xfrm>
              <a:off x="1587267" y="5203376"/>
              <a:ext cx="338844" cy="338844"/>
            </a:xfrm>
            <a:prstGeom prst="ellipse">
              <a:avLst/>
            </a:prstGeom>
            <a:solidFill>
              <a:srgbClr val="FFFFFF"/>
            </a:solidFill>
            <a:ln>
              <a:solidFill>
                <a:srgbClr val="00188F"/>
              </a:solid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sp>
          <p:nvSpPr>
            <p:cNvPr id="384"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385" name="Group 384"/>
          <p:cNvGrpSpPr/>
          <p:nvPr/>
        </p:nvGrpSpPr>
        <p:grpSpPr>
          <a:xfrm>
            <a:off x="509224" y="5305496"/>
            <a:ext cx="3293091" cy="1421014"/>
            <a:chOff x="126046" y="4951928"/>
            <a:chExt cx="3293091" cy="1421014"/>
          </a:xfrm>
        </p:grpSpPr>
        <p:sp>
          <p:nvSpPr>
            <p:cNvPr id="386" name="Rounded Rectangle 385"/>
            <p:cNvSpPr/>
            <p:nvPr/>
          </p:nvSpPr>
          <p:spPr bwMode="auto">
            <a:xfrm>
              <a:off x="616740" y="4951928"/>
              <a:ext cx="2802397" cy="1421014"/>
            </a:xfrm>
            <a:prstGeom prst="roundRect">
              <a:avLst>
                <a:gd name="adj" fmla="val 0"/>
              </a:avLst>
            </a:prstGeom>
            <a:no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123773" tIns="123773" rIns="123773" bIns="0" numCol="1" rtlCol="0" anchor="t" anchorCtr="0" compatLnSpc="1"/>
            <a:lstStyle/>
            <a:p>
              <a:pPr marL="0" marR="0" lvl="0" indent="0" defTabSz="928381" eaLnBrk="1" fontAlgn="base" latinLnBrk="0" hangingPunct="1">
                <a:lnSpc>
                  <a:spcPct val="100000"/>
                </a:lnSpc>
                <a:spcBef>
                  <a:spcPct val="0"/>
                </a:spcBef>
                <a:spcAft>
                  <a:spcPts val="900"/>
                </a:spcAft>
                <a:buClrTx/>
                <a:buSzTx/>
                <a:buFontTx/>
                <a:buNone/>
                <a:tabLst/>
                <a:defRPr/>
              </a:pPr>
              <a:endParaRPr kumimoji="0" lang="en-US" sz="1600" b="0" i="0" u="none" strike="noStrike" kern="0" cap="none" spc="0" normalizeH="0" baseline="0" noProof="0" dirty="0" smtClean="0">
                <a:ln>
                  <a:noFill/>
                </a:ln>
                <a:solidFill>
                  <a:srgbClr val="505050"/>
                </a:solidFill>
                <a:effectLst/>
                <a:uLnTx/>
                <a:uFillTx/>
                <a:latin typeface="Segoe UI Light"/>
              </a:endParaRPr>
            </a:p>
            <a:p>
              <a:pPr marL="0" marR="0" lvl="0" indent="0" defTabSz="928381" eaLnBrk="1" fontAlgn="base" latinLnBrk="0" hangingPunct="1">
                <a:lnSpc>
                  <a:spcPct val="100000"/>
                </a:lnSpc>
                <a:spcBef>
                  <a:spcPct val="0"/>
                </a:spcBef>
                <a:spcAft>
                  <a:spcPts val="300"/>
                </a:spcAft>
                <a:buClrTx/>
                <a:buSzTx/>
                <a:buFontTx/>
                <a:buNone/>
                <a:tabLst/>
                <a:defRPr/>
              </a:pPr>
              <a:r>
                <a:rPr kumimoji="0" lang="en-US" sz="1600" b="0" i="0" u="none" strike="noStrike" kern="0" cap="none" spc="0" normalizeH="0" baseline="0" noProof="0" dirty="0" smtClean="0">
                  <a:ln>
                    <a:noFill/>
                  </a:ln>
                  <a:solidFill>
                    <a:srgbClr val="505050"/>
                  </a:solidFill>
                  <a:effectLst/>
                  <a:uLnTx/>
                  <a:uFillTx/>
                  <a:latin typeface="Segoe UI Light"/>
                </a:rPr>
                <a:t>Available region</a:t>
              </a:r>
            </a:p>
            <a:p>
              <a:pPr marL="0" marR="0" lvl="0" indent="0" defTabSz="928381" eaLnBrk="1" fontAlgn="base" latinLnBrk="0" hangingPunct="1">
                <a:lnSpc>
                  <a:spcPct val="100000"/>
                </a:lnSpc>
                <a:spcBef>
                  <a:spcPct val="0"/>
                </a:spcBef>
                <a:spcAft>
                  <a:spcPts val="300"/>
                </a:spcAft>
                <a:buClrTx/>
                <a:buSzTx/>
                <a:buFontTx/>
                <a:buNone/>
                <a:tabLst/>
                <a:defRPr/>
              </a:pPr>
              <a:r>
                <a:rPr kumimoji="0" lang="en-US" sz="1600" b="0" i="0" u="none" strike="noStrike" kern="0" cap="none" spc="0" normalizeH="0" baseline="0" noProof="0" dirty="0" smtClean="0">
                  <a:ln>
                    <a:noFill/>
                  </a:ln>
                  <a:solidFill>
                    <a:srgbClr val="505050"/>
                  </a:solidFill>
                  <a:effectLst/>
                  <a:uLnTx/>
                  <a:uFillTx/>
                  <a:latin typeface="Segoe UI Light"/>
                </a:rPr>
                <a:t>Announced region</a:t>
              </a:r>
              <a:endParaRPr kumimoji="0" lang="en-US" sz="1600" b="0" i="0" u="none" strike="noStrike" kern="0" cap="none" spc="0" normalizeH="0" baseline="0" noProof="0" dirty="0">
                <a:ln>
                  <a:noFill/>
                </a:ln>
                <a:solidFill>
                  <a:srgbClr val="505050"/>
                </a:solidFill>
                <a:effectLst/>
                <a:uLnTx/>
                <a:uFillTx/>
                <a:latin typeface="Segoe UI Light"/>
              </a:endParaRPr>
            </a:p>
          </p:txBody>
        </p:sp>
        <p:sp>
          <p:nvSpPr>
            <p:cNvPr id="387" name="Rectangle 386"/>
            <p:cNvSpPr/>
            <p:nvPr/>
          </p:nvSpPr>
          <p:spPr bwMode="auto">
            <a:xfrm>
              <a:off x="414616" y="5435029"/>
              <a:ext cx="182880"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srgbClr val="EFEFEF">
                    <a:alpha val="99000"/>
                  </a:srgbClr>
                </a:solidFill>
                <a:effectLst/>
                <a:uLnTx/>
                <a:uFillTx/>
              </a:endParaRPr>
            </a:p>
          </p:txBody>
        </p:sp>
        <p:sp>
          <p:nvSpPr>
            <p:cNvPr id="388" name="Rectangle 387"/>
            <p:cNvSpPr/>
            <p:nvPr/>
          </p:nvSpPr>
          <p:spPr bwMode="auto">
            <a:xfrm>
              <a:off x="414616" y="5717461"/>
              <a:ext cx="182880" cy="266433"/>
            </a:xfrm>
            <a:prstGeom prst="rect">
              <a:avLst/>
            </a:prstGeom>
            <a:solidFill>
              <a:srgbClr val="00188F">
                <a:lumMod val="60000"/>
                <a:lumOff val="40000"/>
              </a:srgbClr>
            </a:solidFill>
            <a:ln w="6350">
              <a:solidFill>
                <a:srgbClr val="505050"/>
              </a:solidFill>
              <a:miter lim="800000"/>
              <a:headEnd/>
              <a:tailEnd/>
            </a:ln>
          </p:spPr>
          <p:txBody>
            <a:bodyPr wrap="square" lIns="92845" tIns="46425" rIns="92845" bIns="46425">
              <a:spAutoFit/>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srgbClr val="EFEFEF">
                    <a:alpha val="99000"/>
                  </a:srgbClr>
                </a:solidFill>
                <a:effectLst/>
                <a:uLnTx/>
                <a:uFillTx/>
              </a:endParaRPr>
            </a:p>
          </p:txBody>
        </p:sp>
        <p:sp>
          <p:nvSpPr>
            <p:cNvPr id="390" name="Freeform 62"/>
            <p:cNvSpPr>
              <a:spLocks noEditPoints="1"/>
            </p:cNvSpPr>
            <p:nvPr/>
          </p:nvSpPr>
          <p:spPr bwMode="black">
            <a:xfrm>
              <a:off x="126046" y="5484529"/>
              <a:ext cx="221367" cy="19496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sp>
          <p:nvSpPr>
            <p:cNvPr id="391" name="Freeform 62"/>
            <p:cNvSpPr>
              <a:spLocks noEditPoints="1"/>
            </p:cNvSpPr>
            <p:nvPr/>
          </p:nvSpPr>
          <p:spPr bwMode="black">
            <a:xfrm>
              <a:off x="126046" y="5753197"/>
              <a:ext cx="221367" cy="194960"/>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143" name="Group 142"/>
          <p:cNvGrpSpPr/>
          <p:nvPr/>
        </p:nvGrpSpPr>
        <p:grpSpPr>
          <a:xfrm>
            <a:off x="8065743" y="3926315"/>
            <a:ext cx="196581" cy="196583"/>
            <a:chOff x="1581719" y="5197873"/>
            <a:chExt cx="349941" cy="349851"/>
          </a:xfrm>
        </p:grpSpPr>
        <p:sp>
          <p:nvSpPr>
            <p:cNvPr id="144" name="Oval 143"/>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5"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146" name="Group 145"/>
          <p:cNvGrpSpPr/>
          <p:nvPr/>
        </p:nvGrpSpPr>
        <p:grpSpPr>
          <a:xfrm>
            <a:off x="8287083" y="3934173"/>
            <a:ext cx="196581" cy="196583"/>
            <a:chOff x="1581719" y="5197873"/>
            <a:chExt cx="349941" cy="349851"/>
          </a:xfrm>
        </p:grpSpPr>
        <p:sp>
          <p:nvSpPr>
            <p:cNvPr id="147" name="Oval 14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48"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cxnSp>
        <p:nvCxnSpPr>
          <p:cNvPr id="149" name="Straight Connector 148"/>
          <p:cNvCxnSpPr>
            <a:stCxn id="145" idx="20"/>
            <a:endCxn id="158" idx="3"/>
          </p:cNvCxnSpPr>
          <p:nvPr/>
        </p:nvCxnSpPr>
        <p:spPr>
          <a:xfrm flipH="1" flipV="1">
            <a:off x="7716736" y="3709584"/>
            <a:ext cx="461339" cy="228172"/>
          </a:xfrm>
          <a:prstGeom prst="line">
            <a:avLst/>
          </a:prstGeom>
          <a:noFill/>
          <a:ln w="6350" cap="flat" cmpd="sng" algn="ctr">
            <a:solidFill>
              <a:srgbClr val="505050"/>
            </a:solidFill>
            <a:prstDash val="solid"/>
          </a:ln>
          <a:effectLst/>
        </p:spPr>
      </p:cxnSp>
      <p:cxnSp>
        <p:nvCxnSpPr>
          <p:cNvPr id="150" name="Straight Connector 149"/>
          <p:cNvCxnSpPr>
            <a:stCxn id="157" idx="2"/>
            <a:endCxn id="147" idx="0"/>
          </p:cNvCxnSpPr>
          <p:nvPr/>
        </p:nvCxnSpPr>
        <p:spPr>
          <a:xfrm flipH="1">
            <a:off x="8385374" y="3716841"/>
            <a:ext cx="58070" cy="220424"/>
          </a:xfrm>
          <a:prstGeom prst="line">
            <a:avLst/>
          </a:prstGeom>
          <a:noFill/>
          <a:ln w="6350" cap="flat" cmpd="sng" algn="ctr">
            <a:solidFill>
              <a:srgbClr val="505050"/>
            </a:solidFill>
            <a:prstDash val="solid"/>
          </a:ln>
          <a:effectLst/>
        </p:spPr>
      </p:cxnSp>
      <p:sp>
        <p:nvSpPr>
          <p:cNvPr id="157" name="TextBox 13"/>
          <p:cNvSpPr txBox="1">
            <a:spLocks noChangeArrowheads="1"/>
          </p:cNvSpPr>
          <p:nvPr/>
        </p:nvSpPr>
        <p:spPr bwMode="auto">
          <a:xfrm>
            <a:off x="8032552" y="3450408"/>
            <a:ext cx="821784"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kern="0">
                <a:solidFill>
                  <a:srgbClr val="EFEFEF">
                    <a:alpha val="99000"/>
                  </a:srgbClr>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East India</a:t>
            </a:r>
          </a:p>
        </p:txBody>
      </p:sp>
      <p:sp>
        <p:nvSpPr>
          <p:cNvPr id="158" name="TextBox 13"/>
          <p:cNvSpPr txBox="1">
            <a:spLocks noChangeArrowheads="1"/>
          </p:cNvSpPr>
          <p:nvPr/>
        </p:nvSpPr>
        <p:spPr bwMode="auto">
          <a:xfrm>
            <a:off x="6852964" y="3576367"/>
            <a:ext cx="863772"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kern="0">
                <a:solidFill>
                  <a:srgbClr val="EFEFEF">
                    <a:alpha val="99000"/>
                  </a:srgbClr>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West India</a:t>
            </a:r>
          </a:p>
        </p:txBody>
      </p:sp>
      <p:sp>
        <p:nvSpPr>
          <p:cNvPr id="20" name="Title 19"/>
          <p:cNvSpPr>
            <a:spLocks noGrp="1"/>
          </p:cNvSpPr>
          <p:nvPr>
            <p:ph type="title"/>
          </p:nvPr>
        </p:nvSpPr>
        <p:spPr/>
        <p:txBody>
          <a:bodyPr/>
          <a:lstStyle/>
          <a:p>
            <a:r>
              <a:rPr lang="fr-FR" dirty="0" smtClean="0"/>
              <a:t>Microsoft Azure</a:t>
            </a:r>
            <a:endParaRPr lang="fr-FR" dirty="0"/>
          </a:p>
        </p:txBody>
      </p:sp>
      <p:sp>
        <p:nvSpPr>
          <p:cNvPr id="151" name="TextBox 13"/>
          <p:cNvSpPr txBox="1">
            <a:spLocks noChangeArrowheads="1"/>
          </p:cNvSpPr>
          <p:nvPr/>
        </p:nvSpPr>
        <p:spPr bwMode="auto">
          <a:xfrm>
            <a:off x="3735336" y="3128790"/>
            <a:ext cx="680610"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East US</a:t>
            </a:r>
          </a:p>
        </p:txBody>
      </p:sp>
      <p:cxnSp>
        <p:nvCxnSpPr>
          <p:cNvPr id="152" name="Straight Connector 151"/>
          <p:cNvCxnSpPr>
            <a:endCxn id="151" idx="1"/>
          </p:cNvCxnSpPr>
          <p:nvPr/>
        </p:nvCxnSpPr>
        <p:spPr>
          <a:xfrm flipV="1">
            <a:off x="3427011" y="3262007"/>
            <a:ext cx="308325" cy="58850"/>
          </a:xfrm>
          <a:prstGeom prst="line">
            <a:avLst/>
          </a:prstGeom>
          <a:noFill/>
          <a:ln w="6350" cap="flat" cmpd="sng" algn="ctr">
            <a:solidFill>
              <a:srgbClr val="505050"/>
            </a:solidFill>
            <a:prstDash val="solid"/>
          </a:ln>
          <a:effectLst/>
        </p:spPr>
      </p:cxnSp>
      <p:sp>
        <p:nvSpPr>
          <p:cNvPr id="160" name="TextBox 13"/>
          <p:cNvSpPr txBox="1">
            <a:spLocks noChangeArrowheads="1"/>
          </p:cNvSpPr>
          <p:nvPr/>
        </p:nvSpPr>
        <p:spPr bwMode="auto">
          <a:xfrm>
            <a:off x="3690704" y="3551819"/>
            <a:ext cx="858511"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East US 2</a:t>
            </a:r>
          </a:p>
        </p:txBody>
      </p:sp>
      <p:cxnSp>
        <p:nvCxnSpPr>
          <p:cNvPr id="166" name="Straight Connector 165"/>
          <p:cNvCxnSpPr>
            <a:stCxn id="273" idx="5"/>
            <a:endCxn id="160" idx="1"/>
          </p:cNvCxnSpPr>
          <p:nvPr/>
        </p:nvCxnSpPr>
        <p:spPr>
          <a:xfrm>
            <a:off x="3346745" y="3485337"/>
            <a:ext cx="343959" cy="199699"/>
          </a:xfrm>
          <a:prstGeom prst="line">
            <a:avLst/>
          </a:prstGeom>
          <a:noFill/>
          <a:ln w="6350" cap="flat" cmpd="sng" algn="ctr">
            <a:solidFill>
              <a:srgbClr val="505050"/>
            </a:solidFill>
            <a:prstDash val="solid"/>
          </a:ln>
          <a:effectLst/>
        </p:spPr>
      </p:cxnSp>
      <p:sp>
        <p:nvSpPr>
          <p:cNvPr id="167" name="TextBox 13"/>
          <p:cNvSpPr txBox="1">
            <a:spLocks noChangeArrowheads="1"/>
          </p:cNvSpPr>
          <p:nvPr/>
        </p:nvSpPr>
        <p:spPr bwMode="auto">
          <a:xfrm>
            <a:off x="3505492" y="2060870"/>
            <a:ext cx="796319" cy="266433"/>
          </a:xfrm>
          <a:prstGeom prst="rect">
            <a:avLst/>
          </a:prstGeom>
          <a:solidFill>
            <a:schemeClr val="accent1">
              <a:lumMod val="60000"/>
              <a:lumOff val="40000"/>
            </a:schemeClr>
          </a:solidFill>
          <a:ln w="6350">
            <a:solidFill>
              <a:srgbClr val="505050"/>
            </a:solidFill>
            <a:miter lim="800000"/>
            <a:headEnd/>
            <a:tailEnd/>
          </a:ln>
        </p:spPr>
        <p:txBody>
          <a:bodyPr wrap="square" lIns="92845" tIns="46425" rIns="92845" bIns="46425">
            <a:spAutoFit/>
          </a:bodyPr>
          <a:lstStyle>
            <a:defPPr>
              <a:defRPr lang="en-US"/>
            </a:defPPr>
            <a:lvl1pPr>
              <a:defRPr sz="1122" kern="0">
                <a:solidFill>
                  <a:srgbClr val="FFFFFF">
                    <a:alpha val="99000"/>
                  </a:srgbClr>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FFFFFF">
                    <a:alpha val="99000"/>
                  </a:srgbClr>
                </a:solidFill>
                <a:effectLst/>
                <a:uLnTx/>
                <a:uFillTx/>
              </a:rPr>
              <a:t>Canada 1</a:t>
            </a:r>
          </a:p>
        </p:txBody>
      </p:sp>
      <p:cxnSp>
        <p:nvCxnSpPr>
          <p:cNvPr id="173" name="Straight Connector 172"/>
          <p:cNvCxnSpPr>
            <a:stCxn id="167" idx="2"/>
            <a:endCxn id="180" idx="0"/>
          </p:cNvCxnSpPr>
          <p:nvPr/>
        </p:nvCxnSpPr>
        <p:spPr>
          <a:xfrm flipH="1">
            <a:off x="3461390" y="2327303"/>
            <a:ext cx="442262" cy="683220"/>
          </a:xfrm>
          <a:prstGeom prst="line">
            <a:avLst/>
          </a:prstGeom>
          <a:noFill/>
          <a:ln w="6350" cap="flat" cmpd="sng" algn="ctr">
            <a:solidFill>
              <a:srgbClr val="505050"/>
            </a:solidFill>
            <a:prstDash val="solid"/>
          </a:ln>
          <a:effectLst/>
        </p:spPr>
      </p:cxnSp>
      <p:grpSp>
        <p:nvGrpSpPr>
          <p:cNvPr id="179" name="Group 148"/>
          <p:cNvGrpSpPr/>
          <p:nvPr/>
        </p:nvGrpSpPr>
        <p:grpSpPr>
          <a:xfrm>
            <a:off x="3363099" y="3007431"/>
            <a:ext cx="196581" cy="196583"/>
            <a:chOff x="1581719" y="5197873"/>
            <a:chExt cx="349941" cy="349851"/>
          </a:xfrm>
        </p:grpSpPr>
        <p:sp>
          <p:nvSpPr>
            <p:cNvPr id="180" name="Oval 15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1"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sp>
        <p:nvSpPr>
          <p:cNvPr id="203" name="TextBox 13"/>
          <p:cNvSpPr txBox="1">
            <a:spLocks noChangeArrowheads="1"/>
          </p:cNvSpPr>
          <p:nvPr/>
        </p:nvSpPr>
        <p:spPr bwMode="auto">
          <a:xfrm>
            <a:off x="4279340" y="2545381"/>
            <a:ext cx="806209" cy="266433"/>
          </a:xfrm>
          <a:prstGeom prst="rect">
            <a:avLst/>
          </a:prstGeom>
          <a:solidFill>
            <a:schemeClr val="accent1">
              <a:lumMod val="60000"/>
              <a:lumOff val="40000"/>
            </a:schemeClr>
          </a:solidFill>
          <a:ln w="6350">
            <a:solidFill>
              <a:srgbClr val="505050"/>
            </a:solidFill>
            <a:miter lim="800000"/>
            <a:headEnd/>
            <a:tailEnd/>
          </a:ln>
        </p:spPr>
        <p:txBody>
          <a:bodyPr wrap="square" lIns="92845" tIns="46425" rIns="92845" bIns="46425">
            <a:spAutoFit/>
          </a:bodyPr>
          <a:lstStyle>
            <a:defPPr>
              <a:defRPr lang="en-US"/>
            </a:defPPr>
            <a:lvl1pPr>
              <a:defRPr sz="1122" kern="0">
                <a:solidFill>
                  <a:srgbClr val="FFFFFF">
                    <a:alpha val="99000"/>
                  </a:srgbClr>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FFFFFF">
                    <a:alpha val="99000"/>
                  </a:srgbClr>
                </a:solidFill>
                <a:effectLst/>
                <a:uLnTx/>
                <a:uFillTx/>
              </a:rPr>
              <a:t>Canada 2</a:t>
            </a:r>
          </a:p>
        </p:txBody>
      </p:sp>
      <p:cxnSp>
        <p:nvCxnSpPr>
          <p:cNvPr id="204" name="Straight Connector 203"/>
          <p:cNvCxnSpPr>
            <a:stCxn id="203" idx="1"/>
            <a:endCxn id="212" idx="0"/>
          </p:cNvCxnSpPr>
          <p:nvPr/>
        </p:nvCxnSpPr>
        <p:spPr>
          <a:xfrm flipH="1">
            <a:off x="3927574" y="2678598"/>
            <a:ext cx="351766" cy="278108"/>
          </a:xfrm>
          <a:prstGeom prst="line">
            <a:avLst/>
          </a:prstGeom>
          <a:noFill/>
          <a:ln w="6350" cap="flat" cmpd="sng" algn="ctr">
            <a:solidFill>
              <a:srgbClr val="505050"/>
            </a:solidFill>
            <a:prstDash val="solid"/>
          </a:ln>
          <a:effectLst/>
        </p:spPr>
      </p:cxnSp>
      <p:grpSp>
        <p:nvGrpSpPr>
          <p:cNvPr id="210" name="Group 148"/>
          <p:cNvGrpSpPr/>
          <p:nvPr/>
        </p:nvGrpSpPr>
        <p:grpSpPr>
          <a:xfrm>
            <a:off x="3730993" y="2858935"/>
            <a:ext cx="196581" cy="196583"/>
            <a:chOff x="1581719" y="5197873"/>
            <a:chExt cx="349941" cy="349851"/>
          </a:xfrm>
        </p:grpSpPr>
        <p:sp>
          <p:nvSpPr>
            <p:cNvPr id="211" name="Oval 15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2"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126" name="Group 125"/>
          <p:cNvGrpSpPr/>
          <p:nvPr/>
        </p:nvGrpSpPr>
        <p:grpSpPr>
          <a:xfrm>
            <a:off x="8164033" y="4143647"/>
            <a:ext cx="196581" cy="196583"/>
            <a:chOff x="1581719" y="5197873"/>
            <a:chExt cx="349941" cy="349851"/>
          </a:xfrm>
        </p:grpSpPr>
        <p:sp>
          <p:nvSpPr>
            <p:cNvPr id="127" name="Oval 126"/>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28"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cxnSp>
        <p:nvCxnSpPr>
          <p:cNvPr id="130" name="Straight Connector 129"/>
          <p:cNvCxnSpPr>
            <a:stCxn id="131" idx="0"/>
            <a:endCxn id="127" idx="4"/>
          </p:cNvCxnSpPr>
          <p:nvPr/>
        </p:nvCxnSpPr>
        <p:spPr>
          <a:xfrm flipV="1">
            <a:off x="8217472" y="4337137"/>
            <a:ext cx="44852" cy="145135"/>
          </a:xfrm>
          <a:prstGeom prst="line">
            <a:avLst/>
          </a:prstGeom>
          <a:noFill/>
          <a:ln w="6350" cap="flat" cmpd="sng" algn="ctr">
            <a:solidFill>
              <a:srgbClr val="505050"/>
            </a:solidFill>
            <a:prstDash val="solid"/>
          </a:ln>
          <a:effectLst/>
        </p:spPr>
      </p:cxnSp>
      <p:sp>
        <p:nvSpPr>
          <p:cNvPr id="131" name="TextBox 13"/>
          <p:cNvSpPr txBox="1">
            <a:spLocks noChangeArrowheads="1"/>
          </p:cNvSpPr>
          <p:nvPr/>
        </p:nvSpPr>
        <p:spPr bwMode="auto">
          <a:xfrm>
            <a:off x="7756193" y="4482272"/>
            <a:ext cx="922558"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kern="0">
                <a:solidFill>
                  <a:srgbClr val="EFEFEF">
                    <a:alpha val="99000"/>
                  </a:srgbClr>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a:ln>
                  <a:noFill/>
                </a:ln>
                <a:solidFill>
                  <a:srgbClr val="EFEFEF">
                    <a:alpha val="99000"/>
                  </a:srgbClr>
                </a:solidFill>
                <a:effectLst/>
                <a:uLnTx/>
                <a:uFillTx/>
              </a:rPr>
              <a:t>South India</a:t>
            </a:r>
          </a:p>
        </p:txBody>
      </p:sp>
      <p:sp>
        <p:nvSpPr>
          <p:cNvPr id="137" name="TextBox 13"/>
          <p:cNvSpPr txBox="1">
            <a:spLocks noChangeArrowheads="1"/>
          </p:cNvSpPr>
          <p:nvPr/>
        </p:nvSpPr>
        <p:spPr bwMode="auto">
          <a:xfrm>
            <a:off x="2850191" y="3958377"/>
            <a:ext cx="1268585" cy="266433"/>
          </a:xfrm>
          <a:prstGeom prst="rect">
            <a:avLst/>
          </a:prstGeom>
          <a:solidFill>
            <a:srgbClr val="7FBA00">
              <a:lumMod val="75000"/>
            </a:srgb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EFEFEF">
                    <a:alpha val="99000"/>
                  </a:srgbClr>
                </a:solidFill>
                <a:effectLst/>
                <a:uLnTx/>
                <a:uFillTx/>
              </a:rPr>
              <a:t>South Central US</a:t>
            </a:r>
            <a:endParaRPr kumimoji="0" lang="en-US" sz="1122" b="0" i="0" u="none" strike="noStrike" kern="0" cap="none" spc="0" normalizeH="0" baseline="0" noProof="0" dirty="0">
              <a:ln>
                <a:noFill/>
              </a:ln>
              <a:solidFill>
                <a:srgbClr val="EFEFEF">
                  <a:alpha val="99000"/>
                </a:srgbClr>
              </a:solidFill>
              <a:effectLst/>
              <a:uLnTx/>
              <a:uFillTx/>
            </a:endParaRPr>
          </a:p>
        </p:txBody>
      </p:sp>
      <p:cxnSp>
        <p:nvCxnSpPr>
          <p:cNvPr id="139" name="Straight Connector 138"/>
          <p:cNvCxnSpPr>
            <a:stCxn id="231" idx="4"/>
            <a:endCxn id="137" idx="0"/>
          </p:cNvCxnSpPr>
          <p:nvPr/>
        </p:nvCxnSpPr>
        <p:spPr>
          <a:xfrm>
            <a:off x="2767837" y="3633478"/>
            <a:ext cx="716647" cy="324899"/>
          </a:xfrm>
          <a:prstGeom prst="line">
            <a:avLst/>
          </a:prstGeom>
          <a:noFill/>
          <a:ln w="6350" cap="flat" cmpd="sng" algn="ctr">
            <a:solidFill>
              <a:srgbClr val="505050"/>
            </a:solidFill>
            <a:prstDash val="solid"/>
          </a:ln>
          <a:effectLst/>
        </p:spPr>
      </p:cxnSp>
      <p:grpSp>
        <p:nvGrpSpPr>
          <p:cNvPr id="129" name="Group 128"/>
          <p:cNvGrpSpPr/>
          <p:nvPr/>
        </p:nvGrpSpPr>
        <p:grpSpPr>
          <a:xfrm>
            <a:off x="5648043" y="2826040"/>
            <a:ext cx="196581" cy="196583"/>
            <a:chOff x="1581719" y="5197873"/>
            <a:chExt cx="349941" cy="349851"/>
          </a:xfrm>
        </p:grpSpPr>
        <p:sp>
          <p:nvSpPr>
            <p:cNvPr id="132" name="Oval 131"/>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3"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grpSp>
        <p:nvGrpSpPr>
          <p:cNvPr id="164" name="Group 163"/>
          <p:cNvGrpSpPr/>
          <p:nvPr/>
        </p:nvGrpSpPr>
        <p:grpSpPr>
          <a:xfrm>
            <a:off x="5988184" y="2855842"/>
            <a:ext cx="196581" cy="196583"/>
            <a:chOff x="1581719" y="5197873"/>
            <a:chExt cx="349941" cy="349851"/>
          </a:xfrm>
        </p:grpSpPr>
        <p:sp>
          <p:nvSpPr>
            <p:cNvPr id="165" name="Oval 164"/>
            <p:cNvSpPr/>
            <p:nvPr/>
          </p:nvSpPr>
          <p:spPr bwMode="auto">
            <a:xfrm>
              <a:off x="1587267" y="5203376"/>
              <a:ext cx="338844" cy="338844"/>
            </a:xfrm>
            <a:prstGeom prst="ellipse">
              <a:avLst/>
            </a:prstGeom>
            <a:solidFill>
              <a:srgbClr val="FFFFFF"/>
            </a:solidFill>
            <a:ln w="9525" cap="flat" cmpd="sng" algn="ctr">
              <a:solidFill>
                <a:srgbClr val="00188F"/>
              </a:solid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776067" eaLnBrk="1" fontAlgn="base" latinLnBrk="0" hangingPunct="1">
                <a:lnSpc>
                  <a:spcPct val="100000"/>
                </a:lnSpc>
                <a:spcBef>
                  <a:spcPct val="0"/>
                </a:spcBef>
                <a:spcAft>
                  <a:spcPct val="0"/>
                </a:spcAft>
                <a:buClrTx/>
                <a:buSzTx/>
                <a:buFontTx/>
                <a:buNone/>
                <a:tabLst/>
                <a:defRPr/>
              </a:pPr>
              <a:endParaRPr kumimoji="0" lang="en-US" sz="1836" b="0" i="0" u="none" strike="noStrike" kern="0" cap="none" spc="-42"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8" name="Freeform 62"/>
            <p:cNvSpPr>
              <a:spLocks noEditPoints="1"/>
            </p:cNvSpPr>
            <p:nvPr/>
          </p:nvSpPr>
          <p:spPr bwMode="black">
            <a:xfrm>
              <a:off x="1581719" y="5197873"/>
              <a:ext cx="349941" cy="349851"/>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7FBA00"/>
            </a:solidFill>
            <a:ln>
              <a:noFill/>
            </a:ln>
          </p:spPr>
          <p:txBody>
            <a:bodyPr vert="horz" wrap="square" lIns="83943" tIns="41972" rIns="83943" bIns="41972" numCol="1" anchor="t" anchorCtr="0" compatLnSpc="1">
              <a:prstTxWarp prst="textNoShape">
                <a:avLst/>
              </a:prstTxWarp>
            </a:bodyPr>
            <a:lstStyle/>
            <a:p>
              <a:pPr marL="0" marR="0" lvl="0" indent="0" defTabSz="932503" eaLnBrk="1" fontAlgn="auto" latinLnBrk="0" hangingPunct="1">
                <a:lnSpc>
                  <a:spcPct val="100000"/>
                </a:lnSpc>
                <a:spcBef>
                  <a:spcPts val="0"/>
                </a:spcBef>
                <a:spcAft>
                  <a:spcPts val="0"/>
                </a:spcAft>
                <a:buClrTx/>
                <a:buSzTx/>
                <a:buFontTx/>
                <a:buNone/>
                <a:tabLst/>
                <a:defRPr/>
              </a:pPr>
              <a:endParaRPr kumimoji="0" lang="en-US" sz="1326" b="0" i="0" u="none" strike="noStrike" kern="0" cap="none" spc="0" normalizeH="0" baseline="0" noProof="0" dirty="0">
                <a:ln>
                  <a:noFill/>
                </a:ln>
                <a:solidFill>
                  <a:srgbClr val="505050"/>
                </a:solidFill>
                <a:effectLst/>
                <a:uLnTx/>
                <a:uFillTx/>
              </a:endParaRPr>
            </a:p>
          </p:txBody>
        </p:sp>
      </p:grpSp>
      <p:sp>
        <p:nvSpPr>
          <p:cNvPr id="189" name="TextBox 13"/>
          <p:cNvSpPr txBox="1">
            <a:spLocks noChangeArrowheads="1"/>
          </p:cNvSpPr>
          <p:nvPr/>
        </p:nvSpPr>
        <p:spPr bwMode="auto">
          <a:xfrm>
            <a:off x="4898584" y="3186513"/>
            <a:ext cx="1149091"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EFEFEF">
                    <a:alpha val="99000"/>
                  </a:srgbClr>
                </a:solidFill>
                <a:effectLst/>
                <a:uLnTx/>
                <a:uFillTx/>
              </a:rPr>
              <a:t>UK</a:t>
            </a:r>
            <a:endParaRPr kumimoji="0" lang="en-US" sz="1122" b="0" i="0" u="none" strike="noStrike" kern="0" cap="none" spc="0" normalizeH="0" baseline="0" noProof="0" dirty="0">
              <a:ln>
                <a:noFill/>
              </a:ln>
              <a:solidFill>
                <a:srgbClr val="EFEFEF">
                  <a:alpha val="99000"/>
                </a:srgbClr>
              </a:solidFill>
              <a:effectLst/>
              <a:uLnTx/>
              <a:uFillTx/>
            </a:endParaRPr>
          </a:p>
        </p:txBody>
      </p:sp>
      <p:sp>
        <p:nvSpPr>
          <p:cNvPr id="190" name="TextBox 13"/>
          <p:cNvSpPr txBox="1">
            <a:spLocks noChangeArrowheads="1"/>
          </p:cNvSpPr>
          <p:nvPr/>
        </p:nvSpPr>
        <p:spPr bwMode="auto">
          <a:xfrm>
            <a:off x="6309859" y="3036139"/>
            <a:ext cx="986841" cy="266433"/>
          </a:xfrm>
          <a:prstGeom prst="rect">
            <a:avLst/>
          </a:prstGeom>
          <a:solidFill>
            <a:schemeClr val="accent2">
              <a:lumMod val="75000"/>
            </a:schemeClr>
          </a:solidFill>
          <a:ln w="6350">
            <a:solidFill>
              <a:srgbClr val="505050"/>
            </a:solidFill>
            <a:miter lim="800000"/>
            <a:headEnd/>
            <a:tailEnd/>
          </a:ln>
        </p:spPr>
        <p:txBody>
          <a:bodyPr wrap="square" lIns="92845" tIns="46425" rIns="92845" bIns="46425">
            <a:spAutoFit/>
          </a:bodyPr>
          <a:lstStyle>
            <a:defPPr>
              <a:defRPr lang="en-US"/>
            </a:defPPr>
            <a:lvl1pPr>
              <a:defRPr sz="1122">
                <a:solidFill>
                  <a:schemeClr val="bg1">
                    <a:alpha val="99000"/>
                  </a:schemeClr>
                </a:solidFill>
              </a:defRPr>
            </a:lvl1pPr>
          </a:lstStyle>
          <a:p>
            <a:pPr marL="0" marR="0" lvl="0" indent="0" defTabSz="932503" eaLnBrk="1" fontAlgn="auto" latinLnBrk="0" hangingPunct="1">
              <a:lnSpc>
                <a:spcPct val="100000"/>
              </a:lnSpc>
              <a:spcBef>
                <a:spcPts val="0"/>
              </a:spcBef>
              <a:spcAft>
                <a:spcPts val="0"/>
              </a:spcAft>
              <a:buClrTx/>
              <a:buSzTx/>
              <a:buFontTx/>
              <a:buNone/>
              <a:tabLst/>
              <a:defRPr/>
            </a:pPr>
            <a:r>
              <a:rPr lang="en-US" kern="0" dirty="0" smtClean="0">
                <a:solidFill>
                  <a:srgbClr val="EFEFEF">
                    <a:alpha val="99000"/>
                  </a:srgbClr>
                </a:solidFill>
              </a:rPr>
              <a:t>Germany</a:t>
            </a:r>
            <a:endParaRPr kumimoji="0" lang="en-US" sz="1122" b="0" i="0" u="none" strike="noStrike" kern="0" cap="none" spc="0" normalizeH="0" baseline="0" noProof="0" dirty="0">
              <a:ln>
                <a:noFill/>
              </a:ln>
              <a:solidFill>
                <a:srgbClr val="EFEFEF">
                  <a:alpha val="99000"/>
                </a:srgbClr>
              </a:solidFill>
              <a:effectLst/>
              <a:uLnTx/>
              <a:uFillTx/>
            </a:endParaRPr>
          </a:p>
        </p:txBody>
      </p:sp>
    </p:spTree>
    <p:extLst>
      <p:ext uri="{BB962C8B-B14F-4D97-AF65-F5344CB8AC3E}">
        <p14:creationId xmlns:p14="http://schemas.microsoft.com/office/powerpoint/2010/main" val="87227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500"/>
                                        <p:tgtEl>
                                          <p:spTgt spid="380"/>
                                        </p:tgtEl>
                                      </p:cBhvr>
                                    </p:animEffect>
                                  </p:childTnLst>
                                </p:cTn>
                              </p:par>
                              <p:par>
                                <p:cTn id="8" presetID="10" presetClass="entr" presetSubtype="0" fill="hold" nodeType="withEffect">
                                  <p:stCondLst>
                                    <p:cond delay="0"/>
                                  </p:stCondLst>
                                  <p:childTnLst>
                                    <p:set>
                                      <p:cBhvr>
                                        <p:cTn id="9" dur="1" fill="hold">
                                          <p:stCondLst>
                                            <p:cond delay="0"/>
                                          </p:stCondLst>
                                        </p:cTn>
                                        <p:tgtEl>
                                          <p:spTgt spid="379"/>
                                        </p:tgtEl>
                                        <p:attrNameLst>
                                          <p:attrName>style.visibility</p:attrName>
                                        </p:attrNameLst>
                                      </p:cBhvr>
                                      <p:to>
                                        <p:strVal val="visible"/>
                                      </p:to>
                                    </p:set>
                                    <p:animEffect transition="in" filter="fade">
                                      <p:cBhvr>
                                        <p:cTn id="10" dur="500"/>
                                        <p:tgtEl>
                                          <p:spTgt spid="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p:cNvSpPr>
          <p:nvPr/>
        </p:nvSpPr>
        <p:spPr>
          <a:xfrm>
            <a:off x="596502" y="72174"/>
            <a:ext cx="11204938" cy="842226"/>
          </a:xfrm>
          <a:prstGeom prst="rect">
            <a:avLst/>
          </a:prstGeom>
        </p:spPr>
        <p:txBody>
          <a:bodyPr vert="horz" wrap="square" lIns="143407" tIns="89629" rIns="143407" bIns="89629" rtlCol="0" anchor="t">
            <a:normAutofit fontScale="97500" lnSpcReduction="10000"/>
          </a:bodyPr>
          <a:lstStyle>
            <a:lvl1pPr algn="l" defTabSz="914274" rtl="0" eaLnBrk="1" latinLnBrk="0" hangingPunct="1">
              <a:lnSpc>
                <a:spcPct val="90000"/>
              </a:lnSpc>
              <a:spcBef>
                <a:spcPct val="0"/>
              </a:spcBef>
              <a:buNone/>
              <a:defRPr lang="en-US" sz="5300" b="0" kern="1200" cap="none" spc="-100" baseline="0">
                <a:ln w="3175">
                  <a:noFill/>
                </a:ln>
                <a:solidFill>
                  <a:srgbClr val="008272"/>
                </a:solidFill>
                <a:effectLst/>
                <a:latin typeface="Segoe UI Light" panose="020B0502040204020203" pitchFamily="34" charset="0"/>
                <a:ea typeface="+mn-ea"/>
                <a:cs typeface="Segoe UI Light" panose="020B0502040204020203" pitchFamily="34" charset="0"/>
              </a:defRPr>
            </a:lvl1pPr>
          </a:lstStyle>
          <a:p>
            <a:pPr marL="0" marR="0" lvl="0" indent="0" algn="l" defTabSz="914274" rtl="0" eaLnBrk="1" fontAlgn="auto" latinLnBrk="0" hangingPunct="1">
              <a:lnSpc>
                <a:spcPct val="90000"/>
              </a:lnSpc>
              <a:spcBef>
                <a:spcPct val="0"/>
              </a:spcBef>
              <a:spcAft>
                <a:spcPts val="0"/>
              </a:spcAft>
              <a:buClrTx/>
              <a:buSzTx/>
              <a:buFontTx/>
              <a:buNone/>
              <a:tabLst/>
              <a:defRPr/>
            </a:pPr>
            <a:r>
              <a:rPr kumimoji="0" lang="fr-FR" sz="5300" b="0" i="0" u="none" strike="noStrike" kern="1200" cap="none" spc="-100" normalizeH="0" baseline="0" noProof="0" dirty="0" smtClean="0">
                <a:ln w="3175">
                  <a:noFill/>
                </a:ln>
                <a:solidFill>
                  <a:schemeClr val="bg1"/>
                </a:solidFill>
                <a:effectLst/>
                <a:uLnTx/>
                <a:uFillTx/>
                <a:latin typeface="Segoe UI Light" panose="020B0502040204020203" pitchFamily="34" charset="0"/>
                <a:ea typeface="+mn-ea"/>
                <a:cs typeface="Segoe UI Light" panose="020B0502040204020203" pitchFamily="34" charset="0"/>
              </a:rPr>
              <a:t>Microsoft Azure Services</a:t>
            </a:r>
            <a:endParaRPr kumimoji="0" lang="fr-FR" sz="5300" b="0" i="0" u="none" strike="noStrike" kern="1200" cap="none" spc="-100" normalizeH="0" baseline="0" noProof="0" dirty="0">
              <a:ln w="3175">
                <a:noFill/>
              </a:ln>
              <a:solidFill>
                <a:schemeClr val="bg1"/>
              </a:solidFill>
              <a:effectLst/>
              <a:uLnTx/>
              <a:uFillTx/>
              <a:latin typeface="Segoe UI Light" panose="020B0502040204020203" pitchFamily="34" charset="0"/>
              <a:ea typeface="+mn-ea"/>
              <a:cs typeface="Segoe UI Light" panose="020B0502040204020203" pitchFamily="34" charset="0"/>
            </a:endParaRPr>
          </a:p>
        </p:txBody>
      </p:sp>
      <p:sp>
        <p:nvSpPr>
          <p:cNvPr id="108" name="TextBox 107"/>
          <p:cNvSpPr txBox="1"/>
          <p:nvPr/>
        </p:nvSpPr>
        <p:spPr>
          <a:xfrm rot="16200000">
            <a:off x="-225388" y="6025888"/>
            <a:ext cx="988604" cy="523220"/>
          </a:xfrm>
          <a:prstGeom prst="rect">
            <a:avLst/>
          </a:prstGeom>
          <a:noFill/>
        </p:spPr>
        <p:txBody>
          <a:bodyPr wrap="none" rtlCol="0">
            <a:spAutoFit/>
          </a:bodyPr>
          <a:lstStyle/>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cs typeface="Segoe UI" panose="020B0502040204020203" pitchFamily="34" charset="0"/>
              </a:rPr>
              <a:t>Data</a:t>
            </a:r>
          </a:p>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cs typeface="Segoe UI" panose="020B0502040204020203" pitchFamily="34" charset="0"/>
              </a:rPr>
              <a:t>&amp; Storage</a:t>
            </a:r>
            <a:endParaRPr kumimoji="0" lang="en-US" sz="1400"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09" name="TextBox 108"/>
          <p:cNvSpPr txBox="1"/>
          <p:nvPr/>
        </p:nvSpPr>
        <p:spPr>
          <a:xfrm rot="16200000">
            <a:off x="-180562" y="3516072"/>
            <a:ext cx="933269" cy="523220"/>
          </a:xfrm>
          <a:prstGeom prst="rect">
            <a:avLst/>
          </a:prstGeom>
          <a:noFill/>
        </p:spPr>
        <p:txBody>
          <a:bodyPr wrap="none" rtlCol="0">
            <a:spAutoFit/>
          </a:bodyPr>
          <a:lstStyle/>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cs typeface="Segoe UI" panose="020B0502040204020203" pitchFamily="34" charset="0"/>
              </a:rPr>
              <a:t>Web</a:t>
            </a:r>
          </a:p>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cs typeface="Segoe UI" panose="020B0502040204020203" pitchFamily="34" charset="0"/>
              </a:rPr>
              <a:t>&amp; Mobile</a:t>
            </a:r>
            <a:endParaRPr kumimoji="0" lang="en-US" sz="1400"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10" name="TextBox 109"/>
          <p:cNvSpPr txBox="1"/>
          <p:nvPr/>
        </p:nvSpPr>
        <p:spPr>
          <a:xfrm rot="16200000">
            <a:off x="-160427" y="4898283"/>
            <a:ext cx="915828" cy="307777"/>
          </a:xfrm>
          <a:prstGeom prst="rect">
            <a:avLst/>
          </a:prstGeom>
          <a:noFill/>
        </p:spPr>
        <p:txBody>
          <a:bodyPr wrap="none" rtlCol="0">
            <a:spAutoFit/>
          </a:bodyPr>
          <a:lstStyle/>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cs typeface="Segoe UI" panose="020B0502040204020203" pitchFamily="34" charset="0"/>
              </a:rPr>
              <a:t>Compute</a:t>
            </a:r>
            <a:endParaRPr kumimoji="0" lang="en-US" sz="1400"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11" name="Rectangle 110"/>
          <p:cNvSpPr/>
          <p:nvPr/>
        </p:nvSpPr>
        <p:spPr>
          <a:xfrm>
            <a:off x="3880319" y="5861431"/>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SQL Database</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12" name="Rectangle 111"/>
          <p:cNvSpPr/>
          <p:nvPr/>
        </p:nvSpPr>
        <p:spPr>
          <a:xfrm>
            <a:off x="602548" y="3346766"/>
            <a:ext cx="3850447" cy="898624"/>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App</a:t>
            </a:r>
          </a:p>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Service</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13" name="Rectangle 112"/>
          <p:cNvSpPr/>
          <p:nvPr/>
        </p:nvSpPr>
        <p:spPr>
          <a:xfrm>
            <a:off x="602548"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Virtual Machines</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14" name="TextBox 113"/>
          <p:cNvSpPr txBox="1"/>
          <p:nvPr/>
        </p:nvSpPr>
        <p:spPr>
          <a:xfrm rot="16200000">
            <a:off x="10017217" y="3039725"/>
            <a:ext cx="2085002" cy="307777"/>
          </a:xfrm>
          <a:prstGeom prst="rect">
            <a:avLst/>
          </a:prstGeom>
          <a:noFill/>
        </p:spPr>
        <p:txBody>
          <a:bodyPr wrap="square" rtlCol="0">
            <a:spAutoFit/>
          </a:bodyPr>
          <a:lstStyle/>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cs typeface="Segoe UI" panose="020B0502040204020203" pitchFamily="34" charset="0"/>
              </a:rPr>
              <a:t>Media &amp; CDN</a:t>
            </a:r>
          </a:p>
        </p:txBody>
      </p:sp>
      <p:sp>
        <p:nvSpPr>
          <p:cNvPr id="115" name="Rectangle 114"/>
          <p:cNvSpPr/>
          <p:nvPr/>
        </p:nvSpPr>
        <p:spPr>
          <a:xfrm>
            <a:off x="11333013" y="2155152"/>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Media Services</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16" name="Rectangle 115"/>
          <p:cNvSpPr/>
          <p:nvPr/>
        </p:nvSpPr>
        <p:spPr>
          <a:xfrm>
            <a:off x="11333013" y="3336115"/>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CDN</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17" name="TextBox 116"/>
          <p:cNvSpPr txBox="1"/>
          <p:nvPr/>
        </p:nvSpPr>
        <p:spPr>
          <a:xfrm rot="16200000">
            <a:off x="-212911" y="1100418"/>
            <a:ext cx="997966" cy="523220"/>
          </a:xfrm>
          <a:prstGeom prst="rect">
            <a:avLst/>
          </a:prstGeom>
          <a:noFill/>
        </p:spPr>
        <p:txBody>
          <a:bodyPr wrap="none" rtlCol="0">
            <a:spAutoFit/>
          </a:bodyPr>
          <a:lstStyle/>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cs typeface="Segoe UI" panose="020B0502040204020203" pitchFamily="34" charset="0"/>
              </a:rPr>
              <a:t>Developer</a:t>
            </a:r>
          </a:p>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cs typeface="Segoe UI" panose="020B0502040204020203" pitchFamily="34" charset="0"/>
              </a:rPr>
              <a:t>Services</a:t>
            </a:r>
            <a:endParaRPr kumimoji="0" lang="en-US" sz="1400"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18" name="Rectangle 117"/>
          <p:cNvSpPr/>
          <p:nvPr/>
        </p:nvSpPr>
        <p:spPr>
          <a:xfrm>
            <a:off x="6025934" y="5861431"/>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err="1" smtClean="0">
                <a:ln>
                  <a:noFill/>
                </a:ln>
                <a:solidFill>
                  <a:srgbClr val="FFFFFF"/>
                </a:solidFill>
                <a:effectLst/>
                <a:uLnTx/>
                <a:uFillTx/>
                <a:cs typeface="Segoe UI" panose="020B0502040204020203" pitchFamily="34" charset="0"/>
              </a:rPr>
              <a:t>DocumentDB</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19" name="Rectangle 118"/>
          <p:cNvSpPr/>
          <p:nvPr/>
        </p:nvSpPr>
        <p:spPr>
          <a:xfrm>
            <a:off x="7113227" y="5861431"/>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err="1" smtClean="0">
                <a:ln>
                  <a:noFill/>
                </a:ln>
                <a:solidFill>
                  <a:srgbClr val="FFFFFF"/>
                </a:solidFill>
                <a:effectLst/>
                <a:uLnTx/>
                <a:uFillTx/>
                <a:cs typeface="Segoe UI" panose="020B0502040204020203" pitchFamily="34" charset="0"/>
              </a:rPr>
              <a:t>Redis</a:t>
            </a: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 Cache</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20" name="Rectangle 119"/>
          <p:cNvSpPr/>
          <p:nvPr/>
        </p:nvSpPr>
        <p:spPr>
          <a:xfrm>
            <a:off x="1687960"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Cloud Services</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21" name="Rectangle 120"/>
          <p:cNvSpPr/>
          <p:nvPr/>
        </p:nvSpPr>
        <p:spPr>
          <a:xfrm>
            <a:off x="2775253"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Batch</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22" name="Rectangle 121"/>
          <p:cNvSpPr/>
          <p:nvPr/>
        </p:nvSpPr>
        <p:spPr>
          <a:xfrm>
            <a:off x="3862546"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Service Fabric</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23" name="TextBox 122"/>
          <p:cNvSpPr txBox="1"/>
          <p:nvPr/>
        </p:nvSpPr>
        <p:spPr>
          <a:xfrm rot="16200000">
            <a:off x="6573862" y="4982035"/>
            <a:ext cx="1112292" cy="307777"/>
          </a:xfrm>
          <a:prstGeom prst="rect">
            <a:avLst/>
          </a:prstGeom>
          <a:noFill/>
        </p:spPr>
        <p:txBody>
          <a:bodyPr wrap="none" rtlCol="0">
            <a:spAutoFit/>
          </a:bodyPr>
          <a:lstStyle/>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cs typeface="Segoe UI" panose="020B0502040204020203" pitchFamily="34" charset="0"/>
              </a:rPr>
              <a:t>Networking</a:t>
            </a:r>
            <a:endParaRPr kumimoji="0" lang="en-US" sz="1400"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24" name="Rectangle 123"/>
          <p:cNvSpPr/>
          <p:nvPr/>
        </p:nvSpPr>
        <p:spPr>
          <a:xfrm>
            <a:off x="7364669"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Virtual Network</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25" name="Rectangle 124"/>
          <p:cNvSpPr/>
          <p:nvPr/>
        </p:nvSpPr>
        <p:spPr>
          <a:xfrm>
            <a:off x="8445471"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ExpressRoute</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26" name="Rectangle 125"/>
          <p:cNvSpPr/>
          <p:nvPr/>
        </p:nvSpPr>
        <p:spPr>
          <a:xfrm>
            <a:off x="9526273" y="463103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Traffic Manager</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27" name="Rectangle 126"/>
          <p:cNvSpPr/>
          <p:nvPr/>
        </p:nvSpPr>
        <p:spPr>
          <a:xfrm>
            <a:off x="8181471" y="5864918"/>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err="1" smtClean="0">
                <a:ln>
                  <a:noFill/>
                </a:ln>
                <a:solidFill>
                  <a:srgbClr val="FFFFFF"/>
                </a:solidFill>
                <a:effectLst/>
                <a:uLnTx/>
                <a:uFillTx/>
                <a:cs typeface="Segoe UI" panose="020B0502040204020203" pitchFamily="34" charset="0"/>
              </a:rPr>
              <a:t>StorSimple</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28" name="Rectangle 127"/>
          <p:cNvSpPr/>
          <p:nvPr/>
        </p:nvSpPr>
        <p:spPr>
          <a:xfrm>
            <a:off x="4954019" y="5861431"/>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Search</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29" name="Rectangle 128"/>
          <p:cNvSpPr/>
          <p:nvPr/>
        </p:nvSpPr>
        <p:spPr>
          <a:xfrm>
            <a:off x="600895" y="5851894"/>
            <a:ext cx="3084062" cy="898624"/>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Storage</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30" name="TextBox 129"/>
          <p:cNvSpPr txBox="1"/>
          <p:nvPr/>
        </p:nvSpPr>
        <p:spPr>
          <a:xfrm rot="16200000">
            <a:off x="7659168" y="3545289"/>
            <a:ext cx="941284" cy="523220"/>
          </a:xfrm>
          <a:prstGeom prst="rect">
            <a:avLst/>
          </a:prstGeom>
          <a:noFill/>
        </p:spPr>
        <p:txBody>
          <a:bodyPr wrap="none" rtlCol="0">
            <a:spAutoFit/>
          </a:bodyPr>
          <a:lstStyle/>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cs typeface="Segoe UI" panose="020B0502040204020203" pitchFamily="34" charset="0"/>
              </a:rPr>
              <a:t>Identity</a:t>
            </a:r>
          </a:p>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cs typeface="Segoe UI" panose="020B0502040204020203" pitchFamily="34" charset="0"/>
              </a:rPr>
              <a:t>&amp; Access</a:t>
            </a:r>
          </a:p>
        </p:txBody>
      </p:sp>
      <p:sp>
        <p:nvSpPr>
          <p:cNvPr id="131" name="Rectangle 130"/>
          <p:cNvSpPr/>
          <p:nvPr/>
        </p:nvSpPr>
        <p:spPr>
          <a:xfrm>
            <a:off x="8535942" y="3346766"/>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Azure Active Directory</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32" name="Rectangle 131"/>
          <p:cNvSpPr/>
          <p:nvPr/>
        </p:nvSpPr>
        <p:spPr>
          <a:xfrm>
            <a:off x="9620006" y="3346766"/>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Multi-Factor </a:t>
            </a:r>
            <a:r>
              <a:rPr kumimoji="0" lang="en-US" sz="1122" b="0" i="0" u="none" strike="noStrike" kern="0" cap="none" spc="0" normalizeH="0" baseline="0" noProof="0" dirty="0" err="1" smtClean="0">
                <a:ln>
                  <a:noFill/>
                </a:ln>
                <a:solidFill>
                  <a:srgbClr val="FFFFFF"/>
                </a:solidFill>
                <a:effectLst/>
                <a:uLnTx/>
                <a:uFillTx/>
                <a:cs typeface="Segoe UI" panose="020B0502040204020203" pitchFamily="34" charset="0"/>
              </a:rPr>
              <a:t>Authent</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33" name="Rectangle 132"/>
          <p:cNvSpPr/>
          <p:nvPr/>
        </p:nvSpPr>
        <p:spPr>
          <a:xfrm>
            <a:off x="4639874" y="3346766"/>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API Management</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34" name="Rectangle 133"/>
          <p:cNvSpPr/>
          <p:nvPr/>
        </p:nvSpPr>
        <p:spPr>
          <a:xfrm>
            <a:off x="5720676" y="3346766"/>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Notification Hubs</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35" name="Rectangle 134"/>
          <p:cNvSpPr/>
          <p:nvPr/>
        </p:nvSpPr>
        <p:spPr>
          <a:xfrm>
            <a:off x="6801478" y="3346766"/>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Mobile Engagement</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36" name="Rectangle 135"/>
          <p:cNvSpPr/>
          <p:nvPr/>
        </p:nvSpPr>
        <p:spPr>
          <a:xfrm>
            <a:off x="592184" y="91877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Visual Studio Online</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37" name="Rectangle 136"/>
          <p:cNvSpPr/>
          <p:nvPr/>
        </p:nvSpPr>
        <p:spPr>
          <a:xfrm>
            <a:off x="1676248" y="91877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Application Insights</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38" name="TextBox 137"/>
          <p:cNvSpPr txBox="1"/>
          <p:nvPr/>
        </p:nvSpPr>
        <p:spPr>
          <a:xfrm rot="16200000">
            <a:off x="2296386" y="1190553"/>
            <a:ext cx="1241045" cy="307777"/>
          </a:xfrm>
          <a:prstGeom prst="rect">
            <a:avLst/>
          </a:prstGeom>
          <a:noFill/>
        </p:spPr>
        <p:txBody>
          <a:bodyPr wrap="none" rtlCol="0">
            <a:spAutoFit/>
          </a:bodyPr>
          <a:lstStyle/>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cs typeface="Segoe UI" panose="020B0502040204020203" pitchFamily="34" charset="0"/>
              </a:rPr>
              <a:t>Management</a:t>
            </a:r>
          </a:p>
        </p:txBody>
      </p:sp>
      <p:sp>
        <p:nvSpPr>
          <p:cNvPr id="139" name="Rectangle 138"/>
          <p:cNvSpPr/>
          <p:nvPr/>
        </p:nvSpPr>
        <p:spPr>
          <a:xfrm>
            <a:off x="3221969" y="91877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Scheduler</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40" name="Rectangle 139"/>
          <p:cNvSpPr/>
          <p:nvPr/>
        </p:nvSpPr>
        <p:spPr>
          <a:xfrm>
            <a:off x="4307381" y="91877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Automation</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41" name="Rectangle 140"/>
          <p:cNvSpPr/>
          <p:nvPr/>
        </p:nvSpPr>
        <p:spPr>
          <a:xfrm>
            <a:off x="5394674" y="91877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Operational Insights</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42" name="Rectangle 141"/>
          <p:cNvSpPr/>
          <p:nvPr/>
        </p:nvSpPr>
        <p:spPr>
          <a:xfrm>
            <a:off x="6481967" y="918779"/>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Key Vault</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43" name="TextBox 142"/>
          <p:cNvSpPr txBox="1"/>
          <p:nvPr/>
        </p:nvSpPr>
        <p:spPr>
          <a:xfrm rot="16200000">
            <a:off x="-127108" y="2386502"/>
            <a:ext cx="887295" cy="523220"/>
          </a:xfrm>
          <a:prstGeom prst="rect">
            <a:avLst/>
          </a:prstGeom>
          <a:noFill/>
        </p:spPr>
        <p:txBody>
          <a:bodyPr wrap="none" rtlCol="0">
            <a:spAutoFit/>
          </a:bodyPr>
          <a:lstStyle/>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cs typeface="Segoe UI" panose="020B0502040204020203" pitchFamily="34" charset="0"/>
              </a:rPr>
              <a:t>Analytics</a:t>
            </a:r>
          </a:p>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cs typeface="Segoe UI" panose="020B0502040204020203" pitchFamily="34" charset="0"/>
              </a:rPr>
              <a:t>&amp; IoT</a:t>
            </a:r>
          </a:p>
        </p:txBody>
      </p:sp>
      <p:sp>
        <p:nvSpPr>
          <p:cNvPr id="144" name="Rectangle 143"/>
          <p:cNvSpPr/>
          <p:nvPr/>
        </p:nvSpPr>
        <p:spPr>
          <a:xfrm>
            <a:off x="602548"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err="1" smtClean="0">
                <a:ln>
                  <a:noFill/>
                </a:ln>
                <a:solidFill>
                  <a:srgbClr val="FFFFFF"/>
                </a:solidFill>
                <a:effectLst/>
                <a:uLnTx/>
                <a:uFillTx/>
                <a:cs typeface="Segoe UI" panose="020B0502040204020203" pitchFamily="34" charset="0"/>
              </a:rPr>
              <a:t>HDInsight</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45" name="Rectangle 144"/>
          <p:cNvSpPr/>
          <p:nvPr/>
        </p:nvSpPr>
        <p:spPr>
          <a:xfrm>
            <a:off x="1687960"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Machine Learning</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46" name="Rectangle 145"/>
          <p:cNvSpPr/>
          <p:nvPr/>
        </p:nvSpPr>
        <p:spPr>
          <a:xfrm>
            <a:off x="2775253"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Stream Analytics</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47" name="Rectangle 146"/>
          <p:cNvSpPr/>
          <p:nvPr/>
        </p:nvSpPr>
        <p:spPr>
          <a:xfrm>
            <a:off x="3857381"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Data Factory</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48" name="Rectangle 147"/>
          <p:cNvSpPr/>
          <p:nvPr/>
        </p:nvSpPr>
        <p:spPr>
          <a:xfrm>
            <a:off x="4944674"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Event Hubs</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49" name="TextBox 148"/>
          <p:cNvSpPr txBox="1"/>
          <p:nvPr/>
        </p:nvSpPr>
        <p:spPr>
          <a:xfrm rot="16200000">
            <a:off x="5721440" y="2367787"/>
            <a:ext cx="1058495" cy="523220"/>
          </a:xfrm>
          <a:prstGeom prst="rect">
            <a:avLst/>
          </a:prstGeom>
          <a:noFill/>
        </p:spPr>
        <p:txBody>
          <a:bodyPr wrap="none" rtlCol="0">
            <a:spAutoFit/>
          </a:bodyPr>
          <a:lstStyle/>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cs typeface="Segoe UI" panose="020B0502040204020203" pitchFamily="34" charset="0"/>
              </a:rPr>
              <a:t>Hybrid</a:t>
            </a:r>
          </a:p>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cs typeface="Segoe UI" panose="020B0502040204020203" pitchFamily="34" charset="0"/>
              </a:rPr>
              <a:t>Integration</a:t>
            </a:r>
          </a:p>
        </p:txBody>
      </p:sp>
      <p:sp>
        <p:nvSpPr>
          <p:cNvPr id="150" name="Rectangle 149"/>
          <p:cNvSpPr/>
          <p:nvPr/>
        </p:nvSpPr>
        <p:spPr>
          <a:xfrm>
            <a:off x="6555748"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BizTalk Services</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51" name="Rectangle 150"/>
          <p:cNvSpPr/>
          <p:nvPr/>
        </p:nvSpPr>
        <p:spPr>
          <a:xfrm>
            <a:off x="7641160"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Service Bus</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52" name="Rectangle 151"/>
          <p:cNvSpPr/>
          <p:nvPr/>
        </p:nvSpPr>
        <p:spPr>
          <a:xfrm>
            <a:off x="8728453"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Backup</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53" name="Rectangle 152"/>
          <p:cNvSpPr/>
          <p:nvPr/>
        </p:nvSpPr>
        <p:spPr>
          <a:xfrm>
            <a:off x="9815746" y="2151113"/>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Site Recovery</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pic>
        <p:nvPicPr>
          <p:cNvPr id="154" name="Picture 153"/>
          <p:cNvPicPr>
            <a:picLocks noChangeAspect="1"/>
          </p:cNvPicPr>
          <p:nvPr/>
        </p:nvPicPr>
        <p:blipFill>
          <a:blip r:embed="rId3"/>
          <a:stretch>
            <a:fillRect/>
          </a:stretch>
        </p:blipFill>
        <p:spPr>
          <a:xfrm>
            <a:off x="1035520" y="984923"/>
            <a:ext cx="401384" cy="397390"/>
          </a:xfrm>
          <a:prstGeom prst="rect">
            <a:avLst/>
          </a:prstGeom>
        </p:spPr>
      </p:pic>
      <p:pic>
        <p:nvPicPr>
          <p:cNvPr id="155" name="Picture 15"/>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a:off x="3684956" y="984923"/>
            <a:ext cx="367022" cy="48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 name="Picture 15"/>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4631159" y="983588"/>
            <a:ext cx="518073" cy="4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 name="Picture 156"/>
          <p:cNvPicPr>
            <a:picLocks noChangeAspect="1"/>
          </p:cNvPicPr>
          <p:nvPr/>
        </p:nvPicPr>
        <p:blipFill>
          <a:blip r:embed="rId6"/>
          <a:stretch>
            <a:fillRect/>
          </a:stretch>
        </p:blipFill>
        <p:spPr>
          <a:xfrm>
            <a:off x="6872674" y="982358"/>
            <a:ext cx="441679" cy="485363"/>
          </a:xfrm>
          <a:prstGeom prst="rect">
            <a:avLst/>
          </a:prstGeom>
        </p:spPr>
      </p:pic>
      <p:pic>
        <p:nvPicPr>
          <p:cNvPr id="158" name="Picture 157"/>
          <p:cNvPicPr>
            <a:picLocks noChangeAspect="1"/>
          </p:cNvPicPr>
          <p:nvPr/>
        </p:nvPicPr>
        <p:blipFill>
          <a:blip r:embed="rId7"/>
          <a:stretch>
            <a:fillRect/>
          </a:stretch>
        </p:blipFill>
        <p:spPr>
          <a:xfrm>
            <a:off x="4298303" y="2209441"/>
            <a:ext cx="386578" cy="378566"/>
          </a:xfrm>
          <a:prstGeom prst="rect">
            <a:avLst/>
          </a:prstGeom>
        </p:spPr>
      </p:pic>
      <p:pic>
        <p:nvPicPr>
          <p:cNvPr id="159" name="Picture 158"/>
          <p:cNvPicPr>
            <a:picLocks noChangeAspect="1"/>
          </p:cNvPicPr>
          <p:nvPr/>
        </p:nvPicPr>
        <p:blipFill>
          <a:blip r:embed="rId8"/>
          <a:stretch>
            <a:fillRect/>
          </a:stretch>
        </p:blipFill>
        <p:spPr>
          <a:xfrm>
            <a:off x="5340250" y="2207249"/>
            <a:ext cx="398087" cy="422147"/>
          </a:xfrm>
          <a:prstGeom prst="rect">
            <a:avLst/>
          </a:prstGeom>
        </p:spPr>
      </p:pic>
      <p:pic>
        <p:nvPicPr>
          <p:cNvPr id="160" name="Picture 2"/>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950465" y="2203052"/>
            <a:ext cx="431502" cy="43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 name="Picture 8"/>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098854" y="2209441"/>
            <a:ext cx="369283" cy="4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Freeform 83"/>
          <p:cNvSpPr>
            <a:spLocks noEditPoints="1"/>
          </p:cNvSpPr>
          <p:nvPr/>
        </p:nvSpPr>
        <p:spPr bwMode="black">
          <a:xfrm>
            <a:off x="9182221" y="2197887"/>
            <a:ext cx="363957" cy="417619"/>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pic>
        <p:nvPicPr>
          <p:cNvPr id="163" name="Picture 1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6786" y="3398705"/>
            <a:ext cx="475413" cy="418369"/>
          </a:xfrm>
          <a:prstGeom prst="rect">
            <a:avLst/>
          </a:prstGeom>
        </p:spPr>
      </p:pic>
      <p:pic>
        <p:nvPicPr>
          <p:cNvPr id="164" name="Picture 4"/>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8985942" y="3388198"/>
            <a:ext cx="385305" cy="39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 name="Picture 3"/>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10182250" y="3403606"/>
            <a:ext cx="244411" cy="46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Picture 46"/>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985191" y="4704671"/>
            <a:ext cx="451713" cy="42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 name="Picture 20"/>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1980721" y="4687185"/>
            <a:ext cx="527823" cy="45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1" name="Picture 170"/>
          <p:cNvPicPr>
            <a:picLocks noChangeAspect="1"/>
          </p:cNvPicPr>
          <p:nvPr/>
        </p:nvPicPr>
        <p:blipFill>
          <a:blip r:embed="rId16"/>
          <a:stretch>
            <a:fillRect/>
          </a:stretch>
        </p:blipFill>
        <p:spPr>
          <a:xfrm>
            <a:off x="3100286" y="4695276"/>
            <a:ext cx="489847" cy="479641"/>
          </a:xfrm>
          <a:prstGeom prst="rect">
            <a:avLst/>
          </a:prstGeom>
        </p:spPr>
      </p:pic>
      <p:pic>
        <p:nvPicPr>
          <p:cNvPr id="175" name="Picture 17"/>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7638885" y="4683170"/>
            <a:ext cx="560834" cy="377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 name="Picture 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8788605" y="4608277"/>
            <a:ext cx="484301" cy="49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26"/>
          <p:cNvPicPr>
            <a:picLocks noChangeAspect="1"/>
          </p:cNvPicPr>
          <p:nvPr/>
        </p:nvPicPr>
        <p:blipFill>
          <a:blip r:embed="rId19">
            <a:biLevel thresh="50000"/>
            <a:extLst>
              <a:ext uri="{28A0092B-C50C-407E-A947-70E740481C1C}">
                <a14:useLocalDpi xmlns:a14="http://schemas.microsoft.com/office/drawing/2010/main" val="0"/>
              </a:ext>
            </a:extLst>
          </a:blip>
          <a:srcRect/>
          <a:stretch>
            <a:fillRect/>
          </a:stretch>
        </p:blipFill>
        <p:spPr bwMode="auto">
          <a:xfrm>
            <a:off x="9937567" y="4683170"/>
            <a:ext cx="404093" cy="427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 name="Picture 14"/>
          <p:cNvPicPr>
            <a:picLocks noChangeAspect="1"/>
          </p:cNvPicPr>
          <p:nvPr/>
        </p:nvPicPr>
        <p:blipFill>
          <a:blip r:embed="rId20">
            <a:biLevel thresh="50000"/>
            <a:extLst>
              <a:ext uri="{28A0092B-C50C-407E-A947-70E740481C1C}">
                <a14:useLocalDpi xmlns:a14="http://schemas.microsoft.com/office/drawing/2010/main" val="0"/>
              </a:ext>
            </a:extLst>
          </a:blip>
          <a:srcRect/>
          <a:stretch>
            <a:fillRect/>
          </a:stretch>
        </p:blipFill>
        <p:spPr bwMode="auto">
          <a:xfrm>
            <a:off x="11717939" y="2204464"/>
            <a:ext cx="410571" cy="466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9" name="Picture 7"/>
          <p:cNvPicPr>
            <a:picLocks noChangeAspect="1"/>
          </p:cNvPicPr>
          <p:nvPr/>
        </p:nvPicPr>
        <p:blipFill>
          <a:blip r:embed="rId21">
            <a:biLevel thresh="50000"/>
            <a:extLst>
              <a:ext uri="{28A0092B-C50C-407E-A947-70E740481C1C}">
                <a14:useLocalDpi xmlns:a14="http://schemas.microsoft.com/office/drawing/2010/main" val="0"/>
              </a:ext>
            </a:extLst>
          </a:blip>
          <a:srcRect/>
          <a:stretch>
            <a:fillRect/>
          </a:stretch>
        </p:blipFill>
        <p:spPr bwMode="auto">
          <a:xfrm>
            <a:off x="11581797" y="3385427"/>
            <a:ext cx="563735" cy="41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0" name="Picture 3"/>
          <p:cNvPicPr>
            <a:picLocks noChangeAspect="1"/>
          </p:cNvPicPr>
          <p:nvPr/>
        </p:nvPicPr>
        <p:blipFill>
          <a:blip r:embed="rId22">
            <a:biLevel thresh="50000"/>
            <a:extLst>
              <a:ext uri="{28A0092B-C50C-407E-A947-70E740481C1C}">
                <a14:useLocalDpi xmlns:a14="http://schemas.microsoft.com/office/drawing/2010/main" val="0"/>
              </a:ext>
            </a:extLst>
          </a:blip>
          <a:srcRect/>
          <a:stretch>
            <a:fillRect/>
          </a:stretch>
        </p:blipFill>
        <p:spPr bwMode="auto">
          <a:xfrm>
            <a:off x="4284813" y="5936358"/>
            <a:ext cx="414358" cy="43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Picture 180"/>
          <p:cNvPicPr>
            <a:picLocks noChangeAspect="1"/>
          </p:cNvPicPr>
          <p:nvPr/>
        </p:nvPicPr>
        <p:blipFill>
          <a:blip r:embed="rId23"/>
          <a:stretch>
            <a:fillRect/>
          </a:stretch>
        </p:blipFill>
        <p:spPr>
          <a:xfrm>
            <a:off x="5211188" y="5916622"/>
            <a:ext cx="559103" cy="385097"/>
          </a:xfrm>
          <a:prstGeom prst="rect">
            <a:avLst/>
          </a:prstGeom>
        </p:spPr>
      </p:pic>
      <p:pic>
        <p:nvPicPr>
          <p:cNvPr id="182" name="Picture 181"/>
          <p:cNvPicPr>
            <a:picLocks noChangeAspect="1"/>
          </p:cNvPicPr>
          <p:nvPr/>
        </p:nvPicPr>
        <p:blipFill>
          <a:blip r:embed="rId24"/>
          <a:stretch>
            <a:fillRect/>
          </a:stretch>
        </p:blipFill>
        <p:spPr>
          <a:xfrm>
            <a:off x="6464282" y="5914032"/>
            <a:ext cx="378711" cy="466106"/>
          </a:xfrm>
          <a:prstGeom prst="rect">
            <a:avLst/>
          </a:prstGeom>
        </p:spPr>
      </p:pic>
      <p:pic>
        <p:nvPicPr>
          <p:cNvPr id="183" name="Picture 6"/>
          <p:cNvPicPr>
            <a:picLocks noChangeAspect="1"/>
          </p:cNvPicPr>
          <p:nvPr/>
        </p:nvPicPr>
        <p:blipFill>
          <a:blip r:embed="rId25">
            <a:biLevel thresh="50000"/>
            <a:extLst>
              <a:ext uri="{28A0092B-C50C-407E-A947-70E740481C1C}">
                <a14:useLocalDpi xmlns:a14="http://schemas.microsoft.com/office/drawing/2010/main" val="0"/>
              </a:ext>
            </a:extLst>
          </a:blip>
          <a:srcRect/>
          <a:stretch>
            <a:fillRect/>
          </a:stretch>
        </p:blipFill>
        <p:spPr bwMode="auto">
          <a:xfrm>
            <a:off x="7515308" y="5930898"/>
            <a:ext cx="406977" cy="44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 name="Picture 186"/>
          <p:cNvPicPr>
            <a:picLocks noChangeAspect="1"/>
          </p:cNvPicPr>
          <p:nvPr/>
        </p:nvPicPr>
        <p:blipFill>
          <a:blip r:embed="rId26"/>
          <a:stretch>
            <a:fillRect/>
          </a:stretch>
        </p:blipFill>
        <p:spPr>
          <a:xfrm>
            <a:off x="7364139" y="3374359"/>
            <a:ext cx="256061" cy="411756"/>
          </a:xfrm>
          <a:prstGeom prst="rect">
            <a:avLst/>
          </a:prstGeom>
        </p:spPr>
      </p:pic>
      <p:pic>
        <p:nvPicPr>
          <p:cNvPr id="189" name="Picture 188"/>
          <p:cNvPicPr>
            <a:picLocks noChangeAspect="1"/>
          </p:cNvPicPr>
          <p:nvPr/>
        </p:nvPicPr>
        <p:blipFill>
          <a:blip r:embed="rId27"/>
          <a:stretch>
            <a:fillRect/>
          </a:stretch>
        </p:blipFill>
        <p:spPr>
          <a:xfrm>
            <a:off x="892472" y="2197887"/>
            <a:ext cx="557415" cy="417619"/>
          </a:xfrm>
          <a:prstGeom prst="rect">
            <a:avLst/>
          </a:prstGeom>
        </p:spPr>
      </p:pic>
      <p:pic>
        <p:nvPicPr>
          <p:cNvPr id="190" name="Picture 189"/>
          <p:cNvPicPr>
            <a:picLocks noChangeAspect="1"/>
          </p:cNvPicPr>
          <p:nvPr/>
        </p:nvPicPr>
        <p:blipFill>
          <a:blip r:embed="rId28"/>
          <a:stretch>
            <a:fillRect/>
          </a:stretch>
        </p:blipFill>
        <p:spPr>
          <a:xfrm>
            <a:off x="5787740" y="983588"/>
            <a:ext cx="447744" cy="438729"/>
          </a:xfrm>
          <a:prstGeom prst="rect">
            <a:avLst/>
          </a:prstGeom>
        </p:spPr>
      </p:pic>
      <p:pic>
        <p:nvPicPr>
          <p:cNvPr id="191" name="Picture 190"/>
          <p:cNvPicPr>
            <a:picLocks noChangeAspect="1"/>
          </p:cNvPicPr>
          <p:nvPr/>
        </p:nvPicPr>
        <p:blipFill>
          <a:blip r:embed="rId29"/>
          <a:stretch>
            <a:fillRect/>
          </a:stretch>
        </p:blipFill>
        <p:spPr>
          <a:xfrm>
            <a:off x="10156190" y="2188173"/>
            <a:ext cx="510889" cy="441223"/>
          </a:xfrm>
          <a:prstGeom prst="rect">
            <a:avLst/>
          </a:prstGeom>
        </p:spPr>
      </p:pic>
      <p:pic>
        <p:nvPicPr>
          <p:cNvPr id="192" name="Picture 191"/>
          <p:cNvPicPr>
            <a:picLocks noChangeAspect="1"/>
          </p:cNvPicPr>
          <p:nvPr/>
        </p:nvPicPr>
        <p:blipFill>
          <a:blip r:embed="rId30"/>
          <a:stretch>
            <a:fillRect/>
          </a:stretch>
        </p:blipFill>
        <p:spPr>
          <a:xfrm>
            <a:off x="6165819" y="3398233"/>
            <a:ext cx="414826" cy="418841"/>
          </a:xfrm>
          <a:prstGeom prst="rect">
            <a:avLst/>
          </a:prstGeom>
        </p:spPr>
      </p:pic>
      <p:pic>
        <p:nvPicPr>
          <p:cNvPr id="193" name="Picture 192"/>
          <p:cNvPicPr>
            <a:picLocks noChangeAspect="1"/>
          </p:cNvPicPr>
          <p:nvPr/>
        </p:nvPicPr>
        <p:blipFill>
          <a:blip r:embed="rId31"/>
          <a:stretch>
            <a:fillRect/>
          </a:stretch>
        </p:blipFill>
        <p:spPr>
          <a:xfrm>
            <a:off x="8503644" y="5914032"/>
            <a:ext cx="533220" cy="510640"/>
          </a:xfrm>
          <a:prstGeom prst="rect">
            <a:avLst/>
          </a:prstGeom>
        </p:spPr>
      </p:pic>
      <p:pic>
        <p:nvPicPr>
          <p:cNvPr id="194" name="Picture 193"/>
          <p:cNvPicPr>
            <a:picLocks noChangeAspect="1"/>
          </p:cNvPicPr>
          <p:nvPr/>
        </p:nvPicPr>
        <p:blipFill>
          <a:blip r:embed="rId32"/>
          <a:stretch>
            <a:fillRect/>
          </a:stretch>
        </p:blipFill>
        <p:spPr>
          <a:xfrm>
            <a:off x="2204115" y="957080"/>
            <a:ext cx="307156" cy="458464"/>
          </a:xfrm>
          <a:prstGeom prst="rect">
            <a:avLst/>
          </a:prstGeom>
        </p:spPr>
      </p:pic>
      <p:pic>
        <p:nvPicPr>
          <p:cNvPr id="195" name="Picture 5"/>
          <p:cNvPicPr>
            <a:picLocks noChangeAspect="1"/>
          </p:cNvPicPr>
          <p:nvPr/>
        </p:nvPicPr>
        <p:blipFill>
          <a:blip r:embed="rId33">
            <a:biLevel thresh="50000"/>
            <a:extLst>
              <a:ext uri="{28A0092B-C50C-407E-A947-70E740481C1C}">
                <a14:useLocalDpi xmlns:a14="http://schemas.microsoft.com/office/drawing/2010/main" val="0"/>
              </a:ext>
            </a:extLst>
          </a:blip>
          <a:srcRect/>
          <a:stretch>
            <a:fillRect/>
          </a:stretch>
        </p:blipFill>
        <p:spPr bwMode="auto">
          <a:xfrm>
            <a:off x="801889" y="5916688"/>
            <a:ext cx="430223" cy="37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 name="Picture 6"/>
          <p:cNvPicPr>
            <a:picLocks noChangeAspect="1"/>
          </p:cNvPicPr>
          <p:nvPr/>
        </p:nvPicPr>
        <p:blipFill>
          <a:blip r:embed="rId34">
            <a:biLevel thresh="50000"/>
            <a:extLst>
              <a:ext uri="{28A0092B-C50C-407E-A947-70E740481C1C}">
                <a14:useLocalDpi xmlns:a14="http://schemas.microsoft.com/office/drawing/2010/main" val="0"/>
              </a:ext>
            </a:extLst>
          </a:blip>
          <a:srcRect/>
          <a:stretch>
            <a:fillRect/>
          </a:stretch>
        </p:blipFill>
        <p:spPr bwMode="auto">
          <a:xfrm>
            <a:off x="1585470" y="5916688"/>
            <a:ext cx="433069" cy="37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 name="Picture 7"/>
          <p:cNvPicPr>
            <a:picLocks noChangeAspect="1"/>
          </p:cNvPicPr>
          <p:nvPr/>
        </p:nvPicPr>
        <p:blipFill>
          <a:blip r:embed="rId35">
            <a:biLevel thresh="50000"/>
            <a:extLst>
              <a:ext uri="{28A0092B-C50C-407E-A947-70E740481C1C}">
                <a14:useLocalDpi xmlns:a14="http://schemas.microsoft.com/office/drawing/2010/main" val="0"/>
              </a:ext>
            </a:extLst>
          </a:blip>
          <a:srcRect/>
          <a:stretch>
            <a:fillRect/>
          </a:stretch>
        </p:blipFill>
        <p:spPr bwMode="auto">
          <a:xfrm>
            <a:off x="2369068" y="5916688"/>
            <a:ext cx="433066" cy="375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 name="Picture 208"/>
          <p:cNvPicPr>
            <a:picLocks noChangeAspect="1"/>
          </p:cNvPicPr>
          <p:nvPr/>
        </p:nvPicPr>
        <p:blipFill>
          <a:blip r:embed="rId36"/>
          <a:stretch>
            <a:fillRect/>
          </a:stretch>
        </p:blipFill>
        <p:spPr>
          <a:xfrm>
            <a:off x="3152075" y="5916689"/>
            <a:ext cx="432303" cy="375494"/>
          </a:xfrm>
          <a:prstGeom prst="rect">
            <a:avLst/>
          </a:prstGeom>
        </p:spPr>
      </p:pic>
      <p:pic>
        <p:nvPicPr>
          <p:cNvPr id="210" name="Picture 209"/>
          <p:cNvPicPr>
            <a:picLocks noChangeAspect="1"/>
          </p:cNvPicPr>
          <p:nvPr/>
        </p:nvPicPr>
        <p:blipFill>
          <a:blip r:embed="rId37"/>
          <a:stretch>
            <a:fillRect/>
          </a:stretch>
        </p:blipFill>
        <p:spPr>
          <a:xfrm>
            <a:off x="2117726" y="2209028"/>
            <a:ext cx="422542" cy="470791"/>
          </a:xfrm>
          <a:prstGeom prst="rect">
            <a:avLst/>
          </a:prstGeom>
        </p:spPr>
      </p:pic>
      <p:pic>
        <p:nvPicPr>
          <p:cNvPr id="215" name="Picture 214"/>
          <p:cNvPicPr>
            <a:picLocks noChangeAspect="1"/>
          </p:cNvPicPr>
          <p:nvPr/>
        </p:nvPicPr>
        <p:blipFill>
          <a:blip r:embed="rId38"/>
          <a:stretch>
            <a:fillRect/>
          </a:stretch>
        </p:blipFill>
        <p:spPr>
          <a:xfrm>
            <a:off x="2994036" y="2183587"/>
            <a:ext cx="632368" cy="505060"/>
          </a:xfrm>
          <a:prstGeom prst="rect">
            <a:avLst/>
          </a:prstGeom>
        </p:spPr>
      </p:pic>
      <p:pic>
        <p:nvPicPr>
          <p:cNvPr id="219" name="Picture 218"/>
          <p:cNvPicPr>
            <a:picLocks noChangeAspect="1"/>
          </p:cNvPicPr>
          <p:nvPr/>
        </p:nvPicPr>
        <p:blipFill>
          <a:blip r:embed="rId39"/>
          <a:stretch>
            <a:fillRect/>
          </a:stretch>
        </p:blipFill>
        <p:spPr>
          <a:xfrm>
            <a:off x="1294520" y="3398233"/>
            <a:ext cx="482605" cy="482605"/>
          </a:xfrm>
          <a:prstGeom prst="rect">
            <a:avLst/>
          </a:prstGeom>
        </p:spPr>
      </p:pic>
      <p:pic>
        <p:nvPicPr>
          <p:cNvPr id="220" name="Picture 219"/>
          <p:cNvPicPr>
            <a:picLocks noChangeAspect="1"/>
          </p:cNvPicPr>
          <p:nvPr/>
        </p:nvPicPr>
        <p:blipFill>
          <a:blip r:embed="rId40"/>
          <a:stretch>
            <a:fillRect/>
          </a:stretch>
        </p:blipFill>
        <p:spPr>
          <a:xfrm>
            <a:off x="2210887" y="3398233"/>
            <a:ext cx="317019" cy="477848"/>
          </a:xfrm>
          <a:prstGeom prst="rect">
            <a:avLst/>
          </a:prstGeom>
        </p:spPr>
      </p:pic>
      <p:pic>
        <p:nvPicPr>
          <p:cNvPr id="221" name="Picture 220"/>
          <p:cNvPicPr>
            <a:picLocks noChangeAspect="1"/>
          </p:cNvPicPr>
          <p:nvPr/>
        </p:nvPicPr>
        <p:blipFill>
          <a:blip r:embed="rId41"/>
          <a:stretch>
            <a:fillRect/>
          </a:stretch>
        </p:blipFill>
        <p:spPr>
          <a:xfrm>
            <a:off x="2961221" y="3398233"/>
            <a:ext cx="436254" cy="482500"/>
          </a:xfrm>
          <a:prstGeom prst="rect">
            <a:avLst/>
          </a:prstGeom>
        </p:spPr>
      </p:pic>
      <p:pic>
        <p:nvPicPr>
          <p:cNvPr id="222" name="Picture 221"/>
          <p:cNvPicPr>
            <a:picLocks noChangeAspect="1"/>
          </p:cNvPicPr>
          <p:nvPr/>
        </p:nvPicPr>
        <p:blipFill>
          <a:blip r:embed="rId42"/>
          <a:stretch>
            <a:fillRect/>
          </a:stretch>
        </p:blipFill>
        <p:spPr>
          <a:xfrm>
            <a:off x="3830790" y="3398233"/>
            <a:ext cx="450917" cy="469065"/>
          </a:xfrm>
          <a:prstGeom prst="rect">
            <a:avLst/>
          </a:prstGeom>
        </p:spPr>
      </p:pic>
      <p:sp>
        <p:nvSpPr>
          <p:cNvPr id="223" name="TextBox 222"/>
          <p:cNvSpPr txBox="1"/>
          <p:nvPr/>
        </p:nvSpPr>
        <p:spPr>
          <a:xfrm>
            <a:off x="1148281" y="3879461"/>
            <a:ext cx="775081" cy="261610"/>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smtClean="0">
                <a:ln>
                  <a:noFill/>
                </a:ln>
                <a:solidFill>
                  <a:srgbClr val="FFFFFF"/>
                </a:solidFill>
                <a:effectLst/>
                <a:uLnTx/>
                <a:uFillTx/>
              </a:rPr>
              <a:t>Web App</a:t>
            </a:r>
            <a:endParaRPr kumimoji="0" lang="en-US" sz="1100" b="0" i="0" u="none" strike="noStrike" kern="0" cap="none" spc="0" normalizeH="0" baseline="0" noProof="0" dirty="0">
              <a:ln>
                <a:noFill/>
              </a:ln>
              <a:solidFill>
                <a:srgbClr val="FFFFFF"/>
              </a:solidFill>
              <a:effectLst/>
              <a:uLnTx/>
              <a:uFillTx/>
            </a:endParaRPr>
          </a:p>
        </p:txBody>
      </p:sp>
      <p:sp>
        <p:nvSpPr>
          <p:cNvPr id="224" name="TextBox 223"/>
          <p:cNvSpPr txBox="1"/>
          <p:nvPr/>
        </p:nvSpPr>
        <p:spPr>
          <a:xfrm>
            <a:off x="1906746" y="3879461"/>
            <a:ext cx="927434" cy="261610"/>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smtClean="0">
                <a:ln>
                  <a:noFill/>
                </a:ln>
                <a:solidFill>
                  <a:srgbClr val="FFFFFF"/>
                </a:solidFill>
                <a:effectLst/>
                <a:uLnTx/>
                <a:uFillTx/>
              </a:rPr>
              <a:t>Mobile App</a:t>
            </a:r>
            <a:endParaRPr kumimoji="0" lang="en-US" sz="1100" b="0" i="0" u="none" strike="noStrike" kern="0" cap="none" spc="0" normalizeH="0" baseline="0" noProof="0" dirty="0">
              <a:ln>
                <a:noFill/>
              </a:ln>
              <a:solidFill>
                <a:srgbClr val="FFFFFF"/>
              </a:solidFill>
              <a:effectLst/>
              <a:uLnTx/>
              <a:uFillTx/>
            </a:endParaRPr>
          </a:p>
        </p:txBody>
      </p:sp>
      <p:sp>
        <p:nvSpPr>
          <p:cNvPr id="225" name="TextBox 224"/>
          <p:cNvSpPr txBox="1"/>
          <p:nvPr/>
        </p:nvSpPr>
        <p:spPr>
          <a:xfrm>
            <a:off x="2829990" y="3879461"/>
            <a:ext cx="687808" cy="261610"/>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smtClean="0">
                <a:ln>
                  <a:noFill/>
                </a:ln>
                <a:solidFill>
                  <a:srgbClr val="FFFFFF"/>
                </a:solidFill>
                <a:effectLst/>
                <a:uLnTx/>
                <a:uFillTx/>
              </a:rPr>
              <a:t>API App</a:t>
            </a:r>
            <a:endParaRPr kumimoji="0" lang="en-US" sz="1100" b="0" i="0" u="none" strike="noStrike" kern="0" cap="none" spc="0" normalizeH="0" baseline="0" noProof="0" dirty="0">
              <a:ln>
                <a:noFill/>
              </a:ln>
              <a:solidFill>
                <a:srgbClr val="FFFFFF"/>
              </a:solidFill>
              <a:effectLst/>
              <a:uLnTx/>
              <a:uFillTx/>
            </a:endParaRPr>
          </a:p>
        </p:txBody>
      </p:sp>
      <p:sp>
        <p:nvSpPr>
          <p:cNvPr id="226" name="TextBox 225"/>
          <p:cNvSpPr txBox="1"/>
          <p:nvPr/>
        </p:nvSpPr>
        <p:spPr>
          <a:xfrm>
            <a:off x="3551708" y="3879461"/>
            <a:ext cx="927434" cy="261610"/>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smtClean="0">
                <a:ln>
                  <a:noFill/>
                </a:ln>
                <a:solidFill>
                  <a:srgbClr val="FFFFFF"/>
                </a:solidFill>
                <a:effectLst/>
                <a:uLnTx/>
                <a:uFillTx/>
              </a:rPr>
              <a:t>Logic App</a:t>
            </a:r>
            <a:endParaRPr kumimoji="0" lang="en-US" sz="1100" b="0" i="0" u="none" strike="noStrike" kern="0" cap="none" spc="0" normalizeH="0" baseline="0" noProof="0" dirty="0">
              <a:ln>
                <a:noFill/>
              </a:ln>
              <a:solidFill>
                <a:srgbClr val="FFFFFF"/>
              </a:solidFill>
              <a:effectLst/>
              <a:uLnTx/>
              <a:uFillTx/>
            </a:endParaRPr>
          </a:p>
        </p:txBody>
      </p:sp>
      <p:sp>
        <p:nvSpPr>
          <p:cNvPr id="227" name="TextBox 226"/>
          <p:cNvSpPr txBox="1"/>
          <p:nvPr/>
        </p:nvSpPr>
        <p:spPr>
          <a:xfrm>
            <a:off x="671378" y="6317509"/>
            <a:ext cx="775081" cy="246221"/>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FFFFFF"/>
                </a:solidFill>
                <a:effectLst/>
                <a:uLnTx/>
                <a:uFillTx/>
              </a:rPr>
              <a:t>Blobs</a:t>
            </a:r>
            <a:endParaRPr kumimoji="0" lang="en-US" sz="1000" b="0" i="0" u="none" strike="noStrike" kern="0" cap="none" spc="0" normalizeH="0" baseline="0" noProof="0" dirty="0">
              <a:ln>
                <a:noFill/>
              </a:ln>
              <a:solidFill>
                <a:srgbClr val="FFFFFF"/>
              </a:solidFill>
              <a:effectLst/>
              <a:uLnTx/>
              <a:uFillTx/>
            </a:endParaRPr>
          </a:p>
        </p:txBody>
      </p:sp>
      <p:sp>
        <p:nvSpPr>
          <p:cNvPr id="228" name="TextBox 227"/>
          <p:cNvSpPr txBox="1"/>
          <p:nvPr/>
        </p:nvSpPr>
        <p:spPr>
          <a:xfrm>
            <a:off x="1382923" y="6317509"/>
            <a:ext cx="927434" cy="246221"/>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FFFFFF"/>
                </a:solidFill>
                <a:effectLst/>
                <a:uLnTx/>
                <a:uFillTx/>
              </a:rPr>
              <a:t>Tables</a:t>
            </a:r>
            <a:endParaRPr kumimoji="0" lang="en-US" sz="1000" b="0" i="0" u="none" strike="noStrike" kern="0" cap="none" spc="0" normalizeH="0" baseline="0" noProof="0" dirty="0">
              <a:ln>
                <a:noFill/>
              </a:ln>
              <a:solidFill>
                <a:srgbClr val="FFFFFF"/>
              </a:solidFill>
              <a:effectLst/>
              <a:uLnTx/>
              <a:uFillTx/>
            </a:endParaRPr>
          </a:p>
        </p:txBody>
      </p:sp>
      <p:sp>
        <p:nvSpPr>
          <p:cNvPr id="236" name="TextBox 235"/>
          <p:cNvSpPr txBox="1"/>
          <p:nvPr/>
        </p:nvSpPr>
        <p:spPr>
          <a:xfrm>
            <a:off x="2268772" y="6317509"/>
            <a:ext cx="687808" cy="246221"/>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FFFFFF"/>
                </a:solidFill>
                <a:effectLst/>
                <a:uLnTx/>
                <a:uFillTx/>
              </a:rPr>
              <a:t>Queues</a:t>
            </a:r>
            <a:endParaRPr kumimoji="0" lang="en-US" sz="1000" b="0" i="0" u="none" strike="noStrike" kern="0" cap="none" spc="0" normalizeH="0" baseline="0" noProof="0" dirty="0">
              <a:ln>
                <a:noFill/>
              </a:ln>
              <a:solidFill>
                <a:srgbClr val="FFFFFF"/>
              </a:solidFill>
              <a:effectLst/>
              <a:uLnTx/>
              <a:uFillTx/>
            </a:endParaRPr>
          </a:p>
        </p:txBody>
      </p:sp>
      <p:sp>
        <p:nvSpPr>
          <p:cNvPr id="237" name="TextBox 236"/>
          <p:cNvSpPr txBox="1"/>
          <p:nvPr/>
        </p:nvSpPr>
        <p:spPr>
          <a:xfrm>
            <a:off x="3029295" y="6317509"/>
            <a:ext cx="759566" cy="246221"/>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smtClean="0">
                <a:ln>
                  <a:noFill/>
                </a:ln>
                <a:solidFill>
                  <a:srgbClr val="FFFFFF"/>
                </a:solidFill>
                <a:effectLst/>
                <a:uLnTx/>
                <a:uFillTx/>
              </a:rPr>
              <a:t>Files</a:t>
            </a:r>
            <a:endParaRPr kumimoji="0" lang="en-US" sz="1000" b="0" i="0" u="none" strike="noStrike" kern="0" cap="none" spc="0" normalizeH="0" baseline="0" noProof="0" dirty="0">
              <a:ln>
                <a:noFill/>
              </a:ln>
              <a:solidFill>
                <a:srgbClr val="FFFFFF"/>
              </a:solidFill>
              <a:effectLst/>
              <a:uLnTx/>
              <a:uFillTx/>
            </a:endParaRPr>
          </a:p>
        </p:txBody>
      </p:sp>
      <p:sp>
        <p:nvSpPr>
          <p:cNvPr id="238" name="TextBox 237"/>
          <p:cNvSpPr txBox="1"/>
          <p:nvPr/>
        </p:nvSpPr>
        <p:spPr>
          <a:xfrm rot="16200000">
            <a:off x="7121453" y="1199440"/>
            <a:ext cx="1160511" cy="307777"/>
          </a:xfrm>
          <a:prstGeom prst="rect">
            <a:avLst/>
          </a:prstGeom>
          <a:noFill/>
        </p:spPr>
        <p:txBody>
          <a:bodyPr wrap="none" rtlCol="0">
            <a:spAutoFit/>
          </a:bodyPr>
          <a:lstStyle/>
          <a:p>
            <a:pPr marL="0" marR="0" lvl="0" indent="0" algn="ctr" defTabSz="932468"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FFFFFF"/>
                </a:solidFill>
                <a:effectLst/>
                <a:uLnTx/>
                <a:uFillTx/>
                <a:cs typeface="Segoe UI" panose="020B0502040204020203" pitchFamily="34" charset="0"/>
              </a:rPr>
              <a:t>Marketplace</a:t>
            </a:r>
            <a:endParaRPr kumimoji="0" lang="en-US" sz="1400"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239" name="Rectangle 238"/>
          <p:cNvSpPr/>
          <p:nvPr/>
        </p:nvSpPr>
        <p:spPr>
          <a:xfrm>
            <a:off x="8021523" y="916349"/>
            <a:ext cx="4930889" cy="898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pic>
        <p:nvPicPr>
          <p:cNvPr id="240" name="Picture 239"/>
          <p:cNvPicPr>
            <a:picLocks noChangeAspect="1"/>
          </p:cNvPicPr>
          <p:nvPr/>
        </p:nvPicPr>
        <p:blipFill>
          <a:blip r:embed="rId43" cstate="print">
            <a:extLst>
              <a:ext uri="{BEBA8EAE-BF5A-486C-A8C5-ECC9F3942E4B}">
                <a14:imgProps xmlns:a14="http://schemas.microsoft.com/office/drawing/2010/main">
                  <a14:imgLayer r:embed="rId44">
                    <a14:imgEffect>
                      <a14:saturation sat="0"/>
                    </a14:imgEffect>
                  </a14:imgLayer>
                </a14:imgProps>
              </a:ext>
              <a:ext uri="{28A0092B-C50C-407E-A947-70E740481C1C}">
                <a14:useLocalDpi xmlns:a14="http://schemas.microsoft.com/office/drawing/2010/main" val="0"/>
              </a:ext>
            </a:extLst>
          </a:blip>
          <a:stretch>
            <a:fillRect/>
          </a:stretch>
        </p:blipFill>
        <p:spPr>
          <a:xfrm>
            <a:off x="8075612" y="1025250"/>
            <a:ext cx="854179" cy="640633"/>
          </a:xfrm>
          <a:prstGeom prst="rect">
            <a:avLst/>
          </a:prstGeom>
        </p:spPr>
      </p:pic>
      <p:pic>
        <p:nvPicPr>
          <p:cNvPr id="241" name="Picture 240"/>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9066212" y="1362229"/>
            <a:ext cx="1199246" cy="399748"/>
          </a:xfrm>
          <a:prstGeom prst="rect">
            <a:avLst/>
          </a:prstGeom>
        </p:spPr>
      </p:pic>
      <p:sp>
        <p:nvSpPr>
          <p:cNvPr id="242" name="TextBox 241"/>
          <p:cNvSpPr txBox="1"/>
          <p:nvPr/>
        </p:nvSpPr>
        <p:spPr>
          <a:xfrm>
            <a:off x="11580812" y="934431"/>
            <a:ext cx="775081" cy="584775"/>
          </a:xfrm>
          <a:prstGeom prst="rect">
            <a:avLst/>
          </a:prstGeom>
          <a:noFill/>
        </p:spPr>
        <p:txBody>
          <a:bodyPr wrap="square" rtlCol="0">
            <a:spAutoFit/>
          </a:bodyPr>
          <a:lstStyle/>
          <a:p>
            <a:pPr marL="0" marR="0" lvl="0" indent="0" algn="ctr" defTabSz="932597"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smtClean="0">
                <a:ln>
                  <a:noFill/>
                </a:ln>
                <a:solidFill>
                  <a:schemeClr val="bg1">
                    <a:lumMod val="50000"/>
                  </a:schemeClr>
                </a:solidFill>
                <a:effectLst/>
                <a:uLnTx/>
                <a:uFillTx/>
              </a:rPr>
              <a:t>…</a:t>
            </a:r>
            <a:endParaRPr kumimoji="0" lang="en-US" sz="3200" b="0" i="0" u="none" strike="noStrike" kern="0" cap="none" spc="0" normalizeH="0" baseline="0" noProof="0" dirty="0">
              <a:ln>
                <a:noFill/>
              </a:ln>
              <a:solidFill>
                <a:schemeClr val="bg1">
                  <a:lumMod val="50000"/>
                </a:schemeClr>
              </a:solidFill>
              <a:effectLst/>
              <a:uLnTx/>
              <a:uFillTx/>
            </a:endParaRPr>
          </a:p>
        </p:txBody>
      </p:sp>
      <p:pic>
        <p:nvPicPr>
          <p:cNvPr id="257" name="Picture 2" descr="SendGrid logo"/>
          <p:cNvPicPr>
            <a:picLocks noChangeAspect="1" noChangeArrowheads="1"/>
          </p:cNvPicPr>
          <p:nvPr/>
        </p:nvPicPr>
        <p:blipFill>
          <a:blip r:embed="rId46">
            <a:duotone>
              <a:prstClr val="black"/>
              <a:srgbClr val="080808">
                <a:tint val="45000"/>
                <a:satMod val="400000"/>
              </a:srgbClr>
            </a:duotone>
            <a:extLst>
              <a:ext uri="{28A0092B-C50C-407E-A947-70E740481C1C}">
                <a14:useLocalDpi xmlns:a14="http://schemas.microsoft.com/office/drawing/2010/main" val="0"/>
              </a:ext>
            </a:extLst>
          </a:blip>
          <a:srcRect/>
          <a:stretch>
            <a:fillRect/>
          </a:stretch>
        </p:blipFill>
        <p:spPr bwMode="auto">
          <a:xfrm>
            <a:off x="10514012" y="1229723"/>
            <a:ext cx="1173910" cy="674999"/>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4" descr="logoappdynamics"/>
          <p:cNvPicPr>
            <a:picLocks noChangeAspect="1" noChangeArrowheads="1"/>
          </p:cNvPicPr>
          <p:nvPr/>
        </p:nvPicPr>
        <p:blipFill>
          <a:blip r:embed="rId47">
            <a:grayscl/>
            <a:extLst>
              <a:ext uri="{28A0092B-C50C-407E-A947-70E740481C1C}">
                <a14:useLocalDpi xmlns:a14="http://schemas.microsoft.com/office/drawing/2010/main" val="0"/>
              </a:ext>
            </a:extLst>
          </a:blip>
          <a:srcRect/>
          <a:stretch>
            <a:fillRect/>
          </a:stretch>
        </p:blipFill>
        <p:spPr bwMode="auto">
          <a:xfrm>
            <a:off x="9599612" y="1025250"/>
            <a:ext cx="1471607" cy="279419"/>
          </a:xfrm>
          <a:prstGeom prst="rect">
            <a:avLst/>
          </a:prstGeom>
          <a:noFill/>
          <a:extLst>
            <a:ext uri="{909E8E84-426E-40DD-AFC4-6F175D3DCCD1}">
              <a14:hiddenFill xmlns:a14="http://schemas.microsoft.com/office/drawing/2010/main">
                <a:solidFill>
                  <a:srgbClr val="FFFFFF"/>
                </a:solidFill>
              </a14:hiddenFill>
            </a:ext>
          </a:extLst>
        </p:spPr>
      </p:pic>
      <p:sp>
        <p:nvSpPr>
          <p:cNvPr id="260" name="Rectangle 259"/>
          <p:cNvSpPr/>
          <p:nvPr/>
        </p:nvSpPr>
        <p:spPr>
          <a:xfrm>
            <a:off x="9249715" y="5861431"/>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Data Lake</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261" name="Rectangle 260"/>
          <p:cNvSpPr/>
          <p:nvPr/>
        </p:nvSpPr>
        <p:spPr>
          <a:xfrm>
            <a:off x="10317928" y="5861431"/>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Data Warehouse</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262" name="Rectangle 261"/>
          <p:cNvSpPr/>
          <p:nvPr/>
        </p:nvSpPr>
        <p:spPr>
          <a:xfrm>
            <a:off x="4943348" y="4623662"/>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RemoteApp</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pic>
        <p:nvPicPr>
          <p:cNvPr id="268" name="Picture 267"/>
          <p:cNvPicPr>
            <a:picLocks noChangeAspect="1"/>
          </p:cNvPicPr>
          <p:nvPr/>
        </p:nvPicPr>
        <p:blipFill>
          <a:blip r:embed="rId48"/>
          <a:stretch>
            <a:fillRect/>
          </a:stretch>
        </p:blipFill>
        <p:spPr>
          <a:xfrm>
            <a:off x="5323932" y="4670452"/>
            <a:ext cx="456284" cy="451868"/>
          </a:xfrm>
          <a:prstGeom prst="rect">
            <a:avLst/>
          </a:prstGeom>
        </p:spPr>
      </p:pic>
      <p:sp>
        <p:nvSpPr>
          <p:cNvPr id="169" name="Rectangle 168"/>
          <p:cNvSpPr/>
          <p:nvPr/>
        </p:nvSpPr>
        <p:spPr>
          <a:xfrm>
            <a:off x="10592229" y="4623662"/>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DNS</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72" name="Rectangle 171"/>
          <p:cNvSpPr/>
          <p:nvPr/>
        </p:nvSpPr>
        <p:spPr>
          <a:xfrm>
            <a:off x="11673031" y="4623662"/>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Application Gateway</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pic>
        <p:nvPicPr>
          <p:cNvPr id="3" name="Picture 2"/>
          <p:cNvPicPr>
            <a:picLocks noChangeAspect="1"/>
          </p:cNvPicPr>
          <p:nvPr/>
        </p:nvPicPr>
        <p:blipFill>
          <a:blip r:embed="rId49"/>
          <a:stretch>
            <a:fillRect/>
          </a:stretch>
        </p:blipFill>
        <p:spPr>
          <a:xfrm>
            <a:off x="12043207" y="4683170"/>
            <a:ext cx="447476" cy="446086"/>
          </a:xfrm>
          <a:prstGeom prst="rect">
            <a:avLst/>
          </a:prstGeom>
        </p:spPr>
      </p:pic>
      <p:pic>
        <p:nvPicPr>
          <p:cNvPr id="168" name="Picture 167"/>
          <p:cNvPicPr>
            <a:picLocks noChangeAspect="1"/>
          </p:cNvPicPr>
          <p:nvPr/>
        </p:nvPicPr>
        <p:blipFill>
          <a:blip r:embed="rId50"/>
          <a:stretch>
            <a:fillRect/>
          </a:stretch>
        </p:blipFill>
        <p:spPr>
          <a:xfrm>
            <a:off x="9628453" y="5952313"/>
            <a:ext cx="432872" cy="434077"/>
          </a:xfrm>
          <a:prstGeom prst="rect">
            <a:avLst/>
          </a:prstGeom>
        </p:spPr>
      </p:pic>
      <p:pic>
        <p:nvPicPr>
          <p:cNvPr id="173" name="Picture 172"/>
          <p:cNvPicPr>
            <a:picLocks noChangeAspect="1"/>
          </p:cNvPicPr>
          <p:nvPr/>
        </p:nvPicPr>
        <p:blipFill>
          <a:blip r:embed="rId51"/>
          <a:stretch>
            <a:fillRect/>
          </a:stretch>
        </p:blipFill>
        <p:spPr>
          <a:xfrm>
            <a:off x="10633911" y="5932959"/>
            <a:ext cx="493440" cy="447179"/>
          </a:xfrm>
          <a:prstGeom prst="rect">
            <a:avLst/>
          </a:prstGeom>
        </p:spPr>
      </p:pic>
      <p:pic>
        <p:nvPicPr>
          <p:cNvPr id="174" name="Picture 17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10960049" y="4688430"/>
            <a:ext cx="426625" cy="426625"/>
          </a:xfrm>
          <a:prstGeom prst="rect">
            <a:avLst/>
          </a:prstGeom>
          <a:noFill/>
        </p:spPr>
      </p:pic>
      <p:sp>
        <p:nvSpPr>
          <p:cNvPr id="184" name="Rectangle 183"/>
          <p:cNvSpPr/>
          <p:nvPr/>
        </p:nvSpPr>
        <p:spPr>
          <a:xfrm>
            <a:off x="6000575" y="4623662"/>
            <a:ext cx="900000" cy="900000"/>
          </a:xfrm>
          <a:prstGeom prst="rect">
            <a:avLst/>
          </a:prstGeom>
          <a:solidFill>
            <a:srgbClr val="008272"/>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 tIns="18000" rIns="18000" bIns="18000" rtlCol="0" anchor="b"/>
          <a:lstStyle/>
          <a:p>
            <a:pPr marL="0" marR="0" lvl="0" indent="0" defTabSz="932468" eaLnBrk="1" fontAlgn="auto" latinLnBrk="0" hangingPunct="1">
              <a:lnSpc>
                <a:spcPct val="100000"/>
              </a:lnSpc>
              <a:spcBef>
                <a:spcPts val="0"/>
              </a:spcBef>
              <a:spcAft>
                <a:spcPts val="0"/>
              </a:spcAft>
              <a:buClrTx/>
              <a:buSzTx/>
              <a:buFontTx/>
              <a:buNone/>
              <a:tabLst/>
              <a:defRPr/>
            </a:pPr>
            <a:r>
              <a:rPr kumimoji="0" lang="en-US" sz="1122" b="0" i="0" u="none" strike="noStrike" kern="0" cap="none" spc="0" normalizeH="0" baseline="0" noProof="0" dirty="0" smtClean="0">
                <a:ln>
                  <a:noFill/>
                </a:ln>
                <a:solidFill>
                  <a:srgbClr val="FFFFFF"/>
                </a:solidFill>
                <a:effectLst/>
                <a:uLnTx/>
                <a:uFillTx/>
                <a:cs typeface="Segoe UI" panose="020B0502040204020203" pitchFamily="34" charset="0"/>
              </a:rPr>
              <a:t>Container</a:t>
            </a:r>
            <a:endParaRPr kumimoji="0" lang="en-US" sz="1122" b="0" i="0" u="none" strike="noStrike" kern="0" cap="none" spc="0" normalizeH="0" baseline="0" noProof="0" dirty="0">
              <a:ln>
                <a:noFill/>
              </a:ln>
              <a:solidFill>
                <a:srgbClr val="FFFFFF"/>
              </a:solidFill>
              <a:effectLst/>
              <a:uLnTx/>
              <a:uFillTx/>
              <a:cs typeface="Segoe UI" panose="020B0502040204020203" pitchFamily="34" charset="0"/>
            </a:endParaRPr>
          </a:p>
        </p:txBody>
      </p:sp>
      <p:sp>
        <p:nvSpPr>
          <p:cNvPr id="186" name="Freeform 185"/>
          <p:cNvSpPr/>
          <p:nvPr/>
        </p:nvSpPr>
        <p:spPr bwMode="auto">
          <a:xfrm>
            <a:off x="4199189" y="4696369"/>
            <a:ext cx="479567" cy="463402"/>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rgbClr val="FFFFFF"/>
          </a:solidFill>
          <a:ln w="9525" cap="flat" cmpd="sng" algn="ctr">
            <a:solidFill>
              <a:srgbClr val="FFFFFF"/>
            </a:solidFill>
            <a:prstDash val="solid"/>
            <a:headEnd type="none" w="med" len="med"/>
            <a:tailEnd type="none" w="med" len="med"/>
          </a:ln>
          <a:effectLst/>
        </p:spPr>
        <p:txBody>
          <a:bodyPr lIns="182880" tIns="146304" rIns="182880" bIns="146304"/>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188" name="Group 411"/>
          <p:cNvGrpSpPr>
            <a:grpSpLocks/>
          </p:cNvGrpSpPr>
          <p:nvPr/>
        </p:nvGrpSpPr>
        <p:grpSpPr bwMode="auto">
          <a:xfrm>
            <a:off x="6223932" y="4719528"/>
            <a:ext cx="555506" cy="427616"/>
            <a:chOff x="1116824" y="5288934"/>
            <a:chExt cx="294653" cy="226942"/>
          </a:xfrm>
        </p:grpSpPr>
        <p:grpSp>
          <p:nvGrpSpPr>
            <p:cNvPr id="196" name="Group 195"/>
            <p:cNvGrpSpPr/>
            <p:nvPr/>
          </p:nvGrpSpPr>
          <p:grpSpPr>
            <a:xfrm>
              <a:off x="1143956" y="5308454"/>
              <a:ext cx="97033" cy="104041"/>
              <a:chOff x="429567" y="3925067"/>
              <a:chExt cx="291844" cy="312924"/>
            </a:xfrm>
            <a:solidFill>
              <a:srgbClr val="FFFFFF"/>
            </a:solidFill>
          </p:grpSpPr>
          <p:sp>
            <p:nvSpPr>
              <p:cNvPr id="207" name="Diamond 206"/>
              <p:cNvSpPr/>
              <p:nvPr/>
            </p:nvSpPr>
            <p:spPr bwMode="auto">
              <a:xfrm rot="19690132">
                <a:off x="429567" y="3991206"/>
                <a:ext cx="148049" cy="245584"/>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211" name="Diamond 210"/>
              <p:cNvSpPr/>
              <p:nvPr/>
            </p:nvSpPr>
            <p:spPr bwMode="auto">
              <a:xfrm rot="1935408">
                <a:off x="567471" y="3991342"/>
                <a:ext cx="153940" cy="246649"/>
              </a:xfrm>
              <a:prstGeom prst="diamond">
                <a:avLst/>
              </a:prstGeom>
              <a:grp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212" name="Diamond 211"/>
              <p:cNvSpPr/>
              <p:nvPr/>
            </p:nvSpPr>
            <p:spPr bwMode="auto">
              <a:xfrm rot="5400000">
                <a:off x="498047" y="3879246"/>
                <a:ext cx="153941" cy="245584"/>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197" name="Rounded Rectangle 196"/>
            <p:cNvSpPr/>
            <p:nvPr/>
          </p:nvSpPr>
          <p:spPr bwMode="auto">
            <a:xfrm>
              <a:off x="1116824" y="5288934"/>
              <a:ext cx="294653" cy="226942"/>
            </a:xfrm>
            <a:prstGeom prst="roundRect">
              <a:avLst>
                <a:gd name="adj" fmla="val 9184"/>
              </a:avLst>
            </a:prstGeom>
            <a:noFill/>
            <a:ln w="19050" cap="flat" cmpd="sng" algn="ctr">
              <a:solidFill>
                <a:srgbClr val="FFFFFF"/>
              </a:solidFill>
              <a:prstDash val="solid"/>
              <a:headEnd type="none" w="med" len="med"/>
              <a:tailEnd type="none" w="med" len="med"/>
            </a:ln>
            <a:effectLst/>
          </p:spPr>
          <p:txBody>
            <a:bodyPr lIns="182880" tIns="146304" rIns="182880" bIns="146304"/>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198" name="Group 197"/>
            <p:cNvGrpSpPr/>
            <p:nvPr/>
          </p:nvGrpSpPr>
          <p:grpSpPr>
            <a:xfrm>
              <a:off x="1288799" y="5308990"/>
              <a:ext cx="97032" cy="104042"/>
              <a:chOff x="429561" y="3925070"/>
              <a:chExt cx="291845" cy="312926"/>
            </a:xfrm>
            <a:solidFill>
              <a:srgbClr val="FFFFFF"/>
            </a:solidFill>
          </p:grpSpPr>
          <p:sp>
            <p:nvSpPr>
              <p:cNvPr id="203" name="Diamond 202"/>
              <p:cNvSpPr/>
              <p:nvPr/>
            </p:nvSpPr>
            <p:spPr bwMode="auto">
              <a:xfrm rot="19690132">
                <a:off x="429561" y="3991205"/>
                <a:ext cx="148050"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204" name="Diamond 203"/>
              <p:cNvSpPr/>
              <p:nvPr/>
            </p:nvSpPr>
            <p:spPr bwMode="auto">
              <a:xfrm rot="1935408">
                <a:off x="567465" y="3991346"/>
                <a:ext cx="153941" cy="246650"/>
              </a:xfrm>
              <a:prstGeom prst="diamond">
                <a:avLst/>
              </a:prstGeom>
              <a:grp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206" name="Diamond 205"/>
              <p:cNvSpPr/>
              <p:nvPr/>
            </p:nvSpPr>
            <p:spPr bwMode="auto">
              <a:xfrm rot="5400000">
                <a:off x="498041" y="3879250"/>
                <a:ext cx="153941" cy="245582"/>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199" name="Group 198"/>
            <p:cNvGrpSpPr/>
            <p:nvPr/>
          </p:nvGrpSpPr>
          <p:grpSpPr>
            <a:xfrm>
              <a:off x="1220330" y="5390443"/>
              <a:ext cx="97032" cy="104039"/>
              <a:chOff x="429564" y="3925074"/>
              <a:chExt cx="291843" cy="312917"/>
            </a:xfrm>
            <a:solidFill>
              <a:srgbClr val="FFFFFF"/>
            </a:solidFill>
          </p:grpSpPr>
          <p:sp>
            <p:nvSpPr>
              <p:cNvPr id="200" name="Diamond 199"/>
              <p:cNvSpPr/>
              <p:nvPr/>
            </p:nvSpPr>
            <p:spPr bwMode="auto">
              <a:xfrm rot="19690132">
                <a:off x="429564" y="3991204"/>
                <a:ext cx="148050" cy="245585"/>
              </a:xfrm>
              <a:prstGeom prst="diamond">
                <a:avLst/>
              </a:prstGeom>
              <a:grpFill/>
              <a:ln w="9525" cap="flat" cmpd="sng" algn="ctr">
                <a:noFill/>
                <a:prstDash val="solid"/>
                <a:headEnd type="none" w="med" len="med"/>
                <a:tailEnd type="none" w="med" len="med"/>
              </a:ln>
              <a:effectLst/>
              <a:scene3d>
                <a:camera prst="orthographicFront">
                  <a:rot lat="899860" lon="21583921" rev="21540000"/>
                </a:camera>
                <a:lightRig rig="threePt" dir="t"/>
              </a:scene3d>
            </p:spPr>
            <p:txBody>
              <a:bodyPr lIns="182880" tIns="146304" rIns="182880" bIns="146304"/>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201" name="Diamond 200"/>
              <p:cNvSpPr/>
              <p:nvPr/>
            </p:nvSpPr>
            <p:spPr bwMode="auto">
              <a:xfrm rot="1935408">
                <a:off x="567465" y="3991345"/>
                <a:ext cx="153942" cy="246646"/>
              </a:xfrm>
              <a:prstGeom prst="diamond">
                <a:avLst/>
              </a:prstGeom>
              <a:grpFill/>
              <a:ln w="9525" cap="flat" cmpd="sng" algn="ctr">
                <a:noFill/>
                <a:prstDash val="solid"/>
                <a:headEnd type="none" w="med" len="med"/>
                <a:tailEnd type="none" w="med" len="med"/>
              </a:ln>
              <a:effectLst/>
            </p:spPr>
            <p:txBody>
              <a:bodyPr lIns="182880" tIns="146304" rIns="182880" bIns="146304"/>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202" name="Diamond 201"/>
              <p:cNvSpPr/>
              <p:nvPr/>
            </p:nvSpPr>
            <p:spPr bwMode="auto">
              <a:xfrm rot="5400000">
                <a:off x="502612" y="3879253"/>
                <a:ext cx="153940" cy="245581"/>
              </a:xfrm>
              <a:prstGeom prst="diamond">
                <a:avLst/>
              </a:prstGeom>
              <a:grpFill/>
              <a:ln w="9525" cap="flat" cmpd="sng" algn="ctr">
                <a:noFill/>
                <a:prstDash val="solid"/>
                <a:headEnd type="none" w="med" len="med"/>
                <a:tailEnd type="none" w="med" len="med"/>
              </a:ln>
              <a:effectLst/>
              <a:scene3d>
                <a:camera prst="orthographicFront">
                  <a:rot lat="21599979" lon="2400000" rev="0"/>
                </a:camera>
                <a:lightRig rig="threePt" dir="t"/>
              </a:scene3d>
            </p:spPr>
            <p:txBody>
              <a:bodyPr lIns="182880" tIns="146304" rIns="182880" bIns="146304"/>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spTree>
    <p:extLst>
      <p:ext uri="{BB962C8B-B14F-4D97-AF65-F5344CB8AC3E}">
        <p14:creationId xmlns:p14="http://schemas.microsoft.com/office/powerpoint/2010/main" val="286736286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Services applicatifs sur Azure</a:t>
            </a:r>
            <a:endParaRPr lang="fr-FR" dirty="0"/>
          </a:p>
        </p:txBody>
      </p:sp>
      <p:sp>
        <p:nvSpPr>
          <p:cNvPr id="7" name="Text Placeholder 6"/>
          <p:cNvSpPr>
            <a:spLocks noGrp="1"/>
          </p:cNvSpPr>
          <p:nvPr>
            <p:ph type="body" sz="quarter" idx="14"/>
          </p:nvPr>
        </p:nvSpPr>
        <p:spPr/>
        <p:txBody>
          <a:bodyPr/>
          <a:lstStyle/>
          <a:p>
            <a:r>
              <a:rPr lang="fr-FR" dirty="0" smtClean="0"/>
              <a:t>Hier / Aujourd’hui</a:t>
            </a:r>
            <a:endParaRPr lang="fr-FR" dirty="0"/>
          </a:p>
        </p:txBody>
      </p:sp>
      <p:sp>
        <p:nvSpPr>
          <p:cNvPr id="8" name="Text Placeholder 7"/>
          <p:cNvSpPr>
            <a:spLocks noGrp="1"/>
          </p:cNvSpPr>
          <p:nvPr>
            <p:ph type="body" sz="quarter" idx="15"/>
          </p:nvPr>
        </p:nvSpPr>
        <p:spPr/>
        <p:txBody>
          <a:bodyPr/>
          <a:lstStyle/>
          <a:p>
            <a:r>
              <a:rPr lang="fr-FR" dirty="0" smtClean="0"/>
              <a:t>Azure App Service</a:t>
            </a:r>
            <a:endParaRPr lang="fr-FR" dirty="0"/>
          </a:p>
        </p:txBody>
      </p:sp>
      <p:grpSp>
        <p:nvGrpSpPr>
          <p:cNvPr id="30" name="Group 29"/>
          <p:cNvGrpSpPr/>
          <p:nvPr/>
        </p:nvGrpSpPr>
        <p:grpSpPr>
          <a:xfrm>
            <a:off x="4917723" y="2056922"/>
            <a:ext cx="2453525" cy="2868367"/>
            <a:chOff x="2446422" y="1377469"/>
            <a:chExt cx="2453525" cy="2868367"/>
          </a:xfrm>
        </p:grpSpPr>
        <p:sp>
          <p:nvSpPr>
            <p:cNvPr id="38" name="Rectangle 37"/>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97"/>
              <a:r>
                <a:rPr lang="en-US" sz="2400" dirty="0">
                  <a:solidFill>
                    <a:schemeClr val="tx1"/>
                  </a:solidFill>
                  <a:latin typeface="Segoe UI Light"/>
                </a:rPr>
                <a:t>Mobile </a:t>
              </a:r>
              <a:r>
                <a:rPr lang="en-US" sz="2400" dirty="0" smtClean="0">
                  <a:solidFill>
                    <a:schemeClr val="tx1"/>
                  </a:solidFill>
                  <a:latin typeface="Segoe UI Light"/>
                </a:rPr>
                <a:t>Services</a:t>
              </a:r>
              <a:endParaRPr lang="en-US" sz="2400" dirty="0">
                <a:solidFill>
                  <a:schemeClr val="tx1"/>
                </a:solidFill>
                <a:latin typeface="Segoe UI Light"/>
              </a:endParaRPr>
            </a:p>
          </p:txBody>
        </p:sp>
        <p:pic>
          <p:nvPicPr>
            <p:cNvPr id="39" name="Picture 38"/>
            <p:cNvPicPr>
              <a:picLocks noChangeAspect="1"/>
            </p:cNvPicPr>
            <p:nvPr/>
          </p:nvPicPr>
          <p:blipFill>
            <a:blip r:embed="rId3">
              <a:duotone>
                <a:prstClr val="black"/>
                <a:srgbClr val="000000">
                  <a:tint val="45000"/>
                  <a:satMod val="400000"/>
                </a:srgbClr>
              </a:duotone>
              <a:lum bright="-40000" contrast="-40000"/>
            </a:blip>
            <a:stretch>
              <a:fillRect/>
            </a:stretch>
          </p:blipFill>
          <p:spPr>
            <a:xfrm>
              <a:off x="3317791" y="1912227"/>
              <a:ext cx="838572" cy="1204104"/>
            </a:xfrm>
            <a:prstGeom prst="rect">
              <a:avLst/>
            </a:prstGeom>
          </p:spPr>
        </p:pic>
        <p:cxnSp>
          <p:nvCxnSpPr>
            <p:cNvPr id="40" name="Straight Connector 39"/>
            <p:cNvCxnSpPr/>
            <p:nvPr/>
          </p:nvCxnSpPr>
          <p:spPr>
            <a:xfrm>
              <a:off x="2446422" y="1377469"/>
              <a:ext cx="0" cy="2650989"/>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2611702" y="2577910"/>
            <a:ext cx="2286000" cy="2359693"/>
            <a:chOff x="140401" y="1898457"/>
            <a:chExt cx="2286000" cy="2359693"/>
          </a:xfrm>
        </p:grpSpPr>
        <p:sp>
          <p:nvSpPr>
            <p:cNvPr id="36" name="Rectangle 35"/>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97"/>
              <a:r>
                <a:rPr lang="en-US" sz="2400" dirty="0" smtClean="0">
                  <a:solidFill>
                    <a:schemeClr val="tx1"/>
                  </a:solidFill>
                  <a:latin typeface="Segoe UI Light"/>
                </a:rPr>
                <a:t>Azure Websites</a:t>
              </a:r>
              <a:endParaRPr lang="en-US" sz="2400" dirty="0">
                <a:solidFill>
                  <a:schemeClr val="tx1"/>
                </a:solidFill>
                <a:latin typeface="Segoe UI Light"/>
              </a:endParaRPr>
            </a:p>
          </p:txBody>
        </p:sp>
        <p:pic>
          <p:nvPicPr>
            <p:cNvPr id="37" name="Picture 36"/>
            <p:cNvPicPr>
              <a:picLocks noChangeAspect="1"/>
            </p:cNvPicPr>
            <p:nvPr/>
          </p:nvPicPr>
          <p:blipFill>
            <a:blip r:embed="rId4">
              <a:duotone>
                <a:prstClr val="black"/>
                <a:srgbClr val="000000">
                  <a:tint val="45000"/>
                  <a:satMod val="400000"/>
                </a:srgbClr>
              </a:duotone>
              <a:lum bright="-40000" contrast="-40000"/>
            </a:blip>
            <a:stretch>
              <a:fillRect/>
            </a:stretch>
          </p:blipFill>
          <p:spPr>
            <a:xfrm>
              <a:off x="696944" y="1898457"/>
              <a:ext cx="1226857" cy="1198255"/>
            </a:xfrm>
            <a:prstGeom prst="rect">
              <a:avLst/>
            </a:prstGeom>
          </p:spPr>
        </p:pic>
      </p:grpSp>
      <p:grpSp>
        <p:nvGrpSpPr>
          <p:cNvPr id="32" name="Group 31"/>
          <p:cNvGrpSpPr/>
          <p:nvPr/>
        </p:nvGrpSpPr>
        <p:grpSpPr>
          <a:xfrm>
            <a:off x="7435291" y="2056922"/>
            <a:ext cx="2389482" cy="2879911"/>
            <a:chOff x="4963990" y="1687706"/>
            <a:chExt cx="2389482" cy="2879911"/>
          </a:xfrm>
        </p:grpSpPr>
        <p:sp>
          <p:nvSpPr>
            <p:cNvPr id="33" name="Rectangle 3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97"/>
              <a:r>
                <a:rPr lang="en-US" sz="2400" dirty="0" smtClean="0">
                  <a:solidFill>
                    <a:schemeClr val="tx1"/>
                  </a:solidFill>
                  <a:latin typeface="Segoe UI Light"/>
                </a:rPr>
                <a:t>BizTalk Services</a:t>
              </a:r>
              <a:endParaRPr lang="en-US" sz="2400" dirty="0">
                <a:solidFill>
                  <a:schemeClr val="tx1"/>
                </a:solidFill>
                <a:latin typeface="Segoe UI Light"/>
              </a:endParaRPr>
            </a:p>
          </p:txBody>
        </p:sp>
        <p:pic>
          <p:nvPicPr>
            <p:cNvPr id="34" name="Picture 33"/>
            <p:cNvPicPr>
              <a:picLocks noChangeAspect="1"/>
            </p:cNvPicPr>
            <p:nvPr/>
          </p:nvPicPr>
          <p:blipFill>
            <a:blip r:embed="rId5">
              <a:duotone>
                <a:prstClr val="black"/>
                <a:srgbClr val="000000">
                  <a:tint val="45000"/>
                  <a:satMod val="400000"/>
                </a:srgbClr>
              </a:duotone>
              <a:lum bright="-40000" contrast="-40000"/>
            </a:blip>
            <a:stretch>
              <a:fillRect/>
            </a:stretch>
          </p:blipFill>
          <p:spPr>
            <a:xfrm>
              <a:off x="5471472" y="2170934"/>
              <a:ext cx="1408397" cy="1380282"/>
            </a:xfrm>
            <a:prstGeom prst="rect">
              <a:avLst/>
            </a:prstGeom>
          </p:spPr>
        </p:pic>
        <p:cxnSp>
          <p:nvCxnSpPr>
            <p:cNvPr id="35" name="Straight Connector 34"/>
            <p:cNvCxnSpPr/>
            <p:nvPr/>
          </p:nvCxnSpPr>
          <p:spPr>
            <a:xfrm>
              <a:off x="4963990" y="1687706"/>
              <a:ext cx="0" cy="2650989"/>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72121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a:t>Services </a:t>
            </a:r>
            <a:r>
              <a:rPr lang="fr-FR" dirty="0" smtClean="0"/>
              <a:t>applicatifs sur </a:t>
            </a:r>
            <a:r>
              <a:rPr lang="fr-FR" dirty="0"/>
              <a:t>Azure</a:t>
            </a:r>
          </a:p>
        </p:txBody>
      </p:sp>
      <p:sp>
        <p:nvSpPr>
          <p:cNvPr id="7" name="Text Placeholder 6"/>
          <p:cNvSpPr>
            <a:spLocks noGrp="1"/>
          </p:cNvSpPr>
          <p:nvPr>
            <p:ph type="body" sz="quarter" idx="14"/>
          </p:nvPr>
        </p:nvSpPr>
        <p:spPr/>
        <p:txBody>
          <a:bodyPr/>
          <a:lstStyle/>
          <a:p>
            <a:r>
              <a:rPr lang="fr-FR" dirty="0" smtClean="0"/>
              <a:t>Demain</a:t>
            </a:r>
            <a:endParaRPr lang="fr-FR" dirty="0"/>
          </a:p>
        </p:txBody>
      </p:sp>
      <p:sp>
        <p:nvSpPr>
          <p:cNvPr id="8" name="Text Placeholder 7"/>
          <p:cNvSpPr>
            <a:spLocks noGrp="1"/>
          </p:cNvSpPr>
          <p:nvPr>
            <p:ph type="body" sz="quarter" idx="15"/>
          </p:nvPr>
        </p:nvSpPr>
        <p:spPr/>
        <p:txBody>
          <a:bodyPr/>
          <a:lstStyle/>
          <a:p>
            <a:r>
              <a:rPr lang="fr-FR" dirty="0"/>
              <a:t>Azure App Service</a:t>
            </a:r>
          </a:p>
        </p:txBody>
      </p:sp>
      <p:grpSp>
        <p:nvGrpSpPr>
          <p:cNvPr id="11" name="Group 10"/>
          <p:cNvGrpSpPr/>
          <p:nvPr/>
        </p:nvGrpSpPr>
        <p:grpSpPr>
          <a:xfrm>
            <a:off x="4752852" y="3325991"/>
            <a:ext cx="462642" cy="272458"/>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1" name="Freeform 30"/>
          <p:cNvSpPr>
            <a:spLocks/>
          </p:cNvSpPr>
          <p:nvPr/>
        </p:nvSpPr>
        <p:spPr bwMode="auto">
          <a:xfrm>
            <a:off x="2797814" y="3549106"/>
            <a:ext cx="1567014" cy="1567014"/>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2" name="Freeform 31"/>
          <p:cNvSpPr>
            <a:spLocks/>
          </p:cNvSpPr>
          <p:nvPr/>
        </p:nvSpPr>
        <p:spPr bwMode="auto">
          <a:xfrm>
            <a:off x="1021773" y="3549106"/>
            <a:ext cx="1567014" cy="1567014"/>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3" name="Freeform 32"/>
          <p:cNvSpPr>
            <a:spLocks/>
          </p:cNvSpPr>
          <p:nvPr/>
        </p:nvSpPr>
        <p:spPr bwMode="auto">
          <a:xfrm>
            <a:off x="2797814" y="1788292"/>
            <a:ext cx="1567014" cy="156424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4" name="Freeform 33"/>
          <p:cNvSpPr>
            <a:spLocks/>
          </p:cNvSpPr>
          <p:nvPr/>
        </p:nvSpPr>
        <p:spPr bwMode="auto">
          <a:xfrm>
            <a:off x="1021773" y="1788292"/>
            <a:ext cx="1567014" cy="156424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5" name="Freeform 34"/>
          <p:cNvSpPr>
            <a:spLocks/>
          </p:cNvSpPr>
          <p:nvPr/>
        </p:nvSpPr>
        <p:spPr bwMode="auto">
          <a:xfrm>
            <a:off x="2797814" y="3549106"/>
            <a:ext cx="1250012" cy="672764"/>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8" name="Freeform 37"/>
          <p:cNvSpPr>
            <a:spLocks/>
          </p:cNvSpPr>
          <p:nvPr/>
        </p:nvSpPr>
        <p:spPr bwMode="auto">
          <a:xfrm>
            <a:off x="1481357" y="2603637"/>
            <a:ext cx="1107430" cy="748900"/>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grpSp>
        <p:nvGrpSpPr>
          <p:cNvPr id="13" name="Group 12"/>
          <p:cNvGrpSpPr/>
          <p:nvPr/>
        </p:nvGrpSpPr>
        <p:grpSpPr>
          <a:xfrm>
            <a:off x="8779555" y="3902764"/>
            <a:ext cx="2635145" cy="1907465"/>
            <a:chOff x="8728103" y="4231511"/>
            <a:chExt cx="2635145" cy="1907465"/>
          </a:xfrm>
        </p:grpSpPr>
        <p:pic>
          <p:nvPicPr>
            <p:cNvPr id="28" name="Picture 27"/>
            <p:cNvPicPr>
              <a:picLocks noChangeAspect="1"/>
            </p:cNvPicPr>
            <p:nvPr/>
          </p:nvPicPr>
          <p:blipFill>
            <a:blip r:embed="rId3" cstate="print">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29" name="TextBox 48"/>
            <p:cNvSpPr txBox="1"/>
            <p:nvPr/>
          </p:nvSpPr>
          <p:spPr>
            <a:xfrm>
              <a:off x="8728103" y="5010007"/>
              <a:ext cx="2635145" cy="664797"/>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2400" dirty="0">
                  <a:latin typeface="Segoe UI Light"/>
                </a:rPr>
                <a:t>API Apps</a:t>
              </a:r>
            </a:p>
          </p:txBody>
        </p:sp>
        <p:sp>
          <p:nvSpPr>
            <p:cNvPr id="30" name="TextBox 53"/>
            <p:cNvSpPr txBox="1"/>
            <p:nvPr/>
          </p:nvSpPr>
          <p:spPr>
            <a:xfrm>
              <a:off x="8728103" y="5554201"/>
              <a:ext cx="2635145" cy="584775"/>
            </a:xfrm>
            <a:prstGeom prst="rect">
              <a:avLst/>
            </a:prstGeom>
            <a:noFill/>
          </p:spPr>
          <p:txBody>
            <a:bodyPr wrap="square" lIns="186494" rIns="18649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fr-FR" sz="1600" kern="0" dirty="0" smtClean="0">
                  <a:gradFill>
                    <a:gsLst>
                      <a:gs pos="0">
                        <a:schemeClr val="tx2">
                          <a:lumMod val="75000"/>
                        </a:schemeClr>
                      </a:gs>
                      <a:gs pos="100000">
                        <a:schemeClr val="tx2">
                          <a:lumMod val="75000"/>
                        </a:schemeClr>
                      </a:gs>
                    </a:gsLst>
                    <a:lin ang="5400000" scaled="0"/>
                  </a:gradFill>
                  <a:latin typeface="Segoe UI Light"/>
                </a:rPr>
                <a:t>APIs customs et connecteurs vers </a:t>
              </a:r>
              <a:r>
                <a:rPr lang="fr-FR" sz="1600" kern="0" dirty="0" err="1" smtClean="0">
                  <a:gradFill>
                    <a:gsLst>
                      <a:gs pos="0">
                        <a:schemeClr val="tx2">
                          <a:lumMod val="75000"/>
                        </a:schemeClr>
                      </a:gs>
                      <a:gs pos="100000">
                        <a:schemeClr val="tx2">
                          <a:lumMod val="75000"/>
                        </a:schemeClr>
                      </a:gs>
                    </a:gsLst>
                    <a:lin ang="5400000" scaled="0"/>
                  </a:gradFill>
                  <a:latin typeface="Segoe UI Light"/>
                </a:rPr>
                <a:t>SaaS</a:t>
              </a:r>
              <a:endParaRPr lang="fr-FR" sz="1600" kern="0" dirty="0">
                <a:gradFill>
                  <a:gsLst>
                    <a:gs pos="0">
                      <a:schemeClr val="tx2">
                        <a:lumMod val="75000"/>
                      </a:schemeClr>
                    </a:gs>
                    <a:gs pos="100000">
                      <a:schemeClr val="tx2">
                        <a:lumMod val="75000"/>
                      </a:schemeClr>
                    </a:gs>
                  </a:gsLst>
                  <a:lin ang="5400000" scaled="0"/>
                </a:gradFill>
                <a:latin typeface="Segoe UI Light"/>
              </a:endParaRPr>
            </a:p>
          </p:txBody>
        </p:sp>
      </p:grpSp>
      <p:grpSp>
        <p:nvGrpSpPr>
          <p:cNvPr id="14" name="Group 13"/>
          <p:cNvGrpSpPr/>
          <p:nvPr/>
        </p:nvGrpSpPr>
        <p:grpSpPr>
          <a:xfrm>
            <a:off x="5604453" y="1449993"/>
            <a:ext cx="3380957" cy="1683890"/>
            <a:chOff x="5434663" y="1339128"/>
            <a:chExt cx="3380957" cy="1683890"/>
          </a:xfrm>
        </p:grpSpPr>
        <p:sp>
          <p:nvSpPr>
            <p:cNvPr id="25" name="TextBox 55"/>
            <p:cNvSpPr txBox="1"/>
            <p:nvPr/>
          </p:nvSpPr>
          <p:spPr>
            <a:xfrm>
              <a:off x="5648241" y="2147024"/>
              <a:ext cx="2929173" cy="664797"/>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2400" dirty="0">
                  <a:latin typeface="Segoe UI Light"/>
                </a:rPr>
                <a:t>Web Apps</a:t>
              </a:r>
            </a:p>
          </p:txBody>
        </p:sp>
        <p:sp>
          <p:nvSpPr>
            <p:cNvPr id="26" name="TextBox 56"/>
            <p:cNvSpPr txBox="1"/>
            <p:nvPr/>
          </p:nvSpPr>
          <p:spPr>
            <a:xfrm>
              <a:off x="5434663" y="2738325"/>
              <a:ext cx="3380957" cy="284693"/>
            </a:xfrm>
            <a:prstGeom prst="rect">
              <a:avLst/>
            </a:prstGeom>
            <a:noFill/>
          </p:spPr>
          <p:txBody>
            <a:bodyPr wrap="square" lIns="186494" rIns="18649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ts val="1530"/>
                </a:lnSpc>
                <a:defRPr/>
              </a:pPr>
              <a:r>
                <a:rPr lang="fr-FR" sz="1600" kern="0" dirty="0" smtClean="0">
                  <a:gradFill>
                    <a:gsLst>
                      <a:gs pos="0">
                        <a:schemeClr val="tx2">
                          <a:lumMod val="75000"/>
                        </a:schemeClr>
                      </a:gs>
                      <a:gs pos="100000">
                        <a:schemeClr val="tx2">
                          <a:lumMod val="75000"/>
                        </a:schemeClr>
                      </a:gs>
                    </a:gsLst>
                    <a:lin ang="5400000" scaled="0"/>
                  </a:gradFill>
                  <a:latin typeface="Segoe UI Light"/>
                </a:rPr>
                <a:t>Frontaux </a:t>
              </a:r>
              <a:r>
                <a:rPr lang="fr-FR" sz="1600" kern="0" dirty="0" err="1" smtClean="0">
                  <a:gradFill>
                    <a:gsLst>
                      <a:gs pos="0">
                        <a:schemeClr val="tx2">
                          <a:lumMod val="75000"/>
                        </a:schemeClr>
                      </a:gs>
                      <a:gs pos="100000">
                        <a:schemeClr val="tx2">
                          <a:lumMod val="75000"/>
                        </a:schemeClr>
                      </a:gs>
                    </a:gsLst>
                    <a:lin ang="5400000" scaled="0"/>
                  </a:gradFill>
                  <a:latin typeface="Segoe UI Light"/>
                </a:rPr>
                <a:t>webs</a:t>
              </a:r>
              <a:endParaRPr lang="fr-FR" sz="1600" kern="0" dirty="0">
                <a:gradFill>
                  <a:gsLst>
                    <a:gs pos="0">
                      <a:schemeClr val="tx2">
                        <a:lumMod val="75000"/>
                      </a:schemeClr>
                    </a:gs>
                    <a:gs pos="100000">
                      <a:schemeClr val="tx2">
                        <a:lumMod val="75000"/>
                      </a:schemeClr>
                    </a:gs>
                  </a:gsLst>
                  <a:lin ang="5400000" scaled="0"/>
                </a:gradFill>
                <a:latin typeface="Segoe UI Light"/>
              </a:endParaRPr>
            </a:p>
          </p:txBody>
        </p:sp>
        <p:pic>
          <p:nvPicPr>
            <p:cNvPr id="27" name="Picture 26"/>
            <p:cNvPicPr>
              <a:picLocks noChangeAspect="1"/>
            </p:cNvPicPr>
            <p:nvPr/>
          </p:nvPicPr>
          <p:blipFill>
            <a:blip r:embed="rId4">
              <a:duotone>
                <a:prstClr val="black"/>
                <a:srgbClr val="000000">
                  <a:tint val="45000"/>
                  <a:satMod val="400000"/>
                </a:srgbClr>
              </a:duotone>
              <a:lum bright="-40000" contrast="-40000"/>
            </a:blip>
            <a:stretch>
              <a:fillRect/>
            </a:stretch>
          </p:blipFill>
          <p:spPr>
            <a:xfrm>
              <a:off x="6781285" y="1339128"/>
              <a:ext cx="724282" cy="707395"/>
            </a:xfrm>
            <a:prstGeom prst="rect">
              <a:avLst/>
            </a:prstGeom>
          </p:spPr>
        </p:pic>
      </p:grpSp>
      <p:grpSp>
        <p:nvGrpSpPr>
          <p:cNvPr id="15" name="Group 14"/>
          <p:cNvGrpSpPr/>
          <p:nvPr/>
        </p:nvGrpSpPr>
        <p:grpSpPr>
          <a:xfrm>
            <a:off x="8779555" y="1402162"/>
            <a:ext cx="2635147" cy="1918061"/>
            <a:chOff x="8642020" y="1291297"/>
            <a:chExt cx="2635147" cy="1918061"/>
          </a:xfrm>
        </p:grpSpPr>
        <p:sp>
          <p:nvSpPr>
            <p:cNvPr id="22" name="TextBox 59"/>
            <p:cNvSpPr txBox="1"/>
            <p:nvPr/>
          </p:nvSpPr>
          <p:spPr>
            <a:xfrm>
              <a:off x="8642022" y="2147024"/>
              <a:ext cx="2635145" cy="664797"/>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2400" dirty="0">
                  <a:latin typeface="Segoe UI Light"/>
                </a:rPr>
                <a:t>Mobile Apps</a:t>
              </a:r>
            </a:p>
          </p:txBody>
        </p:sp>
        <p:sp>
          <p:nvSpPr>
            <p:cNvPr id="23" name="TextBox 60"/>
            <p:cNvSpPr txBox="1"/>
            <p:nvPr/>
          </p:nvSpPr>
          <p:spPr>
            <a:xfrm>
              <a:off x="8642020" y="2732304"/>
              <a:ext cx="2635145" cy="477054"/>
            </a:xfrm>
            <a:prstGeom prst="rect">
              <a:avLst/>
            </a:prstGeom>
            <a:noFill/>
          </p:spPr>
          <p:txBody>
            <a:bodyPr wrap="square" lIns="186494" rIns="18649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ts val="1530"/>
                </a:lnSpc>
                <a:defRPr/>
              </a:pPr>
              <a:r>
                <a:rPr lang="fr-FR" sz="1600" kern="0" dirty="0" smtClean="0">
                  <a:gradFill>
                    <a:gsLst>
                      <a:gs pos="0">
                        <a:schemeClr val="tx2">
                          <a:lumMod val="75000"/>
                        </a:schemeClr>
                      </a:gs>
                      <a:gs pos="100000">
                        <a:schemeClr val="tx2">
                          <a:lumMod val="75000"/>
                        </a:schemeClr>
                      </a:gs>
                    </a:gsLst>
                    <a:lin ang="5400000" scaled="0"/>
                  </a:gradFill>
                  <a:latin typeface="Segoe UI Light"/>
                </a:rPr>
                <a:t>Services mobiles </a:t>
              </a:r>
              <a:r>
                <a:rPr lang="fr-FR" sz="1600" kern="0" dirty="0" err="1" smtClean="0">
                  <a:gradFill>
                    <a:gsLst>
                      <a:gs pos="0">
                        <a:schemeClr val="tx2">
                          <a:lumMod val="75000"/>
                        </a:schemeClr>
                      </a:gs>
                      <a:gs pos="100000">
                        <a:schemeClr val="tx2">
                          <a:lumMod val="75000"/>
                        </a:schemeClr>
                      </a:gs>
                    </a:gsLst>
                    <a:lin ang="5400000" scaled="0"/>
                  </a:gradFill>
                  <a:latin typeface="Segoe UI Light"/>
                </a:rPr>
                <a:t>multi-plateformes</a:t>
              </a:r>
              <a:endParaRPr lang="fr-FR" sz="1600" kern="0" dirty="0">
                <a:gradFill>
                  <a:gsLst>
                    <a:gs pos="0">
                      <a:schemeClr val="tx2">
                        <a:lumMod val="75000"/>
                      </a:schemeClr>
                    </a:gs>
                    <a:gs pos="100000">
                      <a:schemeClr val="tx2">
                        <a:lumMod val="75000"/>
                      </a:schemeClr>
                    </a:gs>
                  </a:gsLst>
                  <a:lin ang="5400000" scaled="0"/>
                </a:gradFill>
                <a:latin typeface="Segoe UI Light"/>
              </a:endParaRPr>
            </a:p>
          </p:txBody>
        </p:sp>
        <p:pic>
          <p:nvPicPr>
            <p:cNvPr id="24" name="Picture 23"/>
            <p:cNvPicPr>
              <a:picLocks noChangeAspect="1"/>
            </p:cNvPicPr>
            <p:nvPr/>
          </p:nvPicPr>
          <p:blipFill>
            <a:blip r:embed="rId5">
              <a:duotone>
                <a:prstClr val="black"/>
                <a:srgbClr val="000000">
                  <a:tint val="45000"/>
                  <a:satMod val="400000"/>
                </a:srgbClr>
              </a:duotone>
              <a:lum bright="-40000" contrast="-40000"/>
            </a:blip>
            <a:stretch>
              <a:fillRect/>
            </a:stretch>
          </p:blipFill>
          <p:spPr>
            <a:xfrm>
              <a:off x="9633371" y="1291297"/>
              <a:ext cx="556237" cy="798699"/>
            </a:xfrm>
            <a:prstGeom prst="rect">
              <a:avLst/>
            </a:prstGeom>
          </p:spPr>
        </p:pic>
      </p:grpSp>
      <p:cxnSp>
        <p:nvCxnSpPr>
          <p:cNvPr id="16" name="Straight Connector 15"/>
          <p:cNvCxnSpPr/>
          <p:nvPr/>
        </p:nvCxnSpPr>
        <p:spPr>
          <a:xfrm>
            <a:off x="8717972" y="1445086"/>
            <a:ext cx="0" cy="4284424"/>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98573" y="3452206"/>
            <a:ext cx="551612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977360" y="3865842"/>
            <a:ext cx="2641021" cy="1659257"/>
            <a:chOff x="5839825" y="1775527"/>
            <a:chExt cx="2641021" cy="1659257"/>
          </a:xfrm>
        </p:grpSpPr>
        <p:pic>
          <p:nvPicPr>
            <p:cNvPr id="19" name="Picture 18"/>
            <p:cNvPicPr>
              <a:picLocks noChangeAspect="1"/>
            </p:cNvPicPr>
            <p:nvPr/>
          </p:nvPicPr>
          <p:blipFill>
            <a:blip r:embed="rId6">
              <a:duotone>
                <a:prstClr val="black"/>
                <a:srgbClr val="000000">
                  <a:tint val="45000"/>
                  <a:satMod val="400000"/>
                </a:srgbClr>
              </a:duotone>
              <a:lum bright="-40000" contrast="-40000"/>
            </a:blip>
            <a:stretch>
              <a:fillRect/>
            </a:stretch>
          </p:blipFill>
          <p:spPr>
            <a:xfrm>
              <a:off x="6822364" y="1775527"/>
              <a:ext cx="727774" cy="726962"/>
            </a:xfrm>
            <a:prstGeom prst="rect">
              <a:avLst/>
            </a:prstGeom>
          </p:spPr>
        </p:pic>
        <p:sp>
          <p:nvSpPr>
            <p:cNvPr id="20" name="TextBox 66"/>
            <p:cNvSpPr txBox="1"/>
            <p:nvPr/>
          </p:nvSpPr>
          <p:spPr>
            <a:xfrm>
              <a:off x="5839825" y="2575724"/>
              <a:ext cx="2635145" cy="664797"/>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2400" dirty="0">
                  <a:latin typeface="Segoe UI Light"/>
                </a:rPr>
                <a:t>LOGIC Apps</a:t>
              </a:r>
            </a:p>
          </p:txBody>
        </p:sp>
        <p:sp>
          <p:nvSpPr>
            <p:cNvPr id="21" name="TextBox 67"/>
            <p:cNvSpPr txBox="1"/>
            <p:nvPr/>
          </p:nvSpPr>
          <p:spPr>
            <a:xfrm>
              <a:off x="5845701" y="3096230"/>
              <a:ext cx="2635145" cy="338554"/>
            </a:xfrm>
            <a:prstGeom prst="rect">
              <a:avLst/>
            </a:prstGeom>
            <a:noFill/>
          </p:spPr>
          <p:txBody>
            <a:bodyPr wrap="square" lIns="186494" rIns="18649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fr-FR" sz="1600" kern="0" dirty="0" smtClean="0">
                  <a:gradFill>
                    <a:gsLst>
                      <a:gs pos="0">
                        <a:schemeClr val="tx2">
                          <a:lumMod val="75000"/>
                        </a:schemeClr>
                      </a:gs>
                      <a:gs pos="100000">
                        <a:schemeClr val="tx2">
                          <a:lumMod val="75000"/>
                        </a:schemeClr>
                      </a:gs>
                    </a:gsLst>
                    <a:lin ang="5400000" scaled="0"/>
                  </a:gradFill>
                  <a:latin typeface="Segoe UI Light"/>
                </a:rPr>
                <a:t>Processus métiers</a:t>
              </a:r>
              <a:endParaRPr lang="fr-FR" sz="1600" kern="0" dirty="0">
                <a:gradFill>
                  <a:gsLst>
                    <a:gs pos="0">
                      <a:schemeClr val="tx2">
                        <a:lumMod val="75000"/>
                      </a:schemeClr>
                    </a:gs>
                    <a:gs pos="100000">
                      <a:schemeClr val="tx2">
                        <a:lumMod val="75000"/>
                      </a:schemeClr>
                    </a:gs>
                  </a:gsLst>
                  <a:lin ang="5400000" scaled="0"/>
                </a:gradFill>
                <a:latin typeface="Segoe UI Light"/>
              </a:endParaRPr>
            </a:p>
          </p:txBody>
        </p:sp>
      </p:grpSp>
      <p:sp>
        <p:nvSpPr>
          <p:cNvPr id="37" name="Freeform 36"/>
          <p:cNvSpPr>
            <a:spLocks/>
          </p:cNvSpPr>
          <p:nvPr/>
        </p:nvSpPr>
        <p:spPr bwMode="auto">
          <a:xfrm>
            <a:off x="2797814" y="2491510"/>
            <a:ext cx="1110199" cy="861027"/>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6" name="Freeform 35"/>
          <p:cNvSpPr>
            <a:spLocks/>
          </p:cNvSpPr>
          <p:nvPr/>
        </p:nvSpPr>
        <p:spPr bwMode="auto">
          <a:xfrm>
            <a:off x="1344312" y="3549106"/>
            <a:ext cx="1244474" cy="672764"/>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Tree>
    <p:extLst>
      <p:ext uri="{BB962C8B-B14F-4D97-AF65-F5344CB8AC3E}">
        <p14:creationId xmlns:p14="http://schemas.microsoft.com/office/powerpoint/2010/main" val="5622440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Composition des services</a:t>
            </a:r>
            <a:endParaRPr lang="fr-FR" dirty="0"/>
          </a:p>
        </p:txBody>
      </p:sp>
      <p:sp>
        <p:nvSpPr>
          <p:cNvPr id="7" name="Text Placeholder 6"/>
          <p:cNvSpPr>
            <a:spLocks noGrp="1"/>
          </p:cNvSpPr>
          <p:nvPr>
            <p:ph type="body" sz="quarter" idx="14"/>
          </p:nvPr>
        </p:nvSpPr>
        <p:spPr/>
        <p:txBody>
          <a:bodyPr/>
          <a:lstStyle/>
          <a:p>
            <a:endParaRPr lang="fr-FR" dirty="0"/>
          </a:p>
        </p:txBody>
      </p:sp>
      <p:sp>
        <p:nvSpPr>
          <p:cNvPr id="8" name="Text Placeholder 7"/>
          <p:cNvSpPr>
            <a:spLocks noGrp="1"/>
          </p:cNvSpPr>
          <p:nvPr>
            <p:ph type="body" sz="quarter" idx="15"/>
          </p:nvPr>
        </p:nvSpPr>
        <p:spPr/>
        <p:txBody>
          <a:bodyPr/>
          <a:lstStyle/>
          <a:p>
            <a:r>
              <a:rPr lang="fr-FR" dirty="0"/>
              <a:t>Azure App Service</a:t>
            </a:r>
          </a:p>
        </p:txBody>
      </p:sp>
      <p:grpSp>
        <p:nvGrpSpPr>
          <p:cNvPr id="41" name="Group 40"/>
          <p:cNvGrpSpPr/>
          <p:nvPr/>
        </p:nvGrpSpPr>
        <p:grpSpPr>
          <a:xfrm>
            <a:off x="2027237" y="1769070"/>
            <a:ext cx="8351054" cy="4392488"/>
            <a:chOff x="2150683" y="1769070"/>
            <a:chExt cx="8351054" cy="4392488"/>
          </a:xfrm>
        </p:grpSpPr>
        <p:grpSp>
          <p:nvGrpSpPr>
            <p:cNvPr id="42" name="Group 41"/>
            <p:cNvGrpSpPr/>
            <p:nvPr/>
          </p:nvGrpSpPr>
          <p:grpSpPr>
            <a:xfrm>
              <a:off x="2150683" y="2159630"/>
              <a:ext cx="2929173" cy="1435760"/>
              <a:chOff x="5648241" y="1339128"/>
              <a:chExt cx="2929173" cy="1435760"/>
            </a:xfrm>
          </p:grpSpPr>
          <p:sp>
            <p:nvSpPr>
              <p:cNvPr id="59" name="TextBox 58"/>
              <p:cNvSpPr txBox="1"/>
              <p:nvPr/>
            </p:nvSpPr>
            <p:spPr>
              <a:xfrm>
                <a:off x="5648241" y="2147024"/>
                <a:ext cx="2929173"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Web Apps</a:t>
                </a:r>
              </a:p>
            </p:txBody>
          </p:sp>
          <p:pic>
            <p:nvPicPr>
              <p:cNvPr id="60" name="Picture 59"/>
              <p:cNvPicPr>
                <a:picLocks noChangeAspect="1"/>
              </p:cNvPicPr>
              <p:nvPr/>
            </p:nvPicPr>
            <p:blipFill>
              <a:blip r:embed="rId3">
                <a:duotone>
                  <a:prstClr val="black"/>
                  <a:srgbClr val="000000">
                    <a:tint val="45000"/>
                    <a:satMod val="400000"/>
                  </a:srgbClr>
                </a:duotone>
                <a:lum bright="-40000" contrast="-40000"/>
              </a:blip>
              <a:stretch>
                <a:fillRect/>
              </a:stretch>
            </p:blipFill>
            <p:spPr>
              <a:xfrm>
                <a:off x="6781285" y="1339128"/>
                <a:ext cx="724282" cy="707395"/>
              </a:xfrm>
              <a:prstGeom prst="rect">
                <a:avLst/>
              </a:prstGeom>
            </p:spPr>
          </p:pic>
        </p:grpSp>
        <p:grpSp>
          <p:nvGrpSpPr>
            <p:cNvPr id="43" name="Group 42"/>
            <p:cNvGrpSpPr/>
            <p:nvPr/>
          </p:nvGrpSpPr>
          <p:grpSpPr>
            <a:xfrm>
              <a:off x="7866592" y="2111799"/>
              <a:ext cx="2635145" cy="1483591"/>
              <a:chOff x="7866592" y="1878244"/>
              <a:chExt cx="2635145" cy="1483591"/>
            </a:xfrm>
          </p:grpSpPr>
          <p:sp>
            <p:nvSpPr>
              <p:cNvPr id="57" name="TextBox 56"/>
              <p:cNvSpPr txBox="1"/>
              <p:nvPr/>
            </p:nvSpPr>
            <p:spPr>
              <a:xfrm>
                <a:off x="7866592" y="2733971"/>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Mobile Apps</a:t>
                </a:r>
              </a:p>
            </p:txBody>
          </p:sp>
          <p:pic>
            <p:nvPicPr>
              <p:cNvPr id="58" name="Picture 57"/>
              <p:cNvPicPr>
                <a:picLocks noChangeAspect="1"/>
              </p:cNvPicPr>
              <p:nvPr/>
            </p:nvPicPr>
            <p:blipFill>
              <a:blip r:embed="rId4">
                <a:duotone>
                  <a:prstClr val="black"/>
                  <a:srgbClr val="000000">
                    <a:tint val="45000"/>
                    <a:satMod val="400000"/>
                  </a:srgbClr>
                </a:duotone>
                <a:lum bright="-40000" contrast="-40000"/>
              </a:blip>
              <a:stretch>
                <a:fillRect/>
              </a:stretch>
            </p:blipFill>
            <p:spPr>
              <a:xfrm>
                <a:off x="8857941" y="1878244"/>
                <a:ext cx="556237" cy="798699"/>
              </a:xfrm>
              <a:prstGeom prst="rect">
                <a:avLst/>
              </a:prstGeom>
            </p:spPr>
          </p:pic>
        </p:grpSp>
        <p:cxnSp>
          <p:nvCxnSpPr>
            <p:cNvPr id="44" name="Straight Connector 43"/>
            <p:cNvCxnSpPr/>
            <p:nvPr/>
          </p:nvCxnSpPr>
          <p:spPr>
            <a:xfrm>
              <a:off x="7805007" y="1769070"/>
              <a:ext cx="0" cy="215921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242408" y="3928288"/>
              <a:ext cx="825932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064395" y="2161482"/>
              <a:ext cx="2635145" cy="1428061"/>
              <a:chOff x="5839825" y="1775527"/>
              <a:chExt cx="2635145" cy="1428061"/>
            </a:xfrm>
          </p:grpSpPr>
          <p:pic>
            <p:nvPicPr>
              <p:cNvPr id="55" name="Picture 54"/>
              <p:cNvPicPr>
                <a:picLocks noChangeAspect="1"/>
              </p:cNvPicPr>
              <p:nvPr/>
            </p:nvPicPr>
            <p:blipFill>
              <a:blip r:embed="rId5">
                <a:duotone>
                  <a:prstClr val="black"/>
                  <a:srgbClr val="000000">
                    <a:tint val="45000"/>
                    <a:satMod val="400000"/>
                  </a:srgbClr>
                </a:duotone>
                <a:lum bright="-40000" contrast="-40000"/>
              </a:blip>
              <a:stretch>
                <a:fillRect/>
              </a:stretch>
            </p:blipFill>
            <p:spPr>
              <a:xfrm>
                <a:off x="6822364" y="1775527"/>
                <a:ext cx="727774" cy="726962"/>
              </a:xfrm>
              <a:prstGeom prst="rect">
                <a:avLst/>
              </a:prstGeom>
            </p:spPr>
          </p:pic>
          <p:sp>
            <p:nvSpPr>
              <p:cNvPr id="56" name="TextBox 55"/>
              <p:cNvSpPr txBox="1"/>
              <p:nvPr/>
            </p:nvSpPr>
            <p:spPr>
              <a:xfrm>
                <a:off x="5839825" y="2575724"/>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LOGIC Apps</a:t>
                </a:r>
              </a:p>
            </p:txBody>
          </p:sp>
        </p:grpSp>
        <p:cxnSp>
          <p:nvCxnSpPr>
            <p:cNvPr id="47" name="Straight Connector 46"/>
            <p:cNvCxnSpPr/>
            <p:nvPr/>
          </p:nvCxnSpPr>
          <p:spPr>
            <a:xfrm>
              <a:off x="4985608" y="1769070"/>
              <a:ext cx="0" cy="215921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242408" y="1769070"/>
              <a:ext cx="0" cy="439248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5054499" y="4612401"/>
              <a:ext cx="2635145" cy="1406360"/>
              <a:chOff x="8728103" y="4231511"/>
              <a:chExt cx="2635145" cy="1406360"/>
            </a:xfrm>
          </p:grpSpPr>
          <p:pic>
            <p:nvPicPr>
              <p:cNvPr id="53" name="Picture 52"/>
              <p:cNvPicPr>
                <a:picLocks noChangeAspect="1"/>
              </p:cNvPicPr>
              <p:nvPr/>
            </p:nvPicPr>
            <p:blipFill>
              <a:blip r:embed="rId6" cstate="print">
                <a:duotone>
                  <a:prstClr val="black"/>
                  <a:srgbClr val="000000">
                    <a:tint val="45000"/>
                    <a:satMod val="400000"/>
                  </a:srgbClr>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54" name="TextBox 53"/>
              <p:cNvSpPr txBox="1"/>
              <p:nvPr/>
            </p:nvSpPr>
            <p:spPr>
              <a:xfrm>
                <a:off x="8728103" y="5010007"/>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API Apps</a:t>
                </a:r>
              </a:p>
            </p:txBody>
          </p:sp>
        </p:grpSp>
        <p:cxnSp>
          <p:nvCxnSpPr>
            <p:cNvPr id="50" name="Straight Connector 49"/>
            <p:cNvCxnSpPr/>
            <p:nvPr/>
          </p:nvCxnSpPr>
          <p:spPr>
            <a:xfrm>
              <a:off x="10501736" y="1769070"/>
              <a:ext cx="0" cy="439248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242408" y="1769070"/>
              <a:ext cx="8259328"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242408" y="6161558"/>
              <a:ext cx="825932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26343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Web Apps</a:t>
            </a:r>
            <a:endParaRPr lang="fr-FR" dirty="0"/>
          </a:p>
        </p:txBody>
      </p:sp>
      <p:sp>
        <p:nvSpPr>
          <p:cNvPr id="3" name="Text Placeholder 2"/>
          <p:cNvSpPr>
            <a:spLocks noGrp="1"/>
          </p:cNvSpPr>
          <p:nvPr>
            <p:ph type="body" sz="quarter" idx="13"/>
          </p:nvPr>
        </p:nvSpPr>
        <p:spPr>
          <a:xfrm>
            <a:off x="3553941" y="1193006"/>
            <a:ext cx="8528522" cy="4895329"/>
          </a:xfrm>
        </p:spPr>
        <p:txBody>
          <a:bodyPr anchor="ctr"/>
          <a:lstStyle/>
          <a:p>
            <a:pPr>
              <a:lnSpc>
                <a:spcPct val="125000"/>
              </a:lnSpc>
            </a:pPr>
            <a:r>
              <a:rPr lang="fr-FR" sz="2800" dirty="0"/>
              <a:t>Pas de code spécifique</a:t>
            </a:r>
          </a:p>
          <a:p>
            <a:pPr>
              <a:lnSpc>
                <a:spcPct val="125000"/>
              </a:lnSpc>
            </a:pPr>
            <a:r>
              <a:rPr lang="fr-FR" sz="2800" dirty="0"/>
              <a:t>.NET, Node.js, Java, PHP, Python</a:t>
            </a:r>
          </a:p>
          <a:p>
            <a:pPr>
              <a:lnSpc>
                <a:spcPct val="125000"/>
              </a:lnSpc>
            </a:pPr>
            <a:r>
              <a:rPr lang="fr-FR" sz="2800" dirty="0" err="1"/>
              <a:t>WebJobs</a:t>
            </a:r>
            <a:r>
              <a:rPr lang="fr-FR" sz="2800" dirty="0"/>
              <a:t> pour les tâches longues</a:t>
            </a:r>
          </a:p>
          <a:p>
            <a:pPr>
              <a:lnSpc>
                <a:spcPct val="125000"/>
              </a:lnSpc>
            </a:pPr>
            <a:r>
              <a:rPr lang="fr-FR" sz="2800" dirty="0"/>
              <a:t>Outillage Visual Studio (publication, </a:t>
            </a:r>
            <a:r>
              <a:rPr lang="fr-FR" sz="2800" dirty="0" err="1"/>
              <a:t>debug</a:t>
            </a:r>
            <a:r>
              <a:rPr lang="fr-FR" sz="2800" dirty="0"/>
              <a:t>, …)</a:t>
            </a:r>
          </a:p>
          <a:p>
            <a:pPr>
              <a:lnSpc>
                <a:spcPct val="125000"/>
              </a:lnSpc>
            </a:pPr>
            <a:r>
              <a:rPr lang="fr-FR" sz="2800" dirty="0"/>
              <a:t>Publication </a:t>
            </a:r>
            <a:r>
              <a:rPr lang="fr-FR" sz="2800" dirty="0" smtClean="0"/>
              <a:t>FTP, </a:t>
            </a:r>
            <a:r>
              <a:rPr lang="fr-FR" sz="2800" dirty="0"/>
              <a:t>Git, Web </a:t>
            </a:r>
            <a:r>
              <a:rPr lang="fr-FR" sz="2800" dirty="0" err="1"/>
              <a:t>Deploy</a:t>
            </a:r>
            <a:r>
              <a:rPr lang="fr-FR" sz="2800" dirty="0"/>
              <a:t>, PowerShell, CLI</a:t>
            </a:r>
          </a:p>
          <a:p>
            <a:pPr>
              <a:lnSpc>
                <a:spcPct val="125000"/>
              </a:lnSpc>
            </a:pPr>
            <a:r>
              <a:rPr lang="fr-FR" sz="2800" dirty="0"/>
              <a:t>Intégration Continu avec VSO, </a:t>
            </a:r>
            <a:r>
              <a:rPr lang="fr-FR" sz="2800" dirty="0" err="1"/>
              <a:t>GitHub</a:t>
            </a:r>
            <a:r>
              <a:rPr lang="fr-FR" sz="2800" dirty="0"/>
              <a:t>, </a:t>
            </a:r>
            <a:r>
              <a:rPr lang="fr-FR" sz="2800" dirty="0" err="1"/>
              <a:t>BitBucket</a:t>
            </a:r>
            <a:endParaRPr lang="fr-FR" sz="2800" dirty="0"/>
          </a:p>
          <a:p>
            <a:pPr>
              <a:lnSpc>
                <a:spcPct val="125000"/>
              </a:lnSpc>
            </a:pPr>
            <a:r>
              <a:rPr lang="fr-FR" sz="2800" dirty="0"/>
              <a:t>Environnements de déploiement</a:t>
            </a:r>
          </a:p>
          <a:p>
            <a:pPr>
              <a:lnSpc>
                <a:spcPct val="125000"/>
              </a:lnSpc>
            </a:pPr>
            <a:r>
              <a:rPr lang="fr-FR" sz="2800" dirty="0" err="1"/>
              <a:t>Load</a:t>
            </a:r>
            <a:r>
              <a:rPr lang="fr-FR" sz="2800" dirty="0"/>
              <a:t> </a:t>
            </a:r>
            <a:r>
              <a:rPr lang="fr-FR" sz="2800" dirty="0" err="1"/>
              <a:t>Balancing</a:t>
            </a:r>
            <a:r>
              <a:rPr lang="fr-FR" sz="2800" dirty="0"/>
              <a:t>, </a:t>
            </a:r>
            <a:r>
              <a:rPr lang="fr-FR" sz="2800" dirty="0" err="1"/>
              <a:t>Autoscale</a:t>
            </a:r>
            <a:r>
              <a:rPr lang="fr-FR" sz="2800" dirty="0"/>
              <a:t>, </a:t>
            </a:r>
            <a:r>
              <a:rPr lang="fr-FR" sz="2800" dirty="0" err="1"/>
              <a:t>Geo</a:t>
            </a:r>
            <a:r>
              <a:rPr lang="fr-FR" sz="2800" dirty="0"/>
              <a:t> </a:t>
            </a:r>
            <a:r>
              <a:rPr lang="fr-FR" sz="2800" dirty="0" err="1"/>
              <a:t>Disaster</a:t>
            </a:r>
            <a:r>
              <a:rPr lang="fr-FR" sz="2800" dirty="0"/>
              <a:t> </a:t>
            </a:r>
            <a:r>
              <a:rPr lang="fr-FR" sz="2800" dirty="0" err="1"/>
              <a:t>Recovery</a:t>
            </a:r>
            <a:endParaRPr lang="fr-FR" sz="2800" dirty="0"/>
          </a:p>
          <a:p>
            <a:pPr>
              <a:lnSpc>
                <a:spcPct val="125000"/>
              </a:lnSpc>
            </a:pPr>
            <a:r>
              <a:rPr lang="fr-FR" sz="2800" dirty="0"/>
              <a:t>Intégration Virtual Network et connexions hybrides</a:t>
            </a:r>
          </a:p>
        </p:txBody>
      </p:sp>
      <p:sp>
        <p:nvSpPr>
          <p:cNvPr id="4" name="Text Placeholder 3"/>
          <p:cNvSpPr>
            <a:spLocks noGrp="1"/>
          </p:cNvSpPr>
          <p:nvPr>
            <p:ph type="body" sz="quarter" idx="14"/>
          </p:nvPr>
        </p:nvSpPr>
        <p:spPr/>
        <p:txBody>
          <a:bodyPr/>
          <a:lstStyle/>
          <a:p>
            <a:endParaRPr lang="fr-FR"/>
          </a:p>
        </p:txBody>
      </p:sp>
      <p:sp>
        <p:nvSpPr>
          <p:cNvPr id="5" name="Text Placeholder 4"/>
          <p:cNvSpPr>
            <a:spLocks noGrp="1"/>
          </p:cNvSpPr>
          <p:nvPr>
            <p:ph type="body" sz="quarter" idx="15"/>
          </p:nvPr>
        </p:nvSpPr>
        <p:spPr/>
        <p:txBody>
          <a:bodyPr/>
          <a:lstStyle/>
          <a:p>
            <a:r>
              <a:rPr lang="fr-FR" dirty="0"/>
              <a:t>Azure App </a:t>
            </a:r>
            <a:r>
              <a:rPr lang="fr-FR" dirty="0" smtClean="0"/>
              <a:t>Service</a:t>
            </a:r>
            <a:endParaRPr lang="fr-FR" dirty="0"/>
          </a:p>
        </p:txBody>
      </p:sp>
      <p:pic>
        <p:nvPicPr>
          <p:cNvPr id="6" name="Picture 5"/>
          <p:cNvPicPr>
            <a:picLocks noChangeAspect="1"/>
          </p:cNvPicPr>
          <p:nvPr/>
        </p:nvPicPr>
        <p:blipFill>
          <a:blip r:embed="rId2">
            <a:duotone>
              <a:prstClr val="black"/>
              <a:srgbClr val="000000">
                <a:tint val="45000"/>
                <a:satMod val="400000"/>
              </a:srgbClr>
            </a:duotone>
            <a:lum bright="-40000" contrast="-40000"/>
          </a:blip>
          <a:stretch>
            <a:fillRect/>
          </a:stretch>
        </p:blipFill>
        <p:spPr>
          <a:xfrm>
            <a:off x="554436" y="2777182"/>
            <a:ext cx="2567457" cy="2507595"/>
          </a:xfrm>
          <a:prstGeom prst="rect">
            <a:avLst/>
          </a:prstGeom>
        </p:spPr>
      </p:pic>
    </p:spTree>
    <p:extLst>
      <p:ext uri="{BB962C8B-B14F-4D97-AF65-F5344CB8AC3E}">
        <p14:creationId xmlns:p14="http://schemas.microsoft.com/office/powerpoint/2010/main" val="1599992363"/>
      </p:ext>
    </p:extLst>
  </p:cSld>
  <p:clrMapOvr>
    <a:masterClrMapping/>
  </p:clrMapOvr>
  <p:transition>
    <p:fade/>
  </p:transition>
</p:sld>
</file>

<file path=ppt/theme/theme1.xml><?xml version="1.0" encoding="utf-8"?>
<a:theme xmlns:a="http://schemas.openxmlformats.org/drawingml/2006/main" name="WHITE TEMPLATE">
  <a:themeElements>
    <a:clrScheme name="MSVID White and Purple">
      <a:dk1>
        <a:srgbClr val="505050"/>
      </a:dk1>
      <a:lt1>
        <a:srgbClr val="FFFFFF"/>
      </a:lt1>
      <a:dk2>
        <a:srgbClr val="5C2D91"/>
      </a:dk2>
      <a:lt2>
        <a:srgbClr val="E7DCF4"/>
      </a:lt2>
      <a:accent1>
        <a:srgbClr val="5C2D91"/>
      </a:accent1>
      <a:accent2>
        <a:srgbClr val="B4009E"/>
      </a:accent2>
      <a:accent3>
        <a:srgbClr val="32145A"/>
      </a:accent3>
      <a:accent4>
        <a:srgbClr val="0078D7"/>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bodyPr vert="horz" lIns="91440" tIns="45720" rIns="91440" bIns="45720" rtlCol="0" anchor="ctr"/>
      <a:lstStyle>
        <a:defPPr>
          <a:defRPr dirty="0" smtClean="0"/>
        </a:defPPr>
      </a:lstStyle>
    </a:txDef>
  </a:objectDefaults>
  <a:extraClrSchemeLst/>
  <a:extLst>
    <a:ext uri="{05A4C25C-085E-4340-85A3-A5531E510DB2}">
      <thm15:themeFamily xmlns:thm15="http://schemas.microsoft.com/office/thememl/2012/main" name="Template Techdays 2015.potx" id="{927978C5-0A74-4CF6-A016-C276384D08CB}" vid="{27EA675C-1438-40C5-892C-9271A9830D01}"/>
    </a:ext>
  </a:extLst>
</a:theme>
</file>

<file path=ppt/theme/theme2.xml><?xml version="1.0" encoding="utf-8"?>
<a:theme xmlns:a="http://schemas.openxmlformats.org/drawingml/2006/main" name="5-30688_Visual_Studio_2015_Template">
  <a:themeElements>
    <a:clrScheme name="VS 2015 2">
      <a:dk1>
        <a:srgbClr val="141414"/>
      </a:dk1>
      <a:lt1>
        <a:srgbClr val="FFFFFF"/>
      </a:lt1>
      <a:dk2>
        <a:srgbClr val="5C2D91"/>
      </a:dk2>
      <a:lt2>
        <a:srgbClr val="E6E6E6"/>
      </a:lt2>
      <a:accent1>
        <a:srgbClr val="0072C6"/>
      </a:accent1>
      <a:accent2>
        <a:srgbClr val="32145A"/>
      </a:accent2>
      <a:accent3>
        <a:srgbClr val="BAD80A"/>
      </a:accent3>
      <a:accent4>
        <a:srgbClr val="5C005C"/>
      </a:accent4>
      <a:accent5>
        <a:srgbClr val="B4009E"/>
      </a:accent5>
      <a:accent6>
        <a:srgbClr val="00188F"/>
      </a:accent6>
      <a:hlink>
        <a:srgbClr val="FFB900"/>
      </a:hlink>
      <a:folHlink>
        <a:srgbClr val="FFB900"/>
      </a:folHlink>
    </a:clrScheme>
    <a:fontScheme name="Custom 1">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Visual_Studio_2015_Template.potx" id="{EC59CB16-480C-4D3F-BA30-697B88BB06EB}" vid="{B42E3840-171E-4650-9643-23F6BC610EE3}"/>
    </a:ext>
  </a:extLst>
</a:theme>
</file>

<file path=ppt/theme/theme3.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30070_Windows_Server_Management_Marketing_Template_16x9">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14099" fontAlgn="base">
          <a:lnSpc>
            <a:spcPct val="90000"/>
          </a:lnSpc>
          <a:spcBef>
            <a:spcPct val="0"/>
          </a:spcBef>
          <a:spcAft>
            <a:spcPct val="0"/>
          </a:spcAft>
          <a:defRPr sz="2000" spc="-50" dirty="0" smtClean="0">
            <a:gradFill>
              <a:gsLst>
                <a:gs pos="1250">
                  <a:schemeClr val="bg1"/>
                </a:gs>
                <a:gs pos="10417">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indows Azure modèle -EN-Octobre 2013.potx" id="{AE0612C8-C97D-4340-9289-24C4AF380A09}" vid="{C70E5248-3368-4FBF-9175-319D5526028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a35d321-db2c-42ab-a621-b5e3f2de858c">
      <UserInfo>
        <DisplayName/>
        <AccountId xsi:nil="true"/>
        <AccountType/>
      </UserInfo>
    </SharedWithUsers>
    <SharingHintHash xmlns="aa35d321-db2c-42ab-a621-b5e3f2de858c">-690871027</SharingHintHash>
    <_ip_UnifiedCompliancePolicyUIAction xmlns="http://schemas.microsoft.com/sharepoint/v3" xsi:nil="true"/>
    <_ShortcutUrl xmlns="15f5cd63-612b-4fd9-b35a-ebb047f97e55">
      <Url xsi:nil="true"/>
      <Description xsi:nil="true"/>
    </_ShortcutUrl>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8FDE1AEFC2724EB5E89BA27808351C" ma:contentTypeVersion="6" ma:contentTypeDescription="Crée un document." ma:contentTypeScope="" ma:versionID="b4f0063db02e253dba8689faa7b36419">
  <xsd:schema xmlns:xsd="http://www.w3.org/2001/XMLSchema" xmlns:xs="http://www.w3.org/2001/XMLSchema" xmlns:p="http://schemas.microsoft.com/office/2006/metadata/properties" xmlns:ns1="http://schemas.microsoft.com/sharepoint/v3" xmlns:ns2="aa35d321-db2c-42ab-a621-b5e3f2de858c" xmlns:ns3="15f5cd63-612b-4fd9-b35a-ebb047f97e55" targetNamespace="http://schemas.microsoft.com/office/2006/metadata/properties" ma:root="true" ma:fieldsID="c650b695e43d43ed3e3c4adcd5fd87f3" ns1:_="" ns2:_="" ns3:_="">
    <xsd:import namespace="http://schemas.microsoft.com/sharepoint/v3"/>
    <xsd:import namespace="aa35d321-db2c-42ab-a621-b5e3f2de858c"/>
    <xsd:import namespace="15f5cd63-612b-4fd9-b35a-ebb047f97e55"/>
    <xsd:element name="properties">
      <xsd:complexType>
        <xsd:sequence>
          <xsd:element name="documentManagement">
            <xsd:complexType>
              <xsd:all>
                <xsd:element ref="ns2:SharedWithUsers" minOccurs="0"/>
                <xsd:element ref="ns2:SharingHintHash" minOccurs="0"/>
                <xsd:element ref="ns2:SharedWithDetails" minOccurs="0"/>
                <xsd:element ref="ns3:_ShortcutUr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Propriétés de la stratégie de conformité unifiée" ma:hidden="true" ma:internalName="_ip_UnifiedCompliancePolicyProperties">
      <xsd:simpleType>
        <xsd:restriction base="dms:Note"/>
      </xsd:simpleType>
    </xsd:element>
    <xsd:element name="_ip_UnifiedCompliancePolicyUIAction" ma:index="13" nillable="true" ma:displayName="Action d’interface utilisateur de la stratégie de conformité unifiée"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35d321-db2c-42ab-a621-b5e3f2de858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5f5cd63-612b-4fd9-b35a-ebb047f97e55" elementFormDefault="qualified">
    <xsd:import namespace="http://schemas.microsoft.com/office/2006/documentManagement/types"/>
    <xsd:import namespace="http://schemas.microsoft.com/office/infopath/2007/PartnerControls"/>
    <xsd:element name="_ShortcutUrl" ma:index="11" nillable="true" ma:displayName="_ShortcutUrl" ma:hidden="true" ma:internalName="c000_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file>

<file path=customXml/itemProps2.xml><?xml version="1.0" encoding="utf-8"?>
<ds:datastoreItem xmlns:ds="http://schemas.openxmlformats.org/officeDocument/2006/customXml" ds:itemID="{758FDAC0-319D-4A54-8D8E-1D42CB1F8004}"/>
</file>

<file path=customXml/itemProps3.xml><?xml version="1.0" encoding="utf-8"?>
<ds:datastoreItem xmlns:ds="http://schemas.openxmlformats.org/officeDocument/2006/customXml" ds:itemID="{C5156703-CAD4-4DEB-B5FB-03D22A42B634}"/>
</file>

<file path=docProps/app.xml><?xml version="1.0" encoding="utf-8"?>
<Properties xmlns="http://schemas.openxmlformats.org/officeDocument/2006/extended-properties" xmlns:vt="http://schemas.openxmlformats.org/officeDocument/2006/docPropsVTypes">
  <Template/>
  <TotalTime>2689</TotalTime>
  <Words>2188</Words>
  <Application>Microsoft Office PowerPoint</Application>
  <PresentationFormat>Custom</PresentationFormat>
  <Paragraphs>387</Paragraphs>
  <Slides>23</Slides>
  <Notes>15</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23</vt:i4>
      </vt:variant>
    </vt:vector>
  </HeadingPairs>
  <TitlesOfParts>
    <vt:vector size="38" baseType="lpstr">
      <vt:lpstr>Arial</vt:lpstr>
      <vt:lpstr>Calibri</vt:lpstr>
      <vt:lpstr>Segoe Pro Display Light</vt:lpstr>
      <vt:lpstr>Segoe Semibold</vt:lpstr>
      <vt:lpstr>Segoe UI</vt:lpstr>
      <vt:lpstr>Segoe UI Black</vt:lpstr>
      <vt:lpstr>Segoe UI Light</vt:lpstr>
      <vt:lpstr>Segoe UI Semibold</vt:lpstr>
      <vt:lpstr>Segoe UI Semilight</vt:lpstr>
      <vt:lpstr>Symbol</vt:lpstr>
      <vt:lpstr>Wingdings</vt:lpstr>
      <vt:lpstr>WHITE TEMPLATE</vt:lpstr>
      <vt:lpstr>5-30688_Visual_Studio_2015_Template</vt:lpstr>
      <vt:lpstr>Azure Medium</vt:lpstr>
      <vt:lpstr>3-30070_Windows_Server_Management_Marketing_Template_16x9</vt:lpstr>
      <vt:lpstr>PowerPoint Presentation</vt:lpstr>
      <vt:lpstr>Azure App Service au service de vos applications web</vt:lpstr>
      <vt:lpstr>Why consider the cloud?</vt:lpstr>
      <vt:lpstr>Microsoft Azure</vt:lpstr>
      <vt:lpstr>PowerPoint Presentation</vt:lpstr>
      <vt:lpstr>Services applicatifs sur Azure</vt:lpstr>
      <vt:lpstr>Services applicatifs sur Azure</vt:lpstr>
      <vt:lpstr>Composition des services</vt:lpstr>
      <vt:lpstr>Web Apps</vt:lpstr>
      <vt:lpstr>Web Apps</vt:lpstr>
      <vt:lpstr>Architecture des services</vt:lpstr>
      <vt:lpstr>API Apps</vt:lpstr>
      <vt:lpstr>API Apps</vt:lpstr>
      <vt:lpstr>Logic Apps</vt:lpstr>
      <vt:lpstr>Logic Apps</vt:lpstr>
      <vt:lpstr>Modèle conceptuel</vt:lpstr>
      <vt:lpstr>Tarification</vt:lpstr>
      <vt:lpstr>Azure App Service Environment</vt:lpstr>
      <vt:lpstr>Azure App Service Environment</vt:lpstr>
      <vt:lpstr>Ressources</vt:lpstr>
      <vt:lpstr>Démarrez avec votre Azure</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Benjamin Talmard</dc:creator>
  <cp:keywords>Techdays</cp:keywords>
  <dc:description>Template: Maryfj_x000d_
Formatting: _x000d_
Audience Type:</dc:description>
  <cp:lastModifiedBy>Benjamin Talmard</cp:lastModifiedBy>
  <cp:revision>237</cp:revision>
  <dcterms:created xsi:type="dcterms:W3CDTF">2015-01-22T17:31:49Z</dcterms:created>
  <dcterms:modified xsi:type="dcterms:W3CDTF">2015-11-26T15:04:50Z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0x010100038FDE1AEFC2724EB5E89BA27808351C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