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24"/>
  </p:notesMasterIdLst>
  <p:handoutMasterIdLst>
    <p:handoutMasterId r:id="rId25"/>
  </p:handoutMasterIdLst>
  <p:sldIdLst>
    <p:sldId id="283" r:id="rId5"/>
    <p:sldId id="264" r:id="rId6"/>
    <p:sldId id="285" r:id="rId7"/>
    <p:sldId id="287" r:id="rId8"/>
    <p:sldId id="288" r:id="rId9"/>
    <p:sldId id="290" r:id="rId10"/>
    <p:sldId id="293" r:id="rId11"/>
    <p:sldId id="289" r:id="rId12"/>
    <p:sldId id="300" r:id="rId13"/>
    <p:sldId id="294" r:id="rId14"/>
    <p:sldId id="301" r:id="rId15"/>
    <p:sldId id="295" r:id="rId16"/>
    <p:sldId id="297" r:id="rId17"/>
    <p:sldId id="298" r:id="rId18"/>
    <p:sldId id="299" r:id="rId19"/>
    <p:sldId id="302" r:id="rId20"/>
    <p:sldId id="268" r:id="rId21"/>
    <p:sldId id="303" r:id="rId22"/>
    <p:sldId id="284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8ECC4-6DAC-46EB-A4D7-F444844EA491}">
          <p14:sldIdLst>
            <p14:sldId id="283"/>
            <p14:sldId id="264"/>
            <p14:sldId id="285"/>
            <p14:sldId id="287"/>
            <p14:sldId id="288"/>
            <p14:sldId id="290"/>
            <p14:sldId id="293"/>
            <p14:sldId id="289"/>
            <p14:sldId id="300"/>
            <p14:sldId id="294"/>
            <p14:sldId id="301"/>
            <p14:sldId id="295"/>
            <p14:sldId id="297"/>
            <p14:sldId id="298"/>
            <p14:sldId id="299"/>
            <p14:sldId id="302"/>
            <p14:sldId id="268"/>
            <p14:sldId id="30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B4F96"/>
    <a:srgbClr val="A5397D"/>
    <a:srgbClr val="505050"/>
    <a:srgbClr val="E0397F"/>
    <a:srgbClr val="4DAB88"/>
    <a:srgbClr val="417B6A"/>
    <a:srgbClr val="9F568D"/>
    <a:srgbClr val="4A304F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69620" autoAdjust="0"/>
  </p:normalViewPr>
  <p:slideViewPr>
    <p:cSldViewPr>
      <p:cViewPr varScale="1">
        <p:scale>
          <a:sx n="44" d="100"/>
          <a:sy n="44" d="100"/>
        </p:scale>
        <p:origin x="133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2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0668-F1D3-4298-A05C-4A858F03D7BF}" type="datetime8">
              <a:rPr lang="en-US" smtClean="0">
                <a:latin typeface="Segoe UI" pitchFamily="34" charset="0"/>
              </a:rPr>
              <a:t>8/25/2015 4:09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Démonstration des différentes options de création d’un App Service </a:t>
            </a:r>
            <a:r>
              <a:rPr lang="fr-FR" dirty="0" err="1" smtClean="0"/>
              <a:t>Environment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Utilisation</a:t>
            </a:r>
            <a:r>
              <a:rPr lang="fr-FR" sz="90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d’un ASE déjà créé pour déployer une nouvelle Web App</a:t>
            </a:r>
            <a:endParaRPr lang="fr-FR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43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Voici les différentes ressources que Microsoft met à votre disposition pour démarrer sur Azure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tous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150 € de crédits cloud offerts pendant un mois, sans engagement puisqu’ensuite vous ne payez qu’en fonction de ce que vous consommez.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start-ups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: si vous êtes une startup d’au moins 5 ans et qui fait moins d’un million de dollars de CA par an, vous pouvez bénéficiez du programme Bizspark. Cela vous donne accès, entre autres, à 115 € par mois de crédit Azure pour 5 comptes pendant 3 ans, soit 4175 € de ressources.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Plus : si vous faites partie de l’un de nos incubateur partenaire, vous pouvez passer en </a:t>
            </a:r>
            <a:r>
              <a:rPr lang="fr-FR" baseline="0" dirty="0" err="1" smtClean="0"/>
              <a:t>BizSpark</a:t>
            </a:r>
            <a:r>
              <a:rPr lang="fr-FR" baseline="0" dirty="0" smtClean="0"/>
              <a:t> Plus et obtenir 120 000 € de ressources Azure sur 1 an.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abonnées MSDN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Votre abonnement MSDN vous permet de bénéficier jusqu’à 115 € de crédit Azure par mois. Il vous suffit d’activer ce bénéfice.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1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7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Création d’une Web App depuis le portail, en standard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Publication d’un nouveau site ASP.NET depuis Visual Studio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Parcourir les options comme les App Settings, le Framework, …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Scaling</a:t>
            </a:r>
            <a:r>
              <a:rPr lang="fr-FR" dirty="0" smtClean="0"/>
              <a:t> du site pour utilisation de plusieurs instances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Modification des paramètres, comme la désactivation de PHP par exemple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Création d’un slot de </a:t>
            </a:r>
            <a:r>
              <a:rPr lang="fr-FR" dirty="0" err="1" smtClean="0"/>
              <a:t>staging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Modification du code dans Visual Studio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Déploiement sur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staging</a:t>
            </a:r>
            <a:r>
              <a:rPr lang="fr-FR" baseline="0" dirty="0" smtClean="0"/>
              <a:t> depuis Visual Studio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Test en production avec 90%</a:t>
            </a:r>
            <a:r>
              <a:rPr lang="fr-FR" baseline="0" dirty="0" smtClean="0"/>
              <a:t> sur le site de </a:t>
            </a:r>
            <a:r>
              <a:rPr lang="fr-FR" baseline="0" dirty="0" err="1" smtClean="0"/>
              <a:t>staging</a:t>
            </a:r>
            <a:r>
              <a:rPr lang="fr-FR" baseline="0" dirty="0" smtClean="0"/>
              <a:t> pour tester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SWAP des deux environnements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Mise en place du déploiement continu depuis Git Local sur le portail et copie de l’URL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Dans VS, dans le projet existant, sur l’onglet </a:t>
            </a:r>
            <a:r>
              <a:rPr lang="fr-FR" baseline="0" dirty="0" err="1" smtClean="0"/>
              <a:t>Staging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to Source Control &gt; Git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Commit du code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push, création de l’origine </a:t>
            </a:r>
            <a:r>
              <a:rPr lang="fr-FR" baseline="0" dirty="0" err="1" smtClean="0"/>
              <a:t>remote</a:t>
            </a:r>
            <a:r>
              <a:rPr lang="fr-FR" baseline="0" dirty="0" smtClean="0"/>
              <a:t> puis push avec </a:t>
            </a:r>
            <a:r>
              <a:rPr lang="fr-FR" baseline="0" dirty="0" err="1" smtClean="0"/>
              <a:t>credential</a:t>
            </a:r>
            <a:r>
              <a:rPr lang="fr-FR" baseline="0" dirty="0" smtClean="0"/>
              <a:t> de déploiement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Aller dans le portail et voir le déploiement en cours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Expliquer que l’on peut ensuite swaper, et même </a:t>
            </a:r>
            <a:r>
              <a:rPr lang="fr-FR" baseline="0" dirty="0" err="1" smtClean="0"/>
              <a:t>autoswaper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2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3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Connecteurs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Services externes (http, Azure Storage, FTP,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Applications </a:t>
            </a:r>
            <a:r>
              <a:rPr lang="fr-FR" baseline="0" dirty="0" err="1" smtClean="0"/>
              <a:t>SaaS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DropBox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Salesforce</a:t>
            </a:r>
            <a:r>
              <a:rPr lang="fr-FR" baseline="0" dirty="0" smtClean="0"/>
              <a:t>, SharePoint)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Fonctionnalités BizTalk (EAI, EDI, </a:t>
            </a:r>
            <a:r>
              <a:rPr lang="fr-FR" baseline="0" dirty="0" err="1" smtClean="0"/>
              <a:t>Rules</a:t>
            </a:r>
            <a:r>
              <a:rPr lang="fr-FR" baseline="0" dirty="0" smtClean="0"/>
              <a:t>, …)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Gestion d’accès</a:t>
            </a:r>
            <a:r>
              <a:rPr lang="fr-FR" baseline="0" dirty="0" smtClean="0"/>
              <a:t> simplifiée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Public ou privé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Authentification via fournisseur d’identité tiers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Marketplace</a:t>
            </a:r>
            <a:r>
              <a:rPr lang="fr-FR" baseline="0" dirty="0" smtClean="0"/>
              <a:t> privée </a:t>
            </a:r>
            <a:r>
              <a:rPr lang="fr-FR" baseline="0" dirty="0" err="1" smtClean="0"/>
              <a:t>inter-entreprise</a:t>
            </a:r>
            <a:r>
              <a:rPr lang="fr-FR" baseline="0" dirty="0" smtClean="0"/>
              <a:t> ou publique pour monétisation.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Capacité d’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Update pour que les APIs que vous récupérez via la Marketplace soit toujours à jour</a:t>
            </a:r>
            <a:endParaRPr lang="fr-FR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Création</a:t>
            </a:r>
            <a:r>
              <a:rPr lang="fr-FR" baseline="0" dirty="0" smtClean="0"/>
              <a:t> d’une API App depuis le portail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Publication d’une Web API</a:t>
            </a:r>
            <a:r>
              <a:rPr lang="fr-FR" baseline="0" dirty="0" smtClean="0"/>
              <a:t> depuis Visual Studio : 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Random</a:t>
            </a:r>
            <a:r>
              <a:rPr lang="fr-FR" baseline="0" dirty="0" smtClean="0"/>
              <a:t> entre x et 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Aller voir la définition sur le portail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Aller modifier la Gateway pour l’authentification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Création d’un projet console depuis Visual Studio avec génération du proxy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Utilisation de l’API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5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Exemples de déclencheurs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Nouveaux enregistrements dans une base de données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Nouveaux fichiers sur un service comme </a:t>
            </a:r>
            <a:r>
              <a:rPr lang="fr-FR" dirty="0" err="1" smtClean="0"/>
              <a:t>DropBox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Récurrence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Passage des paramètres grâce à </a:t>
            </a:r>
            <a:r>
              <a:rPr lang="fr-FR" dirty="0" err="1" smtClean="0"/>
              <a:t>Swagger</a:t>
            </a:r>
            <a:endParaRPr lang="fr-FR" dirty="0" smtClean="0"/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9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Création d’une </a:t>
            </a:r>
            <a:r>
              <a:rPr lang="fr-FR" dirty="0" err="1" smtClean="0"/>
              <a:t>Logic</a:t>
            </a:r>
            <a:r>
              <a:rPr lang="fr-FR" dirty="0" smtClean="0"/>
              <a:t> App depuis le portail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Utilisation d’une récurrence comme trigger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Utilisation de l’API pour récupérer</a:t>
            </a:r>
            <a:r>
              <a:rPr lang="fr-FR" baseline="0" dirty="0" smtClean="0"/>
              <a:t> des données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Utilisation d’une action </a:t>
            </a:r>
            <a:r>
              <a:rPr lang="fr-FR" baseline="0" dirty="0" err="1" smtClean="0"/>
              <a:t>Twilio</a:t>
            </a:r>
            <a:r>
              <a:rPr lang="fr-FR" baseline="0" dirty="0" smtClean="0"/>
              <a:t> pour envoyer le résultat via SMS</a:t>
            </a:r>
            <a:endParaRPr lang="fr-FR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Création d’une condition pour envoyer un message spécifique en fonction du résultat</a:t>
            </a:r>
            <a:br>
              <a:rPr lang="fr-FR" baseline="0" dirty="0" smtClean="0"/>
            </a:br>
            <a:r>
              <a:rPr lang="fr-FR" baseline="0" dirty="0" smtClean="0"/>
              <a:t>@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(body(‘</a:t>
            </a:r>
            <a:r>
              <a:rPr lang="fr-FR" baseline="0" dirty="0" err="1" smtClean="0"/>
              <a:t>monapi</a:t>
            </a:r>
            <a:r>
              <a:rPr lang="fr-FR" baseline="0" dirty="0" smtClean="0"/>
              <a:t>’), 42)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-1"/>
            <a:ext cx="12432549" cy="6994525"/>
          </a:xfrm>
          <a:prstGeom prst="rect">
            <a:avLst/>
          </a:prstGeom>
        </p:spPr>
      </p:pic>
      <p:sp>
        <p:nvSpPr>
          <p:cNvPr id="6" name="ZoneTexte 12"/>
          <p:cNvSpPr txBox="1"/>
          <p:nvPr userDrawn="1"/>
        </p:nvSpPr>
        <p:spPr>
          <a:xfrm>
            <a:off x="461963" y="2788683"/>
            <a:ext cx="5747052" cy="73453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080" dirty="0">
                <a:solidFill>
                  <a:prstClr val="white"/>
                </a:solidFill>
                <a:latin typeface="Segoe Pro Display Light" panose="020B0302040504020203" pitchFamily="34" charset="0"/>
              </a:rPr>
              <a:t>AMBIENT  INTELLIGENCE</a:t>
            </a:r>
          </a:p>
        </p:txBody>
      </p:sp>
      <p:sp>
        <p:nvSpPr>
          <p:cNvPr id="13" name="ZoneTexte 13"/>
          <p:cNvSpPr txBox="1"/>
          <p:nvPr userDrawn="1"/>
        </p:nvSpPr>
        <p:spPr>
          <a:xfrm>
            <a:off x="6317945" y="6377582"/>
            <a:ext cx="61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#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mstechdays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     </a:t>
            </a:r>
            <a:r>
              <a:rPr lang="fr-FR" sz="2800" dirty="0" smtClean="0">
                <a:solidFill>
                  <a:prstClr val="white"/>
                </a:solidFill>
                <a:cs typeface="Segoe UI" panose="020B0502040204020203" pitchFamily="34" charset="0"/>
              </a:rPr>
              <a:t>techdays.microsoft.fr </a:t>
            </a:r>
            <a:endParaRPr lang="fr-F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61963" y="1117600"/>
            <a:ext cx="3786188" cy="1455738"/>
            <a:chOff x="461963" y="1117600"/>
            <a:chExt cx="3786188" cy="145573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393701" y="1741487"/>
              <a:ext cx="14350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camps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5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024" y="0"/>
            <a:ext cx="12455500" cy="6994525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© </a:t>
            </a:r>
            <a:r>
              <a:rPr lang="en-US" sz="700" dirty="0" smtClean="0">
                <a:solidFill>
                  <a:srgbClr val="FFFFFF"/>
                </a:solidFill>
                <a:cs typeface="Segoe UI" pitchFamily="34" charset="0"/>
              </a:rPr>
              <a:t>2015 </a:t>
            </a:r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6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73" y="1120998"/>
            <a:ext cx="2160164" cy="794602"/>
          </a:xfrm>
          <a:prstGeom prst="rect">
            <a:avLst/>
          </a:prstGeom>
        </p:spPr>
      </p:pic>
      <p:sp>
        <p:nvSpPr>
          <p:cNvPr id="8" name="ZoneTexte 1"/>
          <p:cNvSpPr txBox="1"/>
          <p:nvPr userDrawn="1"/>
        </p:nvSpPr>
        <p:spPr>
          <a:xfrm>
            <a:off x="1465709" y="4186707"/>
            <a:ext cx="9793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mstechdays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techdays.microsoft.fr/camp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697957" y="2201118"/>
            <a:ext cx="3786188" cy="1455738"/>
            <a:chOff x="461963" y="1117600"/>
            <a:chExt cx="3786188" cy="1455738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398067" y="1741487"/>
              <a:ext cx="14350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camps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8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Démo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4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9" y="-82"/>
            <a:ext cx="12463894" cy="70054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80987" y="2167979"/>
            <a:ext cx="6528223" cy="3921571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0987" y="2273126"/>
            <a:ext cx="6528223" cy="1655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7" y="3943857"/>
            <a:ext cx="6516649" cy="738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 smtClean="0"/>
              <a:t>Author</a:t>
            </a:r>
            <a:r>
              <a:rPr lang="fr-FR" dirty="0" smtClean="0"/>
              <a:t> Name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92561" y="4695158"/>
            <a:ext cx="6516649" cy="120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Twitter</a:t>
            </a:r>
          </a:p>
          <a:p>
            <a:pPr lvl="0"/>
            <a:r>
              <a:rPr lang="fr-FR" dirty="0" smtClean="0"/>
              <a:t>Mail</a:t>
            </a:r>
          </a:p>
        </p:txBody>
      </p:sp>
      <p:pic>
        <p:nvPicPr>
          <p:cNvPr id="10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571500" indent="-5040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576000" indent="-504000">
              <a:buFont typeface="Wingdings" panose="05000000000000000000" pitchFamily="2" charset="2"/>
              <a:buChar char="§"/>
              <a:defRPr sz="2800"/>
            </a:lvl2pPr>
            <a:lvl3pPr marL="576000" indent="-504000">
              <a:buFont typeface="Wingdings" panose="05000000000000000000" pitchFamily="2" charset="2"/>
              <a:buChar char="§"/>
              <a:defRPr sz="2400"/>
            </a:lvl3pPr>
            <a:lvl4pPr marL="576000" indent="-504000">
              <a:buFont typeface="Wingdings" panose="05000000000000000000" pitchFamily="2" charset="2"/>
              <a:buChar char="§"/>
              <a:defRPr sz="2000"/>
            </a:lvl4pPr>
            <a:lvl5pPr marL="576000" indent="-5040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09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 Sous Titr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342900" indent="-342900">
              <a:buFontTx/>
              <a:buChar char="‪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42000" indent="-241300">
              <a:buFontTx/>
              <a:buChar char="‪"/>
              <a:defRPr sz="2800"/>
            </a:lvl2pPr>
            <a:lvl3pPr marL="342000" indent="-228600">
              <a:buFontTx/>
              <a:buChar char="‪"/>
              <a:defRPr sz="2400"/>
            </a:lvl3pPr>
            <a:lvl4pPr marL="342000" indent="-228600">
              <a:buFontTx/>
              <a:buChar char="‪"/>
              <a:defRPr sz="2000"/>
            </a:lvl4pPr>
            <a:lvl5pPr marL="342000" indent="-228600">
              <a:buFontTx/>
              <a:buChar char="‪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29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sous titre &amp; 2 liste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74638" y="1552575"/>
            <a:ext cx="5727700" cy="4968875"/>
          </a:xfrm>
          <a:prstGeom prst="rect">
            <a:avLst/>
          </a:prstGeom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/>
            </a:lvl2pPr>
            <a:lvl3pPr marL="324000" indent="-228600">
              <a:buFont typeface="Segoe UI" panose="020B0502040204020203" pitchFamily="34" charset="0"/>
              <a:buChar char=" "/>
              <a:defRPr/>
            </a:lvl3pPr>
            <a:lvl4pPr marL="324000" indent="-228600">
              <a:buFont typeface="Segoe UI" panose="020B0502040204020203" pitchFamily="34" charset="0"/>
              <a:buChar char=" "/>
              <a:defRPr/>
            </a:lvl4pPr>
            <a:lvl5pPr marL="324000" indent="-228600">
              <a:buFont typeface="Segoe UI" panose="020B0502040204020203" pitchFamily="34" charset="0"/>
              <a:buChar char=" "/>
              <a:defRPr/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0553" y="1552575"/>
            <a:ext cx="5727700" cy="4968875"/>
          </a:xfrm>
          <a:prstGeom prst="rect">
            <a:avLst/>
          </a:prstGeom>
          <a:solidFill>
            <a:srgbClr val="9B4F96"/>
          </a:solidFill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1"/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2pPr>
            <a:lvl3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3pPr>
            <a:lvl4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4pPr>
            <a:lvl5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48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Vidéo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8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54013" y="1625601"/>
            <a:ext cx="11696700" cy="489599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4000">
                <a:noFill/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0"/>
            <p:cNvSpPr txBox="1"/>
            <p:nvPr userDrawn="1"/>
          </p:nvSpPr>
          <p:spPr>
            <a:xfrm>
              <a:off x="10829178" y="6652969"/>
              <a:ext cx="1305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tx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tx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tx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7" name="ZoneTexte 11"/>
            <p:cNvSpPr txBox="1"/>
            <p:nvPr userDrawn="1"/>
          </p:nvSpPr>
          <p:spPr>
            <a:xfrm>
              <a:off x="6650285" y="6652969"/>
              <a:ext cx="1196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kern="1200" dirty="0" smtClean="0">
                  <a:solidFill>
                    <a:schemeClr val="tx1"/>
                  </a:solidFill>
                  <a:latin typeface="Segoe Pro Display Light" panose="020B0302040504020203" pitchFamily="34" charset="0"/>
                  <a:ea typeface="+mn-ea"/>
                  <a:cs typeface="+mn-cs"/>
                </a:rPr>
                <a:t>#</a:t>
              </a:r>
              <a:r>
                <a:rPr lang="fr-FR" sz="1400" kern="1200" dirty="0" err="1" smtClean="0">
                  <a:solidFill>
                    <a:schemeClr val="tx1"/>
                  </a:solidFill>
                  <a:latin typeface="Segoe Pro Display Light" panose="020B0302040504020203" pitchFamily="34" charset="0"/>
                  <a:ea typeface="+mn-ea"/>
                  <a:cs typeface="+mn-cs"/>
                </a:rPr>
                <a:t>mstechdays</a:t>
              </a:r>
              <a:endParaRPr lang="fr-FR" sz="1400" kern="1200" dirty="0">
                <a:solidFill>
                  <a:schemeClr val="tx1"/>
                </a:solidFill>
                <a:latin typeface="Segoe Pro Display Light" panose="020B03020405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81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7560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1109" y="3177506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37" r:id="rId2"/>
    <p:sldLayoutId id="2147484154" r:id="rId3"/>
    <p:sldLayoutId id="2147484152" r:id="rId4"/>
    <p:sldLayoutId id="2147484147" r:id="rId5"/>
    <p:sldLayoutId id="2147484149" r:id="rId6"/>
    <p:sldLayoutId id="2147484172" r:id="rId7"/>
    <p:sldLayoutId id="2147484150" r:id="rId8"/>
    <p:sldLayoutId id="2147484132" r:id="rId9"/>
    <p:sldLayoutId id="2147484175" r:id="rId10"/>
    <p:sldLayoutId id="2147484177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Events/Build/2015/2-628" TargetMode="External"/><Relationship Id="rId3" Type="http://schemas.openxmlformats.org/officeDocument/2006/relationships/hyperlink" Target="http://azure.microsoft.com/blog/2015/03/24/announcing-azure-app-service/" TargetMode="External"/><Relationship Id="rId7" Type="http://schemas.openxmlformats.org/officeDocument/2006/relationships/hyperlink" Target="http://blogs.msdn.com/b/microsoft_press/archive/2015/06/09/free-ebook-microsoft-azure-essentials-azure-web-apps-for-developers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zure.microsoft.com/fr-fr/pricing/details/app-service/" TargetMode="External"/><Relationship Id="rId11" Type="http://schemas.openxmlformats.org/officeDocument/2006/relationships/hyperlink" Target="http://channel9.msdn.com/Events/Build/2015/2-707" TargetMode="External"/><Relationship Id="rId5" Type="http://schemas.openxmlformats.org/officeDocument/2006/relationships/hyperlink" Target="http://azure.microsoft.com/fr-fr/documentation/services/app-service/" TargetMode="External"/><Relationship Id="rId10" Type="http://schemas.openxmlformats.org/officeDocument/2006/relationships/hyperlink" Target="http://channel9.msdn.com/Events/Build/2015/2-760" TargetMode="External"/><Relationship Id="rId4" Type="http://schemas.openxmlformats.org/officeDocument/2006/relationships/hyperlink" Target="http://azure.microsoft.com/fr-fr/services/app-service/" TargetMode="External"/><Relationship Id="rId9" Type="http://schemas.openxmlformats.org/officeDocument/2006/relationships/hyperlink" Target="http://channel9.msdn.com/Events/Build/2015/2-63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aka.ms/azure/msdn" TargetMode="External"/><Relationship Id="rId5" Type="http://schemas.openxmlformats.org/officeDocument/2006/relationships/hyperlink" Target="http://aka.ms/azure/essai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56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API Apps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4292305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Apps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 smtClean="0"/>
              <a:t>Processus métiers longs, avec conservation de l’état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Définition via .</a:t>
            </a:r>
            <a:r>
              <a:rPr lang="fr-FR" sz="2800" dirty="0" err="1" smtClean="0"/>
              <a:t>json</a:t>
            </a:r>
            <a:r>
              <a:rPr lang="fr-FR" sz="2800" dirty="0" smtClean="0"/>
              <a:t> grâce au designer graphique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Notions de déclencheurs et d’actions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Passage des paramètres d’actions en actions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Monitoring sur l’exécution de chaque étape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Plusieurs dizaines de modèles </a:t>
            </a:r>
            <a:r>
              <a:rPr lang="fr-FR" sz="2800" dirty="0" smtClean="0"/>
              <a:t>existants</a:t>
            </a:r>
            <a:endParaRPr lang="fr-F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lum bright="-40000" contrast="-40000"/>
          </a:blip>
          <a:stretch>
            <a:fillRect/>
          </a:stretch>
        </p:blipFill>
        <p:spPr>
          <a:xfrm>
            <a:off x="745629" y="3065214"/>
            <a:ext cx="2097454" cy="20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75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Apps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4109824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1837" y="1592262"/>
            <a:ext cx="4953000" cy="4343400"/>
            <a:chOff x="731837" y="1592262"/>
            <a:chExt cx="4953000" cy="43434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31837" y="1592262"/>
              <a:ext cx="4953000" cy="434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 Service Plan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0437" y="4487862"/>
              <a:ext cx="3885728" cy="9479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SKU:  Premium (# of sites, storage, slots…)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Compute Resource: cores, memory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Scale: number of instances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51637" y="1592262"/>
            <a:ext cx="4953000" cy="4343400"/>
            <a:chOff x="6751637" y="1592262"/>
            <a:chExt cx="4953000" cy="43434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751637" y="1592262"/>
              <a:ext cx="4953000" cy="434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john-plan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8037" y="3092225"/>
              <a:ext cx="15240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johnprocess</a:t>
              </a:r>
              <a:endPara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21330" y="3092225"/>
              <a:ext cx="1537814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johncustomapi</a:t>
              </a:r>
              <a:endPara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7209309" y="2201863"/>
              <a:ext cx="871066" cy="89036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851649" y="3092224"/>
              <a:ext cx="1507095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johnfront</a:t>
              </a:r>
              <a:endPara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0237" y="4487862"/>
              <a:ext cx="3885728" cy="9479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SKU : Standard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Compute </a:t>
              </a: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 :  S2 (2 </a:t>
              </a: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cores, </a:t>
              </a: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7 </a:t>
              </a: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GB memory)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Scale : 3</a:t>
              </a:r>
              <a:endParaRPr lang="en-US" sz="1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719" y="2305524"/>
              <a:ext cx="683036" cy="683036"/>
            </a:xfrm>
            <a:prstGeom prst="flowChartOffpageConnector">
              <a:avLst/>
            </a:prstGeom>
            <a:noFill/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8900660" y="2201862"/>
              <a:ext cx="727774" cy="726962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831849" y="2201862"/>
            <a:ext cx="4707495" cy="1573625"/>
            <a:chOff x="831849" y="2201862"/>
            <a:chExt cx="4707495" cy="1573625"/>
          </a:xfrm>
        </p:grpSpPr>
        <p:grpSp>
          <p:nvGrpSpPr>
            <p:cNvPr id="18" name="Group 17"/>
            <p:cNvGrpSpPr/>
            <p:nvPr/>
          </p:nvGrpSpPr>
          <p:grpSpPr>
            <a:xfrm>
              <a:off x="1957933" y="2201862"/>
              <a:ext cx="1524000" cy="1573625"/>
              <a:chOff x="4608513" y="3354318"/>
              <a:chExt cx="1664043" cy="168099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4999038" y="3354318"/>
                <a:ext cx="951110" cy="95111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08513" y="4305428"/>
                <a:ext cx="1664043" cy="72988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 App 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01530" y="2201862"/>
              <a:ext cx="1537814" cy="1573625"/>
              <a:chOff x="4608513" y="3354318"/>
              <a:chExt cx="1679127" cy="168099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4999038" y="3354318"/>
                <a:ext cx="951110" cy="95111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608513" y="4305428"/>
                <a:ext cx="1679127" cy="72988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 App n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1849" y="2201862"/>
              <a:ext cx="1507095" cy="1573625"/>
              <a:chOff x="4608512" y="3354318"/>
              <a:chExt cx="1645585" cy="1680993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4999038" y="3354318"/>
                <a:ext cx="951110" cy="95111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608512" y="4305428"/>
                <a:ext cx="1645585" cy="72988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 App 1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558650" y="2522980"/>
              <a:ext cx="431648" cy="46166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lang="en-US" sz="2400" dirty="0">
                  <a:ea typeface="Segoe UI" pitchFamily="34" charset="0"/>
                  <a:cs typeface="Segoe UI" pitchFamily="34" charset="0"/>
                </a:rPr>
                <a:t>…</a:t>
              </a:r>
              <a:endParaRPr lang="fr-FR" sz="2400" dirty="0"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513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Tarification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5" y="1534523"/>
            <a:ext cx="5544616" cy="4933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725" y="1355776"/>
            <a:ext cx="6193184" cy="51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28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App Service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 smtClean="0"/>
              <a:t>Machines dédiées à vos besoins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Déployé dans votre Virtual Network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Plus d’options de </a:t>
            </a:r>
            <a:r>
              <a:rPr lang="fr-FR" sz="2800" dirty="0" err="1" smtClean="0"/>
              <a:t>scaling</a:t>
            </a:r>
            <a:endParaRPr lang="fr-FR" sz="2800" dirty="0" smtClean="0"/>
          </a:p>
          <a:p>
            <a:pPr>
              <a:lnSpc>
                <a:spcPct val="125000"/>
              </a:lnSpc>
            </a:pPr>
            <a:r>
              <a:rPr lang="fr-FR" sz="2800" dirty="0" smtClean="0"/>
              <a:t>Moins de quotas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87638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Azure App Service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3718810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Annonce </a:t>
            </a:r>
            <a:r>
              <a:rPr lang="fr-FR" sz="2000" dirty="0"/>
              <a:t>du service:  </a:t>
            </a:r>
            <a:r>
              <a:rPr lang="fr-FR" sz="2000" dirty="0">
                <a:hlinkClick r:id="rId3"/>
              </a:rPr>
              <a:t>http://azure.microsoft.com/blog/2015/03/24/announcing-azure-app-service</a:t>
            </a:r>
            <a:r>
              <a:rPr lang="fr-FR" sz="2000" dirty="0" smtClean="0">
                <a:hlinkClick r:id="rId3"/>
              </a:rPr>
              <a:t>/</a:t>
            </a:r>
            <a:endParaRPr lang="fr-FR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 smtClean="0"/>
              <a:t>Ressources officielles</a:t>
            </a:r>
            <a:endParaRPr lang="fr-FR" sz="3200" dirty="0" smtClean="0">
              <a:hlinkClick r:id="rId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Présentation marketing : </a:t>
            </a:r>
            <a:r>
              <a:rPr lang="fr-FR" sz="2000" dirty="0" smtClean="0">
                <a:hlinkClick r:id="rId4"/>
              </a:rPr>
              <a:t>http://azure.microsoft.com/fr-fr/services/app-service/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Documentation : </a:t>
            </a:r>
            <a:r>
              <a:rPr lang="fr-FR" sz="2000" dirty="0" smtClean="0">
                <a:hlinkClick r:id="rId5"/>
              </a:rPr>
              <a:t>http://azure.microsoft.com/fr-fr/documentation/services/app-service/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Tarifs : </a:t>
            </a:r>
            <a:r>
              <a:rPr lang="fr-FR" sz="2000" dirty="0" smtClean="0">
                <a:hlinkClick r:id="rId6"/>
              </a:rPr>
              <a:t>http://azure.microsoft.com/fr-fr/pricing/details/app-service/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Free </a:t>
            </a:r>
            <a:r>
              <a:rPr lang="fr-FR" sz="2000" dirty="0" err="1" smtClean="0"/>
              <a:t>ebook</a:t>
            </a:r>
            <a:r>
              <a:rPr lang="fr-FR" sz="2000" dirty="0"/>
              <a:t> : </a:t>
            </a:r>
            <a:r>
              <a:rPr lang="fr-FR" sz="2000" dirty="0">
                <a:hlinkClick r:id="rId7"/>
              </a:rPr>
              <a:t>http://</a:t>
            </a:r>
            <a:r>
              <a:rPr lang="fr-FR" sz="2000" dirty="0" smtClean="0">
                <a:hlinkClick r:id="rId7"/>
              </a:rPr>
              <a:t>blogs.msdn.com/b/microsoft_press/archive/2015/06/09/free-ebook-microsoft-azure-essentials-azure-web-apps-for-developers.aspx</a:t>
            </a:r>
            <a:endParaRPr lang="fr-FR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 smtClean="0"/>
              <a:t>Sessions BUILD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Azure App Service : </a:t>
            </a:r>
            <a:r>
              <a:rPr lang="fr-FR" sz="2000" dirty="0" smtClean="0">
                <a:hlinkClick r:id="rId8"/>
              </a:rPr>
              <a:t>http://channel9.msdn.com/Events/Build/2015/2-628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Web Apps : </a:t>
            </a:r>
            <a:r>
              <a:rPr lang="fr-FR" sz="2000" dirty="0" smtClean="0">
                <a:hlinkClick r:id="rId9"/>
              </a:rPr>
              <a:t>http://channel9.msdn.com/Events/Build/2015/2-633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API Apps : </a:t>
            </a:r>
            <a:r>
              <a:rPr lang="fr-FR" sz="2000" dirty="0" smtClean="0">
                <a:hlinkClick r:id="rId10"/>
              </a:rPr>
              <a:t>http://channel9.msdn.com/Events/Build/2015/2-760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 smtClean="0"/>
              <a:t>Logic</a:t>
            </a:r>
            <a:r>
              <a:rPr lang="fr-FR" sz="2000" dirty="0" smtClean="0"/>
              <a:t> Apps : </a:t>
            </a:r>
            <a:r>
              <a:rPr lang="fr-FR" sz="2000" dirty="0" smtClean="0">
                <a:hlinkClick r:id="rId11"/>
              </a:rPr>
              <a:t>http://channel9.msdn.com/Events/Build/2015/2-707</a:t>
            </a:r>
            <a:endParaRPr lang="fr-FR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113681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Démarrez avec votre </a:t>
            </a:r>
            <a:r>
              <a:rPr lang="fr-FR" dirty="0" smtClean="0"/>
              <a:t>Azure</a:t>
            </a:r>
            <a:endParaRPr lang="fr-FR" dirty="0"/>
          </a:p>
        </p:txBody>
      </p:sp>
      <p:sp>
        <p:nvSpPr>
          <p:cNvPr id="66" name="ZoneTexte 47"/>
          <p:cNvSpPr txBox="1"/>
          <p:nvPr/>
        </p:nvSpPr>
        <p:spPr>
          <a:xfrm>
            <a:off x="8457030" y="2832163"/>
            <a:ext cx="3656220" cy="6052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Activez vos bénéfices Azure jusqu’à </a:t>
            </a:r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115€ 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mensuelles offertes</a:t>
            </a:r>
          </a:p>
        </p:txBody>
      </p:sp>
      <p:cxnSp>
        <p:nvCxnSpPr>
          <p:cNvPr id="69" name="Connecteur droit 48"/>
          <p:cNvCxnSpPr/>
          <p:nvPr/>
        </p:nvCxnSpPr>
        <p:spPr>
          <a:xfrm>
            <a:off x="4175148" y="1496679"/>
            <a:ext cx="26867" cy="4939637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49"/>
          <p:cNvCxnSpPr/>
          <p:nvPr/>
        </p:nvCxnSpPr>
        <p:spPr>
          <a:xfrm>
            <a:off x="8223045" y="1496679"/>
            <a:ext cx="26867" cy="4939637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50"/>
          <p:cNvSpPr txBox="1"/>
          <p:nvPr/>
        </p:nvSpPr>
        <p:spPr>
          <a:xfrm>
            <a:off x="4445007" y="3565466"/>
            <a:ext cx="3199685" cy="982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372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115€ /mois</a:t>
            </a:r>
          </a:p>
          <a:p>
            <a:pPr defTabSz="914093"/>
            <a:r>
              <a:rPr lang="fr-FR" sz="1372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x5 membres</a:t>
            </a:r>
          </a:p>
          <a:p>
            <a:pPr defTabSz="914093"/>
            <a:r>
              <a:rPr lang="fr-FR" sz="1372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x3 ans</a:t>
            </a:r>
          </a:p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4 175€ 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offertes</a:t>
            </a:r>
          </a:p>
        </p:txBody>
      </p:sp>
      <p:pic>
        <p:nvPicPr>
          <p:cNvPr id="73" name="Image 5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2440" y="2832162"/>
            <a:ext cx="1883690" cy="669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Image 5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952" y="3650068"/>
            <a:ext cx="3032704" cy="240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5" name="Flèche droite 57"/>
          <p:cNvSpPr/>
          <p:nvPr/>
        </p:nvSpPr>
        <p:spPr>
          <a:xfrm>
            <a:off x="220335" y="4818468"/>
            <a:ext cx="1076142" cy="670503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3"/>
            <a:endParaRPr lang="fr-FR" sz="1764">
              <a:solidFill>
                <a:srgbClr val="505050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ZoneTexte 58"/>
          <p:cNvSpPr txBox="1"/>
          <p:nvPr/>
        </p:nvSpPr>
        <p:spPr>
          <a:xfrm>
            <a:off x="532361" y="2839298"/>
            <a:ext cx="3656220" cy="6032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150€  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offertes</a:t>
            </a:r>
          </a:p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Sans engagement</a:t>
            </a:r>
          </a:p>
        </p:txBody>
      </p:sp>
      <p:sp>
        <p:nvSpPr>
          <p:cNvPr id="77" name="ZoneTexte 59"/>
          <p:cNvSpPr txBox="1"/>
          <p:nvPr/>
        </p:nvSpPr>
        <p:spPr>
          <a:xfrm>
            <a:off x="328234" y="1382352"/>
            <a:ext cx="3547936" cy="17122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tous</a:t>
            </a:r>
          </a:p>
          <a:p>
            <a:pPr algn="ctr" defTabSz="914093"/>
            <a:r>
              <a:rPr lang="fr-FR" sz="2352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 mois d’essai offert</a:t>
            </a:r>
          </a:p>
          <a:p>
            <a:pPr algn="ctr" defTabSz="914093"/>
            <a:endParaRPr lang="fr-FR" sz="1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5" tooltip="http://aka.ms/azure/essai"/>
            </a:endParaRPr>
          </a:p>
          <a:p>
            <a:pPr algn="ctr" defTabSz="914093"/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http://aka.ms/azure/essai</a:t>
            </a:r>
          </a:p>
          <a:p>
            <a:pPr algn="ctr" defTabSz="914093"/>
            <a:endParaRPr lang="fr-FR" sz="2352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ZoneTexte 61"/>
          <p:cNvSpPr txBox="1"/>
          <p:nvPr/>
        </p:nvSpPr>
        <p:spPr>
          <a:xfrm>
            <a:off x="4432116" y="1378061"/>
            <a:ext cx="3547936" cy="16352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les startups</a:t>
            </a:r>
          </a:p>
          <a:p>
            <a:pPr algn="ctr" defTabSz="914093"/>
            <a:r>
              <a:rPr lang="fr-FR" sz="2352" b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Bizspark</a:t>
            </a:r>
            <a:endParaRPr lang="fr-FR" sz="2352" b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14093"/>
            <a:endParaRPr lang="fr-FR" sz="5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14093"/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http://aka.ms/azure/startups</a:t>
            </a:r>
          </a:p>
          <a:p>
            <a:pPr algn="ctr" defTabSz="914093"/>
            <a:endParaRPr lang="fr-FR" sz="2352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ZoneTexte 63"/>
          <p:cNvSpPr txBox="1"/>
          <p:nvPr/>
        </p:nvSpPr>
        <p:spPr>
          <a:xfrm>
            <a:off x="8374038" y="1382351"/>
            <a:ext cx="3547936" cy="127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les abonnés </a:t>
            </a:r>
            <a:r>
              <a:rPr lang="fr-FR" sz="2352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MSDN</a:t>
            </a: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endParaRPr lang="fr-FR" sz="500" dirty="0">
              <a:solidFill>
                <a:srgbClr val="505050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6"/>
            </a:endParaRP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http://aka.ms/azure/msdn</a:t>
            </a:r>
          </a:p>
        </p:txBody>
      </p:sp>
      <p:pic>
        <p:nvPicPr>
          <p:cNvPr id="80" name="Image 1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9532" y="4745507"/>
            <a:ext cx="1946598" cy="649580"/>
          </a:xfrm>
          <a:prstGeom prst="rect">
            <a:avLst/>
          </a:prstGeom>
          <a:ln>
            <a:noFill/>
          </a:ln>
        </p:spPr>
      </p:pic>
      <p:sp>
        <p:nvSpPr>
          <p:cNvPr id="81" name="ZoneTexte 18"/>
          <p:cNvSpPr txBox="1"/>
          <p:nvPr/>
        </p:nvSpPr>
        <p:spPr>
          <a:xfrm>
            <a:off x="4463062" y="5622525"/>
            <a:ext cx="3498936" cy="606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fr-FR" sz="1669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120 000€ </a:t>
            </a:r>
            <a:r>
              <a:rPr lang="fr-FR" sz="166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offertes dans nos incubateurs partenaires</a:t>
            </a:r>
          </a:p>
        </p:txBody>
      </p:sp>
      <p:cxnSp>
        <p:nvCxnSpPr>
          <p:cNvPr id="82" name="Connecteur droit 19"/>
          <p:cNvCxnSpPr/>
          <p:nvPr/>
        </p:nvCxnSpPr>
        <p:spPr>
          <a:xfrm>
            <a:off x="8374038" y="3689620"/>
            <a:ext cx="3607622" cy="20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21"/>
          <p:cNvSpPr txBox="1"/>
          <p:nvPr/>
        </p:nvSpPr>
        <p:spPr>
          <a:xfrm>
            <a:off x="8358052" y="3935829"/>
            <a:ext cx="3623609" cy="127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les étudiants </a:t>
            </a:r>
            <a:r>
              <a:rPr lang="fr-FR" sz="2352" b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Dreamspark</a:t>
            </a:r>
            <a:endParaRPr lang="fr-FR" sz="2352" b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endParaRPr lang="fr-FR" sz="500" dirty="0">
              <a:solidFill>
                <a:srgbClr val="505050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6"/>
            </a:endParaRP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http://aka.ms/dreamspark/azure</a:t>
            </a:r>
          </a:p>
        </p:txBody>
      </p:sp>
      <p:sp>
        <p:nvSpPr>
          <p:cNvPr id="84" name="ZoneTexte 22"/>
          <p:cNvSpPr txBox="1"/>
          <p:nvPr/>
        </p:nvSpPr>
        <p:spPr>
          <a:xfrm>
            <a:off x="8492904" y="5319893"/>
            <a:ext cx="3656220" cy="861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Découvrez les services dont vous avez besoin pour développer </a:t>
            </a:r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gratuitement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dans le Cloud.</a:t>
            </a:r>
          </a:p>
        </p:txBody>
      </p:sp>
    </p:spTree>
    <p:extLst>
      <p:ext uri="{BB962C8B-B14F-4D97-AF65-F5344CB8AC3E}">
        <p14:creationId xmlns:p14="http://schemas.microsoft.com/office/powerpoint/2010/main" val="908631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608763"/>
            <a:ext cx="5727700" cy="36036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87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App Service au service de vos </a:t>
            </a:r>
            <a:r>
              <a:rPr lang="fr-FR" smtClean="0"/>
              <a:t>applications web</a:t>
            </a:r>
            <a:endParaRPr lang="fr-FR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9335" y="4655804"/>
            <a:ext cx="6298942" cy="1091124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Benjamin Talmard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Microsoft Azure Technical Evangelist | Microsoft</a:t>
            </a:r>
            <a:endParaRPr lang="en-US" sz="2400" dirty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    @</a:t>
            </a:r>
            <a:r>
              <a:rPr lang="en-US" sz="2400" dirty="0" err="1" smtClean="0">
                <a:latin typeface="Segoe UI Light"/>
              </a:rPr>
              <a:t>benjiiim</a:t>
            </a:r>
            <a:endParaRPr lang="en-US" sz="2400" dirty="0" smtClean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72727">
                    <a:srgbClr val="FFFFFF"/>
                  </a:gs>
                  <a:gs pos="3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</p:txBody>
      </p:sp>
      <p:pic>
        <p:nvPicPr>
          <p:cNvPr id="11" name="Picture 4" descr="https://g.twimg.com/Twitter_logo_white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2" y="5566514"/>
            <a:ext cx="289060" cy="2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2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applicatifs sur Azure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Hier / Aujourd’hui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Azure App Service</a:t>
            </a:r>
            <a:endParaRPr lang="fr-FR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17723" y="2056922"/>
            <a:ext cx="2453525" cy="2868367"/>
            <a:chOff x="2446422" y="1377469"/>
            <a:chExt cx="2453525" cy="2868367"/>
          </a:xfrm>
        </p:grpSpPr>
        <p:sp>
          <p:nvSpPr>
            <p:cNvPr id="38" name="Rectangle 37"/>
            <p:cNvSpPr/>
            <p:nvPr/>
          </p:nvSpPr>
          <p:spPr>
            <a:xfrm>
              <a:off x="2613947" y="3249242"/>
              <a:ext cx="2286000" cy="996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6521" tIns="186521" rIns="186521" bIns="186521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r>
                <a:rPr lang="en-US" sz="2400" dirty="0">
                  <a:solidFill>
                    <a:schemeClr val="tx1"/>
                  </a:solidFill>
                  <a:latin typeface="Segoe UI Light"/>
                </a:rPr>
                <a:t>Mobile </a:t>
              </a:r>
              <a:r>
                <a:rPr lang="en-US" sz="2400" dirty="0" smtClean="0">
                  <a:solidFill>
                    <a:schemeClr val="tx1"/>
                  </a:solidFill>
                  <a:latin typeface="Segoe UI Light"/>
                </a:rPr>
                <a:t>Services</a:t>
              </a:r>
              <a:endParaRPr lang="en-US" sz="2400" dirty="0">
                <a:solidFill>
                  <a:schemeClr val="tx1"/>
                </a:solidFill>
                <a:latin typeface="Segoe UI Light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3317791" y="1912227"/>
              <a:ext cx="838572" cy="1204104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2446422" y="1377469"/>
              <a:ext cx="0" cy="265098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11702" y="2577910"/>
            <a:ext cx="2286000" cy="2359693"/>
            <a:chOff x="140401" y="1898457"/>
            <a:chExt cx="2286000" cy="2359693"/>
          </a:xfrm>
        </p:grpSpPr>
        <p:sp>
          <p:nvSpPr>
            <p:cNvPr id="36" name="Rectangle 35"/>
            <p:cNvSpPr/>
            <p:nvPr/>
          </p:nvSpPr>
          <p:spPr>
            <a:xfrm>
              <a:off x="140401" y="3261556"/>
              <a:ext cx="2286000" cy="996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6521" tIns="186521" rIns="186521" bIns="186521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r>
                <a:rPr lang="en-US" sz="2400" dirty="0" smtClean="0">
                  <a:solidFill>
                    <a:schemeClr val="tx1"/>
                  </a:solidFill>
                  <a:latin typeface="Segoe UI Light"/>
                </a:rPr>
                <a:t>Azure Websites</a:t>
              </a:r>
              <a:endParaRPr lang="en-US" sz="2400" dirty="0">
                <a:solidFill>
                  <a:schemeClr val="tx1"/>
                </a:solidFill>
                <a:latin typeface="Segoe UI Light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696944" y="1898457"/>
              <a:ext cx="1226857" cy="1198255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7435291" y="2056922"/>
            <a:ext cx="2389482" cy="2879911"/>
            <a:chOff x="4963990" y="1687706"/>
            <a:chExt cx="2389482" cy="2879911"/>
          </a:xfrm>
        </p:grpSpPr>
        <p:sp>
          <p:nvSpPr>
            <p:cNvPr id="33" name="Rectangle 32"/>
            <p:cNvSpPr/>
            <p:nvPr/>
          </p:nvSpPr>
          <p:spPr>
            <a:xfrm>
              <a:off x="5067472" y="3571023"/>
              <a:ext cx="2286000" cy="996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6521" tIns="186521" rIns="186521" bIns="186521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r>
                <a:rPr lang="en-US" sz="2400" dirty="0" smtClean="0">
                  <a:solidFill>
                    <a:schemeClr val="tx1"/>
                  </a:solidFill>
                  <a:latin typeface="Segoe UI Light"/>
                </a:rPr>
                <a:t>BizTalk Services</a:t>
              </a:r>
              <a:endParaRPr lang="en-US" sz="2400" dirty="0">
                <a:solidFill>
                  <a:schemeClr val="tx1"/>
                </a:solidFill>
                <a:latin typeface="Segoe UI Light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5471472" y="2170934"/>
              <a:ext cx="1408397" cy="1380282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4963990" y="1687706"/>
              <a:ext cx="0" cy="265098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212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 </a:t>
            </a:r>
            <a:r>
              <a:rPr lang="fr-FR" dirty="0" smtClean="0"/>
              <a:t>applicatifs sur </a:t>
            </a:r>
            <a:r>
              <a:rPr lang="fr-FR" dirty="0"/>
              <a:t>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Demain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52852" y="3325991"/>
            <a:ext cx="462642" cy="272458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1" name="Freeform 30"/>
          <p:cNvSpPr>
            <a:spLocks/>
          </p:cNvSpPr>
          <p:nvPr/>
        </p:nvSpPr>
        <p:spPr bwMode="auto">
          <a:xfrm>
            <a:off x="2797814" y="3549106"/>
            <a:ext cx="1567014" cy="1567014"/>
          </a:xfrm>
          <a:custGeom>
            <a:avLst/>
            <a:gdLst>
              <a:gd name="T0" fmla="*/ 233 w 515"/>
              <a:gd name="T1" fmla="*/ 221 h 515"/>
              <a:gd name="T2" fmla="*/ 0 w 515"/>
              <a:gd name="T3" fmla="*/ 221 h 515"/>
              <a:gd name="T4" fmla="*/ 0 w 515"/>
              <a:gd name="T5" fmla="*/ 463 h 515"/>
              <a:gd name="T6" fmla="*/ 0 w 515"/>
              <a:gd name="T7" fmla="*/ 467 h 515"/>
              <a:gd name="T8" fmla="*/ 0 w 515"/>
              <a:gd name="T9" fmla="*/ 468 h 515"/>
              <a:gd name="T10" fmla="*/ 0 w 515"/>
              <a:gd name="T11" fmla="*/ 472 h 515"/>
              <a:gd name="T12" fmla="*/ 1 w 515"/>
              <a:gd name="T13" fmla="*/ 472 h 515"/>
              <a:gd name="T14" fmla="*/ 51 w 515"/>
              <a:gd name="T15" fmla="*/ 515 h 515"/>
              <a:gd name="T16" fmla="*/ 463 w 515"/>
              <a:gd name="T17" fmla="*/ 515 h 515"/>
              <a:gd name="T18" fmla="*/ 515 w 515"/>
              <a:gd name="T19" fmla="*/ 463 h 515"/>
              <a:gd name="T20" fmla="*/ 515 w 515"/>
              <a:gd name="T21" fmla="*/ 51 h 515"/>
              <a:gd name="T22" fmla="*/ 463 w 515"/>
              <a:gd name="T23" fmla="*/ 0 h 515"/>
              <a:gd name="T24" fmla="*/ 404 w 515"/>
              <a:gd name="T25" fmla="*/ 0 h 515"/>
              <a:gd name="T26" fmla="*/ 411 w 515"/>
              <a:gd name="T27" fmla="*/ 50 h 515"/>
              <a:gd name="T28" fmla="*/ 233 w 515"/>
              <a:gd name="T29" fmla="*/ 221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5" h="515">
                <a:moveTo>
                  <a:pt x="233" y="221"/>
                </a:moveTo>
                <a:cubicBezTo>
                  <a:pt x="196" y="221"/>
                  <a:pt x="101" y="221"/>
                  <a:pt x="0" y="22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5"/>
                  <a:pt x="0" y="466"/>
                  <a:pt x="0" y="467"/>
                </a:cubicBezTo>
                <a:cubicBezTo>
                  <a:pt x="0" y="468"/>
                  <a:pt x="0" y="468"/>
                  <a:pt x="0" y="468"/>
                </a:cubicBezTo>
                <a:cubicBezTo>
                  <a:pt x="0" y="469"/>
                  <a:pt x="0" y="471"/>
                  <a:pt x="0" y="472"/>
                </a:cubicBezTo>
                <a:cubicBezTo>
                  <a:pt x="1" y="472"/>
                  <a:pt x="1" y="472"/>
                  <a:pt x="1" y="472"/>
                </a:cubicBezTo>
                <a:cubicBezTo>
                  <a:pt x="5" y="496"/>
                  <a:pt x="26" y="515"/>
                  <a:pt x="51" y="515"/>
                </a:cubicBezTo>
                <a:cubicBezTo>
                  <a:pt x="463" y="515"/>
                  <a:pt x="463" y="515"/>
                  <a:pt x="463" y="515"/>
                </a:cubicBezTo>
                <a:cubicBezTo>
                  <a:pt x="492" y="515"/>
                  <a:pt x="515" y="492"/>
                  <a:pt x="515" y="463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515" y="23"/>
                  <a:pt x="492" y="0"/>
                  <a:pt x="46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09" y="15"/>
                  <a:pt x="411" y="32"/>
                  <a:pt x="411" y="50"/>
                </a:cubicBezTo>
                <a:cubicBezTo>
                  <a:pt x="411" y="148"/>
                  <a:pt x="332" y="221"/>
                  <a:pt x="233" y="2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1021773" y="3549106"/>
            <a:ext cx="1567014" cy="1567014"/>
          </a:xfrm>
          <a:custGeom>
            <a:avLst/>
            <a:gdLst>
              <a:gd name="T0" fmla="*/ 106 w 515"/>
              <a:gd name="T1" fmla="*/ 50 h 515"/>
              <a:gd name="T2" fmla="*/ 114 w 515"/>
              <a:gd name="T3" fmla="*/ 0 h 515"/>
              <a:gd name="T4" fmla="*/ 52 w 515"/>
              <a:gd name="T5" fmla="*/ 0 h 515"/>
              <a:gd name="T6" fmla="*/ 1 w 515"/>
              <a:gd name="T7" fmla="*/ 42 h 515"/>
              <a:gd name="T8" fmla="*/ 1 w 515"/>
              <a:gd name="T9" fmla="*/ 43 h 515"/>
              <a:gd name="T10" fmla="*/ 0 w 515"/>
              <a:gd name="T11" fmla="*/ 46 h 515"/>
              <a:gd name="T12" fmla="*/ 0 w 515"/>
              <a:gd name="T13" fmla="*/ 47 h 515"/>
              <a:gd name="T14" fmla="*/ 0 w 515"/>
              <a:gd name="T15" fmla="*/ 51 h 515"/>
              <a:gd name="T16" fmla="*/ 0 w 515"/>
              <a:gd name="T17" fmla="*/ 463 h 515"/>
              <a:gd name="T18" fmla="*/ 0 w 515"/>
              <a:gd name="T19" fmla="*/ 467 h 515"/>
              <a:gd name="T20" fmla="*/ 0 w 515"/>
              <a:gd name="T21" fmla="*/ 468 h 515"/>
              <a:gd name="T22" fmla="*/ 1 w 515"/>
              <a:gd name="T23" fmla="*/ 472 h 515"/>
              <a:gd name="T24" fmla="*/ 1 w 515"/>
              <a:gd name="T25" fmla="*/ 472 h 515"/>
              <a:gd name="T26" fmla="*/ 52 w 515"/>
              <a:gd name="T27" fmla="*/ 515 h 515"/>
              <a:gd name="T28" fmla="*/ 464 w 515"/>
              <a:gd name="T29" fmla="*/ 515 h 515"/>
              <a:gd name="T30" fmla="*/ 515 w 515"/>
              <a:gd name="T31" fmla="*/ 463 h 515"/>
              <a:gd name="T32" fmla="*/ 515 w 515"/>
              <a:gd name="T33" fmla="*/ 221 h 515"/>
              <a:gd name="T34" fmla="*/ 284 w 515"/>
              <a:gd name="T35" fmla="*/ 221 h 515"/>
              <a:gd name="T36" fmla="*/ 106 w 515"/>
              <a:gd name="T37" fmla="*/ 5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5" h="515">
                <a:moveTo>
                  <a:pt x="106" y="50"/>
                </a:moveTo>
                <a:cubicBezTo>
                  <a:pt x="106" y="32"/>
                  <a:pt x="109" y="15"/>
                  <a:pt x="11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26" y="0"/>
                  <a:pt x="5" y="18"/>
                  <a:pt x="1" y="42"/>
                </a:cubicBezTo>
                <a:cubicBezTo>
                  <a:pt x="1" y="42"/>
                  <a:pt x="1" y="42"/>
                  <a:pt x="1" y="43"/>
                </a:cubicBezTo>
                <a:cubicBezTo>
                  <a:pt x="1" y="44"/>
                  <a:pt x="1" y="45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5"/>
                  <a:pt x="0" y="466"/>
                  <a:pt x="0" y="467"/>
                </a:cubicBezTo>
                <a:cubicBezTo>
                  <a:pt x="0" y="468"/>
                  <a:pt x="0" y="468"/>
                  <a:pt x="0" y="468"/>
                </a:cubicBezTo>
                <a:cubicBezTo>
                  <a:pt x="1" y="469"/>
                  <a:pt x="1" y="471"/>
                  <a:pt x="1" y="472"/>
                </a:cubicBezTo>
                <a:cubicBezTo>
                  <a:pt x="1" y="472"/>
                  <a:pt x="1" y="472"/>
                  <a:pt x="1" y="472"/>
                </a:cubicBezTo>
                <a:cubicBezTo>
                  <a:pt x="5" y="496"/>
                  <a:pt x="26" y="515"/>
                  <a:pt x="52" y="515"/>
                </a:cubicBezTo>
                <a:cubicBezTo>
                  <a:pt x="464" y="515"/>
                  <a:pt x="464" y="515"/>
                  <a:pt x="464" y="515"/>
                </a:cubicBezTo>
                <a:cubicBezTo>
                  <a:pt x="492" y="515"/>
                  <a:pt x="515" y="492"/>
                  <a:pt x="515" y="463"/>
                </a:cubicBezTo>
                <a:cubicBezTo>
                  <a:pt x="515" y="221"/>
                  <a:pt x="515" y="221"/>
                  <a:pt x="515" y="221"/>
                </a:cubicBezTo>
                <a:cubicBezTo>
                  <a:pt x="419" y="221"/>
                  <a:pt x="327" y="221"/>
                  <a:pt x="284" y="221"/>
                </a:cubicBezTo>
                <a:cubicBezTo>
                  <a:pt x="186" y="221"/>
                  <a:pt x="106" y="148"/>
                  <a:pt x="106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2797814" y="1788292"/>
            <a:ext cx="1567014" cy="1564245"/>
          </a:xfrm>
          <a:custGeom>
            <a:avLst/>
            <a:gdLst>
              <a:gd name="T0" fmla="*/ 515 w 515"/>
              <a:gd name="T1" fmla="*/ 463 h 514"/>
              <a:gd name="T2" fmla="*/ 515 w 515"/>
              <a:gd name="T3" fmla="*/ 51 h 514"/>
              <a:gd name="T4" fmla="*/ 463 w 515"/>
              <a:gd name="T5" fmla="*/ 0 h 514"/>
              <a:gd name="T6" fmla="*/ 51 w 515"/>
              <a:gd name="T7" fmla="*/ 0 h 514"/>
              <a:gd name="T8" fmla="*/ 1 w 515"/>
              <a:gd name="T9" fmla="*/ 42 h 514"/>
              <a:gd name="T10" fmla="*/ 0 w 515"/>
              <a:gd name="T11" fmla="*/ 42 h 514"/>
              <a:gd name="T12" fmla="*/ 0 w 515"/>
              <a:gd name="T13" fmla="*/ 46 h 514"/>
              <a:gd name="T14" fmla="*/ 0 w 515"/>
              <a:gd name="T15" fmla="*/ 47 h 514"/>
              <a:gd name="T16" fmla="*/ 0 w 515"/>
              <a:gd name="T17" fmla="*/ 51 h 514"/>
              <a:gd name="T18" fmla="*/ 0 w 515"/>
              <a:gd name="T19" fmla="*/ 238 h 514"/>
              <a:gd name="T20" fmla="*/ 56 w 515"/>
              <a:gd name="T21" fmla="*/ 231 h 514"/>
              <a:gd name="T22" fmla="*/ 283 w 515"/>
              <a:gd name="T23" fmla="*/ 458 h 514"/>
              <a:gd name="T24" fmla="*/ 282 w 515"/>
              <a:gd name="T25" fmla="*/ 465 h 514"/>
              <a:gd name="T26" fmla="*/ 365 w 515"/>
              <a:gd name="T27" fmla="*/ 514 h 514"/>
              <a:gd name="T28" fmla="*/ 463 w 515"/>
              <a:gd name="T29" fmla="*/ 514 h 514"/>
              <a:gd name="T30" fmla="*/ 515 w 515"/>
              <a:gd name="T31" fmla="*/ 46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514">
                <a:moveTo>
                  <a:pt x="515" y="463"/>
                </a:moveTo>
                <a:cubicBezTo>
                  <a:pt x="515" y="51"/>
                  <a:pt x="515" y="51"/>
                  <a:pt x="515" y="51"/>
                </a:cubicBezTo>
                <a:cubicBezTo>
                  <a:pt x="515" y="23"/>
                  <a:pt x="492" y="0"/>
                  <a:pt x="46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5" y="18"/>
                  <a:pt x="1" y="42"/>
                </a:cubicBezTo>
                <a:cubicBezTo>
                  <a:pt x="1" y="42"/>
                  <a:pt x="1" y="42"/>
                  <a:pt x="0" y="42"/>
                </a:cubicBezTo>
                <a:cubicBezTo>
                  <a:pt x="0" y="44"/>
                  <a:pt x="0" y="45"/>
                  <a:pt x="0" y="46"/>
                </a:cubicBezTo>
                <a:cubicBezTo>
                  <a:pt x="0" y="46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238"/>
                  <a:pt x="0" y="238"/>
                  <a:pt x="0" y="238"/>
                </a:cubicBezTo>
                <a:cubicBezTo>
                  <a:pt x="18" y="233"/>
                  <a:pt x="36" y="231"/>
                  <a:pt x="56" y="231"/>
                </a:cubicBezTo>
                <a:cubicBezTo>
                  <a:pt x="181" y="231"/>
                  <a:pt x="283" y="332"/>
                  <a:pt x="283" y="458"/>
                </a:cubicBezTo>
                <a:cubicBezTo>
                  <a:pt x="283" y="460"/>
                  <a:pt x="282" y="463"/>
                  <a:pt x="282" y="465"/>
                </a:cubicBezTo>
                <a:cubicBezTo>
                  <a:pt x="314" y="475"/>
                  <a:pt x="343" y="492"/>
                  <a:pt x="365" y="514"/>
                </a:cubicBezTo>
                <a:cubicBezTo>
                  <a:pt x="463" y="514"/>
                  <a:pt x="463" y="514"/>
                  <a:pt x="463" y="514"/>
                </a:cubicBezTo>
                <a:cubicBezTo>
                  <a:pt x="492" y="514"/>
                  <a:pt x="515" y="491"/>
                  <a:pt x="515" y="4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1021773" y="1788292"/>
            <a:ext cx="1567014" cy="1564245"/>
          </a:xfrm>
          <a:custGeom>
            <a:avLst/>
            <a:gdLst>
              <a:gd name="T0" fmla="*/ 247 w 515"/>
              <a:gd name="T1" fmla="*/ 462 h 514"/>
              <a:gd name="T2" fmla="*/ 245 w 515"/>
              <a:gd name="T3" fmla="*/ 438 h 514"/>
              <a:gd name="T4" fmla="*/ 383 w 515"/>
              <a:gd name="T5" fmla="*/ 300 h 514"/>
              <a:gd name="T6" fmla="*/ 458 w 515"/>
              <a:gd name="T7" fmla="*/ 322 h 514"/>
              <a:gd name="T8" fmla="*/ 515 w 515"/>
              <a:gd name="T9" fmla="*/ 268 h 514"/>
              <a:gd name="T10" fmla="*/ 515 w 515"/>
              <a:gd name="T11" fmla="*/ 51 h 514"/>
              <a:gd name="T12" fmla="*/ 464 w 515"/>
              <a:gd name="T13" fmla="*/ 0 h 514"/>
              <a:gd name="T14" fmla="*/ 52 w 515"/>
              <a:gd name="T15" fmla="*/ 0 h 514"/>
              <a:gd name="T16" fmla="*/ 1 w 515"/>
              <a:gd name="T17" fmla="*/ 42 h 514"/>
              <a:gd name="T18" fmla="*/ 1 w 515"/>
              <a:gd name="T19" fmla="*/ 42 h 514"/>
              <a:gd name="T20" fmla="*/ 0 w 515"/>
              <a:gd name="T21" fmla="*/ 46 h 514"/>
              <a:gd name="T22" fmla="*/ 0 w 515"/>
              <a:gd name="T23" fmla="*/ 47 h 514"/>
              <a:gd name="T24" fmla="*/ 0 w 515"/>
              <a:gd name="T25" fmla="*/ 51 h 514"/>
              <a:gd name="T26" fmla="*/ 0 w 515"/>
              <a:gd name="T27" fmla="*/ 463 h 514"/>
              <a:gd name="T28" fmla="*/ 0 w 515"/>
              <a:gd name="T29" fmla="*/ 467 h 514"/>
              <a:gd name="T30" fmla="*/ 0 w 515"/>
              <a:gd name="T31" fmla="*/ 468 h 514"/>
              <a:gd name="T32" fmla="*/ 1 w 515"/>
              <a:gd name="T33" fmla="*/ 472 h 514"/>
              <a:gd name="T34" fmla="*/ 1 w 515"/>
              <a:gd name="T35" fmla="*/ 472 h 514"/>
              <a:gd name="T36" fmla="*/ 52 w 515"/>
              <a:gd name="T37" fmla="*/ 514 h 514"/>
              <a:gd name="T38" fmla="*/ 151 w 515"/>
              <a:gd name="T39" fmla="*/ 514 h 514"/>
              <a:gd name="T40" fmla="*/ 247 w 515"/>
              <a:gd name="T41" fmla="*/ 46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5" h="514">
                <a:moveTo>
                  <a:pt x="247" y="462"/>
                </a:moveTo>
                <a:cubicBezTo>
                  <a:pt x="246" y="454"/>
                  <a:pt x="245" y="446"/>
                  <a:pt x="245" y="438"/>
                </a:cubicBezTo>
                <a:cubicBezTo>
                  <a:pt x="245" y="362"/>
                  <a:pt x="306" y="300"/>
                  <a:pt x="383" y="300"/>
                </a:cubicBezTo>
                <a:cubicBezTo>
                  <a:pt x="411" y="300"/>
                  <a:pt x="436" y="308"/>
                  <a:pt x="458" y="322"/>
                </a:cubicBezTo>
                <a:cubicBezTo>
                  <a:pt x="474" y="301"/>
                  <a:pt x="493" y="283"/>
                  <a:pt x="515" y="268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515" y="23"/>
                  <a:pt x="492" y="0"/>
                  <a:pt x="46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26" y="0"/>
                  <a:pt x="5" y="18"/>
                  <a:pt x="1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4"/>
                  <a:pt x="1" y="45"/>
                  <a:pt x="0" y="46"/>
                </a:cubicBezTo>
                <a:cubicBezTo>
                  <a:pt x="0" y="46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4"/>
                  <a:pt x="0" y="466"/>
                  <a:pt x="0" y="467"/>
                </a:cubicBezTo>
                <a:cubicBezTo>
                  <a:pt x="0" y="467"/>
                  <a:pt x="0" y="468"/>
                  <a:pt x="0" y="468"/>
                </a:cubicBezTo>
                <a:cubicBezTo>
                  <a:pt x="1" y="469"/>
                  <a:pt x="1" y="470"/>
                  <a:pt x="1" y="472"/>
                </a:cubicBezTo>
                <a:cubicBezTo>
                  <a:pt x="1" y="472"/>
                  <a:pt x="1" y="472"/>
                  <a:pt x="1" y="472"/>
                </a:cubicBezTo>
                <a:cubicBezTo>
                  <a:pt x="5" y="496"/>
                  <a:pt x="26" y="514"/>
                  <a:pt x="52" y="514"/>
                </a:cubicBezTo>
                <a:cubicBezTo>
                  <a:pt x="151" y="514"/>
                  <a:pt x="151" y="514"/>
                  <a:pt x="151" y="514"/>
                </a:cubicBezTo>
                <a:cubicBezTo>
                  <a:pt x="176" y="488"/>
                  <a:pt x="209" y="470"/>
                  <a:pt x="247" y="4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2797814" y="3549106"/>
            <a:ext cx="1250012" cy="672764"/>
          </a:xfrm>
          <a:custGeom>
            <a:avLst/>
            <a:gdLst>
              <a:gd name="T0" fmla="*/ 1 w 411"/>
              <a:gd name="T1" fmla="*/ 42 h 221"/>
              <a:gd name="T2" fmla="*/ 0 w 411"/>
              <a:gd name="T3" fmla="*/ 43 h 221"/>
              <a:gd name="T4" fmla="*/ 0 w 411"/>
              <a:gd name="T5" fmla="*/ 46 h 221"/>
              <a:gd name="T6" fmla="*/ 0 w 411"/>
              <a:gd name="T7" fmla="*/ 47 h 221"/>
              <a:gd name="T8" fmla="*/ 0 w 411"/>
              <a:gd name="T9" fmla="*/ 51 h 221"/>
              <a:gd name="T10" fmla="*/ 0 w 411"/>
              <a:gd name="T11" fmla="*/ 221 h 221"/>
              <a:gd name="T12" fmla="*/ 233 w 411"/>
              <a:gd name="T13" fmla="*/ 221 h 221"/>
              <a:gd name="T14" fmla="*/ 411 w 411"/>
              <a:gd name="T15" fmla="*/ 50 h 221"/>
              <a:gd name="T16" fmla="*/ 404 w 411"/>
              <a:gd name="T17" fmla="*/ 0 h 221"/>
              <a:gd name="T18" fmla="*/ 51 w 411"/>
              <a:gd name="T19" fmla="*/ 0 h 221"/>
              <a:gd name="T20" fmla="*/ 1 w 411"/>
              <a:gd name="T21" fmla="*/ 4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1" h="221">
                <a:moveTo>
                  <a:pt x="1" y="42"/>
                </a:moveTo>
                <a:cubicBezTo>
                  <a:pt x="1" y="42"/>
                  <a:pt x="1" y="42"/>
                  <a:pt x="0" y="43"/>
                </a:cubicBezTo>
                <a:cubicBezTo>
                  <a:pt x="0" y="44"/>
                  <a:pt x="0" y="45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221"/>
                  <a:pt x="0" y="221"/>
                  <a:pt x="0" y="221"/>
                </a:cubicBezTo>
                <a:cubicBezTo>
                  <a:pt x="101" y="221"/>
                  <a:pt x="196" y="221"/>
                  <a:pt x="233" y="221"/>
                </a:cubicBezTo>
                <a:cubicBezTo>
                  <a:pt x="332" y="221"/>
                  <a:pt x="411" y="148"/>
                  <a:pt x="411" y="50"/>
                </a:cubicBezTo>
                <a:cubicBezTo>
                  <a:pt x="411" y="32"/>
                  <a:pt x="409" y="15"/>
                  <a:pt x="404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5" y="18"/>
                  <a:pt x="1" y="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481357" y="2603637"/>
            <a:ext cx="1107430" cy="748900"/>
          </a:xfrm>
          <a:custGeom>
            <a:avLst/>
            <a:gdLst>
              <a:gd name="T0" fmla="*/ 364 w 364"/>
              <a:gd name="T1" fmla="*/ 195 h 246"/>
              <a:gd name="T2" fmla="*/ 364 w 364"/>
              <a:gd name="T3" fmla="*/ 0 h 246"/>
              <a:gd name="T4" fmla="*/ 307 w 364"/>
              <a:gd name="T5" fmla="*/ 54 h 246"/>
              <a:gd name="T6" fmla="*/ 232 w 364"/>
              <a:gd name="T7" fmla="*/ 32 h 246"/>
              <a:gd name="T8" fmla="*/ 94 w 364"/>
              <a:gd name="T9" fmla="*/ 170 h 246"/>
              <a:gd name="T10" fmla="*/ 96 w 364"/>
              <a:gd name="T11" fmla="*/ 194 h 246"/>
              <a:gd name="T12" fmla="*/ 0 w 364"/>
              <a:gd name="T13" fmla="*/ 246 h 246"/>
              <a:gd name="T14" fmla="*/ 313 w 364"/>
              <a:gd name="T15" fmla="*/ 246 h 246"/>
              <a:gd name="T16" fmla="*/ 364 w 364"/>
              <a:gd name="T17" fmla="*/ 19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246">
                <a:moveTo>
                  <a:pt x="364" y="195"/>
                </a:moveTo>
                <a:cubicBezTo>
                  <a:pt x="364" y="0"/>
                  <a:pt x="364" y="0"/>
                  <a:pt x="364" y="0"/>
                </a:cubicBezTo>
                <a:cubicBezTo>
                  <a:pt x="342" y="15"/>
                  <a:pt x="323" y="33"/>
                  <a:pt x="307" y="54"/>
                </a:cubicBezTo>
                <a:cubicBezTo>
                  <a:pt x="285" y="40"/>
                  <a:pt x="260" y="32"/>
                  <a:pt x="232" y="32"/>
                </a:cubicBezTo>
                <a:cubicBezTo>
                  <a:pt x="155" y="32"/>
                  <a:pt x="94" y="94"/>
                  <a:pt x="94" y="170"/>
                </a:cubicBezTo>
                <a:cubicBezTo>
                  <a:pt x="94" y="178"/>
                  <a:pt x="95" y="186"/>
                  <a:pt x="96" y="194"/>
                </a:cubicBezTo>
                <a:cubicBezTo>
                  <a:pt x="58" y="202"/>
                  <a:pt x="25" y="220"/>
                  <a:pt x="0" y="246"/>
                </a:cubicBezTo>
                <a:cubicBezTo>
                  <a:pt x="313" y="246"/>
                  <a:pt x="313" y="246"/>
                  <a:pt x="313" y="246"/>
                </a:cubicBezTo>
                <a:cubicBezTo>
                  <a:pt x="341" y="246"/>
                  <a:pt x="364" y="223"/>
                  <a:pt x="364" y="1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79555" y="3902764"/>
            <a:ext cx="2635145" cy="1907465"/>
            <a:chOff x="8728103" y="4231511"/>
            <a:chExt cx="2635145" cy="190746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29" name="TextBox 48"/>
            <p:cNvSpPr txBox="1"/>
            <p:nvPr/>
          </p:nvSpPr>
          <p:spPr>
            <a:xfrm>
              <a:off x="8728103" y="5010007"/>
              <a:ext cx="2635145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API Apps</a:t>
              </a:r>
            </a:p>
          </p:txBody>
        </p:sp>
        <p:sp>
          <p:nvSpPr>
            <p:cNvPr id="30" name="TextBox 53"/>
            <p:cNvSpPr txBox="1"/>
            <p:nvPr/>
          </p:nvSpPr>
          <p:spPr>
            <a:xfrm>
              <a:off x="8728103" y="5554201"/>
              <a:ext cx="2635145" cy="584775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APIs customs et connecteurs vers </a:t>
              </a:r>
              <a:r>
                <a:rPr lang="fr-FR" sz="1600" kern="0" dirty="0" err="1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SaaS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04453" y="1449993"/>
            <a:ext cx="3380957" cy="1683890"/>
            <a:chOff x="5434663" y="1339128"/>
            <a:chExt cx="3380957" cy="1683890"/>
          </a:xfrm>
        </p:grpSpPr>
        <p:sp>
          <p:nvSpPr>
            <p:cNvPr id="25" name="TextBox 55"/>
            <p:cNvSpPr txBox="1"/>
            <p:nvPr/>
          </p:nvSpPr>
          <p:spPr>
            <a:xfrm>
              <a:off x="5648241" y="2147024"/>
              <a:ext cx="2929173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Web Apps</a:t>
              </a:r>
            </a:p>
          </p:txBody>
        </p:sp>
        <p:sp>
          <p:nvSpPr>
            <p:cNvPr id="26" name="TextBox 56"/>
            <p:cNvSpPr txBox="1"/>
            <p:nvPr/>
          </p:nvSpPr>
          <p:spPr>
            <a:xfrm>
              <a:off x="5434663" y="2738325"/>
              <a:ext cx="3380957" cy="284693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30"/>
                </a:lnSpc>
                <a:defRPr/>
              </a:pPr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Frontaux </a:t>
              </a:r>
              <a:r>
                <a:rPr lang="fr-FR" sz="1600" kern="0" dirty="0" err="1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webs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779555" y="1402162"/>
            <a:ext cx="2635147" cy="1918061"/>
            <a:chOff x="8642020" y="1291297"/>
            <a:chExt cx="2635147" cy="1918061"/>
          </a:xfrm>
        </p:grpSpPr>
        <p:sp>
          <p:nvSpPr>
            <p:cNvPr id="22" name="TextBox 59"/>
            <p:cNvSpPr txBox="1"/>
            <p:nvPr/>
          </p:nvSpPr>
          <p:spPr>
            <a:xfrm>
              <a:off x="8642022" y="2147024"/>
              <a:ext cx="2635145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Mobile Apps</a:t>
              </a:r>
            </a:p>
          </p:txBody>
        </p:sp>
        <p:sp>
          <p:nvSpPr>
            <p:cNvPr id="23" name="TextBox 60"/>
            <p:cNvSpPr txBox="1"/>
            <p:nvPr/>
          </p:nvSpPr>
          <p:spPr>
            <a:xfrm>
              <a:off x="8642020" y="2732304"/>
              <a:ext cx="2635145" cy="477054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30"/>
                </a:lnSpc>
                <a:defRPr/>
              </a:pPr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Services mobiles </a:t>
              </a:r>
              <a:r>
                <a:rPr lang="fr-FR" sz="1600" kern="0" dirty="0" err="1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multi-plateformes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16" name="Straight Connector 15"/>
          <p:cNvCxnSpPr/>
          <p:nvPr/>
        </p:nvCxnSpPr>
        <p:spPr>
          <a:xfrm>
            <a:off x="8717972" y="1445086"/>
            <a:ext cx="0" cy="42844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98573" y="3452206"/>
            <a:ext cx="551612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977360" y="3865842"/>
            <a:ext cx="2641021" cy="1659257"/>
            <a:chOff x="5839825" y="1775527"/>
            <a:chExt cx="2641021" cy="165925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20" name="TextBox 66"/>
            <p:cNvSpPr txBox="1"/>
            <p:nvPr/>
          </p:nvSpPr>
          <p:spPr>
            <a:xfrm>
              <a:off x="5839825" y="2575724"/>
              <a:ext cx="2635145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LOGIC Apps</a:t>
              </a:r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5845701" y="3096230"/>
              <a:ext cx="2635145" cy="338554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Processus métiers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</p:grpSp>
      <p:sp>
        <p:nvSpPr>
          <p:cNvPr id="37" name="Freeform 36"/>
          <p:cNvSpPr>
            <a:spLocks/>
          </p:cNvSpPr>
          <p:nvPr/>
        </p:nvSpPr>
        <p:spPr bwMode="auto">
          <a:xfrm>
            <a:off x="2797814" y="2491510"/>
            <a:ext cx="1110199" cy="861027"/>
          </a:xfrm>
          <a:custGeom>
            <a:avLst/>
            <a:gdLst>
              <a:gd name="T0" fmla="*/ 283 w 365"/>
              <a:gd name="T1" fmla="*/ 227 h 283"/>
              <a:gd name="T2" fmla="*/ 56 w 365"/>
              <a:gd name="T3" fmla="*/ 0 h 283"/>
              <a:gd name="T4" fmla="*/ 0 w 365"/>
              <a:gd name="T5" fmla="*/ 7 h 283"/>
              <a:gd name="T6" fmla="*/ 0 w 365"/>
              <a:gd name="T7" fmla="*/ 232 h 283"/>
              <a:gd name="T8" fmla="*/ 0 w 365"/>
              <a:gd name="T9" fmla="*/ 236 h 283"/>
              <a:gd name="T10" fmla="*/ 0 w 365"/>
              <a:gd name="T11" fmla="*/ 237 h 283"/>
              <a:gd name="T12" fmla="*/ 0 w 365"/>
              <a:gd name="T13" fmla="*/ 241 h 283"/>
              <a:gd name="T14" fmla="*/ 1 w 365"/>
              <a:gd name="T15" fmla="*/ 241 h 283"/>
              <a:gd name="T16" fmla="*/ 51 w 365"/>
              <a:gd name="T17" fmla="*/ 283 h 283"/>
              <a:gd name="T18" fmla="*/ 365 w 365"/>
              <a:gd name="T19" fmla="*/ 283 h 283"/>
              <a:gd name="T20" fmla="*/ 282 w 365"/>
              <a:gd name="T21" fmla="*/ 234 h 283"/>
              <a:gd name="T22" fmla="*/ 283 w 365"/>
              <a:gd name="T23" fmla="*/ 227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5" h="283">
                <a:moveTo>
                  <a:pt x="283" y="227"/>
                </a:moveTo>
                <a:cubicBezTo>
                  <a:pt x="283" y="101"/>
                  <a:pt x="181" y="0"/>
                  <a:pt x="56" y="0"/>
                </a:cubicBezTo>
                <a:cubicBezTo>
                  <a:pt x="36" y="0"/>
                  <a:pt x="18" y="2"/>
                  <a:pt x="0" y="7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5"/>
                  <a:pt x="0" y="236"/>
                </a:cubicBezTo>
                <a:cubicBezTo>
                  <a:pt x="0" y="236"/>
                  <a:pt x="0" y="237"/>
                  <a:pt x="0" y="237"/>
                </a:cubicBezTo>
                <a:cubicBezTo>
                  <a:pt x="0" y="238"/>
                  <a:pt x="0" y="239"/>
                  <a:pt x="0" y="241"/>
                </a:cubicBezTo>
                <a:cubicBezTo>
                  <a:pt x="1" y="241"/>
                  <a:pt x="1" y="241"/>
                  <a:pt x="1" y="241"/>
                </a:cubicBezTo>
                <a:cubicBezTo>
                  <a:pt x="5" y="265"/>
                  <a:pt x="26" y="283"/>
                  <a:pt x="51" y="283"/>
                </a:cubicBezTo>
                <a:cubicBezTo>
                  <a:pt x="365" y="283"/>
                  <a:pt x="365" y="283"/>
                  <a:pt x="365" y="283"/>
                </a:cubicBezTo>
                <a:cubicBezTo>
                  <a:pt x="343" y="261"/>
                  <a:pt x="314" y="244"/>
                  <a:pt x="282" y="234"/>
                </a:cubicBezTo>
                <a:cubicBezTo>
                  <a:pt x="282" y="232"/>
                  <a:pt x="283" y="229"/>
                  <a:pt x="283" y="2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1344312" y="3549106"/>
            <a:ext cx="1244474" cy="672764"/>
          </a:xfrm>
          <a:custGeom>
            <a:avLst/>
            <a:gdLst>
              <a:gd name="T0" fmla="*/ 358 w 409"/>
              <a:gd name="T1" fmla="*/ 0 h 221"/>
              <a:gd name="T2" fmla="*/ 8 w 409"/>
              <a:gd name="T3" fmla="*/ 0 h 221"/>
              <a:gd name="T4" fmla="*/ 0 w 409"/>
              <a:gd name="T5" fmla="*/ 50 h 221"/>
              <a:gd name="T6" fmla="*/ 178 w 409"/>
              <a:gd name="T7" fmla="*/ 221 h 221"/>
              <a:gd name="T8" fmla="*/ 409 w 409"/>
              <a:gd name="T9" fmla="*/ 221 h 221"/>
              <a:gd name="T10" fmla="*/ 409 w 409"/>
              <a:gd name="T11" fmla="*/ 51 h 221"/>
              <a:gd name="T12" fmla="*/ 358 w 409"/>
              <a:gd name="T1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9" h="221">
                <a:moveTo>
                  <a:pt x="35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15"/>
                  <a:pt x="0" y="32"/>
                  <a:pt x="0" y="50"/>
                </a:cubicBezTo>
                <a:cubicBezTo>
                  <a:pt x="0" y="148"/>
                  <a:pt x="80" y="221"/>
                  <a:pt x="178" y="221"/>
                </a:cubicBezTo>
                <a:cubicBezTo>
                  <a:pt x="221" y="221"/>
                  <a:pt x="313" y="221"/>
                  <a:pt x="409" y="221"/>
                </a:cubicBezTo>
                <a:cubicBezTo>
                  <a:pt x="409" y="51"/>
                  <a:pt x="409" y="51"/>
                  <a:pt x="409" y="51"/>
                </a:cubicBezTo>
                <a:cubicBezTo>
                  <a:pt x="409" y="23"/>
                  <a:pt x="386" y="0"/>
                  <a:pt x="3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4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services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027237" y="1769070"/>
            <a:ext cx="8351054" cy="4392488"/>
            <a:chOff x="2150683" y="1769070"/>
            <a:chExt cx="8351054" cy="4392488"/>
          </a:xfrm>
        </p:grpSpPr>
        <p:grpSp>
          <p:nvGrpSpPr>
            <p:cNvPr id="42" name="Group 41"/>
            <p:cNvGrpSpPr/>
            <p:nvPr/>
          </p:nvGrpSpPr>
          <p:grpSpPr>
            <a:xfrm>
              <a:off x="2150683" y="2159630"/>
              <a:ext cx="2929173" cy="1435760"/>
              <a:chOff x="5648241" y="1339128"/>
              <a:chExt cx="2929173" cy="143576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648241" y="2147024"/>
                <a:ext cx="2929173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Web Apps</a:t>
                </a: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6781285" y="1339128"/>
                <a:ext cx="724282" cy="70739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7866592" y="2111799"/>
              <a:ext cx="2635145" cy="1483591"/>
              <a:chOff x="7866592" y="1878244"/>
              <a:chExt cx="2635145" cy="148359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866592" y="2733971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Mobile Apps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8857941" y="1878244"/>
                <a:ext cx="556237" cy="798699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7805007" y="1769070"/>
              <a:ext cx="0" cy="2159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42408" y="3928288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5064395" y="2161482"/>
              <a:ext cx="2635145" cy="1428061"/>
              <a:chOff x="5839825" y="1775527"/>
              <a:chExt cx="2635145" cy="1428061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6822364" y="1775527"/>
                <a:ext cx="727774" cy="726962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5839825" y="2575724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LOGIC Apps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985608" y="1769070"/>
              <a:ext cx="0" cy="2159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42408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5054499" y="4612401"/>
              <a:ext cx="2635145" cy="1406360"/>
              <a:chOff x="8728103" y="4231511"/>
              <a:chExt cx="2635145" cy="1406360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4157" y="4231511"/>
                <a:ext cx="683036" cy="683036"/>
              </a:xfrm>
              <a:prstGeom prst="flowChartOffpageConnector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8728103" y="5010007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API Apps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10501736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242408" y="1769070"/>
              <a:ext cx="8259328" cy="0"/>
            </a:xfrm>
            <a:prstGeom prst="line">
              <a:avLst/>
            </a:prstGeom>
            <a:ln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242408" y="6161558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634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Apps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/>
              <a:t>Pas de code spécifique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.NET, Node.js, Java, PHP, Python</a:t>
            </a:r>
          </a:p>
          <a:p>
            <a:pPr>
              <a:lnSpc>
                <a:spcPct val="125000"/>
              </a:lnSpc>
            </a:pPr>
            <a:r>
              <a:rPr lang="fr-FR" sz="2800" dirty="0" err="1"/>
              <a:t>WebJobs</a:t>
            </a:r>
            <a:r>
              <a:rPr lang="fr-FR" sz="2800" dirty="0"/>
              <a:t> pour les tâches longues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Outillage Visual Studio (publication, </a:t>
            </a:r>
            <a:r>
              <a:rPr lang="fr-FR" sz="2800" dirty="0" err="1"/>
              <a:t>debug</a:t>
            </a:r>
            <a:r>
              <a:rPr lang="fr-FR" sz="2800" dirty="0"/>
              <a:t>, …)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Publication FPT, Git, Web </a:t>
            </a:r>
            <a:r>
              <a:rPr lang="fr-FR" sz="2800" dirty="0" err="1"/>
              <a:t>Deploy</a:t>
            </a:r>
            <a:r>
              <a:rPr lang="fr-FR" sz="2800" dirty="0"/>
              <a:t>, PowerShell, CLI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Intégration Continu avec VSO, </a:t>
            </a:r>
            <a:r>
              <a:rPr lang="fr-FR" sz="2800" dirty="0" err="1"/>
              <a:t>GitHub</a:t>
            </a:r>
            <a:r>
              <a:rPr lang="fr-FR" sz="2800" dirty="0"/>
              <a:t>, </a:t>
            </a:r>
            <a:r>
              <a:rPr lang="fr-FR" sz="2800" dirty="0" err="1"/>
              <a:t>BitBucket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/>
              <a:t>Environnements de déploiement</a:t>
            </a:r>
          </a:p>
          <a:p>
            <a:pPr>
              <a:lnSpc>
                <a:spcPct val="125000"/>
              </a:lnSpc>
            </a:pPr>
            <a:r>
              <a:rPr lang="fr-FR" sz="2800" dirty="0" err="1"/>
              <a:t>Load</a:t>
            </a:r>
            <a:r>
              <a:rPr lang="fr-FR" sz="2800" dirty="0"/>
              <a:t> </a:t>
            </a:r>
            <a:r>
              <a:rPr lang="fr-FR" sz="2800" dirty="0" err="1"/>
              <a:t>Balancing</a:t>
            </a:r>
            <a:r>
              <a:rPr lang="fr-FR" sz="2800" dirty="0"/>
              <a:t>, </a:t>
            </a:r>
            <a:r>
              <a:rPr lang="fr-FR" sz="2800" dirty="0" err="1"/>
              <a:t>Autoscale</a:t>
            </a:r>
            <a:r>
              <a:rPr lang="fr-FR" sz="2800" dirty="0"/>
              <a:t>, </a:t>
            </a:r>
            <a:r>
              <a:rPr lang="fr-FR" sz="2800" dirty="0" err="1"/>
              <a:t>Geo</a:t>
            </a:r>
            <a:r>
              <a:rPr lang="fr-FR" sz="2800" dirty="0"/>
              <a:t> </a:t>
            </a:r>
            <a:r>
              <a:rPr lang="fr-FR" sz="2800" dirty="0" err="1"/>
              <a:t>Disaster</a:t>
            </a:r>
            <a:r>
              <a:rPr lang="fr-FR" sz="2800" dirty="0"/>
              <a:t> </a:t>
            </a:r>
            <a:r>
              <a:rPr lang="fr-FR" sz="2800" dirty="0" err="1"/>
              <a:t>Recovery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/>
              <a:t>Intégration Virtual Network et connexions hybrides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lum bright="-40000" contrast="-40000"/>
          </a:blip>
          <a:stretch>
            <a:fillRect/>
          </a:stretch>
        </p:blipFill>
        <p:spPr>
          <a:xfrm>
            <a:off x="554436" y="2777182"/>
            <a:ext cx="2567457" cy="25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92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Web Apps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9891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des services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118962" y="1769070"/>
            <a:ext cx="8259328" cy="4392488"/>
            <a:chOff x="2242408" y="1769070"/>
            <a:chExt cx="8259328" cy="4392488"/>
          </a:xfrm>
        </p:grpSpPr>
        <p:grpSp>
          <p:nvGrpSpPr>
            <p:cNvPr id="42" name="Group 41"/>
            <p:cNvGrpSpPr/>
            <p:nvPr/>
          </p:nvGrpSpPr>
          <p:grpSpPr>
            <a:xfrm>
              <a:off x="3529188" y="4326942"/>
              <a:ext cx="2929173" cy="1435760"/>
              <a:chOff x="7026746" y="3506440"/>
              <a:chExt cx="2929173" cy="143576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026746" y="4314336"/>
                <a:ext cx="2929173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Web Apps</a:t>
                </a: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8159790" y="3506440"/>
                <a:ext cx="724282" cy="70739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5081451" y="2111799"/>
              <a:ext cx="2635145" cy="1483591"/>
              <a:chOff x="5081451" y="1878244"/>
              <a:chExt cx="2635145" cy="148359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5081451" y="2733971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Mobile Apps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6072800" y="1878244"/>
                <a:ext cx="556237" cy="798699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7805007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42408" y="3928288"/>
              <a:ext cx="556259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7838454" y="3137222"/>
              <a:ext cx="2635145" cy="1428061"/>
              <a:chOff x="8613884" y="2751267"/>
              <a:chExt cx="2635145" cy="1428061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9596423" y="2751267"/>
                <a:ext cx="727774" cy="726962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613884" y="3551464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LOGIC Apps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985608" y="1769070"/>
              <a:ext cx="0" cy="2159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42408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295537" y="2145499"/>
              <a:ext cx="2635145" cy="1406360"/>
              <a:chOff x="5969141" y="1764609"/>
              <a:chExt cx="2635145" cy="1406360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5195" y="1764609"/>
                <a:ext cx="683036" cy="683036"/>
              </a:xfrm>
              <a:prstGeom prst="flowChartOffpageConnector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5969141" y="2543105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API Apps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10501736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242408" y="1769070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242408" y="6161558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00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Apps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 smtClean="0"/>
              <a:t>Même fonctionnalités que les Web Apps</a:t>
            </a:r>
          </a:p>
          <a:p>
            <a:pPr>
              <a:lnSpc>
                <a:spcPct val="125000"/>
              </a:lnSpc>
            </a:pPr>
            <a:r>
              <a:rPr lang="fr-FR" sz="2800" dirty="0" err="1" smtClean="0"/>
              <a:t>Metadata</a:t>
            </a:r>
            <a:r>
              <a:rPr lang="fr-FR" sz="2800" dirty="0" smtClean="0"/>
              <a:t> </a:t>
            </a:r>
            <a:r>
              <a:rPr lang="fr-FR" sz="2800" dirty="0" err="1" smtClean="0"/>
              <a:t>Swagger</a:t>
            </a:r>
            <a:r>
              <a:rPr lang="fr-FR" sz="2800" dirty="0" smtClean="0"/>
              <a:t> pour définition API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Génération de </a:t>
            </a:r>
            <a:r>
              <a:rPr lang="fr-FR" sz="2800" dirty="0" smtClean="0"/>
              <a:t>SDKs </a:t>
            </a:r>
            <a:r>
              <a:rPr lang="fr-FR" sz="2800" dirty="0"/>
              <a:t>clients pour plusieurs </a:t>
            </a:r>
            <a:r>
              <a:rPr lang="fr-FR" sz="2800" dirty="0" smtClean="0"/>
              <a:t>langages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/>
              <a:t>Gestion d’accès simplifiée (Gateway</a:t>
            </a:r>
            <a:r>
              <a:rPr lang="fr-FR" sz="2800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Plusieurs dizaines de connecteurs (</a:t>
            </a:r>
            <a:r>
              <a:rPr lang="fr-FR" sz="2800" dirty="0" err="1" smtClean="0"/>
              <a:t>SaaS</a:t>
            </a:r>
            <a:r>
              <a:rPr lang="fr-FR" sz="2800" dirty="0" smtClean="0"/>
              <a:t> &amp; BizTalk)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 smtClean="0"/>
              <a:t>A venir : </a:t>
            </a:r>
            <a:r>
              <a:rPr lang="fr-FR" sz="2800" dirty="0"/>
              <a:t>M</a:t>
            </a:r>
            <a:r>
              <a:rPr lang="fr-FR" sz="2800" dirty="0" smtClean="0"/>
              <a:t>arketplace privée et publique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3" y="2921198"/>
            <a:ext cx="2195204" cy="2195204"/>
          </a:xfrm>
          <a:prstGeom prst="flowChartOffpageConnector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5453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an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5C2D91"/>
      </a:accent1>
      <a:accent2>
        <a:srgbClr val="B4009E"/>
      </a:accent2>
      <a:accent3>
        <a:srgbClr val="32145A"/>
      </a:accent3>
      <a:accent4>
        <a:srgbClr val="0078D7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Techdays 2015.potx" id="{927978C5-0A74-4CF6-A016-C276384D08CB}" vid="{27EA675C-1438-40C5-892C-9271A9830D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any Meeting 2011">
    <a:dk1>
      <a:srgbClr val="292929"/>
    </a:dk1>
    <a:lt1>
      <a:srgbClr val="FFFFFF"/>
    </a:lt1>
    <a:dk2>
      <a:srgbClr val="5F5F5F"/>
    </a:dk2>
    <a:lt2>
      <a:srgbClr val="DDDDDD"/>
    </a:lt2>
    <a:accent1>
      <a:srgbClr val="FFBE0E"/>
    </a:accent1>
    <a:accent2>
      <a:srgbClr val="000092"/>
    </a:accent2>
    <a:accent3>
      <a:srgbClr val="FF0097"/>
    </a:accent3>
    <a:accent4>
      <a:srgbClr val="8CC600"/>
    </a:accent4>
    <a:accent5>
      <a:srgbClr val="09AEEF"/>
    </a:accent5>
    <a:accent6>
      <a:srgbClr val="910091"/>
    </a:accent6>
    <a:hlink>
      <a:srgbClr val="3F3F9B"/>
    </a:hlink>
    <a:folHlink>
      <a:srgbClr val="3F3F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FDE1AEFC2724EB5E89BA27808351C" ma:contentTypeVersion="3" ma:contentTypeDescription="Crée un document." ma:contentTypeScope="" ma:versionID="911e11aa3a7cf69374b71bd39d4c182f">
  <xsd:schema xmlns:xsd="http://www.w3.org/2001/XMLSchema" xmlns:xs="http://www.w3.org/2001/XMLSchema" xmlns:p="http://schemas.microsoft.com/office/2006/metadata/properties" xmlns:ns2="aa35d321-db2c-42ab-a621-b5e3f2de858c" targetNamespace="http://schemas.microsoft.com/office/2006/metadata/properties" ma:root="true" ma:fieldsID="84e7031b51a06c5a8c8ec1c8b23af2b0" ns2:_="">
    <xsd:import namespace="aa35d321-db2c-42ab-a621-b5e3f2de85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5d321-db2c-42ab-a621-b5e3f2de85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a35d321-db2c-42ab-a621-b5e3f2de858c">
      <UserInfo>
        <DisplayName/>
        <AccountId xsi:nil="true"/>
        <AccountType/>
      </UserInfo>
    </SharedWithUsers>
    <SharingHintHash xmlns="aa35d321-db2c-42ab-a621-b5e3f2de858c">-690871027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5CF66-C438-4381-87CD-66E1F6ED7F87}"/>
</file>

<file path=customXml/itemProps2.xml><?xml version="1.0" encoding="utf-8"?>
<ds:datastoreItem xmlns:ds="http://schemas.openxmlformats.org/officeDocument/2006/customXml" ds:itemID="{F990F116-B58F-4255-B05B-DA3808E0E5C6}"/>
</file>

<file path=customXml/itemProps3.xml><?xml version="1.0" encoding="utf-8"?>
<ds:datastoreItem xmlns:ds="http://schemas.openxmlformats.org/officeDocument/2006/customXml" ds:itemID="{758FDAC0-319D-4A54-8D8E-1D42CB1F800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</TotalTime>
  <Words>1410</Words>
  <Application>Microsoft Office PowerPoint</Application>
  <PresentationFormat>Custom</PresentationFormat>
  <Paragraphs>234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Segoe Pro Display Light</vt:lpstr>
      <vt:lpstr>Segoe UI</vt:lpstr>
      <vt:lpstr>Segoe UI Light</vt:lpstr>
      <vt:lpstr>Segoe UI Semibold</vt:lpstr>
      <vt:lpstr>Wingdings</vt:lpstr>
      <vt:lpstr>WHITE TEMPLATE</vt:lpstr>
      <vt:lpstr>PowerPoint Presentation</vt:lpstr>
      <vt:lpstr>Azure App Service au service de vos applications web</vt:lpstr>
      <vt:lpstr>Services applicatifs sur Azure</vt:lpstr>
      <vt:lpstr>Services applicatifs sur Azure</vt:lpstr>
      <vt:lpstr>Composition des services</vt:lpstr>
      <vt:lpstr>Web Apps</vt:lpstr>
      <vt:lpstr>Web Apps</vt:lpstr>
      <vt:lpstr>Architecture des services</vt:lpstr>
      <vt:lpstr>API Apps</vt:lpstr>
      <vt:lpstr>API Apps</vt:lpstr>
      <vt:lpstr>Logic Apps</vt:lpstr>
      <vt:lpstr>Logic Apps</vt:lpstr>
      <vt:lpstr>Modèle conceptuel</vt:lpstr>
      <vt:lpstr>Tarification</vt:lpstr>
      <vt:lpstr>Azure App Service Environment</vt:lpstr>
      <vt:lpstr>Azure App Service Environment</vt:lpstr>
      <vt:lpstr>Ressources</vt:lpstr>
      <vt:lpstr>Démarrez avec votre Azure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Benjamin Talmard</dc:creator>
  <cp:keywords>Techdays</cp:keywords>
  <dc:description>Template: Maryfj_x000d_
Formatting: _x000d_
Audience Type:</dc:description>
  <cp:lastModifiedBy>Benjamin Talmard</cp:lastModifiedBy>
  <cp:revision>232</cp:revision>
  <dcterms:created xsi:type="dcterms:W3CDTF">2015-01-22T17:31:49Z</dcterms:created>
  <dcterms:modified xsi:type="dcterms:W3CDTF">2015-08-25T14:11:04Z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0x010100038FDE1AEFC2724EB5E89BA27808351C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