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slides/slide101.xml" ContentType="application/vnd.openxmlformats-officedocument.presentationml.slide+xml"/>
  <Override PartName="/ppt/slides/slide102.xml" ContentType="application/vnd.openxmlformats-officedocument.presentationml.slide+xml"/>
  <Override PartName="/ppt/presentation.xml" ContentType="application/vnd.openxmlformats-officedocument.presentationml.presentation.main+xml"/>
  <Override PartName="/ppt/slides/slide100.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8.xml" ContentType="application/vnd.openxmlformats-officedocument.presentationml.slide+xml"/>
  <Override PartName="/ppt/slides/slide79.xml" ContentType="application/vnd.openxmlformats-officedocument.presentationml.slide+xml"/>
  <Override PartName="/ppt/slides/slide99.xml" ContentType="application/vnd.openxmlformats-officedocument.presentationml.slide+xml"/>
  <Override PartName="/ppt/notesSlides/notesSlide62.xml" ContentType="application/vnd.openxmlformats-officedocument.presentationml.notesSlide+xml"/>
  <Override PartName="/ppt/slideMasters/slideMaster1.xml" ContentType="application/vnd.openxmlformats-officedocument.presentationml.slideMaster+xml"/>
  <Override PartName="/ppt/notesSlides/notesSlide6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18.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42.xml" ContentType="application/vnd.openxmlformats-officedocument.presentationml.notesSlide+xml"/>
  <Override PartName="/ppt/notesSlides/notesSlide55.xml" ContentType="application/vnd.openxmlformats-officedocument.presentationml.notesSlide+xml"/>
  <Override PartName="/ppt/notesSlides/notesSlide20.xml" ContentType="application/vnd.openxmlformats-officedocument.presentationml.notesSlide+xml"/>
  <Override PartName="/ppt/notesSlides/notesSlide36.xml" ContentType="application/vnd.openxmlformats-officedocument.presentationml.notesSlide+xml"/>
  <Override PartName="/ppt/notesSlides/notesSlide27.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41.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40.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3.xml" ContentType="application/vnd.openxmlformats-officedocument.customXmlPropertie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5.xml" ContentType="application/vnd.openxmlformats-officedocument.customXmlProperties+xml"/>
  <Override PartName="/customXml/itemProps4.xml" ContentType="application/vnd.openxmlformats-officedocument.customXmlProperties+xml"/>
  <Override PartName="/customXml/itemProps6.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7"/>
  </p:notesMasterIdLst>
  <p:handoutMasterIdLst>
    <p:handoutMasterId r:id="rId108"/>
  </p:handoutMasterIdLst>
  <p:sldIdLst>
    <p:sldId id="256" r:id="rId5"/>
    <p:sldId id="259" r:id="rId6"/>
    <p:sldId id="260" r:id="rId7"/>
    <p:sldId id="266" r:id="rId8"/>
    <p:sldId id="267" r:id="rId9"/>
    <p:sldId id="268" r:id="rId10"/>
    <p:sldId id="269" r:id="rId11"/>
    <p:sldId id="270" r:id="rId12"/>
    <p:sldId id="271" r:id="rId13"/>
    <p:sldId id="273" r:id="rId14"/>
    <p:sldId id="274" r:id="rId15"/>
    <p:sldId id="275" r:id="rId16"/>
    <p:sldId id="276" r:id="rId17"/>
    <p:sldId id="278" r:id="rId18"/>
    <p:sldId id="279" r:id="rId19"/>
    <p:sldId id="282" r:id="rId20"/>
    <p:sldId id="283" r:id="rId21"/>
    <p:sldId id="284" r:id="rId22"/>
    <p:sldId id="285" r:id="rId23"/>
    <p:sldId id="286" r:id="rId24"/>
    <p:sldId id="287" r:id="rId25"/>
    <p:sldId id="288" r:id="rId26"/>
    <p:sldId id="261" r:id="rId27"/>
    <p:sldId id="290" r:id="rId28"/>
    <p:sldId id="292"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263" r:id="rId62"/>
    <p:sldId id="327" r:id="rId63"/>
    <p:sldId id="328" r:id="rId64"/>
    <p:sldId id="329" r:id="rId65"/>
    <p:sldId id="330" r:id="rId66"/>
    <p:sldId id="331" r:id="rId67"/>
    <p:sldId id="332" r:id="rId68"/>
    <p:sldId id="333" r:id="rId69"/>
    <p:sldId id="334" r:id="rId70"/>
    <p:sldId id="336" r:id="rId71"/>
    <p:sldId id="337" r:id="rId72"/>
    <p:sldId id="338" r:id="rId73"/>
    <p:sldId id="339" r:id="rId74"/>
    <p:sldId id="340" r:id="rId75"/>
    <p:sldId id="341" r:id="rId76"/>
    <p:sldId id="342" r:id="rId77"/>
    <p:sldId id="343" r:id="rId78"/>
    <p:sldId id="344" r:id="rId79"/>
    <p:sldId id="346" r:id="rId80"/>
    <p:sldId id="347" r:id="rId81"/>
    <p:sldId id="349" r:id="rId82"/>
    <p:sldId id="350" r:id="rId83"/>
    <p:sldId id="351" r:id="rId84"/>
    <p:sldId id="262" r:id="rId85"/>
    <p:sldId id="352" r:id="rId86"/>
    <p:sldId id="353" r:id="rId87"/>
    <p:sldId id="354" r:id="rId88"/>
    <p:sldId id="355" r:id="rId89"/>
    <p:sldId id="356" r:id="rId90"/>
    <p:sldId id="357" r:id="rId91"/>
    <p:sldId id="359" r:id="rId92"/>
    <p:sldId id="360" r:id="rId93"/>
    <p:sldId id="361" r:id="rId94"/>
    <p:sldId id="362" r:id="rId95"/>
    <p:sldId id="363" r:id="rId96"/>
    <p:sldId id="364" r:id="rId97"/>
    <p:sldId id="264" r:id="rId98"/>
    <p:sldId id="365" r:id="rId99"/>
    <p:sldId id="367" r:id="rId100"/>
    <p:sldId id="368" r:id="rId101"/>
    <p:sldId id="369" r:id="rId102"/>
    <p:sldId id="370" r:id="rId103"/>
    <p:sldId id="372" r:id="rId104"/>
    <p:sldId id="373" r:id="rId105"/>
    <p:sldId id="374" r:id="rId10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7" autoAdjust="0"/>
    <p:restoredTop sz="84125" autoAdjust="0"/>
  </p:normalViewPr>
  <p:slideViewPr>
    <p:cSldViewPr snapToGrid="0">
      <p:cViewPr varScale="1">
        <p:scale>
          <a:sx n="80" d="100"/>
          <a:sy n="80" d="100"/>
        </p:scale>
        <p:origin x="480" y="48"/>
      </p:cViewPr>
      <p:guideLst/>
    </p:cSldViewPr>
  </p:slideViewPr>
  <p:notesTextViewPr>
    <p:cViewPr>
      <p:scale>
        <a:sx n="1" d="1"/>
        <a:sy n="1" d="1"/>
      </p:scale>
      <p:origin x="0" y="0"/>
    </p:cViewPr>
  </p:notesTextViewPr>
  <p:notesViewPr>
    <p:cSldViewPr snapToGrid="0">
      <p:cViewPr varScale="1">
        <p:scale>
          <a:sx n="72" d="100"/>
          <a:sy n="72" d="100"/>
        </p:scale>
        <p:origin x="2724" y="5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notesMaster" Target="notesMasters/notes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customXml" Target="../customXml/item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handoutMaster" Target="handoutMasters/handout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customXml" Target="../customXml/item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presProps" Target="pres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viewProps" Target="viewProps.xml"/><Relationship Id="rId115" Type="http://schemas.openxmlformats.org/officeDocument/2006/relationships/customXml" Target="../customXml/item6.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E1F66B-764D-4BD6-BA91-2CF089862468}" type="datetimeFigureOut">
              <a:rPr lang="fr-FR" smtClean="0"/>
              <a:t>26/08/2015</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C2AAB6-7495-4E71-BBDA-A9F367615CE8}" type="slidenum">
              <a:rPr lang="fr-FR" smtClean="0"/>
              <a:t>‹#›</a:t>
            </a:fld>
            <a:endParaRPr lang="fr-FR"/>
          </a:p>
        </p:txBody>
      </p:sp>
    </p:spTree>
    <p:extLst>
      <p:ext uri="{BB962C8B-B14F-4D97-AF65-F5344CB8AC3E}">
        <p14:creationId xmlns:p14="http://schemas.microsoft.com/office/powerpoint/2010/main" val="2257079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8A24B-2C1D-4CFD-A3B0-A74CFEEF3CCA}" type="datetimeFigureOut">
              <a:rPr lang="fr-FR" smtClean="0"/>
              <a:t>26/08/2015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E86A1-4A9D-4226-B9DB-E2BDE2F5408D}" type="slidenum">
              <a:rPr lang="fr-FR" smtClean="0"/>
              <a:t>‹#›</a:t>
            </a:fld>
            <a:endParaRPr lang="fr-FR"/>
          </a:p>
        </p:txBody>
      </p:sp>
    </p:spTree>
    <p:extLst>
      <p:ext uri="{BB962C8B-B14F-4D97-AF65-F5344CB8AC3E}">
        <p14:creationId xmlns:p14="http://schemas.microsoft.com/office/powerpoint/2010/main" val="340443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4</a:t>
            </a:fld>
            <a:endParaRPr lang="en-US"/>
          </a:p>
        </p:txBody>
      </p:sp>
    </p:spTree>
    <p:extLst>
      <p:ext uri="{BB962C8B-B14F-4D97-AF65-F5344CB8AC3E}">
        <p14:creationId xmlns:p14="http://schemas.microsoft.com/office/powerpoint/2010/main" val="115229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13</a:t>
            </a:fld>
            <a:endParaRPr lang="en-US"/>
          </a:p>
        </p:txBody>
      </p:sp>
    </p:spTree>
    <p:extLst>
      <p:ext uri="{BB962C8B-B14F-4D97-AF65-F5344CB8AC3E}">
        <p14:creationId xmlns:p14="http://schemas.microsoft.com/office/powerpoint/2010/main" val="3300534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Microsoft adheres to W3C's web standards, not WHATWG's</a:t>
            </a:r>
          </a:p>
        </p:txBody>
      </p:sp>
      <p:sp>
        <p:nvSpPr>
          <p:cNvPr id="4" name="Slide Number Placeholder 3"/>
          <p:cNvSpPr>
            <a:spLocks noGrp="1"/>
          </p:cNvSpPr>
          <p:nvPr>
            <p:ph type="sldNum" sz="quarter" idx="10"/>
          </p:nvPr>
        </p:nvSpPr>
        <p:spPr/>
        <p:txBody>
          <a:bodyPr/>
          <a:lstStyle/>
          <a:p>
            <a:fld id="{EB9277A1-1E05-4B7B-A83F-C5B1D39E6CAF}" type="slidenum">
              <a:rPr lang="en-US"/>
              <a:t>14</a:t>
            </a:fld>
            <a:endParaRPr lang="en-US"/>
          </a:p>
        </p:txBody>
      </p:sp>
    </p:spTree>
    <p:extLst>
      <p:ext uri="{BB962C8B-B14F-4D97-AF65-F5344CB8AC3E}">
        <p14:creationId xmlns:p14="http://schemas.microsoft.com/office/powerpoint/2010/main" val="3368941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15</a:t>
            </a:fld>
            <a:endParaRPr lang="en-US"/>
          </a:p>
        </p:txBody>
      </p:sp>
    </p:spTree>
    <p:extLst>
      <p:ext uri="{BB962C8B-B14F-4D97-AF65-F5344CB8AC3E}">
        <p14:creationId xmlns:p14="http://schemas.microsoft.com/office/powerpoint/2010/main" val="722869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user agent string can easily be spoofed (it is sent by the browser in the HTTP request, but a user could change it).</a:t>
            </a:r>
          </a:p>
        </p:txBody>
      </p:sp>
      <p:sp>
        <p:nvSpPr>
          <p:cNvPr id="4" name="Slide Number Placeholder 3"/>
          <p:cNvSpPr>
            <a:spLocks noGrp="1"/>
          </p:cNvSpPr>
          <p:nvPr>
            <p:ph type="sldNum" sz="quarter" idx="10"/>
          </p:nvPr>
        </p:nvSpPr>
        <p:spPr/>
        <p:txBody>
          <a:bodyPr/>
          <a:lstStyle/>
          <a:p>
            <a:fld id="{EB9277A1-1E05-4B7B-A83F-C5B1D39E6CAF}" type="slidenum">
              <a:rPr lang="en-US"/>
              <a:t>16</a:t>
            </a:fld>
            <a:endParaRPr lang="en-US"/>
          </a:p>
        </p:txBody>
      </p:sp>
    </p:spTree>
    <p:extLst>
      <p:ext uri="{BB962C8B-B14F-4D97-AF65-F5344CB8AC3E}">
        <p14:creationId xmlns:p14="http://schemas.microsoft.com/office/powerpoint/2010/main" val="1693326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UA string contains info on the browser type, kernel, OS, etc</a:t>
            </a:r>
          </a:p>
        </p:txBody>
      </p:sp>
      <p:sp>
        <p:nvSpPr>
          <p:cNvPr id="4" name="Slide Number Placeholder 3"/>
          <p:cNvSpPr>
            <a:spLocks noGrp="1"/>
          </p:cNvSpPr>
          <p:nvPr>
            <p:ph type="sldNum" sz="quarter" idx="10"/>
          </p:nvPr>
        </p:nvSpPr>
        <p:spPr/>
        <p:txBody>
          <a:bodyPr/>
          <a:lstStyle/>
          <a:p>
            <a:fld id="{EB9277A1-1E05-4B7B-A83F-C5B1D39E6CAF}" type="slidenum">
              <a:rPr lang="en-US"/>
              <a:t>17</a:t>
            </a:fld>
            <a:endParaRPr lang="en-US"/>
          </a:p>
        </p:txBody>
      </p:sp>
    </p:spTree>
    <p:extLst>
      <p:ext uri="{BB962C8B-B14F-4D97-AF65-F5344CB8AC3E}">
        <p14:creationId xmlns:p14="http://schemas.microsoft.com/office/powerpoint/2010/main" val="2072335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Imagine the logic if you need to sniff for all different sorts of browsers and versions trying to enable/disable logic for a given feature.</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18</a:t>
            </a:fld>
            <a:endParaRPr lang="en-US"/>
          </a:p>
        </p:txBody>
      </p:sp>
    </p:spTree>
    <p:extLst>
      <p:ext uri="{BB962C8B-B14F-4D97-AF65-F5344CB8AC3E}">
        <p14:creationId xmlns:p14="http://schemas.microsoft.com/office/powerpoint/2010/main" val="382360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jQuery's $.browser assited</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19</a:t>
            </a:fld>
            <a:endParaRPr lang="en-US"/>
          </a:p>
        </p:txBody>
      </p:sp>
    </p:spTree>
    <p:extLst>
      <p:ext uri="{BB962C8B-B14F-4D97-AF65-F5344CB8AC3E}">
        <p14:creationId xmlns:p14="http://schemas.microsoft.com/office/powerpoint/2010/main" val="365073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20</a:t>
            </a:fld>
            <a:endParaRPr lang="en-US"/>
          </a:p>
        </p:txBody>
      </p:sp>
    </p:spTree>
    <p:extLst>
      <p:ext uri="{BB962C8B-B14F-4D97-AF65-F5344CB8AC3E}">
        <p14:creationId xmlns:p14="http://schemas.microsoft.com/office/powerpoint/2010/main" val="773940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Notice that we simply check for the existence of a particular code object. The user can still spoof this, but at least they'd have to be in the developer tools to do so.</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21</a:t>
            </a:fld>
            <a:endParaRPr lang="en-US"/>
          </a:p>
        </p:txBody>
      </p:sp>
    </p:spTree>
    <p:extLst>
      <p:ext uri="{BB962C8B-B14F-4D97-AF65-F5344CB8AC3E}">
        <p14:creationId xmlns:p14="http://schemas.microsoft.com/office/powerpoint/2010/main" val="4245501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Instead of checking for IE and using attachEvent if it is, we check to see which version of the event attachment method exists and then use it.</a:t>
            </a:r>
          </a:p>
          <a:p>
            <a:r>
              <a:rPr lang="en-US"/>
              <a:t>Note that using "addEventListener" first adds a tiny boost to efficiency as that is the more adopted format.</a:t>
            </a:r>
          </a:p>
          <a:p>
            <a:r>
              <a:rPr lang="en-US"/>
              <a:t>Also, consider abstracting this logic to helper function (which many JS frameworks do already).</a:t>
            </a:r>
            <a:br>
              <a:rPr lang="en-US"/>
            </a:br>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22</a:t>
            </a:fld>
            <a:endParaRPr lang="en-US"/>
          </a:p>
        </p:txBody>
      </p:sp>
    </p:spTree>
    <p:extLst>
      <p:ext uri="{BB962C8B-B14F-4D97-AF65-F5344CB8AC3E}">
        <p14:creationId xmlns:p14="http://schemas.microsoft.com/office/powerpoint/2010/main" val="557684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5</a:t>
            </a:fld>
            <a:endParaRPr lang="en-US"/>
          </a:p>
        </p:txBody>
      </p:sp>
    </p:spTree>
    <p:extLst>
      <p:ext uri="{BB962C8B-B14F-4D97-AF65-F5344CB8AC3E}">
        <p14:creationId xmlns:p14="http://schemas.microsoft.com/office/powerpoint/2010/main" val="1175426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24</a:t>
            </a:fld>
            <a:endParaRPr lang="en-US"/>
          </a:p>
        </p:txBody>
      </p:sp>
    </p:spTree>
    <p:extLst>
      <p:ext uri="{BB962C8B-B14F-4D97-AF65-F5344CB8AC3E}">
        <p14:creationId xmlns:p14="http://schemas.microsoft.com/office/powerpoint/2010/main" val="2578228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IE 8, if you tried to use window.console.log(...) in a page it would throw a Reference Error unless the user had opened the </a:t>
            </a:r>
            <a:r>
              <a:rPr lang="en-US" dirty="0" err="1"/>
              <a:t>dev</a:t>
            </a:r>
            <a:r>
              <a:rPr lang="en-US" dirty="0"/>
              <a:t> tools. This was usually handled with a simple check around the function call: if (</a:t>
            </a:r>
            <a:r>
              <a:rPr lang="en-US" dirty="0" err="1"/>
              <a:t>window.console</a:t>
            </a:r>
            <a:r>
              <a:rPr lang="en-US" dirty="0"/>
              <a:t>) { /* use the console */ }</a:t>
            </a:r>
            <a:br>
              <a:rPr lang="en-US" dirty="0"/>
            </a:b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a:t>25</a:t>
            </a:fld>
            <a:endParaRPr lang="en-US"/>
          </a:p>
        </p:txBody>
      </p:sp>
    </p:spTree>
    <p:extLst>
      <p:ext uri="{BB962C8B-B14F-4D97-AF65-F5344CB8AC3E}">
        <p14:creationId xmlns:p14="http://schemas.microsoft.com/office/powerpoint/2010/main" val="4065960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26</a:t>
            </a:fld>
            <a:endParaRPr lang="en-US"/>
          </a:p>
        </p:txBody>
      </p:sp>
    </p:spTree>
    <p:extLst>
      <p:ext uri="{BB962C8B-B14F-4D97-AF65-F5344CB8AC3E}">
        <p14:creationId xmlns:p14="http://schemas.microsoft.com/office/powerpoint/2010/main" val="2488493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the "LOG" statement at the bottom, that is a developer-created message from within the web application (more on those later).</a:t>
            </a:r>
          </a:p>
          <a:p>
            <a:r>
              <a:rPr lang="en-US"/>
              <a:t>Unfortunately, if the JS code is minified, clicking on the blue text won't help much (and IE11 does not support sourcemaps).</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27</a:t>
            </a:fld>
            <a:endParaRPr lang="en-US"/>
          </a:p>
        </p:txBody>
      </p:sp>
    </p:spTree>
    <p:extLst>
      <p:ext uri="{BB962C8B-B14F-4D97-AF65-F5344CB8AC3E}">
        <p14:creationId xmlns:p14="http://schemas.microsoft.com/office/powerpoint/2010/main" val="527220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28</a:t>
            </a:fld>
            <a:endParaRPr lang="en-US"/>
          </a:p>
        </p:txBody>
      </p:sp>
    </p:spTree>
    <p:extLst>
      <p:ext uri="{BB962C8B-B14F-4D97-AF65-F5344CB8AC3E}">
        <p14:creationId xmlns:p14="http://schemas.microsoft.com/office/powerpoint/2010/main" val="3973530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since "window" is the default context, generally you can simply use: `console.log(...)` without `window.` in front</a:t>
            </a:r>
            <a:br>
              <a:rPr lang="en-US" dirty="0"/>
            </a:b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a:t>29</a:t>
            </a:fld>
            <a:endParaRPr lang="en-US"/>
          </a:p>
        </p:txBody>
      </p:sp>
    </p:spTree>
    <p:extLst>
      <p:ext uri="{BB962C8B-B14F-4D97-AF65-F5344CB8AC3E}">
        <p14:creationId xmlns:p14="http://schemas.microsoft.com/office/powerpoint/2010/main" val="2774374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get "[object Object]" because calling .</a:t>
            </a:r>
            <a:r>
              <a:rPr lang="en-US" dirty="0" err="1"/>
              <a:t>toString</a:t>
            </a:r>
            <a:r>
              <a:rPr lang="en-US" dirty="0"/>
              <a:t>() on most objects will produce this unless the developer has overridden that method.</a:t>
            </a:r>
            <a:br>
              <a:rPr lang="en-US" dirty="0"/>
            </a:b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a:t>30</a:t>
            </a:fld>
            <a:endParaRPr lang="en-US"/>
          </a:p>
        </p:txBody>
      </p:sp>
    </p:spTree>
    <p:extLst>
      <p:ext uri="{BB962C8B-B14F-4D97-AF65-F5344CB8AC3E}">
        <p14:creationId xmlns:p14="http://schemas.microsoft.com/office/powerpoint/2010/main" val="4274659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get "[object Object]" because calling .toString() on most objects will produce this unless the developer has overridden that method.</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31</a:t>
            </a:fld>
            <a:endParaRPr lang="en-US"/>
          </a:p>
        </p:txBody>
      </p:sp>
    </p:spTree>
    <p:extLst>
      <p:ext uri="{BB962C8B-B14F-4D97-AF65-F5344CB8AC3E}">
        <p14:creationId xmlns:p14="http://schemas.microsoft.com/office/powerpoint/2010/main" val="1969148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may look the same, but when clicking that arrow we get more information on the object (see next slide)</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32</a:t>
            </a:fld>
            <a:endParaRPr lang="en-US"/>
          </a:p>
        </p:txBody>
      </p:sp>
    </p:spTree>
    <p:extLst>
      <p:ext uri="{BB962C8B-B14F-4D97-AF65-F5344CB8AC3E}">
        <p14:creationId xmlns:p14="http://schemas.microsoft.com/office/powerpoint/2010/main" val="478999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33</a:t>
            </a:fld>
            <a:endParaRPr lang="en-US"/>
          </a:p>
        </p:txBody>
      </p:sp>
    </p:spTree>
    <p:extLst>
      <p:ext uri="{BB962C8B-B14F-4D97-AF65-F5344CB8AC3E}">
        <p14:creationId xmlns:p14="http://schemas.microsoft.com/office/powerpoint/2010/main" val="300568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6</a:t>
            </a:fld>
            <a:endParaRPr lang="en-US"/>
          </a:p>
        </p:txBody>
      </p:sp>
    </p:spTree>
    <p:extLst>
      <p:ext uri="{BB962C8B-B14F-4D97-AF65-F5344CB8AC3E}">
        <p14:creationId xmlns:p14="http://schemas.microsoft.com/office/powerpoint/2010/main" val="2191172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34</a:t>
            </a:fld>
            <a:endParaRPr lang="en-US"/>
          </a:p>
        </p:txBody>
      </p:sp>
    </p:spTree>
    <p:extLst>
      <p:ext uri="{BB962C8B-B14F-4D97-AF65-F5344CB8AC3E}">
        <p14:creationId xmlns:p14="http://schemas.microsoft.com/office/powerpoint/2010/main" val="84633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if the method does not "return" anything you will see "undefined" in the output</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35</a:t>
            </a:fld>
            <a:endParaRPr lang="en-US"/>
          </a:p>
        </p:txBody>
      </p:sp>
    </p:spTree>
    <p:extLst>
      <p:ext uri="{BB962C8B-B14F-4D97-AF65-F5344CB8AC3E}">
        <p14:creationId xmlns:p14="http://schemas.microsoft.com/office/powerpoint/2010/main" val="355092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36</a:t>
            </a:fld>
            <a:endParaRPr lang="en-US"/>
          </a:p>
        </p:txBody>
      </p:sp>
    </p:spTree>
    <p:extLst>
      <p:ext uri="{BB962C8B-B14F-4D97-AF65-F5344CB8AC3E}">
        <p14:creationId xmlns:p14="http://schemas.microsoft.com/office/powerpoint/2010/main" val="1070289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37</a:t>
            </a:fld>
            <a:endParaRPr lang="en-US"/>
          </a:p>
        </p:txBody>
      </p:sp>
    </p:spTree>
    <p:extLst>
      <p:ext uri="{BB962C8B-B14F-4D97-AF65-F5344CB8AC3E}">
        <p14:creationId xmlns:p14="http://schemas.microsoft.com/office/powerpoint/2010/main" val="566054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38</a:t>
            </a:fld>
            <a:endParaRPr lang="en-US"/>
          </a:p>
        </p:txBody>
      </p:sp>
    </p:spTree>
    <p:extLst>
      <p:ext uri="{BB962C8B-B14F-4D97-AF65-F5344CB8AC3E}">
        <p14:creationId xmlns:p14="http://schemas.microsoft.com/office/powerpoint/2010/main" val="772100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39</a:t>
            </a:fld>
            <a:endParaRPr lang="en-US"/>
          </a:p>
        </p:txBody>
      </p:sp>
    </p:spTree>
    <p:extLst>
      <p:ext uri="{BB962C8B-B14F-4D97-AF65-F5344CB8AC3E}">
        <p14:creationId xmlns:p14="http://schemas.microsoft.com/office/powerpoint/2010/main" val="4159476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40</a:t>
            </a:fld>
            <a:endParaRPr lang="en-US"/>
          </a:p>
        </p:txBody>
      </p:sp>
    </p:spTree>
    <p:extLst>
      <p:ext uri="{BB962C8B-B14F-4D97-AF65-F5344CB8AC3E}">
        <p14:creationId xmlns:p14="http://schemas.microsoft.com/office/powerpoint/2010/main" val="3597468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41</a:t>
            </a:fld>
            <a:endParaRPr lang="en-US"/>
          </a:p>
        </p:txBody>
      </p:sp>
    </p:spTree>
    <p:extLst>
      <p:ext uri="{BB962C8B-B14F-4D97-AF65-F5344CB8AC3E}">
        <p14:creationId xmlns:p14="http://schemas.microsoft.com/office/powerpoint/2010/main" val="2489182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42</a:t>
            </a:fld>
            <a:endParaRPr lang="en-US"/>
          </a:p>
        </p:txBody>
      </p:sp>
    </p:spTree>
    <p:extLst>
      <p:ext uri="{BB962C8B-B14F-4D97-AF65-F5344CB8AC3E}">
        <p14:creationId xmlns:p14="http://schemas.microsoft.com/office/powerpoint/2010/main" val="1366997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this is using Grunt and the "grunt-contrib-uglify" plugin, but other apps can do similar things</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43</a:t>
            </a:fld>
            <a:endParaRPr lang="en-US"/>
          </a:p>
        </p:txBody>
      </p:sp>
    </p:spTree>
    <p:extLst>
      <p:ext uri="{BB962C8B-B14F-4D97-AF65-F5344CB8AC3E}">
        <p14:creationId xmlns:p14="http://schemas.microsoft.com/office/powerpoint/2010/main" val="1227297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7</a:t>
            </a:fld>
            <a:endParaRPr lang="en-US"/>
          </a:p>
        </p:txBody>
      </p:sp>
    </p:spTree>
    <p:extLst>
      <p:ext uri="{BB962C8B-B14F-4D97-AF65-F5344CB8AC3E}">
        <p14:creationId xmlns:p14="http://schemas.microsoft.com/office/powerpoint/2010/main" val="3799240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overly simplified example, but you can see that we cache the original debug method, then overwrite it in order to determine whether or not to call the original based on the current logging level.</a:t>
            </a:r>
            <a:br>
              <a:rPr lang="en-US"/>
            </a:br>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44</a:t>
            </a:fld>
            <a:endParaRPr lang="en-US"/>
          </a:p>
        </p:txBody>
      </p:sp>
    </p:spTree>
    <p:extLst>
      <p:ext uri="{BB962C8B-B14F-4D97-AF65-F5344CB8AC3E}">
        <p14:creationId xmlns:p14="http://schemas.microsoft.com/office/powerpoint/2010/main" val="33049705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45</a:t>
            </a:fld>
            <a:endParaRPr lang="en-US"/>
          </a:p>
        </p:txBody>
      </p:sp>
    </p:spTree>
    <p:extLst>
      <p:ext uri="{BB962C8B-B14F-4D97-AF65-F5344CB8AC3E}">
        <p14:creationId xmlns:p14="http://schemas.microsoft.com/office/powerpoint/2010/main" val="3666865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46</a:t>
            </a:fld>
            <a:endParaRPr lang="en-US"/>
          </a:p>
        </p:txBody>
      </p:sp>
    </p:spTree>
    <p:extLst>
      <p:ext uri="{BB962C8B-B14F-4D97-AF65-F5344CB8AC3E}">
        <p14:creationId xmlns:p14="http://schemas.microsoft.com/office/powerpoint/2010/main" val="699355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have</a:t>
            </a:r>
            <a:r>
              <a:rPr lang="en-US" baseline="0" dirty="0" smtClean="0"/>
              <a:t> a look at an example of a bug in some code and how the debugger can help find the issue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47</a:t>
            </a:fld>
            <a:endParaRPr lang="en-US"/>
          </a:p>
        </p:txBody>
      </p:sp>
    </p:spTree>
    <p:extLst>
      <p:ext uri="{BB962C8B-B14F-4D97-AF65-F5344CB8AC3E}">
        <p14:creationId xmlns:p14="http://schemas.microsoft.com/office/powerpoint/2010/main" val="18155815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sample code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48</a:t>
            </a:fld>
            <a:endParaRPr lang="en-US"/>
          </a:p>
        </p:txBody>
      </p:sp>
    </p:spTree>
    <p:extLst>
      <p:ext uri="{BB962C8B-B14F-4D97-AF65-F5344CB8AC3E}">
        <p14:creationId xmlns:p14="http://schemas.microsoft.com/office/powerpoint/2010/main" val="18841849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you to</a:t>
            </a:r>
            <a:r>
              <a:rPr lang="en-US" baseline="0" dirty="0" smtClean="0"/>
              <a:t> pick a file, and you can type in the box to find a specific file.</a:t>
            </a:r>
          </a:p>
          <a:p>
            <a:r>
              <a:rPr lang="en-US" baseline="0" dirty="0" smtClean="0"/>
              <a:t>The red cross tells you which files are yours versus 3</a:t>
            </a:r>
            <a:r>
              <a:rPr lang="en-US" baseline="30000" dirty="0" smtClean="0"/>
              <a:t>rd</a:t>
            </a:r>
            <a:r>
              <a:rPr lang="en-US" baseline="0" dirty="0" smtClean="0"/>
              <a:t> party libraries</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49</a:t>
            </a:fld>
            <a:endParaRPr lang="en-US"/>
          </a:p>
        </p:txBody>
      </p:sp>
    </p:spTree>
    <p:extLst>
      <p:ext uri="{BB962C8B-B14F-4D97-AF65-F5344CB8AC3E}">
        <p14:creationId xmlns:p14="http://schemas.microsoft.com/office/powerpoint/2010/main" val="2600361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in the left gutter to add a breakpoint.</a:t>
            </a:r>
          </a:p>
          <a:p>
            <a:r>
              <a:rPr lang="en-US" dirty="0" smtClean="0"/>
              <a:t>Also, the purple pause button tells the tools to break on exception</a:t>
            </a:r>
          </a:p>
          <a:p>
            <a:r>
              <a:rPr lang="en-US" dirty="0" smtClean="0"/>
              <a:t>The curly brace icon is what allows you to prettify code</a:t>
            </a:r>
          </a:p>
          <a:p>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50</a:t>
            </a:fld>
            <a:endParaRPr lang="en-US"/>
          </a:p>
        </p:txBody>
      </p:sp>
    </p:spTree>
    <p:extLst>
      <p:ext uri="{BB962C8B-B14F-4D97-AF65-F5344CB8AC3E}">
        <p14:creationId xmlns:p14="http://schemas.microsoft.com/office/powerpoint/2010/main" val="2511244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we’re hovering over files in the code, but you’ll notice you can also see the files in the right hand panel</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51</a:t>
            </a:fld>
            <a:endParaRPr lang="en-US"/>
          </a:p>
        </p:txBody>
      </p:sp>
    </p:spTree>
    <p:extLst>
      <p:ext uri="{BB962C8B-B14F-4D97-AF65-F5344CB8AC3E}">
        <p14:creationId xmlns:p14="http://schemas.microsoft.com/office/powerpoint/2010/main" val="26791165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buttons and commands for stepping into a function, and out of a </a:t>
            </a:r>
            <a:r>
              <a:rPr lang="en-US" dirty="0" err="1" smtClean="0"/>
              <a:t>functio</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52</a:t>
            </a:fld>
            <a:endParaRPr lang="en-US"/>
          </a:p>
        </p:txBody>
      </p:sp>
    </p:spTree>
    <p:extLst>
      <p:ext uri="{BB962C8B-B14F-4D97-AF65-F5344CB8AC3E}">
        <p14:creationId xmlns:p14="http://schemas.microsoft.com/office/powerpoint/2010/main" val="26730351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53</a:t>
            </a:fld>
            <a:endParaRPr lang="en-US"/>
          </a:p>
        </p:txBody>
      </p:sp>
    </p:spTree>
    <p:extLst>
      <p:ext uri="{BB962C8B-B14F-4D97-AF65-F5344CB8AC3E}">
        <p14:creationId xmlns:p14="http://schemas.microsoft.com/office/powerpoint/2010/main" val="352702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8</a:t>
            </a:fld>
            <a:endParaRPr lang="en-US"/>
          </a:p>
        </p:txBody>
      </p:sp>
    </p:spTree>
    <p:extLst>
      <p:ext uri="{BB962C8B-B14F-4D97-AF65-F5344CB8AC3E}">
        <p14:creationId xmlns:p14="http://schemas.microsoft.com/office/powerpoint/2010/main" val="42721953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a conditional breakpoint</a:t>
            </a:r>
            <a:r>
              <a:rPr lang="en-US" baseline="0" dirty="0" smtClean="0"/>
              <a:t> which will only fire if a certain expression evaluates as true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54</a:t>
            </a:fld>
            <a:endParaRPr lang="en-US"/>
          </a:p>
        </p:txBody>
      </p:sp>
    </p:spTree>
    <p:extLst>
      <p:ext uri="{BB962C8B-B14F-4D97-AF65-F5344CB8AC3E}">
        <p14:creationId xmlns:p14="http://schemas.microsoft.com/office/powerpoint/2010/main" val="12017723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55</a:t>
            </a:fld>
            <a:endParaRPr lang="en-US"/>
          </a:p>
        </p:txBody>
      </p:sp>
    </p:spTree>
    <p:extLst>
      <p:ext uri="{BB962C8B-B14F-4D97-AF65-F5344CB8AC3E}">
        <p14:creationId xmlns:p14="http://schemas.microsoft.com/office/powerpoint/2010/main" val="4111576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56</a:t>
            </a:fld>
            <a:endParaRPr lang="en-US"/>
          </a:p>
        </p:txBody>
      </p:sp>
    </p:spTree>
    <p:extLst>
      <p:ext uri="{BB962C8B-B14F-4D97-AF65-F5344CB8AC3E}">
        <p14:creationId xmlns:p14="http://schemas.microsoft.com/office/powerpoint/2010/main" val="19548903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57</a:t>
            </a:fld>
            <a:endParaRPr lang="en-US"/>
          </a:p>
        </p:txBody>
      </p:sp>
    </p:spTree>
    <p:extLst>
      <p:ext uri="{BB962C8B-B14F-4D97-AF65-F5344CB8AC3E}">
        <p14:creationId xmlns:p14="http://schemas.microsoft.com/office/powerpoint/2010/main" val="30367871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dom</a:t>
            </a:r>
            <a:r>
              <a:rPr lang="en-US" dirty="0" smtClean="0"/>
              <a:t> explorer is very useful for</a:t>
            </a:r>
            <a:r>
              <a:rPr lang="en-US" baseline="0" dirty="0" smtClean="0"/>
              <a:t> finding out what’s happening at the current moment rather than just “view source”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59</a:t>
            </a:fld>
            <a:endParaRPr lang="en-US"/>
          </a:p>
        </p:txBody>
      </p:sp>
    </p:spTree>
    <p:extLst>
      <p:ext uri="{BB962C8B-B14F-4D97-AF65-F5344CB8AC3E}">
        <p14:creationId xmlns:p14="http://schemas.microsoft.com/office/powerpoint/2010/main" val="42432634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an element to view it’s </a:t>
            </a:r>
            <a:r>
              <a:rPr lang="en-US" dirty="0" err="1" smtClean="0"/>
              <a:t>css</a:t>
            </a:r>
            <a:r>
              <a:rPr lang="en-US" dirty="0" smtClean="0"/>
              <a:t> properties.</a:t>
            </a:r>
          </a:p>
          <a:p>
            <a:r>
              <a:rPr lang="en-US" dirty="0" smtClean="0"/>
              <a:t>You can see the current styles</a:t>
            </a:r>
            <a:r>
              <a:rPr lang="en-US" baseline="0" dirty="0" smtClean="0"/>
              <a:t> in the styles tab</a:t>
            </a:r>
          </a:p>
          <a:p>
            <a:r>
              <a:rPr lang="en-US" dirty="0" smtClean="0"/>
              <a:t>You</a:t>
            </a:r>
            <a:r>
              <a:rPr lang="en-US" baseline="0" dirty="0" smtClean="0"/>
              <a:t> can see the entire DOM tree on the left</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60</a:t>
            </a:fld>
            <a:endParaRPr lang="en-US"/>
          </a:p>
        </p:txBody>
      </p:sp>
    </p:spTree>
    <p:extLst>
      <p:ext uri="{BB962C8B-B14F-4D97-AF65-F5344CB8AC3E}">
        <p14:creationId xmlns:p14="http://schemas.microsoft.com/office/powerpoint/2010/main" val="2850564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you can see the computed styles for this element. </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61</a:t>
            </a:fld>
            <a:endParaRPr lang="en-US"/>
          </a:p>
        </p:txBody>
      </p:sp>
    </p:spTree>
    <p:extLst>
      <p:ext uri="{BB962C8B-B14F-4D97-AF65-F5344CB8AC3E}">
        <p14:creationId xmlns:p14="http://schemas.microsoft.com/office/powerpoint/2010/main" val="36261627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you can see the computed styles for this element. </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62</a:t>
            </a:fld>
            <a:endParaRPr lang="en-US"/>
          </a:p>
        </p:txBody>
      </p:sp>
    </p:spTree>
    <p:extLst>
      <p:ext uri="{BB962C8B-B14F-4D97-AF65-F5344CB8AC3E}">
        <p14:creationId xmlns:p14="http://schemas.microsoft.com/office/powerpoint/2010/main" val="1837000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any </a:t>
            </a:r>
            <a:r>
              <a:rPr lang="en-US" baseline="0" dirty="0" err="1" smtClean="0"/>
              <a:t>dom</a:t>
            </a:r>
            <a:r>
              <a:rPr lang="en-US" baseline="0" dirty="0" smtClean="0"/>
              <a:t> events on the element and their location in the JavaScript code</a:t>
            </a:r>
            <a:endParaRPr lang="en-US" dirty="0" smtClean="0"/>
          </a:p>
        </p:txBody>
      </p:sp>
      <p:sp>
        <p:nvSpPr>
          <p:cNvPr id="4" name="Slide Number Placeholder 3"/>
          <p:cNvSpPr>
            <a:spLocks noGrp="1"/>
          </p:cNvSpPr>
          <p:nvPr>
            <p:ph type="sldNum" sz="quarter" idx="10"/>
          </p:nvPr>
        </p:nvSpPr>
        <p:spPr/>
        <p:txBody>
          <a:bodyPr/>
          <a:lstStyle/>
          <a:p>
            <a:fld id="{9C72F63A-656D-49FE-A9CC-B49BAE3656D6}" type="slidenum">
              <a:rPr lang="en-US" smtClean="0"/>
              <a:t>63</a:t>
            </a:fld>
            <a:endParaRPr lang="en-US"/>
          </a:p>
        </p:txBody>
      </p:sp>
    </p:spTree>
    <p:extLst>
      <p:ext uri="{BB962C8B-B14F-4D97-AF65-F5344CB8AC3E}">
        <p14:creationId xmlns:p14="http://schemas.microsoft.com/office/powerpoint/2010/main" val="30010023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element highlighting is active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64</a:t>
            </a:fld>
            <a:endParaRPr lang="en-US"/>
          </a:p>
        </p:txBody>
      </p:sp>
    </p:spTree>
    <p:extLst>
      <p:ext uri="{BB962C8B-B14F-4D97-AF65-F5344CB8AC3E}">
        <p14:creationId xmlns:p14="http://schemas.microsoft.com/office/powerpoint/2010/main" val="916595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9</a:t>
            </a:fld>
            <a:endParaRPr lang="en-US"/>
          </a:p>
        </p:txBody>
      </p:sp>
    </p:spTree>
    <p:extLst>
      <p:ext uri="{BB962C8B-B14F-4D97-AF65-F5344CB8AC3E}">
        <p14:creationId xmlns:p14="http://schemas.microsoft.com/office/powerpoint/2010/main" val="42512534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edit the styles of an element.</a:t>
            </a:r>
          </a:p>
          <a:p>
            <a:r>
              <a:rPr lang="en-US" dirty="0" smtClean="0"/>
              <a:t>Changes show up in the changes tab.</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65</a:t>
            </a:fld>
            <a:endParaRPr lang="en-US"/>
          </a:p>
        </p:txBody>
      </p:sp>
    </p:spTree>
    <p:extLst>
      <p:ext uri="{BB962C8B-B14F-4D97-AF65-F5344CB8AC3E}">
        <p14:creationId xmlns:p14="http://schemas.microsoft.com/office/powerpoint/2010/main" val="33760722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66</a:t>
            </a:fld>
            <a:endParaRPr lang="en-US"/>
          </a:p>
        </p:txBody>
      </p:sp>
    </p:spTree>
    <p:extLst>
      <p:ext uri="{BB962C8B-B14F-4D97-AF65-F5344CB8AC3E}">
        <p14:creationId xmlns:p14="http://schemas.microsoft.com/office/powerpoint/2010/main" val="7124896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67</a:t>
            </a:fld>
            <a:endParaRPr lang="en-US"/>
          </a:p>
        </p:txBody>
      </p:sp>
    </p:spTree>
    <p:extLst>
      <p:ext uri="{BB962C8B-B14F-4D97-AF65-F5344CB8AC3E}">
        <p14:creationId xmlns:p14="http://schemas.microsoft.com/office/powerpoint/2010/main" val="31693683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68</a:t>
            </a:fld>
            <a:endParaRPr lang="en-US"/>
          </a:p>
        </p:txBody>
      </p:sp>
    </p:spTree>
    <p:extLst>
      <p:ext uri="{BB962C8B-B14F-4D97-AF65-F5344CB8AC3E}">
        <p14:creationId xmlns:p14="http://schemas.microsoft.com/office/powerpoint/2010/main" val="30785065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69</a:t>
            </a:fld>
            <a:endParaRPr lang="en-US"/>
          </a:p>
        </p:txBody>
      </p:sp>
    </p:spTree>
    <p:extLst>
      <p:ext uri="{BB962C8B-B14F-4D97-AF65-F5344CB8AC3E}">
        <p14:creationId xmlns:p14="http://schemas.microsoft.com/office/powerpoint/2010/main" val="518750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70</a:t>
            </a:fld>
            <a:endParaRPr lang="en-US"/>
          </a:p>
        </p:txBody>
      </p:sp>
    </p:spTree>
    <p:extLst>
      <p:ext uri="{BB962C8B-B14F-4D97-AF65-F5344CB8AC3E}">
        <p14:creationId xmlns:p14="http://schemas.microsoft.com/office/powerpoint/2010/main" val="25083681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71</a:t>
            </a:fld>
            <a:endParaRPr lang="en-US"/>
          </a:p>
        </p:txBody>
      </p:sp>
    </p:spTree>
    <p:extLst>
      <p:ext uri="{BB962C8B-B14F-4D97-AF65-F5344CB8AC3E}">
        <p14:creationId xmlns:p14="http://schemas.microsoft.com/office/powerpoint/2010/main" val="20597799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72</a:t>
            </a:fld>
            <a:endParaRPr lang="en-US"/>
          </a:p>
        </p:txBody>
      </p:sp>
    </p:spTree>
    <p:extLst>
      <p:ext uri="{BB962C8B-B14F-4D97-AF65-F5344CB8AC3E}">
        <p14:creationId xmlns:p14="http://schemas.microsoft.com/office/powerpoint/2010/main" val="37136840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an</a:t>
            </a:r>
            <a:r>
              <a:rPr lang="en-US" baseline="0" dirty="0" smtClean="0"/>
              <a:t> </a:t>
            </a:r>
            <a:r>
              <a:rPr lang="en-US" baseline="0" dirty="0" err="1" smtClean="0"/>
              <a:t>ajax</a:t>
            </a:r>
            <a:r>
              <a:rPr lang="en-US" baseline="0" dirty="0" smtClean="0"/>
              <a:t> request to twitter</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73</a:t>
            </a:fld>
            <a:endParaRPr lang="en-US"/>
          </a:p>
        </p:txBody>
      </p:sp>
    </p:spTree>
    <p:extLst>
      <p:ext uri="{BB962C8B-B14F-4D97-AF65-F5344CB8AC3E}">
        <p14:creationId xmlns:p14="http://schemas.microsoft.com/office/powerpoint/2010/main" val="39557487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74</a:t>
            </a:fld>
            <a:endParaRPr lang="en-US"/>
          </a:p>
        </p:txBody>
      </p:sp>
    </p:spTree>
    <p:extLst>
      <p:ext uri="{BB962C8B-B14F-4D97-AF65-F5344CB8AC3E}">
        <p14:creationId xmlns:p14="http://schemas.microsoft.com/office/powerpoint/2010/main" val="131991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10</a:t>
            </a:fld>
            <a:endParaRPr lang="en-US"/>
          </a:p>
        </p:txBody>
      </p:sp>
    </p:spTree>
    <p:extLst>
      <p:ext uri="{BB962C8B-B14F-4D97-AF65-F5344CB8AC3E}">
        <p14:creationId xmlns:p14="http://schemas.microsoft.com/office/powerpoint/2010/main" val="39647385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75</a:t>
            </a:fld>
            <a:endParaRPr lang="en-US"/>
          </a:p>
        </p:txBody>
      </p:sp>
    </p:spTree>
    <p:extLst>
      <p:ext uri="{BB962C8B-B14F-4D97-AF65-F5344CB8AC3E}">
        <p14:creationId xmlns:p14="http://schemas.microsoft.com/office/powerpoint/2010/main" val="31788572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dom</a:t>
            </a:r>
            <a:r>
              <a:rPr lang="en-US" dirty="0" smtClean="0"/>
              <a:t> explorer is very useful for</a:t>
            </a:r>
            <a:r>
              <a:rPr lang="en-US" baseline="0" dirty="0" smtClean="0"/>
              <a:t> finding out what’s happening at the current moment rather than just “view source”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76</a:t>
            </a:fld>
            <a:endParaRPr lang="en-US"/>
          </a:p>
        </p:txBody>
      </p:sp>
    </p:spTree>
    <p:extLst>
      <p:ext uri="{BB962C8B-B14F-4D97-AF65-F5344CB8AC3E}">
        <p14:creationId xmlns:p14="http://schemas.microsoft.com/office/powerpoint/2010/main" val="27317153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dom</a:t>
            </a:r>
            <a:r>
              <a:rPr lang="en-US" dirty="0" smtClean="0"/>
              <a:t> explorer is very useful for</a:t>
            </a:r>
            <a:r>
              <a:rPr lang="en-US" baseline="0" dirty="0" smtClean="0"/>
              <a:t> finding out what’s happening at the current moment rather than just “view source”</a:t>
            </a:r>
            <a:endParaRPr lang="en-US" dirty="0"/>
          </a:p>
        </p:txBody>
      </p:sp>
      <p:sp>
        <p:nvSpPr>
          <p:cNvPr id="4" name="Slide Number Placeholder 3"/>
          <p:cNvSpPr>
            <a:spLocks noGrp="1"/>
          </p:cNvSpPr>
          <p:nvPr>
            <p:ph type="sldNum" sz="quarter" idx="10"/>
          </p:nvPr>
        </p:nvSpPr>
        <p:spPr/>
        <p:txBody>
          <a:bodyPr/>
          <a:lstStyle/>
          <a:p>
            <a:fld id="{9C72F63A-656D-49FE-A9CC-B49BAE3656D6}" type="slidenum">
              <a:rPr lang="en-US" smtClean="0"/>
              <a:t>78</a:t>
            </a:fld>
            <a:endParaRPr lang="en-US"/>
          </a:p>
        </p:txBody>
      </p:sp>
    </p:spTree>
    <p:extLst>
      <p:ext uri="{BB962C8B-B14F-4D97-AF65-F5344CB8AC3E}">
        <p14:creationId xmlns:p14="http://schemas.microsoft.com/office/powerpoint/2010/main" val="35129964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80</a:t>
            </a:fld>
            <a:endParaRPr lang="en-US"/>
          </a:p>
        </p:txBody>
      </p:sp>
    </p:spTree>
    <p:extLst>
      <p:ext uri="{BB962C8B-B14F-4D97-AF65-F5344CB8AC3E}">
        <p14:creationId xmlns:p14="http://schemas.microsoft.com/office/powerpoint/2010/main" val="16357094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96</a:t>
            </a:fld>
            <a:endParaRPr lang="en-US"/>
          </a:p>
        </p:txBody>
      </p:sp>
    </p:spTree>
    <p:extLst>
      <p:ext uri="{BB962C8B-B14F-4D97-AF65-F5344CB8AC3E}">
        <p14:creationId xmlns:p14="http://schemas.microsoft.com/office/powerpoint/2010/main" val="19452099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99</a:t>
            </a:fld>
            <a:endParaRPr lang="en-US"/>
          </a:p>
        </p:txBody>
      </p:sp>
    </p:spTree>
    <p:extLst>
      <p:ext uri="{BB962C8B-B14F-4D97-AF65-F5344CB8AC3E}">
        <p14:creationId xmlns:p14="http://schemas.microsoft.com/office/powerpoint/2010/main" val="33289143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100</a:t>
            </a:fld>
            <a:endParaRPr lang="en-US"/>
          </a:p>
        </p:txBody>
      </p:sp>
    </p:spTree>
    <p:extLst>
      <p:ext uri="{BB962C8B-B14F-4D97-AF65-F5344CB8AC3E}">
        <p14:creationId xmlns:p14="http://schemas.microsoft.com/office/powerpoint/2010/main" val="2106710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72F63A-656D-49FE-A9CC-B49BAE3656D6}" type="slidenum">
              <a:rPr lang="en-US"/>
              <a:t>102</a:t>
            </a:fld>
            <a:endParaRPr lang="en-US"/>
          </a:p>
        </p:txBody>
      </p:sp>
    </p:spTree>
    <p:extLst>
      <p:ext uri="{BB962C8B-B14F-4D97-AF65-F5344CB8AC3E}">
        <p14:creationId xmlns:p14="http://schemas.microsoft.com/office/powerpoint/2010/main" val="352948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11</a:t>
            </a:fld>
            <a:endParaRPr lang="en-US"/>
          </a:p>
        </p:txBody>
      </p:sp>
    </p:spTree>
    <p:extLst>
      <p:ext uri="{BB962C8B-B14F-4D97-AF65-F5344CB8AC3E}">
        <p14:creationId xmlns:p14="http://schemas.microsoft.com/office/powerpoint/2010/main" val="874561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9277A1-1E05-4B7B-A83F-C5B1D39E6CAF}" type="slidenum">
              <a:rPr lang="en-US"/>
              <a:t>12</a:t>
            </a:fld>
            <a:endParaRPr lang="en-US"/>
          </a:p>
        </p:txBody>
      </p:sp>
    </p:spTree>
    <p:extLst>
      <p:ext uri="{BB962C8B-B14F-4D97-AF65-F5344CB8AC3E}">
        <p14:creationId xmlns:p14="http://schemas.microsoft.com/office/powerpoint/2010/main" val="3198811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24933" y="3893473"/>
            <a:ext cx="5393267" cy="1813060"/>
          </a:xfrm>
        </p:spPr>
        <p:txBody>
          <a:bodyPr/>
          <a:lstStyle>
            <a:lvl1pPr marL="0" indent="0" algn="l">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Speaker Name</a:t>
            </a:r>
            <a:endParaRPr lang="fr-FR" dirty="0"/>
          </a:p>
        </p:txBody>
      </p:sp>
      <p:sp>
        <p:nvSpPr>
          <p:cNvPr id="7" name="Rectangle 6"/>
          <p:cNvSpPr/>
          <p:nvPr userDrawn="1"/>
        </p:nvSpPr>
        <p:spPr>
          <a:xfrm>
            <a:off x="-8466" y="0"/>
            <a:ext cx="12200466" cy="4250267"/>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2" name="Title 1"/>
          <p:cNvSpPr>
            <a:spLocks noGrp="1"/>
          </p:cNvSpPr>
          <p:nvPr>
            <p:ph type="ctrTitle"/>
          </p:nvPr>
        </p:nvSpPr>
        <p:spPr>
          <a:xfrm>
            <a:off x="592666" y="1177396"/>
            <a:ext cx="11269133" cy="1095904"/>
          </a:xfrm>
        </p:spPr>
        <p:txBody>
          <a:bodyPr anchor="ctr">
            <a:normAutofit/>
          </a:bodyPr>
          <a:lstStyle>
            <a:lvl1pPr algn="ctr">
              <a:defRPr sz="4800">
                <a:solidFill>
                  <a:schemeClr val="bg1"/>
                </a:solidFill>
                <a:latin typeface="Segoe UI Light" panose="020B0502040204020203" pitchFamily="34" charset="0"/>
                <a:cs typeface="Segoe UI Light" panose="020B0502040204020203" pitchFamily="34" charset="0"/>
              </a:defRPr>
            </a:lvl1pPr>
          </a:lstStyle>
          <a:p>
            <a:r>
              <a:rPr lang="en-US" dirty="0" smtClean="0"/>
              <a:t>Click to edit Master title style</a:t>
            </a:r>
            <a:endParaRPr lang="fr-FR" dirty="0"/>
          </a:p>
        </p:txBody>
      </p:sp>
      <p:sp>
        <p:nvSpPr>
          <p:cNvPr id="8" name="Rectangle 7"/>
          <p:cNvSpPr/>
          <p:nvPr userDrawn="1"/>
        </p:nvSpPr>
        <p:spPr>
          <a:xfrm>
            <a:off x="7890933" y="6239933"/>
            <a:ext cx="4301067" cy="6180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grpSp>
        <p:nvGrpSpPr>
          <p:cNvPr id="11" name="Group 10"/>
          <p:cNvGrpSpPr/>
          <p:nvPr userDrawn="1"/>
        </p:nvGrpSpPr>
        <p:grpSpPr>
          <a:xfrm rot="3043870">
            <a:off x="11570629" y="3126459"/>
            <a:ext cx="486833" cy="1511899"/>
            <a:chOff x="10295466" y="2844800"/>
            <a:chExt cx="486833" cy="2040467"/>
          </a:xfrm>
        </p:grpSpPr>
        <p:sp>
          <p:nvSpPr>
            <p:cNvPr id="9" name="Rectangle 8"/>
            <p:cNvSpPr/>
            <p:nvPr userDrawn="1"/>
          </p:nvSpPr>
          <p:spPr>
            <a:xfrm>
              <a:off x="10295466" y="2844801"/>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10629899" y="2844800"/>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524933" y="6072947"/>
            <a:ext cx="1813243" cy="387120"/>
          </a:xfrm>
          <a:prstGeom prst="rect">
            <a:avLst/>
          </a:prstGeom>
          <a:noFill/>
          <a:ln>
            <a:noFill/>
          </a:ln>
        </p:spPr>
      </p:pic>
    </p:spTree>
    <p:extLst>
      <p:ext uri="{BB962C8B-B14F-4D97-AF65-F5344CB8AC3E}">
        <p14:creationId xmlns:p14="http://schemas.microsoft.com/office/powerpoint/2010/main" val="41235377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8466" y="-16933"/>
            <a:ext cx="12200466" cy="1659466"/>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66750" y="177800"/>
            <a:ext cx="10515600" cy="914401"/>
          </a:xfrm>
        </p:spPr>
        <p:txBody>
          <a:bodyPr vert="horz" lIns="91440" tIns="45720" rIns="91440" bIns="45720" rtlCol="0" anchor="ctr">
            <a:normAutofit/>
          </a:bodyPr>
          <a:lstStyle>
            <a:lvl1pPr>
              <a:defRPr lang="fr-FR" sz="3200" dirty="0">
                <a:solidFill>
                  <a:schemeClr val="bg2">
                    <a:lumMod val="25000"/>
                  </a:schemeClr>
                </a:solidFill>
              </a:defRPr>
            </a:lvl1pPr>
          </a:lstStyle>
          <a:p>
            <a:pPr lvl="0"/>
            <a:r>
              <a:rPr lang="en-US" dirty="0" smtClean="0"/>
              <a:t>Click to edit Master title style</a:t>
            </a:r>
            <a:endParaRPr lang="fr-F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8" name="Rectangle 7"/>
          <p:cNvSpPr/>
          <p:nvPr userDrawn="1"/>
        </p:nvSpPr>
        <p:spPr>
          <a:xfrm>
            <a:off x="11523133" y="-16932"/>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11857566" y="-16933"/>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1" name="TextBox 10"/>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003394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a:xfrm>
            <a:off x="-8466" y="-16933"/>
            <a:ext cx="12200466" cy="1659466"/>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66750" y="177800"/>
            <a:ext cx="10515600" cy="914401"/>
          </a:xfrm>
        </p:spPr>
        <p:txBody>
          <a:bodyPr vert="horz" lIns="91440" tIns="45720" rIns="91440" bIns="45720" rtlCol="0" anchor="ctr">
            <a:normAutofit/>
          </a:bodyPr>
          <a:lstStyle>
            <a:lvl1pPr>
              <a:defRPr lang="fr-FR" sz="3200" dirty="0">
                <a:solidFill>
                  <a:schemeClr val="bg2">
                    <a:lumMod val="25000"/>
                  </a:schemeClr>
                </a:solidFill>
              </a:defRPr>
            </a:lvl1pPr>
          </a:lstStyle>
          <a:p>
            <a:pPr lvl="0"/>
            <a:r>
              <a:rPr lang="en-US" dirty="0" smtClean="0"/>
              <a:t>Click to edit Master title style</a:t>
            </a:r>
            <a:endParaRPr lang="fr-F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8" name="Rectangle 7"/>
          <p:cNvSpPr/>
          <p:nvPr userDrawn="1"/>
        </p:nvSpPr>
        <p:spPr>
          <a:xfrm>
            <a:off x="11523133" y="-16932"/>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11857566" y="-16933"/>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2" name="TextBox 11"/>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709310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p:cNvSpPr/>
          <p:nvPr userDrawn="1"/>
        </p:nvSpPr>
        <p:spPr>
          <a:xfrm>
            <a:off x="-8466" y="-16933"/>
            <a:ext cx="12200466" cy="1659466"/>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66750" y="177800"/>
            <a:ext cx="10515600" cy="914401"/>
          </a:xfrm>
        </p:spPr>
        <p:txBody>
          <a:bodyPr vert="horz" lIns="91440" tIns="45720" rIns="91440" bIns="45720" rtlCol="0" anchor="ctr">
            <a:normAutofit/>
          </a:bodyPr>
          <a:lstStyle>
            <a:lvl1pPr>
              <a:defRPr lang="fr-FR" sz="3200" dirty="0">
                <a:solidFill>
                  <a:schemeClr val="bg2">
                    <a:lumMod val="25000"/>
                  </a:schemeClr>
                </a:solidFill>
              </a:defRPr>
            </a:lvl1pPr>
          </a:lstStyle>
          <a:p>
            <a:pPr lvl="0"/>
            <a:r>
              <a:rPr lang="en-US" dirty="0" smtClean="0"/>
              <a:t>Click to edit Master title style</a:t>
            </a:r>
            <a:endParaRPr lang="fr-F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8" name="Rectangle 7"/>
          <p:cNvSpPr/>
          <p:nvPr userDrawn="1"/>
        </p:nvSpPr>
        <p:spPr>
          <a:xfrm>
            <a:off x="11523133" y="-16932"/>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11857566" y="-16933"/>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1" name="TextBox 10"/>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447316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7" name="Rectangle 6"/>
          <p:cNvSpPr/>
          <p:nvPr userDrawn="1"/>
        </p:nvSpPr>
        <p:spPr>
          <a:xfrm>
            <a:off x="-8466" y="-16933"/>
            <a:ext cx="12200466" cy="1659466"/>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466" h="3361267">
                <a:moveTo>
                  <a:pt x="8466" y="0"/>
                </a:moveTo>
                <a:lnTo>
                  <a:pt x="12200466" y="0"/>
                </a:lnTo>
                <a:lnTo>
                  <a:pt x="12200466" y="3361267"/>
                </a:lnTo>
                <a:lnTo>
                  <a:pt x="0" y="2345267"/>
                </a:lnTo>
                <a:lnTo>
                  <a:pt x="8466"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666750" y="177800"/>
            <a:ext cx="10515600" cy="914401"/>
          </a:xfrm>
        </p:spPr>
        <p:txBody>
          <a:bodyPr>
            <a:normAutofit/>
          </a:bodyPr>
          <a:lstStyle>
            <a:lvl1pPr>
              <a:defRPr sz="3200">
                <a:solidFill>
                  <a:schemeClr val="bg2">
                    <a:lumMod val="25000"/>
                  </a:schemeClr>
                </a:solidFill>
              </a:defRPr>
            </a:lvl1pPr>
          </a:lstStyle>
          <a:p>
            <a:r>
              <a:rPr lang="en-US" dirty="0" smtClean="0"/>
              <a:t>Click to edit Master title style</a:t>
            </a:r>
            <a:endParaRPr lang="fr-F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8" name="Rectangle 7"/>
          <p:cNvSpPr/>
          <p:nvPr userDrawn="1"/>
        </p:nvSpPr>
        <p:spPr>
          <a:xfrm>
            <a:off x="11523133" y="-16932"/>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11857566" y="-16933"/>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1" name="TextBox 10"/>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382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0" name="Rectangle 7"/>
          <p:cNvSpPr/>
          <p:nvPr userDrawn="1"/>
        </p:nvSpPr>
        <p:spPr>
          <a:xfrm flipH="1">
            <a:off x="-8467" y="6595533"/>
            <a:ext cx="2963333" cy="262467"/>
          </a:xfrm>
          <a:custGeom>
            <a:avLst/>
            <a:gdLst>
              <a:gd name="connsiteX0" fmla="*/ 0 w 4301067"/>
              <a:gd name="connsiteY0" fmla="*/ 0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0 h 2607733"/>
              <a:gd name="connsiteX0" fmla="*/ 0 w 4301067"/>
              <a:gd name="connsiteY0" fmla="*/ 2573866 h 2607733"/>
              <a:gd name="connsiteX1" fmla="*/ 4301067 w 4301067"/>
              <a:gd name="connsiteY1" fmla="*/ 0 h 2607733"/>
              <a:gd name="connsiteX2" fmla="*/ 4301067 w 4301067"/>
              <a:gd name="connsiteY2" fmla="*/ 2607733 h 2607733"/>
              <a:gd name="connsiteX3" fmla="*/ 0 w 4301067"/>
              <a:gd name="connsiteY3" fmla="*/ 2607733 h 2607733"/>
              <a:gd name="connsiteX4" fmla="*/ 0 w 4301067"/>
              <a:gd name="connsiteY4" fmla="*/ 2573866 h 2607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67" h="2607733">
                <a:moveTo>
                  <a:pt x="0" y="2573866"/>
                </a:moveTo>
                <a:lnTo>
                  <a:pt x="4301067" y="0"/>
                </a:lnTo>
                <a:lnTo>
                  <a:pt x="4301067" y="2607733"/>
                </a:lnTo>
                <a:lnTo>
                  <a:pt x="0" y="2607733"/>
                </a:lnTo>
                <a:lnTo>
                  <a:pt x="0" y="2573866"/>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11" name="TextBox 10"/>
          <p:cNvSpPr txBox="1"/>
          <p:nvPr userDrawn="1"/>
        </p:nvSpPr>
        <p:spPr>
          <a:xfrm>
            <a:off x="10047032" y="6280093"/>
            <a:ext cx="1160895" cy="400110"/>
          </a:xfrm>
          <a:prstGeom prst="rect">
            <a:avLst/>
          </a:prstGeom>
          <a:noFill/>
        </p:spPr>
        <p:txBody>
          <a:bodyPr wrap="none" rtlCol="0">
            <a:spAutoFit/>
          </a:bodyPr>
          <a:lstStyle/>
          <a:p>
            <a:r>
              <a:rPr lang="fr-FR" sz="2000" b="0" dirty="0" smtClean="0">
                <a:latin typeface="Segoe UI Light" panose="020B0502040204020203" pitchFamily="34" charset="0"/>
                <a:cs typeface="Segoe UI Light" panose="020B0502040204020203" pitchFamily="34" charset="0"/>
              </a:rPr>
              <a:t>@</a:t>
            </a:r>
            <a:r>
              <a:rPr lang="fr-FR" sz="2000" b="0" dirty="0" err="1" smtClean="0">
                <a:latin typeface="Segoe UI Light" panose="020B0502040204020203" pitchFamily="34" charset="0"/>
                <a:cs typeface="Segoe UI Light" panose="020B0502040204020203" pitchFamily="34" charset="0"/>
              </a:rPr>
              <a:t>meulta</a:t>
            </a:r>
            <a:endParaRPr lang="fr-FR" sz="2000" b="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22332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33868" y="996321"/>
            <a:ext cx="12234334" cy="5520268"/>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 name="connsiteX0" fmla="*/ 0 w 12234334"/>
              <a:gd name="connsiteY0" fmla="*/ 0 h 4365630"/>
              <a:gd name="connsiteX1" fmla="*/ 12234334 w 12234334"/>
              <a:gd name="connsiteY1" fmla="*/ 1004363 h 4365630"/>
              <a:gd name="connsiteX2" fmla="*/ 12234334 w 12234334"/>
              <a:gd name="connsiteY2" fmla="*/ 4365630 h 4365630"/>
              <a:gd name="connsiteX3" fmla="*/ 33868 w 12234334"/>
              <a:gd name="connsiteY3" fmla="*/ 3349630 h 4365630"/>
              <a:gd name="connsiteX4" fmla="*/ 0 w 12234334"/>
              <a:gd name="connsiteY4" fmla="*/ 0 h 4365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4334" h="4365630">
                <a:moveTo>
                  <a:pt x="0" y="0"/>
                </a:moveTo>
                <a:lnTo>
                  <a:pt x="12234334" y="1004363"/>
                </a:lnTo>
                <a:lnTo>
                  <a:pt x="12234334" y="4365630"/>
                </a:lnTo>
                <a:lnTo>
                  <a:pt x="33868" y="3349630"/>
                </a:lnTo>
                <a:lnTo>
                  <a:pt x="0"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2" name="Title 1"/>
          <p:cNvSpPr>
            <a:spLocks noGrp="1"/>
          </p:cNvSpPr>
          <p:nvPr>
            <p:ph type="ctrTitle" hasCustomPrompt="1"/>
          </p:nvPr>
        </p:nvSpPr>
        <p:spPr>
          <a:xfrm>
            <a:off x="447537" y="3198184"/>
            <a:ext cx="11269133" cy="1095904"/>
          </a:xfrm>
        </p:spPr>
        <p:txBody>
          <a:bodyPr anchor="ctr">
            <a:normAutofit/>
          </a:bodyPr>
          <a:lstStyle>
            <a:lvl1pPr algn="ctr">
              <a:defRPr sz="3600">
                <a:solidFill>
                  <a:schemeClr val="bg1"/>
                </a:solidFill>
                <a:latin typeface="Segoe UI Light" panose="020B0502040204020203" pitchFamily="34" charset="0"/>
                <a:cs typeface="Segoe UI Light" panose="020B0502040204020203" pitchFamily="34" charset="0"/>
              </a:defRPr>
            </a:lvl1pPr>
          </a:lstStyle>
          <a:p>
            <a:r>
              <a:rPr lang="en-US" dirty="0" smtClean="0"/>
              <a:t>Section title</a:t>
            </a:r>
            <a:endParaRPr lang="fr-FR" dirty="0"/>
          </a:p>
        </p:txBody>
      </p:sp>
      <p:grpSp>
        <p:nvGrpSpPr>
          <p:cNvPr id="11" name="Group 10"/>
          <p:cNvGrpSpPr/>
          <p:nvPr userDrawn="1"/>
        </p:nvGrpSpPr>
        <p:grpSpPr>
          <a:xfrm rot="3043870">
            <a:off x="11579095" y="5392781"/>
            <a:ext cx="486833" cy="1511899"/>
            <a:chOff x="10295466" y="2844800"/>
            <a:chExt cx="486833" cy="2040467"/>
          </a:xfrm>
        </p:grpSpPr>
        <p:sp>
          <p:nvSpPr>
            <p:cNvPr id="9" name="Rectangle 8"/>
            <p:cNvSpPr/>
            <p:nvPr userDrawn="1"/>
          </p:nvSpPr>
          <p:spPr>
            <a:xfrm>
              <a:off x="10295466" y="2844801"/>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10629899" y="2844800"/>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8308355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651933" y="953989"/>
            <a:ext cx="10490200" cy="5469467"/>
          </a:xfrm>
          <a:custGeom>
            <a:avLst/>
            <a:gdLst>
              <a:gd name="connsiteX0" fmla="*/ 0 w 12192000"/>
              <a:gd name="connsiteY0" fmla="*/ 0 h 3361267"/>
              <a:gd name="connsiteX1" fmla="*/ 12192000 w 12192000"/>
              <a:gd name="connsiteY1" fmla="*/ 0 h 3361267"/>
              <a:gd name="connsiteX2" fmla="*/ 12192000 w 12192000"/>
              <a:gd name="connsiteY2" fmla="*/ 3361267 h 3361267"/>
              <a:gd name="connsiteX3" fmla="*/ 0 w 12192000"/>
              <a:gd name="connsiteY3" fmla="*/ 3361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0 w 12192000"/>
              <a:gd name="connsiteY0" fmla="*/ 0 h 3361267"/>
              <a:gd name="connsiteX1" fmla="*/ 12192000 w 12192000"/>
              <a:gd name="connsiteY1" fmla="*/ 0 h 3361267"/>
              <a:gd name="connsiteX2" fmla="*/ 12192000 w 12192000"/>
              <a:gd name="connsiteY2" fmla="*/ 3361267 h 3361267"/>
              <a:gd name="connsiteX3" fmla="*/ 16934 w 12192000"/>
              <a:gd name="connsiteY3" fmla="*/ 2345267 h 3361267"/>
              <a:gd name="connsiteX4" fmla="*/ 0 w 12192000"/>
              <a:gd name="connsiteY4" fmla="*/ 0 h 3361267"/>
              <a:gd name="connsiteX0" fmla="*/ 8466 w 12200466"/>
              <a:gd name="connsiteY0" fmla="*/ 0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8466 w 12200466"/>
              <a:gd name="connsiteY4" fmla="*/ 0 h 3361267"/>
              <a:gd name="connsiteX0" fmla="*/ 0 w 12234334"/>
              <a:gd name="connsiteY0" fmla="*/ 0 h 4365630"/>
              <a:gd name="connsiteX1" fmla="*/ 12234334 w 12234334"/>
              <a:gd name="connsiteY1" fmla="*/ 1004363 h 4365630"/>
              <a:gd name="connsiteX2" fmla="*/ 12234334 w 12234334"/>
              <a:gd name="connsiteY2" fmla="*/ 4365630 h 4365630"/>
              <a:gd name="connsiteX3" fmla="*/ 33868 w 12234334"/>
              <a:gd name="connsiteY3" fmla="*/ 3349630 h 4365630"/>
              <a:gd name="connsiteX4" fmla="*/ 0 w 12234334"/>
              <a:gd name="connsiteY4" fmla="*/ 0 h 4365630"/>
              <a:gd name="connsiteX0" fmla="*/ 1193799 w 12200466"/>
              <a:gd name="connsiteY0" fmla="*/ 46869 h 3361267"/>
              <a:gd name="connsiteX1" fmla="*/ 12200466 w 12200466"/>
              <a:gd name="connsiteY1" fmla="*/ 0 h 3361267"/>
              <a:gd name="connsiteX2" fmla="*/ 12200466 w 12200466"/>
              <a:gd name="connsiteY2" fmla="*/ 3361267 h 3361267"/>
              <a:gd name="connsiteX3" fmla="*/ 0 w 12200466"/>
              <a:gd name="connsiteY3" fmla="*/ 2345267 h 3361267"/>
              <a:gd name="connsiteX4" fmla="*/ 1193799 w 12200466"/>
              <a:gd name="connsiteY4" fmla="*/ 46869 h 3361267"/>
              <a:gd name="connsiteX0" fmla="*/ 541866 w 11548533"/>
              <a:gd name="connsiteY0" fmla="*/ 46869 h 3361267"/>
              <a:gd name="connsiteX1" fmla="*/ 11548533 w 11548533"/>
              <a:gd name="connsiteY1" fmla="*/ 0 h 3361267"/>
              <a:gd name="connsiteX2" fmla="*/ 11548533 w 11548533"/>
              <a:gd name="connsiteY2" fmla="*/ 3361267 h 3361267"/>
              <a:gd name="connsiteX3" fmla="*/ 0 w 11548533"/>
              <a:gd name="connsiteY3" fmla="*/ 2599706 h 3361267"/>
              <a:gd name="connsiteX4" fmla="*/ 541866 w 11548533"/>
              <a:gd name="connsiteY4" fmla="*/ 46869 h 3361267"/>
              <a:gd name="connsiteX0" fmla="*/ 1540933 w 11548533"/>
              <a:gd name="connsiteY0" fmla="*/ 0 h 4017452"/>
              <a:gd name="connsiteX1" fmla="*/ 11548533 w 11548533"/>
              <a:gd name="connsiteY1" fmla="*/ 656185 h 4017452"/>
              <a:gd name="connsiteX2" fmla="*/ 11548533 w 11548533"/>
              <a:gd name="connsiteY2" fmla="*/ 4017452 h 4017452"/>
              <a:gd name="connsiteX3" fmla="*/ 0 w 11548533"/>
              <a:gd name="connsiteY3" fmla="*/ 3255891 h 4017452"/>
              <a:gd name="connsiteX4" fmla="*/ 1540933 w 11548533"/>
              <a:gd name="connsiteY4" fmla="*/ 0 h 4017452"/>
              <a:gd name="connsiteX0" fmla="*/ 1540933 w 11548533"/>
              <a:gd name="connsiteY0" fmla="*/ 0 h 3260832"/>
              <a:gd name="connsiteX1" fmla="*/ 11548533 w 11548533"/>
              <a:gd name="connsiteY1" fmla="*/ 656185 h 3260832"/>
              <a:gd name="connsiteX2" fmla="*/ 10236200 w 11548533"/>
              <a:gd name="connsiteY2" fmla="*/ 3260832 h 3260832"/>
              <a:gd name="connsiteX3" fmla="*/ 0 w 11548533"/>
              <a:gd name="connsiteY3" fmla="*/ 3255891 h 3260832"/>
              <a:gd name="connsiteX4" fmla="*/ 1540933 w 11548533"/>
              <a:gd name="connsiteY4" fmla="*/ 0 h 3260832"/>
              <a:gd name="connsiteX0" fmla="*/ 1540933 w 10236200"/>
              <a:gd name="connsiteY0" fmla="*/ 381656 h 3642488"/>
              <a:gd name="connsiteX1" fmla="*/ 8144933 w 10236200"/>
              <a:gd name="connsiteY1" fmla="*/ 0 h 3642488"/>
              <a:gd name="connsiteX2" fmla="*/ 10236200 w 10236200"/>
              <a:gd name="connsiteY2" fmla="*/ 3642488 h 3642488"/>
              <a:gd name="connsiteX3" fmla="*/ 0 w 10236200"/>
              <a:gd name="connsiteY3" fmla="*/ 3637547 h 3642488"/>
              <a:gd name="connsiteX4" fmla="*/ 1540933 w 10236200"/>
              <a:gd name="connsiteY4" fmla="*/ 381656 h 3642488"/>
              <a:gd name="connsiteX0" fmla="*/ 1540933 w 10490200"/>
              <a:gd name="connsiteY0" fmla="*/ 381656 h 4325455"/>
              <a:gd name="connsiteX1" fmla="*/ 8144933 w 10490200"/>
              <a:gd name="connsiteY1" fmla="*/ 0 h 4325455"/>
              <a:gd name="connsiteX2" fmla="*/ 10490200 w 10490200"/>
              <a:gd name="connsiteY2" fmla="*/ 4325455 h 4325455"/>
              <a:gd name="connsiteX3" fmla="*/ 0 w 10490200"/>
              <a:gd name="connsiteY3" fmla="*/ 3637547 h 4325455"/>
              <a:gd name="connsiteX4" fmla="*/ 1540933 w 10490200"/>
              <a:gd name="connsiteY4" fmla="*/ 381656 h 432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0200" h="4325455">
                <a:moveTo>
                  <a:pt x="1540933" y="381656"/>
                </a:moveTo>
                <a:lnTo>
                  <a:pt x="8144933" y="0"/>
                </a:lnTo>
                <a:lnTo>
                  <a:pt x="10490200" y="4325455"/>
                </a:lnTo>
                <a:lnTo>
                  <a:pt x="0" y="3637547"/>
                </a:lnTo>
                <a:lnTo>
                  <a:pt x="1540933" y="381656"/>
                </a:lnTo>
                <a:close/>
              </a:path>
            </a:pathLst>
          </a:cu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fr-FR">
              <a:latin typeface="Segoe UI Light" panose="020B0502040204020203" pitchFamily="34" charset="0"/>
              <a:cs typeface="Segoe UI Light" panose="020B0502040204020203" pitchFamily="34" charset="0"/>
            </a:endParaRPr>
          </a:p>
        </p:txBody>
      </p:sp>
      <p:sp>
        <p:nvSpPr>
          <p:cNvPr id="2" name="Title 1"/>
          <p:cNvSpPr>
            <a:spLocks noGrp="1"/>
          </p:cNvSpPr>
          <p:nvPr>
            <p:ph type="ctrTitle" hasCustomPrompt="1"/>
          </p:nvPr>
        </p:nvSpPr>
        <p:spPr>
          <a:xfrm>
            <a:off x="1811867" y="3144980"/>
            <a:ext cx="7823200" cy="1095904"/>
          </a:xfrm>
        </p:spPr>
        <p:txBody>
          <a:bodyPr anchor="ctr">
            <a:normAutofit/>
          </a:bodyPr>
          <a:lstStyle>
            <a:lvl1pPr algn="ctr">
              <a:defRPr sz="3600" baseline="0">
                <a:solidFill>
                  <a:schemeClr val="bg1"/>
                </a:solidFill>
                <a:latin typeface="Segoe UI Light" panose="020B0502040204020203" pitchFamily="34" charset="0"/>
                <a:cs typeface="Segoe UI Light" panose="020B0502040204020203" pitchFamily="34" charset="0"/>
              </a:defRPr>
            </a:lvl1pPr>
          </a:lstStyle>
          <a:p>
            <a:r>
              <a:rPr lang="en-US" dirty="0" smtClean="0"/>
              <a:t>Demo title</a:t>
            </a:r>
            <a:endParaRPr lang="fr-FR" dirty="0"/>
          </a:p>
        </p:txBody>
      </p:sp>
      <p:grpSp>
        <p:nvGrpSpPr>
          <p:cNvPr id="11" name="Group 10"/>
          <p:cNvGrpSpPr/>
          <p:nvPr userDrawn="1"/>
        </p:nvGrpSpPr>
        <p:grpSpPr>
          <a:xfrm rot="3043870">
            <a:off x="2011761" y="864975"/>
            <a:ext cx="486833" cy="1511899"/>
            <a:chOff x="10295466" y="2844800"/>
            <a:chExt cx="486833" cy="2040467"/>
          </a:xfrm>
        </p:grpSpPr>
        <p:sp>
          <p:nvSpPr>
            <p:cNvPr id="9" name="Rectangle 8"/>
            <p:cNvSpPr/>
            <p:nvPr userDrawn="1"/>
          </p:nvSpPr>
          <p:spPr>
            <a:xfrm>
              <a:off x="10295466" y="2844801"/>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10629899" y="2844800"/>
              <a:ext cx="152400" cy="2040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 name="TextBox 2"/>
          <p:cNvSpPr txBox="1"/>
          <p:nvPr userDrawn="1"/>
        </p:nvSpPr>
        <p:spPr>
          <a:xfrm rot="21352760">
            <a:off x="2718735" y="503301"/>
            <a:ext cx="3658835" cy="1200329"/>
          </a:xfrm>
          <a:prstGeom prst="rect">
            <a:avLst/>
          </a:prstGeom>
          <a:noFill/>
        </p:spPr>
        <p:txBody>
          <a:bodyPr wrap="square" rtlCol="0">
            <a:spAutoFit/>
          </a:bodyPr>
          <a:lstStyle/>
          <a:p>
            <a:r>
              <a:rPr lang="fr-FR" sz="7200" b="1" cap="none" spc="0" dirty="0" smtClean="0">
                <a:ln w="6600">
                  <a:noFill/>
                  <a:prstDash val="solid"/>
                </a:ln>
                <a:solidFill>
                  <a:srgbClr val="5B9BD5"/>
                </a:solidFill>
                <a:effectLst/>
                <a:latin typeface="Arial Black" panose="020B0A04020102020204" pitchFamily="34" charset="0"/>
              </a:rPr>
              <a:t>DEMO</a:t>
            </a:r>
            <a:endParaRPr lang="fr-FR" sz="7200" b="1" cap="none" spc="0" dirty="0">
              <a:ln w="6600">
                <a:noFill/>
                <a:prstDash val="solid"/>
              </a:ln>
              <a:solidFill>
                <a:srgbClr val="5B9BD5"/>
              </a:solidFill>
              <a:effectLst/>
              <a:latin typeface="Arial Black" panose="020B0A04020102020204" pitchFamily="34" charset="0"/>
            </a:endParaRPr>
          </a:p>
        </p:txBody>
      </p:sp>
    </p:spTree>
    <p:extLst>
      <p:ext uri="{BB962C8B-B14F-4D97-AF65-F5344CB8AC3E}">
        <p14:creationId xmlns:p14="http://schemas.microsoft.com/office/powerpoint/2010/main" val="1548439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D0A340-0205-4796-8B2F-9B791CA2B763}" type="datetime1">
              <a:rPr lang="en-US" smtClean="0"/>
              <a:t>8/26/2015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6747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62110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7" r:id="rId6"/>
    <p:sldLayoutId id="2147483655" r:id="rId7"/>
    <p:sldLayoutId id="2147483656" r:id="rId8"/>
    <p:sldLayoutId id="2147483658" r:id="rId9"/>
  </p:sldLayoutIdLst>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Light" panose="020B0502040204020203" pitchFamily="34" charset="0"/>
          <a:ea typeface="+mn-ea"/>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www.browserstack.com/"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10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org/2014/Process-2014080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customXml" Target="../../customXml/item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slideLayout" Target="../slideLayouts/slideLayout2.xml"/><Relationship Id="rId7" Type="http://schemas.openxmlformats.org/officeDocument/2006/relationships/image" Target="../media/image42.png"/><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www.modern.ie/"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dirty="0" smtClean="0"/>
              <a:t>Dev web : </a:t>
            </a:r>
            <a:r>
              <a:rPr lang="fr-FR" dirty="0" err="1" smtClean="0"/>
              <a:t>débug</a:t>
            </a:r>
            <a:r>
              <a:rPr lang="fr-FR" dirty="0" smtClean="0"/>
              <a:t> et bonnes pratiques</a:t>
            </a:r>
            <a:endParaRPr lang="fr-FR" dirty="0"/>
          </a:p>
        </p:txBody>
      </p:sp>
      <p:sp>
        <p:nvSpPr>
          <p:cNvPr id="3" name="Subtitle 2"/>
          <p:cNvSpPr>
            <a:spLocks noGrp="1"/>
          </p:cNvSpPr>
          <p:nvPr>
            <p:ph type="subTitle" idx="1"/>
          </p:nvPr>
        </p:nvSpPr>
        <p:spPr>
          <a:xfrm>
            <a:off x="524933" y="3907650"/>
            <a:ext cx="5393267" cy="1813060"/>
          </a:xfrm>
        </p:spPr>
        <p:txBody>
          <a:bodyPr>
            <a:normAutofit fontScale="92500" lnSpcReduction="20000"/>
          </a:bodyPr>
          <a:lstStyle/>
          <a:p>
            <a:r>
              <a:rPr lang="fr-FR" sz="4300" dirty="0"/>
              <a:t>Etienne MARGRAFF</a:t>
            </a:r>
          </a:p>
          <a:p>
            <a:r>
              <a:rPr lang="fr-FR" dirty="0"/>
              <a:t>Evangéliste HTML5 &amp; Mobile</a:t>
            </a:r>
          </a:p>
          <a:p>
            <a:endParaRPr lang="fr-FR" dirty="0"/>
          </a:p>
          <a:p>
            <a:r>
              <a:rPr lang="fr-FR" sz="3200" dirty="0"/>
              <a:t>@</a:t>
            </a:r>
            <a:r>
              <a:rPr lang="fr-FR" sz="3200" dirty="0" err="1"/>
              <a:t>meulta</a:t>
            </a:r>
            <a:endParaRPr lang="fr-FR" sz="3200" dirty="0"/>
          </a:p>
          <a:p>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048" y="4659842"/>
            <a:ext cx="1779180" cy="1144647"/>
          </a:xfrm>
          <a:prstGeom prst="rect">
            <a:avLst/>
          </a:prstGeom>
        </p:spPr>
      </p:pic>
    </p:spTree>
    <p:extLst>
      <p:ext uri="{BB962C8B-B14F-4D97-AF65-F5344CB8AC3E}">
        <p14:creationId xmlns:p14="http://schemas.microsoft.com/office/powerpoint/2010/main" val="3525876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Prefixes des </a:t>
            </a:r>
            <a:r>
              <a:rPr lang="en-US" dirty="0" err="1" smtClean="0"/>
              <a:t>éditeurs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Autofit/>
          </a:bodyPr>
          <a:lstStyle/>
          <a:p>
            <a:r>
              <a:rPr lang="fr-FR" sz="2400" b="0" dirty="0" smtClean="0"/>
              <a:t>Les éditeurs de navigateurs utilisent souvent des préfixes spécifiques pour implémenter de nouvelles fonctionnalités avant qu’ell</a:t>
            </a:r>
            <a:r>
              <a:rPr lang="fr-FR" sz="2400" dirty="0" smtClean="0"/>
              <a:t>es ne soient des recommandations</a:t>
            </a:r>
          </a:p>
          <a:p>
            <a:r>
              <a:rPr lang="fr-FR" sz="2400" dirty="0" smtClean="0"/>
              <a:t>Une fois qu’une fonctionnalité ou une propriété est une recommandation du W3C, les navigateurs supportent généralement les versions non préfixés</a:t>
            </a:r>
          </a:p>
          <a:p>
            <a:r>
              <a:rPr lang="fr-FR" sz="2400" b="0" dirty="0" smtClean="0"/>
              <a:t>Exemples de préfixes d’éditeurs:</a:t>
            </a:r>
          </a:p>
          <a:p>
            <a:pPr marL="457046" lvl="1" indent="0">
              <a:buNone/>
            </a:pPr>
            <a:r>
              <a:rPr lang="fr-FR" sz="2000" dirty="0" smtClean="0">
                <a:solidFill>
                  <a:srgbClr val="FF0000"/>
                </a:solidFill>
              </a:rPr>
              <a:t>-</a:t>
            </a:r>
            <a:r>
              <a:rPr lang="fr-FR" sz="2000" dirty="0" err="1" smtClean="0">
                <a:solidFill>
                  <a:srgbClr val="FF0000"/>
                </a:solidFill>
              </a:rPr>
              <a:t>webkit-transform</a:t>
            </a:r>
            <a:endParaRPr lang="fr-FR" sz="2000" dirty="0" smtClean="0"/>
          </a:p>
          <a:p>
            <a:pPr marL="457046" lvl="1" indent="0">
              <a:buNone/>
            </a:pPr>
            <a:r>
              <a:rPr lang="fr-FR" sz="2000" dirty="0" smtClean="0">
                <a:solidFill>
                  <a:srgbClr val="FF0000"/>
                </a:solidFill>
              </a:rPr>
              <a:t>-</a:t>
            </a:r>
            <a:r>
              <a:rPr lang="fr-FR" sz="2000" dirty="0" err="1" smtClean="0">
                <a:solidFill>
                  <a:srgbClr val="FF0000"/>
                </a:solidFill>
              </a:rPr>
              <a:t>moz-transform</a:t>
            </a:r>
            <a:endParaRPr lang="fr-FR" sz="2000" dirty="0" smtClean="0"/>
          </a:p>
          <a:p>
            <a:pPr marL="457046" lvl="1" indent="0">
              <a:buNone/>
            </a:pPr>
            <a:r>
              <a:rPr lang="fr-FR" sz="2000" dirty="0" smtClean="0">
                <a:solidFill>
                  <a:srgbClr val="FF0000"/>
                </a:solidFill>
              </a:rPr>
              <a:t>-ms-</a:t>
            </a:r>
            <a:r>
              <a:rPr lang="fr-FR" sz="2000" dirty="0" err="1" smtClean="0">
                <a:solidFill>
                  <a:srgbClr val="FF0000"/>
                </a:solidFill>
              </a:rPr>
              <a:t>transform</a:t>
            </a:r>
            <a:endParaRPr lang="fr-FR" sz="2000" dirty="0" smtClean="0"/>
          </a:p>
          <a:p>
            <a:r>
              <a:rPr lang="fr-FR" sz="2400" b="0" dirty="0" smtClean="0"/>
              <a:t>Les préfixes d’éditeurs sont nécessaires pour supporter les anciennes version de navigateurs, même après que les éditeurs de navigateurs ont adopté la version non-préfixée.</a:t>
            </a:r>
          </a:p>
        </p:txBody>
      </p:sp>
    </p:spTree>
    <p:extLst>
      <p:ext uri="{BB962C8B-B14F-4D97-AF65-F5344CB8AC3E}">
        <p14:creationId xmlns:p14="http://schemas.microsoft.com/office/powerpoint/2010/main" val="12909980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BrowserStack</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dirty="0" smtClean="0">
                <a:hlinkClick r:id="rId3"/>
              </a:rPr>
              <a:t>http://www.browserstack.com</a:t>
            </a:r>
            <a:endParaRPr lang="en-US" dirty="0" smtClean="0"/>
          </a:p>
          <a:p>
            <a:pPr lvl="1"/>
            <a:r>
              <a:rPr lang="en-US" dirty="0" err="1" smtClean="0"/>
              <a:t>Utilise</a:t>
            </a:r>
            <a:r>
              <a:rPr lang="en-US" dirty="0" smtClean="0"/>
              <a:t> de </a:t>
            </a:r>
            <a:r>
              <a:rPr lang="en-US" dirty="0" err="1" smtClean="0"/>
              <a:t>vrais</a:t>
            </a:r>
            <a:r>
              <a:rPr lang="en-US" dirty="0" smtClean="0"/>
              <a:t> browsers / OS</a:t>
            </a:r>
          </a:p>
          <a:p>
            <a:pPr lvl="1"/>
            <a:r>
              <a:rPr lang="en-US" dirty="0" err="1" smtClean="0"/>
              <a:t>Expérince</a:t>
            </a:r>
            <a:r>
              <a:rPr lang="en-US" dirty="0" smtClean="0"/>
              <a:t> web</a:t>
            </a:r>
          </a:p>
          <a:p>
            <a:pPr lvl="1"/>
            <a:r>
              <a:rPr lang="en-US" dirty="0" smtClean="0"/>
              <a:t>Free trial</a:t>
            </a:r>
          </a:p>
          <a:p>
            <a:r>
              <a:rPr lang="en-US" dirty="0" smtClean="0"/>
              <a:t>OS</a:t>
            </a:r>
          </a:p>
          <a:p>
            <a:pPr lvl="1"/>
            <a:r>
              <a:rPr lang="en-US" dirty="0" smtClean="0"/>
              <a:t>Windows XP, 7, 8, 8.1</a:t>
            </a:r>
          </a:p>
          <a:p>
            <a:pPr lvl="1"/>
            <a:r>
              <a:rPr lang="en-US" dirty="0" smtClean="0"/>
              <a:t>OSX Snow Leopard, Lion, Mountain Lion, Mavericks, Yosemite</a:t>
            </a:r>
          </a:p>
          <a:p>
            <a:pPr lvl="1"/>
            <a:r>
              <a:rPr lang="en-US" dirty="0" smtClean="0"/>
              <a:t>iOS, Windows (phone, tablet), Android, Opera Mobile </a:t>
            </a:r>
            <a:endParaRPr lang="en-US" sz="1200" dirty="0"/>
          </a:p>
        </p:txBody>
      </p:sp>
      <p:pic>
        <p:nvPicPr>
          <p:cNvPr id="4" name="Picture 3"/>
          <p:cNvPicPr>
            <a:picLocks noChangeAspect="1"/>
          </p:cNvPicPr>
          <p:nvPr/>
        </p:nvPicPr>
        <p:blipFill>
          <a:blip r:embed="rId4"/>
          <a:stretch>
            <a:fillRect/>
          </a:stretch>
        </p:blipFill>
        <p:spPr>
          <a:xfrm>
            <a:off x="7246645" y="248342"/>
            <a:ext cx="4464279" cy="2279767"/>
          </a:xfrm>
          <a:prstGeom prst="rect">
            <a:avLst/>
          </a:prstGeom>
        </p:spPr>
      </p:pic>
      <p:pic>
        <p:nvPicPr>
          <p:cNvPr id="5" name="Picture 4"/>
          <p:cNvPicPr>
            <a:picLocks noChangeAspect="1"/>
          </p:cNvPicPr>
          <p:nvPr/>
        </p:nvPicPr>
        <p:blipFill>
          <a:blip r:embed="rId5"/>
          <a:stretch>
            <a:fillRect/>
          </a:stretch>
        </p:blipFill>
        <p:spPr>
          <a:xfrm>
            <a:off x="5169752" y="2250600"/>
            <a:ext cx="4616682" cy="2098047"/>
          </a:xfrm>
          <a:prstGeom prst="rect">
            <a:avLst/>
          </a:prstGeom>
        </p:spPr>
      </p:pic>
    </p:spTree>
    <p:extLst>
      <p:ext uri="{BB962C8B-B14F-4D97-AF65-F5344CB8AC3E}">
        <p14:creationId xmlns:p14="http://schemas.microsoft.com/office/powerpoint/2010/main" val="272857443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BrowserStack</a:t>
            </a:r>
            <a:endParaRPr lang="fr-FR" dirty="0"/>
          </a:p>
        </p:txBody>
      </p:sp>
      <p:pic>
        <p:nvPicPr>
          <p:cNvPr id="4" name="Picture 3"/>
          <p:cNvPicPr>
            <a:picLocks noChangeAspect="1"/>
          </p:cNvPicPr>
          <p:nvPr/>
        </p:nvPicPr>
        <p:blipFill>
          <a:blip r:embed="rId2"/>
          <a:stretch>
            <a:fillRect/>
          </a:stretch>
        </p:blipFill>
        <p:spPr>
          <a:xfrm>
            <a:off x="3186284" y="767091"/>
            <a:ext cx="8374728" cy="5765545"/>
          </a:xfrm>
          <a:prstGeom prst="rect">
            <a:avLst/>
          </a:prstGeom>
        </p:spPr>
      </p:pic>
    </p:spTree>
    <p:extLst>
      <p:ext uri="{BB962C8B-B14F-4D97-AF65-F5344CB8AC3E}">
        <p14:creationId xmlns:p14="http://schemas.microsoft.com/office/powerpoint/2010/main" val="33142544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smtClean="0">
                <a:solidFill>
                  <a:srgbClr val="454545"/>
                </a:solidFill>
                <a:cs typeface="Segoe UI"/>
              </a:rPr>
              <a:t>Tester sur </a:t>
            </a:r>
            <a:r>
              <a:rPr lang="en-US" sz="2400" b="0" dirty="0" err="1" smtClean="0">
                <a:solidFill>
                  <a:srgbClr val="454545"/>
                </a:solidFill>
                <a:cs typeface="Segoe UI"/>
              </a:rPr>
              <a:t>tous</a:t>
            </a:r>
            <a:r>
              <a:rPr lang="en-US" sz="2400" b="0" dirty="0" smtClean="0">
                <a:solidFill>
                  <a:srgbClr val="454545"/>
                </a:solidFill>
                <a:cs typeface="Segoe UI"/>
              </a:rPr>
              <a:t> les </a:t>
            </a:r>
            <a:r>
              <a:rPr lang="en-US" sz="2400" b="0" dirty="0" err="1" smtClean="0">
                <a:solidFill>
                  <a:srgbClr val="454545"/>
                </a:solidFill>
                <a:cs typeface="Segoe UI"/>
              </a:rPr>
              <a:t>navigateurs</a:t>
            </a:r>
            <a:endParaRPr lang="en-US" dirty="0">
              <a:solidFill>
                <a:srgbClr val="454545"/>
              </a:solidFill>
              <a:latin typeface="Segoe UI"/>
              <a:cs typeface="Segoe UI"/>
            </a:endParaRPr>
          </a:p>
        </p:txBody>
      </p:sp>
    </p:spTree>
    <p:extLst>
      <p:ext uri="{BB962C8B-B14F-4D97-AF65-F5344CB8AC3E}">
        <p14:creationId xmlns:p14="http://schemas.microsoft.com/office/powerpoint/2010/main" val="1466041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 </a:t>
            </a:r>
            <a:r>
              <a:rPr lang="en-US" dirty="0" err="1" smtClean="0"/>
              <a:t>actuels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sz="2800" b="0" dirty="0"/>
              <a:t>Web Design and Applications</a:t>
            </a:r>
            <a:endParaRPr lang="en-US" sz="2800" b="0" dirty="0" smtClean="0"/>
          </a:p>
          <a:p>
            <a:r>
              <a:rPr lang="en-US" sz="2800" b="0" dirty="0"/>
              <a:t>Web Architecture</a:t>
            </a:r>
            <a:endParaRPr lang="en-US" sz="2800" b="0" dirty="0" smtClean="0"/>
          </a:p>
          <a:p>
            <a:r>
              <a:rPr lang="en-US" sz="2800" b="0" dirty="0"/>
              <a:t>Semantic Web</a:t>
            </a:r>
            <a:endParaRPr lang="en-US" sz="2800" b="0" dirty="0" smtClean="0"/>
          </a:p>
          <a:p>
            <a:r>
              <a:rPr lang="en-US" sz="2800" b="0" dirty="0"/>
              <a:t>XML Technology</a:t>
            </a:r>
            <a:endParaRPr lang="en-US" sz="2800" b="0" dirty="0" smtClean="0"/>
          </a:p>
          <a:p>
            <a:r>
              <a:rPr lang="en-US" sz="2800" b="0" dirty="0"/>
              <a:t>Web of Services</a:t>
            </a:r>
            <a:endParaRPr lang="en-US" sz="2800" b="0" dirty="0" smtClean="0"/>
          </a:p>
          <a:p>
            <a:r>
              <a:rPr lang="en-US" sz="2800" b="0" dirty="0"/>
              <a:t>Web of Devices</a:t>
            </a:r>
            <a:endParaRPr lang="en-US" sz="2800" b="0" dirty="0" smtClean="0"/>
          </a:p>
          <a:p>
            <a:r>
              <a:rPr lang="en-US" sz="2800" b="0" dirty="0"/>
              <a:t>Browser Authoring Tools</a:t>
            </a:r>
          </a:p>
        </p:txBody>
      </p:sp>
    </p:spTree>
    <p:extLst>
      <p:ext uri="{BB962C8B-B14F-4D97-AF65-F5344CB8AC3E}">
        <p14:creationId xmlns:p14="http://schemas.microsoft.com/office/powerpoint/2010/main" val="422066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Exemples</a:t>
            </a:r>
            <a:r>
              <a:rPr lang="en-US" dirty="0" smtClean="0"/>
              <a:t> de standards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1" dirty="0"/>
              <a:t>Dom Level 3 </a:t>
            </a:r>
            <a:r>
              <a:rPr lang="en-US" b="1" dirty="0" smtClean="0"/>
              <a:t>Core</a:t>
            </a:r>
          </a:p>
          <a:p>
            <a:pPr lvl="1"/>
            <a:r>
              <a:rPr lang="en-US" b="0" dirty="0" smtClean="0"/>
              <a:t>Un </a:t>
            </a:r>
            <a:r>
              <a:rPr lang="en-US" b="0" dirty="0" err="1" smtClean="0"/>
              <a:t>langage</a:t>
            </a:r>
            <a:r>
              <a:rPr lang="en-US" b="0" dirty="0" smtClean="0"/>
              <a:t> </a:t>
            </a:r>
            <a:r>
              <a:rPr lang="en-US" b="0" dirty="0" err="1" smtClean="0"/>
              <a:t>permettant</a:t>
            </a:r>
            <a:r>
              <a:rPr lang="en-US" b="0" dirty="0" smtClean="0"/>
              <a:t> de </a:t>
            </a:r>
            <a:r>
              <a:rPr lang="en-US" b="0" dirty="0" err="1" smtClean="0"/>
              <a:t>manipuler</a:t>
            </a:r>
            <a:r>
              <a:rPr lang="en-US" b="0" dirty="0" smtClean="0"/>
              <a:t> le code DOM des pages</a:t>
            </a:r>
          </a:p>
          <a:p>
            <a:r>
              <a:rPr lang="en-US" b="1" dirty="0" smtClean="0"/>
              <a:t>HTML5</a:t>
            </a:r>
            <a:endParaRPr lang="en-US" b="0" dirty="0" smtClean="0"/>
          </a:p>
          <a:p>
            <a:pPr lvl="1"/>
            <a:r>
              <a:rPr lang="en-US" dirty="0" smtClean="0"/>
              <a:t>Le standard pour </a:t>
            </a:r>
            <a:r>
              <a:rPr lang="en-US" dirty="0" err="1" smtClean="0"/>
              <a:t>définir</a:t>
            </a:r>
            <a:r>
              <a:rPr lang="en-US" dirty="0" smtClean="0"/>
              <a:t> les pages web HTML5</a:t>
            </a:r>
            <a:endParaRPr lang="en-US" b="0" dirty="0" smtClean="0"/>
          </a:p>
          <a:p>
            <a:r>
              <a:rPr lang="en-US" b="1" dirty="0"/>
              <a:t>Selectors Level </a:t>
            </a:r>
            <a:r>
              <a:rPr lang="en-US" b="1" dirty="0" smtClean="0"/>
              <a:t>3</a:t>
            </a:r>
          </a:p>
          <a:p>
            <a:pPr lvl="1"/>
            <a:r>
              <a:rPr lang="en-US" dirty="0" err="1" smtClean="0"/>
              <a:t>Sélecteurs</a:t>
            </a:r>
            <a:r>
              <a:rPr lang="en-US" dirty="0" smtClean="0"/>
              <a:t> CSS </a:t>
            </a:r>
            <a:r>
              <a:rPr lang="en-US" dirty="0" err="1" smtClean="0"/>
              <a:t>niveau</a:t>
            </a:r>
            <a:r>
              <a:rPr lang="en-US" dirty="0" smtClean="0"/>
              <a:t> 3</a:t>
            </a:r>
            <a:endParaRPr lang="en-US" b="0" dirty="0"/>
          </a:p>
        </p:txBody>
      </p:sp>
    </p:spTree>
    <p:extLst>
      <p:ext uri="{BB962C8B-B14F-4D97-AF65-F5344CB8AC3E}">
        <p14:creationId xmlns:p14="http://schemas.microsoft.com/office/powerpoint/2010/main" val="3426439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a:t>
            </a:r>
            <a:r>
              <a:rPr lang="en-US" dirty="0" err="1" smtClean="0"/>
              <a:t>contribuer</a:t>
            </a:r>
            <a:r>
              <a:rPr lang="en-US" dirty="0" smtClean="0"/>
              <a:t> au W3C</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1" dirty="0" smtClean="0"/>
              <a:t>Discussion lists</a:t>
            </a:r>
          </a:p>
          <a:p>
            <a:pPr lvl="1"/>
            <a:r>
              <a:rPr lang="en-US" b="0" dirty="0" smtClean="0"/>
              <a:t>Mailing lists, newsletters, </a:t>
            </a:r>
            <a:r>
              <a:rPr lang="en-US" b="0" dirty="0" err="1" smtClean="0"/>
              <a:t>etc</a:t>
            </a:r>
            <a:endParaRPr lang="en-US" b="0" dirty="0" smtClean="0"/>
          </a:p>
          <a:p>
            <a:r>
              <a:rPr lang="en-US" b="1" dirty="0" smtClean="0"/>
              <a:t>Events</a:t>
            </a:r>
            <a:endParaRPr lang="en-US" dirty="0"/>
          </a:p>
          <a:p>
            <a:pPr lvl="1"/>
            <a:r>
              <a:rPr lang="en-US" b="0" dirty="0" err="1" smtClean="0"/>
              <a:t>Evénements</a:t>
            </a:r>
            <a:r>
              <a:rPr lang="en-US" b="0" dirty="0" smtClean="0"/>
              <a:t> de la </a:t>
            </a:r>
            <a:r>
              <a:rPr lang="en-US" b="0" dirty="0" err="1" smtClean="0"/>
              <a:t>commuauté</a:t>
            </a:r>
            <a:r>
              <a:rPr lang="en-US" b="0" dirty="0" smtClean="0"/>
              <a:t> qui </a:t>
            </a:r>
            <a:r>
              <a:rPr lang="en-US" b="0" dirty="0" err="1" smtClean="0"/>
              <a:t>ont</a:t>
            </a:r>
            <a:r>
              <a:rPr lang="en-US" b="0" dirty="0" smtClean="0"/>
              <a:t> </a:t>
            </a:r>
            <a:r>
              <a:rPr lang="en-US" b="0" dirty="0" err="1" smtClean="0"/>
              <a:t>lieux</a:t>
            </a:r>
            <a:r>
              <a:rPr lang="en-US" b="0" dirty="0" smtClean="0"/>
              <a:t> </a:t>
            </a:r>
            <a:r>
              <a:rPr lang="en-US" b="0" dirty="0" err="1" smtClean="0"/>
              <a:t>occasionnellement</a:t>
            </a:r>
            <a:endParaRPr lang="en-US" b="0" dirty="0" smtClean="0"/>
          </a:p>
          <a:p>
            <a:r>
              <a:rPr lang="en-US" b="1" dirty="0" smtClean="0"/>
              <a:t>Blogs</a:t>
            </a:r>
            <a:endParaRPr lang="en-US" b="0" dirty="0" smtClean="0"/>
          </a:p>
          <a:p>
            <a:pPr lvl="1"/>
            <a:r>
              <a:rPr lang="en-US" dirty="0" smtClean="0"/>
              <a:t>Blogs du W3C et les </a:t>
            </a:r>
            <a:r>
              <a:rPr lang="en-US" dirty="0" err="1" smtClean="0"/>
              <a:t>mises</a:t>
            </a:r>
            <a:r>
              <a:rPr lang="en-US" dirty="0" smtClean="0"/>
              <a:t> à jour </a:t>
            </a:r>
            <a:r>
              <a:rPr lang="en-US" dirty="0" err="1" smtClean="0"/>
              <a:t>média</a:t>
            </a:r>
            <a:endParaRPr lang="en-US" b="0" dirty="0" smtClean="0"/>
          </a:p>
          <a:p>
            <a:r>
              <a:rPr lang="en-US" b="1" dirty="0" smtClean="0"/>
              <a:t>Working Groups</a:t>
            </a:r>
            <a:endParaRPr lang="en-US" b="0" dirty="0" smtClean="0"/>
          </a:p>
        </p:txBody>
      </p:sp>
    </p:spTree>
    <p:extLst>
      <p:ext uri="{BB962C8B-B14F-4D97-AF65-F5344CB8AC3E}">
        <p14:creationId xmlns:p14="http://schemas.microsoft.com/office/powerpoint/2010/main" val="311928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Divergences </a:t>
            </a:r>
            <a:r>
              <a:rPr lang="en-US" dirty="0" err="1" smtClean="0"/>
              <a:t>d’opinions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fr-FR" b="0" dirty="0" smtClean="0"/>
              <a:t>Il y avait des opinions divergentes après un workshop et le WHATWG à été créé</a:t>
            </a:r>
          </a:p>
          <a:p>
            <a:r>
              <a:rPr lang="fr-FR" b="0" dirty="0" smtClean="0"/>
              <a:t>Des personnes de chez Apple, Mozilla et </a:t>
            </a:r>
            <a:r>
              <a:rPr lang="fr-FR" b="0" dirty="0" err="1" smtClean="0"/>
              <a:t>Opera</a:t>
            </a:r>
            <a:r>
              <a:rPr lang="fr-FR" b="0" dirty="0" smtClean="0"/>
              <a:t> on créé le WHATWG en 2004 en réponse au lent développement des standards web du W3C et la décision du W3C d’abandonner HTML5 en faveurs de technologies basées sur XML.</a:t>
            </a:r>
          </a:p>
          <a:p>
            <a:r>
              <a:rPr lang="fr-FR" dirty="0" smtClean="0"/>
              <a:t>En 2007, le </a:t>
            </a:r>
            <a:r>
              <a:rPr lang="fr-FR" dirty="0" err="1" smtClean="0"/>
              <a:t>workgroup</a:t>
            </a:r>
            <a:r>
              <a:rPr lang="fr-FR" dirty="0" smtClean="0"/>
              <a:t> HTML du W3C se mis d’accord pour adopter le travail du WHATWG group concernant HTML5 en tant que point de départ</a:t>
            </a:r>
            <a:endParaRPr lang="fr-FR" b="0" dirty="0"/>
          </a:p>
        </p:txBody>
      </p:sp>
    </p:spTree>
    <p:extLst>
      <p:ext uri="{BB962C8B-B14F-4D97-AF65-F5344CB8AC3E}">
        <p14:creationId xmlns:p14="http://schemas.microsoft.com/office/powerpoint/2010/main" val="427076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WHATWG</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a:t>Web Hypertext Application Technology Working Group</a:t>
            </a:r>
          </a:p>
          <a:p>
            <a:r>
              <a:rPr lang="en-US" dirty="0" smtClean="0"/>
              <a:t>Se </a:t>
            </a:r>
            <a:r>
              <a:rPr lang="en-US" dirty="0" err="1" smtClean="0"/>
              <a:t>concentre</a:t>
            </a:r>
            <a:r>
              <a:rPr lang="en-US" dirty="0" smtClean="0"/>
              <a:t> sur HTML et les APIs pour les applications web</a:t>
            </a:r>
            <a:endParaRPr lang="en-US" b="0" dirty="0" smtClean="0"/>
          </a:p>
          <a:p>
            <a:r>
              <a:rPr lang="en-US" b="0" dirty="0" smtClean="0"/>
              <a:t>Standards </a:t>
            </a:r>
            <a:r>
              <a:rPr lang="en-US" b="0" dirty="0" err="1" smtClean="0"/>
              <a:t>similaires</a:t>
            </a:r>
            <a:r>
              <a:rPr lang="en-US" b="0" dirty="0" smtClean="0"/>
              <a:t> au W3C</a:t>
            </a:r>
          </a:p>
          <a:p>
            <a:r>
              <a:rPr lang="en-US" b="0" dirty="0" err="1" smtClean="0"/>
              <a:t>Fonctionne</a:t>
            </a:r>
            <a:r>
              <a:rPr lang="en-US" b="0" dirty="0" smtClean="0"/>
              <a:t> à </a:t>
            </a:r>
            <a:r>
              <a:rPr lang="en-US" b="0" dirty="0" err="1" smtClean="0"/>
              <a:t>l’aide</a:t>
            </a:r>
            <a:r>
              <a:rPr lang="en-US" b="0" dirty="0" smtClean="0"/>
              <a:t> de mailing lists</a:t>
            </a:r>
          </a:p>
          <a:p>
            <a:r>
              <a:rPr lang="en-US" b="0" dirty="0" smtClean="0"/>
              <a:t>“Standard vivant” qui </a:t>
            </a:r>
            <a:r>
              <a:rPr lang="en-US" b="0" dirty="0" err="1" smtClean="0"/>
              <a:t>évolue</a:t>
            </a:r>
            <a:r>
              <a:rPr lang="en-US" b="0" dirty="0" smtClean="0"/>
              <a:t> </a:t>
            </a:r>
            <a:r>
              <a:rPr lang="en-US" b="0" dirty="0" err="1" smtClean="0"/>
              <a:t>continuellement</a:t>
            </a:r>
            <a:r>
              <a:rPr lang="en-US" b="0" dirty="0" smtClean="0"/>
              <a:t> à travers le temps pour </a:t>
            </a:r>
            <a:r>
              <a:rPr lang="en-US" b="0" dirty="0" err="1" smtClean="0"/>
              <a:t>être</a:t>
            </a:r>
            <a:r>
              <a:rPr lang="en-US" b="0" dirty="0" smtClean="0"/>
              <a:t> un pas en </a:t>
            </a:r>
            <a:r>
              <a:rPr lang="en-US" b="0" dirty="0" err="1" smtClean="0"/>
              <a:t>avant</a:t>
            </a:r>
            <a:r>
              <a:rPr lang="en-US" b="0" dirty="0" smtClean="0"/>
              <a:t> de </a:t>
            </a:r>
            <a:r>
              <a:rPr lang="en-US" b="0" dirty="0" err="1" smtClean="0"/>
              <a:t>l’implémentation</a:t>
            </a:r>
            <a:endParaRPr lang="en-US" b="0" dirty="0"/>
          </a:p>
        </p:txBody>
      </p:sp>
    </p:spTree>
    <p:extLst>
      <p:ext uri="{BB962C8B-B14F-4D97-AF65-F5344CB8AC3E}">
        <p14:creationId xmlns:p14="http://schemas.microsoft.com/office/powerpoint/2010/main" val="43248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Detection</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fr-FR" b="0" dirty="0" smtClean="0"/>
              <a:t>Par le passé, la chaîne du user agent était utilisée pour changer le code en fonction du navigateur</a:t>
            </a:r>
          </a:p>
          <a:p>
            <a:r>
              <a:rPr lang="fr-FR" dirty="0" smtClean="0"/>
              <a:t>Ce n’est plus une technique recommandée</a:t>
            </a:r>
          </a:p>
          <a:p>
            <a:r>
              <a:rPr lang="fr-FR" b="1" dirty="0" smtClean="0"/>
              <a:t>Le meilleur moyen est de faire de la </a:t>
            </a:r>
            <a:r>
              <a:rPr lang="fr-FR" b="1" dirty="0" err="1" smtClean="0"/>
              <a:t>detection</a:t>
            </a:r>
            <a:r>
              <a:rPr lang="fr-FR" b="1" dirty="0" smtClean="0"/>
              <a:t> de fonctionnalités</a:t>
            </a:r>
            <a:endParaRPr lang="fr-FR" b="0" dirty="0"/>
          </a:p>
        </p:txBody>
      </p:sp>
    </p:spTree>
    <p:extLst>
      <p:ext uri="{BB962C8B-B14F-4D97-AF65-F5344CB8AC3E}">
        <p14:creationId xmlns:p14="http://schemas.microsoft.com/office/powerpoint/2010/main" val="152565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Agent Sniffing</a:t>
            </a:r>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b="0" dirty="0" err="1" smtClean="0">
                <a:cs typeface="Segoe UI"/>
              </a:rPr>
              <a:t>Très</a:t>
            </a:r>
            <a:r>
              <a:rPr lang="en-US" b="0" dirty="0" smtClean="0">
                <a:cs typeface="Segoe UI"/>
              </a:rPr>
              <a:t> inexact et </a:t>
            </a:r>
            <a:r>
              <a:rPr lang="en-US" b="0" dirty="0" err="1" smtClean="0">
                <a:cs typeface="Segoe UI"/>
              </a:rPr>
              <a:t>peut</a:t>
            </a:r>
            <a:r>
              <a:rPr lang="en-US" b="0" dirty="0" smtClean="0">
                <a:cs typeface="Segoe UI"/>
              </a:rPr>
              <a:t> </a:t>
            </a:r>
            <a:r>
              <a:rPr lang="en-US" b="0" dirty="0" err="1" smtClean="0">
                <a:cs typeface="Segoe UI"/>
              </a:rPr>
              <a:t>être</a:t>
            </a:r>
            <a:r>
              <a:rPr lang="en-US" b="0" dirty="0" smtClean="0">
                <a:cs typeface="Segoe UI"/>
              </a:rPr>
              <a:t> </a:t>
            </a:r>
            <a:r>
              <a:rPr lang="en-US" b="0" dirty="0" err="1" smtClean="0">
                <a:cs typeface="Segoe UI"/>
              </a:rPr>
              <a:t>berné</a:t>
            </a:r>
            <a:r>
              <a:rPr lang="en-US" b="0" dirty="0" smtClean="0">
                <a:cs typeface="Segoe UI"/>
              </a:rPr>
              <a:t> </a:t>
            </a:r>
            <a:r>
              <a:rPr lang="en-US" b="0" dirty="0" err="1" smtClean="0">
                <a:cs typeface="Segoe UI"/>
              </a:rPr>
              <a:t>facilement</a:t>
            </a:r>
            <a:endParaRPr lang="en-US" b="0" dirty="0" smtClean="0">
              <a:cs typeface="Segoe UI"/>
            </a:endParaRPr>
          </a:p>
          <a:p>
            <a:r>
              <a:rPr lang="en-US" dirty="0" err="1" smtClean="0">
                <a:cs typeface="Segoe UI"/>
              </a:rPr>
              <a:t>Vous</a:t>
            </a:r>
            <a:r>
              <a:rPr lang="en-US" dirty="0" smtClean="0">
                <a:cs typeface="Segoe UI"/>
              </a:rPr>
              <a:t> </a:t>
            </a:r>
            <a:r>
              <a:rPr lang="en-US" dirty="0" err="1" smtClean="0">
                <a:cs typeface="Segoe UI"/>
              </a:rPr>
              <a:t>arrivez</a:t>
            </a:r>
            <a:r>
              <a:rPr lang="en-US" dirty="0" smtClean="0">
                <a:cs typeface="Segoe UI"/>
              </a:rPr>
              <a:t> à un </a:t>
            </a:r>
            <a:r>
              <a:rPr lang="en-US" dirty="0" err="1" smtClean="0">
                <a:cs typeface="Segoe UI"/>
              </a:rPr>
              <a:t>résultat</a:t>
            </a:r>
            <a:r>
              <a:rPr lang="en-US" dirty="0" smtClean="0">
                <a:cs typeface="Segoe UI"/>
              </a:rPr>
              <a:t> </a:t>
            </a:r>
            <a:r>
              <a:rPr lang="en-US" dirty="0" err="1" smtClean="0">
                <a:cs typeface="Segoe UI"/>
              </a:rPr>
              <a:t>très</a:t>
            </a:r>
            <a:r>
              <a:rPr lang="en-US" dirty="0" smtClean="0">
                <a:cs typeface="Segoe UI"/>
              </a:rPr>
              <a:t> </a:t>
            </a:r>
            <a:r>
              <a:rPr lang="en-US" dirty="0" err="1" smtClean="0">
                <a:cs typeface="Segoe UI"/>
              </a:rPr>
              <a:t>bordélique</a:t>
            </a:r>
            <a:r>
              <a:rPr lang="en-US" dirty="0" smtClean="0">
                <a:cs typeface="Segoe UI"/>
              </a:rPr>
              <a:t> </a:t>
            </a:r>
            <a:r>
              <a:rPr lang="en-US" dirty="0" err="1" smtClean="0">
                <a:cs typeface="Segoe UI"/>
              </a:rPr>
              <a:t>dans</a:t>
            </a:r>
            <a:r>
              <a:rPr lang="en-US" dirty="0" smtClean="0">
                <a:cs typeface="Segoe UI"/>
              </a:rPr>
              <a:t> </a:t>
            </a:r>
            <a:r>
              <a:rPr lang="en-US" dirty="0" err="1" smtClean="0">
                <a:cs typeface="Segoe UI"/>
              </a:rPr>
              <a:t>votre</a:t>
            </a:r>
            <a:r>
              <a:rPr lang="en-US" dirty="0" smtClean="0">
                <a:cs typeface="Segoe UI"/>
              </a:rPr>
              <a:t> code</a:t>
            </a:r>
            <a:r>
              <a:rPr lang="en-US" b="0" dirty="0" smtClean="0">
                <a:cs typeface="Segoe UI"/>
              </a:rPr>
              <a:t>:</a:t>
            </a:r>
            <a:endParaRPr lang="en-US" b="0" dirty="0">
              <a:cs typeface="Segoe UI"/>
            </a:endParaRPr>
          </a:p>
          <a:p>
            <a:endParaRPr lang="en-US" b="0" dirty="0">
              <a:cs typeface="Segoe UI"/>
            </a:endParaRPr>
          </a:p>
          <a:p>
            <a:pPr marL="399915" lvl="1" indent="0">
              <a:buNone/>
            </a:pPr>
            <a:r>
              <a:rPr lang="en-US" b="0" dirty="0">
                <a:latin typeface="Consolas" panose="020B0609020204030204" pitchFamily="49" charset="0"/>
                <a:cs typeface="Consolas" panose="020B0609020204030204" pitchFamily="49" charset="0"/>
              </a:rPr>
              <a:t>if (</a:t>
            </a:r>
            <a:r>
              <a:rPr lang="en-US" b="0" dirty="0" err="1">
                <a:latin typeface="Consolas" panose="020B0609020204030204" pitchFamily="49" charset="0"/>
                <a:cs typeface="Consolas" panose="020B0609020204030204" pitchFamily="49" charset="0"/>
              </a:rPr>
              <a:t>ie</a:t>
            </a:r>
            <a:r>
              <a:rPr lang="en-US" b="0" dirty="0">
                <a:latin typeface="Consolas" panose="020B0609020204030204" pitchFamily="49" charset="0"/>
                <a:cs typeface="Consolas" panose="020B0609020204030204" pitchFamily="49" charset="0"/>
              </a:rPr>
              <a:t>) {</a:t>
            </a:r>
          </a:p>
          <a:p>
            <a:pPr marL="399915" lvl="1" indent="0">
              <a:buNone/>
            </a:pPr>
            <a:r>
              <a:rPr lang="en-US" b="0" dirty="0">
                <a:latin typeface="Consolas" panose="020B0609020204030204" pitchFamily="49" charset="0"/>
                <a:cs typeface="Consolas" panose="020B0609020204030204" pitchFamily="49" charset="0"/>
              </a:rPr>
              <a:t>    if (</a:t>
            </a:r>
            <a:r>
              <a:rPr lang="en-US" b="0" dirty="0" err="1">
                <a:latin typeface="Consolas" panose="020B0609020204030204" pitchFamily="49" charset="0"/>
                <a:cs typeface="Consolas" panose="020B0609020204030204" pitchFamily="49" charset="0"/>
              </a:rPr>
              <a:t>ie.version</a:t>
            </a:r>
            <a:r>
              <a:rPr lang="en-US" b="0" dirty="0">
                <a:latin typeface="Consolas" panose="020B0609020204030204" pitchFamily="49" charset="0"/>
                <a:cs typeface="Consolas" panose="020B0609020204030204" pitchFamily="49" charset="0"/>
              </a:rPr>
              <a:t> === 7) { ... }</a:t>
            </a:r>
          </a:p>
          <a:p>
            <a:pPr marL="399915" lvl="1" indent="0">
              <a:buNone/>
            </a:pPr>
            <a:r>
              <a:rPr lang="en-US" b="0" dirty="0">
                <a:latin typeface="Consolas" panose="020B0609020204030204" pitchFamily="49" charset="0"/>
                <a:cs typeface="Consolas" panose="020B0609020204030204" pitchFamily="49" charset="0"/>
              </a:rPr>
              <a:t>} else if (</a:t>
            </a:r>
            <a:r>
              <a:rPr lang="en-US" b="0" dirty="0" err="1">
                <a:latin typeface="Consolas" panose="020B0609020204030204" pitchFamily="49" charset="0"/>
                <a:cs typeface="Consolas" panose="020B0609020204030204" pitchFamily="49" charset="0"/>
              </a:rPr>
              <a:t>firefox</a:t>
            </a:r>
            <a:r>
              <a:rPr lang="en-US" b="0" dirty="0">
                <a:latin typeface="Consolas" panose="020B0609020204030204" pitchFamily="49" charset="0"/>
                <a:cs typeface="Consolas" panose="020B0609020204030204" pitchFamily="49" charset="0"/>
              </a:rPr>
              <a:t>) {</a:t>
            </a:r>
          </a:p>
          <a:p>
            <a:pPr marL="399915" lvl="1" indent="0">
              <a:buNone/>
            </a:pPr>
            <a:r>
              <a:rPr lang="en-US" b="0" dirty="0">
                <a:latin typeface="Consolas" panose="020B0609020204030204" pitchFamily="49" charset="0"/>
                <a:cs typeface="Consolas" panose="020B0609020204030204" pitchFamily="49" charset="0"/>
              </a:rPr>
              <a:t>    ...</a:t>
            </a:r>
          </a:p>
          <a:p>
            <a:pPr marL="399915" lvl="1" indent="0">
              <a:buNone/>
            </a:pPr>
            <a:r>
              <a:rPr lang="en-US" b="0" dirty="0">
                <a:latin typeface="Consolas" panose="020B0609020204030204" pitchFamily="49" charset="0"/>
                <a:cs typeface="Consolas" panose="020B0609020204030204" pitchFamily="49" charset="0"/>
              </a:rPr>
              <a:t>} else { ... } // and on and on</a:t>
            </a:r>
          </a:p>
          <a:p>
            <a:endParaRPr lang="en-US" b="0" dirty="0">
              <a:cs typeface="Segoe UI"/>
            </a:endParaRPr>
          </a:p>
          <a:p>
            <a:r>
              <a:rPr lang="en-US" b="0" dirty="0" err="1" smtClean="0">
                <a:cs typeface="Segoe UI"/>
              </a:rPr>
              <a:t>Très</a:t>
            </a:r>
            <a:r>
              <a:rPr lang="en-US" b="0" dirty="0" smtClean="0">
                <a:cs typeface="Segoe UI"/>
              </a:rPr>
              <a:t> </a:t>
            </a:r>
            <a:r>
              <a:rPr lang="en-US" b="0" dirty="0" err="1" smtClean="0">
                <a:cs typeface="Segoe UI"/>
              </a:rPr>
              <a:t>compliqué</a:t>
            </a:r>
            <a:r>
              <a:rPr lang="en-US" b="0" dirty="0" smtClean="0">
                <a:cs typeface="Segoe UI"/>
              </a:rPr>
              <a:t> à </a:t>
            </a:r>
            <a:r>
              <a:rPr lang="en-US" b="0" dirty="0" err="1" smtClean="0">
                <a:cs typeface="Segoe UI"/>
              </a:rPr>
              <a:t>maintenir</a:t>
            </a:r>
            <a:r>
              <a:rPr lang="en-US" b="0" dirty="0" smtClean="0">
                <a:cs typeface="Segoe UI"/>
              </a:rPr>
              <a:t> </a:t>
            </a:r>
            <a:r>
              <a:rPr lang="en-US" b="0" dirty="0" err="1" smtClean="0">
                <a:cs typeface="Segoe UI"/>
              </a:rPr>
              <a:t>quand</a:t>
            </a:r>
            <a:r>
              <a:rPr lang="en-US" b="0" dirty="0" smtClean="0">
                <a:cs typeface="Segoe UI"/>
              </a:rPr>
              <a:t> les </a:t>
            </a:r>
            <a:r>
              <a:rPr lang="en-US" b="0" dirty="0" err="1" smtClean="0">
                <a:cs typeface="Segoe UI"/>
              </a:rPr>
              <a:t>navigateurs</a:t>
            </a:r>
            <a:r>
              <a:rPr lang="en-US" b="0" dirty="0" smtClean="0">
                <a:cs typeface="Segoe UI"/>
              </a:rPr>
              <a:t> </a:t>
            </a:r>
            <a:r>
              <a:rPr lang="en-US" b="0" dirty="0" err="1" smtClean="0">
                <a:cs typeface="Segoe UI"/>
              </a:rPr>
              <a:t>évoluent</a:t>
            </a:r>
            <a:endParaRPr lang="en-US" b="0" dirty="0">
              <a:cs typeface="Segoe UI"/>
            </a:endParaRPr>
          </a:p>
        </p:txBody>
      </p:sp>
    </p:spTree>
    <p:extLst>
      <p:ext uri="{BB962C8B-B14F-4D97-AF65-F5344CB8AC3E}">
        <p14:creationId xmlns:p14="http://schemas.microsoft.com/office/powerpoint/2010/main" val="685029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09" tIns="45705" rIns="91409" bIns="45705" rtlCol="0" anchor="t" anchorCtr="0">
            <a:normAutofit/>
          </a:bodyPr>
          <a:lstStyle/>
          <a:p>
            <a:r>
              <a:rPr lang="en-US" dirty="0"/>
              <a:t>UA Sniffing Example</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pPr marL="0" indent="0">
              <a:buNone/>
            </a:pPr>
            <a:r>
              <a:rPr lang="en-US" sz="2800" b="0" dirty="0">
                <a:solidFill>
                  <a:srgbClr val="008000"/>
                </a:solidFill>
                <a:latin typeface="Consolas" charset="0"/>
                <a:cs typeface="Consolas" charset="0"/>
              </a:rPr>
              <a:t>// Don't do this</a:t>
            </a:r>
          </a:p>
          <a:p>
            <a:pPr marL="0" indent="0">
              <a:buNone/>
            </a:pPr>
            <a:r>
              <a:rPr lang="en-US" sz="2800" b="0" dirty="0">
                <a:solidFill>
                  <a:srgbClr val="0000FF"/>
                </a:solidFill>
                <a:latin typeface="Consolas" charset="0"/>
                <a:cs typeface="Consolas" charset="0"/>
              </a:rPr>
              <a:t>if</a:t>
            </a:r>
            <a:r>
              <a:rPr lang="en-US" sz="2800" b="0" dirty="0">
                <a:solidFill>
                  <a:srgbClr val="A31515"/>
                </a:solidFill>
                <a:latin typeface="Consolas" charset="0"/>
                <a:cs typeface="Consolas" charset="0"/>
              </a:rPr>
              <a:t> (</a:t>
            </a:r>
            <a:r>
              <a:rPr lang="en-US" sz="2800" b="0" dirty="0" err="1">
                <a:solidFill>
                  <a:srgbClr val="A31515"/>
                </a:solidFill>
                <a:latin typeface="Consolas" charset="0"/>
                <a:cs typeface="Consolas" charset="0"/>
              </a:rPr>
              <a:t>navigator.userAgent.indexOf</a:t>
            </a:r>
            <a:r>
              <a:rPr lang="en-US" sz="2800" b="0" dirty="0">
                <a:solidFill>
                  <a:srgbClr val="A31515"/>
                </a:solidFill>
                <a:latin typeface="Consolas" charset="0"/>
                <a:cs typeface="Consolas" charset="0"/>
              </a:rPr>
              <a:t>("MSIE 7"</a:t>
            </a:r>
            <a:r>
              <a:rPr lang="en-US" sz="2800" b="0" dirty="0">
                <a:solidFill>
                  <a:srgbClr val="008000"/>
                </a:solidFill>
                <a:latin typeface="Consolas" charset="0"/>
                <a:cs typeface="Consolas" charset="0"/>
              </a:rPr>
              <a:t>) &gt; -1) {</a:t>
            </a:r>
          </a:p>
          <a:p>
            <a:pPr marL="0" indent="0">
              <a:buNone/>
            </a:pPr>
            <a:r>
              <a:rPr lang="en-US" sz="2800" b="0" dirty="0">
                <a:solidFill>
                  <a:srgbClr val="008000"/>
                </a:solidFill>
                <a:latin typeface="Consolas" charset="0"/>
                <a:cs typeface="Consolas" charset="0"/>
              </a:rPr>
              <a:t>    // Only for IE7</a:t>
            </a:r>
          </a:p>
          <a:p>
            <a:pPr marL="0" indent="0">
              <a:buNone/>
            </a:pPr>
            <a:r>
              <a:rPr lang="en-US" sz="2800" b="0" dirty="0">
                <a:latin typeface="Consolas" charset="0"/>
                <a:cs typeface="Consolas" charset="0"/>
              </a:rPr>
              <a:t>}</a:t>
            </a:r>
          </a:p>
          <a:p>
            <a:endParaRPr lang="en-US" dirty="0"/>
          </a:p>
        </p:txBody>
      </p:sp>
    </p:spTree>
    <p:extLst>
      <p:ext uri="{BB962C8B-B14F-4D97-AF65-F5344CB8AC3E}">
        <p14:creationId xmlns:p14="http://schemas.microsoft.com/office/powerpoint/2010/main" val="2040073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Browser Detection</a:t>
            </a:r>
          </a:p>
        </p:txBody>
      </p:sp>
      <p:sp>
        <p:nvSpPr>
          <p:cNvPr id="5" name="Content Placeholder 4"/>
          <p:cNvSpPr>
            <a:spLocks noGrp="1"/>
          </p:cNvSpPr>
          <p:nvPr>
            <p:ph sz="quarter" idx="4294967295"/>
          </p:nvPr>
        </p:nvSpPr>
        <p:spPr>
          <a:xfrm>
            <a:off x="379413" y="1388226"/>
            <a:ext cx="11525250" cy="5290388"/>
          </a:xfrm>
          <a:prstGeom prst="rect">
            <a:avLst/>
          </a:prstGeom>
        </p:spPr>
        <p:txBody>
          <a:bodyPr>
            <a:normAutofit/>
          </a:bodyPr>
          <a:lstStyle/>
          <a:p>
            <a:pPr marL="0" indent="0">
              <a:buNone/>
            </a:pPr>
            <a:r>
              <a:rPr lang="en-US" sz="2400" b="0" dirty="0">
                <a:solidFill>
                  <a:srgbClr val="008000"/>
                </a:solidFill>
                <a:highlight>
                  <a:srgbClr val="FFFFFF"/>
                </a:highlight>
                <a:latin typeface="Consolas" panose="020B0609020204030204" pitchFamily="49" charset="0"/>
              </a:rPr>
              <a:t>// Don't do this (in jQuery)</a:t>
            </a:r>
            <a:endParaRPr lang="en-US" sz="2400" b="0" dirty="0">
              <a:solidFill>
                <a:srgbClr val="000000"/>
              </a:solidFill>
              <a:highlight>
                <a:srgbClr val="FFFFFF"/>
              </a:highlight>
              <a:latin typeface="Consolas" panose="020B0609020204030204" pitchFamily="49" charset="0"/>
            </a:endParaRPr>
          </a:p>
          <a:p>
            <a:pPr marL="0" indent="0">
              <a:buNone/>
            </a:pPr>
            <a:r>
              <a:rPr lang="en-US" sz="2400" b="0" dirty="0">
                <a:solidFill>
                  <a:srgbClr val="0000FF"/>
                </a:solidFill>
                <a:highlight>
                  <a:srgbClr val="FFFFFF"/>
                </a:highlight>
                <a:latin typeface="Consolas" panose="020B0609020204030204" pitchFamily="49" charset="0"/>
              </a:rPr>
              <a:t>function</a:t>
            </a:r>
            <a:r>
              <a:rPr lang="en-US" sz="2400" b="0" dirty="0">
                <a:solidFill>
                  <a:srgbClr val="000000"/>
                </a:solidFill>
                <a:highlight>
                  <a:srgbClr val="FFFFFF"/>
                </a:highlight>
                <a:latin typeface="Consolas" panose="020B0609020204030204" pitchFamily="49" charset="0"/>
              </a:rPr>
              <a:t> load() {</a:t>
            </a: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if</a:t>
            </a:r>
            <a:r>
              <a:rPr lang="en-US" sz="2400" b="0" dirty="0">
                <a:solidFill>
                  <a:srgbClr val="000000"/>
                </a:solidFill>
                <a:highlight>
                  <a:srgbClr val="FFFFFF"/>
                </a:highlight>
                <a:latin typeface="Consolas" panose="020B0609020204030204" pitchFamily="49" charset="0"/>
              </a:rPr>
              <a:t> ($.</a:t>
            </a:r>
            <a:r>
              <a:rPr lang="en-US" sz="2400" b="0" dirty="0" err="1">
                <a:solidFill>
                  <a:srgbClr val="000000"/>
                </a:solidFill>
                <a:highlight>
                  <a:srgbClr val="FFFFFF"/>
                </a:highlight>
                <a:latin typeface="Consolas" panose="020B0609020204030204" pitchFamily="49" charset="0"/>
              </a:rPr>
              <a:t>browser.msie</a:t>
            </a:r>
            <a:r>
              <a:rPr lang="en-US" sz="2400" b="0" dirty="0">
                <a:solidFill>
                  <a:srgbClr val="000000"/>
                </a:solidFill>
                <a:highlight>
                  <a:srgbClr val="FFFFFF"/>
                </a:highlight>
                <a:latin typeface="Consolas" panose="020B0609020204030204" pitchFamily="49" charset="0"/>
              </a:rPr>
              <a:t>) {</a:t>
            </a: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8000"/>
                </a:solidFill>
                <a:highlight>
                  <a:srgbClr val="FFFFFF"/>
                </a:highlight>
                <a:latin typeface="Consolas" panose="020B0609020204030204" pitchFamily="49" charset="0"/>
              </a:rPr>
              <a:t>// Do something only for IE</a:t>
            </a:r>
            <a:endParaRPr lang="en-US" sz="2400" b="0" dirty="0">
              <a:solidFill>
                <a:srgbClr val="000000"/>
              </a:solidFill>
              <a:highlight>
                <a:srgbClr val="FFFFFF"/>
              </a:highlight>
              <a:latin typeface="Consolas" panose="020B0609020204030204" pitchFamily="49" charset="0"/>
            </a:endParaRP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return</a:t>
            </a:r>
            <a:r>
              <a:rPr lang="en-US" sz="2400" b="0" dirty="0">
                <a:solidFill>
                  <a:srgbClr val="000000"/>
                </a:solidFill>
                <a:highlight>
                  <a:srgbClr val="FFFFFF"/>
                </a:highlight>
                <a:latin typeface="Consolas" panose="020B0609020204030204" pitchFamily="49" charset="0"/>
              </a:rPr>
              <a:t>;</a:t>
            </a:r>
          </a:p>
          <a:p>
            <a:pPr marL="0" indent="0">
              <a:buNone/>
            </a:pPr>
            <a:r>
              <a:rPr lang="en-US" sz="2800" b="0" dirty="0">
                <a:solidFill>
                  <a:srgbClr val="000000"/>
                </a:solidFill>
                <a:highlight>
                  <a:srgbClr val="FFFFFF"/>
                </a:highlight>
                <a:latin typeface="Consolas" panose="020B0609020204030204" pitchFamily="49" charset="0"/>
              </a:rPr>
              <a:t>    </a:t>
            </a:r>
            <a:r>
              <a:rPr lang="en-US" sz="2400" b="0" dirty="0">
                <a:solidFill>
                  <a:srgbClr val="000000"/>
                </a:solidFill>
                <a:highlight>
                  <a:srgbClr val="FFFFFF"/>
                </a:highlight>
                <a:latin typeface="Consolas" panose="020B0609020204030204" pitchFamily="49" charset="0"/>
              </a:rPr>
              <a:t>}</a:t>
            </a:r>
          </a:p>
          <a:p>
            <a:pPr marL="0" indent="0">
              <a:buNone/>
            </a:pPr>
            <a:r>
              <a:rPr lang="en-US" sz="2400" b="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037442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smtClean="0"/>
              <a:t>Agenda</a:t>
            </a:r>
            <a:endParaRPr lang="fr-FR" dirty="0"/>
          </a:p>
        </p:txBody>
      </p:sp>
      <p:sp>
        <p:nvSpPr>
          <p:cNvPr id="7" name="Content Placeholder 6"/>
          <p:cNvSpPr>
            <a:spLocks noGrp="1"/>
          </p:cNvSpPr>
          <p:nvPr>
            <p:ph idx="1"/>
          </p:nvPr>
        </p:nvSpPr>
        <p:spPr/>
        <p:txBody>
          <a:bodyPr>
            <a:normAutofit/>
          </a:bodyPr>
          <a:lstStyle/>
          <a:p>
            <a:r>
              <a:rPr lang="fr-FR" sz="4000" dirty="0" smtClean="0"/>
              <a:t>Les standards du web</a:t>
            </a:r>
          </a:p>
          <a:p>
            <a:r>
              <a:rPr lang="fr-FR" sz="4000" dirty="0" smtClean="0"/>
              <a:t>Débuguer avec la console et le débugger JavaScript</a:t>
            </a:r>
          </a:p>
          <a:p>
            <a:r>
              <a:rPr lang="fr-FR" sz="4000" dirty="0" smtClean="0"/>
              <a:t>Optimiser une page web</a:t>
            </a:r>
          </a:p>
          <a:p>
            <a:r>
              <a:rPr lang="fr-FR" sz="4000" dirty="0" err="1" smtClean="0"/>
              <a:t>Debuguer</a:t>
            </a:r>
            <a:r>
              <a:rPr lang="fr-FR" sz="4000" dirty="0" smtClean="0"/>
              <a:t> sur mobile avec Vorlon.js</a:t>
            </a:r>
          </a:p>
          <a:p>
            <a:r>
              <a:rPr lang="fr-FR" sz="4000" dirty="0" smtClean="0"/>
              <a:t>Tester sur tous les navigateurs</a:t>
            </a:r>
            <a:endParaRPr lang="fr-FR" sz="4000" dirty="0"/>
          </a:p>
          <a:p>
            <a:endParaRPr lang="fr-FR" sz="4000" dirty="0"/>
          </a:p>
        </p:txBody>
      </p:sp>
    </p:spTree>
    <p:extLst>
      <p:ext uri="{BB962C8B-B14F-4D97-AF65-F5344CB8AC3E}">
        <p14:creationId xmlns:p14="http://schemas.microsoft.com/office/powerpoint/2010/main" val="3205203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Détection de fonctionnalités</a:t>
            </a:r>
            <a:endParaRPr lang="fr-FR"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fr-FR" dirty="0" smtClean="0">
                <a:cs typeface="Segoe UI"/>
              </a:rPr>
              <a:t>“Est-ce que l’utilisateur peut faire X?"</a:t>
            </a:r>
          </a:p>
          <a:p>
            <a:r>
              <a:rPr lang="fr-FR" dirty="0" smtClean="0">
                <a:cs typeface="Segoe UI"/>
              </a:rPr>
              <a:t>Beaucoup mieux que le User Agent </a:t>
            </a:r>
            <a:r>
              <a:rPr lang="fr-FR" dirty="0" err="1" smtClean="0">
                <a:cs typeface="Segoe UI"/>
              </a:rPr>
              <a:t>Sniffing</a:t>
            </a:r>
            <a:endParaRPr lang="fr-FR" dirty="0" smtClean="0">
              <a:cs typeface="Segoe UI"/>
            </a:endParaRPr>
          </a:p>
          <a:p>
            <a:r>
              <a:rPr lang="fr-FR" dirty="0" smtClean="0">
                <a:cs typeface="Segoe UI"/>
              </a:rPr>
              <a:t>Pas toujours simple, par exemple</a:t>
            </a:r>
          </a:p>
          <a:p>
            <a:pPr lvl="1"/>
            <a:r>
              <a:rPr lang="fr-FR" dirty="0" smtClean="0">
                <a:cs typeface="Segoe UI"/>
              </a:rPr>
              <a:t>Le support des transitions CSS3 peut être difficile à détecter </a:t>
            </a:r>
          </a:p>
          <a:p>
            <a:r>
              <a:rPr lang="fr-FR" dirty="0" smtClean="0">
                <a:cs typeface="Segoe UI"/>
              </a:rPr>
              <a:t>Une librairie pour assister la détection peut aider</a:t>
            </a:r>
            <a:endParaRPr lang="fr-FR" dirty="0"/>
          </a:p>
        </p:txBody>
      </p:sp>
    </p:spTree>
    <p:extLst>
      <p:ext uri="{BB962C8B-B14F-4D97-AF65-F5344CB8AC3E}">
        <p14:creationId xmlns:p14="http://schemas.microsoft.com/office/powerpoint/2010/main" val="245363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r>
              <a:rPr lang="en-US" dirty="0" smtClean="0"/>
              <a:t> </a:t>
            </a:r>
            <a:r>
              <a:rPr lang="en-US" dirty="0" err="1" smtClean="0"/>
              <a:t>basique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pPr marL="0" indent="0">
              <a:buNone/>
            </a:pPr>
            <a:r>
              <a:rPr lang="en-US" sz="2400" b="0" dirty="0">
                <a:solidFill>
                  <a:srgbClr val="008000"/>
                </a:solidFill>
                <a:highlight>
                  <a:srgbClr val="FFFFFF"/>
                </a:highlight>
                <a:latin typeface="Consolas" panose="020B0609020204030204" pitchFamily="49" charset="0"/>
              </a:rPr>
              <a:t>// </a:t>
            </a:r>
            <a:r>
              <a:rPr lang="en-US" sz="2400" b="0" dirty="0" smtClean="0">
                <a:solidFill>
                  <a:srgbClr val="008000"/>
                </a:solidFill>
                <a:highlight>
                  <a:srgbClr val="FFFFFF"/>
                </a:highlight>
                <a:latin typeface="Consolas" panose="020B0609020204030204" pitchFamily="49" charset="0"/>
              </a:rPr>
              <a:t>Do </a:t>
            </a:r>
            <a:r>
              <a:rPr lang="en-US" sz="2400" b="0" dirty="0">
                <a:solidFill>
                  <a:srgbClr val="008000"/>
                </a:solidFill>
                <a:highlight>
                  <a:srgbClr val="FFFFFF"/>
                </a:highlight>
                <a:latin typeface="Consolas" panose="020B0609020204030204" pitchFamily="49" charset="0"/>
              </a:rPr>
              <a:t>this</a:t>
            </a:r>
            <a:endParaRPr lang="en-US" sz="2400" b="0" dirty="0">
              <a:solidFill>
                <a:srgbClr val="000000"/>
              </a:solidFill>
              <a:highlight>
                <a:srgbClr val="FFFFFF"/>
              </a:highlight>
              <a:latin typeface="Consolas" panose="020B0609020204030204" pitchFamily="49" charset="0"/>
            </a:endParaRPr>
          </a:p>
          <a:p>
            <a:pPr marL="0" indent="0">
              <a:buNone/>
            </a:pPr>
            <a:r>
              <a:rPr lang="en-US" sz="2400" b="0" dirty="0">
                <a:solidFill>
                  <a:srgbClr val="0000FF"/>
                </a:solidFill>
                <a:highlight>
                  <a:srgbClr val="FFFFFF"/>
                </a:highlight>
                <a:latin typeface="Consolas" panose="020B0609020204030204" pitchFamily="49" charset="0"/>
              </a:rPr>
              <a:t>function</a:t>
            </a:r>
            <a:r>
              <a:rPr lang="en-US" sz="2400" b="0" dirty="0">
                <a:solidFill>
                  <a:srgbClr val="000000"/>
                </a:solidFill>
                <a:highlight>
                  <a:srgbClr val="FFFFFF"/>
                </a:highlight>
                <a:latin typeface="Consolas" panose="020B0609020204030204" pitchFamily="49" charset="0"/>
              </a:rPr>
              <a:t> load() {</a:t>
            </a:r>
          </a:p>
          <a:p>
            <a:pPr marL="0" indent="0">
              <a:buNone/>
            </a:pPr>
            <a:r>
              <a:rPr lang="en-US" sz="24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if</a:t>
            </a:r>
            <a:r>
              <a:rPr lang="en-US" sz="2400" b="0" dirty="0">
                <a:solidFill>
                  <a:srgbClr val="000000"/>
                </a:solidFill>
                <a:highlight>
                  <a:srgbClr val="FFFFFF"/>
                </a:highlight>
                <a:latin typeface="Consolas" panose="020B0609020204030204" pitchFamily="49" charset="0"/>
              </a:rPr>
              <a:t> (</a:t>
            </a:r>
            <a:r>
              <a:rPr lang="en-US" sz="2400" b="0" dirty="0">
                <a:solidFill>
                  <a:srgbClr val="A31515"/>
                </a:solidFill>
                <a:highlight>
                  <a:srgbClr val="FFFFFF"/>
                </a:highlight>
                <a:latin typeface="Consolas" panose="020B0609020204030204" pitchFamily="49" charset="0"/>
              </a:rPr>
              <a:t>'</a:t>
            </a:r>
            <a:r>
              <a:rPr lang="en-US" sz="2400" b="0" dirty="0" err="1">
                <a:solidFill>
                  <a:srgbClr val="A31515"/>
                </a:solidFill>
                <a:highlight>
                  <a:srgbClr val="FFFFFF"/>
                </a:highlight>
                <a:latin typeface="Consolas" panose="020B0609020204030204" pitchFamily="49" charset="0"/>
              </a:rPr>
              <a:t>localStorage</a:t>
            </a:r>
            <a:r>
              <a:rPr lang="en-US" sz="2400" b="0" dirty="0">
                <a:solidFill>
                  <a:srgbClr val="A31515"/>
                </a:solidFill>
                <a:highlight>
                  <a:srgbClr val="FFFFFF"/>
                </a:highlight>
                <a:latin typeface="Consolas" panose="020B0609020204030204" pitchFamily="49" charset="0"/>
              </a:rPr>
              <a:t>'</a:t>
            </a:r>
            <a:r>
              <a:rPr lang="en-US" sz="2400" b="0" dirty="0">
                <a:solidFill>
                  <a:srgbClr val="000000"/>
                </a:solidFill>
                <a:highlight>
                  <a:srgbClr val="FFFFFF"/>
                </a:highlight>
                <a:latin typeface="Consolas" panose="020B0609020204030204" pitchFamily="49" charset="0"/>
              </a:rPr>
              <a:t> </a:t>
            </a:r>
            <a:r>
              <a:rPr lang="en-US" sz="2400" b="0" dirty="0">
                <a:solidFill>
                  <a:srgbClr val="0000FF"/>
                </a:solidFill>
                <a:highlight>
                  <a:srgbClr val="FFFFFF"/>
                </a:highlight>
                <a:latin typeface="Consolas" panose="020B0609020204030204" pitchFamily="49" charset="0"/>
              </a:rPr>
              <a:t>in</a:t>
            </a:r>
            <a:r>
              <a:rPr lang="en-US" sz="2400" b="0" dirty="0">
                <a:solidFill>
                  <a:srgbClr val="000000"/>
                </a:solidFill>
                <a:highlight>
                  <a:srgbClr val="FFFFFF"/>
                </a:highlight>
                <a:latin typeface="Consolas" panose="020B0609020204030204" pitchFamily="49" charset="0"/>
              </a:rPr>
              <a:t> window) {</a:t>
            </a:r>
          </a:p>
          <a:p>
            <a:pPr marL="0" indent="0">
              <a:buNone/>
            </a:pPr>
            <a:r>
              <a:rPr lang="en-US" sz="2400" b="0" dirty="0" smtClean="0">
                <a:solidFill>
                  <a:srgbClr val="000000"/>
                </a:solidFill>
                <a:highlight>
                  <a:srgbClr val="FFFFFF"/>
                </a:highlight>
                <a:latin typeface="Consolas" panose="020B0609020204030204" pitchFamily="49" charset="0"/>
              </a:rPr>
              <a:t>        </a:t>
            </a:r>
            <a:r>
              <a:rPr lang="en-US" sz="2400" b="0" dirty="0" smtClean="0">
                <a:solidFill>
                  <a:srgbClr val="008000"/>
                </a:solidFill>
                <a:highlight>
                  <a:srgbClr val="FFFFFF"/>
                </a:highlight>
                <a:latin typeface="Consolas" panose="020B0609020204030204" pitchFamily="49" charset="0"/>
              </a:rPr>
              <a:t>// Now use local storage</a:t>
            </a:r>
            <a:endParaRPr lang="en-US" sz="2400" b="0" dirty="0" smtClean="0">
              <a:solidFill>
                <a:srgbClr val="000000"/>
              </a:solidFill>
              <a:highlight>
                <a:srgbClr val="FFFFFF"/>
              </a:highlight>
              <a:latin typeface="Consolas" panose="020B0609020204030204" pitchFamily="49" charset="0"/>
            </a:endParaRPr>
          </a:p>
          <a:p>
            <a:pPr marL="0" indent="0">
              <a:buNone/>
            </a:pPr>
            <a:r>
              <a:rPr lang="en-US" sz="2400" b="0" dirty="0" smtClean="0">
                <a:solidFill>
                  <a:srgbClr val="000000"/>
                </a:solidFill>
                <a:highlight>
                  <a:srgbClr val="FFFFFF"/>
                </a:highlight>
                <a:latin typeface="Consolas" panose="020B0609020204030204" pitchFamily="49" charset="0"/>
              </a:rPr>
              <a:t>        </a:t>
            </a:r>
            <a:r>
              <a:rPr lang="en-US" sz="2400" b="0" dirty="0" smtClean="0">
                <a:solidFill>
                  <a:srgbClr val="0000FF"/>
                </a:solidFill>
                <a:highlight>
                  <a:srgbClr val="FFFFFF"/>
                </a:highlight>
                <a:latin typeface="Consolas" panose="020B0609020204030204" pitchFamily="49" charset="0"/>
              </a:rPr>
              <a:t>return</a:t>
            </a:r>
            <a:r>
              <a:rPr lang="en-US" sz="2400" b="0" dirty="0" smtClean="0">
                <a:solidFill>
                  <a:srgbClr val="000000"/>
                </a:solidFill>
                <a:highlight>
                  <a:srgbClr val="FFFFFF"/>
                </a:highlight>
                <a:latin typeface="Consolas" panose="020B0609020204030204" pitchFamily="49" charset="0"/>
              </a:rPr>
              <a:t>;</a:t>
            </a:r>
          </a:p>
          <a:p>
            <a:pPr marL="0" indent="0">
              <a:buNone/>
            </a:pPr>
            <a:r>
              <a:rPr lang="en-US" sz="2400" b="0" dirty="0" smtClean="0">
                <a:solidFill>
                  <a:srgbClr val="000000"/>
                </a:solidFill>
                <a:highlight>
                  <a:srgbClr val="FFFFFF"/>
                </a:highlight>
                <a:latin typeface="Consolas" panose="020B0609020204030204" pitchFamily="49" charset="0"/>
              </a:rPr>
              <a:t>    }</a:t>
            </a:r>
          </a:p>
          <a:p>
            <a:pPr marL="0" indent="0">
              <a:buNone/>
            </a:pPr>
            <a:r>
              <a:rPr lang="en-US" sz="2400" b="0" dirty="0" smtClean="0">
                <a:solidFill>
                  <a:srgbClr val="000000"/>
                </a:solidFill>
                <a:highlight>
                  <a:srgbClr val="FFFFFF"/>
                </a:highlight>
                <a:latin typeface="Consolas" panose="020B0609020204030204" pitchFamily="49" charset="0"/>
              </a:rPr>
              <a:t>}</a:t>
            </a:r>
            <a:endParaRPr lang="en-US" sz="2400" b="0" dirty="0"/>
          </a:p>
        </p:txBody>
      </p:sp>
    </p:spTree>
    <p:extLst>
      <p:ext uri="{BB962C8B-B14F-4D97-AF65-F5344CB8AC3E}">
        <p14:creationId xmlns:p14="http://schemas.microsoft.com/office/powerpoint/2010/main" val="4041163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Checker des implementations </a:t>
            </a:r>
            <a:r>
              <a:rPr lang="en-US" dirty="0" err="1" smtClean="0"/>
              <a:t>spécifiques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Autofit/>
          </a:bodyPr>
          <a:lstStyle/>
          <a:p>
            <a:pPr marL="0" indent="0">
              <a:buNone/>
            </a:pPr>
            <a:r>
              <a:rPr lang="en-US" sz="2000" b="0" dirty="0">
                <a:solidFill>
                  <a:srgbClr val="0000FF"/>
                </a:solidFill>
                <a:highlight>
                  <a:srgbClr val="FFFFFF"/>
                </a:highlight>
                <a:latin typeface="Consolas" panose="020B0609020204030204" pitchFamily="49" charset="0"/>
              </a:rPr>
              <a:t>if</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window.addEventListener</a:t>
            </a:r>
            <a:r>
              <a:rPr lang="en-US" sz="2000" b="0" dirty="0">
                <a:solidFill>
                  <a:srgbClr val="000000"/>
                </a:solidFill>
                <a:highlight>
                  <a:srgbClr val="FFFFFF"/>
                </a:highlight>
                <a:latin typeface="Consolas" panose="020B0609020204030204" pitchFamily="49" charset="0"/>
              </a:rPr>
              <a:t>) {</a:t>
            </a:r>
          </a:p>
          <a:p>
            <a:pPr marL="0" indent="0">
              <a:buNone/>
            </a:pPr>
            <a:r>
              <a:rPr lang="en-US" sz="2000" b="0" dirty="0">
                <a:solidFill>
                  <a:srgbClr val="000000"/>
                </a:solidFill>
                <a:highlight>
                  <a:srgbClr val="FFFFFF"/>
                </a:highlight>
                <a:latin typeface="Consolas" panose="020B0609020204030204" pitchFamily="49" charset="0"/>
              </a:rPr>
              <a:t>    </a:t>
            </a:r>
            <a:r>
              <a:rPr lang="en-US" sz="2000" b="0" dirty="0">
                <a:solidFill>
                  <a:srgbClr val="008000"/>
                </a:solidFill>
                <a:highlight>
                  <a:srgbClr val="FFFFFF"/>
                </a:highlight>
                <a:latin typeface="Consolas" panose="020B0609020204030204" pitchFamily="49" charset="0"/>
              </a:rPr>
              <a:t>// Browser supports "</a:t>
            </a:r>
            <a:r>
              <a:rPr lang="en-US" sz="2000" b="0" dirty="0" err="1">
                <a:solidFill>
                  <a:srgbClr val="008000"/>
                </a:solidFill>
                <a:highlight>
                  <a:srgbClr val="FFFFFF"/>
                </a:highlight>
                <a:latin typeface="Consolas" panose="020B0609020204030204" pitchFamily="49" charset="0"/>
              </a:rPr>
              <a:t>addEventListener</a:t>
            </a:r>
            <a:r>
              <a:rPr lang="en-US" sz="2000" b="0" dirty="0">
                <a:solidFill>
                  <a:srgbClr val="008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window.addEventListener</a:t>
            </a:r>
            <a:r>
              <a:rPr lang="en-US" sz="2000" b="0" dirty="0">
                <a:solidFill>
                  <a:srgbClr val="000000"/>
                </a:solidFill>
                <a:highlight>
                  <a:srgbClr val="FFFFFF"/>
                </a:highlight>
                <a:latin typeface="Consolas" panose="020B0609020204030204" pitchFamily="49" charset="0"/>
              </a:rPr>
              <a:t>(</a:t>
            </a:r>
            <a:r>
              <a:rPr lang="en-US" sz="2000" b="0" dirty="0">
                <a:solidFill>
                  <a:srgbClr val="A31515"/>
                </a:solidFill>
                <a:highlight>
                  <a:srgbClr val="FFFFFF"/>
                </a:highlight>
                <a:latin typeface="Consolas" panose="020B0609020204030204" pitchFamily="49" charset="0"/>
              </a:rPr>
              <a:t>"load"</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myFunction</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false</a:t>
            </a:r>
            <a:r>
              <a:rPr lang="en-US" sz="2000" b="0" dirty="0">
                <a:solidFill>
                  <a:srgbClr val="000000"/>
                </a:solidFill>
                <a:highlight>
                  <a:srgbClr val="FFFFFF"/>
                </a:highlight>
                <a:latin typeface="Consolas" panose="020B0609020204030204" pitchFamily="49" charset="0"/>
              </a:rPr>
              <a:t>);</a:t>
            </a:r>
          </a:p>
          <a:p>
            <a:pPr marL="0" indent="0">
              <a:buNone/>
            </a:pP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else</a:t>
            </a:r>
            <a:r>
              <a:rPr lang="en-US" sz="2000" b="0" dirty="0">
                <a:solidFill>
                  <a:srgbClr val="000000"/>
                </a:solidFill>
                <a:highlight>
                  <a:srgbClr val="FFFFFF"/>
                </a:highlight>
                <a:latin typeface="Consolas" panose="020B0609020204030204" pitchFamily="49" charset="0"/>
              </a:rPr>
              <a:t> </a:t>
            </a:r>
            <a:r>
              <a:rPr lang="en-US" sz="2000" b="0" dirty="0">
                <a:solidFill>
                  <a:srgbClr val="0000FF"/>
                </a:solidFill>
                <a:highlight>
                  <a:srgbClr val="FFFFFF"/>
                </a:highlight>
                <a:latin typeface="Consolas" panose="020B0609020204030204" pitchFamily="49" charset="0"/>
              </a:rPr>
              <a:t>if</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window.attachEvent</a:t>
            </a:r>
            <a:r>
              <a:rPr lang="en-US" sz="2000" b="0" dirty="0">
                <a:solidFill>
                  <a:srgbClr val="000000"/>
                </a:solidFill>
                <a:highlight>
                  <a:srgbClr val="FFFFFF"/>
                </a:highlight>
                <a:latin typeface="Consolas" panose="020B0609020204030204" pitchFamily="49" charset="0"/>
              </a:rPr>
              <a:t>) {</a:t>
            </a:r>
          </a:p>
          <a:p>
            <a:pPr marL="0" indent="0">
              <a:buNone/>
            </a:pPr>
            <a:r>
              <a:rPr lang="en-US" sz="2000" b="0" dirty="0">
                <a:solidFill>
                  <a:srgbClr val="000000"/>
                </a:solidFill>
                <a:highlight>
                  <a:srgbClr val="FFFFFF"/>
                </a:highlight>
                <a:latin typeface="Consolas" panose="020B0609020204030204" pitchFamily="49" charset="0"/>
              </a:rPr>
              <a:t>    </a:t>
            </a:r>
            <a:r>
              <a:rPr lang="en-US" sz="2000" b="0" dirty="0">
                <a:solidFill>
                  <a:srgbClr val="008000"/>
                </a:solidFill>
                <a:highlight>
                  <a:srgbClr val="FFFFFF"/>
                </a:highlight>
                <a:latin typeface="Consolas" panose="020B0609020204030204" pitchFamily="49" charset="0"/>
              </a:rPr>
              <a:t>// Browser supports "</a:t>
            </a:r>
            <a:r>
              <a:rPr lang="en-US" sz="2000" b="0" dirty="0" err="1">
                <a:solidFill>
                  <a:srgbClr val="008000"/>
                </a:solidFill>
                <a:highlight>
                  <a:srgbClr val="FFFFFF"/>
                </a:highlight>
                <a:latin typeface="Consolas" panose="020B0609020204030204" pitchFamily="49" charset="0"/>
              </a:rPr>
              <a:t>attachEvent</a:t>
            </a:r>
            <a:r>
              <a:rPr lang="en-US" sz="2000" b="0" dirty="0">
                <a:solidFill>
                  <a:srgbClr val="008000"/>
                </a:solidFill>
                <a:highlight>
                  <a:srgbClr val="FFFFFF"/>
                </a:highlight>
                <a:latin typeface="Consolas" panose="020B0609020204030204" pitchFamily="49" charset="0"/>
              </a:rPr>
              <a:t>"</a:t>
            </a:r>
            <a:endParaRPr lang="en-US" sz="2000" b="0" dirty="0">
              <a:solidFill>
                <a:srgbClr val="000000"/>
              </a:solidFill>
              <a:highlight>
                <a:srgbClr val="FFFFFF"/>
              </a:highlight>
              <a:latin typeface="Consolas" panose="020B0609020204030204" pitchFamily="49" charset="0"/>
            </a:endParaRPr>
          </a:p>
          <a:p>
            <a:pPr marL="0" indent="0">
              <a:buNone/>
            </a:pP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window.attachEvent</a:t>
            </a:r>
            <a:r>
              <a:rPr lang="en-US" sz="2000" b="0" dirty="0">
                <a:solidFill>
                  <a:srgbClr val="000000"/>
                </a:solidFill>
                <a:highlight>
                  <a:srgbClr val="FFFFFF"/>
                </a:highlight>
                <a:latin typeface="Consolas" panose="020B0609020204030204" pitchFamily="49" charset="0"/>
              </a:rPr>
              <a:t>(</a:t>
            </a:r>
            <a:r>
              <a:rPr lang="en-US" sz="2000" b="0" dirty="0">
                <a:solidFill>
                  <a:srgbClr val="A31515"/>
                </a:solidFill>
                <a:highlight>
                  <a:srgbClr val="FFFFFF"/>
                </a:highlight>
                <a:latin typeface="Consolas" panose="020B0609020204030204" pitchFamily="49" charset="0"/>
              </a:rPr>
              <a:t>"</a:t>
            </a:r>
            <a:r>
              <a:rPr lang="en-US" sz="2000" b="0" dirty="0" err="1">
                <a:solidFill>
                  <a:srgbClr val="A31515"/>
                </a:solidFill>
                <a:highlight>
                  <a:srgbClr val="FFFFFF"/>
                </a:highlight>
                <a:latin typeface="Consolas" panose="020B0609020204030204" pitchFamily="49" charset="0"/>
              </a:rPr>
              <a:t>onload</a:t>
            </a:r>
            <a:r>
              <a:rPr lang="en-US" sz="2000" b="0" dirty="0">
                <a:solidFill>
                  <a:srgbClr val="A31515"/>
                </a:solidFill>
                <a:highlight>
                  <a:srgbClr val="FFFFFF"/>
                </a:highlight>
                <a:latin typeface="Consolas" panose="020B0609020204030204" pitchFamily="49" charset="0"/>
              </a:rPr>
              <a:t>"</a:t>
            </a:r>
            <a:r>
              <a:rPr lang="en-US" sz="2000" b="0" dirty="0">
                <a:solidFill>
                  <a:srgbClr val="000000"/>
                </a:solidFill>
                <a:highlight>
                  <a:srgbClr val="FFFFFF"/>
                </a:highlight>
                <a:latin typeface="Consolas" panose="020B0609020204030204" pitchFamily="49" charset="0"/>
              </a:rPr>
              <a:t>, </a:t>
            </a:r>
            <a:r>
              <a:rPr lang="en-US" sz="2000" b="0" dirty="0" err="1">
                <a:solidFill>
                  <a:srgbClr val="000000"/>
                </a:solidFill>
                <a:highlight>
                  <a:srgbClr val="FFFFFF"/>
                </a:highlight>
                <a:latin typeface="Consolas" panose="020B0609020204030204" pitchFamily="49" charset="0"/>
              </a:rPr>
              <a:t>myFunction</a:t>
            </a:r>
            <a:r>
              <a:rPr lang="en-US" sz="2000" b="0" dirty="0">
                <a:solidFill>
                  <a:srgbClr val="000000"/>
                </a:solidFill>
                <a:highlight>
                  <a:srgbClr val="FFFFFF"/>
                </a:highlight>
                <a:latin typeface="Consolas" panose="020B0609020204030204" pitchFamily="49" charset="0"/>
              </a:rPr>
              <a:t>);</a:t>
            </a:r>
          </a:p>
          <a:p>
            <a:pPr marL="0" indent="0">
              <a:buNone/>
            </a:pPr>
            <a:r>
              <a:rPr lang="en-US" sz="2000" b="0" dirty="0">
                <a:solidFill>
                  <a:srgbClr val="000000"/>
                </a:solidFill>
                <a:highlight>
                  <a:srgbClr val="FFFFFF"/>
                </a:highlight>
                <a:latin typeface="Consolas" panose="020B0609020204030204" pitchFamily="49" charset="0"/>
              </a:rPr>
              <a:t>}</a:t>
            </a:r>
            <a:endParaRPr lang="en-US" sz="2000" b="0" dirty="0"/>
          </a:p>
        </p:txBody>
      </p:sp>
    </p:spTree>
    <p:extLst>
      <p:ext uri="{BB962C8B-B14F-4D97-AF65-F5344CB8AC3E}">
        <p14:creationId xmlns:p14="http://schemas.microsoft.com/office/powerpoint/2010/main" val="1611541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Débuguer avec la console et le débugger </a:t>
            </a:r>
            <a:r>
              <a:rPr lang="fr-FR" dirty="0" smtClean="0"/>
              <a:t>JavaScript</a:t>
            </a:r>
            <a:endParaRPr lang="fr-FR" dirty="0"/>
          </a:p>
        </p:txBody>
      </p:sp>
    </p:spTree>
    <p:extLst>
      <p:ext uri="{BB962C8B-B14F-4D97-AF65-F5344CB8AC3E}">
        <p14:creationId xmlns:p14="http://schemas.microsoft.com/office/powerpoint/2010/main" val="327342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Qu’est-ce</a:t>
            </a:r>
            <a:r>
              <a:rPr lang="en-US" dirty="0" smtClean="0"/>
              <a:t> que la console?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fr-FR" dirty="0" smtClean="0"/>
              <a:t>La console est l’endroit ou le développeur peut voir la sortir du code JavaScript</a:t>
            </a:r>
          </a:p>
          <a:p>
            <a:pPr lvl="1"/>
            <a:r>
              <a:rPr lang="fr-FR" dirty="0" smtClean="0"/>
              <a:t>Cela inclut les erreurs et les messages d’information</a:t>
            </a:r>
          </a:p>
          <a:p>
            <a:r>
              <a:rPr lang="fr-FR" dirty="0" smtClean="0"/>
              <a:t>Permet à un </a:t>
            </a:r>
            <a:r>
              <a:rPr lang="fr-FR" dirty="0" err="1" smtClean="0"/>
              <a:t>dev</a:t>
            </a:r>
            <a:r>
              <a:rPr lang="fr-FR" dirty="0" smtClean="0"/>
              <a:t> d’exécuter du code JavaScript à l’intérieur du contexte du document </a:t>
            </a:r>
            <a:r>
              <a:rPr lang="fr-FR" dirty="0" err="1" smtClean="0"/>
              <a:t>courrant</a:t>
            </a:r>
            <a:endParaRPr lang="fr-FR" dirty="0"/>
          </a:p>
          <a:p>
            <a:r>
              <a:rPr lang="fr-FR" dirty="0" smtClean="0"/>
              <a:t>Accessible dans la majorité des navigateurs en appuyant sur F12</a:t>
            </a:r>
          </a:p>
          <a:p>
            <a:pPr lvl="1"/>
            <a:r>
              <a:rPr lang="fr-FR" dirty="0" smtClean="0"/>
              <a:t>Notez que la console fait partie des outils F12 mais il y a beaucoup d’autres outils disponible également !</a:t>
            </a:r>
            <a:endParaRPr lang="fr-FR" dirty="0"/>
          </a:p>
        </p:txBody>
      </p:sp>
    </p:spTree>
    <p:extLst>
      <p:ext uri="{BB962C8B-B14F-4D97-AF65-F5344CB8AC3E}">
        <p14:creationId xmlns:p14="http://schemas.microsoft.com/office/powerpoint/2010/main" val="38651522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Rapide</a:t>
            </a:r>
            <a:r>
              <a:rPr lang="en-US" dirty="0" smtClean="0"/>
              <a:t> </a:t>
            </a:r>
            <a:r>
              <a:rPr lang="en-US" dirty="0" err="1" smtClean="0"/>
              <a:t>historique</a:t>
            </a:r>
            <a:r>
              <a:rPr lang="en-US" dirty="0" smtClean="0"/>
              <a:t> </a:t>
            </a:r>
            <a:r>
              <a:rPr lang="en-US" dirty="0" err="1" smtClean="0"/>
              <a:t>dans</a:t>
            </a:r>
            <a:r>
              <a:rPr lang="en-US" dirty="0" smtClean="0"/>
              <a:t> IE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fr-FR" dirty="0" smtClean="0"/>
              <a:t>Apparaît en premier lieu dans IE8</a:t>
            </a:r>
          </a:p>
          <a:p>
            <a:pPr lvl="1"/>
            <a:r>
              <a:rPr lang="fr-FR" dirty="0" smtClean="0"/>
              <a:t>Quelques outils étaient disponibles avant mais pas la console</a:t>
            </a:r>
          </a:p>
          <a:p>
            <a:pPr lvl="1"/>
            <a:r>
              <a:rPr lang="fr-FR" dirty="0" smtClean="0"/>
              <a:t>Dans IE8, l’objet console était seulement défini quand les outils de </a:t>
            </a:r>
            <a:r>
              <a:rPr lang="fr-FR" dirty="0" err="1" smtClean="0"/>
              <a:t>dev</a:t>
            </a:r>
            <a:r>
              <a:rPr lang="fr-FR" dirty="0" smtClean="0"/>
              <a:t> étaient ouvert (fixé dans IE9)</a:t>
            </a:r>
          </a:p>
          <a:p>
            <a:pPr lvl="1"/>
            <a:r>
              <a:rPr lang="fr-FR" dirty="0" smtClean="0"/>
              <a:t>On ne pouvait pas naviguer dans les objets, ça affichait simplement [</a:t>
            </a:r>
            <a:r>
              <a:rPr lang="fr-FR" dirty="0" err="1" smtClean="0"/>
              <a:t>object</a:t>
            </a:r>
            <a:r>
              <a:rPr lang="fr-FR" dirty="0" smtClean="0"/>
              <a:t> Object]</a:t>
            </a:r>
          </a:p>
          <a:p>
            <a:r>
              <a:rPr lang="fr-FR" dirty="0" smtClean="0"/>
              <a:t>D’important changement dans IE11 et </a:t>
            </a:r>
            <a:r>
              <a:rPr lang="fr-FR" dirty="0" err="1" smtClean="0"/>
              <a:t>Edge</a:t>
            </a:r>
            <a:endParaRPr lang="fr-FR" dirty="0" smtClean="0"/>
          </a:p>
          <a:p>
            <a:pPr lvl="1"/>
            <a:r>
              <a:rPr lang="fr-FR" dirty="0" smtClean="0"/>
              <a:t>Ajout de </a:t>
            </a:r>
            <a:r>
              <a:rPr lang="fr-FR" dirty="0" err="1" smtClean="0"/>
              <a:t>console.debug</a:t>
            </a:r>
            <a:r>
              <a:rPr lang="fr-FR" dirty="0" smtClean="0"/>
              <a:t>()</a:t>
            </a:r>
          </a:p>
          <a:p>
            <a:pPr lvl="1"/>
            <a:r>
              <a:rPr lang="fr-FR" dirty="0" smtClean="0"/>
              <a:t>Ajout de </a:t>
            </a:r>
            <a:r>
              <a:rPr lang="fr-FR" dirty="0" err="1" smtClean="0"/>
              <a:t>in-console</a:t>
            </a:r>
            <a:r>
              <a:rPr lang="fr-FR" dirty="0" smtClean="0"/>
              <a:t> </a:t>
            </a:r>
            <a:r>
              <a:rPr lang="fr-FR" dirty="0" err="1" smtClean="0"/>
              <a:t>object</a:t>
            </a:r>
            <a:r>
              <a:rPr lang="fr-FR" dirty="0" smtClean="0"/>
              <a:t> expansion</a:t>
            </a:r>
          </a:p>
          <a:p>
            <a:pPr lvl="1"/>
            <a:r>
              <a:rPr lang="fr-FR" dirty="0" smtClean="0"/>
              <a:t>Et beaucoup d’autres! (i.e. time/</a:t>
            </a:r>
            <a:r>
              <a:rPr lang="fr-FR" dirty="0" err="1" smtClean="0"/>
              <a:t>timeEnd</a:t>
            </a:r>
            <a:r>
              <a:rPr lang="fr-FR" dirty="0" smtClean="0"/>
              <a:t>)</a:t>
            </a:r>
            <a:endParaRPr lang="fr-FR" dirty="0"/>
          </a:p>
        </p:txBody>
      </p:sp>
    </p:spTree>
    <p:extLst>
      <p:ext uri="{BB962C8B-B14F-4D97-AF65-F5344CB8AC3E}">
        <p14:creationId xmlns:p14="http://schemas.microsoft.com/office/powerpoint/2010/main" val="92426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Ouvrir</a:t>
            </a:r>
            <a:r>
              <a:rPr lang="en-US" dirty="0" smtClean="0"/>
              <a:t> la console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b="0" dirty="0" err="1" smtClean="0"/>
              <a:t>Appuyez</a:t>
            </a:r>
            <a:r>
              <a:rPr lang="en-US" b="0" dirty="0" smtClean="0"/>
              <a:t> sur F12 pour </a:t>
            </a:r>
            <a:r>
              <a:rPr lang="en-US" b="0" dirty="0" err="1" smtClean="0"/>
              <a:t>ouvrir</a:t>
            </a:r>
            <a:r>
              <a:rPr lang="en-US" b="0" dirty="0" smtClean="0"/>
              <a:t> </a:t>
            </a:r>
            <a:r>
              <a:rPr lang="en-US" b="0" dirty="0" err="1" smtClean="0"/>
              <a:t>ou</a:t>
            </a:r>
            <a:r>
              <a:rPr lang="en-US" b="0" dirty="0" smtClean="0"/>
              <a:t> </a:t>
            </a:r>
            <a:r>
              <a:rPr lang="en-US" b="0" dirty="0" err="1" smtClean="0"/>
              <a:t>utilisez</a:t>
            </a:r>
            <a:r>
              <a:rPr lang="en-US" b="0" dirty="0" smtClean="0"/>
              <a:t> le menu</a:t>
            </a:r>
            <a:endParaRPr lang="en-US" b="0" dirty="0"/>
          </a:p>
          <a:p>
            <a:pPr lvl="1"/>
            <a:r>
              <a:rPr lang="en-US" dirty="0" smtClean="0"/>
              <a:t>Avant IE11, </a:t>
            </a:r>
            <a:r>
              <a:rPr lang="en-US" dirty="0" err="1" smtClean="0"/>
              <a:t>vous</a:t>
            </a:r>
            <a:r>
              <a:rPr lang="en-US" dirty="0" smtClean="0"/>
              <a:t> </a:t>
            </a:r>
            <a:r>
              <a:rPr lang="en-US" dirty="0" err="1" smtClean="0"/>
              <a:t>cliquez</a:t>
            </a:r>
            <a:r>
              <a:rPr lang="en-US" dirty="0" smtClean="0"/>
              <a:t> sur script en haut</a:t>
            </a:r>
          </a:p>
          <a:p>
            <a:pPr lvl="1"/>
            <a:r>
              <a:rPr lang="en-US" dirty="0" err="1" smtClean="0"/>
              <a:t>Maintenant</a:t>
            </a:r>
            <a:r>
              <a:rPr lang="en-US" dirty="0" smtClean="0"/>
              <a:t> </a:t>
            </a:r>
            <a:r>
              <a:rPr lang="en-US" dirty="0" err="1" smtClean="0"/>
              <a:t>c’est</a:t>
            </a:r>
            <a:r>
              <a:rPr lang="en-US" dirty="0" smtClean="0"/>
              <a:t> à gauche </a:t>
            </a:r>
            <a:r>
              <a:rPr lang="en-US" dirty="0" err="1" smtClean="0"/>
              <a:t>ou</a:t>
            </a:r>
            <a:r>
              <a:rPr lang="en-US" dirty="0" smtClean="0"/>
              <a:t> en haut</a:t>
            </a:r>
            <a:endParaRPr lang="en-US" dirty="0"/>
          </a:p>
          <a:p>
            <a:pPr lvl="1"/>
            <a:endParaRPr lang="en-US" b="0" dirty="0"/>
          </a:p>
          <a:p>
            <a:endParaRPr lang="en-US" b="0" dirty="0"/>
          </a:p>
        </p:txBody>
      </p:sp>
      <p:pic>
        <p:nvPicPr>
          <p:cNvPr id="3" name="Picture 2" descr="Screenshot 2014-09-25 14.06.35.png"/>
          <p:cNvPicPr>
            <a:picLocks noChangeAspect="1"/>
          </p:cNvPicPr>
          <p:nvPr/>
        </p:nvPicPr>
        <p:blipFill>
          <a:blip r:embed="rId3"/>
          <a:stretch>
            <a:fillRect/>
          </a:stretch>
        </p:blipFill>
        <p:spPr>
          <a:xfrm>
            <a:off x="6698117" y="4023767"/>
            <a:ext cx="2257425" cy="2495550"/>
          </a:xfrm>
          <a:prstGeom prst="rect">
            <a:avLst/>
          </a:prstGeom>
        </p:spPr>
      </p:pic>
      <p:sp>
        <p:nvSpPr>
          <p:cNvPr id="7" name="Rectangle 6"/>
          <p:cNvSpPr/>
          <p:nvPr/>
        </p:nvSpPr>
        <p:spPr>
          <a:xfrm>
            <a:off x="6683739" y="5432748"/>
            <a:ext cx="777583" cy="7604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pic>
        <p:nvPicPr>
          <p:cNvPr id="8" name="Picture 7" descr="2014-09-26_09.48.37.png"/>
          <p:cNvPicPr>
            <a:picLocks noChangeAspect="1"/>
          </p:cNvPicPr>
          <p:nvPr/>
        </p:nvPicPr>
        <p:blipFill>
          <a:blip r:embed="rId4"/>
          <a:stretch>
            <a:fillRect/>
          </a:stretch>
        </p:blipFill>
        <p:spPr>
          <a:xfrm>
            <a:off x="1842041" y="4284674"/>
            <a:ext cx="2591223" cy="1734890"/>
          </a:xfrm>
          <a:prstGeom prst="rect">
            <a:avLst/>
          </a:prstGeom>
        </p:spPr>
      </p:pic>
      <p:sp>
        <p:nvSpPr>
          <p:cNvPr id="9" name="Rectangle 8"/>
          <p:cNvSpPr/>
          <p:nvPr/>
        </p:nvSpPr>
        <p:spPr>
          <a:xfrm>
            <a:off x="2963230" y="4644353"/>
            <a:ext cx="679945" cy="4310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06613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Voir</a:t>
            </a:r>
            <a:r>
              <a:rPr lang="en-US" dirty="0" smtClean="0"/>
              <a:t> les </a:t>
            </a:r>
            <a:r>
              <a:rPr lang="en-US" dirty="0" err="1" smtClean="0"/>
              <a:t>erreurs</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b="0" dirty="0" err="1" smtClean="0"/>
              <a:t>Quand</a:t>
            </a:r>
            <a:r>
              <a:rPr lang="en-US" b="0" dirty="0" smtClean="0"/>
              <a:t> </a:t>
            </a:r>
            <a:r>
              <a:rPr lang="en-US" b="0" dirty="0" err="1" smtClean="0"/>
              <a:t>une</a:t>
            </a:r>
            <a:r>
              <a:rPr lang="en-US" b="0" dirty="0" smtClean="0"/>
              <a:t> </a:t>
            </a:r>
            <a:r>
              <a:rPr lang="en-US" b="0" dirty="0" err="1" smtClean="0"/>
              <a:t>erreur</a:t>
            </a:r>
            <a:r>
              <a:rPr lang="en-US" b="0" dirty="0" smtClean="0"/>
              <a:t> JavaScript se </a:t>
            </a:r>
            <a:r>
              <a:rPr lang="en-US" b="0" dirty="0" err="1" smtClean="0"/>
              <a:t>produit</a:t>
            </a:r>
            <a:r>
              <a:rPr lang="en-US" b="0" dirty="0" smtClean="0"/>
              <a:t> </a:t>
            </a:r>
            <a:r>
              <a:rPr lang="en-US" b="0" dirty="0" err="1" smtClean="0"/>
              <a:t>dans</a:t>
            </a:r>
            <a:r>
              <a:rPr lang="en-US" b="0" dirty="0" smtClean="0"/>
              <a:t> la page, </a:t>
            </a:r>
            <a:r>
              <a:rPr lang="en-US" dirty="0" err="1" smtClean="0"/>
              <a:t>c’est</a:t>
            </a:r>
            <a:r>
              <a:rPr lang="en-US" dirty="0" smtClean="0"/>
              <a:t> </a:t>
            </a:r>
            <a:r>
              <a:rPr lang="en-US" dirty="0" err="1" smtClean="0"/>
              <a:t>ici</a:t>
            </a:r>
            <a:r>
              <a:rPr lang="en-US" dirty="0" smtClean="0"/>
              <a:t> que les messages </a:t>
            </a:r>
            <a:r>
              <a:rPr lang="en-US" dirty="0" err="1" smtClean="0"/>
              <a:t>apparaissent</a:t>
            </a:r>
            <a:endParaRPr lang="en-US" b="0" dirty="0"/>
          </a:p>
          <a:p>
            <a:endParaRPr lang="en-US" b="0" dirty="0"/>
          </a:p>
          <a:p>
            <a:endParaRPr lang="en-US" b="0" dirty="0"/>
          </a:p>
          <a:p>
            <a:endParaRPr lang="en-US" b="0" dirty="0"/>
          </a:p>
          <a:p>
            <a:endParaRPr lang="en-US" b="0" dirty="0"/>
          </a:p>
          <a:p>
            <a:pPr marL="0" indent="0">
              <a:buNone/>
            </a:pPr>
            <a:r>
              <a:rPr lang="en-US" sz="2000" b="0" dirty="0" smtClean="0"/>
              <a:t>		</a:t>
            </a:r>
            <a:r>
              <a:rPr lang="en-US" sz="2000" b="1" i="1" dirty="0" smtClean="0"/>
              <a:t>Clicking </a:t>
            </a:r>
            <a:r>
              <a:rPr lang="en-US" sz="2000" b="1" i="1" dirty="0"/>
              <a:t>on the blue text will take you to the offending line</a:t>
            </a:r>
          </a:p>
        </p:txBody>
      </p:sp>
      <p:pic>
        <p:nvPicPr>
          <p:cNvPr id="3" name="Picture 2" descr="errors.png"/>
          <p:cNvPicPr>
            <a:picLocks noChangeAspect="1"/>
          </p:cNvPicPr>
          <p:nvPr/>
        </p:nvPicPr>
        <p:blipFill>
          <a:blip r:embed="rId3"/>
          <a:stretch>
            <a:fillRect/>
          </a:stretch>
        </p:blipFill>
        <p:spPr>
          <a:xfrm>
            <a:off x="1004515" y="2692098"/>
            <a:ext cx="9508265" cy="2244738"/>
          </a:xfrm>
          <a:prstGeom prst="rect">
            <a:avLst/>
          </a:prstGeom>
        </p:spPr>
      </p:pic>
    </p:spTree>
    <p:extLst>
      <p:ext uri="{BB962C8B-B14F-4D97-AF65-F5344CB8AC3E}">
        <p14:creationId xmlns:p14="http://schemas.microsoft.com/office/powerpoint/2010/main" val="4197914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Utilisation</a:t>
            </a:r>
            <a:r>
              <a:rPr lang="en-US" dirty="0" smtClean="0"/>
              <a:t> </a:t>
            </a:r>
            <a:r>
              <a:rPr lang="en-US" dirty="0" err="1" smtClean="0"/>
              <a:t>basique</a:t>
            </a:r>
            <a:r>
              <a:rPr lang="en-US" dirty="0" smtClean="0"/>
              <a:t> des logs</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fr-FR" dirty="0" smtClean="0"/>
              <a:t>La dernière ligne dans la console dans le dernier slide affiche un message « LOG »</a:t>
            </a:r>
          </a:p>
          <a:p>
            <a:pPr lvl="1"/>
            <a:r>
              <a:rPr lang="fr-FR" dirty="0" smtClean="0"/>
              <a:t>Ces message peuvent être envoyé par l’application web à la console</a:t>
            </a:r>
          </a:p>
          <a:p>
            <a:pPr lvl="1"/>
            <a:r>
              <a:rPr lang="fr-FR" dirty="0" smtClean="0"/>
              <a:t>Parce qu’ils sont très visibles et pour être efficace, ils doivent être limité à des informations critiques</a:t>
            </a:r>
          </a:p>
          <a:p>
            <a:pPr lvl="1"/>
            <a:endParaRPr lang="fr-FR" dirty="0" smtClean="0"/>
          </a:p>
          <a:p>
            <a:r>
              <a:rPr lang="fr-FR" dirty="0" smtClean="0"/>
              <a:t>Les </a:t>
            </a:r>
            <a:r>
              <a:rPr lang="fr-FR" dirty="0" err="1" smtClean="0"/>
              <a:t>levels</a:t>
            </a:r>
            <a:r>
              <a:rPr lang="fr-FR" dirty="0" smtClean="0"/>
              <a:t> de log suivants sont disponibles :</a:t>
            </a:r>
          </a:p>
          <a:p>
            <a:pPr marL="0" indent="0" algn="ctr">
              <a:buNone/>
            </a:pPr>
            <a:r>
              <a:rPr lang="fr-FR" dirty="0" smtClean="0"/>
              <a:t> </a:t>
            </a:r>
            <a:r>
              <a:rPr lang="fr-FR" b="1" dirty="0" smtClean="0"/>
              <a:t/>
            </a:r>
            <a:br>
              <a:rPr lang="fr-FR" b="1" dirty="0" smtClean="0"/>
            </a:br>
            <a:r>
              <a:rPr lang="fr-FR" i="1" dirty="0" smtClean="0">
                <a:solidFill>
                  <a:schemeClr val="accent3">
                    <a:lumMod val="75000"/>
                  </a:schemeClr>
                </a:solidFill>
              </a:rPr>
              <a:t>log, info, </a:t>
            </a:r>
            <a:r>
              <a:rPr lang="fr-FR" i="1" dirty="0" err="1" smtClean="0">
                <a:solidFill>
                  <a:schemeClr val="accent3">
                    <a:lumMod val="75000"/>
                  </a:schemeClr>
                </a:solidFill>
              </a:rPr>
              <a:t>warn</a:t>
            </a:r>
            <a:r>
              <a:rPr lang="fr-FR" i="1" dirty="0" smtClean="0">
                <a:solidFill>
                  <a:schemeClr val="accent3">
                    <a:lumMod val="75000"/>
                  </a:schemeClr>
                </a:solidFill>
              </a:rPr>
              <a:t>, </a:t>
            </a:r>
            <a:r>
              <a:rPr lang="fr-FR" dirty="0" err="1" smtClean="0">
                <a:solidFill>
                  <a:schemeClr val="accent3">
                    <a:lumMod val="75000"/>
                  </a:schemeClr>
                </a:solidFill>
              </a:rPr>
              <a:t>error</a:t>
            </a:r>
            <a:r>
              <a:rPr lang="fr-FR" dirty="0" smtClean="0">
                <a:solidFill>
                  <a:schemeClr val="accent3">
                    <a:lumMod val="75000"/>
                  </a:schemeClr>
                </a:solidFill>
              </a:rPr>
              <a:t> et </a:t>
            </a:r>
            <a:r>
              <a:rPr lang="fr-FR" dirty="0" err="1" smtClean="0">
                <a:solidFill>
                  <a:schemeClr val="accent3">
                    <a:lumMod val="75000"/>
                  </a:schemeClr>
                </a:solidFill>
              </a:rPr>
              <a:t>debug</a:t>
            </a:r>
            <a:r>
              <a:rPr lang="fr-FR" dirty="0" smtClean="0"/>
              <a:t/>
            </a:r>
            <a:br>
              <a:rPr lang="fr-FR" dirty="0" smtClean="0"/>
            </a:br>
            <a:endParaRPr lang="fr-FR" dirty="0" smtClean="0"/>
          </a:p>
          <a:p>
            <a:r>
              <a:rPr lang="fr-FR" dirty="0" smtClean="0"/>
              <a:t>Chaque niveau de log apparaîtra différemment dans la console</a:t>
            </a:r>
            <a:endParaRPr lang="fr-FR" sz="2000" dirty="0"/>
          </a:p>
        </p:txBody>
      </p:sp>
    </p:spTree>
    <p:extLst>
      <p:ext uri="{BB962C8B-B14F-4D97-AF65-F5344CB8AC3E}">
        <p14:creationId xmlns:p14="http://schemas.microsoft.com/office/powerpoint/2010/main" val="2065931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Utilisation</a:t>
            </a:r>
            <a:r>
              <a:rPr lang="en-US" dirty="0" smtClean="0"/>
              <a:t> </a:t>
            </a:r>
            <a:r>
              <a:rPr lang="en-US" dirty="0" err="1" smtClean="0"/>
              <a:t>basique</a:t>
            </a:r>
            <a:r>
              <a:rPr lang="en-US" dirty="0" smtClean="0"/>
              <a:t> des logs</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b="0" dirty="0" smtClean="0"/>
              <a:t>Signature de la </a:t>
            </a:r>
            <a:r>
              <a:rPr lang="en-US" b="0" dirty="0" err="1" smtClean="0"/>
              <a:t>fonction</a:t>
            </a:r>
            <a:r>
              <a:rPr lang="en-US" b="0" dirty="0" smtClean="0"/>
              <a:t>:</a:t>
            </a:r>
            <a:endParaRPr lang="en-US" b="0" dirty="0"/>
          </a:p>
          <a:p>
            <a:pPr marL="0" indent="0">
              <a:buNone/>
            </a:pPr>
            <a:r>
              <a:rPr lang="en-US" sz="2000" b="0" dirty="0" err="1">
                <a:latin typeface="Consolas" panose="020B0609020204030204" pitchFamily="49" charset="0"/>
                <a:cs typeface="Consolas" panose="020B0609020204030204" pitchFamily="49" charset="0"/>
              </a:rPr>
              <a:t>window.console</a:t>
            </a:r>
            <a:r>
              <a:rPr lang="en-US" sz="2000" b="0" dirty="0">
                <a:latin typeface="Consolas" panose="020B0609020204030204" pitchFamily="49" charset="0"/>
                <a:cs typeface="Consolas" panose="020B0609020204030204" pitchFamily="49" charset="0"/>
              </a:rPr>
              <a:t>[LEVEL](</a:t>
            </a:r>
            <a:r>
              <a:rPr lang="en-US" sz="2000" b="0" dirty="0" err="1">
                <a:latin typeface="Consolas" panose="020B0609020204030204" pitchFamily="49" charset="0"/>
                <a:cs typeface="Consolas" panose="020B0609020204030204" pitchFamily="49" charset="0"/>
              </a:rPr>
              <a:t>messageOrVariable</a:t>
            </a:r>
            <a:r>
              <a:rPr lang="en-US" sz="2000" b="0" dirty="0">
                <a:latin typeface="Consolas" panose="020B0609020204030204" pitchFamily="49" charset="0"/>
                <a:cs typeface="Consolas" panose="020B0609020204030204" pitchFamily="49" charset="0"/>
              </a:rPr>
              <a:t>[, </a:t>
            </a:r>
            <a:r>
              <a:rPr lang="en-US" sz="2000" b="0" dirty="0" err="1">
                <a:latin typeface="Consolas" panose="020B0609020204030204" pitchFamily="49" charset="0"/>
                <a:cs typeface="Consolas" panose="020B0609020204030204" pitchFamily="49" charset="0"/>
              </a:rPr>
              <a:t>messageOrVariable</a:t>
            </a:r>
            <a:r>
              <a:rPr lang="en-US" sz="2000" b="0" dirty="0">
                <a:latin typeface="Consolas" panose="020B0609020204030204" pitchFamily="49" charset="0"/>
                <a:cs typeface="Consolas" panose="020B0609020204030204" pitchFamily="49" charset="0"/>
              </a:rPr>
              <a:t>, </a:t>
            </a:r>
            <a:r>
              <a:rPr lang="en-US" sz="2000" b="0" dirty="0" smtClean="0">
                <a:latin typeface="Consolas" panose="020B0609020204030204" pitchFamily="49" charset="0"/>
                <a:cs typeface="Consolas" panose="020B0609020204030204" pitchFamily="49" charset="0"/>
              </a:rPr>
              <a:t>...]);</a:t>
            </a:r>
          </a:p>
          <a:p>
            <a:pPr marL="0" indent="0">
              <a:buNone/>
            </a:pPr>
            <a:endParaRPr lang="en-US" sz="2000" b="0" dirty="0">
              <a:latin typeface="Consolas" panose="020B0609020204030204" pitchFamily="49" charset="0"/>
              <a:cs typeface="Consolas" panose="020B0609020204030204" pitchFamily="49" charset="0"/>
            </a:endParaRPr>
          </a:p>
          <a:p>
            <a:r>
              <a:rPr lang="en-US" b="0" dirty="0" err="1" smtClean="0"/>
              <a:t>Loguer</a:t>
            </a:r>
            <a:r>
              <a:rPr lang="en-US" b="0" dirty="0" smtClean="0"/>
              <a:t> un message simple:</a:t>
            </a:r>
          </a:p>
          <a:p>
            <a:pPr marL="0" indent="0">
              <a:buNone/>
            </a:pPr>
            <a:r>
              <a:rPr lang="en-US" sz="2000" b="0" dirty="0" smtClean="0">
                <a:latin typeface="Consolas" panose="020B0609020204030204" pitchFamily="49" charset="0"/>
                <a:cs typeface="Consolas" panose="020B0609020204030204" pitchFamily="49" charset="0"/>
              </a:rPr>
              <a:t>window.console.log("This is not-so-secret message!"); </a:t>
            </a:r>
          </a:p>
          <a:p>
            <a:pPr marL="0" indent="0">
              <a:buNone/>
            </a:pPr>
            <a:endParaRPr lang="en-US" sz="2000" b="0" dirty="0" smtClean="0">
              <a:latin typeface="Consolas" panose="020B0609020204030204" pitchFamily="49" charset="0"/>
              <a:cs typeface="Consolas" panose="020B0609020204030204" pitchFamily="49" charset="0"/>
            </a:endParaRPr>
          </a:p>
          <a:p>
            <a:r>
              <a:rPr lang="en-US" b="0" dirty="0" err="1" smtClean="0"/>
              <a:t>Logguer</a:t>
            </a:r>
            <a:r>
              <a:rPr lang="en-US" b="0" dirty="0" smtClean="0"/>
              <a:t> un message “info” et </a:t>
            </a:r>
            <a:r>
              <a:rPr lang="en-US" b="0" dirty="0" err="1" smtClean="0"/>
              <a:t>une</a:t>
            </a:r>
            <a:r>
              <a:rPr lang="en-US" b="0" dirty="0" smtClean="0"/>
              <a:t> </a:t>
            </a:r>
            <a:r>
              <a:rPr lang="en-US" b="0" dirty="0" err="1" smtClean="0"/>
              <a:t>valeur</a:t>
            </a:r>
            <a:r>
              <a:rPr lang="en-US" b="0" dirty="0" smtClean="0"/>
              <a:t>:</a:t>
            </a:r>
            <a:endParaRPr lang="en-US" b="0" dirty="0"/>
          </a:p>
          <a:p>
            <a:pPr marL="0" indent="0">
              <a:buNone/>
            </a:pPr>
            <a:r>
              <a:rPr lang="en-US" sz="2000" b="0" dirty="0">
                <a:latin typeface="Consolas" panose="020B0609020204030204" pitchFamily="49" charset="0"/>
                <a:cs typeface="Consolas" panose="020B0609020204030204" pitchFamily="49" charset="0"/>
              </a:rPr>
              <a:t>window.console.info("Blog article ID: ", article.id);</a:t>
            </a:r>
          </a:p>
        </p:txBody>
      </p:sp>
    </p:spTree>
    <p:extLst>
      <p:ext uri="{BB962C8B-B14F-4D97-AF65-F5344CB8AC3E}">
        <p14:creationId xmlns:p14="http://schemas.microsoft.com/office/powerpoint/2010/main" val="363418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Les standards du web</a:t>
            </a:r>
            <a:endParaRPr lang="fr-FR" dirty="0"/>
          </a:p>
        </p:txBody>
      </p:sp>
    </p:spTree>
    <p:extLst>
      <p:ext uri="{BB962C8B-B14F-4D97-AF65-F5344CB8AC3E}">
        <p14:creationId xmlns:p14="http://schemas.microsoft.com/office/powerpoint/2010/main" val="326105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Loguer</a:t>
            </a:r>
            <a:r>
              <a:rPr lang="en-US" dirty="0" smtClean="0"/>
              <a:t> </a:t>
            </a:r>
            <a:r>
              <a:rPr lang="en-US" dirty="0" err="1" smtClean="0"/>
              <a:t>une</a:t>
            </a:r>
            <a:r>
              <a:rPr lang="en-US" dirty="0" smtClean="0"/>
              <a:t> variable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err="1" smtClean="0"/>
              <a:t>Vous</a:t>
            </a:r>
            <a:r>
              <a:rPr lang="en-US" dirty="0" smtClean="0"/>
              <a:t> </a:t>
            </a:r>
            <a:r>
              <a:rPr lang="en-US" dirty="0" err="1" smtClean="0"/>
              <a:t>pouvez</a:t>
            </a:r>
            <a:r>
              <a:rPr lang="en-US" dirty="0" smtClean="0"/>
              <a:t> </a:t>
            </a:r>
            <a:r>
              <a:rPr lang="en-US" dirty="0" err="1" smtClean="0"/>
              <a:t>loguer</a:t>
            </a:r>
            <a:r>
              <a:rPr lang="en-US" dirty="0" smtClean="0"/>
              <a:t> </a:t>
            </a:r>
            <a:r>
              <a:rPr lang="en-US" dirty="0" err="1" smtClean="0"/>
              <a:t>une</a:t>
            </a:r>
            <a:r>
              <a:rPr lang="en-US" dirty="0" smtClean="0"/>
              <a:t> variable </a:t>
            </a:r>
            <a:endParaRPr lang="en-US" dirty="0"/>
          </a:p>
          <a:p>
            <a:pPr marL="0" indent="0">
              <a:buNone/>
            </a:pPr>
            <a:endParaRPr lang="en-US" sz="2600" dirty="0" smtClean="0">
              <a:solidFill>
                <a:srgbClr val="0000FF"/>
              </a:solidFill>
              <a:highlight>
                <a:srgbClr val="FFFFFF"/>
              </a:highlight>
              <a:latin typeface="Consolas" panose="020B0609020204030204" pitchFamily="49" charset="0"/>
              <a:cs typeface="Consolas" panose="020B0609020204030204" pitchFamily="49" charset="0"/>
            </a:endParaRPr>
          </a:p>
          <a:p>
            <a:pPr marL="399915" lvl="1" indent="0">
              <a:buNone/>
            </a:pPr>
            <a:r>
              <a:rPr lang="en-US" sz="2200" dirty="0" err="1" smtClean="0">
                <a:solidFill>
                  <a:srgbClr val="0000FF"/>
                </a:solidFill>
                <a:highlight>
                  <a:srgbClr val="FFFFFF"/>
                </a:highlight>
                <a:latin typeface="Consolas" panose="020B0609020204030204" pitchFamily="49" charset="0"/>
                <a:cs typeface="Consolas" panose="020B0609020204030204" pitchFamily="49" charset="0"/>
              </a:rPr>
              <a:t>var</a:t>
            </a:r>
            <a:r>
              <a:rPr lang="en-US" sz="22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000000"/>
                </a:solidFill>
                <a:highlight>
                  <a:srgbClr val="FFFFFF"/>
                </a:highlight>
                <a:latin typeface="Consolas" panose="020B0609020204030204" pitchFamily="49" charset="0"/>
                <a:cs typeface="Consolas" panose="020B0609020204030204" pitchFamily="49" charset="0"/>
              </a:rPr>
              <a:t>data = { </a:t>
            </a:r>
            <a:r>
              <a:rPr lang="en-US" sz="2200" dirty="0">
                <a:solidFill>
                  <a:srgbClr val="A31515"/>
                </a:solidFill>
                <a:highlight>
                  <a:srgbClr val="FFFFFF"/>
                </a:highlight>
                <a:latin typeface="Consolas" panose="020B0609020204030204" pitchFamily="49" charset="0"/>
                <a:cs typeface="Consolas" panose="020B0609020204030204" pitchFamily="49" charset="0"/>
              </a:rPr>
              <a:t>"foo"</a:t>
            </a:r>
            <a:r>
              <a:rPr lang="en-US" sz="2200" dirty="0">
                <a:solidFill>
                  <a:srgbClr val="000000"/>
                </a:solidFill>
                <a:highlight>
                  <a:srgbClr val="FFFFFF"/>
                </a:highlight>
                <a:latin typeface="Consolas" panose="020B0609020204030204" pitchFamily="49" charset="0"/>
                <a:cs typeface="Consolas" panose="020B0609020204030204" pitchFamily="49" charset="0"/>
              </a:rPr>
              <a:t>: </a:t>
            </a:r>
            <a:r>
              <a:rPr lang="en-US" sz="2200" dirty="0">
                <a:solidFill>
                  <a:srgbClr val="A31515"/>
                </a:solidFill>
                <a:highlight>
                  <a:srgbClr val="FFFFFF"/>
                </a:highlight>
                <a:latin typeface="Consolas" panose="020B0609020204030204" pitchFamily="49" charset="0"/>
                <a:cs typeface="Consolas" panose="020B0609020204030204" pitchFamily="49" charset="0"/>
              </a:rPr>
              <a:t>"bar"</a:t>
            </a:r>
            <a:r>
              <a:rPr lang="en-US" sz="2200" dirty="0">
                <a:solidFill>
                  <a:srgbClr val="000000"/>
                </a:solidFill>
                <a:highlight>
                  <a:srgbClr val="FFFFFF"/>
                </a:highlight>
                <a:latin typeface="Consolas" panose="020B0609020204030204" pitchFamily="49" charset="0"/>
                <a:cs typeface="Consolas" panose="020B0609020204030204" pitchFamily="49" charset="0"/>
              </a:rPr>
              <a:t> };</a:t>
            </a:r>
          </a:p>
          <a:p>
            <a:pPr marL="399915" lvl="1" indent="0">
              <a:buNone/>
            </a:pPr>
            <a:r>
              <a:rPr lang="en-US" sz="2200" dirty="0">
                <a:solidFill>
                  <a:srgbClr val="000000"/>
                </a:solidFill>
                <a:highlight>
                  <a:srgbClr val="FFFFFF"/>
                </a:highlight>
                <a:latin typeface="Consolas" panose="020B0609020204030204" pitchFamily="49" charset="0"/>
                <a:cs typeface="Consolas" panose="020B0609020204030204" pitchFamily="49" charset="0"/>
              </a:rPr>
              <a:t>console.log(</a:t>
            </a:r>
            <a:r>
              <a:rPr lang="en-US" sz="2200" dirty="0">
                <a:solidFill>
                  <a:srgbClr val="A31515"/>
                </a:solidFill>
                <a:highlight>
                  <a:srgbClr val="FFFFFF"/>
                </a:highlight>
                <a:latin typeface="Consolas" panose="020B0609020204030204" pitchFamily="49" charset="0"/>
                <a:cs typeface="Consolas" panose="020B0609020204030204" pitchFamily="49" charset="0"/>
              </a:rPr>
              <a:t>"Here's the data: "</a:t>
            </a:r>
            <a:r>
              <a:rPr lang="en-US" sz="2200" dirty="0">
                <a:solidFill>
                  <a:srgbClr val="000000"/>
                </a:solidFill>
                <a:highlight>
                  <a:srgbClr val="FFFFFF"/>
                </a:highlight>
                <a:latin typeface="Consolas" panose="020B0609020204030204" pitchFamily="49" charset="0"/>
                <a:cs typeface="Consolas" panose="020B0609020204030204" pitchFamily="49" charset="0"/>
              </a:rPr>
              <a:t>, data);</a:t>
            </a:r>
            <a:endParaRPr lang="en-US" sz="2200" dirty="0" smtClean="0">
              <a:latin typeface="Consolas" panose="020B0609020204030204" pitchFamily="49" charset="0"/>
              <a:cs typeface="Consolas" panose="020B0609020204030204" pitchFamily="49" charset="0"/>
            </a:endParaRPr>
          </a:p>
          <a:p>
            <a:endParaRPr lang="en-US" dirty="0"/>
          </a:p>
          <a:p>
            <a:r>
              <a:rPr lang="en-US" dirty="0" smtClean="0"/>
              <a:t>Output:</a:t>
            </a:r>
          </a:p>
          <a:p>
            <a:pPr marL="0" indent="0">
              <a:buNone/>
            </a:pP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LOG</a:t>
            </a:r>
            <a:r>
              <a:rPr lang="en-US" sz="2000" dirty="0">
                <a:latin typeface="Consolas" panose="020B0609020204030204" pitchFamily="49" charset="0"/>
                <a:cs typeface="Consolas" panose="020B0609020204030204" pitchFamily="49" charset="0"/>
              </a:rPr>
              <a:t>: Here's the data: [object Object]</a:t>
            </a:r>
          </a:p>
        </p:txBody>
      </p:sp>
    </p:spTree>
    <p:extLst>
      <p:ext uri="{BB962C8B-B14F-4D97-AF65-F5344CB8AC3E}">
        <p14:creationId xmlns:p14="http://schemas.microsoft.com/office/powerpoint/2010/main" val="2948483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Loguer</a:t>
            </a:r>
            <a:r>
              <a:rPr lang="en-US" dirty="0"/>
              <a:t> </a:t>
            </a:r>
            <a:r>
              <a:rPr lang="en-US" dirty="0" err="1"/>
              <a:t>une</a:t>
            </a:r>
            <a:r>
              <a:rPr lang="en-US" dirty="0"/>
              <a:t> variable</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smtClean="0"/>
              <a:t>Avant IE11 </a:t>
            </a:r>
            <a:r>
              <a:rPr lang="en-US" dirty="0" err="1" smtClean="0"/>
              <a:t>il</a:t>
            </a:r>
            <a:r>
              <a:rPr lang="en-US" dirty="0" smtClean="0"/>
              <a:t> </a:t>
            </a:r>
            <a:r>
              <a:rPr lang="en-US" dirty="0" err="1" smtClean="0"/>
              <a:t>fallait</a:t>
            </a:r>
            <a:r>
              <a:rPr lang="en-US" dirty="0" smtClean="0"/>
              <a:t> </a:t>
            </a:r>
            <a:r>
              <a:rPr lang="en-US" dirty="0" err="1" smtClean="0"/>
              <a:t>loguer</a:t>
            </a:r>
            <a:r>
              <a:rPr lang="en-US" dirty="0" smtClean="0"/>
              <a:t> </a:t>
            </a:r>
            <a:r>
              <a:rPr lang="en-US" dirty="0" err="1" smtClean="0"/>
              <a:t>chaque</a:t>
            </a:r>
            <a:r>
              <a:rPr lang="en-US" dirty="0" smtClean="0"/>
              <a:t> variable </a:t>
            </a:r>
            <a:r>
              <a:rPr lang="en-US" dirty="0" err="1" smtClean="0"/>
              <a:t>séparément</a:t>
            </a:r>
            <a:endParaRPr lang="en-US" dirty="0"/>
          </a:p>
          <a:p>
            <a:endParaRPr lang="en-US" dirty="0">
              <a:latin typeface="Segoe UI" charset="0"/>
              <a:cs typeface="Segoe UI" charset="0"/>
            </a:endParaRPr>
          </a:p>
          <a:p>
            <a:pPr marL="399915" lvl="1" indent="0">
              <a:buNone/>
            </a:pPr>
            <a:r>
              <a:rPr lang="en-US" sz="1800" dirty="0" err="1" smtClean="0">
                <a:solidFill>
                  <a:srgbClr val="0000FF"/>
                </a:solidFill>
                <a:highlight>
                  <a:srgbClr val="FFFFFF"/>
                </a:highlight>
                <a:latin typeface="Consolas" panose="020B0609020204030204" pitchFamily="49" charset="0"/>
                <a:cs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000000"/>
                </a:solidFill>
                <a:highlight>
                  <a:srgbClr val="FFFFFF"/>
                </a:highlight>
                <a:latin typeface="Consolas" panose="020B0609020204030204" pitchFamily="49" charset="0"/>
                <a:cs typeface="Consolas" panose="020B0609020204030204" pitchFamily="49" charset="0"/>
              </a:rPr>
              <a:t>data = { </a:t>
            </a:r>
            <a:r>
              <a:rPr lang="en-US" sz="1800" dirty="0">
                <a:solidFill>
                  <a:srgbClr val="A31515"/>
                </a:solidFill>
                <a:highlight>
                  <a:srgbClr val="FFFFFF"/>
                </a:highlight>
                <a:latin typeface="Consolas" panose="020B0609020204030204" pitchFamily="49" charset="0"/>
                <a:cs typeface="Consolas" panose="020B0609020204030204" pitchFamily="49" charset="0"/>
              </a:rPr>
              <a:t>"foo"</a:t>
            </a:r>
            <a:r>
              <a:rPr lang="en-US" sz="1800" dirty="0">
                <a:solidFill>
                  <a:srgbClr val="000000"/>
                </a:solidFill>
                <a:highlight>
                  <a:srgbClr val="FFFFFF"/>
                </a:highlight>
                <a:latin typeface="Consolas" panose="020B0609020204030204" pitchFamily="49" charset="0"/>
                <a:cs typeface="Consolas" panose="020B0609020204030204" pitchFamily="49" charset="0"/>
              </a:rPr>
              <a:t>: </a:t>
            </a:r>
            <a:r>
              <a:rPr lang="en-US" sz="1800" dirty="0">
                <a:solidFill>
                  <a:srgbClr val="A31515"/>
                </a:solidFill>
                <a:highlight>
                  <a:srgbClr val="FFFFFF"/>
                </a:highlight>
                <a:latin typeface="Consolas" panose="020B0609020204030204" pitchFamily="49" charset="0"/>
                <a:cs typeface="Consolas" panose="020B0609020204030204" pitchFamily="49" charset="0"/>
              </a:rPr>
              <a:t>"bar"</a:t>
            </a:r>
            <a:r>
              <a:rPr lang="en-US" sz="1800" dirty="0">
                <a:solidFill>
                  <a:srgbClr val="000000"/>
                </a:solidFill>
                <a:highlight>
                  <a:srgbClr val="FFFFFF"/>
                </a:highlight>
                <a:latin typeface="Consolas" panose="020B0609020204030204" pitchFamily="49" charset="0"/>
                <a:cs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cs typeface="Consolas" panose="020B0609020204030204" pitchFamily="49" charset="0"/>
              </a:rPr>
              <a:t>console.log(</a:t>
            </a:r>
            <a:r>
              <a:rPr lang="en-US" sz="1800" dirty="0">
                <a:solidFill>
                  <a:srgbClr val="A31515"/>
                </a:solidFill>
                <a:highlight>
                  <a:srgbClr val="FFFFFF"/>
                </a:highlight>
                <a:latin typeface="Consolas" panose="020B0609020204030204" pitchFamily="49" charset="0"/>
                <a:cs typeface="Consolas" panose="020B0609020204030204" pitchFamily="49" charset="0"/>
              </a:rPr>
              <a:t>"Here's the data: "</a:t>
            </a:r>
            <a:r>
              <a:rPr lang="en-US" sz="1800" dirty="0">
                <a:solidFill>
                  <a:srgbClr val="000000"/>
                </a:solidFill>
                <a:highlight>
                  <a:srgbClr val="FFFFFF"/>
                </a:highlight>
                <a:latin typeface="Consolas" panose="020B0609020204030204" pitchFamily="49" charset="0"/>
                <a:cs typeface="Consolas" panose="020B0609020204030204" pitchFamily="49" charset="0"/>
              </a:rPr>
              <a:t>, data[</a:t>
            </a:r>
            <a:r>
              <a:rPr lang="en-US" sz="1800" dirty="0">
                <a:solidFill>
                  <a:srgbClr val="A31515"/>
                </a:solidFill>
                <a:highlight>
                  <a:srgbClr val="FFFFFF"/>
                </a:highlight>
                <a:latin typeface="Consolas" panose="020B0609020204030204" pitchFamily="49" charset="0"/>
                <a:cs typeface="Consolas" panose="020B0609020204030204" pitchFamily="49" charset="0"/>
              </a:rPr>
              <a:t>"foo"</a:t>
            </a:r>
            <a:r>
              <a:rPr lang="en-US" sz="1800" dirty="0">
                <a:solidFill>
                  <a:srgbClr val="000000"/>
                </a:solidFill>
                <a:highlight>
                  <a:srgbClr val="FFFFFF"/>
                </a:highlight>
                <a:latin typeface="Consolas" panose="020B0609020204030204" pitchFamily="49" charset="0"/>
                <a:cs typeface="Consolas" panose="020B0609020204030204" pitchFamily="49" charset="0"/>
              </a:rPr>
              <a:t>]);</a:t>
            </a:r>
            <a:endParaRPr lang="en-US" sz="1800" dirty="0" smtClean="0">
              <a:latin typeface="Consolas" panose="020B0609020204030204" pitchFamily="49" charset="0"/>
              <a:cs typeface="Consolas" panose="020B0609020204030204" pitchFamily="49" charset="0"/>
            </a:endParaRPr>
          </a:p>
          <a:p>
            <a:endParaRPr lang="en-US" dirty="0">
              <a:latin typeface="Segoe UI"/>
              <a:cs typeface="Segoe UI"/>
            </a:endParaRPr>
          </a:p>
          <a:p>
            <a:r>
              <a:rPr lang="en-US" dirty="0"/>
              <a:t>Output:</a:t>
            </a:r>
          </a:p>
          <a:p>
            <a:pPr marL="399915" lvl="1" indent="0">
              <a:buNone/>
            </a:pPr>
            <a:r>
              <a:rPr lang="en-US" sz="2000" dirty="0">
                <a:latin typeface="Consolas" panose="020B0609020204030204" pitchFamily="49" charset="0"/>
                <a:cs typeface="Consolas" panose="020B0609020204030204" pitchFamily="49" charset="0"/>
              </a:rPr>
              <a:t>LOG: Here's the data: bar</a:t>
            </a:r>
          </a:p>
        </p:txBody>
      </p:sp>
    </p:spTree>
    <p:extLst>
      <p:ext uri="{BB962C8B-B14F-4D97-AF65-F5344CB8AC3E}">
        <p14:creationId xmlns:p14="http://schemas.microsoft.com/office/powerpoint/2010/main" val="2256979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Inspecter</a:t>
            </a:r>
            <a:r>
              <a:rPr lang="en-US" dirty="0" smtClean="0">
                <a:cs typeface="Segoe UI"/>
              </a:rPr>
              <a:t> des </a:t>
            </a:r>
            <a:r>
              <a:rPr lang="en-US" dirty="0" err="1" smtClean="0">
                <a:cs typeface="Segoe UI"/>
              </a:rPr>
              <a:t>objets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smtClean="0"/>
              <a:t>On </a:t>
            </a:r>
            <a:r>
              <a:rPr lang="en-US" dirty="0" err="1" smtClean="0"/>
              <a:t>peut</a:t>
            </a:r>
            <a:r>
              <a:rPr lang="en-US" dirty="0" smtClean="0"/>
              <a:t> </a:t>
            </a:r>
            <a:r>
              <a:rPr lang="en-US" dirty="0" err="1" smtClean="0"/>
              <a:t>désormais</a:t>
            </a:r>
            <a:r>
              <a:rPr lang="en-US" dirty="0" smtClean="0"/>
              <a:t> </a:t>
            </a:r>
            <a:r>
              <a:rPr lang="en-US" dirty="0" err="1" smtClean="0"/>
              <a:t>inspecter</a:t>
            </a:r>
            <a:r>
              <a:rPr lang="en-US" dirty="0" smtClean="0"/>
              <a:t> des </a:t>
            </a:r>
            <a:r>
              <a:rPr lang="en-US" dirty="0" err="1" smtClean="0"/>
              <a:t>objets</a:t>
            </a:r>
            <a:endParaRPr lang="en-US" dirty="0" smtClean="0"/>
          </a:p>
          <a:p>
            <a:endParaRPr lang="en-US" dirty="0">
              <a:latin typeface="Segoe UI" charset="0"/>
              <a:cs typeface="Segoe UI" charset="0"/>
            </a:endParaRPr>
          </a:p>
          <a:p>
            <a:pPr marL="399915" lvl="1" indent="0">
              <a:buNone/>
            </a:pP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data = { </a:t>
            </a:r>
            <a:r>
              <a:rPr lang="en-US" sz="2400" dirty="0">
                <a:solidFill>
                  <a:srgbClr val="A31515"/>
                </a:solidFill>
                <a:highlight>
                  <a:srgbClr val="FFFFFF"/>
                </a:highlight>
                <a:latin typeface="Consolas" panose="020B0609020204030204" pitchFamily="49" charset="0"/>
              </a:rPr>
              <a:t>"foo"</a:t>
            </a:r>
            <a:r>
              <a:rPr lang="en-US" sz="2400" dirty="0">
                <a:solidFill>
                  <a:srgbClr val="000000"/>
                </a:solidFill>
                <a:highlight>
                  <a:srgbClr val="FFFFFF"/>
                </a:highlight>
                <a:latin typeface="Consolas" panose="020B0609020204030204" pitchFamily="49" charset="0"/>
              </a:rPr>
              <a:t>: </a:t>
            </a:r>
            <a:r>
              <a:rPr lang="en-US" sz="2400" dirty="0">
                <a:solidFill>
                  <a:srgbClr val="A31515"/>
                </a:solidFill>
                <a:highlight>
                  <a:srgbClr val="FFFFFF"/>
                </a:highlight>
                <a:latin typeface="Consolas" panose="020B0609020204030204" pitchFamily="49" charset="0"/>
              </a:rPr>
              <a:t>"bar"</a:t>
            </a:r>
            <a:r>
              <a:rPr lang="en-US" sz="2400" dirty="0">
                <a:solidFill>
                  <a:srgbClr val="000000"/>
                </a:solidFill>
                <a:highlight>
                  <a:srgbClr val="FFFFFF"/>
                </a:highlight>
                <a:latin typeface="Consolas" panose="020B0609020204030204" pitchFamily="49" charset="0"/>
              </a:rPr>
              <a:t> };</a:t>
            </a:r>
          </a:p>
          <a:p>
            <a:pPr marL="399915" lvl="1" indent="0">
              <a:buNone/>
            </a:pPr>
            <a:r>
              <a:rPr lang="en-US" sz="2400" dirty="0">
                <a:solidFill>
                  <a:srgbClr val="000000"/>
                </a:solidFill>
                <a:highlight>
                  <a:srgbClr val="FFFFFF"/>
                </a:highlight>
                <a:latin typeface="Consolas" panose="020B0609020204030204" pitchFamily="49" charset="0"/>
              </a:rPr>
              <a:t>console.log</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"Here's the data: "</a:t>
            </a:r>
            <a:r>
              <a:rPr lang="en-US" sz="2000" dirty="0">
                <a:solidFill>
                  <a:srgbClr val="000000"/>
                </a:solidFill>
                <a:highlight>
                  <a:srgbClr val="FFFFFF"/>
                </a:highlight>
                <a:latin typeface="Consolas" panose="020B0609020204030204" pitchFamily="49" charset="0"/>
              </a:rPr>
              <a:t>, data</a:t>
            </a:r>
            <a:r>
              <a:rPr lang="en-US" sz="2000" dirty="0" smtClean="0">
                <a:solidFill>
                  <a:srgbClr val="000000"/>
                </a:solidFill>
                <a:highlight>
                  <a:srgbClr val="FFFFFF"/>
                </a:highlight>
                <a:latin typeface="Consolas" panose="020B0609020204030204" pitchFamily="49" charset="0"/>
              </a:rPr>
              <a:t>);</a:t>
            </a:r>
          </a:p>
          <a:p>
            <a:endParaRPr lang="en-US" dirty="0" smtClean="0">
              <a:latin typeface="Segoe UI"/>
              <a:cs typeface="Segoe UI"/>
            </a:endParaRPr>
          </a:p>
          <a:p>
            <a:r>
              <a:rPr lang="en-US" dirty="0" smtClean="0"/>
              <a:t>Output </a:t>
            </a:r>
            <a:r>
              <a:rPr lang="en-US" dirty="0"/>
              <a:t>(</a:t>
            </a:r>
            <a:r>
              <a:rPr lang="en-US" dirty="0" smtClean="0"/>
              <a:t>IE11/Edge):</a:t>
            </a:r>
            <a:endParaRPr lang="en-US" dirty="0"/>
          </a:p>
          <a:p>
            <a:pPr marL="0" indent="0">
              <a:buNone/>
            </a:pPr>
            <a:r>
              <a:rPr lang="en-US" dirty="0" smtClean="0">
                <a:solidFill>
                  <a:srgbClr val="3F3F3F"/>
                </a:solidFill>
                <a:latin typeface="Segoe UI" charset="0"/>
                <a:cs typeface="Segoe UI" charset="0"/>
              </a:rPr>
              <a:t>	▶</a:t>
            </a:r>
            <a:r>
              <a:rPr lang="en-US" dirty="0" smtClean="0">
                <a:latin typeface="Segoe UI"/>
                <a:cs typeface="Segoe UI"/>
              </a:rPr>
              <a:t> </a:t>
            </a:r>
            <a:r>
              <a:rPr lang="en-US" sz="2400" dirty="0" smtClean="0">
                <a:latin typeface="Segoe UI"/>
                <a:cs typeface="Segoe UI"/>
              </a:rPr>
              <a:t>Here's </a:t>
            </a:r>
            <a:r>
              <a:rPr lang="en-US" sz="2400" dirty="0">
                <a:latin typeface="Segoe UI"/>
                <a:cs typeface="Segoe UI"/>
              </a:rPr>
              <a:t>the data: [object Object]</a:t>
            </a:r>
          </a:p>
        </p:txBody>
      </p:sp>
    </p:spTree>
    <p:extLst>
      <p:ext uri="{BB962C8B-B14F-4D97-AF65-F5344CB8AC3E}">
        <p14:creationId xmlns:p14="http://schemas.microsoft.com/office/powerpoint/2010/main" val="3040585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Inspecter</a:t>
            </a:r>
            <a:r>
              <a:rPr lang="en-US" dirty="0" smtClean="0">
                <a:cs typeface="Segoe UI"/>
              </a:rPr>
              <a:t> des </a:t>
            </a:r>
            <a:r>
              <a:rPr lang="en-US" dirty="0" err="1" smtClean="0">
                <a:cs typeface="Segoe UI"/>
              </a:rPr>
              <a:t>objets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Dans</a:t>
            </a:r>
            <a:r>
              <a:rPr lang="en-US" dirty="0" smtClean="0"/>
              <a:t> IE11 on </a:t>
            </a:r>
            <a:r>
              <a:rPr lang="en-US" dirty="0" err="1" smtClean="0"/>
              <a:t>peut</a:t>
            </a:r>
            <a:r>
              <a:rPr lang="en-US" dirty="0" smtClean="0"/>
              <a:t> </a:t>
            </a:r>
            <a:r>
              <a:rPr lang="en-US" dirty="0" err="1" smtClean="0"/>
              <a:t>cliquer</a:t>
            </a:r>
            <a:r>
              <a:rPr lang="en-US" dirty="0" smtClean="0"/>
              <a:t> sur </a:t>
            </a:r>
            <a:r>
              <a:rPr lang="en-US" dirty="0" err="1" smtClean="0"/>
              <a:t>une</a:t>
            </a:r>
            <a:r>
              <a:rPr lang="en-US" dirty="0" smtClean="0"/>
              <a:t> fleche et </a:t>
            </a:r>
            <a:r>
              <a:rPr lang="en-US" dirty="0" err="1" smtClean="0"/>
              <a:t>étendre</a:t>
            </a:r>
            <a:r>
              <a:rPr lang="en-US" dirty="0" smtClean="0"/>
              <a:t> la sortie et </a:t>
            </a:r>
            <a:r>
              <a:rPr lang="en-US" dirty="0" err="1" smtClean="0"/>
              <a:t>voir</a:t>
            </a:r>
            <a:r>
              <a:rPr lang="en-US" dirty="0" smtClean="0"/>
              <a:t> les </a:t>
            </a:r>
            <a:r>
              <a:rPr lang="en-US" dirty="0" err="1" smtClean="0"/>
              <a:t>propriétés</a:t>
            </a:r>
            <a:r>
              <a:rPr lang="en-US" dirty="0" smtClean="0"/>
              <a:t> de </a:t>
            </a:r>
            <a:r>
              <a:rPr lang="en-US" dirty="0" err="1" smtClean="0"/>
              <a:t>l’objet</a:t>
            </a:r>
            <a:r>
              <a:rPr lang="en-US" dirty="0" smtClean="0"/>
              <a:t>:</a:t>
            </a:r>
            <a:endParaRPr lang="en-US" dirty="0"/>
          </a:p>
          <a:p>
            <a:pPr marL="0" indent="0">
              <a:buNone/>
            </a:pPr>
            <a:r>
              <a:rPr lang="en-US" sz="2000" dirty="0" smtClean="0">
                <a:latin typeface="Consolas" panose="020B0609020204030204" pitchFamily="49" charset="0"/>
                <a:cs typeface="Consolas" panose="020B0609020204030204" pitchFamily="49" charset="0"/>
              </a:rPr>
              <a:t>	console.log</a:t>
            </a:r>
            <a:r>
              <a:rPr lang="en-US" sz="2000" dirty="0">
                <a:latin typeface="Consolas" panose="020B0609020204030204" pitchFamily="49" charset="0"/>
                <a:cs typeface="Consolas" panose="020B0609020204030204" pitchFamily="49" charset="0"/>
              </a:rPr>
              <a:t>("Here's the data: ", data);</a:t>
            </a:r>
          </a:p>
          <a:p>
            <a:pPr marL="0" indent="0">
              <a:buNone/>
            </a:pPr>
            <a:endParaRPr lang="en-US" dirty="0"/>
          </a:p>
        </p:txBody>
      </p:sp>
      <p:pic>
        <p:nvPicPr>
          <p:cNvPr id="3" name="Picture 2" descr="Screenshot 2014-09-25 16.32.38.png"/>
          <p:cNvPicPr>
            <a:picLocks noChangeAspect="1"/>
          </p:cNvPicPr>
          <p:nvPr/>
        </p:nvPicPr>
        <p:blipFill>
          <a:blip r:embed="rId3"/>
          <a:stretch>
            <a:fillRect/>
          </a:stretch>
        </p:blipFill>
        <p:spPr>
          <a:xfrm>
            <a:off x="2359968" y="3504039"/>
            <a:ext cx="7088832" cy="2497429"/>
          </a:xfrm>
          <a:prstGeom prst="rect">
            <a:avLst/>
          </a:prstGeom>
        </p:spPr>
      </p:pic>
    </p:spTree>
    <p:extLst>
      <p:ext uri="{BB962C8B-B14F-4D97-AF65-F5344CB8AC3E}">
        <p14:creationId xmlns:p14="http://schemas.microsoft.com/office/powerpoint/2010/main" val="2074249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Débuguer</a:t>
            </a:r>
            <a:r>
              <a:rPr lang="en-US" sz="2400" b="0" dirty="0" smtClean="0">
                <a:solidFill>
                  <a:srgbClr val="454545"/>
                </a:solidFill>
                <a:cs typeface="Segoe UI"/>
              </a:rPr>
              <a:t> avec la console</a:t>
            </a:r>
            <a:endParaRPr lang="en-US" dirty="0">
              <a:solidFill>
                <a:srgbClr val="454545"/>
              </a:solidFill>
              <a:latin typeface="Segoe UI"/>
              <a:cs typeface="Segoe UI"/>
            </a:endParaRPr>
          </a:p>
        </p:txBody>
      </p:sp>
    </p:spTree>
    <p:extLst>
      <p:ext uri="{BB962C8B-B14F-4D97-AF65-F5344CB8AC3E}">
        <p14:creationId xmlns:p14="http://schemas.microsoft.com/office/powerpoint/2010/main" val="340937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Exécuter</a:t>
            </a:r>
            <a:r>
              <a:rPr lang="en-US" dirty="0" smtClean="0">
                <a:cs typeface="Segoe UI"/>
              </a:rPr>
              <a:t> du code </a:t>
            </a:r>
            <a:r>
              <a:rPr lang="en-US" dirty="0" err="1" smtClean="0">
                <a:cs typeface="Segoe UI"/>
              </a:rPr>
              <a:t>dans</a:t>
            </a:r>
            <a:r>
              <a:rPr lang="en-US" dirty="0" smtClean="0">
                <a:cs typeface="Segoe UI"/>
              </a:rPr>
              <a:t> la console</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smtClean="0"/>
              <a:t>En plus du log de base, </a:t>
            </a:r>
            <a:r>
              <a:rPr lang="en-US" dirty="0" err="1" smtClean="0"/>
              <a:t>n’importe</a:t>
            </a:r>
            <a:r>
              <a:rPr lang="en-US" dirty="0" smtClean="0"/>
              <a:t> </a:t>
            </a:r>
            <a:r>
              <a:rPr lang="en-US" dirty="0" err="1" smtClean="0"/>
              <a:t>quel</a:t>
            </a:r>
            <a:r>
              <a:rPr lang="en-US" dirty="0" smtClean="0"/>
              <a:t> code JavaScript qui </a:t>
            </a:r>
            <a:r>
              <a:rPr lang="en-US" dirty="0" err="1" smtClean="0"/>
              <a:t>pourrait</a:t>
            </a:r>
            <a:r>
              <a:rPr lang="en-US" dirty="0" smtClean="0"/>
              <a:t> </a:t>
            </a:r>
            <a:r>
              <a:rPr lang="en-US" dirty="0" err="1" smtClean="0"/>
              <a:t>être</a:t>
            </a:r>
            <a:r>
              <a:rPr lang="en-US" dirty="0" smtClean="0"/>
              <a:t> executer </a:t>
            </a:r>
            <a:r>
              <a:rPr lang="en-US" dirty="0" err="1" smtClean="0"/>
              <a:t>dans</a:t>
            </a:r>
            <a:r>
              <a:rPr lang="en-US" dirty="0" smtClean="0"/>
              <a:t> </a:t>
            </a:r>
            <a:r>
              <a:rPr lang="en-US" dirty="0" err="1" smtClean="0"/>
              <a:t>l’application</a:t>
            </a:r>
            <a:r>
              <a:rPr lang="en-US" dirty="0" smtClean="0"/>
              <a:t> </a:t>
            </a:r>
            <a:r>
              <a:rPr lang="en-US" dirty="0" err="1" smtClean="0"/>
              <a:t>est</a:t>
            </a:r>
            <a:r>
              <a:rPr lang="en-US" dirty="0" smtClean="0"/>
              <a:t> </a:t>
            </a:r>
            <a:r>
              <a:rPr lang="en-US" dirty="0" err="1" smtClean="0"/>
              <a:t>disponible</a:t>
            </a:r>
            <a:endParaRPr lang="en-US" dirty="0" smtClean="0"/>
          </a:p>
          <a:p>
            <a:r>
              <a:rPr lang="en-US" dirty="0" smtClean="0"/>
              <a:t>La </a:t>
            </a:r>
            <a:r>
              <a:rPr lang="en-US" dirty="0" err="1" smtClean="0"/>
              <a:t>valeur</a:t>
            </a:r>
            <a:r>
              <a:rPr lang="en-US" dirty="0" smtClean="0"/>
              <a:t> de retour de la </a:t>
            </a:r>
            <a:r>
              <a:rPr lang="en-US" dirty="0" err="1" smtClean="0"/>
              <a:t>méthode</a:t>
            </a:r>
            <a:r>
              <a:rPr lang="en-US" dirty="0" smtClean="0"/>
              <a:t> sera </a:t>
            </a:r>
            <a:r>
              <a:rPr lang="en-US" dirty="0" err="1" smtClean="0"/>
              <a:t>affichée</a:t>
            </a:r>
            <a:r>
              <a:rPr lang="en-US" dirty="0" smtClean="0"/>
              <a:t> en </a:t>
            </a:r>
            <a:r>
              <a:rPr lang="en-US" dirty="0" err="1" smtClean="0"/>
              <a:t>dessous</a:t>
            </a:r>
            <a:r>
              <a:rPr lang="en-US" dirty="0" smtClean="0"/>
              <a:t> de la </a:t>
            </a:r>
            <a:r>
              <a:rPr lang="en-US" dirty="0" err="1" smtClean="0"/>
              <a:t>commande</a:t>
            </a:r>
            <a:endParaRPr lang="en-US" dirty="0" smtClean="0"/>
          </a:p>
          <a:p>
            <a:r>
              <a:rPr lang="en-US" dirty="0" err="1" smtClean="0"/>
              <a:t>Saisissez</a:t>
            </a:r>
            <a:r>
              <a:rPr lang="en-US" dirty="0" smtClean="0"/>
              <a:t> </a:t>
            </a:r>
            <a:r>
              <a:rPr lang="en-US" dirty="0" err="1" smtClean="0"/>
              <a:t>simplement</a:t>
            </a:r>
            <a:r>
              <a:rPr lang="en-US" dirty="0" smtClean="0"/>
              <a:t> </a:t>
            </a:r>
            <a:r>
              <a:rPr lang="en-US" dirty="0" err="1" smtClean="0"/>
              <a:t>quelques</a:t>
            </a:r>
            <a:r>
              <a:rPr lang="en-US" dirty="0" smtClean="0"/>
              <a:t> chose </a:t>
            </a:r>
            <a:r>
              <a:rPr lang="en-US" dirty="0" err="1" smtClean="0"/>
              <a:t>comme</a:t>
            </a:r>
            <a:r>
              <a:rPr lang="en-US" dirty="0" smtClean="0"/>
              <a:t> </a:t>
            </a:r>
            <a:r>
              <a:rPr lang="en-US" dirty="0" err="1" smtClean="0"/>
              <a:t>cela</a:t>
            </a:r>
            <a:r>
              <a:rPr lang="en-US" dirty="0" smtClean="0"/>
              <a:t> </a:t>
            </a:r>
            <a:r>
              <a:rPr lang="en-US" dirty="0" err="1" smtClean="0"/>
              <a:t>dans</a:t>
            </a:r>
            <a:r>
              <a:rPr lang="en-US" dirty="0" smtClean="0"/>
              <a:t> la zone de </a:t>
            </a:r>
            <a:r>
              <a:rPr lang="en-US" dirty="0" err="1" smtClean="0"/>
              <a:t>saisie</a:t>
            </a:r>
            <a:r>
              <a:rPr lang="en-US" dirty="0" smtClean="0"/>
              <a:t>:</a:t>
            </a:r>
            <a:endParaRPr lang="en-US" dirty="0"/>
          </a:p>
          <a:p>
            <a:pPr marL="0" indent="0">
              <a:buNone/>
            </a:pPr>
            <a:r>
              <a:rPr lang="en-US" sz="2600" dirty="0" smtClean="0">
                <a:solidFill>
                  <a:srgbClr val="000000"/>
                </a:solidFill>
                <a:highlight>
                  <a:srgbClr val="FFFFFF"/>
                </a:highlight>
                <a:latin typeface="Consolas" panose="020B0609020204030204" pitchFamily="49" charset="0"/>
                <a:cs typeface="Consolas" panose="020B0609020204030204" pitchFamily="49" charset="0"/>
              </a:rPr>
              <a:t>	</a:t>
            </a:r>
            <a:r>
              <a:rPr lang="en-US" sz="2600" dirty="0" err="1" smtClean="0">
                <a:solidFill>
                  <a:srgbClr val="000000"/>
                </a:solidFill>
                <a:highlight>
                  <a:srgbClr val="FFFFFF"/>
                </a:highlight>
                <a:latin typeface="Consolas" panose="020B0609020204030204" pitchFamily="49" charset="0"/>
                <a:cs typeface="Consolas" panose="020B0609020204030204" pitchFamily="49" charset="0"/>
              </a:rPr>
              <a:t>callSomeMethod</a:t>
            </a:r>
            <a:r>
              <a:rPr lang="en-US" sz="2600" dirty="0">
                <a:solidFill>
                  <a:srgbClr val="000000"/>
                </a:solidFill>
                <a:highlight>
                  <a:srgbClr val="FFFFFF"/>
                </a:highlight>
                <a:latin typeface="Consolas" panose="020B0609020204030204" pitchFamily="49" charset="0"/>
                <a:cs typeface="Consolas" panose="020B0609020204030204" pitchFamily="49" charset="0"/>
              </a:rPr>
              <a:t>(</a:t>
            </a:r>
            <a:r>
              <a:rPr lang="en-US" sz="2600" dirty="0">
                <a:solidFill>
                  <a:srgbClr val="A31515"/>
                </a:solidFill>
                <a:highlight>
                  <a:srgbClr val="FFFFFF"/>
                </a:highlight>
                <a:latin typeface="Consolas" panose="020B0609020204030204" pitchFamily="49" charset="0"/>
                <a:cs typeface="Consolas" panose="020B0609020204030204" pitchFamily="49" charset="0"/>
              </a:rPr>
              <a:t>"input</a:t>
            </a:r>
            <a:r>
              <a:rPr lang="en-US" sz="2600" dirty="0" smtClean="0">
                <a:solidFill>
                  <a:srgbClr val="A31515"/>
                </a:solidFill>
                <a:highlight>
                  <a:srgbClr val="FFFFFF"/>
                </a:highlight>
                <a:latin typeface="Consolas" panose="020B0609020204030204" pitchFamily="49" charset="0"/>
                <a:cs typeface="Consolas" panose="020B0609020204030204" pitchFamily="49" charset="0"/>
              </a:rPr>
              <a:t>"</a:t>
            </a:r>
            <a:r>
              <a:rPr lang="en-US" sz="2600" dirty="0" smtClean="0">
                <a:solidFill>
                  <a:srgbClr val="000000"/>
                </a:solidFill>
                <a:highlight>
                  <a:srgbClr val="FFFFFF"/>
                </a:highlight>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smtClean="0"/>
              <a:t>Et </a:t>
            </a:r>
            <a:r>
              <a:rPr lang="en-US" dirty="0" err="1" smtClean="0"/>
              <a:t>vous</a:t>
            </a:r>
            <a:r>
              <a:rPr lang="en-US" dirty="0" smtClean="0"/>
              <a:t> </a:t>
            </a:r>
            <a:r>
              <a:rPr lang="en-US" dirty="0" err="1" smtClean="0"/>
              <a:t>allez</a:t>
            </a:r>
            <a:r>
              <a:rPr lang="en-US" dirty="0" smtClean="0"/>
              <a:t> </a:t>
            </a:r>
            <a:r>
              <a:rPr lang="en-US" dirty="0" err="1" smtClean="0"/>
              <a:t>obtenir</a:t>
            </a:r>
            <a:r>
              <a:rPr lang="en-US" dirty="0" smtClean="0"/>
              <a:t> le </a:t>
            </a:r>
            <a:r>
              <a:rPr lang="en-US" dirty="0" err="1" smtClean="0"/>
              <a:t>résultat</a:t>
            </a:r>
            <a:r>
              <a:rPr lang="en-US" dirty="0" smtClean="0"/>
              <a:t>:</a:t>
            </a:r>
            <a:endParaRPr lang="en-US" dirty="0"/>
          </a:p>
          <a:p>
            <a:pPr marL="0" indent="0">
              <a:buNone/>
            </a:pPr>
            <a:r>
              <a:rPr lang="en-US" sz="2600" dirty="0" smtClean="0">
                <a:latin typeface="Consolas" panose="020B0609020204030204" pitchFamily="49" charset="0"/>
                <a:cs typeface="Consolas" panose="020B0609020204030204" pitchFamily="49" charset="0"/>
              </a:rPr>
              <a:t>	"</a:t>
            </a:r>
            <a:r>
              <a:rPr lang="en-US" sz="2600" dirty="0">
                <a:latin typeface="Consolas" panose="020B0609020204030204" pitchFamily="49" charset="0"/>
                <a:cs typeface="Consolas" panose="020B0609020204030204" pitchFamily="49" charset="0"/>
              </a:rPr>
              <a:t>You gave me some input</a:t>
            </a:r>
            <a:r>
              <a:rPr lang="en-US" sz="2600" dirty="0" smtClean="0">
                <a:latin typeface="Consolas" panose="020B0609020204030204" pitchFamily="49" charset="0"/>
                <a:cs typeface="Consolas" panose="020B0609020204030204" pitchFamily="49" charset="0"/>
              </a:rPr>
              <a:t>"</a:t>
            </a:r>
            <a:endParaRPr lang="en-US" sz="2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9052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Loguer</a:t>
            </a:r>
            <a:r>
              <a:rPr lang="en-US" dirty="0" smtClean="0">
                <a:cs typeface="Segoe UI"/>
              </a:rPr>
              <a:t> </a:t>
            </a:r>
            <a:r>
              <a:rPr lang="en-US" dirty="0" err="1" smtClean="0">
                <a:cs typeface="Segoe UI"/>
              </a:rPr>
              <a:t>dans</a:t>
            </a:r>
            <a:r>
              <a:rPr lang="en-US" dirty="0" smtClean="0">
                <a:cs typeface="Segoe UI"/>
              </a:rPr>
              <a:t> </a:t>
            </a:r>
            <a:r>
              <a:rPr lang="en-US" dirty="0" err="1" smtClean="0">
                <a:cs typeface="Segoe UI"/>
              </a:rPr>
              <a:t>l’application</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Utiliser</a:t>
            </a:r>
            <a:r>
              <a:rPr lang="en-US" dirty="0" smtClean="0"/>
              <a:t> la console </a:t>
            </a:r>
            <a:r>
              <a:rPr lang="en-US" dirty="0" err="1" smtClean="0"/>
              <a:t>dans</a:t>
            </a:r>
            <a:r>
              <a:rPr lang="en-US" dirty="0" smtClean="0"/>
              <a:t> </a:t>
            </a:r>
            <a:r>
              <a:rPr lang="en-US" dirty="0" err="1" smtClean="0"/>
              <a:t>votre</a:t>
            </a:r>
            <a:r>
              <a:rPr lang="en-US" dirty="0" smtClean="0"/>
              <a:t> application </a:t>
            </a:r>
            <a:r>
              <a:rPr lang="en-US" dirty="0" err="1" smtClean="0"/>
              <a:t>peut</a:t>
            </a:r>
            <a:r>
              <a:rPr lang="en-US" dirty="0" smtClean="0"/>
              <a:t> </a:t>
            </a:r>
            <a:r>
              <a:rPr lang="en-US" dirty="0" err="1" smtClean="0"/>
              <a:t>rendre</a:t>
            </a:r>
            <a:r>
              <a:rPr lang="en-US" dirty="0" smtClean="0"/>
              <a:t> </a:t>
            </a:r>
            <a:r>
              <a:rPr lang="en-US" dirty="0" err="1" smtClean="0"/>
              <a:t>votre</a:t>
            </a:r>
            <a:r>
              <a:rPr lang="en-US" dirty="0" smtClean="0"/>
              <a:t> debug beaucoup plus simple:</a:t>
            </a:r>
          </a:p>
          <a:p>
            <a:endParaRPr lang="en-US" dirty="0">
              <a:latin typeface="Segoe UI" charset="0"/>
              <a:cs typeface="Segoe UI" charset="0"/>
            </a:endParaRPr>
          </a:p>
          <a:p>
            <a:pPr marL="399915" lvl="1" indent="0">
              <a:buNone/>
            </a:pP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someTrickyLogic</a:t>
            </a:r>
            <a:r>
              <a:rPr lang="en-US" sz="2000" dirty="0">
                <a:solidFill>
                  <a:srgbClr val="000000"/>
                </a:solidFill>
                <a:highlight>
                  <a:srgbClr val="FFFFFF"/>
                </a:highlight>
                <a:latin typeface="Consolas" panose="020B0609020204030204" pitchFamily="49" charset="0"/>
              </a:rPr>
              <a:t>(input)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console.debug</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"About to do tricky logic using: "</a:t>
            </a:r>
            <a:r>
              <a:rPr lang="en-US" sz="2000" dirty="0">
                <a:solidFill>
                  <a:srgbClr val="000000"/>
                </a:solidFill>
                <a:highlight>
                  <a:srgbClr val="FFFFFF"/>
                </a:highlight>
                <a:latin typeface="Consolas" panose="020B0609020204030204" pitchFamily="49" charset="0"/>
              </a:rPr>
              <a:t>, input);</a:t>
            </a:r>
          </a:p>
          <a:p>
            <a:pPr marL="399915" lvl="1" indent="0">
              <a:buNone/>
            </a:pP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console.debug</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"Tricky logic resulted in: "</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someResult</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someResult</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a:t>
            </a:r>
            <a:endParaRPr lang="en-US" sz="2000" dirty="0">
              <a:latin typeface="Segoe UI"/>
              <a:cs typeface="Segoe UI"/>
            </a:endParaRPr>
          </a:p>
        </p:txBody>
      </p:sp>
    </p:spTree>
    <p:extLst>
      <p:ext uri="{BB962C8B-B14F-4D97-AF65-F5344CB8AC3E}">
        <p14:creationId xmlns:p14="http://schemas.microsoft.com/office/powerpoint/2010/main" val="3658629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Loguer</a:t>
            </a:r>
            <a:r>
              <a:rPr lang="en-US" dirty="0" smtClean="0">
                <a:cs typeface="Segoe UI"/>
              </a:rPr>
              <a:t> </a:t>
            </a:r>
            <a:r>
              <a:rPr lang="en-US" dirty="0" err="1" smtClean="0">
                <a:cs typeface="Segoe UI"/>
              </a:rPr>
              <a:t>dans</a:t>
            </a:r>
            <a:r>
              <a:rPr lang="en-US" dirty="0" smtClean="0">
                <a:cs typeface="Segoe UI"/>
              </a:rPr>
              <a:t> </a:t>
            </a:r>
            <a:r>
              <a:rPr lang="en-US" dirty="0" err="1" smtClean="0">
                <a:cs typeface="Segoe UI"/>
              </a:rPr>
              <a:t>l’application</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smtClean="0"/>
              <a:t>On </a:t>
            </a:r>
            <a:r>
              <a:rPr lang="en-US" dirty="0" err="1" smtClean="0"/>
              <a:t>peut</a:t>
            </a:r>
            <a:r>
              <a:rPr lang="en-US" dirty="0" smtClean="0"/>
              <a:t> </a:t>
            </a:r>
            <a:r>
              <a:rPr lang="en-US" dirty="0" err="1" smtClean="0"/>
              <a:t>aussi</a:t>
            </a:r>
            <a:r>
              <a:rPr lang="en-US" dirty="0" smtClean="0"/>
              <a:t> </a:t>
            </a:r>
            <a:r>
              <a:rPr lang="en-US" dirty="0" err="1" smtClean="0"/>
              <a:t>ajouter</a:t>
            </a:r>
            <a:r>
              <a:rPr lang="en-US" dirty="0" smtClean="0"/>
              <a:t> des warning pour les </a:t>
            </a:r>
            <a:r>
              <a:rPr lang="en-US" dirty="0" err="1" smtClean="0"/>
              <a:t>méthodes</a:t>
            </a:r>
            <a:r>
              <a:rPr lang="en-US" dirty="0" smtClean="0"/>
              <a:t> </a:t>
            </a:r>
            <a:r>
              <a:rPr lang="en-US" dirty="0" err="1" smtClean="0"/>
              <a:t>qu’il</a:t>
            </a:r>
            <a:r>
              <a:rPr lang="en-US" dirty="0" smtClean="0"/>
              <a:t> ne </a:t>
            </a:r>
            <a:r>
              <a:rPr lang="en-US" dirty="0" err="1" smtClean="0"/>
              <a:t>faudrait</a:t>
            </a:r>
            <a:r>
              <a:rPr lang="en-US" dirty="0" smtClean="0"/>
              <a:t> plus </a:t>
            </a:r>
            <a:r>
              <a:rPr lang="en-US" dirty="0" err="1" smtClean="0"/>
              <a:t>utiliser</a:t>
            </a:r>
            <a:r>
              <a:rPr lang="en-US" dirty="0" smtClean="0"/>
              <a:t>:</a:t>
            </a:r>
            <a:endParaRPr lang="en-US" dirty="0"/>
          </a:p>
          <a:p>
            <a:endParaRPr lang="en-US" dirty="0">
              <a:latin typeface="Segoe UI" charset="0"/>
              <a:cs typeface="Segoe UI" charset="0"/>
            </a:endParaRPr>
          </a:p>
          <a:p>
            <a:pPr marL="399915" lvl="1" indent="0">
              <a:buNone/>
            </a:pPr>
            <a:r>
              <a:rPr lang="en-US" sz="2000" dirty="0">
                <a:solidFill>
                  <a:srgbClr val="0000FF"/>
                </a:solidFill>
                <a:highlight>
                  <a:srgbClr val="FFFFFF"/>
                </a:highlight>
                <a:latin typeface="Consolas" panose="020B0609020204030204" pitchFamily="49" charset="0"/>
              </a:rPr>
              <a:t>function</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oldLogic</a:t>
            </a:r>
            <a:r>
              <a:rPr lang="en-US" sz="2000" dirty="0">
                <a:solidFill>
                  <a:srgbClr val="000000"/>
                </a:solidFill>
                <a:highlight>
                  <a:srgbClr val="FFFFFF"/>
                </a:highlight>
                <a:latin typeface="Consolas" panose="020B0609020204030204" pitchFamily="49" charset="0"/>
              </a:rPr>
              <a:t>(input) {</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console.warn</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"This method is deprecated, please use '</a:t>
            </a:r>
            <a:r>
              <a:rPr lang="en-US" sz="2000" dirty="0" err="1">
                <a:solidFill>
                  <a:srgbClr val="A31515"/>
                </a:solidFill>
                <a:highlight>
                  <a:srgbClr val="FFFFFF"/>
                </a:highlight>
                <a:latin typeface="Consolas" panose="020B0609020204030204" pitchFamily="49" charset="0"/>
              </a:rPr>
              <a:t>newMethod</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a:t>
            </a:r>
            <a:endParaRPr lang="en-US" sz="3600" dirty="0">
              <a:latin typeface="Segoe UI"/>
              <a:cs typeface="Segoe UI"/>
            </a:endParaRPr>
          </a:p>
        </p:txBody>
      </p:sp>
    </p:spTree>
    <p:extLst>
      <p:ext uri="{BB962C8B-B14F-4D97-AF65-F5344CB8AC3E}">
        <p14:creationId xmlns:p14="http://schemas.microsoft.com/office/powerpoint/2010/main" val="2328400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cs typeface="Segoe UI"/>
              </a:rPr>
              <a:t>Logging in Applications</a:t>
            </a:r>
          </a:p>
        </p:txBody>
      </p:sp>
      <p:sp>
        <p:nvSpPr>
          <p:cNvPr id="6" name="Content Placeholder 5"/>
          <p:cNvSpPr>
            <a:spLocks noGrp="1"/>
          </p:cNvSpPr>
          <p:nvPr>
            <p:ph sz="quarter" idx="4294967295"/>
          </p:nvPr>
        </p:nvSpPr>
        <p:spPr>
          <a:xfrm>
            <a:off x="379413" y="1388226"/>
            <a:ext cx="11525250" cy="5290388"/>
          </a:xfrm>
          <a:prstGeom prst="rect">
            <a:avLst/>
          </a:prstGeom>
        </p:spPr>
        <p:txBody>
          <a:bodyPr>
            <a:noAutofit/>
          </a:bodyPr>
          <a:lstStyle/>
          <a:p>
            <a:r>
              <a:rPr lang="en-US" dirty="0" err="1" smtClean="0"/>
              <a:t>Ou</a:t>
            </a:r>
            <a:r>
              <a:rPr lang="en-US" dirty="0" smtClean="0"/>
              <a:t> donner un </a:t>
            </a:r>
            <a:r>
              <a:rPr lang="en-US" dirty="0" err="1" smtClean="0"/>
              <a:t>avertissement</a:t>
            </a:r>
            <a:r>
              <a:rPr lang="en-US" dirty="0" smtClean="0"/>
              <a:t> sur un </a:t>
            </a:r>
            <a:r>
              <a:rPr lang="en-US" dirty="0" err="1" smtClean="0"/>
              <a:t>problème</a:t>
            </a:r>
            <a:r>
              <a:rPr lang="en-US" dirty="0" smtClean="0"/>
              <a:t> </a:t>
            </a:r>
            <a:r>
              <a:rPr lang="en-US" dirty="0" err="1" smtClean="0"/>
              <a:t>survenu</a:t>
            </a:r>
            <a:r>
              <a:rPr lang="en-US" dirty="0" smtClean="0"/>
              <a:t> </a:t>
            </a:r>
            <a:r>
              <a:rPr lang="en-US" dirty="0" err="1" smtClean="0"/>
              <a:t>mais</a:t>
            </a:r>
            <a:r>
              <a:rPr lang="en-US" dirty="0" smtClean="0"/>
              <a:t> qui ne </a:t>
            </a:r>
            <a:r>
              <a:rPr lang="en-US" dirty="0" err="1" smtClean="0"/>
              <a:t>bloque</a:t>
            </a:r>
            <a:r>
              <a:rPr lang="en-US" dirty="0" smtClean="0"/>
              <a:t> pas </a:t>
            </a:r>
            <a:r>
              <a:rPr lang="en-US" dirty="0" err="1" smtClean="0"/>
              <a:t>l’exécution</a:t>
            </a:r>
            <a:r>
              <a:rPr lang="en-US" dirty="0" smtClean="0"/>
              <a:t>:</a:t>
            </a:r>
          </a:p>
          <a:p>
            <a:endParaRPr lang="en-US" dirty="0">
              <a:latin typeface="Segoe UI" charset="0"/>
              <a:cs typeface="Segoe UI" charset="0"/>
            </a:endParaRPr>
          </a:p>
          <a:p>
            <a:pPr marL="399915" lvl="1" indent="0">
              <a:buNone/>
            </a:pP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getAdContent</a:t>
            </a: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ad = </a:t>
            </a:r>
            <a:r>
              <a:rPr lang="en-US" sz="1800" dirty="0" err="1">
                <a:solidFill>
                  <a:srgbClr val="000000"/>
                </a:solidFill>
                <a:highlight>
                  <a:srgbClr val="FFFFFF"/>
                </a:highlight>
                <a:latin typeface="Consolas" panose="020B0609020204030204" pitchFamily="49" charset="0"/>
              </a:rPr>
              <a:t>app.getNextAd</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ad.error</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don't fail just because of a missing ad...</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console.warn</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"Unable to get next ad: "</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ad.error</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 </a:t>
            </a:r>
          </a:p>
          <a:p>
            <a:pPr marL="399915" lvl="1" indent="0">
              <a:buNone/>
            </a:pP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a:t>
            </a:r>
            <a:endParaRPr lang="en-US" sz="1800" dirty="0">
              <a:latin typeface="Segoe UI"/>
              <a:cs typeface="Segoe UI"/>
            </a:endParaRPr>
          </a:p>
        </p:txBody>
      </p:sp>
    </p:spTree>
    <p:extLst>
      <p:ext uri="{BB962C8B-B14F-4D97-AF65-F5344CB8AC3E}">
        <p14:creationId xmlns:p14="http://schemas.microsoft.com/office/powerpoint/2010/main" val="2685099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Loguer</a:t>
            </a:r>
            <a:r>
              <a:rPr lang="en-US" dirty="0" smtClean="0">
                <a:cs typeface="Segoe UI"/>
              </a:rPr>
              <a:t> des variables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err="1" smtClean="0"/>
              <a:t>Dans</a:t>
            </a:r>
            <a:r>
              <a:rPr lang="en-US" dirty="0" smtClean="0"/>
              <a:t> IE11 et Edge, </a:t>
            </a:r>
            <a:r>
              <a:rPr lang="en-US" dirty="0" err="1" smtClean="0"/>
              <a:t>vous</a:t>
            </a:r>
            <a:r>
              <a:rPr lang="en-US" dirty="0" smtClean="0"/>
              <a:t> </a:t>
            </a:r>
            <a:r>
              <a:rPr lang="en-US" dirty="0" err="1" smtClean="0"/>
              <a:t>pouvez</a:t>
            </a:r>
            <a:r>
              <a:rPr lang="en-US" dirty="0" smtClean="0"/>
              <a:t> </a:t>
            </a:r>
            <a:r>
              <a:rPr lang="en-US" dirty="0" err="1" smtClean="0"/>
              <a:t>explicitement</a:t>
            </a:r>
            <a:r>
              <a:rPr lang="en-US" dirty="0" smtClean="0"/>
              <a:t> demander à la console de </a:t>
            </a:r>
            <a:r>
              <a:rPr lang="en-US" dirty="0" err="1" smtClean="0"/>
              <a:t>loguer</a:t>
            </a:r>
            <a:r>
              <a:rPr lang="en-US" dirty="0" smtClean="0"/>
              <a:t> </a:t>
            </a:r>
            <a:r>
              <a:rPr lang="en-US" dirty="0" err="1" smtClean="0"/>
              <a:t>une</a:t>
            </a:r>
            <a:r>
              <a:rPr lang="en-US" dirty="0" smtClean="0"/>
              <a:t> variable </a:t>
            </a:r>
            <a:r>
              <a:rPr lang="en-US" dirty="0" err="1" smtClean="0"/>
              <a:t>dans</a:t>
            </a:r>
            <a:r>
              <a:rPr lang="en-US" dirty="0" smtClean="0"/>
              <a:t> le format DOM (xml) </a:t>
            </a:r>
            <a:r>
              <a:rPr lang="en-US" dirty="0" err="1" smtClean="0"/>
              <a:t>ou</a:t>
            </a:r>
            <a:r>
              <a:rPr lang="en-US" dirty="0" smtClean="0"/>
              <a:t> Object:</a:t>
            </a:r>
            <a:endParaRPr lang="en-US" dirty="0"/>
          </a:p>
          <a:p>
            <a:endParaRPr lang="en-US" dirty="0">
              <a:latin typeface="Segoe UI" charset="0"/>
              <a:cs typeface="Segoe UI" charset="0"/>
            </a:endParaRPr>
          </a:p>
          <a:p>
            <a:pPr marL="399915" lvl="1" indent="0">
              <a:buNone/>
            </a:pP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generateContent</a:t>
            </a: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box = </a:t>
            </a:r>
            <a:r>
              <a:rPr lang="en-US" sz="1800" dirty="0" err="1">
                <a:solidFill>
                  <a:srgbClr val="000000"/>
                </a:solidFill>
                <a:highlight>
                  <a:srgbClr val="FFFFFF"/>
                </a:highlight>
                <a:latin typeface="Consolas" panose="020B0609020204030204" pitchFamily="49" charset="0"/>
              </a:rPr>
              <a:t>document.createElement</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"div"</a:t>
            </a:r>
            <a:r>
              <a:rPr lang="en-US" sz="1800" dirty="0">
                <a:solidFill>
                  <a:srgbClr val="000000"/>
                </a:solidFill>
                <a:highlight>
                  <a:srgbClr val="FFFFFF"/>
                </a:highlight>
                <a:latin typeface="Consolas" panose="020B0609020204030204" pitchFamily="49" charset="0"/>
              </a:rPr>
              <a:t>);</a:t>
            </a:r>
          </a:p>
          <a:p>
            <a:pPr marL="399915" lvl="1" indent="0">
              <a:buNone/>
            </a:pP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console.dirxml</a:t>
            </a:r>
            <a:r>
              <a:rPr lang="en-US" sz="1800" dirty="0">
                <a:solidFill>
                  <a:srgbClr val="000000"/>
                </a:solidFill>
                <a:highlight>
                  <a:srgbClr val="FFFFFF"/>
                </a:highlight>
                <a:latin typeface="Consolas" panose="020B0609020204030204" pitchFamily="49" charset="0"/>
              </a:rPr>
              <a:t>(box);  </a:t>
            </a:r>
            <a:r>
              <a:rPr lang="en-US" sz="1800" dirty="0">
                <a:solidFill>
                  <a:srgbClr val="008000"/>
                </a:solidFill>
                <a:highlight>
                  <a:srgbClr val="FFFFFF"/>
                </a:highlight>
                <a:latin typeface="Consolas" panose="020B0609020204030204" pitchFamily="49" charset="0"/>
              </a:rPr>
              <a:t>// print out as a DOM node</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console.dir</a:t>
            </a:r>
            <a:r>
              <a:rPr lang="en-US" sz="1800" dirty="0">
                <a:solidFill>
                  <a:srgbClr val="000000"/>
                </a:solidFill>
                <a:highlight>
                  <a:srgbClr val="FFFFFF"/>
                </a:highlight>
                <a:latin typeface="Consolas" panose="020B0609020204030204" pitchFamily="49" charset="0"/>
              </a:rPr>
              <a:t>(box);        </a:t>
            </a:r>
            <a:r>
              <a:rPr lang="en-US" sz="1800" dirty="0">
                <a:solidFill>
                  <a:srgbClr val="008000"/>
                </a:solidFill>
                <a:highlight>
                  <a:srgbClr val="FFFFFF"/>
                </a:highlight>
                <a:latin typeface="Consolas" panose="020B0609020204030204" pitchFamily="49" charset="0"/>
              </a:rPr>
              <a:t>// print out as an object with properties</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a:t>
            </a:r>
            <a:endParaRPr lang="en-US" sz="3200" dirty="0">
              <a:latin typeface="Segoe UI"/>
              <a:cs typeface="Segoe UI"/>
            </a:endParaRPr>
          </a:p>
        </p:txBody>
      </p:sp>
    </p:spTree>
    <p:extLst>
      <p:ext uri="{BB962C8B-B14F-4D97-AF65-F5344CB8AC3E}">
        <p14:creationId xmlns:p14="http://schemas.microsoft.com/office/powerpoint/2010/main" val="276738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a:noFill/>
          <a:ln>
            <a:noFill/>
          </a:ln>
        </p:spPr>
        <p:txBody>
          <a:bodyPr/>
          <a:lstStyle/>
          <a:p>
            <a:r>
              <a:rPr lang="en-US" dirty="0" smtClean="0"/>
              <a:t>Overview</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b="0" dirty="0" smtClean="0"/>
              <a:t>World Wide Web Consortium</a:t>
            </a:r>
          </a:p>
          <a:p>
            <a:r>
              <a:rPr lang="en-US" b="0" dirty="0" err="1" smtClean="0"/>
              <a:t>Fondé</a:t>
            </a:r>
            <a:r>
              <a:rPr lang="en-US" b="0" dirty="0" smtClean="0"/>
              <a:t> par Tim Berners-Lees après </a:t>
            </a:r>
            <a:r>
              <a:rPr lang="en-US" b="0" dirty="0" err="1" smtClean="0"/>
              <a:t>qu’il</a:t>
            </a:r>
            <a:r>
              <a:rPr lang="en-US" b="0" dirty="0" smtClean="0"/>
              <a:t> </a:t>
            </a:r>
            <a:r>
              <a:rPr lang="en-US" b="0" dirty="0" err="1" smtClean="0"/>
              <a:t>ait</a:t>
            </a:r>
            <a:r>
              <a:rPr lang="en-US" b="0" dirty="0" smtClean="0"/>
              <a:t> </a:t>
            </a:r>
            <a:r>
              <a:rPr lang="en-US" b="0" dirty="0" err="1" smtClean="0"/>
              <a:t>quitté</a:t>
            </a:r>
            <a:r>
              <a:rPr lang="en-US" b="0" dirty="0" smtClean="0"/>
              <a:t> le CERN en 1994</a:t>
            </a:r>
          </a:p>
          <a:p>
            <a:r>
              <a:rPr lang="en-US" dirty="0" smtClean="0"/>
              <a:t>Les standards du W3C </a:t>
            </a:r>
            <a:r>
              <a:rPr lang="en-US" dirty="0" err="1" smtClean="0"/>
              <a:t>définissent</a:t>
            </a:r>
            <a:r>
              <a:rPr lang="en-US" dirty="0" smtClean="0"/>
              <a:t> </a:t>
            </a:r>
            <a:r>
              <a:rPr lang="en-US" dirty="0" err="1" smtClean="0"/>
              <a:t>une</a:t>
            </a:r>
            <a:r>
              <a:rPr lang="en-US" dirty="0" smtClean="0"/>
              <a:t> </a:t>
            </a:r>
            <a:r>
              <a:rPr lang="en-US" dirty="0" err="1" smtClean="0"/>
              <a:t>plateforme</a:t>
            </a:r>
            <a:r>
              <a:rPr lang="en-US" dirty="0" smtClean="0"/>
              <a:t> web </a:t>
            </a:r>
            <a:r>
              <a:rPr lang="en-US" dirty="0" err="1" smtClean="0"/>
              <a:t>ouverte</a:t>
            </a:r>
            <a:r>
              <a:rPr lang="en-US" dirty="0" smtClean="0"/>
              <a:t> pour le </a:t>
            </a:r>
            <a:r>
              <a:rPr lang="en-US" dirty="0" err="1" smtClean="0"/>
              <a:t>développement</a:t>
            </a:r>
            <a:r>
              <a:rPr lang="en-US" dirty="0" smtClean="0"/>
              <a:t> </a:t>
            </a:r>
            <a:r>
              <a:rPr lang="en-US" dirty="0" err="1" smtClean="0"/>
              <a:t>d’applications</a:t>
            </a:r>
            <a:endParaRPr lang="en-US" dirty="0" smtClean="0"/>
          </a:p>
          <a:p>
            <a:r>
              <a:rPr lang="en-US" b="0" dirty="0" err="1" smtClean="0"/>
              <a:t>Permet</a:t>
            </a:r>
            <a:r>
              <a:rPr lang="en-US" b="0" dirty="0" smtClean="0"/>
              <a:t> aux </a:t>
            </a:r>
            <a:r>
              <a:rPr lang="en-US" b="0" dirty="0" err="1" smtClean="0"/>
              <a:t>développeurs</a:t>
            </a:r>
            <a:r>
              <a:rPr lang="en-US" b="0" dirty="0" smtClean="0"/>
              <a:t> de </a:t>
            </a:r>
            <a:r>
              <a:rPr lang="en-US" b="0" dirty="0" err="1" smtClean="0"/>
              <a:t>construire</a:t>
            </a:r>
            <a:r>
              <a:rPr lang="en-US" b="0" dirty="0" smtClean="0"/>
              <a:t> des </a:t>
            </a:r>
            <a:r>
              <a:rPr lang="en-US" b="0" dirty="0" err="1" smtClean="0"/>
              <a:t>expériences</a:t>
            </a:r>
            <a:r>
              <a:rPr lang="en-US" b="0" dirty="0" smtClean="0"/>
              <a:t> riches et </a:t>
            </a:r>
            <a:r>
              <a:rPr lang="en-US" b="0" dirty="0" err="1" smtClean="0"/>
              <a:t>intéractives</a:t>
            </a:r>
            <a:endParaRPr lang="en-US" dirty="0"/>
          </a:p>
          <a:p>
            <a:r>
              <a:rPr lang="en-US" b="0" dirty="0" smtClean="0"/>
              <a:t>En </a:t>
            </a:r>
            <a:r>
              <a:rPr lang="en-US" b="0" dirty="0" err="1" smtClean="0"/>
              <a:t>perpétuel</a:t>
            </a:r>
            <a:r>
              <a:rPr lang="en-US" b="0" dirty="0" smtClean="0"/>
              <a:t> </a:t>
            </a:r>
            <a:r>
              <a:rPr lang="en-US" b="0" dirty="0" err="1" smtClean="0"/>
              <a:t>changement</a:t>
            </a:r>
            <a:endParaRPr lang="en-US" b="0" dirty="0" smtClean="0"/>
          </a:p>
          <a:p>
            <a:r>
              <a:rPr lang="en-US" b="0" dirty="0" smtClean="0"/>
              <a:t>Suit un </a:t>
            </a:r>
            <a:r>
              <a:rPr lang="en-US" b="0" dirty="0" err="1" smtClean="0"/>
              <a:t>processus</a:t>
            </a:r>
            <a:r>
              <a:rPr lang="en-US" b="0" dirty="0" smtClean="0"/>
              <a:t> pour </a:t>
            </a:r>
            <a:r>
              <a:rPr lang="en-US" b="0" dirty="0" err="1" smtClean="0"/>
              <a:t>créer</a:t>
            </a:r>
            <a:r>
              <a:rPr lang="en-US" b="0" dirty="0" smtClean="0"/>
              <a:t> des standards </a:t>
            </a:r>
            <a:r>
              <a:rPr lang="en-US" b="0" dirty="0" err="1" smtClean="0"/>
              <a:t>basés</a:t>
            </a:r>
            <a:r>
              <a:rPr lang="en-US" b="0" dirty="0" smtClean="0"/>
              <a:t> sur le support de la </a:t>
            </a:r>
            <a:r>
              <a:rPr lang="en-US" b="0" dirty="0" err="1" smtClean="0"/>
              <a:t>communauté</a:t>
            </a:r>
            <a:endParaRPr lang="en-US" b="0" dirty="0"/>
          </a:p>
        </p:txBody>
      </p:sp>
    </p:spTree>
    <p:extLst>
      <p:ext uri="{BB962C8B-B14F-4D97-AF65-F5344CB8AC3E}">
        <p14:creationId xmlns:p14="http://schemas.microsoft.com/office/powerpoint/2010/main" val="3129652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a:solidFill>
                  <a:srgbClr val="454545"/>
                </a:solidFill>
                <a:cs typeface="Segoe UI"/>
              </a:rPr>
              <a:t>Debugging with the console and the debugger </a:t>
            </a:r>
            <a:r>
              <a:rPr lang="en-US" sz="2400" b="0" dirty="0" smtClean="0">
                <a:solidFill>
                  <a:srgbClr val="454545"/>
                </a:solidFill>
                <a:cs typeface="Segoe UI"/>
              </a:rPr>
              <a:t>windows</a:t>
            </a:r>
            <a:endParaRPr lang="en-US" dirty="0">
              <a:solidFill>
                <a:srgbClr val="454545"/>
              </a:solidFill>
              <a:latin typeface="Segoe UI"/>
              <a:cs typeface="Segoe UI"/>
            </a:endParaRPr>
          </a:p>
        </p:txBody>
      </p:sp>
    </p:spTree>
    <p:extLst>
      <p:ext uri="{BB962C8B-B14F-4D97-AF65-F5344CB8AC3E}">
        <p14:creationId xmlns:p14="http://schemas.microsoft.com/office/powerpoint/2010/main" val="1261292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Vérifier</a:t>
            </a:r>
            <a:r>
              <a:rPr lang="en-US" dirty="0" smtClean="0">
                <a:cs typeface="Segoe UI"/>
              </a:rPr>
              <a:t> le temps </a:t>
            </a:r>
            <a:r>
              <a:rPr lang="en-US" dirty="0" err="1" smtClean="0">
                <a:cs typeface="Segoe UI"/>
              </a:rPr>
              <a:t>d’exécution</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err="1" smtClean="0"/>
              <a:t>Dans</a:t>
            </a:r>
            <a:r>
              <a:rPr lang="en-US" dirty="0" smtClean="0"/>
              <a:t> IE11 et Edge pour </a:t>
            </a:r>
            <a:r>
              <a:rPr lang="en-US" dirty="0" err="1" smtClean="0"/>
              <a:t>connaitre</a:t>
            </a:r>
            <a:r>
              <a:rPr lang="en-US" dirty="0" smtClean="0"/>
              <a:t> le temps </a:t>
            </a:r>
            <a:r>
              <a:rPr lang="en-US" dirty="0" err="1" smtClean="0"/>
              <a:t>d’execution</a:t>
            </a:r>
            <a:r>
              <a:rPr lang="en-US" dirty="0" smtClean="0"/>
              <a:t> </a:t>
            </a:r>
            <a:r>
              <a:rPr lang="en-US" dirty="0" err="1" smtClean="0"/>
              <a:t>d’une</a:t>
            </a:r>
            <a:r>
              <a:rPr lang="en-US" dirty="0" smtClean="0"/>
              <a:t> action, </a:t>
            </a:r>
            <a:r>
              <a:rPr lang="en-US" dirty="0" err="1" smtClean="0"/>
              <a:t>vous</a:t>
            </a:r>
            <a:r>
              <a:rPr lang="en-US" dirty="0" smtClean="0"/>
              <a:t> </a:t>
            </a:r>
            <a:r>
              <a:rPr lang="en-US" dirty="0" err="1" smtClean="0"/>
              <a:t>pouvez</a:t>
            </a:r>
            <a:r>
              <a:rPr lang="en-US" dirty="0" smtClean="0"/>
              <a:t> </a:t>
            </a:r>
            <a:r>
              <a:rPr lang="en-US" dirty="0" err="1" smtClean="0"/>
              <a:t>utiliser</a:t>
            </a:r>
            <a:r>
              <a:rPr lang="en-US" dirty="0" smtClean="0"/>
              <a:t> les </a:t>
            </a:r>
            <a:r>
              <a:rPr lang="en-US" dirty="0" err="1" smtClean="0"/>
              <a:t>méthodes</a:t>
            </a:r>
            <a:r>
              <a:rPr lang="en-US" dirty="0" smtClean="0"/>
              <a:t> de “time”</a:t>
            </a:r>
            <a:endParaRPr lang="en-US" dirty="0"/>
          </a:p>
          <a:p>
            <a:endParaRPr lang="en-US" sz="2400" dirty="0">
              <a:latin typeface="Segoe UI" charset="0"/>
              <a:cs typeface="Segoe UI" charset="0"/>
            </a:endParaRPr>
          </a:p>
          <a:p>
            <a:pPr marL="399915" lvl="1" indent="0">
              <a:buNone/>
            </a:pP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takingTooLong</a:t>
            </a: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console.time</a:t>
            </a: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start the timer</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lots of logic...</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console.timeEnd</a:t>
            </a:r>
            <a:r>
              <a:rPr lang="en-US" sz="1800" dirty="0">
                <a:solidFill>
                  <a:srgbClr val="000000"/>
                </a:solidFill>
                <a:highlight>
                  <a:srgbClr val="FFFFFF"/>
                </a:highlight>
                <a:latin typeface="Consolas" panose="020B0609020204030204" pitchFamily="49" charset="0"/>
              </a:rPr>
              <a:t>(); </a:t>
            </a:r>
            <a:r>
              <a:rPr lang="en-US" sz="1800" dirty="0">
                <a:solidFill>
                  <a:srgbClr val="008000"/>
                </a:solidFill>
                <a:highlight>
                  <a:srgbClr val="FFFFFF"/>
                </a:highlight>
                <a:latin typeface="Consolas" panose="020B0609020204030204" pitchFamily="49" charset="0"/>
              </a:rPr>
              <a:t>// end the timer</a:t>
            </a: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a:solidFill>
                  <a:srgbClr val="000000"/>
                </a:solidFill>
                <a:highlight>
                  <a:srgbClr val="FFFFFF"/>
                </a:highlight>
                <a:latin typeface="Consolas" panose="020B0609020204030204" pitchFamily="49" charset="0"/>
              </a:rPr>
              <a:t>}</a:t>
            </a:r>
            <a:endParaRPr lang="en-US" sz="1800" dirty="0" smtClean="0">
              <a:latin typeface="Segoe UI" charset="0"/>
              <a:cs typeface="Segoe UI" charset="0"/>
            </a:endParaRPr>
          </a:p>
          <a:p>
            <a:pPr marL="0" indent="0">
              <a:buNone/>
            </a:pPr>
            <a:endParaRPr lang="en-US" sz="2400" dirty="0">
              <a:latin typeface="Segoe UI" charset="0"/>
              <a:cs typeface="Segoe UI" charset="0"/>
            </a:endParaRPr>
          </a:p>
        </p:txBody>
      </p:sp>
    </p:spTree>
    <p:extLst>
      <p:ext uri="{BB962C8B-B14F-4D97-AF65-F5344CB8AC3E}">
        <p14:creationId xmlns:p14="http://schemas.microsoft.com/office/powerpoint/2010/main" val="87385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cs typeface="Segoe UI"/>
              </a:rPr>
              <a:t>Grouper des messages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Autofit/>
          </a:bodyPr>
          <a:lstStyle/>
          <a:p>
            <a:r>
              <a:rPr lang="en-US" b="0" dirty="0" smtClean="0"/>
              <a:t>Si </a:t>
            </a:r>
            <a:r>
              <a:rPr lang="en-US" b="0" dirty="0" err="1" smtClean="0"/>
              <a:t>vous</a:t>
            </a:r>
            <a:r>
              <a:rPr lang="en-US" b="0" dirty="0" smtClean="0"/>
              <a:t> </a:t>
            </a:r>
            <a:r>
              <a:rPr lang="en-US" b="0" dirty="0" err="1" smtClean="0"/>
              <a:t>avez</a:t>
            </a:r>
            <a:r>
              <a:rPr lang="en-US" b="0" dirty="0" smtClean="0"/>
              <a:t> beaucoup de message à </a:t>
            </a:r>
            <a:r>
              <a:rPr lang="en-US" dirty="0" smtClean="0"/>
              <a:t>un </a:t>
            </a:r>
            <a:r>
              <a:rPr lang="en-US" dirty="0" err="1" smtClean="0"/>
              <a:t>endroit</a:t>
            </a:r>
            <a:r>
              <a:rPr lang="en-US" dirty="0" smtClean="0"/>
              <a:t>, </a:t>
            </a:r>
            <a:r>
              <a:rPr lang="en-US" dirty="0" err="1" smtClean="0"/>
              <a:t>vous</a:t>
            </a:r>
            <a:r>
              <a:rPr lang="en-US" dirty="0" smtClean="0"/>
              <a:t> </a:t>
            </a:r>
            <a:r>
              <a:rPr lang="en-US" dirty="0" err="1" smtClean="0"/>
              <a:t>pouvez</a:t>
            </a:r>
            <a:r>
              <a:rPr lang="en-US" dirty="0" smtClean="0"/>
              <a:t> les grouper pour </a:t>
            </a:r>
            <a:r>
              <a:rPr lang="en-US" dirty="0" err="1" smtClean="0"/>
              <a:t>mieux</a:t>
            </a:r>
            <a:r>
              <a:rPr lang="en-US" dirty="0" smtClean="0"/>
              <a:t> les lire.</a:t>
            </a:r>
            <a:endParaRPr lang="en-US" b="0" dirty="0"/>
          </a:p>
          <a:p>
            <a:endParaRPr lang="en-US" sz="2400" dirty="0">
              <a:latin typeface="Segoe UI" charset="0"/>
              <a:cs typeface="Segoe UI" charset="0"/>
            </a:endParaRPr>
          </a:p>
          <a:p>
            <a:pPr marL="399915" lvl="1" indent="0">
              <a:buNone/>
            </a:pP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lotsOfStuff</a:t>
            </a:r>
            <a:r>
              <a:rPr lang="en-US" sz="1600" dirty="0">
                <a:solidFill>
                  <a:srgbClr val="000000"/>
                </a:solidFill>
                <a:highlight>
                  <a:srgbClr val="FFFFFF"/>
                </a:highlight>
                <a:latin typeface="Consolas" panose="020B0609020204030204" pitchFamily="49" charset="0"/>
              </a:rPr>
              <a:t>() {</a:t>
            </a:r>
          </a:p>
          <a:p>
            <a:pPr marL="399915" lvl="1"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console.group</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"group name"</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begin a group</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 lots of logic and messages</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console.groupEnd();  </a:t>
            </a:r>
            <a:r>
              <a:rPr lang="en-US" sz="1600" dirty="0">
                <a:solidFill>
                  <a:srgbClr val="008000"/>
                </a:solidFill>
                <a:highlight>
                  <a:srgbClr val="FFFFFF"/>
                </a:highlight>
                <a:latin typeface="Consolas" panose="020B0609020204030204" pitchFamily="49" charset="0"/>
              </a:rPr>
              <a:t>// close the group</a:t>
            </a:r>
            <a:endParaRPr lang="en-US" sz="1600" dirty="0">
              <a:solidFill>
                <a:srgbClr val="000000"/>
              </a:solidFill>
              <a:highlight>
                <a:srgbClr val="FFFFFF"/>
              </a:highlight>
              <a:latin typeface="Consolas" panose="020B0609020204030204" pitchFamily="49" charset="0"/>
            </a:endParaRPr>
          </a:p>
          <a:p>
            <a:pPr marL="399915" lvl="1" indent="0">
              <a:buNone/>
            </a:pPr>
            <a:r>
              <a:rPr lang="en-US" sz="1600" dirty="0">
                <a:solidFill>
                  <a:srgbClr val="000000"/>
                </a:solidFill>
                <a:highlight>
                  <a:srgbClr val="FFFFFF"/>
                </a:highlight>
                <a:latin typeface="Consolas" panose="020B0609020204030204" pitchFamily="49" charset="0"/>
              </a:rPr>
              <a:t>}</a:t>
            </a:r>
            <a:endParaRPr lang="en-US" sz="1600" dirty="0">
              <a:latin typeface="Segoe UI" charset="0"/>
              <a:cs typeface="Segoe UI" charset="0"/>
            </a:endParaRPr>
          </a:p>
          <a:p>
            <a:pPr marL="0" indent="0">
              <a:buNone/>
            </a:pPr>
            <a:endParaRPr lang="en-US" sz="2400" dirty="0">
              <a:latin typeface="Segoe UI" charset="0"/>
              <a:cs typeface="Segoe UI" charset="0"/>
            </a:endParaRPr>
          </a:p>
        </p:txBody>
      </p:sp>
    </p:spTree>
    <p:extLst>
      <p:ext uri="{BB962C8B-B14F-4D97-AF65-F5344CB8AC3E}">
        <p14:creationId xmlns:p14="http://schemas.microsoft.com/office/powerpoint/2010/main" val="4257996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Supprimer</a:t>
            </a:r>
            <a:r>
              <a:rPr lang="en-US" dirty="0" smtClean="0">
                <a:cs typeface="Segoe UI"/>
              </a:rPr>
              <a:t> les logs non </a:t>
            </a:r>
            <a:r>
              <a:rPr lang="en-US" dirty="0" err="1" smtClean="0">
                <a:cs typeface="Segoe UI"/>
              </a:rPr>
              <a:t>nécessaires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Autofit/>
          </a:bodyPr>
          <a:lstStyle/>
          <a:p>
            <a:r>
              <a:rPr lang="en-US" dirty="0" err="1" smtClean="0"/>
              <a:t>Souvent</a:t>
            </a:r>
            <a:r>
              <a:rPr lang="en-US" dirty="0" smtClean="0"/>
              <a:t> nous ne </a:t>
            </a:r>
            <a:r>
              <a:rPr lang="en-US" dirty="0" err="1" smtClean="0"/>
              <a:t>voulons</a:t>
            </a:r>
            <a:r>
              <a:rPr lang="en-US" dirty="0" smtClean="0"/>
              <a:t> pas </a:t>
            </a:r>
            <a:r>
              <a:rPr lang="en-US" dirty="0" err="1" smtClean="0"/>
              <a:t>nos</a:t>
            </a:r>
            <a:r>
              <a:rPr lang="en-US" dirty="0" smtClean="0"/>
              <a:t> </a:t>
            </a:r>
            <a:r>
              <a:rPr lang="en-US" dirty="0" err="1" smtClean="0"/>
              <a:t>affichages</a:t>
            </a:r>
            <a:r>
              <a:rPr lang="en-US" dirty="0" smtClean="0"/>
              <a:t> de console </a:t>
            </a:r>
            <a:r>
              <a:rPr lang="en-US" dirty="0" err="1" smtClean="0"/>
              <a:t>apparaître</a:t>
            </a:r>
            <a:r>
              <a:rPr lang="en-US" dirty="0" smtClean="0"/>
              <a:t> en production</a:t>
            </a:r>
          </a:p>
          <a:p>
            <a:r>
              <a:rPr lang="en-US" dirty="0" err="1" smtClean="0"/>
              <a:t>Vous</a:t>
            </a:r>
            <a:r>
              <a:rPr lang="en-US" dirty="0" smtClean="0"/>
              <a:t> </a:t>
            </a:r>
            <a:r>
              <a:rPr lang="en-US" dirty="0" err="1" smtClean="0"/>
              <a:t>pouvez</a:t>
            </a:r>
            <a:r>
              <a:rPr lang="en-US" dirty="0" smtClean="0"/>
              <a:t> les </a:t>
            </a:r>
            <a:r>
              <a:rPr lang="en-US" dirty="0" err="1" smtClean="0"/>
              <a:t>supprimer</a:t>
            </a:r>
            <a:r>
              <a:rPr lang="en-US" dirty="0" smtClean="0"/>
              <a:t> </a:t>
            </a:r>
            <a:r>
              <a:rPr lang="en-US" dirty="0" err="1" smtClean="0"/>
              <a:t>tous</a:t>
            </a:r>
            <a:r>
              <a:rPr lang="en-US" dirty="0" smtClean="0"/>
              <a:t> en </a:t>
            </a:r>
            <a:r>
              <a:rPr lang="en-US" dirty="0" err="1" smtClean="0"/>
              <a:t>utilisant</a:t>
            </a:r>
            <a:r>
              <a:rPr lang="en-US" dirty="0" smtClean="0"/>
              <a:t> un </a:t>
            </a:r>
            <a:r>
              <a:rPr lang="en-US" dirty="0" err="1" smtClean="0"/>
              <a:t>minifier</a:t>
            </a:r>
            <a:endParaRPr lang="en-US" dirty="0"/>
          </a:p>
          <a:p>
            <a:endParaRPr lang="en-US" sz="2400" dirty="0">
              <a:latin typeface="Segoe UI" charset="0"/>
              <a:cs typeface="Segoe UI" charset="0"/>
            </a:endParaRPr>
          </a:p>
          <a:p>
            <a:pPr marL="399915" lvl="1" indent="0">
              <a:buNone/>
            </a:pPr>
            <a:r>
              <a:rPr lang="en-US" sz="2000" dirty="0" err="1">
                <a:solidFill>
                  <a:srgbClr val="000000"/>
                </a:solidFill>
                <a:highlight>
                  <a:srgbClr val="FFFFFF"/>
                </a:highlight>
                <a:latin typeface="Consolas" panose="020B0609020204030204" pitchFamily="49" charset="0"/>
              </a:rPr>
              <a:t>grunt.initConfig</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uglify</a:t>
            </a: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        options: {</a:t>
            </a:r>
            <a:r>
              <a:rPr lang="en-US" sz="2000" dirty="0">
                <a:solidFill>
                  <a:srgbClr val="000000"/>
                </a:solidFill>
                <a:highlight>
                  <a:srgbClr val="FFFFFF"/>
                </a:highlight>
                <a:latin typeface="Consolas" panose="020B0609020204030204" pitchFamily="49" charset="0"/>
                <a:cs typeface="Consolas"/>
              </a:rPr>
              <a:t> </a:t>
            </a:r>
            <a:r>
              <a:rPr lang="en-US" sz="2000" dirty="0">
                <a:solidFill>
                  <a:srgbClr val="000000"/>
                </a:solidFill>
                <a:highlight>
                  <a:srgbClr val="FFFFFF"/>
                </a:highlight>
                <a:latin typeface="Consolas" panose="020B0609020204030204" pitchFamily="49" charset="0"/>
              </a:rPr>
              <a:t>compress:</a:t>
            </a:r>
            <a:r>
              <a:rPr lang="en-US" sz="2000" dirty="0">
                <a:solidFill>
                  <a:srgbClr val="000000"/>
                </a:solidFill>
                <a:highlight>
                  <a:srgbClr val="FFFFFF"/>
                </a:highlight>
                <a:latin typeface="Consolas" panose="020B0609020204030204" pitchFamily="49" charset="0"/>
                <a:cs typeface="Consolas"/>
              </a:rPr>
              <a:t> </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drop_console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true </a:t>
            </a:r>
            <a:r>
              <a:rPr lang="en-US" sz="2000" dirty="0">
                <a:solidFill>
                  <a:srgbClr val="000000"/>
                </a:solidFill>
                <a:highlight>
                  <a:srgbClr val="FFFFFF"/>
                </a:highlight>
                <a:latin typeface="Consolas" panose="020B0609020204030204" pitchFamily="49" charset="0"/>
              </a:rPr>
              <a:t>} }, </a:t>
            </a:r>
          </a:p>
          <a:p>
            <a:pPr marL="399915" lvl="1" indent="0">
              <a:buNone/>
            </a:pPr>
            <a:r>
              <a:rPr lang="en-US" sz="2000" dirty="0">
                <a:solidFill>
                  <a:srgbClr val="000000"/>
                </a:solidFill>
                <a:highlight>
                  <a:srgbClr val="FFFFFF"/>
                </a:highlight>
                <a:latin typeface="Consolas" panose="020B0609020204030204" pitchFamily="49" charset="0"/>
              </a:rPr>
              <a:t>        app: { files: {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dest</a:t>
            </a:r>
            <a:r>
              <a:rPr lang="en-US" sz="2000" dirty="0">
                <a:solidFill>
                  <a:srgbClr val="A31515"/>
                </a:solidFill>
                <a:highlight>
                  <a:srgbClr val="FFFFFF"/>
                </a:highlight>
                <a:latin typeface="Consolas" panose="020B0609020204030204" pitchFamily="49" charset="0"/>
              </a:rPr>
              <a:t>/output.min.js'</a:t>
            </a:r>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src</a:t>
            </a:r>
            <a:r>
              <a:rPr lang="en-US" sz="2000" dirty="0">
                <a:solidFill>
                  <a:srgbClr val="A31515"/>
                </a:solidFill>
                <a:highlight>
                  <a:srgbClr val="FFFFFF"/>
                </a:highlight>
                <a:latin typeface="Consolas" panose="020B0609020204030204" pitchFamily="49" charset="0"/>
              </a:rPr>
              <a:t>/input.js'</a:t>
            </a:r>
            <a:r>
              <a:rPr lang="en-US" sz="2000" dirty="0">
                <a:solidFill>
                  <a:srgbClr val="000000"/>
                </a:solidFill>
                <a:highlight>
                  <a:srgbClr val="FFFFFF"/>
                </a:highlight>
                <a:latin typeface="Consolas" panose="020B0609020204030204" pitchFamily="49" charset="0"/>
              </a:rPr>
              <a:t>] } }</a:t>
            </a:r>
          </a:p>
          <a:p>
            <a:pPr marL="399915" lvl="1" indent="0">
              <a:buNone/>
            </a:pPr>
            <a:r>
              <a:rPr lang="en-US" sz="2000" dirty="0">
                <a:solidFill>
                  <a:srgbClr val="000000"/>
                </a:solidFill>
                <a:highlight>
                  <a:srgbClr val="FFFFFF"/>
                </a:highlight>
                <a:latin typeface="Consolas" panose="020B0609020204030204" pitchFamily="49" charset="0"/>
              </a:rPr>
              <a:t>    }</a:t>
            </a:r>
          </a:p>
          <a:p>
            <a:pPr marL="399915" lvl="1" indent="0">
              <a:buNone/>
            </a:pPr>
            <a:r>
              <a:rPr lang="en-US" sz="2000" dirty="0">
                <a:solidFill>
                  <a:srgbClr val="000000"/>
                </a:solidFill>
                <a:highlight>
                  <a:srgbClr val="FFFFFF"/>
                </a:highlight>
                <a:latin typeface="Consolas" panose="020B0609020204030204" pitchFamily="49" charset="0"/>
              </a:rPr>
              <a:t>});</a:t>
            </a:r>
            <a:endParaRPr lang="en-US" sz="2000" dirty="0">
              <a:latin typeface="Segoe UI" charset="0"/>
              <a:cs typeface="Segoe UI" charset="0"/>
            </a:endParaRPr>
          </a:p>
        </p:txBody>
      </p:sp>
    </p:spTree>
    <p:extLst>
      <p:ext uri="{BB962C8B-B14F-4D97-AF65-F5344CB8AC3E}">
        <p14:creationId xmlns:p14="http://schemas.microsoft.com/office/powerpoint/2010/main" val="3978080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cs typeface="Segoe UI"/>
              </a:rPr>
              <a:t>Supprimer</a:t>
            </a:r>
            <a:r>
              <a:rPr lang="en-US" dirty="0" smtClean="0">
                <a:cs typeface="Segoe UI"/>
              </a:rPr>
              <a:t> les logs non-</a:t>
            </a:r>
            <a:r>
              <a:rPr lang="en-US" dirty="0" err="1" smtClean="0">
                <a:cs typeface="Segoe UI"/>
              </a:rPr>
              <a:t>nécessaires</a:t>
            </a:r>
            <a:endParaRPr lang="en-US" dirty="0">
              <a:cs typeface="Segoe UI"/>
            </a:endParaRPr>
          </a:p>
        </p:txBody>
      </p:sp>
      <p:sp>
        <p:nvSpPr>
          <p:cNvPr id="6" name="Content Placeholder 5"/>
          <p:cNvSpPr>
            <a:spLocks noGrp="1"/>
          </p:cNvSpPr>
          <p:nvPr>
            <p:ph sz="quarter" idx="4294967295"/>
          </p:nvPr>
        </p:nvSpPr>
        <p:spPr>
          <a:xfrm>
            <a:off x="379413" y="1388226"/>
            <a:ext cx="11525250" cy="5290388"/>
          </a:xfrm>
          <a:prstGeom prst="rect">
            <a:avLst/>
          </a:prstGeom>
        </p:spPr>
        <p:txBody>
          <a:bodyPr>
            <a:normAutofit/>
          </a:bodyPr>
          <a:lstStyle/>
          <a:p>
            <a:r>
              <a:rPr lang="en-US" dirty="0" smtClean="0"/>
              <a:t>Si nous ne </a:t>
            </a:r>
            <a:r>
              <a:rPr lang="en-US" dirty="0" err="1" smtClean="0"/>
              <a:t>voulons</a:t>
            </a:r>
            <a:r>
              <a:rPr lang="en-US" dirty="0" smtClean="0"/>
              <a:t> pas </a:t>
            </a:r>
            <a:r>
              <a:rPr lang="en-US" dirty="0" err="1" smtClean="0"/>
              <a:t>supprimer</a:t>
            </a:r>
            <a:r>
              <a:rPr lang="en-US" dirty="0" smtClean="0"/>
              <a:t> </a:t>
            </a:r>
            <a:r>
              <a:rPr lang="en-US" dirty="0" err="1" smtClean="0"/>
              <a:t>tous</a:t>
            </a:r>
            <a:r>
              <a:rPr lang="en-US" dirty="0" smtClean="0"/>
              <a:t> les log de console, nous </a:t>
            </a:r>
            <a:r>
              <a:rPr lang="en-US" dirty="0" err="1" smtClean="0"/>
              <a:t>pouvons</a:t>
            </a:r>
            <a:r>
              <a:rPr lang="en-US" dirty="0" smtClean="0"/>
              <a:t> </a:t>
            </a:r>
            <a:r>
              <a:rPr lang="en-US" dirty="0" err="1" smtClean="0"/>
              <a:t>utiliser</a:t>
            </a:r>
            <a:r>
              <a:rPr lang="en-US" dirty="0" smtClean="0"/>
              <a:t> un wrapper avec un level de log:</a:t>
            </a:r>
            <a:endParaRPr lang="en-US" dirty="0"/>
          </a:p>
          <a:p>
            <a:endParaRPr lang="en-US" sz="2000" dirty="0">
              <a:latin typeface="Segoe UI" charset="0"/>
              <a:cs typeface="Segoe UI" charset="0"/>
            </a:endParaRPr>
          </a:p>
          <a:p>
            <a:pPr marL="399915" lvl="1" indent="0">
              <a:buNone/>
            </a:pP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logLevel</a:t>
            </a:r>
            <a:r>
              <a:rPr lang="en-US" sz="1800" dirty="0">
                <a:solidFill>
                  <a:srgbClr val="000000"/>
                </a:solidFill>
                <a:highlight>
                  <a:srgbClr val="FFFFFF"/>
                </a:highlight>
                <a:latin typeface="Consolas" panose="020B0609020204030204" pitchFamily="49" charset="0"/>
              </a:rPr>
              <a:t> = 2;</a:t>
            </a:r>
          </a:p>
          <a:p>
            <a:pPr marL="399915" lvl="1" indent="0">
              <a:buNone/>
            </a:pP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_debug = </a:t>
            </a:r>
            <a:r>
              <a:rPr lang="en-US" sz="1800" dirty="0" err="1">
                <a:solidFill>
                  <a:srgbClr val="000000"/>
                </a:solidFill>
                <a:highlight>
                  <a:srgbClr val="FFFFFF"/>
                </a:highlight>
                <a:latin typeface="Consolas" panose="020B0609020204030204" pitchFamily="49" charset="0"/>
              </a:rPr>
              <a:t>window.console.debug</a:t>
            </a:r>
            <a:r>
              <a:rPr lang="en-US" sz="1800" dirty="0">
                <a:solidFill>
                  <a:srgbClr val="000000"/>
                </a:solidFill>
                <a:highlight>
                  <a:srgbClr val="FFFFFF"/>
                </a:highlight>
                <a:latin typeface="Consolas" panose="020B0609020204030204" pitchFamily="49" charset="0"/>
              </a:rPr>
              <a:t>;</a:t>
            </a:r>
          </a:p>
          <a:p>
            <a:pPr marL="399915" lvl="1" indent="0">
              <a:buNone/>
            </a:pPr>
            <a:endParaRPr lang="en-US" sz="1800" dirty="0">
              <a:solidFill>
                <a:srgbClr val="000000"/>
              </a:solidFill>
              <a:highlight>
                <a:srgbClr val="FFFFFF"/>
              </a:highlight>
              <a:latin typeface="Consolas" panose="020B0609020204030204" pitchFamily="49" charset="0"/>
            </a:endParaRPr>
          </a:p>
          <a:p>
            <a:pPr marL="399915" lvl="1" indent="0">
              <a:buNone/>
            </a:pPr>
            <a:r>
              <a:rPr lang="en-US" sz="1800" dirty="0" err="1">
                <a:solidFill>
                  <a:srgbClr val="000000"/>
                </a:solidFill>
                <a:highlight>
                  <a:srgbClr val="FFFFFF"/>
                </a:highlight>
                <a:latin typeface="Consolas" panose="020B0609020204030204" pitchFamily="49" charset="0"/>
              </a:rPr>
              <a:t>window.console.debug</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 {</a:t>
            </a:r>
          </a:p>
          <a:p>
            <a:pPr marL="399915" lvl="1"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logLevel</a:t>
            </a:r>
            <a:r>
              <a:rPr lang="en-US" sz="1800" dirty="0">
                <a:solidFill>
                  <a:srgbClr val="000000"/>
                </a:solidFill>
                <a:highlight>
                  <a:srgbClr val="FFFFFF"/>
                </a:highlight>
                <a:latin typeface="Consolas" panose="020B0609020204030204" pitchFamily="49" charset="0"/>
              </a:rPr>
              <a:t> &lt; 1) {</a:t>
            </a:r>
          </a:p>
          <a:p>
            <a:pPr marL="399915" lvl="1" indent="0">
              <a:buNone/>
            </a:pP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debug.apply</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window.console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splice.call</a:t>
            </a:r>
            <a:r>
              <a:rPr lang="en-US" sz="1800" dirty="0">
                <a:solidFill>
                  <a:srgbClr val="000000"/>
                </a:solidFill>
                <a:highlight>
                  <a:srgbClr val="FFFFFF"/>
                </a:highlight>
                <a:latin typeface="Consolas" panose="020B0609020204030204" pitchFamily="49" charset="0"/>
              </a:rPr>
              <a:t>(arguments, 0));</a:t>
            </a:r>
          </a:p>
          <a:p>
            <a:pPr marL="399915" lvl="1" indent="0">
              <a:buNone/>
            </a:pPr>
            <a:r>
              <a:rPr lang="en-US" sz="1800" dirty="0">
                <a:solidFill>
                  <a:srgbClr val="000000"/>
                </a:solidFill>
                <a:highlight>
                  <a:srgbClr val="FFFFFF"/>
                </a:highlight>
                <a:latin typeface="Consolas" panose="020B0609020204030204" pitchFamily="49" charset="0"/>
              </a:rPr>
              <a:t>    }</a:t>
            </a:r>
          </a:p>
          <a:p>
            <a:pPr marL="399915" lvl="1" indent="0">
              <a:buNone/>
            </a:pPr>
            <a:r>
              <a:rPr lang="en-US" sz="1800" dirty="0">
                <a:solidFill>
                  <a:srgbClr val="000000"/>
                </a:solidFill>
                <a:highlight>
                  <a:srgbClr val="FFFFFF"/>
                </a:highlight>
                <a:latin typeface="Consolas" panose="020B0609020204030204" pitchFamily="49" charset="0"/>
              </a:rPr>
              <a:t>};</a:t>
            </a:r>
            <a:endParaRPr lang="en-US" sz="1800" dirty="0">
              <a:latin typeface="Segoe UI"/>
              <a:cs typeface="Segoe UI"/>
            </a:endParaRPr>
          </a:p>
        </p:txBody>
      </p:sp>
    </p:spTree>
    <p:extLst>
      <p:ext uri="{BB962C8B-B14F-4D97-AF65-F5344CB8AC3E}">
        <p14:creationId xmlns:p14="http://schemas.microsoft.com/office/powerpoint/2010/main" val="2816545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Déboguer</a:t>
            </a:r>
            <a:r>
              <a:rPr lang="en-US" sz="2400" b="0" dirty="0" smtClean="0">
                <a:solidFill>
                  <a:srgbClr val="454545"/>
                </a:solidFill>
                <a:cs typeface="Segoe UI"/>
              </a:rPr>
              <a:t> avec la console</a:t>
            </a:r>
            <a:endParaRPr lang="en-US" dirty="0">
              <a:solidFill>
                <a:srgbClr val="454545"/>
              </a:solidFill>
              <a:latin typeface="Segoe UI"/>
              <a:cs typeface="Segoe UI"/>
            </a:endParaRPr>
          </a:p>
        </p:txBody>
      </p:sp>
    </p:spTree>
    <p:extLst>
      <p:ext uri="{BB962C8B-B14F-4D97-AF65-F5344CB8AC3E}">
        <p14:creationId xmlns:p14="http://schemas.microsoft.com/office/powerpoint/2010/main" val="2883339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Debugger</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fr-FR" sz="2800" b="0" dirty="0" smtClean="0"/>
              <a:t>Une liste déroulante contient tous les fichiers JavaScript de la page</a:t>
            </a:r>
          </a:p>
          <a:p>
            <a:r>
              <a:rPr lang="fr-FR" sz="2800" b="0" dirty="0" smtClean="0"/>
              <a:t>Possible d’ajouter des points d’a</a:t>
            </a:r>
            <a:r>
              <a:rPr lang="fr-FR" dirty="0" smtClean="0"/>
              <a:t>rrêt pour mettre l’</a:t>
            </a:r>
            <a:r>
              <a:rPr lang="fr-FR" dirty="0" err="1" smtClean="0"/>
              <a:t>execution</a:t>
            </a:r>
            <a:r>
              <a:rPr lang="fr-FR" dirty="0" smtClean="0"/>
              <a:t> en pause</a:t>
            </a:r>
          </a:p>
          <a:p>
            <a:r>
              <a:rPr lang="fr-FR" sz="2800" b="0" dirty="0" smtClean="0"/>
              <a:t>Possible de faire du pas à pas </a:t>
            </a:r>
            <a:r>
              <a:rPr lang="fr-FR" sz="2800" b="0" dirty="0" err="1" smtClean="0"/>
              <a:t>dansle</a:t>
            </a:r>
            <a:r>
              <a:rPr lang="fr-FR" sz="2800" b="0" dirty="0" smtClean="0"/>
              <a:t> code</a:t>
            </a:r>
          </a:p>
          <a:p>
            <a:r>
              <a:rPr lang="fr-FR" dirty="0" smtClean="0"/>
              <a:t>Mettre en pause lors d’une exception</a:t>
            </a:r>
          </a:p>
          <a:p>
            <a:r>
              <a:rPr lang="fr-FR" sz="2800" b="0" dirty="0" smtClean="0"/>
              <a:t>"</a:t>
            </a:r>
            <a:r>
              <a:rPr lang="fr-FR" sz="2800" b="0" dirty="0" err="1" smtClean="0"/>
              <a:t>Jolifier</a:t>
            </a:r>
            <a:r>
              <a:rPr lang="fr-FR" sz="2800" b="0" dirty="0" smtClean="0"/>
              <a:t>" le code </a:t>
            </a:r>
            <a:r>
              <a:rPr lang="fr-FR" sz="2800" b="0" dirty="0" err="1" smtClean="0"/>
              <a:t>javascript</a:t>
            </a:r>
            <a:r>
              <a:rPr lang="fr-FR" sz="2800" b="0" dirty="0" smtClean="0"/>
              <a:t> </a:t>
            </a:r>
            <a:r>
              <a:rPr lang="fr-FR" sz="2800" b="0" dirty="0" err="1" smtClean="0"/>
              <a:t>minifier</a:t>
            </a:r>
            <a:r>
              <a:rPr lang="fr-FR" sz="2800" b="0" dirty="0" smtClean="0"/>
              <a:t> pour </a:t>
            </a:r>
            <a:r>
              <a:rPr lang="fr-FR" sz="2800" b="0" dirty="0" err="1" smtClean="0"/>
              <a:t>facilier</a:t>
            </a:r>
            <a:r>
              <a:rPr lang="fr-FR" sz="2800" b="0" dirty="0" smtClean="0"/>
              <a:t> le </a:t>
            </a:r>
            <a:r>
              <a:rPr lang="fr-FR" sz="2800" b="0" dirty="0" err="1" smtClean="0"/>
              <a:t>débug</a:t>
            </a:r>
            <a:endParaRPr lang="fr-FR" sz="2800" b="0" dirty="0" smtClean="0"/>
          </a:p>
          <a:p>
            <a:r>
              <a:rPr lang="fr-FR" dirty="0" smtClean="0"/>
              <a:t>Call </a:t>
            </a:r>
            <a:r>
              <a:rPr lang="fr-FR" dirty="0" err="1" smtClean="0"/>
              <a:t>Stack</a:t>
            </a:r>
            <a:endParaRPr lang="fr-FR" dirty="0" smtClean="0"/>
          </a:p>
          <a:p>
            <a:r>
              <a:rPr lang="fr-FR" sz="2800" b="0" dirty="0" smtClean="0"/>
              <a:t>Ajouter des inspecteurs</a:t>
            </a:r>
          </a:p>
        </p:txBody>
      </p:sp>
    </p:spTree>
    <p:extLst>
      <p:ext uri="{BB962C8B-B14F-4D97-AF65-F5344CB8AC3E}">
        <p14:creationId xmlns:p14="http://schemas.microsoft.com/office/powerpoint/2010/main" val="1965809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err="1" smtClean="0"/>
              <a:t>Exemple</a:t>
            </a:r>
            <a:r>
              <a:rPr lang="en-US" b="0" dirty="0" smtClean="0"/>
              <a:t> avec du drag and drop</a:t>
            </a:r>
          </a:p>
          <a:p>
            <a:r>
              <a:rPr lang="en-US" b="0" dirty="0" err="1" smtClean="0"/>
              <a:t>Drag&amp;drop</a:t>
            </a:r>
            <a:r>
              <a:rPr lang="en-US" b="0" dirty="0" smtClean="0"/>
              <a:t> de </a:t>
            </a:r>
            <a:r>
              <a:rPr lang="en-US" b="0" dirty="0" err="1" smtClean="0"/>
              <a:t>fichiers</a:t>
            </a:r>
            <a:r>
              <a:rPr lang="en-US" b="0" dirty="0" smtClean="0"/>
              <a:t> </a:t>
            </a:r>
            <a:r>
              <a:rPr lang="en-US" b="0" dirty="0" err="1" smtClean="0"/>
              <a:t>ou</a:t>
            </a:r>
            <a:r>
              <a:rPr lang="en-US" b="0" dirty="0" smtClean="0"/>
              <a:t> </a:t>
            </a:r>
            <a:r>
              <a:rPr lang="en-US" b="0" dirty="0" err="1" smtClean="0"/>
              <a:t>d’images</a:t>
            </a:r>
            <a:endParaRPr lang="en-US" b="0" dirty="0" smtClean="0"/>
          </a:p>
          <a:p>
            <a:r>
              <a:rPr lang="en-US" b="0" dirty="0" smtClean="0"/>
              <a:t>Si </a:t>
            </a:r>
            <a:r>
              <a:rPr lang="en-US" b="0" dirty="0" err="1" smtClean="0"/>
              <a:t>c’est</a:t>
            </a:r>
            <a:r>
              <a:rPr lang="en-US" b="0" dirty="0" smtClean="0"/>
              <a:t> des </a:t>
            </a:r>
            <a:r>
              <a:rPr lang="en-US" b="0" dirty="0" err="1" smtClean="0"/>
              <a:t>fichiers</a:t>
            </a:r>
            <a:r>
              <a:rPr lang="en-US" b="0" dirty="0" smtClean="0"/>
              <a:t>, </a:t>
            </a:r>
            <a:r>
              <a:rPr lang="en-US" b="0" dirty="0" err="1" smtClean="0"/>
              <a:t>afficher</a:t>
            </a:r>
            <a:r>
              <a:rPr lang="en-US" b="0" dirty="0" smtClean="0"/>
              <a:t> </a:t>
            </a:r>
            <a:r>
              <a:rPr lang="en-US" b="0" dirty="0" err="1" smtClean="0"/>
              <a:t>leu</a:t>
            </a:r>
            <a:r>
              <a:rPr lang="en-US" dirty="0" err="1" smtClean="0"/>
              <a:t>r</a:t>
            </a:r>
            <a:r>
              <a:rPr lang="en-US" dirty="0" smtClean="0"/>
              <a:t> </a:t>
            </a:r>
            <a:r>
              <a:rPr lang="en-US" dirty="0" err="1" smtClean="0"/>
              <a:t>nombre</a:t>
            </a:r>
            <a:endParaRPr lang="en-US" b="0" dirty="0" smtClean="0"/>
          </a:p>
          <a:p>
            <a:r>
              <a:rPr lang="en-US" b="0" dirty="0" smtClean="0"/>
              <a:t>Si </a:t>
            </a:r>
            <a:r>
              <a:rPr lang="en-US" b="0" dirty="0" err="1" smtClean="0"/>
              <a:t>c’est</a:t>
            </a:r>
            <a:r>
              <a:rPr lang="en-US" b="0" dirty="0" smtClean="0"/>
              <a:t> un </a:t>
            </a:r>
            <a:r>
              <a:rPr lang="en-US" b="0" dirty="0" err="1" smtClean="0"/>
              <a:t>élément</a:t>
            </a:r>
            <a:r>
              <a:rPr lang="en-US" b="0" dirty="0" smtClean="0"/>
              <a:t> </a:t>
            </a:r>
            <a:r>
              <a:rPr lang="en-US" b="0" dirty="0" err="1" smtClean="0"/>
              <a:t>afficher</a:t>
            </a:r>
            <a:r>
              <a:rPr lang="en-US" b="0" dirty="0" smtClean="0"/>
              <a:t> son tag</a:t>
            </a:r>
          </a:p>
        </p:txBody>
      </p:sp>
    </p:spTree>
    <p:extLst>
      <p:ext uri="{BB962C8B-B14F-4D97-AF65-F5344CB8AC3E}">
        <p14:creationId xmlns:p14="http://schemas.microsoft.com/office/powerpoint/2010/main" val="1364796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dirty="0" smtClean="0"/>
              <a:t>Il y a un bug </a:t>
            </a:r>
            <a:r>
              <a:rPr lang="en-US" dirty="0" err="1" smtClean="0"/>
              <a:t>dans</a:t>
            </a:r>
            <a:r>
              <a:rPr lang="en-US" dirty="0" smtClean="0"/>
              <a:t> </a:t>
            </a:r>
            <a:r>
              <a:rPr lang="en-US" dirty="0" err="1" smtClean="0"/>
              <a:t>ce</a:t>
            </a:r>
            <a:r>
              <a:rPr lang="en-US" dirty="0" smtClean="0"/>
              <a:t> code. Ca </a:t>
            </a:r>
            <a:r>
              <a:rPr lang="en-US" dirty="0" err="1" smtClean="0"/>
              <a:t>affiche</a:t>
            </a:r>
            <a:r>
              <a:rPr lang="en-US" dirty="0" smtClean="0"/>
              <a:t> tout le temps le </a:t>
            </a:r>
            <a:r>
              <a:rPr lang="en-US" dirty="0" err="1" smtClean="0"/>
              <a:t>nombre</a:t>
            </a:r>
            <a:r>
              <a:rPr lang="en-US" dirty="0" smtClean="0"/>
              <a:t> de </a:t>
            </a:r>
            <a:r>
              <a:rPr lang="en-US" dirty="0" err="1" smtClean="0"/>
              <a:t>fichiers</a:t>
            </a:r>
            <a:endParaRPr lang="en-US" dirty="0" smtClean="0"/>
          </a:p>
          <a:p>
            <a:pPr marL="0" indent="0">
              <a:buNone/>
            </a:pPr>
            <a:endParaRPr lang="en-US" sz="1400" dirty="0"/>
          </a:p>
          <a:p>
            <a:pPr marL="399915" lvl="1" indent="0">
              <a:spcBef>
                <a:spcPts val="0"/>
              </a:spcBef>
              <a:buNone/>
            </a:pPr>
            <a:r>
              <a:rPr lang="en-US" sz="1600" dirty="0" err="1">
                <a:solidFill>
                  <a:srgbClr val="000000"/>
                </a:solidFill>
                <a:highlight>
                  <a:srgbClr val="FFFFFF"/>
                </a:highlight>
                <a:latin typeface="Consolas" panose="020B0609020204030204" pitchFamily="49" charset="0"/>
              </a:rPr>
              <a:t>Dropzone.prototype.onDrop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 (event) {</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files = </a:t>
            </a:r>
            <a:r>
              <a:rPr lang="en-US" sz="1600" dirty="0" err="1">
                <a:solidFill>
                  <a:srgbClr val="000000"/>
                </a:solidFill>
                <a:highlight>
                  <a:srgbClr val="FFFFFF"/>
                </a:highlight>
                <a:latin typeface="Consolas" panose="020B0609020204030204" pitchFamily="49" charset="0"/>
              </a:rPr>
              <a:t>event.dataTransfer.files</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(files) {</a:t>
            </a:r>
          </a:p>
          <a:p>
            <a:pPr marL="399915" lvl="1" indent="0">
              <a:spcBef>
                <a:spcPts val="0"/>
              </a:spcBef>
              <a:buNone/>
            </a:pPr>
            <a:r>
              <a:rPr lang="en-US" sz="1600" dirty="0">
                <a:solidFill>
                  <a:srgbClr val="000000"/>
                </a:solidFill>
                <a:highlight>
                  <a:srgbClr val="FFFFFF"/>
                </a:highlight>
                <a:latin typeface="Consolas" panose="020B0609020204030204" pitchFamily="49" charset="0"/>
              </a:rPr>
              <a:t>        console.log(</a:t>
            </a:r>
            <a:r>
              <a:rPr lang="en-US" sz="1600" dirty="0">
                <a:solidFill>
                  <a:srgbClr val="A31515"/>
                </a:solidFill>
                <a:highlight>
                  <a:srgbClr val="FFFFFF"/>
                </a:highlight>
                <a:latin typeface="Consolas" panose="020B0609020204030204" pitchFamily="49" charset="0"/>
              </a:rPr>
              <a:t>"you dropped: "</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files.length</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 files."</a:t>
            </a:r>
            <a:r>
              <a:rPr lang="en-US" sz="1600" dirty="0">
                <a:solidFill>
                  <a:srgbClr val="000000"/>
                </a:solidFill>
                <a:highlight>
                  <a:srgbClr val="FFFFFF"/>
                </a:highlight>
                <a:latin typeface="Consolas" panose="020B0609020204030204" pitchFamily="49" charset="0"/>
              </a:rPr>
              <a:t>);</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else</a:t>
            </a:r>
            <a:r>
              <a:rPr lang="en-US" sz="1600" dirty="0">
                <a:solidFill>
                  <a:srgbClr val="000000"/>
                </a:solidFill>
                <a:highlight>
                  <a:srgbClr val="FFFFFF"/>
                </a:highlight>
                <a:latin typeface="Consolas" panose="020B0609020204030204" pitchFamily="49" charset="0"/>
              </a:rPr>
              <a:t> {</a:t>
            </a:r>
          </a:p>
          <a:p>
            <a:pPr marL="399915" lvl="1" indent="0">
              <a:spcBef>
                <a:spcPts val="0"/>
              </a:spcBef>
              <a:buNone/>
            </a:pPr>
            <a:r>
              <a:rPr lang="en-US" sz="1600" dirty="0">
                <a:solidFill>
                  <a:srgbClr val="000000"/>
                </a:solidFill>
                <a:highlight>
                  <a:srgbClr val="FFFFFF"/>
                </a:highlight>
                <a:latin typeface="Consolas" panose="020B0609020204030204" pitchFamily="49" charset="0"/>
              </a:rPr>
              <a:t>        console.log(</a:t>
            </a:r>
            <a:r>
              <a:rPr lang="en-US" sz="1600" dirty="0">
                <a:solidFill>
                  <a:srgbClr val="A31515"/>
                </a:solidFill>
                <a:highlight>
                  <a:srgbClr val="FFFFFF"/>
                </a:highlight>
                <a:latin typeface="Consolas" panose="020B0609020204030204" pitchFamily="49" charset="0"/>
              </a:rPr>
              <a:t>"you dropped: "</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event.dataTransfer.getData</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"text"</a:t>
            </a:r>
            <a:r>
              <a:rPr lang="en-US" sz="1600" dirty="0">
                <a:solidFill>
                  <a:srgbClr val="000000"/>
                </a:solidFill>
                <a:highlight>
                  <a:srgbClr val="FFFFFF"/>
                </a:highlight>
                <a:latin typeface="Consolas" panose="020B0609020204030204" pitchFamily="49" charset="0"/>
              </a:rPr>
              <a:t>));</a:t>
            </a: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smtClean="0">
                <a:solidFill>
                  <a:srgbClr val="000000"/>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marL="399915" lvl="1" indent="0">
              <a:spcBef>
                <a:spcPts val="0"/>
              </a:spcBef>
              <a:buNone/>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event.preventDefault</a:t>
            </a:r>
            <a:r>
              <a:rPr lang="en-US" sz="1600" dirty="0">
                <a:solidFill>
                  <a:srgbClr val="000000"/>
                </a:solidFill>
                <a:highlight>
                  <a:srgbClr val="FFFFFF"/>
                </a:highlight>
                <a:latin typeface="Consolas" panose="020B0609020204030204" pitchFamily="49" charset="0"/>
              </a:rPr>
              <a:t>();</a:t>
            </a:r>
          </a:p>
          <a:p>
            <a:pPr marL="399915" lvl="1" indent="0">
              <a:spcBef>
                <a:spcPts val="0"/>
              </a:spcBef>
              <a:buNone/>
            </a:pPr>
            <a:r>
              <a:rPr lang="en-US" sz="1600" dirty="0">
                <a:solidFill>
                  <a:srgbClr val="000000"/>
                </a:solidFill>
                <a:highlight>
                  <a:srgbClr val="FFFFFF"/>
                </a:highlight>
                <a:latin typeface="Consolas" panose="020B0609020204030204" pitchFamily="49" charset="0"/>
              </a:rPr>
              <a:t>};</a:t>
            </a:r>
            <a:endParaRPr lang="en-US" sz="1600" dirty="0" smtClean="0"/>
          </a:p>
        </p:txBody>
      </p:sp>
    </p:spTree>
    <p:extLst>
      <p:ext uri="{BB962C8B-B14F-4D97-AF65-F5344CB8AC3E}">
        <p14:creationId xmlns:p14="http://schemas.microsoft.com/office/powerpoint/2010/main" val="201970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smtClean="0"/>
              <a:t>Select a file using the dropdown and filter</a:t>
            </a:r>
          </a:p>
          <a:p>
            <a:endParaRPr lang="en-US" dirty="0"/>
          </a:p>
        </p:txBody>
      </p:sp>
      <p:pic>
        <p:nvPicPr>
          <p:cNvPr id="6" name="Picture 5"/>
          <p:cNvPicPr>
            <a:picLocks noChangeAspect="1"/>
          </p:cNvPicPr>
          <p:nvPr/>
        </p:nvPicPr>
        <p:blipFill>
          <a:blip r:embed="rId3"/>
          <a:stretch>
            <a:fillRect/>
          </a:stretch>
        </p:blipFill>
        <p:spPr>
          <a:xfrm>
            <a:off x="498167" y="2383331"/>
            <a:ext cx="11287125" cy="3438525"/>
          </a:xfrm>
          <a:prstGeom prst="rect">
            <a:avLst/>
          </a:prstGeom>
        </p:spPr>
      </p:pic>
    </p:spTree>
    <p:extLst>
      <p:ext uri="{BB962C8B-B14F-4D97-AF65-F5344CB8AC3E}">
        <p14:creationId xmlns:p14="http://schemas.microsoft.com/office/powerpoint/2010/main" val="288479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Processus</a:t>
            </a:r>
            <a:r>
              <a:rPr lang="en-US" dirty="0" smtClean="0"/>
              <a:t> de </a:t>
            </a:r>
            <a:r>
              <a:rPr lang="en-US" dirty="0" err="1" smtClean="0"/>
              <a:t>standardisation</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rmAutofit/>
          </a:bodyPr>
          <a:lstStyle/>
          <a:p>
            <a:r>
              <a:rPr lang="en-US" b="0" dirty="0" smtClean="0"/>
              <a:t>Un document </a:t>
            </a:r>
            <a:r>
              <a:rPr lang="en-US" b="0" dirty="0" err="1" smtClean="0"/>
              <a:t>défini</a:t>
            </a:r>
            <a:r>
              <a:rPr lang="en-US" b="0" dirty="0" smtClean="0"/>
              <a:t> comment les standards </a:t>
            </a:r>
            <a:r>
              <a:rPr lang="en-US" b="0" dirty="0" err="1" smtClean="0"/>
              <a:t>doivent</a:t>
            </a:r>
            <a:r>
              <a:rPr lang="en-US" b="0" dirty="0" smtClean="0"/>
              <a:t> </a:t>
            </a:r>
            <a:r>
              <a:rPr lang="en-US" b="0" dirty="0" err="1" smtClean="0"/>
              <a:t>être</a:t>
            </a:r>
            <a:r>
              <a:rPr lang="en-US" b="0" dirty="0" smtClean="0"/>
              <a:t> </a:t>
            </a:r>
            <a:r>
              <a:rPr lang="en-US" b="0" dirty="0" err="1" smtClean="0"/>
              <a:t>créés</a:t>
            </a:r>
            <a:r>
              <a:rPr lang="en-US" b="0" dirty="0" smtClean="0"/>
              <a:t> </a:t>
            </a:r>
            <a:r>
              <a:rPr lang="en-US" b="0" dirty="0">
                <a:hlinkClick r:id="rId3"/>
              </a:rPr>
              <a:t>http://www.w3.org/2014/Process-20140801/</a:t>
            </a:r>
            <a:endParaRPr lang="en-US" b="0" dirty="0"/>
          </a:p>
          <a:p>
            <a:r>
              <a:rPr lang="en-US" b="0" dirty="0" smtClean="0"/>
              <a:t>Il y a 4 </a:t>
            </a:r>
            <a:r>
              <a:rPr lang="en-US" b="0" dirty="0" err="1" smtClean="0"/>
              <a:t>niveaux</a:t>
            </a:r>
            <a:r>
              <a:rPr lang="en-US" b="0" dirty="0" smtClean="0"/>
              <a:t> de </a:t>
            </a:r>
            <a:r>
              <a:rPr lang="en-US" b="0" dirty="0" err="1" smtClean="0"/>
              <a:t>maturité</a:t>
            </a:r>
            <a:r>
              <a:rPr lang="en-US" b="0" dirty="0" smtClean="0"/>
              <a:t> par </a:t>
            </a:r>
            <a:r>
              <a:rPr lang="en-US" b="0" dirty="0" err="1" smtClean="0"/>
              <a:t>lesquels</a:t>
            </a:r>
            <a:r>
              <a:rPr lang="en-US" b="0" dirty="0" smtClean="0"/>
              <a:t> un nouveau standard </a:t>
            </a:r>
            <a:r>
              <a:rPr lang="en-US" b="0" dirty="0" err="1" smtClean="0"/>
              <a:t>passe</a:t>
            </a:r>
            <a:endParaRPr lang="en-US" b="0" dirty="0"/>
          </a:p>
          <a:p>
            <a:pPr lvl="1"/>
            <a:r>
              <a:rPr lang="en-US" dirty="0" smtClean="0"/>
              <a:t>Avec pour </a:t>
            </a:r>
            <a:r>
              <a:rPr lang="en-US" dirty="0" err="1" smtClean="0"/>
              <a:t>objectif</a:t>
            </a:r>
            <a:r>
              <a:rPr lang="en-US" dirty="0" smtClean="0"/>
              <a:t> de </a:t>
            </a:r>
            <a:r>
              <a:rPr lang="en-US" dirty="0" err="1" smtClean="0"/>
              <a:t>maximiser</a:t>
            </a:r>
            <a:r>
              <a:rPr lang="en-US" dirty="0" smtClean="0"/>
              <a:t> le consensus</a:t>
            </a:r>
          </a:p>
          <a:p>
            <a:pPr lvl="1"/>
            <a:r>
              <a:rPr lang="en-US" dirty="0" err="1" smtClean="0"/>
              <a:t>S’assurer</a:t>
            </a:r>
            <a:r>
              <a:rPr lang="en-US" dirty="0" smtClean="0"/>
              <a:t> </a:t>
            </a:r>
            <a:r>
              <a:rPr lang="en-US" dirty="0" err="1" smtClean="0"/>
              <a:t>d’une</a:t>
            </a:r>
            <a:r>
              <a:rPr lang="en-US" dirty="0" smtClean="0"/>
              <a:t> bonne </a:t>
            </a:r>
            <a:r>
              <a:rPr lang="en-US" dirty="0" err="1" smtClean="0"/>
              <a:t>qualité</a:t>
            </a:r>
            <a:r>
              <a:rPr lang="en-US" dirty="0" smtClean="0"/>
              <a:t> technique et </a:t>
            </a:r>
            <a:r>
              <a:rPr lang="en-US" dirty="0" err="1" smtClean="0"/>
              <a:t>éditoriale</a:t>
            </a:r>
            <a:r>
              <a:rPr lang="en-US" dirty="0"/>
              <a:t/>
            </a:r>
            <a:br>
              <a:rPr lang="en-US" dirty="0"/>
            </a:br>
            <a:endParaRPr lang="en-US" dirty="0"/>
          </a:p>
          <a:p>
            <a:pPr marL="1257029" lvl="2" indent="-457200">
              <a:buFont typeface="+mj-lt"/>
              <a:buAutoNum type="arabicPeriod"/>
            </a:pPr>
            <a:r>
              <a:rPr lang="en-US" b="1" dirty="0"/>
              <a:t>Working Draft</a:t>
            </a:r>
          </a:p>
          <a:p>
            <a:pPr marL="1257029" lvl="2" indent="-457200">
              <a:buFont typeface="+mj-lt"/>
              <a:buAutoNum type="arabicPeriod"/>
            </a:pPr>
            <a:r>
              <a:rPr lang="en-US" b="1" dirty="0"/>
              <a:t>Candidate Recommendation</a:t>
            </a:r>
          </a:p>
          <a:p>
            <a:pPr marL="1257029" lvl="2" indent="-457200">
              <a:buFont typeface="+mj-lt"/>
              <a:buAutoNum type="arabicPeriod"/>
            </a:pPr>
            <a:r>
              <a:rPr lang="en-US" b="1" dirty="0"/>
              <a:t>Proposed Recommendation</a:t>
            </a:r>
          </a:p>
          <a:p>
            <a:pPr marL="1257029" lvl="2" indent="-457200">
              <a:buFont typeface="+mj-lt"/>
              <a:buAutoNum type="arabicPeriod"/>
            </a:pPr>
            <a:r>
              <a:rPr lang="en-US" b="1" dirty="0"/>
              <a:t>W3C Recommendation</a:t>
            </a:r>
          </a:p>
        </p:txBody>
      </p:sp>
    </p:spTree>
    <p:extLst>
      <p:ext uri="{BB962C8B-B14F-4D97-AF65-F5344CB8AC3E}">
        <p14:creationId xmlns:p14="http://schemas.microsoft.com/office/powerpoint/2010/main" val="4193166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smtClean="0"/>
              <a:t>Avec les </a:t>
            </a:r>
            <a:r>
              <a:rPr lang="en-US" dirty="0" err="1" smtClean="0"/>
              <a:t>outils</a:t>
            </a:r>
            <a:r>
              <a:rPr lang="en-US" dirty="0" smtClean="0"/>
              <a:t> F12, on </a:t>
            </a:r>
            <a:r>
              <a:rPr lang="en-US" dirty="0" err="1" smtClean="0"/>
              <a:t>peut</a:t>
            </a:r>
            <a:r>
              <a:rPr lang="en-US" dirty="0" smtClean="0"/>
              <a:t> </a:t>
            </a:r>
            <a:r>
              <a:rPr lang="en-US" dirty="0" err="1" smtClean="0"/>
              <a:t>ajouter</a:t>
            </a:r>
            <a:r>
              <a:rPr lang="en-US" dirty="0" smtClean="0"/>
              <a:t> un point </a:t>
            </a:r>
            <a:r>
              <a:rPr lang="en-US" dirty="0" err="1" smtClean="0"/>
              <a:t>d’arrêt</a:t>
            </a:r>
            <a:endParaRPr lang="en-US" dirty="0" smtClean="0"/>
          </a:p>
          <a:p>
            <a:endParaRPr lang="en-US"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3" y="2936398"/>
            <a:ext cx="11260121" cy="3419952"/>
          </a:xfrm>
          <a:prstGeom prst="rect">
            <a:avLst/>
          </a:prstGeom>
        </p:spPr>
      </p:pic>
    </p:spTree>
    <p:extLst>
      <p:ext uri="{BB962C8B-B14F-4D97-AF65-F5344CB8AC3E}">
        <p14:creationId xmlns:p14="http://schemas.microsoft.com/office/powerpoint/2010/main" val="4060621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sz="2800" dirty="0" err="1" smtClean="0">
                <a:latin typeface="Consolas" panose="020B0609020204030204" pitchFamily="49" charset="0"/>
                <a:cs typeface="Consolas" panose="020B0609020204030204" pitchFamily="49" charset="0"/>
              </a:rPr>
              <a:t>fileList</a:t>
            </a:r>
            <a:r>
              <a:rPr lang="en-US" sz="2800" dirty="0" smtClean="0"/>
              <a:t> </a:t>
            </a:r>
            <a:r>
              <a:rPr lang="en-US" sz="2800" dirty="0" err="1" smtClean="0"/>
              <a:t>est</a:t>
            </a:r>
            <a:r>
              <a:rPr lang="en-US" sz="2800" dirty="0" smtClean="0"/>
              <a:t> un objet</a:t>
            </a:r>
          </a:p>
          <a:p>
            <a:r>
              <a:rPr lang="en-US" dirty="0" err="1" smtClean="0"/>
              <a:t>Donc</a:t>
            </a:r>
            <a:r>
              <a:rPr lang="en-US" dirty="0"/>
              <a:t> </a:t>
            </a:r>
            <a:r>
              <a:rPr lang="en-US" dirty="0" smtClean="0"/>
              <a:t>la condition </a:t>
            </a:r>
            <a:r>
              <a:rPr lang="en-US" dirty="0" err="1" smtClean="0"/>
              <a:t>est</a:t>
            </a:r>
            <a:r>
              <a:rPr lang="en-US" dirty="0" smtClean="0"/>
              <a:t> </a:t>
            </a:r>
            <a:r>
              <a:rPr lang="en-US" dirty="0" err="1" smtClean="0"/>
              <a:t>toujours</a:t>
            </a:r>
            <a:r>
              <a:rPr lang="en-US" dirty="0" smtClean="0"/>
              <a:t> </a:t>
            </a:r>
            <a:r>
              <a:rPr lang="en-US" dirty="0" err="1" smtClean="0"/>
              <a:t>vraie</a:t>
            </a:r>
            <a:endParaRPr lang="en-US" sz="2800" dirty="0" smtClean="0"/>
          </a:p>
        </p:txBody>
      </p:sp>
      <p:pic>
        <p:nvPicPr>
          <p:cNvPr id="8" name="Content Placeholder 4"/>
          <p:cNvPicPr>
            <a:picLocks noChangeAspect="1"/>
          </p:cNvPicPr>
          <p:nvPr/>
        </p:nvPicPr>
        <p:blipFill>
          <a:blip r:embed="rId3"/>
          <a:stretch>
            <a:fillRect/>
          </a:stretch>
        </p:blipFill>
        <p:spPr>
          <a:xfrm>
            <a:off x="1852844" y="3490550"/>
            <a:ext cx="7595956" cy="2331305"/>
          </a:xfrm>
          <a:prstGeom prst="rect">
            <a:avLst/>
          </a:prstGeom>
        </p:spPr>
      </p:pic>
    </p:spTree>
    <p:extLst>
      <p:ext uri="{BB962C8B-B14F-4D97-AF65-F5344CB8AC3E}">
        <p14:creationId xmlns:p14="http://schemas.microsoft.com/office/powerpoint/2010/main" val="1253271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sz="2800" dirty="0" smtClean="0"/>
              <a:t>En </a:t>
            </a:r>
            <a:r>
              <a:rPr lang="en-US" sz="2800" dirty="0" err="1" smtClean="0"/>
              <a:t>appuyant</a:t>
            </a:r>
            <a:r>
              <a:rPr lang="en-US" sz="2800" dirty="0" smtClean="0"/>
              <a:t> sur “Step Over” </a:t>
            </a:r>
            <a:r>
              <a:rPr lang="en-US" sz="2800" dirty="0" err="1" smtClean="0"/>
              <a:t>ou</a:t>
            </a:r>
            <a:r>
              <a:rPr lang="en-US" sz="2800" dirty="0" smtClean="0"/>
              <a:t> F10, </a:t>
            </a:r>
            <a:r>
              <a:rPr lang="en-US" sz="2800" dirty="0" err="1" smtClean="0"/>
              <a:t>ça</a:t>
            </a:r>
            <a:r>
              <a:rPr lang="en-US" sz="2800" dirty="0" smtClean="0"/>
              <a:t> </a:t>
            </a:r>
            <a:r>
              <a:rPr lang="en-US" sz="2800" dirty="0" err="1" smtClean="0"/>
              <a:t>avant</a:t>
            </a:r>
            <a:r>
              <a:rPr lang="en-US" sz="2800" dirty="0" smtClean="0"/>
              <a:t> </a:t>
            </a:r>
            <a:r>
              <a:rPr lang="en-US" sz="2800" dirty="0" err="1" smtClean="0"/>
              <a:t>dans</a:t>
            </a:r>
            <a:r>
              <a:rPr lang="en-US" sz="2800" dirty="0" smtClean="0"/>
              <a:t> la condition if</a:t>
            </a:r>
          </a:p>
          <a:p>
            <a:r>
              <a:rPr lang="en-US" sz="2800" dirty="0" smtClean="0"/>
              <a:t>La call stack </a:t>
            </a:r>
            <a:r>
              <a:rPr lang="en-US" sz="2800" dirty="0" err="1" smtClean="0"/>
              <a:t>affiche</a:t>
            </a:r>
            <a:r>
              <a:rPr lang="en-US" sz="2800" dirty="0" smtClean="0"/>
              <a:t> la function courante</a:t>
            </a:r>
            <a:endParaRPr lang="en-US" sz="2800" dirty="0"/>
          </a:p>
        </p:txBody>
      </p:sp>
      <p:pic>
        <p:nvPicPr>
          <p:cNvPr id="5" name="Picture 4"/>
          <p:cNvPicPr>
            <a:picLocks noChangeAspect="1"/>
          </p:cNvPicPr>
          <p:nvPr/>
        </p:nvPicPr>
        <p:blipFill>
          <a:blip r:embed="rId3"/>
          <a:stretch>
            <a:fillRect/>
          </a:stretch>
        </p:blipFill>
        <p:spPr>
          <a:xfrm>
            <a:off x="1373449" y="3032910"/>
            <a:ext cx="9267548" cy="2859968"/>
          </a:xfrm>
          <a:prstGeom prst="rect">
            <a:avLst/>
          </a:prstGeom>
        </p:spPr>
      </p:pic>
    </p:spTree>
    <p:extLst>
      <p:ext uri="{BB962C8B-B14F-4D97-AF65-F5344CB8AC3E}">
        <p14:creationId xmlns:p14="http://schemas.microsoft.com/office/powerpoint/2010/main" val="1667522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sz="2800" dirty="0" err="1" smtClean="0"/>
              <a:t>Appuyez</a:t>
            </a:r>
            <a:r>
              <a:rPr lang="en-US" sz="2800" dirty="0" smtClean="0"/>
              <a:t> sur le </a:t>
            </a:r>
            <a:r>
              <a:rPr lang="en-US" sz="2800" dirty="0" err="1" smtClean="0"/>
              <a:t>bouton</a:t>
            </a:r>
            <a:r>
              <a:rPr lang="en-US" sz="2800" dirty="0" smtClean="0"/>
              <a:t> “Continued” en </a:t>
            </a:r>
            <a:r>
              <a:rPr lang="en-US" sz="2800" dirty="0" err="1" smtClean="0"/>
              <a:t>forme</a:t>
            </a:r>
            <a:r>
              <a:rPr lang="en-US" sz="2800" dirty="0" smtClean="0"/>
              <a:t> de fleche </a:t>
            </a:r>
            <a:r>
              <a:rPr lang="en-US" sz="2800" dirty="0" err="1" smtClean="0"/>
              <a:t>verte</a:t>
            </a:r>
            <a:r>
              <a:rPr lang="en-US" sz="2800" dirty="0" smtClean="0"/>
              <a:t> pour continuer </a:t>
            </a:r>
            <a:r>
              <a:rPr lang="en-US" sz="2800" dirty="0" err="1" smtClean="0"/>
              <a:t>l’execution</a:t>
            </a:r>
            <a:r>
              <a:rPr lang="en-US" sz="2800" dirty="0" smtClean="0"/>
              <a:t> du code sans debug</a:t>
            </a:r>
          </a:p>
          <a:p>
            <a:r>
              <a:rPr lang="en-US" dirty="0" err="1" smtClean="0"/>
              <a:t>Comme</a:t>
            </a:r>
            <a:r>
              <a:rPr lang="en-US" dirty="0" smtClean="0"/>
              <a:t> </a:t>
            </a:r>
            <a:r>
              <a:rPr lang="en-US" sz="2800" dirty="0" smtClean="0">
                <a:latin typeface="Consolas" panose="020B0609020204030204" pitchFamily="49" charset="0"/>
                <a:cs typeface="Consolas" panose="020B0609020204030204" pitchFamily="49" charset="0"/>
              </a:rPr>
              <a:t>files</a:t>
            </a:r>
            <a:r>
              <a:rPr lang="en-US" sz="2800" dirty="0" smtClean="0"/>
              <a:t> </a:t>
            </a:r>
            <a:r>
              <a:rPr lang="en-US" sz="2800" dirty="0" err="1" smtClean="0"/>
              <a:t>est</a:t>
            </a:r>
            <a:r>
              <a:rPr lang="en-US" sz="2800" dirty="0" smtClean="0"/>
              <a:t> un tableau, </a:t>
            </a:r>
            <a:r>
              <a:rPr lang="en-US" dirty="0" err="1" smtClean="0"/>
              <a:t>sa</a:t>
            </a:r>
            <a:r>
              <a:rPr lang="en-US" dirty="0" smtClean="0"/>
              <a:t> </a:t>
            </a:r>
            <a:r>
              <a:rPr lang="en-US" dirty="0" err="1" smtClean="0"/>
              <a:t>valeur</a:t>
            </a:r>
            <a:r>
              <a:rPr lang="en-US" dirty="0" smtClean="0"/>
              <a:t> </a:t>
            </a:r>
            <a:r>
              <a:rPr lang="en-US" dirty="0" err="1" smtClean="0"/>
              <a:t>est</a:t>
            </a:r>
            <a:r>
              <a:rPr lang="en-US" dirty="0" smtClean="0"/>
              <a:t> </a:t>
            </a:r>
            <a:r>
              <a:rPr lang="en-US" dirty="0" err="1" smtClean="0"/>
              <a:t>toujours</a:t>
            </a:r>
            <a:r>
              <a:rPr lang="en-US" dirty="0" smtClean="0"/>
              <a:t> </a:t>
            </a:r>
            <a:r>
              <a:rPr lang="en-US" dirty="0" err="1" smtClean="0"/>
              <a:t>vraie</a:t>
            </a:r>
            <a:endParaRPr lang="en-US" sz="2800" dirty="0" smtClean="0"/>
          </a:p>
          <a:p>
            <a:r>
              <a:rPr lang="en-US" sz="2800" dirty="0" smtClean="0"/>
              <a:t>Il </a:t>
            </a:r>
            <a:r>
              <a:rPr lang="en-US" sz="2800" dirty="0" err="1" smtClean="0"/>
              <a:t>faut</a:t>
            </a:r>
            <a:r>
              <a:rPr lang="en-US" sz="2800" dirty="0" smtClean="0"/>
              <a:t> tester </a:t>
            </a:r>
            <a:r>
              <a:rPr lang="en-US" sz="2800" dirty="0" err="1" smtClean="0">
                <a:latin typeface="Consolas" panose="020B0609020204030204" pitchFamily="49" charset="0"/>
                <a:cs typeface="Consolas" panose="020B0609020204030204" pitchFamily="49" charset="0"/>
              </a:rPr>
              <a:t>files.length</a:t>
            </a:r>
            <a:endParaRPr lang="en-US" sz="2800" dirty="0">
              <a:latin typeface="Consolas" panose="020B0609020204030204" pitchFamily="49" charset="0"/>
              <a:cs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endParaRPr lang="en-US" sz="1800" dirty="0" smtClean="0">
              <a:solidFill>
                <a:srgbClr val="000000"/>
              </a:solidFill>
              <a:highlight>
                <a:srgbClr val="FFFFFF"/>
              </a:highlight>
              <a:latin typeface="Consolas" panose="020B0609020204030204" pitchFamily="49" charset="0"/>
            </a:endParaRPr>
          </a:p>
          <a:p>
            <a:pPr marL="399915" lvl="1" indent="0">
              <a:buNone/>
            </a:pPr>
            <a:r>
              <a:rPr lang="en-US" sz="2000" dirty="0" smtClean="0">
                <a:solidFill>
                  <a:srgbClr val="0000FF"/>
                </a:solidFill>
                <a:highlight>
                  <a:srgbClr val="FFFFFF"/>
                </a:highlight>
                <a:latin typeface="Consolas" panose="020B0609020204030204" pitchFamily="49" charset="0"/>
              </a:rPr>
              <a:t>if</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r>
              <a:rPr lang="en-US" sz="2000" dirty="0" err="1" smtClean="0">
                <a:solidFill>
                  <a:srgbClr val="000000"/>
                </a:solidFill>
                <a:highlight>
                  <a:srgbClr val="FFFFFF"/>
                </a:highlight>
                <a:latin typeface="Consolas" panose="020B0609020204030204" pitchFamily="49" charset="0"/>
              </a:rPr>
              <a:t>files.length</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console.log(</a:t>
            </a:r>
            <a:r>
              <a:rPr lang="en-US" sz="2000" dirty="0">
                <a:solidFill>
                  <a:srgbClr val="A31515"/>
                </a:solidFill>
                <a:highlight>
                  <a:srgbClr val="FFFFFF"/>
                </a:highlight>
                <a:latin typeface="Consolas" panose="020B0609020204030204" pitchFamily="49" charset="0"/>
              </a:rPr>
              <a:t>"you dropped: "</a:t>
            </a:r>
            <a:r>
              <a:rPr lang="en-US" sz="2000" dirty="0">
                <a:solidFill>
                  <a:srgbClr val="000000"/>
                </a:solidFill>
                <a:highlight>
                  <a:srgbClr val="FFFFFF"/>
                </a:highlight>
                <a:latin typeface="Consolas" panose="020B0609020204030204" pitchFamily="49" charset="0"/>
              </a:rPr>
              <a:t> + </a:t>
            </a:r>
            <a:r>
              <a:rPr lang="en-US" sz="2000" dirty="0" err="1">
                <a:solidFill>
                  <a:srgbClr val="000000"/>
                </a:solidFill>
                <a:highlight>
                  <a:srgbClr val="FFFFFF"/>
                </a:highlight>
                <a:latin typeface="Consolas" panose="020B0609020204030204" pitchFamily="49" charset="0"/>
              </a:rPr>
              <a:t>files.length</a:t>
            </a:r>
            <a:r>
              <a:rPr lang="en-US" sz="2000" dirty="0">
                <a:solidFill>
                  <a:srgbClr val="000000"/>
                </a:solidFill>
                <a:highlight>
                  <a:srgbClr val="FFFFFF"/>
                </a:highlight>
                <a:latin typeface="Consolas" panose="020B0609020204030204" pitchFamily="49" charset="0"/>
              </a:rPr>
              <a:t> + </a:t>
            </a:r>
            <a:r>
              <a:rPr lang="en-US" sz="2000" dirty="0">
                <a:solidFill>
                  <a:srgbClr val="A31515"/>
                </a:solidFill>
                <a:highlight>
                  <a:srgbClr val="FFFFFF"/>
                </a:highlight>
                <a:latin typeface="Consolas" panose="020B0609020204030204" pitchFamily="49" charset="0"/>
              </a:rPr>
              <a:t>" files."</a:t>
            </a:r>
            <a:r>
              <a:rPr lang="en-US" sz="2000" dirty="0">
                <a:solidFill>
                  <a:srgbClr val="000000"/>
                </a:solidFill>
                <a:highlight>
                  <a:srgbClr val="FFFFFF"/>
                </a:highlight>
                <a:latin typeface="Consolas" panose="020B0609020204030204" pitchFamily="49" charset="0"/>
              </a:rPr>
              <a:t>);</a:t>
            </a:r>
          </a:p>
          <a:p>
            <a:pPr marL="399915" lvl="1" indent="0">
              <a:buNone/>
            </a:pPr>
            <a:r>
              <a:rPr lang="en-US" sz="2000" dirty="0" smtClean="0">
                <a:solidFill>
                  <a:srgbClr val="000000"/>
                </a:solidFill>
                <a:highlight>
                  <a:srgbClr val="FFFFFF"/>
                </a:highlight>
                <a:latin typeface="Consolas" panose="020B0609020204030204" pitchFamily="49" charset="0"/>
              </a:rPr>
              <a:t>}</a:t>
            </a:r>
            <a:endParaRPr lang="en-US" sz="2000" dirty="0">
              <a:cs typeface="Consolas" panose="020B0609020204030204" pitchFamily="49" charset="0"/>
            </a:endParaRPr>
          </a:p>
        </p:txBody>
      </p:sp>
    </p:spTree>
    <p:extLst>
      <p:ext uri="{BB962C8B-B14F-4D97-AF65-F5344CB8AC3E}">
        <p14:creationId xmlns:p14="http://schemas.microsoft.com/office/powerpoint/2010/main" val="934161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err="1" smtClean="0"/>
              <a:t>d’arrêt</a:t>
            </a:r>
            <a:r>
              <a:rPr lang="en-US" dirty="0" smtClean="0"/>
              <a:t> </a:t>
            </a:r>
            <a:r>
              <a:rPr lang="en-US" dirty="0" err="1" smtClean="0"/>
              <a:t>conditionnel</a:t>
            </a:r>
            <a:endParaRPr lang="en-US" dirty="0"/>
          </a:p>
        </p:txBody>
      </p:sp>
      <p:pic>
        <p:nvPicPr>
          <p:cNvPr id="5" name="Content Placeholder 4"/>
          <p:cNvPicPr>
            <a:picLocks noGrp="1" noChangeAspect="1"/>
          </p:cNvPicPr>
          <p:nvPr>
            <p:ph sz="quarter" idx="4294967295"/>
          </p:nvPr>
        </p:nvPicPr>
        <p:blipFill>
          <a:blip r:embed="rId3"/>
          <a:stretch>
            <a:fillRect/>
          </a:stretch>
        </p:blipFill>
        <p:spPr>
          <a:xfrm>
            <a:off x="479117" y="1851189"/>
            <a:ext cx="11325225" cy="3438525"/>
          </a:xfrm>
          <a:prstGeom prst="rect">
            <a:avLst/>
          </a:prstGeom>
        </p:spPr>
      </p:pic>
    </p:spTree>
    <p:extLst>
      <p:ext uri="{BB962C8B-B14F-4D97-AF65-F5344CB8AC3E}">
        <p14:creationId xmlns:p14="http://schemas.microsoft.com/office/powerpoint/2010/main" val="384941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err="1" smtClean="0"/>
              <a:t>d’arrêt</a:t>
            </a:r>
            <a:r>
              <a:rPr lang="en-US" dirty="0" smtClean="0"/>
              <a:t> </a:t>
            </a:r>
            <a:r>
              <a:rPr lang="en-US" dirty="0" err="1" smtClean="0"/>
              <a:t>conditionnel</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Ajouter</a:t>
            </a:r>
            <a:r>
              <a:rPr lang="en-US" dirty="0" smtClean="0"/>
              <a:t> </a:t>
            </a:r>
            <a:r>
              <a:rPr lang="en-US" dirty="0" err="1" smtClean="0"/>
              <a:t>une</a:t>
            </a:r>
            <a:r>
              <a:rPr lang="en-US" dirty="0" smtClean="0"/>
              <a:t> expression JavaScript à </a:t>
            </a:r>
            <a:r>
              <a:rPr lang="en-US" dirty="0" err="1" smtClean="0"/>
              <a:t>évaluer</a:t>
            </a:r>
            <a:endParaRPr lang="en-US" dirty="0" smtClean="0"/>
          </a:p>
          <a:p>
            <a:r>
              <a:rPr lang="en-US" dirty="0" smtClean="0"/>
              <a:t>Si </a:t>
            </a:r>
            <a:r>
              <a:rPr lang="en-US" dirty="0" err="1" smtClean="0"/>
              <a:t>elle</a:t>
            </a:r>
            <a:r>
              <a:rPr lang="en-US" dirty="0" smtClean="0"/>
              <a:t> </a:t>
            </a:r>
            <a:r>
              <a:rPr lang="en-US" dirty="0" err="1" smtClean="0"/>
              <a:t>est</a:t>
            </a:r>
            <a:r>
              <a:rPr lang="en-US" dirty="0" smtClean="0"/>
              <a:t> </a:t>
            </a:r>
            <a:r>
              <a:rPr lang="en-US" dirty="0" err="1" smtClean="0"/>
              <a:t>vérifiée</a:t>
            </a:r>
            <a:r>
              <a:rPr lang="en-US" dirty="0" smtClean="0"/>
              <a:t>, le point </a:t>
            </a:r>
            <a:r>
              <a:rPr lang="en-US" dirty="0" err="1" smtClean="0"/>
              <a:t>d’arrêt</a:t>
            </a:r>
            <a:r>
              <a:rPr lang="en-US" dirty="0" smtClean="0"/>
              <a:t> </a:t>
            </a:r>
            <a:r>
              <a:rPr lang="en-US" dirty="0" err="1" smtClean="0"/>
              <a:t>est</a:t>
            </a:r>
            <a:r>
              <a:rPr lang="en-US" dirty="0" smtClean="0"/>
              <a:t> </a:t>
            </a:r>
            <a:r>
              <a:rPr lang="en-US" dirty="0" err="1" smtClean="0"/>
              <a:t>déclenché</a:t>
            </a:r>
            <a:endParaRPr lang="en-US" dirty="0"/>
          </a:p>
        </p:txBody>
      </p:sp>
      <p:pic>
        <p:nvPicPr>
          <p:cNvPr id="6" name="Picture 5"/>
          <p:cNvPicPr>
            <a:picLocks noChangeAspect="1"/>
          </p:cNvPicPr>
          <p:nvPr/>
        </p:nvPicPr>
        <p:blipFill>
          <a:blip r:embed="rId3"/>
          <a:stretch>
            <a:fillRect/>
          </a:stretch>
        </p:blipFill>
        <p:spPr>
          <a:xfrm>
            <a:off x="974424" y="3094950"/>
            <a:ext cx="10148557" cy="3074542"/>
          </a:xfrm>
          <a:prstGeom prst="rect">
            <a:avLst/>
          </a:prstGeom>
        </p:spPr>
      </p:pic>
    </p:spTree>
    <p:extLst>
      <p:ext uri="{BB962C8B-B14F-4D97-AF65-F5344CB8AC3E}">
        <p14:creationId xmlns:p14="http://schemas.microsoft.com/office/powerpoint/2010/main" val="843157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err="1" smtClean="0"/>
              <a:t>d’arrêt</a:t>
            </a:r>
            <a:r>
              <a:rPr lang="en-US" dirty="0" smtClean="0"/>
              <a:t> </a:t>
            </a:r>
            <a:r>
              <a:rPr lang="en-US" dirty="0" err="1" smtClean="0"/>
              <a:t>basé</a:t>
            </a:r>
            <a:r>
              <a:rPr lang="en-US" dirty="0" smtClean="0"/>
              <a:t> sur un </a:t>
            </a:r>
            <a:r>
              <a:rPr lang="en-US" dirty="0" err="1" smtClean="0"/>
              <a:t>événement</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379413" y="2517143"/>
            <a:ext cx="11277600" cy="3429000"/>
          </a:xfrm>
          <a:prstGeom prst="rect">
            <a:avLst/>
          </a:prstGeom>
        </p:spPr>
      </p:pic>
    </p:spTree>
    <p:extLst>
      <p:ext uri="{BB962C8B-B14F-4D97-AF65-F5344CB8AC3E}">
        <p14:creationId xmlns:p14="http://schemas.microsoft.com/office/powerpoint/2010/main" val="255713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Débuguer</a:t>
            </a:r>
            <a:r>
              <a:rPr lang="en-US" sz="2400" b="0" dirty="0" smtClean="0">
                <a:solidFill>
                  <a:srgbClr val="454545"/>
                </a:solidFill>
                <a:cs typeface="Segoe UI"/>
              </a:rPr>
              <a:t> avec la console et le </a:t>
            </a:r>
            <a:r>
              <a:rPr lang="en-US" sz="2400" b="0" dirty="0" err="1" smtClean="0">
                <a:solidFill>
                  <a:srgbClr val="454545"/>
                </a:solidFill>
                <a:cs typeface="Segoe UI"/>
              </a:rPr>
              <a:t>debugueur</a:t>
            </a:r>
            <a:endParaRPr lang="en-US" dirty="0">
              <a:solidFill>
                <a:srgbClr val="454545"/>
              </a:solidFill>
              <a:latin typeface="Segoe UI"/>
              <a:cs typeface="Segoe UI"/>
            </a:endParaRPr>
          </a:p>
        </p:txBody>
      </p:sp>
    </p:spTree>
    <p:extLst>
      <p:ext uri="{BB962C8B-B14F-4D97-AF65-F5344CB8AC3E}">
        <p14:creationId xmlns:p14="http://schemas.microsoft.com/office/powerpoint/2010/main" val="1766465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Optimiser une page </a:t>
            </a:r>
            <a:r>
              <a:rPr lang="fr-FR" dirty="0" smtClean="0"/>
              <a:t>web</a:t>
            </a:r>
            <a:endParaRPr lang="fr-FR" dirty="0"/>
          </a:p>
        </p:txBody>
      </p:sp>
    </p:spTree>
    <p:extLst>
      <p:ext uri="{BB962C8B-B14F-4D97-AF65-F5344CB8AC3E}">
        <p14:creationId xmlns:p14="http://schemas.microsoft.com/office/powerpoint/2010/main" val="30132868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Explorer</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smtClean="0"/>
              <a:t>Le premier tab </a:t>
            </a:r>
            <a:r>
              <a:rPr lang="en-US" dirty="0" err="1" smtClean="0"/>
              <a:t>est</a:t>
            </a:r>
            <a:r>
              <a:rPr lang="en-US" dirty="0" smtClean="0"/>
              <a:t> le DOM Explorer</a:t>
            </a:r>
          </a:p>
          <a:p>
            <a:r>
              <a:rPr lang="en-US" dirty="0" smtClean="0"/>
              <a:t>Il </a:t>
            </a:r>
            <a:r>
              <a:rPr lang="en-US" dirty="0" err="1" smtClean="0"/>
              <a:t>vous</a:t>
            </a:r>
            <a:r>
              <a:rPr lang="en-US" dirty="0" smtClean="0"/>
              <a:t> </a:t>
            </a:r>
            <a:r>
              <a:rPr lang="en-US" dirty="0" err="1" smtClean="0"/>
              <a:t>permet</a:t>
            </a:r>
            <a:r>
              <a:rPr lang="en-US" dirty="0" smtClean="0"/>
              <a:t> </a:t>
            </a:r>
            <a:r>
              <a:rPr lang="en-US" dirty="0" err="1" smtClean="0"/>
              <a:t>d’inspecter</a:t>
            </a:r>
            <a:r>
              <a:rPr lang="en-US" dirty="0" smtClean="0"/>
              <a:t> </a:t>
            </a:r>
            <a:r>
              <a:rPr lang="en-US" dirty="0" err="1" smtClean="0"/>
              <a:t>l’état</a:t>
            </a:r>
            <a:r>
              <a:rPr lang="en-US" dirty="0" smtClean="0"/>
              <a:t> courant du DOM de la page</a:t>
            </a:r>
          </a:p>
          <a:p>
            <a:r>
              <a:rPr lang="en-US" dirty="0" err="1" smtClean="0"/>
              <a:t>Vous</a:t>
            </a:r>
            <a:r>
              <a:rPr lang="en-US" dirty="0" smtClean="0"/>
              <a:t> </a:t>
            </a:r>
            <a:r>
              <a:rPr lang="en-US" dirty="0" err="1" smtClean="0"/>
              <a:t>pouvez</a:t>
            </a:r>
            <a:r>
              <a:rPr lang="en-US" dirty="0" smtClean="0"/>
              <a:t> </a:t>
            </a:r>
            <a:r>
              <a:rPr lang="en-US" dirty="0" err="1" smtClean="0"/>
              <a:t>choisir</a:t>
            </a:r>
            <a:r>
              <a:rPr lang="en-US" dirty="0" smtClean="0"/>
              <a:t> un </a:t>
            </a:r>
            <a:r>
              <a:rPr lang="en-US" dirty="0" err="1" smtClean="0"/>
              <a:t>élément</a:t>
            </a:r>
            <a:r>
              <a:rPr lang="en-US" dirty="0" smtClean="0"/>
              <a:t> et modifier </a:t>
            </a:r>
            <a:r>
              <a:rPr lang="en-US" dirty="0" err="1" smtClean="0"/>
              <a:t>ses</a:t>
            </a:r>
            <a:r>
              <a:rPr lang="en-US" dirty="0" smtClean="0"/>
              <a:t> </a:t>
            </a:r>
            <a:r>
              <a:rPr lang="en-US" dirty="0" err="1" smtClean="0"/>
              <a:t>attributs</a:t>
            </a:r>
            <a:r>
              <a:rPr lang="en-US" dirty="0" smtClean="0"/>
              <a:t> et son style CSS</a:t>
            </a:r>
          </a:p>
          <a:p>
            <a:r>
              <a:rPr lang="en-US" dirty="0" err="1" smtClean="0"/>
              <a:t>Vous</a:t>
            </a:r>
            <a:r>
              <a:rPr lang="en-US" dirty="0" smtClean="0"/>
              <a:t> </a:t>
            </a:r>
            <a:r>
              <a:rPr lang="en-US" dirty="0" err="1" smtClean="0"/>
              <a:t>pouvez</a:t>
            </a:r>
            <a:r>
              <a:rPr lang="en-US" dirty="0" smtClean="0"/>
              <a:t> active la </a:t>
            </a:r>
            <a:r>
              <a:rPr lang="en-US" dirty="0" err="1" smtClean="0"/>
              <a:t>mise</a:t>
            </a:r>
            <a:r>
              <a:rPr lang="en-US" dirty="0" smtClean="0"/>
              <a:t> en </a:t>
            </a:r>
            <a:r>
              <a:rPr lang="en-US" dirty="0" err="1" smtClean="0"/>
              <a:t>surbrillance</a:t>
            </a:r>
            <a:r>
              <a:rPr lang="en-US" dirty="0" smtClean="0"/>
              <a:t> pour </a:t>
            </a:r>
            <a:r>
              <a:rPr lang="en-US" dirty="0" err="1" smtClean="0"/>
              <a:t>voir</a:t>
            </a:r>
            <a:r>
              <a:rPr lang="en-US" dirty="0" smtClean="0"/>
              <a:t> </a:t>
            </a:r>
            <a:r>
              <a:rPr lang="en-US" dirty="0" err="1" smtClean="0"/>
              <a:t>où</a:t>
            </a:r>
            <a:r>
              <a:rPr lang="en-US" dirty="0" smtClean="0"/>
              <a:t> </a:t>
            </a:r>
            <a:r>
              <a:rPr lang="en-US" dirty="0" err="1" smtClean="0"/>
              <a:t>chaque</a:t>
            </a:r>
            <a:r>
              <a:rPr lang="en-US" dirty="0" smtClean="0"/>
              <a:t> </a:t>
            </a:r>
            <a:r>
              <a:rPr lang="en-US" dirty="0" err="1" smtClean="0"/>
              <a:t>élément</a:t>
            </a:r>
            <a:r>
              <a:rPr lang="en-US" dirty="0" smtClean="0"/>
              <a:t> se </a:t>
            </a:r>
            <a:r>
              <a:rPr lang="en-US" dirty="0" err="1" smtClean="0"/>
              <a:t>situe</a:t>
            </a:r>
            <a:r>
              <a:rPr lang="en-US" dirty="0" smtClean="0"/>
              <a:t> </a:t>
            </a:r>
            <a:r>
              <a:rPr lang="en-US" dirty="0" err="1" smtClean="0"/>
              <a:t>dans</a:t>
            </a:r>
            <a:r>
              <a:rPr lang="en-US" dirty="0" smtClean="0"/>
              <a:t> le DOM</a:t>
            </a:r>
          </a:p>
        </p:txBody>
      </p:sp>
    </p:spTree>
    <p:extLst>
      <p:ext uri="{BB962C8B-B14F-4D97-AF65-F5344CB8AC3E}">
        <p14:creationId xmlns:p14="http://schemas.microsoft.com/office/powerpoint/2010/main" val="395921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Working Draft</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smtClean="0"/>
              <a:t>Document pour </a:t>
            </a:r>
            <a:r>
              <a:rPr lang="en-US" b="0" dirty="0" err="1" smtClean="0"/>
              <a:t>une</a:t>
            </a:r>
            <a:r>
              <a:rPr lang="en-US" b="0" dirty="0" smtClean="0"/>
              <a:t> revue de la </a:t>
            </a:r>
            <a:r>
              <a:rPr lang="en-US" b="0" dirty="0" err="1" smtClean="0"/>
              <a:t>communauté</a:t>
            </a:r>
            <a:r>
              <a:rPr lang="en-US" b="0" dirty="0" smtClean="0"/>
              <a:t> qui </a:t>
            </a:r>
            <a:r>
              <a:rPr lang="en-US" b="0" dirty="0" err="1" smtClean="0"/>
              <a:t>défini</a:t>
            </a:r>
            <a:r>
              <a:rPr lang="en-US" b="0" dirty="0" smtClean="0"/>
              <a:t> les </a:t>
            </a:r>
            <a:r>
              <a:rPr lang="en-US" b="0" dirty="0" err="1" smtClean="0"/>
              <a:t>nouvelles</a:t>
            </a:r>
            <a:r>
              <a:rPr lang="en-US" b="0" dirty="0" smtClean="0"/>
              <a:t> specs</a:t>
            </a:r>
          </a:p>
          <a:p>
            <a:r>
              <a:rPr lang="en-US" dirty="0" err="1" smtClean="0"/>
              <a:t>Pratiquement</a:t>
            </a:r>
            <a:r>
              <a:rPr lang="en-US" dirty="0" smtClean="0"/>
              <a:t> tout le monde </a:t>
            </a:r>
            <a:r>
              <a:rPr lang="en-US" dirty="0" err="1" smtClean="0"/>
              <a:t>peut</a:t>
            </a:r>
            <a:r>
              <a:rPr lang="en-US" dirty="0" smtClean="0"/>
              <a:t> y </a:t>
            </a:r>
            <a:r>
              <a:rPr lang="en-US" dirty="0" err="1" smtClean="0"/>
              <a:t>apporter</a:t>
            </a:r>
            <a:r>
              <a:rPr lang="en-US" dirty="0" smtClean="0"/>
              <a:t> </a:t>
            </a:r>
            <a:r>
              <a:rPr lang="en-US" dirty="0" err="1" smtClean="0"/>
              <a:t>ses</a:t>
            </a:r>
            <a:r>
              <a:rPr lang="en-US" dirty="0" smtClean="0"/>
              <a:t> modifications</a:t>
            </a:r>
          </a:p>
          <a:p>
            <a:r>
              <a:rPr lang="en-US" dirty="0" err="1" smtClean="0"/>
              <a:t>Peut</a:t>
            </a:r>
            <a:r>
              <a:rPr lang="en-US" dirty="0" smtClean="0"/>
              <a:t> </a:t>
            </a:r>
            <a:r>
              <a:rPr lang="en-US" dirty="0" err="1" smtClean="0"/>
              <a:t>ou</a:t>
            </a:r>
            <a:r>
              <a:rPr lang="en-US" dirty="0" smtClean="0"/>
              <a:t> non affecter le </a:t>
            </a:r>
            <a:r>
              <a:rPr lang="en-US" dirty="0" err="1" smtClean="0"/>
              <a:t>résultat</a:t>
            </a:r>
            <a:endParaRPr lang="en-US" dirty="0" smtClean="0"/>
          </a:p>
          <a:p>
            <a:r>
              <a:rPr lang="en-US" b="0" dirty="0" err="1" smtClean="0"/>
              <a:t>Tous</a:t>
            </a:r>
            <a:r>
              <a:rPr lang="en-US" b="0" dirty="0" smtClean="0"/>
              <a:t> les working drafts ne </a:t>
            </a:r>
            <a:r>
              <a:rPr lang="en-US" b="0" dirty="0" err="1" smtClean="0"/>
              <a:t>vont</a:t>
            </a:r>
            <a:r>
              <a:rPr lang="en-US" b="0" dirty="0" smtClean="0"/>
              <a:t> pas à </a:t>
            </a:r>
            <a:r>
              <a:rPr lang="en-US" b="0" dirty="0" err="1" smtClean="0"/>
              <a:t>l’étape</a:t>
            </a:r>
            <a:r>
              <a:rPr lang="en-US" b="0" dirty="0" smtClean="0"/>
              <a:t> </a:t>
            </a:r>
            <a:r>
              <a:rPr lang="en-US" b="0" dirty="0" err="1" smtClean="0"/>
              <a:t>suivante</a:t>
            </a:r>
            <a:endParaRPr lang="en-US" b="0" dirty="0" smtClean="0"/>
          </a:p>
          <a:p>
            <a:r>
              <a:rPr lang="en-US" dirty="0" smtClean="0"/>
              <a:t>Fortes chances de changers </a:t>
            </a:r>
            <a:r>
              <a:rPr lang="en-US" dirty="0" err="1" smtClean="0"/>
              <a:t>dans</a:t>
            </a:r>
            <a:r>
              <a:rPr lang="en-US" dirty="0" smtClean="0"/>
              <a:t> la version finale</a:t>
            </a:r>
            <a:endParaRPr lang="en-US" b="0" dirty="0" smtClean="0"/>
          </a:p>
          <a:p>
            <a:endParaRPr lang="en-US" b="0" dirty="0"/>
          </a:p>
        </p:txBody>
      </p:sp>
    </p:spTree>
    <p:extLst>
      <p:ext uri="{BB962C8B-B14F-4D97-AF65-F5344CB8AC3E}">
        <p14:creationId xmlns:p14="http://schemas.microsoft.com/office/powerpoint/2010/main" val="681057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5" name="Content Placeholder 4"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379413" y="1563348"/>
            <a:ext cx="11525250" cy="4939392"/>
          </a:xfrm>
          <a:prstGeom prst="rect">
            <a:avLst/>
          </a:prstGeom>
        </p:spPr>
      </p:pic>
    </p:spTree>
    <p:extLst>
      <p:ext uri="{BB962C8B-B14F-4D97-AF65-F5344CB8AC3E}">
        <p14:creationId xmlns:p14="http://schemas.microsoft.com/office/powerpoint/2010/main" val="7997047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6" name="Content Placeholder 5"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497380" y="1694418"/>
            <a:ext cx="11288700" cy="3419952"/>
          </a:xfrm>
          <a:prstGeom prst="rect">
            <a:avLst/>
          </a:prstGeom>
        </p:spPr>
      </p:pic>
    </p:spTree>
    <p:extLst>
      <p:ext uri="{BB962C8B-B14F-4D97-AF65-F5344CB8AC3E}">
        <p14:creationId xmlns:p14="http://schemas.microsoft.com/office/powerpoint/2010/main" val="3621631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80" y="1706791"/>
            <a:ext cx="11288700" cy="3429479"/>
          </a:xfrm>
          <a:prstGeom prst="rect">
            <a:avLst/>
          </a:prstGeom>
        </p:spPr>
      </p:pic>
    </p:spTree>
    <p:extLst>
      <p:ext uri="{BB962C8B-B14F-4D97-AF65-F5344CB8AC3E}">
        <p14:creationId xmlns:p14="http://schemas.microsoft.com/office/powerpoint/2010/main" val="70531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6" name="Content Placeholder 5"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502143" y="1693055"/>
            <a:ext cx="11279174" cy="3439005"/>
          </a:xfrm>
          <a:prstGeom prst="rect">
            <a:avLst/>
          </a:prstGeom>
        </p:spPr>
      </p:pic>
    </p:spTree>
    <p:extLst>
      <p:ext uri="{BB962C8B-B14F-4D97-AF65-F5344CB8AC3E}">
        <p14:creationId xmlns:p14="http://schemas.microsoft.com/office/powerpoint/2010/main" val="515865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1614208" y="1150710"/>
            <a:ext cx="8369860" cy="5291138"/>
          </a:xfrm>
          <a:prstGeom prst="rect">
            <a:avLst/>
          </a:prstGeom>
        </p:spPr>
      </p:pic>
      <p:sp>
        <p:nvSpPr>
          <p:cNvPr id="2" name="Title 1"/>
          <p:cNvSpPr>
            <a:spLocks noGrp="1"/>
          </p:cNvSpPr>
          <p:nvPr>
            <p:ph type="title"/>
          </p:nvPr>
        </p:nvSpPr>
        <p:spPr/>
        <p:txBody>
          <a:bodyPr/>
          <a:lstStyle/>
          <a:p>
            <a:r>
              <a:rPr lang="en-US" dirty="0" smtClean="0"/>
              <a:t>DOM Explorer</a:t>
            </a:r>
            <a:endParaRPr lang="en-US" dirty="0"/>
          </a:p>
        </p:txBody>
      </p:sp>
    </p:spTree>
    <p:extLst>
      <p:ext uri="{BB962C8B-B14F-4D97-AF65-F5344CB8AC3E}">
        <p14:creationId xmlns:p14="http://schemas.microsoft.com/office/powerpoint/2010/main" val="14096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Explorer</a:t>
            </a:r>
            <a:endParaRPr lang="en-US" dirty="0"/>
          </a:p>
        </p:txBody>
      </p:sp>
      <p:pic>
        <p:nvPicPr>
          <p:cNvPr id="5" name="Picture 4"/>
          <p:cNvPicPr>
            <a:picLocks noChangeAspect="1"/>
          </p:cNvPicPr>
          <p:nvPr/>
        </p:nvPicPr>
        <p:blipFill>
          <a:blip r:embed="rId3"/>
          <a:stretch>
            <a:fillRect/>
          </a:stretch>
        </p:blipFill>
        <p:spPr>
          <a:xfrm>
            <a:off x="1214652" y="1359609"/>
            <a:ext cx="9658213" cy="4539768"/>
          </a:xfrm>
          <a:prstGeom prst="rect">
            <a:avLst/>
          </a:prstGeom>
        </p:spPr>
      </p:pic>
    </p:spTree>
    <p:extLst>
      <p:ext uri="{BB962C8B-B14F-4D97-AF65-F5344CB8AC3E}">
        <p14:creationId xmlns:p14="http://schemas.microsoft.com/office/powerpoint/2010/main" val="26602357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Optimiser</a:t>
            </a:r>
            <a:r>
              <a:rPr lang="en-US" sz="2400" b="0" dirty="0" smtClean="0">
                <a:solidFill>
                  <a:srgbClr val="454545"/>
                </a:solidFill>
                <a:cs typeface="Segoe UI"/>
              </a:rPr>
              <a:t> </a:t>
            </a:r>
            <a:r>
              <a:rPr lang="en-US" sz="2400" b="0" dirty="0" err="1" smtClean="0">
                <a:solidFill>
                  <a:srgbClr val="454545"/>
                </a:solidFill>
                <a:cs typeface="Segoe UI"/>
              </a:rPr>
              <a:t>votre</a:t>
            </a:r>
            <a:r>
              <a:rPr lang="en-US" sz="2400" b="0" dirty="0" smtClean="0">
                <a:solidFill>
                  <a:srgbClr val="454545"/>
                </a:solidFill>
                <a:cs typeface="Segoe UI"/>
              </a:rPr>
              <a:t> page</a:t>
            </a:r>
            <a:endParaRPr lang="en-US" dirty="0">
              <a:solidFill>
                <a:srgbClr val="454545"/>
              </a:solidFill>
              <a:latin typeface="Segoe UI"/>
              <a:cs typeface="Segoe UI"/>
            </a:endParaRPr>
          </a:p>
        </p:txBody>
      </p:sp>
    </p:spTree>
    <p:extLst>
      <p:ext uri="{BB962C8B-B14F-4D97-AF65-F5344CB8AC3E}">
        <p14:creationId xmlns:p14="http://schemas.microsoft.com/office/powerpoint/2010/main" val="3501264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Permet</a:t>
            </a:r>
            <a:r>
              <a:rPr lang="en-US" dirty="0" smtClean="0"/>
              <a:t> </a:t>
            </a:r>
            <a:r>
              <a:rPr lang="en-US" dirty="0" err="1" smtClean="0"/>
              <a:t>d’inspecter</a:t>
            </a:r>
            <a:r>
              <a:rPr lang="en-US" dirty="0" smtClean="0"/>
              <a:t> le traffic entrant (</a:t>
            </a:r>
            <a:r>
              <a:rPr lang="en-US" dirty="0" err="1" smtClean="0"/>
              <a:t>vers</a:t>
            </a:r>
            <a:r>
              <a:rPr lang="en-US" dirty="0" smtClean="0"/>
              <a:t> le </a:t>
            </a:r>
            <a:r>
              <a:rPr lang="en-US" dirty="0" err="1" smtClean="0"/>
              <a:t>navigateur</a:t>
            </a:r>
            <a:r>
              <a:rPr lang="en-US" dirty="0" smtClean="0"/>
              <a:t>)</a:t>
            </a:r>
          </a:p>
          <a:p>
            <a:r>
              <a:rPr lang="en-US" dirty="0" smtClean="0"/>
              <a:t>Observe les </a:t>
            </a:r>
            <a:r>
              <a:rPr lang="en-US" dirty="0" err="1" smtClean="0"/>
              <a:t>entêtes</a:t>
            </a:r>
            <a:r>
              <a:rPr lang="en-US" dirty="0" smtClean="0"/>
              <a:t>, le JSON et les </a:t>
            </a:r>
            <a:r>
              <a:rPr lang="en-US" dirty="0" err="1" smtClean="0"/>
              <a:t>données</a:t>
            </a:r>
            <a:r>
              <a:rPr lang="en-US" dirty="0" smtClean="0"/>
              <a:t> XML</a:t>
            </a:r>
          </a:p>
          <a:p>
            <a:r>
              <a:rPr lang="en-US" dirty="0" smtClean="0"/>
              <a:t>Utile pour </a:t>
            </a:r>
            <a:r>
              <a:rPr lang="en-US" dirty="0" err="1" smtClean="0"/>
              <a:t>débuguer</a:t>
            </a:r>
            <a:r>
              <a:rPr lang="en-US" dirty="0" smtClean="0"/>
              <a:t> les </a:t>
            </a:r>
            <a:r>
              <a:rPr lang="en-US" dirty="0" err="1" smtClean="0"/>
              <a:t>requêtes</a:t>
            </a:r>
            <a:r>
              <a:rPr lang="en-US" dirty="0" smtClean="0"/>
              <a:t> Ajax</a:t>
            </a:r>
          </a:p>
          <a:p>
            <a:r>
              <a:rPr lang="en-US" dirty="0" smtClean="0"/>
              <a:t>Utile pour </a:t>
            </a:r>
            <a:r>
              <a:rPr lang="en-US" dirty="0" err="1" smtClean="0"/>
              <a:t>trouver</a:t>
            </a:r>
            <a:r>
              <a:rPr lang="en-US" dirty="0" smtClean="0"/>
              <a:t> les </a:t>
            </a:r>
            <a:r>
              <a:rPr lang="en-US" dirty="0" err="1" smtClean="0"/>
              <a:t>gros</a:t>
            </a:r>
            <a:r>
              <a:rPr lang="en-US" dirty="0" smtClean="0"/>
              <a:t> </a:t>
            </a:r>
            <a:r>
              <a:rPr lang="en-US" dirty="0" err="1" smtClean="0"/>
              <a:t>fichiers</a:t>
            </a:r>
            <a:r>
              <a:rPr lang="en-US" dirty="0" smtClean="0"/>
              <a:t> qui </a:t>
            </a:r>
            <a:r>
              <a:rPr lang="en-US" dirty="0" err="1" smtClean="0"/>
              <a:t>pourraient</a:t>
            </a:r>
            <a:r>
              <a:rPr lang="en-US" dirty="0" smtClean="0"/>
              <a:t> </a:t>
            </a:r>
            <a:r>
              <a:rPr lang="en-US" dirty="0" err="1" smtClean="0"/>
              <a:t>être</a:t>
            </a:r>
            <a:r>
              <a:rPr lang="en-US" dirty="0" smtClean="0"/>
              <a:t> </a:t>
            </a:r>
            <a:r>
              <a:rPr lang="en-US" dirty="0" err="1" smtClean="0"/>
              <a:t>compréssés</a:t>
            </a:r>
            <a:endParaRPr lang="en-US" dirty="0" smtClean="0"/>
          </a:p>
        </p:txBody>
      </p:sp>
    </p:spTree>
    <p:extLst>
      <p:ext uri="{BB962C8B-B14F-4D97-AF65-F5344CB8AC3E}">
        <p14:creationId xmlns:p14="http://schemas.microsoft.com/office/powerpoint/2010/main" val="25068810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Activez</a:t>
            </a:r>
            <a:r>
              <a:rPr lang="en-US" dirty="0" smtClean="0"/>
              <a:t> le monitoring de </a:t>
            </a:r>
            <a:r>
              <a:rPr lang="en-US" dirty="0" err="1" smtClean="0"/>
              <a:t>réseaux</a:t>
            </a:r>
            <a:r>
              <a:rPr lang="en-US" dirty="0" smtClean="0"/>
              <a:t> et </a:t>
            </a:r>
            <a:r>
              <a:rPr lang="en-US" dirty="0" err="1" smtClean="0"/>
              <a:t>rafraichissez</a:t>
            </a:r>
            <a:r>
              <a:rPr lang="en-US" dirty="0" smtClean="0"/>
              <a:t> la page</a:t>
            </a:r>
          </a:p>
          <a:p>
            <a:endParaRPr lang="en-US" dirty="0"/>
          </a:p>
        </p:txBody>
      </p:sp>
      <p:pic>
        <p:nvPicPr>
          <p:cNvPr id="7" name="Content Placeholder 4"/>
          <p:cNvPicPr>
            <a:picLocks noChangeAspect="1"/>
          </p:cNvPicPr>
          <p:nvPr/>
        </p:nvPicPr>
        <p:blipFill>
          <a:blip r:embed="rId3"/>
          <a:stretch>
            <a:fillRect/>
          </a:stretch>
        </p:blipFill>
        <p:spPr>
          <a:xfrm>
            <a:off x="838200" y="2399551"/>
            <a:ext cx="10515600" cy="3203486"/>
          </a:xfrm>
          <a:prstGeom prst="rect">
            <a:avLst/>
          </a:prstGeom>
        </p:spPr>
      </p:pic>
    </p:spTree>
    <p:extLst>
      <p:ext uri="{BB962C8B-B14F-4D97-AF65-F5344CB8AC3E}">
        <p14:creationId xmlns:p14="http://schemas.microsoft.com/office/powerpoint/2010/main" val="11814955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Network</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sz="2800" dirty="0" err="1" smtClean="0"/>
              <a:t>Afficher</a:t>
            </a:r>
            <a:r>
              <a:rPr lang="en-US" sz="2800" dirty="0" smtClean="0"/>
              <a:t> la </a:t>
            </a:r>
            <a:r>
              <a:rPr lang="en-US" sz="2800" dirty="0" err="1" smtClean="0"/>
              <a:t>méthode</a:t>
            </a:r>
            <a:r>
              <a:rPr lang="en-US" sz="2800" dirty="0" smtClean="0"/>
              <a:t> HTTP et le </a:t>
            </a:r>
            <a:r>
              <a:rPr lang="en-US" sz="2800" dirty="0" err="1" smtClean="0"/>
              <a:t>résultat</a:t>
            </a:r>
            <a:endParaRPr lang="en-US" sz="2800" dirty="0" smtClean="0"/>
          </a:p>
          <a:p>
            <a:r>
              <a:rPr lang="en-US" dirty="0" smtClean="0"/>
              <a:t>Le type, la </a:t>
            </a:r>
            <a:r>
              <a:rPr lang="en-US" dirty="0" err="1" smtClean="0"/>
              <a:t>taille</a:t>
            </a:r>
            <a:r>
              <a:rPr lang="en-US" dirty="0" smtClean="0"/>
              <a:t> et le temps de download</a:t>
            </a:r>
            <a:endParaRPr lang="en-US" sz="2800" dirty="0"/>
          </a:p>
        </p:txBody>
      </p:sp>
      <p:pic>
        <p:nvPicPr>
          <p:cNvPr id="3" name="Picture 2"/>
          <p:cNvPicPr>
            <a:picLocks noChangeAspect="1"/>
          </p:cNvPicPr>
          <p:nvPr/>
        </p:nvPicPr>
        <p:blipFill>
          <a:blip r:embed="rId3"/>
          <a:stretch>
            <a:fillRect/>
          </a:stretch>
        </p:blipFill>
        <p:spPr>
          <a:xfrm>
            <a:off x="873578" y="3156231"/>
            <a:ext cx="10671139" cy="3250870"/>
          </a:xfrm>
          <a:prstGeom prst="rect">
            <a:avLst/>
          </a:prstGeom>
        </p:spPr>
      </p:pic>
    </p:spTree>
    <p:extLst>
      <p:ext uri="{BB962C8B-B14F-4D97-AF65-F5344CB8AC3E}">
        <p14:creationId xmlns:p14="http://schemas.microsoft.com/office/powerpoint/2010/main" val="422523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Candidate Recommendation</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smtClean="0"/>
              <a:t>Après que le working draft </a:t>
            </a:r>
            <a:r>
              <a:rPr lang="en-US" b="0" dirty="0" err="1" smtClean="0"/>
              <a:t>soit</a:t>
            </a:r>
            <a:r>
              <a:rPr lang="en-US" b="0" dirty="0" smtClean="0"/>
              <a:t> revue, </a:t>
            </a:r>
            <a:r>
              <a:rPr lang="en-US" b="0" dirty="0" err="1" smtClean="0"/>
              <a:t>il</a:t>
            </a:r>
            <a:r>
              <a:rPr lang="en-US" b="0" dirty="0" smtClean="0"/>
              <a:t> </a:t>
            </a:r>
            <a:r>
              <a:rPr lang="en-US" b="0" dirty="0" err="1" smtClean="0"/>
              <a:t>passe</a:t>
            </a:r>
            <a:r>
              <a:rPr lang="en-US" b="0" dirty="0" smtClean="0"/>
              <a:t> en CR</a:t>
            </a:r>
          </a:p>
          <a:p>
            <a:r>
              <a:rPr lang="en-US" dirty="0" smtClean="0"/>
              <a:t>Le W3C en </a:t>
            </a:r>
            <a:r>
              <a:rPr lang="en-US" dirty="0" err="1" smtClean="0"/>
              <a:t>entier</a:t>
            </a:r>
            <a:r>
              <a:rPr lang="en-US" dirty="0" smtClean="0"/>
              <a:t> </a:t>
            </a:r>
            <a:r>
              <a:rPr lang="en-US" dirty="0" err="1" smtClean="0"/>
              <a:t>donne</a:t>
            </a:r>
            <a:r>
              <a:rPr lang="en-US" dirty="0" smtClean="0"/>
              <a:t> son </a:t>
            </a:r>
            <a:r>
              <a:rPr lang="en-US" dirty="0" err="1" smtClean="0"/>
              <a:t>avis</a:t>
            </a:r>
            <a:endParaRPr lang="en-US" dirty="0" smtClean="0"/>
          </a:p>
          <a:p>
            <a:r>
              <a:rPr lang="en-US" b="0" dirty="0" smtClean="0"/>
              <a:t>Le working group </a:t>
            </a:r>
            <a:r>
              <a:rPr lang="en-US" b="0" dirty="0" err="1" smtClean="0"/>
              <a:t>travaille</a:t>
            </a:r>
            <a:r>
              <a:rPr lang="en-US" b="0" dirty="0" smtClean="0"/>
              <a:t> à </a:t>
            </a:r>
            <a:r>
              <a:rPr lang="en-US" b="0" dirty="0" err="1" smtClean="0"/>
              <a:t>améliorer</a:t>
            </a:r>
            <a:r>
              <a:rPr lang="en-US" b="0" dirty="0" smtClean="0"/>
              <a:t> </a:t>
            </a:r>
            <a:r>
              <a:rPr lang="en-US" b="0" dirty="0" err="1" smtClean="0"/>
              <a:t>l’implementation</a:t>
            </a:r>
            <a:endParaRPr lang="en-US" b="0" dirty="0" smtClean="0"/>
          </a:p>
          <a:p>
            <a:r>
              <a:rPr lang="en-US" dirty="0" smtClean="0"/>
              <a:t>La </a:t>
            </a:r>
            <a:r>
              <a:rPr lang="en-US" dirty="0" err="1" smtClean="0"/>
              <a:t>plupart</a:t>
            </a:r>
            <a:r>
              <a:rPr lang="en-US" dirty="0" smtClean="0"/>
              <a:t> des </a:t>
            </a:r>
            <a:r>
              <a:rPr lang="en-US" dirty="0" err="1" smtClean="0"/>
              <a:t>fonctionnalités</a:t>
            </a:r>
            <a:r>
              <a:rPr lang="en-US" dirty="0" smtClean="0"/>
              <a:t> </a:t>
            </a:r>
            <a:r>
              <a:rPr lang="en-US" dirty="0" err="1" smtClean="0"/>
              <a:t>sont</a:t>
            </a:r>
            <a:r>
              <a:rPr lang="en-US" dirty="0" smtClean="0"/>
              <a:t> </a:t>
            </a:r>
            <a:r>
              <a:rPr lang="en-US" dirty="0" err="1" smtClean="0"/>
              <a:t>bloquées</a:t>
            </a:r>
            <a:r>
              <a:rPr lang="en-US" dirty="0" smtClean="0"/>
              <a:t> à </a:t>
            </a:r>
            <a:r>
              <a:rPr lang="en-US" dirty="0" err="1" smtClean="0"/>
              <a:t>ce</a:t>
            </a:r>
            <a:r>
              <a:rPr lang="en-US" dirty="0" smtClean="0"/>
              <a:t> moment</a:t>
            </a:r>
            <a:endParaRPr lang="en-US" b="0" dirty="0"/>
          </a:p>
          <a:p>
            <a:endParaRPr lang="en-US" b="0" dirty="0"/>
          </a:p>
        </p:txBody>
      </p:sp>
    </p:spTree>
    <p:extLst>
      <p:ext uri="{BB962C8B-B14F-4D97-AF65-F5344CB8AC3E}">
        <p14:creationId xmlns:p14="http://schemas.microsoft.com/office/powerpoint/2010/main" val="16009942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649" y="224284"/>
            <a:ext cx="11524432" cy="1063487"/>
          </a:xfrm>
        </p:spPr>
        <p:txBody>
          <a:bodyPr/>
          <a:lstStyle/>
          <a:p>
            <a:r>
              <a:rPr lang="en-US" dirty="0" smtClean="0"/>
              <a:t>Network</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sz="2800" dirty="0" err="1" smtClean="0"/>
              <a:t>Vous</a:t>
            </a:r>
            <a:r>
              <a:rPr lang="en-US" sz="2800" dirty="0" smtClean="0"/>
              <a:t> </a:t>
            </a:r>
            <a:r>
              <a:rPr lang="en-US" sz="2800" dirty="0" err="1" smtClean="0"/>
              <a:t>pouvez</a:t>
            </a:r>
            <a:r>
              <a:rPr lang="en-US" sz="2800" dirty="0" smtClean="0"/>
              <a:t> </a:t>
            </a:r>
            <a:r>
              <a:rPr lang="en-US" sz="2800" dirty="0" err="1" smtClean="0"/>
              <a:t>trouver</a:t>
            </a:r>
            <a:r>
              <a:rPr lang="en-US" sz="2800" dirty="0" smtClean="0"/>
              <a:t> les </a:t>
            </a:r>
            <a:r>
              <a:rPr lang="en-US" sz="2800" dirty="0" err="1" smtClean="0"/>
              <a:t>erreurs</a:t>
            </a:r>
            <a:r>
              <a:rPr lang="en-US" sz="2800" dirty="0" smtClean="0"/>
              <a:t> server tells que 400, 404 et 500</a:t>
            </a:r>
          </a:p>
          <a:p>
            <a:r>
              <a:rPr lang="en-US" dirty="0" err="1" smtClean="0"/>
              <a:t>Vous</a:t>
            </a:r>
            <a:r>
              <a:rPr lang="en-US" dirty="0" smtClean="0"/>
              <a:t> </a:t>
            </a:r>
            <a:r>
              <a:rPr lang="en-US" dirty="0" err="1" smtClean="0"/>
              <a:t>pouvez</a:t>
            </a:r>
            <a:r>
              <a:rPr lang="en-US" dirty="0" smtClean="0"/>
              <a:t> </a:t>
            </a:r>
            <a:r>
              <a:rPr lang="en-US" dirty="0" err="1" smtClean="0"/>
              <a:t>voir</a:t>
            </a:r>
            <a:r>
              <a:rPr lang="en-US" dirty="0" smtClean="0"/>
              <a:t> </a:t>
            </a:r>
            <a:r>
              <a:rPr lang="en-US" dirty="0" err="1" smtClean="0"/>
              <a:t>dans</a:t>
            </a:r>
            <a:r>
              <a:rPr lang="en-US" dirty="0" smtClean="0"/>
              <a:t> </a:t>
            </a:r>
            <a:r>
              <a:rPr lang="en-US" dirty="0" err="1" smtClean="0"/>
              <a:t>ce</a:t>
            </a:r>
            <a:r>
              <a:rPr lang="en-US" dirty="0" smtClean="0"/>
              <a:t> </a:t>
            </a:r>
            <a:r>
              <a:rPr lang="en-US" dirty="0" err="1" smtClean="0"/>
              <a:t>exemple</a:t>
            </a:r>
            <a:r>
              <a:rPr lang="en-US" dirty="0" smtClean="0"/>
              <a:t> que modernizr.js a </a:t>
            </a:r>
            <a:r>
              <a:rPr lang="en-US" dirty="0" err="1" smtClean="0"/>
              <a:t>été</a:t>
            </a:r>
            <a:r>
              <a:rPr lang="en-US" dirty="0" smtClean="0"/>
              <a:t> mal </a:t>
            </a:r>
            <a:r>
              <a:rPr lang="en-US" dirty="0" err="1" smtClean="0"/>
              <a:t>écris</a:t>
            </a:r>
            <a:r>
              <a:rPr lang="en-US" dirty="0" smtClean="0"/>
              <a:t> avec </a:t>
            </a:r>
            <a:r>
              <a:rPr lang="en-US" dirty="0" err="1" smtClean="0"/>
              <a:t>juste</a:t>
            </a:r>
            <a:r>
              <a:rPr lang="en-US" dirty="0" smtClean="0"/>
              <a:t> un .j</a:t>
            </a:r>
            <a:endParaRPr lang="en-US" sz="2800" dirty="0"/>
          </a:p>
        </p:txBody>
      </p:sp>
      <p:sp>
        <p:nvSpPr>
          <p:cNvPr id="4" name="Slide Number Placeholder 3"/>
          <p:cNvSpPr>
            <a:spLocks noGrp="1"/>
          </p:cNvSpPr>
          <p:nvPr>
            <p:ph type="sldNum" sz="quarter" idx="4294967295"/>
          </p:nvPr>
        </p:nvSpPr>
        <p:spPr>
          <a:xfrm>
            <a:off x="9448800" y="6356350"/>
            <a:ext cx="2743200" cy="365125"/>
          </a:xfrm>
          <a:prstGeom prst="rect">
            <a:avLst/>
          </a:prstGeom>
        </p:spPr>
        <p:txBody>
          <a:bodyPr/>
          <a:lstStyle/>
          <a:p>
            <a:fld id="{8C71CAF9-4461-454A-B702-D536C3775752}" type="slidenum">
              <a:rPr lang="en-US" smtClean="0"/>
              <a:t>70</a:t>
            </a:fld>
            <a:endParaRPr lang="en-US" dirty="0"/>
          </a:p>
        </p:txBody>
      </p:sp>
      <p:pic>
        <p:nvPicPr>
          <p:cNvPr id="5" name="Picture 4"/>
          <p:cNvPicPr>
            <a:picLocks noChangeAspect="1"/>
          </p:cNvPicPr>
          <p:nvPr/>
        </p:nvPicPr>
        <p:blipFill>
          <a:blip r:embed="rId3"/>
          <a:stretch>
            <a:fillRect/>
          </a:stretch>
        </p:blipFill>
        <p:spPr>
          <a:xfrm>
            <a:off x="379413" y="2917825"/>
            <a:ext cx="11296650" cy="3438525"/>
          </a:xfrm>
          <a:prstGeom prst="rect">
            <a:avLst/>
          </a:prstGeom>
        </p:spPr>
      </p:pic>
    </p:spTree>
    <p:extLst>
      <p:ext uri="{BB962C8B-B14F-4D97-AF65-F5344CB8AC3E}">
        <p14:creationId xmlns:p14="http://schemas.microsoft.com/office/powerpoint/2010/main" val="35002307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Vous</a:t>
            </a:r>
            <a:r>
              <a:rPr lang="en-US" dirty="0" smtClean="0"/>
              <a:t> </a:t>
            </a:r>
            <a:r>
              <a:rPr lang="en-US" dirty="0" err="1" smtClean="0"/>
              <a:t>pouvez</a:t>
            </a:r>
            <a:r>
              <a:rPr lang="en-US" dirty="0" smtClean="0"/>
              <a:t> </a:t>
            </a:r>
            <a:r>
              <a:rPr lang="en-US" dirty="0" err="1" smtClean="0"/>
              <a:t>accéder</a:t>
            </a:r>
            <a:r>
              <a:rPr lang="en-US" dirty="0" smtClean="0"/>
              <a:t> aux details </a:t>
            </a:r>
            <a:r>
              <a:rPr lang="en-US" dirty="0" err="1" smtClean="0"/>
              <a:t>d’une</a:t>
            </a:r>
            <a:r>
              <a:rPr lang="en-US" dirty="0" smtClean="0"/>
              <a:t> </a:t>
            </a:r>
            <a:r>
              <a:rPr lang="en-US" dirty="0" err="1" smtClean="0"/>
              <a:t>requête</a:t>
            </a:r>
            <a:r>
              <a:rPr lang="en-US" dirty="0" smtClean="0"/>
              <a:t> </a:t>
            </a:r>
            <a:r>
              <a:rPr lang="en-US" dirty="0" err="1" smtClean="0"/>
              <a:t>spécifique</a:t>
            </a:r>
            <a:endParaRPr lang="en-US" dirty="0"/>
          </a:p>
        </p:txBody>
      </p:sp>
      <p:pic>
        <p:nvPicPr>
          <p:cNvPr id="5" name="Picture 4"/>
          <p:cNvPicPr>
            <a:picLocks noChangeAspect="1"/>
          </p:cNvPicPr>
          <p:nvPr/>
        </p:nvPicPr>
        <p:blipFill>
          <a:blip r:embed="rId3"/>
          <a:stretch>
            <a:fillRect/>
          </a:stretch>
        </p:blipFill>
        <p:spPr>
          <a:xfrm>
            <a:off x="379413" y="2309395"/>
            <a:ext cx="11277600" cy="3448050"/>
          </a:xfrm>
          <a:prstGeom prst="rect">
            <a:avLst/>
          </a:prstGeom>
        </p:spPr>
      </p:pic>
    </p:spTree>
    <p:extLst>
      <p:ext uri="{BB962C8B-B14F-4D97-AF65-F5344CB8AC3E}">
        <p14:creationId xmlns:p14="http://schemas.microsoft.com/office/powerpoint/2010/main" val="28769718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Optimisez</a:t>
            </a:r>
            <a:r>
              <a:rPr lang="en-US" sz="2400" b="0" dirty="0" smtClean="0">
                <a:solidFill>
                  <a:srgbClr val="454545"/>
                </a:solidFill>
                <a:cs typeface="Segoe UI"/>
              </a:rPr>
              <a:t> </a:t>
            </a:r>
            <a:r>
              <a:rPr lang="en-US" sz="2400" b="0" dirty="0" err="1" smtClean="0">
                <a:solidFill>
                  <a:srgbClr val="454545"/>
                </a:solidFill>
                <a:cs typeface="Segoe UI"/>
              </a:rPr>
              <a:t>votre</a:t>
            </a:r>
            <a:r>
              <a:rPr lang="en-US" sz="2400" b="0" dirty="0" smtClean="0">
                <a:solidFill>
                  <a:srgbClr val="454545"/>
                </a:solidFill>
                <a:cs typeface="Segoe UI"/>
              </a:rPr>
              <a:t> page</a:t>
            </a:r>
            <a:endParaRPr lang="en-US" dirty="0">
              <a:solidFill>
                <a:srgbClr val="454545"/>
              </a:solidFill>
              <a:latin typeface="Segoe UI"/>
              <a:cs typeface="Segoe UI"/>
            </a:endParaRPr>
          </a:p>
        </p:txBody>
      </p:sp>
    </p:spTree>
    <p:extLst>
      <p:ext uri="{BB962C8B-B14F-4D97-AF65-F5344CB8AC3E}">
        <p14:creationId xmlns:p14="http://schemas.microsoft.com/office/powerpoint/2010/main" val="36576718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r>
              <a:rPr lang="en-US" dirty="0" smtClean="0"/>
              <a:t> de debug Ajax</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noAutofit/>
          </a:bodyPr>
          <a:lstStyle/>
          <a:p>
            <a:pPr marL="0" indent="0">
              <a:buNone/>
            </a:pPr>
            <a:r>
              <a:rPr lang="en-US" sz="1800" dirty="0" err="1" smtClean="0">
                <a:solidFill>
                  <a:srgbClr val="0000FF"/>
                </a:solidFill>
                <a:highlight>
                  <a:srgbClr val="FFFFFF"/>
                </a:highlight>
                <a:latin typeface="Consolas" panose="020B0609020204030204" pitchFamily="49" charset="0"/>
              </a:rPr>
              <a:t>var</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xhr</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XMLHttpRequest</a:t>
            </a:r>
            <a:r>
              <a:rPr lang="en-US" sz="1800" dirty="0">
                <a:solidFill>
                  <a:srgbClr val="000000"/>
                </a:solidFill>
                <a:highlight>
                  <a:srgbClr val="FFFFFF"/>
                </a:highlight>
                <a:latin typeface="Consolas" panose="020B0609020204030204" pitchFamily="49" charset="0"/>
              </a:rPr>
              <a:t>();</a:t>
            </a:r>
          </a:p>
          <a:p>
            <a:pPr marL="0" indent="0">
              <a:buNone/>
            </a:pPr>
            <a:endParaRPr lang="en-US" sz="1800" dirty="0">
              <a:solidFill>
                <a:srgbClr val="000000"/>
              </a:solidFill>
              <a:highlight>
                <a:srgbClr val="FFFFFF"/>
              </a:highlight>
              <a:latin typeface="Consolas" panose="020B0609020204030204" pitchFamily="49" charset="0"/>
            </a:endParaRPr>
          </a:p>
          <a:p>
            <a:pPr marL="0" indent="0">
              <a:buNone/>
            </a:pPr>
            <a:r>
              <a:rPr lang="en-US" sz="1800" dirty="0" err="1">
                <a:solidFill>
                  <a:srgbClr val="000000"/>
                </a:solidFill>
                <a:highlight>
                  <a:srgbClr val="FFFFFF"/>
                </a:highlight>
                <a:latin typeface="Consolas" panose="020B0609020204030204" pitchFamily="49" charset="0"/>
              </a:rPr>
              <a:t>xhr.open</a:t>
            </a:r>
            <a:r>
              <a:rPr lang="en-US" sz="1800" dirty="0">
                <a:solidFill>
                  <a:srgbClr val="000000"/>
                </a:solidFill>
                <a:highlight>
                  <a:srgbClr val="FFFFFF"/>
                </a:highlight>
                <a:latin typeface="Consolas" panose="020B0609020204030204" pitchFamily="49" charset="0"/>
              </a:rPr>
              <a:t>(</a:t>
            </a:r>
            <a:r>
              <a:rPr lang="en-US" sz="1800" dirty="0">
                <a:solidFill>
                  <a:srgbClr val="A31515"/>
                </a:solidFill>
                <a:highlight>
                  <a:srgbClr val="FFFFFF"/>
                </a:highlight>
                <a:latin typeface="Consolas" panose="020B0609020204030204" pitchFamily="49" charset="0"/>
              </a:rPr>
              <a:t>"GET"</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"https://api.twitter.com/1.1/search/</a:t>
            </a:r>
            <a:r>
              <a:rPr lang="en-US" sz="1800" dirty="0" err="1">
                <a:solidFill>
                  <a:srgbClr val="A31515"/>
                </a:solidFill>
                <a:highlight>
                  <a:srgbClr val="FFFFFF"/>
                </a:highlight>
                <a:latin typeface="Consolas" panose="020B0609020204030204" pitchFamily="49" charset="0"/>
              </a:rPr>
              <a:t>tweets.json?q</a:t>
            </a:r>
            <a:r>
              <a:rPr lang="en-US" sz="1800" dirty="0">
                <a:solidFill>
                  <a:srgbClr val="A31515"/>
                </a:solidFill>
                <a:highlight>
                  <a:srgbClr val="FFFFFF"/>
                </a:highlight>
                <a:latin typeface="Consolas" panose="020B0609020204030204" pitchFamily="49" charset="0"/>
              </a:rPr>
              <a:t>=%40twitterapi"</a:t>
            </a:r>
            <a:r>
              <a:rPr lang="en-US" sz="1800" dirty="0">
                <a:solidFill>
                  <a:srgbClr val="000000"/>
                </a:solidFill>
                <a:highlight>
                  <a:srgbClr val="FFFFFF"/>
                </a:highlight>
                <a:latin typeface="Consolas" panose="020B0609020204030204" pitchFamily="49" charset="0"/>
              </a:rPr>
              <a:t>);</a:t>
            </a:r>
          </a:p>
          <a:p>
            <a:pPr marL="0" indent="0">
              <a:buNone/>
            </a:pPr>
            <a:r>
              <a:rPr lang="en-US" sz="1800" dirty="0" err="1">
                <a:solidFill>
                  <a:srgbClr val="000000"/>
                </a:solidFill>
                <a:highlight>
                  <a:srgbClr val="FFFFFF"/>
                </a:highlight>
                <a:latin typeface="Consolas" panose="020B0609020204030204" pitchFamily="49" charset="0"/>
              </a:rPr>
              <a:t>xhr.onreadystatechange</a:t>
            </a:r>
            <a:r>
              <a:rPr lang="en-US" sz="1800" dirty="0">
                <a:solidFill>
                  <a:srgbClr val="000000"/>
                </a:solidFill>
                <a:highlight>
                  <a:srgbClr val="FFFFFF"/>
                </a:highlight>
                <a:latin typeface="Consolas" panose="020B0609020204030204" pitchFamily="49" charset="0"/>
              </a:rPr>
              <a:t> = </a:t>
            </a:r>
            <a:r>
              <a:rPr lang="en-US" sz="1800" dirty="0">
                <a:solidFill>
                  <a:srgbClr val="0000FF"/>
                </a:solidFill>
                <a:highlight>
                  <a:srgbClr val="FFFFFF"/>
                </a:highlight>
                <a:latin typeface="Consolas" panose="020B0609020204030204" pitchFamily="49" charset="0"/>
              </a:rPr>
              <a:t>function</a:t>
            </a:r>
            <a:r>
              <a:rPr lang="en-US" sz="1800" dirty="0">
                <a:solidFill>
                  <a:srgbClr val="000000"/>
                </a:solidFill>
                <a:highlight>
                  <a:srgbClr val="FFFFFF"/>
                </a:highlight>
                <a:latin typeface="Consolas" panose="020B0609020204030204" pitchFamily="49" charset="0"/>
              </a:rPr>
              <a:t> ()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xhr.readyState</a:t>
            </a:r>
            <a:r>
              <a:rPr lang="en-US" sz="1800" dirty="0">
                <a:solidFill>
                  <a:srgbClr val="000000"/>
                </a:solidFill>
                <a:highlight>
                  <a:srgbClr val="FFFFFF"/>
                </a:highlight>
                <a:latin typeface="Consolas" panose="020B0609020204030204" pitchFamily="49" charset="0"/>
              </a:rPr>
              <a:t> === 4) {</a:t>
            </a:r>
          </a:p>
          <a:p>
            <a:pPr marL="0" indent="0">
              <a:buNone/>
            </a:pP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if</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xhr.status</a:t>
            </a:r>
            <a:r>
              <a:rPr lang="en-US" sz="1800" dirty="0">
                <a:solidFill>
                  <a:srgbClr val="000000"/>
                </a:solidFill>
                <a:highlight>
                  <a:srgbClr val="FFFFFF"/>
                </a:highlight>
                <a:latin typeface="Consolas" panose="020B0609020204030204" pitchFamily="49" charset="0"/>
              </a:rPr>
              <a:t> === 200) {</a:t>
            </a:r>
          </a:p>
          <a:p>
            <a:pPr marL="0" indent="0">
              <a:buNone/>
            </a:pPr>
            <a:r>
              <a:rPr lang="en-US" sz="1800" dirty="0">
                <a:solidFill>
                  <a:srgbClr val="000000"/>
                </a:solidFill>
                <a:highlight>
                  <a:srgbClr val="FFFFFF"/>
                </a:highlight>
                <a:latin typeface="Consolas" panose="020B0609020204030204" pitchFamily="49" charset="0"/>
              </a:rPr>
              <a:t>            console.log(</a:t>
            </a:r>
            <a:r>
              <a:rPr lang="en-US" sz="1800" dirty="0" err="1">
                <a:solidFill>
                  <a:srgbClr val="000000"/>
                </a:solidFill>
                <a:highlight>
                  <a:srgbClr val="FFFFFF"/>
                </a:highlight>
                <a:latin typeface="Consolas" panose="020B0609020204030204" pitchFamily="49" charset="0"/>
              </a:rPr>
              <a:t>xhr.responseText</a:t>
            </a:r>
            <a:r>
              <a:rPr lang="en-US" sz="1800" dirty="0">
                <a:solidFill>
                  <a:srgbClr val="000000"/>
                </a:solidFill>
                <a:highlight>
                  <a:srgbClr val="FFFFFF"/>
                </a:highlight>
                <a:latin typeface="Consolas" panose="020B0609020204030204" pitchFamily="49" charset="0"/>
              </a:rPr>
              <a:t>);</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a:solidFill>
                  <a:srgbClr val="000000"/>
                </a:solidFill>
                <a:highlight>
                  <a:srgbClr val="FFFFFF"/>
                </a:highlight>
                <a:latin typeface="Consolas" panose="020B0609020204030204" pitchFamily="49" charset="0"/>
              </a:rPr>
              <a:t>    }</a:t>
            </a:r>
          </a:p>
          <a:p>
            <a:pPr marL="0" indent="0">
              <a:buNone/>
            </a:pPr>
            <a:r>
              <a:rPr lang="en-US" sz="1800" dirty="0" smtClean="0">
                <a:solidFill>
                  <a:srgbClr val="000000"/>
                </a:solidFill>
                <a:highlight>
                  <a:srgbClr val="FFFFFF"/>
                </a:highlight>
                <a:latin typeface="Consolas" panose="020B0609020204030204" pitchFamily="49" charset="0"/>
              </a:rPr>
              <a:t>};</a:t>
            </a:r>
            <a:endParaRPr lang="en-US" sz="1800" dirty="0">
              <a:solidFill>
                <a:srgbClr val="000000"/>
              </a:solidFill>
              <a:highlight>
                <a:srgbClr val="FFFFFF"/>
              </a:highlight>
              <a:latin typeface="Consolas" panose="020B0609020204030204" pitchFamily="49" charset="0"/>
            </a:endParaRPr>
          </a:p>
          <a:p>
            <a:pPr marL="0" indent="0">
              <a:buNone/>
            </a:pPr>
            <a:r>
              <a:rPr lang="en-US" sz="1800" dirty="0" err="1">
                <a:solidFill>
                  <a:srgbClr val="000000"/>
                </a:solidFill>
                <a:highlight>
                  <a:srgbClr val="FFFFFF"/>
                </a:highlight>
                <a:latin typeface="Consolas" panose="020B0609020204030204" pitchFamily="49" charset="0"/>
              </a:rPr>
              <a:t>xhr.send</a:t>
            </a:r>
            <a:r>
              <a:rPr lang="en-US" sz="1800" dirty="0">
                <a:solidFill>
                  <a:srgbClr val="000000"/>
                </a:solidFill>
                <a:highlight>
                  <a:srgbClr val="FFFFFF"/>
                </a:highlight>
                <a:latin typeface="Consolas" panose="020B0609020204030204" pitchFamily="49" charset="0"/>
              </a:rPr>
              <a:t>();</a:t>
            </a:r>
            <a:endParaRPr lang="en-US" sz="1800" dirty="0"/>
          </a:p>
        </p:txBody>
      </p:sp>
    </p:spTree>
    <p:extLst>
      <p:ext uri="{BB962C8B-B14F-4D97-AF65-F5344CB8AC3E}">
        <p14:creationId xmlns:p14="http://schemas.microsoft.com/office/powerpoint/2010/main" val="13440748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Exemple</a:t>
            </a:r>
            <a:r>
              <a:rPr lang="en-US" dirty="0"/>
              <a:t> de debug Ajax</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Errur</a:t>
            </a:r>
            <a:r>
              <a:rPr lang="en-US" dirty="0" smtClean="0"/>
              <a:t> 400 </a:t>
            </a:r>
          </a:p>
          <a:p>
            <a:endParaRPr lang="en-US" dirty="0"/>
          </a:p>
        </p:txBody>
      </p:sp>
      <p:pic>
        <p:nvPicPr>
          <p:cNvPr id="5" name="Picture 4"/>
          <p:cNvPicPr>
            <a:picLocks noChangeAspect="1"/>
          </p:cNvPicPr>
          <p:nvPr/>
        </p:nvPicPr>
        <p:blipFill>
          <a:blip r:embed="rId3"/>
          <a:stretch>
            <a:fillRect/>
          </a:stretch>
        </p:blipFill>
        <p:spPr>
          <a:xfrm>
            <a:off x="457200" y="2371588"/>
            <a:ext cx="11277600" cy="3438525"/>
          </a:xfrm>
          <a:prstGeom prst="rect">
            <a:avLst/>
          </a:prstGeom>
        </p:spPr>
      </p:pic>
    </p:spTree>
    <p:extLst>
      <p:ext uri="{BB962C8B-B14F-4D97-AF65-F5344CB8AC3E}">
        <p14:creationId xmlns:p14="http://schemas.microsoft.com/office/powerpoint/2010/main" val="21702582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Exemple</a:t>
            </a:r>
            <a:r>
              <a:rPr lang="en-US" dirty="0"/>
              <a:t> de debug Ajax</a:t>
            </a:r>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Vous</a:t>
            </a:r>
            <a:r>
              <a:rPr lang="en-US" dirty="0" smtClean="0"/>
              <a:t> </a:t>
            </a:r>
            <a:r>
              <a:rPr lang="en-US" dirty="0" err="1" smtClean="0"/>
              <a:t>voyez</a:t>
            </a:r>
            <a:r>
              <a:rPr lang="en-US" dirty="0" smtClean="0"/>
              <a:t> </a:t>
            </a:r>
            <a:r>
              <a:rPr lang="en-US" dirty="0" err="1" smtClean="0"/>
              <a:t>aussi</a:t>
            </a:r>
            <a:r>
              <a:rPr lang="en-US" dirty="0" smtClean="0"/>
              <a:t> les </a:t>
            </a:r>
            <a:r>
              <a:rPr lang="en-US" dirty="0" err="1" smtClean="0"/>
              <a:t>erreurs</a:t>
            </a:r>
            <a:r>
              <a:rPr lang="en-US" dirty="0" smtClean="0"/>
              <a:t> </a:t>
            </a:r>
            <a:r>
              <a:rPr lang="en-US" dirty="0" err="1" smtClean="0"/>
              <a:t>liées</a:t>
            </a:r>
            <a:r>
              <a:rPr lang="en-US" dirty="0" smtClean="0"/>
              <a:t> à CORS</a:t>
            </a:r>
          </a:p>
          <a:p>
            <a:endParaRPr lang="en-US" dirty="0"/>
          </a:p>
        </p:txBody>
      </p:sp>
      <p:pic>
        <p:nvPicPr>
          <p:cNvPr id="7" name="Content Placeholder 4"/>
          <p:cNvPicPr>
            <a:picLocks noChangeAspect="1"/>
          </p:cNvPicPr>
          <p:nvPr/>
        </p:nvPicPr>
        <p:blipFill>
          <a:blip r:embed="rId3"/>
          <a:stretch>
            <a:fillRect/>
          </a:stretch>
        </p:blipFill>
        <p:spPr>
          <a:xfrm>
            <a:off x="838200" y="2400901"/>
            <a:ext cx="10515600" cy="3200785"/>
          </a:xfrm>
          <a:prstGeom prst="rect">
            <a:avLst/>
          </a:prstGeom>
        </p:spPr>
      </p:pic>
    </p:spTree>
    <p:extLst>
      <p:ext uri="{BB962C8B-B14F-4D97-AF65-F5344CB8AC3E}">
        <p14:creationId xmlns:p14="http://schemas.microsoft.com/office/powerpoint/2010/main" val="807448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Responsiveness</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Permet</a:t>
            </a:r>
            <a:r>
              <a:rPr lang="en-US" dirty="0" smtClean="0"/>
              <a:t> de </a:t>
            </a:r>
            <a:r>
              <a:rPr lang="en-US" dirty="0" err="1" smtClean="0"/>
              <a:t>mesurer</a:t>
            </a:r>
            <a:r>
              <a:rPr lang="en-US" dirty="0" smtClean="0"/>
              <a:t> les performances </a:t>
            </a:r>
            <a:r>
              <a:rPr lang="en-US" dirty="0" err="1" smtClean="0"/>
              <a:t>d’une</a:t>
            </a:r>
            <a:r>
              <a:rPr lang="en-US" dirty="0" smtClean="0"/>
              <a:t> page en rapport avec le temps de </a:t>
            </a:r>
            <a:r>
              <a:rPr lang="en-US" dirty="0" err="1" smtClean="0"/>
              <a:t>rendu</a:t>
            </a:r>
            <a:r>
              <a:rPr lang="en-US" dirty="0" smtClean="0"/>
              <a:t> de </a:t>
            </a:r>
            <a:r>
              <a:rPr lang="en-US" dirty="0" err="1" smtClean="0"/>
              <a:t>l’affichage</a:t>
            </a:r>
            <a:endParaRPr lang="en-US" dirty="0" smtClean="0"/>
          </a:p>
          <a:p>
            <a:r>
              <a:rPr lang="en-US" dirty="0" err="1" smtClean="0"/>
              <a:t>Vous</a:t>
            </a:r>
            <a:r>
              <a:rPr lang="en-US" dirty="0" smtClean="0"/>
              <a:t> </a:t>
            </a:r>
            <a:r>
              <a:rPr lang="en-US" dirty="0" err="1" smtClean="0"/>
              <a:t>pouvez</a:t>
            </a:r>
            <a:r>
              <a:rPr lang="en-US" dirty="0" smtClean="0"/>
              <a:t> </a:t>
            </a:r>
            <a:r>
              <a:rPr lang="en-US" dirty="0" err="1" smtClean="0"/>
              <a:t>emettre</a:t>
            </a:r>
            <a:r>
              <a:rPr lang="en-US" dirty="0" smtClean="0"/>
              <a:t> </a:t>
            </a:r>
            <a:r>
              <a:rPr lang="en-US" dirty="0" err="1" smtClean="0"/>
              <a:t>vos</a:t>
            </a:r>
            <a:r>
              <a:rPr lang="en-US" dirty="0" smtClean="0"/>
              <a:t> </a:t>
            </a:r>
            <a:r>
              <a:rPr lang="en-US" dirty="0" err="1" smtClean="0"/>
              <a:t>propres</a:t>
            </a:r>
            <a:r>
              <a:rPr lang="en-US" dirty="0" smtClean="0"/>
              <a:t> </a:t>
            </a:r>
            <a:r>
              <a:rPr lang="en-US" dirty="0" err="1" smtClean="0"/>
              <a:t>marqueurs</a:t>
            </a:r>
            <a:endParaRPr lang="en-US" dirty="0" smtClean="0"/>
          </a:p>
          <a:p>
            <a:r>
              <a:rPr lang="en-US" dirty="0" smtClean="0"/>
              <a:t>Utile pour </a:t>
            </a:r>
            <a:r>
              <a:rPr lang="en-US" dirty="0" err="1" smtClean="0"/>
              <a:t>trouver</a:t>
            </a:r>
            <a:r>
              <a:rPr lang="en-US" dirty="0" smtClean="0"/>
              <a:t> les </a:t>
            </a:r>
            <a:r>
              <a:rPr lang="en-US" dirty="0" err="1" smtClean="0"/>
              <a:t>goulets</a:t>
            </a:r>
            <a:r>
              <a:rPr lang="en-US" dirty="0" smtClean="0"/>
              <a:t> </a:t>
            </a:r>
            <a:r>
              <a:rPr lang="en-US" dirty="0" err="1" smtClean="0"/>
              <a:t>d’étranglement</a:t>
            </a:r>
            <a:r>
              <a:rPr lang="en-US" dirty="0" smtClean="0"/>
              <a:t> </a:t>
            </a:r>
            <a:r>
              <a:rPr lang="en-US" dirty="0" err="1" smtClean="0"/>
              <a:t>liés</a:t>
            </a:r>
            <a:r>
              <a:rPr lang="en-US" dirty="0" smtClean="0"/>
              <a:t> aux timers </a:t>
            </a:r>
            <a:r>
              <a:rPr lang="en-US" dirty="0" err="1" smtClean="0"/>
              <a:t>ou</a:t>
            </a:r>
            <a:r>
              <a:rPr lang="en-US" dirty="0" smtClean="0"/>
              <a:t> aux </a:t>
            </a:r>
            <a:r>
              <a:rPr lang="en-US" dirty="0" err="1" smtClean="0"/>
              <a:t>élément</a:t>
            </a:r>
            <a:r>
              <a:rPr lang="en-US" dirty="0" smtClean="0"/>
              <a:t> </a:t>
            </a:r>
            <a:r>
              <a:rPr lang="en-US" dirty="0" err="1" smtClean="0"/>
              <a:t>lourd</a:t>
            </a:r>
            <a:r>
              <a:rPr lang="en-US" dirty="0" smtClean="0"/>
              <a:t> </a:t>
            </a:r>
            <a:r>
              <a:rPr lang="en-US" dirty="0" err="1" smtClean="0"/>
              <a:t>dans</a:t>
            </a:r>
            <a:r>
              <a:rPr lang="en-US" dirty="0" smtClean="0"/>
              <a:t> le DOM</a:t>
            </a:r>
            <a:endParaRPr lang="en-US" dirty="0"/>
          </a:p>
        </p:txBody>
      </p:sp>
    </p:spTree>
    <p:extLst>
      <p:ext uri="{BB962C8B-B14F-4D97-AF65-F5344CB8AC3E}">
        <p14:creationId xmlns:p14="http://schemas.microsoft.com/office/powerpoint/2010/main" val="9077890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UI </a:t>
            </a:r>
            <a:r>
              <a:rPr lang="fr-FR" dirty="0" err="1" smtClean="0"/>
              <a:t>Responsiveness</a:t>
            </a:r>
            <a:r>
              <a:rPr lang="fr-FR" dirty="0" smtClean="0"/>
              <a:t> </a:t>
            </a:r>
            <a:r>
              <a:rPr lang="fr-FR" dirty="0" err="1" smtClean="0"/>
              <a:t>diagrams</a:t>
            </a:r>
            <a:endParaRPr lang="fr-FR" dirty="0"/>
          </a:p>
        </p:txBody>
      </p:sp>
      <p:pic>
        <p:nvPicPr>
          <p:cNvPr id="4" name="Picture 3"/>
          <p:cNvPicPr>
            <a:picLocks noChangeAspect="1"/>
          </p:cNvPicPr>
          <p:nvPr/>
        </p:nvPicPr>
        <p:blipFill>
          <a:blip r:embed="rId2"/>
          <a:stretch>
            <a:fillRect/>
          </a:stretch>
        </p:blipFill>
        <p:spPr>
          <a:xfrm>
            <a:off x="791936" y="1321454"/>
            <a:ext cx="9517198" cy="5151847"/>
          </a:xfrm>
          <a:prstGeom prst="rect">
            <a:avLst/>
          </a:prstGeom>
        </p:spPr>
      </p:pic>
    </p:spTree>
    <p:extLst>
      <p:ext uri="{BB962C8B-B14F-4D97-AF65-F5344CB8AC3E}">
        <p14:creationId xmlns:p14="http://schemas.microsoft.com/office/powerpoint/2010/main" val="31873257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profiler</a:t>
            </a:r>
            <a:endParaRPr lang="en-US"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dirty="0" err="1" smtClean="0"/>
              <a:t>Permet</a:t>
            </a:r>
            <a:r>
              <a:rPr lang="en-US" dirty="0" smtClean="0"/>
              <a:t> de </a:t>
            </a:r>
            <a:r>
              <a:rPr lang="en-US" dirty="0" err="1" smtClean="0"/>
              <a:t>détecter</a:t>
            </a:r>
            <a:r>
              <a:rPr lang="en-US" dirty="0" smtClean="0"/>
              <a:t> les </a:t>
            </a:r>
            <a:r>
              <a:rPr lang="en-US" dirty="0" err="1" smtClean="0"/>
              <a:t>fuites</a:t>
            </a:r>
            <a:r>
              <a:rPr lang="en-US" dirty="0" smtClean="0"/>
              <a:t> </a:t>
            </a:r>
            <a:r>
              <a:rPr lang="en-US" dirty="0" err="1" smtClean="0"/>
              <a:t>ou</a:t>
            </a:r>
            <a:r>
              <a:rPr lang="en-US" dirty="0" smtClean="0"/>
              <a:t> </a:t>
            </a:r>
            <a:r>
              <a:rPr lang="en-US" dirty="0" err="1" smtClean="0"/>
              <a:t>problèmes</a:t>
            </a:r>
            <a:r>
              <a:rPr lang="en-US" dirty="0" smtClean="0"/>
              <a:t> de </a:t>
            </a:r>
            <a:r>
              <a:rPr lang="en-US" dirty="0" err="1" smtClean="0"/>
              <a:t>mémoire</a:t>
            </a:r>
            <a:endParaRPr lang="en-US" dirty="0" smtClean="0"/>
          </a:p>
          <a:p>
            <a:r>
              <a:rPr lang="en-US" dirty="0" smtClean="0"/>
              <a:t>Un filter </a:t>
            </a:r>
            <a:r>
              <a:rPr lang="en-US" dirty="0" err="1" smtClean="0"/>
              <a:t>est</a:t>
            </a:r>
            <a:r>
              <a:rPr lang="en-US" dirty="0" smtClean="0"/>
              <a:t> </a:t>
            </a:r>
            <a:r>
              <a:rPr lang="en-US" dirty="0" err="1" smtClean="0"/>
              <a:t>automatiquement</a:t>
            </a:r>
            <a:r>
              <a:rPr lang="en-US" dirty="0" smtClean="0"/>
              <a:t> </a:t>
            </a:r>
            <a:r>
              <a:rPr lang="en-US" dirty="0" err="1" smtClean="0"/>
              <a:t>appliquer</a:t>
            </a:r>
            <a:r>
              <a:rPr lang="en-US" dirty="0" smtClean="0"/>
              <a:t> pour identifier les </a:t>
            </a:r>
            <a:r>
              <a:rPr lang="en-US" dirty="0" err="1" smtClean="0"/>
              <a:t>éléments</a:t>
            </a:r>
            <a:r>
              <a:rPr lang="en-US" dirty="0" smtClean="0"/>
              <a:t> </a:t>
            </a:r>
            <a:r>
              <a:rPr lang="en-US" dirty="0" err="1" smtClean="0"/>
              <a:t>lourds</a:t>
            </a:r>
            <a:endParaRPr lang="en-US" dirty="0"/>
          </a:p>
        </p:txBody>
      </p:sp>
      <p:pic>
        <p:nvPicPr>
          <p:cNvPr id="1026" name="Picture 1" descr="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3399" y="2772569"/>
            <a:ext cx="6826250" cy="382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215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Données détaillées</a:t>
            </a:r>
            <a:endParaRPr lang="fr-FR"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endParaRPr lang="fr-FR" dirty="0"/>
          </a:p>
        </p:txBody>
      </p:sp>
      <p:pic>
        <p:nvPicPr>
          <p:cNvPr id="2050" name="Picture 2" descr="image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055071"/>
            <a:ext cx="10231880" cy="567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310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Proposed Recommendation</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err="1" smtClean="0"/>
              <a:t>Faite</a:t>
            </a:r>
            <a:r>
              <a:rPr lang="en-US" b="0" dirty="0" smtClean="0"/>
              <a:t> </a:t>
            </a:r>
            <a:r>
              <a:rPr lang="en-US" b="0" dirty="0" err="1" smtClean="0"/>
              <a:t>lorsqu’on</a:t>
            </a:r>
            <a:r>
              <a:rPr lang="en-US" b="0" dirty="0" smtClean="0"/>
              <a:t> a passé les 2 premières phases</a:t>
            </a:r>
          </a:p>
          <a:p>
            <a:r>
              <a:rPr lang="en-US" b="0" dirty="0" smtClean="0"/>
              <a:t>Le </a:t>
            </a:r>
            <a:r>
              <a:rPr lang="en-US" b="0" dirty="0" err="1" smtClean="0"/>
              <a:t>directeur</a:t>
            </a:r>
            <a:r>
              <a:rPr lang="en-US" b="0" dirty="0" smtClean="0"/>
              <a:t> du W3C </a:t>
            </a:r>
            <a:r>
              <a:rPr lang="en-US" b="0" dirty="0" err="1" smtClean="0"/>
              <a:t>pense</a:t>
            </a:r>
            <a:r>
              <a:rPr lang="en-US" b="0" dirty="0" smtClean="0"/>
              <a:t> que la spec </a:t>
            </a:r>
            <a:r>
              <a:rPr lang="en-US" b="0" dirty="0" err="1" smtClean="0"/>
              <a:t>est</a:t>
            </a:r>
            <a:r>
              <a:rPr lang="en-US" b="0" dirty="0" smtClean="0"/>
              <a:t> </a:t>
            </a:r>
            <a:r>
              <a:rPr lang="en-US" b="0" dirty="0" err="1" smtClean="0"/>
              <a:t>prête</a:t>
            </a:r>
            <a:r>
              <a:rPr lang="en-US" b="0" dirty="0" smtClean="0"/>
              <a:t> pour </a:t>
            </a:r>
            <a:r>
              <a:rPr lang="en-US" b="0" dirty="0" err="1" smtClean="0"/>
              <a:t>être</a:t>
            </a:r>
            <a:r>
              <a:rPr lang="en-US" b="0" dirty="0" smtClean="0"/>
              <a:t> </a:t>
            </a:r>
            <a:r>
              <a:rPr lang="en-US" b="0" dirty="0" err="1" smtClean="0"/>
              <a:t>une</a:t>
            </a:r>
            <a:r>
              <a:rPr lang="en-US" b="0" dirty="0" smtClean="0"/>
              <a:t> </a:t>
            </a:r>
            <a:r>
              <a:rPr lang="en-US" b="0" dirty="0" err="1" smtClean="0"/>
              <a:t>reco</a:t>
            </a:r>
            <a:r>
              <a:rPr lang="en-US" b="0" dirty="0" smtClean="0"/>
              <a:t> W3C</a:t>
            </a:r>
          </a:p>
          <a:p>
            <a:r>
              <a:rPr lang="en-US" dirty="0" smtClean="0"/>
              <a:t>Change </a:t>
            </a:r>
            <a:r>
              <a:rPr lang="en-US" dirty="0" err="1" smtClean="0"/>
              <a:t>très</a:t>
            </a:r>
            <a:r>
              <a:rPr lang="en-US" dirty="0" smtClean="0"/>
              <a:t> </a:t>
            </a:r>
            <a:r>
              <a:rPr lang="en-US" dirty="0" err="1" smtClean="0"/>
              <a:t>rarement</a:t>
            </a:r>
            <a:r>
              <a:rPr lang="en-US" dirty="0" smtClean="0"/>
              <a:t> à </a:t>
            </a:r>
            <a:r>
              <a:rPr lang="en-US" dirty="0" err="1" smtClean="0"/>
              <a:t>ce</a:t>
            </a:r>
            <a:r>
              <a:rPr lang="en-US" dirty="0" smtClean="0"/>
              <a:t> </a:t>
            </a:r>
            <a:r>
              <a:rPr lang="en-US" dirty="0" err="1" smtClean="0"/>
              <a:t>stade</a:t>
            </a:r>
            <a:endParaRPr lang="en-US" dirty="0" smtClean="0"/>
          </a:p>
          <a:p>
            <a:r>
              <a:rPr lang="en-US" dirty="0" err="1" smtClean="0"/>
              <a:t>Chaque</a:t>
            </a:r>
            <a:r>
              <a:rPr lang="en-US" dirty="0" smtClean="0"/>
              <a:t> modification </a:t>
            </a:r>
            <a:r>
              <a:rPr lang="en-US" dirty="0" err="1" smtClean="0"/>
              <a:t>devra</a:t>
            </a:r>
            <a:r>
              <a:rPr lang="en-US" dirty="0" smtClean="0"/>
              <a:t> passer par </a:t>
            </a:r>
            <a:r>
              <a:rPr lang="en-US" dirty="0" err="1" smtClean="0"/>
              <a:t>l’état</a:t>
            </a:r>
            <a:r>
              <a:rPr lang="en-US" dirty="0" smtClean="0"/>
              <a:t> de Working Draft</a:t>
            </a:r>
            <a:endParaRPr lang="en-US" b="0" dirty="0" smtClean="0"/>
          </a:p>
          <a:p>
            <a:endParaRPr lang="en-US" b="0" dirty="0"/>
          </a:p>
        </p:txBody>
      </p:sp>
    </p:spTree>
    <p:extLst>
      <p:ext uri="{BB962C8B-B14F-4D97-AF65-F5344CB8AC3E}">
        <p14:creationId xmlns:p14="http://schemas.microsoft.com/office/powerpoint/2010/main" val="34333969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Optimisez</a:t>
            </a:r>
            <a:r>
              <a:rPr lang="en-US" sz="2400" b="0" dirty="0" smtClean="0">
                <a:solidFill>
                  <a:srgbClr val="454545"/>
                </a:solidFill>
                <a:cs typeface="Segoe UI"/>
              </a:rPr>
              <a:t> </a:t>
            </a:r>
            <a:r>
              <a:rPr lang="en-US" sz="2400" b="0" dirty="0" err="1" smtClean="0">
                <a:solidFill>
                  <a:srgbClr val="454545"/>
                </a:solidFill>
                <a:cs typeface="Segoe UI"/>
              </a:rPr>
              <a:t>votre</a:t>
            </a:r>
            <a:r>
              <a:rPr lang="en-US" sz="2400" b="0" dirty="0" smtClean="0">
                <a:solidFill>
                  <a:srgbClr val="454545"/>
                </a:solidFill>
                <a:cs typeface="Segoe UI"/>
              </a:rPr>
              <a:t> page</a:t>
            </a:r>
            <a:endParaRPr lang="en-US" dirty="0">
              <a:solidFill>
                <a:srgbClr val="454545"/>
              </a:solidFill>
              <a:latin typeface="Segoe UI"/>
              <a:cs typeface="Segoe UI"/>
            </a:endParaRPr>
          </a:p>
        </p:txBody>
      </p:sp>
    </p:spTree>
    <p:extLst>
      <p:ext uri="{BB962C8B-B14F-4D97-AF65-F5344CB8AC3E}">
        <p14:creationId xmlns:p14="http://schemas.microsoft.com/office/powerpoint/2010/main" val="26768337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err="1"/>
              <a:t>Debuguer</a:t>
            </a:r>
            <a:r>
              <a:rPr lang="fr-FR" dirty="0"/>
              <a:t> sur mobile avec </a:t>
            </a:r>
            <a:r>
              <a:rPr lang="fr-FR" dirty="0" smtClean="0"/>
              <a:t>Vorlon.js</a:t>
            </a:r>
            <a:endParaRPr lang="fr-FR" dirty="0"/>
          </a:p>
        </p:txBody>
      </p:sp>
    </p:spTree>
    <p:extLst>
      <p:ext uri="{BB962C8B-B14F-4D97-AF65-F5344CB8AC3E}">
        <p14:creationId xmlns:p14="http://schemas.microsoft.com/office/powerpoint/2010/main" val="38127429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Le web</a:t>
            </a:r>
            <a:endParaRPr lang="fr-FR" dirty="0"/>
          </a:p>
        </p:txBody>
      </p:sp>
      <p:sp>
        <p:nvSpPr>
          <p:cNvPr id="4" name="Content Placeholder 3"/>
          <p:cNvSpPr>
            <a:spLocks noGrp="1"/>
          </p:cNvSpPr>
          <p:nvPr>
            <p:ph idx="1"/>
          </p:nvPr>
        </p:nvSpPr>
        <p:spPr/>
        <p:txBody>
          <a:bodyPr/>
          <a:lstStyle/>
          <a:p>
            <a:r>
              <a:rPr lang="fr-FR" dirty="0" smtClean="0"/>
              <a:t>Adaptatif</a:t>
            </a:r>
          </a:p>
          <a:p>
            <a:r>
              <a:rPr lang="fr-FR" dirty="0" smtClean="0"/>
              <a:t>Cross-plateformes</a:t>
            </a:r>
          </a:p>
          <a:p>
            <a:r>
              <a:rPr lang="fr-FR" dirty="0" smtClean="0"/>
              <a:t>Standard</a:t>
            </a:r>
          </a:p>
          <a:p>
            <a:r>
              <a:rPr lang="fr-FR" dirty="0" smtClean="0"/>
              <a:t>Touche un grand nombre de </a:t>
            </a:r>
            <a:r>
              <a:rPr lang="fr-FR" dirty="0" err="1" smtClean="0"/>
              <a:t>devices</a:t>
            </a:r>
            <a:endParaRPr lang="fr-FR" dirty="0"/>
          </a:p>
        </p:txBody>
      </p:sp>
      <p:grpSp>
        <p:nvGrpSpPr>
          <p:cNvPr id="5" name="Group 4"/>
          <p:cNvGrpSpPr/>
          <p:nvPr/>
        </p:nvGrpSpPr>
        <p:grpSpPr>
          <a:xfrm>
            <a:off x="3489296" y="4387642"/>
            <a:ext cx="7310599" cy="1166856"/>
            <a:chOff x="425845" y="3928897"/>
            <a:chExt cx="11286425" cy="2159583"/>
          </a:xfrm>
        </p:grpSpPr>
        <p:sp>
          <p:nvSpPr>
            <p:cNvPr id="6" name="Rectangle 5"/>
            <p:cNvSpPr/>
            <p:nvPr/>
          </p:nvSpPr>
          <p:spPr>
            <a:xfrm>
              <a:off x="425845" y="5292353"/>
              <a:ext cx="426878" cy="79612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7" name="Rectangle 6"/>
            <p:cNvSpPr/>
            <p:nvPr/>
          </p:nvSpPr>
          <p:spPr>
            <a:xfrm>
              <a:off x="1009772" y="5171486"/>
              <a:ext cx="510896" cy="916993"/>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8" name="Rectangle 7"/>
            <p:cNvSpPr/>
            <p:nvPr/>
          </p:nvSpPr>
          <p:spPr>
            <a:xfrm>
              <a:off x="1677718" y="4922663"/>
              <a:ext cx="649526" cy="116581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9" name="Rectangle 8"/>
            <p:cNvSpPr/>
            <p:nvPr/>
          </p:nvSpPr>
          <p:spPr>
            <a:xfrm>
              <a:off x="2484289" y="4922663"/>
              <a:ext cx="1701086" cy="116581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0" name="Rectangle 9"/>
            <p:cNvSpPr/>
            <p:nvPr/>
          </p:nvSpPr>
          <p:spPr>
            <a:xfrm rot="5400000">
              <a:off x="4074783" y="4655029"/>
              <a:ext cx="1701086" cy="116581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grpSp>
          <p:nvGrpSpPr>
            <p:cNvPr id="11" name="Group 10"/>
            <p:cNvGrpSpPr/>
            <p:nvPr/>
          </p:nvGrpSpPr>
          <p:grpSpPr>
            <a:xfrm>
              <a:off x="5665278" y="4362395"/>
              <a:ext cx="2235294" cy="1701089"/>
              <a:chOff x="5853668" y="3007392"/>
              <a:chExt cx="2191664" cy="1667886"/>
            </a:xfrm>
          </p:grpSpPr>
          <p:sp>
            <p:nvSpPr>
              <p:cNvPr id="19" name="Rectangle 18"/>
              <p:cNvSpPr/>
              <p:nvPr/>
            </p:nvSpPr>
            <p:spPr>
              <a:xfrm>
                <a:off x="5853669" y="3007392"/>
                <a:ext cx="2191663" cy="1502025"/>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20" name="Rectangle 19"/>
              <p:cNvSpPr/>
              <p:nvPr/>
            </p:nvSpPr>
            <p:spPr>
              <a:xfrm>
                <a:off x="5853668" y="4509418"/>
                <a:ext cx="2191663" cy="16586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grpSp>
        <p:grpSp>
          <p:nvGrpSpPr>
            <p:cNvPr id="12" name="Group 11"/>
            <p:cNvGrpSpPr/>
            <p:nvPr/>
          </p:nvGrpSpPr>
          <p:grpSpPr>
            <a:xfrm>
              <a:off x="8057614" y="3928897"/>
              <a:ext cx="3654656" cy="2137991"/>
              <a:chOff x="8192367" y="2582355"/>
              <a:chExt cx="3583321" cy="2096260"/>
            </a:xfrm>
          </p:grpSpPr>
          <p:sp>
            <p:nvSpPr>
              <p:cNvPr id="13" name="Rectangle 12"/>
              <p:cNvSpPr/>
              <p:nvPr/>
            </p:nvSpPr>
            <p:spPr>
              <a:xfrm>
                <a:off x="8192367" y="2587232"/>
                <a:ext cx="2829245" cy="1938983"/>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4" name="Rectangle 13"/>
              <p:cNvSpPr/>
              <p:nvPr/>
            </p:nvSpPr>
            <p:spPr>
              <a:xfrm>
                <a:off x="9352338" y="4526215"/>
                <a:ext cx="509301" cy="1524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5" name="Rectangle 14"/>
              <p:cNvSpPr/>
              <p:nvPr/>
            </p:nvSpPr>
            <p:spPr>
              <a:xfrm rot="5400000">
                <a:off x="10371581" y="3271172"/>
                <a:ext cx="2092924" cy="7152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6" name="Rectangle 15"/>
              <p:cNvSpPr/>
              <p:nvPr/>
            </p:nvSpPr>
            <p:spPr>
              <a:xfrm>
                <a:off x="11607614" y="2851902"/>
                <a:ext cx="168074" cy="17999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7" name="Rectangle 16"/>
              <p:cNvSpPr/>
              <p:nvPr/>
            </p:nvSpPr>
            <p:spPr>
              <a:xfrm>
                <a:off x="11607614" y="3121449"/>
                <a:ext cx="168074" cy="17999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sp>
            <p:nvSpPr>
              <p:cNvPr id="18" name="Rectangle 17"/>
              <p:cNvSpPr/>
              <p:nvPr/>
            </p:nvSpPr>
            <p:spPr>
              <a:xfrm>
                <a:off x="11594061" y="3390996"/>
                <a:ext cx="168074" cy="17999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fr-FR" sz="1836">
                  <a:solidFill>
                    <a:prstClr val="white"/>
                  </a:solidFill>
                </a:endParaRPr>
              </a:p>
            </p:txBody>
          </p:sp>
        </p:grpSp>
      </p:grpSp>
    </p:spTree>
    <p:extLst>
      <p:ext uri="{BB962C8B-B14F-4D97-AF65-F5344CB8AC3E}">
        <p14:creationId xmlns:p14="http://schemas.microsoft.com/office/powerpoint/2010/main" val="16928451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a:t>
            </a:r>
            <a:r>
              <a:rPr lang="fr-FR" dirty="0" err="1" smtClean="0"/>
              <a:t>debug</a:t>
            </a:r>
            <a:r>
              <a:rPr lang="fr-FR" dirty="0" smtClean="0"/>
              <a:t>	</a:t>
            </a:r>
            <a:endParaRPr lang="fr-FR" dirty="0"/>
          </a:p>
        </p:txBody>
      </p:sp>
      <p:sp>
        <p:nvSpPr>
          <p:cNvPr id="3" name="Content Placeholder 2"/>
          <p:cNvSpPr>
            <a:spLocks noGrp="1"/>
          </p:cNvSpPr>
          <p:nvPr>
            <p:ph idx="1"/>
          </p:nvPr>
        </p:nvSpPr>
        <p:spPr/>
        <p:txBody>
          <a:bodyPr/>
          <a:lstStyle/>
          <a:p>
            <a:r>
              <a:rPr lang="fr-FR" dirty="0" smtClean="0"/>
              <a:t>On vient de le voir : F12 est parfait...</a:t>
            </a:r>
          </a:p>
          <a:p>
            <a:r>
              <a:rPr lang="fr-FR" dirty="0" smtClean="0"/>
              <a:t>Disponible partout !</a:t>
            </a:r>
          </a:p>
        </p:txBody>
      </p:sp>
      <p:pic>
        <p:nvPicPr>
          <p:cNvPr id="4" name="Picture 3"/>
          <p:cNvPicPr>
            <a:picLocks noChangeAspect="1"/>
          </p:cNvPicPr>
          <p:nvPr/>
        </p:nvPicPr>
        <p:blipFill rotWithShape="1">
          <a:blip r:embed="rId2"/>
          <a:srcRect t="638" b="53829"/>
          <a:stretch/>
        </p:blipFill>
        <p:spPr>
          <a:xfrm>
            <a:off x="2217206" y="3671908"/>
            <a:ext cx="7970361" cy="2331267"/>
          </a:xfrm>
          <a:prstGeom prst="rect">
            <a:avLst/>
          </a:prstGeom>
        </p:spPr>
      </p:pic>
    </p:spTree>
    <p:extLst>
      <p:ext uri="{BB962C8B-B14F-4D97-AF65-F5344CB8AC3E}">
        <p14:creationId xmlns:p14="http://schemas.microsoft.com/office/powerpoint/2010/main" val="42059999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Debug</a:t>
            </a:r>
            <a:r>
              <a:rPr lang="fr-FR" dirty="0" smtClean="0"/>
              <a:t> sur les mobiles</a:t>
            </a:r>
            <a:endParaRPr lang="fr-FR" dirty="0"/>
          </a:p>
        </p:txBody>
      </p:sp>
      <p:sp>
        <p:nvSpPr>
          <p:cNvPr id="3" name="Content Placeholder 2"/>
          <p:cNvSpPr>
            <a:spLocks noGrp="1"/>
          </p:cNvSpPr>
          <p:nvPr>
            <p:ph idx="1"/>
          </p:nvPr>
        </p:nvSpPr>
        <p:spPr/>
        <p:txBody>
          <a:bodyPr/>
          <a:lstStyle/>
          <a:p>
            <a:r>
              <a:rPr lang="fr-FR" dirty="0" smtClean="0"/>
              <a:t>Outils propriétaires</a:t>
            </a:r>
          </a:p>
          <a:p>
            <a:r>
              <a:rPr lang="fr-FR" dirty="0" err="1" smtClean="0"/>
              <a:t>WeinRe</a:t>
            </a:r>
            <a:endParaRPr lang="fr-FR" dirty="0" smtClean="0"/>
          </a:p>
          <a:p>
            <a:r>
              <a:rPr lang="fr-FR" dirty="0" smtClean="0"/>
              <a:t>Mauvaises expériences</a:t>
            </a:r>
          </a:p>
          <a:p>
            <a:r>
              <a:rPr lang="fr-FR" dirty="0" smtClean="0"/>
              <a:t>… très mauvaises…</a:t>
            </a:r>
          </a:p>
          <a:p>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507" y="4668138"/>
            <a:ext cx="2438095" cy="2184127"/>
          </a:xfrm>
          <a:prstGeom prst="rect">
            <a:avLst/>
          </a:prstGeom>
        </p:spPr>
      </p:pic>
    </p:spTree>
    <p:extLst>
      <p:ext uri="{BB962C8B-B14F-4D97-AF65-F5344CB8AC3E}">
        <p14:creationId xmlns:p14="http://schemas.microsoft.com/office/powerpoint/2010/main" val="6215857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84095"/>
            <a:ext cx="12191999" cy="1210491"/>
          </a:xfrm>
          <a:prstGeom prst="rect">
            <a:avLst/>
          </a:prstGeom>
          <a:noFill/>
        </p:spPr>
        <p:txBody>
          <a:bodyPr wrap="square" lIns="365760" rtlCol="0" anchor="ctr">
            <a:noAutofit/>
          </a:bodyPr>
          <a:lstStyle/>
          <a:p>
            <a:pPr algn="ctr"/>
            <a:r>
              <a:rPr lang="fr-FR" sz="4800" b="1" dirty="0" smtClean="0">
                <a:solidFill>
                  <a:schemeClr val="tx1">
                    <a:lumMod val="85000"/>
                    <a:lumOff val="15000"/>
                  </a:schemeClr>
                </a:solidFill>
                <a:latin typeface="Segoe UI Light" panose="020B0502040204020203" pitchFamily="34" charset="0"/>
                <a:cs typeface="Segoe UI Light" panose="020B0502040204020203" pitchFamily="34" charset="0"/>
              </a:rPr>
              <a:t>http://vorlonjs.io</a:t>
            </a:r>
            <a:endParaRPr lang="fr-FR" sz="48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1" y="1999131"/>
            <a:ext cx="12191999" cy="1550894"/>
          </a:xfrm>
          <a:prstGeom prst="rect">
            <a:avLst/>
          </a:prstGeom>
          <a:noFill/>
        </p:spPr>
        <p:txBody>
          <a:bodyPr wrap="square" rtlCol="0" anchor="t">
            <a:noAutofit/>
          </a:bodyPr>
          <a:lstStyle/>
          <a:p>
            <a:pPr algn="ct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Remote</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web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debug</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tool</a:t>
            </a:r>
            <a:endPar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endParaRPr>
          </a:p>
          <a:p>
            <a:pPr algn="ct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cross browser </a:t>
            </a:r>
            <a:r>
              <a:rPr lang="fr-FR" sz="4000" dirty="0">
                <a:solidFill>
                  <a:schemeClr val="tx1">
                    <a:lumMod val="85000"/>
                    <a:lumOff val="15000"/>
                  </a:schemeClr>
                </a:solidFill>
                <a:latin typeface="Segoe UI Light" panose="020B0502040204020203" pitchFamily="34" charset="0"/>
                <a:cs typeface="Segoe UI Light" panose="020B0502040204020203" pitchFamily="34" charset="0"/>
              </a:rPr>
              <a:t>&amp;</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cross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platform</a:t>
            </a:r>
            <a:endPar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endParaRPr>
          </a:p>
          <a:p>
            <a:pPr marL="571500" indent="-571500">
              <a:buFont typeface="Arial" panose="020B0604020202020204" pitchFamily="34" charset="0"/>
              <a:buChar char="•"/>
            </a:pPr>
            <a:endPar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endParaRPr>
          </a:p>
          <a:p>
            <a:pPr marL="571500" indent="-571500">
              <a:buFont typeface="Arial" panose="020B0604020202020204" pitchFamily="34" charset="0"/>
              <a:buChar char="•"/>
            </a:pPr>
            <a:endPar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6" name="Rectangle 5"/>
          <p:cNvSpPr/>
          <p:nvPr/>
        </p:nvSpPr>
        <p:spPr>
          <a:xfrm>
            <a:off x="7059937" y="4185885"/>
            <a:ext cx="4381692" cy="1569660"/>
          </a:xfrm>
          <a:prstGeom prst="rect">
            <a:avLst/>
          </a:prstGeom>
        </p:spPr>
        <p:txBody>
          <a:bodyPr wrap="square">
            <a:spAutoFit/>
          </a:bodyPr>
          <a:lstStyle/>
          <a:p>
            <a:pPr marL="571500" indent="-571500">
              <a:buFont typeface="Wingdings" panose="05000000000000000000" pitchFamily="2" charset="2"/>
              <a:buChar char="ü"/>
            </a:pPr>
            <a:r>
              <a:rPr lang="fr-FR" sz="3200" dirty="0">
                <a:solidFill>
                  <a:schemeClr val="tx1">
                    <a:lumMod val="85000"/>
                    <a:lumOff val="15000"/>
                  </a:schemeClr>
                </a:solidFill>
                <a:latin typeface="Segoe UI Light" panose="020B0502040204020203" pitchFamily="34" charset="0"/>
                <a:cs typeface="Segoe UI Light" panose="020B0502040204020203" pitchFamily="34" charset="0"/>
              </a:rPr>
              <a:t>Node.js</a:t>
            </a:r>
          </a:p>
          <a:p>
            <a:pPr marL="571500" indent="-571500">
              <a:buFont typeface="Wingdings" panose="05000000000000000000" pitchFamily="2" charset="2"/>
              <a:buChar char="ü"/>
            </a:pPr>
            <a:r>
              <a:rPr lang="fr-FR" sz="3200" dirty="0">
                <a:solidFill>
                  <a:schemeClr val="tx1">
                    <a:lumMod val="85000"/>
                    <a:lumOff val="15000"/>
                  </a:schemeClr>
                </a:solidFill>
                <a:latin typeface="Segoe UI Light" panose="020B0502040204020203" pitchFamily="34" charset="0"/>
                <a:cs typeface="Segoe UI Light" panose="020B0502040204020203" pitchFamily="34" charset="0"/>
              </a:rPr>
              <a:t>Express.js</a:t>
            </a:r>
          </a:p>
          <a:p>
            <a:pPr marL="571500" indent="-571500">
              <a:buFont typeface="Wingdings" panose="05000000000000000000" pitchFamily="2" charset="2"/>
              <a:buChar char="ü"/>
            </a:pPr>
            <a:r>
              <a:rPr lang="fr-FR" sz="3200" dirty="0">
                <a:solidFill>
                  <a:schemeClr val="tx1">
                    <a:lumMod val="85000"/>
                    <a:lumOff val="15000"/>
                  </a:schemeClr>
                </a:solidFill>
                <a:latin typeface="Segoe UI Light" panose="020B0502040204020203" pitchFamily="34" charset="0"/>
                <a:cs typeface="Segoe UI Light" panose="020B0502040204020203" pitchFamily="34" charset="0"/>
              </a:rPr>
              <a:t>Socket.io</a:t>
            </a:r>
          </a:p>
        </p:txBody>
      </p:sp>
      <p:pic>
        <p:nvPicPr>
          <p:cNvPr id="7" name="Picture 6"/>
          <p:cNvPicPr>
            <a:picLocks noChangeAspect="1"/>
          </p:cNvPicPr>
          <p:nvPr/>
        </p:nvPicPr>
        <p:blipFill>
          <a:blip r:embed="rId2"/>
          <a:stretch>
            <a:fillRect/>
          </a:stretch>
        </p:blipFill>
        <p:spPr>
          <a:xfrm>
            <a:off x="1534211" y="3661700"/>
            <a:ext cx="4457700" cy="2133600"/>
          </a:xfrm>
          <a:prstGeom prst="rect">
            <a:avLst/>
          </a:prstGeom>
        </p:spPr>
      </p:pic>
    </p:spTree>
    <p:extLst>
      <p:ext uri="{BB962C8B-B14F-4D97-AF65-F5344CB8AC3E}">
        <p14:creationId xmlns:p14="http://schemas.microsoft.com/office/powerpoint/2010/main" val="23601550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0913"/>
          <a:stretch/>
        </p:blipFill>
        <p:spPr>
          <a:xfrm>
            <a:off x="691949" y="2008094"/>
            <a:ext cx="10621510" cy="4395134"/>
          </a:xfrm>
          <a:prstGeom prst="rect">
            <a:avLst/>
          </a:prstGeom>
        </p:spPr>
      </p:pic>
      <p:sp>
        <p:nvSpPr>
          <p:cNvPr id="3" name="TextBox 2"/>
          <p:cNvSpPr txBox="1"/>
          <p:nvPr/>
        </p:nvSpPr>
        <p:spPr>
          <a:xfrm>
            <a:off x="398119" y="737191"/>
            <a:ext cx="10731623" cy="1041991"/>
          </a:xfrm>
          <a:prstGeom prst="rect">
            <a:avLst/>
          </a:prstGeom>
          <a:noFill/>
        </p:spPr>
        <p:txBody>
          <a:bodyPr wrap="square" rtlCol="0" anchor="t">
            <a:noAutofit/>
          </a:bodyPr>
          <a:lstStyle/>
          <a:p>
            <a:pPr algn="ct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10 plugins par défaut</a:t>
            </a:r>
          </a:p>
        </p:txBody>
      </p:sp>
    </p:spTree>
    <p:extLst>
      <p:ext uri="{BB962C8B-B14F-4D97-AF65-F5344CB8AC3E}">
        <p14:creationId xmlns:p14="http://schemas.microsoft.com/office/powerpoint/2010/main" val="25318876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867" y="2397554"/>
            <a:ext cx="7823200" cy="2810547"/>
          </a:xfrm>
        </p:spPr>
        <p:txBody>
          <a:bodyPr>
            <a:normAutofit/>
          </a:bodyPr>
          <a:lstStyle/>
          <a:p>
            <a:r>
              <a:rPr lang="fr-FR" dirty="0" smtClean="0"/>
              <a:t>Utiliser vorlon.js</a:t>
            </a:r>
            <a:br>
              <a:rPr lang="fr-FR" dirty="0" smtClean="0"/>
            </a:br>
            <a:r>
              <a:rPr lang="fr-FR" dirty="0" smtClean="0"/>
              <a:t>Démo collaborative !</a:t>
            </a:r>
            <a:br>
              <a:rPr lang="fr-FR" dirty="0" smtClean="0"/>
            </a:br>
            <a:r>
              <a:rPr lang="fr-FR" dirty="0"/>
              <a:t>http://aka.ms/vorlonsample</a:t>
            </a:r>
            <a:br>
              <a:rPr lang="fr-FR" dirty="0"/>
            </a:br>
            <a:endParaRPr lang="fr-FR" dirty="0"/>
          </a:p>
        </p:txBody>
      </p:sp>
    </p:spTree>
    <p:extLst>
      <p:ext uri="{BB962C8B-B14F-4D97-AF65-F5344CB8AC3E}">
        <p14:creationId xmlns:p14="http://schemas.microsoft.com/office/powerpoint/2010/main" val="1230369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4087904"/>
            <a:ext cx="12191999" cy="1828802"/>
          </a:xfrm>
          <a:prstGeom prst="rect">
            <a:avLst/>
          </a:prstGeom>
          <a:noFill/>
        </p:spPr>
        <p:txBody>
          <a:bodyPr wrap="square" lIns="365760" rtlCol="0" anchor="ctr">
            <a:noAutofit/>
          </a:bodyPr>
          <a:lstStyle/>
          <a:p>
            <a:pPr algn="ctr"/>
            <a:r>
              <a:rPr lang="fr-FR" sz="2800" dirty="0" smtClean="0">
                <a:solidFill>
                  <a:schemeClr val="tx1">
                    <a:lumMod val="85000"/>
                    <a:lumOff val="15000"/>
                  </a:schemeClr>
                </a:solidFill>
                <a:latin typeface="Segoe UI Light" panose="020B0502040204020203" pitchFamily="34" charset="0"/>
                <a:cs typeface="Segoe UI Light" panose="020B0502040204020203" pitchFamily="34" charset="0"/>
              </a:rPr>
              <a:t>ou clone/fork </a:t>
            </a:r>
          </a:p>
          <a:p>
            <a:pPr algn="ctr"/>
            <a:r>
              <a:rPr lang="fr-FR" sz="2800" b="1" dirty="0" smtClean="0">
                <a:solidFill>
                  <a:schemeClr val="tx1">
                    <a:lumMod val="85000"/>
                    <a:lumOff val="15000"/>
                  </a:schemeClr>
                </a:solidFill>
                <a:latin typeface="Segoe UI Light" panose="020B0502040204020203" pitchFamily="34" charset="0"/>
                <a:cs typeface="Segoe UI Light" panose="020B0502040204020203" pitchFamily="34" charset="0"/>
              </a:rPr>
              <a:t>github.com/</a:t>
            </a:r>
            <a:r>
              <a:rPr lang="fr-FR" sz="2800" b="1" dirty="0" err="1" smtClean="0">
                <a:solidFill>
                  <a:schemeClr val="tx1">
                    <a:lumMod val="85000"/>
                    <a:lumOff val="15000"/>
                  </a:schemeClr>
                </a:solidFill>
                <a:latin typeface="Segoe UI Light" panose="020B0502040204020203" pitchFamily="34" charset="0"/>
                <a:cs typeface="Segoe UI Light" panose="020B0502040204020203" pitchFamily="34" charset="0"/>
              </a:rPr>
              <a:t>microsoftdx</a:t>
            </a:r>
            <a:r>
              <a:rPr lang="fr-FR" sz="2800" b="1" dirty="0" smtClean="0">
                <a:solidFill>
                  <a:schemeClr val="tx1">
                    <a:lumMod val="85000"/>
                    <a:lumOff val="15000"/>
                  </a:schemeClr>
                </a:solidFill>
                <a:latin typeface="Segoe UI Light" panose="020B0502040204020203" pitchFamily="34" charset="0"/>
                <a:cs typeface="Segoe UI Light" panose="020B0502040204020203" pitchFamily="34" charset="0"/>
              </a:rPr>
              <a:t>/</a:t>
            </a:r>
            <a:r>
              <a:rPr lang="fr-FR" sz="2800" b="1" dirty="0" err="1" smtClean="0">
                <a:solidFill>
                  <a:schemeClr val="tx1">
                    <a:lumMod val="85000"/>
                    <a:lumOff val="15000"/>
                  </a:schemeClr>
                </a:solidFill>
                <a:latin typeface="Segoe UI Light" panose="020B0502040204020203" pitchFamily="34" charset="0"/>
                <a:cs typeface="Segoe UI Light" panose="020B0502040204020203" pitchFamily="34" charset="0"/>
              </a:rPr>
              <a:t>vorlonjs</a:t>
            </a:r>
            <a:endParaRPr lang="fr-FR" sz="28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3" name="Rectangle 2"/>
          <p:cNvSpPr/>
          <p:nvPr/>
        </p:nvSpPr>
        <p:spPr>
          <a:xfrm>
            <a:off x="3429000" y="2689415"/>
            <a:ext cx="5351929" cy="11205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2400" dirty="0" err="1" smtClean="0">
                <a:solidFill>
                  <a:schemeClr val="tx1">
                    <a:lumMod val="75000"/>
                    <a:lumOff val="25000"/>
                  </a:schemeClr>
                </a:solidFill>
                <a:latin typeface="Consolas" panose="020B0609020204030204" pitchFamily="49" charset="0"/>
                <a:cs typeface="Consolas" panose="020B0609020204030204" pitchFamily="49" charset="0"/>
              </a:rPr>
              <a:t>npm</a:t>
            </a:r>
            <a:r>
              <a:rPr lang="fr-FR" sz="2400" dirty="0" smtClean="0">
                <a:solidFill>
                  <a:schemeClr val="tx1">
                    <a:lumMod val="75000"/>
                    <a:lumOff val="25000"/>
                  </a:schemeClr>
                </a:solidFill>
                <a:latin typeface="Consolas" panose="020B0609020204030204" pitchFamily="49" charset="0"/>
                <a:cs typeface="Consolas" panose="020B0609020204030204" pitchFamily="49" charset="0"/>
              </a:rPr>
              <a:t> </a:t>
            </a:r>
            <a:r>
              <a:rPr lang="fr-FR" sz="2400" dirty="0" err="1" smtClean="0">
                <a:solidFill>
                  <a:schemeClr val="tx1">
                    <a:lumMod val="75000"/>
                    <a:lumOff val="25000"/>
                  </a:schemeClr>
                </a:solidFill>
                <a:latin typeface="Consolas" panose="020B0609020204030204" pitchFamily="49" charset="0"/>
                <a:cs typeface="Consolas" panose="020B0609020204030204" pitchFamily="49" charset="0"/>
              </a:rPr>
              <a:t>install</a:t>
            </a:r>
            <a:r>
              <a:rPr lang="fr-FR" sz="2400" dirty="0" smtClean="0">
                <a:solidFill>
                  <a:schemeClr val="tx1">
                    <a:lumMod val="75000"/>
                    <a:lumOff val="25000"/>
                  </a:schemeClr>
                </a:solidFill>
                <a:latin typeface="Consolas" panose="020B0609020204030204" pitchFamily="49" charset="0"/>
                <a:cs typeface="Consolas" panose="020B0609020204030204" pitchFamily="49" charset="0"/>
              </a:rPr>
              <a:t> –g </a:t>
            </a:r>
            <a:r>
              <a:rPr lang="fr-FR" sz="2400" dirty="0" err="1" smtClean="0">
                <a:solidFill>
                  <a:schemeClr val="tx1">
                    <a:lumMod val="75000"/>
                    <a:lumOff val="25000"/>
                  </a:schemeClr>
                </a:solidFill>
                <a:latin typeface="Consolas" panose="020B0609020204030204" pitchFamily="49" charset="0"/>
                <a:cs typeface="Consolas" panose="020B0609020204030204" pitchFamily="49" charset="0"/>
              </a:rPr>
              <a:t>vorlon</a:t>
            </a:r>
            <a:endParaRPr lang="fr-FR" sz="2400" dirty="0" smtClean="0">
              <a:solidFill>
                <a:schemeClr val="tx1">
                  <a:lumMod val="75000"/>
                  <a:lumOff val="25000"/>
                </a:schemeClr>
              </a:solidFill>
              <a:latin typeface="Consolas" panose="020B0609020204030204" pitchFamily="49" charset="0"/>
              <a:cs typeface="Consolas" panose="020B0609020204030204" pitchFamily="49" charset="0"/>
            </a:endParaRPr>
          </a:p>
          <a:p>
            <a:pPr lvl="1"/>
            <a:r>
              <a:rPr lang="fr-FR" sz="2400" dirty="0" err="1" smtClean="0">
                <a:solidFill>
                  <a:schemeClr val="tx1">
                    <a:lumMod val="75000"/>
                    <a:lumOff val="25000"/>
                  </a:schemeClr>
                </a:solidFill>
                <a:latin typeface="Consolas" panose="020B0609020204030204" pitchFamily="49" charset="0"/>
                <a:cs typeface="Consolas" panose="020B0609020204030204" pitchFamily="49" charset="0"/>
              </a:rPr>
              <a:t>vorlon</a:t>
            </a:r>
            <a:endParaRPr lang="fr-FR" sz="24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 name="TextBox 3"/>
          <p:cNvSpPr txBox="1"/>
          <p:nvPr/>
        </p:nvSpPr>
        <p:spPr>
          <a:xfrm>
            <a:off x="1" y="878539"/>
            <a:ext cx="12191999" cy="1828802"/>
          </a:xfrm>
          <a:prstGeom prst="rect">
            <a:avLst/>
          </a:prstGeom>
          <a:noFill/>
        </p:spPr>
        <p:txBody>
          <a:bodyPr wrap="square" lIns="365760" rtlCol="0" anchor="ctr">
            <a:noAutofit/>
          </a:bodyPr>
          <a:lstStyle/>
          <a:p>
            <a:pPr algn="ctr"/>
            <a:r>
              <a:rPr lang="fr-FR" sz="4000" b="1" dirty="0" err="1" smtClean="0">
                <a:solidFill>
                  <a:schemeClr val="tx1">
                    <a:lumMod val="85000"/>
                    <a:lumOff val="15000"/>
                  </a:schemeClr>
                </a:solidFill>
                <a:latin typeface="Segoe UI Light" panose="020B0502040204020203" pitchFamily="34" charset="0"/>
                <a:cs typeface="Segoe UI Light" panose="020B0502040204020203" pitchFamily="34" charset="0"/>
              </a:rPr>
              <a:t>Step</a:t>
            </a:r>
            <a:r>
              <a:rPr lang="fr-FR" sz="4000" b="1" dirty="0" smtClean="0">
                <a:solidFill>
                  <a:schemeClr val="tx1">
                    <a:lumMod val="85000"/>
                    <a:lumOff val="15000"/>
                  </a:schemeClr>
                </a:solidFill>
                <a:latin typeface="Segoe UI Light" panose="020B0502040204020203" pitchFamily="34" charset="0"/>
                <a:cs typeface="Segoe UI Light" panose="020B0502040204020203" pitchFamily="34" charset="0"/>
              </a:rPr>
              <a:t> 1</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 Installer le serveur</a:t>
            </a:r>
            <a:endParaRPr lang="fr-FR" sz="40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399277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9906" y="2796992"/>
            <a:ext cx="10291481" cy="11205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2400" dirty="0" smtClean="0">
                <a:solidFill>
                  <a:prstClr val="black">
                    <a:lumMod val="75000"/>
                    <a:lumOff val="25000"/>
                  </a:prstClr>
                </a:solidFill>
                <a:latin typeface="Consolas" panose="020B0609020204030204" pitchFamily="49" charset="0"/>
                <a:cs typeface="Consolas" panose="020B0609020204030204" pitchFamily="49" charset="0"/>
              </a:rPr>
              <a:t>&lt;script </a:t>
            </a:r>
            <a:r>
              <a:rPr lang="fr-FR" sz="2400" dirty="0" err="1" smtClean="0">
                <a:solidFill>
                  <a:prstClr val="black">
                    <a:lumMod val="75000"/>
                    <a:lumOff val="25000"/>
                  </a:prstClr>
                </a:solidFill>
                <a:latin typeface="Consolas" panose="020B0609020204030204" pitchFamily="49" charset="0"/>
                <a:cs typeface="Consolas" panose="020B0609020204030204" pitchFamily="49" charset="0"/>
              </a:rPr>
              <a:t>src</a:t>
            </a:r>
            <a:r>
              <a:rPr lang="fr-FR" sz="2400" dirty="0" smtClean="0">
                <a:solidFill>
                  <a:prstClr val="black">
                    <a:lumMod val="75000"/>
                    <a:lumOff val="25000"/>
                  </a:prstClr>
                </a:solidFill>
                <a:latin typeface="Consolas" panose="020B0609020204030204" pitchFamily="49" charset="0"/>
                <a:cs typeface="Consolas" panose="020B0609020204030204" pitchFamily="49" charset="0"/>
              </a:rPr>
              <a:t>="http://localhost:1337/vorlon.js"&gt;&lt;/script&gt;</a:t>
            </a:r>
            <a:endParaRPr lang="fr-FR" sz="2400" dirty="0">
              <a:solidFill>
                <a:prstClr val="black">
                  <a:lumMod val="75000"/>
                  <a:lumOff val="25000"/>
                </a:prstClr>
              </a:solidFill>
              <a:latin typeface="Consolas" panose="020B0609020204030204" pitchFamily="49" charset="0"/>
              <a:cs typeface="Consolas" panose="020B0609020204030204" pitchFamily="49" charset="0"/>
            </a:endParaRPr>
          </a:p>
        </p:txBody>
      </p:sp>
      <p:sp>
        <p:nvSpPr>
          <p:cNvPr id="4" name="TextBox 3"/>
          <p:cNvSpPr txBox="1"/>
          <p:nvPr/>
        </p:nvSpPr>
        <p:spPr>
          <a:xfrm>
            <a:off x="1" y="878539"/>
            <a:ext cx="12191999" cy="1828802"/>
          </a:xfrm>
          <a:prstGeom prst="rect">
            <a:avLst/>
          </a:prstGeom>
          <a:noFill/>
        </p:spPr>
        <p:txBody>
          <a:bodyPr wrap="square" lIns="365760" rtlCol="0" anchor="ctr">
            <a:noAutofit/>
          </a:bodyPr>
          <a:lstStyle/>
          <a:p>
            <a:pPr algn="ctr"/>
            <a:r>
              <a:rPr lang="fr-FR" sz="4000" b="1" dirty="0" err="1" smtClean="0">
                <a:solidFill>
                  <a:schemeClr val="tx1">
                    <a:lumMod val="85000"/>
                    <a:lumOff val="15000"/>
                  </a:schemeClr>
                </a:solidFill>
                <a:latin typeface="Segoe UI Light" panose="020B0502040204020203" pitchFamily="34" charset="0"/>
                <a:cs typeface="Segoe UI Light" panose="020B0502040204020203" pitchFamily="34" charset="0"/>
              </a:rPr>
              <a:t>Step</a:t>
            </a:r>
            <a:r>
              <a:rPr lang="fr-FR" sz="4000" b="1" dirty="0" smtClean="0">
                <a:solidFill>
                  <a:schemeClr val="tx1">
                    <a:lumMod val="85000"/>
                    <a:lumOff val="15000"/>
                  </a:schemeClr>
                </a:solidFill>
                <a:latin typeface="Segoe UI Light" panose="020B0502040204020203" pitchFamily="34" charset="0"/>
                <a:cs typeface="Segoe UI Light" panose="020B0502040204020203" pitchFamily="34" charset="0"/>
              </a:rPr>
              <a:t> 2</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Modifer</a:t>
            </a:r>
            <a:r>
              <a:rPr lang="fr-FR" sz="4000" dirty="0" smtClean="0">
                <a:solidFill>
                  <a:schemeClr val="tx1">
                    <a:lumMod val="85000"/>
                    <a:lumOff val="15000"/>
                  </a:schemeClr>
                </a:solidFill>
                <a:latin typeface="Segoe UI Light" panose="020B0502040204020203" pitchFamily="34" charset="0"/>
                <a:cs typeface="Segoe UI Light" panose="020B0502040204020203" pitchFamily="34" charset="0"/>
              </a:rPr>
              <a:t> le site web à </a:t>
            </a:r>
            <a:r>
              <a:rPr lang="fr-FR" sz="4000" dirty="0" err="1" smtClean="0">
                <a:solidFill>
                  <a:schemeClr val="tx1">
                    <a:lumMod val="85000"/>
                    <a:lumOff val="15000"/>
                  </a:schemeClr>
                </a:solidFill>
                <a:latin typeface="Segoe UI Light" panose="020B0502040204020203" pitchFamily="34" charset="0"/>
                <a:cs typeface="Segoe UI Light" panose="020B0502040204020203" pitchFamily="34" charset="0"/>
              </a:rPr>
              <a:t>debuger</a:t>
            </a:r>
            <a:endParaRPr lang="fr-FR" sz="40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1" y="4087904"/>
            <a:ext cx="12191999" cy="1828802"/>
          </a:xfrm>
          <a:prstGeom prst="rect">
            <a:avLst/>
          </a:prstGeom>
          <a:noFill/>
        </p:spPr>
        <p:txBody>
          <a:bodyPr wrap="square" lIns="365760" rtlCol="0" anchor="ctr">
            <a:noAutofit/>
          </a:bodyPr>
          <a:lstStyle/>
          <a:p>
            <a:pPr algn="ctr"/>
            <a:r>
              <a:rPr lang="fr-FR" sz="2800" dirty="0" smtClean="0">
                <a:solidFill>
                  <a:schemeClr val="tx1">
                    <a:lumMod val="85000"/>
                    <a:lumOff val="15000"/>
                  </a:schemeClr>
                </a:solidFill>
                <a:latin typeface="Segoe UI Light" panose="020B0502040204020203" pitchFamily="34" charset="0"/>
                <a:cs typeface="Segoe UI Light" panose="020B0502040204020203" pitchFamily="34" charset="0"/>
              </a:rPr>
              <a:t>Et BAM c’est tout.</a:t>
            </a:r>
            <a:endParaRPr lang="fr-FR" sz="2800" b="1"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59899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W3C Recommendation</a:t>
            </a:r>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en-US" b="0" dirty="0" err="1" smtClean="0"/>
              <a:t>Etape</a:t>
            </a:r>
            <a:r>
              <a:rPr lang="en-US" b="0" dirty="0" smtClean="0"/>
              <a:t> finale</a:t>
            </a:r>
          </a:p>
          <a:p>
            <a:r>
              <a:rPr lang="en-US" b="0" dirty="0" smtClean="0"/>
              <a:t>Un consensus </a:t>
            </a:r>
            <a:r>
              <a:rPr lang="en-US" b="0" dirty="0" err="1" smtClean="0"/>
              <a:t>étendu</a:t>
            </a:r>
            <a:r>
              <a:rPr lang="en-US" b="0" dirty="0" smtClean="0"/>
              <a:t> a </a:t>
            </a:r>
            <a:r>
              <a:rPr lang="en-US" b="0" dirty="0" err="1" smtClean="0"/>
              <a:t>été</a:t>
            </a:r>
            <a:r>
              <a:rPr lang="en-US" b="0" dirty="0" smtClean="0"/>
              <a:t> </a:t>
            </a:r>
            <a:r>
              <a:rPr lang="en-US" b="0" dirty="0" err="1" smtClean="0"/>
              <a:t>atteint</a:t>
            </a:r>
            <a:endParaRPr lang="en-US" b="0" dirty="0" smtClean="0"/>
          </a:p>
          <a:p>
            <a:r>
              <a:rPr lang="en-US" dirty="0" smtClean="0"/>
              <a:t>Le W3C et </a:t>
            </a:r>
            <a:r>
              <a:rPr lang="en-US" dirty="0" err="1" smtClean="0"/>
              <a:t>ses</a:t>
            </a:r>
            <a:r>
              <a:rPr lang="en-US" dirty="0" smtClean="0"/>
              <a:t> </a:t>
            </a:r>
            <a:r>
              <a:rPr lang="en-US" dirty="0" err="1" smtClean="0"/>
              <a:t>membres</a:t>
            </a:r>
            <a:r>
              <a:rPr lang="en-US" dirty="0" smtClean="0"/>
              <a:t> </a:t>
            </a:r>
            <a:r>
              <a:rPr lang="en-US" dirty="0" err="1" smtClean="0"/>
              <a:t>pensent</a:t>
            </a:r>
            <a:r>
              <a:rPr lang="en-US" dirty="0" smtClean="0"/>
              <a:t> que le standard </a:t>
            </a:r>
            <a:r>
              <a:rPr lang="en-US" dirty="0" err="1" smtClean="0"/>
              <a:t>est</a:t>
            </a:r>
            <a:r>
              <a:rPr lang="en-US" dirty="0" smtClean="0"/>
              <a:t> </a:t>
            </a:r>
            <a:r>
              <a:rPr lang="en-US" dirty="0" err="1" smtClean="0"/>
              <a:t>complet</a:t>
            </a:r>
            <a:endParaRPr lang="en-US" dirty="0" smtClean="0"/>
          </a:p>
          <a:p>
            <a:r>
              <a:rPr lang="en-US" dirty="0" err="1" smtClean="0"/>
              <a:t>Recommendé</a:t>
            </a:r>
            <a:r>
              <a:rPr lang="en-US" dirty="0" smtClean="0"/>
              <a:t> </a:t>
            </a:r>
            <a:r>
              <a:rPr lang="en-US" dirty="0" err="1" smtClean="0"/>
              <a:t>comme</a:t>
            </a:r>
            <a:r>
              <a:rPr lang="en-US" dirty="0" smtClean="0"/>
              <a:t> </a:t>
            </a:r>
            <a:r>
              <a:rPr lang="en-US" dirty="0" err="1" smtClean="0"/>
              <a:t>une</a:t>
            </a:r>
            <a:r>
              <a:rPr lang="en-US" dirty="0" smtClean="0"/>
              <a:t> implementation en </a:t>
            </a:r>
            <a:r>
              <a:rPr lang="en-US" dirty="0" err="1" smtClean="0"/>
              <a:t>tant</a:t>
            </a:r>
            <a:r>
              <a:rPr lang="en-US" dirty="0" smtClean="0"/>
              <a:t> que standard du web</a:t>
            </a:r>
            <a:endParaRPr lang="en-US" b="0" dirty="0" smtClean="0"/>
          </a:p>
          <a:p>
            <a:endParaRPr lang="en-US" b="0" dirty="0" smtClean="0"/>
          </a:p>
          <a:p>
            <a:endParaRPr lang="en-US" b="0" dirty="0"/>
          </a:p>
        </p:txBody>
      </p:sp>
    </p:spTree>
    <p:extLst>
      <p:ext uri="{BB962C8B-B14F-4D97-AF65-F5344CB8AC3E}">
        <p14:creationId xmlns:p14="http://schemas.microsoft.com/office/powerpoint/2010/main" val="32311898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1999" cy="6858000"/>
          </a:xfrm>
          <a:prstGeom prst="rect">
            <a:avLst/>
          </a:prstGeom>
          <a:noFill/>
        </p:spPr>
        <p:txBody>
          <a:bodyPr wrap="square" lIns="365760" rtlCol="0" anchor="ctr">
            <a:noAutofit/>
          </a:bodyPr>
          <a:lstStyle/>
          <a:p>
            <a:pPr algn="ctr"/>
            <a:r>
              <a:rPr lang="fr-FR" sz="4800" dirty="0" smtClean="0">
                <a:solidFill>
                  <a:schemeClr val="tx1">
                    <a:lumMod val="85000"/>
                    <a:lumOff val="15000"/>
                  </a:schemeClr>
                </a:solidFill>
                <a:latin typeface="Segoe UI Light" panose="020B0502040204020203" pitchFamily="34" charset="0"/>
                <a:cs typeface="Segoe UI Light" panose="020B0502040204020203" pitchFamily="34" charset="0"/>
              </a:rPr>
              <a:t>How to </a:t>
            </a:r>
            <a:r>
              <a:rPr lang="fr-FR" sz="4800" dirty="0" err="1" smtClean="0">
                <a:solidFill>
                  <a:schemeClr val="tx1">
                    <a:lumMod val="85000"/>
                    <a:lumOff val="15000"/>
                  </a:schemeClr>
                </a:solidFill>
                <a:latin typeface="Segoe UI Light" panose="020B0502040204020203" pitchFamily="34" charset="0"/>
                <a:cs typeface="Segoe UI Light" panose="020B0502040204020203" pitchFamily="34" charset="0"/>
              </a:rPr>
              <a:t>create</a:t>
            </a:r>
            <a:r>
              <a:rPr lang="fr-FR" sz="4800" dirty="0" smtClean="0">
                <a:solidFill>
                  <a:schemeClr val="tx1">
                    <a:lumMod val="85000"/>
                    <a:lumOff val="15000"/>
                  </a:schemeClr>
                </a:solidFill>
                <a:latin typeface="Segoe UI Light" panose="020B0502040204020203" pitchFamily="34" charset="0"/>
                <a:cs typeface="Segoe UI Light" panose="020B0502040204020203" pitchFamily="34" charset="0"/>
              </a:rPr>
              <a:t> a plugin</a:t>
            </a:r>
          </a:p>
          <a:p>
            <a:pPr algn="ctr"/>
            <a:r>
              <a:rPr lang="fr-FR" sz="4800" dirty="0" smtClean="0">
                <a:solidFill>
                  <a:schemeClr val="tx1">
                    <a:lumMod val="85000"/>
                    <a:lumOff val="15000"/>
                  </a:schemeClr>
                </a:solidFill>
                <a:latin typeface="Segoe UI Light" panose="020B0502040204020203" pitchFamily="34" charset="0"/>
                <a:cs typeface="Segoe UI Light" panose="020B0502040204020203" pitchFamily="34" charset="0"/>
              </a:rPr>
              <a:t>http://bit.ly/vorlonplugin</a:t>
            </a:r>
          </a:p>
        </p:txBody>
      </p:sp>
    </p:spTree>
    <p:extLst>
      <p:ext uri="{BB962C8B-B14F-4D97-AF65-F5344CB8AC3E}">
        <p14:creationId xmlns:p14="http://schemas.microsoft.com/office/powerpoint/2010/main" val="323926173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1999" cy="1210491"/>
          </a:xfrm>
          <a:prstGeom prst="rect">
            <a:avLst/>
          </a:prstGeom>
          <a:noFill/>
        </p:spPr>
        <p:txBody>
          <a:bodyPr wrap="square" lIns="365760" rtlCol="0" anchor="ctr">
            <a:noAutofit/>
          </a:bodyPr>
          <a:lstStyle/>
          <a:p>
            <a:endParaRPr lang="fr-FR" sz="4000" dirty="0">
              <a:solidFill>
                <a:prstClr val="white"/>
              </a:solidFill>
              <a:latin typeface="Segoe UI Light" panose="020B0502040204020203" pitchFamily="34" charset="0"/>
              <a:cs typeface="Segoe UI Light" panose="020B0502040204020203" pitchFamily="34" charset="0"/>
            </a:endParaRPr>
          </a:p>
        </p:txBody>
      </p:sp>
      <p:grpSp>
        <p:nvGrpSpPr>
          <p:cNvPr id="5" name="WebBrowser"/>
          <p:cNvGrpSpPr/>
          <p:nvPr>
            <p:custDataLst>
              <p:custData r:id="rId1"/>
            </p:custDataLst>
          </p:nvPr>
        </p:nvGrpSpPr>
        <p:grpSpPr>
          <a:xfrm>
            <a:off x="2393576" y="1452282"/>
            <a:ext cx="6929718" cy="4347882"/>
            <a:chOff x="0" y="0"/>
            <a:chExt cx="9144000" cy="6858000"/>
          </a:xfrm>
        </p:grpSpPr>
        <p:sp>
          <p:nvSpPr>
            <p:cNvPr id="7"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1050" kern="0" dirty="0">
                <a:solidFill>
                  <a:prstClr val="white"/>
                </a:solidFill>
                <a:latin typeface="Segoe UI"/>
              </a:endParaRPr>
            </a:p>
          </p:txBody>
        </p:sp>
        <p:sp>
          <p:nvSpPr>
            <p:cNvPr id="8" name="WindowTitle"/>
            <p:cNvSpPr txBox="1"/>
            <p:nvPr/>
          </p:nvSpPr>
          <p:spPr>
            <a:xfrm>
              <a:off x="22515" y="22341"/>
              <a:ext cx="1176028" cy="230832"/>
            </a:xfrm>
            <a:prstGeom prst="rect">
              <a:avLst/>
            </a:prstGeom>
            <a:noFill/>
          </p:spPr>
          <p:txBody>
            <a:bodyPr wrap="none" lIns="9144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Web page title</a:t>
              </a:r>
            </a:p>
          </p:txBody>
        </p:sp>
        <p:grpSp>
          <p:nvGrpSpPr>
            <p:cNvPr id="9" name="Group 8"/>
            <p:cNvGrpSpPr/>
            <p:nvPr/>
          </p:nvGrpSpPr>
          <p:grpSpPr>
            <a:xfrm>
              <a:off x="81598" y="286385"/>
              <a:ext cx="320040" cy="316520"/>
              <a:chOff x="72073" y="221749"/>
              <a:chExt cx="320040" cy="316520"/>
            </a:xfrm>
          </p:grpSpPr>
          <p:sp>
            <p:nvSpPr>
              <p:cNvPr id="33" name="Oval 32"/>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4" name="Left Arrow 33"/>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0" name="Group 9"/>
            <p:cNvGrpSpPr/>
            <p:nvPr/>
          </p:nvGrpSpPr>
          <p:grpSpPr>
            <a:xfrm>
              <a:off x="453671" y="286384"/>
              <a:ext cx="320040" cy="316520"/>
              <a:chOff x="444146" y="221748"/>
              <a:chExt cx="320040" cy="316520"/>
            </a:xfrm>
          </p:grpSpPr>
          <p:sp>
            <p:nvSpPr>
              <p:cNvPr id="31" name="Oval 30"/>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050" u="sng">
                  <a:solidFill>
                    <a:prstClr val="white"/>
                  </a:solidFill>
                </a:endParaRPr>
              </a:p>
            </p:txBody>
          </p:sp>
          <p:sp>
            <p:nvSpPr>
              <p:cNvPr id="32" name="Right Arrow 31"/>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1050" kern="0">
                  <a:solidFill>
                    <a:prstClr val="white"/>
                  </a:solidFill>
                  <a:latin typeface="Segoe UI"/>
                </a:endParaRPr>
              </a:p>
            </p:txBody>
          </p:sp>
        </p:grpSp>
        <p:grpSp>
          <p:nvGrpSpPr>
            <p:cNvPr id="11" name="Minimize - Maximize - Close"/>
            <p:cNvGrpSpPr/>
            <p:nvPr/>
          </p:nvGrpSpPr>
          <p:grpSpPr>
            <a:xfrm>
              <a:off x="8632311" y="92599"/>
              <a:ext cx="384527" cy="78032"/>
              <a:chOff x="9347642" y="131588"/>
              <a:chExt cx="384527" cy="78032"/>
            </a:xfrm>
          </p:grpSpPr>
          <p:cxnSp>
            <p:nvCxnSpPr>
              <p:cNvPr id="2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2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2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2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sp>
            <p:nvSpPr>
              <p:cNvPr id="3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1050" dirty="0">
                  <a:solidFill>
                    <a:prstClr val="white"/>
                  </a:solidFill>
                </a:endParaRPr>
              </a:p>
            </p:txBody>
          </p:sp>
        </p:grpSp>
        <p:sp>
          <p:nvSpPr>
            <p:cNvPr id="12"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1050" kern="0">
                <a:solidFill>
                  <a:prstClr val="white"/>
                </a:solidFill>
                <a:latin typeface="Segoe UI"/>
              </a:endParaRPr>
            </a:p>
          </p:txBody>
        </p:sp>
        <p:grpSp>
          <p:nvGrpSpPr>
            <p:cNvPr id="13" name="Group 12"/>
            <p:cNvGrpSpPr/>
            <p:nvPr/>
          </p:nvGrpSpPr>
          <p:grpSpPr>
            <a:xfrm>
              <a:off x="8386335" y="360579"/>
              <a:ext cx="640645" cy="183940"/>
              <a:chOff x="8303527" y="360579"/>
              <a:chExt cx="640645" cy="183940"/>
            </a:xfrm>
          </p:grpSpPr>
          <p:pic>
            <p:nvPicPr>
              <p:cNvPr id="23" name="Picture 2" descr="C:\Users\t-dantay\Documents\Placeholders\hom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dantay\Documents\Placeholders\se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t-dantay\Documents\Placeholders\sta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923925" y="340846"/>
              <a:ext cx="7142930" cy="228600"/>
              <a:chOff x="923925" y="340846"/>
              <a:chExt cx="7142930" cy="228600"/>
            </a:xfrm>
          </p:grpSpPr>
          <p:sp>
            <p:nvSpPr>
              <p:cNvPr id="15"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200" kern="0" dirty="0" smtClean="0">
                    <a:solidFill>
                      <a:prstClr val="black">
                        <a:lumMod val="75000"/>
                        <a:lumOff val="25000"/>
                      </a:prstClr>
                    </a:solidFill>
                    <a:latin typeface="Segoe UI"/>
                  </a:rPr>
                  <a:t>http://www.url.com</a:t>
                </a:r>
                <a:endParaRPr lang="en-US" sz="1200" kern="0" dirty="0">
                  <a:solidFill>
                    <a:prstClr val="black">
                      <a:lumMod val="75000"/>
                      <a:lumOff val="25000"/>
                    </a:prstClr>
                  </a:solidFill>
                  <a:latin typeface="Segoe UI"/>
                </a:endParaRPr>
              </a:p>
            </p:txBody>
          </p:sp>
          <p:grpSp>
            <p:nvGrpSpPr>
              <p:cNvPr id="16" name="Group 15"/>
              <p:cNvGrpSpPr/>
              <p:nvPr/>
            </p:nvGrpSpPr>
            <p:grpSpPr>
              <a:xfrm>
                <a:off x="7260350" y="363706"/>
                <a:ext cx="744325" cy="182880"/>
                <a:chOff x="7260350" y="363706"/>
                <a:chExt cx="744325" cy="182880"/>
              </a:xfrm>
            </p:grpSpPr>
            <p:pic>
              <p:nvPicPr>
                <p:cNvPr id="17" name="Search" descr="C:\Users\t-dantay\Documents\Placeholders\searc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8" name="Refresh" descr="C:\Users\t-dantay\Documents\First24\arrowrepeat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9" name="Drop Down" descr="C:\Users\t-dantay\Documents\First24\arrowsimp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X"/>
                <p:cNvGrpSpPr/>
                <p:nvPr/>
              </p:nvGrpSpPr>
              <p:grpSpPr>
                <a:xfrm>
                  <a:off x="7913235" y="409426"/>
                  <a:ext cx="91440" cy="91440"/>
                  <a:chOff x="4687215" y="1739180"/>
                  <a:chExt cx="91440" cy="91440"/>
                </a:xfrm>
              </p:grpSpPr>
              <p:cxnSp>
                <p:nvCxnSpPr>
                  <p:cNvPr id="21" name="Straight Connector 20"/>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22" name="Straight Connector 21"/>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 name="Rectangle 2"/>
          <p:cNvSpPr/>
          <p:nvPr/>
        </p:nvSpPr>
        <p:spPr>
          <a:xfrm>
            <a:off x="3823386" y="4132729"/>
            <a:ext cx="4141694" cy="11833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latin typeface="Segoe UI Light" panose="020B0502040204020203" pitchFamily="34" charset="0"/>
                <a:cs typeface="Segoe UI Light" panose="020B0502040204020203" pitchFamily="34" charset="0"/>
              </a:rPr>
              <a:t>JavaScript</a:t>
            </a:r>
            <a:endParaRPr lang="fr-FR" dirty="0">
              <a:latin typeface="Segoe UI Light" panose="020B0502040204020203" pitchFamily="34" charset="0"/>
              <a:cs typeface="Segoe UI Light" panose="020B0502040204020203" pitchFamily="34" charset="0"/>
            </a:endParaRPr>
          </a:p>
        </p:txBody>
      </p:sp>
      <p:sp>
        <p:nvSpPr>
          <p:cNvPr id="36" name="Rectangle 35"/>
          <p:cNvSpPr/>
          <p:nvPr/>
        </p:nvSpPr>
        <p:spPr>
          <a:xfrm>
            <a:off x="3823386" y="2387442"/>
            <a:ext cx="4141694" cy="11833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latin typeface="Segoe UI Light" panose="020B0502040204020203" pitchFamily="34" charset="0"/>
                <a:cs typeface="Segoe UI Light" panose="020B0502040204020203" pitchFamily="34" charset="0"/>
              </a:rPr>
              <a:t>HTML/CSS</a:t>
            </a:r>
            <a:endParaRPr lang="fr-FR" dirty="0">
              <a:latin typeface="Segoe UI Light" panose="020B0502040204020203" pitchFamily="34" charset="0"/>
              <a:cs typeface="Segoe UI Light" panose="020B0502040204020203" pitchFamily="34" charset="0"/>
            </a:endParaRPr>
          </a:p>
        </p:txBody>
      </p:sp>
      <p:cxnSp>
        <p:nvCxnSpPr>
          <p:cNvPr id="45" name="Curved Connector 44"/>
          <p:cNvCxnSpPr>
            <a:stCxn id="36" idx="1"/>
            <a:endCxn id="3" idx="1"/>
          </p:cNvCxnSpPr>
          <p:nvPr/>
        </p:nvCxnSpPr>
        <p:spPr>
          <a:xfrm rot="10800000" flipV="1">
            <a:off x="3823386" y="2979112"/>
            <a:ext cx="12700" cy="1745287"/>
          </a:xfrm>
          <a:prstGeom prst="curvedConnector3">
            <a:avLst>
              <a:gd name="adj1" fmla="val 6035291"/>
            </a:avLst>
          </a:prstGeom>
          <a:ln w="76200">
            <a:prstDash val="sysDot"/>
            <a:headEnd type="triangle"/>
            <a:tailEnd type="triangle"/>
          </a:ln>
        </p:spPr>
        <p:style>
          <a:lnRef idx="3">
            <a:schemeClr val="accent3"/>
          </a:lnRef>
          <a:fillRef idx="0">
            <a:schemeClr val="accent3"/>
          </a:fillRef>
          <a:effectRef idx="2">
            <a:schemeClr val="accent3"/>
          </a:effectRef>
          <a:fontRef idx="minor">
            <a:schemeClr val="tx1"/>
          </a:fontRef>
        </p:style>
      </p:cxnSp>
      <p:sp>
        <p:nvSpPr>
          <p:cNvPr id="4" name="Title 3"/>
          <p:cNvSpPr>
            <a:spLocks noGrp="1"/>
          </p:cNvSpPr>
          <p:nvPr>
            <p:ph type="title"/>
          </p:nvPr>
        </p:nvSpPr>
        <p:spPr/>
        <p:txBody>
          <a:bodyPr/>
          <a:lstStyle/>
          <a:p>
            <a:r>
              <a:rPr lang="fr-FR" dirty="0" smtClean="0"/>
              <a:t>Développement web standard</a:t>
            </a:r>
            <a:endParaRPr lang="fr-FR" dirty="0"/>
          </a:p>
        </p:txBody>
      </p:sp>
      <p:sp>
        <p:nvSpPr>
          <p:cNvPr id="6" name="Content Placeholder 5"/>
          <p:cNvSpPr>
            <a:spLocks noGrp="1"/>
          </p:cNvSpPr>
          <p:nvPr>
            <p:ph idx="1"/>
          </p:nvPr>
        </p:nvSpPr>
        <p:spPr/>
        <p:txBody>
          <a:bodyPr/>
          <a:lstStyle/>
          <a:p>
            <a:endParaRPr lang="fr-FR"/>
          </a:p>
        </p:txBody>
      </p:sp>
    </p:spTree>
    <p:extLst>
      <p:ext uri="{BB962C8B-B14F-4D97-AF65-F5344CB8AC3E}">
        <p14:creationId xmlns:p14="http://schemas.microsoft.com/office/powerpoint/2010/main" val="37198276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WebBrowser"/>
          <p:cNvGrpSpPr/>
          <p:nvPr>
            <p:custDataLst>
              <p:custData r:id="rId1"/>
            </p:custDataLst>
          </p:nvPr>
        </p:nvGrpSpPr>
        <p:grpSpPr>
          <a:xfrm>
            <a:off x="8373034" y="1348575"/>
            <a:ext cx="3390961" cy="3661650"/>
            <a:chOff x="0" y="-58449"/>
            <a:chExt cx="9144000" cy="6916449"/>
          </a:xfrm>
        </p:grpSpPr>
        <p:sp>
          <p:nvSpPr>
            <p:cNvPr id="38"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900" kern="0" dirty="0">
                <a:solidFill>
                  <a:prstClr val="white"/>
                </a:solidFill>
                <a:latin typeface="Segoe UI"/>
              </a:endParaRPr>
            </a:p>
          </p:txBody>
        </p:sp>
        <p:sp>
          <p:nvSpPr>
            <p:cNvPr id="39" name="WindowTitle"/>
            <p:cNvSpPr txBox="1"/>
            <p:nvPr/>
          </p:nvSpPr>
          <p:spPr>
            <a:xfrm>
              <a:off x="22514" y="-58449"/>
              <a:ext cx="2840832" cy="392415"/>
            </a:xfrm>
            <a:prstGeom prst="rect">
              <a:avLst/>
            </a:prstGeom>
            <a:noFill/>
          </p:spPr>
          <p:txBody>
            <a:bodyPr wrap="none" lIns="91440" tIns="18288" rIns="91440" bIns="27432" rtlCol="0" anchor="ctr" anchorCtr="0">
              <a:spAutoFit/>
            </a:bodyPr>
            <a:lstStyle/>
            <a:p>
              <a:r>
                <a:rPr lang="en-US" sz="1050" dirty="0" smtClean="0">
                  <a:solidFill>
                    <a:prstClr val="white"/>
                  </a:solidFill>
                  <a:latin typeface="Segoe UI" pitchFamily="34" charset="0"/>
                  <a:ea typeface="Segoe UI" pitchFamily="34" charset="0"/>
                  <a:cs typeface="Segoe UI" pitchFamily="34" charset="0"/>
                </a:rPr>
                <a:t>Web page title</a:t>
              </a:r>
            </a:p>
          </p:txBody>
        </p:sp>
        <p:grpSp>
          <p:nvGrpSpPr>
            <p:cNvPr id="40" name="Group 39"/>
            <p:cNvGrpSpPr/>
            <p:nvPr/>
          </p:nvGrpSpPr>
          <p:grpSpPr>
            <a:xfrm>
              <a:off x="81598" y="286385"/>
              <a:ext cx="320040" cy="316520"/>
              <a:chOff x="72073" y="221749"/>
              <a:chExt cx="320040" cy="316520"/>
            </a:xfrm>
          </p:grpSpPr>
          <p:sp>
            <p:nvSpPr>
              <p:cNvPr id="65" name="Oval 64"/>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900" u="sng">
                  <a:solidFill>
                    <a:prstClr val="white"/>
                  </a:solidFill>
                </a:endParaRPr>
              </a:p>
            </p:txBody>
          </p:sp>
          <p:sp>
            <p:nvSpPr>
              <p:cNvPr id="66" name="Left Arrow 65"/>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900" kern="0">
                  <a:solidFill>
                    <a:prstClr val="white"/>
                  </a:solidFill>
                  <a:latin typeface="Segoe UI"/>
                </a:endParaRPr>
              </a:p>
            </p:txBody>
          </p:sp>
        </p:grpSp>
        <p:grpSp>
          <p:nvGrpSpPr>
            <p:cNvPr id="41" name="Group 40"/>
            <p:cNvGrpSpPr/>
            <p:nvPr/>
          </p:nvGrpSpPr>
          <p:grpSpPr>
            <a:xfrm>
              <a:off x="453671" y="286384"/>
              <a:ext cx="320040" cy="316520"/>
              <a:chOff x="444146" y="221748"/>
              <a:chExt cx="320040" cy="316520"/>
            </a:xfrm>
          </p:grpSpPr>
          <p:sp>
            <p:nvSpPr>
              <p:cNvPr id="63" name="Oval 62"/>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900" u="sng">
                  <a:solidFill>
                    <a:prstClr val="white"/>
                  </a:solidFill>
                </a:endParaRPr>
              </a:p>
            </p:txBody>
          </p:sp>
          <p:sp>
            <p:nvSpPr>
              <p:cNvPr id="64" name="Right Arrow 63"/>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900" kern="0">
                  <a:solidFill>
                    <a:prstClr val="white"/>
                  </a:solidFill>
                  <a:latin typeface="Segoe UI"/>
                </a:endParaRPr>
              </a:p>
            </p:txBody>
          </p:sp>
        </p:grpSp>
        <p:grpSp>
          <p:nvGrpSpPr>
            <p:cNvPr id="42" name="Minimize - Maximize - Close"/>
            <p:cNvGrpSpPr/>
            <p:nvPr/>
          </p:nvGrpSpPr>
          <p:grpSpPr>
            <a:xfrm>
              <a:off x="8632311" y="92599"/>
              <a:ext cx="384527" cy="78032"/>
              <a:chOff x="9347642" y="131588"/>
              <a:chExt cx="384527" cy="78032"/>
            </a:xfrm>
          </p:grpSpPr>
          <p:cxnSp>
            <p:nvCxnSpPr>
              <p:cNvPr id="58"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59"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60"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sp>
            <p:nvSpPr>
              <p:cNvPr id="61"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sp>
            <p:nvSpPr>
              <p:cNvPr id="62"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grpSp>
        <p:sp>
          <p:nvSpPr>
            <p:cNvPr id="43"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900" kern="0">
                <a:solidFill>
                  <a:prstClr val="white"/>
                </a:solidFill>
                <a:latin typeface="Segoe UI"/>
              </a:endParaRPr>
            </a:p>
          </p:txBody>
        </p:sp>
        <p:grpSp>
          <p:nvGrpSpPr>
            <p:cNvPr id="44" name="Group 43"/>
            <p:cNvGrpSpPr/>
            <p:nvPr/>
          </p:nvGrpSpPr>
          <p:grpSpPr>
            <a:xfrm>
              <a:off x="8386335" y="360579"/>
              <a:ext cx="640645" cy="183940"/>
              <a:chOff x="8303527" y="360579"/>
              <a:chExt cx="640645" cy="183940"/>
            </a:xfrm>
          </p:grpSpPr>
          <p:pic>
            <p:nvPicPr>
              <p:cNvPr id="55" name="Picture 2" descr="C:\Users\t-dantay\Documents\Placeholders\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C:\Users\t-dantay\Documents\Placeholders\settin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t-dantay\Documents\Placeholders\st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p:cNvGrpSpPr/>
            <p:nvPr/>
          </p:nvGrpSpPr>
          <p:grpSpPr>
            <a:xfrm>
              <a:off x="923925" y="340846"/>
              <a:ext cx="7142930" cy="228600"/>
              <a:chOff x="923925" y="340846"/>
              <a:chExt cx="7142930" cy="228600"/>
            </a:xfrm>
          </p:grpSpPr>
          <p:sp>
            <p:nvSpPr>
              <p:cNvPr id="47"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050" kern="0" dirty="0" smtClean="0">
                    <a:solidFill>
                      <a:prstClr val="black">
                        <a:lumMod val="75000"/>
                        <a:lumOff val="25000"/>
                      </a:prstClr>
                    </a:solidFill>
                    <a:latin typeface="Segoe UI"/>
                  </a:rPr>
                  <a:t>http://www.url.com</a:t>
                </a:r>
                <a:endParaRPr lang="en-US" sz="1050" kern="0" dirty="0">
                  <a:solidFill>
                    <a:prstClr val="black">
                      <a:lumMod val="75000"/>
                      <a:lumOff val="25000"/>
                    </a:prstClr>
                  </a:solidFill>
                  <a:latin typeface="Segoe UI"/>
                </a:endParaRPr>
              </a:p>
            </p:txBody>
          </p:sp>
          <p:grpSp>
            <p:nvGrpSpPr>
              <p:cNvPr id="48" name="Group 47"/>
              <p:cNvGrpSpPr/>
              <p:nvPr/>
            </p:nvGrpSpPr>
            <p:grpSpPr>
              <a:xfrm>
                <a:off x="7260350" y="363706"/>
                <a:ext cx="744325" cy="182880"/>
                <a:chOff x="7260350" y="363706"/>
                <a:chExt cx="744325" cy="182880"/>
              </a:xfrm>
            </p:grpSpPr>
            <p:pic>
              <p:nvPicPr>
                <p:cNvPr id="49" name="Search" descr="C:\Users\t-dantay\Documents\Placeholders\sear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0" name="Refresh" descr="C:\Users\t-dantay\Documents\First24\arrowrepeat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51" name="Drop Down" descr="C:\Users\t-dantay\Documents\First24\arrowsimp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X"/>
                <p:cNvGrpSpPr/>
                <p:nvPr/>
              </p:nvGrpSpPr>
              <p:grpSpPr>
                <a:xfrm>
                  <a:off x="7913235" y="409426"/>
                  <a:ext cx="91440" cy="91440"/>
                  <a:chOff x="4687215" y="1739180"/>
                  <a:chExt cx="91440" cy="91440"/>
                </a:xfrm>
              </p:grpSpPr>
              <p:cxnSp>
                <p:nvCxnSpPr>
                  <p:cNvPr id="53" name="Straight Connector 52"/>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54" name="Straight Connector 53"/>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 name="Rectangle 2"/>
          <p:cNvSpPr/>
          <p:nvPr/>
        </p:nvSpPr>
        <p:spPr>
          <a:xfrm>
            <a:off x="9138441" y="2680450"/>
            <a:ext cx="2169136" cy="11833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000" dirty="0" smtClean="0">
                <a:solidFill>
                  <a:prstClr val="white"/>
                </a:solidFill>
                <a:latin typeface="Segoe UI Light" panose="020B0502040204020203" pitchFamily="34" charset="0"/>
                <a:cs typeface="Segoe UI Light" panose="020B0502040204020203" pitchFamily="34" charset="0"/>
              </a:rPr>
              <a:t>Data collection</a:t>
            </a:r>
          </a:p>
          <a:p>
            <a:pPr algn="ctr"/>
            <a:r>
              <a:rPr lang="fr-FR" sz="2000" dirty="0" smtClean="0">
                <a:solidFill>
                  <a:prstClr val="white"/>
                </a:solidFill>
                <a:latin typeface="Segoe UI Light" panose="020B0502040204020203" pitchFamily="34" charset="0"/>
                <a:cs typeface="Segoe UI Light" panose="020B0502040204020203" pitchFamily="34" charset="0"/>
              </a:rPr>
              <a:t>JavaScript</a:t>
            </a:r>
            <a:endParaRPr lang="fr-FR" sz="2000" dirty="0">
              <a:solidFill>
                <a:prstClr val="white"/>
              </a:solidFill>
              <a:latin typeface="Segoe UI Light" panose="020B0502040204020203" pitchFamily="34" charset="0"/>
              <a:cs typeface="Segoe UI Light" panose="020B0502040204020203" pitchFamily="34" charset="0"/>
            </a:endParaRPr>
          </a:p>
        </p:txBody>
      </p:sp>
      <p:cxnSp>
        <p:nvCxnSpPr>
          <p:cNvPr id="45" name="Curved Connector 44"/>
          <p:cNvCxnSpPr>
            <a:stCxn id="98" idx="3"/>
            <a:endCxn id="3" idx="1"/>
          </p:cNvCxnSpPr>
          <p:nvPr/>
        </p:nvCxnSpPr>
        <p:spPr>
          <a:xfrm>
            <a:off x="7180729" y="3262495"/>
            <a:ext cx="1957712" cy="9626"/>
          </a:xfrm>
          <a:prstGeom prst="curvedConnector3">
            <a:avLst>
              <a:gd name="adj1" fmla="val 50000"/>
            </a:avLst>
          </a:prstGeom>
          <a:ln w="76200">
            <a:prstDash val="sysDot"/>
            <a:headEnd type="triangle"/>
            <a:tailEnd type="triangle"/>
          </a:ln>
        </p:spPr>
        <p:style>
          <a:lnRef idx="3">
            <a:schemeClr val="accent3"/>
          </a:lnRef>
          <a:fillRef idx="0">
            <a:schemeClr val="accent3"/>
          </a:fillRef>
          <a:effectRef idx="2">
            <a:schemeClr val="accent3"/>
          </a:effectRef>
          <a:fontRef idx="minor">
            <a:schemeClr val="tx1"/>
          </a:fontRef>
        </p:style>
      </p:cxnSp>
      <p:grpSp>
        <p:nvGrpSpPr>
          <p:cNvPr id="68" name="WebBrowser"/>
          <p:cNvGrpSpPr/>
          <p:nvPr>
            <p:custDataLst>
              <p:custData r:id="rId2"/>
            </p:custDataLst>
          </p:nvPr>
        </p:nvGrpSpPr>
        <p:grpSpPr>
          <a:xfrm>
            <a:off x="524463" y="1404714"/>
            <a:ext cx="3390961" cy="3661650"/>
            <a:chOff x="0" y="-58449"/>
            <a:chExt cx="9144000" cy="6916449"/>
          </a:xfrm>
        </p:grpSpPr>
        <p:sp>
          <p:nvSpPr>
            <p:cNvPr id="69" name="Background"/>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900" kern="0" dirty="0">
                <a:solidFill>
                  <a:prstClr val="white"/>
                </a:solidFill>
                <a:latin typeface="Segoe UI"/>
              </a:endParaRPr>
            </a:p>
          </p:txBody>
        </p:sp>
        <p:sp>
          <p:nvSpPr>
            <p:cNvPr id="70" name="WindowTitle"/>
            <p:cNvSpPr txBox="1"/>
            <p:nvPr/>
          </p:nvSpPr>
          <p:spPr>
            <a:xfrm>
              <a:off x="22514" y="-58449"/>
              <a:ext cx="2840832" cy="392415"/>
            </a:xfrm>
            <a:prstGeom prst="rect">
              <a:avLst/>
            </a:prstGeom>
            <a:noFill/>
          </p:spPr>
          <p:txBody>
            <a:bodyPr wrap="none" lIns="91440" tIns="18288" rIns="91440" bIns="27432" rtlCol="0" anchor="ctr" anchorCtr="0">
              <a:spAutoFit/>
            </a:bodyPr>
            <a:lstStyle/>
            <a:p>
              <a:r>
                <a:rPr lang="en-US" sz="1050" dirty="0" smtClean="0">
                  <a:solidFill>
                    <a:prstClr val="white"/>
                  </a:solidFill>
                  <a:latin typeface="Segoe UI" pitchFamily="34" charset="0"/>
                  <a:ea typeface="Segoe UI" pitchFamily="34" charset="0"/>
                  <a:cs typeface="Segoe UI" pitchFamily="34" charset="0"/>
                </a:rPr>
                <a:t>Web page title</a:t>
              </a:r>
            </a:p>
          </p:txBody>
        </p:sp>
        <p:grpSp>
          <p:nvGrpSpPr>
            <p:cNvPr id="71" name="Group 70"/>
            <p:cNvGrpSpPr/>
            <p:nvPr/>
          </p:nvGrpSpPr>
          <p:grpSpPr>
            <a:xfrm>
              <a:off x="81598" y="286385"/>
              <a:ext cx="320040" cy="316520"/>
              <a:chOff x="72073" y="221749"/>
              <a:chExt cx="320040" cy="316520"/>
            </a:xfrm>
          </p:grpSpPr>
          <p:sp>
            <p:nvSpPr>
              <p:cNvPr id="95" name="Oval 94"/>
              <p:cNvSpPr/>
              <p:nvPr/>
            </p:nvSpPr>
            <p:spPr>
              <a:xfrm>
                <a:off x="72073" y="221749"/>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900" u="sng">
                  <a:solidFill>
                    <a:prstClr val="white"/>
                  </a:solidFill>
                </a:endParaRPr>
              </a:p>
            </p:txBody>
          </p:sp>
          <p:sp>
            <p:nvSpPr>
              <p:cNvPr id="96" name="Left Arrow 95"/>
              <p:cNvSpPr/>
              <p:nvPr/>
            </p:nvSpPr>
            <p:spPr>
              <a:xfrm>
                <a:off x="109358" y="275511"/>
                <a:ext cx="223134" cy="208997"/>
              </a:xfrm>
              <a:prstGeom prst="lef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900" kern="0">
                  <a:solidFill>
                    <a:prstClr val="white"/>
                  </a:solidFill>
                  <a:latin typeface="Segoe UI"/>
                </a:endParaRPr>
              </a:p>
            </p:txBody>
          </p:sp>
        </p:grpSp>
        <p:grpSp>
          <p:nvGrpSpPr>
            <p:cNvPr id="72" name="Group 71"/>
            <p:cNvGrpSpPr/>
            <p:nvPr/>
          </p:nvGrpSpPr>
          <p:grpSpPr>
            <a:xfrm>
              <a:off x="453671" y="286384"/>
              <a:ext cx="320040" cy="316520"/>
              <a:chOff x="444146" y="221748"/>
              <a:chExt cx="320040" cy="316520"/>
            </a:xfrm>
          </p:grpSpPr>
          <p:sp>
            <p:nvSpPr>
              <p:cNvPr id="93" name="Oval 92"/>
              <p:cNvSpPr/>
              <p:nvPr/>
            </p:nvSpPr>
            <p:spPr>
              <a:xfrm>
                <a:off x="444146" y="221748"/>
                <a:ext cx="320040" cy="316520"/>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900" u="sng">
                  <a:solidFill>
                    <a:prstClr val="white"/>
                  </a:solidFill>
                </a:endParaRPr>
              </a:p>
            </p:txBody>
          </p:sp>
          <p:sp>
            <p:nvSpPr>
              <p:cNvPr id="94" name="Right Arrow 93"/>
              <p:cNvSpPr/>
              <p:nvPr/>
            </p:nvSpPr>
            <p:spPr>
              <a:xfrm>
                <a:off x="481249" y="275509"/>
                <a:ext cx="257146" cy="208999"/>
              </a:xfrm>
              <a:prstGeom prst="rightArrow">
                <a:avLst/>
              </a:prstGeom>
              <a:solidFill>
                <a:sysClr val="window" lastClr="FFFFFF"/>
              </a:solidFill>
              <a:ln w="3175" cap="flat" cmpd="sng" algn="ctr">
                <a:solidFill>
                  <a:sysClr val="windowText" lastClr="000000">
                    <a:lumMod val="75000"/>
                    <a:lumOff val="25000"/>
                  </a:sysClr>
                </a:solidFill>
                <a:prstDash val="solid"/>
              </a:ln>
              <a:effectLst/>
            </p:spPr>
            <p:txBody>
              <a:bodyPr rtlCol="0" anchor="ctr"/>
              <a:lstStyle/>
              <a:p>
                <a:pPr algn="ctr"/>
                <a:endParaRPr lang="en-US" sz="900" kern="0">
                  <a:solidFill>
                    <a:prstClr val="white"/>
                  </a:solidFill>
                  <a:latin typeface="Segoe UI"/>
                </a:endParaRPr>
              </a:p>
            </p:txBody>
          </p:sp>
        </p:grpSp>
        <p:grpSp>
          <p:nvGrpSpPr>
            <p:cNvPr id="73" name="Minimize - Maximize - Close"/>
            <p:cNvGrpSpPr/>
            <p:nvPr/>
          </p:nvGrpSpPr>
          <p:grpSpPr>
            <a:xfrm>
              <a:off x="8632311" y="92599"/>
              <a:ext cx="384527" cy="78032"/>
              <a:chOff x="9347642" y="131588"/>
              <a:chExt cx="384527" cy="78032"/>
            </a:xfrm>
          </p:grpSpPr>
          <p:cxnSp>
            <p:nvCxnSpPr>
              <p:cNvPr id="88"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9"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90"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sp>
            <p:nvSpPr>
              <p:cNvPr id="91"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sp>
            <p:nvSpPr>
              <p:cNvPr id="92"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sz="900" dirty="0">
                  <a:solidFill>
                    <a:prstClr val="white"/>
                  </a:solidFill>
                </a:endParaRPr>
              </a:p>
            </p:txBody>
          </p:sp>
        </p:grpSp>
        <p:sp>
          <p:nvSpPr>
            <p:cNvPr id="74" name="WebPageBody"/>
            <p:cNvSpPr/>
            <p:nvPr/>
          </p:nvSpPr>
          <p:spPr>
            <a:xfrm>
              <a:off x="76200" y="685159"/>
              <a:ext cx="8991600" cy="6066801"/>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900" kern="0">
                <a:solidFill>
                  <a:prstClr val="white"/>
                </a:solidFill>
                <a:latin typeface="Segoe UI"/>
              </a:endParaRPr>
            </a:p>
          </p:txBody>
        </p:sp>
        <p:grpSp>
          <p:nvGrpSpPr>
            <p:cNvPr id="75" name="Group 74"/>
            <p:cNvGrpSpPr/>
            <p:nvPr/>
          </p:nvGrpSpPr>
          <p:grpSpPr>
            <a:xfrm>
              <a:off x="8386335" y="360579"/>
              <a:ext cx="640645" cy="183940"/>
              <a:chOff x="8303527" y="360579"/>
              <a:chExt cx="640645" cy="183940"/>
            </a:xfrm>
          </p:grpSpPr>
          <p:pic>
            <p:nvPicPr>
              <p:cNvPr id="85" name="Picture 2" descr="C:\Users\t-dantay\Documents\Placeholders\hom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3527" y="361109"/>
                <a:ext cx="185783" cy="18288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 descr="C:\Users\t-dantay\Documents\Placeholders\setting.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3480" r="35484"/>
              <a:stretch/>
            </p:blipFill>
            <p:spPr bwMode="auto">
              <a:xfrm>
                <a:off x="8761292" y="360579"/>
                <a:ext cx="182880" cy="1839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C:\Users\t-dantay\Documents\Placeholders\st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29364" y="361109"/>
                <a:ext cx="191874"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6" name="Group 75"/>
            <p:cNvGrpSpPr/>
            <p:nvPr/>
          </p:nvGrpSpPr>
          <p:grpSpPr>
            <a:xfrm>
              <a:off x="923925" y="340846"/>
              <a:ext cx="7142930" cy="228600"/>
              <a:chOff x="923925" y="340846"/>
              <a:chExt cx="7142930" cy="228600"/>
            </a:xfrm>
          </p:grpSpPr>
          <p:sp>
            <p:nvSpPr>
              <p:cNvPr id="77" name="UrlBar"/>
              <p:cNvSpPr/>
              <p:nvPr/>
            </p:nvSpPr>
            <p:spPr>
              <a:xfrm>
                <a:off x="923925" y="340846"/>
                <a:ext cx="7142930" cy="228600"/>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r>
                  <a:rPr lang="en-US" sz="1050" kern="0" dirty="0" smtClean="0">
                    <a:solidFill>
                      <a:prstClr val="black">
                        <a:lumMod val="75000"/>
                        <a:lumOff val="25000"/>
                      </a:prstClr>
                    </a:solidFill>
                    <a:latin typeface="Segoe UI"/>
                  </a:rPr>
                  <a:t>http://www.url.com</a:t>
                </a:r>
                <a:endParaRPr lang="en-US" sz="1050" kern="0" dirty="0">
                  <a:solidFill>
                    <a:prstClr val="black">
                      <a:lumMod val="75000"/>
                      <a:lumOff val="25000"/>
                    </a:prstClr>
                  </a:solidFill>
                  <a:latin typeface="Segoe UI"/>
                </a:endParaRPr>
              </a:p>
            </p:txBody>
          </p:sp>
          <p:grpSp>
            <p:nvGrpSpPr>
              <p:cNvPr id="78" name="Group 77"/>
              <p:cNvGrpSpPr/>
              <p:nvPr/>
            </p:nvGrpSpPr>
            <p:grpSpPr>
              <a:xfrm>
                <a:off x="7260350" y="363706"/>
                <a:ext cx="744325" cy="182880"/>
                <a:chOff x="7260350" y="363706"/>
                <a:chExt cx="744325" cy="182880"/>
              </a:xfrm>
            </p:grpSpPr>
            <p:pic>
              <p:nvPicPr>
                <p:cNvPr id="79" name="Search" descr="C:\Users\t-dantay\Documents\Placeholders\search.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726035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0" name="Refresh" descr="C:\Users\t-dantay\Documents\First24\arrowrepeat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44400" y="36370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81" name="Drop Down" descr="C:\Users\t-dantay\Documents\First24\arrowsimp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7476150" y="409426"/>
                  <a:ext cx="91440" cy="91440"/>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X"/>
                <p:cNvGrpSpPr/>
                <p:nvPr/>
              </p:nvGrpSpPr>
              <p:grpSpPr>
                <a:xfrm>
                  <a:off x="7913235" y="409426"/>
                  <a:ext cx="91440" cy="91440"/>
                  <a:chOff x="4687215" y="1739180"/>
                  <a:chExt cx="91440" cy="91440"/>
                </a:xfrm>
              </p:grpSpPr>
              <p:cxnSp>
                <p:nvCxnSpPr>
                  <p:cNvPr id="83" name="Straight Connector 82"/>
                  <p:cNvCxnSpPr/>
                  <p:nvPr/>
                </p:nvCxnSpPr>
                <p:spPr>
                  <a:xfrm flipV="1">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cxnSp>
                <p:nvCxnSpPr>
                  <p:cNvPr id="84" name="Straight Connector 83"/>
                  <p:cNvCxnSpPr/>
                  <p:nvPr/>
                </p:nvCxnSpPr>
                <p:spPr>
                  <a:xfrm>
                    <a:off x="4687215" y="1739180"/>
                    <a:ext cx="91440" cy="91440"/>
                  </a:xfrm>
                  <a:prstGeom prst="line">
                    <a:avLst/>
                  </a:prstGeom>
                  <a:ln w="28575">
                    <a:solidFill>
                      <a:srgbClr val="FFFFFF">
                        <a:lumMod val="50000"/>
                      </a:srgbClr>
                    </a:solidFill>
                  </a:ln>
                </p:spPr>
                <p:style>
                  <a:lnRef idx="1">
                    <a:srgbClr val="FFFFFF"/>
                  </a:lnRef>
                  <a:fillRef idx="0">
                    <a:srgbClr val="FFFFFF"/>
                  </a:fillRef>
                  <a:effectRef idx="0">
                    <a:srgbClr val="FFFFFF"/>
                  </a:effectRef>
                  <a:fontRef idx="minor">
                    <a:srgbClr val="000000"/>
                  </a:fontRef>
                </p:style>
              </p:cxnSp>
            </p:grpSp>
          </p:grpSp>
        </p:grpSp>
      </p:grpSp>
      <p:sp>
        <p:nvSpPr>
          <p:cNvPr id="36" name="Rectangle 35"/>
          <p:cNvSpPr/>
          <p:nvPr/>
        </p:nvSpPr>
        <p:spPr>
          <a:xfrm>
            <a:off x="1081664" y="2082554"/>
            <a:ext cx="2169136" cy="11685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2000" dirty="0" smtClean="0">
                <a:solidFill>
                  <a:prstClr val="white"/>
                </a:solidFill>
                <a:latin typeface="Segoe UI Light" panose="020B0502040204020203" pitchFamily="34" charset="0"/>
                <a:cs typeface="Segoe UI Light" panose="020B0502040204020203" pitchFamily="34" charset="0"/>
              </a:rPr>
              <a:t>Plugin Display</a:t>
            </a:r>
          </a:p>
          <a:p>
            <a:pPr algn="ctr"/>
            <a:r>
              <a:rPr lang="fr-FR" sz="2000" dirty="0" smtClean="0">
                <a:solidFill>
                  <a:prstClr val="white"/>
                </a:solidFill>
                <a:latin typeface="Segoe UI Light" panose="020B0502040204020203" pitchFamily="34" charset="0"/>
                <a:cs typeface="Segoe UI Light" panose="020B0502040204020203" pitchFamily="34" charset="0"/>
              </a:rPr>
              <a:t>HTML/CSS</a:t>
            </a:r>
          </a:p>
        </p:txBody>
      </p:sp>
      <p:sp>
        <p:nvSpPr>
          <p:cNvPr id="98" name="Rectangle 97"/>
          <p:cNvSpPr/>
          <p:nvPr/>
        </p:nvSpPr>
        <p:spPr>
          <a:xfrm>
            <a:off x="5011270" y="2577691"/>
            <a:ext cx="2169459" cy="1369608"/>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2000" dirty="0" smtClean="0">
                <a:solidFill>
                  <a:schemeClr val="tx1">
                    <a:lumMod val="95000"/>
                    <a:lumOff val="5000"/>
                  </a:schemeClr>
                </a:solidFill>
                <a:latin typeface="Segoe UI Light" panose="020B0502040204020203" pitchFamily="34" charset="0"/>
                <a:cs typeface="Segoe UI Light" panose="020B0502040204020203" pitchFamily="34" charset="0"/>
              </a:rPr>
              <a:t>Vorlon.js server</a:t>
            </a:r>
          </a:p>
          <a:p>
            <a:pPr algn="ctr"/>
            <a:r>
              <a:rPr lang="fr-FR" sz="2000" dirty="0" smtClean="0">
                <a:solidFill>
                  <a:schemeClr val="tx1">
                    <a:lumMod val="95000"/>
                    <a:lumOff val="5000"/>
                  </a:schemeClr>
                </a:solidFill>
                <a:latin typeface="Segoe UI Light" panose="020B0502040204020203" pitchFamily="34" charset="0"/>
                <a:cs typeface="Segoe UI Light" panose="020B0502040204020203" pitchFamily="34" charset="0"/>
              </a:rPr>
              <a:t>Socket.io</a:t>
            </a:r>
          </a:p>
        </p:txBody>
      </p:sp>
      <p:cxnSp>
        <p:nvCxnSpPr>
          <p:cNvPr id="99" name="Curved Connector 98"/>
          <p:cNvCxnSpPr>
            <a:stCxn id="120" idx="3"/>
            <a:endCxn id="98" idx="1"/>
          </p:cNvCxnSpPr>
          <p:nvPr/>
        </p:nvCxnSpPr>
        <p:spPr>
          <a:xfrm flipV="1">
            <a:off x="3250800" y="3262495"/>
            <a:ext cx="1760470" cy="745564"/>
          </a:xfrm>
          <a:prstGeom prst="curvedConnector3">
            <a:avLst>
              <a:gd name="adj1" fmla="val 50000"/>
            </a:avLst>
          </a:prstGeom>
          <a:ln w="76200">
            <a:prstDash val="sysDot"/>
            <a:headEnd type="triangle"/>
            <a:tailEnd type="triangle"/>
          </a:ln>
        </p:spPr>
        <p:style>
          <a:lnRef idx="3">
            <a:schemeClr val="accent3"/>
          </a:lnRef>
          <a:fillRef idx="0">
            <a:schemeClr val="accent3"/>
          </a:fillRef>
          <a:effectRef idx="2">
            <a:schemeClr val="accent3"/>
          </a:effectRef>
          <a:fontRef idx="minor">
            <a:schemeClr val="tx1"/>
          </a:fontRef>
        </p:style>
      </p:cxnSp>
      <p:sp>
        <p:nvSpPr>
          <p:cNvPr id="106" name="TextBox 105"/>
          <p:cNvSpPr txBox="1"/>
          <p:nvPr/>
        </p:nvSpPr>
        <p:spPr>
          <a:xfrm>
            <a:off x="556133" y="5145737"/>
            <a:ext cx="2763385" cy="461665"/>
          </a:xfrm>
          <a:prstGeom prst="rect">
            <a:avLst/>
          </a:prstGeom>
          <a:noFill/>
        </p:spPr>
        <p:txBody>
          <a:bodyPr wrap="none" rtlCol="0">
            <a:spAutoFit/>
          </a:bodyPr>
          <a:lstStyle/>
          <a:p>
            <a:r>
              <a:rPr lang="fr-FR" sz="2400" dirty="0" smtClean="0">
                <a:solidFill>
                  <a:schemeClr val="bg1"/>
                </a:solidFill>
                <a:latin typeface="Segoe UI Light" panose="020B0502040204020203" pitchFamily="34" charset="0"/>
                <a:cs typeface="Segoe UI Light" panose="020B0502040204020203" pitchFamily="34" charset="0"/>
              </a:rPr>
              <a:t>Vorlon.js Dashboard</a:t>
            </a:r>
            <a:endParaRPr lang="fr-FR" sz="2400" dirty="0">
              <a:solidFill>
                <a:schemeClr val="bg1"/>
              </a:solidFill>
              <a:latin typeface="Segoe UI Light" panose="020B0502040204020203" pitchFamily="34" charset="0"/>
              <a:cs typeface="Segoe UI Light" panose="020B0502040204020203" pitchFamily="34" charset="0"/>
            </a:endParaRPr>
          </a:p>
        </p:txBody>
      </p:sp>
      <p:sp>
        <p:nvSpPr>
          <p:cNvPr id="118" name="TextBox 117"/>
          <p:cNvSpPr txBox="1"/>
          <p:nvPr/>
        </p:nvSpPr>
        <p:spPr>
          <a:xfrm>
            <a:off x="8302077" y="5145737"/>
            <a:ext cx="2611612" cy="461665"/>
          </a:xfrm>
          <a:prstGeom prst="rect">
            <a:avLst/>
          </a:prstGeom>
          <a:noFill/>
        </p:spPr>
        <p:txBody>
          <a:bodyPr wrap="none" rtlCol="0">
            <a:spAutoFit/>
          </a:bodyPr>
          <a:lstStyle/>
          <a:p>
            <a:r>
              <a:rPr lang="fr-FR" sz="2400" dirty="0" err="1" smtClean="0">
                <a:solidFill>
                  <a:schemeClr val="bg1"/>
                </a:solidFill>
                <a:latin typeface="Segoe UI Light" panose="020B0502040204020203" pitchFamily="34" charset="0"/>
                <a:cs typeface="Segoe UI Light" panose="020B0502040204020203" pitchFamily="34" charset="0"/>
              </a:rPr>
              <a:t>Debugged</a:t>
            </a:r>
            <a:r>
              <a:rPr lang="fr-FR" sz="2400" dirty="0" smtClean="0">
                <a:solidFill>
                  <a:schemeClr val="bg1"/>
                </a:solidFill>
                <a:latin typeface="Segoe UI Light" panose="020B0502040204020203" pitchFamily="34" charset="0"/>
                <a:cs typeface="Segoe UI Light" panose="020B0502040204020203" pitchFamily="34" charset="0"/>
              </a:rPr>
              <a:t> </a:t>
            </a:r>
            <a:r>
              <a:rPr lang="fr-FR" sz="2400" dirty="0" err="1" smtClean="0">
                <a:solidFill>
                  <a:schemeClr val="bg1"/>
                </a:solidFill>
                <a:latin typeface="Segoe UI Light" panose="020B0502040204020203" pitchFamily="34" charset="0"/>
                <a:cs typeface="Segoe UI Light" panose="020B0502040204020203" pitchFamily="34" charset="0"/>
              </a:rPr>
              <a:t>website</a:t>
            </a:r>
            <a:endParaRPr lang="fr-FR" sz="2400" dirty="0">
              <a:solidFill>
                <a:schemeClr val="bg1"/>
              </a:solidFill>
              <a:latin typeface="Segoe UI Light" panose="020B0502040204020203" pitchFamily="34" charset="0"/>
              <a:cs typeface="Segoe UI Light" panose="020B0502040204020203" pitchFamily="34" charset="0"/>
            </a:endParaRPr>
          </a:p>
        </p:txBody>
      </p:sp>
      <p:sp>
        <p:nvSpPr>
          <p:cNvPr id="120" name="Rectangle 119"/>
          <p:cNvSpPr/>
          <p:nvPr/>
        </p:nvSpPr>
        <p:spPr>
          <a:xfrm>
            <a:off x="1081664" y="3416388"/>
            <a:ext cx="2169136" cy="11833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000" dirty="0" smtClean="0">
                <a:solidFill>
                  <a:prstClr val="white"/>
                </a:solidFill>
                <a:latin typeface="Segoe UI Light" panose="020B0502040204020203" pitchFamily="34" charset="0"/>
                <a:cs typeface="Segoe UI Light" panose="020B0502040204020203" pitchFamily="34" charset="0"/>
              </a:rPr>
              <a:t>Data </a:t>
            </a:r>
            <a:r>
              <a:rPr lang="fr-FR" sz="2000" dirty="0" err="1" smtClean="0">
                <a:solidFill>
                  <a:prstClr val="white"/>
                </a:solidFill>
                <a:latin typeface="Segoe UI Light" panose="020B0502040204020203" pitchFamily="34" charset="0"/>
                <a:cs typeface="Segoe UI Light" panose="020B0502040204020203" pitchFamily="34" charset="0"/>
              </a:rPr>
              <a:t>receiver</a:t>
            </a:r>
            <a:endParaRPr lang="fr-FR" sz="2000" dirty="0" smtClean="0">
              <a:solidFill>
                <a:prstClr val="white"/>
              </a:solidFill>
              <a:latin typeface="Segoe UI Light" panose="020B0502040204020203" pitchFamily="34" charset="0"/>
              <a:cs typeface="Segoe UI Light" panose="020B0502040204020203" pitchFamily="34" charset="0"/>
            </a:endParaRPr>
          </a:p>
          <a:p>
            <a:pPr algn="ctr"/>
            <a:r>
              <a:rPr lang="fr-FR" sz="2000" dirty="0" smtClean="0">
                <a:solidFill>
                  <a:prstClr val="white"/>
                </a:solidFill>
                <a:latin typeface="Segoe UI Light" panose="020B0502040204020203" pitchFamily="34" charset="0"/>
                <a:cs typeface="Segoe UI Light" panose="020B0502040204020203" pitchFamily="34" charset="0"/>
              </a:rPr>
              <a:t>JavaScript</a:t>
            </a:r>
            <a:endParaRPr lang="fr-FR" sz="2000" dirty="0">
              <a:solidFill>
                <a:prstClr val="white"/>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normAutofit/>
          </a:bodyPr>
          <a:lstStyle/>
          <a:p>
            <a:r>
              <a:rPr lang="fr-FR" dirty="0" smtClean="0">
                <a:solidFill>
                  <a:prstClr val="white"/>
                </a:solidFill>
              </a:rPr>
              <a:t>Plugin Vorlon.js</a:t>
            </a:r>
            <a:endParaRPr lang="fr-FR" dirty="0">
              <a:solidFill>
                <a:prstClr val="white"/>
              </a:solidFill>
            </a:endParaRPr>
          </a:p>
        </p:txBody>
      </p:sp>
      <p:sp>
        <p:nvSpPr>
          <p:cNvPr id="5" name="Content Placeholder 4"/>
          <p:cNvSpPr>
            <a:spLocks noGrp="1"/>
          </p:cNvSpPr>
          <p:nvPr>
            <p:ph idx="1"/>
          </p:nvPr>
        </p:nvSpPr>
        <p:spPr/>
        <p:txBody>
          <a:bodyPr/>
          <a:lstStyle/>
          <a:p>
            <a:endParaRPr lang="fr-FR"/>
          </a:p>
        </p:txBody>
      </p:sp>
    </p:spTree>
    <p:extLst>
      <p:ext uri="{BB962C8B-B14F-4D97-AF65-F5344CB8AC3E}">
        <p14:creationId xmlns:p14="http://schemas.microsoft.com/office/powerpoint/2010/main" val="206571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191999" cy="6858000"/>
          </a:xfrm>
          <a:prstGeom prst="rect">
            <a:avLst/>
          </a:prstGeom>
          <a:noFill/>
        </p:spPr>
        <p:txBody>
          <a:bodyPr wrap="square" lIns="365760" rtlCol="0" anchor="ctr">
            <a:noAutofit/>
          </a:bodyPr>
          <a:lstStyle/>
          <a:p>
            <a:pPr algn="ctr"/>
            <a:endParaRPr lang="fr-FR" sz="28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3" name="Title 2"/>
          <p:cNvSpPr>
            <a:spLocks noGrp="1"/>
          </p:cNvSpPr>
          <p:nvPr>
            <p:ph type="ctrTitle"/>
          </p:nvPr>
        </p:nvSpPr>
        <p:spPr/>
        <p:txBody>
          <a:bodyPr>
            <a:normAutofit fontScale="90000"/>
          </a:bodyPr>
          <a:lstStyle/>
          <a:p>
            <a:r>
              <a:rPr lang="fr-FR" dirty="0"/>
              <a:t>mydevice.io</a:t>
            </a:r>
            <a:br>
              <a:rPr lang="fr-FR" dirty="0"/>
            </a:br>
            <a:r>
              <a:rPr lang="fr-FR" dirty="0" smtClean="0"/>
              <a:t>Plugin simple</a:t>
            </a:r>
            <a:r>
              <a:rPr lang="fr-FR" dirty="0"/>
              <a:t/>
            </a:r>
            <a:br>
              <a:rPr lang="fr-FR" dirty="0"/>
            </a:br>
            <a:endParaRPr lang="fr-FR" dirty="0"/>
          </a:p>
        </p:txBody>
      </p:sp>
    </p:spTree>
    <p:extLst>
      <p:ext uri="{BB962C8B-B14F-4D97-AF65-F5344CB8AC3E}">
        <p14:creationId xmlns:p14="http://schemas.microsoft.com/office/powerpoint/2010/main" val="22165474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Tester sur tous les </a:t>
            </a:r>
            <a:r>
              <a:rPr lang="fr-FR" dirty="0" smtClean="0"/>
              <a:t>navigateurs</a:t>
            </a:r>
            <a:endParaRPr lang="fr-FR" dirty="0"/>
          </a:p>
        </p:txBody>
      </p:sp>
    </p:spTree>
    <p:extLst>
      <p:ext uri="{BB962C8B-B14F-4D97-AF65-F5344CB8AC3E}">
        <p14:creationId xmlns:p14="http://schemas.microsoft.com/office/powerpoint/2010/main" val="11472510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Tester votre site web</a:t>
            </a:r>
            <a:endParaRPr lang="fr-FR"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r>
              <a:rPr lang="fr-FR" dirty="0" smtClean="0"/>
              <a:t>Pourquoi ?</a:t>
            </a:r>
          </a:p>
          <a:p>
            <a:pPr lvl="1"/>
            <a:r>
              <a:rPr lang="fr-FR" dirty="0" smtClean="0"/>
              <a:t>Vous voulez développer pour le web (pas pour un seul navigateur)</a:t>
            </a:r>
          </a:p>
          <a:p>
            <a:pPr lvl="1"/>
            <a:r>
              <a:rPr lang="fr-FR" dirty="0" smtClean="0"/>
              <a:t>Vous voulez atteindre toutes les personnes sur la planète</a:t>
            </a:r>
          </a:p>
          <a:p>
            <a:pPr lvl="1"/>
            <a:r>
              <a:rPr lang="fr-FR" dirty="0" smtClean="0"/>
              <a:t>Vous voulez donner la meilleure expérience possible</a:t>
            </a:r>
          </a:p>
          <a:p>
            <a:pPr lvl="1"/>
            <a:r>
              <a:rPr lang="fr-FR" dirty="0" smtClean="0"/>
              <a:t>Quelques personnes n’ont pas la dernier version des navigateurs </a:t>
            </a:r>
            <a:r>
              <a:rPr lang="fr-FR" dirty="0" smtClean="0">
                <a:sym typeface="Wingdings" panose="05000000000000000000" pitchFamily="2" charset="2"/>
              </a:rPr>
              <a:t></a:t>
            </a:r>
            <a:endParaRPr lang="fr-FR" dirty="0" smtClean="0"/>
          </a:p>
          <a:p>
            <a:r>
              <a:rPr lang="fr-FR" dirty="0" smtClean="0"/>
              <a:t>Comment ?</a:t>
            </a:r>
          </a:p>
          <a:p>
            <a:pPr lvl="1"/>
            <a:r>
              <a:rPr lang="fr-FR" dirty="0" smtClean="0"/>
              <a:t>Avoir plusieurs machine avec toutes les version de tous les navigateurs (non recommandé)</a:t>
            </a:r>
          </a:p>
          <a:p>
            <a:pPr lvl="1"/>
            <a:r>
              <a:rPr lang="fr-FR" dirty="0" smtClean="0"/>
              <a:t>Utiliser des outils et des </a:t>
            </a:r>
            <a:r>
              <a:rPr lang="fr-FR" dirty="0" err="1" smtClean="0"/>
              <a:t>helpers</a:t>
            </a:r>
            <a:endParaRPr lang="fr-FR" dirty="0" smtClean="0"/>
          </a:p>
        </p:txBody>
      </p:sp>
    </p:spTree>
    <p:extLst>
      <p:ext uri="{BB962C8B-B14F-4D97-AF65-F5344CB8AC3E}">
        <p14:creationId xmlns:p14="http://schemas.microsoft.com/office/powerpoint/2010/main" val="13850168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Où</a:t>
            </a:r>
            <a:r>
              <a:rPr lang="en-US" dirty="0" smtClean="0"/>
              <a:t> </a:t>
            </a:r>
            <a:r>
              <a:rPr lang="en-US" dirty="0" err="1" smtClean="0"/>
              <a:t>trouver</a:t>
            </a:r>
            <a:r>
              <a:rPr lang="en-US" dirty="0" smtClean="0"/>
              <a:t> les </a:t>
            </a:r>
            <a:r>
              <a:rPr lang="en-US" dirty="0" err="1" smtClean="0"/>
              <a:t>bons</a:t>
            </a:r>
            <a:r>
              <a:rPr lang="en-US" dirty="0" smtClean="0"/>
              <a:t> </a:t>
            </a:r>
            <a:r>
              <a:rPr lang="en-US" dirty="0" err="1" smtClean="0"/>
              <a:t>outils</a:t>
            </a:r>
            <a:endParaRPr lang="en-US"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Votre</a:t>
            </a:r>
            <a:r>
              <a:rPr lang="en-US" dirty="0" smtClean="0"/>
              <a:t> </a:t>
            </a:r>
            <a:r>
              <a:rPr lang="en-US" dirty="0" err="1" smtClean="0"/>
              <a:t>meilleur</a:t>
            </a:r>
            <a:r>
              <a:rPr lang="en-US" dirty="0" smtClean="0"/>
              <a:t> </a:t>
            </a:r>
            <a:r>
              <a:rPr lang="en-US" dirty="0" err="1" smtClean="0"/>
              <a:t>ami</a:t>
            </a:r>
            <a:r>
              <a:rPr lang="en-US" dirty="0" smtClean="0"/>
              <a:t> pour tester </a:t>
            </a:r>
            <a:r>
              <a:rPr lang="en-US" dirty="0" err="1" smtClean="0"/>
              <a:t>toutes</a:t>
            </a:r>
            <a:r>
              <a:rPr lang="en-US" dirty="0" smtClean="0"/>
              <a:t> les version de IE</a:t>
            </a:r>
          </a:p>
          <a:p>
            <a:pPr lvl="1"/>
            <a:r>
              <a:rPr lang="en-US" dirty="0" smtClean="0">
                <a:hlinkClick r:id="rId3"/>
              </a:rPr>
              <a:t>https</a:t>
            </a:r>
            <a:r>
              <a:rPr lang="en-US" dirty="0">
                <a:hlinkClick r:id="rId3"/>
              </a:rPr>
              <a:t>://</a:t>
            </a:r>
            <a:r>
              <a:rPr lang="en-US" dirty="0" smtClean="0">
                <a:hlinkClick r:id="rId3"/>
              </a:rPr>
              <a:t>www.modern.ie</a:t>
            </a:r>
            <a:endParaRPr lang="en-US" dirty="0" smtClean="0"/>
          </a:p>
          <a:p>
            <a:r>
              <a:rPr lang="en-US" dirty="0" smtClean="0"/>
              <a:t>3 types </a:t>
            </a:r>
            <a:r>
              <a:rPr lang="en-US" dirty="0" err="1" smtClean="0"/>
              <a:t>d’outils</a:t>
            </a:r>
            <a:endParaRPr lang="en-US" dirty="0" smtClean="0"/>
          </a:p>
          <a:p>
            <a:pPr lvl="1"/>
            <a:r>
              <a:rPr lang="en-US" dirty="0" smtClean="0"/>
              <a:t>Machines </a:t>
            </a:r>
            <a:r>
              <a:rPr lang="en-US" dirty="0" err="1" smtClean="0"/>
              <a:t>virtuelles</a:t>
            </a:r>
            <a:r>
              <a:rPr lang="en-US" dirty="0" smtClean="0"/>
              <a:t> à </a:t>
            </a:r>
            <a:r>
              <a:rPr lang="en-US" dirty="0" err="1" smtClean="0"/>
              <a:t>télécharger</a:t>
            </a:r>
            <a:r>
              <a:rPr lang="en-US" dirty="0" smtClean="0"/>
              <a:t> (IE6 à IE11)</a:t>
            </a:r>
          </a:p>
          <a:p>
            <a:pPr lvl="1"/>
            <a:r>
              <a:rPr lang="en-US" dirty="0" smtClean="0"/>
              <a:t>RemoteApp </a:t>
            </a:r>
            <a:r>
              <a:rPr lang="en-US" dirty="0" err="1" smtClean="0"/>
              <a:t>utilisant</a:t>
            </a:r>
            <a:r>
              <a:rPr lang="en-US" dirty="0" smtClean="0"/>
              <a:t> Azure (version à distance de IE11)</a:t>
            </a:r>
          </a:p>
          <a:p>
            <a:pPr lvl="1"/>
            <a:r>
              <a:rPr lang="en-US" dirty="0" err="1" smtClean="0"/>
              <a:t>Scanneur</a:t>
            </a:r>
            <a:r>
              <a:rPr lang="en-US" dirty="0" smtClean="0"/>
              <a:t> de site pour </a:t>
            </a:r>
            <a:r>
              <a:rPr lang="en-US" dirty="0" err="1" smtClean="0"/>
              <a:t>obtenir</a:t>
            </a:r>
            <a:r>
              <a:rPr lang="en-US" dirty="0" smtClean="0"/>
              <a:t> des </a:t>
            </a:r>
            <a:r>
              <a:rPr lang="en-US" dirty="0" err="1" smtClean="0"/>
              <a:t>conseils</a:t>
            </a:r>
            <a:r>
              <a:rPr lang="en-US" dirty="0" smtClean="0"/>
              <a:t> sur comment render </a:t>
            </a:r>
            <a:r>
              <a:rPr lang="en-US" dirty="0" err="1" smtClean="0"/>
              <a:t>votre</a:t>
            </a:r>
            <a:r>
              <a:rPr lang="en-US" dirty="0" smtClean="0"/>
              <a:t> site web compatible</a:t>
            </a:r>
          </a:p>
          <a:p>
            <a:endParaRPr lang="en-US" dirty="0" smtClean="0"/>
          </a:p>
          <a:p>
            <a:pPr lvl="1"/>
            <a:endParaRPr lang="en-US" dirty="0"/>
          </a:p>
        </p:txBody>
      </p:sp>
    </p:spTree>
    <p:extLst>
      <p:ext uri="{BB962C8B-B14F-4D97-AF65-F5344CB8AC3E}">
        <p14:creationId xmlns:p14="http://schemas.microsoft.com/office/powerpoint/2010/main" val="123459334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RemoteApp</a:t>
            </a:r>
            <a:r>
              <a:rPr lang="fr-FR" dirty="0" smtClean="0"/>
              <a:t> IE</a:t>
            </a:r>
            <a:endParaRPr lang="fr-FR" dirty="0"/>
          </a:p>
        </p:txBody>
      </p:sp>
      <p:sp>
        <p:nvSpPr>
          <p:cNvPr id="6" name="Content Placeholder 5"/>
          <p:cNvSpPr>
            <a:spLocks noGrp="1"/>
          </p:cNvSpPr>
          <p:nvPr>
            <p:ph sz="quarter" idx="4294967295"/>
          </p:nvPr>
        </p:nvSpPr>
        <p:spPr>
          <a:xfrm>
            <a:off x="379413" y="1388226"/>
            <a:ext cx="11525250" cy="5290388"/>
          </a:xfrm>
          <a:prstGeom prst="rect">
            <a:avLst/>
          </a:prstGeom>
        </p:spPr>
        <p:txBody>
          <a:bodyPr/>
          <a:lstStyle/>
          <a:p>
            <a:r>
              <a:rPr lang="en-US" dirty="0" err="1" smtClean="0"/>
              <a:t>Utilise</a:t>
            </a:r>
            <a:r>
              <a:rPr lang="en-US" dirty="0" smtClean="0"/>
              <a:t> Azure</a:t>
            </a:r>
          </a:p>
          <a:p>
            <a:r>
              <a:rPr lang="en-US" dirty="0" err="1" smtClean="0"/>
              <a:t>Compatibilité</a:t>
            </a:r>
            <a:endParaRPr lang="en-US" dirty="0" smtClean="0"/>
          </a:p>
          <a:p>
            <a:pPr lvl="1"/>
            <a:r>
              <a:rPr lang="en-US" sz="2000" dirty="0" smtClean="0"/>
              <a:t>Windows</a:t>
            </a:r>
          </a:p>
          <a:p>
            <a:pPr lvl="1"/>
            <a:r>
              <a:rPr lang="en-US" sz="2000" dirty="0" smtClean="0"/>
              <a:t>Mac</a:t>
            </a:r>
          </a:p>
          <a:p>
            <a:pPr lvl="1"/>
            <a:r>
              <a:rPr lang="en-US" sz="2000" dirty="0" smtClean="0"/>
              <a:t>iOS</a:t>
            </a:r>
          </a:p>
          <a:p>
            <a:pPr lvl="1"/>
            <a:r>
              <a:rPr lang="en-US" sz="2000" dirty="0" smtClean="0"/>
              <a:t>Android</a:t>
            </a:r>
          </a:p>
          <a:p>
            <a:pPr lvl="1"/>
            <a:endParaRPr lang="en-US" sz="2000" dirty="0"/>
          </a:p>
        </p:txBody>
      </p:sp>
      <p:pic>
        <p:nvPicPr>
          <p:cNvPr id="8" name="Picture 7"/>
          <p:cNvPicPr>
            <a:picLocks noChangeAspect="1"/>
          </p:cNvPicPr>
          <p:nvPr/>
        </p:nvPicPr>
        <p:blipFill>
          <a:blip r:embed="rId2"/>
          <a:stretch>
            <a:fillRect/>
          </a:stretch>
        </p:blipFill>
        <p:spPr>
          <a:xfrm>
            <a:off x="3520144" y="2154319"/>
            <a:ext cx="8064825" cy="4524295"/>
          </a:xfrm>
          <a:prstGeom prst="rect">
            <a:avLst/>
          </a:prstGeom>
        </p:spPr>
      </p:pic>
      <p:pic>
        <p:nvPicPr>
          <p:cNvPr id="7" name="Picture 6"/>
          <p:cNvPicPr>
            <a:picLocks noChangeAspect="1"/>
          </p:cNvPicPr>
          <p:nvPr/>
        </p:nvPicPr>
        <p:blipFill>
          <a:blip r:embed="rId3"/>
          <a:stretch>
            <a:fillRect/>
          </a:stretch>
        </p:blipFill>
        <p:spPr>
          <a:xfrm>
            <a:off x="8066014" y="214174"/>
            <a:ext cx="3097609" cy="2348103"/>
          </a:xfrm>
          <a:prstGeom prst="rect">
            <a:avLst/>
          </a:prstGeom>
        </p:spPr>
      </p:pic>
      <p:sp>
        <p:nvSpPr>
          <p:cNvPr id="11" name="Bent-Up Arrow 10"/>
          <p:cNvSpPr/>
          <p:nvPr/>
        </p:nvSpPr>
        <p:spPr>
          <a:xfrm rot="10800000">
            <a:off x="5737895" y="1637896"/>
            <a:ext cx="2480930" cy="695755"/>
          </a:xfrm>
          <a:prstGeom prst="bentUpArrow">
            <a:avLst/>
          </a:prstGeom>
          <a:solidFill>
            <a:schemeClr val="accent1">
              <a:lumMod val="5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34665475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Site scanner</a:t>
            </a:r>
            <a:endParaRPr lang="fr-FR" dirty="0"/>
          </a:p>
        </p:txBody>
      </p:sp>
      <p:sp>
        <p:nvSpPr>
          <p:cNvPr id="6" name="Content Placeholder 5"/>
          <p:cNvSpPr>
            <a:spLocks noGrp="1"/>
          </p:cNvSpPr>
          <p:nvPr>
            <p:ph sz="quarter" idx="4294967295"/>
          </p:nvPr>
        </p:nvSpPr>
        <p:spPr>
          <a:xfrm>
            <a:off x="379413" y="1388226"/>
            <a:ext cx="4086261" cy="5290388"/>
          </a:xfrm>
          <a:prstGeom prst="rect">
            <a:avLst/>
          </a:prstGeom>
        </p:spPr>
        <p:txBody>
          <a:bodyPr/>
          <a:lstStyle/>
          <a:p>
            <a:r>
              <a:rPr lang="en-US" dirty="0" err="1" smtClean="0"/>
              <a:t>Scannez</a:t>
            </a:r>
            <a:r>
              <a:rPr lang="en-US" dirty="0" smtClean="0"/>
              <a:t> </a:t>
            </a:r>
            <a:r>
              <a:rPr lang="en-US" dirty="0" err="1" smtClean="0"/>
              <a:t>votre</a:t>
            </a:r>
            <a:r>
              <a:rPr lang="en-US" dirty="0" smtClean="0"/>
              <a:t> site</a:t>
            </a:r>
          </a:p>
          <a:p>
            <a:r>
              <a:rPr lang="en-US" dirty="0" smtClean="0"/>
              <a:t>Donne des </a:t>
            </a:r>
            <a:r>
              <a:rPr lang="en-US" dirty="0" err="1" smtClean="0"/>
              <a:t>conseils</a:t>
            </a:r>
            <a:endParaRPr lang="en-US" dirty="0" smtClean="0"/>
          </a:p>
          <a:p>
            <a:pPr lvl="1"/>
            <a:r>
              <a:rPr lang="en-US" sz="1600" dirty="0" smtClean="0"/>
              <a:t>CSS rules</a:t>
            </a:r>
          </a:p>
          <a:p>
            <a:pPr lvl="1"/>
            <a:r>
              <a:rPr lang="en-US" sz="1600" dirty="0" smtClean="0"/>
              <a:t>Browser detection</a:t>
            </a:r>
          </a:p>
          <a:p>
            <a:pPr lvl="1"/>
            <a:r>
              <a:rPr lang="en-US" sz="1600" dirty="0" smtClean="0"/>
              <a:t>HTML5 </a:t>
            </a:r>
          </a:p>
          <a:p>
            <a:pPr lvl="1"/>
            <a:r>
              <a:rPr lang="en-US" sz="1600" dirty="0" smtClean="0"/>
              <a:t>Etc.</a:t>
            </a:r>
          </a:p>
          <a:p>
            <a:pPr lvl="1"/>
            <a:endParaRPr lang="en-US" sz="2000" dirty="0"/>
          </a:p>
        </p:txBody>
      </p:sp>
      <p:pic>
        <p:nvPicPr>
          <p:cNvPr id="3" name="Picture 2"/>
          <p:cNvPicPr>
            <a:picLocks noChangeAspect="1"/>
          </p:cNvPicPr>
          <p:nvPr/>
        </p:nvPicPr>
        <p:blipFill>
          <a:blip r:embed="rId2"/>
          <a:stretch>
            <a:fillRect/>
          </a:stretch>
        </p:blipFill>
        <p:spPr>
          <a:xfrm>
            <a:off x="4345862" y="1388226"/>
            <a:ext cx="7846138" cy="4338084"/>
          </a:xfrm>
          <a:prstGeom prst="rect">
            <a:avLst/>
          </a:prstGeom>
        </p:spPr>
      </p:pic>
    </p:spTree>
    <p:extLst>
      <p:ext uri="{BB962C8B-B14F-4D97-AF65-F5344CB8AC3E}">
        <p14:creationId xmlns:p14="http://schemas.microsoft.com/office/powerpoint/2010/main" val="149526605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b="0" dirty="0" err="1" smtClean="0">
                <a:solidFill>
                  <a:srgbClr val="454545"/>
                </a:solidFill>
                <a:cs typeface="Segoe UI"/>
              </a:rPr>
              <a:t>Utiliser</a:t>
            </a:r>
            <a:r>
              <a:rPr lang="en-US" sz="2400" b="0" dirty="0" smtClean="0">
                <a:solidFill>
                  <a:srgbClr val="454545"/>
                </a:solidFill>
                <a:cs typeface="Segoe UI"/>
              </a:rPr>
              <a:t> moden.ie</a:t>
            </a:r>
            <a:endParaRPr lang="en-US" dirty="0">
              <a:solidFill>
                <a:srgbClr val="454545"/>
              </a:solidFill>
              <a:latin typeface="Segoe UI"/>
              <a:cs typeface="Segoe UI"/>
            </a:endParaRPr>
          </a:p>
        </p:txBody>
      </p:sp>
    </p:spTree>
    <p:extLst>
      <p:ext uri="{BB962C8B-B14F-4D97-AF65-F5344CB8AC3E}">
        <p14:creationId xmlns:p14="http://schemas.microsoft.com/office/powerpoint/2010/main" val="752306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911e11aa3a7cf69374b71bd39d4c182f">
  <xsd:schema xmlns:xsd="http://www.w3.org/2001/XMLSchema" xmlns:xs="http://www.w3.org/2001/XMLSchema" xmlns:p="http://schemas.microsoft.com/office/2006/metadata/properties" xmlns:ns2="aa35d321-db2c-42ab-a621-b5e3f2de858c" targetNamespace="http://schemas.microsoft.com/office/2006/metadata/properties" ma:root="true" ma:fieldsID="84e7031b51a06c5a8c8ec1c8b23af2b0"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2DCC0D-864B-449A-8887-9BC26FB7614E}"/>
</file>

<file path=customXml/itemProps2.xml><?xml version="1.0" encoding="utf-8"?>
<ds:datastoreItem xmlns:ds="http://schemas.openxmlformats.org/officeDocument/2006/customXml" ds:itemID="{1BFB7830-05FC-4576-9E42-6280EDC7EDBD}"/>
</file>

<file path=customXml/itemProps3.xml><?xml version="1.0" encoding="utf-8"?>
<ds:datastoreItem xmlns:ds="http://schemas.openxmlformats.org/officeDocument/2006/customXml" ds:itemID="{B4FAACD3-E945-4D13-8FFA-DA8A7B7CBF43}"/>
</file>

<file path=customXml/itemProps4.xml><?xml version="1.0" encoding="utf-8"?>
<ds:datastoreItem xmlns:ds="http://schemas.openxmlformats.org/officeDocument/2006/customXml" ds:itemID="{C9C043E7-C359-4EBD-8CD6-661A05FF9674}"/>
</file>

<file path=customXml/itemProps5.xml><?xml version="1.0" encoding="utf-8"?>
<ds:datastoreItem xmlns:ds="http://schemas.openxmlformats.org/officeDocument/2006/customXml" ds:itemID="{C2DDAB1F-070F-465D-BFA9-37EDE857D2E3}"/>
</file>

<file path=customXml/itemProps6.xml><?xml version="1.0" encoding="utf-8"?>
<ds:datastoreItem xmlns:ds="http://schemas.openxmlformats.org/officeDocument/2006/customXml" ds:itemID="{F21EE003-93FB-4402-B318-9D31A0E16B4C}"/>
</file>

<file path=docProps/app.xml><?xml version="1.0" encoding="utf-8"?>
<Properties xmlns="http://schemas.openxmlformats.org/officeDocument/2006/extended-properties" xmlns:vt="http://schemas.openxmlformats.org/officeDocument/2006/docPropsVTypes">
  <TotalTime>336</TotalTime>
  <Words>3641</Words>
  <Application>Microsoft Office PowerPoint</Application>
  <PresentationFormat>Widescreen</PresentationFormat>
  <Paragraphs>620</Paragraphs>
  <Slides>102</Slides>
  <Notes>77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102</vt:i4>
      </vt:variant>
    </vt:vector>
  </HeadingPairs>
  <TitlesOfParts>
    <vt:vector size="110" baseType="lpstr">
      <vt:lpstr>Arial</vt:lpstr>
      <vt:lpstr>Arial Black</vt:lpstr>
      <vt:lpstr>Calibri</vt:lpstr>
      <vt:lpstr>Consolas</vt:lpstr>
      <vt:lpstr>Segoe UI</vt:lpstr>
      <vt:lpstr>Segoe UI Light</vt:lpstr>
      <vt:lpstr>Wingdings</vt:lpstr>
      <vt:lpstr>Office Theme</vt:lpstr>
      <vt:lpstr>Dev web : débug et bonnes pratiques</vt:lpstr>
      <vt:lpstr>Agenda</vt:lpstr>
      <vt:lpstr>Les standards du web</vt:lpstr>
      <vt:lpstr>Overview</vt:lpstr>
      <vt:lpstr>Processus de standardisation</vt:lpstr>
      <vt:lpstr>1. Working Draft</vt:lpstr>
      <vt:lpstr>2. Candidate Recommendation</vt:lpstr>
      <vt:lpstr>3. Proposed Recommendation</vt:lpstr>
      <vt:lpstr>4. W3C Recommendation</vt:lpstr>
      <vt:lpstr>Prefixes des éditeurs</vt:lpstr>
      <vt:lpstr>Standards actuels</vt:lpstr>
      <vt:lpstr>Exemples de standards</vt:lpstr>
      <vt:lpstr>Comment contribuer au W3C</vt:lpstr>
      <vt:lpstr>Divergences d’opinions</vt:lpstr>
      <vt:lpstr>WHATWG</vt:lpstr>
      <vt:lpstr>Browser Detection</vt:lpstr>
      <vt:lpstr>User Agent Sniffing</vt:lpstr>
      <vt:lpstr>UA Sniffing Example</vt:lpstr>
      <vt:lpstr>Browser Detection</vt:lpstr>
      <vt:lpstr>Détection de fonctionnalités</vt:lpstr>
      <vt:lpstr>Exemple basique</vt:lpstr>
      <vt:lpstr>Checker des implementations spécifiques</vt:lpstr>
      <vt:lpstr>Débuguer avec la console et le débugger JavaScript</vt:lpstr>
      <vt:lpstr>Qu’est-ce que la console?</vt:lpstr>
      <vt:lpstr>Rapide historique dans IE</vt:lpstr>
      <vt:lpstr>Ouvrir la console</vt:lpstr>
      <vt:lpstr>Voir les erreurs</vt:lpstr>
      <vt:lpstr>Utilisation basique des logs</vt:lpstr>
      <vt:lpstr>Utilisation basique des logs</vt:lpstr>
      <vt:lpstr>Loguer une variable</vt:lpstr>
      <vt:lpstr>Loguer une variable</vt:lpstr>
      <vt:lpstr>Inspecter des objets</vt:lpstr>
      <vt:lpstr>Inspecter des objets</vt:lpstr>
      <vt:lpstr>Débuguer avec la console</vt:lpstr>
      <vt:lpstr>Exécuter du code dans la console</vt:lpstr>
      <vt:lpstr>Loguer dans l’application</vt:lpstr>
      <vt:lpstr>Loguer dans l’application</vt:lpstr>
      <vt:lpstr>Logging in Applications</vt:lpstr>
      <vt:lpstr>Loguer des variables</vt:lpstr>
      <vt:lpstr>Debugging with the console and the debugger windows</vt:lpstr>
      <vt:lpstr>Vérifier le temps d’exécution</vt:lpstr>
      <vt:lpstr>Grouper des messages</vt:lpstr>
      <vt:lpstr>Supprimer les logs non nécessaires</vt:lpstr>
      <vt:lpstr>Supprimer les logs non-nécessaires</vt:lpstr>
      <vt:lpstr>Déboguer avec la console</vt:lpstr>
      <vt:lpstr>Debugger</vt:lpstr>
      <vt:lpstr>Exemple</vt:lpstr>
      <vt:lpstr>Exemple</vt:lpstr>
      <vt:lpstr>Exemple</vt:lpstr>
      <vt:lpstr>Exemple</vt:lpstr>
      <vt:lpstr>Exemple</vt:lpstr>
      <vt:lpstr>Exemple</vt:lpstr>
      <vt:lpstr>Exemple</vt:lpstr>
      <vt:lpstr>Point d’arrêt conditionnel</vt:lpstr>
      <vt:lpstr>Point d’arrêt conditionnel</vt:lpstr>
      <vt:lpstr>Point d’arrêt basé sur un événement</vt:lpstr>
      <vt:lpstr>Débuguer avec la console et le debugueur</vt:lpstr>
      <vt:lpstr>Optimiser une page web</vt:lpstr>
      <vt:lpstr>DOM Explorer</vt:lpstr>
      <vt:lpstr>DOM Explorer</vt:lpstr>
      <vt:lpstr>DOM Explorer</vt:lpstr>
      <vt:lpstr>DOM Explorer</vt:lpstr>
      <vt:lpstr>DOM Explorer</vt:lpstr>
      <vt:lpstr>DOM Explorer</vt:lpstr>
      <vt:lpstr>DOM Explorer</vt:lpstr>
      <vt:lpstr>Optimiser votre page</vt:lpstr>
      <vt:lpstr>Network </vt:lpstr>
      <vt:lpstr>Network</vt:lpstr>
      <vt:lpstr>Network</vt:lpstr>
      <vt:lpstr>Network</vt:lpstr>
      <vt:lpstr>Network</vt:lpstr>
      <vt:lpstr>Optimisez votre page</vt:lpstr>
      <vt:lpstr>Exemple de debug Ajax</vt:lpstr>
      <vt:lpstr>Exemple de debug Ajax</vt:lpstr>
      <vt:lpstr>Exemple de debug Ajax</vt:lpstr>
      <vt:lpstr>UI Responsiveness</vt:lpstr>
      <vt:lpstr>UI Responsiveness diagrams</vt:lpstr>
      <vt:lpstr>Memory profiler</vt:lpstr>
      <vt:lpstr>Données détaillées</vt:lpstr>
      <vt:lpstr>Optimisez votre page</vt:lpstr>
      <vt:lpstr>Debuguer sur mobile avec Vorlon.js</vt:lpstr>
      <vt:lpstr>Le web</vt:lpstr>
      <vt:lpstr>Le debug </vt:lpstr>
      <vt:lpstr>Debug sur les mobiles</vt:lpstr>
      <vt:lpstr>PowerPoint Presentation</vt:lpstr>
      <vt:lpstr>PowerPoint Presentation</vt:lpstr>
      <vt:lpstr>Utiliser vorlon.js Démo collaborative ! http://aka.ms/vorlonsample </vt:lpstr>
      <vt:lpstr>PowerPoint Presentation</vt:lpstr>
      <vt:lpstr>PowerPoint Presentation</vt:lpstr>
      <vt:lpstr>PowerPoint Presentation</vt:lpstr>
      <vt:lpstr>Développement web standard</vt:lpstr>
      <vt:lpstr>Plugin Vorlon.js</vt:lpstr>
      <vt:lpstr>mydevice.io Plugin simple </vt:lpstr>
      <vt:lpstr>Tester sur tous les navigateurs</vt:lpstr>
      <vt:lpstr>Tester votre site web</vt:lpstr>
      <vt:lpstr>Où trouver les bons outils</vt:lpstr>
      <vt:lpstr>RemoteApp IE</vt:lpstr>
      <vt:lpstr>Site scanner</vt:lpstr>
      <vt:lpstr>Utiliser moden.ie</vt:lpstr>
      <vt:lpstr>BrowserStack</vt:lpstr>
      <vt:lpstr>BrowserStack</vt:lpstr>
      <vt:lpstr>Tester sur tous les navigateurs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Etienne Margraff</dc:creator>
  <cp:lastModifiedBy>Etienne Margraff</cp:lastModifiedBy>
  <cp:revision>65</cp:revision>
  <dcterms:created xsi:type="dcterms:W3CDTF">2015-07-21T10:18:31Z</dcterms:created>
  <dcterms:modified xsi:type="dcterms:W3CDTF">2015-08-26T17:40:33Z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ies>
</file>