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diagrams/data1.xml" ContentType="application/vnd.openxmlformats-officedocument.drawingml.diagramData+xml"/>
  <Override PartName="/ppt/presentation.xml" ContentType="application/vnd.openxmlformats-officedocument.presentationml.presentation.main+xml"/>
  <Override PartName="/ppt/slides/slide7.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42.xml" ContentType="application/vnd.openxmlformats-officedocument.presentationml.slide+xml"/>
  <Override PartName="/ppt/slides/slide29.xml" ContentType="application/vnd.openxmlformats-officedocument.presentationml.slide+xml"/>
  <Override PartName="/ppt/slides/slide4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slideMasters/slideMaster2.xml" ContentType="application/vnd.openxmlformats-officedocument.presentationml.slideMaster+xml"/>
  <Override PartName="/ppt/notesSlides/notesSlide2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8.xml" ContentType="application/vnd.openxmlformats-officedocument.presentationml.notesSlide+xml"/>
  <Override PartName="/ppt/notesSlides/notesSlide26.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diagrams/drawing1.xml" ContentType="application/vnd.ms-office.drawingml.diagramDrawing+xml"/>
  <Override PartName="/ppt/notesMasters/notesMaster1.xml" ContentType="application/vnd.openxmlformats-officedocument.presentationml.notesMaster+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84" r:id="rId1"/>
    <p:sldMasterId id="2147483936" r:id="rId2"/>
  </p:sldMasterIdLst>
  <p:notesMasterIdLst>
    <p:notesMasterId r:id="rId47"/>
  </p:notesMasterIdLst>
  <p:handoutMasterIdLst>
    <p:handoutMasterId r:id="rId48"/>
  </p:handoutMasterIdLst>
  <p:sldIdLst>
    <p:sldId id="547" r:id="rId3"/>
    <p:sldId id="861" r:id="rId4"/>
    <p:sldId id="910" r:id="rId5"/>
    <p:sldId id="911" r:id="rId6"/>
    <p:sldId id="862" r:id="rId7"/>
    <p:sldId id="863" r:id="rId8"/>
    <p:sldId id="865" r:id="rId9"/>
    <p:sldId id="913" r:id="rId10"/>
    <p:sldId id="914" r:id="rId11"/>
    <p:sldId id="866" r:id="rId12"/>
    <p:sldId id="867" r:id="rId13"/>
    <p:sldId id="868" r:id="rId14"/>
    <p:sldId id="907" r:id="rId15"/>
    <p:sldId id="908" r:id="rId16"/>
    <p:sldId id="912" r:id="rId17"/>
    <p:sldId id="869" r:id="rId18"/>
    <p:sldId id="870" r:id="rId19"/>
    <p:sldId id="871" r:id="rId20"/>
    <p:sldId id="872" r:id="rId21"/>
    <p:sldId id="906" r:id="rId22"/>
    <p:sldId id="873" r:id="rId23"/>
    <p:sldId id="874" r:id="rId24"/>
    <p:sldId id="876" r:id="rId25"/>
    <p:sldId id="875" r:id="rId26"/>
    <p:sldId id="879" r:id="rId27"/>
    <p:sldId id="878" r:id="rId28"/>
    <p:sldId id="880" r:id="rId29"/>
    <p:sldId id="881" r:id="rId30"/>
    <p:sldId id="882" r:id="rId31"/>
    <p:sldId id="895" r:id="rId32"/>
    <p:sldId id="902" r:id="rId33"/>
    <p:sldId id="903" r:id="rId34"/>
    <p:sldId id="891" r:id="rId35"/>
    <p:sldId id="889" r:id="rId36"/>
    <p:sldId id="905" r:id="rId37"/>
    <p:sldId id="893" r:id="rId38"/>
    <p:sldId id="896" r:id="rId39"/>
    <p:sldId id="886" r:id="rId40"/>
    <p:sldId id="887" r:id="rId41"/>
    <p:sldId id="897" r:id="rId42"/>
    <p:sldId id="915" r:id="rId43"/>
    <p:sldId id="853" r:id="rId44"/>
    <p:sldId id="916" r:id="rId45"/>
    <p:sldId id="898" r:id="rId46"/>
  </p:sldIdLst>
  <p:sldSz cx="12436475" cy="6994525"/>
  <p:notesSz cx="6858000" cy="9144000"/>
  <p:defaultTextStyle>
    <a:defPPr>
      <a:defRPr lang="en-US"/>
    </a:defPPr>
    <a:lvl1pPr marL="0" algn="l" defTabSz="621792" rtl="0" eaLnBrk="1" latinLnBrk="0" hangingPunct="1">
      <a:defRPr sz="2448" kern="1200">
        <a:solidFill>
          <a:schemeClr val="tx1"/>
        </a:solidFill>
        <a:latin typeface="+mn-lt"/>
        <a:ea typeface="+mn-ea"/>
        <a:cs typeface="+mn-cs"/>
      </a:defRPr>
    </a:lvl1pPr>
    <a:lvl2pPr marL="621792" algn="l" defTabSz="621792" rtl="0" eaLnBrk="1" latinLnBrk="0" hangingPunct="1">
      <a:defRPr sz="2448" kern="1200">
        <a:solidFill>
          <a:schemeClr val="tx1"/>
        </a:solidFill>
        <a:latin typeface="+mn-lt"/>
        <a:ea typeface="+mn-ea"/>
        <a:cs typeface="+mn-cs"/>
      </a:defRPr>
    </a:lvl2pPr>
    <a:lvl3pPr marL="1243584" algn="l" defTabSz="621792" rtl="0" eaLnBrk="1" latinLnBrk="0" hangingPunct="1">
      <a:defRPr sz="2448" kern="1200">
        <a:solidFill>
          <a:schemeClr val="tx1"/>
        </a:solidFill>
        <a:latin typeface="+mn-lt"/>
        <a:ea typeface="+mn-ea"/>
        <a:cs typeface="+mn-cs"/>
      </a:defRPr>
    </a:lvl3pPr>
    <a:lvl4pPr marL="1865376" algn="l" defTabSz="621792" rtl="0" eaLnBrk="1" latinLnBrk="0" hangingPunct="1">
      <a:defRPr sz="2448" kern="1200">
        <a:solidFill>
          <a:schemeClr val="tx1"/>
        </a:solidFill>
        <a:latin typeface="+mn-lt"/>
        <a:ea typeface="+mn-ea"/>
        <a:cs typeface="+mn-cs"/>
      </a:defRPr>
    </a:lvl4pPr>
    <a:lvl5pPr marL="2487168" algn="l" defTabSz="621792" rtl="0" eaLnBrk="1" latinLnBrk="0" hangingPunct="1">
      <a:defRPr sz="2448" kern="1200">
        <a:solidFill>
          <a:schemeClr val="tx1"/>
        </a:solidFill>
        <a:latin typeface="+mn-lt"/>
        <a:ea typeface="+mn-ea"/>
        <a:cs typeface="+mn-cs"/>
      </a:defRPr>
    </a:lvl5pPr>
    <a:lvl6pPr marL="3108960" algn="l" defTabSz="621792" rtl="0" eaLnBrk="1" latinLnBrk="0" hangingPunct="1">
      <a:defRPr sz="2448" kern="1200">
        <a:solidFill>
          <a:schemeClr val="tx1"/>
        </a:solidFill>
        <a:latin typeface="+mn-lt"/>
        <a:ea typeface="+mn-ea"/>
        <a:cs typeface="+mn-cs"/>
      </a:defRPr>
    </a:lvl6pPr>
    <a:lvl7pPr marL="3730752" algn="l" defTabSz="621792" rtl="0" eaLnBrk="1" latinLnBrk="0" hangingPunct="1">
      <a:defRPr sz="2448" kern="1200">
        <a:solidFill>
          <a:schemeClr val="tx1"/>
        </a:solidFill>
        <a:latin typeface="+mn-lt"/>
        <a:ea typeface="+mn-ea"/>
        <a:cs typeface="+mn-cs"/>
      </a:defRPr>
    </a:lvl7pPr>
    <a:lvl8pPr marL="4352544" algn="l" defTabSz="621792" rtl="0" eaLnBrk="1" latinLnBrk="0" hangingPunct="1">
      <a:defRPr sz="2448" kern="1200">
        <a:solidFill>
          <a:schemeClr val="tx1"/>
        </a:solidFill>
        <a:latin typeface="+mn-lt"/>
        <a:ea typeface="+mn-ea"/>
        <a:cs typeface="+mn-cs"/>
      </a:defRPr>
    </a:lvl8pPr>
    <a:lvl9pPr marL="4974336" algn="l" defTabSz="621792" rtl="0" eaLnBrk="1" latinLnBrk="0" hangingPunct="1">
      <a:defRPr sz="2448"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087B90-71D9-4623-95DF-DE0D0BBEB6DF}">
          <p14:sldIdLst>
            <p14:sldId id="547"/>
          </p14:sldIdLst>
        </p14:section>
        <p14:section name="Untitled Section" id="{ABD47C1A-807F-44BE-949E-E0F8895EC7DF}">
          <p14:sldIdLst>
            <p14:sldId id="861"/>
            <p14:sldId id="910"/>
            <p14:sldId id="911"/>
            <p14:sldId id="862"/>
            <p14:sldId id="863"/>
            <p14:sldId id="865"/>
            <p14:sldId id="913"/>
            <p14:sldId id="914"/>
            <p14:sldId id="866"/>
            <p14:sldId id="867"/>
            <p14:sldId id="868"/>
            <p14:sldId id="907"/>
            <p14:sldId id="908"/>
            <p14:sldId id="912"/>
            <p14:sldId id="869"/>
          </p14:sldIdLst>
        </p14:section>
        <p14:section name="Fabric Services" id="{664AEC33-ABE6-4FE1-AEFC-39BA212C58C2}">
          <p14:sldIdLst>
            <p14:sldId id="870"/>
            <p14:sldId id="871"/>
            <p14:sldId id="872"/>
            <p14:sldId id="906"/>
            <p14:sldId id="873"/>
          </p14:sldIdLst>
        </p14:section>
        <p14:section name="Containers" id="{F559500A-15EE-415F-BC6C-F84F79C8CC4C}">
          <p14:sldIdLst>
            <p14:sldId id="874"/>
            <p14:sldId id="876"/>
            <p14:sldId id="875"/>
            <p14:sldId id="879"/>
          </p14:sldIdLst>
        </p14:section>
        <p14:section name="Docker pas à pas" id="{39E1259E-5A65-4619-8B9D-4E40EA66E47E}">
          <p14:sldIdLst>
            <p14:sldId id="878"/>
            <p14:sldId id="880"/>
            <p14:sldId id="881"/>
            <p14:sldId id="882"/>
            <p14:sldId id="895"/>
            <p14:sldId id="902"/>
            <p14:sldId id="903"/>
            <p14:sldId id="891"/>
          </p14:sldIdLst>
        </p14:section>
        <p14:section name="Docker Cloud" id="{F05C0826-AE5E-45D5-A176-23A166F1F519}">
          <p14:sldIdLst>
            <p14:sldId id="889"/>
            <p14:sldId id="905"/>
            <p14:sldId id="893"/>
          </p14:sldIdLst>
        </p14:section>
        <p14:section name="Untitled Section" id="{58463829-330D-4B0F-9BF6-E72727D61A42}">
          <p14:sldIdLst>
            <p14:sldId id="896"/>
            <p14:sldId id="886"/>
            <p14:sldId id="887"/>
            <p14:sldId id="897"/>
            <p14:sldId id="915"/>
            <p14:sldId id="853"/>
            <p14:sldId id="916"/>
            <p14:sldId id="898"/>
          </p14:sldIdLst>
        </p14:section>
      </p14:sectionLst>
    </p:ext>
    <p:ext uri="{EFAFB233-063F-42B5-8137-9DF3F51BA10A}">
      <p15:sldGuideLst xmlns:p15="http://schemas.microsoft.com/office/powerpoint/2012/main">
        <p15:guide id="1" orient="horz" pos="621" userDrawn="1">
          <p15:clr>
            <a:srgbClr val="A4A3A4"/>
          </p15:clr>
        </p15:guide>
        <p15:guide id="2" pos="3917" userDrawn="1">
          <p15:clr>
            <a:srgbClr val="A4A3A4"/>
          </p15:clr>
        </p15:guide>
        <p15:guide id="3" pos="165" userDrawn="1">
          <p15:clr>
            <a:srgbClr val="A4A3A4"/>
          </p15:clr>
        </p15:guide>
        <p15:guide id="4" pos="7442" userDrawn="1">
          <p15:clr>
            <a:srgbClr val="A4A3A4"/>
          </p15:clr>
        </p15:guide>
        <p15:guide id="5" orient="horz" pos="4099" userDrawn="1">
          <p15:clr>
            <a:srgbClr val="A4A3A4"/>
          </p15:clr>
        </p15:guide>
        <p15:guide id="6" orient="horz" pos="229" userDrawn="1">
          <p15:clr>
            <a:srgbClr val="A4A3A4"/>
          </p15:clr>
        </p15:guide>
        <p15:guide id="7" orient="horz" pos="2347" userDrawn="1">
          <p15:clr>
            <a:srgbClr val="A4A3A4"/>
          </p15:clr>
        </p15:guide>
        <p15:guide id="9" pos="7661" userDrawn="1">
          <p15:clr>
            <a:srgbClr val="A4A3A4"/>
          </p15:clr>
        </p15:guide>
        <p15:guide id="10" pos="3498" userDrawn="1">
          <p15:clr>
            <a:srgbClr val="A4A3A4"/>
          </p15:clr>
        </p15:guide>
        <p15:guide id="11" orient="horz" pos="3571" userDrawn="1">
          <p15:clr>
            <a:srgbClr val="A4A3A4"/>
          </p15:clr>
        </p15:guide>
        <p15:guide id="12" orient="horz" pos="2007" userDrawn="1">
          <p15:clr>
            <a:srgbClr val="A4A3A4"/>
          </p15:clr>
        </p15:guide>
        <p15:guide id="13" orient="horz" pos="2641" userDrawn="1">
          <p15:clr>
            <a:srgbClr val="A4A3A4"/>
          </p15:clr>
        </p15:guide>
        <p15:guide id="14" orient="horz" pos="955" userDrawn="1">
          <p15:clr>
            <a:srgbClr val="A4A3A4"/>
          </p15:clr>
        </p15:guide>
        <p15:guide id="15" orient="horz" pos="1243" userDrawn="1">
          <p15:clr>
            <a:srgbClr val="A4A3A4"/>
          </p15:clr>
        </p15:guide>
        <p15:guide id="16" pos="6039" userDrawn="1">
          <p15:clr>
            <a:srgbClr val="A4A3A4"/>
          </p15:clr>
        </p15:guide>
        <p15:guide id="17" orient="horz" pos="691" userDrawn="1">
          <p15:clr>
            <a:srgbClr val="A4A3A4"/>
          </p15:clr>
        </p15:guide>
        <p15:guide id="18" orient="horz" pos="2880" userDrawn="1">
          <p15:clr>
            <a:srgbClr val="A4A3A4"/>
          </p15:clr>
        </p15:guide>
        <p15:guide id="19" orient="horz" pos="244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5" name="Author" initials="A" lastIdx="0" clrIdx="15"/>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A00"/>
    <a:srgbClr val="CA912A"/>
    <a:srgbClr val="CD7F32"/>
    <a:srgbClr val="A68834"/>
    <a:srgbClr val="A27C38"/>
    <a:srgbClr val="8E6F32"/>
    <a:srgbClr val="E81123"/>
    <a:srgbClr val="FF8C00"/>
    <a:srgbClr val="68217A"/>
    <a:srgbClr val="EB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59246" autoAdjust="0"/>
  </p:normalViewPr>
  <p:slideViewPr>
    <p:cSldViewPr snapToGrid="0" showGuides="1">
      <p:cViewPr varScale="1">
        <p:scale>
          <a:sx n="53" d="100"/>
          <a:sy n="53" d="100"/>
        </p:scale>
        <p:origin x="1974" y="78"/>
      </p:cViewPr>
      <p:guideLst>
        <p:guide orient="horz" pos="621"/>
        <p:guide pos="3917"/>
        <p:guide pos="165"/>
        <p:guide pos="7442"/>
        <p:guide orient="horz" pos="4099"/>
        <p:guide orient="horz" pos="229"/>
        <p:guide orient="horz" pos="2347"/>
        <p:guide pos="7661"/>
        <p:guide pos="3498"/>
        <p:guide orient="horz" pos="3571"/>
        <p:guide orient="horz" pos="2007"/>
        <p:guide orient="horz" pos="2641"/>
        <p:guide orient="horz" pos="955"/>
        <p:guide orient="horz" pos="1243"/>
        <p:guide pos="6039"/>
        <p:guide orient="horz" pos="691"/>
        <p:guide orient="horz" pos="2880"/>
        <p:guide orient="horz" pos="2443"/>
      </p:guideLst>
    </p:cSldViewPr>
  </p:slideViewPr>
  <p:notesTextViewPr>
    <p:cViewPr>
      <p:scale>
        <a:sx n="3" d="2"/>
        <a:sy n="3" d="2"/>
      </p:scale>
      <p:origin x="0" y="0"/>
    </p:cViewPr>
  </p:notesTextViewPr>
  <p:sorterViewPr>
    <p:cViewPr varScale="1">
      <p:scale>
        <a:sx n="1" d="1"/>
        <a:sy n="1" d="1"/>
      </p:scale>
      <p:origin x="0" y="-4170"/>
    </p:cViewPr>
  </p:sorterViewPr>
  <p:notesViewPr>
    <p:cSldViewPr snapToGrid="0" showGuides="1">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56"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144FE-224A-49E4-838E-6FD1F8400CF1}"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fr-FR"/>
        </a:p>
      </dgm:t>
    </dgm:pt>
    <dgm:pt modelId="{6597DF3C-6AD4-4BB6-BE4E-2C740005256C}">
      <dgm:prSet phldrT="[Text]"/>
      <dgm:spPr/>
      <dgm:t>
        <a:bodyPr/>
        <a:lstStyle/>
        <a:p>
          <a:r>
            <a:rPr lang="fr-FR" dirty="0" smtClean="0"/>
            <a:t>Server Web * 3</a:t>
          </a:r>
          <a:endParaRPr lang="fr-FR" dirty="0"/>
        </a:p>
      </dgm:t>
    </dgm:pt>
    <dgm:pt modelId="{EA4AD850-7816-4067-BA65-173326781FFD}" type="parTrans" cxnId="{EA5038CE-2AE1-46FF-BE40-266A7386260B}">
      <dgm:prSet/>
      <dgm:spPr/>
      <dgm:t>
        <a:bodyPr/>
        <a:lstStyle/>
        <a:p>
          <a:endParaRPr lang="fr-FR"/>
        </a:p>
      </dgm:t>
    </dgm:pt>
    <dgm:pt modelId="{DEBBDB3B-D347-4FA5-9A64-0B05812D5486}" type="sibTrans" cxnId="{EA5038CE-2AE1-46FF-BE40-266A7386260B}">
      <dgm:prSet/>
      <dgm:spPr/>
      <dgm:t>
        <a:bodyPr/>
        <a:lstStyle/>
        <a:p>
          <a:endParaRPr lang="fr-FR"/>
        </a:p>
      </dgm:t>
    </dgm:pt>
    <dgm:pt modelId="{EA7C3420-9CC7-47A3-8138-872B64CF4789}">
      <dgm:prSet phldrT="[Text]"/>
      <dgm:spPr/>
      <dgm:t>
        <a:bodyPr/>
        <a:lstStyle/>
        <a:p>
          <a:r>
            <a:rPr lang="fr-FR" dirty="0" smtClean="0"/>
            <a:t>Base de données * 2</a:t>
          </a:r>
          <a:endParaRPr lang="fr-FR" dirty="0"/>
        </a:p>
      </dgm:t>
    </dgm:pt>
    <dgm:pt modelId="{E6948272-755D-41B2-9567-DEA34C09192B}" type="parTrans" cxnId="{32062620-0F2C-49B4-8556-F5A19832A4CA}">
      <dgm:prSet/>
      <dgm:spPr/>
      <dgm:t>
        <a:bodyPr/>
        <a:lstStyle/>
        <a:p>
          <a:endParaRPr lang="fr-FR"/>
        </a:p>
      </dgm:t>
    </dgm:pt>
    <dgm:pt modelId="{CCB3CCA5-2B01-481A-82F0-E68945400FD7}" type="sibTrans" cxnId="{32062620-0F2C-49B4-8556-F5A19832A4CA}">
      <dgm:prSet/>
      <dgm:spPr/>
      <dgm:t>
        <a:bodyPr/>
        <a:lstStyle/>
        <a:p>
          <a:endParaRPr lang="fr-FR"/>
        </a:p>
      </dgm:t>
    </dgm:pt>
    <dgm:pt modelId="{6A255ACA-BD4E-4829-B5ED-B6B21EA49511}">
      <dgm:prSet phldrT="[Text]"/>
      <dgm:spPr/>
      <dgm:t>
        <a:bodyPr/>
        <a:lstStyle/>
        <a:p>
          <a:r>
            <a:rPr lang="fr-FR" dirty="0" smtClean="0"/>
            <a:t>Stockage</a:t>
          </a:r>
          <a:endParaRPr lang="fr-FR" dirty="0"/>
        </a:p>
      </dgm:t>
    </dgm:pt>
    <dgm:pt modelId="{BD854337-D60E-482B-9C65-F6220D14456E}" type="parTrans" cxnId="{5729AAC4-7070-4E50-B2F3-6EE33C98C6D8}">
      <dgm:prSet/>
      <dgm:spPr/>
      <dgm:t>
        <a:bodyPr/>
        <a:lstStyle/>
        <a:p>
          <a:endParaRPr lang="fr-FR"/>
        </a:p>
      </dgm:t>
    </dgm:pt>
    <dgm:pt modelId="{ACE454CE-BEEA-4AE7-A97A-06943484A075}" type="sibTrans" cxnId="{5729AAC4-7070-4E50-B2F3-6EE33C98C6D8}">
      <dgm:prSet/>
      <dgm:spPr/>
      <dgm:t>
        <a:bodyPr/>
        <a:lstStyle/>
        <a:p>
          <a:endParaRPr lang="fr-FR"/>
        </a:p>
      </dgm:t>
    </dgm:pt>
    <dgm:pt modelId="{946CFD4E-0931-4303-A441-F6D1AAA2F631}">
      <dgm:prSet phldrT="[Text]"/>
      <dgm:spPr/>
      <dgm:t>
        <a:bodyPr/>
        <a:lstStyle/>
        <a:p>
          <a:r>
            <a:rPr lang="fr-FR" dirty="0" smtClean="0"/>
            <a:t>Identité</a:t>
          </a:r>
          <a:endParaRPr lang="fr-FR" dirty="0"/>
        </a:p>
      </dgm:t>
    </dgm:pt>
    <dgm:pt modelId="{56B609FC-5BB3-4EA4-BB10-6FEBE2BB8FCD}" type="parTrans" cxnId="{2CBB5A73-A5A9-46B1-B8F8-6A15782E55B1}">
      <dgm:prSet/>
      <dgm:spPr/>
      <dgm:t>
        <a:bodyPr/>
        <a:lstStyle/>
        <a:p>
          <a:endParaRPr lang="fr-FR"/>
        </a:p>
      </dgm:t>
    </dgm:pt>
    <dgm:pt modelId="{7C21A7DF-8951-43CF-BCE5-49BE89C745DB}" type="sibTrans" cxnId="{2CBB5A73-A5A9-46B1-B8F8-6A15782E55B1}">
      <dgm:prSet/>
      <dgm:spPr/>
      <dgm:t>
        <a:bodyPr/>
        <a:lstStyle/>
        <a:p>
          <a:endParaRPr lang="fr-FR"/>
        </a:p>
      </dgm:t>
    </dgm:pt>
    <dgm:pt modelId="{7A2A0BC2-89F9-48FA-844D-6FC92EC4CF99}">
      <dgm:prSet phldrT="[Text]"/>
      <dgm:spPr/>
      <dgm:t>
        <a:bodyPr/>
        <a:lstStyle/>
        <a:p>
          <a:r>
            <a:rPr lang="fr-FR" dirty="0" smtClean="0"/>
            <a:t>Session</a:t>
          </a:r>
          <a:endParaRPr lang="fr-FR" dirty="0"/>
        </a:p>
      </dgm:t>
    </dgm:pt>
    <dgm:pt modelId="{5543951E-CFA8-4408-9C45-EB5707AE2C73}" type="parTrans" cxnId="{655CD9BC-B20D-4AC1-BBC9-871FBEA7D7A6}">
      <dgm:prSet/>
      <dgm:spPr/>
      <dgm:t>
        <a:bodyPr/>
        <a:lstStyle/>
        <a:p>
          <a:endParaRPr lang="fr-FR"/>
        </a:p>
      </dgm:t>
    </dgm:pt>
    <dgm:pt modelId="{C535CB23-93AF-4A53-9C72-76114217D1EC}" type="sibTrans" cxnId="{655CD9BC-B20D-4AC1-BBC9-871FBEA7D7A6}">
      <dgm:prSet/>
      <dgm:spPr/>
      <dgm:t>
        <a:bodyPr/>
        <a:lstStyle/>
        <a:p>
          <a:endParaRPr lang="fr-FR"/>
        </a:p>
      </dgm:t>
    </dgm:pt>
    <dgm:pt modelId="{954D15F5-F999-49ED-AC91-141C7BDC4AC8}">
      <dgm:prSet phldrT="[Text]"/>
      <dgm:spPr/>
      <dgm:t>
        <a:bodyPr/>
        <a:lstStyle/>
        <a:p>
          <a:r>
            <a:rPr lang="fr-FR" dirty="0" smtClean="0"/>
            <a:t>DNS</a:t>
          </a:r>
          <a:endParaRPr lang="fr-FR" dirty="0"/>
        </a:p>
      </dgm:t>
    </dgm:pt>
    <dgm:pt modelId="{B8776E00-0B43-4CBE-8F7B-0BBF86AB4286}" type="parTrans" cxnId="{BF6366D7-AC23-471B-A058-8AA16C7975F0}">
      <dgm:prSet/>
      <dgm:spPr/>
      <dgm:t>
        <a:bodyPr/>
        <a:lstStyle/>
        <a:p>
          <a:endParaRPr lang="fr-FR"/>
        </a:p>
      </dgm:t>
    </dgm:pt>
    <dgm:pt modelId="{B3A85CAA-22C1-4FFF-9BAC-3E90FCF871BC}" type="sibTrans" cxnId="{BF6366D7-AC23-471B-A058-8AA16C7975F0}">
      <dgm:prSet/>
      <dgm:spPr/>
      <dgm:t>
        <a:bodyPr/>
        <a:lstStyle/>
        <a:p>
          <a:endParaRPr lang="fr-FR"/>
        </a:p>
      </dgm:t>
    </dgm:pt>
    <dgm:pt modelId="{E14A9E3B-A787-48DB-A300-C1084D082B4D}">
      <dgm:prSet phldrT="[Text]"/>
      <dgm:spPr/>
      <dgm:t>
        <a:bodyPr/>
        <a:lstStyle/>
        <a:p>
          <a:r>
            <a:rPr lang="fr-FR" dirty="0" err="1" smtClean="0"/>
            <a:t>Licensing</a:t>
          </a:r>
          <a:endParaRPr lang="fr-FR" dirty="0"/>
        </a:p>
      </dgm:t>
    </dgm:pt>
    <dgm:pt modelId="{696EF520-1C31-4004-A3CD-9724D883E41B}" type="parTrans" cxnId="{E54C6D1D-6482-4B71-8630-AB6874DC09CA}">
      <dgm:prSet/>
      <dgm:spPr/>
      <dgm:t>
        <a:bodyPr/>
        <a:lstStyle/>
        <a:p>
          <a:endParaRPr lang="fr-FR"/>
        </a:p>
      </dgm:t>
    </dgm:pt>
    <dgm:pt modelId="{2DF39008-D9CD-4AD3-8375-81951F3B9FCE}" type="sibTrans" cxnId="{E54C6D1D-6482-4B71-8630-AB6874DC09CA}">
      <dgm:prSet/>
      <dgm:spPr/>
      <dgm:t>
        <a:bodyPr/>
        <a:lstStyle/>
        <a:p>
          <a:endParaRPr lang="fr-FR"/>
        </a:p>
      </dgm:t>
    </dgm:pt>
    <dgm:pt modelId="{3CD0D2CF-29CF-4BFA-8DD6-5BC04529B4C2}">
      <dgm:prSet phldrT="[Text]"/>
      <dgm:spPr/>
      <dgm:t>
        <a:bodyPr/>
        <a:lstStyle/>
        <a:p>
          <a:r>
            <a:rPr lang="fr-FR" dirty="0" err="1" smtClean="0"/>
            <a:t>Load</a:t>
          </a:r>
          <a:r>
            <a:rPr lang="fr-FR" dirty="0" smtClean="0"/>
            <a:t> Balancer</a:t>
          </a:r>
          <a:endParaRPr lang="fr-FR" dirty="0"/>
        </a:p>
      </dgm:t>
    </dgm:pt>
    <dgm:pt modelId="{7ED4ADDA-48D9-4614-9CF1-EED6A5943CE9}" type="parTrans" cxnId="{DE9189CC-30D6-4420-80C3-C79296735D3D}">
      <dgm:prSet/>
      <dgm:spPr/>
      <dgm:t>
        <a:bodyPr/>
        <a:lstStyle/>
        <a:p>
          <a:endParaRPr lang="fr-FR"/>
        </a:p>
      </dgm:t>
    </dgm:pt>
    <dgm:pt modelId="{70088642-C77A-4FD1-9385-9E78A276964B}" type="sibTrans" cxnId="{DE9189CC-30D6-4420-80C3-C79296735D3D}">
      <dgm:prSet/>
      <dgm:spPr/>
      <dgm:t>
        <a:bodyPr/>
        <a:lstStyle/>
        <a:p>
          <a:endParaRPr lang="fr-FR"/>
        </a:p>
      </dgm:t>
    </dgm:pt>
    <dgm:pt modelId="{EFC78CA1-1BE0-46A3-8305-5EE3D10A0D36}">
      <dgm:prSet phldrT="[Text]"/>
      <dgm:spPr/>
      <dgm:t>
        <a:bodyPr/>
        <a:lstStyle/>
        <a:p>
          <a:r>
            <a:rPr lang="fr-FR" dirty="0" smtClean="0"/>
            <a:t>Monitoring</a:t>
          </a:r>
          <a:endParaRPr lang="fr-FR" dirty="0"/>
        </a:p>
      </dgm:t>
    </dgm:pt>
    <dgm:pt modelId="{35AC9A25-B926-4631-A62E-C5EDC984B711}" type="parTrans" cxnId="{969F3304-B0DF-4E0D-BAAB-9210E2C1845C}">
      <dgm:prSet/>
      <dgm:spPr/>
      <dgm:t>
        <a:bodyPr/>
        <a:lstStyle/>
        <a:p>
          <a:endParaRPr lang="fr-FR"/>
        </a:p>
      </dgm:t>
    </dgm:pt>
    <dgm:pt modelId="{49E39DFB-8BA0-4344-B1E8-159DC411E862}" type="sibTrans" cxnId="{969F3304-B0DF-4E0D-BAAB-9210E2C1845C}">
      <dgm:prSet/>
      <dgm:spPr/>
      <dgm:t>
        <a:bodyPr/>
        <a:lstStyle/>
        <a:p>
          <a:endParaRPr lang="fr-FR"/>
        </a:p>
      </dgm:t>
    </dgm:pt>
    <dgm:pt modelId="{9A90350E-8E8F-4B7F-A409-A46E8C883A57}">
      <dgm:prSet phldrT="[Text]"/>
      <dgm:spPr/>
      <dgm:t>
        <a:bodyPr/>
        <a:lstStyle/>
        <a:p>
          <a:r>
            <a:rPr lang="fr-FR" dirty="0" smtClean="0"/>
            <a:t>….</a:t>
          </a:r>
          <a:endParaRPr lang="fr-FR" dirty="0"/>
        </a:p>
      </dgm:t>
    </dgm:pt>
    <dgm:pt modelId="{5C4949FE-8037-4D2A-902F-9DF5F8281875}" type="parTrans" cxnId="{8110B3B3-4DD4-4E24-AB02-DBF22F5143CF}">
      <dgm:prSet/>
      <dgm:spPr/>
      <dgm:t>
        <a:bodyPr/>
        <a:lstStyle/>
        <a:p>
          <a:endParaRPr lang="fr-FR"/>
        </a:p>
      </dgm:t>
    </dgm:pt>
    <dgm:pt modelId="{DF026807-4163-4B0A-9DF5-A1F091C0BA72}" type="sibTrans" cxnId="{8110B3B3-4DD4-4E24-AB02-DBF22F5143CF}">
      <dgm:prSet/>
      <dgm:spPr/>
      <dgm:t>
        <a:bodyPr/>
        <a:lstStyle/>
        <a:p>
          <a:endParaRPr lang="fr-FR"/>
        </a:p>
      </dgm:t>
    </dgm:pt>
    <dgm:pt modelId="{B655365F-7574-46E0-B7A0-1318BF7ABEA4}" type="pres">
      <dgm:prSet presAssocID="{D3B144FE-224A-49E4-838E-6FD1F8400CF1}" presName="Name0" presStyleCnt="0">
        <dgm:presLayoutVars>
          <dgm:chMax val="21"/>
          <dgm:chPref val="21"/>
        </dgm:presLayoutVars>
      </dgm:prSet>
      <dgm:spPr/>
      <dgm:t>
        <a:bodyPr/>
        <a:lstStyle/>
        <a:p>
          <a:endParaRPr lang="fr-FR"/>
        </a:p>
      </dgm:t>
    </dgm:pt>
    <dgm:pt modelId="{7B16525D-1800-436B-805B-8CEBA4250DC0}" type="pres">
      <dgm:prSet presAssocID="{6597DF3C-6AD4-4BB6-BE4E-2C740005256C}" presName="text1" presStyleCnt="0"/>
      <dgm:spPr/>
    </dgm:pt>
    <dgm:pt modelId="{37C7270A-76F6-4284-B903-A0BEA5166F86}" type="pres">
      <dgm:prSet presAssocID="{6597DF3C-6AD4-4BB6-BE4E-2C740005256C}" presName="textRepeatNode" presStyleLbl="alignNode1" presStyleIdx="0" presStyleCnt="10">
        <dgm:presLayoutVars>
          <dgm:chMax val="0"/>
          <dgm:chPref val="0"/>
          <dgm:bulletEnabled val="1"/>
        </dgm:presLayoutVars>
      </dgm:prSet>
      <dgm:spPr/>
      <dgm:t>
        <a:bodyPr/>
        <a:lstStyle/>
        <a:p>
          <a:endParaRPr lang="fr-FR"/>
        </a:p>
      </dgm:t>
    </dgm:pt>
    <dgm:pt modelId="{28744FDA-E775-4870-8522-DA0C97122D33}" type="pres">
      <dgm:prSet presAssocID="{6597DF3C-6AD4-4BB6-BE4E-2C740005256C}" presName="textaccent1" presStyleCnt="0"/>
      <dgm:spPr/>
    </dgm:pt>
    <dgm:pt modelId="{A5869652-58DF-4E0A-81E1-F759F66CB458}" type="pres">
      <dgm:prSet presAssocID="{6597DF3C-6AD4-4BB6-BE4E-2C740005256C}" presName="accentRepeatNode" presStyleLbl="solidAlignAcc1" presStyleIdx="0" presStyleCnt="20"/>
      <dgm:spPr/>
    </dgm:pt>
    <dgm:pt modelId="{A35208B3-8678-4A27-AB46-C4AE3FEE3F47}" type="pres">
      <dgm:prSet presAssocID="{DEBBDB3B-D347-4FA5-9A64-0B05812D5486}" presName="image1" presStyleCnt="0"/>
      <dgm:spPr/>
    </dgm:pt>
    <dgm:pt modelId="{FF3625F3-A781-4DB7-9531-06F4E37D56DE}" type="pres">
      <dgm:prSet presAssocID="{DEBBDB3B-D347-4FA5-9A64-0B05812D5486}" presName="imageRepeatNode" presStyleLbl="alignAcc1" presStyleIdx="0" presStyleCnt="10"/>
      <dgm:spPr/>
      <dgm:t>
        <a:bodyPr/>
        <a:lstStyle/>
        <a:p>
          <a:endParaRPr lang="fr-FR"/>
        </a:p>
      </dgm:t>
    </dgm:pt>
    <dgm:pt modelId="{0E9A7FDC-EB1C-41FA-8D8B-E77E60D9E6DD}" type="pres">
      <dgm:prSet presAssocID="{DEBBDB3B-D347-4FA5-9A64-0B05812D5486}" presName="imageaccent1" presStyleCnt="0"/>
      <dgm:spPr/>
    </dgm:pt>
    <dgm:pt modelId="{75AFDA8C-5875-4BED-83B2-0982B0655AA1}" type="pres">
      <dgm:prSet presAssocID="{DEBBDB3B-D347-4FA5-9A64-0B05812D5486}" presName="accentRepeatNode" presStyleLbl="solidAlignAcc1" presStyleIdx="1" presStyleCnt="20"/>
      <dgm:spPr/>
    </dgm:pt>
    <dgm:pt modelId="{E28035FA-CBB9-4B01-8FD4-4C3B59488663}" type="pres">
      <dgm:prSet presAssocID="{EA7C3420-9CC7-47A3-8138-872B64CF4789}" presName="text2" presStyleCnt="0"/>
      <dgm:spPr/>
    </dgm:pt>
    <dgm:pt modelId="{7CA4BDDC-ED16-4F51-9DF0-1360A1854F7B}" type="pres">
      <dgm:prSet presAssocID="{EA7C3420-9CC7-47A3-8138-872B64CF4789}" presName="textRepeatNode" presStyleLbl="alignNode1" presStyleIdx="1" presStyleCnt="10">
        <dgm:presLayoutVars>
          <dgm:chMax val="0"/>
          <dgm:chPref val="0"/>
          <dgm:bulletEnabled val="1"/>
        </dgm:presLayoutVars>
      </dgm:prSet>
      <dgm:spPr/>
      <dgm:t>
        <a:bodyPr/>
        <a:lstStyle/>
        <a:p>
          <a:endParaRPr lang="fr-FR"/>
        </a:p>
      </dgm:t>
    </dgm:pt>
    <dgm:pt modelId="{1085073B-FC8B-4E58-B0A2-4D7E1EA59918}" type="pres">
      <dgm:prSet presAssocID="{EA7C3420-9CC7-47A3-8138-872B64CF4789}" presName="textaccent2" presStyleCnt="0"/>
      <dgm:spPr/>
    </dgm:pt>
    <dgm:pt modelId="{1D053BF3-E7FC-4275-86AA-31D9ACB1B6BE}" type="pres">
      <dgm:prSet presAssocID="{EA7C3420-9CC7-47A3-8138-872B64CF4789}" presName="accentRepeatNode" presStyleLbl="solidAlignAcc1" presStyleIdx="2" presStyleCnt="20"/>
      <dgm:spPr/>
    </dgm:pt>
    <dgm:pt modelId="{9E3A5A01-ECF2-4DDA-8B60-5C2C0DC8572C}" type="pres">
      <dgm:prSet presAssocID="{CCB3CCA5-2B01-481A-82F0-E68945400FD7}" presName="image2" presStyleCnt="0"/>
      <dgm:spPr/>
    </dgm:pt>
    <dgm:pt modelId="{11EB4C09-CA7C-4C69-B4B0-432C10AE4B3E}" type="pres">
      <dgm:prSet presAssocID="{CCB3CCA5-2B01-481A-82F0-E68945400FD7}" presName="imageRepeatNode" presStyleLbl="alignAcc1" presStyleIdx="1" presStyleCnt="10"/>
      <dgm:spPr/>
      <dgm:t>
        <a:bodyPr/>
        <a:lstStyle/>
        <a:p>
          <a:endParaRPr lang="fr-FR"/>
        </a:p>
      </dgm:t>
    </dgm:pt>
    <dgm:pt modelId="{90C52148-2E4A-4378-8E5E-CE66D5D9894B}" type="pres">
      <dgm:prSet presAssocID="{CCB3CCA5-2B01-481A-82F0-E68945400FD7}" presName="imageaccent2" presStyleCnt="0"/>
      <dgm:spPr/>
    </dgm:pt>
    <dgm:pt modelId="{53AEBDDF-3EC3-4B17-B32B-0E4DCD19AADD}" type="pres">
      <dgm:prSet presAssocID="{CCB3CCA5-2B01-481A-82F0-E68945400FD7}" presName="accentRepeatNode" presStyleLbl="solidAlignAcc1" presStyleIdx="3" presStyleCnt="20"/>
      <dgm:spPr/>
    </dgm:pt>
    <dgm:pt modelId="{A7F5D59D-AFD4-461C-ACC0-7EF38C80ADD2}" type="pres">
      <dgm:prSet presAssocID="{6A255ACA-BD4E-4829-B5ED-B6B21EA49511}" presName="text3" presStyleCnt="0"/>
      <dgm:spPr/>
    </dgm:pt>
    <dgm:pt modelId="{62A76787-CA1E-42D7-AE4F-13C1CB46D22F}" type="pres">
      <dgm:prSet presAssocID="{6A255ACA-BD4E-4829-B5ED-B6B21EA49511}" presName="textRepeatNode" presStyleLbl="alignNode1" presStyleIdx="2" presStyleCnt="10">
        <dgm:presLayoutVars>
          <dgm:chMax val="0"/>
          <dgm:chPref val="0"/>
          <dgm:bulletEnabled val="1"/>
        </dgm:presLayoutVars>
      </dgm:prSet>
      <dgm:spPr/>
      <dgm:t>
        <a:bodyPr/>
        <a:lstStyle/>
        <a:p>
          <a:endParaRPr lang="fr-FR"/>
        </a:p>
      </dgm:t>
    </dgm:pt>
    <dgm:pt modelId="{E793275A-C294-43A7-A2D8-B1CD0F8BD7FF}" type="pres">
      <dgm:prSet presAssocID="{6A255ACA-BD4E-4829-B5ED-B6B21EA49511}" presName="textaccent3" presStyleCnt="0"/>
      <dgm:spPr/>
    </dgm:pt>
    <dgm:pt modelId="{19357FA3-E73C-4ADB-98B9-D4ECDBB03077}" type="pres">
      <dgm:prSet presAssocID="{6A255ACA-BD4E-4829-B5ED-B6B21EA49511}" presName="accentRepeatNode" presStyleLbl="solidAlignAcc1" presStyleIdx="4" presStyleCnt="20"/>
      <dgm:spPr/>
    </dgm:pt>
    <dgm:pt modelId="{278F2581-2A46-46BB-983B-B01985BF187B}" type="pres">
      <dgm:prSet presAssocID="{ACE454CE-BEEA-4AE7-A97A-06943484A075}" presName="image3" presStyleCnt="0"/>
      <dgm:spPr/>
    </dgm:pt>
    <dgm:pt modelId="{BE20E6FA-DEC9-4B55-AD58-D059CD21B522}" type="pres">
      <dgm:prSet presAssocID="{ACE454CE-BEEA-4AE7-A97A-06943484A075}" presName="imageRepeatNode" presStyleLbl="alignAcc1" presStyleIdx="2" presStyleCnt="10"/>
      <dgm:spPr/>
      <dgm:t>
        <a:bodyPr/>
        <a:lstStyle/>
        <a:p>
          <a:endParaRPr lang="fr-FR"/>
        </a:p>
      </dgm:t>
    </dgm:pt>
    <dgm:pt modelId="{AE00A7BC-9E96-46FF-9AEB-751860857EEF}" type="pres">
      <dgm:prSet presAssocID="{ACE454CE-BEEA-4AE7-A97A-06943484A075}" presName="imageaccent3" presStyleCnt="0"/>
      <dgm:spPr/>
    </dgm:pt>
    <dgm:pt modelId="{1304CE23-3997-4D6B-9AEB-5972BFAB5F16}" type="pres">
      <dgm:prSet presAssocID="{ACE454CE-BEEA-4AE7-A97A-06943484A075}" presName="accentRepeatNode" presStyleLbl="solidAlignAcc1" presStyleIdx="5" presStyleCnt="20"/>
      <dgm:spPr/>
    </dgm:pt>
    <dgm:pt modelId="{844B853A-3E1D-4B8B-ACBC-29637BD6050D}" type="pres">
      <dgm:prSet presAssocID="{946CFD4E-0931-4303-A441-F6D1AAA2F631}" presName="text4" presStyleCnt="0"/>
      <dgm:spPr/>
    </dgm:pt>
    <dgm:pt modelId="{BD53F2A1-8D7A-4EDA-A0FF-40EE82BABF2E}" type="pres">
      <dgm:prSet presAssocID="{946CFD4E-0931-4303-A441-F6D1AAA2F631}" presName="textRepeatNode" presStyleLbl="alignNode1" presStyleIdx="3" presStyleCnt="10">
        <dgm:presLayoutVars>
          <dgm:chMax val="0"/>
          <dgm:chPref val="0"/>
          <dgm:bulletEnabled val="1"/>
        </dgm:presLayoutVars>
      </dgm:prSet>
      <dgm:spPr/>
      <dgm:t>
        <a:bodyPr/>
        <a:lstStyle/>
        <a:p>
          <a:endParaRPr lang="fr-FR"/>
        </a:p>
      </dgm:t>
    </dgm:pt>
    <dgm:pt modelId="{FADE3475-3FD1-4EFA-B82E-405783D0F1FC}" type="pres">
      <dgm:prSet presAssocID="{946CFD4E-0931-4303-A441-F6D1AAA2F631}" presName="textaccent4" presStyleCnt="0"/>
      <dgm:spPr/>
    </dgm:pt>
    <dgm:pt modelId="{56500793-0A5C-4357-AFDD-9234BC55115C}" type="pres">
      <dgm:prSet presAssocID="{946CFD4E-0931-4303-A441-F6D1AAA2F631}" presName="accentRepeatNode" presStyleLbl="solidAlignAcc1" presStyleIdx="6" presStyleCnt="20"/>
      <dgm:spPr/>
    </dgm:pt>
    <dgm:pt modelId="{192F223C-EFAB-41DC-9DF7-14F1E01750B6}" type="pres">
      <dgm:prSet presAssocID="{7C21A7DF-8951-43CF-BCE5-49BE89C745DB}" presName="image4" presStyleCnt="0"/>
      <dgm:spPr/>
    </dgm:pt>
    <dgm:pt modelId="{B0580298-7968-4548-829F-95250BE267C4}" type="pres">
      <dgm:prSet presAssocID="{7C21A7DF-8951-43CF-BCE5-49BE89C745DB}" presName="imageRepeatNode" presStyleLbl="alignAcc1" presStyleIdx="3" presStyleCnt="10"/>
      <dgm:spPr/>
      <dgm:t>
        <a:bodyPr/>
        <a:lstStyle/>
        <a:p>
          <a:endParaRPr lang="fr-FR"/>
        </a:p>
      </dgm:t>
    </dgm:pt>
    <dgm:pt modelId="{4BCBA443-56DD-40EF-93FB-33519FA60229}" type="pres">
      <dgm:prSet presAssocID="{7C21A7DF-8951-43CF-BCE5-49BE89C745DB}" presName="imageaccent4" presStyleCnt="0"/>
      <dgm:spPr/>
    </dgm:pt>
    <dgm:pt modelId="{69205117-379E-40E6-A134-F7308FD7E760}" type="pres">
      <dgm:prSet presAssocID="{7C21A7DF-8951-43CF-BCE5-49BE89C745DB}" presName="accentRepeatNode" presStyleLbl="solidAlignAcc1" presStyleIdx="7" presStyleCnt="20"/>
      <dgm:spPr/>
    </dgm:pt>
    <dgm:pt modelId="{E9C1108E-BB54-45A6-A86C-A14014A38AFC}" type="pres">
      <dgm:prSet presAssocID="{7A2A0BC2-89F9-48FA-844D-6FC92EC4CF99}" presName="text5" presStyleCnt="0"/>
      <dgm:spPr/>
    </dgm:pt>
    <dgm:pt modelId="{497786E5-FD44-4415-B412-322C37E0E840}" type="pres">
      <dgm:prSet presAssocID="{7A2A0BC2-89F9-48FA-844D-6FC92EC4CF99}" presName="textRepeatNode" presStyleLbl="alignNode1" presStyleIdx="4" presStyleCnt="10">
        <dgm:presLayoutVars>
          <dgm:chMax val="0"/>
          <dgm:chPref val="0"/>
          <dgm:bulletEnabled val="1"/>
        </dgm:presLayoutVars>
      </dgm:prSet>
      <dgm:spPr/>
      <dgm:t>
        <a:bodyPr/>
        <a:lstStyle/>
        <a:p>
          <a:endParaRPr lang="fr-FR"/>
        </a:p>
      </dgm:t>
    </dgm:pt>
    <dgm:pt modelId="{528EECE8-BC56-4543-B8D1-DB8F64172879}" type="pres">
      <dgm:prSet presAssocID="{7A2A0BC2-89F9-48FA-844D-6FC92EC4CF99}" presName="textaccent5" presStyleCnt="0"/>
      <dgm:spPr/>
    </dgm:pt>
    <dgm:pt modelId="{06AD9899-3F99-4B06-B40E-26AC9E0782AC}" type="pres">
      <dgm:prSet presAssocID="{7A2A0BC2-89F9-48FA-844D-6FC92EC4CF99}" presName="accentRepeatNode" presStyleLbl="solidAlignAcc1" presStyleIdx="8" presStyleCnt="20"/>
      <dgm:spPr/>
    </dgm:pt>
    <dgm:pt modelId="{F2953753-1122-498F-B5D1-145BE32E78C7}" type="pres">
      <dgm:prSet presAssocID="{C535CB23-93AF-4A53-9C72-76114217D1EC}" presName="image5" presStyleCnt="0"/>
      <dgm:spPr/>
    </dgm:pt>
    <dgm:pt modelId="{BB29F638-C6DD-43DB-BE0C-032909F04BA9}" type="pres">
      <dgm:prSet presAssocID="{C535CB23-93AF-4A53-9C72-76114217D1EC}" presName="imageRepeatNode" presStyleLbl="alignAcc1" presStyleIdx="4" presStyleCnt="10"/>
      <dgm:spPr/>
      <dgm:t>
        <a:bodyPr/>
        <a:lstStyle/>
        <a:p>
          <a:endParaRPr lang="fr-FR"/>
        </a:p>
      </dgm:t>
    </dgm:pt>
    <dgm:pt modelId="{3C04A9D9-666F-446C-8B79-E75F3DB59187}" type="pres">
      <dgm:prSet presAssocID="{C535CB23-93AF-4A53-9C72-76114217D1EC}" presName="imageaccent5" presStyleCnt="0"/>
      <dgm:spPr/>
    </dgm:pt>
    <dgm:pt modelId="{791B91F3-650E-41EC-8A4B-BF688026B422}" type="pres">
      <dgm:prSet presAssocID="{C535CB23-93AF-4A53-9C72-76114217D1EC}" presName="accentRepeatNode" presStyleLbl="solidAlignAcc1" presStyleIdx="9" presStyleCnt="20"/>
      <dgm:spPr/>
    </dgm:pt>
    <dgm:pt modelId="{8FCE054F-976D-4577-9848-8D0DA0C2191F}" type="pres">
      <dgm:prSet presAssocID="{954D15F5-F999-49ED-AC91-141C7BDC4AC8}" presName="text6" presStyleCnt="0"/>
      <dgm:spPr/>
    </dgm:pt>
    <dgm:pt modelId="{57422F28-D7AF-4A5F-9061-4F714353F685}" type="pres">
      <dgm:prSet presAssocID="{954D15F5-F999-49ED-AC91-141C7BDC4AC8}" presName="textRepeatNode" presStyleLbl="alignNode1" presStyleIdx="5" presStyleCnt="10">
        <dgm:presLayoutVars>
          <dgm:chMax val="0"/>
          <dgm:chPref val="0"/>
          <dgm:bulletEnabled val="1"/>
        </dgm:presLayoutVars>
      </dgm:prSet>
      <dgm:spPr/>
      <dgm:t>
        <a:bodyPr/>
        <a:lstStyle/>
        <a:p>
          <a:endParaRPr lang="fr-FR"/>
        </a:p>
      </dgm:t>
    </dgm:pt>
    <dgm:pt modelId="{6CA8D0DF-6393-48D5-9577-36B5EAA19D7C}" type="pres">
      <dgm:prSet presAssocID="{954D15F5-F999-49ED-AC91-141C7BDC4AC8}" presName="textaccent6" presStyleCnt="0"/>
      <dgm:spPr/>
    </dgm:pt>
    <dgm:pt modelId="{263193D3-B6BA-48D9-B869-45BFE580A1A8}" type="pres">
      <dgm:prSet presAssocID="{954D15F5-F999-49ED-AC91-141C7BDC4AC8}" presName="accentRepeatNode" presStyleLbl="solidAlignAcc1" presStyleIdx="10" presStyleCnt="20"/>
      <dgm:spPr/>
    </dgm:pt>
    <dgm:pt modelId="{6B2AD81B-8868-4A2A-AC03-1D5FCBC3E943}" type="pres">
      <dgm:prSet presAssocID="{B3A85CAA-22C1-4FFF-9BAC-3E90FCF871BC}" presName="image6" presStyleCnt="0"/>
      <dgm:spPr/>
    </dgm:pt>
    <dgm:pt modelId="{6F4B3360-3F6F-45A4-8C13-723BE0F74D03}" type="pres">
      <dgm:prSet presAssocID="{B3A85CAA-22C1-4FFF-9BAC-3E90FCF871BC}" presName="imageRepeatNode" presStyleLbl="alignAcc1" presStyleIdx="5" presStyleCnt="10"/>
      <dgm:spPr/>
      <dgm:t>
        <a:bodyPr/>
        <a:lstStyle/>
        <a:p>
          <a:endParaRPr lang="fr-FR"/>
        </a:p>
      </dgm:t>
    </dgm:pt>
    <dgm:pt modelId="{D13FE6EC-17EF-45CF-963C-BCDAFBDA643C}" type="pres">
      <dgm:prSet presAssocID="{B3A85CAA-22C1-4FFF-9BAC-3E90FCF871BC}" presName="imageaccent6" presStyleCnt="0"/>
      <dgm:spPr/>
    </dgm:pt>
    <dgm:pt modelId="{5019F69A-F1AC-482D-9688-4F89E7376876}" type="pres">
      <dgm:prSet presAssocID="{B3A85CAA-22C1-4FFF-9BAC-3E90FCF871BC}" presName="accentRepeatNode" presStyleLbl="solidAlignAcc1" presStyleIdx="11" presStyleCnt="20"/>
      <dgm:spPr/>
    </dgm:pt>
    <dgm:pt modelId="{CD6A7A7A-0972-47DC-801A-FB56B8B94842}" type="pres">
      <dgm:prSet presAssocID="{E14A9E3B-A787-48DB-A300-C1084D082B4D}" presName="text7" presStyleCnt="0"/>
      <dgm:spPr/>
    </dgm:pt>
    <dgm:pt modelId="{3C351C82-969F-4133-A7A6-9BC9965083EE}" type="pres">
      <dgm:prSet presAssocID="{E14A9E3B-A787-48DB-A300-C1084D082B4D}" presName="textRepeatNode" presStyleLbl="alignNode1" presStyleIdx="6" presStyleCnt="10">
        <dgm:presLayoutVars>
          <dgm:chMax val="0"/>
          <dgm:chPref val="0"/>
          <dgm:bulletEnabled val="1"/>
        </dgm:presLayoutVars>
      </dgm:prSet>
      <dgm:spPr/>
      <dgm:t>
        <a:bodyPr/>
        <a:lstStyle/>
        <a:p>
          <a:endParaRPr lang="fr-FR"/>
        </a:p>
      </dgm:t>
    </dgm:pt>
    <dgm:pt modelId="{459ADE67-2DD2-4A97-8F27-272E18CCA1B9}" type="pres">
      <dgm:prSet presAssocID="{E14A9E3B-A787-48DB-A300-C1084D082B4D}" presName="textaccent7" presStyleCnt="0"/>
      <dgm:spPr/>
    </dgm:pt>
    <dgm:pt modelId="{4D5D73C0-0E70-425F-99CE-FB37C6E8AC62}" type="pres">
      <dgm:prSet presAssocID="{E14A9E3B-A787-48DB-A300-C1084D082B4D}" presName="accentRepeatNode" presStyleLbl="solidAlignAcc1" presStyleIdx="12" presStyleCnt="20"/>
      <dgm:spPr/>
    </dgm:pt>
    <dgm:pt modelId="{ABF5A921-56F9-439D-936E-AC3C1241004D}" type="pres">
      <dgm:prSet presAssocID="{2DF39008-D9CD-4AD3-8375-81951F3B9FCE}" presName="image7" presStyleCnt="0"/>
      <dgm:spPr/>
    </dgm:pt>
    <dgm:pt modelId="{CABDF11B-677C-4080-81DC-B36DED1AD573}" type="pres">
      <dgm:prSet presAssocID="{2DF39008-D9CD-4AD3-8375-81951F3B9FCE}" presName="imageRepeatNode" presStyleLbl="alignAcc1" presStyleIdx="6" presStyleCnt="10"/>
      <dgm:spPr/>
      <dgm:t>
        <a:bodyPr/>
        <a:lstStyle/>
        <a:p>
          <a:endParaRPr lang="fr-FR"/>
        </a:p>
      </dgm:t>
    </dgm:pt>
    <dgm:pt modelId="{B9016964-E405-4AC4-8938-F04E693E6D24}" type="pres">
      <dgm:prSet presAssocID="{2DF39008-D9CD-4AD3-8375-81951F3B9FCE}" presName="imageaccent7" presStyleCnt="0"/>
      <dgm:spPr/>
    </dgm:pt>
    <dgm:pt modelId="{465843B9-8C47-4F36-9FB2-3BA3424D35EB}" type="pres">
      <dgm:prSet presAssocID="{2DF39008-D9CD-4AD3-8375-81951F3B9FCE}" presName="accentRepeatNode" presStyleLbl="solidAlignAcc1" presStyleIdx="13" presStyleCnt="20"/>
      <dgm:spPr/>
    </dgm:pt>
    <dgm:pt modelId="{35935A45-4E1B-433C-A73F-1FD1F3F3E89E}" type="pres">
      <dgm:prSet presAssocID="{3CD0D2CF-29CF-4BFA-8DD6-5BC04529B4C2}" presName="text8" presStyleCnt="0"/>
      <dgm:spPr/>
    </dgm:pt>
    <dgm:pt modelId="{D64B820A-50A8-454F-89B5-982A07911C24}" type="pres">
      <dgm:prSet presAssocID="{3CD0D2CF-29CF-4BFA-8DD6-5BC04529B4C2}" presName="textRepeatNode" presStyleLbl="alignNode1" presStyleIdx="7" presStyleCnt="10">
        <dgm:presLayoutVars>
          <dgm:chMax val="0"/>
          <dgm:chPref val="0"/>
          <dgm:bulletEnabled val="1"/>
        </dgm:presLayoutVars>
      </dgm:prSet>
      <dgm:spPr/>
      <dgm:t>
        <a:bodyPr/>
        <a:lstStyle/>
        <a:p>
          <a:endParaRPr lang="fr-FR"/>
        </a:p>
      </dgm:t>
    </dgm:pt>
    <dgm:pt modelId="{A3EB15E3-7FB9-4718-8364-2F4CCE3BA4F3}" type="pres">
      <dgm:prSet presAssocID="{3CD0D2CF-29CF-4BFA-8DD6-5BC04529B4C2}" presName="textaccent8" presStyleCnt="0"/>
      <dgm:spPr/>
    </dgm:pt>
    <dgm:pt modelId="{946FC7CE-3B7D-4ACF-AC58-A87B2B6977E4}" type="pres">
      <dgm:prSet presAssocID="{3CD0D2CF-29CF-4BFA-8DD6-5BC04529B4C2}" presName="accentRepeatNode" presStyleLbl="solidAlignAcc1" presStyleIdx="14" presStyleCnt="20"/>
      <dgm:spPr/>
    </dgm:pt>
    <dgm:pt modelId="{02F9EA61-5183-4CC8-9D5C-913FDA8E2477}" type="pres">
      <dgm:prSet presAssocID="{70088642-C77A-4FD1-9385-9E78A276964B}" presName="image8" presStyleCnt="0"/>
      <dgm:spPr/>
    </dgm:pt>
    <dgm:pt modelId="{51D76411-57C6-49CB-9AB6-94B02FC2709F}" type="pres">
      <dgm:prSet presAssocID="{70088642-C77A-4FD1-9385-9E78A276964B}" presName="imageRepeatNode" presStyleLbl="alignAcc1" presStyleIdx="7" presStyleCnt="10"/>
      <dgm:spPr/>
      <dgm:t>
        <a:bodyPr/>
        <a:lstStyle/>
        <a:p>
          <a:endParaRPr lang="fr-FR"/>
        </a:p>
      </dgm:t>
    </dgm:pt>
    <dgm:pt modelId="{4F2051D9-1D5F-4236-9B3D-ED3831DD7CB3}" type="pres">
      <dgm:prSet presAssocID="{70088642-C77A-4FD1-9385-9E78A276964B}" presName="imageaccent8" presStyleCnt="0"/>
      <dgm:spPr/>
    </dgm:pt>
    <dgm:pt modelId="{D89A7DF6-2CA8-44A7-A00A-3DED681516C0}" type="pres">
      <dgm:prSet presAssocID="{70088642-C77A-4FD1-9385-9E78A276964B}" presName="accentRepeatNode" presStyleLbl="solidAlignAcc1" presStyleIdx="15" presStyleCnt="20"/>
      <dgm:spPr/>
    </dgm:pt>
    <dgm:pt modelId="{514F3520-70CF-4728-9552-763D5256EB0B}" type="pres">
      <dgm:prSet presAssocID="{EFC78CA1-1BE0-46A3-8305-5EE3D10A0D36}" presName="text9" presStyleCnt="0"/>
      <dgm:spPr/>
    </dgm:pt>
    <dgm:pt modelId="{A5764C68-DFE5-4AB4-8407-BF3E6B332E5B}" type="pres">
      <dgm:prSet presAssocID="{EFC78CA1-1BE0-46A3-8305-5EE3D10A0D36}" presName="textRepeatNode" presStyleLbl="alignNode1" presStyleIdx="8" presStyleCnt="10">
        <dgm:presLayoutVars>
          <dgm:chMax val="0"/>
          <dgm:chPref val="0"/>
          <dgm:bulletEnabled val="1"/>
        </dgm:presLayoutVars>
      </dgm:prSet>
      <dgm:spPr/>
      <dgm:t>
        <a:bodyPr/>
        <a:lstStyle/>
        <a:p>
          <a:endParaRPr lang="fr-FR"/>
        </a:p>
      </dgm:t>
    </dgm:pt>
    <dgm:pt modelId="{7EC80C59-F041-455B-81EB-B5FAE0A0315F}" type="pres">
      <dgm:prSet presAssocID="{EFC78CA1-1BE0-46A3-8305-5EE3D10A0D36}" presName="textaccent9" presStyleCnt="0"/>
      <dgm:spPr/>
    </dgm:pt>
    <dgm:pt modelId="{12131F89-60D8-4B52-8EED-9A44AC60450F}" type="pres">
      <dgm:prSet presAssocID="{EFC78CA1-1BE0-46A3-8305-5EE3D10A0D36}" presName="accentRepeatNode" presStyleLbl="solidAlignAcc1" presStyleIdx="16" presStyleCnt="20"/>
      <dgm:spPr/>
    </dgm:pt>
    <dgm:pt modelId="{64EB04B5-4C02-4FBF-BF2F-3B4FD8B2F9FD}" type="pres">
      <dgm:prSet presAssocID="{49E39DFB-8BA0-4344-B1E8-159DC411E862}" presName="image9" presStyleCnt="0"/>
      <dgm:spPr/>
    </dgm:pt>
    <dgm:pt modelId="{0549FD6A-95DE-4FF9-9A39-63B89F5477EE}" type="pres">
      <dgm:prSet presAssocID="{49E39DFB-8BA0-4344-B1E8-159DC411E862}" presName="imageRepeatNode" presStyleLbl="alignAcc1" presStyleIdx="8" presStyleCnt="10"/>
      <dgm:spPr/>
      <dgm:t>
        <a:bodyPr/>
        <a:lstStyle/>
        <a:p>
          <a:endParaRPr lang="fr-FR"/>
        </a:p>
      </dgm:t>
    </dgm:pt>
    <dgm:pt modelId="{2C099AD8-3F4E-4274-A246-374B45D22669}" type="pres">
      <dgm:prSet presAssocID="{49E39DFB-8BA0-4344-B1E8-159DC411E862}" presName="imageaccent9" presStyleCnt="0"/>
      <dgm:spPr/>
    </dgm:pt>
    <dgm:pt modelId="{5DF48CB9-BF26-4470-8E30-42B67A095224}" type="pres">
      <dgm:prSet presAssocID="{49E39DFB-8BA0-4344-B1E8-159DC411E862}" presName="accentRepeatNode" presStyleLbl="solidAlignAcc1" presStyleIdx="17" presStyleCnt="20"/>
      <dgm:spPr/>
    </dgm:pt>
    <dgm:pt modelId="{606F320F-088D-454B-9444-330B78A12F84}" type="pres">
      <dgm:prSet presAssocID="{9A90350E-8E8F-4B7F-A409-A46E8C883A57}" presName="text10" presStyleCnt="0"/>
      <dgm:spPr/>
    </dgm:pt>
    <dgm:pt modelId="{70322F4D-C2C4-4E55-8874-B27F69B626FA}" type="pres">
      <dgm:prSet presAssocID="{9A90350E-8E8F-4B7F-A409-A46E8C883A57}" presName="textRepeatNode" presStyleLbl="alignNode1" presStyleIdx="9" presStyleCnt="10">
        <dgm:presLayoutVars>
          <dgm:chMax val="0"/>
          <dgm:chPref val="0"/>
          <dgm:bulletEnabled val="1"/>
        </dgm:presLayoutVars>
      </dgm:prSet>
      <dgm:spPr/>
      <dgm:t>
        <a:bodyPr/>
        <a:lstStyle/>
        <a:p>
          <a:endParaRPr lang="fr-FR"/>
        </a:p>
      </dgm:t>
    </dgm:pt>
    <dgm:pt modelId="{7F870666-2EF7-458D-93FB-C19FD2E7A04C}" type="pres">
      <dgm:prSet presAssocID="{9A90350E-8E8F-4B7F-A409-A46E8C883A57}" presName="textaccent10" presStyleCnt="0"/>
      <dgm:spPr/>
    </dgm:pt>
    <dgm:pt modelId="{B417221A-1750-4474-874F-9FE0FBE6991F}" type="pres">
      <dgm:prSet presAssocID="{9A90350E-8E8F-4B7F-A409-A46E8C883A57}" presName="accentRepeatNode" presStyleLbl="solidAlignAcc1" presStyleIdx="18" presStyleCnt="20"/>
      <dgm:spPr/>
    </dgm:pt>
    <dgm:pt modelId="{6359A265-10AB-4BDE-940A-A947BB4923F9}" type="pres">
      <dgm:prSet presAssocID="{DF026807-4163-4B0A-9DF5-A1F091C0BA72}" presName="image10" presStyleCnt="0"/>
      <dgm:spPr/>
    </dgm:pt>
    <dgm:pt modelId="{B1726629-4A86-4852-B0A5-DF5A15A0B67B}" type="pres">
      <dgm:prSet presAssocID="{DF026807-4163-4B0A-9DF5-A1F091C0BA72}" presName="imageRepeatNode" presStyleLbl="alignAcc1" presStyleIdx="9" presStyleCnt="10"/>
      <dgm:spPr/>
      <dgm:t>
        <a:bodyPr/>
        <a:lstStyle/>
        <a:p>
          <a:endParaRPr lang="fr-FR"/>
        </a:p>
      </dgm:t>
    </dgm:pt>
    <dgm:pt modelId="{4784252B-E521-448B-A253-8FB4C9E9999B}" type="pres">
      <dgm:prSet presAssocID="{DF026807-4163-4B0A-9DF5-A1F091C0BA72}" presName="imageaccent10" presStyleCnt="0"/>
      <dgm:spPr/>
    </dgm:pt>
    <dgm:pt modelId="{A7198EAB-9318-4401-8FA7-254C550EFB21}" type="pres">
      <dgm:prSet presAssocID="{DF026807-4163-4B0A-9DF5-A1F091C0BA72}" presName="accentRepeatNode" presStyleLbl="solidAlignAcc1" presStyleIdx="19" presStyleCnt="20"/>
      <dgm:spPr/>
    </dgm:pt>
  </dgm:ptLst>
  <dgm:cxnLst>
    <dgm:cxn modelId="{C78231DB-D7B1-4881-8BAA-62083E34EC12}" type="presOf" srcId="{6597DF3C-6AD4-4BB6-BE4E-2C740005256C}" destId="{37C7270A-76F6-4284-B903-A0BEA5166F86}" srcOrd="0" destOrd="0" presId="urn:microsoft.com/office/officeart/2008/layout/HexagonCluster"/>
    <dgm:cxn modelId="{214DCDE8-ACD1-41A2-A620-E13B8BA46B89}" type="presOf" srcId="{946CFD4E-0931-4303-A441-F6D1AAA2F631}" destId="{BD53F2A1-8D7A-4EDA-A0FF-40EE82BABF2E}" srcOrd="0" destOrd="0" presId="urn:microsoft.com/office/officeart/2008/layout/HexagonCluster"/>
    <dgm:cxn modelId="{2CBB5A73-A5A9-46B1-B8F8-6A15782E55B1}" srcId="{D3B144FE-224A-49E4-838E-6FD1F8400CF1}" destId="{946CFD4E-0931-4303-A441-F6D1AAA2F631}" srcOrd="3" destOrd="0" parTransId="{56B609FC-5BB3-4EA4-BB10-6FEBE2BB8FCD}" sibTransId="{7C21A7DF-8951-43CF-BCE5-49BE89C745DB}"/>
    <dgm:cxn modelId="{5729AAC4-7070-4E50-B2F3-6EE33C98C6D8}" srcId="{D3B144FE-224A-49E4-838E-6FD1F8400CF1}" destId="{6A255ACA-BD4E-4829-B5ED-B6B21EA49511}" srcOrd="2" destOrd="0" parTransId="{BD854337-D60E-482B-9C65-F6220D14456E}" sibTransId="{ACE454CE-BEEA-4AE7-A97A-06943484A075}"/>
    <dgm:cxn modelId="{3E35BEA8-D951-4B40-9FCB-EF22E33F8F21}" type="presOf" srcId="{954D15F5-F999-49ED-AC91-141C7BDC4AC8}" destId="{57422F28-D7AF-4A5F-9061-4F714353F685}" srcOrd="0" destOrd="0" presId="urn:microsoft.com/office/officeart/2008/layout/HexagonCluster"/>
    <dgm:cxn modelId="{31C242EB-E89B-4535-B257-4D70E233A997}" type="presOf" srcId="{7C21A7DF-8951-43CF-BCE5-49BE89C745DB}" destId="{B0580298-7968-4548-829F-95250BE267C4}" srcOrd="0" destOrd="0" presId="urn:microsoft.com/office/officeart/2008/layout/HexagonCluster"/>
    <dgm:cxn modelId="{BE9A1239-8A2B-49E5-9025-01CD198108F1}" type="presOf" srcId="{2DF39008-D9CD-4AD3-8375-81951F3B9FCE}" destId="{CABDF11B-677C-4080-81DC-B36DED1AD573}" srcOrd="0" destOrd="0" presId="urn:microsoft.com/office/officeart/2008/layout/HexagonCluster"/>
    <dgm:cxn modelId="{16877707-9A43-4834-BF20-5EC7C153CCD6}" type="presOf" srcId="{D3B144FE-224A-49E4-838E-6FD1F8400CF1}" destId="{B655365F-7574-46E0-B7A0-1318BF7ABEA4}" srcOrd="0" destOrd="0" presId="urn:microsoft.com/office/officeart/2008/layout/HexagonCluster"/>
    <dgm:cxn modelId="{969F3304-B0DF-4E0D-BAAB-9210E2C1845C}" srcId="{D3B144FE-224A-49E4-838E-6FD1F8400CF1}" destId="{EFC78CA1-1BE0-46A3-8305-5EE3D10A0D36}" srcOrd="8" destOrd="0" parTransId="{35AC9A25-B926-4631-A62E-C5EDC984B711}" sibTransId="{49E39DFB-8BA0-4344-B1E8-159DC411E862}"/>
    <dgm:cxn modelId="{32062620-0F2C-49B4-8556-F5A19832A4CA}" srcId="{D3B144FE-224A-49E4-838E-6FD1F8400CF1}" destId="{EA7C3420-9CC7-47A3-8138-872B64CF4789}" srcOrd="1" destOrd="0" parTransId="{E6948272-755D-41B2-9567-DEA34C09192B}" sibTransId="{CCB3CCA5-2B01-481A-82F0-E68945400FD7}"/>
    <dgm:cxn modelId="{6270F05A-D2E7-4739-9191-8E95A1161EA8}" type="presOf" srcId="{B3A85CAA-22C1-4FFF-9BAC-3E90FCF871BC}" destId="{6F4B3360-3F6F-45A4-8C13-723BE0F74D03}" srcOrd="0" destOrd="0" presId="urn:microsoft.com/office/officeart/2008/layout/HexagonCluster"/>
    <dgm:cxn modelId="{8110B3B3-4DD4-4E24-AB02-DBF22F5143CF}" srcId="{D3B144FE-224A-49E4-838E-6FD1F8400CF1}" destId="{9A90350E-8E8F-4B7F-A409-A46E8C883A57}" srcOrd="9" destOrd="0" parTransId="{5C4949FE-8037-4D2A-902F-9DF5F8281875}" sibTransId="{DF026807-4163-4B0A-9DF5-A1F091C0BA72}"/>
    <dgm:cxn modelId="{DE9189CC-30D6-4420-80C3-C79296735D3D}" srcId="{D3B144FE-224A-49E4-838E-6FD1F8400CF1}" destId="{3CD0D2CF-29CF-4BFA-8DD6-5BC04529B4C2}" srcOrd="7" destOrd="0" parTransId="{7ED4ADDA-48D9-4614-9CF1-EED6A5943CE9}" sibTransId="{70088642-C77A-4FD1-9385-9E78A276964B}"/>
    <dgm:cxn modelId="{3D09F4FC-B9FA-4D82-9CEB-E9738571DC8A}" type="presOf" srcId="{E14A9E3B-A787-48DB-A300-C1084D082B4D}" destId="{3C351C82-969F-4133-A7A6-9BC9965083EE}" srcOrd="0" destOrd="0" presId="urn:microsoft.com/office/officeart/2008/layout/HexagonCluster"/>
    <dgm:cxn modelId="{BF6366D7-AC23-471B-A058-8AA16C7975F0}" srcId="{D3B144FE-224A-49E4-838E-6FD1F8400CF1}" destId="{954D15F5-F999-49ED-AC91-141C7BDC4AC8}" srcOrd="5" destOrd="0" parTransId="{B8776E00-0B43-4CBE-8F7B-0BBF86AB4286}" sibTransId="{B3A85CAA-22C1-4FFF-9BAC-3E90FCF871BC}"/>
    <dgm:cxn modelId="{7F8B0958-9A5C-48BA-9E3B-6E47DDB5255E}" type="presOf" srcId="{6A255ACA-BD4E-4829-B5ED-B6B21EA49511}" destId="{62A76787-CA1E-42D7-AE4F-13C1CB46D22F}" srcOrd="0" destOrd="0" presId="urn:microsoft.com/office/officeart/2008/layout/HexagonCluster"/>
    <dgm:cxn modelId="{5E86A0F2-02F7-4F0C-90B0-B1E53EE0C793}" type="presOf" srcId="{EFC78CA1-1BE0-46A3-8305-5EE3D10A0D36}" destId="{A5764C68-DFE5-4AB4-8407-BF3E6B332E5B}" srcOrd="0" destOrd="0" presId="urn:microsoft.com/office/officeart/2008/layout/HexagonCluster"/>
    <dgm:cxn modelId="{2A1D752E-49CE-4057-A136-B93CFDCFBFB5}" type="presOf" srcId="{9A90350E-8E8F-4B7F-A409-A46E8C883A57}" destId="{70322F4D-C2C4-4E55-8874-B27F69B626FA}" srcOrd="0" destOrd="0" presId="urn:microsoft.com/office/officeart/2008/layout/HexagonCluster"/>
    <dgm:cxn modelId="{E54C6D1D-6482-4B71-8630-AB6874DC09CA}" srcId="{D3B144FE-224A-49E4-838E-6FD1F8400CF1}" destId="{E14A9E3B-A787-48DB-A300-C1084D082B4D}" srcOrd="6" destOrd="0" parTransId="{696EF520-1C31-4004-A3CD-9724D883E41B}" sibTransId="{2DF39008-D9CD-4AD3-8375-81951F3B9FCE}"/>
    <dgm:cxn modelId="{1A54F6AD-19DD-4CB9-A2DD-DFC08B123E5A}" type="presOf" srcId="{EA7C3420-9CC7-47A3-8138-872B64CF4789}" destId="{7CA4BDDC-ED16-4F51-9DF0-1360A1854F7B}" srcOrd="0" destOrd="0" presId="urn:microsoft.com/office/officeart/2008/layout/HexagonCluster"/>
    <dgm:cxn modelId="{6EBB35BC-F45B-4D93-AEA1-7647CCDCC306}" type="presOf" srcId="{ACE454CE-BEEA-4AE7-A97A-06943484A075}" destId="{BE20E6FA-DEC9-4B55-AD58-D059CD21B522}" srcOrd="0" destOrd="0" presId="urn:microsoft.com/office/officeart/2008/layout/HexagonCluster"/>
    <dgm:cxn modelId="{0E3C41A5-3A38-436A-A1D9-043A76ACE5E5}" type="presOf" srcId="{DF026807-4163-4B0A-9DF5-A1F091C0BA72}" destId="{B1726629-4A86-4852-B0A5-DF5A15A0B67B}" srcOrd="0" destOrd="0" presId="urn:microsoft.com/office/officeart/2008/layout/HexagonCluster"/>
    <dgm:cxn modelId="{0B087ACA-12C6-403F-A563-7AB38EED12E7}" type="presOf" srcId="{CCB3CCA5-2B01-481A-82F0-E68945400FD7}" destId="{11EB4C09-CA7C-4C69-B4B0-432C10AE4B3E}" srcOrd="0" destOrd="0" presId="urn:microsoft.com/office/officeart/2008/layout/HexagonCluster"/>
    <dgm:cxn modelId="{43677995-DB66-4039-BEEC-188225A0F60A}" type="presOf" srcId="{DEBBDB3B-D347-4FA5-9A64-0B05812D5486}" destId="{FF3625F3-A781-4DB7-9531-06F4E37D56DE}" srcOrd="0" destOrd="0" presId="urn:microsoft.com/office/officeart/2008/layout/HexagonCluster"/>
    <dgm:cxn modelId="{EA5038CE-2AE1-46FF-BE40-266A7386260B}" srcId="{D3B144FE-224A-49E4-838E-6FD1F8400CF1}" destId="{6597DF3C-6AD4-4BB6-BE4E-2C740005256C}" srcOrd="0" destOrd="0" parTransId="{EA4AD850-7816-4067-BA65-173326781FFD}" sibTransId="{DEBBDB3B-D347-4FA5-9A64-0B05812D5486}"/>
    <dgm:cxn modelId="{A0420EFE-401B-4E5D-BEEA-487275A1E2BA}" type="presOf" srcId="{3CD0D2CF-29CF-4BFA-8DD6-5BC04529B4C2}" destId="{D64B820A-50A8-454F-89B5-982A07911C24}" srcOrd="0" destOrd="0" presId="urn:microsoft.com/office/officeart/2008/layout/HexagonCluster"/>
    <dgm:cxn modelId="{655CD9BC-B20D-4AC1-BBC9-871FBEA7D7A6}" srcId="{D3B144FE-224A-49E4-838E-6FD1F8400CF1}" destId="{7A2A0BC2-89F9-48FA-844D-6FC92EC4CF99}" srcOrd="4" destOrd="0" parTransId="{5543951E-CFA8-4408-9C45-EB5707AE2C73}" sibTransId="{C535CB23-93AF-4A53-9C72-76114217D1EC}"/>
    <dgm:cxn modelId="{888447F0-6842-482E-8385-9AD21D1BAB7B}" type="presOf" srcId="{7A2A0BC2-89F9-48FA-844D-6FC92EC4CF99}" destId="{497786E5-FD44-4415-B412-322C37E0E840}" srcOrd="0" destOrd="0" presId="urn:microsoft.com/office/officeart/2008/layout/HexagonCluster"/>
    <dgm:cxn modelId="{E112D271-3E29-41C6-B35C-0169552F59F2}" type="presOf" srcId="{C535CB23-93AF-4A53-9C72-76114217D1EC}" destId="{BB29F638-C6DD-43DB-BE0C-032909F04BA9}" srcOrd="0" destOrd="0" presId="urn:microsoft.com/office/officeart/2008/layout/HexagonCluster"/>
    <dgm:cxn modelId="{1CB3F81A-32A4-4FAC-BA24-27FA95ACD12A}" type="presOf" srcId="{70088642-C77A-4FD1-9385-9E78A276964B}" destId="{51D76411-57C6-49CB-9AB6-94B02FC2709F}" srcOrd="0" destOrd="0" presId="urn:microsoft.com/office/officeart/2008/layout/HexagonCluster"/>
    <dgm:cxn modelId="{BD6DA7EB-A274-4F98-ABB3-E106C0005AE8}" type="presOf" srcId="{49E39DFB-8BA0-4344-B1E8-159DC411E862}" destId="{0549FD6A-95DE-4FF9-9A39-63B89F5477EE}" srcOrd="0" destOrd="0" presId="urn:microsoft.com/office/officeart/2008/layout/HexagonCluster"/>
    <dgm:cxn modelId="{F0D46A61-3370-4057-9A8A-C50A687C5259}" type="presParOf" srcId="{B655365F-7574-46E0-B7A0-1318BF7ABEA4}" destId="{7B16525D-1800-436B-805B-8CEBA4250DC0}" srcOrd="0" destOrd="0" presId="urn:microsoft.com/office/officeart/2008/layout/HexagonCluster"/>
    <dgm:cxn modelId="{B3A26240-AF37-4B9E-857A-44CF27310F05}" type="presParOf" srcId="{7B16525D-1800-436B-805B-8CEBA4250DC0}" destId="{37C7270A-76F6-4284-B903-A0BEA5166F86}" srcOrd="0" destOrd="0" presId="urn:microsoft.com/office/officeart/2008/layout/HexagonCluster"/>
    <dgm:cxn modelId="{6DD0B1B7-7E32-4111-905C-F3621200A359}" type="presParOf" srcId="{B655365F-7574-46E0-B7A0-1318BF7ABEA4}" destId="{28744FDA-E775-4870-8522-DA0C97122D33}" srcOrd="1" destOrd="0" presId="urn:microsoft.com/office/officeart/2008/layout/HexagonCluster"/>
    <dgm:cxn modelId="{DDE6171C-A6B5-40BF-8ABA-470393A7ADC7}" type="presParOf" srcId="{28744FDA-E775-4870-8522-DA0C97122D33}" destId="{A5869652-58DF-4E0A-81E1-F759F66CB458}" srcOrd="0" destOrd="0" presId="urn:microsoft.com/office/officeart/2008/layout/HexagonCluster"/>
    <dgm:cxn modelId="{13897978-E0D7-435A-85D7-2A8691B62EE2}" type="presParOf" srcId="{B655365F-7574-46E0-B7A0-1318BF7ABEA4}" destId="{A35208B3-8678-4A27-AB46-C4AE3FEE3F47}" srcOrd="2" destOrd="0" presId="urn:microsoft.com/office/officeart/2008/layout/HexagonCluster"/>
    <dgm:cxn modelId="{80F72B63-4222-4440-A211-FDA40E4758A0}" type="presParOf" srcId="{A35208B3-8678-4A27-AB46-C4AE3FEE3F47}" destId="{FF3625F3-A781-4DB7-9531-06F4E37D56DE}" srcOrd="0" destOrd="0" presId="urn:microsoft.com/office/officeart/2008/layout/HexagonCluster"/>
    <dgm:cxn modelId="{E8316F1B-AC81-4AF7-BE71-FE1AFE4D60F1}" type="presParOf" srcId="{B655365F-7574-46E0-B7A0-1318BF7ABEA4}" destId="{0E9A7FDC-EB1C-41FA-8D8B-E77E60D9E6DD}" srcOrd="3" destOrd="0" presId="urn:microsoft.com/office/officeart/2008/layout/HexagonCluster"/>
    <dgm:cxn modelId="{A88256A1-5B0D-4CB9-B4F5-177EF62C91D6}" type="presParOf" srcId="{0E9A7FDC-EB1C-41FA-8D8B-E77E60D9E6DD}" destId="{75AFDA8C-5875-4BED-83B2-0982B0655AA1}" srcOrd="0" destOrd="0" presId="urn:microsoft.com/office/officeart/2008/layout/HexagonCluster"/>
    <dgm:cxn modelId="{865B6870-A206-431C-A394-12C7A0AC3F86}" type="presParOf" srcId="{B655365F-7574-46E0-B7A0-1318BF7ABEA4}" destId="{E28035FA-CBB9-4B01-8FD4-4C3B59488663}" srcOrd="4" destOrd="0" presId="urn:microsoft.com/office/officeart/2008/layout/HexagonCluster"/>
    <dgm:cxn modelId="{66824BF1-E034-4467-A48F-75438CF7509A}" type="presParOf" srcId="{E28035FA-CBB9-4B01-8FD4-4C3B59488663}" destId="{7CA4BDDC-ED16-4F51-9DF0-1360A1854F7B}" srcOrd="0" destOrd="0" presId="urn:microsoft.com/office/officeart/2008/layout/HexagonCluster"/>
    <dgm:cxn modelId="{37220605-9BEB-4FF6-84C4-9B66A62E1888}" type="presParOf" srcId="{B655365F-7574-46E0-B7A0-1318BF7ABEA4}" destId="{1085073B-FC8B-4E58-B0A2-4D7E1EA59918}" srcOrd="5" destOrd="0" presId="urn:microsoft.com/office/officeart/2008/layout/HexagonCluster"/>
    <dgm:cxn modelId="{1873CCD8-4086-4CA8-87B6-7BB84C3E54C3}" type="presParOf" srcId="{1085073B-FC8B-4E58-B0A2-4D7E1EA59918}" destId="{1D053BF3-E7FC-4275-86AA-31D9ACB1B6BE}" srcOrd="0" destOrd="0" presId="urn:microsoft.com/office/officeart/2008/layout/HexagonCluster"/>
    <dgm:cxn modelId="{BDB98191-939C-45EC-9FEB-96E7800E84AF}" type="presParOf" srcId="{B655365F-7574-46E0-B7A0-1318BF7ABEA4}" destId="{9E3A5A01-ECF2-4DDA-8B60-5C2C0DC8572C}" srcOrd="6" destOrd="0" presId="urn:microsoft.com/office/officeart/2008/layout/HexagonCluster"/>
    <dgm:cxn modelId="{F2CB32A0-0453-4682-934C-5401E2705D5C}" type="presParOf" srcId="{9E3A5A01-ECF2-4DDA-8B60-5C2C0DC8572C}" destId="{11EB4C09-CA7C-4C69-B4B0-432C10AE4B3E}" srcOrd="0" destOrd="0" presId="urn:microsoft.com/office/officeart/2008/layout/HexagonCluster"/>
    <dgm:cxn modelId="{10ED2A11-5CCF-43C6-B18F-EA529DDB7339}" type="presParOf" srcId="{B655365F-7574-46E0-B7A0-1318BF7ABEA4}" destId="{90C52148-2E4A-4378-8E5E-CE66D5D9894B}" srcOrd="7" destOrd="0" presId="urn:microsoft.com/office/officeart/2008/layout/HexagonCluster"/>
    <dgm:cxn modelId="{52A49B73-ABA0-438B-BAA6-DA0010EEDF6C}" type="presParOf" srcId="{90C52148-2E4A-4378-8E5E-CE66D5D9894B}" destId="{53AEBDDF-3EC3-4B17-B32B-0E4DCD19AADD}" srcOrd="0" destOrd="0" presId="urn:microsoft.com/office/officeart/2008/layout/HexagonCluster"/>
    <dgm:cxn modelId="{1B45A508-5AE1-4AA0-9261-4AA7F10FA286}" type="presParOf" srcId="{B655365F-7574-46E0-B7A0-1318BF7ABEA4}" destId="{A7F5D59D-AFD4-461C-ACC0-7EF38C80ADD2}" srcOrd="8" destOrd="0" presId="urn:microsoft.com/office/officeart/2008/layout/HexagonCluster"/>
    <dgm:cxn modelId="{AE651FB3-917F-4838-AF44-3A37552F2125}" type="presParOf" srcId="{A7F5D59D-AFD4-461C-ACC0-7EF38C80ADD2}" destId="{62A76787-CA1E-42D7-AE4F-13C1CB46D22F}" srcOrd="0" destOrd="0" presId="urn:microsoft.com/office/officeart/2008/layout/HexagonCluster"/>
    <dgm:cxn modelId="{7A70FABB-BDA8-4BBB-8473-2DB5633E166B}" type="presParOf" srcId="{B655365F-7574-46E0-B7A0-1318BF7ABEA4}" destId="{E793275A-C294-43A7-A2D8-B1CD0F8BD7FF}" srcOrd="9" destOrd="0" presId="urn:microsoft.com/office/officeart/2008/layout/HexagonCluster"/>
    <dgm:cxn modelId="{A4A11E85-1948-4AB3-ACFE-513E79BC9ECE}" type="presParOf" srcId="{E793275A-C294-43A7-A2D8-B1CD0F8BD7FF}" destId="{19357FA3-E73C-4ADB-98B9-D4ECDBB03077}" srcOrd="0" destOrd="0" presId="urn:microsoft.com/office/officeart/2008/layout/HexagonCluster"/>
    <dgm:cxn modelId="{2FE47085-BCC6-4B77-8266-D98771BC22F7}" type="presParOf" srcId="{B655365F-7574-46E0-B7A0-1318BF7ABEA4}" destId="{278F2581-2A46-46BB-983B-B01985BF187B}" srcOrd="10" destOrd="0" presId="urn:microsoft.com/office/officeart/2008/layout/HexagonCluster"/>
    <dgm:cxn modelId="{A4127157-4543-451D-8449-EAA1E070DBE0}" type="presParOf" srcId="{278F2581-2A46-46BB-983B-B01985BF187B}" destId="{BE20E6FA-DEC9-4B55-AD58-D059CD21B522}" srcOrd="0" destOrd="0" presId="urn:microsoft.com/office/officeart/2008/layout/HexagonCluster"/>
    <dgm:cxn modelId="{EAF36EE8-5E5C-4A74-88D6-F635A8F248F9}" type="presParOf" srcId="{B655365F-7574-46E0-B7A0-1318BF7ABEA4}" destId="{AE00A7BC-9E96-46FF-9AEB-751860857EEF}" srcOrd="11" destOrd="0" presId="urn:microsoft.com/office/officeart/2008/layout/HexagonCluster"/>
    <dgm:cxn modelId="{B82E786E-1E50-4117-AC4E-65CBC6C6C9C9}" type="presParOf" srcId="{AE00A7BC-9E96-46FF-9AEB-751860857EEF}" destId="{1304CE23-3997-4D6B-9AEB-5972BFAB5F16}" srcOrd="0" destOrd="0" presId="urn:microsoft.com/office/officeart/2008/layout/HexagonCluster"/>
    <dgm:cxn modelId="{78EA5C14-D1EA-469C-A43B-691D0C4822F3}" type="presParOf" srcId="{B655365F-7574-46E0-B7A0-1318BF7ABEA4}" destId="{844B853A-3E1D-4B8B-ACBC-29637BD6050D}" srcOrd="12" destOrd="0" presId="urn:microsoft.com/office/officeart/2008/layout/HexagonCluster"/>
    <dgm:cxn modelId="{41CA1F4B-306B-4FBB-8F27-02C1687A588E}" type="presParOf" srcId="{844B853A-3E1D-4B8B-ACBC-29637BD6050D}" destId="{BD53F2A1-8D7A-4EDA-A0FF-40EE82BABF2E}" srcOrd="0" destOrd="0" presId="urn:microsoft.com/office/officeart/2008/layout/HexagonCluster"/>
    <dgm:cxn modelId="{FDE6080B-1C38-40EA-9E60-E09B0F4236A6}" type="presParOf" srcId="{B655365F-7574-46E0-B7A0-1318BF7ABEA4}" destId="{FADE3475-3FD1-4EFA-B82E-405783D0F1FC}" srcOrd="13" destOrd="0" presId="urn:microsoft.com/office/officeart/2008/layout/HexagonCluster"/>
    <dgm:cxn modelId="{1346DCCD-0FD8-4BD6-B07B-E69E4A226B8E}" type="presParOf" srcId="{FADE3475-3FD1-4EFA-B82E-405783D0F1FC}" destId="{56500793-0A5C-4357-AFDD-9234BC55115C}" srcOrd="0" destOrd="0" presId="urn:microsoft.com/office/officeart/2008/layout/HexagonCluster"/>
    <dgm:cxn modelId="{DFF18C1B-BAB1-487B-8C68-0A095885BF5B}" type="presParOf" srcId="{B655365F-7574-46E0-B7A0-1318BF7ABEA4}" destId="{192F223C-EFAB-41DC-9DF7-14F1E01750B6}" srcOrd="14" destOrd="0" presId="urn:microsoft.com/office/officeart/2008/layout/HexagonCluster"/>
    <dgm:cxn modelId="{64AB49E6-AC8C-4F91-950D-00F80852B66F}" type="presParOf" srcId="{192F223C-EFAB-41DC-9DF7-14F1E01750B6}" destId="{B0580298-7968-4548-829F-95250BE267C4}" srcOrd="0" destOrd="0" presId="urn:microsoft.com/office/officeart/2008/layout/HexagonCluster"/>
    <dgm:cxn modelId="{CD3DB520-EB57-4259-BE1F-A2844EB3B956}" type="presParOf" srcId="{B655365F-7574-46E0-B7A0-1318BF7ABEA4}" destId="{4BCBA443-56DD-40EF-93FB-33519FA60229}" srcOrd="15" destOrd="0" presId="urn:microsoft.com/office/officeart/2008/layout/HexagonCluster"/>
    <dgm:cxn modelId="{22EE89B2-9625-4D33-AEA6-DD788E68710B}" type="presParOf" srcId="{4BCBA443-56DD-40EF-93FB-33519FA60229}" destId="{69205117-379E-40E6-A134-F7308FD7E760}" srcOrd="0" destOrd="0" presId="urn:microsoft.com/office/officeart/2008/layout/HexagonCluster"/>
    <dgm:cxn modelId="{97528103-2D55-4D92-886C-5953DD581D50}" type="presParOf" srcId="{B655365F-7574-46E0-B7A0-1318BF7ABEA4}" destId="{E9C1108E-BB54-45A6-A86C-A14014A38AFC}" srcOrd="16" destOrd="0" presId="urn:microsoft.com/office/officeart/2008/layout/HexagonCluster"/>
    <dgm:cxn modelId="{9C422016-7237-4C6C-912E-C87ADF3F31CE}" type="presParOf" srcId="{E9C1108E-BB54-45A6-A86C-A14014A38AFC}" destId="{497786E5-FD44-4415-B412-322C37E0E840}" srcOrd="0" destOrd="0" presId="urn:microsoft.com/office/officeart/2008/layout/HexagonCluster"/>
    <dgm:cxn modelId="{EEF60399-C5BB-45BF-8DE0-4F96F7DC9F43}" type="presParOf" srcId="{B655365F-7574-46E0-B7A0-1318BF7ABEA4}" destId="{528EECE8-BC56-4543-B8D1-DB8F64172879}" srcOrd="17" destOrd="0" presId="urn:microsoft.com/office/officeart/2008/layout/HexagonCluster"/>
    <dgm:cxn modelId="{9D37369B-9831-49E9-A4CB-8318C816D48C}" type="presParOf" srcId="{528EECE8-BC56-4543-B8D1-DB8F64172879}" destId="{06AD9899-3F99-4B06-B40E-26AC9E0782AC}" srcOrd="0" destOrd="0" presId="urn:microsoft.com/office/officeart/2008/layout/HexagonCluster"/>
    <dgm:cxn modelId="{DB74ACFC-AAAB-49EC-83DE-E0F49A80DC4D}" type="presParOf" srcId="{B655365F-7574-46E0-B7A0-1318BF7ABEA4}" destId="{F2953753-1122-498F-B5D1-145BE32E78C7}" srcOrd="18" destOrd="0" presId="urn:microsoft.com/office/officeart/2008/layout/HexagonCluster"/>
    <dgm:cxn modelId="{59A4659C-BD8C-446F-8C8C-D2C2E67897A8}" type="presParOf" srcId="{F2953753-1122-498F-B5D1-145BE32E78C7}" destId="{BB29F638-C6DD-43DB-BE0C-032909F04BA9}" srcOrd="0" destOrd="0" presId="urn:microsoft.com/office/officeart/2008/layout/HexagonCluster"/>
    <dgm:cxn modelId="{30E1DC9C-C260-4DF2-A20C-1D1CB4535912}" type="presParOf" srcId="{B655365F-7574-46E0-B7A0-1318BF7ABEA4}" destId="{3C04A9D9-666F-446C-8B79-E75F3DB59187}" srcOrd="19" destOrd="0" presId="urn:microsoft.com/office/officeart/2008/layout/HexagonCluster"/>
    <dgm:cxn modelId="{ED2E4383-2C6E-460D-AEB7-22E9C1984009}" type="presParOf" srcId="{3C04A9D9-666F-446C-8B79-E75F3DB59187}" destId="{791B91F3-650E-41EC-8A4B-BF688026B422}" srcOrd="0" destOrd="0" presId="urn:microsoft.com/office/officeart/2008/layout/HexagonCluster"/>
    <dgm:cxn modelId="{593DD0B6-2F6B-45D0-9F27-C556A5580491}" type="presParOf" srcId="{B655365F-7574-46E0-B7A0-1318BF7ABEA4}" destId="{8FCE054F-976D-4577-9848-8D0DA0C2191F}" srcOrd="20" destOrd="0" presId="urn:microsoft.com/office/officeart/2008/layout/HexagonCluster"/>
    <dgm:cxn modelId="{68C39750-6A6C-4403-8DCF-CA165E0B6A37}" type="presParOf" srcId="{8FCE054F-976D-4577-9848-8D0DA0C2191F}" destId="{57422F28-D7AF-4A5F-9061-4F714353F685}" srcOrd="0" destOrd="0" presId="urn:microsoft.com/office/officeart/2008/layout/HexagonCluster"/>
    <dgm:cxn modelId="{B71901DC-192D-4914-AFA3-5CC2675291D8}" type="presParOf" srcId="{B655365F-7574-46E0-B7A0-1318BF7ABEA4}" destId="{6CA8D0DF-6393-48D5-9577-36B5EAA19D7C}" srcOrd="21" destOrd="0" presId="urn:microsoft.com/office/officeart/2008/layout/HexagonCluster"/>
    <dgm:cxn modelId="{04526829-BCF3-405E-983E-3AE1AB02DECB}" type="presParOf" srcId="{6CA8D0DF-6393-48D5-9577-36B5EAA19D7C}" destId="{263193D3-B6BA-48D9-B869-45BFE580A1A8}" srcOrd="0" destOrd="0" presId="urn:microsoft.com/office/officeart/2008/layout/HexagonCluster"/>
    <dgm:cxn modelId="{5088A820-D392-46EA-BE04-CC5BC1FF3C93}" type="presParOf" srcId="{B655365F-7574-46E0-B7A0-1318BF7ABEA4}" destId="{6B2AD81B-8868-4A2A-AC03-1D5FCBC3E943}" srcOrd="22" destOrd="0" presId="urn:microsoft.com/office/officeart/2008/layout/HexagonCluster"/>
    <dgm:cxn modelId="{DB73C7EB-2FE1-4C57-B55E-169641DF068C}" type="presParOf" srcId="{6B2AD81B-8868-4A2A-AC03-1D5FCBC3E943}" destId="{6F4B3360-3F6F-45A4-8C13-723BE0F74D03}" srcOrd="0" destOrd="0" presId="urn:microsoft.com/office/officeart/2008/layout/HexagonCluster"/>
    <dgm:cxn modelId="{555420DB-C1CF-4AC7-9925-A71B3D9CC2F9}" type="presParOf" srcId="{B655365F-7574-46E0-B7A0-1318BF7ABEA4}" destId="{D13FE6EC-17EF-45CF-963C-BCDAFBDA643C}" srcOrd="23" destOrd="0" presId="urn:microsoft.com/office/officeart/2008/layout/HexagonCluster"/>
    <dgm:cxn modelId="{9A20462A-32DA-474F-87BA-836E846A2C2D}" type="presParOf" srcId="{D13FE6EC-17EF-45CF-963C-BCDAFBDA643C}" destId="{5019F69A-F1AC-482D-9688-4F89E7376876}" srcOrd="0" destOrd="0" presId="urn:microsoft.com/office/officeart/2008/layout/HexagonCluster"/>
    <dgm:cxn modelId="{F0E83819-98A4-42DB-9CB7-E9FC2B82C592}" type="presParOf" srcId="{B655365F-7574-46E0-B7A0-1318BF7ABEA4}" destId="{CD6A7A7A-0972-47DC-801A-FB56B8B94842}" srcOrd="24" destOrd="0" presId="urn:microsoft.com/office/officeart/2008/layout/HexagonCluster"/>
    <dgm:cxn modelId="{32BC23C8-074D-4BE2-9FD4-61D8B13BF1C2}" type="presParOf" srcId="{CD6A7A7A-0972-47DC-801A-FB56B8B94842}" destId="{3C351C82-969F-4133-A7A6-9BC9965083EE}" srcOrd="0" destOrd="0" presId="urn:microsoft.com/office/officeart/2008/layout/HexagonCluster"/>
    <dgm:cxn modelId="{7D108235-A004-4228-BF7A-E4587605D71D}" type="presParOf" srcId="{B655365F-7574-46E0-B7A0-1318BF7ABEA4}" destId="{459ADE67-2DD2-4A97-8F27-272E18CCA1B9}" srcOrd="25" destOrd="0" presId="urn:microsoft.com/office/officeart/2008/layout/HexagonCluster"/>
    <dgm:cxn modelId="{269301C2-D207-4B06-8D2E-5F43929124DD}" type="presParOf" srcId="{459ADE67-2DD2-4A97-8F27-272E18CCA1B9}" destId="{4D5D73C0-0E70-425F-99CE-FB37C6E8AC62}" srcOrd="0" destOrd="0" presId="urn:microsoft.com/office/officeart/2008/layout/HexagonCluster"/>
    <dgm:cxn modelId="{D7237AA3-2C8C-4D72-BD52-6B15A0902ADF}" type="presParOf" srcId="{B655365F-7574-46E0-B7A0-1318BF7ABEA4}" destId="{ABF5A921-56F9-439D-936E-AC3C1241004D}" srcOrd="26" destOrd="0" presId="urn:microsoft.com/office/officeart/2008/layout/HexagonCluster"/>
    <dgm:cxn modelId="{857D892B-B4BE-43C4-AB98-3E217397E81B}" type="presParOf" srcId="{ABF5A921-56F9-439D-936E-AC3C1241004D}" destId="{CABDF11B-677C-4080-81DC-B36DED1AD573}" srcOrd="0" destOrd="0" presId="urn:microsoft.com/office/officeart/2008/layout/HexagonCluster"/>
    <dgm:cxn modelId="{0C04E530-0D3D-40C8-A481-F383BA084DDE}" type="presParOf" srcId="{B655365F-7574-46E0-B7A0-1318BF7ABEA4}" destId="{B9016964-E405-4AC4-8938-F04E693E6D24}" srcOrd="27" destOrd="0" presId="urn:microsoft.com/office/officeart/2008/layout/HexagonCluster"/>
    <dgm:cxn modelId="{388EA039-2FD6-4567-9B70-965C9C0BE91D}" type="presParOf" srcId="{B9016964-E405-4AC4-8938-F04E693E6D24}" destId="{465843B9-8C47-4F36-9FB2-3BA3424D35EB}" srcOrd="0" destOrd="0" presId="urn:microsoft.com/office/officeart/2008/layout/HexagonCluster"/>
    <dgm:cxn modelId="{B990C861-A717-4143-8330-9134F023532D}" type="presParOf" srcId="{B655365F-7574-46E0-B7A0-1318BF7ABEA4}" destId="{35935A45-4E1B-433C-A73F-1FD1F3F3E89E}" srcOrd="28" destOrd="0" presId="urn:microsoft.com/office/officeart/2008/layout/HexagonCluster"/>
    <dgm:cxn modelId="{1BDE2C40-6C0D-452E-86B0-D28E9D19C6B5}" type="presParOf" srcId="{35935A45-4E1B-433C-A73F-1FD1F3F3E89E}" destId="{D64B820A-50A8-454F-89B5-982A07911C24}" srcOrd="0" destOrd="0" presId="urn:microsoft.com/office/officeart/2008/layout/HexagonCluster"/>
    <dgm:cxn modelId="{DE3D73FF-DF52-4BFA-8DE6-1F859C14FC92}" type="presParOf" srcId="{B655365F-7574-46E0-B7A0-1318BF7ABEA4}" destId="{A3EB15E3-7FB9-4718-8364-2F4CCE3BA4F3}" srcOrd="29" destOrd="0" presId="urn:microsoft.com/office/officeart/2008/layout/HexagonCluster"/>
    <dgm:cxn modelId="{C497EF20-EBA0-49F5-98C1-9309FF07EAD7}" type="presParOf" srcId="{A3EB15E3-7FB9-4718-8364-2F4CCE3BA4F3}" destId="{946FC7CE-3B7D-4ACF-AC58-A87B2B6977E4}" srcOrd="0" destOrd="0" presId="urn:microsoft.com/office/officeart/2008/layout/HexagonCluster"/>
    <dgm:cxn modelId="{D587B019-3C22-4F66-936D-92252B46338A}" type="presParOf" srcId="{B655365F-7574-46E0-B7A0-1318BF7ABEA4}" destId="{02F9EA61-5183-4CC8-9D5C-913FDA8E2477}" srcOrd="30" destOrd="0" presId="urn:microsoft.com/office/officeart/2008/layout/HexagonCluster"/>
    <dgm:cxn modelId="{180FCB90-2EC1-47A9-91A7-CD08ACC921D7}" type="presParOf" srcId="{02F9EA61-5183-4CC8-9D5C-913FDA8E2477}" destId="{51D76411-57C6-49CB-9AB6-94B02FC2709F}" srcOrd="0" destOrd="0" presId="urn:microsoft.com/office/officeart/2008/layout/HexagonCluster"/>
    <dgm:cxn modelId="{D3CA9CD9-EB03-41EE-9049-3728F7BDFC2F}" type="presParOf" srcId="{B655365F-7574-46E0-B7A0-1318BF7ABEA4}" destId="{4F2051D9-1D5F-4236-9B3D-ED3831DD7CB3}" srcOrd="31" destOrd="0" presId="urn:microsoft.com/office/officeart/2008/layout/HexagonCluster"/>
    <dgm:cxn modelId="{5E0E42C7-B9D7-4467-B29D-504B20588519}" type="presParOf" srcId="{4F2051D9-1D5F-4236-9B3D-ED3831DD7CB3}" destId="{D89A7DF6-2CA8-44A7-A00A-3DED681516C0}" srcOrd="0" destOrd="0" presId="urn:microsoft.com/office/officeart/2008/layout/HexagonCluster"/>
    <dgm:cxn modelId="{8CA7571E-2A89-438C-9565-2D9DF5AADB08}" type="presParOf" srcId="{B655365F-7574-46E0-B7A0-1318BF7ABEA4}" destId="{514F3520-70CF-4728-9552-763D5256EB0B}" srcOrd="32" destOrd="0" presId="urn:microsoft.com/office/officeart/2008/layout/HexagonCluster"/>
    <dgm:cxn modelId="{639ED8BD-10F6-4E44-8FE9-2AA2521E4D48}" type="presParOf" srcId="{514F3520-70CF-4728-9552-763D5256EB0B}" destId="{A5764C68-DFE5-4AB4-8407-BF3E6B332E5B}" srcOrd="0" destOrd="0" presId="urn:microsoft.com/office/officeart/2008/layout/HexagonCluster"/>
    <dgm:cxn modelId="{40D71EC8-583B-4D22-8075-A1B80875B679}" type="presParOf" srcId="{B655365F-7574-46E0-B7A0-1318BF7ABEA4}" destId="{7EC80C59-F041-455B-81EB-B5FAE0A0315F}" srcOrd="33" destOrd="0" presId="urn:microsoft.com/office/officeart/2008/layout/HexagonCluster"/>
    <dgm:cxn modelId="{3E79460E-BD02-4751-9F8F-DC3BF076ACB1}" type="presParOf" srcId="{7EC80C59-F041-455B-81EB-B5FAE0A0315F}" destId="{12131F89-60D8-4B52-8EED-9A44AC60450F}" srcOrd="0" destOrd="0" presId="urn:microsoft.com/office/officeart/2008/layout/HexagonCluster"/>
    <dgm:cxn modelId="{437ED35E-A6D7-494F-A541-31076CB89EA4}" type="presParOf" srcId="{B655365F-7574-46E0-B7A0-1318BF7ABEA4}" destId="{64EB04B5-4C02-4FBF-BF2F-3B4FD8B2F9FD}" srcOrd="34" destOrd="0" presId="urn:microsoft.com/office/officeart/2008/layout/HexagonCluster"/>
    <dgm:cxn modelId="{8BA80F34-98AC-4D2F-9E7F-3E0E2F8B9588}" type="presParOf" srcId="{64EB04B5-4C02-4FBF-BF2F-3B4FD8B2F9FD}" destId="{0549FD6A-95DE-4FF9-9A39-63B89F5477EE}" srcOrd="0" destOrd="0" presId="urn:microsoft.com/office/officeart/2008/layout/HexagonCluster"/>
    <dgm:cxn modelId="{3AE6AFC5-B903-4123-91F5-28404A336750}" type="presParOf" srcId="{B655365F-7574-46E0-B7A0-1318BF7ABEA4}" destId="{2C099AD8-3F4E-4274-A246-374B45D22669}" srcOrd="35" destOrd="0" presId="urn:microsoft.com/office/officeart/2008/layout/HexagonCluster"/>
    <dgm:cxn modelId="{F073DA22-B5C4-45ED-A379-DC5637E36649}" type="presParOf" srcId="{2C099AD8-3F4E-4274-A246-374B45D22669}" destId="{5DF48CB9-BF26-4470-8E30-42B67A095224}" srcOrd="0" destOrd="0" presId="urn:microsoft.com/office/officeart/2008/layout/HexagonCluster"/>
    <dgm:cxn modelId="{1D74B7BA-8780-4E86-B333-08429A69B910}" type="presParOf" srcId="{B655365F-7574-46E0-B7A0-1318BF7ABEA4}" destId="{606F320F-088D-454B-9444-330B78A12F84}" srcOrd="36" destOrd="0" presId="urn:microsoft.com/office/officeart/2008/layout/HexagonCluster"/>
    <dgm:cxn modelId="{CC28125C-F4D9-4058-8E88-A6B8888F2DEF}" type="presParOf" srcId="{606F320F-088D-454B-9444-330B78A12F84}" destId="{70322F4D-C2C4-4E55-8874-B27F69B626FA}" srcOrd="0" destOrd="0" presId="urn:microsoft.com/office/officeart/2008/layout/HexagonCluster"/>
    <dgm:cxn modelId="{17D8E0C4-7A00-4AE3-8D52-6E3E9C8DD16F}" type="presParOf" srcId="{B655365F-7574-46E0-B7A0-1318BF7ABEA4}" destId="{7F870666-2EF7-458D-93FB-C19FD2E7A04C}" srcOrd="37" destOrd="0" presId="urn:microsoft.com/office/officeart/2008/layout/HexagonCluster"/>
    <dgm:cxn modelId="{933674E3-603E-4800-9BCC-BB092603E027}" type="presParOf" srcId="{7F870666-2EF7-458D-93FB-C19FD2E7A04C}" destId="{B417221A-1750-4474-874F-9FE0FBE6991F}" srcOrd="0" destOrd="0" presId="urn:microsoft.com/office/officeart/2008/layout/HexagonCluster"/>
    <dgm:cxn modelId="{4B14D89A-9770-4825-A24C-6C8701AC5D82}" type="presParOf" srcId="{B655365F-7574-46E0-B7A0-1318BF7ABEA4}" destId="{6359A265-10AB-4BDE-940A-A947BB4923F9}" srcOrd="38" destOrd="0" presId="urn:microsoft.com/office/officeart/2008/layout/HexagonCluster"/>
    <dgm:cxn modelId="{75B0127D-B8BE-4FD4-98FD-E0B21E35129D}" type="presParOf" srcId="{6359A265-10AB-4BDE-940A-A947BB4923F9}" destId="{B1726629-4A86-4852-B0A5-DF5A15A0B67B}" srcOrd="0" destOrd="0" presId="urn:microsoft.com/office/officeart/2008/layout/HexagonCluster"/>
    <dgm:cxn modelId="{05F29B82-D5E2-45FF-8A2C-D8DB7B406AE5}" type="presParOf" srcId="{B655365F-7574-46E0-B7A0-1318BF7ABEA4}" destId="{4784252B-E521-448B-A253-8FB4C9E9999B}" srcOrd="39" destOrd="0" presId="urn:microsoft.com/office/officeart/2008/layout/HexagonCluster"/>
    <dgm:cxn modelId="{54FB0C8D-F9FC-496C-BC38-43CE9753BF0E}" type="presParOf" srcId="{4784252B-E521-448B-A253-8FB4C9E9999B}" destId="{A7198EAB-9318-4401-8FA7-254C550EFB21}"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270A-76F6-4284-B903-A0BEA5166F86}">
      <dsp:nvSpPr>
        <dsp:cNvPr id="0" name=""/>
        <dsp:cNvSpPr/>
      </dsp:nvSpPr>
      <dsp:spPr>
        <a:xfrm>
          <a:off x="852645" y="1636870"/>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smtClean="0"/>
            <a:t>Server Web * 3</a:t>
          </a:r>
          <a:endParaRPr lang="fr-FR" sz="1000" kern="1200" dirty="0"/>
        </a:p>
      </dsp:txBody>
      <dsp:txXfrm>
        <a:off x="1006169" y="1768667"/>
        <a:ext cx="684244" cy="587405"/>
      </dsp:txXfrm>
    </dsp:sp>
    <dsp:sp modelId="{A5869652-58DF-4E0A-81E1-F759F66CB458}">
      <dsp:nvSpPr>
        <dsp:cNvPr id="0" name=""/>
        <dsp:cNvSpPr/>
      </dsp:nvSpPr>
      <dsp:spPr>
        <a:xfrm>
          <a:off x="876466" y="2017503"/>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3625F3-A781-4DB7-9531-06F4E37D56DE}">
      <dsp:nvSpPr>
        <dsp:cNvPr id="0" name=""/>
        <dsp:cNvSpPr/>
      </dsp:nvSpPr>
      <dsp:spPr>
        <a:xfrm>
          <a:off x="0" y="1166503"/>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AFDA8C-5875-4BED-83B2-0982B0655AA1}">
      <dsp:nvSpPr>
        <dsp:cNvPr id="0" name=""/>
        <dsp:cNvSpPr/>
      </dsp:nvSpPr>
      <dsp:spPr>
        <a:xfrm>
          <a:off x="678574" y="1904232"/>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A4BDDC-ED16-4F51-9DF0-1360A1854F7B}">
      <dsp:nvSpPr>
        <dsp:cNvPr id="0" name=""/>
        <dsp:cNvSpPr/>
      </dsp:nvSpPr>
      <dsp:spPr>
        <a:xfrm>
          <a:off x="1705902" y="1163561"/>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smtClean="0"/>
            <a:t>Base de données * 2</a:t>
          </a:r>
          <a:endParaRPr lang="fr-FR" sz="1000" kern="1200" dirty="0"/>
        </a:p>
      </dsp:txBody>
      <dsp:txXfrm>
        <a:off x="1859426" y="1295358"/>
        <a:ext cx="684244" cy="587405"/>
      </dsp:txXfrm>
    </dsp:sp>
    <dsp:sp modelId="{1D053BF3-E7FC-4275-86AA-31D9ACB1B6BE}">
      <dsp:nvSpPr>
        <dsp:cNvPr id="0" name=""/>
        <dsp:cNvSpPr/>
      </dsp:nvSpPr>
      <dsp:spPr>
        <a:xfrm>
          <a:off x="2388141" y="1899819"/>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EB4C09-CA7C-4C69-B4B0-432C10AE4B3E}">
      <dsp:nvSpPr>
        <dsp:cNvPr id="0" name=""/>
        <dsp:cNvSpPr/>
      </dsp:nvSpPr>
      <dsp:spPr>
        <a:xfrm>
          <a:off x="2558548" y="1635031"/>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AEBDDF-3EC3-4B17-B32B-0E4DCD19AADD}">
      <dsp:nvSpPr>
        <dsp:cNvPr id="0" name=""/>
        <dsp:cNvSpPr/>
      </dsp:nvSpPr>
      <dsp:spPr>
        <a:xfrm>
          <a:off x="2582368" y="2013825"/>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A76787-CA1E-42D7-AE4F-13C1CB46D22F}">
      <dsp:nvSpPr>
        <dsp:cNvPr id="0" name=""/>
        <dsp:cNvSpPr/>
      </dsp:nvSpPr>
      <dsp:spPr>
        <a:xfrm>
          <a:off x="852645" y="695769"/>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smtClean="0"/>
            <a:t>Stockage</a:t>
          </a:r>
          <a:endParaRPr lang="fr-FR" sz="1000" kern="1200" dirty="0"/>
        </a:p>
      </dsp:txBody>
      <dsp:txXfrm>
        <a:off x="1006169" y="827566"/>
        <a:ext cx="684244" cy="587405"/>
      </dsp:txXfrm>
    </dsp:sp>
    <dsp:sp modelId="{19357FA3-E73C-4ADB-98B9-D4ECDBB03077}">
      <dsp:nvSpPr>
        <dsp:cNvPr id="0" name=""/>
        <dsp:cNvSpPr/>
      </dsp:nvSpPr>
      <dsp:spPr>
        <a:xfrm>
          <a:off x="1527555" y="707537"/>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20E6FA-DEC9-4B55-AD58-D059CD21B522}">
      <dsp:nvSpPr>
        <dsp:cNvPr id="0" name=""/>
        <dsp:cNvSpPr/>
      </dsp:nvSpPr>
      <dsp:spPr>
        <a:xfrm>
          <a:off x="1705902" y="222828"/>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04CE23-3997-4D6B-9AEB-5972BFAB5F16}">
      <dsp:nvSpPr>
        <dsp:cNvPr id="0" name=""/>
        <dsp:cNvSpPr/>
      </dsp:nvSpPr>
      <dsp:spPr>
        <a:xfrm>
          <a:off x="1733998" y="599783"/>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53F2A1-8D7A-4EDA-A0FF-40EE82BABF2E}">
      <dsp:nvSpPr>
        <dsp:cNvPr id="0" name=""/>
        <dsp:cNvSpPr/>
      </dsp:nvSpPr>
      <dsp:spPr>
        <a:xfrm>
          <a:off x="2558548" y="694298"/>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smtClean="0"/>
            <a:t>Identité</a:t>
          </a:r>
          <a:endParaRPr lang="fr-FR" sz="1000" kern="1200" dirty="0"/>
        </a:p>
      </dsp:txBody>
      <dsp:txXfrm>
        <a:off x="2712072" y="826095"/>
        <a:ext cx="684244" cy="587405"/>
      </dsp:txXfrm>
    </dsp:sp>
    <dsp:sp modelId="{56500793-0A5C-4357-AFDD-9234BC55115C}">
      <dsp:nvSpPr>
        <dsp:cNvPr id="0" name=""/>
        <dsp:cNvSpPr/>
      </dsp:nvSpPr>
      <dsp:spPr>
        <a:xfrm>
          <a:off x="3416080" y="1071253"/>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580298-7968-4548-829F-95250BE267C4}">
      <dsp:nvSpPr>
        <dsp:cNvPr id="0" name=""/>
        <dsp:cNvSpPr/>
      </dsp:nvSpPr>
      <dsp:spPr>
        <a:xfrm>
          <a:off x="3411194" y="1172755"/>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205117-379E-40E6-A134-F7308FD7E760}">
      <dsp:nvSpPr>
        <dsp:cNvPr id="0" name=""/>
        <dsp:cNvSpPr/>
      </dsp:nvSpPr>
      <dsp:spPr>
        <a:xfrm>
          <a:off x="3604199" y="1187833"/>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7786E5-FD44-4415-B412-322C37E0E840}">
      <dsp:nvSpPr>
        <dsp:cNvPr id="0" name=""/>
        <dsp:cNvSpPr/>
      </dsp:nvSpPr>
      <dsp:spPr>
        <a:xfrm>
          <a:off x="3411194" y="231654"/>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smtClean="0"/>
            <a:t>Session</a:t>
          </a:r>
          <a:endParaRPr lang="fr-FR" sz="1000" kern="1200" dirty="0"/>
        </a:p>
      </dsp:txBody>
      <dsp:txXfrm>
        <a:off x="3564718" y="363451"/>
        <a:ext cx="684244" cy="587405"/>
      </dsp:txXfrm>
    </dsp:sp>
    <dsp:sp modelId="{06AD9899-3F99-4B06-B40E-26AC9E0782AC}">
      <dsp:nvSpPr>
        <dsp:cNvPr id="0" name=""/>
        <dsp:cNvSpPr/>
      </dsp:nvSpPr>
      <dsp:spPr>
        <a:xfrm>
          <a:off x="4268726" y="613390"/>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29F638-C6DD-43DB-BE0C-032909F04BA9}">
      <dsp:nvSpPr>
        <dsp:cNvPr id="0" name=""/>
        <dsp:cNvSpPr/>
      </dsp:nvSpPr>
      <dsp:spPr>
        <a:xfrm>
          <a:off x="4264450" y="706802"/>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1B91F3-650E-41EC-8A4B-BF688026B422}">
      <dsp:nvSpPr>
        <dsp:cNvPr id="0" name=""/>
        <dsp:cNvSpPr/>
      </dsp:nvSpPr>
      <dsp:spPr>
        <a:xfrm>
          <a:off x="4461731" y="725558"/>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22F28-D7AF-4A5F-9061-4F714353F685}">
      <dsp:nvSpPr>
        <dsp:cNvPr id="0" name=""/>
        <dsp:cNvSpPr/>
      </dsp:nvSpPr>
      <dsp:spPr>
        <a:xfrm>
          <a:off x="4264450" y="1646064"/>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smtClean="0"/>
            <a:t>DNS</a:t>
          </a:r>
          <a:endParaRPr lang="fr-FR" sz="1000" kern="1200" dirty="0"/>
        </a:p>
      </dsp:txBody>
      <dsp:txXfrm>
        <a:off x="4417974" y="1777861"/>
        <a:ext cx="684244" cy="587405"/>
      </dsp:txXfrm>
    </dsp:sp>
    <dsp:sp modelId="{263193D3-B6BA-48D9-B869-45BFE580A1A8}">
      <dsp:nvSpPr>
        <dsp:cNvPr id="0" name=""/>
        <dsp:cNvSpPr/>
      </dsp:nvSpPr>
      <dsp:spPr>
        <a:xfrm>
          <a:off x="4460510" y="2391516"/>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4B3360-3F6F-45A4-8C13-723BE0F74D03}">
      <dsp:nvSpPr>
        <dsp:cNvPr id="0" name=""/>
        <dsp:cNvSpPr/>
      </dsp:nvSpPr>
      <dsp:spPr>
        <a:xfrm>
          <a:off x="3411194" y="2112017"/>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19F69A-F1AC-482D-9688-4F89E7376876}">
      <dsp:nvSpPr>
        <dsp:cNvPr id="0" name=""/>
        <dsp:cNvSpPr/>
      </dsp:nvSpPr>
      <dsp:spPr>
        <a:xfrm>
          <a:off x="4276666" y="2485295"/>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51C82-969F-4133-A7A6-9BC9965083EE}">
      <dsp:nvSpPr>
        <dsp:cNvPr id="0" name=""/>
        <dsp:cNvSpPr/>
      </dsp:nvSpPr>
      <dsp:spPr>
        <a:xfrm>
          <a:off x="1705291" y="2106501"/>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err="1" smtClean="0"/>
            <a:t>Licensing</a:t>
          </a:r>
          <a:endParaRPr lang="fr-FR" sz="1000" kern="1200" dirty="0"/>
        </a:p>
      </dsp:txBody>
      <dsp:txXfrm>
        <a:off x="1858815" y="2238298"/>
        <a:ext cx="684244" cy="587405"/>
      </dsp:txXfrm>
    </dsp:sp>
    <dsp:sp modelId="{4D5D73C0-0E70-425F-99CE-FB37C6E8AC62}">
      <dsp:nvSpPr>
        <dsp:cNvPr id="0" name=""/>
        <dsp:cNvSpPr/>
      </dsp:nvSpPr>
      <dsp:spPr>
        <a:xfrm>
          <a:off x="1733387" y="2483824"/>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BDF11B-677C-4080-81DC-B36DED1AD573}">
      <dsp:nvSpPr>
        <dsp:cNvPr id="0" name=""/>
        <dsp:cNvSpPr/>
      </dsp:nvSpPr>
      <dsp:spPr>
        <a:xfrm>
          <a:off x="852035" y="2579810"/>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5843B9-8C47-4F36-9FB2-3BA3424D35EB}">
      <dsp:nvSpPr>
        <dsp:cNvPr id="0" name=""/>
        <dsp:cNvSpPr/>
      </dsp:nvSpPr>
      <dsp:spPr>
        <a:xfrm>
          <a:off x="1526944" y="2591578"/>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4B820A-50A8-454F-89B5-982A07911C24}">
      <dsp:nvSpPr>
        <dsp:cNvPr id="0" name=""/>
        <dsp:cNvSpPr/>
      </dsp:nvSpPr>
      <dsp:spPr>
        <a:xfrm>
          <a:off x="5112820" y="2123050"/>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err="1" smtClean="0"/>
            <a:t>Load</a:t>
          </a:r>
          <a:r>
            <a:rPr lang="fr-FR" sz="1000" kern="1200" dirty="0" smtClean="0"/>
            <a:t> Balancer</a:t>
          </a:r>
          <a:endParaRPr lang="fr-FR" sz="1000" kern="1200" dirty="0"/>
        </a:p>
      </dsp:txBody>
      <dsp:txXfrm>
        <a:off x="5266344" y="2254847"/>
        <a:ext cx="684244" cy="587405"/>
      </dsp:txXfrm>
    </dsp:sp>
    <dsp:sp modelId="{946FC7CE-3B7D-4ACF-AC58-A87B2B6977E4}">
      <dsp:nvSpPr>
        <dsp:cNvPr id="0" name=""/>
        <dsp:cNvSpPr/>
      </dsp:nvSpPr>
      <dsp:spPr>
        <a:xfrm>
          <a:off x="5309491" y="2868502"/>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D76411-57C6-49CB-9AB6-94B02FC2709F}">
      <dsp:nvSpPr>
        <dsp:cNvPr id="0" name=""/>
        <dsp:cNvSpPr/>
      </dsp:nvSpPr>
      <dsp:spPr>
        <a:xfrm>
          <a:off x="4260175" y="2588636"/>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A7DF6-2CA8-44A7-A00A-3DED681516C0}">
      <dsp:nvSpPr>
        <dsp:cNvPr id="0" name=""/>
        <dsp:cNvSpPr/>
      </dsp:nvSpPr>
      <dsp:spPr>
        <a:xfrm>
          <a:off x="5125647" y="2962281"/>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764C68-DFE5-4AB4-8407-BF3E6B332E5B}">
      <dsp:nvSpPr>
        <dsp:cNvPr id="0" name=""/>
        <dsp:cNvSpPr/>
      </dsp:nvSpPr>
      <dsp:spPr>
        <a:xfrm>
          <a:off x="5116485" y="241216"/>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smtClean="0"/>
            <a:t>Monitoring</a:t>
          </a:r>
          <a:endParaRPr lang="fr-FR" sz="1000" kern="1200" dirty="0"/>
        </a:p>
      </dsp:txBody>
      <dsp:txXfrm>
        <a:off x="5270009" y="373013"/>
        <a:ext cx="684244" cy="587405"/>
      </dsp:txXfrm>
    </dsp:sp>
    <dsp:sp modelId="{12131F89-60D8-4B52-8EED-9A44AC60450F}">
      <dsp:nvSpPr>
        <dsp:cNvPr id="0" name=""/>
        <dsp:cNvSpPr/>
      </dsp:nvSpPr>
      <dsp:spPr>
        <a:xfrm>
          <a:off x="5802389" y="989242"/>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9FD6A-95DE-4FF9-9A39-63B89F5477EE}">
      <dsp:nvSpPr>
        <dsp:cNvPr id="0" name=""/>
        <dsp:cNvSpPr/>
      </dsp:nvSpPr>
      <dsp:spPr>
        <a:xfrm>
          <a:off x="5116485" y="1180478"/>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F48CB9-BF26-4470-8E30-42B67A095224}">
      <dsp:nvSpPr>
        <dsp:cNvPr id="0" name=""/>
        <dsp:cNvSpPr/>
      </dsp:nvSpPr>
      <dsp:spPr>
        <a:xfrm>
          <a:off x="5802389" y="1185627"/>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322F4D-C2C4-4E55-8874-B27F69B626FA}">
      <dsp:nvSpPr>
        <dsp:cNvPr id="0" name=""/>
        <dsp:cNvSpPr/>
      </dsp:nvSpPr>
      <dsp:spPr>
        <a:xfrm>
          <a:off x="2554883" y="2583487"/>
          <a:ext cx="991292" cy="850999"/>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2708407" y="2715284"/>
        <a:ext cx="684244" cy="587405"/>
      </dsp:txXfrm>
    </dsp:sp>
    <dsp:sp modelId="{B417221A-1750-4474-874F-9FE0FBE6991F}">
      <dsp:nvSpPr>
        <dsp:cNvPr id="0" name=""/>
        <dsp:cNvSpPr/>
      </dsp:nvSpPr>
      <dsp:spPr>
        <a:xfrm>
          <a:off x="2750943" y="3328939"/>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726629-4A86-4852-B0A5-DF5A15A0B67B}">
      <dsp:nvSpPr>
        <dsp:cNvPr id="0" name=""/>
        <dsp:cNvSpPr/>
      </dsp:nvSpPr>
      <dsp:spPr>
        <a:xfrm>
          <a:off x="1701626" y="3049441"/>
          <a:ext cx="991292" cy="850999"/>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198EAB-9318-4401-8FA7-254C550EFB21}">
      <dsp:nvSpPr>
        <dsp:cNvPr id="0" name=""/>
        <dsp:cNvSpPr/>
      </dsp:nvSpPr>
      <dsp:spPr>
        <a:xfrm>
          <a:off x="2567099" y="3422718"/>
          <a:ext cx="115437" cy="99663"/>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25E062-3844-8D4D-90F5-0AB22D787686}" type="datetimeFigureOut">
              <a:rPr lang="en-US" smtClean="0"/>
              <a:pPr/>
              <a:t>5/29/2015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216E68-2EED-AC4F-AF3A-2887500560D2}" type="slidenum">
              <a:rPr lang="en-US" smtClean="0"/>
              <a:pPr/>
              <a:t>‹#›</a:t>
            </a:fld>
            <a:endParaRPr lang="en-US" dirty="0"/>
          </a:p>
        </p:txBody>
      </p:sp>
    </p:spTree>
    <p:extLst>
      <p:ext uri="{BB962C8B-B14F-4D97-AF65-F5344CB8AC3E}">
        <p14:creationId xmlns:p14="http://schemas.microsoft.com/office/powerpoint/2010/main" val="251155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806A8-3FBB-4D56-952D-259975E76F94}" type="datetimeFigureOut">
              <a:rPr lang="en-US" smtClean="0"/>
              <a:pPr/>
              <a:t>5/29/2015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DB930-BE8F-4086-877D-A7B85115D0F6}" type="slidenum">
              <a:rPr lang="en-US" smtClean="0"/>
              <a:pPr/>
              <a:t>‹#›</a:t>
            </a:fld>
            <a:endParaRPr lang="en-US" dirty="0"/>
          </a:p>
        </p:txBody>
      </p:sp>
    </p:spTree>
    <p:extLst>
      <p:ext uri="{BB962C8B-B14F-4D97-AF65-F5344CB8AC3E}">
        <p14:creationId xmlns:p14="http://schemas.microsoft.com/office/powerpoint/2010/main" val="2925503931"/>
      </p:ext>
    </p:extLst>
  </p:cSld>
  <p:clrMap bg1="lt1" tx1="dk1" bg2="lt2" tx2="dk2" accent1="accent1" accent2="accent2" accent3="accent3" accent4="accent4" accent5="accent5" accent6="accent6" hlink="hlink" folHlink="folHlink"/>
  <p:notesStyle>
    <a:lvl1pPr marL="0" algn="l" defTabSz="1243584" rtl="0" eaLnBrk="1" latinLnBrk="0" hangingPunct="1">
      <a:defRPr sz="1632" kern="1200">
        <a:solidFill>
          <a:schemeClr val="tx1"/>
        </a:solidFill>
        <a:latin typeface="+mn-lt"/>
        <a:ea typeface="+mn-ea"/>
        <a:cs typeface="+mn-cs"/>
      </a:defRPr>
    </a:lvl1pPr>
    <a:lvl2pPr marL="621792" algn="l" defTabSz="1243584" rtl="0" eaLnBrk="1" latinLnBrk="0" hangingPunct="1">
      <a:defRPr sz="1632" kern="1200">
        <a:solidFill>
          <a:schemeClr val="tx1"/>
        </a:solidFill>
        <a:latin typeface="+mn-lt"/>
        <a:ea typeface="+mn-ea"/>
        <a:cs typeface="+mn-cs"/>
      </a:defRPr>
    </a:lvl2pPr>
    <a:lvl3pPr marL="1243584" algn="l" defTabSz="1243584" rtl="0" eaLnBrk="1" latinLnBrk="0" hangingPunct="1">
      <a:defRPr sz="1632" kern="1200">
        <a:solidFill>
          <a:schemeClr val="tx1"/>
        </a:solidFill>
        <a:latin typeface="+mn-lt"/>
        <a:ea typeface="+mn-ea"/>
        <a:cs typeface="+mn-cs"/>
      </a:defRPr>
    </a:lvl3pPr>
    <a:lvl4pPr marL="1865376" algn="l" defTabSz="1243584" rtl="0" eaLnBrk="1" latinLnBrk="0" hangingPunct="1">
      <a:defRPr sz="1632" kern="1200">
        <a:solidFill>
          <a:schemeClr val="tx1"/>
        </a:solidFill>
        <a:latin typeface="+mn-lt"/>
        <a:ea typeface="+mn-ea"/>
        <a:cs typeface="+mn-cs"/>
      </a:defRPr>
    </a:lvl4pPr>
    <a:lvl5pPr marL="2487168" algn="l" defTabSz="1243584" rtl="0" eaLnBrk="1" latinLnBrk="0" hangingPunct="1">
      <a:defRPr sz="1632" kern="1200">
        <a:solidFill>
          <a:schemeClr val="tx1"/>
        </a:solidFill>
        <a:latin typeface="+mn-lt"/>
        <a:ea typeface="+mn-ea"/>
        <a:cs typeface="+mn-cs"/>
      </a:defRPr>
    </a:lvl5pPr>
    <a:lvl6pPr marL="3108960" algn="l" defTabSz="1243584" rtl="0" eaLnBrk="1" latinLnBrk="0" hangingPunct="1">
      <a:defRPr sz="1632" kern="1200">
        <a:solidFill>
          <a:schemeClr val="tx1"/>
        </a:solidFill>
        <a:latin typeface="+mn-lt"/>
        <a:ea typeface="+mn-ea"/>
        <a:cs typeface="+mn-cs"/>
      </a:defRPr>
    </a:lvl6pPr>
    <a:lvl7pPr marL="3730752" algn="l" defTabSz="1243584" rtl="0" eaLnBrk="1" latinLnBrk="0" hangingPunct="1">
      <a:defRPr sz="1632" kern="1200">
        <a:solidFill>
          <a:schemeClr val="tx1"/>
        </a:solidFill>
        <a:latin typeface="+mn-lt"/>
        <a:ea typeface="+mn-ea"/>
        <a:cs typeface="+mn-cs"/>
      </a:defRPr>
    </a:lvl7pPr>
    <a:lvl8pPr marL="4352544" algn="l" defTabSz="1243584" rtl="0" eaLnBrk="1" latinLnBrk="0" hangingPunct="1">
      <a:defRPr sz="1632" kern="1200">
        <a:solidFill>
          <a:schemeClr val="tx1"/>
        </a:solidFill>
        <a:latin typeface="+mn-lt"/>
        <a:ea typeface="+mn-ea"/>
        <a:cs typeface="+mn-cs"/>
      </a:defRPr>
    </a:lvl8pPr>
    <a:lvl9pPr marL="4974336" algn="l" defTabSz="1243584" rtl="0" eaLnBrk="1" latinLnBrk="0" hangingPunct="1">
      <a:defRPr sz="16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1</a:t>
            </a:fld>
            <a:endParaRPr lang="en-US" dirty="0"/>
          </a:p>
        </p:txBody>
      </p:sp>
    </p:spTree>
    <p:extLst>
      <p:ext uri="{BB962C8B-B14F-4D97-AF65-F5344CB8AC3E}">
        <p14:creationId xmlns:p14="http://schemas.microsoft.com/office/powerpoint/2010/main" val="245671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10</a:t>
            </a:fld>
            <a:endParaRPr lang="en-US" dirty="0"/>
          </a:p>
        </p:txBody>
      </p:sp>
    </p:spTree>
    <p:extLst>
      <p:ext uri="{BB962C8B-B14F-4D97-AF65-F5344CB8AC3E}">
        <p14:creationId xmlns:p14="http://schemas.microsoft.com/office/powerpoint/2010/main" val="4233184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11</a:t>
            </a:fld>
            <a:endParaRPr lang="en-US" dirty="0"/>
          </a:p>
        </p:txBody>
      </p:sp>
    </p:spTree>
    <p:extLst>
      <p:ext uri="{BB962C8B-B14F-4D97-AF65-F5344CB8AC3E}">
        <p14:creationId xmlns:p14="http://schemas.microsoft.com/office/powerpoint/2010/main" val="395283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12</a:t>
            </a:fld>
            <a:endParaRPr lang="en-US" dirty="0"/>
          </a:p>
        </p:txBody>
      </p:sp>
    </p:spTree>
    <p:extLst>
      <p:ext uri="{BB962C8B-B14F-4D97-AF65-F5344CB8AC3E}">
        <p14:creationId xmlns:p14="http://schemas.microsoft.com/office/powerpoint/2010/main" val="801433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43584"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13</a:t>
            </a:fld>
            <a:endParaRPr lang="en-US" dirty="0"/>
          </a:p>
        </p:txBody>
      </p:sp>
    </p:spTree>
    <p:extLst>
      <p:ext uri="{BB962C8B-B14F-4D97-AF65-F5344CB8AC3E}">
        <p14:creationId xmlns:p14="http://schemas.microsoft.com/office/powerpoint/2010/main" val="2925817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43584"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14</a:t>
            </a:fld>
            <a:endParaRPr lang="en-US" dirty="0"/>
          </a:p>
        </p:txBody>
      </p:sp>
    </p:spTree>
    <p:extLst>
      <p:ext uri="{BB962C8B-B14F-4D97-AF65-F5344CB8AC3E}">
        <p14:creationId xmlns:p14="http://schemas.microsoft.com/office/powerpoint/2010/main" val="2771377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43584"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15</a:t>
            </a:fld>
            <a:endParaRPr lang="en-US" dirty="0"/>
          </a:p>
        </p:txBody>
      </p:sp>
    </p:spTree>
    <p:extLst>
      <p:ext uri="{BB962C8B-B14F-4D97-AF65-F5344CB8AC3E}">
        <p14:creationId xmlns:p14="http://schemas.microsoft.com/office/powerpoint/2010/main" val="393071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76273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CC877B-CCEE-4257-A3E9-3418B32ED0DF}" type="slidenum">
              <a:rPr lang="en-US" smtClean="0"/>
              <a:t>17</a:t>
            </a:fld>
            <a:endParaRPr lang="en-US"/>
          </a:p>
        </p:txBody>
      </p:sp>
    </p:spTree>
    <p:extLst>
      <p:ext uri="{BB962C8B-B14F-4D97-AF65-F5344CB8AC3E}">
        <p14:creationId xmlns:p14="http://schemas.microsoft.com/office/powerpoint/2010/main" val="3208527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737346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44364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2</a:t>
            </a:fld>
            <a:endParaRPr lang="en-US" dirty="0"/>
          </a:p>
        </p:txBody>
      </p:sp>
    </p:spTree>
    <p:extLst>
      <p:ext uri="{BB962C8B-B14F-4D97-AF65-F5344CB8AC3E}">
        <p14:creationId xmlns:p14="http://schemas.microsoft.com/office/powerpoint/2010/main" val="3729519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a:endParaRPr lang="en-US" dirty="0"/>
          </a:p>
        </p:txBody>
      </p:sp>
    </p:spTree>
    <p:extLst>
      <p:ext uri="{BB962C8B-B14F-4D97-AF65-F5344CB8AC3E}">
        <p14:creationId xmlns:p14="http://schemas.microsoft.com/office/powerpoint/2010/main" val="1233383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CC877B-CCEE-4257-A3E9-3418B32ED0DF}" type="slidenum">
              <a:rPr lang="en-US" smtClean="0"/>
              <a:t>22</a:t>
            </a:fld>
            <a:endParaRPr lang="en-US"/>
          </a:p>
        </p:txBody>
      </p:sp>
    </p:spTree>
    <p:extLst>
      <p:ext uri="{BB962C8B-B14F-4D97-AF65-F5344CB8AC3E}">
        <p14:creationId xmlns:p14="http://schemas.microsoft.com/office/powerpoint/2010/main" val="1718160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DF5DEFB4-ECF3-4AE1-82DB-187355F77D16}" type="slidenum">
              <a:rPr lang="fr-FR" smtClean="0"/>
              <a:t>23</a:t>
            </a:fld>
            <a:endParaRPr lang="fr-FR"/>
          </a:p>
        </p:txBody>
      </p:sp>
    </p:spTree>
    <p:extLst>
      <p:ext uri="{BB962C8B-B14F-4D97-AF65-F5344CB8AC3E}">
        <p14:creationId xmlns:p14="http://schemas.microsoft.com/office/powerpoint/2010/main" val="753250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24</a:t>
            </a:fld>
            <a:endParaRPr lang="en-US" dirty="0"/>
          </a:p>
        </p:txBody>
      </p:sp>
    </p:spTree>
    <p:extLst>
      <p:ext uri="{BB962C8B-B14F-4D97-AF65-F5344CB8AC3E}">
        <p14:creationId xmlns:p14="http://schemas.microsoft.com/office/powerpoint/2010/main" val="1394434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0532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5/29/2015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35004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CC877B-CCEE-4257-A3E9-3418B32ED0DF}" type="slidenum">
              <a:rPr lang="en-US" smtClean="0"/>
              <a:t>26</a:t>
            </a:fld>
            <a:endParaRPr lang="en-US"/>
          </a:p>
        </p:txBody>
      </p:sp>
    </p:spTree>
    <p:extLst>
      <p:ext uri="{BB962C8B-B14F-4D97-AF65-F5344CB8AC3E}">
        <p14:creationId xmlns:p14="http://schemas.microsoft.com/office/powerpoint/2010/main" val="2626957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27</a:t>
            </a:fld>
            <a:endParaRPr lang="en-US" dirty="0"/>
          </a:p>
        </p:txBody>
      </p:sp>
    </p:spTree>
    <p:extLst>
      <p:ext uri="{BB962C8B-B14F-4D97-AF65-F5344CB8AC3E}">
        <p14:creationId xmlns:p14="http://schemas.microsoft.com/office/powerpoint/2010/main" val="405769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5/29/2015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8739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5/29/2015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4107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Slide Number Placeholder 3"/>
          <p:cNvSpPr>
            <a:spLocks noGrp="1"/>
          </p:cNvSpPr>
          <p:nvPr>
            <p:ph type="sldNum" sz="quarter" idx="10"/>
          </p:nvPr>
        </p:nvSpPr>
        <p:spPr/>
        <p:txBody>
          <a:bodyPr/>
          <a:lstStyle/>
          <a:p>
            <a:fld id="{DF5DEFB4-ECF3-4AE1-82DB-187355F77D16}" type="slidenum">
              <a:rPr lang="fr-FR" smtClean="0"/>
              <a:t>31</a:t>
            </a:fld>
            <a:endParaRPr lang="fr-FR"/>
          </a:p>
        </p:txBody>
      </p:sp>
    </p:spTree>
    <p:extLst>
      <p:ext uri="{BB962C8B-B14F-4D97-AF65-F5344CB8AC3E}">
        <p14:creationId xmlns:p14="http://schemas.microsoft.com/office/powerpoint/2010/main" val="347413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3</a:t>
            </a:fld>
            <a:endParaRPr lang="en-US" dirty="0"/>
          </a:p>
        </p:txBody>
      </p:sp>
    </p:spTree>
    <p:extLst>
      <p:ext uri="{BB962C8B-B14F-4D97-AF65-F5344CB8AC3E}">
        <p14:creationId xmlns:p14="http://schemas.microsoft.com/office/powerpoint/2010/main" val="1336540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F5DEFB4-ECF3-4AE1-82DB-187355F77D16}" type="slidenum">
              <a:rPr lang="fr-FR" smtClean="0"/>
              <a:t>32</a:t>
            </a:fld>
            <a:endParaRPr lang="fr-FR"/>
          </a:p>
        </p:txBody>
      </p:sp>
    </p:spTree>
    <p:extLst>
      <p:ext uri="{BB962C8B-B14F-4D97-AF65-F5344CB8AC3E}">
        <p14:creationId xmlns:p14="http://schemas.microsoft.com/office/powerpoint/2010/main" val="1186276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CC877B-CCEE-4257-A3E9-3418B32ED0DF}" type="slidenum">
              <a:rPr lang="en-US" smtClean="0"/>
              <a:t>34</a:t>
            </a:fld>
            <a:endParaRPr lang="en-US"/>
          </a:p>
        </p:txBody>
      </p:sp>
    </p:spTree>
    <p:extLst>
      <p:ext uri="{BB962C8B-B14F-4D97-AF65-F5344CB8AC3E}">
        <p14:creationId xmlns:p14="http://schemas.microsoft.com/office/powerpoint/2010/main" val="3434148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F5DEFB4-ECF3-4AE1-82DB-187355F77D16}" type="slidenum">
              <a:rPr lang="fr-FR" smtClean="0"/>
              <a:t>35</a:t>
            </a:fld>
            <a:endParaRPr lang="fr-FR"/>
          </a:p>
        </p:txBody>
      </p:sp>
    </p:spTree>
    <p:extLst>
      <p:ext uri="{BB962C8B-B14F-4D97-AF65-F5344CB8AC3E}">
        <p14:creationId xmlns:p14="http://schemas.microsoft.com/office/powerpoint/2010/main" val="1021464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F5DEFB4-ECF3-4AE1-82DB-187355F77D16}" type="slidenum">
              <a:rPr lang="fr-FR" smtClean="0"/>
              <a:t>37</a:t>
            </a:fld>
            <a:endParaRPr lang="fr-FR"/>
          </a:p>
        </p:txBody>
      </p:sp>
    </p:spTree>
    <p:extLst>
      <p:ext uri="{BB962C8B-B14F-4D97-AF65-F5344CB8AC3E}">
        <p14:creationId xmlns:p14="http://schemas.microsoft.com/office/powerpoint/2010/main" val="3892897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FB4F4CF-907C-42C9-B33E-B65C69C68286}" type="slidenum">
              <a:rPr lang="fr-FR" smtClean="0"/>
              <a:t>38</a:t>
            </a:fld>
            <a:endParaRPr lang="fr-FR"/>
          </a:p>
        </p:txBody>
      </p:sp>
    </p:spTree>
    <p:extLst>
      <p:ext uri="{BB962C8B-B14F-4D97-AF65-F5344CB8AC3E}">
        <p14:creationId xmlns:p14="http://schemas.microsoft.com/office/powerpoint/2010/main" val="3615438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39</a:t>
            </a:fld>
            <a:endParaRPr lang="en-US" dirty="0"/>
          </a:p>
        </p:txBody>
      </p:sp>
    </p:spTree>
    <p:extLst>
      <p:ext uri="{BB962C8B-B14F-4D97-AF65-F5344CB8AC3E}">
        <p14:creationId xmlns:p14="http://schemas.microsoft.com/office/powerpoint/2010/main" val="1583178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DF5DEFB4-ECF3-4AE1-82DB-187355F77D16}" type="slidenum">
              <a:rPr lang="fr-FR" smtClean="0"/>
              <a:t>40</a:t>
            </a:fld>
            <a:endParaRPr lang="fr-FR"/>
          </a:p>
        </p:txBody>
      </p:sp>
    </p:spTree>
    <p:extLst>
      <p:ext uri="{BB962C8B-B14F-4D97-AF65-F5344CB8AC3E}">
        <p14:creationId xmlns:p14="http://schemas.microsoft.com/office/powerpoint/2010/main" val="193740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31723">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1416"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1723">
              <a:defRPr/>
            </a:pPr>
            <a:fld id="{38EEC551-8CDA-4EB6-89BB-2A86C9F091C8}" type="datetime8">
              <a:rPr lang="en-US" smtClean="0">
                <a:solidFill>
                  <a:prstClr val="black"/>
                </a:solidFill>
              </a:rPr>
              <a:pPr defTabSz="931723">
                <a:defRPr/>
              </a:pPr>
              <a:t>5/29/2015 1:23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31723">
              <a:defRPr/>
            </a:pPr>
            <a:fld id="{B4008EB6-D09E-4580-8CD6-DDB14511944F}" type="slidenum">
              <a:rPr lang="en-US" smtClean="0">
                <a:solidFill>
                  <a:prstClr val="black"/>
                </a:solidFill>
              </a:rPr>
              <a:pPr defTabSz="931723">
                <a:defRPr/>
              </a:pPr>
              <a:t>43</a:t>
            </a:fld>
            <a:endParaRPr lang="en-US" dirty="0">
              <a:solidFill>
                <a:prstClr val="black"/>
              </a:solidFill>
            </a:endParaRPr>
          </a:p>
        </p:txBody>
      </p:sp>
    </p:spTree>
    <p:extLst>
      <p:ext uri="{BB962C8B-B14F-4D97-AF65-F5344CB8AC3E}">
        <p14:creationId xmlns:p14="http://schemas.microsoft.com/office/powerpoint/2010/main" val="3946687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892175"/>
            <a:ext cx="7924800" cy="44577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59436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pPr algn="r" defTabSz="914400">
              <a:buNone/>
            </a:pPr>
            <a:fld id="{81331B57-0BE5-4F82-AA58-76F53EFF3ADA}" type="datetime8">
              <a:rPr lang="en-US" sz="900" b="0" i="0">
                <a:latin typeface="Segoe UI"/>
                <a:cs typeface="Segoe UI"/>
              </a:rPr>
              <a:pPr algn="r" defTabSz="914400">
                <a:buNone/>
              </a:pPr>
              <a:t>5/29/2015 1:23 PM</a:t>
            </a:fld>
            <a:endParaRPr lang="en-US" sz="900" b="0" i="0">
              <a:latin typeface="Segoe UI"/>
              <a:cs typeface="Segoe UI"/>
            </a:endParaRPr>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900" b="0" i="0">
                <a:latin typeface="Segoe UI"/>
                <a:cs typeface="Segoe UI"/>
              </a:rPr>
              <a:pPr algn="r" defTabSz="914400">
                <a:buNone/>
              </a:pPr>
              <a:t>44</a:t>
            </a:fld>
            <a:endParaRPr lang="en-US" sz="900" b="0" i="0">
              <a:latin typeface="Segoe UI"/>
              <a:cs typeface="Segoe UI"/>
            </a:endParaRPr>
          </a:p>
        </p:txBody>
      </p:sp>
      <p:sp>
        <p:nvSpPr>
          <p:cNvPr id="8" name="Footer Placeholder 3"/>
          <p:cNvSpPr>
            <a:spLocks noGrp="1"/>
          </p:cNvSpPr>
          <p:nvPr>
            <p:ph type="ftr" sz="quarter" idx="4"/>
          </p:nvPr>
        </p:nvSpPr>
        <p:spPr>
          <a:xfrm>
            <a:off x="0" y="11290777"/>
            <a:ext cx="6248400" cy="594360"/>
          </a:xfrm>
          <a:prstGeom prst="rect">
            <a:avLst/>
          </a:prstGeom>
        </p:spPr>
        <p:txBody>
          <a:bodyPr vert="horz" lIns="91440" tIns="45720" rIns="91440" bIns="45720" rtlCol="0" anchor="b"/>
          <a:lstStyle>
            <a:lvl1pPr algn="l">
              <a:defRPr sz="1200"/>
            </a:lvl1pPr>
          </a:lstStyle>
          <a:p>
            <a:pPr algn="l" defTabSz="914400">
              <a:buNone/>
            </a:pPr>
            <a:r>
              <a:rPr lang="en-US" sz="500" b="0" i="0">
                <a:solidFill>
                  <a:srgbClr val="000000"/>
                </a:solidFill>
                <a:latin typeface="Segoe UI"/>
                <a:cs typeface="Segoe UI"/>
              </a:rPr>
              <a:t>© 2010 Microsoft Corporation. Tous droits réservés. Microsoft, Windows et les autres noms de produits sont des marques déposées ou des marques commerciales de Microsoft aux États-Unis  et/ou dans d'autres pays.</a:t>
            </a:r>
          </a:p>
          <a:p>
            <a:pPr algn="l" defTabSz="914400">
              <a:buNone/>
            </a:pPr>
            <a:r>
              <a:rPr lang="en-US" sz="500" b="0" i="0">
                <a:solidFill>
                  <a:srgbClr val="000000"/>
                </a:solidFill>
                <a:latin typeface="Segoe UI"/>
                <a:cs typeface="Segoe UI"/>
              </a:rPr>
              <a:t>Les informations contenues dans ce document sont fournies uniquement à titre indicatif. Elles représentent l'opinion actuelle de Microsoft Corporation sur les points cités à la date de cette présentation.  Microsoft s'adapte aux conditions fluctuantes du marché et ce document ne doit pas être interprété comme un engagement de la part de Microsoft ; de plus, Microsoft ne peut pas garantir la véracité de toute information présentée après la date de la présentation.   </a:t>
            </a:r>
            <a:br>
              <a:rPr lang="en-US" sz="500" b="0" i="0">
                <a:solidFill>
                  <a:srgbClr val="000000"/>
                </a:solidFill>
                <a:latin typeface="Segoe UI"/>
                <a:cs typeface="Segoe UI"/>
              </a:rPr>
            </a:br>
            <a:r>
              <a:rPr lang="en-US" sz="500" b="0" i="0">
                <a:solidFill>
                  <a:srgbClr val="000000"/>
                </a:solidFill>
                <a:latin typeface="Segoe UI"/>
                <a:cs typeface="Segoe UI"/>
              </a:rPr>
              <a:t>MICROSOFT EXCLUT TOUTE GARANTIE, EXPRESSE, IMPLICITE OU STATUTAIRE, EN CE QUI CONCERNE CETTE PRÉSENTATION.</a:t>
            </a:r>
          </a:p>
        </p:txBody>
      </p:sp>
    </p:spTree>
    <p:extLst>
      <p:ext uri="{BB962C8B-B14F-4D97-AF65-F5344CB8AC3E}">
        <p14:creationId xmlns:p14="http://schemas.microsoft.com/office/powerpoint/2010/main" val="217475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4</a:t>
            </a:fld>
            <a:endParaRPr lang="en-US" dirty="0"/>
          </a:p>
        </p:txBody>
      </p:sp>
    </p:spTree>
    <p:extLst>
      <p:ext uri="{BB962C8B-B14F-4D97-AF65-F5344CB8AC3E}">
        <p14:creationId xmlns:p14="http://schemas.microsoft.com/office/powerpoint/2010/main" val="364133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5</a:t>
            </a:fld>
            <a:endParaRPr lang="en-US" dirty="0"/>
          </a:p>
        </p:txBody>
      </p:sp>
    </p:spTree>
    <p:extLst>
      <p:ext uri="{BB962C8B-B14F-4D97-AF65-F5344CB8AC3E}">
        <p14:creationId xmlns:p14="http://schemas.microsoft.com/office/powerpoint/2010/main" val="300462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43584"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6</a:t>
            </a:fld>
            <a:endParaRPr lang="en-US" dirty="0"/>
          </a:p>
        </p:txBody>
      </p:sp>
    </p:spTree>
    <p:extLst>
      <p:ext uri="{BB962C8B-B14F-4D97-AF65-F5344CB8AC3E}">
        <p14:creationId xmlns:p14="http://schemas.microsoft.com/office/powerpoint/2010/main" val="380889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7</a:t>
            </a:fld>
            <a:endParaRPr lang="en-US" dirty="0"/>
          </a:p>
        </p:txBody>
      </p:sp>
    </p:spTree>
    <p:extLst>
      <p:ext uri="{BB962C8B-B14F-4D97-AF65-F5344CB8AC3E}">
        <p14:creationId xmlns:p14="http://schemas.microsoft.com/office/powerpoint/2010/main" val="358759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43584"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8</a:t>
            </a:fld>
            <a:endParaRPr lang="en-US" dirty="0"/>
          </a:p>
        </p:txBody>
      </p:sp>
    </p:spTree>
    <p:extLst>
      <p:ext uri="{BB962C8B-B14F-4D97-AF65-F5344CB8AC3E}">
        <p14:creationId xmlns:p14="http://schemas.microsoft.com/office/powerpoint/2010/main" val="3533993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90000"/>
              </a:lnSpc>
              <a:spcAft>
                <a:spcPts val="562"/>
              </a:spcAft>
            </a:pPr>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9</a:t>
            </a:fld>
            <a:endParaRPr lang="en-US" dirty="0"/>
          </a:p>
        </p:txBody>
      </p:sp>
    </p:spTree>
    <p:extLst>
      <p:ext uri="{BB962C8B-B14F-4D97-AF65-F5344CB8AC3E}">
        <p14:creationId xmlns:p14="http://schemas.microsoft.com/office/powerpoint/2010/main" val="13637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bg>
      <p:bgRef idx="1001">
        <a:schemeClr val="bg1"/>
      </p:bgRef>
    </p:bg>
    <p:spTree>
      <p:nvGrpSpPr>
        <p:cNvPr id="1" name=""/>
        <p:cNvGrpSpPr/>
        <p:nvPr/>
      </p:nvGrpSpPr>
      <p:grpSpPr>
        <a:xfrm>
          <a:off x="0" y="0"/>
          <a:ext cx="0" cy="0"/>
          <a:chOff x="0" y="0"/>
          <a:chExt cx="0" cy="0"/>
        </a:xfrm>
      </p:grpSpPr>
      <p:sp>
        <p:nvSpPr>
          <p:cNvPr id="7" name="Text Placeholder 4"/>
          <p:cNvSpPr>
            <a:spLocks noGrp="1"/>
          </p:cNvSpPr>
          <p:nvPr>
            <p:ph type="body" sz="quarter" idx="13"/>
          </p:nvPr>
        </p:nvSpPr>
        <p:spPr>
          <a:xfrm>
            <a:off x="420624" y="369116"/>
            <a:ext cx="10972800" cy="1024685"/>
          </a:xfrm>
          <a:prstGeom prst="rect">
            <a:avLst/>
          </a:prstGeom>
        </p:spPr>
        <p:txBody>
          <a:bodyPr lIns="0" tIns="91440" rIns="146304" bIns="91440">
            <a:noAutofit/>
          </a:bodyPr>
          <a:lstStyle>
            <a:lvl1pPr marL="0" indent="0">
              <a:lnSpc>
                <a:spcPct val="100000"/>
              </a:lnSpc>
              <a:spcBef>
                <a:spcPts val="0"/>
              </a:spcBef>
              <a:spcAft>
                <a:spcPts val="0"/>
              </a:spcAft>
              <a:buFontTx/>
              <a:buNone/>
              <a:defRPr lang="en-US" sz="4800" b="0" i="0" kern="1200" spc="0" baseline="0" dirty="0" smtClean="0">
                <a:solidFill>
                  <a:schemeClr val="tx2"/>
                </a:solidFill>
                <a:latin typeface="+mj-lt"/>
                <a:ea typeface="+mn-ea"/>
                <a:cs typeface="+mn-cs"/>
              </a:defRPr>
            </a:lvl1pPr>
          </a:lstStyle>
          <a:p>
            <a:pPr marL="0" marR="0" lvl="0" indent="0" algn="l" defTabSz="932681" rtl="0" eaLnBrk="1" fontAlgn="auto" latinLnBrk="0" hangingPunct="1">
              <a:lnSpc>
                <a:spcPct val="90000"/>
              </a:lnSpc>
              <a:spcBef>
                <a:spcPts val="1199"/>
              </a:spcBef>
              <a:spcAft>
                <a:spcPts val="2400"/>
              </a:spcAft>
              <a:buClrTx/>
              <a:buSzPct val="90000"/>
              <a:buFontTx/>
              <a:buNone/>
              <a:tabLst/>
            </a:pPr>
            <a:r>
              <a:rPr lang="en-US" dirty="0" smtClean="0"/>
              <a:t>Click to edit Master text</a:t>
            </a:r>
          </a:p>
        </p:txBody>
      </p:sp>
    </p:spTree>
    <p:extLst>
      <p:ext uri="{BB962C8B-B14F-4D97-AF65-F5344CB8AC3E}">
        <p14:creationId xmlns:p14="http://schemas.microsoft.com/office/powerpoint/2010/main" val="1331555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Accent Color 1">
    <p:bg>
      <p:bgPr>
        <a:solidFill>
          <a:srgbClr val="0070C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3053" y="5917672"/>
            <a:ext cx="10974388" cy="688917"/>
          </a:xfrm>
          <a:prstGeom prst="rect">
            <a:avLst/>
          </a:prstGeom>
          <a:noFill/>
          <a:ln w="12700">
            <a:noFill/>
            <a:miter lim="800000"/>
            <a:headEnd type="none" w="sm" len="sm"/>
            <a:tailEnd type="none" w="sm" len="sm"/>
          </a:ln>
          <a:effectLst/>
        </p:spPr>
        <p:txBody>
          <a:bodyPr vert="horz" wrap="square" lIns="171401" tIns="137120" rIns="171401" bIns="137120" numCol="1" anchor="t" anchorCtr="0" compatLnSpc="1">
            <a:prstTxWarp prst="textNoShape">
              <a:avLst/>
            </a:prstTxWarp>
            <a:spAutoFit/>
          </a:bodyPr>
          <a:lstStyle/>
          <a:p>
            <a:pPr defTabSz="874349"/>
            <a:r>
              <a:rPr lang="en-US" sz="669">
                <a:solidFill>
                  <a:srgbClr val="FFFFFF"/>
                </a:solidFill>
                <a:latin typeface="Segoe UI"/>
                <a:cs typeface="Segoe UI"/>
              </a:rPr>
              <a:t>© 2012 Microsoft Corporation. Tous droits réservés. Microsoft, Windows et les autres noms de produits sont des marques déposées ou des marques commerciales de Microsoft aux États-Unis  et/ou dans d'autres pays.</a:t>
            </a:r>
          </a:p>
          <a:p>
            <a:pPr defTabSz="874349"/>
            <a:r>
              <a:rPr lang="en-US" sz="669">
                <a:solidFill>
                  <a:srgbClr val="FFFFFF"/>
                </a:solidFill>
                <a:latin typeface="Segoe UI"/>
                <a:cs typeface="Segoe UI"/>
              </a:rPr>
              <a:t>Les informations contenues dans ce document sont fournies uniquement à titre indicatif. Elles représentent l'opinion actuelle de Microsoft Corporation sur les points cités à la date de cette présentation.  Microsoft s'adapte aux conditions fluctuantes du marché et ce document ne doit pas être interprété comme un engagement de la part de Microsoft ; de plus, Microsoft ne peut pas garantir la véracité de toute information présentée après la date de la présentation.   MICROSOFT EXCLUT TOUTE GARANTIE, EXPRESSE, IMPLICITE OU STATUTAIRE, EN CE QUI CONCERNE CETTE PRÉSENTATION.</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9231" y="3167056"/>
            <a:ext cx="3288506" cy="660417"/>
          </a:xfrm>
          <a:prstGeom prst="rect">
            <a:avLst/>
          </a:prstGeom>
          <a:noFill/>
        </p:spPr>
      </p:pic>
    </p:spTree>
    <p:extLst>
      <p:ext uri="{BB962C8B-B14F-4D97-AF65-F5344CB8AC3E}">
        <p14:creationId xmlns:p14="http://schemas.microsoft.com/office/powerpoint/2010/main" val="25922230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73071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36939" y="2840307"/>
            <a:ext cx="11162600" cy="1136211"/>
          </a:xfrm>
        </p:spPr>
        <p:txBody>
          <a:bodyPr/>
          <a:lstStyle>
            <a:lvl1pPr marL="0" indent="0">
              <a:buNone/>
              <a:defRPr lang="en-US" sz="8975" i="0" kern="1200" spc="-102" baseline="0" dirty="0" smtClean="0">
                <a:solidFill>
                  <a:schemeClr val="bg1"/>
                </a:solidFill>
                <a:latin typeface="Segoe UI Light" pitchFamily="34" charset="0"/>
                <a:ea typeface="+mn-ea"/>
                <a:cs typeface="+mn-cs"/>
              </a:defRPr>
            </a:lvl1pPr>
          </a:lstStyle>
          <a:p>
            <a:pPr marL="0" lvl="0" indent="0" algn="l" defTabSz="932706" rtl="0" eaLnBrk="1" latinLnBrk="0" hangingPunct="1">
              <a:lnSpc>
                <a:spcPct val="90000"/>
              </a:lnSpc>
              <a:spcBef>
                <a:spcPct val="20000"/>
              </a:spcBef>
              <a:buSzPct val="90000"/>
              <a:buFont typeface="Arial" pitchFamily="34" charset="0"/>
              <a:buNone/>
            </a:pPr>
            <a:r>
              <a:rPr lang="en-US" dirty="0" err="1" smtClean="0"/>
              <a:t>Titre</a:t>
            </a:r>
            <a:r>
              <a:rPr lang="en-US" dirty="0" smtClean="0"/>
              <a:t> </a:t>
            </a:r>
            <a:r>
              <a:rPr lang="en-US" dirty="0" err="1" smtClean="0"/>
              <a:t>démo</a:t>
            </a:r>
            <a:endParaRPr lang="en-US" dirty="0" smtClean="0"/>
          </a:p>
        </p:txBody>
      </p:sp>
      <p:sp>
        <p:nvSpPr>
          <p:cNvPr id="7" name="Text Placeholder 8"/>
          <p:cNvSpPr>
            <a:spLocks noGrp="1"/>
          </p:cNvSpPr>
          <p:nvPr>
            <p:ph type="body" sz="quarter" idx="11" hasCustomPrompt="1"/>
          </p:nvPr>
        </p:nvSpPr>
        <p:spPr>
          <a:xfrm>
            <a:off x="636939" y="1808538"/>
            <a:ext cx="11162600" cy="452022"/>
          </a:xfrm>
        </p:spPr>
        <p:txBody>
          <a:bodyPr/>
          <a:lstStyle>
            <a:lvl1pPr marL="0" indent="0">
              <a:buNone/>
              <a:defRPr lang="en-US" sz="3264" kern="1200" spc="-102" baseline="0" dirty="0">
                <a:solidFill>
                  <a:schemeClr val="bg1"/>
                </a:solidFill>
                <a:latin typeface="Segoe UI Light" pitchFamily="34" charset="0"/>
                <a:ea typeface="+mn-ea"/>
                <a:cs typeface="+mn-cs"/>
              </a:defRPr>
            </a:lvl1pPr>
          </a:lstStyle>
          <a:p>
            <a:pPr marL="0" lvl="0" indent="0" algn="l" defTabSz="932706" rtl="0" eaLnBrk="1" latinLnBrk="0" hangingPunct="1">
              <a:lnSpc>
                <a:spcPct val="90000"/>
              </a:lnSpc>
              <a:spcBef>
                <a:spcPct val="20000"/>
              </a:spcBef>
              <a:buSzPct val="90000"/>
              <a:buFont typeface="Arial" pitchFamily="34" charset="0"/>
              <a:buNone/>
            </a:pPr>
            <a:r>
              <a:rPr lang="en-US" dirty="0" err="1" smtClean="0"/>
              <a:t>Démonstration</a:t>
            </a:r>
            <a:endParaRPr lang="en-US" dirty="0"/>
          </a:p>
        </p:txBody>
      </p:sp>
    </p:spTree>
    <p:extLst>
      <p:ext uri="{BB962C8B-B14F-4D97-AF65-F5344CB8AC3E}">
        <p14:creationId xmlns:p14="http://schemas.microsoft.com/office/powerpoint/2010/main" val="1547184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33151"/>
            <a:ext cx="11375537" cy="772203"/>
          </a:xfrm>
        </p:spPr>
        <p:txBody>
          <a:body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529661" y="1476623"/>
            <a:ext cx="11375537" cy="4971069"/>
          </a:xfrm>
          <a:prstGeom prst="rect">
            <a:avLst/>
          </a:prstGeom>
        </p:spPr>
        <p:txBody>
          <a:bodyPr/>
          <a:lstStyle>
            <a:lvl1pPr marL="289864" indent="-289864">
              <a:buFont typeface="Wingdings" pitchFamily="2" charset="2"/>
              <a:buChar char=""/>
              <a:defRPr sz="4080"/>
            </a:lvl1pPr>
            <a:lvl2pPr marL="527908" indent="-238045">
              <a:buFont typeface="Wingdings" pitchFamily="2" charset="2"/>
              <a:buChar char=""/>
              <a:defRPr spc="-52" baseline="0">
                <a:latin typeface="+mn-lt"/>
              </a:defRPr>
            </a:lvl2pPr>
            <a:lvl3pPr marL="756235" indent="-228329">
              <a:buFont typeface="Wingdings" pitchFamily="2" charset="2"/>
              <a:buChar char=""/>
              <a:tabLst/>
              <a:defRPr spc="-52" baseline="0">
                <a:latin typeface="+mn-lt"/>
              </a:defRPr>
            </a:lvl3pPr>
            <a:lvl4pPr marL="932743" indent="-176510">
              <a:buFont typeface="Wingdings" pitchFamily="2" charset="2"/>
              <a:buChar char=""/>
              <a:defRPr spc="-52" baseline="0">
                <a:latin typeface="+mn-lt"/>
              </a:defRPr>
            </a:lvl4pPr>
            <a:lvl5pPr marL="1109253" indent="-176510">
              <a:buFont typeface="Wingdings" pitchFamily="2" charset="2"/>
              <a:buChar char=""/>
              <a:tabLst/>
              <a:defRPr spc="-52"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64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33151"/>
            <a:ext cx="11375537" cy="77220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4436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33151"/>
            <a:ext cx="11375537" cy="772203"/>
          </a:xfrm>
        </p:spPr>
        <p:txBody>
          <a:body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529661" y="1476623"/>
            <a:ext cx="5355323" cy="4971069"/>
          </a:xfrm>
          <a:prstGeom prst="rect">
            <a:avLst/>
          </a:prstGeom>
        </p:spPr>
        <p:txBody>
          <a:bodyPr/>
          <a:lstStyle>
            <a:lvl1pPr marL="289864" indent="-289864">
              <a:buFont typeface="Wingdings" pitchFamily="2" charset="2"/>
              <a:buChar char=""/>
              <a:defRPr sz="4080"/>
            </a:lvl1pPr>
            <a:lvl2pPr marL="527908" indent="-238045">
              <a:buFont typeface="Wingdings" pitchFamily="2" charset="2"/>
              <a:buChar char=""/>
              <a:defRPr spc="-52" baseline="0">
                <a:latin typeface="+mn-lt"/>
              </a:defRPr>
            </a:lvl2pPr>
            <a:lvl3pPr marL="756235" indent="-228329">
              <a:buFont typeface="Wingdings" pitchFamily="2" charset="2"/>
              <a:buChar char=""/>
              <a:tabLst/>
              <a:defRPr spc="-52" baseline="0">
                <a:latin typeface="+mn-lt"/>
              </a:defRPr>
            </a:lvl3pPr>
            <a:lvl4pPr marL="932743" indent="-176510">
              <a:buFont typeface="Wingdings" pitchFamily="2" charset="2"/>
              <a:buChar char=""/>
              <a:defRPr spc="-52" baseline="0">
                <a:latin typeface="+mn-lt"/>
              </a:defRPr>
            </a:lvl4pPr>
            <a:lvl5pPr marL="1109253" indent="-176510">
              <a:buFont typeface="Wingdings" pitchFamily="2" charset="2"/>
              <a:buChar char=""/>
              <a:tabLst/>
              <a:defRPr spc="-52"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4"/>
          <p:cNvSpPr>
            <a:spLocks noGrp="1"/>
          </p:cNvSpPr>
          <p:nvPr>
            <p:ph type="body" sz="quarter" idx="11" hasCustomPrompt="1"/>
          </p:nvPr>
        </p:nvSpPr>
        <p:spPr>
          <a:xfrm>
            <a:off x="6330462" y="1476623"/>
            <a:ext cx="5574736" cy="4971069"/>
          </a:xfrm>
          <a:prstGeom prst="rect">
            <a:avLst/>
          </a:prstGeom>
        </p:spPr>
        <p:txBody>
          <a:bodyPr/>
          <a:lstStyle>
            <a:lvl1pPr marL="289864" indent="-289864">
              <a:buFont typeface="Wingdings" pitchFamily="2" charset="2"/>
              <a:buChar char=""/>
              <a:defRPr sz="4080"/>
            </a:lvl1pPr>
            <a:lvl2pPr marL="527908" indent="-238045">
              <a:buFont typeface="Wingdings" pitchFamily="2" charset="2"/>
              <a:buChar char=""/>
              <a:defRPr spc="-52" baseline="0">
                <a:latin typeface="+mn-lt"/>
              </a:defRPr>
            </a:lvl2pPr>
            <a:lvl3pPr marL="756235" indent="-228329">
              <a:buFont typeface="Wingdings" pitchFamily="2" charset="2"/>
              <a:buChar char=""/>
              <a:tabLst/>
              <a:defRPr spc="-52" baseline="0">
                <a:latin typeface="+mn-lt"/>
              </a:defRPr>
            </a:lvl3pPr>
            <a:lvl4pPr marL="932743" indent="-176510">
              <a:buFont typeface="Wingdings" pitchFamily="2" charset="2"/>
              <a:buChar char=""/>
              <a:defRPr spc="-52" baseline="0">
                <a:latin typeface="+mn-lt"/>
              </a:defRPr>
            </a:lvl4pPr>
            <a:lvl5pPr marL="1109253" indent="-176510">
              <a:buFont typeface="Wingdings" pitchFamily="2" charset="2"/>
              <a:buChar char=""/>
              <a:tabLst/>
              <a:defRPr spc="-52"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5863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lank">
    <p:bg bwMode="lt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877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mpty Blu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2412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3706" tIns="43706" rIns="43706" bIns="43706" numCol="1" spcCol="0" rtlCol="0" fromWordArt="0" anchor="ctr" anchorCtr="0" forceAA="0" compatLnSpc="1">
            <a:prstTxWarp prst="textNoShape">
              <a:avLst/>
            </a:prstTxWarp>
            <a:noAutofit/>
          </a:bodyPr>
          <a:lstStyle/>
          <a:p>
            <a:pPr algn="ctr" defTabSz="873886" fontAlgn="base">
              <a:spcBef>
                <a:spcPct val="0"/>
              </a:spcBef>
              <a:spcAft>
                <a:spcPct val="0"/>
              </a:spcAft>
            </a:pPr>
            <a:endParaRPr lang="en-US" sz="234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16153"/>
            <a:ext cx="11887199" cy="2000890"/>
          </a:xfrm>
        </p:spPr>
        <p:txBody>
          <a:bodyPr/>
          <a:lstStyle>
            <a:lvl1pPr marL="0" indent="0">
              <a:buNone/>
              <a:defRPr sz="3092">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247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4787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6338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8496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794538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lack Layout - Title and Content">
    <p:bg bwMode="black">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811563"/>
      </p:ext>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2"/>
            <a:ext cx="11887197" cy="2092881"/>
          </a:xfrm>
          <a:prstGeom prst="rect">
            <a:avLst/>
          </a:prstGeom>
        </p:spPr>
        <p:txBody>
          <a:bodyPr vert="horz" wrap="square"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38389547"/>
      </p:ext>
    </p:extLst>
  </p:cSld>
  <p:clrMap bg1="lt1" tx1="dk1" bg2="lt2" tx2="dk2" accent1="accent1" accent2="accent2" accent3="accent3" accent4="accent4" accent5="accent5" accent6="accent6" hlink="hlink" folHlink="folHlink"/>
  <p:sldLayoutIdLst>
    <p:sldLayoutId id="2147483788" r:id="rId1"/>
    <p:sldLayoutId id="2147483792" r:id="rId2"/>
    <p:sldLayoutId id="2147483918" r:id="rId3"/>
    <p:sldLayoutId id="2147483925" r:id="rId4"/>
    <p:sldLayoutId id="2147483926" r:id="rId5"/>
    <p:sldLayoutId id="2147483928" r:id="rId6"/>
    <p:sldLayoutId id="2147483929" r:id="rId7"/>
    <p:sldLayoutId id="2147483933" r:id="rId8"/>
    <p:sldLayoutId id="2147483934" r:id="rId9"/>
    <p:sldLayoutId id="2147483935"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defTabSz="932681" rtl="0" eaLnBrk="1" latinLnBrk="0" hangingPunct="1">
        <a:lnSpc>
          <a:spcPct val="90000"/>
        </a:lnSpc>
        <a:spcBef>
          <a:spcPct val="0"/>
        </a:spcBef>
        <a:buNone/>
        <a:defRPr lang="en-US" sz="4800" b="0" kern="1200" cap="none" spc="-102" baseline="0" dirty="0" smtClean="0">
          <a:ln w="3175">
            <a:noFill/>
          </a:ln>
          <a:solidFill>
            <a:schemeClr val="tx2"/>
          </a:solidFill>
          <a:effectLst/>
          <a:latin typeface="+mj-lt"/>
          <a:ea typeface="+mn-ea"/>
          <a:cs typeface="Segoe UI" pitchFamily="34" charset="0"/>
        </a:defRPr>
      </a:lvl1pPr>
    </p:titleStyle>
    <p:bodyStyle>
      <a:lvl1pPr marL="342877" marR="0" indent="-342877" algn="l" defTabSz="932681"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2"/>
          </a:solidFill>
          <a:latin typeface="+mj-lt"/>
          <a:ea typeface="+mn-ea"/>
          <a:cs typeface="+mn-cs"/>
        </a:defRPr>
      </a:lvl1pPr>
      <a:lvl2pPr marL="584161" marR="0" indent="-241284" algn="l" defTabSz="932681"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048" marR="0" indent="-228586" algn="l" defTabSz="932681"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632" marR="0" indent="-228586" algn="l" defTabSz="932681"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solidFill>
            <a:schemeClr val="tx2"/>
          </a:solidFill>
          <a:latin typeface="+mn-lt"/>
          <a:ea typeface="+mn-ea"/>
          <a:cs typeface="+mn-cs"/>
        </a:defRPr>
      </a:lvl4pPr>
      <a:lvl5pPr marL="1257218" marR="0" indent="-228586" algn="l" defTabSz="932681"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solidFill>
            <a:schemeClr val="tx2"/>
          </a:solidFill>
          <a:latin typeface="+mn-lt"/>
          <a:ea typeface="+mn-ea"/>
          <a:cs typeface="+mn-cs"/>
        </a:defRPr>
      </a:lvl5pPr>
      <a:lvl6pPr marL="2564872" indent="-233171" algn="l" defTabSz="93268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213" indent="-233171" algn="l" defTabSz="93268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54" indent="-233171" algn="l" defTabSz="93268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95" indent="-233171" algn="l" defTabSz="93268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81" rtl="0" eaLnBrk="1" latinLnBrk="0" hangingPunct="1">
        <a:defRPr sz="1801" kern="1200">
          <a:solidFill>
            <a:schemeClr val="tx1"/>
          </a:solidFill>
          <a:latin typeface="+mn-lt"/>
          <a:ea typeface="+mn-ea"/>
          <a:cs typeface="+mn-cs"/>
        </a:defRPr>
      </a:lvl1pPr>
      <a:lvl2pPr marL="466341" algn="l" defTabSz="932681" rtl="0" eaLnBrk="1" latinLnBrk="0" hangingPunct="1">
        <a:defRPr sz="1801" kern="1200">
          <a:solidFill>
            <a:schemeClr val="tx1"/>
          </a:solidFill>
          <a:latin typeface="+mn-lt"/>
          <a:ea typeface="+mn-ea"/>
          <a:cs typeface="+mn-cs"/>
        </a:defRPr>
      </a:lvl2pPr>
      <a:lvl3pPr marL="932681" algn="l" defTabSz="932681" rtl="0" eaLnBrk="1" latinLnBrk="0" hangingPunct="1">
        <a:defRPr sz="1801" kern="1200">
          <a:solidFill>
            <a:schemeClr val="tx1"/>
          </a:solidFill>
          <a:latin typeface="+mn-lt"/>
          <a:ea typeface="+mn-ea"/>
          <a:cs typeface="+mn-cs"/>
        </a:defRPr>
      </a:lvl3pPr>
      <a:lvl4pPr marL="1399022" algn="l" defTabSz="932681" rtl="0" eaLnBrk="1" latinLnBrk="0" hangingPunct="1">
        <a:defRPr sz="1801" kern="1200">
          <a:solidFill>
            <a:schemeClr val="tx1"/>
          </a:solidFill>
          <a:latin typeface="+mn-lt"/>
          <a:ea typeface="+mn-ea"/>
          <a:cs typeface="+mn-cs"/>
        </a:defRPr>
      </a:lvl4pPr>
      <a:lvl5pPr marL="1865361" algn="l" defTabSz="932681" rtl="0" eaLnBrk="1" latinLnBrk="0" hangingPunct="1">
        <a:defRPr sz="1801" kern="1200">
          <a:solidFill>
            <a:schemeClr val="tx1"/>
          </a:solidFill>
          <a:latin typeface="+mn-lt"/>
          <a:ea typeface="+mn-ea"/>
          <a:cs typeface="+mn-cs"/>
        </a:defRPr>
      </a:lvl5pPr>
      <a:lvl6pPr marL="2331704" algn="l" defTabSz="932681" rtl="0" eaLnBrk="1" latinLnBrk="0" hangingPunct="1">
        <a:defRPr sz="1801" kern="1200">
          <a:solidFill>
            <a:schemeClr val="tx1"/>
          </a:solidFill>
          <a:latin typeface="+mn-lt"/>
          <a:ea typeface="+mn-ea"/>
          <a:cs typeface="+mn-cs"/>
        </a:defRPr>
      </a:lvl6pPr>
      <a:lvl7pPr marL="2798043" algn="l" defTabSz="932681" rtl="0" eaLnBrk="1" latinLnBrk="0" hangingPunct="1">
        <a:defRPr sz="1801" kern="1200">
          <a:solidFill>
            <a:schemeClr val="tx1"/>
          </a:solidFill>
          <a:latin typeface="+mn-lt"/>
          <a:ea typeface="+mn-ea"/>
          <a:cs typeface="+mn-cs"/>
        </a:defRPr>
      </a:lvl7pPr>
      <a:lvl8pPr marL="3264383" algn="l" defTabSz="932681" rtl="0" eaLnBrk="1" latinLnBrk="0" hangingPunct="1">
        <a:defRPr sz="1801" kern="1200">
          <a:solidFill>
            <a:schemeClr val="tx1"/>
          </a:solidFill>
          <a:latin typeface="+mn-lt"/>
          <a:ea typeface="+mn-ea"/>
          <a:cs typeface="+mn-cs"/>
        </a:defRPr>
      </a:lvl8pPr>
      <a:lvl9pPr marL="3730725" algn="l" defTabSz="93268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2" y="1212851"/>
            <a:ext cx="11887198" cy="2159483"/>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393901" y="3050515"/>
            <a:ext cx="6995160" cy="894134"/>
          </a:xfrm>
          <a:prstGeom prst="rect">
            <a:avLst/>
          </a:prstGeom>
        </p:spPr>
      </p:pic>
    </p:spTree>
    <p:extLst>
      <p:ext uri="{BB962C8B-B14F-4D97-AF65-F5344CB8AC3E}">
        <p14:creationId xmlns:p14="http://schemas.microsoft.com/office/powerpoint/2010/main" val="4242792421"/>
      </p:ext>
    </p:extLst>
  </p:cSld>
  <p:clrMap bg1="dk1" tx1="lt1" bg2="dk2" tx2="lt2" accent1="accent1" accent2="accent2" accent3="accent3" accent4="accent4" accent5="accent5" accent6="accent6" hlink="hlink" folHlink="folHlink"/>
  <p:sldLayoutIdLst>
    <p:sldLayoutId id="2147483937" r:id="rId1"/>
  </p:sldLayoutIdLst>
  <p:transition>
    <p:fade/>
  </p:transition>
  <p:timing>
    <p:tnLst>
      <p:par>
        <p:cTn id="1" dur="indefinite" restart="never" nodeType="tmRoot"/>
      </p:par>
    </p:tnLst>
  </p:timing>
  <p:txStyles>
    <p:titleStyle>
      <a:lvl1pPr algn="l" defTabSz="932539" rtl="0" eaLnBrk="1" latinLnBrk="0" hangingPunct="1">
        <a:lnSpc>
          <a:spcPct val="90000"/>
        </a:lnSpc>
        <a:spcBef>
          <a:spcPct val="0"/>
        </a:spcBef>
        <a:buNone/>
        <a:defRPr lang="en-US" sz="4799" b="1" kern="1200" cap="none" spc="-102" baseline="0" dirty="0" smtClean="0">
          <a:ln w="3175">
            <a:noFill/>
          </a:ln>
          <a:gradFill>
            <a:gsLst>
              <a:gs pos="1250">
                <a:schemeClr val="tx1"/>
              </a:gs>
              <a:gs pos="100000">
                <a:schemeClr val="tx1"/>
              </a:gs>
            </a:gsLst>
            <a:lin ang="5400000" scaled="0"/>
          </a:gradFill>
          <a:effectLst/>
          <a:latin typeface="+mn-lt"/>
          <a:ea typeface="+mn-ea"/>
          <a:cs typeface="Segoe UI" pitchFamily="34" charset="0"/>
        </a:defRPr>
      </a:lvl1pPr>
    </p:titleStyle>
    <p:bodyStyle>
      <a:lvl1pPr marL="342826" marR="0" indent="-342826" algn="l" defTabSz="932539"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n-lt"/>
          <a:ea typeface="+mn-ea"/>
          <a:cs typeface="+mn-cs"/>
        </a:defRPr>
      </a:lvl1pPr>
      <a:lvl2pPr marL="584072" marR="0" indent="-241248" algn="l" defTabSz="932539"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27" marR="0" indent="-228551" algn="l" defTabSz="93253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476" marR="0" indent="-228551" algn="l" defTabSz="93253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27" marR="0" indent="-228551" algn="l" defTabSz="93253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483" indent="-233135" algn="l" defTabSz="93253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754" indent="-233135" algn="l" defTabSz="93253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025" indent="-233135" algn="l" defTabSz="93253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295" indent="-233135" algn="l" defTabSz="93253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39" rtl="0" eaLnBrk="1" latinLnBrk="0" hangingPunct="1">
        <a:defRPr sz="1800" kern="1200">
          <a:solidFill>
            <a:schemeClr val="tx1"/>
          </a:solidFill>
          <a:latin typeface="+mn-lt"/>
          <a:ea typeface="+mn-ea"/>
          <a:cs typeface="+mn-cs"/>
        </a:defRPr>
      </a:lvl1pPr>
      <a:lvl2pPr marL="466269" algn="l" defTabSz="932539" rtl="0" eaLnBrk="1" latinLnBrk="0" hangingPunct="1">
        <a:defRPr sz="1800" kern="1200">
          <a:solidFill>
            <a:schemeClr val="tx1"/>
          </a:solidFill>
          <a:latin typeface="+mn-lt"/>
          <a:ea typeface="+mn-ea"/>
          <a:cs typeface="+mn-cs"/>
        </a:defRPr>
      </a:lvl2pPr>
      <a:lvl3pPr marL="932539" algn="l" defTabSz="932539" rtl="0" eaLnBrk="1" latinLnBrk="0" hangingPunct="1">
        <a:defRPr sz="1800" kern="1200">
          <a:solidFill>
            <a:schemeClr val="tx1"/>
          </a:solidFill>
          <a:latin typeface="+mn-lt"/>
          <a:ea typeface="+mn-ea"/>
          <a:cs typeface="+mn-cs"/>
        </a:defRPr>
      </a:lvl3pPr>
      <a:lvl4pPr marL="1398809" algn="l" defTabSz="932539" rtl="0" eaLnBrk="1" latinLnBrk="0" hangingPunct="1">
        <a:defRPr sz="1800" kern="1200">
          <a:solidFill>
            <a:schemeClr val="tx1"/>
          </a:solidFill>
          <a:latin typeface="+mn-lt"/>
          <a:ea typeface="+mn-ea"/>
          <a:cs typeface="+mn-cs"/>
        </a:defRPr>
      </a:lvl4pPr>
      <a:lvl5pPr marL="1865080" algn="l" defTabSz="932539" rtl="0" eaLnBrk="1" latinLnBrk="0" hangingPunct="1">
        <a:defRPr sz="1800" kern="1200">
          <a:solidFill>
            <a:schemeClr val="tx1"/>
          </a:solidFill>
          <a:latin typeface="+mn-lt"/>
          <a:ea typeface="+mn-ea"/>
          <a:cs typeface="+mn-cs"/>
        </a:defRPr>
      </a:lvl5pPr>
      <a:lvl6pPr marL="2331351" algn="l" defTabSz="932539" rtl="0" eaLnBrk="1" latinLnBrk="0" hangingPunct="1">
        <a:defRPr sz="1800" kern="1200">
          <a:solidFill>
            <a:schemeClr val="tx1"/>
          </a:solidFill>
          <a:latin typeface="+mn-lt"/>
          <a:ea typeface="+mn-ea"/>
          <a:cs typeface="+mn-cs"/>
        </a:defRPr>
      </a:lvl6pPr>
      <a:lvl7pPr marL="2797619" algn="l" defTabSz="932539" rtl="0" eaLnBrk="1" latinLnBrk="0" hangingPunct="1">
        <a:defRPr sz="1800" kern="1200">
          <a:solidFill>
            <a:schemeClr val="tx1"/>
          </a:solidFill>
          <a:latin typeface="+mn-lt"/>
          <a:ea typeface="+mn-ea"/>
          <a:cs typeface="+mn-cs"/>
        </a:defRPr>
      </a:lvl7pPr>
      <a:lvl8pPr marL="3263888" algn="l" defTabSz="932539" rtl="0" eaLnBrk="1" latinLnBrk="0" hangingPunct="1">
        <a:defRPr sz="1800" kern="1200">
          <a:solidFill>
            <a:schemeClr val="tx1"/>
          </a:solidFill>
          <a:latin typeface="+mn-lt"/>
          <a:ea typeface="+mn-ea"/>
          <a:cs typeface="+mn-cs"/>
        </a:defRPr>
      </a:lvl8pPr>
      <a:lvl9pPr marL="3730160" algn="l" defTabSz="93253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1.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Azure/ServiceFabric-Samples" TargetMode="External"/><Relationship Id="rId2" Type="http://schemas.openxmlformats.org/officeDocument/2006/relationships/hyperlink" Target="http://aka.ms/servicefabric"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channel9.msdn.com/Events/Build/2015/KEY01" TargetMode="External"/><Relationship Id="rId2" Type="http://schemas.openxmlformats.org/officeDocument/2006/relationships/hyperlink" Target="http://docs.docker.com/" TargetMode="External"/><Relationship Id="rId1" Type="http://schemas.openxmlformats.org/officeDocument/2006/relationships/slideLayout" Target="../slideLayouts/slideLayout3.xml"/><Relationship Id="rId4" Type="http://schemas.openxmlformats.org/officeDocument/2006/relationships/hyperlink" Target="http://blogs.msdn.com/b/stephgou/archive/2015/04/23/avec-docker-le-cloud-computing-est-il-sur-le-point-de-franchir-un-nouveau-cap.aspx"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882" y="-1"/>
            <a:ext cx="12434711"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fr-FR" sz="3264"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txBox="1">
            <a:spLocks/>
          </p:cNvSpPr>
          <p:nvPr/>
        </p:nvSpPr>
        <p:spPr>
          <a:xfrm>
            <a:off x="555758" y="1322998"/>
            <a:ext cx="8150092" cy="897300"/>
          </a:xfrm>
          <a:prstGeom prst="rect">
            <a:avLst/>
          </a:prstGeom>
        </p:spPr>
        <p:txBody>
          <a:bodyPr/>
          <a:lstStyle>
            <a:lvl1pPr algn="l" defTabSz="685845" rtl="0" eaLnBrk="1" latinLnBrk="0" hangingPunct="1">
              <a:lnSpc>
                <a:spcPct val="90000"/>
              </a:lnSpc>
              <a:spcBef>
                <a:spcPct val="0"/>
              </a:spcBef>
              <a:buNone/>
              <a:defRPr lang="en-US" sz="3824" b="0" kern="1200" cap="none" spc="-75" baseline="0" dirty="0" smtClean="0">
                <a:ln w="3175">
                  <a:noFill/>
                </a:ln>
                <a:solidFill>
                  <a:schemeClr val="tx2"/>
                </a:solidFill>
                <a:effectLst/>
                <a:latin typeface="+mj-lt"/>
                <a:ea typeface="+mn-ea"/>
                <a:cs typeface="Segoe UI" pitchFamily="34" charset="0"/>
              </a:defRPr>
            </a:lvl1pPr>
          </a:lstStyle>
          <a:p>
            <a:pPr>
              <a:lnSpc>
                <a:spcPts val="5800"/>
              </a:lnSpc>
            </a:pPr>
            <a:r>
              <a:rPr lang="fr-FR" sz="6000" dirty="0" smtClean="0">
                <a:solidFill>
                  <a:schemeClr val="bg1"/>
                </a:solidFill>
              </a:rPr>
              <a:t>Azure Camp</a:t>
            </a:r>
          </a:p>
          <a:p>
            <a:pPr>
              <a:lnSpc>
                <a:spcPts val="5800"/>
              </a:lnSpc>
            </a:pPr>
            <a:endParaRPr lang="fr-FR" sz="6000" dirty="0">
              <a:solidFill>
                <a:schemeClr val="bg1"/>
              </a:solidFill>
            </a:endParaRPr>
          </a:p>
          <a:p>
            <a:pPr>
              <a:lnSpc>
                <a:spcPts val="5800"/>
              </a:lnSpc>
            </a:pPr>
            <a:r>
              <a:rPr lang="fr-FR" sz="6000" dirty="0">
                <a:solidFill>
                  <a:schemeClr val="bg1"/>
                </a:solidFill>
              </a:rPr>
              <a:t>Microsoft et la révolution  des « containers »</a:t>
            </a:r>
            <a:endParaRPr lang="fr-FR" sz="6000" dirty="0" smtClean="0">
              <a:solidFill>
                <a:schemeClr val="bg1"/>
              </a:solidFill>
            </a:endParaRPr>
          </a:p>
        </p:txBody>
      </p:sp>
      <p:sp>
        <p:nvSpPr>
          <p:cNvPr id="4" name="Subtitle 4"/>
          <p:cNvSpPr txBox="1">
            <a:spLocks/>
          </p:cNvSpPr>
          <p:nvPr/>
        </p:nvSpPr>
        <p:spPr>
          <a:xfrm>
            <a:off x="555758" y="4772376"/>
            <a:ext cx="7678313" cy="105523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solidFill>
                  <a:schemeClr val="tx2"/>
                </a:soli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solidFill>
                  <a:schemeClr val="tx2"/>
                </a:soli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solidFill>
                  <a:schemeClr val="tx2"/>
                </a:soli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solidFill>
                  <a:schemeClr val="tx2"/>
                </a:soli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fr-FR" sz="2800" spc="-102" dirty="0" smtClean="0">
                <a:ln w="3175">
                  <a:noFill/>
                </a:ln>
                <a:solidFill>
                  <a:schemeClr val="bg1"/>
                </a:solidFill>
                <a:cs typeface="Segoe UI" pitchFamily="34" charset="0"/>
              </a:rPr>
              <a:t>Hervé Leclerc, CTO ALTER WAY</a:t>
            </a:r>
          </a:p>
          <a:p>
            <a:pPr marL="0" indent="0">
              <a:buNone/>
            </a:pPr>
            <a:r>
              <a:rPr lang="fr-FR" sz="2800" spc="-102" dirty="0" smtClean="0">
                <a:ln w="3175">
                  <a:noFill/>
                </a:ln>
                <a:solidFill>
                  <a:schemeClr val="bg1"/>
                </a:solidFill>
                <a:cs typeface="Segoe UI" pitchFamily="34" charset="0"/>
              </a:rPr>
              <a:t>Stéphane Goudeau, Architecte Cloud Microsoft DX</a:t>
            </a:r>
          </a:p>
        </p:txBody>
      </p:sp>
      <p:grpSp>
        <p:nvGrpSpPr>
          <p:cNvPr id="35" name="Group 34"/>
          <p:cNvGrpSpPr/>
          <p:nvPr/>
        </p:nvGrpSpPr>
        <p:grpSpPr>
          <a:xfrm>
            <a:off x="2610804" y="5299995"/>
            <a:ext cx="9827153" cy="1724755"/>
            <a:chOff x="4402138" y="4330700"/>
            <a:chExt cx="4757738" cy="835026"/>
          </a:xfrm>
        </p:grpSpPr>
        <p:sp>
          <p:nvSpPr>
            <p:cNvPr id="11" name="Freeform 8"/>
            <p:cNvSpPr>
              <a:spLocks/>
            </p:cNvSpPr>
            <p:nvPr/>
          </p:nvSpPr>
          <p:spPr bwMode="auto">
            <a:xfrm>
              <a:off x="4402138" y="4602163"/>
              <a:ext cx="2403475" cy="563563"/>
            </a:xfrm>
            <a:custGeom>
              <a:avLst/>
              <a:gdLst>
                <a:gd name="T0" fmla="*/ 1368 w 2213"/>
                <a:gd name="T1" fmla="*/ 82 h 519"/>
                <a:gd name="T2" fmla="*/ 0 w 2213"/>
                <a:gd name="T3" fmla="*/ 519 h 519"/>
                <a:gd name="T4" fmla="*/ 784 w 2213"/>
                <a:gd name="T5" fmla="*/ 519 h 519"/>
                <a:gd name="T6" fmla="*/ 2213 w 2213"/>
                <a:gd name="T7" fmla="*/ 519 h 519"/>
                <a:gd name="T8" fmla="*/ 1368 w 2213"/>
                <a:gd name="T9" fmla="*/ 82 h 519"/>
              </a:gdLst>
              <a:ahLst/>
              <a:cxnLst>
                <a:cxn ang="0">
                  <a:pos x="T0" y="T1"/>
                </a:cxn>
                <a:cxn ang="0">
                  <a:pos x="T2" y="T3"/>
                </a:cxn>
                <a:cxn ang="0">
                  <a:pos x="T4" y="T5"/>
                </a:cxn>
                <a:cxn ang="0">
                  <a:pos x="T6" y="T7"/>
                </a:cxn>
                <a:cxn ang="0">
                  <a:pos x="T8" y="T9"/>
                </a:cxn>
              </a:cxnLst>
              <a:rect l="0" t="0" r="r" b="b"/>
              <a:pathLst>
                <a:path w="2213" h="519">
                  <a:moveTo>
                    <a:pt x="1368" y="82"/>
                  </a:moveTo>
                  <a:cubicBezTo>
                    <a:pt x="886" y="0"/>
                    <a:pt x="373" y="146"/>
                    <a:pt x="0" y="519"/>
                  </a:cubicBezTo>
                  <a:cubicBezTo>
                    <a:pt x="784" y="519"/>
                    <a:pt x="784" y="519"/>
                    <a:pt x="784" y="519"/>
                  </a:cubicBezTo>
                  <a:cubicBezTo>
                    <a:pt x="2213" y="519"/>
                    <a:pt x="2213" y="519"/>
                    <a:pt x="2213" y="519"/>
                  </a:cubicBezTo>
                  <a:cubicBezTo>
                    <a:pt x="1974" y="280"/>
                    <a:pt x="1678" y="134"/>
                    <a:pt x="1368" y="8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fr-FR" sz="3329" dirty="0"/>
            </a:p>
          </p:txBody>
        </p:sp>
        <p:sp>
          <p:nvSpPr>
            <p:cNvPr id="12" name="Freeform 9"/>
            <p:cNvSpPr>
              <a:spLocks/>
            </p:cNvSpPr>
            <p:nvPr/>
          </p:nvSpPr>
          <p:spPr bwMode="auto">
            <a:xfrm>
              <a:off x="5503863" y="4330700"/>
              <a:ext cx="3656013" cy="835025"/>
            </a:xfrm>
            <a:custGeom>
              <a:avLst/>
              <a:gdLst>
                <a:gd name="T0" fmla="*/ 2420 w 3366"/>
                <a:gd name="T1" fmla="*/ 106 h 769"/>
                <a:gd name="T2" fmla="*/ 1231 w 3366"/>
                <a:gd name="T3" fmla="*/ 89 h 769"/>
                <a:gd name="T4" fmla="*/ 0 w 3366"/>
                <a:gd name="T5" fmla="*/ 769 h 769"/>
                <a:gd name="T6" fmla="*/ 3366 w 3366"/>
                <a:gd name="T7" fmla="*/ 769 h 769"/>
                <a:gd name="T8" fmla="*/ 3366 w 3366"/>
                <a:gd name="T9" fmla="*/ 577 h 769"/>
                <a:gd name="T10" fmla="*/ 2420 w 3366"/>
                <a:gd name="T11" fmla="*/ 106 h 769"/>
              </a:gdLst>
              <a:ahLst/>
              <a:cxnLst>
                <a:cxn ang="0">
                  <a:pos x="T0" y="T1"/>
                </a:cxn>
                <a:cxn ang="0">
                  <a:pos x="T2" y="T3"/>
                </a:cxn>
                <a:cxn ang="0">
                  <a:pos x="T4" y="T5"/>
                </a:cxn>
                <a:cxn ang="0">
                  <a:pos x="T6" y="T7"/>
                </a:cxn>
                <a:cxn ang="0">
                  <a:pos x="T8" y="T9"/>
                </a:cxn>
                <a:cxn ang="0">
                  <a:pos x="T10" y="T11"/>
                </a:cxn>
              </a:cxnLst>
              <a:rect l="0" t="0" r="r" b="b"/>
              <a:pathLst>
                <a:path w="3366" h="769">
                  <a:moveTo>
                    <a:pt x="2420" y="106"/>
                  </a:moveTo>
                  <a:cubicBezTo>
                    <a:pt x="2031" y="6"/>
                    <a:pt x="1623" y="0"/>
                    <a:pt x="1231" y="89"/>
                  </a:cubicBezTo>
                  <a:cubicBezTo>
                    <a:pt x="780" y="191"/>
                    <a:pt x="351" y="417"/>
                    <a:pt x="0" y="769"/>
                  </a:cubicBezTo>
                  <a:cubicBezTo>
                    <a:pt x="3366" y="769"/>
                    <a:pt x="3366" y="769"/>
                    <a:pt x="3366" y="769"/>
                  </a:cubicBezTo>
                  <a:cubicBezTo>
                    <a:pt x="3366" y="577"/>
                    <a:pt x="3366" y="577"/>
                    <a:pt x="3366" y="577"/>
                  </a:cubicBezTo>
                  <a:cubicBezTo>
                    <a:pt x="3080" y="349"/>
                    <a:pt x="2757" y="192"/>
                    <a:pt x="2420" y="10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fr-FR" sz="3329" dirty="0"/>
            </a:p>
          </p:txBody>
        </p:sp>
        <p:sp>
          <p:nvSpPr>
            <p:cNvPr id="20" name="Freeform 17"/>
            <p:cNvSpPr>
              <a:spLocks/>
            </p:cNvSpPr>
            <p:nvPr/>
          </p:nvSpPr>
          <p:spPr bwMode="auto">
            <a:xfrm>
              <a:off x="6896100" y="4733925"/>
              <a:ext cx="2005013" cy="431800"/>
            </a:xfrm>
            <a:custGeom>
              <a:avLst/>
              <a:gdLst>
                <a:gd name="T0" fmla="*/ 1443 w 1846"/>
                <a:gd name="T1" fmla="*/ 123 h 398"/>
                <a:gd name="T2" fmla="*/ 1141 w 1846"/>
                <a:gd name="T3" fmla="*/ 33 h 398"/>
                <a:gd name="T4" fmla="*/ 985 w 1846"/>
                <a:gd name="T5" fmla="*/ 17 h 398"/>
                <a:gd name="T6" fmla="*/ 0 w 1846"/>
                <a:gd name="T7" fmla="*/ 398 h 398"/>
                <a:gd name="T8" fmla="*/ 654 w 1846"/>
                <a:gd name="T9" fmla="*/ 398 h 398"/>
                <a:gd name="T10" fmla="*/ 1846 w 1846"/>
                <a:gd name="T11" fmla="*/ 398 h 398"/>
                <a:gd name="T12" fmla="*/ 1443 w 1846"/>
                <a:gd name="T13" fmla="*/ 123 h 398"/>
              </a:gdLst>
              <a:ahLst/>
              <a:cxnLst>
                <a:cxn ang="0">
                  <a:pos x="T0" y="T1"/>
                </a:cxn>
                <a:cxn ang="0">
                  <a:pos x="T2" y="T3"/>
                </a:cxn>
                <a:cxn ang="0">
                  <a:pos x="T4" y="T5"/>
                </a:cxn>
                <a:cxn ang="0">
                  <a:pos x="T6" y="T7"/>
                </a:cxn>
                <a:cxn ang="0">
                  <a:pos x="T8" y="T9"/>
                </a:cxn>
                <a:cxn ang="0">
                  <a:pos x="T10" y="T11"/>
                </a:cxn>
                <a:cxn ang="0">
                  <a:pos x="T12" y="T13"/>
                </a:cxn>
              </a:cxnLst>
              <a:rect l="0" t="0" r="r" b="b"/>
              <a:pathLst>
                <a:path w="1846" h="398">
                  <a:moveTo>
                    <a:pt x="1443" y="123"/>
                  </a:moveTo>
                  <a:cubicBezTo>
                    <a:pt x="1346" y="81"/>
                    <a:pt x="1244" y="51"/>
                    <a:pt x="1141" y="33"/>
                  </a:cubicBezTo>
                  <a:cubicBezTo>
                    <a:pt x="1089" y="25"/>
                    <a:pt x="1037" y="19"/>
                    <a:pt x="985" y="17"/>
                  </a:cubicBezTo>
                  <a:cubicBezTo>
                    <a:pt x="631" y="0"/>
                    <a:pt x="271" y="127"/>
                    <a:pt x="0" y="398"/>
                  </a:cubicBezTo>
                  <a:cubicBezTo>
                    <a:pt x="654" y="398"/>
                    <a:pt x="654" y="398"/>
                    <a:pt x="654" y="398"/>
                  </a:cubicBezTo>
                  <a:cubicBezTo>
                    <a:pt x="1846" y="398"/>
                    <a:pt x="1846" y="398"/>
                    <a:pt x="1846" y="398"/>
                  </a:cubicBezTo>
                  <a:cubicBezTo>
                    <a:pt x="1726" y="278"/>
                    <a:pt x="1589" y="187"/>
                    <a:pt x="1443" y="12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fr-FR" sz="3329" dirty="0"/>
            </a:p>
          </p:txBody>
        </p:sp>
      </p:grpSp>
      <p:pic>
        <p:nvPicPr>
          <p:cNvPr id="34" name="Picture 33"/>
          <p:cNvPicPr>
            <a:picLocks noChangeAspect="1"/>
          </p:cNvPicPr>
          <p:nvPr/>
        </p:nvPicPr>
        <p:blipFill>
          <a:blip r:embed="rId3"/>
          <a:stretch>
            <a:fillRect/>
          </a:stretch>
        </p:blipFill>
        <p:spPr>
          <a:xfrm>
            <a:off x="6848319" y="-357516"/>
            <a:ext cx="7087821" cy="7087821"/>
          </a:xfrm>
          <a:prstGeom prst="rect">
            <a:avLst/>
          </a:prstGeom>
        </p:spPr>
      </p:pic>
      <p:pic>
        <p:nvPicPr>
          <p:cNvPr id="41" name="Picture 40"/>
          <p:cNvPicPr>
            <a:picLocks noChangeAspect="1"/>
          </p:cNvPicPr>
          <p:nvPr/>
        </p:nvPicPr>
        <p:blipFill>
          <a:blip r:embed="rId4" cstate="email">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tretch>
            <a:fillRect/>
          </a:stretch>
        </p:blipFill>
        <p:spPr bwMode="gray">
          <a:xfrm>
            <a:off x="674117" y="362678"/>
            <a:ext cx="1241227" cy="265889"/>
          </a:xfrm>
          <a:prstGeom prst="rect">
            <a:avLst/>
          </a:prstGeom>
        </p:spPr>
      </p:pic>
      <p:sp>
        <p:nvSpPr>
          <p:cNvPr id="14" name="Right Triangle 13"/>
          <p:cNvSpPr/>
          <p:nvPr/>
        </p:nvSpPr>
        <p:spPr bwMode="auto">
          <a:xfrm>
            <a:off x="-829738" y="5608195"/>
            <a:ext cx="711601" cy="627888"/>
          </a:xfrm>
          <a:prstGeom prst="rtTriangle">
            <a:avLst/>
          </a:prstGeom>
          <a:solidFill>
            <a:srgbClr val="7FBA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fr-FR" sz="2500" b="0" i="0" u="none" strike="noStrike" cap="none" normalizeH="0" baseline="0" smtClean="0">
              <a:ln>
                <a:noFill/>
              </a:ln>
              <a:solidFill>
                <a:schemeClr val="tx1"/>
              </a:solidFill>
              <a:effectLst/>
              <a:latin typeface="Segoe UI" pitchFamily="34" charset="0"/>
              <a:cs typeface="Arial" charset="0"/>
            </a:endParaRPr>
          </a:p>
        </p:txBody>
      </p:sp>
      <p:sp>
        <p:nvSpPr>
          <p:cNvPr id="15" name="Right Triangle 14"/>
          <p:cNvSpPr/>
          <p:nvPr/>
        </p:nvSpPr>
        <p:spPr bwMode="auto">
          <a:xfrm>
            <a:off x="-822117" y="6366636"/>
            <a:ext cx="711601" cy="627888"/>
          </a:xfrm>
          <a:prstGeom prst="rtTriangle">
            <a:avLst/>
          </a:prstGeom>
          <a:solidFill>
            <a:srgbClr val="7030A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fr-FR" sz="2500" b="0" i="0" u="none" strike="noStrike" cap="none" normalizeH="0" baseline="0" smtClean="0">
              <a:ln>
                <a:noFill/>
              </a:ln>
              <a:solidFill>
                <a:schemeClr val="tx1"/>
              </a:solidFill>
              <a:effectLst/>
              <a:latin typeface="Segoe UI" pitchFamily="34" charset="0"/>
              <a:cs typeface="Arial" charset="0"/>
            </a:endParaRPr>
          </a:p>
        </p:txBody>
      </p:sp>
      <p:sp>
        <p:nvSpPr>
          <p:cNvPr id="17" name="TextBox 16"/>
          <p:cNvSpPr txBox="1"/>
          <p:nvPr/>
        </p:nvSpPr>
        <p:spPr>
          <a:xfrm>
            <a:off x="-2091568" y="5635596"/>
            <a:ext cx="1472134" cy="469039"/>
          </a:xfrm>
          <a:prstGeom prst="rect">
            <a:avLst/>
          </a:prstGeom>
          <a:noFill/>
        </p:spPr>
        <p:txBody>
          <a:bodyPr wrap="none" rtlCol="0">
            <a:spAutoFit/>
          </a:bodyPr>
          <a:lstStyle/>
          <a:p>
            <a:r>
              <a:rPr lang="fr-FR" dirty="0" smtClean="0"/>
              <a:t>Stéphane</a:t>
            </a:r>
            <a:endParaRPr lang="fr-FR" dirty="0"/>
          </a:p>
        </p:txBody>
      </p:sp>
      <p:sp>
        <p:nvSpPr>
          <p:cNvPr id="18" name="TextBox 17"/>
          <p:cNvSpPr txBox="1"/>
          <p:nvPr/>
        </p:nvSpPr>
        <p:spPr>
          <a:xfrm>
            <a:off x="-2076326" y="6484601"/>
            <a:ext cx="1074781" cy="492443"/>
          </a:xfrm>
          <a:prstGeom prst="rect">
            <a:avLst/>
          </a:prstGeom>
          <a:noFill/>
        </p:spPr>
        <p:txBody>
          <a:bodyPr wrap="none" rtlCol="0">
            <a:spAutoFit/>
          </a:bodyPr>
          <a:lstStyle/>
          <a:p>
            <a:r>
              <a:rPr lang="fr-FR" dirty="0" smtClean="0"/>
              <a:t>Pascal</a:t>
            </a:r>
            <a:endParaRPr lang="fr-FR" dirty="0"/>
          </a:p>
        </p:txBody>
      </p:sp>
      <p:pic>
        <p:nvPicPr>
          <p:cNvPr id="16" name="Picture 15"/>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0027608" y="189731"/>
            <a:ext cx="2028214" cy="907550"/>
          </a:xfrm>
          <a:prstGeom prst="rect">
            <a:avLst/>
          </a:prstGeom>
        </p:spPr>
      </p:pic>
    </p:spTree>
    <p:extLst>
      <p:ext uri="{BB962C8B-B14F-4D97-AF65-F5344CB8AC3E}">
        <p14:creationId xmlns:p14="http://schemas.microsoft.com/office/powerpoint/2010/main" val="894756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3076251"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18237"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431632"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76252" y="1640634"/>
            <a:ext cx="63553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2719" y="760652"/>
            <a:ext cx="11654506" cy="700658"/>
          </a:xfrm>
          <a:prstGeom prst="rect">
            <a:avLst/>
          </a:prstGeom>
          <a:noFill/>
        </p:spPr>
        <p:txBody>
          <a:bodyPr wrap="square" lIns="171381" tIns="137105" rIns="171381" bIns="137105" rtlCol="0">
            <a:spAutoFit/>
          </a:bodyPr>
          <a:lstStyle/>
          <a:p>
            <a:pPr algn="ctr">
              <a:lnSpc>
                <a:spcPct val="90000"/>
              </a:lnSpc>
              <a:spcAft>
                <a:spcPts val="562"/>
              </a:spcAft>
            </a:pPr>
            <a:r>
              <a:rPr lang="fr-FR" sz="3060" dirty="0">
                <a:latin typeface="+mj-lt"/>
              </a:rPr>
              <a:t>3x Ressources -&gt; Complexité DevOps accrue</a:t>
            </a:r>
          </a:p>
        </p:txBody>
      </p:sp>
      <p:grpSp>
        <p:nvGrpSpPr>
          <p:cNvPr id="41" name="Group 40"/>
          <p:cNvGrpSpPr/>
          <p:nvPr/>
        </p:nvGrpSpPr>
        <p:grpSpPr>
          <a:xfrm>
            <a:off x="1235095" y="2387996"/>
            <a:ext cx="2997200" cy="1659467"/>
            <a:chOff x="2794000" y="1964266"/>
            <a:chExt cx="6739467" cy="3318933"/>
          </a:xfrm>
        </p:grpSpPr>
        <p:sp>
          <p:nvSpPr>
            <p:cNvPr id="42" name="Rectangle 41"/>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43" name="Rectangle 42"/>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2" name="TextBox 51"/>
            <p:cNvSpPr txBox="1"/>
            <p:nvPr/>
          </p:nvSpPr>
          <p:spPr>
            <a:xfrm>
              <a:off x="3368497" y="3057151"/>
              <a:ext cx="5675879" cy="1133164"/>
            </a:xfrm>
            <a:prstGeom prst="rect">
              <a:avLst/>
            </a:prstGeom>
            <a:no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fr-FR" sz="2000"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Application</a:t>
              </a:r>
            </a:p>
          </p:txBody>
        </p:sp>
      </p:grpSp>
      <p:grpSp>
        <p:nvGrpSpPr>
          <p:cNvPr id="53" name="Group 52"/>
          <p:cNvGrpSpPr/>
          <p:nvPr/>
        </p:nvGrpSpPr>
        <p:grpSpPr>
          <a:xfrm>
            <a:off x="4724946" y="2387996"/>
            <a:ext cx="2997200" cy="1659467"/>
            <a:chOff x="2794000" y="1964266"/>
            <a:chExt cx="6739467" cy="3318933"/>
          </a:xfrm>
        </p:grpSpPr>
        <p:sp>
          <p:nvSpPr>
            <p:cNvPr id="54" name="Rectangle 53"/>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5" name="Rectangle 54"/>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6" name="TextBox 55"/>
            <p:cNvSpPr txBox="1"/>
            <p:nvPr/>
          </p:nvSpPr>
          <p:spPr>
            <a:xfrm>
              <a:off x="3368497" y="3057151"/>
              <a:ext cx="5675879" cy="1133164"/>
            </a:xfrm>
            <a:prstGeom prst="rect">
              <a:avLst/>
            </a:prstGeom>
            <a:no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fr-FR" sz="2000"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Application</a:t>
              </a:r>
            </a:p>
          </p:txBody>
        </p:sp>
      </p:grpSp>
      <p:grpSp>
        <p:nvGrpSpPr>
          <p:cNvPr id="57" name="Group 56"/>
          <p:cNvGrpSpPr/>
          <p:nvPr/>
        </p:nvGrpSpPr>
        <p:grpSpPr>
          <a:xfrm>
            <a:off x="8211628" y="2424074"/>
            <a:ext cx="2997200" cy="1659467"/>
            <a:chOff x="2794000" y="1964266"/>
            <a:chExt cx="6739467" cy="3318933"/>
          </a:xfrm>
        </p:grpSpPr>
        <p:sp>
          <p:nvSpPr>
            <p:cNvPr id="58" name="Rectangle 57"/>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9" name="Rectangle 58"/>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60" name="TextBox 59"/>
            <p:cNvSpPr txBox="1"/>
            <p:nvPr/>
          </p:nvSpPr>
          <p:spPr>
            <a:xfrm>
              <a:off x="3368497" y="3057151"/>
              <a:ext cx="5675879" cy="1133164"/>
            </a:xfrm>
            <a:prstGeom prst="rect">
              <a:avLst/>
            </a:prstGeom>
            <a:no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fr-FR" sz="2000"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Application</a:t>
              </a:r>
            </a:p>
          </p:txBody>
        </p:sp>
      </p:grpSp>
    </p:spTree>
    <p:extLst>
      <p:ext uri="{BB962C8B-B14F-4D97-AF65-F5344CB8AC3E}">
        <p14:creationId xmlns:p14="http://schemas.microsoft.com/office/powerpoint/2010/main" val="3485201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3076251"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18237"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431632"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76252" y="1640634"/>
            <a:ext cx="63553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2719" y="760652"/>
            <a:ext cx="11654506" cy="700658"/>
          </a:xfrm>
          <a:prstGeom prst="rect">
            <a:avLst/>
          </a:prstGeom>
          <a:noFill/>
        </p:spPr>
        <p:txBody>
          <a:bodyPr wrap="square" lIns="171381" tIns="137105" rIns="171381" bIns="137105" rtlCol="0">
            <a:spAutoFit/>
          </a:bodyPr>
          <a:lstStyle/>
          <a:p>
            <a:pPr algn="ctr">
              <a:lnSpc>
                <a:spcPct val="90000"/>
              </a:lnSpc>
              <a:spcAft>
                <a:spcPts val="562"/>
              </a:spcAft>
            </a:pPr>
            <a:r>
              <a:rPr lang="fr-FR" sz="3060" dirty="0" smtClean="0">
                <a:latin typeface="+mj-lt"/>
              </a:rPr>
              <a:t>6x </a:t>
            </a:r>
            <a:r>
              <a:rPr lang="fr-FR" sz="3060" dirty="0">
                <a:latin typeface="+mj-lt"/>
              </a:rPr>
              <a:t>Ressources -&gt; Complexité DevOps accrue</a:t>
            </a:r>
          </a:p>
        </p:txBody>
      </p:sp>
      <p:grpSp>
        <p:nvGrpSpPr>
          <p:cNvPr id="54" name="Group 53"/>
          <p:cNvGrpSpPr/>
          <p:nvPr/>
        </p:nvGrpSpPr>
        <p:grpSpPr>
          <a:xfrm>
            <a:off x="1235095" y="2387996"/>
            <a:ext cx="2997200" cy="1659467"/>
            <a:chOff x="2794000" y="1964266"/>
            <a:chExt cx="6739467" cy="3318933"/>
          </a:xfrm>
        </p:grpSpPr>
        <p:sp>
          <p:nvSpPr>
            <p:cNvPr id="55" name="Rectangle 54"/>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6" name="Rectangle 55"/>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57" name="Group 56"/>
          <p:cNvGrpSpPr/>
          <p:nvPr/>
        </p:nvGrpSpPr>
        <p:grpSpPr>
          <a:xfrm>
            <a:off x="4724946" y="2387996"/>
            <a:ext cx="2997200" cy="1659467"/>
            <a:chOff x="2794000" y="1964266"/>
            <a:chExt cx="6739467" cy="3318933"/>
          </a:xfrm>
        </p:grpSpPr>
        <p:sp>
          <p:nvSpPr>
            <p:cNvPr id="58" name="Rectangle 57"/>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9" name="Rectangle 58"/>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60" name="Group 59"/>
          <p:cNvGrpSpPr/>
          <p:nvPr/>
        </p:nvGrpSpPr>
        <p:grpSpPr>
          <a:xfrm>
            <a:off x="8211628" y="2424074"/>
            <a:ext cx="2997200" cy="1659467"/>
            <a:chOff x="2794000" y="1964266"/>
            <a:chExt cx="6739467" cy="3318933"/>
          </a:xfrm>
        </p:grpSpPr>
        <p:sp>
          <p:nvSpPr>
            <p:cNvPr id="61" name="Rectangle 60"/>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62" name="Rectangle 61"/>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sp>
        <p:nvSpPr>
          <p:cNvPr id="63" name="TextBox 62"/>
          <p:cNvSpPr txBox="1"/>
          <p:nvPr/>
        </p:nvSpPr>
        <p:spPr>
          <a:xfrm>
            <a:off x="2803012" y="292314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4" name="TextBox 63"/>
          <p:cNvSpPr txBox="1"/>
          <p:nvPr/>
        </p:nvSpPr>
        <p:spPr>
          <a:xfrm>
            <a:off x="1572796" y="293443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Web</a:t>
            </a:r>
          </a:p>
        </p:txBody>
      </p:sp>
      <p:sp>
        <p:nvSpPr>
          <p:cNvPr id="65" name="TextBox 64"/>
          <p:cNvSpPr txBox="1"/>
          <p:nvPr/>
        </p:nvSpPr>
        <p:spPr>
          <a:xfrm>
            <a:off x="6280603" y="293443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6" name="TextBox 65"/>
          <p:cNvSpPr txBox="1"/>
          <p:nvPr/>
        </p:nvSpPr>
        <p:spPr>
          <a:xfrm>
            <a:off x="5050387" y="294572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Web</a:t>
            </a:r>
          </a:p>
        </p:txBody>
      </p:sp>
      <p:sp>
        <p:nvSpPr>
          <p:cNvPr id="67" name="TextBox 66"/>
          <p:cNvSpPr txBox="1"/>
          <p:nvPr/>
        </p:nvSpPr>
        <p:spPr>
          <a:xfrm>
            <a:off x="9761668" y="2964793"/>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8" name="TextBox 67"/>
          <p:cNvSpPr txBox="1"/>
          <p:nvPr/>
        </p:nvSpPr>
        <p:spPr>
          <a:xfrm>
            <a:off x="8531452" y="2976083"/>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Web</a:t>
            </a:r>
          </a:p>
        </p:txBody>
      </p:sp>
    </p:spTree>
    <p:extLst>
      <p:ext uri="{BB962C8B-B14F-4D97-AF65-F5344CB8AC3E}">
        <p14:creationId xmlns:p14="http://schemas.microsoft.com/office/powerpoint/2010/main" val="178030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3076251"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18237"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431632"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76252" y="1640634"/>
            <a:ext cx="63553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2719" y="760652"/>
            <a:ext cx="11654506" cy="700658"/>
          </a:xfrm>
          <a:prstGeom prst="rect">
            <a:avLst/>
          </a:prstGeom>
          <a:noFill/>
        </p:spPr>
        <p:txBody>
          <a:bodyPr wrap="square" lIns="171381" tIns="137105" rIns="171381" bIns="137105" rtlCol="0">
            <a:spAutoFit/>
          </a:bodyPr>
          <a:lstStyle/>
          <a:p>
            <a:pPr algn="ctr">
              <a:lnSpc>
                <a:spcPct val="90000"/>
              </a:lnSpc>
              <a:spcAft>
                <a:spcPts val="562"/>
              </a:spcAft>
            </a:pPr>
            <a:r>
              <a:rPr lang="fr-FR" sz="3060" dirty="0" smtClean="0">
                <a:latin typeface="+mj-lt"/>
              </a:rPr>
              <a:t>(3x + n ) Ressources -&gt; </a:t>
            </a:r>
            <a:r>
              <a:rPr lang="fr-FR" sz="3060" dirty="0">
                <a:latin typeface="+mj-lt"/>
              </a:rPr>
              <a:t>Complexité DevOps accrue</a:t>
            </a:r>
          </a:p>
        </p:txBody>
      </p:sp>
      <p:grpSp>
        <p:nvGrpSpPr>
          <p:cNvPr id="54" name="Group 53"/>
          <p:cNvGrpSpPr/>
          <p:nvPr/>
        </p:nvGrpSpPr>
        <p:grpSpPr>
          <a:xfrm>
            <a:off x="1235095" y="2387996"/>
            <a:ext cx="2997200" cy="1659467"/>
            <a:chOff x="2794000" y="1964266"/>
            <a:chExt cx="6739467" cy="3318933"/>
          </a:xfrm>
        </p:grpSpPr>
        <p:sp>
          <p:nvSpPr>
            <p:cNvPr id="55" name="Rectangle 54"/>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6" name="Rectangle 55"/>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57" name="Group 56"/>
          <p:cNvGrpSpPr/>
          <p:nvPr/>
        </p:nvGrpSpPr>
        <p:grpSpPr>
          <a:xfrm>
            <a:off x="4724946" y="2387996"/>
            <a:ext cx="2997200" cy="1659467"/>
            <a:chOff x="2794000" y="1964266"/>
            <a:chExt cx="6739467" cy="3318933"/>
          </a:xfrm>
        </p:grpSpPr>
        <p:sp>
          <p:nvSpPr>
            <p:cNvPr id="58" name="Rectangle 57"/>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9" name="Rectangle 58"/>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60" name="Group 59"/>
          <p:cNvGrpSpPr/>
          <p:nvPr/>
        </p:nvGrpSpPr>
        <p:grpSpPr>
          <a:xfrm>
            <a:off x="8211628" y="2424074"/>
            <a:ext cx="2997200" cy="1659467"/>
            <a:chOff x="2794000" y="1964266"/>
            <a:chExt cx="6739467" cy="3318933"/>
          </a:xfrm>
        </p:grpSpPr>
        <p:sp>
          <p:nvSpPr>
            <p:cNvPr id="61" name="Rectangle 60"/>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62" name="Rectangle 61"/>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sp>
        <p:nvSpPr>
          <p:cNvPr id="63" name="TextBox 62"/>
          <p:cNvSpPr txBox="1"/>
          <p:nvPr/>
        </p:nvSpPr>
        <p:spPr>
          <a:xfrm>
            <a:off x="2803012" y="292314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4" name="TextBox 63"/>
          <p:cNvSpPr txBox="1"/>
          <p:nvPr/>
        </p:nvSpPr>
        <p:spPr>
          <a:xfrm>
            <a:off x="1572796" y="293443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Web</a:t>
            </a:r>
          </a:p>
        </p:txBody>
      </p:sp>
      <p:sp>
        <p:nvSpPr>
          <p:cNvPr id="65" name="TextBox 64"/>
          <p:cNvSpPr txBox="1"/>
          <p:nvPr/>
        </p:nvSpPr>
        <p:spPr>
          <a:xfrm>
            <a:off x="6280603" y="293443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6" name="TextBox 65"/>
          <p:cNvSpPr txBox="1"/>
          <p:nvPr/>
        </p:nvSpPr>
        <p:spPr>
          <a:xfrm>
            <a:off x="5050387" y="294572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endPar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endParaRPr>
          </a:p>
        </p:txBody>
      </p:sp>
      <p:sp>
        <p:nvSpPr>
          <p:cNvPr id="67" name="TextBox 66"/>
          <p:cNvSpPr txBox="1"/>
          <p:nvPr/>
        </p:nvSpPr>
        <p:spPr>
          <a:xfrm>
            <a:off x="9761668" y="2964793"/>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8" name="TextBox 67"/>
          <p:cNvSpPr txBox="1"/>
          <p:nvPr/>
        </p:nvSpPr>
        <p:spPr>
          <a:xfrm>
            <a:off x="8531452" y="2976083"/>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endPar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endParaRPr>
          </a:p>
        </p:txBody>
      </p:sp>
    </p:spTree>
    <p:extLst>
      <p:ext uri="{BB962C8B-B14F-4D97-AF65-F5344CB8AC3E}">
        <p14:creationId xmlns:p14="http://schemas.microsoft.com/office/powerpoint/2010/main" val="210861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3076251"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18237"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431632"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76252" y="1640634"/>
            <a:ext cx="63553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2719" y="760652"/>
            <a:ext cx="11654506" cy="700658"/>
          </a:xfrm>
          <a:prstGeom prst="rect">
            <a:avLst/>
          </a:prstGeom>
          <a:noFill/>
        </p:spPr>
        <p:txBody>
          <a:bodyPr wrap="square" lIns="171381" tIns="137105" rIns="171381" bIns="137105" rtlCol="0">
            <a:spAutoFit/>
          </a:bodyPr>
          <a:lstStyle/>
          <a:p>
            <a:pPr algn="ctr">
              <a:lnSpc>
                <a:spcPct val="90000"/>
              </a:lnSpc>
              <a:spcAft>
                <a:spcPts val="562"/>
              </a:spcAft>
            </a:pPr>
            <a:r>
              <a:rPr lang="fr-FR" sz="3060" dirty="0" smtClean="0">
                <a:latin typeface="+mj-lt"/>
              </a:rPr>
              <a:t>(3x Ressources + n + k)  </a:t>
            </a:r>
            <a:r>
              <a:rPr lang="fr-FR" sz="3060" dirty="0">
                <a:latin typeface="+mj-lt"/>
              </a:rPr>
              <a:t>-&gt; Complexité DevOps accrue</a:t>
            </a:r>
          </a:p>
        </p:txBody>
      </p:sp>
      <p:grpSp>
        <p:nvGrpSpPr>
          <p:cNvPr id="54" name="Group 53"/>
          <p:cNvGrpSpPr/>
          <p:nvPr/>
        </p:nvGrpSpPr>
        <p:grpSpPr>
          <a:xfrm>
            <a:off x="1235095" y="2387996"/>
            <a:ext cx="2997200" cy="1659467"/>
            <a:chOff x="2794000" y="1964266"/>
            <a:chExt cx="6739467" cy="3318933"/>
          </a:xfrm>
        </p:grpSpPr>
        <p:sp>
          <p:nvSpPr>
            <p:cNvPr id="55" name="Rectangle 54"/>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6" name="Rectangle 55"/>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57" name="Group 56"/>
          <p:cNvGrpSpPr/>
          <p:nvPr/>
        </p:nvGrpSpPr>
        <p:grpSpPr>
          <a:xfrm>
            <a:off x="4724946" y="2387996"/>
            <a:ext cx="2997200" cy="1659467"/>
            <a:chOff x="2794000" y="1964266"/>
            <a:chExt cx="6739467" cy="3318933"/>
          </a:xfrm>
        </p:grpSpPr>
        <p:sp>
          <p:nvSpPr>
            <p:cNvPr id="58" name="Rectangle 57"/>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9" name="Rectangle 58"/>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60" name="Group 59"/>
          <p:cNvGrpSpPr/>
          <p:nvPr/>
        </p:nvGrpSpPr>
        <p:grpSpPr>
          <a:xfrm>
            <a:off x="8211628" y="2424074"/>
            <a:ext cx="2997200" cy="1659467"/>
            <a:chOff x="2794000" y="1964266"/>
            <a:chExt cx="6739467" cy="3318933"/>
          </a:xfrm>
        </p:grpSpPr>
        <p:sp>
          <p:nvSpPr>
            <p:cNvPr id="61" name="Rectangle 60"/>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62" name="Rectangle 61"/>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sp>
        <p:nvSpPr>
          <p:cNvPr id="63" name="TextBox 62"/>
          <p:cNvSpPr txBox="1"/>
          <p:nvPr/>
        </p:nvSpPr>
        <p:spPr>
          <a:xfrm>
            <a:off x="2803012" y="292314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4" name="TextBox 63"/>
          <p:cNvSpPr txBox="1"/>
          <p:nvPr/>
        </p:nvSpPr>
        <p:spPr>
          <a:xfrm>
            <a:off x="1572796" y="293443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Web</a:t>
            </a:r>
          </a:p>
        </p:txBody>
      </p:sp>
      <p:sp>
        <p:nvSpPr>
          <p:cNvPr id="65" name="TextBox 64"/>
          <p:cNvSpPr txBox="1"/>
          <p:nvPr/>
        </p:nvSpPr>
        <p:spPr>
          <a:xfrm>
            <a:off x="6280603" y="293443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6" name="TextBox 65"/>
          <p:cNvSpPr txBox="1"/>
          <p:nvPr/>
        </p:nvSpPr>
        <p:spPr>
          <a:xfrm>
            <a:off x="5050387" y="294572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endPar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endParaRPr>
          </a:p>
        </p:txBody>
      </p:sp>
      <p:sp>
        <p:nvSpPr>
          <p:cNvPr id="67" name="TextBox 66"/>
          <p:cNvSpPr txBox="1"/>
          <p:nvPr/>
        </p:nvSpPr>
        <p:spPr>
          <a:xfrm>
            <a:off x="9761668" y="2964793"/>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8" name="TextBox 67"/>
          <p:cNvSpPr txBox="1"/>
          <p:nvPr/>
        </p:nvSpPr>
        <p:spPr>
          <a:xfrm>
            <a:off x="8531452" y="2976083"/>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endPar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endParaRPr>
          </a:p>
        </p:txBody>
      </p:sp>
      <p:grpSp>
        <p:nvGrpSpPr>
          <p:cNvPr id="22" name="Group 21"/>
          <p:cNvGrpSpPr/>
          <p:nvPr/>
        </p:nvGrpSpPr>
        <p:grpSpPr>
          <a:xfrm>
            <a:off x="4727003" y="4669447"/>
            <a:ext cx="2997200" cy="1659467"/>
            <a:chOff x="2794000" y="1964266"/>
            <a:chExt cx="6739467" cy="3318933"/>
          </a:xfrm>
        </p:grpSpPr>
        <p:sp>
          <p:nvSpPr>
            <p:cNvPr id="23" name="Rectangle 22"/>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24" name="Rectangle 23"/>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sp>
        <p:nvSpPr>
          <p:cNvPr id="25" name="TextBox 24"/>
          <p:cNvSpPr txBox="1"/>
          <p:nvPr/>
        </p:nvSpPr>
        <p:spPr>
          <a:xfrm>
            <a:off x="5155655" y="5191491"/>
            <a:ext cx="2196574" cy="615377"/>
          </a:xfrm>
          <a:prstGeom prst="rect">
            <a:avLst/>
          </a:prstGeom>
          <a:solidFill>
            <a:srgbClr val="002060"/>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Persistence</a:t>
            </a:r>
          </a:p>
        </p:txBody>
      </p:sp>
    </p:spTree>
    <p:extLst>
      <p:ext uri="{BB962C8B-B14F-4D97-AF65-F5344CB8AC3E}">
        <p14:creationId xmlns:p14="http://schemas.microsoft.com/office/powerpoint/2010/main" val="1351386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3076251"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18237"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431632"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76252" y="1640634"/>
            <a:ext cx="63553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2719" y="760652"/>
            <a:ext cx="11654506" cy="700658"/>
          </a:xfrm>
          <a:prstGeom prst="rect">
            <a:avLst/>
          </a:prstGeom>
          <a:noFill/>
        </p:spPr>
        <p:txBody>
          <a:bodyPr wrap="square" lIns="171381" tIns="137105" rIns="171381" bIns="137105" rtlCol="0">
            <a:spAutoFit/>
          </a:bodyPr>
          <a:lstStyle/>
          <a:p>
            <a:pPr algn="ctr">
              <a:lnSpc>
                <a:spcPct val="90000"/>
              </a:lnSpc>
              <a:spcAft>
                <a:spcPts val="562"/>
              </a:spcAft>
            </a:pPr>
            <a:r>
              <a:rPr lang="fr-FR" sz="3060" dirty="0" smtClean="0">
                <a:latin typeface="+mj-lt"/>
              </a:rPr>
              <a:t>??? Ressources </a:t>
            </a:r>
            <a:r>
              <a:rPr lang="fr-FR" sz="3060" dirty="0">
                <a:latin typeface="+mj-lt"/>
              </a:rPr>
              <a:t>-&gt; Complexité DevOps accrue</a:t>
            </a:r>
          </a:p>
        </p:txBody>
      </p:sp>
      <p:grpSp>
        <p:nvGrpSpPr>
          <p:cNvPr id="54" name="Group 53"/>
          <p:cNvGrpSpPr/>
          <p:nvPr/>
        </p:nvGrpSpPr>
        <p:grpSpPr>
          <a:xfrm>
            <a:off x="1235095" y="2387996"/>
            <a:ext cx="2997200" cy="1659467"/>
            <a:chOff x="2794000" y="1964266"/>
            <a:chExt cx="6739467" cy="3318933"/>
          </a:xfrm>
        </p:grpSpPr>
        <p:sp>
          <p:nvSpPr>
            <p:cNvPr id="55" name="Rectangle 54"/>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6" name="Rectangle 55"/>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57" name="Group 56"/>
          <p:cNvGrpSpPr/>
          <p:nvPr/>
        </p:nvGrpSpPr>
        <p:grpSpPr>
          <a:xfrm>
            <a:off x="4724946" y="2387996"/>
            <a:ext cx="2997200" cy="1659467"/>
            <a:chOff x="2794000" y="1964266"/>
            <a:chExt cx="6739467" cy="3318933"/>
          </a:xfrm>
        </p:grpSpPr>
        <p:sp>
          <p:nvSpPr>
            <p:cNvPr id="58" name="Rectangle 57"/>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9" name="Rectangle 58"/>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60" name="Group 59"/>
          <p:cNvGrpSpPr/>
          <p:nvPr/>
        </p:nvGrpSpPr>
        <p:grpSpPr>
          <a:xfrm>
            <a:off x="8211628" y="2424074"/>
            <a:ext cx="2997200" cy="1659467"/>
            <a:chOff x="2794000" y="1964266"/>
            <a:chExt cx="6739467" cy="3318933"/>
          </a:xfrm>
        </p:grpSpPr>
        <p:sp>
          <p:nvSpPr>
            <p:cNvPr id="61" name="Rectangle 60"/>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62" name="Rectangle 61"/>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sp>
        <p:nvSpPr>
          <p:cNvPr id="63" name="TextBox 62"/>
          <p:cNvSpPr txBox="1"/>
          <p:nvPr/>
        </p:nvSpPr>
        <p:spPr>
          <a:xfrm>
            <a:off x="2803012" y="292314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4" name="TextBox 63"/>
          <p:cNvSpPr txBox="1"/>
          <p:nvPr/>
        </p:nvSpPr>
        <p:spPr>
          <a:xfrm>
            <a:off x="1572796" y="293443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Web</a:t>
            </a:r>
          </a:p>
        </p:txBody>
      </p:sp>
      <p:sp>
        <p:nvSpPr>
          <p:cNvPr id="65" name="TextBox 64"/>
          <p:cNvSpPr txBox="1"/>
          <p:nvPr/>
        </p:nvSpPr>
        <p:spPr>
          <a:xfrm>
            <a:off x="6280603" y="293443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6" name="TextBox 65"/>
          <p:cNvSpPr txBox="1"/>
          <p:nvPr/>
        </p:nvSpPr>
        <p:spPr>
          <a:xfrm>
            <a:off x="5050387" y="294572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endPar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endParaRPr>
          </a:p>
        </p:txBody>
      </p:sp>
      <p:sp>
        <p:nvSpPr>
          <p:cNvPr id="67" name="TextBox 66"/>
          <p:cNvSpPr txBox="1"/>
          <p:nvPr/>
        </p:nvSpPr>
        <p:spPr>
          <a:xfrm>
            <a:off x="9761668" y="2964793"/>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8" name="TextBox 67"/>
          <p:cNvSpPr txBox="1"/>
          <p:nvPr/>
        </p:nvSpPr>
        <p:spPr>
          <a:xfrm>
            <a:off x="8531452" y="2976083"/>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endPar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endParaRPr>
          </a:p>
        </p:txBody>
      </p:sp>
      <p:grpSp>
        <p:nvGrpSpPr>
          <p:cNvPr id="22" name="Group 21"/>
          <p:cNvGrpSpPr/>
          <p:nvPr/>
        </p:nvGrpSpPr>
        <p:grpSpPr>
          <a:xfrm>
            <a:off x="4727003" y="4669447"/>
            <a:ext cx="2997200" cy="1659467"/>
            <a:chOff x="2794000" y="1964266"/>
            <a:chExt cx="6739467" cy="3318933"/>
          </a:xfrm>
          <a:solidFill>
            <a:schemeClr val="accent6">
              <a:lumMod val="50000"/>
            </a:schemeClr>
          </a:solidFill>
        </p:grpSpPr>
        <p:sp>
          <p:nvSpPr>
            <p:cNvPr id="23" name="Rectangle 22"/>
            <p:cNvSpPr/>
            <p:nvPr/>
          </p:nvSpPr>
          <p:spPr>
            <a:xfrm>
              <a:off x="2794000" y="1964266"/>
              <a:ext cx="6739467" cy="3318933"/>
            </a:xfrm>
            <a:prstGeom prst="rect">
              <a:avLst/>
            </a:prstGeom>
            <a:grp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24" name="Rectangle 23"/>
            <p:cNvSpPr/>
            <p:nvPr/>
          </p:nvSpPr>
          <p:spPr>
            <a:xfrm>
              <a:off x="3330421" y="2355514"/>
              <a:ext cx="5675878" cy="2536439"/>
            </a:xfrm>
            <a:prstGeom prst="rect">
              <a:avLst/>
            </a:prstGeom>
            <a:solidFill>
              <a:schemeClr val="accent6"/>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sp>
        <p:nvSpPr>
          <p:cNvPr id="25" name="TextBox 24"/>
          <p:cNvSpPr txBox="1"/>
          <p:nvPr/>
        </p:nvSpPr>
        <p:spPr>
          <a:xfrm>
            <a:off x="5155655" y="5191491"/>
            <a:ext cx="2196574" cy="615377"/>
          </a:xfrm>
          <a:prstGeom prst="rect">
            <a:avLst/>
          </a:prstGeom>
          <a:solidFill>
            <a:schemeClr val="accent6">
              <a:lumMod val="75000"/>
            </a:scheme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Persistence</a:t>
            </a:r>
          </a:p>
        </p:txBody>
      </p:sp>
    </p:spTree>
    <p:extLst>
      <p:ext uri="{BB962C8B-B14F-4D97-AF65-F5344CB8AC3E}">
        <p14:creationId xmlns:p14="http://schemas.microsoft.com/office/powerpoint/2010/main" val="664108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3076251"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18237"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431632" y="1640634"/>
            <a:ext cx="0" cy="642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76252" y="1640634"/>
            <a:ext cx="63553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2719" y="760652"/>
            <a:ext cx="11654506" cy="700658"/>
          </a:xfrm>
          <a:prstGeom prst="rect">
            <a:avLst/>
          </a:prstGeom>
          <a:noFill/>
        </p:spPr>
        <p:txBody>
          <a:bodyPr wrap="square" lIns="171381" tIns="137105" rIns="171381" bIns="137105" rtlCol="0">
            <a:spAutoFit/>
          </a:bodyPr>
          <a:lstStyle/>
          <a:p>
            <a:pPr algn="ctr">
              <a:lnSpc>
                <a:spcPct val="90000"/>
              </a:lnSpc>
              <a:spcAft>
                <a:spcPts val="562"/>
              </a:spcAft>
            </a:pPr>
            <a:r>
              <a:rPr lang="fr-FR" sz="3060" dirty="0" smtClean="0">
                <a:latin typeface="+mj-lt"/>
              </a:rPr>
              <a:t>??? Ressources </a:t>
            </a:r>
            <a:r>
              <a:rPr lang="fr-FR" sz="3060" dirty="0">
                <a:latin typeface="+mj-lt"/>
              </a:rPr>
              <a:t>-&gt; Complexité DevOps accrue</a:t>
            </a:r>
          </a:p>
        </p:txBody>
      </p:sp>
      <p:grpSp>
        <p:nvGrpSpPr>
          <p:cNvPr id="54" name="Group 53"/>
          <p:cNvGrpSpPr/>
          <p:nvPr/>
        </p:nvGrpSpPr>
        <p:grpSpPr>
          <a:xfrm>
            <a:off x="1235095" y="2387996"/>
            <a:ext cx="2997200" cy="1659467"/>
            <a:chOff x="2794000" y="1964266"/>
            <a:chExt cx="6739467" cy="3318933"/>
          </a:xfrm>
        </p:grpSpPr>
        <p:sp>
          <p:nvSpPr>
            <p:cNvPr id="55" name="Rectangle 54"/>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6" name="Rectangle 55"/>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57" name="Group 56"/>
          <p:cNvGrpSpPr/>
          <p:nvPr/>
        </p:nvGrpSpPr>
        <p:grpSpPr>
          <a:xfrm>
            <a:off x="4724946" y="2387996"/>
            <a:ext cx="2997200" cy="1659467"/>
            <a:chOff x="2794000" y="1964266"/>
            <a:chExt cx="6739467" cy="3318933"/>
          </a:xfrm>
        </p:grpSpPr>
        <p:sp>
          <p:nvSpPr>
            <p:cNvPr id="58" name="Rectangle 57"/>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59" name="Rectangle 58"/>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60" name="Group 59"/>
          <p:cNvGrpSpPr/>
          <p:nvPr/>
        </p:nvGrpSpPr>
        <p:grpSpPr>
          <a:xfrm>
            <a:off x="8211628" y="2424074"/>
            <a:ext cx="2997200" cy="1659467"/>
            <a:chOff x="2794000" y="1964266"/>
            <a:chExt cx="6739467" cy="3318933"/>
          </a:xfrm>
        </p:grpSpPr>
        <p:sp>
          <p:nvSpPr>
            <p:cNvPr id="61" name="Rectangle 60"/>
            <p:cNvSpPr/>
            <p:nvPr/>
          </p:nvSpPr>
          <p:spPr>
            <a:xfrm>
              <a:off x="2794000" y="1964266"/>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62" name="Rectangle 61"/>
            <p:cNvSpPr/>
            <p:nvPr/>
          </p:nvSpPr>
          <p:spPr>
            <a:xfrm>
              <a:off x="3330421" y="2355514"/>
              <a:ext cx="5675878" cy="2536439"/>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sp>
        <p:nvSpPr>
          <p:cNvPr id="63" name="TextBox 62"/>
          <p:cNvSpPr txBox="1"/>
          <p:nvPr/>
        </p:nvSpPr>
        <p:spPr>
          <a:xfrm>
            <a:off x="2803012" y="292314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4" name="TextBox 63"/>
          <p:cNvSpPr txBox="1"/>
          <p:nvPr/>
        </p:nvSpPr>
        <p:spPr>
          <a:xfrm>
            <a:off x="1572796" y="293443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Web</a:t>
            </a:r>
          </a:p>
        </p:txBody>
      </p:sp>
      <p:sp>
        <p:nvSpPr>
          <p:cNvPr id="65" name="TextBox 64"/>
          <p:cNvSpPr txBox="1"/>
          <p:nvPr/>
        </p:nvSpPr>
        <p:spPr>
          <a:xfrm>
            <a:off x="6280603" y="2934439"/>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6" name="TextBox 65"/>
          <p:cNvSpPr txBox="1"/>
          <p:nvPr/>
        </p:nvSpPr>
        <p:spPr>
          <a:xfrm>
            <a:off x="5050387" y="2945729"/>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endPar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endParaRPr>
          </a:p>
        </p:txBody>
      </p:sp>
      <p:sp>
        <p:nvSpPr>
          <p:cNvPr id="67" name="TextBox 66"/>
          <p:cNvSpPr txBox="1"/>
          <p:nvPr/>
        </p:nvSpPr>
        <p:spPr>
          <a:xfrm>
            <a:off x="9761668" y="2964793"/>
            <a:ext cx="1128618" cy="615361"/>
          </a:xfrm>
          <a:prstGeom prst="rect">
            <a:avLst/>
          </a:prstGeom>
          <a:solidFill>
            <a:srgbClr val="0072C6">
              <a:lumMod val="50000"/>
            </a:srgb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API</a:t>
            </a:r>
          </a:p>
        </p:txBody>
      </p:sp>
      <p:sp>
        <p:nvSpPr>
          <p:cNvPr id="68" name="TextBox 67"/>
          <p:cNvSpPr txBox="1"/>
          <p:nvPr/>
        </p:nvSpPr>
        <p:spPr>
          <a:xfrm>
            <a:off x="8531452" y="2976083"/>
            <a:ext cx="1128618" cy="615361"/>
          </a:xfrm>
          <a:prstGeom prst="rect">
            <a:avLst/>
          </a:prstGeom>
          <a:solidFill>
            <a:srgbClr val="0072C6"/>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endPar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endParaRPr>
          </a:p>
        </p:txBody>
      </p:sp>
      <p:grpSp>
        <p:nvGrpSpPr>
          <p:cNvPr id="22" name="Group 21"/>
          <p:cNvGrpSpPr/>
          <p:nvPr/>
        </p:nvGrpSpPr>
        <p:grpSpPr>
          <a:xfrm>
            <a:off x="4727003" y="4669447"/>
            <a:ext cx="2997200" cy="1659467"/>
            <a:chOff x="2794000" y="1964266"/>
            <a:chExt cx="6739467" cy="3318933"/>
          </a:xfrm>
          <a:solidFill>
            <a:schemeClr val="accent6">
              <a:lumMod val="50000"/>
            </a:schemeClr>
          </a:solidFill>
        </p:grpSpPr>
        <p:sp>
          <p:nvSpPr>
            <p:cNvPr id="23" name="Rectangle 22"/>
            <p:cNvSpPr/>
            <p:nvPr/>
          </p:nvSpPr>
          <p:spPr>
            <a:xfrm>
              <a:off x="2794000" y="1964266"/>
              <a:ext cx="6739467" cy="3318933"/>
            </a:xfrm>
            <a:prstGeom prst="rect">
              <a:avLst/>
            </a:prstGeom>
            <a:grp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24" name="Rectangle 23"/>
            <p:cNvSpPr/>
            <p:nvPr/>
          </p:nvSpPr>
          <p:spPr>
            <a:xfrm>
              <a:off x="3330421" y="2355514"/>
              <a:ext cx="5675878" cy="2536439"/>
            </a:xfrm>
            <a:prstGeom prst="rect">
              <a:avLst/>
            </a:prstGeom>
            <a:solidFill>
              <a:schemeClr val="accent6"/>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sp>
        <p:nvSpPr>
          <p:cNvPr id="25" name="TextBox 24"/>
          <p:cNvSpPr txBox="1"/>
          <p:nvPr/>
        </p:nvSpPr>
        <p:spPr>
          <a:xfrm>
            <a:off x="5155655" y="5191491"/>
            <a:ext cx="2196574" cy="615377"/>
          </a:xfrm>
          <a:prstGeom prst="rect">
            <a:avLst/>
          </a:prstGeom>
          <a:solidFill>
            <a:schemeClr val="accent6">
              <a:lumMod val="75000"/>
            </a:schemeClr>
          </a:solid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en-US" sz="2352"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Persistence</a:t>
            </a:r>
          </a:p>
        </p:txBody>
      </p:sp>
      <p:grpSp>
        <p:nvGrpSpPr>
          <p:cNvPr id="33" name="Group 32"/>
          <p:cNvGrpSpPr/>
          <p:nvPr/>
        </p:nvGrpSpPr>
        <p:grpSpPr>
          <a:xfrm>
            <a:off x="350270" y="1461310"/>
            <a:ext cx="701290" cy="5175291"/>
            <a:chOff x="2794000" y="1964266"/>
            <a:chExt cx="6739467" cy="3318933"/>
          </a:xfrm>
          <a:solidFill>
            <a:schemeClr val="accent2"/>
          </a:solidFill>
        </p:grpSpPr>
        <p:sp>
          <p:nvSpPr>
            <p:cNvPr id="34" name="Rectangle 33"/>
            <p:cNvSpPr/>
            <p:nvPr/>
          </p:nvSpPr>
          <p:spPr>
            <a:xfrm>
              <a:off x="2794000" y="1964266"/>
              <a:ext cx="6739467" cy="3318933"/>
            </a:xfrm>
            <a:prstGeom prst="rect">
              <a:avLst/>
            </a:prstGeom>
            <a:solidFill>
              <a:schemeClr val="accent3">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6" name="Rectangle 35"/>
            <p:cNvSpPr/>
            <p:nvPr/>
          </p:nvSpPr>
          <p:spPr>
            <a:xfrm>
              <a:off x="3330417" y="2413601"/>
              <a:ext cx="5675879" cy="2478353"/>
            </a:xfrm>
            <a:prstGeom prst="rect">
              <a:avLst/>
            </a:prstGeom>
            <a:solidFill>
              <a:schemeClr val="accent3">
                <a:lumMod val="60000"/>
                <a:lumOff val="4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grpSp>
      <p:sp>
        <p:nvSpPr>
          <p:cNvPr id="37" name="Rectangle 36"/>
          <p:cNvSpPr/>
          <p:nvPr/>
        </p:nvSpPr>
        <p:spPr>
          <a:xfrm>
            <a:off x="625019" y="2460078"/>
            <a:ext cx="183956" cy="3246925"/>
          </a:xfrm>
          <a:prstGeom prst="rect">
            <a:avLst/>
          </a:prstGeom>
          <a:solidFill>
            <a:schemeClr val="accent3">
              <a:lumMod val="60000"/>
              <a:lumOff val="4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white"/>
                </a:solidFill>
                <a:effectLst/>
                <a:uLnTx/>
                <a:uFillTx/>
                <a:latin typeface="Arial"/>
                <a:ea typeface="+mn-ea"/>
                <a:cs typeface="+mn-cs"/>
              </a:rPr>
              <a:t>Authentification</a:t>
            </a:r>
          </a:p>
        </p:txBody>
      </p:sp>
      <p:grpSp>
        <p:nvGrpSpPr>
          <p:cNvPr id="31" name="Group 30"/>
          <p:cNvGrpSpPr/>
          <p:nvPr/>
        </p:nvGrpSpPr>
        <p:grpSpPr>
          <a:xfrm>
            <a:off x="8211628" y="4669445"/>
            <a:ext cx="2997200" cy="1659467"/>
            <a:chOff x="2794000" y="1964266"/>
            <a:chExt cx="6739467" cy="3318933"/>
          </a:xfrm>
          <a:solidFill>
            <a:schemeClr val="accent6">
              <a:lumMod val="50000"/>
            </a:schemeClr>
          </a:solidFill>
        </p:grpSpPr>
        <p:sp>
          <p:nvSpPr>
            <p:cNvPr id="38" name="Rectangle 37"/>
            <p:cNvSpPr/>
            <p:nvPr/>
          </p:nvSpPr>
          <p:spPr>
            <a:xfrm>
              <a:off x="2794000" y="1964266"/>
              <a:ext cx="6739467" cy="3318933"/>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9" name="Rectangle 38"/>
            <p:cNvSpPr/>
            <p:nvPr/>
          </p:nvSpPr>
          <p:spPr>
            <a:xfrm>
              <a:off x="3330421" y="2355514"/>
              <a:ext cx="5675878" cy="2536439"/>
            </a:xfrm>
            <a:prstGeom prst="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white"/>
                  </a:solidFill>
                  <a:effectLst/>
                  <a:uLnTx/>
                  <a:uFillTx/>
                  <a:latin typeface="Arial"/>
                  <a:ea typeface="+mn-ea"/>
                  <a:cs typeface="+mn-cs"/>
                </a:rPr>
                <a:t>……</a:t>
              </a:r>
            </a:p>
          </p:txBody>
        </p:sp>
      </p:grpSp>
    </p:spTree>
    <p:extLst>
      <p:ext uri="{BB962C8B-B14F-4D97-AF65-F5344CB8AC3E}">
        <p14:creationId xmlns:p14="http://schemas.microsoft.com/office/powerpoint/2010/main" val="451866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fr-FR" dirty="0" smtClean="0"/>
              <a:t>Il nous faut donc repenser notre modèle….</a:t>
            </a:r>
            <a:endParaRPr lang="fr-FR" dirty="0"/>
          </a:p>
        </p:txBody>
      </p:sp>
      <p:sp>
        <p:nvSpPr>
          <p:cNvPr id="12" name="Content Placeholder 11"/>
          <p:cNvSpPr>
            <a:spLocks noGrp="1"/>
          </p:cNvSpPr>
          <p:nvPr>
            <p:ph sz="half" idx="4294967295"/>
          </p:nvPr>
        </p:nvSpPr>
        <p:spPr>
          <a:xfrm>
            <a:off x="0" y="1322388"/>
            <a:ext cx="5186363" cy="600075"/>
          </a:xfrm>
        </p:spPr>
        <p:txBody>
          <a:bodyPr/>
          <a:lstStyle/>
          <a:p>
            <a:pPr marL="0" indent="0" algn="ctr">
              <a:buNone/>
            </a:pPr>
            <a:r>
              <a:rPr lang="fr-FR" sz="3060" b="1" dirty="0"/>
              <a:t>Application d’hier…</a:t>
            </a:r>
          </a:p>
        </p:txBody>
      </p:sp>
      <p:sp>
        <p:nvSpPr>
          <p:cNvPr id="14" name="Content Placeholder 13"/>
          <p:cNvSpPr>
            <a:spLocks noGrp="1"/>
          </p:cNvSpPr>
          <p:nvPr>
            <p:ph sz="half" idx="4294967295"/>
          </p:nvPr>
        </p:nvSpPr>
        <p:spPr>
          <a:xfrm>
            <a:off x="7251700" y="1322388"/>
            <a:ext cx="5184775" cy="600075"/>
          </a:xfrm>
        </p:spPr>
        <p:txBody>
          <a:bodyPr/>
          <a:lstStyle/>
          <a:p>
            <a:pPr marL="0" indent="0" algn="ctr">
              <a:buNone/>
            </a:pPr>
            <a:r>
              <a:rPr lang="fr-FR" sz="3060" b="1" dirty="0"/>
              <a:t>Application d’aujourd’hui</a:t>
            </a:r>
          </a:p>
        </p:txBody>
      </p:sp>
      <p:grpSp>
        <p:nvGrpSpPr>
          <p:cNvPr id="7" name="Group 6"/>
          <p:cNvGrpSpPr/>
          <p:nvPr/>
        </p:nvGrpSpPr>
        <p:grpSpPr>
          <a:xfrm>
            <a:off x="918860" y="2102424"/>
            <a:ext cx="4676028" cy="4178318"/>
            <a:chOff x="640578" y="2438400"/>
            <a:chExt cx="5410200" cy="3581400"/>
          </a:xfrm>
          <a:solidFill>
            <a:schemeClr val="bg2">
              <a:lumMod val="75000"/>
            </a:schemeClr>
          </a:solidFill>
        </p:grpSpPr>
        <p:sp>
          <p:nvSpPr>
            <p:cNvPr id="4" name="Rectangle 3"/>
            <p:cNvSpPr/>
            <p:nvPr/>
          </p:nvSpPr>
          <p:spPr>
            <a:xfrm>
              <a:off x="640578" y="2438400"/>
              <a:ext cx="5410200" cy="3581400"/>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lIns="87428" tIns="43715" rIns="87428" bIns="43715" spcCol="0" rtlCol="0" anchor="ctr"/>
            <a:lstStyle/>
            <a:p>
              <a:pPr algn="ctr" defTabSz="874312"/>
              <a:endParaRPr lang="fr-FR" sz="1817" dirty="0">
                <a:solidFill>
                  <a:prstClr val="white"/>
                </a:solidFill>
              </a:endParaRPr>
            </a:p>
          </p:txBody>
        </p:sp>
        <p:sp>
          <p:nvSpPr>
            <p:cNvPr id="5" name="Rectangle 4"/>
            <p:cNvSpPr/>
            <p:nvPr/>
          </p:nvSpPr>
          <p:spPr>
            <a:xfrm>
              <a:off x="1979613" y="2667000"/>
              <a:ext cx="2667000" cy="838200"/>
            </a:xfrm>
            <a:prstGeom prst="rect">
              <a:avLst/>
            </a:prstGeom>
            <a:solidFill>
              <a:schemeClr val="accent1">
                <a:lumMod val="60000"/>
                <a:lumOff val="40000"/>
              </a:schemeClr>
            </a:solidFill>
            <a:ln>
              <a:noFill/>
            </a:ln>
          </p:spPr>
          <p:style>
            <a:lnRef idx="1">
              <a:schemeClr val="accent4"/>
            </a:lnRef>
            <a:fillRef idx="3">
              <a:schemeClr val="accent4"/>
            </a:fillRef>
            <a:effectRef idx="2">
              <a:schemeClr val="accent4"/>
            </a:effectRef>
            <a:fontRef idx="minor">
              <a:schemeClr val="lt1"/>
            </a:fontRef>
          </p:style>
          <p:txBody>
            <a:bodyPr lIns="87428" tIns="43715" rIns="87428" bIns="43715" spcCol="0" rtlCol="0" anchor="ctr"/>
            <a:lstStyle/>
            <a:p>
              <a:pPr algn="ctr" defTabSz="874312"/>
              <a:r>
                <a:rPr lang="fr-FR" sz="1817" dirty="0">
                  <a:solidFill>
                    <a:prstClr val="white"/>
                  </a:solidFill>
                </a:rPr>
                <a:t>Web </a:t>
              </a:r>
              <a:r>
                <a:rPr lang="fr-FR" sz="1817" dirty="0" err="1">
                  <a:solidFill>
                    <a:prstClr val="white"/>
                  </a:solidFill>
                </a:rPr>
                <a:t>tier</a:t>
              </a:r>
              <a:endParaRPr lang="fr-FR" sz="1817" dirty="0">
                <a:solidFill>
                  <a:prstClr val="white"/>
                </a:solidFill>
              </a:endParaRPr>
            </a:p>
          </p:txBody>
        </p:sp>
        <p:sp>
          <p:nvSpPr>
            <p:cNvPr id="15" name="Rectangle 14"/>
            <p:cNvSpPr/>
            <p:nvPr/>
          </p:nvSpPr>
          <p:spPr>
            <a:xfrm>
              <a:off x="1979613" y="3886200"/>
              <a:ext cx="2667000" cy="838200"/>
            </a:xfrm>
            <a:prstGeom prst="rect">
              <a:avLst/>
            </a:prstGeom>
            <a:solidFill>
              <a:schemeClr val="bg2"/>
            </a:solidFill>
            <a:ln>
              <a:noFill/>
            </a:ln>
          </p:spPr>
          <p:style>
            <a:lnRef idx="1">
              <a:schemeClr val="accent4"/>
            </a:lnRef>
            <a:fillRef idx="3">
              <a:schemeClr val="accent4"/>
            </a:fillRef>
            <a:effectRef idx="2">
              <a:schemeClr val="accent4"/>
            </a:effectRef>
            <a:fontRef idx="minor">
              <a:schemeClr val="lt1"/>
            </a:fontRef>
          </p:style>
          <p:txBody>
            <a:bodyPr lIns="87428" tIns="43715" rIns="87428" bIns="43715" spcCol="0" rtlCol="0" anchor="ctr"/>
            <a:lstStyle/>
            <a:p>
              <a:pPr algn="ctr" defTabSz="874312"/>
              <a:r>
                <a:rPr lang="fr-FR" sz="1817" dirty="0">
                  <a:solidFill>
                    <a:prstClr val="white"/>
                  </a:solidFill>
                </a:rPr>
                <a:t>App </a:t>
              </a:r>
              <a:r>
                <a:rPr lang="fr-FR" sz="1817" dirty="0" err="1">
                  <a:solidFill>
                    <a:prstClr val="white"/>
                  </a:solidFill>
                </a:rPr>
                <a:t>tier</a:t>
              </a:r>
              <a:endParaRPr lang="fr-FR" sz="1817" dirty="0">
                <a:solidFill>
                  <a:prstClr val="white"/>
                </a:solidFill>
              </a:endParaRPr>
            </a:p>
          </p:txBody>
        </p:sp>
        <p:sp>
          <p:nvSpPr>
            <p:cNvPr id="16" name="Rectangle 15"/>
            <p:cNvSpPr/>
            <p:nvPr/>
          </p:nvSpPr>
          <p:spPr>
            <a:xfrm>
              <a:off x="1979613" y="5029200"/>
              <a:ext cx="2667000" cy="838200"/>
            </a:xfrm>
            <a:prstGeom prst="rect">
              <a:avLst/>
            </a:prstGeom>
            <a:solidFill>
              <a:schemeClr val="bg2">
                <a:lumMod val="50000"/>
              </a:schemeClr>
            </a:solidFill>
            <a:ln>
              <a:noFill/>
            </a:ln>
          </p:spPr>
          <p:style>
            <a:lnRef idx="1">
              <a:schemeClr val="accent4"/>
            </a:lnRef>
            <a:fillRef idx="3">
              <a:schemeClr val="accent4"/>
            </a:fillRef>
            <a:effectRef idx="2">
              <a:schemeClr val="accent4"/>
            </a:effectRef>
            <a:fontRef idx="minor">
              <a:schemeClr val="lt1"/>
            </a:fontRef>
          </p:style>
          <p:txBody>
            <a:bodyPr lIns="87428" tIns="43715" rIns="87428" bIns="43715" spcCol="0" rtlCol="0" anchor="ctr"/>
            <a:lstStyle/>
            <a:p>
              <a:pPr algn="ctr" defTabSz="874312"/>
              <a:r>
                <a:rPr lang="fr-FR" sz="1817" dirty="0">
                  <a:solidFill>
                    <a:prstClr val="white"/>
                  </a:solidFill>
                </a:rPr>
                <a:t>DB </a:t>
              </a:r>
              <a:r>
                <a:rPr lang="fr-FR" sz="1817" dirty="0" err="1">
                  <a:solidFill>
                    <a:prstClr val="white"/>
                  </a:solidFill>
                </a:rPr>
                <a:t>tier</a:t>
              </a:r>
              <a:endParaRPr lang="fr-FR" sz="1817" dirty="0">
                <a:solidFill>
                  <a:prstClr val="white"/>
                </a:solidFill>
              </a:endParaRPr>
            </a:p>
          </p:txBody>
        </p:sp>
      </p:grpSp>
      <p:sp>
        <p:nvSpPr>
          <p:cNvPr id="24" name="Content Placeholder 13"/>
          <p:cNvSpPr txBox="1">
            <a:spLocks/>
          </p:cNvSpPr>
          <p:nvPr/>
        </p:nvSpPr>
        <p:spPr>
          <a:xfrm>
            <a:off x="2349447" y="6280741"/>
            <a:ext cx="7606759" cy="600340"/>
          </a:xfrm>
          <a:prstGeom prst="rect">
            <a:avLst/>
          </a:prstGeom>
        </p:spPr>
        <p:txBody>
          <a:bodyPr vert="horz" wrap="square" lIns="139891" tIns="87432" rIns="139891" bIns="87432" rtlCol="0">
            <a:spAutoFit/>
          </a:bodyPr>
          <a:lst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indent="0" algn="ctr">
              <a:buNone/>
            </a:pPr>
            <a:r>
              <a:rPr lang="fr-FR" sz="3060" b="1" dirty="0"/>
              <a:t>… vers une architecture Micro Services</a:t>
            </a:r>
          </a:p>
        </p:txBody>
      </p:sp>
      <p:graphicFrame>
        <p:nvGraphicFramePr>
          <p:cNvPr id="2" name="Diagram 1"/>
          <p:cNvGraphicFramePr/>
          <p:nvPr>
            <p:extLst>
              <p:ext uri="{D42A27DB-BD31-4B8C-83A1-F6EECF244321}">
                <p14:modId xmlns:p14="http://schemas.microsoft.com/office/powerpoint/2010/main" val="2905006619"/>
              </p:ext>
            </p:extLst>
          </p:nvPr>
        </p:nvGraphicFramePr>
        <p:xfrm>
          <a:off x="6090133" y="2194925"/>
          <a:ext cx="6107778" cy="4123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Picture 2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811857" y="2102424"/>
            <a:ext cx="6323270" cy="4178318"/>
          </a:xfrm>
          <a:prstGeom prst="rect">
            <a:avLst/>
          </a:prstGeom>
        </p:spPr>
      </p:pic>
    </p:spTree>
    <p:extLst>
      <p:ext uri="{BB962C8B-B14F-4D97-AF65-F5344CB8AC3E}">
        <p14:creationId xmlns:p14="http://schemas.microsoft.com/office/powerpoint/2010/main" val="122025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4" grpId="0"/>
      <p:bldGraphic spid="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11"/>
          <p:cNvSpPr/>
          <p:nvPr/>
        </p:nvSpPr>
        <p:spPr bwMode="gray">
          <a:xfrm>
            <a:off x="1427211" y="5570735"/>
            <a:ext cx="10716640" cy="1080470"/>
          </a:xfrm>
          <a:prstGeom prst="rect">
            <a:avLst/>
          </a:prstGeom>
          <a:solidFill>
            <a:srgbClr val="000000">
              <a:alpha val="69804"/>
            </a:srgbClr>
          </a:solidFill>
          <a:ln w="25400" algn="ctr">
            <a:noFill/>
            <a:round/>
            <a:headEnd/>
            <a:tailEnd/>
          </a:ln>
        </p:spPr>
        <p:txBody>
          <a:bodyPr wrap="none" lIns="174817" tIns="68826" rIns="34413" bIns="68826" rtlCol="0" anchor="ctr" anchorCtr="0"/>
          <a:lstStyle/>
          <a:p>
            <a:pPr lvl="0"/>
            <a:r>
              <a:rPr lang="de-DE" sz="5162" b="1" dirty="0">
                <a:solidFill>
                  <a:prstClr val="white"/>
                </a:solidFill>
                <a:latin typeface="DIN Condensed Bold"/>
                <a:cs typeface="DIN Condensed Bold"/>
              </a:rPr>
              <a:t>Micro Services &amp; Fabric Services</a:t>
            </a:r>
          </a:p>
        </p:txBody>
      </p:sp>
    </p:spTree>
    <p:extLst>
      <p:ext uri="{BB962C8B-B14F-4D97-AF65-F5344CB8AC3E}">
        <p14:creationId xmlns:p14="http://schemas.microsoft.com/office/powerpoint/2010/main" val="421544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Service Fabric</a:t>
            </a:r>
            <a:endParaRPr lang="fr-FR" dirty="0"/>
          </a:p>
        </p:txBody>
      </p:sp>
      <p:sp>
        <p:nvSpPr>
          <p:cNvPr id="356" name="Right Arrow 355"/>
          <p:cNvSpPr/>
          <p:nvPr/>
        </p:nvSpPr>
        <p:spPr>
          <a:xfrm rot="5400000">
            <a:off x="2048788" y="3490983"/>
            <a:ext cx="457366" cy="465558"/>
          </a:xfrm>
          <a:prstGeom prst="rightArrow">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57" name="Right Arrow 356"/>
          <p:cNvSpPr/>
          <p:nvPr/>
        </p:nvSpPr>
        <p:spPr>
          <a:xfrm rot="5400000">
            <a:off x="5964448" y="3471187"/>
            <a:ext cx="457366" cy="465558"/>
          </a:xfrm>
          <a:prstGeom prst="rightArrow">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58" name="Right Arrow 357"/>
          <p:cNvSpPr/>
          <p:nvPr/>
        </p:nvSpPr>
        <p:spPr>
          <a:xfrm rot="5400000">
            <a:off x="9818867" y="3479499"/>
            <a:ext cx="457366" cy="465558"/>
          </a:xfrm>
          <a:prstGeom prst="rightArrow">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grpSp>
        <p:nvGrpSpPr>
          <p:cNvPr id="360" name="Group 359"/>
          <p:cNvGrpSpPr/>
          <p:nvPr/>
        </p:nvGrpSpPr>
        <p:grpSpPr>
          <a:xfrm>
            <a:off x="1099125" y="4061997"/>
            <a:ext cx="2391525" cy="1927809"/>
            <a:chOff x="967123" y="3315404"/>
            <a:chExt cx="2551986" cy="2057157"/>
          </a:xfrm>
        </p:grpSpPr>
        <p:sp>
          <p:nvSpPr>
            <p:cNvPr id="361" name="Rectangle 360"/>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856949">
                <a:defRPr/>
              </a:pPr>
              <a:r>
                <a:rPr lang="en-US" sz="2249" b="1" kern="0" dirty="0">
                  <a:solidFill>
                    <a:srgbClr val="FFFFFF"/>
                  </a:solidFill>
                  <a:latin typeface="Segoe UI Light"/>
                </a:rPr>
                <a:t>Azure</a:t>
              </a:r>
              <a:r>
                <a:rPr lang="en-US" sz="2249" kern="0" dirty="0">
                  <a:solidFill>
                    <a:srgbClr val="FFFFFF"/>
                  </a:solidFill>
                  <a:latin typeface="Segoe UI Light"/>
                </a:rPr>
                <a:t> </a:t>
              </a:r>
            </a:p>
          </p:txBody>
        </p:sp>
        <p:sp>
          <p:nvSpPr>
            <p:cNvPr id="362" name="Rectangle 361"/>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856949">
                <a:defRPr/>
              </a:pPr>
              <a:r>
                <a:rPr lang="en-US" sz="937" b="1" kern="0" dirty="0">
                  <a:solidFill>
                    <a:srgbClr val="FFFFFF"/>
                  </a:solidFill>
                  <a:latin typeface="Calibri" panose="020F0502020204030204"/>
                </a:rPr>
                <a:t>Windows</a:t>
              </a:r>
            </a:p>
            <a:p>
              <a:pPr algn="ctr" defTabSz="856949">
                <a:defRPr/>
              </a:pPr>
              <a:r>
                <a:rPr lang="en-US" sz="937" b="1" kern="0" dirty="0">
                  <a:solidFill>
                    <a:srgbClr val="FFFFFF"/>
                  </a:solidFill>
                  <a:latin typeface="Calibri" panose="020F0502020204030204"/>
                </a:rPr>
                <a:t>Server</a:t>
              </a:r>
            </a:p>
          </p:txBody>
        </p:sp>
        <p:sp>
          <p:nvSpPr>
            <p:cNvPr id="363" name="Rectangle 362"/>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856949">
                <a:defRPr/>
              </a:pPr>
              <a:r>
                <a:rPr lang="en-US" sz="937" b="1" kern="0" dirty="0">
                  <a:solidFill>
                    <a:srgbClr val="FFFFFF"/>
                  </a:solidFill>
                  <a:latin typeface="Calibri" panose="020F0502020204030204"/>
                </a:rPr>
                <a:t>Linux</a:t>
              </a:r>
            </a:p>
          </p:txBody>
        </p:sp>
        <p:pic>
          <p:nvPicPr>
            <p:cNvPr id="364" name="Picture 363"/>
            <p:cNvPicPr>
              <a:picLocks noChangeAspect="1"/>
            </p:cNvPicPr>
            <p:nvPr/>
          </p:nvPicPr>
          <p:blipFill>
            <a:blip r:embed="rId3"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967123" y="4562023"/>
              <a:ext cx="2551986" cy="810538"/>
            </a:xfrm>
            <a:prstGeom prst="rect">
              <a:avLst/>
            </a:prstGeom>
          </p:spPr>
        </p:pic>
      </p:grpSp>
      <p:grpSp>
        <p:nvGrpSpPr>
          <p:cNvPr id="365" name="Group 364"/>
          <p:cNvGrpSpPr/>
          <p:nvPr/>
        </p:nvGrpSpPr>
        <p:grpSpPr>
          <a:xfrm>
            <a:off x="8868470" y="4061997"/>
            <a:ext cx="2391525" cy="1960727"/>
            <a:chOff x="8577887" y="3302049"/>
            <a:chExt cx="2551986" cy="2092284"/>
          </a:xfrm>
        </p:grpSpPr>
        <p:sp>
          <p:nvSpPr>
            <p:cNvPr id="366" name="Rectangle 365"/>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856949">
                <a:defRPr/>
              </a:pPr>
              <a:r>
                <a:rPr lang="en-US" sz="2249" b="1" kern="0" dirty="0">
                  <a:solidFill>
                    <a:srgbClr val="FFFFFF"/>
                  </a:solidFill>
                  <a:latin typeface="Segoe UI Light"/>
                </a:rPr>
                <a:t>Hosted Clouds</a:t>
              </a:r>
            </a:p>
          </p:txBody>
        </p:sp>
        <p:sp>
          <p:nvSpPr>
            <p:cNvPr id="367" name="Rectangle 366"/>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856949">
                <a:defRPr/>
              </a:pPr>
              <a:r>
                <a:rPr lang="en-US" sz="937" b="1" kern="0" dirty="0">
                  <a:solidFill>
                    <a:srgbClr val="FFFFFF"/>
                  </a:solidFill>
                  <a:latin typeface="Calibri" panose="020F0502020204030204"/>
                </a:rPr>
                <a:t>Windows</a:t>
              </a:r>
            </a:p>
            <a:p>
              <a:pPr algn="ctr" defTabSz="856949">
                <a:defRPr/>
              </a:pPr>
              <a:r>
                <a:rPr lang="en-US" sz="937" b="1" kern="0" dirty="0">
                  <a:solidFill>
                    <a:srgbClr val="FFFFFF"/>
                  </a:solidFill>
                  <a:latin typeface="Calibri" panose="020F0502020204030204"/>
                </a:rPr>
                <a:t>Server</a:t>
              </a:r>
            </a:p>
          </p:txBody>
        </p:sp>
        <p:sp>
          <p:nvSpPr>
            <p:cNvPr id="368" name="Rectangle 367"/>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856949">
                <a:defRPr/>
              </a:pPr>
              <a:r>
                <a:rPr lang="en-US" sz="937" b="1" kern="0" dirty="0">
                  <a:solidFill>
                    <a:srgbClr val="FFFFFF"/>
                  </a:solidFill>
                  <a:latin typeface="Calibri" panose="020F0502020204030204"/>
                </a:rPr>
                <a:t>Linux</a:t>
              </a:r>
            </a:p>
          </p:txBody>
        </p:sp>
        <p:pic>
          <p:nvPicPr>
            <p:cNvPr id="369" name="Picture 368"/>
            <p:cNvPicPr>
              <a:picLocks noChangeAspect="1"/>
            </p:cNvPicPr>
            <p:nvPr/>
          </p:nvPicPr>
          <p:blipFill>
            <a:blip r:embed="rId3"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8577887" y="4583795"/>
              <a:ext cx="2551986" cy="810538"/>
            </a:xfrm>
            <a:prstGeom prst="rect">
              <a:avLst/>
            </a:prstGeom>
          </p:spPr>
        </p:pic>
      </p:grpSp>
      <p:sp>
        <p:nvSpPr>
          <p:cNvPr id="370" name="Hexagon 369"/>
          <p:cNvSpPr/>
          <p:nvPr/>
        </p:nvSpPr>
        <p:spPr>
          <a:xfrm>
            <a:off x="891910" y="19564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71" name="Hexagon 370"/>
          <p:cNvSpPr/>
          <p:nvPr/>
        </p:nvSpPr>
        <p:spPr>
          <a:xfrm>
            <a:off x="1108327" y="207928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72" name="Hexagon 371"/>
          <p:cNvSpPr/>
          <p:nvPr/>
        </p:nvSpPr>
        <p:spPr>
          <a:xfrm>
            <a:off x="891910" y="220638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73" name="Hexagon 372"/>
          <p:cNvSpPr/>
          <p:nvPr/>
        </p:nvSpPr>
        <p:spPr>
          <a:xfrm>
            <a:off x="1108327" y="23292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374" name="Straight Connector 373"/>
          <p:cNvCxnSpPr/>
          <p:nvPr/>
        </p:nvCxnSpPr>
        <p:spPr>
          <a:xfrm>
            <a:off x="1020725" y="2322588"/>
            <a:ext cx="216416" cy="127109"/>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1020725" y="2068369"/>
            <a:ext cx="216416" cy="127109"/>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1233621" y="2190023"/>
            <a:ext cx="216416" cy="127109"/>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1233621" y="2322588"/>
            <a:ext cx="216416" cy="127109"/>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1233621" y="2200933"/>
            <a:ext cx="31" cy="251710"/>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1017236" y="2195477"/>
            <a:ext cx="216385" cy="121655"/>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1233621" y="2062915"/>
            <a:ext cx="216416" cy="13801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1020709" y="2091441"/>
            <a:ext cx="31" cy="251710"/>
          </a:xfrm>
          <a:prstGeom prst="line">
            <a:avLst/>
          </a:prstGeom>
          <a:noFill/>
          <a:ln w="6350" cap="flat" cmpd="sng" algn="ctr">
            <a:solidFill>
              <a:srgbClr val="5B9BD5"/>
            </a:solidFill>
            <a:prstDash val="solid"/>
            <a:miter lim="800000"/>
          </a:ln>
          <a:effectLst/>
        </p:spPr>
      </p:cxnSp>
      <p:sp>
        <p:nvSpPr>
          <p:cNvPr id="382" name="Hexagon 381"/>
          <p:cNvSpPr/>
          <p:nvPr/>
        </p:nvSpPr>
        <p:spPr>
          <a:xfrm>
            <a:off x="1322068" y="19564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83" name="Hexagon 382"/>
          <p:cNvSpPr/>
          <p:nvPr/>
        </p:nvSpPr>
        <p:spPr>
          <a:xfrm>
            <a:off x="1538484" y="207928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84" name="Hexagon 383"/>
          <p:cNvSpPr/>
          <p:nvPr/>
        </p:nvSpPr>
        <p:spPr>
          <a:xfrm>
            <a:off x="1322068" y="220638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85" name="Hexagon 384"/>
          <p:cNvSpPr/>
          <p:nvPr/>
        </p:nvSpPr>
        <p:spPr>
          <a:xfrm>
            <a:off x="1538484" y="23292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386" name="Straight Connector 385"/>
          <p:cNvCxnSpPr/>
          <p:nvPr/>
        </p:nvCxnSpPr>
        <p:spPr>
          <a:xfrm>
            <a:off x="1450884" y="2322588"/>
            <a:ext cx="216416" cy="127109"/>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450884" y="2072632"/>
            <a:ext cx="216416" cy="127109"/>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663779" y="2190023"/>
            <a:ext cx="216416" cy="127109"/>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663779" y="2322588"/>
            <a:ext cx="216416" cy="127109"/>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663780" y="2200933"/>
            <a:ext cx="31" cy="251710"/>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447395" y="2195477"/>
            <a:ext cx="216385" cy="121655"/>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663779" y="2062915"/>
            <a:ext cx="216416" cy="13801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450867" y="2091441"/>
            <a:ext cx="31" cy="251710"/>
          </a:xfrm>
          <a:prstGeom prst="line">
            <a:avLst/>
          </a:prstGeom>
          <a:noFill/>
          <a:ln w="6350" cap="flat" cmpd="sng" algn="ctr">
            <a:solidFill>
              <a:srgbClr val="5B9BD5"/>
            </a:solidFill>
            <a:prstDash val="solid"/>
            <a:miter lim="800000"/>
          </a:ln>
          <a:effectLst/>
        </p:spPr>
      </p:cxnSp>
      <p:sp>
        <p:nvSpPr>
          <p:cNvPr id="394" name="Hexagon 393"/>
          <p:cNvSpPr/>
          <p:nvPr/>
        </p:nvSpPr>
        <p:spPr>
          <a:xfrm>
            <a:off x="1754556" y="19564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95" name="Hexagon 394"/>
          <p:cNvSpPr/>
          <p:nvPr/>
        </p:nvSpPr>
        <p:spPr>
          <a:xfrm>
            <a:off x="1970972" y="207928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96" name="Hexagon 395"/>
          <p:cNvSpPr/>
          <p:nvPr/>
        </p:nvSpPr>
        <p:spPr>
          <a:xfrm>
            <a:off x="1754556" y="220638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97" name="Hexagon 396"/>
          <p:cNvSpPr/>
          <p:nvPr/>
        </p:nvSpPr>
        <p:spPr>
          <a:xfrm>
            <a:off x="1970972" y="23292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398" name="Straight Connector 397"/>
          <p:cNvCxnSpPr/>
          <p:nvPr/>
        </p:nvCxnSpPr>
        <p:spPr>
          <a:xfrm>
            <a:off x="1883371" y="2322588"/>
            <a:ext cx="216416" cy="12710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883371" y="2068369"/>
            <a:ext cx="216416" cy="12710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2096267" y="2190023"/>
            <a:ext cx="216416" cy="12710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2096267" y="2322588"/>
            <a:ext cx="216416" cy="12710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096268" y="2200933"/>
            <a:ext cx="31" cy="251710"/>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879882" y="2195477"/>
            <a:ext cx="216385" cy="121655"/>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2096267" y="2062915"/>
            <a:ext cx="216416" cy="138017"/>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883355" y="2095705"/>
            <a:ext cx="31" cy="251710"/>
          </a:xfrm>
          <a:prstGeom prst="line">
            <a:avLst/>
          </a:prstGeom>
          <a:noFill/>
          <a:ln w="6350" cap="flat" cmpd="sng" algn="ctr">
            <a:solidFill>
              <a:srgbClr val="5B9BD5"/>
            </a:solidFill>
            <a:prstDash val="solid"/>
            <a:miter lim="800000"/>
          </a:ln>
          <a:effectLst/>
        </p:spPr>
      </p:cxnSp>
      <p:sp>
        <p:nvSpPr>
          <p:cNvPr id="406" name="Hexagon 405"/>
          <p:cNvSpPr/>
          <p:nvPr/>
        </p:nvSpPr>
        <p:spPr>
          <a:xfrm>
            <a:off x="2184714" y="19564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07" name="Hexagon 406"/>
          <p:cNvSpPr/>
          <p:nvPr/>
        </p:nvSpPr>
        <p:spPr>
          <a:xfrm>
            <a:off x="2401131" y="207928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08" name="Hexagon 407"/>
          <p:cNvSpPr/>
          <p:nvPr/>
        </p:nvSpPr>
        <p:spPr>
          <a:xfrm>
            <a:off x="2184714" y="220638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09" name="Hexagon 408"/>
          <p:cNvSpPr/>
          <p:nvPr/>
        </p:nvSpPr>
        <p:spPr>
          <a:xfrm>
            <a:off x="2401131" y="23292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10" name="Straight Connector 409"/>
          <p:cNvCxnSpPr/>
          <p:nvPr/>
        </p:nvCxnSpPr>
        <p:spPr>
          <a:xfrm>
            <a:off x="2313529" y="2322588"/>
            <a:ext cx="216416" cy="12710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313529" y="2068369"/>
            <a:ext cx="216416" cy="12710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526425" y="2190023"/>
            <a:ext cx="216416" cy="12710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526425" y="2322588"/>
            <a:ext cx="216416" cy="12710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526426" y="2196670"/>
            <a:ext cx="31" cy="251710"/>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310041" y="2195477"/>
            <a:ext cx="216385" cy="121655"/>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526425" y="2062915"/>
            <a:ext cx="216416" cy="138017"/>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313513" y="2095705"/>
            <a:ext cx="31" cy="251710"/>
          </a:xfrm>
          <a:prstGeom prst="line">
            <a:avLst/>
          </a:prstGeom>
          <a:noFill/>
          <a:ln w="6350" cap="flat" cmpd="sng" algn="ctr">
            <a:solidFill>
              <a:srgbClr val="5B9BD5"/>
            </a:solidFill>
            <a:prstDash val="solid"/>
            <a:miter lim="800000"/>
          </a:ln>
          <a:effectLst/>
        </p:spPr>
      </p:cxnSp>
      <p:sp>
        <p:nvSpPr>
          <p:cNvPr id="418" name="Hexagon 417"/>
          <p:cNvSpPr/>
          <p:nvPr/>
        </p:nvSpPr>
        <p:spPr>
          <a:xfrm>
            <a:off x="2614873" y="19564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19" name="Hexagon 418"/>
          <p:cNvSpPr/>
          <p:nvPr/>
        </p:nvSpPr>
        <p:spPr>
          <a:xfrm>
            <a:off x="2827848" y="207928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20" name="Hexagon 419"/>
          <p:cNvSpPr/>
          <p:nvPr/>
        </p:nvSpPr>
        <p:spPr>
          <a:xfrm>
            <a:off x="2614873" y="220638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21" name="Hexagon 420"/>
          <p:cNvSpPr/>
          <p:nvPr/>
        </p:nvSpPr>
        <p:spPr>
          <a:xfrm>
            <a:off x="2827848" y="23292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22" name="Straight Connector 421"/>
          <p:cNvCxnSpPr/>
          <p:nvPr/>
        </p:nvCxnSpPr>
        <p:spPr>
          <a:xfrm>
            <a:off x="2740246" y="2322588"/>
            <a:ext cx="216416" cy="127109"/>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740246" y="2068369"/>
            <a:ext cx="216416" cy="127109"/>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953142" y="2190023"/>
            <a:ext cx="216416" cy="127109"/>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953142" y="2322588"/>
            <a:ext cx="216416" cy="127109"/>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953143" y="2200933"/>
            <a:ext cx="31" cy="251710"/>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736757" y="2195477"/>
            <a:ext cx="216385" cy="121655"/>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953142" y="2062915"/>
            <a:ext cx="216416" cy="13801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743672" y="2091441"/>
            <a:ext cx="31" cy="251710"/>
          </a:xfrm>
          <a:prstGeom prst="line">
            <a:avLst/>
          </a:prstGeom>
          <a:noFill/>
          <a:ln w="6350" cap="flat" cmpd="sng" algn="ctr">
            <a:solidFill>
              <a:srgbClr val="5B9BD5"/>
            </a:solidFill>
            <a:prstDash val="solid"/>
            <a:miter lim="800000"/>
          </a:ln>
          <a:effectLst/>
        </p:spPr>
      </p:cxnSp>
      <p:sp>
        <p:nvSpPr>
          <p:cNvPr id="430" name="Hexagon 429"/>
          <p:cNvSpPr/>
          <p:nvPr/>
        </p:nvSpPr>
        <p:spPr>
          <a:xfrm>
            <a:off x="3041589" y="19564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31" name="Hexagon 430"/>
          <p:cNvSpPr/>
          <p:nvPr/>
        </p:nvSpPr>
        <p:spPr>
          <a:xfrm>
            <a:off x="3258006" y="207928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32" name="Hexagon 431"/>
          <p:cNvSpPr/>
          <p:nvPr/>
        </p:nvSpPr>
        <p:spPr>
          <a:xfrm>
            <a:off x="3041589" y="220638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33" name="Hexagon 432"/>
          <p:cNvSpPr/>
          <p:nvPr/>
        </p:nvSpPr>
        <p:spPr>
          <a:xfrm>
            <a:off x="3258006" y="23292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34" name="Straight Connector 433"/>
          <p:cNvCxnSpPr/>
          <p:nvPr/>
        </p:nvCxnSpPr>
        <p:spPr>
          <a:xfrm>
            <a:off x="3170405" y="2322588"/>
            <a:ext cx="216416" cy="127109"/>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3170405" y="2068369"/>
            <a:ext cx="216416" cy="127109"/>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383300" y="2190023"/>
            <a:ext cx="216416" cy="127109"/>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383300" y="2322588"/>
            <a:ext cx="216416" cy="127109"/>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383301" y="2200933"/>
            <a:ext cx="31" cy="251710"/>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3166916" y="2195477"/>
            <a:ext cx="216385" cy="121655"/>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383300" y="2062915"/>
            <a:ext cx="216416" cy="13801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3170388" y="2091441"/>
            <a:ext cx="31" cy="251710"/>
          </a:xfrm>
          <a:prstGeom prst="line">
            <a:avLst/>
          </a:prstGeom>
          <a:noFill/>
          <a:ln w="6350" cap="flat" cmpd="sng" algn="ctr">
            <a:solidFill>
              <a:srgbClr val="5B9BD5"/>
            </a:solidFill>
            <a:prstDash val="solid"/>
            <a:miter lim="800000"/>
          </a:ln>
          <a:effectLst/>
        </p:spPr>
      </p:cxnSp>
      <p:sp>
        <p:nvSpPr>
          <p:cNvPr id="442" name="Hexagon 441"/>
          <p:cNvSpPr/>
          <p:nvPr/>
        </p:nvSpPr>
        <p:spPr>
          <a:xfrm>
            <a:off x="3474077" y="19564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43" name="Hexagon 442"/>
          <p:cNvSpPr/>
          <p:nvPr/>
        </p:nvSpPr>
        <p:spPr>
          <a:xfrm>
            <a:off x="3690494" y="207928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44" name="Hexagon 443"/>
          <p:cNvSpPr/>
          <p:nvPr/>
        </p:nvSpPr>
        <p:spPr>
          <a:xfrm>
            <a:off x="3474077" y="220638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45" name="Hexagon 444"/>
          <p:cNvSpPr/>
          <p:nvPr/>
        </p:nvSpPr>
        <p:spPr>
          <a:xfrm>
            <a:off x="3690494" y="23292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46" name="Straight Connector 445"/>
          <p:cNvCxnSpPr/>
          <p:nvPr/>
        </p:nvCxnSpPr>
        <p:spPr>
          <a:xfrm>
            <a:off x="3602893" y="2322588"/>
            <a:ext cx="216416" cy="127109"/>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602893" y="2068369"/>
            <a:ext cx="216416" cy="127109"/>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815788" y="2190023"/>
            <a:ext cx="216416" cy="127109"/>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815788" y="2322588"/>
            <a:ext cx="216416" cy="127109"/>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815789" y="2200933"/>
            <a:ext cx="31" cy="251710"/>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599404" y="2195477"/>
            <a:ext cx="216385" cy="121655"/>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815788" y="2062915"/>
            <a:ext cx="216416" cy="13801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602876" y="2091441"/>
            <a:ext cx="31" cy="251710"/>
          </a:xfrm>
          <a:prstGeom prst="line">
            <a:avLst/>
          </a:prstGeom>
          <a:noFill/>
          <a:ln w="6350" cap="flat" cmpd="sng" algn="ctr">
            <a:solidFill>
              <a:srgbClr val="5B9BD5"/>
            </a:solidFill>
            <a:prstDash val="solid"/>
            <a:miter lim="800000"/>
          </a:ln>
          <a:effectLst/>
        </p:spPr>
      </p:cxnSp>
      <p:sp>
        <p:nvSpPr>
          <p:cNvPr id="454" name="Hexagon 453"/>
          <p:cNvSpPr/>
          <p:nvPr/>
        </p:nvSpPr>
        <p:spPr>
          <a:xfrm>
            <a:off x="3908130" y="19564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55" name="Hexagon 454"/>
          <p:cNvSpPr/>
          <p:nvPr/>
        </p:nvSpPr>
        <p:spPr>
          <a:xfrm>
            <a:off x="4124546" y="207928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56" name="Hexagon 455"/>
          <p:cNvSpPr/>
          <p:nvPr/>
        </p:nvSpPr>
        <p:spPr>
          <a:xfrm>
            <a:off x="3908130" y="220638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57" name="Hexagon 456"/>
          <p:cNvSpPr/>
          <p:nvPr/>
        </p:nvSpPr>
        <p:spPr>
          <a:xfrm>
            <a:off x="4124546" y="232923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58" name="Straight Connector 457"/>
          <p:cNvCxnSpPr/>
          <p:nvPr/>
        </p:nvCxnSpPr>
        <p:spPr>
          <a:xfrm>
            <a:off x="4036946" y="2322588"/>
            <a:ext cx="216416" cy="127109"/>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4036946" y="2068369"/>
            <a:ext cx="216416" cy="127109"/>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240737" y="2195019"/>
            <a:ext cx="216416" cy="127109"/>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240737" y="2327583"/>
            <a:ext cx="216416" cy="127109"/>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251252" y="2205929"/>
            <a:ext cx="31" cy="251710"/>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4033457" y="2195477"/>
            <a:ext cx="216385" cy="121655"/>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240737" y="2067911"/>
            <a:ext cx="216416" cy="13801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4036929" y="2091441"/>
            <a:ext cx="31" cy="251710"/>
          </a:xfrm>
          <a:prstGeom prst="line">
            <a:avLst/>
          </a:prstGeom>
          <a:noFill/>
          <a:ln w="6350" cap="flat" cmpd="sng" algn="ctr">
            <a:solidFill>
              <a:srgbClr val="5B9BD5"/>
            </a:solidFill>
            <a:prstDash val="solid"/>
            <a:miter lim="800000"/>
          </a:ln>
          <a:effectLst/>
        </p:spPr>
      </p:cxnSp>
      <p:sp>
        <p:nvSpPr>
          <p:cNvPr id="466" name="Hexagon 465"/>
          <p:cNvSpPr/>
          <p:nvPr/>
        </p:nvSpPr>
        <p:spPr>
          <a:xfrm>
            <a:off x="4340948" y="195767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67" name="Hexagon 466"/>
          <p:cNvSpPr/>
          <p:nvPr/>
        </p:nvSpPr>
        <p:spPr>
          <a:xfrm>
            <a:off x="4557364" y="208051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68" name="Hexagon 467"/>
          <p:cNvSpPr/>
          <p:nvPr/>
        </p:nvSpPr>
        <p:spPr>
          <a:xfrm>
            <a:off x="4340948" y="2207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69" name="Hexagon 468"/>
          <p:cNvSpPr/>
          <p:nvPr/>
        </p:nvSpPr>
        <p:spPr>
          <a:xfrm>
            <a:off x="4557364" y="2334736"/>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70" name="Straight Connector 469"/>
          <p:cNvCxnSpPr/>
          <p:nvPr/>
        </p:nvCxnSpPr>
        <p:spPr>
          <a:xfrm>
            <a:off x="4469763" y="2323825"/>
            <a:ext cx="216416" cy="127109"/>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469763" y="2069607"/>
            <a:ext cx="216416" cy="127109"/>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682659" y="2191261"/>
            <a:ext cx="216416" cy="127109"/>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682659" y="2323825"/>
            <a:ext cx="216416" cy="127109"/>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682660" y="2202170"/>
            <a:ext cx="31" cy="251710"/>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466274" y="2196715"/>
            <a:ext cx="216385" cy="121655"/>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682659" y="2064153"/>
            <a:ext cx="216416" cy="13801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469747" y="2092679"/>
            <a:ext cx="31" cy="251710"/>
          </a:xfrm>
          <a:prstGeom prst="line">
            <a:avLst/>
          </a:prstGeom>
          <a:noFill/>
          <a:ln w="6350" cap="flat" cmpd="sng" algn="ctr">
            <a:solidFill>
              <a:srgbClr val="5B9BD5"/>
            </a:solidFill>
            <a:prstDash val="solid"/>
            <a:miter lim="800000"/>
          </a:ln>
          <a:effectLst/>
        </p:spPr>
      </p:cxnSp>
      <p:sp>
        <p:nvSpPr>
          <p:cNvPr id="478" name="Hexagon 477"/>
          <p:cNvSpPr/>
          <p:nvPr/>
        </p:nvSpPr>
        <p:spPr>
          <a:xfrm>
            <a:off x="4771106" y="195767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79" name="Hexagon 478"/>
          <p:cNvSpPr/>
          <p:nvPr/>
        </p:nvSpPr>
        <p:spPr>
          <a:xfrm>
            <a:off x="4987523" y="208051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80" name="Hexagon 479"/>
          <p:cNvSpPr/>
          <p:nvPr/>
        </p:nvSpPr>
        <p:spPr>
          <a:xfrm>
            <a:off x="4771106" y="2207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81" name="Hexagon 480"/>
          <p:cNvSpPr/>
          <p:nvPr/>
        </p:nvSpPr>
        <p:spPr>
          <a:xfrm>
            <a:off x="4987523" y="2334736"/>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82" name="Straight Connector 481"/>
          <p:cNvCxnSpPr/>
          <p:nvPr/>
        </p:nvCxnSpPr>
        <p:spPr>
          <a:xfrm>
            <a:off x="4899921" y="2323825"/>
            <a:ext cx="216416" cy="127109"/>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99921" y="2069607"/>
            <a:ext cx="216416" cy="127109"/>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112817" y="2191261"/>
            <a:ext cx="216416" cy="127109"/>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112817" y="2323825"/>
            <a:ext cx="216416" cy="127109"/>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112817" y="2202170"/>
            <a:ext cx="31" cy="251710"/>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96432" y="2196715"/>
            <a:ext cx="216385" cy="121655"/>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112817" y="2064153"/>
            <a:ext cx="216416" cy="13801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99905" y="2092679"/>
            <a:ext cx="31" cy="251710"/>
          </a:xfrm>
          <a:prstGeom prst="line">
            <a:avLst/>
          </a:prstGeom>
          <a:noFill/>
          <a:ln w="6350" cap="flat" cmpd="sng" algn="ctr">
            <a:solidFill>
              <a:srgbClr val="5B9BD5"/>
            </a:solidFill>
            <a:prstDash val="solid"/>
            <a:miter lim="800000"/>
          </a:ln>
          <a:effectLst/>
        </p:spPr>
      </p:cxnSp>
      <p:sp>
        <p:nvSpPr>
          <p:cNvPr id="490" name="Hexagon 489"/>
          <p:cNvSpPr/>
          <p:nvPr/>
        </p:nvSpPr>
        <p:spPr>
          <a:xfrm>
            <a:off x="5203594" y="195767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91" name="Hexagon 490"/>
          <p:cNvSpPr/>
          <p:nvPr/>
        </p:nvSpPr>
        <p:spPr>
          <a:xfrm>
            <a:off x="5420011" y="208051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92" name="Hexagon 491"/>
          <p:cNvSpPr/>
          <p:nvPr/>
        </p:nvSpPr>
        <p:spPr>
          <a:xfrm>
            <a:off x="5203594" y="2207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93" name="Hexagon 492"/>
          <p:cNvSpPr/>
          <p:nvPr/>
        </p:nvSpPr>
        <p:spPr>
          <a:xfrm>
            <a:off x="5420011" y="233047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94" name="Straight Connector 493"/>
          <p:cNvCxnSpPr/>
          <p:nvPr/>
        </p:nvCxnSpPr>
        <p:spPr>
          <a:xfrm>
            <a:off x="5332409" y="2323825"/>
            <a:ext cx="216416" cy="127109"/>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332409" y="2069607"/>
            <a:ext cx="216416" cy="127109"/>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541410" y="2191261"/>
            <a:ext cx="216416" cy="127109"/>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541410" y="2323825"/>
            <a:ext cx="216416" cy="127109"/>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45305" y="2202170"/>
            <a:ext cx="31" cy="251710"/>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328920" y="2196715"/>
            <a:ext cx="216385" cy="121655"/>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541410" y="2064153"/>
            <a:ext cx="216416" cy="13801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332393" y="2092679"/>
            <a:ext cx="31" cy="251710"/>
          </a:xfrm>
          <a:prstGeom prst="line">
            <a:avLst/>
          </a:prstGeom>
          <a:noFill/>
          <a:ln w="6350" cap="flat" cmpd="sng" algn="ctr">
            <a:solidFill>
              <a:srgbClr val="5B9BD5"/>
            </a:solidFill>
            <a:prstDash val="solid"/>
            <a:miter lim="800000"/>
          </a:ln>
          <a:effectLst/>
        </p:spPr>
      </p:cxnSp>
      <p:sp>
        <p:nvSpPr>
          <p:cNvPr id="502" name="Hexagon 501"/>
          <p:cNvSpPr/>
          <p:nvPr/>
        </p:nvSpPr>
        <p:spPr>
          <a:xfrm>
            <a:off x="5634206" y="195341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03" name="Hexagon 502"/>
          <p:cNvSpPr/>
          <p:nvPr/>
        </p:nvSpPr>
        <p:spPr>
          <a:xfrm>
            <a:off x="5850622" y="208051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04" name="Hexagon 503"/>
          <p:cNvSpPr/>
          <p:nvPr/>
        </p:nvSpPr>
        <p:spPr>
          <a:xfrm>
            <a:off x="5634206" y="2207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05" name="Hexagon 504"/>
          <p:cNvSpPr/>
          <p:nvPr/>
        </p:nvSpPr>
        <p:spPr>
          <a:xfrm>
            <a:off x="5850622" y="233047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06" name="Straight Connector 505"/>
          <p:cNvCxnSpPr/>
          <p:nvPr/>
        </p:nvCxnSpPr>
        <p:spPr>
          <a:xfrm>
            <a:off x="5763021" y="2323825"/>
            <a:ext cx="216416" cy="127109"/>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63021" y="2069607"/>
            <a:ext cx="216416" cy="127109"/>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75917" y="2191261"/>
            <a:ext cx="216416" cy="127109"/>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75917" y="2323825"/>
            <a:ext cx="216416" cy="127109"/>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75917" y="2202170"/>
            <a:ext cx="31" cy="251710"/>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59532" y="2196715"/>
            <a:ext cx="216385" cy="121655"/>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75917" y="2064153"/>
            <a:ext cx="216416" cy="13801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63005" y="2092679"/>
            <a:ext cx="31" cy="251710"/>
          </a:xfrm>
          <a:prstGeom prst="line">
            <a:avLst/>
          </a:prstGeom>
          <a:noFill/>
          <a:ln w="6350" cap="flat" cmpd="sng" algn="ctr">
            <a:solidFill>
              <a:srgbClr val="5B9BD5"/>
            </a:solidFill>
            <a:prstDash val="solid"/>
            <a:miter lim="800000"/>
          </a:ln>
          <a:effectLst/>
        </p:spPr>
      </p:cxnSp>
      <p:sp>
        <p:nvSpPr>
          <p:cNvPr id="514" name="Hexagon 513"/>
          <p:cNvSpPr/>
          <p:nvPr/>
        </p:nvSpPr>
        <p:spPr>
          <a:xfrm>
            <a:off x="6064363" y="195767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15" name="Hexagon 514"/>
          <p:cNvSpPr/>
          <p:nvPr/>
        </p:nvSpPr>
        <p:spPr>
          <a:xfrm>
            <a:off x="6280780" y="208051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16" name="Hexagon 515"/>
          <p:cNvSpPr/>
          <p:nvPr/>
        </p:nvSpPr>
        <p:spPr>
          <a:xfrm>
            <a:off x="6064363" y="2207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17" name="Hexagon 516"/>
          <p:cNvSpPr/>
          <p:nvPr/>
        </p:nvSpPr>
        <p:spPr>
          <a:xfrm>
            <a:off x="6280780" y="233047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18" name="Straight Connector 517"/>
          <p:cNvCxnSpPr/>
          <p:nvPr/>
        </p:nvCxnSpPr>
        <p:spPr>
          <a:xfrm>
            <a:off x="6193179" y="2323825"/>
            <a:ext cx="216416" cy="127109"/>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3179" y="2073870"/>
            <a:ext cx="216416" cy="127109"/>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06074" y="2191261"/>
            <a:ext cx="216416" cy="127109"/>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06074" y="2323825"/>
            <a:ext cx="216416" cy="127109"/>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06075" y="2202170"/>
            <a:ext cx="31" cy="251710"/>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9690" y="2196715"/>
            <a:ext cx="216385" cy="121655"/>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06074" y="2064153"/>
            <a:ext cx="216416" cy="138017"/>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3162" y="2092679"/>
            <a:ext cx="31" cy="251710"/>
          </a:xfrm>
          <a:prstGeom prst="line">
            <a:avLst/>
          </a:prstGeom>
          <a:noFill/>
          <a:ln w="6350" cap="flat" cmpd="sng" algn="ctr">
            <a:solidFill>
              <a:srgbClr val="5B9BD5"/>
            </a:solidFill>
            <a:prstDash val="solid"/>
            <a:miter lim="800000"/>
          </a:ln>
          <a:effectLst/>
        </p:spPr>
      </p:cxnSp>
      <p:sp>
        <p:nvSpPr>
          <p:cNvPr id="526" name="Hexagon 525"/>
          <p:cNvSpPr/>
          <p:nvPr/>
        </p:nvSpPr>
        <p:spPr>
          <a:xfrm>
            <a:off x="6498417" y="195767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27" name="Hexagon 526"/>
          <p:cNvSpPr/>
          <p:nvPr/>
        </p:nvSpPr>
        <p:spPr>
          <a:xfrm>
            <a:off x="6714833" y="208051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28" name="Hexagon 527"/>
          <p:cNvSpPr/>
          <p:nvPr/>
        </p:nvSpPr>
        <p:spPr>
          <a:xfrm>
            <a:off x="6498417" y="2207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29" name="Hexagon 528"/>
          <p:cNvSpPr/>
          <p:nvPr/>
        </p:nvSpPr>
        <p:spPr>
          <a:xfrm>
            <a:off x="6714833" y="233047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30" name="Straight Connector 529"/>
          <p:cNvCxnSpPr/>
          <p:nvPr/>
        </p:nvCxnSpPr>
        <p:spPr>
          <a:xfrm>
            <a:off x="6627232" y="2323825"/>
            <a:ext cx="216416" cy="127109"/>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27232" y="2069607"/>
            <a:ext cx="216416" cy="127109"/>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40127" y="2191261"/>
            <a:ext cx="216416" cy="127109"/>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40127" y="2323825"/>
            <a:ext cx="216416" cy="127109"/>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40128" y="2202170"/>
            <a:ext cx="31" cy="251710"/>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23743" y="2196715"/>
            <a:ext cx="216385" cy="121655"/>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40127" y="2064153"/>
            <a:ext cx="216416" cy="138017"/>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35005" y="2092679"/>
            <a:ext cx="31" cy="251710"/>
          </a:xfrm>
          <a:prstGeom prst="line">
            <a:avLst/>
          </a:prstGeom>
          <a:noFill/>
          <a:ln w="6350" cap="flat" cmpd="sng" algn="ctr">
            <a:solidFill>
              <a:srgbClr val="5B9BD5"/>
            </a:solidFill>
            <a:prstDash val="solid"/>
            <a:miter lim="800000"/>
          </a:ln>
          <a:effectLst/>
        </p:spPr>
      </p:cxnSp>
      <p:sp>
        <p:nvSpPr>
          <p:cNvPr id="538" name="Hexagon 537"/>
          <p:cNvSpPr/>
          <p:nvPr/>
        </p:nvSpPr>
        <p:spPr>
          <a:xfrm>
            <a:off x="6930904" y="195767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39" name="Hexagon 538"/>
          <p:cNvSpPr/>
          <p:nvPr/>
        </p:nvSpPr>
        <p:spPr>
          <a:xfrm>
            <a:off x="7147321" y="208051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40" name="Hexagon 539"/>
          <p:cNvSpPr/>
          <p:nvPr/>
        </p:nvSpPr>
        <p:spPr>
          <a:xfrm>
            <a:off x="6930904" y="2207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41" name="Hexagon 540"/>
          <p:cNvSpPr/>
          <p:nvPr/>
        </p:nvSpPr>
        <p:spPr>
          <a:xfrm>
            <a:off x="7147321" y="233047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42" name="Straight Connector 541"/>
          <p:cNvCxnSpPr/>
          <p:nvPr/>
        </p:nvCxnSpPr>
        <p:spPr>
          <a:xfrm>
            <a:off x="7059720" y="2323825"/>
            <a:ext cx="216416" cy="127109"/>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059720" y="2069607"/>
            <a:ext cx="216416" cy="127109"/>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276057" y="2191261"/>
            <a:ext cx="216416" cy="127109"/>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276057" y="2323825"/>
            <a:ext cx="216416" cy="127109"/>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272616" y="2202170"/>
            <a:ext cx="31" cy="251710"/>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056231" y="2196715"/>
            <a:ext cx="216385" cy="121655"/>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276057" y="2064153"/>
            <a:ext cx="216416" cy="138017"/>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059703" y="2092679"/>
            <a:ext cx="31" cy="251710"/>
          </a:xfrm>
          <a:prstGeom prst="line">
            <a:avLst/>
          </a:prstGeom>
          <a:noFill/>
          <a:ln w="6350" cap="flat" cmpd="sng" algn="ctr">
            <a:solidFill>
              <a:srgbClr val="5B9BD5"/>
            </a:solidFill>
            <a:prstDash val="solid"/>
            <a:miter lim="800000"/>
          </a:ln>
          <a:effectLst/>
        </p:spPr>
      </p:cxnSp>
      <p:sp>
        <p:nvSpPr>
          <p:cNvPr id="550" name="Hexagon 549"/>
          <p:cNvSpPr/>
          <p:nvPr/>
        </p:nvSpPr>
        <p:spPr>
          <a:xfrm>
            <a:off x="7364503" y="195767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51" name="Hexagon 550"/>
          <p:cNvSpPr/>
          <p:nvPr/>
        </p:nvSpPr>
        <p:spPr>
          <a:xfrm>
            <a:off x="7580920" y="208051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52" name="Hexagon 551"/>
          <p:cNvSpPr/>
          <p:nvPr/>
        </p:nvSpPr>
        <p:spPr>
          <a:xfrm>
            <a:off x="7364503" y="2207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53" name="Hexagon 552"/>
          <p:cNvSpPr/>
          <p:nvPr/>
        </p:nvSpPr>
        <p:spPr>
          <a:xfrm>
            <a:off x="7580920" y="233047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54" name="Straight Connector 553"/>
          <p:cNvCxnSpPr/>
          <p:nvPr/>
        </p:nvCxnSpPr>
        <p:spPr>
          <a:xfrm>
            <a:off x="7493319" y="2323825"/>
            <a:ext cx="216416" cy="127109"/>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493319" y="2069607"/>
            <a:ext cx="216416" cy="127109"/>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702773" y="2191261"/>
            <a:ext cx="216416" cy="127109"/>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702773" y="2323825"/>
            <a:ext cx="216416" cy="127109"/>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702774" y="2202170"/>
            <a:ext cx="31" cy="251710"/>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489830" y="2196715"/>
            <a:ext cx="216385" cy="121655"/>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702773" y="2064153"/>
            <a:ext cx="216416" cy="138017"/>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493302" y="2092679"/>
            <a:ext cx="31" cy="251710"/>
          </a:xfrm>
          <a:prstGeom prst="line">
            <a:avLst/>
          </a:prstGeom>
          <a:noFill/>
          <a:ln w="6350" cap="flat" cmpd="sng" algn="ctr">
            <a:solidFill>
              <a:srgbClr val="5B9BD5"/>
            </a:solidFill>
            <a:prstDash val="solid"/>
            <a:miter lim="800000"/>
          </a:ln>
          <a:effectLst/>
        </p:spPr>
      </p:cxnSp>
      <p:sp>
        <p:nvSpPr>
          <p:cNvPr id="562" name="Hexagon 561"/>
          <p:cNvSpPr/>
          <p:nvPr/>
        </p:nvSpPr>
        <p:spPr>
          <a:xfrm>
            <a:off x="7796167" y="19609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63" name="Hexagon 562"/>
          <p:cNvSpPr/>
          <p:nvPr/>
        </p:nvSpPr>
        <p:spPr>
          <a:xfrm>
            <a:off x="8012583" y="208384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64" name="Hexagon 563"/>
          <p:cNvSpPr/>
          <p:nvPr/>
        </p:nvSpPr>
        <p:spPr>
          <a:xfrm>
            <a:off x="7796167" y="221094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65" name="Hexagon 564"/>
          <p:cNvSpPr/>
          <p:nvPr/>
        </p:nvSpPr>
        <p:spPr>
          <a:xfrm>
            <a:off x="8012583" y="23337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66" name="Straight Connector 565"/>
          <p:cNvCxnSpPr/>
          <p:nvPr/>
        </p:nvCxnSpPr>
        <p:spPr>
          <a:xfrm>
            <a:off x="7924983" y="2327147"/>
            <a:ext cx="216416" cy="127109"/>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7924983" y="2072929"/>
            <a:ext cx="216416" cy="127109"/>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137878" y="2194583"/>
            <a:ext cx="216416" cy="127109"/>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137878" y="2327147"/>
            <a:ext cx="216416" cy="127109"/>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137879" y="2205492"/>
            <a:ext cx="31" cy="251710"/>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7921494" y="2200037"/>
            <a:ext cx="216385" cy="121655"/>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137878" y="2067474"/>
            <a:ext cx="216416" cy="138017"/>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7924966" y="2100264"/>
            <a:ext cx="31" cy="251710"/>
          </a:xfrm>
          <a:prstGeom prst="line">
            <a:avLst/>
          </a:prstGeom>
          <a:noFill/>
          <a:ln w="6350" cap="flat" cmpd="sng" algn="ctr">
            <a:solidFill>
              <a:srgbClr val="5B9BD5"/>
            </a:solidFill>
            <a:prstDash val="solid"/>
            <a:miter lim="800000"/>
          </a:ln>
          <a:effectLst/>
        </p:spPr>
      </p:cxnSp>
      <p:sp>
        <p:nvSpPr>
          <p:cNvPr id="574" name="Hexagon 573"/>
          <p:cNvSpPr/>
          <p:nvPr/>
        </p:nvSpPr>
        <p:spPr>
          <a:xfrm>
            <a:off x="8226325" y="19609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75" name="Hexagon 574"/>
          <p:cNvSpPr/>
          <p:nvPr/>
        </p:nvSpPr>
        <p:spPr>
          <a:xfrm>
            <a:off x="8439301" y="208384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76" name="Hexagon 575"/>
          <p:cNvSpPr/>
          <p:nvPr/>
        </p:nvSpPr>
        <p:spPr>
          <a:xfrm>
            <a:off x="8226325" y="221094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77" name="Hexagon 576"/>
          <p:cNvSpPr/>
          <p:nvPr/>
        </p:nvSpPr>
        <p:spPr>
          <a:xfrm>
            <a:off x="8439301" y="23337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78" name="Straight Connector 577"/>
          <p:cNvCxnSpPr/>
          <p:nvPr/>
        </p:nvCxnSpPr>
        <p:spPr>
          <a:xfrm>
            <a:off x="8355140" y="2327147"/>
            <a:ext cx="216416" cy="127109"/>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355140" y="2072929"/>
            <a:ext cx="216416" cy="127109"/>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564595" y="2194583"/>
            <a:ext cx="216416" cy="127109"/>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564595" y="2327147"/>
            <a:ext cx="216416" cy="127109"/>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564595" y="2205492"/>
            <a:ext cx="31" cy="251710"/>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351652" y="2200037"/>
            <a:ext cx="216385" cy="121655"/>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564595" y="2067474"/>
            <a:ext cx="216416" cy="138017"/>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355124" y="2096000"/>
            <a:ext cx="31" cy="251710"/>
          </a:xfrm>
          <a:prstGeom prst="line">
            <a:avLst/>
          </a:prstGeom>
          <a:noFill/>
          <a:ln w="6350" cap="flat" cmpd="sng" algn="ctr">
            <a:solidFill>
              <a:srgbClr val="5B9BD5"/>
            </a:solidFill>
            <a:prstDash val="solid"/>
            <a:miter lim="800000"/>
          </a:ln>
          <a:effectLst/>
        </p:spPr>
      </p:cxnSp>
      <p:sp>
        <p:nvSpPr>
          <p:cNvPr id="586" name="Hexagon 585"/>
          <p:cNvSpPr/>
          <p:nvPr/>
        </p:nvSpPr>
        <p:spPr>
          <a:xfrm>
            <a:off x="8655372" y="19609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87" name="Hexagon 586"/>
          <p:cNvSpPr/>
          <p:nvPr/>
        </p:nvSpPr>
        <p:spPr>
          <a:xfrm>
            <a:off x="8868347" y="208384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88" name="Hexagon 587"/>
          <p:cNvSpPr/>
          <p:nvPr/>
        </p:nvSpPr>
        <p:spPr>
          <a:xfrm>
            <a:off x="8655372" y="221094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89" name="Hexagon 588"/>
          <p:cNvSpPr/>
          <p:nvPr/>
        </p:nvSpPr>
        <p:spPr>
          <a:xfrm>
            <a:off x="8868347" y="23337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90" name="Straight Connector 589"/>
          <p:cNvCxnSpPr/>
          <p:nvPr/>
        </p:nvCxnSpPr>
        <p:spPr>
          <a:xfrm>
            <a:off x="8784187" y="2327147"/>
            <a:ext cx="216416" cy="127109"/>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784187" y="2072929"/>
            <a:ext cx="216416" cy="127109"/>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8981958" y="2194583"/>
            <a:ext cx="216416" cy="127109"/>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8981958" y="2327147"/>
            <a:ext cx="216416" cy="127109"/>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8993642" y="2205492"/>
            <a:ext cx="31" cy="251710"/>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780698" y="2200037"/>
            <a:ext cx="216385" cy="121655"/>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8981958" y="2067474"/>
            <a:ext cx="216416" cy="138017"/>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784171" y="2096000"/>
            <a:ext cx="31" cy="251710"/>
          </a:xfrm>
          <a:prstGeom prst="line">
            <a:avLst/>
          </a:prstGeom>
          <a:noFill/>
          <a:ln w="6350" cap="flat" cmpd="sng" algn="ctr">
            <a:solidFill>
              <a:srgbClr val="5B9BD5"/>
            </a:solidFill>
            <a:prstDash val="solid"/>
            <a:miter lim="800000"/>
          </a:ln>
          <a:effectLst/>
        </p:spPr>
      </p:cxnSp>
      <p:sp>
        <p:nvSpPr>
          <p:cNvPr id="598" name="Hexagon 597"/>
          <p:cNvSpPr/>
          <p:nvPr/>
        </p:nvSpPr>
        <p:spPr>
          <a:xfrm>
            <a:off x="9079555" y="19609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99" name="Hexagon 598"/>
          <p:cNvSpPr/>
          <p:nvPr/>
        </p:nvSpPr>
        <p:spPr>
          <a:xfrm>
            <a:off x="9295971" y="208384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00" name="Hexagon 599"/>
          <p:cNvSpPr/>
          <p:nvPr/>
        </p:nvSpPr>
        <p:spPr>
          <a:xfrm>
            <a:off x="9079555" y="221094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01" name="Hexagon 600"/>
          <p:cNvSpPr/>
          <p:nvPr/>
        </p:nvSpPr>
        <p:spPr>
          <a:xfrm>
            <a:off x="9295971" y="23337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602" name="Straight Connector 601"/>
          <p:cNvCxnSpPr/>
          <p:nvPr/>
        </p:nvCxnSpPr>
        <p:spPr>
          <a:xfrm>
            <a:off x="9208370" y="2327147"/>
            <a:ext cx="216416" cy="127109"/>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208370" y="2072929"/>
            <a:ext cx="216416" cy="127109"/>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421266" y="2194583"/>
            <a:ext cx="216416" cy="127109"/>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421266" y="2327147"/>
            <a:ext cx="216416" cy="127109"/>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421267" y="2205492"/>
            <a:ext cx="31" cy="251710"/>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204881" y="2200037"/>
            <a:ext cx="216385" cy="121655"/>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421266" y="2067474"/>
            <a:ext cx="216416" cy="138017"/>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208354" y="2096000"/>
            <a:ext cx="31" cy="251710"/>
          </a:xfrm>
          <a:prstGeom prst="line">
            <a:avLst/>
          </a:prstGeom>
          <a:noFill/>
          <a:ln w="6350" cap="flat" cmpd="sng" algn="ctr">
            <a:solidFill>
              <a:srgbClr val="5B9BD5"/>
            </a:solidFill>
            <a:prstDash val="solid"/>
            <a:miter lim="800000"/>
          </a:ln>
          <a:effectLst/>
        </p:spPr>
      </p:cxnSp>
      <p:sp>
        <p:nvSpPr>
          <p:cNvPr id="610" name="Hexagon 609"/>
          <p:cNvSpPr/>
          <p:nvPr/>
        </p:nvSpPr>
        <p:spPr>
          <a:xfrm>
            <a:off x="9509713" y="19609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11" name="Hexagon 610"/>
          <p:cNvSpPr/>
          <p:nvPr/>
        </p:nvSpPr>
        <p:spPr>
          <a:xfrm>
            <a:off x="9726130" y="208384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12" name="Hexagon 611"/>
          <p:cNvSpPr/>
          <p:nvPr/>
        </p:nvSpPr>
        <p:spPr>
          <a:xfrm>
            <a:off x="9509713" y="221094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13" name="Hexagon 612"/>
          <p:cNvSpPr/>
          <p:nvPr/>
        </p:nvSpPr>
        <p:spPr>
          <a:xfrm>
            <a:off x="9726130" y="23337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614" name="Straight Connector 613"/>
          <p:cNvCxnSpPr/>
          <p:nvPr/>
        </p:nvCxnSpPr>
        <p:spPr>
          <a:xfrm>
            <a:off x="9638528" y="2327147"/>
            <a:ext cx="216416" cy="127109"/>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638528" y="2072929"/>
            <a:ext cx="216416" cy="127109"/>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9851424" y="2194583"/>
            <a:ext cx="216416" cy="127109"/>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9851424" y="2327147"/>
            <a:ext cx="216416" cy="127109"/>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9851425" y="2205492"/>
            <a:ext cx="31" cy="251710"/>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635040" y="2200037"/>
            <a:ext cx="216385" cy="121655"/>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9851424" y="2067474"/>
            <a:ext cx="216416" cy="138017"/>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638512" y="2100264"/>
            <a:ext cx="31" cy="251710"/>
          </a:xfrm>
          <a:prstGeom prst="line">
            <a:avLst/>
          </a:prstGeom>
          <a:noFill/>
          <a:ln w="6350" cap="flat" cmpd="sng" algn="ctr">
            <a:solidFill>
              <a:srgbClr val="5B9BD5"/>
            </a:solidFill>
            <a:prstDash val="solid"/>
            <a:miter lim="800000"/>
          </a:ln>
          <a:effectLst/>
        </p:spPr>
      </p:cxnSp>
      <p:sp>
        <p:nvSpPr>
          <p:cNvPr id="622" name="Hexagon 621"/>
          <p:cNvSpPr/>
          <p:nvPr/>
        </p:nvSpPr>
        <p:spPr>
          <a:xfrm>
            <a:off x="9943766" y="19609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23" name="Hexagon 622"/>
          <p:cNvSpPr/>
          <p:nvPr/>
        </p:nvSpPr>
        <p:spPr>
          <a:xfrm>
            <a:off x="10160182" y="208384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24" name="Hexagon 623"/>
          <p:cNvSpPr/>
          <p:nvPr/>
        </p:nvSpPr>
        <p:spPr>
          <a:xfrm>
            <a:off x="9943766" y="221094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25" name="Hexagon 624"/>
          <p:cNvSpPr/>
          <p:nvPr/>
        </p:nvSpPr>
        <p:spPr>
          <a:xfrm>
            <a:off x="10160182" y="23337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626" name="Straight Connector 625"/>
          <p:cNvCxnSpPr/>
          <p:nvPr/>
        </p:nvCxnSpPr>
        <p:spPr>
          <a:xfrm>
            <a:off x="10072582" y="2327147"/>
            <a:ext cx="216416" cy="127109"/>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072582" y="2072929"/>
            <a:ext cx="216416" cy="127109"/>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285477" y="2194583"/>
            <a:ext cx="216416" cy="127109"/>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285477" y="2327147"/>
            <a:ext cx="216416" cy="127109"/>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285478" y="2205492"/>
            <a:ext cx="31" cy="251710"/>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069093" y="2200037"/>
            <a:ext cx="216385" cy="121655"/>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285477" y="2067474"/>
            <a:ext cx="216416" cy="138017"/>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072565" y="2100264"/>
            <a:ext cx="31" cy="251710"/>
          </a:xfrm>
          <a:prstGeom prst="line">
            <a:avLst/>
          </a:prstGeom>
          <a:noFill/>
          <a:ln w="6350" cap="flat" cmpd="sng" algn="ctr">
            <a:solidFill>
              <a:srgbClr val="5B9BD5"/>
            </a:solidFill>
            <a:prstDash val="solid"/>
            <a:miter lim="800000"/>
          </a:ln>
          <a:effectLst/>
        </p:spPr>
      </p:cxnSp>
      <p:sp>
        <p:nvSpPr>
          <p:cNvPr id="634" name="Hexagon 633"/>
          <p:cNvSpPr/>
          <p:nvPr/>
        </p:nvSpPr>
        <p:spPr>
          <a:xfrm>
            <a:off x="10376254" y="19609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35" name="Hexagon 634"/>
          <p:cNvSpPr/>
          <p:nvPr/>
        </p:nvSpPr>
        <p:spPr>
          <a:xfrm>
            <a:off x="10592670" y="208384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36" name="Hexagon 635"/>
          <p:cNvSpPr/>
          <p:nvPr/>
        </p:nvSpPr>
        <p:spPr>
          <a:xfrm>
            <a:off x="10376254" y="221094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37" name="Hexagon 636"/>
          <p:cNvSpPr/>
          <p:nvPr/>
        </p:nvSpPr>
        <p:spPr>
          <a:xfrm>
            <a:off x="10592670" y="23337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638" name="Straight Connector 637"/>
          <p:cNvCxnSpPr/>
          <p:nvPr/>
        </p:nvCxnSpPr>
        <p:spPr>
          <a:xfrm>
            <a:off x="10505069" y="2327147"/>
            <a:ext cx="216416" cy="127109"/>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505069" y="2072929"/>
            <a:ext cx="216416" cy="127109"/>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0717965" y="2194583"/>
            <a:ext cx="216416" cy="127109"/>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0717965" y="2327147"/>
            <a:ext cx="216416" cy="127109"/>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0717966" y="2205492"/>
            <a:ext cx="31" cy="251710"/>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501580" y="2200037"/>
            <a:ext cx="216385" cy="121655"/>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0717965" y="2067474"/>
            <a:ext cx="216416" cy="138017"/>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505053" y="2096000"/>
            <a:ext cx="31" cy="251710"/>
          </a:xfrm>
          <a:prstGeom prst="line">
            <a:avLst/>
          </a:prstGeom>
          <a:noFill/>
          <a:ln w="6350" cap="flat" cmpd="sng" algn="ctr">
            <a:solidFill>
              <a:srgbClr val="5B9BD5"/>
            </a:solidFill>
            <a:prstDash val="solid"/>
            <a:miter lim="800000"/>
          </a:ln>
          <a:effectLst/>
        </p:spPr>
      </p:cxnSp>
      <p:sp>
        <p:nvSpPr>
          <p:cNvPr id="646" name="Hexagon 645"/>
          <p:cNvSpPr/>
          <p:nvPr/>
        </p:nvSpPr>
        <p:spPr>
          <a:xfrm>
            <a:off x="10806412" y="19609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47" name="Hexagon 646"/>
          <p:cNvSpPr/>
          <p:nvPr/>
        </p:nvSpPr>
        <p:spPr>
          <a:xfrm>
            <a:off x="11022829" y="208384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48" name="Hexagon 647"/>
          <p:cNvSpPr/>
          <p:nvPr/>
        </p:nvSpPr>
        <p:spPr>
          <a:xfrm>
            <a:off x="10806412" y="221094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49" name="Hexagon 648"/>
          <p:cNvSpPr/>
          <p:nvPr/>
        </p:nvSpPr>
        <p:spPr>
          <a:xfrm>
            <a:off x="11022829" y="2333794"/>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650" name="Straight Connector 649"/>
          <p:cNvCxnSpPr/>
          <p:nvPr/>
        </p:nvCxnSpPr>
        <p:spPr>
          <a:xfrm>
            <a:off x="10935227" y="2327147"/>
            <a:ext cx="216416" cy="127109"/>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0935227" y="2072929"/>
            <a:ext cx="216416" cy="127109"/>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148123" y="2205492"/>
            <a:ext cx="31" cy="251710"/>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0931738" y="2200037"/>
            <a:ext cx="216385" cy="121655"/>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0935211" y="2096000"/>
            <a:ext cx="31" cy="251710"/>
          </a:xfrm>
          <a:prstGeom prst="line">
            <a:avLst/>
          </a:prstGeom>
          <a:noFill/>
          <a:ln w="6350" cap="flat" cmpd="sng" algn="ctr">
            <a:solidFill>
              <a:srgbClr val="5B9BD5"/>
            </a:solidFill>
            <a:prstDash val="solid"/>
            <a:miter lim="800000"/>
          </a:ln>
          <a:effectLst/>
        </p:spPr>
      </p:cxnSp>
      <p:sp>
        <p:nvSpPr>
          <p:cNvPr id="655" name="Hexagon 654"/>
          <p:cNvSpPr/>
          <p:nvPr/>
        </p:nvSpPr>
        <p:spPr>
          <a:xfrm>
            <a:off x="891296" y="2487184"/>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56" name="Hexagon 655"/>
          <p:cNvSpPr/>
          <p:nvPr/>
        </p:nvSpPr>
        <p:spPr>
          <a:xfrm>
            <a:off x="1321454" y="2487184"/>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57" name="Hexagon 656"/>
          <p:cNvSpPr/>
          <p:nvPr/>
        </p:nvSpPr>
        <p:spPr>
          <a:xfrm>
            <a:off x="1753941" y="2487184"/>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58" name="Hexagon 657"/>
          <p:cNvSpPr/>
          <p:nvPr/>
        </p:nvSpPr>
        <p:spPr>
          <a:xfrm>
            <a:off x="2184099" y="2487184"/>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59" name="Hexagon 658"/>
          <p:cNvSpPr/>
          <p:nvPr/>
        </p:nvSpPr>
        <p:spPr>
          <a:xfrm>
            <a:off x="2617699" y="2487184"/>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0" name="Hexagon 659"/>
          <p:cNvSpPr/>
          <p:nvPr/>
        </p:nvSpPr>
        <p:spPr>
          <a:xfrm>
            <a:off x="3044416" y="2487184"/>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1" name="Hexagon 660"/>
          <p:cNvSpPr/>
          <p:nvPr/>
        </p:nvSpPr>
        <p:spPr>
          <a:xfrm>
            <a:off x="3473462" y="2487184"/>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2" name="Hexagon 661"/>
          <p:cNvSpPr/>
          <p:nvPr/>
        </p:nvSpPr>
        <p:spPr>
          <a:xfrm>
            <a:off x="3912044" y="2487184"/>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3" name="Hexagon 662"/>
          <p:cNvSpPr/>
          <p:nvPr/>
        </p:nvSpPr>
        <p:spPr>
          <a:xfrm>
            <a:off x="4344862" y="2488422"/>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4" name="Hexagon 663"/>
          <p:cNvSpPr/>
          <p:nvPr/>
        </p:nvSpPr>
        <p:spPr>
          <a:xfrm>
            <a:off x="4775019" y="2488422"/>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5" name="Hexagon 664"/>
          <p:cNvSpPr/>
          <p:nvPr/>
        </p:nvSpPr>
        <p:spPr>
          <a:xfrm>
            <a:off x="5207507" y="2488422"/>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6" name="Hexagon 665"/>
          <p:cNvSpPr/>
          <p:nvPr/>
        </p:nvSpPr>
        <p:spPr>
          <a:xfrm>
            <a:off x="5637666" y="2488422"/>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7" name="Hexagon 666"/>
          <p:cNvSpPr/>
          <p:nvPr/>
        </p:nvSpPr>
        <p:spPr>
          <a:xfrm>
            <a:off x="6067824" y="2488422"/>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8" name="Hexagon 667"/>
          <p:cNvSpPr/>
          <p:nvPr/>
        </p:nvSpPr>
        <p:spPr>
          <a:xfrm>
            <a:off x="6500694" y="2488422"/>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69" name="Hexagon 668"/>
          <p:cNvSpPr/>
          <p:nvPr/>
        </p:nvSpPr>
        <p:spPr>
          <a:xfrm>
            <a:off x="6933182" y="2488422"/>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0" name="Hexagon 669"/>
          <p:cNvSpPr/>
          <p:nvPr/>
        </p:nvSpPr>
        <p:spPr>
          <a:xfrm>
            <a:off x="7363340" y="2488422"/>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1" name="Hexagon 670"/>
          <p:cNvSpPr/>
          <p:nvPr/>
        </p:nvSpPr>
        <p:spPr>
          <a:xfrm>
            <a:off x="7798444" y="2491743"/>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2" name="Hexagon 671"/>
          <p:cNvSpPr/>
          <p:nvPr/>
        </p:nvSpPr>
        <p:spPr>
          <a:xfrm>
            <a:off x="8229045" y="2491743"/>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3" name="Hexagon 672"/>
          <p:cNvSpPr/>
          <p:nvPr/>
        </p:nvSpPr>
        <p:spPr>
          <a:xfrm>
            <a:off x="8653921" y="2491743"/>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4" name="Hexagon 673"/>
          <p:cNvSpPr/>
          <p:nvPr/>
        </p:nvSpPr>
        <p:spPr>
          <a:xfrm>
            <a:off x="9084080" y="2491743"/>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5" name="Hexagon 674"/>
          <p:cNvSpPr/>
          <p:nvPr/>
        </p:nvSpPr>
        <p:spPr>
          <a:xfrm>
            <a:off x="9515491" y="2491743"/>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6" name="Hexagon 675"/>
          <p:cNvSpPr/>
          <p:nvPr/>
        </p:nvSpPr>
        <p:spPr>
          <a:xfrm>
            <a:off x="9948361" y="2491743"/>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7" name="Hexagon 676"/>
          <p:cNvSpPr/>
          <p:nvPr/>
        </p:nvSpPr>
        <p:spPr>
          <a:xfrm>
            <a:off x="10377408" y="2491743"/>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8" name="Hexagon 677"/>
          <p:cNvSpPr/>
          <p:nvPr/>
        </p:nvSpPr>
        <p:spPr>
          <a:xfrm>
            <a:off x="10810278" y="2491743"/>
            <a:ext cx="257629" cy="232398"/>
          </a:xfrm>
          <a:prstGeom prst="hexagon">
            <a:avLst/>
          </a:prstGeom>
          <a:solidFill>
            <a:srgbClr val="662E93"/>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79" name="Rectangle 678"/>
          <p:cNvSpPr/>
          <p:nvPr/>
        </p:nvSpPr>
        <p:spPr>
          <a:xfrm>
            <a:off x="875768" y="2601319"/>
            <a:ext cx="10404690" cy="979470"/>
          </a:xfrm>
          <a:prstGeom prst="rect">
            <a:avLst/>
          </a:prstGeom>
          <a:solidFill>
            <a:srgbClr val="662E93"/>
          </a:solidFill>
          <a:ln w="12700" cap="flat" cmpd="sng" algn="ctr">
            <a:noFill/>
            <a:prstDash val="solid"/>
            <a:miter lim="800000"/>
          </a:ln>
          <a:effectLst/>
        </p:spPr>
        <p:txBody>
          <a:bodyPr rtlCol="0" anchor="ctr"/>
          <a:lstStyle/>
          <a:p>
            <a:pPr algn="ctr" defTabSz="856949">
              <a:defRPr/>
            </a:pPr>
            <a:endParaRPr lang="en-US" sz="2343" b="1" kern="0">
              <a:solidFill>
                <a:srgbClr val="FFFFFF"/>
              </a:solidFill>
              <a:latin typeface="Calibri" panose="020F0502020204030204"/>
            </a:endParaRPr>
          </a:p>
        </p:txBody>
      </p:sp>
      <p:sp>
        <p:nvSpPr>
          <p:cNvPr id="680" name="TextBox 679"/>
          <p:cNvSpPr txBox="1"/>
          <p:nvPr/>
        </p:nvSpPr>
        <p:spPr>
          <a:xfrm>
            <a:off x="5148178" y="2596038"/>
            <a:ext cx="2171578" cy="496161"/>
          </a:xfrm>
          <a:prstGeom prst="rect">
            <a:avLst/>
          </a:prstGeom>
          <a:noFill/>
        </p:spPr>
        <p:txBody>
          <a:bodyPr wrap="square" rtlCol="0">
            <a:spAutoFit/>
          </a:bodyPr>
          <a:lstStyle/>
          <a:p>
            <a:pPr defTabSz="856949"/>
            <a:r>
              <a:rPr lang="en-US" sz="2624" b="1" dirty="0">
                <a:solidFill>
                  <a:srgbClr val="FFFFFF"/>
                </a:solidFill>
                <a:latin typeface="Segoe UI Light"/>
              </a:rPr>
              <a:t>Service Fabric</a:t>
            </a:r>
          </a:p>
        </p:txBody>
      </p:sp>
      <p:grpSp>
        <p:nvGrpSpPr>
          <p:cNvPr id="682" name="Group 681"/>
          <p:cNvGrpSpPr/>
          <p:nvPr/>
        </p:nvGrpSpPr>
        <p:grpSpPr>
          <a:xfrm>
            <a:off x="3850668" y="3807703"/>
            <a:ext cx="4551511" cy="2643462"/>
            <a:chOff x="3570769" y="4054765"/>
            <a:chExt cx="4856898" cy="2820828"/>
          </a:xfrm>
        </p:grpSpPr>
        <p:pic>
          <p:nvPicPr>
            <p:cNvPr id="684" name="Picture 68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856949">
                  <a:defRPr/>
                </a:pPr>
                <a:r>
                  <a:rPr lang="en-US" sz="2249" b="1" kern="0" dirty="0">
                    <a:solidFill>
                      <a:srgbClr val="FFFFFF"/>
                    </a:solidFill>
                    <a:latin typeface="Segoe UI Light"/>
                  </a:rPr>
                  <a:t>Private Clouds</a:t>
                </a:r>
                <a:endParaRPr lang="en-US" sz="1312" kern="0" dirty="0">
                  <a:solidFill>
                    <a:srgbClr val="FFFFFF"/>
                  </a:solidFill>
                  <a:latin typeface="Segoe UI Light"/>
                </a:endParaRPr>
              </a:p>
            </p:txBody>
          </p:sp>
          <p:sp>
            <p:nvSpPr>
              <p:cNvPr id="687" name="Rectangle 686"/>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856949">
                  <a:defRPr/>
                </a:pPr>
                <a:r>
                  <a:rPr lang="en-US" sz="937" b="1" kern="0" dirty="0">
                    <a:solidFill>
                      <a:srgbClr val="FFFFFF"/>
                    </a:solidFill>
                    <a:latin typeface="Calibri" panose="020F0502020204030204"/>
                  </a:rPr>
                  <a:t>Windows</a:t>
                </a:r>
              </a:p>
              <a:p>
                <a:pPr algn="ctr" defTabSz="856949">
                  <a:defRPr/>
                </a:pPr>
                <a:r>
                  <a:rPr lang="en-US" sz="937" b="1" kern="0" dirty="0">
                    <a:solidFill>
                      <a:srgbClr val="FFFFFF"/>
                    </a:solidFill>
                    <a:latin typeface="Calibri" panose="020F0502020204030204"/>
                  </a:rPr>
                  <a:t>Server</a:t>
                </a:r>
              </a:p>
            </p:txBody>
          </p:sp>
          <p:sp>
            <p:nvSpPr>
              <p:cNvPr id="688" name="Rectangle 687"/>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856949">
                  <a:defRPr/>
                </a:pPr>
                <a:r>
                  <a:rPr lang="en-US" sz="937" b="1" kern="0" dirty="0">
                    <a:solidFill>
                      <a:srgbClr val="FFFFFF"/>
                    </a:solidFill>
                    <a:latin typeface="Calibri" panose="020F0502020204030204"/>
                  </a:rPr>
                  <a:t>Linux</a:t>
                </a:r>
              </a:p>
            </p:txBody>
          </p:sp>
        </p:grpSp>
      </p:grpSp>
      <p:sp>
        <p:nvSpPr>
          <p:cNvPr id="689" name="TextBox 688"/>
          <p:cNvSpPr txBox="1"/>
          <p:nvPr/>
        </p:nvSpPr>
        <p:spPr>
          <a:xfrm>
            <a:off x="954541" y="2711393"/>
            <a:ext cx="1151022" cy="265329"/>
          </a:xfrm>
          <a:prstGeom prst="rect">
            <a:avLst/>
          </a:prstGeom>
          <a:noFill/>
        </p:spPr>
        <p:txBody>
          <a:bodyPr wrap="square" rtlCol="0">
            <a:spAutoFit/>
          </a:bodyPr>
          <a:lstStyle/>
          <a:p>
            <a:pPr defTabSz="856949"/>
            <a:r>
              <a:rPr lang="en-US" sz="1124" b="1" dirty="0">
                <a:solidFill>
                  <a:srgbClr val="FFFFFF"/>
                </a:solidFill>
                <a:latin typeface="Segoe UI Light"/>
              </a:rPr>
              <a:t>High Availability</a:t>
            </a:r>
          </a:p>
        </p:txBody>
      </p:sp>
      <p:sp>
        <p:nvSpPr>
          <p:cNvPr id="690" name="TextBox 689"/>
          <p:cNvSpPr txBox="1"/>
          <p:nvPr/>
        </p:nvSpPr>
        <p:spPr>
          <a:xfrm>
            <a:off x="2316176" y="3284721"/>
            <a:ext cx="1108954" cy="265329"/>
          </a:xfrm>
          <a:prstGeom prst="rect">
            <a:avLst/>
          </a:prstGeom>
          <a:noFill/>
        </p:spPr>
        <p:txBody>
          <a:bodyPr wrap="square" rtlCol="0">
            <a:spAutoFit/>
          </a:bodyPr>
          <a:lstStyle/>
          <a:p>
            <a:pPr defTabSz="856949"/>
            <a:r>
              <a:rPr lang="en-US" sz="1124" b="1" dirty="0">
                <a:solidFill>
                  <a:srgbClr val="FFFFFF"/>
                </a:solidFill>
                <a:latin typeface="Segoe UI Light"/>
              </a:rPr>
              <a:t>Hyper-Scale</a:t>
            </a:r>
          </a:p>
        </p:txBody>
      </p:sp>
      <p:sp>
        <p:nvSpPr>
          <p:cNvPr id="691" name="TextBox 690"/>
          <p:cNvSpPr txBox="1"/>
          <p:nvPr/>
        </p:nvSpPr>
        <p:spPr>
          <a:xfrm>
            <a:off x="2270469" y="2745487"/>
            <a:ext cx="1315619" cy="265329"/>
          </a:xfrm>
          <a:prstGeom prst="rect">
            <a:avLst/>
          </a:prstGeom>
          <a:noFill/>
        </p:spPr>
        <p:txBody>
          <a:bodyPr wrap="square" rtlCol="0">
            <a:spAutoFit/>
          </a:bodyPr>
          <a:lstStyle/>
          <a:p>
            <a:pPr defTabSz="856949"/>
            <a:r>
              <a:rPr lang="en-US" sz="1124" b="1" dirty="0">
                <a:solidFill>
                  <a:srgbClr val="FFFFFF"/>
                </a:solidFill>
                <a:latin typeface="Segoe UI Light"/>
              </a:rPr>
              <a:t>Hybrid Operations</a:t>
            </a:r>
          </a:p>
        </p:txBody>
      </p:sp>
      <p:sp>
        <p:nvSpPr>
          <p:cNvPr id="692" name="TextBox 691"/>
          <p:cNvSpPr txBox="1"/>
          <p:nvPr/>
        </p:nvSpPr>
        <p:spPr>
          <a:xfrm>
            <a:off x="2795616" y="3038082"/>
            <a:ext cx="1007205" cy="265329"/>
          </a:xfrm>
          <a:prstGeom prst="rect">
            <a:avLst/>
          </a:prstGeom>
          <a:noFill/>
        </p:spPr>
        <p:txBody>
          <a:bodyPr wrap="square" rtlCol="0">
            <a:spAutoFit/>
          </a:bodyPr>
          <a:lstStyle/>
          <a:p>
            <a:pPr defTabSz="856949"/>
            <a:r>
              <a:rPr lang="en-US" sz="1124" b="1" dirty="0">
                <a:solidFill>
                  <a:srgbClr val="FFFFFF"/>
                </a:solidFill>
                <a:latin typeface="Segoe UI Light"/>
              </a:rPr>
              <a:t>High Density</a:t>
            </a:r>
          </a:p>
        </p:txBody>
      </p:sp>
      <p:sp>
        <p:nvSpPr>
          <p:cNvPr id="693" name="TextBox 692"/>
          <p:cNvSpPr txBox="1"/>
          <p:nvPr/>
        </p:nvSpPr>
        <p:spPr>
          <a:xfrm>
            <a:off x="5093643" y="1996862"/>
            <a:ext cx="2609162" cy="496161"/>
          </a:xfrm>
          <a:prstGeom prst="rect">
            <a:avLst/>
          </a:prstGeom>
          <a:noFill/>
        </p:spPr>
        <p:txBody>
          <a:bodyPr wrap="square" rtlCol="0">
            <a:spAutoFit/>
          </a:bodyPr>
          <a:lstStyle/>
          <a:p>
            <a:pPr defTabSz="856949"/>
            <a:r>
              <a:rPr lang="en-US" sz="2624" dirty="0" err="1">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624" dirty="0">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4099025" y="2997683"/>
            <a:ext cx="1255026" cy="265329"/>
          </a:xfrm>
          <a:prstGeom prst="rect">
            <a:avLst/>
          </a:prstGeom>
          <a:noFill/>
        </p:spPr>
        <p:txBody>
          <a:bodyPr wrap="square" rtlCol="0">
            <a:spAutoFit/>
          </a:bodyPr>
          <a:lstStyle/>
          <a:p>
            <a:pPr defTabSz="856949"/>
            <a:r>
              <a:rPr lang="en-US" sz="1124" b="1" dirty="0">
                <a:solidFill>
                  <a:srgbClr val="FFFFFF"/>
                </a:solidFill>
                <a:latin typeface="Segoe UI Light"/>
              </a:rPr>
              <a:t>Rolling Upgrades</a:t>
            </a:r>
          </a:p>
        </p:txBody>
      </p:sp>
      <p:sp>
        <p:nvSpPr>
          <p:cNvPr id="695" name="TextBox 694"/>
          <p:cNvSpPr txBox="1"/>
          <p:nvPr/>
        </p:nvSpPr>
        <p:spPr>
          <a:xfrm>
            <a:off x="5376000" y="3246184"/>
            <a:ext cx="1255026" cy="265329"/>
          </a:xfrm>
          <a:prstGeom prst="rect">
            <a:avLst/>
          </a:prstGeom>
          <a:noFill/>
        </p:spPr>
        <p:txBody>
          <a:bodyPr wrap="square" rtlCol="0">
            <a:spAutoFit/>
          </a:bodyPr>
          <a:lstStyle/>
          <a:p>
            <a:pPr defTabSz="856949"/>
            <a:r>
              <a:rPr lang="en-US" sz="1124" b="1" dirty="0" err="1">
                <a:solidFill>
                  <a:srgbClr val="FFFFFF"/>
                </a:solidFill>
                <a:latin typeface="Segoe UI Light"/>
              </a:rPr>
              <a:t>Stateful</a:t>
            </a:r>
            <a:r>
              <a:rPr lang="en-US" sz="1124" b="1" dirty="0">
                <a:solidFill>
                  <a:srgbClr val="FFFFFF"/>
                </a:solidFill>
                <a:latin typeface="Segoe UI Light"/>
              </a:rPr>
              <a:t> services</a:t>
            </a:r>
          </a:p>
        </p:txBody>
      </p:sp>
      <p:sp>
        <p:nvSpPr>
          <p:cNvPr id="696" name="TextBox 695"/>
          <p:cNvSpPr txBox="1"/>
          <p:nvPr/>
        </p:nvSpPr>
        <p:spPr>
          <a:xfrm>
            <a:off x="5847059" y="3026779"/>
            <a:ext cx="1255026" cy="265329"/>
          </a:xfrm>
          <a:prstGeom prst="rect">
            <a:avLst/>
          </a:prstGeom>
          <a:noFill/>
        </p:spPr>
        <p:txBody>
          <a:bodyPr wrap="square" rtlCol="0">
            <a:spAutoFit/>
          </a:bodyPr>
          <a:lstStyle/>
          <a:p>
            <a:pPr defTabSz="856949"/>
            <a:r>
              <a:rPr lang="en-US" sz="1124" b="1" dirty="0">
                <a:solidFill>
                  <a:srgbClr val="FFFFFF"/>
                </a:solidFill>
                <a:latin typeface="Segoe UI Light"/>
              </a:rPr>
              <a:t>Low Latency</a:t>
            </a:r>
          </a:p>
        </p:txBody>
      </p:sp>
      <p:sp>
        <p:nvSpPr>
          <p:cNvPr id="697" name="TextBox 696"/>
          <p:cNvSpPr txBox="1"/>
          <p:nvPr/>
        </p:nvSpPr>
        <p:spPr>
          <a:xfrm>
            <a:off x="7525672" y="3116460"/>
            <a:ext cx="1255026" cy="438325"/>
          </a:xfrm>
          <a:prstGeom prst="rect">
            <a:avLst/>
          </a:prstGeom>
          <a:noFill/>
        </p:spPr>
        <p:txBody>
          <a:bodyPr wrap="square" rtlCol="0">
            <a:spAutoFit/>
          </a:bodyPr>
          <a:lstStyle/>
          <a:p>
            <a:pPr algn="ctr" defTabSz="856949"/>
            <a:r>
              <a:rPr lang="en-US" sz="1124" b="1" dirty="0">
                <a:solidFill>
                  <a:srgbClr val="FFFFFF"/>
                </a:solidFill>
                <a:latin typeface="Segoe UI Light"/>
              </a:rPr>
              <a:t>Fast startup &amp; shutdown</a:t>
            </a:r>
          </a:p>
        </p:txBody>
      </p:sp>
      <p:sp>
        <p:nvSpPr>
          <p:cNvPr id="698" name="TextBox 697"/>
          <p:cNvSpPr txBox="1"/>
          <p:nvPr/>
        </p:nvSpPr>
        <p:spPr>
          <a:xfrm>
            <a:off x="8419653" y="2632968"/>
            <a:ext cx="1632403" cy="438325"/>
          </a:xfrm>
          <a:prstGeom prst="rect">
            <a:avLst/>
          </a:prstGeom>
          <a:noFill/>
        </p:spPr>
        <p:txBody>
          <a:bodyPr wrap="square" rtlCol="0">
            <a:spAutoFit/>
          </a:bodyPr>
          <a:lstStyle/>
          <a:p>
            <a:pPr defTabSz="856949"/>
            <a:r>
              <a:rPr lang="en-US" sz="1124" b="1" dirty="0">
                <a:solidFill>
                  <a:srgbClr val="FFFFFF"/>
                </a:solidFill>
                <a:latin typeface="Segoe UI Light"/>
              </a:rPr>
              <a:t>Container Orchestration &amp; lifecycle management</a:t>
            </a:r>
          </a:p>
        </p:txBody>
      </p:sp>
      <p:sp>
        <p:nvSpPr>
          <p:cNvPr id="699" name="TextBox 698"/>
          <p:cNvSpPr txBox="1"/>
          <p:nvPr/>
        </p:nvSpPr>
        <p:spPr>
          <a:xfrm>
            <a:off x="9806566" y="3075076"/>
            <a:ext cx="1459321" cy="438325"/>
          </a:xfrm>
          <a:prstGeom prst="rect">
            <a:avLst/>
          </a:prstGeom>
          <a:noFill/>
        </p:spPr>
        <p:txBody>
          <a:bodyPr wrap="square" rtlCol="0">
            <a:spAutoFit/>
          </a:bodyPr>
          <a:lstStyle/>
          <a:p>
            <a:pPr algn="ctr" defTabSz="856949"/>
            <a:r>
              <a:rPr lang="en-US" sz="1124" b="1" dirty="0">
                <a:solidFill>
                  <a:srgbClr val="FFFFFF"/>
                </a:solidFill>
                <a:latin typeface="Segoe UI Light"/>
              </a:rPr>
              <a:t>Replication &amp; Failover</a:t>
            </a:r>
          </a:p>
        </p:txBody>
      </p:sp>
      <p:sp>
        <p:nvSpPr>
          <p:cNvPr id="700" name="TextBox 699"/>
          <p:cNvSpPr txBox="1"/>
          <p:nvPr/>
        </p:nvSpPr>
        <p:spPr>
          <a:xfrm>
            <a:off x="1025528" y="2962530"/>
            <a:ext cx="1108954" cy="605691"/>
          </a:xfrm>
          <a:prstGeom prst="rect">
            <a:avLst/>
          </a:prstGeom>
          <a:noFill/>
        </p:spPr>
        <p:txBody>
          <a:bodyPr wrap="square" rtlCol="0">
            <a:spAutoFit/>
          </a:bodyPr>
          <a:lstStyle/>
          <a:p>
            <a:pPr algn="ctr" defTabSz="856949"/>
            <a:r>
              <a:rPr lang="en-US" sz="1124" b="1" dirty="0">
                <a:solidFill>
                  <a:srgbClr val="FFFFFF"/>
                </a:solidFill>
                <a:latin typeface="Segoe UI Light"/>
              </a:rPr>
              <a:t>Simple programming models</a:t>
            </a:r>
          </a:p>
        </p:txBody>
      </p:sp>
      <p:sp>
        <p:nvSpPr>
          <p:cNvPr id="701" name="TextBox 700"/>
          <p:cNvSpPr txBox="1"/>
          <p:nvPr/>
        </p:nvSpPr>
        <p:spPr>
          <a:xfrm>
            <a:off x="8780699" y="3174344"/>
            <a:ext cx="1255026" cy="265329"/>
          </a:xfrm>
          <a:prstGeom prst="rect">
            <a:avLst/>
          </a:prstGeom>
          <a:noFill/>
        </p:spPr>
        <p:txBody>
          <a:bodyPr wrap="square" rtlCol="0">
            <a:spAutoFit/>
          </a:bodyPr>
          <a:lstStyle/>
          <a:p>
            <a:pPr defTabSz="856949"/>
            <a:r>
              <a:rPr lang="en-US" sz="1124" b="1" dirty="0">
                <a:solidFill>
                  <a:srgbClr val="FFFFFF"/>
                </a:solidFill>
                <a:latin typeface="Segoe UI Light"/>
              </a:rPr>
              <a:t>Load balancing</a:t>
            </a:r>
          </a:p>
        </p:txBody>
      </p:sp>
      <p:sp>
        <p:nvSpPr>
          <p:cNvPr id="702" name="TextBox 701"/>
          <p:cNvSpPr txBox="1"/>
          <p:nvPr/>
        </p:nvSpPr>
        <p:spPr>
          <a:xfrm>
            <a:off x="10155224" y="2744140"/>
            <a:ext cx="1315619" cy="265329"/>
          </a:xfrm>
          <a:prstGeom prst="rect">
            <a:avLst/>
          </a:prstGeom>
          <a:noFill/>
        </p:spPr>
        <p:txBody>
          <a:bodyPr wrap="square" rtlCol="0">
            <a:spAutoFit/>
          </a:bodyPr>
          <a:lstStyle/>
          <a:p>
            <a:pPr defTabSz="856949"/>
            <a:r>
              <a:rPr lang="en-US" sz="1124" b="1" dirty="0">
                <a:solidFill>
                  <a:srgbClr val="FFFFFF"/>
                </a:solidFill>
                <a:latin typeface="Segoe UI Light"/>
              </a:rPr>
              <a:t>Self-healing</a:t>
            </a:r>
          </a:p>
        </p:txBody>
      </p:sp>
      <p:sp>
        <p:nvSpPr>
          <p:cNvPr id="703" name="TextBox 702"/>
          <p:cNvSpPr txBox="1"/>
          <p:nvPr/>
        </p:nvSpPr>
        <p:spPr>
          <a:xfrm>
            <a:off x="3707595" y="2708617"/>
            <a:ext cx="1274185" cy="265329"/>
          </a:xfrm>
          <a:prstGeom prst="rect">
            <a:avLst/>
          </a:prstGeom>
          <a:noFill/>
        </p:spPr>
        <p:txBody>
          <a:bodyPr wrap="square" rtlCol="0">
            <a:spAutoFit/>
          </a:bodyPr>
          <a:lstStyle/>
          <a:p>
            <a:pPr defTabSz="856949"/>
            <a:r>
              <a:rPr lang="en-US" sz="1124" b="1" dirty="0">
                <a:solidFill>
                  <a:srgbClr val="FFFFFF"/>
                </a:solidFill>
                <a:latin typeface="Segoe UI Light"/>
              </a:rPr>
              <a:t>Data Partitioning</a:t>
            </a:r>
          </a:p>
        </p:txBody>
      </p:sp>
      <p:sp>
        <p:nvSpPr>
          <p:cNvPr id="704" name="TextBox 703"/>
          <p:cNvSpPr txBox="1"/>
          <p:nvPr/>
        </p:nvSpPr>
        <p:spPr>
          <a:xfrm>
            <a:off x="3759476" y="3290007"/>
            <a:ext cx="1441730" cy="265329"/>
          </a:xfrm>
          <a:prstGeom prst="rect">
            <a:avLst/>
          </a:prstGeom>
          <a:noFill/>
        </p:spPr>
        <p:txBody>
          <a:bodyPr wrap="square" rtlCol="0">
            <a:spAutoFit/>
          </a:bodyPr>
          <a:lstStyle/>
          <a:p>
            <a:pPr defTabSz="856949"/>
            <a:r>
              <a:rPr lang="en-US" sz="1124" b="1" dirty="0">
                <a:solidFill>
                  <a:srgbClr val="FFFFFF"/>
                </a:solidFill>
                <a:latin typeface="Segoe UI Light"/>
              </a:rPr>
              <a:t>Automated Rollback</a:t>
            </a:r>
          </a:p>
        </p:txBody>
      </p:sp>
      <p:sp>
        <p:nvSpPr>
          <p:cNvPr id="705" name="TextBox 704"/>
          <p:cNvSpPr txBox="1"/>
          <p:nvPr/>
        </p:nvSpPr>
        <p:spPr>
          <a:xfrm>
            <a:off x="7272858" y="2651594"/>
            <a:ext cx="1255026" cy="438325"/>
          </a:xfrm>
          <a:prstGeom prst="rect">
            <a:avLst/>
          </a:prstGeom>
          <a:noFill/>
        </p:spPr>
        <p:txBody>
          <a:bodyPr wrap="square" rtlCol="0">
            <a:spAutoFit/>
          </a:bodyPr>
          <a:lstStyle/>
          <a:p>
            <a:pPr algn="ctr" defTabSz="856949"/>
            <a:r>
              <a:rPr lang="en-US" sz="1124" b="1" dirty="0">
                <a:solidFill>
                  <a:srgbClr val="FFFFFF"/>
                </a:solidFill>
                <a:latin typeface="Segoe UI Light"/>
              </a:rPr>
              <a:t>Health Monitoring</a:t>
            </a:r>
          </a:p>
        </p:txBody>
      </p:sp>
      <p:sp>
        <p:nvSpPr>
          <p:cNvPr id="706" name="TextBox 705"/>
          <p:cNvSpPr txBox="1"/>
          <p:nvPr/>
        </p:nvSpPr>
        <p:spPr>
          <a:xfrm>
            <a:off x="6813424" y="3038082"/>
            <a:ext cx="1274185" cy="438325"/>
          </a:xfrm>
          <a:prstGeom prst="rect">
            <a:avLst/>
          </a:prstGeom>
          <a:noFill/>
        </p:spPr>
        <p:txBody>
          <a:bodyPr wrap="square" rtlCol="0">
            <a:spAutoFit/>
          </a:bodyPr>
          <a:lstStyle/>
          <a:p>
            <a:pPr defTabSz="856949"/>
            <a:r>
              <a:rPr lang="en-US" sz="1124" b="1" dirty="0">
                <a:solidFill>
                  <a:srgbClr val="FFFFFF"/>
                </a:solidFill>
                <a:latin typeface="Segoe UI Light"/>
              </a:rPr>
              <a:t>Placement Constraints</a:t>
            </a:r>
          </a:p>
        </p:txBody>
      </p:sp>
    </p:spTree>
    <p:extLst>
      <p:ext uri="{BB962C8B-B14F-4D97-AF65-F5344CB8AC3E}">
        <p14:creationId xmlns:p14="http://schemas.microsoft.com/office/powerpoint/2010/main" val="3270074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par>
                                <p:cTn id="8" presetID="10" presetClass="entr" presetSubtype="0" fill="hold" nodeType="withEffect">
                                  <p:stCondLst>
                                    <p:cond delay="40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500"/>
                                        <p:tgtEl>
                                          <p:spTgt spid="365"/>
                                        </p:tgtEl>
                                      </p:cBhvr>
                                    </p:animEffect>
                                  </p:childTnLst>
                                </p:cTn>
                              </p:par>
                              <p:par>
                                <p:cTn id="11" presetID="12" presetClass="entr" presetSubtype="1" fill="hold" grpId="0" nodeType="withEffect">
                                  <p:stCondLst>
                                    <p:cond delay="800"/>
                                  </p:stCondLst>
                                  <p:childTnLst>
                                    <p:set>
                                      <p:cBhvr>
                                        <p:cTn id="12" dur="1" fill="hold">
                                          <p:stCondLst>
                                            <p:cond delay="0"/>
                                          </p:stCondLst>
                                        </p:cTn>
                                        <p:tgtEl>
                                          <p:spTgt spid="356"/>
                                        </p:tgtEl>
                                        <p:attrNameLst>
                                          <p:attrName>style.visibility</p:attrName>
                                        </p:attrNameLst>
                                      </p:cBhvr>
                                      <p:to>
                                        <p:strVal val="visible"/>
                                      </p:to>
                                    </p:set>
                                    <p:anim calcmode="lin" valueType="num">
                                      <p:cBhvr additive="base">
                                        <p:cTn id="13" dur="500"/>
                                        <p:tgtEl>
                                          <p:spTgt spid="356"/>
                                        </p:tgtEl>
                                        <p:attrNameLst>
                                          <p:attrName>ppt_y</p:attrName>
                                        </p:attrNameLst>
                                      </p:cBhvr>
                                      <p:tavLst>
                                        <p:tav tm="0">
                                          <p:val>
                                            <p:strVal val="#ppt_y-#ppt_h*1.125000"/>
                                          </p:val>
                                        </p:tav>
                                        <p:tav tm="100000">
                                          <p:val>
                                            <p:strVal val="#ppt_y"/>
                                          </p:val>
                                        </p:tav>
                                      </p:tavLst>
                                    </p:anim>
                                    <p:animEffect transition="in" filter="wipe(down)">
                                      <p:cBhvr>
                                        <p:cTn id="14" dur="500"/>
                                        <p:tgtEl>
                                          <p:spTgt spid="356"/>
                                        </p:tgtEl>
                                      </p:cBhvr>
                                    </p:animEffect>
                                  </p:childTnLst>
                                </p:cTn>
                              </p:par>
                              <p:par>
                                <p:cTn id="15" presetID="12" presetClass="entr" presetSubtype="1" fill="hold" grpId="0" nodeType="withEffect">
                                  <p:stCondLst>
                                    <p:cond delay="800"/>
                                  </p:stCondLst>
                                  <p:childTnLst>
                                    <p:set>
                                      <p:cBhvr>
                                        <p:cTn id="16" dur="1" fill="hold">
                                          <p:stCondLst>
                                            <p:cond delay="0"/>
                                          </p:stCondLst>
                                        </p:cTn>
                                        <p:tgtEl>
                                          <p:spTgt spid="357"/>
                                        </p:tgtEl>
                                        <p:attrNameLst>
                                          <p:attrName>style.visibility</p:attrName>
                                        </p:attrNameLst>
                                      </p:cBhvr>
                                      <p:to>
                                        <p:strVal val="visible"/>
                                      </p:to>
                                    </p:set>
                                    <p:anim calcmode="lin" valueType="num">
                                      <p:cBhvr additive="base">
                                        <p:cTn id="17" dur="500"/>
                                        <p:tgtEl>
                                          <p:spTgt spid="357"/>
                                        </p:tgtEl>
                                        <p:attrNameLst>
                                          <p:attrName>ppt_y</p:attrName>
                                        </p:attrNameLst>
                                      </p:cBhvr>
                                      <p:tavLst>
                                        <p:tav tm="0">
                                          <p:val>
                                            <p:strVal val="#ppt_y-#ppt_h*1.125000"/>
                                          </p:val>
                                        </p:tav>
                                        <p:tav tm="100000">
                                          <p:val>
                                            <p:strVal val="#ppt_y"/>
                                          </p:val>
                                        </p:tav>
                                      </p:tavLst>
                                    </p:anim>
                                    <p:animEffect transition="in" filter="wipe(down)">
                                      <p:cBhvr>
                                        <p:cTn id="18" dur="500"/>
                                        <p:tgtEl>
                                          <p:spTgt spid="357"/>
                                        </p:tgtEl>
                                      </p:cBhvr>
                                    </p:animEffect>
                                  </p:childTnLst>
                                </p:cTn>
                              </p:par>
                              <p:par>
                                <p:cTn id="19" presetID="12" presetClass="entr" presetSubtype="1" fill="hold" grpId="0" nodeType="withEffect">
                                  <p:stCondLst>
                                    <p:cond delay="800"/>
                                  </p:stCondLst>
                                  <p:childTnLst>
                                    <p:set>
                                      <p:cBhvr>
                                        <p:cTn id="20" dur="1" fill="hold">
                                          <p:stCondLst>
                                            <p:cond delay="0"/>
                                          </p:stCondLst>
                                        </p:cTn>
                                        <p:tgtEl>
                                          <p:spTgt spid="358"/>
                                        </p:tgtEl>
                                        <p:attrNameLst>
                                          <p:attrName>style.visibility</p:attrName>
                                        </p:attrNameLst>
                                      </p:cBhvr>
                                      <p:to>
                                        <p:strVal val="visible"/>
                                      </p:to>
                                    </p:set>
                                    <p:anim calcmode="lin" valueType="num">
                                      <p:cBhvr additive="base">
                                        <p:cTn id="21" dur="500"/>
                                        <p:tgtEl>
                                          <p:spTgt spid="358"/>
                                        </p:tgtEl>
                                        <p:attrNameLst>
                                          <p:attrName>ppt_y</p:attrName>
                                        </p:attrNameLst>
                                      </p:cBhvr>
                                      <p:tavLst>
                                        <p:tav tm="0">
                                          <p:val>
                                            <p:strVal val="#ppt_y-#ppt_h*1.125000"/>
                                          </p:val>
                                        </p:tav>
                                        <p:tav tm="100000">
                                          <p:val>
                                            <p:strVal val="#ppt_y"/>
                                          </p:val>
                                        </p:tav>
                                      </p:tavLst>
                                    </p:anim>
                                    <p:animEffect transition="in" filter="wipe(down)">
                                      <p:cBhvr>
                                        <p:cTn id="2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fr-FR" dirty="0" smtClean="0"/>
              <a:t>API Service </a:t>
            </a:r>
            <a:r>
              <a:rPr lang="fr-FR" dirty="0" err="1" smtClean="0"/>
              <a:t>Fabric</a:t>
            </a:r>
            <a:endParaRPr lang="fr-FR" dirty="0"/>
          </a:p>
        </p:txBody>
      </p:sp>
      <p:sp>
        <p:nvSpPr>
          <p:cNvPr id="20" name="Rounded Rectangle 19"/>
          <p:cNvSpPr/>
          <p:nvPr/>
        </p:nvSpPr>
        <p:spPr bwMode="auto">
          <a:xfrm>
            <a:off x="867121" y="2783175"/>
            <a:ext cx="5275150" cy="876375"/>
          </a:xfrm>
          <a:prstGeom prst="round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5690" tIns="85690" rIns="32138" bIns="32138" rtlCol="0" anchor="ctr" anchorCtr="0"/>
          <a:lstStyle/>
          <a:p>
            <a:pPr algn="ctr" defTabSz="873824"/>
            <a:r>
              <a:rPr lang="en-US" sz="2249" dirty="0">
                <a:gradFill>
                  <a:gsLst>
                    <a:gs pos="0">
                      <a:srgbClr val="FFFFFF"/>
                    </a:gs>
                    <a:gs pos="100000">
                      <a:srgbClr val="FFFFFF"/>
                    </a:gs>
                  </a:gsLst>
                  <a:lin ang="5400000" scaled="0"/>
                </a:gradFill>
                <a:ea typeface="Segoe UI" pitchFamily="34" charset="0"/>
                <a:cs typeface="Segoe UI" pitchFamily="34" charset="0"/>
              </a:rPr>
              <a:t>Reliable Actors API</a:t>
            </a:r>
          </a:p>
        </p:txBody>
      </p:sp>
      <p:sp>
        <p:nvSpPr>
          <p:cNvPr id="21" name="Rounded Rectangle 20"/>
          <p:cNvSpPr/>
          <p:nvPr/>
        </p:nvSpPr>
        <p:spPr bwMode="auto">
          <a:xfrm>
            <a:off x="6270219" y="2768027"/>
            <a:ext cx="4987020" cy="881534"/>
          </a:xfrm>
          <a:prstGeom prst="round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5690" tIns="85690" rIns="32138" bIns="32138" rtlCol="0" anchor="ctr" anchorCtr="0"/>
          <a:lstStyle/>
          <a:p>
            <a:pPr algn="ctr" defTabSz="873824"/>
            <a:r>
              <a:rPr lang="en-US" sz="2249" dirty="0">
                <a:gradFill>
                  <a:gsLst>
                    <a:gs pos="0">
                      <a:srgbClr val="FFFFFF"/>
                    </a:gs>
                    <a:gs pos="100000">
                      <a:srgbClr val="FFFFFF"/>
                    </a:gs>
                  </a:gsLst>
                  <a:lin ang="5400000" scaled="0"/>
                </a:gradFill>
                <a:ea typeface="Segoe UI" pitchFamily="34" charset="0"/>
                <a:cs typeface="Segoe UI" pitchFamily="34" charset="0"/>
              </a:rPr>
              <a:t>Reliable Services API</a:t>
            </a:r>
          </a:p>
        </p:txBody>
      </p:sp>
      <p:sp>
        <p:nvSpPr>
          <p:cNvPr id="76" name="Rectangle 75"/>
          <p:cNvSpPr/>
          <p:nvPr/>
        </p:nvSpPr>
        <p:spPr>
          <a:xfrm>
            <a:off x="867121" y="4954614"/>
            <a:ext cx="5065482" cy="833712"/>
          </a:xfrm>
          <a:prstGeom prst="rect">
            <a:avLst/>
          </a:prstGeom>
          <a:solidFill>
            <a:srgbClr val="00B0F0"/>
          </a:solidFill>
          <a:ln>
            <a:solidFill>
              <a:srgbClr val="081C23"/>
            </a:solidFill>
          </a:ln>
        </p:spPr>
        <p:style>
          <a:lnRef idx="2">
            <a:schemeClr val="dk1"/>
          </a:lnRef>
          <a:fillRef idx="1">
            <a:schemeClr val="lt1"/>
          </a:fillRef>
          <a:effectRef idx="0">
            <a:schemeClr val="dk1"/>
          </a:effectRef>
          <a:fontRef idx="minor">
            <a:schemeClr val="dk1"/>
          </a:fontRef>
        </p:style>
        <p:txBody>
          <a:bodyPr rtlCol="0" anchor="ctr"/>
          <a:lstStyle/>
          <a:p>
            <a:pPr algn="ctr" defTabSz="655567"/>
            <a:r>
              <a:rPr lang="en-US" sz="2249" dirty="0">
                <a:solidFill>
                  <a:srgbClr val="FFFFFF"/>
                </a:solidFill>
                <a:latin typeface="Segoe UI Light"/>
              </a:rPr>
              <a:t>Azure </a:t>
            </a:r>
          </a:p>
        </p:txBody>
      </p:sp>
      <p:sp>
        <p:nvSpPr>
          <p:cNvPr id="81" name="Rectangle 80"/>
          <p:cNvSpPr/>
          <p:nvPr/>
        </p:nvSpPr>
        <p:spPr>
          <a:xfrm>
            <a:off x="6177521" y="4962209"/>
            <a:ext cx="5079718" cy="833712"/>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55567"/>
            <a:r>
              <a:rPr lang="en-US" sz="2249" dirty="0">
                <a:solidFill>
                  <a:srgbClr val="FFFFFF"/>
                </a:solidFill>
                <a:latin typeface="Segoe UI Light"/>
              </a:rPr>
              <a:t>Private Clouds </a:t>
            </a:r>
          </a:p>
        </p:txBody>
      </p:sp>
      <p:sp>
        <p:nvSpPr>
          <p:cNvPr id="348" name="Hexagon 347"/>
          <p:cNvSpPr/>
          <p:nvPr/>
        </p:nvSpPr>
        <p:spPr>
          <a:xfrm>
            <a:off x="897011" y="21010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49" name="Hexagon 348"/>
          <p:cNvSpPr/>
          <p:nvPr/>
        </p:nvSpPr>
        <p:spPr>
          <a:xfrm>
            <a:off x="1113427" y="222391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50" name="Hexagon 349"/>
          <p:cNvSpPr/>
          <p:nvPr/>
        </p:nvSpPr>
        <p:spPr>
          <a:xfrm>
            <a:off x="897011" y="235102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51" name="Hexagon 350"/>
          <p:cNvSpPr/>
          <p:nvPr/>
        </p:nvSpPr>
        <p:spPr>
          <a:xfrm>
            <a:off x="1113427" y="24738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352" name="Straight Connector 351"/>
          <p:cNvCxnSpPr/>
          <p:nvPr/>
        </p:nvCxnSpPr>
        <p:spPr>
          <a:xfrm>
            <a:off x="1025826" y="2467220"/>
            <a:ext cx="216416" cy="127109"/>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1025826" y="2213002"/>
            <a:ext cx="216416" cy="127109"/>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238722" y="2334656"/>
            <a:ext cx="216416" cy="127109"/>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1238722" y="2467220"/>
            <a:ext cx="216416" cy="127109"/>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1238722" y="2345565"/>
            <a:ext cx="31" cy="251710"/>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1022337" y="2340110"/>
            <a:ext cx="216385" cy="121655"/>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1238722" y="2207548"/>
            <a:ext cx="216416" cy="13801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1025810" y="2236074"/>
            <a:ext cx="31" cy="251710"/>
          </a:xfrm>
          <a:prstGeom prst="line">
            <a:avLst/>
          </a:prstGeom>
          <a:noFill/>
          <a:ln w="6350" cap="flat" cmpd="sng" algn="ctr">
            <a:solidFill>
              <a:srgbClr val="5B9BD5"/>
            </a:solidFill>
            <a:prstDash val="solid"/>
            <a:miter lim="800000"/>
          </a:ln>
          <a:effectLst/>
        </p:spPr>
      </p:cxnSp>
      <p:sp>
        <p:nvSpPr>
          <p:cNvPr id="360" name="Hexagon 359"/>
          <p:cNvSpPr/>
          <p:nvPr/>
        </p:nvSpPr>
        <p:spPr>
          <a:xfrm>
            <a:off x="1327169" y="21010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61" name="Hexagon 360"/>
          <p:cNvSpPr/>
          <p:nvPr/>
        </p:nvSpPr>
        <p:spPr>
          <a:xfrm>
            <a:off x="1543586" y="222391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62" name="Hexagon 361"/>
          <p:cNvSpPr/>
          <p:nvPr/>
        </p:nvSpPr>
        <p:spPr>
          <a:xfrm>
            <a:off x="1327169" y="235102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63" name="Hexagon 362"/>
          <p:cNvSpPr/>
          <p:nvPr/>
        </p:nvSpPr>
        <p:spPr>
          <a:xfrm>
            <a:off x="1543586" y="24738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364" name="Straight Connector 363"/>
          <p:cNvCxnSpPr/>
          <p:nvPr/>
        </p:nvCxnSpPr>
        <p:spPr>
          <a:xfrm>
            <a:off x="1455984" y="2467220"/>
            <a:ext cx="216416" cy="127109"/>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1455984" y="2217265"/>
            <a:ext cx="216416" cy="127109"/>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668879" y="2334656"/>
            <a:ext cx="216416" cy="127109"/>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668879" y="2467220"/>
            <a:ext cx="216416" cy="127109"/>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668880" y="2345565"/>
            <a:ext cx="31" cy="251710"/>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1452495" y="2340110"/>
            <a:ext cx="216385" cy="121655"/>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668879" y="2207548"/>
            <a:ext cx="216416" cy="13801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1455968" y="2236074"/>
            <a:ext cx="31" cy="251710"/>
          </a:xfrm>
          <a:prstGeom prst="line">
            <a:avLst/>
          </a:prstGeom>
          <a:noFill/>
          <a:ln w="6350" cap="flat" cmpd="sng" algn="ctr">
            <a:solidFill>
              <a:srgbClr val="5B9BD5"/>
            </a:solidFill>
            <a:prstDash val="solid"/>
            <a:miter lim="800000"/>
          </a:ln>
          <a:effectLst/>
        </p:spPr>
      </p:cxnSp>
      <p:sp>
        <p:nvSpPr>
          <p:cNvPr id="372" name="Hexagon 371"/>
          <p:cNvSpPr/>
          <p:nvPr/>
        </p:nvSpPr>
        <p:spPr>
          <a:xfrm>
            <a:off x="1759656" y="21010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73" name="Hexagon 372"/>
          <p:cNvSpPr/>
          <p:nvPr/>
        </p:nvSpPr>
        <p:spPr>
          <a:xfrm>
            <a:off x="1976073" y="222391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74" name="Hexagon 373"/>
          <p:cNvSpPr/>
          <p:nvPr/>
        </p:nvSpPr>
        <p:spPr>
          <a:xfrm>
            <a:off x="1759656" y="235102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75" name="Hexagon 374"/>
          <p:cNvSpPr/>
          <p:nvPr/>
        </p:nvSpPr>
        <p:spPr>
          <a:xfrm>
            <a:off x="1976073" y="24738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376" name="Straight Connector 375"/>
          <p:cNvCxnSpPr/>
          <p:nvPr/>
        </p:nvCxnSpPr>
        <p:spPr>
          <a:xfrm>
            <a:off x="1888472" y="2467220"/>
            <a:ext cx="216416" cy="127109"/>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1888472" y="2213002"/>
            <a:ext cx="216416" cy="127109"/>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2101367" y="2334656"/>
            <a:ext cx="216416" cy="12710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2101367" y="2467220"/>
            <a:ext cx="216416" cy="127109"/>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2101368" y="2345565"/>
            <a:ext cx="31" cy="251710"/>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1884983" y="2340110"/>
            <a:ext cx="216385" cy="121655"/>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2101367" y="2207548"/>
            <a:ext cx="216416" cy="13801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1888455" y="2240337"/>
            <a:ext cx="31" cy="251710"/>
          </a:xfrm>
          <a:prstGeom prst="line">
            <a:avLst/>
          </a:prstGeom>
          <a:noFill/>
          <a:ln w="6350" cap="flat" cmpd="sng" algn="ctr">
            <a:solidFill>
              <a:srgbClr val="5B9BD5"/>
            </a:solidFill>
            <a:prstDash val="solid"/>
            <a:miter lim="800000"/>
          </a:ln>
          <a:effectLst/>
        </p:spPr>
      </p:cxnSp>
      <p:sp>
        <p:nvSpPr>
          <p:cNvPr id="384" name="Hexagon 383"/>
          <p:cNvSpPr/>
          <p:nvPr/>
        </p:nvSpPr>
        <p:spPr>
          <a:xfrm>
            <a:off x="2189815" y="21010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85" name="Hexagon 384"/>
          <p:cNvSpPr/>
          <p:nvPr/>
        </p:nvSpPr>
        <p:spPr>
          <a:xfrm>
            <a:off x="2406231" y="222391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86" name="Hexagon 385"/>
          <p:cNvSpPr/>
          <p:nvPr/>
        </p:nvSpPr>
        <p:spPr>
          <a:xfrm>
            <a:off x="2189815" y="235102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87" name="Hexagon 386"/>
          <p:cNvSpPr/>
          <p:nvPr/>
        </p:nvSpPr>
        <p:spPr>
          <a:xfrm>
            <a:off x="2406231" y="24738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388" name="Straight Connector 387"/>
          <p:cNvCxnSpPr/>
          <p:nvPr/>
        </p:nvCxnSpPr>
        <p:spPr>
          <a:xfrm>
            <a:off x="2318631" y="2467220"/>
            <a:ext cx="216416" cy="127109"/>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2318631" y="2213002"/>
            <a:ext cx="216416" cy="127109"/>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2531526" y="2334656"/>
            <a:ext cx="216416" cy="12710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2531526" y="2467220"/>
            <a:ext cx="216416" cy="127109"/>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2531527" y="2341303"/>
            <a:ext cx="31" cy="251710"/>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2315142" y="2340110"/>
            <a:ext cx="216385" cy="121655"/>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2531526" y="2207548"/>
            <a:ext cx="216416" cy="13801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2318614" y="2240337"/>
            <a:ext cx="31" cy="251710"/>
          </a:xfrm>
          <a:prstGeom prst="line">
            <a:avLst/>
          </a:prstGeom>
          <a:noFill/>
          <a:ln w="6350" cap="flat" cmpd="sng" algn="ctr">
            <a:solidFill>
              <a:srgbClr val="5B9BD5"/>
            </a:solidFill>
            <a:prstDash val="solid"/>
            <a:miter lim="800000"/>
          </a:ln>
          <a:effectLst/>
        </p:spPr>
      </p:cxnSp>
      <p:sp>
        <p:nvSpPr>
          <p:cNvPr id="396" name="Hexagon 395"/>
          <p:cNvSpPr/>
          <p:nvPr/>
        </p:nvSpPr>
        <p:spPr>
          <a:xfrm>
            <a:off x="2619973" y="21010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97" name="Hexagon 396"/>
          <p:cNvSpPr/>
          <p:nvPr/>
        </p:nvSpPr>
        <p:spPr>
          <a:xfrm>
            <a:off x="2832949" y="222391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98" name="Hexagon 397"/>
          <p:cNvSpPr/>
          <p:nvPr/>
        </p:nvSpPr>
        <p:spPr>
          <a:xfrm>
            <a:off x="2619973" y="235102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399" name="Hexagon 398"/>
          <p:cNvSpPr/>
          <p:nvPr/>
        </p:nvSpPr>
        <p:spPr>
          <a:xfrm>
            <a:off x="2832949" y="24738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00" name="Straight Connector 399"/>
          <p:cNvCxnSpPr/>
          <p:nvPr/>
        </p:nvCxnSpPr>
        <p:spPr>
          <a:xfrm>
            <a:off x="2745347" y="2467220"/>
            <a:ext cx="216416" cy="12710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2745347" y="2213002"/>
            <a:ext cx="216416" cy="12710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958243" y="2334656"/>
            <a:ext cx="216416" cy="12710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2958243" y="2467220"/>
            <a:ext cx="216416" cy="12710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958243" y="2345565"/>
            <a:ext cx="31" cy="251710"/>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2741858" y="2340110"/>
            <a:ext cx="216385" cy="121655"/>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2958243" y="2207548"/>
            <a:ext cx="216416" cy="138017"/>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2748772" y="2236074"/>
            <a:ext cx="31" cy="251710"/>
          </a:xfrm>
          <a:prstGeom prst="line">
            <a:avLst/>
          </a:prstGeom>
          <a:noFill/>
          <a:ln w="6350" cap="flat" cmpd="sng" algn="ctr">
            <a:solidFill>
              <a:srgbClr val="5B9BD5"/>
            </a:solidFill>
            <a:prstDash val="solid"/>
            <a:miter lim="800000"/>
          </a:ln>
          <a:effectLst/>
        </p:spPr>
      </p:cxnSp>
      <p:sp>
        <p:nvSpPr>
          <p:cNvPr id="408" name="Hexagon 407"/>
          <p:cNvSpPr/>
          <p:nvPr/>
        </p:nvSpPr>
        <p:spPr>
          <a:xfrm>
            <a:off x="3046690" y="21010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09" name="Hexagon 408"/>
          <p:cNvSpPr/>
          <p:nvPr/>
        </p:nvSpPr>
        <p:spPr>
          <a:xfrm>
            <a:off x="3263106" y="222391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10" name="Hexagon 409"/>
          <p:cNvSpPr/>
          <p:nvPr/>
        </p:nvSpPr>
        <p:spPr>
          <a:xfrm>
            <a:off x="3046690" y="235102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11" name="Hexagon 410"/>
          <p:cNvSpPr/>
          <p:nvPr/>
        </p:nvSpPr>
        <p:spPr>
          <a:xfrm>
            <a:off x="3263106" y="24738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12" name="Straight Connector 411"/>
          <p:cNvCxnSpPr/>
          <p:nvPr/>
        </p:nvCxnSpPr>
        <p:spPr>
          <a:xfrm>
            <a:off x="3175506" y="2467220"/>
            <a:ext cx="216416" cy="12710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3175506" y="2213002"/>
            <a:ext cx="216416" cy="12710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3388401" y="2334656"/>
            <a:ext cx="216416" cy="12710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3388401" y="2467220"/>
            <a:ext cx="216416" cy="12710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3388402" y="2345565"/>
            <a:ext cx="31" cy="251710"/>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3172017" y="2340110"/>
            <a:ext cx="216385" cy="121655"/>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3388401" y="2207548"/>
            <a:ext cx="216416" cy="138017"/>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3175489" y="2236074"/>
            <a:ext cx="31" cy="251710"/>
          </a:xfrm>
          <a:prstGeom prst="line">
            <a:avLst/>
          </a:prstGeom>
          <a:noFill/>
          <a:ln w="6350" cap="flat" cmpd="sng" algn="ctr">
            <a:solidFill>
              <a:srgbClr val="5B9BD5"/>
            </a:solidFill>
            <a:prstDash val="solid"/>
            <a:miter lim="800000"/>
          </a:ln>
          <a:effectLst/>
        </p:spPr>
      </p:cxnSp>
      <p:sp>
        <p:nvSpPr>
          <p:cNvPr id="420" name="Hexagon 419"/>
          <p:cNvSpPr/>
          <p:nvPr/>
        </p:nvSpPr>
        <p:spPr>
          <a:xfrm>
            <a:off x="3479178" y="21010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21" name="Hexagon 420"/>
          <p:cNvSpPr/>
          <p:nvPr/>
        </p:nvSpPr>
        <p:spPr>
          <a:xfrm>
            <a:off x="3695594" y="222391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22" name="Hexagon 421"/>
          <p:cNvSpPr/>
          <p:nvPr/>
        </p:nvSpPr>
        <p:spPr>
          <a:xfrm>
            <a:off x="3479178" y="235102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23" name="Hexagon 422"/>
          <p:cNvSpPr/>
          <p:nvPr/>
        </p:nvSpPr>
        <p:spPr>
          <a:xfrm>
            <a:off x="3695594" y="24738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24" name="Straight Connector 423"/>
          <p:cNvCxnSpPr/>
          <p:nvPr/>
        </p:nvCxnSpPr>
        <p:spPr>
          <a:xfrm>
            <a:off x="3607993" y="2467220"/>
            <a:ext cx="216416" cy="127109"/>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3607993" y="2213002"/>
            <a:ext cx="216416" cy="127109"/>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3820889" y="2334656"/>
            <a:ext cx="216416" cy="12710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3820889" y="2467220"/>
            <a:ext cx="216416" cy="127109"/>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3820890" y="2345565"/>
            <a:ext cx="31" cy="251710"/>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3604504" y="2340110"/>
            <a:ext cx="216385" cy="121655"/>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3820889" y="2207548"/>
            <a:ext cx="216416" cy="13801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3607977" y="2236074"/>
            <a:ext cx="31" cy="251710"/>
          </a:xfrm>
          <a:prstGeom prst="line">
            <a:avLst/>
          </a:prstGeom>
          <a:noFill/>
          <a:ln w="6350" cap="flat" cmpd="sng" algn="ctr">
            <a:solidFill>
              <a:srgbClr val="5B9BD5"/>
            </a:solidFill>
            <a:prstDash val="solid"/>
            <a:miter lim="800000"/>
          </a:ln>
          <a:effectLst/>
        </p:spPr>
      </p:cxnSp>
      <p:sp>
        <p:nvSpPr>
          <p:cNvPr id="432" name="Hexagon 431"/>
          <p:cNvSpPr/>
          <p:nvPr/>
        </p:nvSpPr>
        <p:spPr>
          <a:xfrm>
            <a:off x="3913231" y="21010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33" name="Hexagon 432"/>
          <p:cNvSpPr/>
          <p:nvPr/>
        </p:nvSpPr>
        <p:spPr>
          <a:xfrm>
            <a:off x="4129647" y="222391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34" name="Hexagon 433"/>
          <p:cNvSpPr/>
          <p:nvPr/>
        </p:nvSpPr>
        <p:spPr>
          <a:xfrm>
            <a:off x="3913231" y="235102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35" name="Hexagon 434"/>
          <p:cNvSpPr/>
          <p:nvPr/>
        </p:nvSpPr>
        <p:spPr>
          <a:xfrm>
            <a:off x="4129647" y="2473868"/>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36" name="Straight Connector 435"/>
          <p:cNvCxnSpPr/>
          <p:nvPr/>
        </p:nvCxnSpPr>
        <p:spPr>
          <a:xfrm>
            <a:off x="4042046" y="2467220"/>
            <a:ext cx="216416" cy="127109"/>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4042046" y="2213002"/>
            <a:ext cx="216416" cy="127109"/>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4245838" y="2339652"/>
            <a:ext cx="216416" cy="12710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4245838" y="2472216"/>
            <a:ext cx="216416" cy="127109"/>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4256352" y="2350561"/>
            <a:ext cx="31" cy="251710"/>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4038557" y="2340110"/>
            <a:ext cx="216385" cy="121655"/>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4245838" y="2212543"/>
            <a:ext cx="216416" cy="13801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4042030" y="2236074"/>
            <a:ext cx="31" cy="251710"/>
          </a:xfrm>
          <a:prstGeom prst="line">
            <a:avLst/>
          </a:prstGeom>
          <a:noFill/>
          <a:ln w="6350" cap="flat" cmpd="sng" algn="ctr">
            <a:solidFill>
              <a:srgbClr val="5B9BD5"/>
            </a:solidFill>
            <a:prstDash val="solid"/>
            <a:miter lim="800000"/>
          </a:ln>
          <a:effectLst/>
        </p:spPr>
      </p:cxnSp>
      <p:sp>
        <p:nvSpPr>
          <p:cNvPr id="444" name="Hexagon 443"/>
          <p:cNvSpPr/>
          <p:nvPr/>
        </p:nvSpPr>
        <p:spPr>
          <a:xfrm>
            <a:off x="4346048" y="2102306"/>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45" name="Hexagon 444"/>
          <p:cNvSpPr/>
          <p:nvPr/>
        </p:nvSpPr>
        <p:spPr>
          <a:xfrm>
            <a:off x="4562465" y="222515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46" name="Hexagon 445"/>
          <p:cNvSpPr/>
          <p:nvPr/>
        </p:nvSpPr>
        <p:spPr>
          <a:xfrm>
            <a:off x="4346048" y="235226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47" name="Hexagon 446"/>
          <p:cNvSpPr/>
          <p:nvPr/>
        </p:nvSpPr>
        <p:spPr>
          <a:xfrm>
            <a:off x="4562465" y="247936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48" name="Straight Connector 447"/>
          <p:cNvCxnSpPr/>
          <p:nvPr/>
        </p:nvCxnSpPr>
        <p:spPr>
          <a:xfrm>
            <a:off x="4474864" y="2468458"/>
            <a:ext cx="216416" cy="127109"/>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4474864" y="2214240"/>
            <a:ext cx="216416" cy="127109"/>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4687759" y="2335894"/>
            <a:ext cx="216416" cy="12710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4687759" y="2468458"/>
            <a:ext cx="216416" cy="127109"/>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687760" y="2346804"/>
            <a:ext cx="31" cy="251710"/>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471375" y="2341348"/>
            <a:ext cx="216385" cy="121655"/>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4687759" y="2208785"/>
            <a:ext cx="216416" cy="13801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4474847" y="2237312"/>
            <a:ext cx="31" cy="251710"/>
          </a:xfrm>
          <a:prstGeom prst="line">
            <a:avLst/>
          </a:prstGeom>
          <a:noFill/>
          <a:ln w="6350" cap="flat" cmpd="sng" algn="ctr">
            <a:solidFill>
              <a:srgbClr val="5B9BD5"/>
            </a:solidFill>
            <a:prstDash val="solid"/>
            <a:miter lim="800000"/>
          </a:ln>
          <a:effectLst/>
        </p:spPr>
      </p:cxnSp>
      <p:sp>
        <p:nvSpPr>
          <p:cNvPr id="456" name="Hexagon 455"/>
          <p:cNvSpPr/>
          <p:nvPr/>
        </p:nvSpPr>
        <p:spPr>
          <a:xfrm>
            <a:off x="4776207" y="2102306"/>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57" name="Hexagon 456"/>
          <p:cNvSpPr/>
          <p:nvPr/>
        </p:nvSpPr>
        <p:spPr>
          <a:xfrm>
            <a:off x="4992623" y="222515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58" name="Hexagon 457"/>
          <p:cNvSpPr/>
          <p:nvPr/>
        </p:nvSpPr>
        <p:spPr>
          <a:xfrm>
            <a:off x="4776207" y="235226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59" name="Hexagon 458"/>
          <p:cNvSpPr/>
          <p:nvPr/>
        </p:nvSpPr>
        <p:spPr>
          <a:xfrm>
            <a:off x="4992623" y="2479369"/>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60" name="Straight Connector 459"/>
          <p:cNvCxnSpPr/>
          <p:nvPr/>
        </p:nvCxnSpPr>
        <p:spPr>
          <a:xfrm>
            <a:off x="4905022" y="2468458"/>
            <a:ext cx="216416" cy="127109"/>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4905022" y="2214240"/>
            <a:ext cx="216416" cy="127109"/>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5117918" y="2335894"/>
            <a:ext cx="216416" cy="12710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5117918" y="2468458"/>
            <a:ext cx="216416" cy="127109"/>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5117919" y="2346804"/>
            <a:ext cx="31" cy="251710"/>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4901534" y="2341348"/>
            <a:ext cx="216385" cy="121655"/>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5117918" y="2208785"/>
            <a:ext cx="216416" cy="13801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4905006" y="2237312"/>
            <a:ext cx="31" cy="251710"/>
          </a:xfrm>
          <a:prstGeom prst="line">
            <a:avLst/>
          </a:prstGeom>
          <a:noFill/>
          <a:ln w="6350" cap="flat" cmpd="sng" algn="ctr">
            <a:solidFill>
              <a:srgbClr val="5B9BD5"/>
            </a:solidFill>
            <a:prstDash val="solid"/>
            <a:miter lim="800000"/>
          </a:ln>
          <a:effectLst/>
        </p:spPr>
      </p:cxnSp>
      <p:sp>
        <p:nvSpPr>
          <p:cNvPr id="468" name="Hexagon 467"/>
          <p:cNvSpPr/>
          <p:nvPr/>
        </p:nvSpPr>
        <p:spPr>
          <a:xfrm>
            <a:off x="5208695" y="2102306"/>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69" name="Hexagon 468"/>
          <p:cNvSpPr/>
          <p:nvPr/>
        </p:nvSpPr>
        <p:spPr>
          <a:xfrm>
            <a:off x="5425111" y="222515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70" name="Hexagon 469"/>
          <p:cNvSpPr/>
          <p:nvPr/>
        </p:nvSpPr>
        <p:spPr>
          <a:xfrm>
            <a:off x="5208695" y="235226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71" name="Hexagon 470"/>
          <p:cNvSpPr/>
          <p:nvPr/>
        </p:nvSpPr>
        <p:spPr>
          <a:xfrm>
            <a:off x="5425111" y="247510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72" name="Straight Connector 471"/>
          <p:cNvCxnSpPr/>
          <p:nvPr/>
        </p:nvCxnSpPr>
        <p:spPr>
          <a:xfrm>
            <a:off x="5337509" y="2468458"/>
            <a:ext cx="216416" cy="127109"/>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5337509" y="2214240"/>
            <a:ext cx="216416" cy="127109"/>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5546510" y="2335894"/>
            <a:ext cx="216416" cy="12710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5546510" y="2468458"/>
            <a:ext cx="216416" cy="127109"/>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5550407" y="2346804"/>
            <a:ext cx="31" cy="251710"/>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5334021" y="2341348"/>
            <a:ext cx="216385" cy="121655"/>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5546510" y="2208785"/>
            <a:ext cx="216416" cy="13801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5337494" y="2237312"/>
            <a:ext cx="31" cy="251710"/>
          </a:xfrm>
          <a:prstGeom prst="line">
            <a:avLst/>
          </a:prstGeom>
          <a:noFill/>
          <a:ln w="6350" cap="flat" cmpd="sng" algn="ctr">
            <a:solidFill>
              <a:srgbClr val="5B9BD5"/>
            </a:solidFill>
            <a:prstDash val="solid"/>
            <a:miter lim="800000"/>
          </a:ln>
          <a:effectLst/>
        </p:spPr>
      </p:cxnSp>
      <p:sp>
        <p:nvSpPr>
          <p:cNvPr id="480" name="Hexagon 479"/>
          <p:cNvSpPr/>
          <p:nvPr/>
        </p:nvSpPr>
        <p:spPr>
          <a:xfrm>
            <a:off x="5639307" y="2098043"/>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81" name="Hexagon 480"/>
          <p:cNvSpPr/>
          <p:nvPr/>
        </p:nvSpPr>
        <p:spPr>
          <a:xfrm>
            <a:off x="5855723" y="222515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82" name="Hexagon 481"/>
          <p:cNvSpPr/>
          <p:nvPr/>
        </p:nvSpPr>
        <p:spPr>
          <a:xfrm>
            <a:off x="5639307" y="235226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83" name="Hexagon 482"/>
          <p:cNvSpPr/>
          <p:nvPr/>
        </p:nvSpPr>
        <p:spPr>
          <a:xfrm>
            <a:off x="5855723" y="247510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84" name="Straight Connector 483"/>
          <p:cNvCxnSpPr/>
          <p:nvPr/>
        </p:nvCxnSpPr>
        <p:spPr>
          <a:xfrm>
            <a:off x="5768121" y="2468458"/>
            <a:ext cx="216416" cy="127109"/>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5768121" y="2214240"/>
            <a:ext cx="216416" cy="127109"/>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981017" y="2335894"/>
            <a:ext cx="216416" cy="12710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5981017" y="2468458"/>
            <a:ext cx="216416" cy="127109"/>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5981017" y="2346804"/>
            <a:ext cx="31" cy="251710"/>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5764632" y="2341348"/>
            <a:ext cx="216385" cy="121655"/>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5981017" y="2208785"/>
            <a:ext cx="216416" cy="13801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5768106" y="2237312"/>
            <a:ext cx="31" cy="251710"/>
          </a:xfrm>
          <a:prstGeom prst="line">
            <a:avLst/>
          </a:prstGeom>
          <a:noFill/>
          <a:ln w="6350" cap="flat" cmpd="sng" algn="ctr">
            <a:solidFill>
              <a:srgbClr val="5B9BD5"/>
            </a:solidFill>
            <a:prstDash val="solid"/>
            <a:miter lim="800000"/>
          </a:ln>
          <a:effectLst/>
        </p:spPr>
      </p:cxnSp>
      <p:sp>
        <p:nvSpPr>
          <p:cNvPr id="492" name="Hexagon 491"/>
          <p:cNvSpPr/>
          <p:nvPr/>
        </p:nvSpPr>
        <p:spPr>
          <a:xfrm>
            <a:off x="6069465" y="2102306"/>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93" name="Hexagon 492"/>
          <p:cNvSpPr/>
          <p:nvPr/>
        </p:nvSpPr>
        <p:spPr>
          <a:xfrm>
            <a:off x="6285881" y="222515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94" name="Hexagon 493"/>
          <p:cNvSpPr/>
          <p:nvPr/>
        </p:nvSpPr>
        <p:spPr>
          <a:xfrm>
            <a:off x="6069465" y="235226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495" name="Hexagon 494"/>
          <p:cNvSpPr/>
          <p:nvPr/>
        </p:nvSpPr>
        <p:spPr>
          <a:xfrm>
            <a:off x="6285881" y="247510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496" name="Straight Connector 495"/>
          <p:cNvCxnSpPr/>
          <p:nvPr/>
        </p:nvCxnSpPr>
        <p:spPr>
          <a:xfrm>
            <a:off x="6198280" y="2468458"/>
            <a:ext cx="216416" cy="127109"/>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6198280" y="2218502"/>
            <a:ext cx="216416" cy="127109"/>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6411175" y="2335894"/>
            <a:ext cx="216416" cy="12710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6411175" y="2468458"/>
            <a:ext cx="216416" cy="127109"/>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6411176" y="2346804"/>
            <a:ext cx="31" cy="251710"/>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6194791" y="2341348"/>
            <a:ext cx="216385" cy="121655"/>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6411175" y="2208785"/>
            <a:ext cx="216416" cy="13801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6198264" y="2237312"/>
            <a:ext cx="31" cy="251710"/>
          </a:xfrm>
          <a:prstGeom prst="line">
            <a:avLst/>
          </a:prstGeom>
          <a:noFill/>
          <a:ln w="6350" cap="flat" cmpd="sng" algn="ctr">
            <a:solidFill>
              <a:srgbClr val="5B9BD5"/>
            </a:solidFill>
            <a:prstDash val="solid"/>
            <a:miter lim="800000"/>
          </a:ln>
          <a:effectLst/>
        </p:spPr>
      </p:cxnSp>
      <p:sp>
        <p:nvSpPr>
          <p:cNvPr id="504" name="Hexagon 503"/>
          <p:cNvSpPr/>
          <p:nvPr/>
        </p:nvSpPr>
        <p:spPr>
          <a:xfrm>
            <a:off x="6503518" y="2102306"/>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05" name="Hexagon 504"/>
          <p:cNvSpPr/>
          <p:nvPr/>
        </p:nvSpPr>
        <p:spPr>
          <a:xfrm>
            <a:off x="6719934" y="222515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06" name="Hexagon 505"/>
          <p:cNvSpPr/>
          <p:nvPr/>
        </p:nvSpPr>
        <p:spPr>
          <a:xfrm>
            <a:off x="6503518" y="235226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07" name="Hexagon 506"/>
          <p:cNvSpPr/>
          <p:nvPr/>
        </p:nvSpPr>
        <p:spPr>
          <a:xfrm>
            <a:off x="6719934" y="247510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08" name="Straight Connector 507"/>
          <p:cNvCxnSpPr/>
          <p:nvPr/>
        </p:nvCxnSpPr>
        <p:spPr>
          <a:xfrm>
            <a:off x="6632332" y="2468458"/>
            <a:ext cx="216416" cy="127109"/>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6632332" y="2214240"/>
            <a:ext cx="216416" cy="127109"/>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45229" y="2335894"/>
            <a:ext cx="216416" cy="12710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6845229" y="2468458"/>
            <a:ext cx="216416" cy="127109"/>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6845229" y="2346804"/>
            <a:ext cx="31" cy="251710"/>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6628843" y="2341348"/>
            <a:ext cx="216385" cy="121655"/>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6845229" y="2208785"/>
            <a:ext cx="216416" cy="138017"/>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6640106" y="2237312"/>
            <a:ext cx="31" cy="251710"/>
          </a:xfrm>
          <a:prstGeom prst="line">
            <a:avLst/>
          </a:prstGeom>
          <a:noFill/>
          <a:ln w="6350" cap="flat" cmpd="sng" algn="ctr">
            <a:solidFill>
              <a:srgbClr val="5B9BD5"/>
            </a:solidFill>
            <a:prstDash val="solid"/>
            <a:miter lim="800000"/>
          </a:ln>
          <a:effectLst/>
        </p:spPr>
      </p:cxnSp>
      <p:sp>
        <p:nvSpPr>
          <p:cNvPr id="516" name="Hexagon 515"/>
          <p:cNvSpPr/>
          <p:nvPr/>
        </p:nvSpPr>
        <p:spPr>
          <a:xfrm>
            <a:off x="6936006" y="2102306"/>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17" name="Hexagon 516"/>
          <p:cNvSpPr/>
          <p:nvPr/>
        </p:nvSpPr>
        <p:spPr>
          <a:xfrm>
            <a:off x="7152422" y="222515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18" name="Hexagon 517"/>
          <p:cNvSpPr/>
          <p:nvPr/>
        </p:nvSpPr>
        <p:spPr>
          <a:xfrm>
            <a:off x="6936006" y="235226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19" name="Hexagon 518"/>
          <p:cNvSpPr/>
          <p:nvPr/>
        </p:nvSpPr>
        <p:spPr>
          <a:xfrm>
            <a:off x="7152422" y="247510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20" name="Straight Connector 519"/>
          <p:cNvCxnSpPr/>
          <p:nvPr/>
        </p:nvCxnSpPr>
        <p:spPr>
          <a:xfrm>
            <a:off x="7064820" y="2468458"/>
            <a:ext cx="216416" cy="127109"/>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7064820" y="2214240"/>
            <a:ext cx="216416" cy="127109"/>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7281157" y="2335894"/>
            <a:ext cx="216416" cy="12710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7281157" y="2468458"/>
            <a:ext cx="216416" cy="127109"/>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7277716" y="2346804"/>
            <a:ext cx="31" cy="251710"/>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7061331" y="2341348"/>
            <a:ext cx="216385" cy="121655"/>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7281157" y="2208785"/>
            <a:ext cx="216416" cy="138017"/>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7064805" y="2237312"/>
            <a:ext cx="31" cy="251710"/>
          </a:xfrm>
          <a:prstGeom prst="line">
            <a:avLst/>
          </a:prstGeom>
          <a:noFill/>
          <a:ln w="6350" cap="flat" cmpd="sng" algn="ctr">
            <a:solidFill>
              <a:srgbClr val="5B9BD5"/>
            </a:solidFill>
            <a:prstDash val="solid"/>
            <a:miter lim="800000"/>
          </a:ln>
          <a:effectLst/>
        </p:spPr>
      </p:cxnSp>
      <p:sp>
        <p:nvSpPr>
          <p:cNvPr id="528" name="Hexagon 527"/>
          <p:cNvSpPr/>
          <p:nvPr/>
        </p:nvSpPr>
        <p:spPr>
          <a:xfrm>
            <a:off x="7369605" y="2102306"/>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29" name="Hexagon 528"/>
          <p:cNvSpPr/>
          <p:nvPr/>
        </p:nvSpPr>
        <p:spPr>
          <a:xfrm>
            <a:off x="7586021" y="222515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30" name="Hexagon 529"/>
          <p:cNvSpPr/>
          <p:nvPr/>
        </p:nvSpPr>
        <p:spPr>
          <a:xfrm>
            <a:off x="7369605" y="2352260"/>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31" name="Hexagon 530"/>
          <p:cNvSpPr/>
          <p:nvPr/>
        </p:nvSpPr>
        <p:spPr>
          <a:xfrm>
            <a:off x="7586021" y="2475105"/>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32" name="Straight Connector 531"/>
          <p:cNvCxnSpPr/>
          <p:nvPr/>
        </p:nvCxnSpPr>
        <p:spPr>
          <a:xfrm>
            <a:off x="7498420" y="2468458"/>
            <a:ext cx="216416" cy="127109"/>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7498420" y="2214240"/>
            <a:ext cx="216416" cy="127109"/>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7707874" y="2335894"/>
            <a:ext cx="216416" cy="12710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7707874" y="2468458"/>
            <a:ext cx="216416" cy="127109"/>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7707875" y="2346804"/>
            <a:ext cx="31" cy="251710"/>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7494931" y="2341348"/>
            <a:ext cx="216385" cy="121655"/>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7707874" y="2208785"/>
            <a:ext cx="216416" cy="138017"/>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7498404" y="2237312"/>
            <a:ext cx="31" cy="251710"/>
          </a:xfrm>
          <a:prstGeom prst="line">
            <a:avLst/>
          </a:prstGeom>
          <a:noFill/>
          <a:ln w="6350" cap="flat" cmpd="sng" algn="ctr">
            <a:solidFill>
              <a:srgbClr val="5B9BD5"/>
            </a:solidFill>
            <a:prstDash val="solid"/>
            <a:miter lim="800000"/>
          </a:ln>
          <a:effectLst/>
        </p:spPr>
      </p:cxnSp>
      <p:sp>
        <p:nvSpPr>
          <p:cNvPr id="540" name="Hexagon 539"/>
          <p:cNvSpPr/>
          <p:nvPr/>
        </p:nvSpPr>
        <p:spPr>
          <a:xfrm>
            <a:off x="7801267" y="2105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41" name="Hexagon 540"/>
          <p:cNvSpPr/>
          <p:nvPr/>
        </p:nvSpPr>
        <p:spPr>
          <a:xfrm>
            <a:off x="8017684" y="222847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42" name="Hexagon 541"/>
          <p:cNvSpPr/>
          <p:nvPr/>
        </p:nvSpPr>
        <p:spPr>
          <a:xfrm>
            <a:off x="7801267" y="2355581"/>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43" name="Hexagon 542"/>
          <p:cNvSpPr/>
          <p:nvPr/>
        </p:nvSpPr>
        <p:spPr>
          <a:xfrm>
            <a:off x="8017684" y="24784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44" name="Straight Connector 543"/>
          <p:cNvCxnSpPr/>
          <p:nvPr/>
        </p:nvCxnSpPr>
        <p:spPr>
          <a:xfrm>
            <a:off x="7930083" y="2471779"/>
            <a:ext cx="216416" cy="127109"/>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7930083" y="2217561"/>
            <a:ext cx="216416" cy="127109"/>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8142978" y="2339215"/>
            <a:ext cx="216416" cy="12710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8142978" y="2471779"/>
            <a:ext cx="216416" cy="127109"/>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8142979" y="2350125"/>
            <a:ext cx="31" cy="251710"/>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7926594" y="2344669"/>
            <a:ext cx="216385" cy="121655"/>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8142978" y="2212107"/>
            <a:ext cx="216416" cy="138017"/>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7930066" y="2244897"/>
            <a:ext cx="31" cy="251710"/>
          </a:xfrm>
          <a:prstGeom prst="line">
            <a:avLst/>
          </a:prstGeom>
          <a:noFill/>
          <a:ln w="6350" cap="flat" cmpd="sng" algn="ctr">
            <a:solidFill>
              <a:srgbClr val="5B9BD5"/>
            </a:solidFill>
            <a:prstDash val="solid"/>
            <a:miter lim="800000"/>
          </a:ln>
          <a:effectLst/>
        </p:spPr>
      </p:cxnSp>
      <p:sp>
        <p:nvSpPr>
          <p:cNvPr id="552" name="Hexagon 551"/>
          <p:cNvSpPr/>
          <p:nvPr/>
        </p:nvSpPr>
        <p:spPr>
          <a:xfrm>
            <a:off x="8231426" y="2105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53" name="Hexagon 552"/>
          <p:cNvSpPr/>
          <p:nvPr/>
        </p:nvSpPr>
        <p:spPr>
          <a:xfrm>
            <a:off x="8444401" y="222847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54" name="Hexagon 553"/>
          <p:cNvSpPr/>
          <p:nvPr/>
        </p:nvSpPr>
        <p:spPr>
          <a:xfrm>
            <a:off x="8231426" y="2355581"/>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55" name="Hexagon 554"/>
          <p:cNvSpPr/>
          <p:nvPr/>
        </p:nvSpPr>
        <p:spPr>
          <a:xfrm>
            <a:off x="8444401" y="24784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56" name="Straight Connector 555"/>
          <p:cNvCxnSpPr/>
          <p:nvPr/>
        </p:nvCxnSpPr>
        <p:spPr>
          <a:xfrm>
            <a:off x="8360241" y="2471779"/>
            <a:ext cx="216416" cy="127109"/>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8360241" y="2217561"/>
            <a:ext cx="216416" cy="127109"/>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8569696" y="2339215"/>
            <a:ext cx="216416" cy="12710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8569696" y="2471779"/>
            <a:ext cx="216416" cy="127109"/>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8569696" y="2350125"/>
            <a:ext cx="31" cy="251710"/>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8356753" y="2344669"/>
            <a:ext cx="216385" cy="121655"/>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8569696" y="2212107"/>
            <a:ext cx="216416" cy="138017"/>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8360225" y="2240633"/>
            <a:ext cx="31" cy="251710"/>
          </a:xfrm>
          <a:prstGeom prst="line">
            <a:avLst/>
          </a:prstGeom>
          <a:noFill/>
          <a:ln w="6350" cap="flat" cmpd="sng" algn="ctr">
            <a:solidFill>
              <a:srgbClr val="5B9BD5"/>
            </a:solidFill>
            <a:prstDash val="solid"/>
            <a:miter lim="800000"/>
          </a:ln>
          <a:effectLst/>
        </p:spPr>
      </p:cxnSp>
      <p:sp>
        <p:nvSpPr>
          <p:cNvPr id="564" name="Hexagon 563"/>
          <p:cNvSpPr/>
          <p:nvPr/>
        </p:nvSpPr>
        <p:spPr>
          <a:xfrm>
            <a:off x="8660473" y="2105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65" name="Hexagon 564"/>
          <p:cNvSpPr/>
          <p:nvPr/>
        </p:nvSpPr>
        <p:spPr>
          <a:xfrm>
            <a:off x="8873447" y="222847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66" name="Hexagon 565"/>
          <p:cNvSpPr/>
          <p:nvPr/>
        </p:nvSpPr>
        <p:spPr>
          <a:xfrm>
            <a:off x="8660473" y="2355581"/>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67" name="Hexagon 566"/>
          <p:cNvSpPr/>
          <p:nvPr/>
        </p:nvSpPr>
        <p:spPr>
          <a:xfrm>
            <a:off x="8873447" y="24784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68" name="Straight Connector 567"/>
          <p:cNvCxnSpPr/>
          <p:nvPr/>
        </p:nvCxnSpPr>
        <p:spPr>
          <a:xfrm>
            <a:off x="8789288" y="2471779"/>
            <a:ext cx="216416" cy="127109"/>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8789288" y="2217561"/>
            <a:ext cx="216416" cy="127109"/>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987058" y="2339215"/>
            <a:ext cx="216416" cy="12710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8987058" y="2471779"/>
            <a:ext cx="216416" cy="127109"/>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8998743" y="2350125"/>
            <a:ext cx="31" cy="251710"/>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8785799" y="2344669"/>
            <a:ext cx="216385" cy="121655"/>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8987058" y="2212107"/>
            <a:ext cx="216416" cy="138017"/>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8789272" y="2240633"/>
            <a:ext cx="31" cy="251710"/>
          </a:xfrm>
          <a:prstGeom prst="line">
            <a:avLst/>
          </a:prstGeom>
          <a:noFill/>
          <a:ln w="6350" cap="flat" cmpd="sng" algn="ctr">
            <a:solidFill>
              <a:srgbClr val="5B9BD5"/>
            </a:solidFill>
            <a:prstDash val="solid"/>
            <a:miter lim="800000"/>
          </a:ln>
          <a:effectLst/>
        </p:spPr>
      </p:cxnSp>
      <p:sp>
        <p:nvSpPr>
          <p:cNvPr id="576" name="Hexagon 575"/>
          <p:cNvSpPr/>
          <p:nvPr/>
        </p:nvSpPr>
        <p:spPr>
          <a:xfrm>
            <a:off x="9084655" y="2105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77" name="Hexagon 576"/>
          <p:cNvSpPr/>
          <p:nvPr/>
        </p:nvSpPr>
        <p:spPr>
          <a:xfrm>
            <a:off x="9301072" y="222847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78" name="Hexagon 577"/>
          <p:cNvSpPr/>
          <p:nvPr/>
        </p:nvSpPr>
        <p:spPr>
          <a:xfrm>
            <a:off x="9084655" y="2355581"/>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79" name="Hexagon 578"/>
          <p:cNvSpPr/>
          <p:nvPr/>
        </p:nvSpPr>
        <p:spPr>
          <a:xfrm>
            <a:off x="9301072" y="24784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80" name="Straight Connector 579"/>
          <p:cNvCxnSpPr/>
          <p:nvPr/>
        </p:nvCxnSpPr>
        <p:spPr>
          <a:xfrm>
            <a:off x="9213471" y="2471779"/>
            <a:ext cx="216416" cy="127109"/>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9213471" y="2217561"/>
            <a:ext cx="216416" cy="127109"/>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9426366" y="2339215"/>
            <a:ext cx="216416" cy="12710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9426366" y="2471779"/>
            <a:ext cx="216416" cy="127109"/>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9426367" y="2350125"/>
            <a:ext cx="31" cy="251710"/>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9209982" y="2344669"/>
            <a:ext cx="216385" cy="121655"/>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9426366" y="2212107"/>
            <a:ext cx="216416" cy="138017"/>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9213454" y="2240633"/>
            <a:ext cx="31" cy="251710"/>
          </a:xfrm>
          <a:prstGeom prst="line">
            <a:avLst/>
          </a:prstGeom>
          <a:noFill/>
          <a:ln w="6350" cap="flat" cmpd="sng" algn="ctr">
            <a:solidFill>
              <a:srgbClr val="5B9BD5"/>
            </a:solidFill>
            <a:prstDash val="solid"/>
            <a:miter lim="800000"/>
          </a:ln>
          <a:effectLst/>
        </p:spPr>
      </p:cxnSp>
      <p:sp>
        <p:nvSpPr>
          <p:cNvPr id="588" name="Hexagon 587"/>
          <p:cNvSpPr/>
          <p:nvPr/>
        </p:nvSpPr>
        <p:spPr>
          <a:xfrm>
            <a:off x="9514814" y="2105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89" name="Hexagon 588"/>
          <p:cNvSpPr/>
          <p:nvPr/>
        </p:nvSpPr>
        <p:spPr>
          <a:xfrm>
            <a:off x="9731230" y="222847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90" name="Hexagon 589"/>
          <p:cNvSpPr/>
          <p:nvPr/>
        </p:nvSpPr>
        <p:spPr>
          <a:xfrm>
            <a:off x="9514814" y="2355581"/>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591" name="Hexagon 590"/>
          <p:cNvSpPr/>
          <p:nvPr/>
        </p:nvSpPr>
        <p:spPr>
          <a:xfrm>
            <a:off x="9731230" y="24784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592" name="Straight Connector 591"/>
          <p:cNvCxnSpPr/>
          <p:nvPr/>
        </p:nvCxnSpPr>
        <p:spPr>
          <a:xfrm>
            <a:off x="9643630" y="2471779"/>
            <a:ext cx="216416" cy="127109"/>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9643630" y="2217561"/>
            <a:ext cx="216416" cy="127109"/>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856525" y="2339215"/>
            <a:ext cx="216416" cy="12710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9856525" y="2471779"/>
            <a:ext cx="216416" cy="127109"/>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9856526" y="2350125"/>
            <a:ext cx="31" cy="251710"/>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9640140" y="2344669"/>
            <a:ext cx="216385" cy="121655"/>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9856525" y="2212107"/>
            <a:ext cx="216416" cy="138017"/>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9643613" y="2244897"/>
            <a:ext cx="31" cy="251710"/>
          </a:xfrm>
          <a:prstGeom prst="line">
            <a:avLst/>
          </a:prstGeom>
          <a:noFill/>
          <a:ln w="6350" cap="flat" cmpd="sng" algn="ctr">
            <a:solidFill>
              <a:srgbClr val="5B9BD5"/>
            </a:solidFill>
            <a:prstDash val="solid"/>
            <a:miter lim="800000"/>
          </a:ln>
          <a:effectLst/>
        </p:spPr>
      </p:cxnSp>
      <p:sp>
        <p:nvSpPr>
          <p:cNvPr id="600" name="Hexagon 599"/>
          <p:cNvSpPr/>
          <p:nvPr/>
        </p:nvSpPr>
        <p:spPr>
          <a:xfrm>
            <a:off x="9948867" y="2105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01" name="Hexagon 600"/>
          <p:cNvSpPr/>
          <p:nvPr/>
        </p:nvSpPr>
        <p:spPr>
          <a:xfrm>
            <a:off x="10165283" y="222847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02" name="Hexagon 601"/>
          <p:cNvSpPr/>
          <p:nvPr/>
        </p:nvSpPr>
        <p:spPr>
          <a:xfrm>
            <a:off x="9948867" y="2355581"/>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03" name="Hexagon 602"/>
          <p:cNvSpPr/>
          <p:nvPr/>
        </p:nvSpPr>
        <p:spPr>
          <a:xfrm>
            <a:off x="10165283" y="24784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604" name="Straight Connector 603"/>
          <p:cNvCxnSpPr/>
          <p:nvPr/>
        </p:nvCxnSpPr>
        <p:spPr>
          <a:xfrm>
            <a:off x="10077682" y="2471779"/>
            <a:ext cx="216416" cy="127109"/>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10077682" y="2217561"/>
            <a:ext cx="216416" cy="127109"/>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10290577" y="2339215"/>
            <a:ext cx="216416" cy="12710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10290577" y="2471779"/>
            <a:ext cx="216416" cy="127109"/>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10290578" y="2350125"/>
            <a:ext cx="31" cy="251710"/>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10074193" y="2344669"/>
            <a:ext cx="216385" cy="121655"/>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10290577" y="2212107"/>
            <a:ext cx="216416" cy="138017"/>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10077666" y="2244897"/>
            <a:ext cx="31" cy="251710"/>
          </a:xfrm>
          <a:prstGeom prst="line">
            <a:avLst/>
          </a:prstGeom>
          <a:noFill/>
          <a:ln w="6350" cap="flat" cmpd="sng" algn="ctr">
            <a:solidFill>
              <a:srgbClr val="5B9BD5"/>
            </a:solidFill>
            <a:prstDash val="solid"/>
            <a:miter lim="800000"/>
          </a:ln>
          <a:effectLst/>
        </p:spPr>
      </p:cxnSp>
      <p:sp>
        <p:nvSpPr>
          <p:cNvPr id="612" name="Hexagon 611"/>
          <p:cNvSpPr/>
          <p:nvPr/>
        </p:nvSpPr>
        <p:spPr>
          <a:xfrm>
            <a:off x="10381354" y="2105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13" name="Hexagon 612"/>
          <p:cNvSpPr/>
          <p:nvPr/>
        </p:nvSpPr>
        <p:spPr>
          <a:xfrm>
            <a:off x="10597771" y="222847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14" name="Hexagon 613"/>
          <p:cNvSpPr/>
          <p:nvPr/>
        </p:nvSpPr>
        <p:spPr>
          <a:xfrm>
            <a:off x="10381354" y="2355581"/>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15" name="Hexagon 614"/>
          <p:cNvSpPr/>
          <p:nvPr/>
        </p:nvSpPr>
        <p:spPr>
          <a:xfrm>
            <a:off x="10597771" y="24784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616" name="Straight Connector 615"/>
          <p:cNvCxnSpPr/>
          <p:nvPr/>
        </p:nvCxnSpPr>
        <p:spPr>
          <a:xfrm>
            <a:off x="10510170" y="2471779"/>
            <a:ext cx="216416" cy="127109"/>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10510170" y="2217561"/>
            <a:ext cx="216416" cy="127109"/>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723065" y="2339215"/>
            <a:ext cx="216416" cy="12710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10723065" y="2471779"/>
            <a:ext cx="216416" cy="127109"/>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10723066" y="2350125"/>
            <a:ext cx="31" cy="251710"/>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10506681" y="2344669"/>
            <a:ext cx="216385" cy="121655"/>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10723065" y="2212107"/>
            <a:ext cx="216416" cy="138017"/>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10510153" y="2240633"/>
            <a:ext cx="31" cy="251710"/>
          </a:xfrm>
          <a:prstGeom prst="line">
            <a:avLst/>
          </a:prstGeom>
          <a:noFill/>
          <a:ln w="6350" cap="flat" cmpd="sng" algn="ctr">
            <a:solidFill>
              <a:srgbClr val="5B9BD5"/>
            </a:solidFill>
            <a:prstDash val="solid"/>
            <a:miter lim="800000"/>
          </a:ln>
          <a:effectLst/>
        </p:spPr>
      </p:cxnSp>
      <p:sp>
        <p:nvSpPr>
          <p:cNvPr id="624" name="Hexagon 623"/>
          <p:cNvSpPr/>
          <p:nvPr/>
        </p:nvSpPr>
        <p:spPr>
          <a:xfrm>
            <a:off x="10811513" y="21056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25" name="Hexagon 624"/>
          <p:cNvSpPr/>
          <p:nvPr/>
        </p:nvSpPr>
        <p:spPr>
          <a:xfrm>
            <a:off x="11027929" y="2228472"/>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26" name="Hexagon 625"/>
          <p:cNvSpPr/>
          <p:nvPr/>
        </p:nvSpPr>
        <p:spPr>
          <a:xfrm>
            <a:off x="10811513" y="2355581"/>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sp>
        <p:nvSpPr>
          <p:cNvPr id="627" name="Hexagon 626"/>
          <p:cNvSpPr/>
          <p:nvPr/>
        </p:nvSpPr>
        <p:spPr>
          <a:xfrm>
            <a:off x="11027929" y="2478427"/>
            <a:ext cx="257629" cy="232398"/>
          </a:xfrm>
          <a:prstGeom prst="hexagon">
            <a:avLst/>
          </a:prstGeom>
          <a:solidFill>
            <a:srgbClr val="5B9BD5"/>
          </a:solidFill>
          <a:ln w="12700" cap="flat" cmpd="sng" algn="ctr">
            <a:noFill/>
            <a:prstDash val="solid"/>
            <a:miter lim="800000"/>
          </a:ln>
          <a:effectLst/>
        </p:spPr>
        <p:txBody>
          <a:bodyPr rtlCol="0" anchor="ctr"/>
          <a:lstStyle/>
          <a:p>
            <a:pPr algn="ctr" defTabSz="856949">
              <a:defRPr/>
            </a:pPr>
            <a:endParaRPr lang="en-US" sz="2343" kern="0">
              <a:solidFill>
                <a:srgbClr val="FFFFFF"/>
              </a:solidFill>
              <a:latin typeface="Calibri" panose="020F0502020204030204"/>
            </a:endParaRPr>
          </a:p>
        </p:txBody>
      </p:sp>
      <p:cxnSp>
        <p:nvCxnSpPr>
          <p:cNvPr id="628" name="Straight Connector 627"/>
          <p:cNvCxnSpPr/>
          <p:nvPr/>
        </p:nvCxnSpPr>
        <p:spPr>
          <a:xfrm>
            <a:off x="10940328" y="2471779"/>
            <a:ext cx="216416" cy="127109"/>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10940328" y="2217561"/>
            <a:ext cx="216416" cy="127109"/>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1153225" y="2350125"/>
            <a:ext cx="31" cy="251710"/>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936839" y="2344669"/>
            <a:ext cx="216385" cy="121655"/>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10940312" y="2240633"/>
            <a:ext cx="31" cy="251710"/>
          </a:xfrm>
          <a:prstGeom prst="line">
            <a:avLst/>
          </a:prstGeom>
          <a:noFill/>
          <a:ln w="6350" cap="flat" cmpd="sng" algn="ctr">
            <a:solidFill>
              <a:srgbClr val="5B9BD5"/>
            </a:solidFill>
            <a:prstDash val="solid"/>
            <a:miter lim="800000"/>
          </a:ln>
          <a:effectLst/>
        </p:spPr>
      </p:cxnSp>
      <p:sp>
        <p:nvSpPr>
          <p:cNvPr id="657" name="TextBox 656"/>
          <p:cNvSpPr txBox="1"/>
          <p:nvPr/>
        </p:nvSpPr>
        <p:spPr>
          <a:xfrm>
            <a:off x="2763866" y="1535654"/>
            <a:ext cx="7121236" cy="496161"/>
          </a:xfrm>
          <a:prstGeom prst="rect">
            <a:avLst/>
          </a:prstGeom>
          <a:noFill/>
        </p:spPr>
        <p:txBody>
          <a:bodyPr wrap="square" rtlCol="0">
            <a:spAutoFit/>
          </a:bodyPr>
          <a:lstStyle/>
          <a:p>
            <a:pPr defTabSz="856949"/>
            <a:r>
              <a:rPr lang="en-US" sz="2624" b="1" dirty="0">
                <a:latin typeface="+mj-lt"/>
                <a:ea typeface="Segoe UI Black" panose="020B0A02040204020203" pitchFamily="34" charset="0"/>
                <a:cs typeface="Segoe UI Semibold" panose="020B0702040204020203" pitchFamily="34" charset="0"/>
              </a:rPr>
              <a:t>Applications </a:t>
            </a:r>
            <a:r>
              <a:rPr lang="en-US" sz="2624" b="1" dirty="0" err="1" smtClean="0">
                <a:latin typeface="+mj-lt"/>
                <a:ea typeface="Segoe UI Black" panose="020B0A02040204020203" pitchFamily="34" charset="0"/>
                <a:cs typeface="Segoe UI Semibold" panose="020B0702040204020203" pitchFamily="34" charset="0"/>
              </a:rPr>
              <a:t>composées</a:t>
            </a:r>
            <a:r>
              <a:rPr lang="en-US" sz="2624" b="1" dirty="0" smtClean="0">
                <a:latin typeface="+mj-lt"/>
                <a:ea typeface="Segoe UI Black" panose="020B0A02040204020203" pitchFamily="34" charset="0"/>
                <a:cs typeface="Segoe UI Semibold" panose="020B0702040204020203" pitchFamily="34" charset="0"/>
              </a:rPr>
              <a:t> de </a:t>
            </a:r>
            <a:r>
              <a:rPr lang="en-US" sz="2624" b="1" dirty="0" err="1" smtClean="0">
                <a:latin typeface="+mj-lt"/>
                <a:ea typeface="Segoe UI Black" panose="020B0A02040204020203" pitchFamily="34" charset="0"/>
                <a:cs typeface="Segoe UI Semibold" panose="020B0702040204020203" pitchFamily="34" charset="0"/>
              </a:rPr>
              <a:t>microservices</a:t>
            </a:r>
            <a:endParaRPr lang="en-US" sz="2624" b="1" dirty="0">
              <a:latin typeface="+mj-lt"/>
              <a:ea typeface="Segoe UI Black" panose="020B0A02040204020203" pitchFamily="34" charset="0"/>
              <a:cs typeface="Segoe UI Semibold" panose="020B0702040204020203" pitchFamily="34" charset="0"/>
            </a:endParaRPr>
          </a:p>
        </p:txBody>
      </p:sp>
      <p:sp>
        <p:nvSpPr>
          <p:cNvPr id="658" name="Rectangle 657"/>
          <p:cNvSpPr/>
          <p:nvPr/>
        </p:nvSpPr>
        <p:spPr>
          <a:xfrm>
            <a:off x="867121" y="3807232"/>
            <a:ext cx="10404690" cy="979470"/>
          </a:xfrm>
          <a:prstGeom prst="rect">
            <a:avLst/>
          </a:prstGeom>
          <a:solidFill>
            <a:srgbClr val="662E93"/>
          </a:solidFill>
          <a:ln w="12700" cap="flat" cmpd="sng" algn="ctr">
            <a:noFill/>
            <a:prstDash val="solid"/>
            <a:miter lim="800000"/>
          </a:ln>
          <a:effectLst/>
        </p:spPr>
        <p:txBody>
          <a:bodyPr rtlCol="0" anchor="ctr"/>
          <a:lstStyle/>
          <a:p>
            <a:pPr algn="ctr" defTabSz="856949">
              <a:defRPr/>
            </a:pPr>
            <a:endParaRPr lang="en-US" sz="2343" b="1" kern="0">
              <a:solidFill>
                <a:srgbClr val="FFFFFF"/>
              </a:solidFill>
              <a:latin typeface="Calibri" panose="020F0502020204030204"/>
            </a:endParaRPr>
          </a:p>
        </p:txBody>
      </p:sp>
      <p:sp>
        <p:nvSpPr>
          <p:cNvPr id="659" name="TextBox 658"/>
          <p:cNvSpPr txBox="1"/>
          <p:nvPr/>
        </p:nvSpPr>
        <p:spPr>
          <a:xfrm>
            <a:off x="945893" y="3917306"/>
            <a:ext cx="1151022" cy="265329"/>
          </a:xfrm>
          <a:prstGeom prst="rect">
            <a:avLst/>
          </a:prstGeom>
          <a:noFill/>
        </p:spPr>
        <p:txBody>
          <a:bodyPr wrap="square" rtlCol="0">
            <a:spAutoFit/>
          </a:bodyPr>
          <a:lstStyle/>
          <a:p>
            <a:pPr defTabSz="856949"/>
            <a:r>
              <a:rPr lang="en-US" sz="1124" b="1" dirty="0">
                <a:solidFill>
                  <a:srgbClr val="FFFFFF"/>
                </a:solidFill>
                <a:latin typeface="Segoe UI Light"/>
              </a:rPr>
              <a:t>High Availability</a:t>
            </a:r>
          </a:p>
        </p:txBody>
      </p:sp>
      <p:sp>
        <p:nvSpPr>
          <p:cNvPr id="660" name="TextBox 659"/>
          <p:cNvSpPr txBox="1"/>
          <p:nvPr/>
        </p:nvSpPr>
        <p:spPr>
          <a:xfrm>
            <a:off x="2307529" y="4490634"/>
            <a:ext cx="1108954" cy="265329"/>
          </a:xfrm>
          <a:prstGeom prst="rect">
            <a:avLst/>
          </a:prstGeom>
          <a:noFill/>
        </p:spPr>
        <p:txBody>
          <a:bodyPr wrap="square" rtlCol="0">
            <a:spAutoFit/>
          </a:bodyPr>
          <a:lstStyle/>
          <a:p>
            <a:pPr defTabSz="856949"/>
            <a:r>
              <a:rPr lang="en-US" sz="1124" b="1" dirty="0">
                <a:solidFill>
                  <a:srgbClr val="FFFFFF"/>
                </a:solidFill>
                <a:latin typeface="Segoe UI Light"/>
              </a:rPr>
              <a:t>Hyper-Scale</a:t>
            </a:r>
          </a:p>
        </p:txBody>
      </p:sp>
      <p:sp>
        <p:nvSpPr>
          <p:cNvPr id="661" name="TextBox 660"/>
          <p:cNvSpPr txBox="1"/>
          <p:nvPr/>
        </p:nvSpPr>
        <p:spPr>
          <a:xfrm>
            <a:off x="2261821" y="3951400"/>
            <a:ext cx="1315619" cy="265329"/>
          </a:xfrm>
          <a:prstGeom prst="rect">
            <a:avLst/>
          </a:prstGeom>
          <a:noFill/>
        </p:spPr>
        <p:txBody>
          <a:bodyPr wrap="square" rtlCol="0">
            <a:spAutoFit/>
          </a:bodyPr>
          <a:lstStyle/>
          <a:p>
            <a:pPr defTabSz="856949"/>
            <a:r>
              <a:rPr lang="en-US" sz="1124" b="1" dirty="0">
                <a:solidFill>
                  <a:srgbClr val="FFFFFF"/>
                </a:solidFill>
                <a:latin typeface="Segoe UI Light"/>
              </a:rPr>
              <a:t>Hybrid Operations</a:t>
            </a:r>
          </a:p>
        </p:txBody>
      </p:sp>
      <p:sp>
        <p:nvSpPr>
          <p:cNvPr id="662" name="TextBox 661"/>
          <p:cNvSpPr txBox="1"/>
          <p:nvPr/>
        </p:nvSpPr>
        <p:spPr>
          <a:xfrm>
            <a:off x="2786968" y="4243995"/>
            <a:ext cx="1007205" cy="265329"/>
          </a:xfrm>
          <a:prstGeom prst="rect">
            <a:avLst/>
          </a:prstGeom>
          <a:noFill/>
        </p:spPr>
        <p:txBody>
          <a:bodyPr wrap="square" rtlCol="0">
            <a:spAutoFit/>
          </a:bodyPr>
          <a:lstStyle/>
          <a:p>
            <a:pPr defTabSz="856949"/>
            <a:r>
              <a:rPr lang="en-US" sz="1124" b="1" dirty="0">
                <a:solidFill>
                  <a:srgbClr val="FFFFFF"/>
                </a:solidFill>
                <a:latin typeface="Segoe UI Light"/>
              </a:rPr>
              <a:t>High Density</a:t>
            </a:r>
          </a:p>
        </p:txBody>
      </p:sp>
      <p:sp>
        <p:nvSpPr>
          <p:cNvPr id="663" name="TextBox 662"/>
          <p:cNvSpPr txBox="1"/>
          <p:nvPr/>
        </p:nvSpPr>
        <p:spPr>
          <a:xfrm>
            <a:off x="4090378" y="4203597"/>
            <a:ext cx="1255026" cy="265329"/>
          </a:xfrm>
          <a:prstGeom prst="rect">
            <a:avLst/>
          </a:prstGeom>
          <a:noFill/>
        </p:spPr>
        <p:txBody>
          <a:bodyPr wrap="square" rtlCol="0">
            <a:spAutoFit/>
          </a:bodyPr>
          <a:lstStyle/>
          <a:p>
            <a:pPr defTabSz="856949"/>
            <a:r>
              <a:rPr lang="en-US" sz="1124" b="1" dirty="0">
                <a:solidFill>
                  <a:srgbClr val="FFFFFF"/>
                </a:solidFill>
                <a:latin typeface="Segoe UI Light"/>
              </a:rPr>
              <a:t>Rolling Upgrades</a:t>
            </a:r>
          </a:p>
        </p:txBody>
      </p:sp>
      <p:sp>
        <p:nvSpPr>
          <p:cNvPr id="664" name="TextBox 663"/>
          <p:cNvSpPr txBox="1"/>
          <p:nvPr/>
        </p:nvSpPr>
        <p:spPr>
          <a:xfrm>
            <a:off x="5367353" y="4452097"/>
            <a:ext cx="1255026" cy="265329"/>
          </a:xfrm>
          <a:prstGeom prst="rect">
            <a:avLst/>
          </a:prstGeom>
          <a:noFill/>
        </p:spPr>
        <p:txBody>
          <a:bodyPr wrap="square" rtlCol="0">
            <a:spAutoFit/>
          </a:bodyPr>
          <a:lstStyle/>
          <a:p>
            <a:pPr defTabSz="856949"/>
            <a:r>
              <a:rPr lang="en-US" sz="1124" b="1" dirty="0" err="1">
                <a:solidFill>
                  <a:srgbClr val="FFFFFF"/>
                </a:solidFill>
                <a:latin typeface="Segoe UI Light"/>
              </a:rPr>
              <a:t>Stateful</a:t>
            </a:r>
            <a:r>
              <a:rPr lang="en-US" sz="1124" b="1" dirty="0">
                <a:solidFill>
                  <a:srgbClr val="FFFFFF"/>
                </a:solidFill>
                <a:latin typeface="Segoe UI Light"/>
              </a:rPr>
              <a:t> services</a:t>
            </a:r>
          </a:p>
        </p:txBody>
      </p:sp>
      <p:sp>
        <p:nvSpPr>
          <p:cNvPr id="665" name="TextBox 664"/>
          <p:cNvSpPr txBox="1"/>
          <p:nvPr/>
        </p:nvSpPr>
        <p:spPr>
          <a:xfrm>
            <a:off x="5838410" y="4232692"/>
            <a:ext cx="1255026" cy="265329"/>
          </a:xfrm>
          <a:prstGeom prst="rect">
            <a:avLst/>
          </a:prstGeom>
          <a:noFill/>
        </p:spPr>
        <p:txBody>
          <a:bodyPr wrap="square" rtlCol="0">
            <a:spAutoFit/>
          </a:bodyPr>
          <a:lstStyle/>
          <a:p>
            <a:pPr defTabSz="856949"/>
            <a:r>
              <a:rPr lang="en-US" sz="1124" b="1" dirty="0">
                <a:solidFill>
                  <a:srgbClr val="FFFFFF"/>
                </a:solidFill>
                <a:latin typeface="Segoe UI Light"/>
              </a:rPr>
              <a:t>Low Latency</a:t>
            </a:r>
          </a:p>
        </p:txBody>
      </p:sp>
      <p:sp>
        <p:nvSpPr>
          <p:cNvPr id="666" name="TextBox 665"/>
          <p:cNvSpPr txBox="1"/>
          <p:nvPr/>
        </p:nvSpPr>
        <p:spPr>
          <a:xfrm>
            <a:off x="7517025" y="4322373"/>
            <a:ext cx="1255026" cy="438325"/>
          </a:xfrm>
          <a:prstGeom prst="rect">
            <a:avLst/>
          </a:prstGeom>
          <a:noFill/>
        </p:spPr>
        <p:txBody>
          <a:bodyPr wrap="square" rtlCol="0">
            <a:spAutoFit/>
          </a:bodyPr>
          <a:lstStyle/>
          <a:p>
            <a:pPr algn="ctr" defTabSz="856949"/>
            <a:r>
              <a:rPr lang="en-US" sz="1124" b="1" dirty="0">
                <a:solidFill>
                  <a:srgbClr val="FFFFFF"/>
                </a:solidFill>
                <a:latin typeface="Segoe UI Light"/>
              </a:rPr>
              <a:t>Fast startup &amp; shutdown</a:t>
            </a:r>
          </a:p>
        </p:txBody>
      </p:sp>
      <p:sp>
        <p:nvSpPr>
          <p:cNvPr id="667" name="TextBox 666"/>
          <p:cNvSpPr txBox="1"/>
          <p:nvPr/>
        </p:nvSpPr>
        <p:spPr>
          <a:xfrm>
            <a:off x="8411006" y="3838881"/>
            <a:ext cx="1632403" cy="438325"/>
          </a:xfrm>
          <a:prstGeom prst="rect">
            <a:avLst/>
          </a:prstGeom>
          <a:noFill/>
        </p:spPr>
        <p:txBody>
          <a:bodyPr wrap="square" rtlCol="0">
            <a:spAutoFit/>
          </a:bodyPr>
          <a:lstStyle/>
          <a:p>
            <a:pPr defTabSz="856949"/>
            <a:r>
              <a:rPr lang="en-US" sz="1124" b="1" dirty="0">
                <a:solidFill>
                  <a:srgbClr val="FFFFFF"/>
                </a:solidFill>
                <a:latin typeface="Segoe UI Light"/>
              </a:rPr>
              <a:t>Container Orchestration &amp; lifecycle management</a:t>
            </a:r>
          </a:p>
        </p:txBody>
      </p:sp>
      <p:sp>
        <p:nvSpPr>
          <p:cNvPr id="668" name="TextBox 667"/>
          <p:cNvSpPr txBox="1"/>
          <p:nvPr/>
        </p:nvSpPr>
        <p:spPr>
          <a:xfrm>
            <a:off x="9797919" y="4280989"/>
            <a:ext cx="1459321" cy="438325"/>
          </a:xfrm>
          <a:prstGeom prst="rect">
            <a:avLst/>
          </a:prstGeom>
          <a:noFill/>
        </p:spPr>
        <p:txBody>
          <a:bodyPr wrap="square" rtlCol="0">
            <a:spAutoFit/>
          </a:bodyPr>
          <a:lstStyle/>
          <a:p>
            <a:pPr algn="ctr" defTabSz="856949"/>
            <a:r>
              <a:rPr lang="en-US" sz="1124" b="1" dirty="0">
                <a:solidFill>
                  <a:srgbClr val="FFFFFF"/>
                </a:solidFill>
                <a:latin typeface="Segoe UI Light"/>
              </a:rPr>
              <a:t>Replication &amp; Failover</a:t>
            </a:r>
          </a:p>
        </p:txBody>
      </p:sp>
      <p:sp>
        <p:nvSpPr>
          <p:cNvPr id="669" name="TextBox 668"/>
          <p:cNvSpPr txBox="1"/>
          <p:nvPr/>
        </p:nvSpPr>
        <p:spPr>
          <a:xfrm>
            <a:off x="1016880" y="4168444"/>
            <a:ext cx="1108954" cy="605691"/>
          </a:xfrm>
          <a:prstGeom prst="rect">
            <a:avLst/>
          </a:prstGeom>
          <a:noFill/>
        </p:spPr>
        <p:txBody>
          <a:bodyPr wrap="square" rtlCol="0">
            <a:spAutoFit/>
          </a:bodyPr>
          <a:lstStyle/>
          <a:p>
            <a:pPr algn="ctr" defTabSz="856949"/>
            <a:r>
              <a:rPr lang="en-US" sz="1124" b="1" dirty="0">
                <a:solidFill>
                  <a:srgbClr val="FFFFFF"/>
                </a:solidFill>
                <a:latin typeface="Segoe UI Light"/>
              </a:rPr>
              <a:t>Simple programming models</a:t>
            </a:r>
          </a:p>
        </p:txBody>
      </p:sp>
      <p:sp>
        <p:nvSpPr>
          <p:cNvPr id="670" name="TextBox 669"/>
          <p:cNvSpPr txBox="1"/>
          <p:nvPr/>
        </p:nvSpPr>
        <p:spPr>
          <a:xfrm>
            <a:off x="8772051" y="4380258"/>
            <a:ext cx="1255026" cy="265329"/>
          </a:xfrm>
          <a:prstGeom prst="rect">
            <a:avLst/>
          </a:prstGeom>
          <a:noFill/>
        </p:spPr>
        <p:txBody>
          <a:bodyPr wrap="square" rtlCol="0">
            <a:spAutoFit/>
          </a:bodyPr>
          <a:lstStyle/>
          <a:p>
            <a:pPr defTabSz="856949"/>
            <a:r>
              <a:rPr lang="en-US" sz="1124" b="1" dirty="0">
                <a:solidFill>
                  <a:srgbClr val="FFFFFF"/>
                </a:solidFill>
                <a:latin typeface="Segoe UI Light"/>
              </a:rPr>
              <a:t>Load balancing</a:t>
            </a:r>
          </a:p>
        </p:txBody>
      </p:sp>
      <p:sp>
        <p:nvSpPr>
          <p:cNvPr id="671" name="TextBox 670"/>
          <p:cNvSpPr txBox="1"/>
          <p:nvPr/>
        </p:nvSpPr>
        <p:spPr>
          <a:xfrm>
            <a:off x="10146576" y="3950053"/>
            <a:ext cx="1315619" cy="265329"/>
          </a:xfrm>
          <a:prstGeom prst="rect">
            <a:avLst/>
          </a:prstGeom>
          <a:noFill/>
        </p:spPr>
        <p:txBody>
          <a:bodyPr wrap="square" rtlCol="0">
            <a:spAutoFit/>
          </a:bodyPr>
          <a:lstStyle/>
          <a:p>
            <a:pPr defTabSz="856949"/>
            <a:r>
              <a:rPr lang="en-US" sz="1124" b="1" dirty="0">
                <a:solidFill>
                  <a:srgbClr val="FFFFFF"/>
                </a:solidFill>
                <a:latin typeface="Segoe UI Light"/>
              </a:rPr>
              <a:t>Self-healing</a:t>
            </a:r>
          </a:p>
        </p:txBody>
      </p:sp>
      <p:sp>
        <p:nvSpPr>
          <p:cNvPr id="672" name="TextBox 671"/>
          <p:cNvSpPr txBox="1"/>
          <p:nvPr/>
        </p:nvSpPr>
        <p:spPr>
          <a:xfrm>
            <a:off x="3698947" y="3914530"/>
            <a:ext cx="1274185" cy="265329"/>
          </a:xfrm>
          <a:prstGeom prst="rect">
            <a:avLst/>
          </a:prstGeom>
          <a:noFill/>
        </p:spPr>
        <p:txBody>
          <a:bodyPr wrap="square" rtlCol="0">
            <a:spAutoFit/>
          </a:bodyPr>
          <a:lstStyle/>
          <a:p>
            <a:pPr defTabSz="856949"/>
            <a:r>
              <a:rPr lang="en-US" sz="1124" b="1" dirty="0">
                <a:solidFill>
                  <a:srgbClr val="FFFFFF"/>
                </a:solidFill>
                <a:latin typeface="Segoe UI Light"/>
              </a:rPr>
              <a:t>Data Partitioning</a:t>
            </a:r>
          </a:p>
        </p:txBody>
      </p:sp>
      <p:sp>
        <p:nvSpPr>
          <p:cNvPr id="673" name="TextBox 672"/>
          <p:cNvSpPr txBox="1"/>
          <p:nvPr/>
        </p:nvSpPr>
        <p:spPr>
          <a:xfrm>
            <a:off x="3750828" y="4495920"/>
            <a:ext cx="1441730" cy="265329"/>
          </a:xfrm>
          <a:prstGeom prst="rect">
            <a:avLst/>
          </a:prstGeom>
          <a:noFill/>
        </p:spPr>
        <p:txBody>
          <a:bodyPr wrap="square" rtlCol="0">
            <a:spAutoFit/>
          </a:bodyPr>
          <a:lstStyle/>
          <a:p>
            <a:pPr defTabSz="856949"/>
            <a:r>
              <a:rPr lang="en-US" sz="1124" b="1" dirty="0">
                <a:solidFill>
                  <a:srgbClr val="FFFFFF"/>
                </a:solidFill>
                <a:latin typeface="Segoe UI Light"/>
              </a:rPr>
              <a:t>Automated Rollback</a:t>
            </a:r>
          </a:p>
        </p:txBody>
      </p:sp>
      <p:sp>
        <p:nvSpPr>
          <p:cNvPr id="674" name="TextBox 673"/>
          <p:cNvSpPr txBox="1"/>
          <p:nvPr/>
        </p:nvSpPr>
        <p:spPr>
          <a:xfrm>
            <a:off x="7264210" y="3857507"/>
            <a:ext cx="1255026" cy="438325"/>
          </a:xfrm>
          <a:prstGeom prst="rect">
            <a:avLst/>
          </a:prstGeom>
          <a:noFill/>
        </p:spPr>
        <p:txBody>
          <a:bodyPr wrap="square" rtlCol="0">
            <a:spAutoFit/>
          </a:bodyPr>
          <a:lstStyle/>
          <a:p>
            <a:pPr algn="ctr" defTabSz="856949"/>
            <a:r>
              <a:rPr lang="en-US" sz="1124" b="1" dirty="0">
                <a:solidFill>
                  <a:srgbClr val="FFFFFF"/>
                </a:solidFill>
                <a:latin typeface="Segoe UI Light"/>
              </a:rPr>
              <a:t>Health Monitoring</a:t>
            </a:r>
          </a:p>
        </p:txBody>
      </p:sp>
      <p:sp>
        <p:nvSpPr>
          <p:cNvPr id="675" name="TextBox 674"/>
          <p:cNvSpPr txBox="1"/>
          <p:nvPr/>
        </p:nvSpPr>
        <p:spPr>
          <a:xfrm>
            <a:off x="6804776" y="4243995"/>
            <a:ext cx="1274185" cy="438325"/>
          </a:xfrm>
          <a:prstGeom prst="rect">
            <a:avLst/>
          </a:prstGeom>
          <a:noFill/>
        </p:spPr>
        <p:txBody>
          <a:bodyPr wrap="square" rtlCol="0">
            <a:spAutoFit/>
          </a:bodyPr>
          <a:lstStyle/>
          <a:p>
            <a:pPr defTabSz="856949"/>
            <a:r>
              <a:rPr lang="en-US" sz="1124" b="1" dirty="0">
                <a:solidFill>
                  <a:srgbClr val="FFFFFF"/>
                </a:solidFill>
                <a:latin typeface="Segoe UI Light"/>
              </a:rPr>
              <a:t>Placement Constraints</a:t>
            </a:r>
          </a:p>
        </p:txBody>
      </p:sp>
      <p:sp>
        <p:nvSpPr>
          <p:cNvPr id="676" name="TextBox 675"/>
          <p:cNvSpPr txBox="1"/>
          <p:nvPr/>
        </p:nvSpPr>
        <p:spPr>
          <a:xfrm>
            <a:off x="5200093" y="3766886"/>
            <a:ext cx="2171578" cy="496161"/>
          </a:xfrm>
          <a:prstGeom prst="rect">
            <a:avLst/>
          </a:prstGeom>
          <a:noFill/>
        </p:spPr>
        <p:txBody>
          <a:bodyPr wrap="square" rtlCol="0">
            <a:spAutoFit/>
          </a:bodyPr>
          <a:lstStyle/>
          <a:p>
            <a:pPr defTabSz="856949"/>
            <a:r>
              <a:rPr lang="en-US" sz="2624" b="1" dirty="0">
                <a:solidFill>
                  <a:srgbClr val="FFFFFF"/>
                </a:solidFill>
                <a:latin typeface="Segoe UI Light"/>
              </a:rPr>
              <a:t>Service Fabric</a:t>
            </a:r>
          </a:p>
        </p:txBody>
      </p:sp>
    </p:spTree>
    <p:extLst>
      <p:ext uri="{BB962C8B-B14F-4D97-AF65-F5344CB8AC3E}">
        <p14:creationId xmlns:p14="http://schemas.microsoft.com/office/powerpoint/2010/main" val="24389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11"/>
          <p:cNvSpPr/>
          <p:nvPr/>
        </p:nvSpPr>
        <p:spPr bwMode="gray">
          <a:xfrm>
            <a:off x="788670" y="4915642"/>
            <a:ext cx="11647805" cy="1101700"/>
          </a:xfrm>
          <a:prstGeom prst="rect">
            <a:avLst/>
          </a:prstGeom>
          <a:solidFill>
            <a:srgbClr val="000000">
              <a:alpha val="69804"/>
            </a:srgbClr>
          </a:solidFill>
          <a:ln w="25400" algn="ctr">
            <a:noFill/>
            <a:round/>
            <a:headEnd/>
            <a:tailEnd/>
          </a:ln>
        </p:spPr>
        <p:txBody>
          <a:bodyPr wrap="none" lIns="174817" tIns="68826" rIns="34413" bIns="68826" rtlCol="0" anchor="ctr" anchorCtr="0"/>
          <a:lstStyle/>
          <a:p>
            <a:pPr lvl="0"/>
            <a:r>
              <a:rPr lang="de-DE" sz="5162" b="1" dirty="0" smtClean="0">
                <a:solidFill>
                  <a:prstClr val="white"/>
                </a:solidFill>
                <a:latin typeface="DIN Condensed Bold"/>
                <a:cs typeface="DIN Condensed Bold"/>
              </a:rPr>
              <a:t>Un nouveau modèle d‘Architecture ?</a:t>
            </a:r>
            <a:endParaRPr lang="de-DE" sz="5162" b="1" dirty="0">
              <a:solidFill>
                <a:prstClr val="white"/>
              </a:solidFill>
              <a:latin typeface="DIN Condensed Bold"/>
              <a:cs typeface="DIN Condensed Bold"/>
            </a:endParaRPr>
          </a:p>
        </p:txBody>
      </p:sp>
    </p:spTree>
    <p:extLst>
      <p:ext uri="{BB962C8B-B14F-4D97-AF65-F5344CB8AC3E}">
        <p14:creationId xmlns:p14="http://schemas.microsoft.com/office/powerpoint/2010/main" val="24063441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Haute disponibilité : </a:t>
            </a:r>
            <a:r>
              <a:rPr lang="fr-FR" dirty="0" smtClean="0"/>
              <a:t>Partitionnement, Réplicas</a:t>
            </a:r>
            <a:endParaRPr lang="fr-FR" dirty="0"/>
          </a:p>
        </p:txBody>
      </p:sp>
      <p:cxnSp>
        <p:nvCxnSpPr>
          <p:cNvPr id="251" name="Elbow Connector 250"/>
          <p:cNvCxnSpPr/>
          <p:nvPr/>
        </p:nvCxnSpPr>
        <p:spPr>
          <a:xfrm rot="10800000">
            <a:off x="4133334" y="2804403"/>
            <a:ext cx="532824" cy="2682"/>
          </a:xfrm>
          <a:prstGeom prst="bentConnector3">
            <a:avLst>
              <a:gd name="adj1" fmla="val 50000"/>
            </a:avLst>
          </a:prstGeom>
          <a:noFill/>
          <a:ln w="19050" cap="flat" cmpd="sng" algn="ctr">
            <a:solidFill>
              <a:schemeClr val="accent1"/>
            </a:solidFill>
            <a:prstDash val="solid"/>
            <a:headEnd type="arrow"/>
            <a:tailEnd type="arrow"/>
          </a:ln>
          <a:effectLst/>
        </p:spPr>
      </p:cxnSp>
      <p:cxnSp>
        <p:nvCxnSpPr>
          <p:cNvPr id="252" name="Elbow Connector 251"/>
          <p:cNvCxnSpPr/>
          <p:nvPr/>
        </p:nvCxnSpPr>
        <p:spPr>
          <a:xfrm rot="10800000" flipV="1">
            <a:off x="6007607" y="2804402"/>
            <a:ext cx="550356" cy="2693"/>
          </a:xfrm>
          <a:prstGeom prst="bentConnector3">
            <a:avLst>
              <a:gd name="adj1" fmla="val 50000"/>
            </a:avLst>
          </a:prstGeom>
          <a:noFill/>
          <a:ln w="19050" cap="flat" cmpd="sng" algn="ctr">
            <a:solidFill>
              <a:schemeClr val="accent1"/>
            </a:solidFill>
            <a:prstDash val="solid"/>
            <a:headEnd type="arrow"/>
            <a:tailEnd type="arrow"/>
          </a:ln>
          <a:effectLst/>
        </p:spPr>
      </p:cxnSp>
      <p:cxnSp>
        <p:nvCxnSpPr>
          <p:cNvPr id="253" name="Elbow Connector 252"/>
          <p:cNvCxnSpPr/>
          <p:nvPr/>
        </p:nvCxnSpPr>
        <p:spPr>
          <a:xfrm rot="10800000" flipV="1">
            <a:off x="7873944" y="2804403"/>
            <a:ext cx="524882" cy="2682"/>
          </a:xfrm>
          <a:prstGeom prst="bentConnector3">
            <a:avLst>
              <a:gd name="adj1" fmla="val 50000"/>
            </a:avLst>
          </a:prstGeom>
          <a:noFill/>
          <a:ln w="19050" cap="flat" cmpd="sng" algn="ctr">
            <a:solidFill>
              <a:schemeClr val="accent1"/>
            </a:solidFill>
            <a:prstDash val="solid"/>
            <a:headEnd type="arrow"/>
            <a:tailEnd type="arrow"/>
          </a:ln>
          <a:effectLst/>
        </p:spPr>
      </p:cxnSp>
      <p:sp>
        <p:nvSpPr>
          <p:cNvPr id="254" name="Rectangle 253"/>
          <p:cNvSpPr/>
          <p:nvPr/>
        </p:nvSpPr>
        <p:spPr>
          <a:xfrm>
            <a:off x="6532491" y="2331510"/>
            <a:ext cx="1341450" cy="2893370"/>
          </a:xfrm>
          <a:prstGeom prst="rect">
            <a:avLst/>
          </a:prstGeom>
          <a:solidFill>
            <a:schemeClr val="accent1">
              <a:lumMod val="60000"/>
              <a:lumOff val="40000"/>
            </a:schemeClr>
          </a:solidFill>
          <a:ln w="9525" cap="flat" cmpd="sng" algn="ctr">
            <a:solidFill>
              <a:schemeClr val="accent1"/>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b="1" kern="0" dirty="0">
                <a:solidFill>
                  <a:schemeClr val="bg1"/>
                </a:solidFill>
                <a:latin typeface="Segoe UI Light"/>
              </a:rPr>
              <a:t>Node 103</a:t>
            </a:r>
          </a:p>
        </p:txBody>
      </p:sp>
      <p:sp>
        <p:nvSpPr>
          <p:cNvPr id="255" name="Rectangle 254"/>
          <p:cNvSpPr/>
          <p:nvPr/>
        </p:nvSpPr>
        <p:spPr>
          <a:xfrm>
            <a:off x="6777638" y="3072002"/>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56" name="Rectangle 255"/>
          <p:cNvSpPr/>
          <p:nvPr/>
        </p:nvSpPr>
        <p:spPr>
          <a:xfrm>
            <a:off x="6803339" y="3845300"/>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57" name="Rectangle 256"/>
          <p:cNvSpPr/>
          <p:nvPr/>
        </p:nvSpPr>
        <p:spPr>
          <a:xfrm>
            <a:off x="6792098" y="3458355"/>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258" name="Elbow Connector 257"/>
          <p:cNvCxnSpPr/>
          <p:nvPr/>
        </p:nvCxnSpPr>
        <p:spPr>
          <a:xfrm rot="10800000">
            <a:off x="9740279" y="2807084"/>
            <a:ext cx="524882" cy="11"/>
          </a:xfrm>
          <a:prstGeom prst="bentConnector3">
            <a:avLst>
              <a:gd name="adj1" fmla="val 50000"/>
            </a:avLst>
          </a:prstGeom>
          <a:noFill/>
          <a:ln w="19050" cap="flat" cmpd="sng" algn="ctr">
            <a:solidFill>
              <a:schemeClr val="accent1"/>
            </a:solidFill>
            <a:prstDash val="solid"/>
            <a:headEnd type="arrow"/>
            <a:tailEnd type="arrow"/>
          </a:ln>
          <a:effectLst/>
        </p:spPr>
      </p:cxnSp>
      <p:sp>
        <p:nvSpPr>
          <p:cNvPr id="259" name="Rectangle 258"/>
          <p:cNvSpPr/>
          <p:nvPr/>
        </p:nvSpPr>
        <p:spPr>
          <a:xfrm>
            <a:off x="8398826" y="2331510"/>
            <a:ext cx="1341450" cy="2893370"/>
          </a:xfrm>
          <a:prstGeom prst="rect">
            <a:avLst/>
          </a:prstGeom>
          <a:solidFill>
            <a:schemeClr val="accent1">
              <a:lumMod val="60000"/>
              <a:lumOff val="40000"/>
            </a:schemeClr>
          </a:solidFill>
          <a:ln w="9525" cap="flat" cmpd="sng" algn="ctr">
            <a:solidFill>
              <a:schemeClr val="accent1"/>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b="1" kern="0" dirty="0">
                <a:solidFill>
                  <a:schemeClr val="bg1"/>
                </a:solidFill>
                <a:latin typeface="Segoe UI Light"/>
              </a:rPr>
              <a:t>Node 104</a:t>
            </a:r>
          </a:p>
        </p:txBody>
      </p:sp>
      <p:sp>
        <p:nvSpPr>
          <p:cNvPr id="260" name="Rectangle 259"/>
          <p:cNvSpPr/>
          <p:nvPr/>
        </p:nvSpPr>
        <p:spPr>
          <a:xfrm>
            <a:off x="8643974" y="3155685"/>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1" name="Rectangle 260"/>
          <p:cNvSpPr/>
          <p:nvPr/>
        </p:nvSpPr>
        <p:spPr>
          <a:xfrm>
            <a:off x="8643974" y="3550251"/>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scene3d>
            <a:camera prst="orthographicFront" fov="0">
              <a:rot lat="0" lon="0" rev="0"/>
            </a:camera>
            <a:lightRig rig="balanced" dir="t">
              <a:rot lat="0" lon="0" rev="0"/>
            </a:lightRig>
          </a:scene3d>
          <a:sp3d prstMaterial="matte">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262" name="Rectangle 261"/>
          <p:cNvSpPr/>
          <p:nvPr/>
        </p:nvSpPr>
        <p:spPr>
          <a:xfrm>
            <a:off x="4666156" y="2331510"/>
            <a:ext cx="1341450" cy="2893370"/>
          </a:xfrm>
          <a:prstGeom prst="rect">
            <a:avLst/>
          </a:prstGeom>
          <a:solidFill>
            <a:schemeClr val="accent1">
              <a:lumMod val="60000"/>
              <a:lumOff val="40000"/>
            </a:schemeClr>
          </a:solidFill>
          <a:ln w="9525" cap="flat" cmpd="sng" algn="ctr">
            <a:solidFill>
              <a:schemeClr val="accent1"/>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b="1" kern="0" dirty="0">
                <a:solidFill>
                  <a:schemeClr val="bg1"/>
                </a:solidFill>
                <a:latin typeface="Segoe UI Light"/>
              </a:rPr>
              <a:t>Node 102</a:t>
            </a:r>
          </a:p>
        </p:txBody>
      </p:sp>
      <p:sp>
        <p:nvSpPr>
          <p:cNvPr id="263" name="Rectangle 262"/>
          <p:cNvSpPr/>
          <p:nvPr/>
        </p:nvSpPr>
        <p:spPr>
          <a:xfrm>
            <a:off x="4911303" y="3072002"/>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64" name="Rectangle 263"/>
          <p:cNvSpPr/>
          <p:nvPr/>
        </p:nvSpPr>
        <p:spPr>
          <a:xfrm>
            <a:off x="4908362" y="3838575"/>
            <a:ext cx="857038" cy="377397"/>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5" name="Rectangle 264"/>
          <p:cNvSpPr/>
          <p:nvPr/>
        </p:nvSpPr>
        <p:spPr>
          <a:xfrm>
            <a:off x="4911303" y="3453700"/>
            <a:ext cx="851155" cy="370598"/>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266" name="Rectangle 265"/>
          <p:cNvSpPr/>
          <p:nvPr/>
        </p:nvSpPr>
        <p:spPr>
          <a:xfrm>
            <a:off x="4911303" y="4208308"/>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7" name="Rectangle 266"/>
          <p:cNvSpPr/>
          <p:nvPr/>
        </p:nvSpPr>
        <p:spPr>
          <a:xfrm>
            <a:off x="10265162" y="2331510"/>
            <a:ext cx="1341450" cy="2893370"/>
          </a:xfrm>
          <a:prstGeom prst="rect">
            <a:avLst/>
          </a:prstGeom>
          <a:solidFill>
            <a:schemeClr val="accent1">
              <a:lumMod val="60000"/>
              <a:lumOff val="40000"/>
            </a:schemeClr>
          </a:solidFill>
          <a:ln w="9525" cap="flat" cmpd="sng" algn="ctr">
            <a:solidFill>
              <a:schemeClr val="accent1"/>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b="1" kern="0" dirty="0">
                <a:solidFill>
                  <a:schemeClr val="bg1"/>
                </a:solidFill>
                <a:latin typeface="Segoe UI Light"/>
              </a:rPr>
              <a:t>Node 105</a:t>
            </a:r>
          </a:p>
        </p:txBody>
      </p:sp>
      <p:sp>
        <p:nvSpPr>
          <p:cNvPr id="268" name="Rectangle 267"/>
          <p:cNvSpPr/>
          <p:nvPr/>
        </p:nvSpPr>
        <p:spPr>
          <a:xfrm>
            <a:off x="10510309" y="3072002"/>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69" name="Rectangle 268"/>
          <p:cNvSpPr/>
          <p:nvPr/>
        </p:nvSpPr>
        <p:spPr>
          <a:xfrm>
            <a:off x="10510309" y="3455467"/>
            <a:ext cx="851155" cy="370598"/>
          </a:xfrm>
          <a:prstGeom prst="rect">
            <a:avLst/>
          </a:prstGeom>
          <a:solidFill>
            <a:srgbClr val="4F81BD">
              <a:lumMod val="40000"/>
              <a:lumOff val="60000"/>
            </a:srgbClr>
          </a:solidFill>
          <a:ln w="9525" cap="flat" cmpd="sng" algn="ctr">
            <a:solidFill>
              <a:sysClr val="windowText" lastClr="000000"/>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270" name="Rectangle 269"/>
          <p:cNvSpPr/>
          <p:nvPr/>
        </p:nvSpPr>
        <p:spPr>
          <a:xfrm>
            <a:off x="10510309" y="3841121"/>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1" name="Rectangle 270"/>
          <p:cNvSpPr/>
          <p:nvPr/>
        </p:nvSpPr>
        <p:spPr>
          <a:xfrm>
            <a:off x="10510309" y="4224586"/>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2" name="Rectangle 271"/>
          <p:cNvSpPr/>
          <p:nvPr/>
        </p:nvSpPr>
        <p:spPr>
          <a:xfrm>
            <a:off x="2799820" y="2331510"/>
            <a:ext cx="1341450" cy="2893370"/>
          </a:xfrm>
          <a:prstGeom prst="rect">
            <a:avLst/>
          </a:prstGeom>
          <a:solidFill>
            <a:schemeClr val="accent1">
              <a:lumMod val="60000"/>
              <a:lumOff val="40000"/>
            </a:schemeClr>
          </a:solidFill>
          <a:ln w="9525" cap="flat" cmpd="sng" algn="ctr">
            <a:solidFill>
              <a:schemeClr val="accent1"/>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b="1" kern="0" dirty="0">
                <a:solidFill>
                  <a:schemeClr val="bg1"/>
                </a:solidFill>
                <a:latin typeface="Segoe UI Light"/>
              </a:rPr>
              <a:t>Node 101</a:t>
            </a:r>
            <a:endParaRPr lang="en-US" sz="2448" b="1" kern="0" dirty="0">
              <a:solidFill>
                <a:schemeClr val="bg1"/>
              </a:solidFill>
              <a:latin typeface="Segoe UI Light"/>
            </a:endParaRPr>
          </a:p>
        </p:txBody>
      </p:sp>
      <p:sp>
        <p:nvSpPr>
          <p:cNvPr id="273" name="Rectangle 272"/>
          <p:cNvSpPr/>
          <p:nvPr/>
        </p:nvSpPr>
        <p:spPr>
          <a:xfrm>
            <a:off x="3042026" y="3562255"/>
            <a:ext cx="857038" cy="377397"/>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4" name="Rectangle 273"/>
          <p:cNvSpPr/>
          <p:nvPr/>
        </p:nvSpPr>
        <p:spPr>
          <a:xfrm>
            <a:off x="3044968" y="3169728"/>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5" name="Rectangle 274"/>
          <p:cNvSpPr/>
          <p:nvPr/>
        </p:nvSpPr>
        <p:spPr>
          <a:xfrm>
            <a:off x="3042026" y="3918546"/>
            <a:ext cx="857038" cy="377397"/>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P</a:t>
            </a:r>
          </a:p>
        </p:txBody>
      </p:sp>
      <p:cxnSp>
        <p:nvCxnSpPr>
          <p:cNvPr id="276" name="Straight Arrow Connector 275"/>
          <p:cNvCxnSpPr>
            <a:stCxn id="263" idx="1"/>
            <a:endCxn id="273" idx="3"/>
          </p:cNvCxnSpPr>
          <p:nvPr/>
        </p:nvCxnSpPr>
        <p:spPr>
          <a:xfrm flipH="1">
            <a:off x="3899066" y="3257302"/>
            <a:ext cx="1012239" cy="493653"/>
          </a:xfrm>
          <a:prstGeom prst="straightConnector1">
            <a:avLst/>
          </a:prstGeom>
          <a:noFill/>
          <a:ln w="19050" cap="flat" cmpd="sng" algn="ctr">
            <a:solidFill>
              <a:schemeClr val="accent1"/>
            </a:solidFill>
            <a:prstDash val="solid"/>
            <a:tailEnd type="arrow"/>
          </a:ln>
          <a:effectLst/>
        </p:spPr>
      </p:cxnSp>
      <p:cxnSp>
        <p:nvCxnSpPr>
          <p:cNvPr id="277" name="Straight Arrow Connector 276"/>
          <p:cNvCxnSpPr>
            <a:stCxn id="263" idx="3"/>
            <a:endCxn id="257" idx="1"/>
          </p:cNvCxnSpPr>
          <p:nvPr/>
        </p:nvCxnSpPr>
        <p:spPr>
          <a:xfrm>
            <a:off x="5762460" y="3257302"/>
            <a:ext cx="1029640" cy="386353"/>
          </a:xfrm>
          <a:prstGeom prst="straightConnector1">
            <a:avLst/>
          </a:prstGeom>
          <a:noFill/>
          <a:ln w="19050" cap="flat" cmpd="sng" algn="ctr">
            <a:solidFill>
              <a:schemeClr val="accent1"/>
            </a:solidFill>
            <a:prstDash val="solid"/>
            <a:tailEnd type="arrow"/>
          </a:ln>
          <a:effectLst/>
        </p:spPr>
      </p:cxnSp>
      <p:cxnSp>
        <p:nvCxnSpPr>
          <p:cNvPr id="278" name="Straight Arrow Connector 277"/>
          <p:cNvCxnSpPr>
            <a:stCxn id="268" idx="1"/>
            <a:endCxn id="260" idx="3"/>
          </p:cNvCxnSpPr>
          <p:nvPr/>
        </p:nvCxnSpPr>
        <p:spPr>
          <a:xfrm rot="10800000" flipV="1">
            <a:off x="9495129" y="3257301"/>
            <a:ext cx="1015180" cy="83683"/>
          </a:xfrm>
          <a:prstGeom prst="straightConnector1">
            <a:avLst/>
          </a:prstGeom>
          <a:noFill/>
          <a:ln w="19050" cap="flat" cmpd="sng" algn="ctr">
            <a:solidFill>
              <a:schemeClr val="accent1"/>
            </a:solidFill>
            <a:prstDash val="solid"/>
            <a:tailEnd type="arrow"/>
          </a:ln>
          <a:effectLst/>
        </p:spPr>
      </p:cxnSp>
      <p:cxnSp>
        <p:nvCxnSpPr>
          <p:cNvPr id="279" name="Straight Arrow Connector 278"/>
          <p:cNvCxnSpPr>
            <a:stCxn id="255" idx="1"/>
            <a:endCxn id="266" idx="3"/>
          </p:cNvCxnSpPr>
          <p:nvPr/>
        </p:nvCxnSpPr>
        <p:spPr>
          <a:xfrm flipH="1">
            <a:off x="5762458" y="3257300"/>
            <a:ext cx="1015180" cy="1136306"/>
          </a:xfrm>
          <a:prstGeom prst="straightConnector1">
            <a:avLst/>
          </a:prstGeom>
          <a:noFill/>
          <a:ln w="19050" cap="flat" cmpd="sng" algn="ctr">
            <a:solidFill>
              <a:schemeClr val="accent1"/>
            </a:solidFill>
            <a:prstDash val="solid"/>
            <a:tailEnd type="arrow"/>
          </a:ln>
          <a:effectLst/>
        </p:spPr>
      </p:cxnSp>
      <p:cxnSp>
        <p:nvCxnSpPr>
          <p:cNvPr id="280" name="Straight Arrow Connector 279"/>
          <p:cNvCxnSpPr>
            <a:stCxn id="255" idx="3"/>
            <a:endCxn id="261" idx="1"/>
          </p:cNvCxnSpPr>
          <p:nvPr/>
        </p:nvCxnSpPr>
        <p:spPr>
          <a:xfrm>
            <a:off x="7628794" y="3257299"/>
            <a:ext cx="1015180" cy="478250"/>
          </a:xfrm>
          <a:prstGeom prst="straightConnector1">
            <a:avLst/>
          </a:prstGeom>
          <a:noFill/>
          <a:ln w="19050" cap="flat" cmpd="sng" algn="ctr">
            <a:solidFill>
              <a:schemeClr val="accent1"/>
            </a:solidFill>
            <a:prstDash val="solid"/>
            <a:tailEnd type="arrow"/>
          </a:ln>
          <a:effectLst/>
        </p:spPr>
      </p:cxnSp>
      <p:cxnSp>
        <p:nvCxnSpPr>
          <p:cNvPr id="281" name="Straight Arrow Connector 280"/>
          <p:cNvCxnSpPr>
            <a:stCxn id="255" idx="3"/>
            <a:endCxn id="271" idx="1"/>
          </p:cNvCxnSpPr>
          <p:nvPr/>
        </p:nvCxnSpPr>
        <p:spPr>
          <a:xfrm>
            <a:off x="7628793" y="3257301"/>
            <a:ext cx="2881516" cy="1152584"/>
          </a:xfrm>
          <a:prstGeom prst="straightConnector1">
            <a:avLst/>
          </a:prstGeom>
          <a:noFill/>
          <a:ln w="19050" cap="flat" cmpd="sng" algn="ctr">
            <a:solidFill>
              <a:schemeClr val="accent1"/>
            </a:solidFill>
            <a:prstDash val="solid"/>
            <a:tailEnd type="arrow"/>
          </a:ln>
          <a:effectLst/>
        </p:spPr>
      </p:cxnSp>
      <p:sp>
        <p:nvSpPr>
          <p:cNvPr id="282" name="Rectangle 281"/>
          <p:cNvSpPr/>
          <p:nvPr/>
        </p:nvSpPr>
        <p:spPr>
          <a:xfrm>
            <a:off x="933485" y="2331510"/>
            <a:ext cx="1341450" cy="2893370"/>
          </a:xfrm>
          <a:prstGeom prst="rect">
            <a:avLst/>
          </a:prstGeom>
          <a:solidFill>
            <a:schemeClr val="accent1">
              <a:lumMod val="60000"/>
              <a:lumOff val="40000"/>
            </a:schemeClr>
          </a:solidFill>
          <a:ln w="9525" cap="flat" cmpd="sng" algn="ctr">
            <a:solidFill>
              <a:schemeClr val="accent1"/>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b="1" kern="0" dirty="0">
                <a:solidFill>
                  <a:schemeClr val="bg1"/>
                </a:solidFill>
                <a:latin typeface="Segoe UI Light"/>
              </a:rPr>
              <a:t>Node 100</a:t>
            </a:r>
          </a:p>
        </p:txBody>
      </p:sp>
      <p:cxnSp>
        <p:nvCxnSpPr>
          <p:cNvPr id="283" name="Straight Arrow Connector 282"/>
          <p:cNvCxnSpPr>
            <a:stCxn id="263" idx="1"/>
            <a:endCxn id="284" idx="3"/>
          </p:cNvCxnSpPr>
          <p:nvPr/>
        </p:nvCxnSpPr>
        <p:spPr>
          <a:xfrm flipH="1">
            <a:off x="2029787" y="3257301"/>
            <a:ext cx="2881516" cy="823230"/>
          </a:xfrm>
          <a:prstGeom prst="straightConnector1">
            <a:avLst/>
          </a:prstGeom>
          <a:noFill/>
          <a:ln w="19050" cap="flat" cmpd="sng" algn="ctr">
            <a:solidFill>
              <a:schemeClr val="accent1"/>
            </a:solidFill>
            <a:prstDash val="solid"/>
            <a:tailEnd type="arrow"/>
          </a:ln>
          <a:effectLst/>
        </p:spPr>
      </p:cxnSp>
      <p:sp>
        <p:nvSpPr>
          <p:cNvPr id="284" name="Rectangle 283"/>
          <p:cNvSpPr/>
          <p:nvPr/>
        </p:nvSpPr>
        <p:spPr>
          <a:xfrm>
            <a:off x="1178632" y="3895232"/>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85" name="Rectangle 284"/>
          <p:cNvSpPr/>
          <p:nvPr/>
        </p:nvSpPr>
        <p:spPr>
          <a:xfrm>
            <a:off x="1178632" y="3125876"/>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cxnSp>
        <p:nvCxnSpPr>
          <p:cNvPr id="286" name="Elbow Connector 285"/>
          <p:cNvCxnSpPr/>
          <p:nvPr/>
        </p:nvCxnSpPr>
        <p:spPr>
          <a:xfrm rot="10800000" flipV="1">
            <a:off x="2274938" y="2805746"/>
            <a:ext cx="527375" cy="1349"/>
          </a:xfrm>
          <a:prstGeom prst="bentConnector3">
            <a:avLst>
              <a:gd name="adj1" fmla="val 50000"/>
            </a:avLst>
          </a:prstGeom>
          <a:noFill/>
          <a:ln w="19050" cap="flat" cmpd="sng" algn="ctr">
            <a:solidFill>
              <a:schemeClr val="accent1"/>
            </a:solidFill>
            <a:prstDash val="solid"/>
            <a:headEnd type="arrow"/>
            <a:tailEnd type="arrow"/>
          </a:ln>
          <a:effectLst/>
        </p:spPr>
      </p:cxnSp>
      <p:sp>
        <p:nvSpPr>
          <p:cNvPr id="287" name="Rectangle 286"/>
          <p:cNvSpPr/>
          <p:nvPr/>
        </p:nvSpPr>
        <p:spPr>
          <a:xfrm>
            <a:off x="1178632" y="3509319"/>
            <a:ext cx="851155" cy="370598"/>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cxnSp>
        <p:nvCxnSpPr>
          <p:cNvPr id="288" name="Straight Arrow Connector 287"/>
          <p:cNvCxnSpPr>
            <a:stCxn id="275" idx="1"/>
            <a:endCxn id="287" idx="3"/>
          </p:cNvCxnSpPr>
          <p:nvPr/>
        </p:nvCxnSpPr>
        <p:spPr>
          <a:xfrm flipH="1" flipV="1">
            <a:off x="2029789" y="3694617"/>
            <a:ext cx="1012239" cy="412626"/>
          </a:xfrm>
          <a:prstGeom prst="straightConnector1">
            <a:avLst/>
          </a:prstGeom>
          <a:noFill/>
          <a:ln w="19050" cap="flat" cmpd="sng" algn="ctr">
            <a:solidFill>
              <a:schemeClr val="accent1"/>
            </a:solidFill>
            <a:prstDash val="solid"/>
            <a:tailEnd type="arrow"/>
          </a:ln>
          <a:effectLst/>
        </p:spPr>
      </p:cxnSp>
      <p:cxnSp>
        <p:nvCxnSpPr>
          <p:cNvPr id="289" name="Straight Arrow Connector 288"/>
          <p:cNvCxnSpPr>
            <a:stCxn id="275" idx="3"/>
            <a:endCxn id="265" idx="1"/>
          </p:cNvCxnSpPr>
          <p:nvPr/>
        </p:nvCxnSpPr>
        <p:spPr>
          <a:xfrm flipV="1">
            <a:off x="3899066" y="3639000"/>
            <a:ext cx="1012239" cy="468245"/>
          </a:xfrm>
          <a:prstGeom prst="straightConnector1">
            <a:avLst/>
          </a:prstGeom>
          <a:noFill/>
          <a:ln w="19050" cap="flat" cmpd="sng" algn="ctr">
            <a:solidFill>
              <a:schemeClr val="accent1"/>
            </a:solidFill>
            <a:prstDash val="solid"/>
            <a:tailEnd type="arrow"/>
          </a:ln>
          <a:effectLst/>
        </p:spPr>
      </p:cxnSp>
      <p:cxnSp>
        <p:nvCxnSpPr>
          <p:cNvPr id="290" name="Straight Arrow Connector 289"/>
          <p:cNvCxnSpPr>
            <a:stCxn id="275" idx="3"/>
          </p:cNvCxnSpPr>
          <p:nvPr/>
        </p:nvCxnSpPr>
        <p:spPr>
          <a:xfrm flipV="1">
            <a:off x="3899066" y="3570833"/>
            <a:ext cx="6585484" cy="536411"/>
          </a:xfrm>
          <a:prstGeom prst="straightConnector1">
            <a:avLst/>
          </a:prstGeom>
          <a:noFill/>
          <a:ln w="19050" cap="flat" cmpd="sng" algn="ctr">
            <a:solidFill>
              <a:schemeClr val="accent1"/>
            </a:solidFill>
            <a:prstDash val="solid"/>
            <a:tailEnd type="arrow"/>
          </a:ln>
          <a:effectLst/>
        </p:spPr>
      </p:cxnSp>
      <p:cxnSp>
        <p:nvCxnSpPr>
          <p:cNvPr id="291" name="Straight Arrow Connector 290"/>
          <p:cNvCxnSpPr>
            <a:stCxn id="285" idx="3"/>
            <a:endCxn id="274" idx="1"/>
          </p:cNvCxnSpPr>
          <p:nvPr/>
        </p:nvCxnSpPr>
        <p:spPr>
          <a:xfrm>
            <a:off x="2029788" y="3311175"/>
            <a:ext cx="1015180" cy="43851"/>
          </a:xfrm>
          <a:prstGeom prst="straightConnector1">
            <a:avLst/>
          </a:prstGeom>
          <a:noFill/>
          <a:ln w="19050" cap="flat" cmpd="sng" algn="ctr">
            <a:solidFill>
              <a:schemeClr val="accent1"/>
            </a:solidFill>
            <a:prstDash val="solid"/>
            <a:tailEnd type="arrow"/>
          </a:ln>
          <a:effectLst/>
        </p:spPr>
      </p:cxnSp>
      <p:cxnSp>
        <p:nvCxnSpPr>
          <p:cNvPr id="292" name="Straight Arrow Connector 291"/>
          <p:cNvCxnSpPr>
            <a:stCxn id="285" idx="3"/>
            <a:endCxn id="264" idx="1"/>
          </p:cNvCxnSpPr>
          <p:nvPr/>
        </p:nvCxnSpPr>
        <p:spPr>
          <a:xfrm>
            <a:off x="2029790" y="3311176"/>
            <a:ext cx="2878574" cy="716099"/>
          </a:xfrm>
          <a:prstGeom prst="straightConnector1">
            <a:avLst/>
          </a:prstGeom>
          <a:noFill/>
          <a:ln w="19050" cap="flat" cmpd="sng" algn="ctr">
            <a:solidFill>
              <a:schemeClr val="accent1"/>
            </a:solidFill>
            <a:prstDash val="solid"/>
            <a:tailEnd type="arrow"/>
          </a:ln>
          <a:effectLst/>
        </p:spPr>
      </p:cxnSp>
      <p:sp>
        <p:nvSpPr>
          <p:cNvPr id="293" name="Rectangle 292"/>
          <p:cNvSpPr/>
          <p:nvPr/>
        </p:nvSpPr>
        <p:spPr>
          <a:xfrm>
            <a:off x="1178632" y="4279638"/>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294" name="Straight Arrow Connector 293"/>
          <p:cNvCxnSpPr>
            <a:stCxn id="268" idx="1"/>
            <a:endCxn id="293" idx="3"/>
          </p:cNvCxnSpPr>
          <p:nvPr/>
        </p:nvCxnSpPr>
        <p:spPr>
          <a:xfrm flipH="1">
            <a:off x="2029787" y="3257301"/>
            <a:ext cx="8480522" cy="1207636"/>
          </a:xfrm>
          <a:prstGeom prst="straightConnector1">
            <a:avLst/>
          </a:prstGeom>
          <a:noFill/>
          <a:ln w="19050" cap="flat" cmpd="sng" algn="ctr">
            <a:solidFill>
              <a:schemeClr val="accent1"/>
            </a:solidFill>
            <a:prstDash val="solid"/>
            <a:tailEnd type="arrow"/>
          </a:ln>
          <a:effectLst/>
        </p:spPr>
      </p:cxnSp>
      <p:cxnSp>
        <p:nvCxnSpPr>
          <p:cNvPr id="295" name="Straight Arrow Connector 294"/>
          <p:cNvCxnSpPr>
            <a:stCxn id="285" idx="3"/>
            <a:endCxn id="270" idx="1"/>
          </p:cNvCxnSpPr>
          <p:nvPr/>
        </p:nvCxnSpPr>
        <p:spPr>
          <a:xfrm>
            <a:off x="2029787" y="3311175"/>
            <a:ext cx="8480522" cy="715243"/>
          </a:xfrm>
          <a:prstGeom prst="straightConnector1">
            <a:avLst/>
          </a:prstGeom>
          <a:noFill/>
          <a:ln w="19050" cap="flat" cmpd="sng" algn="ctr">
            <a:solidFill>
              <a:schemeClr val="accent1"/>
            </a:solidFill>
            <a:prstDash val="solid"/>
            <a:tailEnd type="arrow"/>
          </a:ln>
          <a:effectLst/>
        </p:spPr>
      </p:cxnSp>
      <p:cxnSp>
        <p:nvCxnSpPr>
          <p:cNvPr id="296" name="Elbow Connector 295"/>
          <p:cNvCxnSpPr/>
          <p:nvPr/>
        </p:nvCxnSpPr>
        <p:spPr>
          <a:xfrm rot="10800000">
            <a:off x="6004767" y="2794731"/>
            <a:ext cx="2391221" cy="2682"/>
          </a:xfrm>
          <a:prstGeom prst="bentConnector3">
            <a:avLst>
              <a:gd name="adj1" fmla="val 50000"/>
            </a:avLst>
          </a:prstGeom>
          <a:noFill/>
          <a:ln w="19050" cap="flat" cmpd="sng" algn="ctr">
            <a:solidFill>
              <a:schemeClr val="accent1"/>
            </a:solidFill>
            <a:prstDash val="solid"/>
            <a:headEnd type="arrow"/>
            <a:tailEnd type="arrow"/>
          </a:ln>
          <a:effectLst/>
        </p:spPr>
      </p:cxnSp>
      <p:sp>
        <p:nvSpPr>
          <p:cNvPr id="297" name="Rectangle 296"/>
          <p:cNvSpPr/>
          <p:nvPr/>
        </p:nvSpPr>
        <p:spPr>
          <a:xfrm>
            <a:off x="8643972" y="3574979"/>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cxnSp>
        <p:nvCxnSpPr>
          <p:cNvPr id="298" name="Straight Arrow Connector 297"/>
          <p:cNvCxnSpPr>
            <a:stCxn id="297" idx="3"/>
            <a:endCxn id="271" idx="1"/>
          </p:cNvCxnSpPr>
          <p:nvPr/>
        </p:nvCxnSpPr>
        <p:spPr>
          <a:xfrm>
            <a:off x="9495129" y="3760279"/>
            <a:ext cx="1015182" cy="649606"/>
          </a:xfrm>
          <a:prstGeom prst="straightConnector1">
            <a:avLst/>
          </a:prstGeom>
          <a:noFill/>
          <a:ln w="19050" cap="flat" cmpd="sng" algn="ctr">
            <a:solidFill>
              <a:schemeClr val="accent1"/>
            </a:solidFill>
            <a:prstDash val="solid"/>
            <a:tailEnd type="arrow"/>
          </a:ln>
          <a:effectLst/>
        </p:spPr>
      </p:cxnSp>
      <p:cxnSp>
        <p:nvCxnSpPr>
          <p:cNvPr id="299" name="Straight Arrow Connector 298"/>
          <p:cNvCxnSpPr>
            <a:stCxn id="297" idx="1"/>
            <a:endCxn id="266" idx="3"/>
          </p:cNvCxnSpPr>
          <p:nvPr/>
        </p:nvCxnSpPr>
        <p:spPr>
          <a:xfrm flipH="1">
            <a:off x="5762460" y="3760278"/>
            <a:ext cx="2881514" cy="633329"/>
          </a:xfrm>
          <a:prstGeom prst="straightConnector1">
            <a:avLst/>
          </a:prstGeom>
          <a:noFill/>
          <a:ln w="19050" cap="flat" cmpd="sng" algn="ctr">
            <a:solidFill>
              <a:schemeClr val="accent1"/>
            </a:solidFill>
            <a:prstDash val="solid"/>
            <a:tailEnd type="arrow"/>
          </a:ln>
          <a:effectLst/>
        </p:spPr>
      </p:cxnSp>
      <p:sp>
        <p:nvSpPr>
          <p:cNvPr id="300" name="Rectangle 299"/>
          <p:cNvSpPr/>
          <p:nvPr/>
        </p:nvSpPr>
        <p:spPr>
          <a:xfrm>
            <a:off x="3042026" y="4312742"/>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301" name="Rectangle 300"/>
          <p:cNvSpPr/>
          <p:nvPr/>
        </p:nvSpPr>
        <p:spPr>
          <a:xfrm>
            <a:off x="4911303" y="4578904"/>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302" name="Straight Arrow Connector 301"/>
          <p:cNvCxnSpPr>
            <a:stCxn id="268" idx="1"/>
            <a:endCxn id="256" idx="3"/>
          </p:cNvCxnSpPr>
          <p:nvPr/>
        </p:nvCxnSpPr>
        <p:spPr>
          <a:xfrm flipH="1">
            <a:off x="7654496" y="3257302"/>
            <a:ext cx="2855816" cy="773298"/>
          </a:xfrm>
          <a:prstGeom prst="straightConnector1">
            <a:avLst/>
          </a:prstGeom>
          <a:noFill/>
          <a:ln w="19050" cap="flat" cmpd="sng" algn="ctr">
            <a:solidFill>
              <a:schemeClr val="accent1"/>
            </a:solidFill>
            <a:prstDash val="solid"/>
            <a:tailEnd type="arrow"/>
          </a:ln>
          <a:effectLst/>
        </p:spPr>
      </p:cxnSp>
      <p:sp>
        <p:nvSpPr>
          <p:cNvPr id="303" name="Rectangle 302"/>
          <p:cNvSpPr/>
          <p:nvPr/>
        </p:nvSpPr>
        <p:spPr>
          <a:xfrm>
            <a:off x="8643972" y="3938406"/>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304" name="Straight Arrow Connector 303"/>
          <p:cNvCxnSpPr>
            <a:stCxn id="297" idx="1"/>
            <a:endCxn id="300" idx="3"/>
          </p:cNvCxnSpPr>
          <p:nvPr/>
        </p:nvCxnSpPr>
        <p:spPr>
          <a:xfrm flipH="1">
            <a:off x="3893181" y="3760277"/>
            <a:ext cx="4750791" cy="737763"/>
          </a:xfrm>
          <a:prstGeom prst="straightConnector1">
            <a:avLst/>
          </a:prstGeom>
          <a:noFill/>
          <a:ln w="19050" cap="flat" cmpd="sng" algn="ctr">
            <a:solidFill>
              <a:schemeClr val="accent1"/>
            </a:solidFill>
            <a:prstDash val="solid"/>
            <a:tailEnd type="arrow"/>
          </a:ln>
          <a:effectLst/>
        </p:spPr>
      </p:cxnSp>
      <p:cxnSp>
        <p:nvCxnSpPr>
          <p:cNvPr id="305" name="Straight Arrow Connector 304"/>
          <p:cNvCxnSpPr>
            <a:stCxn id="268" idx="1"/>
            <a:endCxn id="301" idx="3"/>
          </p:cNvCxnSpPr>
          <p:nvPr/>
        </p:nvCxnSpPr>
        <p:spPr>
          <a:xfrm flipH="1">
            <a:off x="5762458" y="3257302"/>
            <a:ext cx="4747851" cy="1506902"/>
          </a:xfrm>
          <a:prstGeom prst="straightConnector1">
            <a:avLst/>
          </a:prstGeom>
          <a:noFill/>
          <a:ln w="19050" cap="flat" cmpd="sng" algn="ctr">
            <a:solidFill>
              <a:schemeClr val="accent1"/>
            </a:solidFill>
            <a:prstDash val="solid"/>
            <a:tailEnd type="arrow"/>
          </a:ln>
          <a:effectLst/>
        </p:spPr>
      </p:cxnSp>
      <p:cxnSp>
        <p:nvCxnSpPr>
          <p:cNvPr id="306" name="Straight Arrow Connector 305"/>
          <p:cNvCxnSpPr>
            <a:stCxn id="263" idx="3"/>
            <a:endCxn id="303" idx="1"/>
          </p:cNvCxnSpPr>
          <p:nvPr/>
        </p:nvCxnSpPr>
        <p:spPr>
          <a:xfrm>
            <a:off x="5762460" y="3257301"/>
            <a:ext cx="2881514" cy="866405"/>
          </a:xfrm>
          <a:prstGeom prst="straightConnector1">
            <a:avLst/>
          </a:prstGeom>
          <a:noFill/>
          <a:ln w="19050" cap="flat" cmpd="sng" algn="ctr">
            <a:solidFill>
              <a:schemeClr val="accent1"/>
            </a:solidFill>
            <a:prstDash val="solid"/>
            <a:tailEnd type="arrow"/>
          </a:ln>
          <a:effectLst/>
        </p:spPr>
      </p:cxnSp>
    </p:spTree>
    <p:custDataLst>
      <p:tags r:id="rId1"/>
    </p:custDataLst>
    <p:extLst>
      <p:ext uri="{BB962C8B-B14F-4D97-AF65-F5344CB8AC3E}">
        <p14:creationId xmlns:p14="http://schemas.microsoft.com/office/powerpoint/2010/main" val="702825432"/>
      </p:ext>
    </p:extLst>
  </p:cSld>
  <p:clrMapOvr>
    <a:masterClrMapping/>
  </p:clrMapOvr>
  <p:transition advTm="14626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5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5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5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5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5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8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7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8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9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9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9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277"/>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9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0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0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P spid="255" grpId="0" animBg="1"/>
      <p:bldP spid="255" grpId="1" animBg="1"/>
      <p:bldP spid="256" grpId="0" animBg="1"/>
      <p:bldP spid="256" grpId="1" animBg="1"/>
      <p:bldP spid="257" grpId="0" animBg="1"/>
      <p:bldP spid="257" grpId="1" animBg="1"/>
      <p:bldP spid="260" grpId="0" animBg="1"/>
      <p:bldP spid="261" grpId="0" animBg="1"/>
      <p:bldP spid="263" grpId="0" animBg="1"/>
      <p:bldP spid="264" grpId="0" animBg="1"/>
      <p:bldP spid="265" grpId="0" animBg="1"/>
      <p:bldP spid="266" grpId="0" animBg="1"/>
      <p:bldP spid="268" grpId="0" animBg="1"/>
      <p:bldP spid="269" grpId="0" animBg="1"/>
      <p:bldP spid="270" grpId="0" animBg="1"/>
      <p:bldP spid="271" grpId="0" animBg="1"/>
      <p:bldP spid="273" grpId="0" animBg="1"/>
      <p:bldP spid="274" grpId="0" animBg="1"/>
      <p:bldP spid="275" grpId="0" animBg="1"/>
      <p:bldP spid="284" grpId="0" animBg="1"/>
      <p:bldP spid="285" grpId="0" animBg="1"/>
      <p:bldP spid="287" grpId="0" animBg="1"/>
      <p:bldP spid="293" grpId="0" animBg="1"/>
      <p:bldP spid="297" grpId="0" animBg="1"/>
      <p:bldP spid="300" grpId="0" animBg="1"/>
      <p:bldP spid="301" grpId="0" animBg="1"/>
      <p:bldP spid="30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fr-FR" dirty="0" err="1"/>
              <a:t>Fabric</a:t>
            </a:r>
            <a:r>
              <a:rPr lang="fr-FR" dirty="0"/>
              <a:t> Services</a:t>
            </a:r>
          </a:p>
        </p:txBody>
      </p:sp>
      <p:sp>
        <p:nvSpPr>
          <p:cNvPr id="4" name="Text Placeholder 3"/>
          <p:cNvSpPr>
            <a:spLocks noGrp="1"/>
          </p:cNvSpPr>
          <p:nvPr>
            <p:ph type="body" sz="quarter" idx="11"/>
          </p:nvPr>
        </p:nvSpPr>
        <p:spPr/>
        <p:txBody>
          <a:bodyPr/>
          <a:lstStyle/>
          <a:p>
            <a:r>
              <a:rPr lang="fr-FR" dirty="0" smtClean="0"/>
              <a:t>Démonstration</a:t>
            </a:r>
            <a:endParaRPr lang="fr-FR" dirty="0"/>
          </a:p>
        </p:txBody>
      </p:sp>
    </p:spTree>
    <p:extLst>
      <p:ext uri="{BB962C8B-B14F-4D97-AF65-F5344CB8AC3E}">
        <p14:creationId xmlns:p14="http://schemas.microsoft.com/office/powerpoint/2010/main" val="2014762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11"/>
          <p:cNvSpPr/>
          <p:nvPr/>
        </p:nvSpPr>
        <p:spPr bwMode="gray">
          <a:xfrm>
            <a:off x="2058661" y="5570735"/>
            <a:ext cx="10377814" cy="1080470"/>
          </a:xfrm>
          <a:prstGeom prst="rect">
            <a:avLst/>
          </a:prstGeom>
          <a:solidFill>
            <a:srgbClr val="000000">
              <a:alpha val="69804"/>
            </a:srgbClr>
          </a:solidFill>
          <a:ln w="25400" algn="ctr">
            <a:noFill/>
            <a:round/>
            <a:headEnd/>
            <a:tailEnd/>
          </a:ln>
        </p:spPr>
        <p:txBody>
          <a:bodyPr wrap="none" lIns="174817" tIns="68826" rIns="34413" bIns="68826" rtlCol="0" anchor="ctr" anchorCtr="0"/>
          <a:lstStyle/>
          <a:p>
            <a:pPr lvl="0"/>
            <a:r>
              <a:rPr lang="de-DE" sz="5162" b="1" dirty="0">
                <a:solidFill>
                  <a:prstClr val="white"/>
                </a:solidFill>
                <a:latin typeface="DIN Condensed Bold"/>
                <a:cs typeface="DIN Condensed Bold"/>
              </a:rPr>
              <a:t>Micro Services &amp; Containers</a:t>
            </a:r>
          </a:p>
        </p:txBody>
      </p:sp>
    </p:spTree>
    <p:extLst>
      <p:ext uri="{BB962C8B-B14F-4D97-AF65-F5344CB8AC3E}">
        <p14:creationId xmlns:p14="http://schemas.microsoft.com/office/powerpoint/2010/main" val="20571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fr-FR" dirty="0"/>
              <a:t>VM vs Container</a:t>
            </a:r>
          </a:p>
        </p:txBody>
      </p:sp>
      <p:pic>
        <p:nvPicPr>
          <p:cNvPr id="37" name="pasted-image.pdf"/>
          <p:cNvPicPr/>
          <p:nvPr/>
        </p:nvPicPr>
        <p:blipFill>
          <a:blip r:embed="rId3">
            <a:extLst>
              <a:ext uri="{28A0092B-C50C-407E-A947-70E740481C1C}">
                <a14:useLocalDpi xmlns:a14="http://schemas.microsoft.com/office/drawing/2010/main"/>
              </a:ext>
            </a:extLst>
          </a:blip>
          <a:stretch>
            <a:fillRect/>
          </a:stretch>
        </p:blipFill>
        <p:spPr>
          <a:xfrm>
            <a:off x="647293" y="1899619"/>
            <a:ext cx="5130870" cy="4572511"/>
          </a:xfrm>
          <a:prstGeom prst="rect">
            <a:avLst/>
          </a:prstGeom>
          <a:ln w="12700">
            <a:miter lim="400000"/>
          </a:ln>
        </p:spPr>
      </p:pic>
      <p:pic>
        <p:nvPicPr>
          <p:cNvPr id="38" name="pasted-image.pdf"/>
          <p:cNvPicPr/>
          <p:nvPr/>
        </p:nvPicPr>
        <p:blipFill>
          <a:blip r:embed="rId4">
            <a:extLst>
              <a:ext uri="{28A0092B-C50C-407E-A947-70E740481C1C}">
                <a14:useLocalDpi xmlns:a14="http://schemas.microsoft.com/office/drawing/2010/main"/>
              </a:ext>
            </a:extLst>
          </a:blip>
          <a:stretch>
            <a:fillRect/>
          </a:stretch>
        </p:blipFill>
        <p:spPr>
          <a:xfrm>
            <a:off x="6191904" y="3159655"/>
            <a:ext cx="5964348" cy="2052438"/>
          </a:xfrm>
          <a:prstGeom prst="rect">
            <a:avLst/>
          </a:prstGeom>
          <a:ln w="12700">
            <a:miter lim="400000"/>
          </a:ln>
        </p:spPr>
      </p:pic>
    </p:spTree>
    <p:extLst>
      <p:ext uri="{BB962C8B-B14F-4D97-AF65-F5344CB8AC3E}">
        <p14:creationId xmlns:p14="http://schemas.microsoft.com/office/powerpoint/2010/main" val="2775562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Line 1"/>
          <p:cNvSpPr>
            <a:spLocks noChangeShapeType="1"/>
          </p:cNvSpPr>
          <p:nvPr/>
        </p:nvSpPr>
        <p:spPr bwMode="auto">
          <a:xfrm>
            <a:off x="921972" y="4153857"/>
            <a:ext cx="10313023" cy="759"/>
          </a:xfrm>
          <a:prstGeom prst="line">
            <a:avLst/>
          </a:prstGeom>
          <a:noFill/>
          <a:ln w="63500" cap="flat">
            <a:solidFill>
              <a:schemeClr val="tx1"/>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382"/>
          </a:p>
        </p:txBody>
      </p:sp>
      <p:sp>
        <p:nvSpPr>
          <p:cNvPr id="25602" name="Rectangle 2"/>
          <p:cNvSpPr>
            <a:spLocks/>
          </p:cNvSpPr>
          <p:nvPr/>
        </p:nvSpPr>
        <p:spPr bwMode="auto">
          <a:xfrm>
            <a:off x="1551641" y="1592621"/>
            <a:ext cx="1364156"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720" dirty="0">
                <a:ea typeface="Gill Sans" charset="0"/>
                <a:cs typeface="Gill Sans" charset="0"/>
              </a:rPr>
              <a:t>Static website</a:t>
            </a:r>
          </a:p>
        </p:txBody>
      </p:sp>
      <p:sp>
        <p:nvSpPr>
          <p:cNvPr id="25603" name="Rectangle 3"/>
          <p:cNvSpPr>
            <a:spLocks/>
          </p:cNvSpPr>
          <p:nvPr/>
        </p:nvSpPr>
        <p:spPr bwMode="auto">
          <a:xfrm>
            <a:off x="5327491" y="1620337"/>
            <a:ext cx="1385829"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720">
                <a:ea typeface="Gill Sans" charset="0"/>
                <a:cs typeface="Gill Sans" charset="0"/>
              </a:rPr>
              <a:t>Web frontend </a:t>
            </a:r>
          </a:p>
        </p:txBody>
      </p:sp>
      <p:sp>
        <p:nvSpPr>
          <p:cNvPr id="25604" name="Rectangle 4"/>
          <p:cNvSpPr>
            <a:spLocks/>
          </p:cNvSpPr>
          <p:nvPr/>
        </p:nvSpPr>
        <p:spPr bwMode="auto">
          <a:xfrm>
            <a:off x="3678538" y="1616458"/>
            <a:ext cx="833563"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720">
                <a:ea typeface="Gill Sans" charset="0"/>
                <a:cs typeface="Gill Sans" charset="0"/>
              </a:rPr>
              <a:t>User DB</a:t>
            </a:r>
          </a:p>
        </p:txBody>
      </p:sp>
      <p:sp>
        <p:nvSpPr>
          <p:cNvPr id="25605" name="Rectangle 5"/>
          <p:cNvSpPr>
            <a:spLocks/>
          </p:cNvSpPr>
          <p:nvPr/>
        </p:nvSpPr>
        <p:spPr bwMode="auto">
          <a:xfrm>
            <a:off x="7445246" y="1610161"/>
            <a:ext cx="665247"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720" dirty="0">
                <a:ea typeface="Gill Sans" charset="0"/>
                <a:cs typeface="Gill Sans" charset="0"/>
              </a:rPr>
              <a:t>Queue</a:t>
            </a:r>
          </a:p>
        </p:txBody>
      </p:sp>
      <p:sp>
        <p:nvSpPr>
          <p:cNvPr id="25606" name="Rectangle 6"/>
          <p:cNvSpPr>
            <a:spLocks/>
          </p:cNvSpPr>
          <p:nvPr/>
        </p:nvSpPr>
        <p:spPr bwMode="auto">
          <a:xfrm>
            <a:off x="8760141" y="1592621"/>
            <a:ext cx="1253549"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720" dirty="0">
                <a:ea typeface="Gill Sans" charset="0"/>
                <a:cs typeface="Gill Sans" charset="0"/>
              </a:rPr>
              <a:t>Analytics DB</a:t>
            </a:r>
          </a:p>
        </p:txBody>
      </p:sp>
      <p:sp>
        <p:nvSpPr>
          <p:cNvPr id="25616" name="Rectangle 16"/>
          <p:cNvSpPr>
            <a:spLocks/>
          </p:cNvSpPr>
          <p:nvPr/>
        </p:nvSpPr>
        <p:spPr bwMode="auto">
          <a:xfrm>
            <a:off x="1808135" y="6181050"/>
            <a:ext cx="1177686"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530" dirty="0">
                <a:ea typeface="Gill Sans" charset="0"/>
                <a:cs typeface="Gill Sans" charset="0"/>
              </a:rPr>
              <a:t>Development VM</a:t>
            </a:r>
          </a:p>
        </p:txBody>
      </p:sp>
      <p:sp>
        <p:nvSpPr>
          <p:cNvPr id="25617" name="Rectangle 17"/>
          <p:cNvSpPr>
            <a:spLocks/>
          </p:cNvSpPr>
          <p:nvPr/>
        </p:nvSpPr>
        <p:spPr bwMode="auto">
          <a:xfrm>
            <a:off x="3528762" y="6196069"/>
            <a:ext cx="872418" cy="23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530" dirty="0">
                <a:ea typeface="Gill Sans" charset="0"/>
                <a:cs typeface="Gill Sans" charset="0"/>
              </a:rPr>
              <a:t>QA server</a:t>
            </a:r>
          </a:p>
        </p:txBody>
      </p:sp>
      <p:sp>
        <p:nvSpPr>
          <p:cNvPr id="25618" name="Rectangle 18"/>
          <p:cNvSpPr>
            <a:spLocks/>
          </p:cNvSpPr>
          <p:nvPr/>
        </p:nvSpPr>
        <p:spPr bwMode="auto">
          <a:xfrm>
            <a:off x="6471560" y="6210901"/>
            <a:ext cx="1099660" cy="23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530" dirty="0">
                <a:ea typeface="Gill Sans" charset="0"/>
                <a:cs typeface="Gill Sans" charset="0"/>
              </a:rPr>
              <a:t>Public Cloud</a:t>
            </a:r>
          </a:p>
        </p:txBody>
      </p:sp>
      <p:sp>
        <p:nvSpPr>
          <p:cNvPr id="25621" name="Rectangle 21"/>
          <p:cNvSpPr>
            <a:spLocks/>
          </p:cNvSpPr>
          <p:nvPr/>
        </p:nvSpPr>
        <p:spPr bwMode="auto">
          <a:xfrm>
            <a:off x="9264641" y="6171945"/>
            <a:ext cx="1464694"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530" dirty="0">
                <a:ea typeface="Gill Sans" charset="0"/>
                <a:cs typeface="Gill Sans" charset="0"/>
              </a:rPr>
              <a:t>Contributor’s laptop</a:t>
            </a:r>
          </a:p>
        </p:txBody>
      </p:sp>
      <p:sp>
        <p:nvSpPr>
          <p:cNvPr id="25" name="Title 1"/>
          <p:cNvSpPr>
            <a:spLocks noGrp="1"/>
          </p:cNvSpPr>
          <p:nvPr>
            <p:ph type="title"/>
          </p:nvPr>
        </p:nvSpPr>
        <p:spPr>
          <a:xfrm>
            <a:off x="1182984" y="389705"/>
            <a:ext cx="10052012" cy="638177"/>
          </a:xfrm>
        </p:spPr>
        <p:txBody>
          <a:bodyPr>
            <a:noAutofit/>
          </a:bodyPr>
          <a:lstStyle/>
          <a:p>
            <a:r>
              <a:rPr lang="en-US" sz="4207" dirty="0" err="1"/>
              <a:t>Densité</a:t>
            </a:r>
            <a:r>
              <a:rPr lang="en-US" sz="4207" dirty="0"/>
              <a:t>, </a:t>
            </a:r>
            <a:r>
              <a:rPr lang="en-US" sz="4207" dirty="0" err="1"/>
              <a:t>Efficacité</a:t>
            </a:r>
            <a:r>
              <a:rPr lang="en-US" sz="4207" dirty="0"/>
              <a:t>, </a:t>
            </a:r>
            <a:r>
              <a:rPr lang="en-US" sz="4207" dirty="0" smtClean="0"/>
              <a:t>“Build </a:t>
            </a:r>
            <a:r>
              <a:rPr lang="en-US" sz="4207" dirty="0"/>
              <a:t>once, </a:t>
            </a:r>
            <a:r>
              <a:rPr lang="en-US" sz="4207" dirty="0" err="1" smtClean="0"/>
              <a:t>RunAnywhere</a:t>
            </a:r>
            <a:r>
              <a:rPr lang="en-US" sz="4207" dirty="0" smtClean="0"/>
              <a:t>”</a:t>
            </a:r>
            <a:endParaRPr lang="en-US" sz="4207" dirty="0"/>
          </a:p>
        </p:txBody>
      </p:sp>
      <p:sp>
        <p:nvSpPr>
          <p:cNvPr id="3" name="TextBox 2"/>
          <p:cNvSpPr txBox="1"/>
          <p:nvPr/>
        </p:nvSpPr>
        <p:spPr>
          <a:xfrm rot="16200000">
            <a:off x="-291415" y="2136761"/>
            <a:ext cx="2089881" cy="827919"/>
          </a:xfrm>
          <a:prstGeom prst="rect">
            <a:avLst/>
          </a:prstGeom>
          <a:noFill/>
        </p:spPr>
        <p:txBody>
          <a:bodyPr wrap="square" rtlCol="0">
            <a:spAutoFit/>
          </a:bodyPr>
          <a:lstStyle/>
          <a:p>
            <a:pPr algn="ctr"/>
            <a:r>
              <a:rPr lang="en-US" sz="2390" dirty="0"/>
              <a:t>Multiplicity of Stacks</a:t>
            </a:r>
          </a:p>
        </p:txBody>
      </p:sp>
      <p:sp>
        <p:nvSpPr>
          <p:cNvPr id="27" name="TextBox 26"/>
          <p:cNvSpPr txBox="1"/>
          <p:nvPr/>
        </p:nvSpPr>
        <p:spPr>
          <a:xfrm rot="16200000">
            <a:off x="-194362" y="4618333"/>
            <a:ext cx="2089881" cy="1195712"/>
          </a:xfrm>
          <a:prstGeom prst="rect">
            <a:avLst/>
          </a:prstGeom>
          <a:noFill/>
        </p:spPr>
        <p:txBody>
          <a:bodyPr wrap="square" rtlCol="0">
            <a:spAutoFit/>
          </a:bodyPr>
          <a:lstStyle/>
          <a:p>
            <a:pPr algn="ctr"/>
            <a:r>
              <a:rPr lang="en-US" sz="2390" dirty="0"/>
              <a:t>Multiplicity of hardware environments</a:t>
            </a:r>
          </a:p>
        </p:txBody>
      </p:sp>
      <p:sp>
        <p:nvSpPr>
          <p:cNvPr id="28" name="Rectangle 20"/>
          <p:cNvSpPr>
            <a:spLocks/>
          </p:cNvSpPr>
          <p:nvPr/>
        </p:nvSpPr>
        <p:spPr bwMode="auto">
          <a:xfrm>
            <a:off x="7826201" y="6181050"/>
            <a:ext cx="1510327"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530" dirty="0">
                <a:ea typeface="Gill Sans" charset="0"/>
                <a:cs typeface="Gill Sans" charset="0"/>
              </a:rPr>
              <a:t>Production Cluster</a:t>
            </a:r>
          </a:p>
        </p:txBody>
      </p:sp>
      <p:pic>
        <p:nvPicPr>
          <p:cNvPr id="35" name="Picture 1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31503" y="5508778"/>
            <a:ext cx="1029971" cy="661965"/>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36" name="Rectangle 19"/>
          <p:cNvSpPr>
            <a:spLocks/>
          </p:cNvSpPr>
          <p:nvPr/>
        </p:nvSpPr>
        <p:spPr bwMode="auto">
          <a:xfrm>
            <a:off x="4541561" y="6196027"/>
            <a:ext cx="1735085"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sz="1530" dirty="0">
                <a:ea typeface="Gill Sans" charset="0"/>
                <a:cs typeface="Gill Sans" charset="0"/>
              </a:rPr>
              <a:t>Customer Data Center</a:t>
            </a:r>
          </a:p>
        </p:txBody>
      </p:sp>
      <p:pic>
        <p:nvPicPr>
          <p:cNvPr id="38" name="Picture 19"/>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083126" y="5644106"/>
            <a:ext cx="647948" cy="39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9" name="Picture 17"/>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772219" y="5684400"/>
            <a:ext cx="391698" cy="310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40" name="Picture 2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161904" y="5534322"/>
            <a:ext cx="795735" cy="610878"/>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pic>
        <p:nvPicPr>
          <p:cNvPr id="4" name="Picture 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316225" y="5376656"/>
            <a:ext cx="518462" cy="712697"/>
          </a:xfrm>
          <a:prstGeom prst="rect">
            <a:avLst/>
          </a:prstGeom>
        </p:spPr>
      </p:pic>
      <p:pic>
        <p:nvPicPr>
          <p:cNvPr id="49" name="Picture 2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658068" y="5438772"/>
            <a:ext cx="1331408" cy="801979"/>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63" name="Freeform 62"/>
          <p:cNvSpPr/>
          <p:nvPr/>
        </p:nvSpPr>
        <p:spPr>
          <a:xfrm>
            <a:off x="6856044" y="1660914"/>
            <a:ext cx="169710" cy="9124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841" tIns="72841" rIns="72841" bIns="72841" numCol="1" spcCol="1270" anchor="ctr" anchorCtr="0">
            <a:noAutofit/>
          </a:bodyPr>
          <a:lstStyle/>
          <a:p>
            <a:pPr defTabSz="849806">
              <a:lnSpc>
                <a:spcPct val="90000"/>
              </a:lnSpc>
              <a:spcBef>
                <a:spcPct val="0"/>
              </a:spcBef>
              <a:spcAft>
                <a:spcPct val="35000"/>
              </a:spcAft>
            </a:pPr>
            <a:endParaRPr lang="en-US" sz="1911" dirty="0"/>
          </a:p>
        </p:txBody>
      </p:sp>
      <p:sp>
        <p:nvSpPr>
          <p:cNvPr id="66" name="Freeform 65"/>
          <p:cNvSpPr/>
          <p:nvPr/>
        </p:nvSpPr>
        <p:spPr>
          <a:xfrm>
            <a:off x="6478302" y="2031119"/>
            <a:ext cx="164235" cy="9124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841" tIns="72841" rIns="72841" bIns="72841" numCol="1" spcCol="1270" anchor="ctr" anchorCtr="0">
            <a:noAutofit/>
          </a:bodyPr>
          <a:lstStyle/>
          <a:p>
            <a:pPr algn="r" defTabSz="849806">
              <a:lnSpc>
                <a:spcPct val="90000"/>
              </a:lnSpc>
              <a:spcBef>
                <a:spcPct val="0"/>
              </a:spcBef>
              <a:spcAft>
                <a:spcPct val="35000"/>
              </a:spcAft>
            </a:pPr>
            <a:endParaRPr lang="en-US" sz="1911" dirty="0"/>
          </a:p>
        </p:txBody>
      </p:sp>
      <p:sp>
        <p:nvSpPr>
          <p:cNvPr id="69" name="Freeform 68"/>
          <p:cNvSpPr/>
          <p:nvPr/>
        </p:nvSpPr>
        <p:spPr>
          <a:xfrm>
            <a:off x="6856044" y="1919067"/>
            <a:ext cx="169710" cy="9124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841" tIns="72841" rIns="72841" bIns="72841" numCol="1" spcCol="1270" anchor="ctr" anchorCtr="0">
            <a:noAutofit/>
          </a:bodyPr>
          <a:lstStyle/>
          <a:p>
            <a:pPr defTabSz="849806">
              <a:lnSpc>
                <a:spcPct val="90000"/>
              </a:lnSpc>
              <a:spcBef>
                <a:spcPct val="0"/>
              </a:spcBef>
              <a:spcAft>
                <a:spcPct val="35000"/>
              </a:spcAft>
            </a:pPr>
            <a:endParaRPr lang="en-US" sz="1911"/>
          </a:p>
        </p:txBody>
      </p:sp>
      <p:sp>
        <p:nvSpPr>
          <p:cNvPr id="71" name="Freeform 70"/>
          <p:cNvSpPr/>
          <p:nvPr/>
        </p:nvSpPr>
        <p:spPr>
          <a:xfrm>
            <a:off x="1278584" y="1530932"/>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34261" tIns="148336" rIns="134261" bIns="148336" numCol="1" spcCol="1270" anchor="ctr" anchorCtr="0">
            <a:noAutofit/>
          </a:bodyPr>
          <a:lstStyle/>
          <a:p>
            <a:pPr algn="ctr" defTabSz="467393">
              <a:lnSpc>
                <a:spcPct val="90000"/>
              </a:lnSpc>
              <a:spcBef>
                <a:spcPct val="0"/>
              </a:spcBef>
              <a:spcAft>
                <a:spcPct val="35000"/>
              </a:spcAft>
            </a:pPr>
            <a:endParaRPr lang="en-US" sz="1052" dirty="0"/>
          </a:p>
        </p:txBody>
      </p:sp>
      <p:sp>
        <p:nvSpPr>
          <p:cNvPr id="72" name="Freeform 71"/>
          <p:cNvSpPr/>
          <p:nvPr/>
        </p:nvSpPr>
        <p:spPr>
          <a:xfrm>
            <a:off x="1350302" y="1660009"/>
            <a:ext cx="132301"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34261" tIns="148336" rIns="134262" bIns="148337" numCol="1" spcCol="1270" anchor="ctr" anchorCtr="0">
            <a:noAutofit/>
          </a:bodyPr>
          <a:lstStyle/>
          <a:p>
            <a:pPr algn="ctr" defTabSz="467393">
              <a:lnSpc>
                <a:spcPct val="90000"/>
              </a:lnSpc>
              <a:spcBef>
                <a:spcPct val="0"/>
              </a:spcBef>
              <a:spcAft>
                <a:spcPct val="35000"/>
              </a:spcAft>
            </a:pPr>
            <a:endParaRPr lang="en-US" sz="1052" dirty="0"/>
          </a:p>
        </p:txBody>
      </p:sp>
      <p:sp>
        <p:nvSpPr>
          <p:cNvPr id="73" name="Freeform 72"/>
          <p:cNvSpPr/>
          <p:nvPr/>
        </p:nvSpPr>
        <p:spPr>
          <a:xfrm>
            <a:off x="1207415" y="1660009"/>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4198" tIns="108274" rIns="94198" bIns="108274" numCol="1" spcCol="1270" anchor="ctr" anchorCtr="0">
            <a:noAutofit/>
          </a:bodyPr>
          <a:lstStyle/>
          <a:p>
            <a:pPr algn="ctr" defTabSz="1487162">
              <a:lnSpc>
                <a:spcPct val="90000"/>
              </a:lnSpc>
              <a:spcBef>
                <a:spcPct val="0"/>
              </a:spcBef>
              <a:spcAft>
                <a:spcPct val="35000"/>
              </a:spcAft>
            </a:pPr>
            <a:endParaRPr lang="en-US" sz="3346"/>
          </a:p>
        </p:txBody>
      </p:sp>
      <p:sp>
        <p:nvSpPr>
          <p:cNvPr id="74" name="Freeform 73"/>
          <p:cNvSpPr/>
          <p:nvPr/>
        </p:nvSpPr>
        <p:spPr>
          <a:xfrm>
            <a:off x="3403746" y="1587837"/>
            <a:ext cx="132301"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34261" tIns="148336" rIns="134262" bIns="148336" numCol="1" spcCol="1270" anchor="ctr" anchorCtr="0">
            <a:noAutofit/>
          </a:bodyPr>
          <a:lstStyle/>
          <a:p>
            <a:pPr algn="ctr" defTabSz="467393">
              <a:lnSpc>
                <a:spcPct val="90000"/>
              </a:lnSpc>
              <a:spcBef>
                <a:spcPct val="0"/>
              </a:spcBef>
              <a:spcAft>
                <a:spcPct val="35000"/>
              </a:spcAft>
            </a:pPr>
            <a:endParaRPr lang="en-US" sz="1052" dirty="0"/>
          </a:p>
        </p:txBody>
      </p:sp>
      <p:sp>
        <p:nvSpPr>
          <p:cNvPr id="75" name="Freeform 74"/>
          <p:cNvSpPr/>
          <p:nvPr/>
        </p:nvSpPr>
        <p:spPr>
          <a:xfrm>
            <a:off x="3260860" y="1587837"/>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4198" tIns="108274" rIns="94198" bIns="108274" numCol="1" spcCol="1270" anchor="ctr" anchorCtr="0">
            <a:noAutofit/>
          </a:bodyPr>
          <a:lstStyle/>
          <a:p>
            <a:pPr algn="ctr" defTabSz="1487162">
              <a:lnSpc>
                <a:spcPct val="90000"/>
              </a:lnSpc>
              <a:spcBef>
                <a:spcPct val="0"/>
              </a:spcBef>
              <a:spcAft>
                <a:spcPct val="35000"/>
              </a:spcAft>
            </a:pPr>
            <a:endParaRPr lang="en-US" sz="3346"/>
          </a:p>
        </p:txBody>
      </p:sp>
      <p:sp>
        <p:nvSpPr>
          <p:cNvPr id="76" name="Freeform 75"/>
          <p:cNvSpPr/>
          <p:nvPr/>
        </p:nvSpPr>
        <p:spPr>
          <a:xfrm>
            <a:off x="3332028" y="1716914"/>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34261" tIns="148336" rIns="134261" bIns="148336" numCol="1" spcCol="1270" anchor="ctr" anchorCtr="0">
            <a:noAutofit/>
          </a:bodyPr>
          <a:lstStyle/>
          <a:p>
            <a:pPr algn="ctr" defTabSz="467393">
              <a:lnSpc>
                <a:spcPct val="90000"/>
              </a:lnSpc>
              <a:spcBef>
                <a:spcPct val="0"/>
              </a:spcBef>
              <a:spcAft>
                <a:spcPct val="35000"/>
              </a:spcAft>
            </a:pPr>
            <a:endParaRPr lang="en-US" sz="1052" dirty="0"/>
          </a:p>
        </p:txBody>
      </p:sp>
      <p:sp>
        <p:nvSpPr>
          <p:cNvPr id="89" name="Freeform 88"/>
          <p:cNvSpPr/>
          <p:nvPr/>
        </p:nvSpPr>
        <p:spPr>
          <a:xfrm>
            <a:off x="8470205" y="1712168"/>
            <a:ext cx="132301"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34261" tIns="148336" rIns="134262" bIns="148336" numCol="1" spcCol="1270" anchor="ctr" anchorCtr="0">
            <a:noAutofit/>
          </a:bodyPr>
          <a:lstStyle/>
          <a:p>
            <a:pPr algn="ctr" defTabSz="467393">
              <a:lnSpc>
                <a:spcPct val="90000"/>
              </a:lnSpc>
              <a:spcBef>
                <a:spcPct val="0"/>
              </a:spcBef>
              <a:spcAft>
                <a:spcPct val="35000"/>
              </a:spcAft>
            </a:pPr>
            <a:endParaRPr lang="en-US" sz="1052" dirty="0"/>
          </a:p>
        </p:txBody>
      </p:sp>
      <p:sp>
        <p:nvSpPr>
          <p:cNvPr id="90" name="Freeform 89"/>
          <p:cNvSpPr/>
          <p:nvPr/>
        </p:nvSpPr>
        <p:spPr>
          <a:xfrm>
            <a:off x="8396498" y="1567620"/>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4198" tIns="108274" rIns="94198" bIns="108274" numCol="1" spcCol="1270" anchor="ctr" anchorCtr="0">
            <a:noAutofit/>
          </a:bodyPr>
          <a:lstStyle/>
          <a:p>
            <a:pPr algn="ctr" defTabSz="1487162">
              <a:lnSpc>
                <a:spcPct val="90000"/>
              </a:lnSpc>
              <a:spcBef>
                <a:spcPct val="0"/>
              </a:spcBef>
              <a:spcAft>
                <a:spcPct val="35000"/>
              </a:spcAft>
            </a:pPr>
            <a:endParaRPr lang="en-US" sz="3346"/>
          </a:p>
        </p:txBody>
      </p:sp>
      <p:sp>
        <p:nvSpPr>
          <p:cNvPr id="91" name="Freeform 90"/>
          <p:cNvSpPr/>
          <p:nvPr/>
        </p:nvSpPr>
        <p:spPr>
          <a:xfrm>
            <a:off x="8325330" y="1696697"/>
            <a:ext cx="132301"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34261" tIns="148336" rIns="134262" bIns="148337" numCol="1" spcCol="1270" anchor="ctr" anchorCtr="0">
            <a:noAutofit/>
          </a:bodyPr>
          <a:lstStyle/>
          <a:p>
            <a:pPr algn="ctr" defTabSz="467393">
              <a:lnSpc>
                <a:spcPct val="90000"/>
              </a:lnSpc>
              <a:spcBef>
                <a:spcPct val="0"/>
              </a:spcBef>
              <a:spcAft>
                <a:spcPct val="35000"/>
              </a:spcAft>
            </a:pPr>
            <a:endParaRPr lang="en-US" sz="1052" dirty="0"/>
          </a:p>
        </p:txBody>
      </p:sp>
      <p:sp>
        <p:nvSpPr>
          <p:cNvPr id="99" name="Freeform 98"/>
          <p:cNvSpPr/>
          <p:nvPr/>
        </p:nvSpPr>
        <p:spPr>
          <a:xfrm>
            <a:off x="7228066" y="1562307"/>
            <a:ext cx="132301"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34261" tIns="148336" rIns="134262" bIns="148336" numCol="1" spcCol="1270" anchor="ctr" anchorCtr="0">
            <a:noAutofit/>
          </a:bodyPr>
          <a:lstStyle/>
          <a:p>
            <a:pPr algn="ctr" defTabSz="467393">
              <a:lnSpc>
                <a:spcPct val="90000"/>
              </a:lnSpc>
              <a:spcBef>
                <a:spcPct val="0"/>
              </a:spcBef>
              <a:spcAft>
                <a:spcPct val="35000"/>
              </a:spcAft>
            </a:pPr>
            <a:endParaRPr lang="en-US" sz="1052" dirty="0"/>
          </a:p>
        </p:txBody>
      </p:sp>
      <p:sp>
        <p:nvSpPr>
          <p:cNvPr id="100" name="Freeform 99"/>
          <p:cNvSpPr/>
          <p:nvPr/>
        </p:nvSpPr>
        <p:spPr>
          <a:xfrm>
            <a:off x="7085180" y="1562307"/>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4198" tIns="108274" rIns="94198" bIns="108274" numCol="1" spcCol="1270" anchor="ctr" anchorCtr="0">
            <a:noAutofit/>
          </a:bodyPr>
          <a:lstStyle/>
          <a:p>
            <a:pPr algn="ctr" defTabSz="1487162">
              <a:lnSpc>
                <a:spcPct val="90000"/>
              </a:lnSpc>
              <a:spcBef>
                <a:spcPct val="0"/>
              </a:spcBef>
              <a:spcAft>
                <a:spcPct val="35000"/>
              </a:spcAft>
            </a:pPr>
            <a:endParaRPr lang="en-US" sz="3346"/>
          </a:p>
        </p:txBody>
      </p:sp>
      <p:sp>
        <p:nvSpPr>
          <p:cNvPr id="101" name="Freeform 100"/>
          <p:cNvSpPr/>
          <p:nvPr/>
        </p:nvSpPr>
        <p:spPr>
          <a:xfrm>
            <a:off x="7156348" y="1691384"/>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34261" tIns="148336" rIns="134261" bIns="148336" numCol="1" spcCol="1270" anchor="ctr" anchorCtr="0">
            <a:noAutofit/>
          </a:bodyPr>
          <a:lstStyle/>
          <a:p>
            <a:pPr algn="ctr" defTabSz="467393">
              <a:lnSpc>
                <a:spcPct val="90000"/>
              </a:lnSpc>
              <a:spcBef>
                <a:spcPct val="0"/>
              </a:spcBef>
              <a:spcAft>
                <a:spcPct val="35000"/>
              </a:spcAft>
            </a:pPr>
            <a:endParaRPr lang="en-US" sz="1052" dirty="0"/>
          </a:p>
        </p:txBody>
      </p:sp>
      <p:sp>
        <p:nvSpPr>
          <p:cNvPr id="102" name="Freeform 101"/>
          <p:cNvSpPr/>
          <p:nvPr/>
        </p:nvSpPr>
        <p:spPr>
          <a:xfrm>
            <a:off x="7228066" y="1820462"/>
            <a:ext cx="132301"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34261" tIns="148336" rIns="134262" bIns="148337" numCol="1" spcCol="1270" anchor="ctr" anchorCtr="0">
            <a:noAutofit/>
          </a:bodyPr>
          <a:lstStyle/>
          <a:p>
            <a:pPr algn="ctr" defTabSz="467393">
              <a:lnSpc>
                <a:spcPct val="90000"/>
              </a:lnSpc>
              <a:spcBef>
                <a:spcPct val="0"/>
              </a:spcBef>
              <a:spcAft>
                <a:spcPct val="35000"/>
              </a:spcAft>
            </a:pPr>
            <a:endParaRPr lang="en-US" sz="1052" dirty="0"/>
          </a:p>
        </p:txBody>
      </p:sp>
      <p:sp>
        <p:nvSpPr>
          <p:cNvPr id="103" name="Freeform 102"/>
          <p:cNvSpPr/>
          <p:nvPr/>
        </p:nvSpPr>
        <p:spPr>
          <a:xfrm>
            <a:off x="7085180" y="1820462"/>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4198" tIns="108274" rIns="94198" bIns="108274" numCol="1" spcCol="1270" anchor="ctr" anchorCtr="0">
            <a:noAutofit/>
          </a:bodyPr>
          <a:lstStyle/>
          <a:p>
            <a:pPr algn="ctr" defTabSz="1487162">
              <a:lnSpc>
                <a:spcPct val="90000"/>
              </a:lnSpc>
              <a:spcBef>
                <a:spcPct val="0"/>
              </a:spcBef>
              <a:spcAft>
                <a:spcPct val="35000"/>
              </a:spcAft>
            </a:pPr>
            <a:endParaRPr lang="en-US" sz="3346"/>
          </a:p>
        </p:txBody>
      </p:sp>
      <p:sp>
        <p:nvSpPr>
          <p:cNvPr id="104" name="Freeform 103"/>
          <p:cNvSpPr/>
          <p:nvPr/>
        </p:nvSpPr>
        <p:spPr>
          <a:xfrm>
            <a:off x="4869861" y="1600188"/>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34261" tIns="148336" rIns="134261" bIns="148336" numCol="1" spcCol="1270" anchor="ctr" anchorCtr="0">
            <a:noAutofit/>
          </a:bodyPr>
          <a:lstStyle/>
          <a:p>
            <a:pPr algn="ctr" defTabSz="467393">
              <a:lnSpc>
                <a:spcPct val="90000"/>
              </a:lnSpc>
              <a:spcBef>
                <a:spcPct val="0"/>
              </a:spcBef>
              <a:spcAft>
                <a:spcPct val="35000"/>
              </a:spcAft>
            </a:pPr>
            <a:endParaRPr lang="en-US" sz="1052" dirty="0"/>
          </a:p>
        </p:txBody>
      </p:sp>
      <p:sp>
        <p:nvSpPr>
          <p:cNvPr id="105" name="Freeform 104"/>
          <p:cNvSpPr/>
          <p:nvPr/>
        </p:nvSpPr>
        <p:spPr>
          <a:xfrm>
            <a:off x="5012746" y="1600188"/>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4198" tIns="108274" rIns="94198" bIns="108274" numCol="1" spcCol="1270" anchor="ctr" anchorCtr="0">
            <a:noAutofit/>
          </a:bodyPr>
          <a:lstStyle/>
          <a:p>
            <a:pPr algn="ctr" defTabSz="1487162">
              <a:lnSpc>
                <a:spcPct val="90000"/>
              </a:lnSpc>
              <a:spcBef>
                <a:spcPct val="0"/>
              </a:spcBef>
              <a:spcAft>
                <a:spcPct val="35000"/>
              </a:spcAft>
            </a:pPr>
            <a:endParaRPr lang="en-US" sz="3346"/>
          </a:p>
        </p:txBody>
      </p:sp>
      <p:sp>
        <p:nvSpPr>
          <p:cNvPr id="106" name="Freeform 105"/>
          <p:cNvSpPr/>
          <p:nvPr/>
        </p:nvSpPr>
        <p:spPr>
          <a:xfrm>
            <a:off x="4941578" y="1729266"/>
            <a:ext cx="132301"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34261" tIns="148336" rIns="134262" bIns="148337" numCol="1" spcCol="1270" anchor="ctr" anchorCtr="0">
            <a:noAutofit/>
          </a:bodyPr>
          <a:lstStyle/>
          <a:p>
            <a:pPr algn="ctr" defTabSz="467393">
              <a:lnSpc>
                <a:spcPct val="90000"/>
              </a:lnSpc>
              <a:spcBef>
                <a:spcPct val="0"/>
              </a:spcBef>
              <a:spcAft>
                <a:spcPct val="35000"/>
              </a:spcAft>
            </a:pPr>
            <a:endParaRPr lang="en-US" sz="1052" dirty="0"/>
          </a:p>
        </p:txBody>
      </p:sp>
      <p:sp>
        <p:nvSpPr>
          <p:cNvPr id="107" name="Freeform 106"/>
          <p:cNvSpPr/>
          <p:nvPr/>
        </p:nvSpPr>
        <p:spPr>
          <a:xfrm>
            <a:off x="4798692" y="1729266"/>
            <a:ext cx="132300" cy="152070"/>
          </a:xfrm>
          <a:custGeom>
            <a:avLst/>
            <a:gdLst>
              <a:gd name="connsiteX0" fmla="*/ 0 w 726849"/>
              <a:gd name="connsiteY0" fmla="*/ 316180 h 632359"/>
              <a:gd name="connsiteX1" fmla="*/ 158090 w 726849"/>
              <a:gd name="connsiteY1" fmla="*/ 0 h 632359"/>
              <a:gd name="connsiteX2" fmla="*/ 568759 w 726849"/>
              <a:gd name="connsiteY2" fmla="*/ 0 h 632359"/>
              <a:gd name="connsiteX3" fmla="*/ 726849 w 726849"/>
              <a:gd name="connsiteY3" fmla="*/ 316180 h 632359"/>
              <a:gd name="connsiteX4" fmla="*/ 568759 w 726849"/>
              <a:gd name="connsiteY4" fmla="*/ 632359 h 632359"/>
              <a:gd name="connsiteX5" fmla="*/ 158090 w 726849"/>
              <a:gd name="connsiteY5" fmla="*/ 632359 h 632359"/>
              <a:gd name="connsiteX6" fmla="*/ 0 w 726849"/>
              <a:gd name="connsiteY6" fmla="*/ 316180 h 63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49" h="632359">
                <a:moveTo>
                  <a:pt x="363424" y="0"/>
                </a:moveTo>
                <a:lnTo>
                  <a:pt x="726849" y="137538"/>
                </a:lnTo>
                <a:lnTo>
                  <a:pt x="726849" y="494821"/>
                </a:lnTo>
                <a:lnTo>
                  <a:pt x="363424" y="632359"/>
                </a:lnTo>
                <a:lnTo>
                  <a:pt x="0" y="494821"/>
                </a:lnTo>
                <a:lnTo>
                  <a:pt x="0" y="137538"/>
                </a:lnTo>
                <a:lnTo>
                  <a:pt x="363424"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4198" tIns="108274" rIns="94198" bIns="108274" numCol="1" spcCol="1270" anchor="ctr" anchorCtr="0">
            <a:noAutofit/>
          </a:bodyPr>
          <a:lstStyle/>
          <a:p>
            <a:pPr algn="ctr" defTabSz="1487162">
              <a:lnSpc>
                <a:spcPct val="90000"/>
              </a:lnSpc>
              <a:spcBef>
                <a:spcPct val="0"/>
              </a:spcBef>
              <a:spcAft>
                <a:spcPct val="35000"/>
              </a:spcAft>
            </a:pPr>
            <a:endParaRPr lang="en-US" sz="3346"/>
          </a:p>
        </p:txBody>
      </p:sp>
      <p:sp>
        <p:nvSpPr>
          <p:cNvPr id="108" name="TextBox 107"/>
          <p:cNvSpPr txBox="1"/>
          <p:nvPr/>
        </p:nvSpPr>
        <p:spPr>
          <a:xfrm rot="5400000">
            <a:off x="10359268" y="1644809"/>
            <a:ext cx="2089881" cy="1563505"/>
          </a:xfrm>
          <a:prstGeom prst="rect">
            <a:avLst/>
          </a:prstGeom>
          <a:noFill/>
        </p:spPr>
        <p:txBody>
          <a:bodyPr wrap="square" rtlCol="0">
            <a:spAutoFit/>
          </a:bodyPr>
          <a:lstStyle/>
          <a:p>
            <a:pPr algn="ctr"/>
            <a:r>
              <a:rPr lang="en-US" sz="2390" dirty="0"/>
              <a:t>Do services and apps interact appropriately?</a:t>
            </a:r>
          </a:p>
        </p:txBody>
      </p:sp>
      <p:sp>
        <p:nvSpPr>
          <p:cNvPr id="109" name="TextBox 108"/>
          <p:cNvSpPr txBox="1"/>
          <p:nvPr/>
        </p:nvSpPr>
        <p:spPr>
          <a:xfrm rot="5400000">
            <a:off x="10477633" y="4860962"/>
            <a:ext cx="2089881" cy="1195712"/>
          </a:xfrm>
          <a:prstGeom prst="rect">
            <a:avLst/>
          </a:prstGeom>
          <a:noFill/>
        </p:spPr>
        <p:txBody>
          <a:bodyPr wrap="square" rtlCol="0">
            <a:spAutoFit/>
          </a:bodyPr>
          <a:lstStyle/>
          <a:p>
            <a:pPr algn="ctr"/>
            <a:r>
              <a:rPr lang="en-US" sz="2390" dirty="0"/>
              <a:t>Can I migrate smoothly and quickly</a:t>
            </a:r>
          </a:p>
        </p:txBody>
      </p:sp>
      <p:pic>
        <p:nvPicPr>
          <p:cNvPr id="77" name="Picture 7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136759" y="3117942"/>
            <a:ext cx="3570719" cy="1682988"/>
          </a:xfrm>
          <a:prstGeom prst="rect">
            <a:avLst/>
          </a:prstGeom>
        </p:spPr>
      </p:pic>
      <p:sp>
        <p:nvSpPr>
          <p:cNvPr id="78" name="Rectangle 77"/>
          <p:cNvSpPr/>
          <p:nvPr/>
        </p:nvSpPr>
        <p:spPr>
          <a:xfrm>
            <a:off x="7720576" y="4244909"/>
            <a:ext cx="3308169" cy="558995"/>
          </a:xfrm>
          <a:prstGeom prst="rect">
            <a:avLst/>
          </a:prstGeom>
          <a:solidFill>
            <a:schemeClr val="accent1"/>
          </a:solidFill>
        </p:spPr>
        <p:txBody>
          <a:bodyPr wrap="square">
            <a:spAutoFit/>
          </a:bodyPr>
          <a:lstStyle/>
          <a:p>
            <a:r>
              <a:rPr lang="en-US" sz="1530" b="1" dirty="0">
                <a:solidFill>
                  <a:schemeClr val="bg1"/>
                </a:solidFill>
                <a:latin typeface="Arial" panose="020B0604020202020204" pitchFamily="34" charset="0"/>
              </a:rPr>
              <a:t>Operator: Configure Once, Run Anything</a:t>
            </a:r>
            <a:endParaRPr lang="en-US" sz="1530" b="1" dirty="0">
              <a:solidFill>
                <a:schemeClr val="bg1"/>
              </a:solidFill>
            </a:endParaRPr>
          </a:p>
        </p:txBody>
      </p:sp>
      <p:sp>
        <p:nvSpPr>
          <p:cNvPr id="79" name="Rectangle 78"/>
          <p:cNvSpPr/>
          <p:nvPr/>
        </p:nvSpPr>
        <p:spPr>
          <a:xfrm>
            <a:off x="1201337" y="2690594"/>
            <a:ext cx="2871757" cy="558995"/>
          </a:xfrm>
          <a:prstGeom prst="rect">
            <a:avLst/>
          </a:prstGeom>
          <a:solidFill>
            <a:schemeClr val="accent1"/>
          </a:solidFill>
        </p:spPr>
        <p:txBody>
          <a:bodyPr wrap="square">
            <a:spAutoFit/>
          </a:bodyPr>
          <a:lstStyle/>
          <a:p>
            <a:r>
              <a:rPr lang="en-US" sz="1530" b="1" dirty="0">
                <a:solidFill>
                  <a:schemeClr val="bg1"/>
                </a:solidFill>
                <a:latin typeface="Arial" panose="020B0604020202020204" pitchFamily="34" charset="0"/>
              </a:rPr>
              <a:t>Developer: Build Once, Run Anywhere (Finally)</a:t>
            </a:r>
            <a:endParaRPr lang="en-US" sz="1530" b="1" dirty="0">
              <a:solidFill>
                <a:schemeClr val="bg1"/>
              </a:solidFill>
            </a:endParaRPr>
          </a:p>
        </p:txBody>
      </p:sp>
      <p:cxnSp>
        <p:nvCxnSpPr>
          <p:cNvPr id="81" name="Straight Arrow Connector 80"/>
          <p:cNvCxnSpPr/>
          <p:nvPr/>
        </p:nvCxnSpPr>
        <p:spPr>
          <a:xfrm rot="18900000">
            <a:off x="6457578" y="2472809"/>
            <a:ext cx="1445000" cy="2408"/>
          </a:xfrm>
          <a:prstGeom prst="straightConnector1">
            <a:avLst/>
          </a:prstGeom>
          <a:ln w="69850">
            <a:headEnd type="triangle"/>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2700000">
            <a:off x="3453147" y="2448739"/>
            <a:ext cx="1445000" cy="2408"/>
          </a:xfrm>
          <a:prstGeom prst="straightConnector1">
            <a:avLst/>
          </a:prstGeom>
          <a:ln w="69850">
            <a:headEnd type="triangle"/>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p:cNvCxnSpPr/>
          <p:nvPr/>
        </p:nvCxnSpPr>
        <p:spPr>
          <a:xfrm rot="18900000">
            <a:off x="3353085" y="5078427"/>
            <a:ext cx="1445000" cy="2408"/>
          </a:xfrm>
          <a:prstGeom prst="straightConnector1">
            <a:avLst/>
          </a:prstGeom>
          <a:ln w="69850">
            <a:headEnd type="triangle"/>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rot="2700000">
            <a:off x="6218398" y="4922514"/>
            <a:ext cx="1445000" cy="2408"/>
          </a:xfrm>
          <a:prstGeom prst="straightConnector1">
            <a:avLst/>
          </a:prstGeom>
          <a:ln w="69850">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21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a:spLocks noChangeAspect="1" noEditPoints="1"/>
          </p:cNvSpPr>
          <p:nvPr/>
        </p:nvSpPr>
        <p:spPr bwMode="auto">
          <a:xfrm>
            <a:off x="1525510" y="3433773"/>
            <a:ext cx="2073838" cy="171657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85690" tIns="42846" rIns="85690" bIns="42846" numCol="1" anchor="t" anchorCtr="0" compatLnSpc="1">
            <a:prstTxWarp prst="textNoShape">
              <a:avLst/>
            </a:prstTxWarp>
          </a:bodyPr>
          <a:lstStyle/>
          <a:p>
            <a:pPr defTabSz="874139">
              <a:defRPr/>
            </a:pPr>
            <a:endParaRPr lang="en-US" sz="1687" kern="0">
              <a:solidFill>
                <a:srgbClr val="505050"/>
              </a:solidFill>
              <a:latin typeface="Segoe UI"/>
            </a:endParaRPr>
          </a:p>
        </p:txBody>
      </p:sp>
      <p:sp>
        <p:nvSpPr>
          <p:cNvPr id="4" name="Text Placeholder 3"/>
          <p:cNvSpPr>
            <a:spLocks noGrp="1"/>
          </p:cNvSpPr>
          <p:nvPr>
            <p:ph type="body" sz="quarter" idx="13"/>
          </p:nvPr>
        </p:nvSpPr>
        <p:spPr/>
        <p:txBody>
          <a:bodyPr/>
          <a:lstStyle/>
          <a:p>
            <a:r>
              <a:rPr lang="fr-FR" dirty="0" smtClean="0"/>
              <a:t>Processus de développement fondé sur des containers</a:t>
            </a:r>
            <a:endParaRPr lang="fr-FR" dirty="0"/>
          </a:p>
        </p:txBody>
      </p:sp>
      <p:grpSp>
        <p:nvGrpSpPr>
          <p:cNvPr id="3" name="Group 4"/>
          <p:cNvGrpSpPr>
            <a:grpSpLocks noChangeAspect="1"/>
          </p:cNvGrpSpPr>
          <p:nvPr/>
        </p:nvGrpSpPr>
        <p:grpSpPr bwMode="auto">
          <a:xfrm>
            <a:off x="1126167" y="3935631"/>
            <a:ext cx="2213886" cy="1214714"/>
            <a:chOff x="1282" y="1466"/>
            <a:chExt cx="1212" cy="665"/>
          </a:xfrm>
        </p:grpSpPr>
        <p:sp>
          <p:nvSpPr>
            <p:cNvPr id="5"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85690" tIns="42846" rIns="85690" bIns="42846" numCol="1" anchor="t" anchorCtr="0" compatLnSpc="1">
              <a:prstTxWarp prst="textNoShape">
                <a:avLst/>
              </a:prstTxWarp>
            </a:bodyPr>
            <a:lstStyle/>
            <a:p>
              <a:endParaRPr lang="en-US" sz="2343"/>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85690" tIns="42846" rIns="85690" bIns="42846" numCol="1" anchor="t" anchorCtr="0" compatLnSpc="1">
              <a:prstTxWarp prst="textNoShape">
                <a:avLst/>
              </a:prstTxWarp>
            </a:bodyPr>
            <a:lstStyle/>
            <a:p>
              <a:endParaRPr lang="en-US" sz="2343"/>
            </a:p>
          </p:txBody>
        </p:sp>
        <p:sp>
          <p:nvSpPr>
            <p:cNvPr id="10"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85690" tIns="42846" rIns="85690" bIns="42846" numCol="1" anchor="t" anchorCtr="0" compatLnSpc="1">
              <a:prstTxWarp prst="textNoShape">
                <a:avLst/>
              </a:prstTxWarp>
            </a:bodyPr>
            <a:lstStyle/>
            <a:p>
              <a:endParaRPr lang="en-US" sz="2343"/>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85690" tIns="42846" rIns="85690" bIns="42846" numCol="1" anchor="t" anchorCtr="0" compatLnSpc="1">
              <a:prstTxWarp prst="textNoShape">
                <a:avLst/>
              </a:prstTxWarp>
            </a:bodyPr>
            <a:lstStyle/>
            <a:p>
              <a:endParaRPr lang="en-US" sz="2343"/>
            </a:p>
          </p:txBody>
        </p:sp>
        <p:sp>
          <p:nvSpPr>
            <p:cNvPr id="12"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5690" tIns="42846" rIns="85690" bIns="42846" numCol="1" anchor="t" anchorCtr="0" compatLnSpc="1">
              <a:prstTxWarp prst="textNoShape">
                <a:avLst/>
              </a:prstTxWarp>
            </a:bodyPr>
            <a:lstStyle/>
            <a:p>
              <a:endParaRPr lang="en-US" sz="2343"/>
            </a:p>
          </p:txBody>
        </p:sp>
        <p:sp>
          <p:nvSpPr>
            <p:cNvPr id="13"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85690" tIns="42846" rIns="85690" bIns="42846" numCol="1" anchor="t" anchorCtr="0" compatLnSpc="1">
              <a:prstTxWarp prst="textNoShape">
                <a:avLst/>
              </a:prstTxWarp>
            </a:bodyPr>
            <a:lstStyle/>
            <a:p>
              <a:endParaRPr lang="en-US" sz="2343"/>
            </a:p>
          </p:txBody>
        </p:sp>
        <p:sp>
          <p:nvSpPr>
            <p:cNvPr id="16"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85690" tIns="42846" rIns="85690" bIns="42846" numCol="1" anchor="t" anchorCtr="0" compatLnSpc="1">
              <a:prstTxWarp prst="textNoShape">
                <a:avLst/>
              </a:prstTxWarp>
            </a:bodyPr>
            <a:lstStyle/>
            <a:p>
              <a:endParaRPr lang="en-US" sz="2343"/>
            </a:p>
          </p:txBody>
        </p:sp>
      </p:grpSp>
      <p:sp>
        <p:nvSpPr>
          <p:cNvPr id="826" name="TextBox 825"/>
          <p:cNvSpPr txBox="1"/>
          <p:nvPr/>
        </p:nvSpPr>
        <p:spPr>
          <a:xfrm>
            <a:off x="420624" y="5152162"/>
            <a:ext cx="3356733" cy="1107885"/>
          </a:xfrm>
          <a:prstGeom prst="rect">
            <a:avLst/>
          </a:prstGeom>
          <a:noFill/>
        </p:spPr>
        <p:txBody>
          <a:bodyPr wrap="square" lIns="171381" tIns="137105" rIns="171381" bIns="137105" rtlCol="0">
            <a:spAutoFit/>
          </a:bodyPr>
          <a:lstStyle/>
          <a:p>
            <a:pPr algn="ctr">
              <a:lnSpc>
                <a:spcPct val="90000"/>
              </a:lnSpc>
              <a:spcAft>
                <a:spcPts val="562"/>
              </a:spcAft>
            </a:pPr>
            <a:r>
              <a:rPr lang="fr-FR" sz="2000" dirty="0" smtClean="0"/>
              <a:t>Les </a:t>
            </a:r>
            <a:r>
              <a:rPr lang="fr-FR" sz="2000" b="1" dirty="0" smtClean="0"/>
              <a:t>Développeurs</a:t>
            </a:r>
            <a:r>
              <a:rPr lang="fr-FR" sz="2000" dirty="0" smtClean="0"/>
              <a:t> construisent et testent leurs applications </a:t>
            </a:r>
            <a:endParaRPr lang="en-US" sz="2000" dirty="0">
              <a:gradFill>
                <a:gsLst>
                  <a:gs pos="2917">
                    <a:schemeClr val="tx1"/>
                  </a:gs>
                  <a:gs pos="30000">
                    <a:schemeClr val="tx1"/>
                  </a:gs>
                </a:gsLst>
                <a:lin ang="5400000" scaled="0"/>
              </a:gradFill>
            </a:endParaRPr>
          </a:p>
        </p:txBody>
      </p:sp>
      <p:sp>
        <p:nvSpPr>
          <p:cNvPr id="565" name="Rectangle 564"/>
          <p:cNvSpPr/>
          <p:nvPr/>
        </p:nvSpPr>
        <p:spPr>
          <a:xfrm>
            <a:off x="9061042" y="4517005"/>
            <a:ext cx="2824802" cy="1938992"/>
          </a:xfrm>
          <a:prstGeom prst="rect">
            <a:avLst/>
          </a:prstGeom>
        </p:spPr>
        <p:txBody>
          <a:bodyPr wrap="square">
            <a:spAutoFit/>
          </a:bodyPr>
          <a:lstStyle/>
          <a:p>
            <a:r>
              <a:rPr lang="fr-FR" sz="2000" dirty="0" smtClean="0"/>
              <a:t>Les </a:t>
            </a:r>
            <a:r>
              <a:rPr lang="fr-FR" sz="2000" b="1" dirty="0" smtClean="0"/>
              <a:t>Opérations</a:t>
            </a:r>
            <a:r>
              <a:rPr lang="fr-FR" sz="2000" dirty="0" smtClean="0"/>
              <a:t> automatisent </a:t>
            </a:r>
            <a:r>
              <a:rPr lang="fr-FR" sz="2000" dirty="0"/>
              <a:t>le déploiement et </a:t>
            </a:r>
            <a:r>
              <a:rPr lang="fr-FR" sz="2000" dirty="0" smtClean="0"/>
              <a:t>supervisent les applications déployées depuis le référentiel</a:t>
            </a:r>
            <a:endParaRPr lang="fr-FR" sz="2000" dirty="0">
              <a:effectLst/>
            </a:endParaRPr>
          </a:p>
        </p:txBody>
      </p:sp>
      <p:grpSp>
        <p:nvGrpSpPr>
          <p:cNvPr id="27" name="Group 26"/>
          <p:cNvGrpSpPr/>
          <p:nvPr/>
        </p:nvGrpSpPr>
        <p:grpSpPr>
          <a:xfrm>
            <a:off x="3777357" y="4869345"/>
            <a:ext cx="1226932" cy="451514"/>
            <a:chOff x="3613583" y="4961406"/>
            <a:chExt cx="1841662" cy="481808"/>
          </a:xfrm>
          <a:solidFill>
            <a:schemeClr val="tx1"/>
          </a:solidFill>
        </p:grpSpPr>
        <p:cxnSp>
          <p:nvCxnSpPr>
            <p:cNvPr id="415" name="Straight Arrow Connector 414"/>
            <p:cNvCxnSpPr/>
            <p:nvPr/>
          </p:nvCxnSpPr>
          <p:spPr>
            <a:xfrm>
              <a:off x="3613583" y="4961406"/>
              <a:ext cx="1841662" cy="481808"/>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6" name="Oval 68"/>
            <p:cNvSpPr>
              <a:spLocks noChangeArrowheads="1"/>
            </p:cNvSpPr>
            <p:nvPr/>
          </p:nvSpPr>
          <p:spPr bwMode="auto">
            <a:xfrm>
              <a:off x="4423417" y="5091580"/>
              <a:ext cx="221242" cy="221153"/>
            </a:xfrm>
            <a:prstGeom prst="rect">
              <a:avLst/>
            </a:prstGeom>
            <a:grpFill/>
            <a:ln w="9525">
              <a:solidFill>
                <a:schemeClr val="tx1"/>
              </a:solidFill>
              <a:round/>
              <a:headEnd/>
              <a:tailEnd/>
            </a:ln>
          </p:spPr>
          <p:txBody>
            <a:bodyPr wrap="none" lIns="87378" tIns="43689" rIns="87378" bIns="43689" anchor="ctr"/>
            <a:lstStyle/>
            <a:p>
              <a:pPr algn="ctr"/>
              <a:r>
                <a:rPr lang="en-US" sz="1311" b="1" dirty="0">
                  <a:gradFill>
                    <a:gsLst>
                      <a:gs pos="66972">
                        <a:schemeClr val="bg1"/>
                      </a:gs>
                      <a:gs pos="43000">
                        <a:schemeClr val="bg1"/>
                      </a:gs>
                    </a:gsLst>
                    <a:lin ang="5400000" scaled="0"/>
                  </a:gradFill>
                </a:rPr>
                <a:t>1</a:t>
              </a:r>
            </a:p>
          </p:txBody>
        </p:sp>
      </p:grpSp>
      <p:grpSp>
        <p:nvGrpSpPr>
          <p:cNvPr id="29" name="Group 28"/>
          <p:cNvGrpSpPr/>
          <p:nvPr/>
        </p:nvGrpSpPr>
        <p:grpSpPr>
          <a:xfrm>
            <a:off x="7219897" y="4822093"/>
            <a:ext cx="1476930" cy="536599"/>
            <a:chOff x="6945550" y="4910984"/>
            <a:chExt cx="1917580" cy="572602"/>
          </a:xfrm>
          <a:solidFill>
            <a:schemeClr val="tx1"/>
          </a:solidFill>
        </p:grpSpPr>
        <p:cxnSp>
          <p:nvCxnSpPr>
            <p:cNvPr id="417" name="Straight Arrow Connector 416"/>
            <p:cNvCxnSpPr/>
            <p:nvPr/>
          </p:nvCxnSpPr>
          <p:spPr>
            <a:xfrm flipH="1">
              <a:off x="6945550" y="4910984"/>
              <a:ext cx="1917580" cy="572602"/>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8" name="Oval 68"/>
            <p:cNvSpPr>
              <a:spLocks noChangeArrowheads="1"/>
            </p:cNvSpPr>
            <p:nvPr/>
          </p:nvSpPr>
          <p:spPr bwMode="auto">
            <a:xfrm>
              <a:off x="7848663" y="5056352"/>
              <a:ext cx="221242" cy="221153"/>
            </a:xfrm>
            <a:prstGeom prst="rect">
              <a:avLst/>
            </a:prstGeom>
            <a:grpFill/>
            <a:ln w="9525">
              <a:solidFill>
                <a:schemeClr val="tx1"/>
              </a:solidFill>
              <a:round/>
              <a:headEnd/>
              <a:tailEnd/>
            </a:ln>
          </p:spPr>
          <p:txBody>
            <a:bodyPr wrap="none" lIns="87378" tIns="43689" rIns="87378" bIns="43689" anchor="ctr"/>
            <a:lstStyle/>
            <a:p>
              <a:pPr algn="ctr"/>
              <a:r>
                <a:rPr lang="en-US" sz="1311" b="1" dirty="0">
                  <a:gradFill>
                    <a:gsLst>
                      <a:gs pos="66972">
                        <a:schemeClr val="bg1"/>
                      </a:gs>
                      <a:gs pos="43000">
                        <a:schemeClr val="bg1"/>
                      </a:gs>
                    </a:gsLst>
                    <a:lin ang="5400000" scaled="0"/>
                  </a:gradFill>
                </a:rPr>
                <a:t>2</a:t>
              </a:r>
            </a:p>
          </p:txBody>
        </p:sp>
      </p:grpSp>
      <p:grpSp>
        <p:nvGrpSpPr>
          <p:cNvPr id="31" name="Group 30"/>
          <p:cNvGrpSpPr/>
          <p:nvPr/>
        </p:nvGrpSpPr>
        <p:grpSpPr>
          <a:xfrm>
            <a:off x="7915474" y="2482797"/>
            <a:ext cx="781350" cy="246308"/>
            <a:chOff x="7516039" y="2646438"/>
            <a:chExt cx="833776" cy="262835"/>
          </a:xfrm>
          <a:solidFill>
            <a:schemeClr val="tx1"/>
          </a:solidFill>
        </p:grpSpPr>
        <p:cxnSp>
          <p:nvCxnSpPr>
            <p:cNvPr id="422" name="Straight Arrow Connector 421"/>
            <p:cNvCxnSpPr/>
            <p:nvPr/>
          </p:nvCxnSpPr>
          <p:spPr>
            <a:xfrm flipH="1" flipV="1">
              <a:off x="7516039" y="2646438"/>
              <a:ext cx="833776" cy="262835"/>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21" name="Oval 68"/>
            <p:cNvSpPr>
              <a:spLocks noChangeArrowheads="1"/>
            </p:cNvSpPr>
            <p:nvPr/>
          </p:nvSpPr>
          <p:spPr bwMode="auto">
            <a:xfrm>
              <a:off x="7887364" y="2663425"/>
              <a:ext cx="221242" cy="221153"/>
            </a:xfrm>
            <a:prstGeom prst="rect">
              <a:avLst/>
            </a:prstGeom>
            <a:grpFill/>
            <a:ln w="9525">
              <a:solidFill>
                <a:schemeClr val="tx1"/>
              </a:solidFill>
              <a:round/>
              <a:headEnd/>
              <a:tailEnd/>
            </a:ln>
          </p:spPr>
          <p:txBody>
            <a:bodyPr wrap="none" lIns="87378" tIns="43689" rIns="87378" bIns="43689" anchor="ctr"/>
            <a:lstStyle/>
            <a:p>
              <a:pPr algn="ctr"/>
              <a:r>
                <a:rPr lang="en-US" sz="1311" b="1" dirty="0">
                  <a:gradFill>
                    <a:gsLst>
                      <a:gs pos="66972">
                        <a:schemeClr val="bg1"/>
                      </a:gs>
                      <a:gs pos="43000">
                        <a:schemeClr val="bg1"/>
                      </a:gs>
                    </a:gsLst>
                    <a:lin ang="5400000" scaled="0"/>
                  </a:gradFill>
                </a:rPr>
                <a:t>2</a:t>
              </a:r>
            </a:p>
          </p:txBody>
        </p:sp>
      </p:grpSp>
      <p:grpSp>
        <p:nvGrpSpPr>
          <p:cNvPr id="492" name="Group 491"/>
          <p:cNvGrpSpPr/>
          <p:nvPr/>
        </p:nvGrpSpPr>
        <p:grpSpPr>
          <a:xfrm>
            <a:off x="3826959" y="3153645"/>
            <a:ext cx="4632063" cy="207247"/>
            <a:chOff x="6969700" y="5010124"/>
            <a:chExt cx="4942855" cy="221153"/>
          </a:xfrm>
          <a:solidFill>
            <a:schemeClr val="tx1"/>
          </a:solidFill>
        </p:grpSpPr>
        <p:cxnSp>
          <p:nvCxnSpPr>
            <p:cNvPr id="493" name="Straight Arrow Connector 492"/>
            <p:cNvCxnSpPr/>
            <p:nvPr/>
          </p:nvCxnSpPr>
          <p:spPr>
            <a:xfrm flipH="1">
              <a:off x="6969700" y="5127220"/>
              <a:ext cx="4942855" cy="3933"/>
            </a:xfrm>
            <a:prstGeom prst="straightConnector1">
              <a:avLst/>
            </a:prstGeom>
            <a:grpFill/>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4" name="Oval 68"/>
            <p:cNvSpPr>
              <a:spLocks noChangeArrowheads="1"/>
            </p:cNvSpPr>
            <p:nvPr/>
          </p:nvSpPr>
          <p:spPr bwMode="auto">
            <a:xfrm>
              <a:off x="9476907" y="5010124"/>
              <a:ext cx="221242" cy="221153"/>
            </a:xfrm>
            <a:prstGeom prst="rect">
              <a:avLst/>
            </a:prstGeom>
            <a:grpFill/>
            <a:ln w="9525">
              <a:solidFill>
                <a:schemeClr val="tx1"/>
              </a:solidFill>
              <a:round/>
              <a:headEnd/>
              <a:tailEnd/>
            </a:ln>
          </p:spPr>
          <p:txBody>
            <a:bodyPr wrap="none" lIns="87378" tIns="43689" rIns="87378" bIns="43689" anchor="ctr"/>
            <a:lstStyle/>
            <a:p>
              <a:pPr algn="ctr"/>
              <a:r>
                <a:rPr lang="en-US" sz="1311" b="1" dirty="0">
                  <a:gradFill>
                    <a:gsLst>
                      <a:gs pos="66972">
                        <a:schemeClr val="bg1"/>
                      </a:gs>
                      <a:gs pos="43000">
                        <a:schemeClr val="bg1"/>
                      </a:gs>
                    </a:gsLst>
                    <a:lin ang="5400000" scaled="0"/>
                  </a:gradFill>
                </a:rPr>
                <a:t>3</a:t>
              </a:r>
            </a:p>
          </p:txBody>
        </p:sp>
      </p:grpSp>
      <p:sp>
        <p:nvSpPr>
          <p:cNvPr id="496" name="Rectangle 495"/>
          <p:cNvSpPr/>
          <p:nvPr/>
        </p:nvSpPr>
        <p:spPr>
          <a:xfrm>
            <a:off x="3858233" y="3372954"/>
            <a:ext cx="4636573" cy="1200329"/>
          </a:xfrm>
          <a:prstGeom prst="rect">
            <a:avLst/>
          </a:prstGeom>
        </p:spPr>
        <p:txBody>
          <a:bodyPr wrap="square">
            <a:spAutoFit/>
          </a:bodyPr>
          <a:lstStyle/>
          <a:p>
            <a:pPr>
              <a:lnSpc>
                <a:spcPct val="90000"/>
              </a:lnSpc>
              <a:spcAft>
                <a:spcPts val="562"/>
              </a:spcAft>
            </a:pPr>
            <a:r>
              <a:rPr lang="en-US" sz="2000" b="1" dirty="0" smtClean="0"/>
              <a:t>Les Operations</a:t>
            </a:r>
            <a:r>
              <a:rPr lang="en-US" sz="2000" dirty="0" smtClean="0"/>
              <a:t> </a:t>
            </a:r>
            <a:r>
              <a:rPr lang="en-US" sz="2000" dirty="0" err="1" smtClean="0"/>
              <a:t>collaborent</a:t>
            </a:r>
            <a:r>
              <a:rPr lang="en-US" sz="2000" dirty="0" smtClean="0"/>
              <a:t> avec les </a:t>
            </a:r>
            <a:r>
              <a:rPr lang="en-US" sz="2000" b="1" dirty="0" err="1" smtClean="0"/>
              <a:t>Développeurs</a:t>
            </a:r>
            <a:r>
              <a:rPr lang="en-US" sz="2000" dirty="0" smtClean="0"/>
              <a:t>  pour </a:t>
            </a:r>
            <a:r>
              <a:rPr lang="en-US" sz="2000" dirty="0" err="1" smtClean="0"/>
              <a:t>obtenir</a:t>
            </a:r>
            <a:r>
              <a:rPr lang="en-US" sz="2000" dirty="0" smtClean="0"/>
              <a:t> </a:t>
            </a:r>
            <a:r>
              <a:rPr lang="en-US" sz="2000" dirty="0" err="1" smtClean="0"/>
              <a:t>en</a:t>
            </a:r>
            <a:r>
              <a:rPr lang="en-US" sz="2000" dirty="0" smtClean="0"/>
              <a:t> </a:t>
            </a:r>
            <a:r>
              <a:rPr lang="en-US" sz="2000" dirty="0" err="1" smtClean="0"/>
              <a:t>continu</a:t>
            </a:r>
            <a:r>
              <a:rPr lang="en-US" sz="2000" dirty="0" smtClean="0"/>
              <a:t> des </a:t>
            </a:r>
            <a:r>
              <a:rPr lang="en-US" sz="2000" dirty="0" err="1" smtClean="0"/>
              <a:t>données</a:t>
            </a:r>
            <a:r>
              <a:rPr lang="en-US" sz="2000" dirty="0" smtClean="0"/>
              <a:t> </a:t>
            </a:r>
            <a:r>
              <a:rPr lang="en-US" sz="2000" dirty="0" err="1" smtClean="0"/>
              <a:t>sur</a:t>
            </a:r>
            <a:r>
              <a:rPr lang="en-US" sz="2000" dirty="0" smtClean="0"/>
              <a:t> le </a:t>
            </a:r>
            <a:r>
              <a:rPr lang="en-US" sz="2000" dirty="0" err="1" smtClean="0"/>
              <a:t>fonctionnement</a:t>
            </a:r>
            <a:r>
              <a:rPr lang="en-US" sz="2000" dirty="0" smtClean="0"/>
              <a:t> des applications</a:t>
            </a:r>
            <a:endParaRPr lang="en-US" sz="2000" dirty="0"/>
          </a:p>
        </p:txBody>
      </p:sp>
      <p:grpSp>
        <p:nvGrpSpPr>
          <p:cNvPr id="497" name="Group 496"/>
          <p:cNvGrpSpPr/>
          <p:nvPr/>
        </p:nvGrpSpPr>
        <p:grpSpPr>
          <a:xfrm rot="17911915">
            <a:off x="961313" y="3700789"/>
            <a:ext cx="767285" cy="574991"/>
            <a:chOff x="5690188" y="2800883"/>
            <a:chExt cx="799207" cy="731153"/>
          </a:xfrm>
          <a:solidFill>
            <a:schemeClr val="tx1"/>
          </a:solidFill>
        </p:grpSpPr>
        <p:sp>
          <p:nvSpPr>
            <p:cNvPr id="498" name="Block Arc 497"/>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312" tIns="137051" rIns="171312" bIns="137051" numCol="1" spcCol="0" rtlCol="0" fromWordArt="0" anchor="t" anchorCtr="0" forceAA="0" compatLnSpc="1">
              <a:prstTxWarp prst="textNoShape">
                <a:avLst/>
              </a:prstTxWarp>
              <a:noAutofit/>
            </a:bodyPr>
            <a:lstStyle/>
            <a:p>
              <a:pPr algn="ctr" defTabSz="856329" fontAlgn="base">
                <a:lnSpc>
                  <a:spcPct val="90000"/>
                </a:lnSpc>
                <a:spcBef>
                  <a:spcPct val="0"/>
                </a:spcBef>
                <a:spcAft>
                  <a:spcPct val="0"/>
                </a:spcAft>
              </a:pPr>
              <a:endParaRPr lang="en-US" sz="1873" spc="-47" dirty="0">
                <a:gradFill>
                  <a:gsLst>
                    <a:gs pos="1250">
                      <a:schemeClr val="bg1"/>
                    </a:gs>
                    <a:gs pos="10417">
                      <a:schemeClr val="bg1"/>
                    </a:gs>
                  </a:gsLst>
                  <a:lin ang="5400000" scaled="0"/>
                </a:gradFill>
              </a:endParaRPr>
            </a:p>
          </p:txBody>
        </p:sp>
        <p:sp>
          <p:nvSpPr>
            <p:cNvPr id="499" name="Isosceles Triangle 498"/>
            <p:cNvSpPr/>
            <p:nvPr/>
          </p:nvSpPr>
          <p:spPr bwMode="auto">
            <a:xfrm rot="700520" flipV="1">
              <a:off x="5690188" y="3003791"/>
              <a:ext cx="149095" cy="136402"/>
            </a:xfrm>
            <a:prstGeom prst="triangle">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312" tIns="137051" rIns="171312" bIns="137051" numCol="1" spcCol="0" rtlCol="0" fromWordArt="0" anchor="t" anchorCtr="0" forceAA="0" compatLnSpc="1">
              <a:prstTxWarp prst="textNoShape">
                <a:avLst/>
              </a:prstTxWarp>
              <a:noAutofit/>
            </a:bodyPr>
            <a:lstStyle/>
            <a:p>
              <a:pPr algn="ctr" defTabSz="856329" fontAlgn="base">
                <a:lnSpc>
                  <a:spcPct val="90000"/>
                </a:lnSpc>
                <a:spcBef>
                  <a:spcPct val="0"/>
                </a:spcBef>
                <a:spcAft>
                  <a:spcPct val="0"/>
                </a:spcAft>
              </a:pPr>
              <a:endParaRPr lang="en-US" sz="1873" spc="-47" dirty="0">
                <a:gradFill>
                  <a:gsLst>
                    <a:gs pos="1250">
                      <a:schemeClr val="bg1"/>
                    </a:gs>
                    <a:gs pos="10417">
                      <a:schemeClr val="bg1"/>
                    </a:gs>
                  </a:gsLst>
                  <a:lin ang="5400000" scaled="0"/>
                </a:gradFill>
              </a:endParaRPr>
            </a:p>
          </p:txBody>
        </p:sp>
      </p:grpSp>
      <p:sp>
        <p:nvSpPr>
          <p:cNvPr id="500" name="Rectangle 499"/>
          <p:cNvSpPr/>
          <p:nvPr/>
        </p:nvSpPr>
        <p:spPr>
          <a:xfrm>
            <a:off x="397819" y="2305977"/>
            <a:ext cx="3243745" cy="1200329"/>
          </a:xfrm>
          <a:prstGeom prst="rect">
            <a:avLst/>
          </a:prstGeom>
        </p:spPr>
        <p:txBody>
          <a:bodyPr wrap="square">
            <a:spAutoFit/>
          </a:bodyPr>
          <a:lstStyle/>
          <a:p>
            <a:pPr>
              <a:lnSpc>
                <a:spcPct val="90000"/>
              </a:lnSpc>
              <a:spcAft>
                <a:spcPts val="562"/>
              </a:spcAft>
            </a:pPr>
            <a:r>
              <a:rPr lang="fr-FR" sz="2000" dirty="0" smtClean="0"/>
              <a:t>Les </a:t>
            </a:r>
            <a:r>
              <a:rPr lang="fr-FR" sz="2000" b="1" dirty="0" smtClean="0"/>
              <a:t>Développeurs</a:t>
            </a:r>
            <a:r>
              <a:rPr lang="fr-FR" sz="2000" dirty="0" smtClean="0"/>
              <a:t> font évoluer le code par itération et déploient les containers </a:t>
            </a:r>
            <a:r>
              <a:rPr lang="fr-FR" sz="2000" dirty="0"/>
              <a:t>mis à jour</a:t>
            </a:r>
            <a:endParaRPr lang="en-US" sz="2000" dirty="0"/>
          </a:p>
        </p:txBody>
      </p:sp>
      <p:pic>
        <p:nvPicPr>
          <p:cNvPr id="62" name="Picture 61"/>
          <p:cNvPicPr>
            <a:picLocks noChangeAspect="1"/>
          </p:cNvPicPr>
          <p:nvPr/>
        </p:nvPicPr>
        <p:blipFill>
          <a:blip r:embed="rId3"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464269" y="1306250"/>
            <a:ext cx="3329536" cy="1773180"/>
          </a:xfrm>
          <a:prstGeom prst="rect">
            <a:avLst/>
          </a:prstGeom>
        </p:spPr>
      </p:pic>
      <p:pic>
        <p:nvPicPr>
          <p:cNvPr id="73" name="Picture 7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57333" y="3984545"/>
            <a:ext cx="614829" cy="351331"/>
          </a:xfrm>
          <a:prstGeom prst="rect">
            <a:avLst/>
          </a:prstGeom>
        </p:spPr>
      </p:pic>
      <p:sp>
        <p:nvSpPr>
          <p:cNvPr id="33" name="Rectangle 32"/>
          <p:cNvSpPr/>
          <p:nvPr/>
        </p:nvSpPr>
        <p:spPr bwMode="auto">
          <a:xfrm>
            <a:off x="5087893" y="2543306"/>
            <a:ext cx="640939" cy="358395"/>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1" tIns="137105" rIns="171381" bIns="137105" numCol="1" spcCol="0" rtlCol="0" fromWordArt="0" anchor="t" anchorCtr="0" forceAA="0" compatLnSpc="1">
            <a:prstTxWarp prst="textNoShape">
              <a:avLst/>
            </a:prstTxWarp>
            <a:noAutofit/>
          </a:bodyPr>
          <a:lstStyle/>
          <a:p>
            <a:pPr algn="ctr" defTabSz="873886" fontAlgn="base">
              <a:lnSpc>
                <a:spcPct val="90000"/>
              </a:lnSpc>
              <a:spcBef>
                <a:spcPct val="0"/>
              </a:spcBef>
              <a:spcAft>
                <a:spcPct val="0"/>
              </a:spcAft>
            </a:pPr>
            <a:endParaRPr lang="en-US" sz="2249" dirty="0"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5087888" y="2112723"/>
            <a:ext cx="640939" cy="358395"/>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1" tIns="137105" rIns="171381" bIns="137105" numCol="1" spcCol="0" rtlCol="0" fromWordArt="0" anchor="t" anchorCtr="0" forceAA="0" compatLnSpc="1">
            <a:prstTxWarp prst="textNoShape">
              <a:avLst/>
            </a:prstTxWarp>
            <a:noAutofit/>
          </a:bodyPr>
          <a:lstStyle/>
          <a:p>
            <a:pPr algn="ctr" defTabSz="873886" fontAlgn="base">
              <a:lnSpc>
                <a:spcPct val="90000"/>
              </a:lnSpc>
              <a:spcBef>
                <a:spcPct val="0"/>
              </a:spcBef>
              <a:spcAft>
                <a:spcPct val="0"/>
              </a:spcAft>
            </a:pPr>
            <a:endParaRPr lang="en-US" sz="2249" dirty="0" err="1">
              <a:gradFill>
                <a:gsLst>
                  <a:gs pos="0">
                    <a:srgbClr val="FFFFFF"/>
                  </a:gs>
                  <a:gs pos="100000">
                    <a:srgbClr val="FFFFFF"/>
                  </a:gs>
                </a:gsLst>
                <a:lin ang="5400000" scaled="0"/>
              </a:gradFill>
              <a:ea typeface="Segoe UI" pitchFamily="34" charset="0"/>
              <a:cs typeface="Segoe UI" pitchFamily="34" charset="0"/>
            </a:endParaRPr>
          </a:p>
        </p:txBody>
      </p:sp>
      <p:pic>
        <p:nvPicPr>
          <p:cNvPr id="77" name="Picture 7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00943" y="2116255"/>
            <a:ext cx="614829" cy="351331"/>
          </a:xfrm>
          <a:prstGeom prst="rect">
            <a:avLst/>
          </a:prstGeom>
        </p:spPr>
      </p:pic>
      <p:sp>
        <p:nvSpPr>
          <p:cNvPr id="397" name="Rectangle 396"/>
          <p:cNvSpPr/>
          <p:nvPr/>
        </p:nvSpPr>
        <p:spPr bwMode="auto">
          <a:xfrm>
            <a:off x="5846566" y="2543306"/>
            <a:ext cx="640939" cy="358395"/>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1" tIns="137105" rIns="171381" bIns="137105" numCol="1" spcCol="0" rtlCol="0" fromWordArt="0" anchor="t" anchorCtr="0" forceAA="0" compatLnSpc="1">
            <a:prstTxWarp prst="textNoShape">
              <a:avLst/>
            </a:prstTxWarp>
            <a:noAutofit/>
          </a:bodyPr>
          <a:lstStyle/>
          <a:p>
            <a:pPr algn="ctr" defTabSz="873886" fontAlgn="base">
              <a:lnSpc>
                <a:spcPct val="90000"/>
              </a:lnSpc>
              <a:spcBef>
                <a:spcPct val="0"/>
              </a:spcBef>
              <a:spcAft>
                <a:spcPct val="0"/>
              </a:spcAft>
            </a:pPr>
            <a:endParaRPr lang="en-US" sz="2249"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5846566" y="2107799"/>
            <a:ext cx="640939" cy="358395"/>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1" tIns="137105" rIns="171381" bIns="137105" numCol="1" spcCol="0" rtlCol="0" fromWordArt="0" anchor="t" anchorCtr="0" forceAA="0" compatLnSpc="1">
            <a:prstTxWarp prst="textNoShape">
              <a:avLst/>
            </a:prstTxWarp>
            <a:noAutofit/>
          </a:bodyPr>
          <a:lstStyle/>
          <a:p>
            <a:pPr algn="ctr" defTabSz="873886" fontAlgn="base">
              <a:lnSpc>
                <a:spcPct val="90000"/>
              </a:lnSpc>
              <a:spcBef>
                <a:spcPct val="0"/>
              </a:spcBef>
              <a:spcAft>
                <a:spcPct val="0"/>
              </a:spcAft>
            </a:pPr>
            <a:endParaRPr lang="en-US" sz="2249" dirty="0" err="1">
              <a:gradFill>
                <a:gsLst>
                  <a:gs pos="0">
                    <a:srgbClr val="FFFFFF"/>
                  </a:gs>
                  <a:gs pos="100000">
                    <a:srgbClr val="FFFFFF"/>
                  </a:gs>
                </a:gsLst>
                <a:lin ang="5400000" scaled="0"/>
              </a:gradFill>
              <a:ea typeface="Segoe UI" pitchFamily="34" charset="0"/>
              <a:cs typeface="Segoe UI" pitchFamily="34" charset="0"/>
            </a:endParaRPr>
          </a:p>
        </p:txBody>
      </p:sp>
      <p:pic>
        <p:nvPicPr>
          <p:cNvPr id="76" name="Picture 7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71324" y="2109873"/>
            <a:ext cx="614829" cy="351331"/>
          </a:xfrm>
          <a:prstGeom prst="rect">
            <a:avLst/>
          </a:prstGeom>
        </p:spPr>
      </p:pic>
      <p:sp>
        <p:nvSpPr>
          <p:cNvPr id="404" name="Rectangle 403"/>
          <p:cNvSpPr/>
          <p:nvPr/>
        </p:nvSpPr>
        <p:spPr bwMode="auto">
          <a:xfrm>
            <a:off x="6605239" y="2543306"/>
            <a:ext cx="640939" cy="358395"/>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1" tIns="137105" rIns="171381" bIns="137105" numCol="1" spcCol="0" rtlCol="0" fromWordArt="0" anchor="t" anchorCtr="0" forceAA="0" compatLnSpc="1">
            <a:prstTxWarp prst="textNoShape">
              <a:avLst/>
            </a:prstTxWarp>
            <a:noAutofit/>
          </a:bodyPr>
          <a:lstStyle/>
          <a:p>
            <a:pPr algn="ctr" defTabSz="873886" fontAlgn="base">
              <a:lnSpc>
                <a:spcPct val="90000"/>
              </a:lnSpc>
              <a:spcBef>
                <a:spcPct val="0"/>
              </a:spcBef>
              <a:spcAft>
                <a:spcPct val="0"/>
              </a:spcAft>
            </a:pPr>
            <a:endParaRPr lang="en-US" sz="2249" dirty="0"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6605239" y="2107799"/>
            <a:ext cx="640939" cy="358395"/>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1" tIns="137105" rIns="171381" bIns="137105" numCol="1" spcCol="0" rtlCol="0" fromWordArt="0" anchor="t" anchorCtr="0" forceAA="0" compatLnSpc="1">
            <a:prstTxWarp prst="textNoShape">
              <a:avLst/>
            </a:prstTxWarp>
            <a:noAutofit/>
          </a:bodyPr>
          <a:lstStyle/>
          <a:p>
            <a:pPr algn="ctr" defTabSz="873886" fontAlgn="base">
              <a:lnSpc>
                <a:spcPct val="90000"/>
              </a:lnSpc>
              <a:spcBef>
                <a:spcPct val="0"/>
              </a:spcBef>
              <a:spcAft>
                <a:spcPct val="0"/>
              </a:spcAft>
            </a:pPr>
            <a:endParaRPr lang="en-US" sz="2249" dirty="0" err="1">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08866" y="2113981"/>
            <a:ext cx="614829" cy="351331"/>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357333" y="3984545"/>
            <a:ext cx="614829" cy="351331"/>
          </a:xfrm>
          <a:prstGeom prst="rect">
            <a:avLst/>
          </a:prstGeom>
        </p:spPr>
      </p:pic>
      <p:pic>
        <p:nvPicPr>
          <p:cNvPr id="61" name="Picture 6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112302" y="3054793"/>
            <a:ext cx="1612858" cy="1393829"/>
          </a:xfrm>
          <a:prstGeom prst="rect">
            <a:avLst/>
          </a:prstGeom>
          <a:solidFill>
            <a:schemeClr val="accent1">
              <a:lumMod val="60000"/>
              <a:lumOff val="40000"/>
            </a:schemeClr>
          </a:solidFill>
        </p:spPr>
      </p:pic>
      <p:pic>
        <p:nvPicPr>
          <p:cNvPr id="14" name="Picture 1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965357" y="4323929"/>
            <a:ext cx="614829" cy="351331"/>
          </a:xfrm>
          <a:prstGeom prst="rect">
            <a:avLst/>
          </a:prstGeom>
        </p:spPr>
      </p:pic>
      <p:pic>
        <p:nvPicPr>
          <p:cNvPr id="80" name="Picture 7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617264" y="2534717"/>
            <a:ext cx="614829" cy="351331"/>
          </a:xfrm>
          <a:prstGeom prst="rect">
            <a:avLst/>
          </a:prstGeom>
        </p:spPr>
      </p:pic>
      <p:pic>
        <p:nvPicPr>
          <p:cNvPr id="81" name="Picture 8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865182" y="2536609"/>
            <a:ext cx="614829" cy="351331"/>
          </a:xfrm>
          <a:prstGeom prst="rect">
            <a:avLst/>
          </a:prstGeom>
        </p:spPr>
      </p:pic>
      <p:pic>
        <p:nvPicPr>
          <p:cNvPr id="82" name="Picture 8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097054" y="2547800"/>
            <a:ext cx="614829" cy="351331"/>
          </a:xfrm>
          <a:prstGeom prst="rect">
            <a:avLst/>
          </a:prstGeom>
        </p:spPr>
      </p:pic>
      <p:pic>
        <p:nvPicPr>
          <p:cNvPr id="72" name="Picture 7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100943" y="2116255"/>
            <a:ext cx="614829" cy="351331"/>
          </a:xfrm>
          <a:prstGeom prst="rect">
            <a:avLst/>
          </a:prstGeom>
        </p:spPr>
      </p:pic>
      <p:pic>
        <p:nvPicPr>
          <p:cNvPr id="71" name="Picture 7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71324" y="2109873"/>
            <a:ext cx="614829" cy="351331"/>
          </a:xfrm>
          <a:prstGeom prst="rect">
            <a:avLst/>
          </a:prstGeom>
        </p:spPr>
      </p:pic>
      <p:pic>
        <p:nvPicPr>
          <p:cNvPr id="70" name="Picture 6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608866" y="2113981"/>
            <a:ext cx="614829" cy="351331"/>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00943" y="2127445"/>
            <a:ext cx="614829" cy="351331"/>
          </a:xfrm>
          <a:prstGeom prst="rect">
            <a:avLst/>
          </a:prstGeom>
        </p:spPr>
      </p:pic>
      <p:pic>
        <p:nvPicPr>
          <p:cNvPr id="83" name="Picture 8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73306" y="2109873"/>
            <a:ext cx="614829" cy="351331"/>
          </a:xfrm>
          <a:prstGeom prst="rect">
            <a:avLst/>
          </a:prstGeom>
        </p:spPr>
      </p:pic>
      <p:pic>
        <p:nvPicPr>
          <p:cNvPr id="84" name="Picture 8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07263" y="2122569"/>
            <a:ext cx="614829" cy="351331"/>
          </a:xfrm>
          <a:prstGeom prst="rect">
            <a:avLst/>
          </a:prstGeom>
        </p:spPr>
      </p:pic>
      <p:pic>
        <p:nvPicPr>
          <p:cNvPr id="470" name="Picture 46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32263" y="4457019"/>
            <a:ext cx="1746701" cy="2303248"/>
          </a:xfrm>
          <a:prstGeom prst="rect">
            <a:avLst/>
          </a:prstGeom>
        </p:spPr>
      </p:pic>
      <p:sp>
        <p:nvSpPr>
          <p:cNvPr id="471" name="Rounded Rectangle 470"/>
          <p:cNvSpPr/>
          <p:nvPr/>
        </p:nvSpPr>
        <p:spPr bwMode="auto">
          <a:xfrm>
            <a:off x="5004289" y="4925437"/>
            <a:ext cx="1098812" cy="1760792"/>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1381" tIns="0" rIns="171381" bIns="85690" numCol="1" spcCol="0" rtlCol="0" fromWordArt="0" anchor="t" anchorCtr="0" forceAA="0" compatLnSpc="1">
            <a:prstTxWarp prst="textNoShape">
              <a:avLst/>
            </a:prstTxWarp>
            <a:noAutofit/>
          </a:bodyPr>
          <a:lstStyle/>
          <a:p>
            <a:pPr algn="ctr">
              <a:lnSpc>
                <a:spcPct val="90000"/>
              </a:lnSpc>
              <a:spcAft>
                <a:spcPts val="562"/>
              </a:spcAft>
            </a:pPr>
            <a:r>
              <a:rPr lang="en-US" sz="984" b="1" dirty="0">
                <a:solidFill>
                  <a:schemeClr val="accent2"/>
                </a:solidFill>
              </a:rPr>
              <a:t>Central Repository</a:t>
            </a:r>
          </a:p>
        </p:txBody>
      </p:sp>
      <p:pic>
        <p:nvPicPr>
          <p:cNvPr id="74" name="Picture 7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46280" y="6213137"/>
            <a:ext cx="614829" cy="351331"/>
          </a:xfrm>
          <a:prstGeom prst="rect">
            <a:avLst/>
          </a:prstGeom>
        </p:spPr>
      </p:pic>
      <p:pic>
        <p:nvPicPr>
          <p:cNvPr id="69" name="Picture 6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46280" y="5323710"/>
            <a:ext cx="614829" cy="351331"/>
          </a:xfrm>
          <a:prstGeom prst="rect">
            <a:avLst/>
          </a:prstGeom>
        </p:spPr>
      </p:pic>
      <p:pic>
        <p:nvPicPr>
          <p:cNvPr id="79" name="Picture 7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246280" y="5768425"/>
            <a:ext cx="614829" cy="351331"/>
          </a:xfrm>
          <a:prstGeom prst="rect">
            <a:avLst/>
          </a:prstGeom>
        </p:spPr>
      </p:pic>
      <p:sp>
        <p:nvSpPr>
          <p:cNvPr id="831" name="Rectangle 830"/>
          <p:cNvSpPr/>
          <p:nvPr/>
        </p:nvSpPr>
        <p:spPr>
          <a:xfrm>
            <a:off x="6180721" y="6098399"/>
            <a:ext cx="2186396" cy="715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90000"/>
              </a:lnSpc>
              <a:spcAft>
                <a:spcPts val="562"/>
              </a:spcAft>
            </a:pPr>
            <a:r>
              <a:rPr lang="en-US" sz="1499" dirty="0" smtClean="0"/>
              <a:t>Les Containers </a:t>
            </a:r>
            <a:r>
              <a:rPr lang="en-US" sz="1499" dirty="0" err="1" smtClean="0"/>
              <a:t>sont</a:t>
            </a:r>
            <a:r>
              <a:rPr lang="en-US" sz="1499" dirty="0" smtClean="0"/>
              <a:t> </a:t>
            </a:r>
            <a:r>
              <a:rPr lang="en-US" sz="1499" dirty="0" err="1" smtClean="0"/>
              <a:t>publiés</a:t>
            </a:r>
            <a:r>
              <a:rPr lang="en-US" sz="1499" dirty="0" smtClean="0"/>
              <a:t> </a:t>
            </a:r>
            <a:r>
              <a:rPr lang="en-US" sz="1499" dirty="0" err="1" smtClean="0"/>
              <a:t>sur</a:t>
            </a:r>
            <a:r>
              <a:rPr lang="en-US" sz="1499" dirty="0" smtClean="0"/>
              <a:t> un </a:t>
            </a:r>
            <a:r>
              <a:rPr lang="en-US" sz="1499" dirty="0" err="1" smtClean="0"/>
              <a:t>référentiel</a:t>
            </a:r>
            <a:r>
              <a:rPr lang="en-US" sz="1499" dirty="0" smtClean="0"/>
              <a:t> central</a:t>
            </a:r>
            <a:endParaRPr lang="en-US" sz="1499" dirty="0"/>
          </a:p>
        </p:txBody>
      </p:sp>
    </p:spTree>
    <p:extLst>
      <p:ext uri="{BB962C8B-B14F-4D97-AF65-F5344CB8AC3E}">
        <p14:creationId xmlns:p14="http://schemas.microsoft.com/office/powerpoint/2010/main" val="1038875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1"/>
                                        </p:tgtEl>
                                        <p:attrNameLst>
                                          <p:attrName>style.visibility</p:attrName>
                                        </p:attrNameLst>
                                      </p:cBhvr>
                                      <p:to>
                                        <p:strVal val="visible"/>
                                      </p:to>
                                    </p:set>
                                    <p:animEffect transition="in" filter="fade">
                                      <p:cBhvr>
                                        <p:cTn id="10" dur="1000"/>
                                        <p:tgtEl>
                                          <p:spTgt spid="831"/>
                                        </p:tgtEl>
                                      </p:cBhvr>
                                    </p:animEffect>
                                  </p:childTnLst>
                                </p:cTn>
                              </p:par>
                              <p:par>
                                <p:cTn id="11" presetID="10" presetClass="entr" presetSubtype="0" fill="hold" nodeType="withEffect">
                                  <p:stCondLst>
                                    <p:cond delay="25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1250"/>
                                        <p:tgtEl>
                                          <p:spTgt spid="74"/>
                                        </p:tgtEl>
                                      </p:cBhvr>
                                    </p:animEffect>
                                  </p:childTnLst>
                                </p:cTn>
                              </p:par>
                              <p:par>
                                <p:cTn id="14" presetID="10" presetClass="entr" presetSubtype="0" fill="hold" nodeType="withEffect">
                                  <p:stCondLst>
                                    <p:cond delay="5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250"/>
                                        <p:tgtEl>
                                          <p:spTgt spid="79"/>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750"/>
                                        <p:tgtEl>
                                          <p:spTgt spid="75"/>
                                        </p:tgtEl>
                                      </p:cBhvr>
                                    </p:animEffect>
                                  </p:childTnLst>
                                </p:cTn>
                              </p:par>
                              <p:par>
                                <p:cTn id="28" presetID="10"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750"/>
                                        <p:tgtEl>
                                          <p:spTgt spid="76"/>
                                        </p:tgtEl>
                                      </p:cBhvr>
                                    </p:animEffect>
                                  </p:childTnLst>
                                </p:cTn>
                              </p:par>
                              <p:par>
                                <p:cTn id="31" presetID="10"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750"/>
                                        <p:tgtEl>
                                          <p:spTgt spid="7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2"/>
                                        </p:tgtEl>
                                        <p:attrNameLst>
                                          <p:attrName>style.visibility</p:attrName>
                                        </p:attrNameLst>
                                      </p:cBhvr>
                                      <p:to>
                                        <p:strVal val="visible"/>
                                      </p:to>
                                    </p:set>
                                    <p:animEffect transition="in" filter="fade">
                                      <p:cBhvr>
                                        <p:cTn id="36" dur="750"/>
                                        <p:tgtEl>
                                          <p:spTgt spid="3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5"/>
                                        </p:tgtEl>
                                        <p:attrNameLst>
                                          <p:attrName>style.visibility</p:attrName>
                                        </p:attrNameLst>
                                      </p:cBhvr>
                                      <p:to>
                                        <p:strVal val="visible"/>
                                      </p:to>
                                    </p:set>
                                    <p:animEffect transition="in" filter="fade">
                                      <p:cBhvr>
                                        <p:cTn id="39" dur="750"/>
                                        <p:tgtEl>
                                          <p:spTgt spid="395"/>
                                        </p:tgtEl>
                                      </p:cBhvr>
                                    </p:animEffect>
                                  </p:childTnLst>
                                </p:cTn>
                              </p:par>
                              <p:par>
                                <p:cTn id="40" presetID="10" presetClass="entr" presetSubtype="0" fill="hold"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750"/>
                                        <p:tgtEl>
                                          <p:spTgt spid="80"/>
                                        </p:tgtEl>
                                      </p:cBhvr>
                                    </p:animEffect>
                                  </p:childTnLst>
                                </p:cTn>
                              </p:par>
                              <p:par>
                                <p:cTn id="43" presetID="10" presetClass="entr" presetSubtype="0"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750"/>
                                        <p:tgtEl>
                                          <p:spTgt spid="81"/>
                                        </p:tgtEl>
                                      </p:cBhvr>
                                    </p:animEffect>
                                  </p:childTnLst>
                                </p:cTn>
                              </p:par>
                              <p:par>
                                <p:cTn id="46" presetID="10" presetClass="entr" presetSubtype="0" fill="hold" nodeType="with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750"/>
                                        <p:tgtEl>
                                          <p:spTgt spid="8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4"/>
                                        </p:tgtEl>
                                        <p:attrNameLst>
                                          <p:attrName>style.visibility</p:attrName>
                                        </p:attrNameLst>
                                      </p:cBhvr>
                                      <p:to>
                                        <p:strVal val="visible"/>
                                      </p:to>
                                    </p:set>
                                    <p:animEffect transition="in" filter="fade">
                                      <p:cBhvr>
                                        <p:cTn id="51" dur="500"/>
                                        <p:tgtEl>
                                          <p:spTgt spid="40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7"/>
                                        </p:tgtEl>
                                        <p:attrNameLst>
                                          <p:attrName>style.visibility</p:attrName>
                                        </p:attrNameLst>
                                      </p:cBhvr>
                                      <p:to>
                                        <p:strVal val="visible"/>
                                      </p:to>
                                    </p:set>
                                    <p:animEffect transition="in" filter="fade">
                                      <p:cBhvr>
                                        <p:cTn id="54" dur="500"/>
                                        <p:tgtEl>
                                          <p:spTgt spid="39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2"/>
                                        </p:tgtEl>
                                        <p:attrNameLst>
                                          <p:attrName>style.visibility</p:attrName>
                                        </p:attrNameLst>
                                      </p:cBhvr>
                                      <p:to>
                                        <p:strVal val="visible"/>
                                      </p:to>
                                    </p:set>
                                    <p:animEffect transition="in" filter="fade">
                                      <p:cBhvr>
                                        <p:cTn id="60" dur="750"/>
                                        <p:tgtEl>
                                          <p:spTgt spid="40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492"/>
                                        </p:tgtEl>
                                        <p:attrNameLst>
                                          <p:attrName>style.visibility</p:attrName>
                                        </p:attrNameLst>
                                      </p:cBhvr>
                                      <p:to>
                                        <p:strVal val="visible"/>
                                      </p:to>
                                    </p:set>
                                    <p:animEffect transition="in" filter="wipe(right)">
                                      <p:cBhvr>
                                        <p:cTn id="65" dur="500"/>
                                        <p:tgtEl>
                                          <p:spTgt spid="492"/>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96"/>
                                        </p:tgtEl>
                                        <p:attrNameLst>
                                          <p:attrName>style.visibility</p:attrName>
                                        </p:attrNameLst>
                                      </p:cBhvr>
                                      <p:to>
                                        <p:strVal val="visible"/>
                                      </p:to>
                                    </p:set>
                                    <p:animEffect transition="in" filter="fade">
                                      <p:cBhvr>
                                        <p:cTn id="69" dur="500"/>
                                        <p:tgtEl>
                                          <p:spTgt spid="49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497"/>
                                        </p:tgtEl>
                                        <p:attrNameLst>
                                          <p:attrName>style.visibility</p:attrName>
                                        </p:attrNameLst>
                                      </p:cBhvr>
                                      <p:to>
                                        <p:strVal val="visible"/>
                                      </p:to>
                                    </p:set>
                                    <p:animEffect transition="in" filter="wipe(right)">
                                      <p:cBhvr>
                                        <p:cTn id="74" dur="500"/>
                                        <p:tgtEl>
                                          <p:spTgt spid="497"/>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500"/>
                                        </p:tgtEl>
                                        <p:attrNameLst>
                                          <p:attrName>style.visibility</p:attrName>
                                        </p:attrNameLst>
                                      </p:cBhvr>
                                      <p:to>
                                        <p:strVal val="visible"/>
                                      </p:to>
                                    </p:set>
                                    <p:animEffect transition="in" filter="fade">
                                      <p:cBhvr>
                                        <p:cTn id="78" dur="500"/>
                                        <p:tgtEl>
                                          <p:spTgt spid="500"/>
                                        </p:tgtEl>
                                      </p:cBhvr>
                                    </p:animEffect>
                                  </p:childTnLst>
                                </p:cTn>
                              </p:par>
                              <p:par>
                                <p:cTn id="79" presetID="10"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1000"/>
                                        <p:tgtEl>
                                          <p:spTgt spid="15"/>
                                        </p:tgtEl>
                                      </p:cBhvr>
                                    </p:animEffect>
                                  </p:childTnLst>
                                </p:cTn>
                              </p:par>
                              <p:par>
                                <p:cTn id="82" presetID="10" presetClass="exit" presetSubtype="0" fill="hold" nodeType="withEffect">
                                  <p:stCondLst>
                                    <p:cond delay="0"/>
                                  </p:stCondLst>
                                  <p:childTnLst>
                                    <p:animEffect transition="out" filter="fade">
                                      <p:cBhvr>
                                        <p:cTn id="83" dur="750"/>
                                        <p:tgtEl>
                                          <p:spTgt spid="73"/>
                                        </p:tgtEl>
                                      </p:cBhvr>
                                    </p:animEffect>
                                    <p:set>
                                      <p:cBhvr>
                                        <p:cTn id="84" dur="1" fill="hold">
                                          <p:stCondLst>
                                            <p:cond delay="749"/>
                                          </p:stCondLst>
                                        </p:cTn>
                                        <p:tgtEl>
                                          <p:spTgt spid="73"/>
                                        </p:tgtEl>
                                        <p:attrNameLst>
                                          <p:attrName>style.visibility</p:attrName>
                                        </p:attrNameLst>
                                      </p:cBhvr>
                                      <p:to>
                                        <p:strVal val="hidden"/>
                                      </p:to>
                                    </p:se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1000"/>
                                        <p:tgtEl>
                                          <p:spTgt spid="69"/>
                                        </p:tgtEl>
                                      </p:cBhvr>
                                    </p:animEffect>
                                  </p:childTnLst>
                                </p:cTn>
                              </p:par>
                            </p:childTnLst>
                          </p:cTn>
                        </p:par>
                        <p:par>
                          <p:cTn id="89" fill="hold">
                            <p:stCondLst>
                              <p:cond delay="2500"/>
                            </p:stCondLst>
                            <p:childTnLst>
                              <p:par>
                                <p:cTn id="90" presetID="10" presetClass="entr" presetSubtype="0" fill="hold" nodeType="after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750"/>
                                        <p:tgtEl>
                                          <p:spTgt spid="70"/>
                                        </p:tgtEl>
                                      </p:cBhvr>
                                    </p:animEffect>
                                  </p:childTnLst>
                                </p:cTn>
                              </p:par>
                              <p:par>
                                <p:cTn id="93" presetID="10" presetClass="exit" presetSubtype="0" fill="hold" nodeType="withEffect">
                                  <p:stCondLst>
                                    <p:cond delay="250"/>
                                  </p:stCondLst>
                                  <p:childTnLst>
                                    <p:animEffect transition="out" filter="fade">
                                      <p:cBhvr>
                                        <p:cTn id="94" dur="500"/>
                                        <p:tgtEl>
                                          <p:spTgt spid="75"/>
                                        </p:tgtEl>
                                      </p:cBhvr>
                                    </p:animEffect>
                                    <p:set>
                                      <p:cBhvr>
                                        <p:cTn id="95" dur="1" fill="hold">
                                          <p:stCondLst>
                                            <p:cond delay="499"/>
                                          </p:stCondLst>
                                        </p:cTn>
                                        <p:tgtEl>
                                          <p:spTgt spid="75"/>
                                        </p:tgtEl>
                                        <p:attrNameLst>
                                          <p:attrName>style.visibility</p:attrName>
                                        </p:attrNameLst>
                                      </p:cBhvr>
                                      <p:to>
                                        <p:strVal val="hidden"/>
                                      </p:to>
                                    </p:set>
                                  </p:childTnLst>
                                </p:cTn>
                              </p:par>
                            </p:childTnLst>
                          </p:cTn>
                        </p:par>
                        <p:par>
                          <p:cTn id="96" fill="hold">
                            <p:stCondLst>
                              <p:cond delay="3250"/>
                            </p:stCondLst>
                            <p:childTnLst>
                              <p:par>
                                <p:cTn id="97" presetID="10" presetClass="entr" presetSubtype="0" fill="hold" nodeType="afterEffect">
                                  <p:stCondLst>
                                    <p:cond delay="25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750"/>
                                        <p:tgtEl>
                                          <p:spTgt spid="71"/>
                                        </p:tgtEl>
                                      </p:cBhvr>
                                    </p:animEffect>
                                  </p:childTnLst>
                                </p:cTn>
                              </p:par>
                              <p:par>
                                <p:cTn id="100" presetID="10" presetClass="exit" presetSubtype="0" fill="hold" nodeType="withEffect">
                                  <p:stCondLst>
                                    <p:cond delay="250"/>
                                  </p:stCondLst>
                                  <p:childTnLst>
                                    <p:animEffect transition="out" filter="fade">
                                      <p:cBhvr>
                                        <p:cTn id="101" dur="500"/>
                                        <p:tgtEl>
                                          <p:spTgt spid="76"/>
                                        </p:tgtEl>
                                      </p:cBhvr>
                                    </p:animEffect>
                                    <p:set>
                                      <p:cBhvr>
                                        <p:cTn id="102" dur="1" fill="hold">
                                          <p:stCondLst>
                                            <p:cond delay="499"/>
                                          </p:stCondLst>
                                        </p:cTn>
                                        <p:tgtEl>
                                          <p:spTgt spid="76"/>
                                        </p:tgtEl>
                                        <p:attrNameLst>
                                          <p:attrName>style.visibility</p:attrName>
                                        </p:attrNameLst>
                                      </p:cBhvr>
                                      <p:to>
                                        <p:strVal val="hidden"/>
                                      </p:to>
                                    </p:set>
                                  </p:childTnLst>
                                </p:cTn>
                              </p:par>
                            </p:childTnLst>
                          </p:cTn>
                        </p:par>
                        <p:par>
                          <p:cTn id="103" fill="hold">
                            <p:stCondLst>
                              <p:cond delay="4250"/>
                            </p:stCondLst>
                            <p:childTnLst>
                              <p:par>
                                <p:cTn id="104" presetID="10" presetClass="entr" presetSubtype="0" fill="hold" nodeType="after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fade">
                                      <p:cBhvr>
                                        <p:cTn id="106" dur="750"/>
                                        <p:tgtEl>
                                          <p:spTgt spid="72"/>
                                        </p:tgtEl>
                                      </p:cBhvr>
                                    </p:animEffect>
                                  </p:childTnLst>
                                </p:cTn>
                              </p:par>
                              <p:par>
                                <p:cTn id="107" presetID="10" presetClass="exit" presetSubtype="0" fill="hold" nodeType="withEffect">
                                  <p:stCondLst>
                                    <p:cond delay="250"/>
                                  </p:stCondLst>
                                  <p:childTnLst>
                                    <p:animEffect transition="out" filter="fade">
                                      <p:cBhvr>
                                        <p:cTn id="108" dur="500"/>
                                        <p:tgtEl>
                                          <p:spTgt spid="77"/>
                                        </p:tgtEl>
                                      </p:cBhvr>
                                    </p:animEffect>
                                    <p:set>
                                      <p:cBhvr>
                                        <p:cTn id="109" dur="1" fill="hold">
                                          <p:stCondLst>
                                            <p:cond delay="499"/>
                                          </p:stCondLst>
                                        </p:cTn>
                                        <p:tgtEl>
                                          <p:spTgt spid="77"/>
                                        </p:tgtEl>
                                        <p:attrNameLst>
                                          <p:attrName>style.visibility</p:attrName>
                                        </p:attrNameLst>
                                      </p:cBhvr>
                                      <p:to>
                                        <p:strVal val="hidden"/>
                                      </p:to>
                                    </p:set>
                                  </p:childTnLst>
                                </p:cTn>
                              </p:par>
                            </p:childTnLst>
                          </p:cTn>
                        </p:par>
                        <p:par>
                          <p:cTn id="110" fill="hold">
                            <p:stCondLst>
                              <p:cond delay="5000"/>
                            </p:stCondLst>
                            <p:childTnLst>
                              <p:par>
                                <p:cTn id="111" presetID="10" presetClass="entr" presetSubtype="0" fill="hold" nodeType="afterEffect">
                                  <p:stCondLst>
                                    <p:cond delay="500"/>
                                  </p:stCondLst>
                                  <p:childTnLst>
                                    <p:set>
                                      <p:cBhvr>
                                        <p:cTn id="112" dur="1" fill="hold">
                                          <p:stCondLst>
                                            <p:cond delay="0"/>
                                          </p:stCondLst>
                                        </p:cTn>
                                        <p:tgtEl>
                                          <p:spTgt spid="84"/>
                                        </p:tgtEl>
                                        <p:attrNameLst>
                                          <p:attrName>style.visibility</p:attrName>
                                        </p:attrNameLst>
                                      </p:cBhvr>
                                      <p:to>
                                        <p:strVal val="visible"/>
                                      </p:to>
                                    </p:set>
                                    <p:animEffect transition="in" filter="fade">
                                      <p:cBhvr>
                                        <p:cTn id="113" dur="750"/>
                                        <p:tgtEl>
                                          <p:spTgt spid="84"/>
                                        </p:tgtEl>
                                      </p:cBhvr>
                                    </p:animEffect>
                                  </p:childTnLst>
                                </p:cTn>
                              </p:par>
                              <p:par>
                                <p:cTn id="114" presetID="10" presetClass="exit" presetSubtype="0" fill="hold" nodeType="withEffect">
                                  <p:stCondLst>
                                    <p:cond delay="500"/>
                                  </p:stCondLst>
                                  <p:childTnLst>
                                    <p:animEffect transition="out" filter="fade">
                                      <p:cBhvr>
                                        <p:cTn id="115" dur="500"/>
                                        <p:tgtEl>
                                          <p:spTgt spid="70"/>
                                        </p:tgtEl>
                                      </p:cBhvr>
                                    </p:animEffect>
                                    <p:set>
                                      <p:cBhvr>
                                        <p:cTn id="116" dur="1" fill="hold">
                                          <p:stCondLst>
                                            <p:cond delay="499"/>
                                          </p:stCondLst>
                                        </p:cTn>
                                        <p:tgtEl>
                                          <p:spTgt spid="70"/>
                                        </p:tgtEl>
                                        <p:attrNameLst>
                                          <p:attrName>style.visibility</p:attrName>
                                        </p:attrNameLst>
                                      </p:cBhvr>
                                      <p:to>
                                        <p:strVal val="hidden"/>
                                      </p:to>
                                    </p:set>
                                  </p:childTnLst>
                                </p:cTn>
                              </p:par>
                            </p:childTnLst>
                          </p:cTn>
                        </p:par>
                        <p:par>
                          <p:cTn id="117" fill="hold">
                            <p:stCondLst>
                              <p:cond delay="6250"/>
                            </p:stCondLst>
                            <p:childTnLst>
                              <p:par>
                                <p:cTn id="118" presetID="10" presetClass="entr" presetSubtype="0" fill="hold" nodeType="afterEffect">
                                  <p:stCondLst>
                                    <p:cond delay="0"/>
                                  </p:stCondLst>
                                  <p:childTnLst>
                                    <p:set>
                                      <p:cBhvr>
                                        <p:cTn id="119" dur="1" fill="hold">
                                          <p:stCondLst>
                                            <p:cond delay="0"/>
                                          </p:stCondLst>
                                        </p:cTn>
                                        <p:tgtEl>
                                          <p:spTgt spid="83"/>
                                        </p:tgtEl>
                                        <p:attrNameLst>
                                          <p:attrName>style.visibility</p:attrName>
                                        </p:attrNameLst>
                                      </p:cBhvr>
                                      <p:to>
                                        <p:strVal val="visible"/>
                                      </p:to>
                                    </p:set>
                                    <p:animEffect transition="in" filter="fade">
                                      <p:cBhvr>
                                        <p:cTn id="120" dur="750"/>
                                        <p:tgtEl>
                                          <p:spTgt spid="83"/>
                                        </p:tgtEl>
                                      </p:cBhvr>
                                    </p:animEffect>
                                  </p:childTnLst>
                                </p:cTn>
                              </p:par>
                            </p:childTnLst>
                          </p:cTn>
                        </p:par>
                        <p:par>
                          <p:cTn id="121" fill="hold">
                            <p:stCondLst>
                              <p:cond delay="7000"/>
                            </p:stCondLst>
                            <p:childTnLst>
                              <p:par>
                                <p:cTn id="122" presetID="10" presetClass="exit" presetSubtype="0" fill="hold" nodeType="afterEffect">
                                  <p:stCondLst>
                                    <p:cond delay="0"/>
                                  </p:stCondLst>
                                  <p:childTnLst>
                                    <p:animEffect transition="out" filter="fade">
                                      <p:cBhvr>
                                        <p:cTn id="123" dur="500"/>
                                        <p:tgtEl>
                                          <p:spTgt spid="71"/>
                                        </p:tgtEl>
                                      </p:cBhvr>
                                    </p:animEffect>
                                    <p:set>
                                      <p:cBhvr>
                                        <p:cTn id="124" dur="1" fill="hold">
                                          <p:stCondLst>
                                            <p:cond delay="499"/>
                                          </p:stCondLst>
                                        </p:cTn>
                                        <p:tgtEl>
                                          <p:spTgt spid="71"/>
                                        </p:tgtEl>
                                        <p:attrNameLst>
                                          <p:attrName>style.visibility</p:attrName>
                                        </p:attrNameLst>
                                      </p:cBhvr>
                                      <p:to>
                                        <p:strVal val="hidden"/>
                                      </p:to>
                                    </p:set>
                                  </p:childTnLst>
                                </p:cTn>
                              </p:par>
                            </p:childTnLst>
                          </p:cTn>
                        </p:par>
                        <p:par>
                          <p:cTn id="125" fill="hold">
                            <p:stCondLst>
                              <p:cond delay="7500"/>
                            </p:stCondLst>
                            <p:childTnLst>
                              <p:par>
                                <p:cTn id="126" presetID="10" presetClass="entr" presetSubtype="0" fill="hold" nodeType="after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fade">
                                      <p:cBhvr>
                                        <p:cTn id="128" dur="750"/>
                                        <p:tgtEl>
                                          <p:spTgt spid="7"/>
                                        </p:tgtEl>
                                      </p:cBhvr>
                                    </p:animEffect>
                                  </p:childTnLst>
                                </p:cTn>
                              </p:par>
                            </p:childTnLst>
                          </p:cTn>
                        </p:par>
                        <p:par>
                          <p:cTn id="129" fill="hold">
                            <p:stCondLst>
                              <p:cond delay="8250"/>
                            </p:stCondLst>
                            <p:childTnLst>
                              <p:par>
                                <p:cTn id="130" presetID="10" presetClass="exit" presetSubtype="0" fill="hold" nodeType="afterEffect">
                                  <p:stCondLst>
                                    <p:cond delay="0"/>
                                  </p:stCondLst>
                                  <p:childTnLst>
                                    <p:animEffect transition="out" filter="fade">
                                      <p:cBhvr>
                                        <p:cTn id="131" dur="500"/>
                                        <p:tgtEl>
                                          <p:spTgt spid="72"/>
                                        </p:tgtEl>
                                      </p:cBhvr>
                                    </p:animEffect>
                                    <p:set>
                                      <p:cBhvr>
                                        <p:cTn id="132" dur="1" fill="hold">
                                          <p:stCondLst>
                                            <p:cond delay="4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p:bldP spid="33" grpId="0" animBg="1"/>
      <p:bldP spid="352" grpId="0" animBg="1"/>
      <p:bldP spid="397" grpId="0" animBg="1"/>
      <p:bldP spid="395" grpId="0" animBg="1"/>
      <p:bldP spid="404" grpId="0" animBg="1"/>
      <p:bldP spid="402" grpId="0" animBg="1"/>
      <p:bldP spid="8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11"/>
          <p:cNvSpPr/>
          <p:nvPr/>
        </p:nvSpPr>
        <p:spPr bwMode="gray">
          <a:xfrm>
            <a:off x="1346255" y="5570735"/>
            <a:ext cx="11090219" cy="1080470"/>
          </a:xfrm>
          <a:prstGeom prst="rect">
            <a:avLst/>
          </a:prstGeom>
          <a:solidFill>
            <a:srgbClr val="000000">
              <a:alpha val="69804"/>
            </a:srgbClr>
          </a:solidFill>
          <a:ln w="25400" algn="ctr">
            <a:noFill/>
            <a:round/>
            <a:headEnd/>
            <a:tailEnd/>
          </a:ln>
        </p:spPr>
        <p:txBody>
          <a:bodyPr wrap="none" lIns="174817" tIns="68826" rIns="34413" bIns="68826" rtlCol="0" anchor="ctr" anchorCtr="0"/>
          <a:lstStyle/>
          <a:p>
            <a:pPr lvl="0"/>
            <a:r>
              <a:rPr lang="de-DE" sz="5162" b="1" dirty="0">
                <a:solidFill>
                  <a:prstClr val="white"/>
                </a:solidFill>
                <a:latin typeface="DIN Condensed Bold"/>
                <a:cs typeface="DIN Condensed Bold"/>
              </a:rPr>
              <a:t>Docker : </a:t>
            </a:r>
            <a:r>
              <a:rPr lang="de-DE" sz="5162" b="1" dirty="0" smtClean="0">
                <a:solidFill>
                  <a:prstClr val="white"/>
                </a:solidFill>
                <a:latin typeface="DIN Condensed Bold"/>
                <a:cs typeface="DIN Condensed Bold"/>
              </a:rPr>
              <a:t>Pourquoi, comment ?</a:t>
            </a:r>
            <a:endParaRPr lang="de-DE" sz="5162" b="1" dirty="0">
              <a:solidFill>
                <a:prstClr val="white"/>
              </a:solidFill>
              <a:latin typeface="DIN Condensed Bold"/>
              <a:cs typeface="DIN Condensed Bold"/>
            </a:endParaRPr>
          </a:p>
        </p:txBody>
      </p:sp>
    </p:spTree>
    <p:extLst>
      <p:ext uri="{BB962C8B-B14F-4D97-AF65-F5344CB8AC3E}">
        <p14:creationId xmlns:p14="http://schemas.microsoft.com/office/powerpoint/2010/main" val="2605354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mtClean="0"/>
              <a:t>Processus de développement avec Docker</a:t>
            </a:r>
            <a:endParaRPr lang="en-US" dirty="0"/>
          </a:p>
        </p:txBody>
      </p:sp>
      <p:sp>
        <p:nvSpPr>
          <p:cNvPr id="106" name="Rectangle 105"/>
          <p:cNvSpPr/>
          <p:nvPr/>
        </p:nvSpPr>
        <p:spPr>
          <a:xfrm>
            <a:off x="3472597" y="1009760"/>
            <a:ext cx="6260648" cy="5815634"/>
          </a:xfrm>
          <a:prstGeom prst="rect">
            <a:avLst/>
          </a:prstGeom>
          <a:solidFill>
            <a:srgbClr val="0072C6">
              <a:lumMod val="40000"/>
              <a:lumOff val="6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smtClean="0">
              <a:ln>
                <a:noFill/>
              </a:ln>
              <a:solidFill>
                <a:prstClr val="white"/>
              </a:solidFill>
              <a:effectLst/>
              <a:uLnTx/>
              <a:uFillTx/>
              <a:latin typeface="Arial"/>
              <a:ea typeface="+mn-ea"/>
              <a:cs typeface="+mn-cs"/>
            </a:endParaRPr>
          </a:p>
        </p:txBody>
      </p:sp>
      <p:sp>
        <p:nvSpPr>
          <p:cNvPr id="107" name="Rectangle 106"/>
          <p:cNvSpPr/>
          <p:nvPr/>
        </p:nvSpPr>
        <p:spPr>
          <a:xfrm>
            <a:off x="4490134" y="1145041"/>
            <a:ext cx="3598890" cy="1565850"/>
          </a:xfrm>
          <a:prstGeom prst="rect">
            <a:avLst/>
          </a:prstGeom>
          <a:solidFill>
            <a:srgbClr val="0072C6">
              <a:lumMod val="60000"/>
              <a:lumOff val="40000"/>
            </a:srgbClr>
          </a:solidFill>
          <a:ln w="9525" cap="flat" cmpd="sng" algn="ctr">
            <a:noFill/>
            <a:prstDash val="solid"/>
          </a:ln>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fr-FR" sz="2500" b="0" i="0" u="none" strike="noStrike" kern="0" cap="none" spc="0" normalizeH="0" baseline="0" noProof="0" dirty="0" smtClean="0">
                <a:ln>
                  <a:noFill/>
                </a:ln>
                <a:solidFill>
                  <a:prstClr val="white"/>
                </a:solidFill>
                <a:effectLst/>
                <a:uLnTx/>
                <a:uFillTx/>
                <a:latin typeface="Arial"/>
                <a:ea typeface="+mn-ea"/>
                <a:cs typeface="+mn-cs"/>
              </a:rPr>
              <a:t>Images</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cxnSp>
        <p:nvCxnSpPr>
          <p:cNvPr id="108" name="Straight Connector 107"/>
          <p:cNvCxnSpPr/>
          <p:nvPr/>
        </p:nvCxnSpPr>
        <p:spPr>
          <a:xfrm>
            <a:off x="9514610" y="3963426"/>
            <a:ext cx="1477192" cy="0"/>
          </a:xfrm>
          <a:prstGeom prst="line">
            <a:avLst/>
          </a:prstGeom>
          <a:noFill/>
          <a:ln w="76200" cap="flat" cmpd="sng" algn="ctr">
            <a:solidFill>
              <a:srgbClr val="0072C6"/>
            </a:solidFill>
            <a:prstDash val="solid"/>
          </a:ln>
          <a:effectLst/>
        </p:spPr>
      </p:cxnSp>
      <p:sp>
        <p:nvSpPr>
          <p:cNvPr id="109" name="Can 108"/>
          <p:cNvSpPr/>
          <p:nvPr/>
        </p:nvSpPr>
        <p:spPr>
          <a:xfrm>
            <a:off x="539961" y="1241293"/>
            <a:ext cx="1565706" cy="1466083"/>
          </a:xfrm>
          <a:prstGeom prst="can">
            <a:avLst/>
          </a:prstGeom>
          <a:solidFill>
            <a:srgbClr val="0072C6"/>
          </a:solidFill>
          <a:ln w="25400" cap="flat" cmpd="sng" algn="ctr">
            <a:solidFill>
              <a:srgbClr val="00BCF2">
                <a:shade val="50000"/>
              </a:srgbClr>
            </a:solidFill>
            <a:prstDash val="solid"/>
          </a:ln>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white"/>
                </a:solidFill>
                <a:effectLst/>
                <a:uLnTx/>
                <a:uFillTx/>
                <a:latin typeface="Arial"/>
                <a:ea typeface="+mn-ea"/>
                <a:cs typeface="+mn-cs"/>
              </a:rPr>
              <a:t>Source Code Repository</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110" name="Can 109"/>
          <p:cNvSpPr/>
          <p:nvPr/>
        </p:nvSpPr>
        <p:spPr>
          <a:xfrm>
            <a:off x="10195527" y="1005354"/>
            <a:ext cx="2024512" cy="1971236"/>
          </a:xfrm>
          <a:prstGeom prst="can">
            <a:avLst/>
          </a:prstGeom>
          <a:solidFill>
            <a:srgbClr val="0072C6"/>
          </a:solidFill>
          <a:ln w="25400" cap="flat" cmpd="sng" algn="ctr">
            <a:solidFill>
              <a:srgbClr val="00BCF2">
                <a:shade val="50000"/>
              </a:srgbClr>
            </a:solidFill>
            <a:prstDash val="solid"/>
          </a:ln>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prstClr val="white"/>
                </a:solidFill>
                <a:effectLst/>
                <a:uLnTx/>
                <a:uFillTx/>
                <a:latin typeface="Arial"/>
                <a:ea typeface="+mn-ea"/>
                <a:cs typeface="+mn-cs"/>
              </a:rPr>
              <a:t>Docker Hub</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latin typeface="Arial"/>
              <a:ea typeface="+mn-ea"/>
              <a:cs typeface="+mn-cs"/>
            </a:endParaRPr>
          </a:p>
        </p:txBody>
      </p:sp>
      <p:cxnSp>
        <p:nvCxnSpPr>
          <p:cNvPr id="111" name="Straight Connector 110"/>
          <p:cNvCxnSpPr>
            <a:stCxn id="107" idx="1"/>
          </p:cNvCxnSpPr>
          <p:nvPr/>
        </p:nvCxnSpPr>
        <p:spPr>
          <a:xfrm flipH="1">
            <a:off x="3256008" y="1927966"/>
            <a:ext cx="1234126" cy="6674"/>
          </a:xfrm>
          <a:prstGeom prst="line">
            <a:avLst/>
          </a:prstGeom>
          <a:noFill/>
          <a:ln w="76200" cap="flat" cmpd="sng" algn="ctr">
            <a:solidFill>
              <a:srgbClr val="0072C6"/>
            </a:solidFill>
            <a:prstDash val="solid"/>
            <a:headEnd type="stealth"/>
          </a:ln>
          <a:effectLst/>
        </p:spPr>
      </p:cxnSp>
      <p:sp>
        <p:nvSpPr>
          <p:cNvPr id="112" name="TextBox 111"/>
          <p:cNvSpPr txBox="1"/>
          <p:nvPr/>
        </p:nvSpPr>
        <p:spPr>
          <a:xfrm>
            <a:off x="3565507" y="1355816"/>
            <a:ext cx="870751" cy="461665"/>
          </a:xfrm>
          <a:prstGeom prst="rect">
            <a:avLst/>
          </a:prstGeom>
          <a:noFill/>
        </p:spPr>
        <p:txBody>
          <a:bodyPr wrap="none" rtlCol="0">
            <a:spAutoFit/>
          </a:bodyPr>
          <a:lstStyle/>
          <a:p>
            <a:pPr defTabSz="623863"/>
            <a:r>
              <a:rPr lang="en-US" sz="2400" i="1" dirty="0">
                <a:solidFill>
                  <a:srgbClr val="0072C6"/>
                </a:solidFill>
                <a:latin typeface="Arial"/>
              </a:rPr>
              <a:t>Build</a:t>
            </a:r>
          </a:p>
        </p:txBody>
      </p:sp>
      <p:cxnSp>
        <p:nvCxnSpPr>
          <p:cNvPr id="113" name="Straight Connector 112"/>
          <p:cNvCxnSpPr/>
          <p:nvPr/>
        </p:nvCxnSpPr>
        <p:spPr>
          <a:xfrm flipH="1" flipV="1">
            <a:off x="8089025" y="1451242"/>
            <a:ext cx="2164181" cy="3824"/>
          </a:xfrm>
          <a:prstGeom prst="line">
            <a:avLst/>
          </a:prstGeom>
          <a:noFill/>
          <a:ln w="76200" cap="flat" cmpd="sng" algn="ctr">
            <a:solidFill>
              <a:srgbClr val="0072C6"/>
            </a:solidFill>
            <a:prstDash val="solid"/>
            <a:headEnd type="stealth"/>
          </a:ln>
          <a:effectLst/>
        </p:spPr>
      </p:cxnSp>
      <p:sp>
        <p:nvSpPr>
          <p:cNvPr id="114" name="TextBox 113"/>
          <p:cNvSpPr txBox="1"/>
          <p:nvPr/>
        </p:nvSpPr>
        <p:spPr>
          <a:xfrm>
            <a:off x="8563818" y="1009759"/>
            <a:ext cx="886781" cy="461665"/>
          </a:xfrm>
          <a:prstGeom prst="rect">
            <a:avLst/>
          </a:prstGeom>
          <a:noFill/>
        </p:spPr>
        <p:txBody>
          <a:bodyPr wrap="none" rtlCol="0">
            <a:spAutoFit/>
          </a:bodyPr>
          <a:lstStyle/>
          <a:p>
            <a:pPr defTabSz="623863"/>
            <a:r>
              <a:rPr lang="en-US" sz="2400" i="1" dirty="0">
                <a:solidFill>
                  <a:srgbClr val="0072C6"/>
                </a:solidFill>
                <a:latin typeface="Arial"/>
              </a:rPr>
              <a:t>Push</a:t>
            </a:r>
          </a:p>
        </p:txBody>
      </p:sp>
      <p:cxnSp>
        <p:nvCxnSpPr>
          <p:cNvPr id="115" name="Straight Connector 114"/>
          <p:cNvCxnSpPr/>
          <p:nvPr/>
        </p:nvCxnSpPr>
        <p:spPr>
          <a:xfrm flipV="1">
            <a:off x="5619052" y="2723294"/>
            <a:ext cx="0" cy="690608"/>
          </a:xfrm>
          <a:prstGeom prst="line">
            <a:avLst/>
          </a:prstGeom>
          <a:noFill/>
          <a:ln w="76200" cap="flat" cmpd="sng" algn="ctr">
            <a:solidFill>
              <a:srgbClr val="0072C6"/>
            </a:solidFill>
            <a:prstDash val="solid"/>
            <a:headEnd type="stealth"/>
          </a:ln>
          <a:effectLst/>
        </p:spPr>
      </p:cxnSp>
      <p:cxnSp>
        <p:nvCxnSpPr>
          <p:cNvPr id="116" name="Straight Connector 115"/>
          <p:cNvCxnSpPr/>
          <p:nvPr/>
        </p:nvCxnSpPr>
        <p:spPr>
          <a:xfrm>
            <a:off x="8079187" y="1897573"/>
            <a:ext cx="2187007" cy="0"/>
          </a:xfrm>
          <a:prstGeom prst="line">
            <a:avLst/>
          </a:prstGeom>
          <a:noFill/>
          <a:ln w="76200" cap="flat" cmpd="sng" algn="ctr">
            <a:solidFill>
              <a:srgbClr val="0072C6"/>
            </a:solidFill>
            <a:prstDash val="solid"/>
            <a:headEnd type="stealth"/>
          </a:ln>
          <a:effectLst/>
        </p:spPr>
      </p:cxnSp>
      <p:sp>
        <p:nvSpPr>
          <p:cNvPr id="117" name="TextBox 116"/>
          <p:cNvSpPr txBox="1"/>
          <p:nvPr/>
        </p:nvSpPr>
        <p:spPr>
          <a:xfrm>
            <a:off x="8563818" y="2010654"/>
            <a:ext cx="699230" cy="461665"/>
          </a:xfrm>
          <a:prstGeom prst="rect">
            <a:avLst/>
          </a:prstGeom>
          <a:noFill/>
        </p:spPr>
        <p:txBody>
          <a:bodyPr wrap="none" rtlCol="0">
            <a:spAutoFit/>
          </a:bodyPr>
          <a:lstStyle/>
          <a:p>
            <a:pPr defTabSz="623863"/>
            <a:r>
              <a:rPr lang="en-US" sz="2400" i="1" dirty="0">
                <a:solidFill>
                  <a:srgbClr val="0072C6"/>
                </a:solidFill>
                <a:latin typeface="Arial"/>
              </a:rPr>
              <a:t>Pull</a:t>
            </a:r>
          </a:p>
        </p:txBody>
      </p:sp>
      <p:sp>
        <p:nvSpPr>
          <p:cNvPr id="118" name="TextBox 117"/>
          <p:cNvSpPr txBox="1"/>
          <p:nvPr/>
        </p:nvSpPr>
        <p:spPr>
          <a:xfrm>
            <a:off x="5761561" y="2822013"/>
            <a:ext cx="750526" cy="461665"/>
          </a:xfrm>
          <a:prstGeom prst="rect">
            <a:avLst/>
          </a:prstGeom>
          <a:noFill/>
        </p:spPr>
        <p:txBody>
          <a:bodyPr wrap="none" rtlCol="0">
            <a:spAutoFit/>
          </a:bodyPr>
          <a:lstStyle/>
          <a:p>
            <a:pPr defTabSz="623863"/>
            <a:r>
              <a:rPr lang="en-US" sz="2400" i="1" dirty="0">
                <a:solidFill>
                  <a:srgbClr val="0072C6"/>
                </a:solidFill>
                <a:latin typeface="Arial"/>
              </a:rPr>
              <a:t>Run</a:t>
            </a:r>
          </a:p>
        </p:txBody>
      </p:sp>
      <p:sp>
        <p:nvSpPr>
          <p:cNvPr id="119" name="Rectangle 118"/>
          <p:cNvSpPr/>
          <p:nvPr/>
        </p:nvSpPr>
        <p:spPr>
          <a:xfrm>
            <a:off x="3628081" y="3371355"/>
            <a:ext cx="2841112" cy="2668766"/>
          </a:xfrm>
          <a:prstGeom prst="rect">
            <a:avLst/>
          </a:prstGeom>
          <a:solidFill>
            <a:srgbClr val="0072C6">
              <a:lumMod val="60000"/>
              <a:lumOff val="40000"/>
            </a:srgbClr>
          </a:solidFill>
          <a:ln w="9525" cap="flat" cmpd="sng" algn="ctr">
            <a:noFill/>
            <a:prstDash val="solid"/>
          </a:ln>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fr-FR" sz="2500" b="0" i="0" u="none" strike="noStrike" kern="0" cap="none" spc="0" normalizeH="0" baseline="0" noProof="0" dirty="0" smtClean="0">
                <a:ln>
                  <a:noFill/>
                </a:ln>
                <a:solidFill>
                  <a:prstClr val="white"/>
                </a:solidFill>
                <a:effectLst/>
                <a:uLnTx/>
                <a:uFillTx/>
                <a:latin typeface="Arial"/>
                <a:ea typeface="+mn-ea"/>
                <a:cs typeface="+mn-cs"/>
              </a:rPr>
              <a:t>Containers</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pic>
        <p:nvPicPr>
          <p:cNvPr id="120" name="Picture 119"/>
          <p:cNvPicPr>
            <a:picLocks noChangeAspect="1"/>
          </p:cNvPicPr>
          <p:nvPr/>
        </p:nvPicPr>
        <p:blipFill>
          <a:blip r:embed="rId3">
            <a:biLevel thresh="25000"/>
          </a:blip>
          <a:stretch>
            <a:fillRect/>
          </a:stretch>
        </p:blipFill>
        <p:spPr>
          <a:xfrm>
            <a:off x="4893016" y="4356660"/>
            <a:ext cx="1224375" cy="1108251"/>
          </a:xfrm>
          <a:prstGeom prst="rect">
            <a:avLst/>
          </a:prstGeom>
          <a:noFill/>
        </p:spPr>
      </p:pic>
      <p:pic>
        <p:nvPicPr>
          <p:cNvPr id="121" name="Picture 120"/>
          <p:cNvPicPr>
            <a:picLocks noChangeAspect="1"/>
          </p:cNvPicPr>
          <p:nvPr/>
        </p:nvPicPr>
        <p:blipFill>
          <a:blip r:embed="rId4">
            <a:biLevel thresh="50000"/>
          </a:blip>
          <a:stretch>
            <a:fillRect/>
          </a:stretch>
        </p:blipFill>
        <p:spPr>
          <a:xfrm>
            <a:off x="5695596" y="1592036"/>
            <a:ext cx="983890" cy="909263"/>
          </a:xfrm>
          <a:prstGeom prst="rect">
            <a:avLst/>
          </a:prstGeom>
        </p:spPr>
      </p:pic>
      <p:grpSp>
        <p:nvGrpSpPr>
          <p:cNvPr id="122" name="Group 121"/>
          <p:cNvGrpSpPr/>
          <p:nvPr/>
        </p:nvGrpSpPr>
        <p:grpSpPr>
          <a:xfrm>
            <a:off x="2056821" y="1282718"/>
            <a:ext cx="1490785" cy="1922068"/>
            <a:chOff x="525642" y="1685462"/>
            <a:chExt cx="1490785" cy="1922068"/>
          </a:xfrm>
        </p:grpSpPr>
        <p:pic>
          <p:nvPicPr>
            <p:cNvPr id="123" name="Picture 122"/>
            <p:cNvPicPr>
              <a:picLocks noChangeAspect="1"/>
            </p:cNvPicPr>
            <p:nvPr/>
          </p:nvPicPr>
          <p:blipFill>
            <a:blip r:embed="rId5"/>
            <a:stretch>
              <a:fillRect/>
            </a:stretch>
          </p:blipFill>
          <p:spPr>
            <a:xfrm>
              <a:off x="525642" y="1685462"/>
              <a:ext cx="1490785" cy="1922068"/>
            </a:xfrm>
            <a:prstGeom prst="rect">
              <a:avLst/>
            </a:prstGeom>
          </p:spPr>
        </p:pic>
        <p:sp>
          <p:nvSpPr>
            <p:cNvPr id="124" name="Flowchart: Document 123"/>
            <p:cNvSpPr/>
            <p:nvPr/>
          </p:nvSpPr>
          <p:spPr>
            <a:xfrm>
              <a:off x="749306" y="2985434"/>
              <a:ext cx="1132711" cy="563988"/>
            </a:xfrm>
            <a:prstGeom prst="flowChartDocument">
              <a:avLst/>
            </a:prstGeom>
            <a:solidFill>
              <a:srgbClr val="0072C6">
                <a:lumMod val="60000"/>
                <a:lumOff val="40000"/>
              </a:srgbClr>
            </a:solidFill>
            <a:ln w="25400" cap="flat" cmpd="sng" algn="ctr">
              <a:solidFill>
                <a:srgbClr val="00BCF2">
                  <a:shade val="50000"/>
                </a:srgbClr>
              </a:solidFill>
              <a:prstDash val="solid"/>
            </a:ln>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Arial"/>
                  <a:ea typeface="+mn-ea"/>
                  <a:cs typeface="+mn-cs"/>
                </a:rPr>
                <a:t>Docker</a:t>
              </a:r>
              <a:r>
                <a:rPr kumimoji="0" lang="en-US" sz="1600" b="0" i="0" u="none" strike="noStrike" kern="0" cap="none" spc="0" normalizeH="0" baseline="0" noProof="0" dirty="0" smtClean="0">
                  <a:ln>
                    <a:noFill/>
                  </a:ln>
                  <a:solidFill>
                    <a:prstClr val="white"/>
                  </a:solidFill>
                  <a:effectLst/>
                  <a:uLnTx/>
                  <a:uFillTx/>
                  <a:latin typeface="Arial"/>
                  <a:ea typeface="+mn-ea"/>
                  <a:cs typeface="+mn-cs"/>
                </a:rPr>
                <a:t>file</a:t>
              </a:r>
            </a:p>
          </p:txBody>
        </p:sp>
      </p:grpSp>
      <p:cxnSp>
        <p:nvCxnSpPr>
          <p:cNvPr id="125" name="Straight Connector 124"/>
          <p:cNvCxnSpPr/>
          <p:nvPr/>
        </p:nvCxnSpPr>
        <p:spPr>
          <a:xfrm>
            <a:off x="5301485" y="2723294"/>
            <a:ext cx="0" cy="648061"/>
          </a:xfrm>
          <a:prstGeom prst="line">
            <a:avLst/>
          </a:prstGeom>
          <a:noFill/>
          <a:ln w="76200" cap="flat" cmpd="sng" algn="ctr">
            <a:solidFill>
              <a:srgbClr val="0072C6"/>
            </a:solidFill>
            <a:prstDash val="solid"/>
            <a:headEnd type="stealth"/>
          </a:ln>
          <a:effectLst/>
        </p:spPr>
      </p:cxnSp>
      <p:sp>
        <p:nvSpPr>
          <p:cNvPr id="126" name="TextBox 125"/>
          <p:cNvSpPr txBox="1"/>
          <p:nvPr/>
        </p:nvSpPr>
        <p:spPr>
          <a:xfrm>
            <a:off x="4009888" y="2851279"/>
            <a:ext cx="1245854" cy="461665"/>
          </a:xfrm>
          <a:prstGeom prst="rect">
            <a:avLst/>
          </a:prstGeom>
          <a:noFill/>
        </p:spPr>
        <p:txBody>
          <a:bodyPr wrap="none" rtlCol="0">
            <a:spAutoFit/>
          </a:bodyPr>
          <a:lstStyle/>
          <a:p>
            <a:pPr defTabSz="623863"/>
            <a:r>
              <a:rPr lang="en-US" sz="2400" i="1" dirty="0" smtClean="0">
                <a:solidFill>
                  <a:srgbClr val="0072C6"/>
                </a:solidFill>
                <a:latin typeface="Arial"/>
              </a:rPr>
              <a:t>Commit</a:t>
            </a:r>
            <a:endParaRPr lang="en-US" sz="2400" i="1" dirty="0">
              <a:solidFill>
                <a:srgbClr val="0072C6"/>
              </a:solidFill>
              <a:latin typeface="Arial"/>
            </a:endParaRPr>
          </a:p>
        </p:txBody>
      </p:sp>
      <p:cxnSp>
        <p:nvCxnSpPr>
          <p:cNvPr id="127" name="Straight Connector 126"/>
          <p:cNvCxnSpPr/>
          <p:nvPr/>
        </p:nvCxnSpPr>
        <p:spPr>
          <a:xfrm>
            <a:off x="9514610" y="5532948"/>
            <a:ext cx="1477192" cy="0"/>
          </a:xfrm>
          <a:prstGeom prst="line">
            <a:avLst/>
          </a:prstGeom>
          <a:noFill/>
          <a:ln w="76200" cap="flat" cmpd="sng" algn="ctr">
            <a:solidFill>
              <a:srgbClr val="0072C6"/>
            </a:solidFill>
            <a:prstDash val="solid"/>
            <a:headEnd type="stealth"/>
          </a:ln>
          <a:effectLst/>
        </p:spPr>
      </p:cxnSp>
      <p:sp>
        <p:nvSpPr>
          <p:cNvPr id="128" name="Flowchart: Process 127"/>
          <p:cNvSpPr/>
          <p:nvPr/>
        </p:nvSpPr>
        <p:spPr>
          <a:xfrm>
            <a:off x="3628081" y="6027913"/>
            <a:ext cx="2852104" cy="420173"/>
          </a:xfrm>
          <a:prstGeom prst="flowChartProcess">
            <a:avLst/>
          </a:prstGeom>
          <a:solidFill>
            <a:srgbClr val="0072C6">
              <a:lumMod val="75000"/>
            </a:srgbClr>
          </a:solidFill>
          <a:ln w="25400" cap="flat" cmpd="sng" algn="ctr">
            <a:noFill/>
            <a:prstDash val="solid"/>
          </a:ln>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Arial"/>
                <a:ea typeface="+mn-ea"/>
                <a:cs typeface="+mn-cs"/>
              </a:rPr>
              <a:t>Host 1  OS A (Linux)</a:t>
            </a:r>
          </a:p>
        </p:txBody>
      </p:sp>
      <p:sp>
        <p:nvSpPr>
          <p:cNvPr id="129" name="Cube 128"/>
          <p:cNvSpPr/>
          <p:nvPr/>
        </p:nvSpPr>
        <p:spPr>
          <a:xfrm>
            <a:off x="4292002" y="4107020"/>
            <a:ext cx="508708" cy="1933101"/>
          </a:xfrm>
          <a:prstGeom prst="cube">
            <a:avLst/>
          </a:prstGeom>
          <a:solidFill>
            <a:srgbClr val="00BCF2"/>
          </a:solidFill>
          <a:ln w="25400" cap="flat" cmpd="sng" algn="ctr">
            <a:solidFill>
              <a:srgbClr val="00BCF2">
                <a:shade val="50000"/>
              </a:srgbClr>
            </a:solidFill>
            <a:prstDash val="solid"/>
          </a:ln>
          <a:effectLst/>
        </p:spPr>
        <p:txBody>
          <a:bodyPr vert="vert"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Arial"/>
                <a:ea typeface="+mn-ea"/>
                <a:cs typeface="+mn-cs"/>
              </a:rPr>
              <a:t>Container A</a:t>
            </a:r>
          </a:p>
        </p:txBody>
      </p:sp>
      <p:sp>
        <p:nvSpPr>
          <p:cNvPr id="130" name="TextBox 129"/>
          <p:cNvSpPr txBox="1"/>
          <p:nvPr/>
        </p:nvSpPr>
        <p:spPr>
          <a:xfrm>
            <a:off x="9599986" y="4148324"/>
            <a:ext cx="1332416" cy="1200329"/>
          </a:xfrm>
          <a:prstGeom prst="rect">
            <a:avLst/>
          </a:prstGeom>
          <a:noFill/>
        </p:spPr>
        <p:txBody>
          <a:bodyPr wrap="none" rtlCol="0">
            <a:spAutoFit/>
          </a:bodyPr>
          <a:lstStyle/>
          <a:p>
            <a:pPr defTabSz="623863"/>
            <a:r>
              <a:rPr lang="en-US" sz="2400" i="1" dirty="0" smtClean="0">
                <a:solidFill>
                  <a:srgbClr val="0072C6"/>
                </a:solidFill>
                <a:latin typeface="Arial"/>
              </a:rPr>
              <a:t>Stop</a:t>
            </a:r>
          </a:p>
          <a:p>
            <a:pPr defTabSz="623863"/>
            <a:r>
              <a:rPr lang="en-US" sz="2400" i="1" dirty="0" smtClean="0">
                <a:solidFill>
                  <a:srgbClr val="0072C6"/>
                </a:solidFill>
                <a:latin typeface="Arial"/>
              </a:rPr>
              <a:t>Start</a:t>
            </a:r>
          </a:p>
          <a:p>
            <a:pPr defTabSz="623863"/>
            <a:r>
              <a:rPr lang="en-US" sz="2400" i="1" dirty="0" smtClean="0">
                <a:solidFill>
                  <a:srgbClr val="0072C6"/>
                </a:solidFill>
                <a:latin typeface="Arial"/>
              </a:rPr>
              <a:t>Remove</a:t>
            </a:r>
            <a:endParaRPr lang="en-US" sz="2400" i="1" dirty="0">
              <a:solidFill>
                <a:srgbClr val="0072C6"/>
              </a:solidFill>
              <a:latin typeface="Arial"/>
            </a:endParaRPr>
          </a:p>
        </p:txBody>
      </p:sp>
      <p:cxnSp>
        <p:nvCxnSpPr>
          <p:cNvPr id="131" name="Straight Connector 130"/>
          <p:cNvCxnSpPr/>
          <p:nvPr/>
        </p:nvCxnSpPr>
        <p:spPr>
          <a:xfrm>
            <a:off x="10991802" y="3924577"/>
            <a:ext cx="0" cy="1647825"/>
          </a:xfrm>
          <a:prstGeom prst="line">
            <a:avLst/>
          </a:prstGeom>
          <a:noFill/>
          <a:ln w="76200" cap="flat" cmpd="sng" algn="ctr">
            <a:solidFill>
              <a:srgbClr val="0072C6"/>
            </a:solidFill>
            <a:prstDash val="solid"/>
          </a:ln>
          <a:effectLst/>
        </p:spPr>
      </p:cxnSp>
      <p:sp>
        <p:nvSpPr>
          <p:cNvPr id="132" name="TextBox 131"/>
          <p:cNvSpPr txBox="1"/>
          <p:nvPr/>
        </p:nvSpPr>
        <p:spPr>
          <a:xfrm>
            <a:off x="7630022" y="2805335"/>
            <a:ext cx="750526" cy="461665"/>
          </a:xfrm>
          <a:prstGeom prst="rect">
            <a:avLst/>
          </a:prstGeom>
          <a:noFill/>
        </p:spPr>
        <p:txBody>
          <a:bodyPr wrap="none" rtlCol="0">
            <a:spAutoFit/>
          </a:bodyPr>
          <a:lstStyle/>
          <a:p>
            <a:pPr defTabSz="623863"/>
            <a:r>
              <a:rPr lang="en-US" sz="2400" i="1" dirty="0">
                <a:solidFill>
                  <a:srgbClr val="0072C6"/>
                </a:solidFill>
                <a:latin typeface="Arial"/>
              </a:rPr>
              <a:t>Run</a:t>
            </a:r>
          </a:p>
        </p:txBody>
      </p:sp>
      <p:sp>
        <p:nvSpPr>
          <p:cNvPr id="133" name="Rectangle 132"/>
          <p:cNvSpPr/>
          <p:nvPr/>
        </p:nvSpPr>
        <p:spPr>
          <a:xfrm>
            <a:off x="6668468" y="3371355"/>
            <a:ext cx="2841112" cy="2668766"/>
          </a:xfrm>
          <a:prstGeom prst="rect">
            <a:avLst/>
          </a:prstGeom>
          <a:solidFill>
            <a:srgbClr val="0072C6">
              <a:lumMod val="60000"/>
              <a:lumOff val="40000"/>
            </a:srgbClr>
          </a:solidFill>
          <a:ln w="9525" cap="flat" cmpd="sng" algn="ctr">
            <a:noFill/>
            <a:prstDash val="solid"/>
          </a:ln>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fr-FR" sz="2500" b="0" i="0" u="none" strike="noStrike" kern="0" cap="none" spc="0" normalizeH="0" baseline="0" noProof="0" dirty="0" smtClean="0">
                <a:ln>
                  <a:noFill/>
                </a:ln>
                <a:solidFill>
                  <a:prstClr val="white"/>
                </a:solidFill>
                <a:effectLst/>
                <a:uLnTx/>
                <a:uFillTx/>
                <a:latin typeface="Arial"/>
                <a:ea typeface="+mn-ea"/>
                <a:cs typeface="+mn-cs"/>
              </a:rPr>
              <a:t>Containers</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134" name="Flowchart: Process 133"/>
          <p:cNvSpPr/>
          <p:nvPr/>
        </p:nvSpPr>
        <p:spPr>
          <a:xfrm>
            <a:off x="6657623" y="6039709"/>
            <a:ext cx="2851957" cy="418541"/>
          </a:xfrm>
          <a:prstGeom prst="flowChartProcess">
            <a:avLst/>
          </a:prstGeom>
          <a:solidFill>
            <a:srgbClr val="0072C6">
              <a:lumMod val="50000"/>
            </a:srgbClr>
          </a:solidFill>
          <a:ln w="25400" cap="flat" cmpd="sng" algn="ctr">
            <a:noFill/>
            <a:prstDash val="solid"/>
          </a:ln>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Arial"/>
                <a:ea typeface="+mn-ea"/>
                <a:cs typeface="+mn-cs"/>
              </a:rPr>
              <a:t>Host 2 OS B (Linux)</a:t>
            </a:r>
          </a:p>
        </p:txBody>
      </p:sp>
      <p:sp>
        <p:nvSpPr>
          <p:cNvPr id="135" name="Cube 134"/>
          <p:cNvSpPr/>
          <p:nvPr/>
        </p:nvSpPr>
        <p:spPr>
          <a:xfrm>
            <a:off x="7172610" y="4154808"/>
            <a:ext cx="518836" cy="1884901"/>
          </a:xfrm>
          <a:prstGeom prst="cube">
            <a:avLst>
              <a:gd name="adj" fmla="val 27120"/>
            </a:avLst>
          </a:prstGeom>
          <a:solidFill>
            <a:srgbClr val="00BCF2"/>
          </a:solidFill>
          <a:ln w="25400" cap="flat" cmpd="sng" algn="ctr">
            <a:solidFill>
              <a:srgbClr val="00BCF2">
                <a:shade val="50000"/>
              </a:srgbClr>
            </a:solidFill>
            <a:prstDash val="solid"/>
          </a:ln>
          <a:effectLst/>
        </p:spPr>
        <p:txBody>
          <a:bodyPr vert="vert"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Arial"/>
                <a:ea typeface="+mn-ea"/>
                <a:cs typeface="+mn-cs"/>
              </a:rPr>
              <a:t>Container A</a:t>
            </a:r>
          </a:p>
        </p:txBody>
      </p:sp>
      <p:sp>
        <p:nvSpPr>
          <p:cNvPr id="136" name="Cube 135"/>
          <p:cNvSpPr/>
          <p:nvPr/>
        </p:nvSpPr>
        <p:spPr>
          <a:xfrm>
            <a:off x="7812523" y="4154808"/>
            <a:ext cx="494458" cy="1883269"/>
          </a:xfrm>
          <a:prstGeom prst="cube">
            <a:avLst/>
          </a:prstGeom>
          <a:solidFill>
            <a:srgbClr val="00BCF2"/>
          </a:solidFill>
          <a:ln w="25400" cap="flat" cmpd="sng" algn="ctr">
            <a:solidFill>
              <a:srgbClr val="00BCF2">
                <a:shade val="50000"/>
              </a:srgbClr>
            </a:solidFill>
            <a:prstDash val="solid"/>
          </a:ln>
          <a:effectLst/>
        </p:spPr>
        <p:txBody>
          <a:bodyPr vert="vert"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Arial"/>
                <a:ea typeface="+mn-ea"/>
                <a:cs typeface="+mn-cs"/>
              </a:rPr>
              <a:t>Container B</a:t>
            </a:r>
          </a:p>
        </p:txBody>
      </p:sp>
      <p:sp>
        <p:nvSpPr>
          <p:cNvPr id="137" name="Cube 136"/>
          <p:cNvSpPr/>
          <p:nvPr/>
        </p:nvSpPr>
        <p:spPr>
          <a:xfrm>
            <a:off x="8428059" y="4138830"/>
            <a:ext cx="494458" cy="1892910"/>
          </a:xfrm>
          <a:prstGeom prst="cube">
            <a:avLst/>
          </a:prstGeom>
          <a:solidFill>
            <a:srgbClr val="00BCF2"/>
          </a:solidFill>
          <a:ln w="25400" cap="flat" cmpd="sng" algn="ctr">
            <a:solidFill>
              <a:srgbClr val="00BCF2">
                <a:shade val="50000"/>
              </a:srgbClr>
            </a:solidFill>
            <a:prstDash val="solid"/>
          </a:ln>
          <a:effectLst/>
        </p:spPr>
        <p:txBody>
          <a:bodyPr vert="vert"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Arial"/>
                <a:ea typeface="+mn-ea"/>
                <a:cs typeface="+mn-cs"/>
              </a:rPr>
              <a:t>Container C</a:t>
            </a:r>
          </a:p>
        </p:txBody>
      </p:sp>
      <p:cxnSp>
        <p:nvCxnSpPr>
          <p:cNvPr id="138" name="Straight Connector 137"/>
          <p:cNvCxnSpPr/>
          <p:nvPr/>
        </p:nvCxnSpPr>
        <p:spPr>
          <a:xfrm flipV="1">
            <a:off x="7604957" y="2723294"/>
            <a:ext cx="0" cy="648061"/>
          </a:xfrm>
          <a:prstGeom prst="line">
            <a:avLst/>
          </a:prstGeom>
          <a:noFill/>
          <a:ln w="76200" cap="flat" cmpd="sng" algn="ctr">
            <a:solidFill>
              <a:srgbClr val="0072C6"/>
            </a:solidFill>
            <a:prstDash val="solid"/>
            <a:headEnd type="stealth"/>
          </a:ln>
          <a:effectLst/>
        </p:spPr>
      </p:cxnSp>
      <p:sp>
        <p:nvSpPr>
          <p:cNvPr id="139" name="Rectangle 138"/>
          <p:cNvSpPr/>
          <p:nvPr/>
        </p:nvSpPr>
        <p:spPr>
          <a:xfrm>
            <a:off x="529661" y="3413902"/>
            <a:ext cx="2713531" cy="2215146"/>
          </a:xfrm>
          <a:prstGeom prst="rect">
            <a:avLst/>
          </a:prstGeom>
          <a:solidFill>
            <a:srgbClr val="0072C6">
              <a:lumMod val="60000"/>
              <a:lumOff val="40000"/>
            </a:srgbClr>
          </a:solidFill>
          <a:ln w="9525" cap="flat" cmpd="sng" algn="ctr">
            <a:noFill/>
            <a:prstDash val="solid"/>
          </a:ln>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fr-FR" sz="2500" b="0" i="0" u="none" strike="noStrike" kern="0" cap="none" spc="0" normalizeH="0" baseline="0" noProof="0" dirty="0" smtClean="0">
                <a:ln>
                  <a:noFill/>
                </a:ln>
                <a:solidFill>
                  <a:prstClr val="white"/>
                </a:solidFill>
                <a:effectLst/>
                <a:uLnTx/>
                <a:uFillTx/>
                <a:latin typeface="Arial"/>
                <a:ea typeface="+mn-ea"/>
                <a:cs typeface="+mn-cs"/>
              </a:rPr>
              <a:t>Client Docker</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pic>
        <p:nvPicPr>
          <p:cNvPr id="140" name="Picture 13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278006" y="4192634"/>
            <a:ext cx="1396636" cy="1156019"/>
          </a:xfrm>
          <a:prstGeom prst="rect">
            <a:avLst/>
          </a:prstGeom>
        </p:spPr>
      </p:pic>
      <p:cxnSp>
        <p:nvCxnSpPr>
          <p:cNvPr id="141" name="Elbow Connector 140"/>
          <p:cNvCxnSpPr>
            <a:stCxn id="139" idx="2"/>
            <a:endCxn id="128" idx="1"/>
          </p:cNvCxnSpPr>
          <p:nvPr/>
        </p:nvCxnSpPr>
        <p:spPr>
          <a:xfrm rot="16200000" flipH="1">
            <a:off x="2452778" y="5062697"/>
            <a:ext cx="608952" cy="1741654"/>
          </a:xfrm>
          <a:prstGeom prst="bentConnector2">
            <a:avLst/>
          </a:prstGeom>
          <a:noFill/>
          <a:ln w="57150" cap="flat" cmpd="sng" algn="ctr">
            <a:solidFill>
              <a:srgbClr val="0072C6"/>
            </a:solidFill>
            <a:prstDash val="solid"/>
            <a:tailEnd type="triangle"/>
          </a:ln>
          <a:effectLst/>
        </p:spPr>
      </p:cxnSp>
      <p:pic>
        <p:nvPicPr>
          <p:cNvPr id="142" name="Picture 14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21098" y="1612734"/>
            <a:ext cx="1396636" cy="1156019"/>
          </a:xfrm>
          <a:prstGeom prst="rect">
            <a:avLst/>
          </a:prstGeom>
        </p:spPr>
      </p:pic>
      <p:cxnSp>
        <p:nvCxnSpPr>
          <p:cNvPr id="143" name="Elbow Connector 142"/>
          <p:cNvCxnSpPr>
            <a:endCxn id="134" idx="3"/>
          </p:cNvCxnSpPr>
          <p:nvPr/>
        </p:nvCxnSpPr>
        <p:spPr>
          <a:xfrm flipV="1">
            <a:off x="1350469" y="6248980"/>
            <a:ext cx="8159111" cy="406064"/>
          </a:xfrm>
          <a:prstGeom prst="bentConnector3">
            <a:avLst>
              <a:gd name="adj1" fmla="val 118335"/>
            </a:avLst>
          </a:prstGeom>
          <a:noFill/>
          <a:ln w="57150" cap="flat" cmpd="sng" algn="ctr">
            <a:solidFill>
              <a:srgbClr val="0072C6"/>
            </a:solidFill>
            <a:prstDash val="solid"/>
            <a:tailEnd type="triangle"/>
          </a:ln>
          <a:effectLst/>
        </p:spPr>
      </p:cxnSp>
      <p:cxnSp>
        <p:nvCxnSpPr>
          <p:cNvPr id="144" name="Straight Connector 143"/>
          <p:cNvCxnSpPr/>
          <p:nvPr/>
        </p:nvCxnSpPr>
        <p:spPr>
          <a:xfrm>
            <a:off x="1350469" y="5629048"/>
            <a:ext cx="0" cy="1025996"/>
          </a:xfrm>
          <a:prstGeom prst="line">
            <a:avLst/>
          </a:prstGeom>
          <a:noFill/>
          <a:ln w="57150" cap="flat" cmpd="sng" algn="ctr">
            <a:solidFill>
              <a:srgbClr val="0072C6"/>
            </a:solidFill>
            <a:prstDash val="solid"/>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385350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mtClean="0"/>
              <a:t>Docker : Commandes de bases</a:t>
            </a:r>
            <a:endParaRPr lang="fr-FR" dirty="0"/>
          </a:p>
        </p:txBody>
      </p:sp>
      <p:sp>
        <p:nvSpPr>
          <p:cNvPr id="6" name="Rectangle 5"/>
          <p:cNvSpPr/>
          <p:nvPr/>
        </p:nvSpPr>
        <p:spPr>
          <a:xfrm>
            <a:off x="1204912" y="1755751"/>
            <a:ext cx="10529888" cy="3970318"/>
          </a:xfrm>
          <a:prstGeom prst="rect">
            <a:avLst/>
          </a:prstGeom>
        </p:spPr>
        <p:txBody>
          <a:bodyPr wrap="square">
            <a:spAutoFit/>
          </a:bodyPr>
          <a:lstStyle/>
          <a:p>
            <a:r>
              <a:rPr lang="fr-FR" dirty="0"/>
              <a:t> </a:t>
            </a:r>
            <a:r>
              <a:rPr lang="fr-FR" sz="2800" dirty="0">
                <a:solidFill>
                  <a:srgbClr val="006400"/>
                </a:solidFill>
                <a:latin typeface="Lucida Console" panose="020B0609040504020204" pitchFamily="49" charset="0"/>
              </a:rPr>
              <a:t># </a:t>
            </a:r>
            <a:r>
              <a:rPr lang="fr-FR" sz="2800" dirty="0" err="1">
                <a:solidFill>
                  <a:srgbClr val="006400"/>
                </a:solidFill>
                <a:latin typeface="Lucida Console" panose="020B0609040504020204" pitchFamily="49" charset="0"/>
              </a:rPr>
              <a:t>Instantiate</a:t>
            </a:r>
            <a:r>
              <a:rPr lang="fr-FR" sz="2800" dirty="0">
                <a:solidFill>
                  <a:srgbClr val="006400"/>
                </a:solidFill>
                <a:latin typeface="Lucida Console" panose="020B0609040504020204" pitchFamily="49" charset="0"/>
              </a:rPr>
              <a:t> a new container</a:t>
            </a:r>
            <a:endParaRPr lang="fr-FR" sz="2800" dirty="0">
              <a:solidFill>
                <a:prstClr val="black"/>
              </a:solidFill>
              <a:latin typeface="Lucida Console" panose="020B0609040504020204" pitchFamily="49" charset="0"/>
            </a:endParaRPr>
          </a:p>
          <a:p>
            <a:r>
              <a:rPr lang="en-US" sz="2800" dirty="0" err="1">
                <a:solidFill>
                  <a:srgbClr val="0000FF"/>
                </a:solidFill>
                <a:latin typeface="Lucida Console" panose="020B0609040504020204" pitchFamily="49" charset="0"/>
              </a:rPr>
              <a:t>docker</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run</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[OPTIONS]</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IMAGE</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[COMMAND]</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[ARG…]</a:t>
            </a:r>
            <a:endParaRPr lang="en-US" sz="2800" dirty="0">
              <a:solidFill>
                <a:prstClr val="black"/>
              </a:solidFill>
              <a:latin typeface="Lucida Console" panose="020B0609040504020204" pitchFamily="49" charset="0"/>
            </a:endParaRPr>
          </a:p>
          <a:p>
            <a:endParaRPr lang="fr-FR" sz="2800" dirty="0">
              <a:solidFill>
                <a:prstClr val="black"/>
              </a:solidFill>
              <a:latin typeface="Lucida Console" panose="020B0609040504020204" pitchFamily="49" charset="0"/>
            </a:endParaRPr>
          </a:p>
          <a:p>
            <a:r>
              <a:rPr lang="en-US" sz="2800" dirty="0">
                <a:solidFill>
                  <a:srgbClr val="006400"/>
                </a:solidFill>
                <a:latin typeface="Lucida Console" panose="020B0609040504020204" pitchFamily="49" charset="0"/>
              </a:rPr>
              <a:t># Pull an image/repository from the registry</a:t>
            </a:r>
            <a:endParaRPr lang="en-US" sz="2800" dirty="0">
              <a:solidFill>
                <a:prstClr val="black"/>
              </a:solidFill>
              <a:latin typeface="Lucida Console" panose="020B0609040504020204" pitchFamily="49" charset="0"/>
            </a:endParaRPr>
          </a:p>
          <a:p>
            <a:r>
              <a:rPr lang="fr-FR" sz="2800" dirty="0">
                <a:solidFill>
                  <a:srgbClr val="0000FF"/>
                </a:solidFill>
                <a:latin typeface="Lucida Console" panose="020B0609040504020204" pitchFamily="49" charset="0"/>
              </a:rPr>
              <a:t>docker</a:t>
            </a:r>
            <a:r>
              <a:rPr lang="fr-FR" sz="2800" dirty="0">
                <a:solidFill>
                  <a:prstClr val="black"/>
                </a:solidFill>
                <a:latin typeface="Lucida Console" panose="020B0609040504020204" pitchFamily="49" charset="0"/>
              </a:rPr>
              <a:t> </a:t>
            </a:r>
            <a:r>
              <a:rPr lang="fr-FR" sz="2800" dirty="0">
                <a:solidFill>
                  <a:srgbClr val="8A2BE2"/>
                </a:solidFill>
                <a:latin typeface="Lucida Console" panose="020B0609040504020204" pitchFamily="49" charset="0"/>
              </a:rPr>
              <a:t>pull</a:t>
            </a:r>
            <a:r>
              <a:rPr lang="fr-FR" sz="2800" dirty="0">
                <a:solidFill>
                  <a:prstClr val="black"/>
                </a:solidFill>
                <a:latin typeface="Lucida Console" panose="020B0609040504020204" pitchFamily="49" charset="0"/>
              </a:rPr>
              <a:t> </a:t>
            </a:r>
            <a:r>
              <a:rPr lang="fr-FR" sz="2800" dirty="0">
                <a:solidFill>
                  <a:srgbClr val="8A2BE2"/>
                </a:solidFill>
                <a:latin typeface="Lucida Console" panose="020B0609040504020204" pitchFamily="49" charset="0"/>
              </a:rPr>
              <a:t>[OPTIONS]</a:t>
            </a:r>
            <a:r>
              <a:rPr lang="fr-FR" sz="2800" dirty="0">
                <a:solidFill>
                  <a:prstClr val="black"/>
                </a:solidFill>
                <a:latin typeface="Lucida Console" panose="020B0609040504020204" pitchFamily="49" charset="0"/>
              </a:rPr>
              <a:t> </a:t>
            </a:r>
            <a:r>
              <a:rPr lang="fr-FR" sz="2800" dirty="0">
                <a:solidFill>
                  <a:srgbClr val="8A2BE2"/>
                </a:solidFill>
                <a:latin typeface="Lucida Console" panose="020B0609040504020204" pitchFamily="49" charset="0"/>
              </a:rPr>
              <a:t>NAME[:TAG]</a:t>
            </a:r>
            <a:endParaRPr lang="fr-FR" sz="2800" dirty="0">
              <a:solidFill>
                <a:prstClr val="black"/>
              </a:solidFill>
              <a:latin typeface="Lucida Console" panose="020B0609040504020204" pitchFamily="49" charset="0"/>
            </a:endParaRPr>
          </a:p>
          <a:p>
            <a:endParaRPr lang="fr-FR" sz="2800" dirty="0">
              <a:solidFill>
                <a:prstClr val="black"/>
              </a:solidFill>
              <a:latin typeface="Lucida Console" panose="020B0609040504020204" pitchFamily="49" charset="0"/>
            </a:endParaRPr>
          </a:p>
          <a:p>
            <a:r>
              <a:rPr lang="en-US" sz="2800" dirty="0">
                <a:solidFill>
                  <a:srgbClr val="006400"/>
                </a:solidFill>
                <a:latin typeface="Lucida Console" panose="020B0609040504020204" pitchFamily="49" charset="0"/>
              </a:rPr>
              <a:t># Build a new image from source and Dockerfile</a:t>
            </a:r>
            <a:endParaRPr lang="en-US" sz="2800" dirty="0">
              <a:solidFill>
                <a:prstClr val="black"/>
              </a:solidFill>
              <a:latin typeface="Lucida Console" panose="020B0609040504020204" pitchFamily="49" charset="0"/>
            </a:endParaRPr>
          </a:p>
          <a:p>
            <a:r>
              <a:rPr lang="en-US" sz="2800" dirty="0" err="1">
                <a:solidFill>
                  <a:srgbClr val="0000FF"/>
                </a:solidFill>
                <a:latin typeface="Lucida Console" panose="020B0609040504020204" pitchFamily="49" charset="0"/>
              </a:rPr>
              <a:t>docker</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build</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[OPTIONS]</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PATH</a:t>
            </a:r>
            <a:r>
              <a:rPr lang="en-US" sz="2800" dirty="0">
                <a:solidFill>
                  <a:prstClr val="black"/>
                </a:solidFill>
                <a:latin typeface="Lucida Console" panose="020B0609040504020204" pitchFamily="49" charset="0"/>
              </a:rPr>
              <a:t> </a:t>
            </a:r>
            <a:r>
              <a:rPr lang="en-US" sz="2800" dirty="0">
                <a:solidFill>
                  <a:srgbClr val="A9A9A9"/>
                </a:solidFill>
                <a:latin typeface="Lucida Console" panose="020B0609040504020204" pitchFamily="49" charset="0"/>
              </a:rPr>
              <a:t>|</a:t>
            </a:r>
            <a:r>
              <a:rPr lang="en-US" sz="2800" dirty="0">
                <a:solidFill>
                  <a:prstClr val="black"/>
                </a:solidFill>
                <a:latin typeface="Lucida Console" panose="020B0609040504020204" pitchFamily="49" charset="0"/>
              </a:rPr>
              <a:t> </a:t>
            </a:r>
            <a:r>
              <a:rPr lang="en-US" sz="2800" dirty="0">
                <a:solidFill>
                  <a:srgbClr val="0000FF"/>
                </a:solidFill>
                <a:latin typeface="Lucida Console" panose="020B0609040504020204" pitchFamily="49" charset="0"/>
              </a:rPr>
              <a:t>URL</a:t>
            </a:r>
            <a:r>
              <a:rPr lang="en-US" sz="2800" dirty="0">
                <a:solidFill>
                  <a:prstClr val="black"/>
                </a:solidFill>
                <a:latin typeface="Lucida Console" panose="020B0609040504020204" pitchFamily="49" charset="0"/>
              </a:rPr>
              <a:t> </a:t>
            </a:r>
            <a:r>
              <a:rPr lang="en-US" sz="2800" dirty="0">
                <a:solidFill>
                  <a:srgbClr val="A9A9A9"/>
                </a:solidFill>
                <a:latin typeface="Lucida Console" panose="020B0609040504020204" pitchFamily="49" charset="0"/>
              </a:rPr>
              <a:t>|</a:t>
            </a:r>
            <a:r>
              <a:rPr lang="en-US" sz="2800" dirty="0">
                <a:solidFill>
                  <a:prstClr val="black"/>
                </a:solidFill>
                <a:latin typeface="Lucida Console" panose="020B0609040504020204" pitchFamily="49" charset="0"/>
              </a:rPr>
              <a:t> </a:t>
            </a:r>
            <a:r>
              <a:rPr lang="en-US" sz="2800" dirty="0">
                <a:solidFill>
                  <a:srgbClr val="A9A9A9"/>
                </a:solidFill>
                <a:latin typeface="Lucida Console" panose="020B0609040504020204" pitchFamily="49" charset="0"/>
              </a:rPr>
              <a:t>-</a:t>
            </a:r>
            <a:endParaRPr lang="en-US" sz="2800" dirty="0">
              <a:solidFill>
                <a:prstClr val="black"/>
              </a:solidFill>
              <a:latin typeface="Lucida Console" panose="020B0609040504020204" pitchFamily="49" charset="0"/>
            </a:endParaRPr>
          </a:p>
          <a:p>
            <a:r>
              <a:rPr lang="fr-FR" sz="28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78619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fr-FR" dirty="0" smtClean="0"/>
              <a:t>Exemple de Dockerfile</a:t>
            </a:r>
            <a:endParaRPr lang="fr-FR" dirty="0"/>
          </a:p>
        </p:txBody>
      </p:sp>
      <p:sp>
        <p:nvSpPr>
          <p:cNvPr id="19" name="Rectangle 18"/>
          <p:cNvSpPr/>
          <p:nvPr/>
        </p:nvSpPr>
        <p:spPr>
          <a:xfrm>
            <a:off x="547688" y="1687353"/>
            <a:ext cx="10263187" cy="4832092"/>
          </a:xfrm>
          <a:prstGeom prst="rect">
            <a:avLst/>
          </a:prstGeom>
        </p:spPr>
        <p:txBody>
          <a:bodyPr wrap="square">
            <a:spAutoFit/>
          </a:bodyPr>
          <a:lstStyle/>
          <a:p>
            <a:r>
              <a:rPr lang="fr-FR" sz="2800" dirty="0" smtClean="0">
                <a:solidFill>
                  <a:srgbClr val="00008B"/>
                </a:solidFill>
                <a:latin typeface="Lucida Console" panose="020B0609040504020204" pitchFamily="49" charset="0"/>
              </a:rPr>
              <a:t>FROM</a:t>
            </a:r>
            <a:r>
              <a:rPr lang="fr-FR" sz="2800" dirty="0" smtClean="0">
                <a:solidFill>
                  <a:prstClr val="black"/>
                </a:solidFill>
                <a:latin typeface="Lucida Console" panose="020B0609040504020204" pitchFamily="49" charset="0"/>
              </a:rPr>
              <a:t> </a:t>
            </a:r>
            <a:r>
              <a:rPr lang="fr-FR" sz="2800" dirty="0" smtClean="0">
                <a:solidFill>
                  <a:srgbClr val="0000FF"/>
                </a:solidFill>
                <a:latin typeface="Lucida Console" panose="020B0609040504020204" pitchFamily="49" charset="0"/>
              </a:rPr>
              <a:t>node:0.10-onbuild</a:t>
            </a:r>
            <a:endParaRPr lang="fr-FR" sz="2800" dirty="0" smtClean="0">
              <a:solidFill>
                <a:prstClr val="black"/>
              </a:solidFill>
              <a:latin typeface="Lucida Console" panose="020B0609040504020204" pitchFamily="49" charset="0"/>
            </a:endParaRPr>
          </a:p>
          <a:p>
            <a:r>
              <a:rPr lang="en-US" sz="2800" dirty="0" smtClean="0">
                <a:solidFill>
                  <a:srgbClr val="0000FF"/>
                </a:solidFill>
                <a:latin typeface="Lucida Console" panose="020B0609040504020204" pitchFamily="49" charset="0"/>
                <a:ea typeface="Calibri" panose="020F0502020204030204" pitchFamily="34" charset="0"/>
                <a:cs typeface="Lucida Console" panose="020B0609040504020204" pitchFamily="49" charset="0"/>
              </a:rPr>
              <a:t>MAINTAINER</a:t>
            </a:r>
            <a:r>
              <a:rPr lang="en-US" sz="2800" dirty="0" smtClean="0">
                <a:latin typeface="Lucida Console" panose="020B0609040504020204" pitchFamily="49" charset="0"/>
                <a:ea typeface="Calibri" panose="020F0502020204030204" pitchFamily="34" charset="0"/>
                <a:cs typeface="Lucida Console" panose="020B0609040504020204" pitchFamily="49" charset="0"/>
              </a:rPr>
              <a:t> </a:t>
            </a:r>
            <a:r>
              <a:rPr lang="en-US" sz="2800" dirty="0">
                <a:solidFill>
                  <a:srgbClr val="8A2BE2"/>
                </a:solidFill>
                <a:latin typeface="Lucida Console" panose="020B0609040504020204" pitchFamily="49" charset="0"/>
                <a:ea typeface="Calibri" panose="020F0502020204030204" pitchFamily="34" charset="0"/>
                <a:cs typeface="Lucida Console" panose="020B0609040504020204" pitchFamily="49" charset="0"/>
              </a:rPr>
              <a:t>Stephane</a:t>
            </a:r>
            <a:r>
              <a:rPr lang="en-US" sz="2800" dirty="0">
                <a:latin typeface="Lucida Console" panose="020B0609040504020204" pitchFamily="49" charset="0"/>
                <a:ea typeface="Calibri" panose="020F0502020204030204" pitchFamily="34" charset="0"/>
                <a:cs typeface="Lucida Console" panose="020B0609040504020204" pitchFamily="49" charset="0"/>
              </a:rPr>
              <a:t> </a:t>
            </a:r>
            <a:r>
              <a:rPr lang="en-US" sz="2800" dirty="0">
                <a:solidFill>
                  <a:srgbClr val="8A2BE2"/>
                </a:solidFill>
                <a:latin typeface="Lucida Console" panose="020B0609040504020204" pitchFamily="49" charset="0"/>
                <a:ea typeface="Calibri" panose="020F0502020204030204" pitchFamily="34" charset="0"/>
                <a:cs typeface="Lucida Console" panose="020B0609040504020204" pitchFamily="49" charset="0"/>
              </a:rPr>
              <a:t>Goudeau</a:t>
            </a:r>
            <a:r>
              <a:rPr lang="en-US" sz="2800" dirty="0">
                <a:latin typeface="Lucida Console" panose="020B0609040504020204" pitchFamily="49" charset="0"/>
                <a:ea typeface="Calibri" panose="020F0502020204030204" pitchFamily="34" charset="0"/>
                <a:cs typeface="Lucida Console" panose="020B0609040504020204" pitchFamily="49" charset="0"/>
              </a:rPr>
              <a:t> </a:t>
            </a:r>
            <a:r>
              <a:rPr lang="en-US" sz="280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"@stephgou66"</a:t>
            </a:r>
            <a:endParaRPr lang="fr-FR" sz="4800" dirty="0" smtClean="0">
              <a:latin typeface="Segoe UI Light" panose="020B0502040204020203" pitchFamily="34" charset="0"/>
              <a:ea typeface="Calibri" panose="020F0502020204030204" pitchFamily="34" charset="0"/>
              <a:cs typeface="Times New Roman" panose="02020603050405020304" pitchFamily="18" charset="0"/>
            </a:endParaRPr>
          </a:p>
          <a:p>
            <a:r>
              <a:rPr lang="en-US" sz="2800" dirty="0" smtClean="0">
                <a:solidFill>
                  <a:srgbClr val="0000FF"/>
                </a:solidFill>
                <a:latin typeface="Lucida Console" panose="020B0609040504020204" pitchFamily="49" charset="0"/>
                <a:ea typeface="Calibri" panose="020F0502020204030204" pitchFamily="34" charset="0"/>
                <a:cs typeface="Lucida Console" panose="020B0609040504020204" pitchFamily="49" charset="0"/>
              </a:rPr>
              <a:t>RUN</a:t>
            </a:r>
            <a:r>
              <a:rPr lang="en-US" sz="2800" dirty="0" smtClean="0">
                <a:latin typeface="Lucida Console" panose="020B0609040504020204" pitchFamily="49" charset="0"/>
                <a:ea typeface="Calibri" panose="020F0502020204030204" pitchFamily="34" charset="0"/>
                <a:cs typeface="Lucida Console" panose="020B0609040504020204" pitchFamily="49" charset="0"/>
              </a:rPr>
              <a:t> </a:t>
            </a:r>
            <a:r>
              <a:rPr lang="en-US" sz="2800" dirty="0">
                <a:solidFill>
                  <a:srgbClr val="8A2BE2"/>
                </a:solidFill>
                <a:latin typeface="Lucida Console" panose="020B0609040504020204" pitchFamily="49" charset="0"/>
                <a:ea typeface="Calibri" panose="020F0502020204030204" pitchFamily="34" charset="0"/>
                <a:cs typeface="Lucida Console" panose="020B0609040504020204" pitchFamily="49" charset="0"/>
              </a:rPr>
              <a:t>apt-get</a:t>
            </a:r>
            <a:r>
              <a:rPr lang="en-US" sz="2800" dirty="0">
                <a:latin typeface="Lucida Console" panose="020B0609040504020204" pitchFamily="49" charset="0"/>
                <a:ea typeface="Calibri" panose="020F0502020204030204" pitchFamily="34" charset="0"/>
                <a:cs typeface="Lucida Console" panose="020B0609040504020204" pitchFamily="49" charset="0"/>
              </a:rPr>
              <a:t> </a:t>
            </a:r>
            <a:r>
              <a:rPr lang="en-US" sz="2800" dirty="0">
                <a:solidFill>
                  <a:srgbClr val="8A2BE2"/>
                </a:solidFill>
                <a:latin typeface="Lucida Console" panose="020B0609040504020204" pitchFamily="49" charset="0"/>
                <a:ea typeface="Calibri" panose="020F0502020204030204" pitchFamily="34" charset="0"/>
                <a:cs typeface="Lucida Console" panose="020B0609040504020204" pitchFamily="49" charset="0"/>
              </a:rPr>
              <a:t>update</a:t>
            </a:r>
            <a:endParaRPr lang="fr-FR" sz="4800" dirty="0">
              <a:latin typeface="Segoe UI Light" panose="020B0502040204020203" pitchFamily="34" charset="0"/>
              <a:ea typeface="Calibri" panose="020F0502020204030204" pitchFamily="34" charset="0"/>
              <a:cs typeface="Times New Roman" panose="02020603050405020304" pitchFamily="18" charset="0"/>
            </a:endParaRPr>
          </a:p>
          <a:p>
            <a:endParaRPr lang="fr-FR" sz="2800" dirty="0">
              <a:solidFill>
                <a:prstClr val="black"/>
              </a:solidFill>
              <a:latin typeface="Lucida Console" panose="020B0609040504020204" pitchFamily="49" charset="0"/>
            </a:endParaRPr>
          </a:p>
          <a:p>
            <a:r>
              <a:rPr lang="fr-FR" sz="2800" dirty="0">
                <a:solidFill>
                  <a:srgbClr val="0000FF"/>
                </a:solidFill>
                <a:latin typeface="Lucida Console" panose="020B0609040504020204" pitchFamily="49" charset="0"/>
              </a:rPr>
              <a:t>EXPOSE</a:t>
            </a:r>
            <a:r>
              <a:rPr lang="fr-FR" sz="2800" dirty="0">
                <a:solidFill>
                  <a:prstClr val="black"/>
                </a:solidFill>
                <a:latin typeface="Lucida Console" panose="020B0609040504020204" pitchFamily="49" charset="0"/>
              </a:rPr>
              <a:t> </a:t>
            </a:r>
            <a:r>
              <a:rPr lang="fr-FR" sz="2800" dirty="0">
                <a:solidFill>
                  <a:srgbClr val="800080"/>
                </a:solidFill>
                <a:latin typeface="Lucida Console" panose="020B0609040504020204" pitchFamily="49" charset="0"/>
              </a:rPr>
              <a:t>8888</a:t>
            </a:r>
            <a:endParaRPr lang="fr-FR" sz="2800" dirty="0">
              <a:solidFill>
                <a:prstClr val="black"/>
              </a:solidFill>
              <a:latin typeface="Lucida Console" panose="020B0609040504020204" pitchFamily="49" charset="0"/>
            </a:endParaRPr>
          </a:p>
          <a:p>
            <a:r>
              <a:rPr lang="fr-FR" sz="2800" dirty="0" smtClean="0">
                <a:solidFill>
                  <a:srgbClr val="0000FF"/>
                </a:solidFill>
                <a:latin typeface="Lucida Console" panose="020B0609040504020204" pitchFamily="49" charset="0"/>
              </a:rPr>
              <a:t>COPY</a:t>
            </a:r>
            <a:r>
              <a:rPr lang="fr-FR" sz="2800" dirty="0" smtClean="0">
                <a:solidFill>
                  <a:prstClr val="black"/>
                </a:solidFill>
                <a:latin typeface="Lucida Console" panose="020B0609040504020204" pitchFamily="49" charset="0"/>
              </a:rPr>
              <a:t> </a:t>
            </a:r>
            <a:r>
              <a:rPr lang="fr-FR" sz="2800" dirty="0">
                <a:solidFill>
                  <a:srgbClr val="8A2BE2"/>
                </a:solidFill>
                <a:latin typeface="Lucida Console" panose="020B0609040504020204" pitchFamily="49" charset="0"/>
              </a:rPr>
              <a:t>.</a:t>
            </a:r>
            <a:r>
              <a:rPr lang="fr-FR" sz="2800" dirty="0">
                <a:solidFill>
                  <a:prstClr val="black"/>
                </a:solidFill>
                <a:latin typeface="Lucida Console" panose="020B0609040504020204" pitchFamily="49" charset="0"/>
              </a:rPr>
              <a:t> </a:t>
            </a:r>
            <a:r>
              <a:rPr lang="fr-FR" sz="2800" dirty="0">
                <a:solidFill>
                  <a:srgbClr val="8A2BE2"/>
                </a:solidFill>
                <a:latin typeface="Lucida Console" panose="020B0609040504020204" pitchFamily="49" charset="0"/>
              </a:rPr>
              <a:t>/</a:t>
            </a:r>
            <a:r>
              <a:rPr lang="fr-FR" sz="2800" dirty="0" err="1">
                <a:solidFill>
                  <a:srgbClr val="8A2BE2"/>
                </a:solidFill>
                <a:latin typeface="Lucida Console" panose="020B0609040504020204" pitchFamily="49" charset="0"/>
              </a:rPr>
              <a:t>app</a:t>
            </a:r>
            <a:endParaRPr lang="fr-FR" sz="2800" dirty="0">
              <a:solidFill>
                <a:prstClr val="black"/>
              </a:solidFill>
              <a:latin typeface="Lucida Console" panose="020B0609040504020204" pitchFamily="49" charset="0"/>
            </a:endParaRPr>
          </a:p>
          <a:p>
            <a:endParaRPr lang="fr-FR" sz="2800" dirty="0">
              <a:solidFill>
                <a:prstClr val="black"/>
              </a:solidFill>
              <a:latin typeface="Lucida Console" panose="020B0609040504020204" pitchFamily="49" charset="0"/>
            </a:endParaRPr>
          </a:p>
          <a:p>
            <a:r>
              <a:rPr lang="en-US" sz="2800" dirty="0">
                <a:solidFill>
                  <a:srgbClr val="0000FF"/>
                </a:solidFill>
                <a:latin typeface="Lucida Console" panose="020B0609040504020204" pitchFamily="49" charset="0"/>
              </a:rPr>
              <a:t>RUN</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cd</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/app</a:t>
            </a:r>
            <a:r>
              <a:rPr lang="en-US" sz="2800" dirty="0">
                <a:solidFill>
                  <a:prstClr val="black"/>
                </a:solidFill>
                <a:latin typeface="Lucida Console" panose="020B0609040504020204" pitchFamily="49" charset="0"/>
              </a:rPr>
              <a:t>; </a:t>
            </a:r>
            <a:r>
              <a:rPr lang="en-US" sz="2800" dirty="0" err="1">
                <a:solidFill>
                  <a:srgbClr val="0000FF"/>
                </a:solidFill>
                <a:latin typeface="Lucida Console" panose="020B0609040504020204" pitchFamily="49" charset="0"/>
              </a:rPr>
              <a:t>npm</a:t>
            </a:r>
            <a:r>
              <a:rPr lang="en-US" sz="2800" dirty="0">
                <a:solidFill>
                  <a:prstClr val="black"/>
                </a:solidFill>
                <a:latin typeface="Lucida Console" panose="020B0609040504020204" pitchFamily="49" charset="0"/>
              </a:rPr>
              <a:t> </a:t>
            </a:r>
            <a:r>
              <a:rPr lang="en-US" sz="2800" dirty="0">
                <a:solidFill>
                  <a:srgbClr val="8A2BE2"/>
                </a:solidFill>
                <a:latin typeface="Lucida Console" panose="020B0609040504020204" pitchFamily="49" charset="0"/>
              </a:rPr>
              <a:t>install</a:t>
            </a:r>
            <a:endParaRPr lang="en-US" sz="2800" dirty="0">
              <a:solidFill>
                <a:prstClr val="black"/>
              </a:solidFill>
              <a:latin typeface="Lucida Console" panose="020B0609040504020204" pitchFamily="49" charset="0"/>
            </a:endParaRPr>
          </a:p>
          <a:p>
            <a:endParaRPr lang="fr-FR" sz="2800" dirty="0">
              <a:solidFill>
                <a:prstClr val="black"/>
              </a:solidFill>
              <a:latin typeface="Lucida Console" panose="020B0609040504020204" pitchFamily="49" charset="0"/>
            </a:endParaRPr>
          </a:p>
          <a:p>
            <a:r>
              <a:rPr lang="fr-FR" sz="2800" dirty="0">
                <a:solidFill>
                  <a:srgbClr val="0000FF"/>
                </a:solidFill>
                <a:latin typeface="Lucida Console" panose="020B0609040504020204" pitchFamily="49" charset="0"/>
              </a:rPr>
              <a:t>CMD</a:t>
            </a:r>
            <a:r>
              <a:rPr lang="fr-FR" sz="2800" dirty="0">
                <a:solidFill>
                  <a:prstClr val="black"/>
                </a:solidFill>
                <a:latin typeface="Lucida Console" panose="020B0609040504020204" pitchFamily="49" charset="0"/>
              </a:rPr>
              <a:t> </a:t>
            </a:r>
            <a:r>
              <a:rPr lang="fr-FR" sz="2800" dirty="0">
                <a:solidFill>
                  <a:srgbClr val="8A2BE2"/>
                </a:solidFill>
                <a:latin typeface="Lucida Console" panose="020B0609040504020204" pitchFamily="49" charset="0"/>
              </a:rPr>
              <a:t>["</a:t>
            </a:r>
            <a:r>
              <a:rPr lang="fr-FR" sz="2800" dirty="0" err="1">
                <a:solidFill>
                  <a:srgbClr val="8A2BE2"/>
                </a:solidFill>
                <a:latin typeface="Lucida Console" panose="020B0609040504020204" pitchFamily="49" charset="0"/>
              </a:rPr>
              <a:t>node</a:t>
            </a:r>
            <a:r>
              <a:rPr lang="fr-FR" sz="2800" dirty="0">
                <a:solidFill>
                  <a:srgbClr val="8A2BE2"/>
                </a:solidFill>
                <a:latin typeface="Lucida Console" panose="020B0609040504020204" pitchFamily="49" charset="0"/>
              </a:rPr>
              <a:t>"</a:t>
            </a:r>
            <a:r>
              <a:rPr lang="fr-FR" sz="2800" dirty="0">
                <a:solidFill>
                  <a:srgbClr val="A9A9A9"/>
                </a:solidFill>
                <a:latin typeface="Lucida Console" panose="020B0609040504020204" pitchFamily="49" charset="0"/>
              </a:rPr>
              <a:t>,</a:t>
            </a:r>
            <a:r>
              <a:rPr lang="fr-FR" sz="2800" dirty="0">
                <a:solidFill>
                  <a:prstClr val="black"/>
                </a:solidFill>
                <a:latin typeface="Lucida Console" panose="020B0609040504020204" pitchFamily="49" charset="0"/>
              </a:rPr>
              <a:t> </a:t>
            </a:r>
            <a:r>
              <a:rPr lang="fr-FR" sz="2800" dirty="0">
                <a:solidFill>
                  <a:srgbClr val="8B0000"/>
                </a:solidFill>
                <a:latin typeface="Lucida Console" panose="020B0609040504020204" pitchFamily="49" charset="0"/>
              </a:rPr>
              <a:t>"/</a:t>
            </a:r>
            <a:r>
              <a:rPr lang="fr-FR" sz="2800" dirty="0" err="1">
                <a:solidFill>
                  <a:srgbClr val="8B0000"/>
                </a:solidFill>
                <a:latin typeface="Lucida Console" panose="020B0609040504020204" pitchFamily="49" charset="0"/>
              </a:rPr>
              <a:t>app</a:t>
            </a:r>
            <a:r>
              <a:rPr lang="fr-FR" sz="2800" dirty="0">
                <a:solidFill>
                  <a:srgbClr val="8B0000"/>
                </a:solidFill>
                <a:latin typeface="Lucida Console" panose="020B0609040504020204" pitchFamily="49" charset="0"/>
              </a:rPr>
              <a:t>/server.js"</a:t>
            </a:r>
            <a:r>
              <a:rPr lang="fr-FR" sz="2800" dirty="0">
                <a:solidFill>
                  <a:srgbClr val="8A2BE2"/>
                </a:solidFill>
                <a:latin typeface="Lucida Console" panose="020B0609040504020204" pitchFamily="49" charset="0"/>
              </a:rPr>
              <a:t>]</a:t>
            </a:r>
            <a:endParaRPr lang="fr-FR" sz="2800" dirty="0">
              <a:solidFill>
                <a:prstClr val="black"/>
              </a:solidFill>
              <a:latin typeface="Lucida Console" panose="020B0609040504020204" pitchFamily="49" charset="0"/>
            </a:endParaRPr>
          </a:p>
          <a:p>
            <a:r>
              <a:rPr lang="fr-FR" sz="28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420441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bwMode="auto">
          <a:xfrm>
            <a:off x="3749040" y="1463040"/>
            <a:ext cx="5383530" cy="3028950"/>
          </a:xfrm>
          <a:prstGeom prst="cloud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32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fr-FR" sz="3200" dirty="0" smtClean="0">
                <a:gradFill>
                  <a:gsLst>
                    <a:gs pos="0">
                      <a:srgbClr val="FFFFFF"/>
                    </a:gs>
                    <a:gs pos="100000">
                      <a:srgbClr val="FFFFFF"/>
                    </a:gs>
                  </a:gsLst>
                  <a:lin ang="5400000" scaled="0"/>
                </a:gradFill>
                <a:ea typeface="Segoe UI" pitchFamily="34" charset="0"/>
                <a:cs typeface="Segoe UI" pitchFamily="34" charset="0"/>
              </a:rPr>
              <a:t>Ceci n’est pas un Cloud…</a:t>
            </a:r>
          </a:p>
        </p:txBody>
      </p:sp>
    </p:spTree>
    <p:extLst>
      <p:ext uri="{BB962C8B-B14F-4D97-AF65-F5344CB8AC3E}">
        <p14:creationId xmlns:p14="http://schemas.microsoft.com/office/powerpoint/2010/main" val="3015277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fr-FR" sz="7200" dirty="0" smtClean="0"/>
              <a:t>Docker : Pas à pas</a:t>
            </a:r>
            <a:endParaRPr lang="fr-FR" sz="7200" dirty="0"/>
          </a:p>
        </p:txBody>
      </p:sp>
      <p:sp>
        <p:nvSpPr>
          <p:cNvPr id="4" name="Text Placeholder 3"/>
          <p:cNvSpPr>
            <a:spLocks noGrp="1"/>
          </p:cNvSpPr>
          <p:nvPr>
            <p:ph type="body" sz="quarter" idx="11"/>
          </p:nvPr>
        </p:nvSpPr>
        <p:spPr/>
        <p:txBody>
          <a:bodyPr/>
          <a:lstStyle/>
          <a:p>
            <a:r>
              <a:rPr lang="fr-FR" dirty="0"/>
              <a:t>Démonstration</a:t>
            </a:r>
          </a:p>
          <a:p>
            <a:endParaRPr lang="fr-FR" dirty="0"/>
          </a:p>
        </p:txBody>
      </p:sp>
    </p:spTree>
    <p:extLst>
      <p:ext uri="{BB962C8B-B14F-4D97-AF65-F5344CB8AC3E}">
        <p14:creationId xmlns:p14="http://schemas.microsoft.com/office/powerpoint/2010/main" val="3609351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663156" y="298161"/>
            <a:ext cx="1892092" cy="874316"/>
          </a:xfrm>
          <a:prstGeom prst="roundRect">
            <a:avLst/>
          </a:prstGeom>
          <a:solidFill>
            <a:srgbClr val="FFC00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2295" dirty="0" err="1">
                <a:gradFill>
                  <a:gsLst>
                    <a:gs pos="0">
                      <a:srgbClr val="FFFFFF"/>
                    </a:gs>
                    <a:gs pos="100000">
                      <a:srgbClr val="FFFFFF"/>
                    </a:gs>
                  </a:gsLst>
                  <a:lin ang="5400000" scaled="0"/>
                </a:gradFill>
                <a:ea typeface="Segoe UI" pitchFamily="34" charset="0"/>
                <a:cs typeface="Segoe UI" pitchFamily="34" charset="0"/>
              </a:rPr>
              <a:t>MySQl 5.1</a:t>
            </a:r>
          </a:p>
        </p:txBody>
      </p:sp>
      <p:sp>
        <p:nvSpPr>
          <p:cNvPr id="6" name="Rounded Rectangle 5"/>
          <p:cNvSpPr/>
          <p:nvPr/>
        </p:nvSpPr>
        <p:spPr bwMode="auto">
          <a:xfrm>
            <a:off x="4107019" y="319389"/>
            <a:ext cx="1892092" cy="874316"/>
          </a:xfrm>
          <a:prstGeom prst="roundRect">
            <a:avLst/>
          </a:prstGeom>
          <a:solidFill>
            <a:srgbClr val="92D05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2295" dirty="0" err="1">
                <a:gradFill>
                  <a:gsLst>
                    <a:gs pos="0">
                      <a:srgbClr val="FFFFFF"/>
                    </a:gs>
                    <a:gs pos="100000">
                      <a:srgbClr val="FFFFFF"/>
                    </a:gs>
                  </a:gsLst>
                  <a:lin ang="5400000" scaled="0"/>
                </a:gradFill>
                <a:ea typeface="Segoe UI" pitchFamily="34" charset="0"/>
                <a:cs typeface="Segoe UI" pitchFamily="34" charset="0"/>
              </a:rPr>
              <a:t>MySQl 5.5</a:t>
            </a:r>
          </a:p>
        </p:txBody>
      </p:sp>
      <p:sp>
        <p:nvSpPr>
          <p:cNvPr id="7" name="Rounded Rectangle 6"/>
          <p:cNvSpPr/>
          <p:nvPr/>
        </p:nvSpPr>
        <p:spPr bwMode="auto">
          <a:xfrm>
            <a:off x="6550882" y="319389"/>
            <a:ext cx="1892092" cy="874316"/>
          </a:xfrm>
          <a:prstGeom prst="roundRect">
            <a:avLst/>
          </a:prstGeom>
          <a:solidFill>
            <a:schemeClr val="accent4">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2295" dirty="0" err="1">
                <a:gradFill>
                  <a:gsLst>
                    <a:gs pos="0">
                      <a:srgbClr val="FFFFFF"/>
                    </a:gs>
                    <a:gs pos="100000">
                      <a:srgbClr val="FFFFFF"/>
                    </a:gs>
                  </a:gsLst>
                  <a:lin ang="5400000" scaled="0"/>
                </a:gradFill>
                <a:ea typeface="Segoe UI" pitchFamily="34" charset="0"/>
                <a:cs typeface="Segoe UI" pitchFamily="34" charset="0"/>
              </a:rPr>
              <a:t>PHP 5.3</a:t>
            </a:r>
          </a:p>
        </p:txBody>
      </p:sp>
      <p:sp>
        <p:nvSpPr>
          <p:cNvPr id="8" name="Rounded Rectangle 7"/>
          <p:cNvSpPr/>
          <p:nvPr/>
        </p:nvSpPr>
        <p:spPr bwMode="auto">
          <a:xfrm>
            <a:off x="8994747" y="330336"/>
            <a:ext cx="1892092" cy="874316"/>
          </a:xfrm>
          <a:prstGeom prst="roundRect">
            <a:avLst/>
          </a:prstGeom>
          <a:solidFill>
            <a:schemeClr val="accent1">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2295" dirty="0" err="1">
                <a:gradFill>
                  <a:gsLst>
                    <a:gs pos="0">
                      <a:srgbClr val="FFFFFF"/>
                    </a:gs>
                    <a:gs pos="100000">
                      <a:srgbClr val="FFFFFF"/>
                    </a:gs>
                  </a:gsLst>
                  <a:lin ang="5400000" scaled="0"/>
                </a:gradFill>
                <a:ea typeface="Segoe UI" pitchFamily="34" charset="0"/>
                <a:cs typeface="Segoe UI" pitchFamily="34" charset="0"/>
              </a:rPr>
              <a:t>PHP 5.5</a:t>
            </a:r>
          </a:p>
        </p:txBody>
      </p:sp>
      <p:cxnSp>
        <p:nvCxnSpPr>
          <p:cNvPr id="9" name="Straight Arrow Connector 8"/>
          <p:cNvCxnSpPr>
            <a:stCxn id="6" idx="2"/>
            <a:endCxn id="24" idx="0"/>
          </p:cNvCxnSpPr>
          <p:nvPr/>
        </p:nvCxnSpPr>
        <p:spPr bwMode="auto">
          <a:xfrm>
            <a:off x="5053065" y="1193706"/>
            <a:ext cx="4948055" cy="3852539"/>
          </a:xfrm>
          <a:prstGeom prst="straightConnector1">
            <a:avLst/>
          </a:prstGeom>
          <a:solidFill>
            <a:schemeClr val="accent1"/>
          </a:solidFill>
          <a:ln w="38100">
            <a:solidFill>
              <a:srgbClr val="FFFF00"/>
            </a:solidFill>
            <a:headEnd type="none"/>
            <a:tailEnd type="arrow"/>
          </a:ln>
          <a:effectLst/>
        </p:spPr>
        <p:style>
          <a:lnRef idx="1">
            <a:schemeClr val="accent2"/>
          </a:lnRef>
          <a:fillRef idx="3">
            <a:schemeClr val="accent2"/>
          </a:fillRef>
          <a:effectRef idx="2">
            <a:schemeClr val="accent2"/>
          </a:effectRef>
          <a:fontRef idx="minor">
            <a:schemeClr val="lt1"/>
          </a:fontRef>
        </p:style>
      </p:cxnSp>
      <p:cxnSp>
        <p:nvCxnSpPr>
          <p:cNvPr id="10" name="Straight Arrow Connector 9"/>
          <p:cNvCxnSpPr>
            <a:endCxn id="20" idx="0"/>
          </p:cNvCxnSpPr>
          <p:nvPr/>
        </p:nvCxnSpPr>
        <p:spPr bwMode="auto">
          <a:xfrm flipH="1">
            <a:off x="4484505" y="1140345"/>
            <a:ext cx="3054769" cy="3840224"/>
          </a:xfrm>
          <a:prstGeom prst="straightConnector1">
            <a:avLst/>
          </a:prstGeom>
          <a:solidFill>
            <a:schemeClr val="accent1"/>
          </a:solidFill>
          <a:ln w="38100">
            <a:solidFill>
              <a:srgbClr val="FF0000"/>
            </a:solidFill>
            <a:headEnd type="none"/>
            <a:tailEnd type="arrow"/>
          </a:ln>
          <a:effectLst/>
        </p:spPr>
        <p:style>
          <a:lnRef idx="1">
            <a:schemeClr val="accent2"/>
          </a:lnRef>
          <a:fillRef idx="3">
            <a:schemeClr val="accent2"/>
          </a:fillRef>
          <a:effectRef idx="2">
            <a:schemeClr val="accent2"/>
          </a:effectRef>
          <a:fontRef idx="minor">
            <a:schemeClr val="lt1"/>
          </a:fontRef>
        </p:style>
      </p:cxnSp>
      <p:cxnSp>
        <p:nvCxnSpPr>
          <p:cNvPr id="11" name="Straight Arrow Connector 10"/>
          <p:cNvCxnSpPr>
            <a:stCxn id="2" idx="2"/>
            <a:endCxn id="20" idx="0"/>
          </p:cNvCxnSpPr>
          <p:nvPr/>
        </p:nvCxnSpPr>
        <p:spPr bwMode="auto">
          <a:xfrm>
            <a:off x="2609202" y="1172476"/>
            <a:ext cx="1875303" cy="3808092"/>
          </a:xfrm>
          <a:prstGeom prst="straightConnector1">
            <a:avLst/>
          </a:prstGeom>
          <a:solidFill>
            <a:schemeClr val="accent1"/>
          </a:solidFill>
          <a:ln w="38100">
            <a:solidFill>
              <a:srgbClr val="FF0000"/>
            </a:solidFill>
            <a:headEnd type="none"/>
            <a:tailEnd type="arrow"/>
          </a:ln>
          <a:effectLst/>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a:endCxn id="24" idx="0"/>
          </p:cNvCxnSpPr>
          <p:nvPr/>
        </p:nvCxnSpPr>
        <p:spPr bwMode="auto">
          <a:xfrm>
            <a:off x="10001120" y="1195073"/>
            <a:ext cx="0" cy="3851171"/>
          </a:xfrm>
          <a:prstGeom prst="straightConnector1">
            <a:avLst/>
          </a:prstGeom>
          <a:solidFill>
            <a:schemeClr val="accent1"/>
          </a:solidFill>
          <a:ln w="38100">
            <a:solidFill>
              <a:srgbClr val="FFFF00"/>
            </a:solidFill>
            <a:headEnd type="none"/>
            <a:tailEnd type="arrow"/>
          </a:ln>
          <a:effectLst/>
        </p:spPr>
        <p:style>
          <a:lnRef idx="1">
            <a:schemeClr val="accent2"/>
          </a:lnRef>
          <a:fillRef idx="3">
            <a:schemeClr val="accent2"/>
          </a:fillRef>
          <a:effectRef idx="2">
            <a:schemeClr val="accent2"/>
          </a:effectRef>
          <a:fontRef idx="minor">
            <a:schemeClr val="lt1"/>
          </a:fontRef>
        </p:style>
      </p:cxnSp>
      <p:cxnSp>
        <p:nvCxnSpPr>
          <p:cNvPr id="13" name="Straight Arrow Connector 12"/>
          <p:cNvCxnSpPr>
            <a:endCxn id="22" idx="0"/>
          </p:cNvCxnSpPr>
          <p:nvPr/>
        </p:nvCxnSpPr>
        <p:spPr bwMode="auto">
          <a:xfrm>
            <a:off x="5032276" y="1184127"/>
            <a:ext cx="1991632" cy="3840225"/>
          </a:xfrm>
          <a:prstGeom prst="straightConnector1">
            <a:avLst/>
          </a:prstGeom>
          <a:solidFill>
            <a:schemeClr val="accent1"/>
          </a:solidFill>
          <a:ln w="38100">
            <a:solidFill>
              <a:srgbClr val="92D050"/>
            </a:solidFill>
            <a:headEnd type="none"/>
            <a:tailEnd type="arrow"/>
          </a:ln>
          <a:effectLst/>
        </p:spPr>
        <p:style>
          <a:lnRef idx="1">
            <a:schemeClr val="accent2"/>
          </a:lnRef>
          <a:fillRef idx="3">
            <a:schemeClr val="accent2"/>
          </a:fillRef>
          <a:effectRef idx="2">
            <a:schemeClr val="accent2"/>
          </a:effectRef>
          <a:fontRef idx="minor">
            <a:schemeClr val="lt1"/>
          </a:fontRef>
        </p:style>
      </p:cxnSp>
      <p:cxnSp>
        <p:nvCxnSpPr>
          <p:cNvPr id="14" name="Straight Arrow Connector 13"/>
          <p:cNvCxnSpPr>
            <a:endCxn id="22" idx="0"/>
          </p:cNvCxnSpPr>
          <p:nvPr/>
        </p:nvCxnSpPr>
        <p:spPr bwMode="auto">
          <a:xfrm flipH="1">
            <a:off x="7023909" y="1195073"/>
            <a:ext cx="514992" cy="3829279"/>
          </a:xfrm>
          <a:prstGeom prst="straightConnector1">
            <a:avLst/>
          </a:prstGeom>
          <a:solidFill>
            <a:schemeClr val="accent1"/>
          </a:solidFill>
          <a:ln w="38100">
            <a:solidFill>
              <a:srgbClr val="92D050"/>
            </a:solidFill>
            <a:headEnd type="none"/>
            <a:tailEnd type="arrow"/>
          </a:ln>
          <a:effectLst/>
        </p:spPr>
        <p:style>
          <a:lnRef idx="1">
            <a:schemeClr val="accent2"/>
          </a:lnRef>
          <a:fillRef idx="3">
            <a:schemeClr val="accent2"/>
          </a:fillRef>
          <a:effectRef idx="2">
            <a:schemeClr val="accent2"/>
          </a:effectRef>
          <a:fontRef idx="minor">
            <a:schemeClr val="lt1"/>
          </a:fontRef>
        </p:style>
      </p:cxnSp>
      <p:cxnSp>
        <p:nvCxnSpPr>
          <p:cNvPr id="15" name="Straight Arrow Connector 14"/>
          <p:cNvCxnSpPr/>
          <p:nvPr/>
        </p:nvCxnSpPr>
        <p:spPr bwMode="auto">
          <a:xfrm flipH="1">
            <a:off x="2056162" y="1171172"/>
            <a:ext cx="686801" cy="3806882"/>
          </a:xfrm>
          <a:prstGeom prst="straightConnector1">
            <a:avLst/>
          </a:prstGeom>
          <a:solidFill>
            <a:schemeClr val="accent1"/>
          </a:solidFill>
          <a:ln w="38100">
            <a:solidFill>
              <a:schemeClr val="accent4">
                <a:lumMod val="60000"/>
                <a:lumOff val="40000"/>
              </a:schemeClr>
            </a:solidFill>
            <a:headEnd type="none"/>
            <a:tailEnd type="arrow"/>
          </a:ln>
          <a:effectLst/>
        </p:spPr>
        <p:style>
          <a:lnRef idx="1">
            <a:schemeClr val="accent2"/>
          </a:lnRef>
          <a:fillRef idx="3">
            <a:schemeClr val="accent2"/>
          </a:fillRef>
          <a:effectRef idx="2">
            <a:schemeClr val="accent2"/>
          </a:effectRef>
          <a:fontRef idx="minor">
            <a:schemeClr val="lt1"/>
          </a:fontRef>
        </p:style>
      </p:cxnSp>
      <p:cxnSp>
        <p:nvCxnSpPr>
          <p:cNvPr id="17" name="Straight Arrow Connector 16"/>
          <p:cNvCxnSpPr>
            <a:endCxn id="18" idx="0"/>
          </p:cNvCxnSpPr>
          <p:nvPr/>
        </p:nvCxnSpPr>
        <p:spPr bwMode="auto">
          <a:xfrm flipH="1">
            <a:off x="2098297" y="1258012"/>
            <a:ext cx="7923612" cy="3689505"/>
          </a:xfrm>
          <a:prstGeom prst="straightConnector1">
            <a:avLst/>
          </a:prstGeom>
          <a:solidFill>
            <a:schemeClr val="accent1"/>
          </a:solidFill>
          <a:ln w="38100">
            <a:solidFill>
              <a:schemeClr val="accent4">
                <a:lumMod val="60000"/>
                <a:lumOff val="40000"/>
              </a:schemeClr>
            </a:solidFill>
            <a:headEnd type="none"/>
            <a:tailEnd type="arrow"/>
          </a:ln>
          <a:effectLst/>
        </p:spPr>
        <p:style>
          <a:lnRef idx="1">
            <a:schemeClr val="accent2"/>
          </a:lnRef>
          <a:fillRef idx="3">
            <a:schemeClr val="accent2"/>
          </a:fillRef>
          <a:effectRef idx="2">
            <a:schemeClr val="accent2"/>
          </a:effectRef>
          <a:fontRef idx="minor">
            <a:schemeClr val="lt1"/>
          </a:fontRef>
        </p:style>
      </p:cxnSp>
      <p:sp>
        <p:nvSpPr>
          <p:cNvPr id="18" name="Rounded Rectangle 17"/>
          <p:cNvSpPr/>
          <p:nvPr/>
        </p:nvSpPr>
        <p:spPr bwMode="auto">
          <a:xfrm>
            <a:off x="1496622" y="4947517"/>
            <a:ext cx="1203351" cy="370370"/>
          </a:xfrm>
          <a:prstGeom prst="roundRect">
            <a:avLst/>
          </a:prstGeom>
          <a:solidFill>
            <a:srgbClr val="FFC00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1147" dirty="0" err="1">
                <a:gradFill>
                  <a:gsLst>
                    <a:gs pos="0">
                      <a:srgbClr val="FFFFFF"/>
                    </a:gs>
                    <a:gs pos="100000">
                      <a:srgbClr val="FFFFFF"/>
                    </a:gs>
                  </a:gsLst>
                  <a:lin ang="5400000" scaled="0"/>
                </a:gradFill>
                <a:ea typeface="Segoe UI" pitchFamily="34" charset="0"/>
                <a:cs typeface="Segoe UI" pitchFamily="34" charset="0"/>
              </a:rPr>
              <a:t>MySQl 5.1</a:t>
            </a:r>
          </a:p>
        </p:txBody>
      </p:sp>
      <p:sp>
        <p:nvSpPr>
          <p:cNvPr id="19" name="Rounded Rectangle 18"/>
          <p:cNvSpPr/>
          <p:nvPr/>
        </p:nvSpPr>
        <p:spPr bwMode="auto">
          <a:xfrm>
            <a:off x="1497153" y="5363680"/>
            <a:ext cx="1203351" cy="370370"/>
          </a:xfrm>
          <a:prstGeom prst="roundRect">
            <a:avLst/>
          </a:prstGeom>
          <a:solidFill>
            <a:schemeClr val="accent1">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1147" dirty="0" err="1">
                <a:gradFill>
                  <a:gsLst>
                    <a:gs pos="0">
                      <a:srgbClr val="FFFFFF"/>
                    </a:gs>
                    <a:gs pos="100000">
                      <a:srgbClr val="FFFFFF"/>
                    </a:gs>
                  </a:gsLst>
                  <a:lin ang="5400000" scaled="0"/>
                </a:gradFill>
                <a:ea typeface="Segoe UI" pitchFamily="34" charset="0"/>
                <a:cs typeface="Segoe UI" pitchFamily="34" charset="0"/>
              </a:rPr>
              <a:t>PHP 5.5</a:t>
            </a:r>
          </a:p>
        </p:txBody>
      </p:sp>
      <p:sp>
        <p:nvSpPr>
          <p:cNvPr id="20" name="Rounded Rectangle 19"/>
          <p:cNvSpPr/>
          <p:nvPr/>
        </p:nvSpPr>
        <p:spPr bwMode="auto">
          <a:xfrm>
            <a:off x="3882829" y="4980568"/>
            <a:ext cx="1203351" cy="370370"/>
          </a:xfrm>
          <a:prstGeom prst="roundRect">
            <a:avLst/>
          </a:prstGeom>
          <a:solidFill>
            <a:srgbClr val="FFC00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1147" dirty="0" err="1">
                <a:gradFill>
                  <a:gsLst>
                    <a:gs pos="0">
                      <a:srgbClr val="FFFFFF"/>
                    </a:gs>
                    <a:gs pos="100000">
                      <a:srgbClr val="FFFFFF"/>
                    </a:gs>
                  </a:gsLst>
                  <a:lin ang="5400000" scaled="0"/>
                </a:gradFill>
                <a:ea typeface="Segoe UI" pitchFamily="34" charset="0"/>
                <a:cs typeface="Segoe UI" pitchFamily="34" charset="0"/>
              </a:rPr>
              <a:t>MySQl 5.1</a:t>
            </a:r>
          </a:p>
        </p:txBody>
      </p:sp>
      <p:sp>
        <p:nvSpPr>
          <p:cNvPr id="21" name="Rounded Rectangle 20"/>
          <p:cNvSpPr/>
          <p:nvPr/>
        </p:nvSpPr>
        <p:spPr bwMode="auto">
          <a:xfrm>
            <a:off x="3871847" y="5396518"/>
            <a:ext cx="1203351" cy="370370"/>
          </a:xfrm>
          <a:prstGeom prst="roundRect">
            <a:avLst/>
          </a:prstGeom>
          <a:solidFill>
            <a:schemeClr val="accent4">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1147" dirty="0" err="1">
                <a:gradFill>
                  <a:gsLst>
                    <a:gs pos="0">
                      <a:srgbClr val="FFFFFF"/>
                    </a:gs>
                    <a:gs pos="100000">
                      <a:srgbClr val="FFFFFF"/>
                    </a:gs>
                  </a:gsLst>
                  <a:lin ang="5400000" scaled="0"/>
                </a:gradFill>
                <a:ea typeface="Segoe UI" pitchFamily="34" charset="0"/>
                <a:cs typeface="Segoe UI" pitchFamily="34" charset="0"/>
              </a:rPr>
              <a:t>PHP 5.3</a:t>
            </a:r>
          </a:p>
        </p:txBody>
      </p:sp>
      <p:sp>
        <p:nvSpPr>
          <p:cNvPr id="22" name="Rounded Rectangle 21"/>
          <p:cNvSpPr/>
          <p:nvPr/>
        </p:nvSpPr>
        <p:spPr bwMode="auto">
          <a:xfrm>
            <a:off x="6422233" y="5024352"/>
            <a:ext cx="1203351" cy="370370"/>
          </a:xfrm>
          <a:prstGeom prst="roundRect">
            <a:avLst/>
          </a:prstGeom>
          <a:solidFill>
            <a:srgbClr val="92D05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1147" dirty="0" err="1">
                <a:gradFill>
                  <a:gsLst>
                    <a:gs pos="0">
                      <a:srgbClr val="FFFFFF"/>
                    </a:gs>
                    <a:gs pos="100000">
                      <a:srgbClr val="FFFFFF"/>
                    </a:gs>
                  </a:gsLst>
                  <a:lin ang="5400000" scaled="0"/>
                </a:gradFill>
                <a:ea typeface="Segoe UI" pitchFamily="34" charset="0"/>
                <a:cs typeface="Segoe UI" pitchFamily="34" charset="0"/>
              </a:rPr>
              <a:t>MySQl 5.3</a:t>
            </a:r>
          </a:p>
        </p:txBody>
      </p:sp>
      <p:sp>
        <p:nvSpPr>
          <p:cNvPr id="23" name="Rounded Rectangle 22"/>
          <p:cNvSpPr/>
          <p:nvPr/>
        </p:nvSpPr>
        <p:spPr bwMode="auto">
          <a:xfrm>
            <a:off x="6433173" y="5440302"/>
            <a:ext cx="1203351" cy="370370"/>
          </a:xfrm>
          <a:prstGeom prst="roundRect">
            <a:avLst/>
          </a:prstGeom>
          <a:solidFill>
            <a:schemeClr val="accent4">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1147" dirty="0" err="1">
                <a:gradFill>
                  <a:gsLst>
                    <a:gs pos="0">
                      <a:srgbClr val="FFFFFF"/>
                    </a:gs>
                    <a:gs pos="100000">
                      <a:srgbClr val="FFFFFF"/>
                    </a:gs>
                  </a:gsLst>
                  <a:lin ang="5400000" scaled="0"/>
                </a:gradFill>
                <a:ea typeface="Segoe UI" pitchFamily="34" charset="0"/>
                <a:cs typeface="Segoe UI" pitchFamily="34" charset="0"/>
              </a:rPr>
              <a:t>PHP 5.5</a:t>
            </a:r>
          </a:p>
        </p:txBody>
      </p:sp>
      <p:sp>
        <p:nvSpPr>
          <p:cNvPr id="24" name="Rounded Rectangle 23"/>
          <p:cNvSpPr/>
          <p:nvPr/>
        </p:nvSpPr>
        <p:spPr bwMode="auto">
          <a:xfrm>
            <a:off x="9399444" y="5046244"/>
            <a:ext cx="1203351" cy="370370"/>
          </a:xfrm>
          <a:prstGeom prst="roundRect">
            <a:avLst/>
          </a:prstGeom>
          <a:solidFill>
            <a:srgbClr val="92D05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1147" dirty="0" err="1">
                <a:gradFill>
                  <a:gsLst>
                    <a:gs pos="0">
                      <a:srgbClr val="FFFFFF"/>
                    </a:gs>
                    <a:gs pos="100000">
                      <a:srgbClr val="FFFFFF"/>
                    </a:gs>
                  </a:gsLst>
                  <a:lin ang="5400000" scaled="0"/>
                </a:gradFill>
                <a:ea typeface="Segoe UI" pitchFamily="34" charset="0"/>
                <a:cs typeface="Segoe UI" pitchFamily="34" charset="0"/>
              </a:rPr>
              <a:t>MySQl 5.5</a:t>
            </a:r>
          </a:p>
        </p:txBody>
      </p:sp>
      <p:sp>
        <p:nvSpPr>
          <p:cNvPr id="25" name="Rounded Rectangle 24"/>
          <p:cNvSpPr/>
          <p:nvPr/>
        </p:nvSpPr>
        <p:spPr bwMode="auto">
          <a:xfrm>
            <a:off x="9421334" y="5462194"/>
            <a:ext cx="1203351" cy="370370"/>
          </a:xfrm>
          <a:prstGeom prst="roundRect">
            <a:avLst/>
          </a:prstGeom>
          <a:solidFill>
            <a:schemeClr val="accent1">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r>
              <a:rPr lang="en-US" sz="1147" dirty="0" err="1">
                <a:gradFill>
                  <a:gsLst>
                    <a:gs pos="0">
                      <a:srgbClr val="FFFFFF"/>
                    </a:gs>
                    <a:gs pos="100000">
                      <a:srgbClr val="FFFFFF"/>
                    </a:gs>
                  </a:gsLst>
                  <a:lin ang="5400000" scaled="0"/>
                </a:gradFill>
                <a:ea typeface="Segoe UI" pitchFamily="34" charset="0"/>
                <a:cs typeface="Segoe UI" pitchFamily="34" charset="0"/>
              </a:rPr>
              <a:t>PHP 5.5</a:t>
            </a:r>
          </a:p>
        </p:txBody>
      </p:sp>
      <p:sp>
        <p:nvSpPr>
          <p:cNvPr id="26" name="Title 1"/>
          <p:cNvSpPr txBox="1">
            <a:spLocks/>
          </p:cNvSpPr>
          <p:nvPr/>
        </p:nvSpPr>
        <p:spPr>
          <a:xfrm>
            <a:off x="1225834" y="6204731"/>
            <a:ext cx="10819656" cy="603242"/>
          </a:xfrm>
          <a:prstGeom prst="rect">
            <a:avLst/>
          </a:prstGeom>
        </p:spPr>
        <p:txBody>
          <a:bodyPr>
            <a:normAutofit fontScale="97500"/>
          </a:bodyPr>
          <a:lst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fr-FR" sz="3442" dirty="0"/>
              <a:t>2 Logiciels avec 2 versions différentes = 4 </a:t>
            </a:r>
            <a:r>
              <a:rPr lang="fr-FR" sz="3442" dirty="0" err="1"/>
              <a:t>Stacks</a:t>
            </a:r>
            <a:r>
              <a:rPr lang="fr-FR" sz="3442" dirty="0"/>
              <a:t> à tester</a:t>
            </a:r>
          </a:p>
        </p:txBody>
      </p:sp>
    </p:spTree>
    <p:extLst>
      <p:ext uri="{BB962C8B-B14F-4D97-AF65-F5344CB8AC3E}">
        <p14:creationId xmlns:p14="http://schemas.microsoft.com/office/powerpoint/2010/main" val="3879082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Images utilisées pour la démo</a:t>
            </a:r>
            <a:endParaRPr lang="fr-FR" dirty="0"/>
          </a:p>
        </p:txBody>
      </p:sp>
      <p:sp>
        <p:nvSpPr>
          <p:cNvPr id="7" name="Titre 5"/>
          <p:cNvSpPr txBox="1">
            <a:spLocks/>
          </p:cNvSpPr>
          <p:nvPr/>
        </p:nvSpPr>
        <p:spPr>
          <a:xfrm>
            <a:off x="648056" y="4965117"/>
            <a:ext cx="11141983" cy="2029408"/>
          </a:xfrm>
          <a:prstGeom prst="rect">
            <a:avLst/>
          </a:prstGeom>
        </p:spPr>
        <p:txBody>
          <a:bodyPr vert="horz" wrap="square" lIns="139891" tIns="87432" rIns="139891" bIns="87432" rtlCol="0" anchor="t">
            <a:noAutofit/>
          </a:bodyPr>
          <a:lstStyle>
            <a:lvl1pPr algn="l" defTabSz="914180" rtl="0" eaLnBrk="1" latinLnBrk="0" hangingPunct="1">
              <a:lnSpc>
                <a:spcPct val="90000"/>
              </a:lnSpc>
              <a:spcBef>
                <a:spcPct val="0"/>
              </a:spcBef>
              <a:buNone/>
              <a:defRPr lang="en-US" sz="5293" b="0" kern="1200" cap="none" spc="-100"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r>
              <a:rPr lang="fr-FR" sz="2295" dirty="0" err="1">
                <a:latin typeface="Consolas" charset="0"/>
                <a:ea typeface="Consolas" charset="0"/>
                <a:cs typeface="Consolas" charset="0"/>
              </a:rPr>
              <a:t>run.sh</a:t>
            </a:r>
            <a:r>
              <a:rPr lang="fr-FR" sz="2295" dirty="0">
                <a:latin typeface="Consolas" charset="0"/>
                <a:ea typeface="Consolas" charset="0"/>
                <a:cs typeface="Consolas" charset="0"/>
              </a:rPr>
              <a:t> –n </a:t>
            </a:r>
            <a:r>
              <a:rPr lang="fr-FR" sz="2295" dirty="0" err="1">
                <a:latin typeface="Consolas" charset="0"/>
                <a:ea typeface="Consolas" charset="0"/>
                <a:cs typeface="Consolas" charset="0"/>
              </a:rPr>
              <a:t>projetx</a:t>
            </a:r>
            <a:r>
              <a:rPr lang="fr-FR" sz="2295" dirty="0">
                <a:latin typeface="Consolas" charset="0"/>
                <a:ea typeface="Consolas" charset="0"/>
                <a:cs typeface="Consolas" charset="0"/>
              </a:rPr>
              <a:t>                      ( </a:t>
            </a:r>
            <a:r>
              <a:rPr lang="fr-FR" sz="2295" dirty="0" err="1">
                <a:latin typeface="Consolas" charset="0"/>
                <a:ea typeface="Consolas" charset="0"/>
                <a:cs typeface="Consolas" charset="0"/>
              </a:rPr>
              <a:t>php</a:t>
            </a:r>
            <a:r>
              <a:rPr lang="fr-FR" sz="2295" dirty="0">
                <a:latin typeface="Consolas" charset="0"/>
                <a:ea typeface="Consolas" charset="0"/>
                <a:cs typeface="Consolas" charset="0"/>
              </a:rPr>
              <a:t> 5.5 – </a:t>
            </a:r>
            <a:r>
              <a:rPr lang="fr-FR" sz="2295" dirty="0" err="1">
                <a:latin typeface="Consolas" charset="0"/>
                <a:ea typeface="Consolas" charset="0"/>
                <a:cs typeface="Consolas" charset="0"/>
              </a:rPr>
              <a:t>mysql</a:t>
            </a:r>
            <a:r>
              <a:rPr lang="fr-FR" sz="2295" dirty="0">
                <a:latin typeface="Consolas" charset="0"/>
                <a:ea typeface="Consolas" charset="0"/>
                <a:cs typeface="Consolas" charset="0"/>
              </a:rPr>
              <a:t> 5.5 ) </a:t>
            </a:r>
          </a:p>
          <a:p>
            <a:r>
              <a:rPr lang="fr-FR" sz="2295" dirty="0" err="1">
                <a:latin typeface="Consolas" charset="0"/>
                <a:ea typeface="Consolas" charset="0"/>
                <a:cs typeface="Consolas" charset="0"/>
              </a:rPr>
              <a:t>run.sh</a:t>
            </a:r>
            <a:r>
              <a:rPr lang="fr-FR" sz="2295" dirty="0">
                <a:latin typeface="Consolas" charset="0"/>
                <a:ea typeface="Consolas" charset="0"/>
                <a:cs typeface="Consolas" charset="0"/>
              </a:rPr>
              <a:t> –n </a:t>
            </a:r>
            <a:r>
              <a:rPr lang="fr-FR" sz="2295" dirty="0" err="1">
                <a:latin typeface="Consolas" charset="0"/>
                <a:ea typeface="Consolas" charset="0"/>
                <a:cs typeface="Consolas" charset="0"/>
              </a:rPr>
              <a:t>projetx</a:t>
            </a:r>
            <a:r>
              <a:rPr lang="fr-FR" sz="2295" dirty="0">
                <a:latin typeface="Consolas" charset="0"/>
                <a:ea typeface="Consolas" charset="0"/>
                <a:cs typeface="Consolas" charset="0"/>
              </a:rPr>
              <a:t> –p 5.3               ( </a:t>
            </a:r>
            <a:r>
              <a:rPr lang="fr-FR" sz="2295" dirty="0" err="1">
                <a:latin typeface="Consolas" charset="0"/>
                <a:ea typeface="Consolas" charset="0"/>
                <a:cs typeface="Consolas" charset="0"/>
              </a:rPr>
              <a:t>php</a:t>
            </a:r>
            <a:r>
              <a:rPr lang="fr-FR" sz="2295" dirty="0">
                <a:latin typeface="Consolas" charset="0"/>
                <a:ea typeface="Consolas" charset="0"/>
                <a:cs typeface="Consolas" charset="0"/>
              </a:rPr>
              <a:t> 5.3 – </a:t>
            </a:r>
            <a:r>
              <a:rPr lang="fr-FR" sz="2295" dirty="0" err="1">
                <a:latin typeface="Consolas" charset="0"/>
                <a:ea typeface="Consolas" charset="0"/>
                <a:cs typeface="Consolas" charset="0"/>
              </a:rPr>
              <a:t>mysql</a:t>
            </a:r>
            <a:r>
              <a:rPr lang="fr-FR" sz="2295" dirty="0">
                <a:latin typeface="Consolas" charset="0"/>
                <a:ea typeface="Consolas" charset="0"/>
                <a:cs typeface="Consolas" charset="0"/>
              </a:rPr>
              <a:t> 5.5 ) </a:t>
            </a:r>
          </a:p>
          <a:p>
            <a:r>
              <a:rPr lang="fr-FR" sz="2295" dirty="0" err="1">
                <a:latin typeface="Consolas" charset="0"/>
                <a:ea typeface="Consolas" charset="0"/>
                <a:cs typeface="Consolas" charset="0"/>
              </a:rPr>
              <a:t>run.sh</a:t>
            </a:r>
            <a:r>
              <a:rPr lang="fr-FR" sz="2295" dirty="0">
                <a:latin typeface="Consolas" charset="0"/>
                <a:ea typeface="Consolas" charset="0"/>
                <a:cs typeface="Consolas" charset="0"/>
              </a:rPr>
              <a:t> –n </a:t>
            </a:r>
            <a:r>
              <a:rPr lang="fr-FR" sz="2295" dirty="0" err="1">
                <a:latin typeface="Consolas" charset="0"/>
                <a:ea typeface="Consolas" charset="0"/>
                <a:cs typeface="Consolas" charset="0"/>
              </a:rPr>
              <a:t>projetx</a:t>
            </a:r>
            <a:r>
              <a:rPr lang="fr-FR" sz="2295" dirty="0">
                <a:latin typeface="Consolas" charset="0"/>
                <a:ea typeface="Consolas" charset="0"/>
                <a:cs typeface="Consolas" charset="0"/>
              </a:rPr>
              <a:t> –m 5.1               ( </a:t>
            </a:r>
            <a:r>
              <a:rPr lang="fr-FR" sz="2295" dirty="0" err="1">
                <a:latin typeface="Consolas" charset="0"/>
                <a:ea typeface="Consolas" charset="0"/>
                <a:cs typeface="Consolas" charset="0"/>
              </a:rPr>
              <a:t>php</a:t>
            </a:r>
            <a:r>
              <a:rPr lang="fr-FR" sz="2295" dirty="0">
                <a:latin typeface="Consolas" charset="0"/>
                <a:ea typeface="Consolas" charset="0"/>
                <a:cs typeface="Consolas" charset="0"/>
              </a:rPr>
              <a:t> 5.5 – </a:t>
            </a:r>
            <a:r>
              <a:rPr lang="fr-FR" sz="2295" dirty="0" err="1">
                <a:latin typeface="Consolas" charset="0"/>
                <a:ea typeface="Consolas" charset="0"/>
                <a:cs typeface="Consolas" charset="0"/>
              </a:rPr>
              <a:t>mysql</a:t>
            </a:r>
            <a:r>
              <a:rPr lang="fr-FR" sz="2295" dirty="0">
                <a:latin typeface="Consolas" charset="0"/>
                <a:ea typeface="Consolas" charset="0"/>
                <a:cs typeface="Consolas" charset="0"/>
              </a:rPr>
              <a:t> 5.1 ) </a:t>
            </a:r>
          </a:p>
          <a:p>
            <a:r>
              <a:rPr lang="fr-FR" sz="2295" dirty="0" err="1">
                <a:latin typeface="Consolas" charset="0"/>
                <a:ea typeface="Consolas" charset="0"/>
                <a:cs typeface="Consolas" charset="0"/>
              </a:rPr>
              <a:t>run.sh</a:t>
            </a:r>
            <a:r>
              <a:rPr lang="fr-FR" sz="2295" dirty="0">
                <a:latin typeface="Consolas" charset="0"/>
                <a:ea typeface="Consolas" charset="0"/>
                <a:cs typeface="Consolas" charset="0"/>
              </a:rPr>
              <a:t> –n </a:t>
            </a:r>
            <a:r>
              <a:rPr lang="fr-FR" sz="2295" dirty="0" err="1">
                <a:latin typeface="Consolas" charset="0"/>
                <a:ea typeface="Consolas" charset="0"/>
                <a:cs typeface="Consolas" charset="0"/>
              </a:rPr>
              <a:t>projetx</a:t>
            </a:r>
            <a:r>
              <a:rPr lang="fr-FR" sz="2295" dirty="0">
                <a:latin typeface="Consolas" charset="0"/>
                <a:ea typeface="Consolas" charset="0"/>
                <a:cs typeface="Consolas" charset="0"/>
              </a:rPr>
              <a:t> –p 5.3 –m 5.1        ( </a:t>
            </a:r>
            <a:r>
              <a:rPr lang="fr-FR" sz="2295" dirty="0" err="1">
                <a:latin typeface="Consolas" charset="0"/>
                <a:ea typeface="Consolas" charset="0"/>
                <a:cs typeface="Consolas" charset="0"/>
              </a:rPr>
              <a:t>php</a:t>
            </a:r>
            <a:r>
              <a:rPr lang="fr-FR" sz="2295" dirty="0">
                <a:latin typeface="Consolas" charset="0"/>
                <a:ea typeface="Consolas" charset="0"/>
                <a:cs typeface="Consolas" charset="0"/>
              </a:rPr>
              <a:t> 5.3 – </a:t>
            </a:r>
            <a:r>
              <a:rPr lang="fr-FR" sz="2295" dirty="0" err="1">
                <a:latin typeface="Consolas" charset="0"/>
                <a:ea typeface="Consolas" charset="0"/>
                <a:cs typeface="Consolas" charset="0"/>
              </a:rPr>
              <a:t>mysql</a:t>
            </a:r>
            <a:r>
              <a:rPr lang="fr-FR" sz="2295" dirty="0">
                <a:latin typeface="Consolas" charset="0"/>
                <a:ea typeface="Consolas" charset="0"/>
                <a:cs typeface="Consolas" charset="0"/>
              </a:rPr>
              <a:t> 5.1 ) </a:t>
            </a:r>
          </a:p>
          <a:p>
            <a:endParaRPr lang="fr-FR" sz="2295" dirty="0">
              <a:latin typeface="Consolas" charset="0"/>
              <a:ea typeface="Consolas" charset="0"/>
              <a:cs typeface="Consolas" charset="0"/>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627" y="1381441"/>
            <a:ext cx="11473620" cy="3207589"/>
          </a:xfrm>
          <a:prstGeom prst="rect">
            <a:avLst/>
          </a:prstGeom>
          <a:ln w="28575">
            <a:solidFill>
              <a:schemeClr val="accent1"/>
            </a:solidFill>
          </a:ln>
        </p:spPr>
      </p:pic>
    </p:spTree>
    <p:extLst>
      <p:ext uri="{BB962C8B-B14F-4D97-AF65-F5344CB8AC3E}">
        <p14:creationId xmlns:p14="http://schemas.microsoft.com/office/powerpoint/2010/main" val="977314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fr-FR" sz="6600" dirty="0"/>
              <a:t>Docker : </a:t>
            </a:r>
            <a:r>
              <a:rPr lang="fr-FR" sz="6600" dirty="0" smtClean="0"/>
              <a:t>Test de multiples environnements</a:t>
            </a:r>
            <a:endParaRPr lang="fr-FR" sz="6600" dirty="0"/>
          </a:p>
        </p:txBody>
      </p:sp>
      <p:sp>
        <p:nvSpPr>
          <p:cNvPr id="4" name="Text Placeholder 3"/>
          <p:cNvSpPr>
            <a:spLocks noGrp="1"/>
          </p:cNvSpPr>
          <p:nvPr>
            <p:ph type="body" sz="quarter" idx="11"/>
          </p:nvPr>
        </p:nvSpPr>
        <p:spPr/>
        <p:txBody>
          <a:bodyPr/>
          <a:lstStyle/>
          <a:p>
            <a:r>
              <a:rPr lang="fr-FR" dirty="0"/>
              <a:t>Démonstration</a:t>
            </a:r>
          </a:p>
          <a:p>
            <a:endParaRPr lang="fr-FR" dirty="0"/>
          </a:p>
        </p:txBody>
      </p:sp>
    </p:spTree>
    <p:extLst>
      <p:ext uri="{BB962C8B-B14F-4D97-AF65-F5344CB8AC3E}">
        <p14:creationId xmlns:p14="http://schemas.microsoft.com/office/powerpoint/2010/main" val="3410362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16623" y="4347526"/>
            <a:ext cx="705645" cy="79973"/>
          </a:xfrm>
          <a:prstGeom prst="rect">
            <a:avLst/>
          </a:prstGeom>
        </p:spPr>
      </p:pic>
      <p:sp>
        <p:nvSpPr>
          <p:cNvPr id="3" name="Rectangle 2"/>
          <p:cNvSpPr/>
          <p:nvPr/>
        </p:nvSpPr>
        <p:spPr>
          <a:xfrm rot="949147">
            <a:off x="9513214" y="4029700"/>
            <a:ext cx="1217653" cy="500031"/>
          </a:xfrm>
          <a:prstGeom prst="rect">
            <a:avLst/>
          </a:prstGeom>
          <a:noFill/>
          <a:scene3d>
            <a:camera prst="perspectiveContrastingRightFacing" fov="7200000">
              <a:rot lat="623785" lon="18963666" rev="294000"/>
            </a:camera>
            <a:lightRig rig="threePt" dir="t"/>
          </a:scene3d>
        </p:spPr>
        <p:txBody>
          <a:bodyPr wrap="none" lIns="87409" tIns="43704" rIns="87409" bIns="43704">
            <a:spAutoFit/>
          </a:bodyPr>
          <a:lstStyle/>
          <a:p>
            <a:pPr algn="ctr"/>
            <a:r>
              <a:rPr lang="en-US" sz="2676" dirty="0">
                <a:ln w="0"/>
                <a:solidFill>
                  <a:srgbClr val="A7C3CB"/>
                </a:solidFill>
                <a:effectLst>
                  <a:outerShdw blurRad="38100" dist="19050" dir="2700000" algn="tl" rotWithShape="0">
                    <a:schemeClr val="dk1">
                      <a:alpha val="40000"/>
                    </a:schemeClr>
                  </a:outerShdw>
                </a:effectLst>
              </a:rPr>
              <a:t>AZURE</a:t>
            </a:r>
          </a:p>
        </p:txBody>
      </p:sp>
      <p:sp>
        <p:nvSpPr>
          <p:cNvPr id="6" name="Rechteck 11"/>
          <p:cNvSpPr/>
          <p:nvPr/>
        </p:nvSpPr>
        <p:spPr bwMode="gray">
          <a:xfrm>
            <a:off x="2351285" y="5580970"/>
            <a:ext cx="10085190" cy="1080470"/>
          </a:xfrm>
          <a:prstGeom prst="rect">
            <a:avLst/>
          </a:prstGeom>
          <a:solidFill>
            <a:srgbClr val="000000">
              <a:alpha val="69804"/>
            </a:srgbClr>
          </a:solidFill>
          <a:ln w="25400" algn="ctr">
            <a:noFill/>
            <a:round/>
            <a:headEnd/>
            <a:tailEnd/>
          </a:ln>
        </p:spPr>
        <p:txBody>
          <a:bodyPr wrap="none" lIns="174817" tIns="68826" rIns="34413" bIns="68826" rtlCol="0" anchor="ctr" anchorCtr="0"/>
          <a:lstStyle/>
          <a:p>
            <a:pPr lvl="0"/>
            <a:r>
              <a:rPr lang="de-DE" sz="5162" b="1" dirty="0">
                <a:solidFill>
                  <a:prstClr val="white"/>
                </a:solidFill>
                <a:latin typeface="DIN Condensed Bold"/>
                <a:cs typeface="DIN Condensed Bold"/>
              </a:rPr>
              <a:t>En route vers le Cloud...</a:t>
            </a:r>
          </a:p>
        </p:txBody>
      </p:sp>
    </p:spTree>
    <p:extLst>
      <p:ext uri="{BB962C8B-B14F-4D97-AF65-F5344CB8AC3E}">
        <p14:creationId xmlns:p14="http://schemas.microsoft.com/office/powerpoint/2010/main" val="30972470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0984" y="350977"/>
            <a:ext cx="11654506" cy="6292570"/>
          </a:xfrm>
          <a:prstGeom prst="rect">
            <a:avLst/>
          </a:prstGeom>
        </p:spPr>
      </p:pic>
      <p:sp>
        <p:nvSpPr>
          <p:cNvPr id="9" name="Rectangle 8"/>
          <p:cNvSpPr/>
          <p:nvPr/>
        </p:nvSpPr>
        <p:spPr bwMode="auto">
          <a:xfrm>
            <a:off x="5871071" y="6026533"/>
            <a:ext cx="780638" cy="62451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4863" tIns="139891" rIns="174863" bIns="139891" numCol="1" spcCol="0" rtlCol="0" fromWordArt="0" anchor="t" anchorCtr="0" forceAA="0" compatLnSpc="1">
            <a:prstTxWarp prst="textNoShape">
              <a:avLst/>
            </a:prstTxWarp>
            <a:noAutofit/>
          </a:bodyPr>
          <a:lstStyle/>
          <a:p>
            <a:pPr algn="ctr" defTabSz="891630" fontAlgn="base">
              <a:lnSpc>
                <a:spcPct val="90000"/>
              </a:lnSpc>
              <a:spcBef>
                <a:spcPct val="0"/>
              </a:spcBef>
              <a:spcAft>
                <a:spcPct val="0"/>
              </a:spcAft>
            </a:pPr>
            <a:endParaRPr lang="fr-FR" sz="2295"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Imag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43023" y="5863574"/>
            <a:ext cx="950427" cy="950427"/>
          </a:xfrm>
          <a:prstGeom prst="rect">
            <a:avLst/>
          </a:prstGeom>
        </p:spPr>
      </p:pic>
    </p:spTree>
    <p:extLst>
      <p:ext uri="{BB962C8B-B14F-4D97-AF65-F5344CB8AC3E}">
        <p14:creationId xmlns:p14="http://schemas.microsoft.com/office/powerpoint/2010/main" val="145938916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fr-FR" sz="7200" dirty="0"/>
              <a:t>Docker : Haute-disponibilité de l’application</a:t>
            </a:r>
          </a:p>
        </p:txBody>
      </p:sp>
      <p:sp>
        <p:nvSpPr>
          <p:cNvPr id="4" name="Text Placeholder 3"/>
          <p:cNvSpPr>
            <a:spLocks noGrp="1"/>
          </p:cNvSpPr>
          <p:nvPr>
            <p:ph type="body" sz="quarter" idx="11"/>
          </p:nvPr>
        </p:nvSpPr>
        <p:spPr/>
        <p:txBody>
          <a:bodyPr/>
          <a:lstStyle/>
          <a:p>
            <a:r>
              <a:rPr lang="fr-FR" dirty="0"/>
              <a:t>Démonstration</a:t>
            </a:r>
          </a:p>
          <a:p>
            <a:endParaRPr lang="fr-FR" dirty="0"/>
          </a:p>
        </p:txBody>
      </p:sp>
    </p:spTree>
    <p:extLst>
      <p:ext uri="{BB962C8B-B14F-4D97-AF65-F5344CB8AC3E}">
        <p14:creationId xmlns:p14="http://schemas.microsoft.com/office/powerpoint/2010/main" val="3035824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11"/>
          <p:cNvSpPr/>
          <p:nvPr/>
        </p:nvSpPr>
        <p:spPr bwMode="gray">
          <a:xfrm>
            <a:off x="2058661" y="5570735"/>
            <a:ext cx="10377814" cy="1080470"/>
          </a:xfrm>
          <a:prstGeom prst="rect">
            <a:avLst/>
          </a:prstGeom>
          <a:solidFill>
            <a:srgbClr val="000000">
              <a:alpha val="69804"/>
            </a:srgbClr>
          </a:solidFill>
          <a:ln w="25400" algn="ctr">
            <a:noFill/>
            <a:round/>
            <a:headEnd/>
            <a:tailEnd/>
          </a:ln>
        </p:spPr>
        <p:txBody>
          <a:bodyPr wrap="none" lIns="174817" tIns="68826" rIns="34413" bIns="68826" rtlCol="0" anchor="ctr" anchorCtr="0"/>
          <a:lstStyle/>
          <a:p>
            <a:pPr lvl="0"/>
            <a:r>
              <a:rPr lang="de-DE" sz="5162" b="1" dirty="0">
                <a:solidFill>
                  <a:prstClr val="white"/>
                </a:solidFill>
                <a:latin typeface="DIN Condensed Bold"/>
                <a:cs typeface="DIN Condensed Bold"/>
              </a:rPr>
              <a:t>Conclusion...</a:t>
            </a:r>
          </a:p>
        </p:txBody>
      </p:sp>
    </p:spTree>
    <p:extLst>
      <p:ext uri="{BB962C8B-B14F-4D97-AF65-F5344CB8AC3E}">
        <p14:creationId xmlns:p14="http://schemas.microsoft.com/office/powerpoint/2010/main" val="15494529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85737" y="1393801"/>
            <a:ext cx="10276584" cy="4967189"/>
          </a:xfrm>
          <a:prstGeom prst="rect">
            <a:avLst/>
          </a:prstGeom>
        </p:spPr>
      </p:pic>
      <p:sp>
        <p:nvSpPr>
          <p:cNvPr id="3" name="Text Placeholder 2"/>
          <p:cNvSpPr>
            <a:spLocks noGrp="1"/>
          </p:cNvSpPr>
          <p:nvPr>
            <p:ph type="body" sz="quarter" idx="13"/>
          </p:nvPr>
        </p:nvSpPr>
        <p:spPr/>
        <p:txBody>
          <a:bodyPr/>
          <a:lstStyle/>
          <a:p>
            <a:r>
              <a:rPr lang="fr-FR" dirty="0" smtClean="0"/>
              <a:t>Containers Windows Server et Linux</a:t>
            </a:r>
            <a:endParaRPr lang="fr-FR" dirty="0"/>
          </a:p>
        </p:txBody>
      </p:sp>
    </p:spTree>
    <p:extLst>
      <p:ext uri="{BB962C8B-B14F-4D97-AF65-F5344CB8AC3E}">
        <p14:creationId xmlns:p14="http://schemas.microsoft.com/office/powerpoint/2010/main" val="3334184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fr-FR" dirty="0" smtClean="0"/>
              <a:t>Containers Windows Server et Hyper-V</a:t>
            </a:r>
            <a:endParaRPr lang="fr-FR" dirty="0"/>
          </a:p>
        </p:txBody>
      </p:sp>
      <p:sp>
        <p:nvSpPr>
          <p:cNvPr id="114" name="Rectangle 113"/>
          <p:cNvSpPr/>
          <p:nvPr/>
        </p:nvSpPr>
        <p:spPr bwMode="auto">
          <a:xfrm>
            <a:off x="1719051" y="1502826"/>
            <a:ext cx="8919052" cy="2509336"/>
          </a:xfrm>
          <a:prstGeom prst="rect">
            <a:avLst/>
          </a:prstGeom>
          <a:solidFill>
            <a:sysClr val="window" lastClr="FFFFFF"/>
          </a:solidFill>
          <a:ln w="25400" cap="flat" cmpd="sng" algn="ctr">
            <a:solidFill>
              <a:srgbClr val="0072C6"/>
            </a:solid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r>
              <a:rPr kumimoji="0" lang="en-US" sz="3136" b="0" i="0" u="none" strike="noStrike" kern="0" cap="none" spc="0" normalizeH="0" baseline="0" noProof="0" dirty="0" smtClean="0">
                <a:ln>
                  <a:noFill/>
                </a:ln>
                <a:solidFill>
                  <a:prstClr val="black"/>
                </a:solidFill>
                <a:effectLst/>
                <a:uLnTx/>
                <a:uFillTx/>
                <a:latin typeface="Arial"/>
                <a:ea typeface="+mn-ea"/>
                <a:cs typeface="+mn-cs"/>
              </a:rPr>
              <a:t>Windows Server Container</a:t>
            </a:r>
          </a:p>
        </p:txBody>
      </p:sp>
      <p:grpSp>
        <p:nvGrpSpPr>
          <p:cNvPr id="115" name="Group 114"/>
          <p:cNvGrpSpPr/>
          <p:nvPr/>
        </p:nvGrpSpPr>
        <p:grpSpPr>
          <a:xfrm>
            <a:off x="3339765" y="2028937"/>
            <a:ext cx="1283535" cy="1729116"/>
            <a:chOff x="2765472" y="1876784"/>
            <a:chExt cx="1309614" cy="1764248"/>
          </a:xfrm>
          <a:solidFill>
            <a:srgbClr val="0072C6"/>
          </a:solidFill>
        </p:grpSpPr>
        <p:sp>
          <p:nvSpPr>
            <p:cNvPr id="116" name="Rectangle 115"/>
            <p:cNvSpPr/>
            <p:nvPr/>
          </p:nvSpPr>
          <p:spPr>
            <a:xfrm>
              <a:off x="2765472" y="1876784"/>
              <a:ext cx="1309614" cy="1764248"/>
            </a:xfrm>
            <a:prstGeom prst="rect">
              <a:avLst/>
            </a:prstGeom>
            <a:grpFill/>
            <a:ln w="25400" cap="flat" cmpd="sng" algn="ctr">
              <a:noFill/>
              <a:prstDash val="solid"/>
            </a:ln>
            <a:effectLst/>
          </p:spPr>
          <p:txBody>
            <a:bodyPr bIns="89619"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Arial"/>
                  <a:ea typeface="MS PGothic" pitchFamily="34" charset="-128"/>
                  <a:cs typeface="+mn-cs"/>
                </a:rPr>
                <a:t>MORE</a:t>
              </a:r>
            </a:p>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Arial"/>
                  <a:ea typeface="MS PGothic" pitchFamily="34" charset="-128"/>
                  <a:cs typeface="+mn-cs"/>
                </a:rPr>
                <a:t>MOBILITY</a:t>
              </a:r>
            </a:p>
          </p:txBody>
        </p:sp>
        <p:pic>
          <p:nvPicPr>
            <p:cNvPr id="117" name="Picture 38" descr="roadway.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61682" y="2003901"/>
              <a:ext cx="1117195" cy="1076947"/>
            </a:xfrm>
            <a:prstGeom prst="rect">
              <a:avLst/>
            </a:prstGeom>
            <a:grpFill/>
            <a:ln w="9525">
              <a:noFill/>
              <a:miter lim="800000"/>
              <a:headEnd/>
              <a:tailEnd/>
            </a:ln>
          </p:spPr>
        </p:pic>
      </p:grpSp>
      <p:grpSp>
        <p:nvGrpSpPr>
          <p:cNvPr id="118" name="Group 117"/>
          <p:cNvGrpSpPr/>
          <p:nvPr/>
        </p:nvGrpSpPr>
        <p:grpSpPr>
          <a:xfrm>
            <a:off x="4791890" y="2028937"/>
            <a:ext cx="1283535" cy="1729116"/>
            <a:chOff x="4148660" y="1876784"/>
            <a:chExt cx="1309614" cy="1764248"/>
          </a:xfrm>
          <a:solidFill>
            <a:srgbClr val="0072C6"/>
          </a:solidFill>
        </p:grpSpPr>
        <p:sp>
          <p:nvSpPr>
            <p:cNvPr id="119" name="Rectangle 118"/>
            <p:cNvSpPr/>
            <p:nvPr/>
          </p:nvSpPr>
          <p:spPr>
            <a:xfrm>
              <a:off x="4148660" y="1876784"/>
              <a:ext cx="1309614" cy="1764248"/>
            </a:xfrm>
            <a:prstGeom prst="rect">
              <a:avLst/>
            </a:prstGeom>
            <a:grpFill/>
            <a:ln w="25400" cap="flat" cmpd="sng" algn="ctr">
              <a:noFill/>
              <a:prstDash val="solid"/>
            </a:ln>
            <a:effectLst/>
          </p:spPr>
          <p:txBody>
            <a:bodyPr bIns="89619"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HIGHLY AUTOMATED</a:t>
              </a:r>
            </a:p>
          </p:txBody>
        </p:sp>
        <p:pic>
          <p:nvPicPr>
            <p:cNvPr id="120" name="Picture 2" descr="C:\Users\sigurdg\Desktop\end_use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302179" y="2014053"/>
              <a:ext cx="1023404" cy="1033010"/>
            </a:xfrm>
            <a:prstGeom prst="rect">
              <a:avLst/>
            </a:prstGeom>
            <a:grpFill/>
            <a:ln>
              <a:noFill/>
            </a:ln>
          </p:spPr>
        </p:pic>
      </p:grpSp>
      <p:grpSp>
        <p:nvGrpSpPr>
          <p:cNvPr id="121" name="Group 120"/>
          <p:cNvGrpSpPr/>
          <p:nvPr/>
        </p:nvGrpSpPr>
        <p:grpSpPr>
          <a:xfrm>
            <a:off x="9165839" y="2028937"/>
            <a:ext cx="1292322" cy="1729116"/>
            <a:chOff x="8357811" y="1876784"/>
            <a:chExt cx="1318579" cy="1764248"/>
          </a:xfrm>
          <a:solidFill>
            <a:srgbClr val="0072C6"/>
          </a:solidFill>
        </p:grpSpPr>
        <p:sp>
          <p:nvSpPr>
            <p:cNvPr id="122" name="Rectangle 121"/>
            <p:cNvSpPr/>
            <p:nvPr/>
          </p:nvSpPr>
          <p:spPr>
            <a:xfrm>
              <a:off x="8357811" y="1876784"/>
              <a:ext cx="1318579" cy="1764248"/>
            </a:xfrm>
            <a:prstGeom prst="rect">
              <a:avLst/>
            </a:prstGeom>
            <a:grpFill/>
            <a:ln w="25400" cap="flat" cmpd="sng" algn="ctr">
              <a:noFill/>
              <a:prstDash val="solid"/>
            </a:ln>
            <a:effectLst/>
          </p:spPr>
          <p:txBody>
            <a:bodyPr bIns="0"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EFFICIENT</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endParaRPr>
            </a:p>
          </p:txBody>
        </p:sp>
        <p:pic>
          <p:nvPicPr>
            <p:cNvPr id="123" name="Picture 34" descr="Efficiency.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8423291" y="1961972"/>
              <a:ext cx="1187618" cy="1229654"/>
            </a:xfrm>
            <a:prstGeom prst="rect">
              <a:avLst/>
            </a:prstGeom>
            <a:grpFill/>
            <a:ln>
              <a:noFill/>
            </a:ln>
          </p:spPr>
        </p:pic>
      </p:grpSp>
      <p:grpSp>
        <p:nvGrpSpPr>
          <p:cNvPr id="124" name="Group 123"/>
          <p:cNvGrpSpPr/>
          <p:nvPr/>
        </p:nvGrpSpPr>
        <p:grpSpPr>
          <a:xfrm>
            <a:off x="7704927" y="2028937"/>
            <a:ext cx="1292322" cy="1729116"/>
            <a:chOff x="6955243" y="1876784"/>
            <a:chExt cx="1318579" cy="1764248"/>
          </a:xfrm>
          <a:solidFill>
            <a:srgbClr val="0072C6"/>
          </a:solidFill>
        </p:grpSpPr>
        <p:sp>
          <p:nvSpPr>
            <p:cNvPr id="125" name="Rectangle 124"/>
            <p:cNvSpPr/>
            <p:nvPr/>
          </p:nvSpPr>
          <p:spPr>
            <a:xfrm>
              <a:off x="6955243" y="1876784"/>
              <a:ext cx="1318579" cy="1764248"/>
            </a:xfrm>
            <a:prstGeom prst="rect">
              <a:avLst/>
            </a:prstGeom>
            <a:grpFill/>
            <a:ln w="25400" cap="flat" cmpd="sng" algn="ctr">
              <a:noFill/>
              <a:prstDash val="solid"/>
            </a:ln>
            <a:effectLst/>
          </p:spPr>
          <p:txBody>
            <a:bodyPr bIns="89619"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SCALABLE </a:t>
              </a:r>
              <a:b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b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AND ELASTIC</a:t>
              </a:r>
            </a:p>
          </p:txBody>
        </p:sp>
        <p:pic>
          <p:nvPicPr>
            <p:cNvPr id="126" name="Picture 2" descr="C:\Users\sigurdg\Desktop\Scalabl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248857" y="2203609"/>
              <a:ext cx="731351" cy="677528"/>
            </a:xfrm>
            <a:prstGeom prst="rect">
              <a:avLst/>
            </a:prstGeom>
            <a:grpFill/>
            <a:ln>
              <a:noFill/>
            </a:ln>
          </p:spPr>
        </p:pic>
      </p:grpSp>
      <p:grpSp>
        <p:nvGrpSpPr>
          <p:cNvPr id="127" name="Group 126"/>
          <p:cNvGrpSpPr/>
          <p:nvPr/>
        </p:nvGrpSpPr>
        <p:grpSpPr>
          <a:xfrm>
            <a:off x="1887640" y="2028937"/>
            <a:ext cx="1283535" cy="1729116"/>
            <a:chOff x="1371870" y="1876784"/>
            <a:chExt cx="1309614" cy="1764248"/>
          </a:xfrm>
          <a:solidFill>
            <a:srgbClr val="0072C6"/>
          </a:solidFill>
        </p:grpSpPr>
        <p:sp>
          <p:nvSpPr>
            <p:cNvPr id="128" name="Rectangle 127"/>
            <p:cNvSpPr/>
            <p:nvPr/>
          </p:nvSpPr>
          <p:spPr>
            <a:xfrm>
              <a:off x="1371870" y="1876784"/>
              <a:ext cx="1309614" cy="1764248"/>
            </a:xfrm>
            <a:prstGeom prst="rect">
              <a:avLst/>
            </a:prstGeom>
            <a:grpFill/>
            <a:ln w="25400" cap="flat" cmpd="sng" algn="ctr">
              <a:noFill/>
              <a:prstDash val="solid"/>
            </a:ln>
            <a:effectLst/>
          </p:spPr>
          <p:txBody>
            <a:bodyPr bIns="89619"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EASY TO IMPLEMENT</a:t>
              </a:r>
            </a:p>
          </p:txBody>
        </p:sp>
        <p:pic>
          <p:nvPicPr>
            <p:cNvPr id="129" name="Picture 7" descr="\\MAGNUM\Projects\Microsoft\Cloud Power FY12\Design\ICONS_PNG\New_Business_Requirements.png"/>
            <p:cNvPicPr>
              <a:picLocks noChangeAspect="1" noChangeArrowheads="1"/>
            </p:cNvPicPr>
            <p:nvPr/>
          </p:nvPicPr>
          <p:blipFill>
            <a:blip r:embed="rId7" cstate="email">
              <a:lum bright="100000"/>
              <a:extLst>
                <a:ext uri="{28A0092B-C50C-407E-A947-70E740481C1C}">
                  <a14:useLocalDpi xmlns:a14="http://schemas.microsoft.com/office/drawing/2010/main"/>
                </a:ext>
              </a:extLst>
            </a:blip>
            <a:stretch>
              <a:fillRect/>
            </a:stretch>
          </p:blipFill>
          <p:spPr bwMode="auto">
            <a:xfrm>
              <a:off x="1455177" y="2005299"/>
              <a:ext cx="1143000" cy="1143000"/>
            </a:xfrm>
            <a:prstGeom prst="rect">
              <a:avLst/>
            </a:prstGeom>
            <a:grpFill/>
            <a:ln>
              <a:noFill/>
            </a:ln>
          </p:spPr>
        </p:pic>
      </p:grpSp>
      <p:sp>
        <p:nvSpPr>
          <p:cNvPr id="130" name="Rectangle 129"/>
          <p:cNvSpPr/>
          <p:nvPr/>
        </p:nvSpPr>
        <p:spPr bwMode="auto">
          <a:xfrm>
            <a:off x="276374" y="4236022"/>
            <a:ext cx="11799853" cy="2509336"/>
          </a:xfrm>
          <a:prstGeom prst="rect">
            <a:avLst/>
          </a:prstGeom>
          <a:solidFill>
            <a:sysClr val="window" lastClr="FFFFFF"/>
          </a:solidFill>
          <a:ln w="25400" cap="flat" cmpd="sng" algn="ctr">
            <a:solidFill>
              <a:srgbClr val="0072C6"/>
            </a:solid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r>
              <a:rPr kumimoji="0" lang="en-US" sz="3136" b="0" i="0" u="none" strike="noStrike" kern="0" cap="none" spc="0" normalizeH="0" baseline="0" noProof="0" dirty="0" smtClean="0">
                <a:ln>
                  <a:noFill/>
                </a:ln>
                <a:solidFill>
                  <a:prstClr val="black"/>
                </a:solidFill>
                <a:effectLst/>
                <a:uLnTx/>
                <a:uFillTx/>
                <a:latin typeface="Arial"/>
                <a:ea typeface="+mn-ea"/>
                <a:cs typeface="+mn-cs"/>
              </a:rPr>
              <a:t>Hyper-V Container</a:t>
            </a:r>
          </a:p>
        </p:txBody>
      </p:sp>
      <p:grpSp>
        <p:nvGrpSpPr>
          <p:cNvPr id="131" name="Group 130"/>
          <p:cNvGrpSpPr/>
          <p:nvPr/>
        </p:nvGrpSpPr>
        <p:grpSpPr>
          <a:xfrm>
            <a:off x="3339765" y="4866875"/>
            <a:ext cx="1283535" cy="1729116"/>
            <a:chOff x="2546743" y="4755112"/>
            <a:chExt cx="1309614" cy="1764248"/>
          </a:xfrm>
          <a:solidFill>
            <a:srgbClr val="0072C6"/>
          </a:solidFill>
        </p:grpSpPr>
        <p:sp>
          <p:nvSpPr>
            <p:cNvPr id="132" name="Rectangle 131"/>
            <p:cNvSpPr/>
            <p:nvPr/>
          </p:nvSpPr>
          <p:spPr>
            <a:xfrm>
              <a:off x="2546743" y="4755112"/>
              <a:ext cx="1309614" cy="1764248"/>
            </a:xfrm>
            <a:prstGeom prst="rect">
              <a:avLst/>
            </a:prstGeom>
            <a:grpFill/>
            <a:ln w="25400" cap="flat" cmpd="sng" algn="ctr">
              <a:noFill/>
              <a:prstDash val="solid"/>
            </a:ln>
            <a:effectLst/>
          </p:spPr>
          <p:txBody>
            <a:bodyPr bIns="89619"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Arial"/>
                  <a:ea typeface="MS PGothic" pitchFamily="34" charset="-128"/>
                  <a:cs typeface="+mn-cs"/>
                </a:rPr>
                <a:t>MORE</a:t>
              </a:r>
            </a:p>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Arial"/>
                  <a:ea typeface="MS PGothic" pitchFamily="34" charset="-128"/>
                  <a:cs typeface="+mn-cs"/>
                </a:rPr>
                <a:t>MOBILITY</a:t>
              </a:r>
            </a:p>
          </p:txBody>
        </p:sp>
        <p:pic>
          <p:nvPicPr>
            <p:cNvPr id="133" name="Picture 38" descr="roadway.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42953" y="4871196"/>
              <a:ext cx="1117195" cy="1076947"/>
            </a:xfrm>
            <a:prstGeom prst="rect">
              <a:avLst/>
            </a:prstGeom>
            <a:grpFill/>
            <a:ln w="9525">
              <a:noFill/>
              <a:miter lim="800000"/>
              <a:headEnd/>
              <a:tailEnd/>
            </a:ln>
          </p:spPr>
        </p:pic>
      </p:grpSp>
      <p:grpSp>
        <p:nvGrpSpPr>
          <p:cNvPr id="134" name="Group 133"/>
          <p:cNvGrpSpPr/>
          <p:nvPr/>
        </p:nvGrpSpPr>
        <p:grpSpPr>
          <a:xfrm>
            <a:off x="4791890" y="4866876"/>
            <a:ext cx="1283535" cy="1729116"/>
            <a:chOff x="3974117" y="4755113"/>
            <a:chExt cx="1309614" cy="1764248"/>
          </a:xfrm>
          <a:solidFill>
            <a:srgbClr val="0072C6"/>
          </a:solidFill>
        </p:grpSpPr>
        <p:sp>
          <p:nvSpPr>
            <p:cNvPr id="135" name="Rectangle 134"/>
            <p:cNvSpPr/>
            <p:nvPr/>
          </p:nvSpPr>
          <p:spPr>
            <a:xfrm>
              <a:off x="3974117" y="4755113"/>
              <a:ext cx="1309614" cy="1764248"/>
            </a:xfrm>
            <a:prstGeom prst="rect">
              <a:avLst/>
            </a:prstGeom>
            <a:grpFill/>
            <a:ln w="25400" cap="flat" cmpd="sng" algn="ctr">
              <a:noFill/>
              <a:prstDash val="solid"/>
            </a:ln>
            <a:effectLst/>
          </p:spPr>
          <p:txBody>
            <a:bodyPr bIns="89619"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HIGHLY AUTOMATED</a:t>
              </a:r>
            </a:p>
          </p:txBody>
        </p:sp>
        <p:pic>
          <p:nvPicPr>
            <p:cNvPr id="136" name="Picture 2" descr="C:\Users\sigurdg\Desktop\end_use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117222" y="4881349"/>
              <a:ext cx="1023404" cy="1033010"/>
            </a:xfrm>
            <a:prstGeom prst="rect">
              <a:avLst/>
            </a:prstGeom>
            <a:grpFill/>
            <a:ln>
              <a:noFill/>
            </a:ln>
          </p:spPr>
        </p:pic>
      </p:grpSp>
      <p:grpSp>
        <p:nvGrpSpPr>
          <p:cNvPr id="137" name="Group 136"/>
          <p:cNvGrpSpPr/>
          <p:nvPr/>
        </p:nvGrpSpPr>
        <p:grpSpPr>
          <a:xfrm>
            <a:off x="9165839" y="4866876"/>
            <a:ext cx="1292322" cy="1729116"/>
            <a:chOff x="8160387" y="4755113"/>
            <a:chExt cx="1318579" cy="1764248"/>
          </a:xfrm>
          <a:solidFill>
            <a:srgbClr val="0072C6"/>
          </a:solidFill>
        </p:grpSpPr>
        <p:sp>
          <p:nvSpPr>
            <p:cNvPr id="138" name="Rectangle 137"/>
            <p:cNvSpPr/>
            <p:nvPr/>
          </p:nvSpPr>
          <p:spPr>
            <a:xfrm>
              <a:off x="8160387" y="4755113"/>
              <a:ext cx="1318579" cy="1764248"/>
            </a:xfrm>
            <a:prstGeom prst="rect">
              <a:avLst/>
            </a:prstGeom>
            <a:grpFill/>
            <a:ln w="25400" cap="flat" cmpd="sng" algn="ctr">
              <a:noFill/>
              <a:prstDash val="solid"/>
            </a:ln>
            <a:effectLst/>
          </p:spPr>
          <p:txBody>
            <a:bodyPr bIns="0"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EFFICIENT</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endParaRPr>
            </a:p>
          </p:txBody>
        </p:sp>
        <p:pic>
          <p:nvPicPr>
            <p:cNvPr id="139" name="Picture 34" descr="Efficiency.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8225867" y="4829268"/>
              <a:ext cx="1187618" cy="1229654"/>
            </a:xfrm>
            <a:prstGeom prst="rect">
              <a:avLst/>
            </a:prstGeom>
            <a:grpFill/>
            <a:ln>
              <a:noFill/>
            </a:ln>
          </p:spPr>
        </p:pic>
      </p:grpSp>
      <p:grpSp>
        <p:nvGrpSpPr>
          <p:cNvPr id="140" name="Group 139"/>
          <p:cNvGrpSpPr/>
          <p:nvPr/>
        </p:nvGrpSpPr>
        <p:grpSpPr>
          <a:xfrm>
            <a:off x="7704927" y="4866876"/>
            <a:ext cx="1292322" cy="1729116"/>
            <a:chOff x="6767755" y="4755113"/>
            <a:chExt cx="1318579" cy="1764248"/>
          </a:xfrm>
          <a:solidFill>
            <a:srgbClr val="0072C6"/>
          </a:solidFill>
        </p:grpSpPr>
        <p:sp>
          <p:nvSpPr>
            <p:cNvPr id="141" name="Rectangle 140"/>
            <p:cNvSpPr/>
            <p:nvPr/>
          </p:nvSpPr>
          <p:spPr>
            <a:xfrm>
              <a:off x="6767755" y="4755113"/>
              <a:ext cx="1318579" cy="1764248"/>
            </a:xfrm>
            <a:prstGeom prst="rect">
              <a:avLst/>
            </a:prstGeom>
            <a:grpFill/>
            <a:ln w="25400" cap="flat" cmpd="sng" algn="ctr">
              <a:noFill/>
              <a:prstDash val="solid"/>
            </a:ln>
            <a:effectLst/>
          </p:spPr>
          <p:txBody>
            <a:bodyPr bIns="89619"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SCALABLE </a:t>
              </a:r>
              <a:b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b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AND ELASTIC</a:t>
              </a:r>
            </a:p>
          </p:txBody>
        </p:sp>
        <p:pic>
          <p:nvPicPr>
            <p:cNvPr id="142" name="Picture 2" descr="C:\Users\sigurdg\Desktop\Scalabl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061369" y="5070905"/>
              <a:ext cx="731351" cy="677528"/>
            </a:xfrm>
            <a:prstGeom prst="rect">
              <a:avLst/>
            </a:prstGeom>
            <a:grpFill/>
            <a:ln>
              <a:noFill/>
            </a:ln>
          </p:spPr>
        </p:pic>
      </p:grpSp>
      <p:grpSp>
        <p:nvGrpSpPr>
          <p:cNvPr id="143" name="Group 142"/>
          <p:cNvGrpSpPr/>
          <p:nvPr/>
        </p:nvGrpSpPr>
        <p:grpSpPr>
          <a:xfrm>
            <a:off x="1887640" y="4866875"/>
            <a:ext cx="1283535" cy="1729116"/>
            <a:chOff x="5384088" y="4755113"/>
            <a:chExt cx="1309614" cy="1764248"/>
          </a:xfrm>
          <a:solidFill>
            <a:srgbClr val="0072C6"/>
          </a:solidFill>
        </p:grpSpPr>
        <p:sp>
          <p:nvSpPr>
            <p:cNvPr id="144" name="Rectangle 143"/>
            <p:cNvSpPr/>
            <p:nvPr/>
          </p:nvSpPr>
          <p:spPr>
            <a:xfrm>
              <a:off x="5384088" y="4755113"/>
              <a:ext cx="1309614" cy="1764248"/>
            </a:xfrm>
            <a:prstGeom prst="rect">
              <a:avLst/>
            </a:prstGeom>
            <a:grpFill/>
            <a:ln w="25400" cap="flat" cmpd="sng" algn="ctr">
              <a:noFill/>
              <a:prstDash val="solid"/>
            </a:ln>
            <a:effectLst/>
          </p:spPr>
          <p:txBody>
            <a:bodyPr bIns="89619"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EASY TO IMPLEMENT</a:t>
              </a:r>
            </a:p>
          </p:txBody>
        </p:sp>
        <p:pic>
          <p:nvPicPr>
            <p:cNvPr id="145" name="Picture 7" descr="\\MAGNUM\Projects\Microsoft\Cloud Power FY12\Design\ICONS_PNG\New_Business_Requirements.png"/>
            <p:cNvPicPr>
              <a:picLocks noChangeAspect="1" noChangeArrowheads="1"/>
            </p:cNvPicPr>
            <p:nvPr/>
          </p:nvPicPr>
          <p:blipFill>
            <a:blip r:embed="rId7" cstate="email">
              <a:lum bright="100000"/>
              <a:extLst>
                <a:ext uri="{28A0092B-C50C-407E-A947-70E740481C1C}">
                  <a14:useLocalDpi xmlns:a14="http://schemas.microsoft.com/office/drawing/2010/main"/>
                </a:ext>
              </a:extLst>
            </a:blip>
            <a:stretch>
              <a:fillRect/>
            </a:stretch>
          </p:blipFill>
          <p:spPr bwMode="auto">
            <a:xfrm>
              <a:off x="5467395" y="4872595"/>
              <a:ext cx="1143000" cy="1143000"/>
            </a:xfrm>
            <a:prstGeom prst="rect">
              <a:avLst/>
            </a:prstGeom>
            <a:grpFill/>
            <a:ln>
              <a:noFill/>
            </a:ln>
          </p:spPr>
        </p:pic>
      </p:grpSp>
      <p:grpSp>
        <p:nvGrpSpPr>
          <p:cNvPr id="146" name="Group 145"/>
          <p:cNvGrpSpPr/>
          <p:nvPr/>
        </p:nvGrpSpPr>
        <p:grpSpPr>
          <a:xfrm>
            <a:off x="10626750" y="4863360"/>
            <a:ext cx="1315027" cy="1732632"/>
            <a:chOff x="10759108" y="4760203"/>
            <a:chExt cx="1341745" cy="1767835"/>
          </a:xfrm>
          <a:solidFill>
            <a:srgbClr val="0072C6">
              <a:lumMod val="50000"/>
            </a:srgbClr>
          </a:solidFill>
        </p:grpSpPr>
        <p:sp>
          <p:nvSpPr>
            <p:cNvPr id="147" name="Rectangle 146"/>
            <p:cNvSpPr/>
            <p:nvPr/>
          </p:nvSpPr>
          <p:spPr>
            <a:xfrm>
              <a:off x="10770691" y="4763790"/>
              <a:ext cx="1318579" cy="1764248"/>
            </a:xfrm>
            <a:prstGeom prst="rect">
              <a:avLst/>
            </a:prstGeom>
            <a:grpFill/>
            <a:ln w="25400" cap="flat" cmpd="sng" algn="ctr">
              <a:noFill/>
              <a:prstDash val="solid"/>
            </a:ln>
            <a:effectLst/>
          </p:spPr>
          <p:txBody>
            <a:bodyPr bIns="0"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MULTI-TENANCY</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endParaRPr>
            </a:p>
          </p:txBody>
        </p:sp>
        <p:pic>
          <p:nvPicPr>
            <p:cNvPr id="148" name="Picture 4" descr="\\MAGNUM\Projects\Microsoft\Cloud Power FY12\Design\ICONS_PNG\IIS-MULTI-TENANCY.png"/>
            <p:cNvPicPr>
              <a:picLocks noChangeAspect="1" noChangeArrowheads="1"/>
            </p:cNvPicPr>
            <p:nvPr/>
          </p:nvPicPr>
          <p:blipFill>
            <a:blip r:embed="rId8" cstate="email">
              <a:lum bright="100000"/>
              <a:extLst>
                <a:ext uri="{28A0092B-C50C-407E-A947-70E740481C1C}">
                  <a14:useLocalDpi xmlns:a14="http://schemas.microsoft.com/office/drawing/2010/main"/>
                </a:ext>
              </a:extLst>
            </a:blip>
            <a:srcRect/>
            <a:stretch>
              <a:fillRect/>
            </a:stretch>
          </p:blipFill>
          <p:spPr bwMode="auto">
            <a:xfrm>
              <a:off x="10759108" y="4760203"/>
              <a:ext cx="1341745" cy="1264069"/>
            </a:xfrm>
            <a:prstGeom prst="rect">
              <a:avLst/>
            </a:prstGeom>
            <a:grpFill/>
            <a:ln>
              <a:noFill/>
            </a:ln>
          </p:spPr>
        </p:pic>
      </p:grpSp>
      <p:grpSp>
        <p:nvGrpSpPr>
          <p:cNvPr id="149" name="Group 148"/>
          <p:cNvGrpSpPr/>
          <p:nvPr/>
        </p:nvGrpSpPr>
        <p:grpSpPr>
          <a:xfrm>
            <a:off x="426729" y="4866875"/>
            <a:ext cx="1292322" cy="1729116"/>
            <a:chOff x="351847" y="4792662"/>
            <a:chExt cx="1318579" cy="1764248"/>
          </a:xfrm>
          <a:solidFill>
            <a:srgbClr val="0072C6">
              <a:lumMod val="50000"/>
            </a:srgbClr>
          </a:solidFill>
        </p:grpSpPr>
        <p:sp>
          <p:nvSpPr>
            <p:cNvPr id="150" name="Rectangle 149"/>
            <p:cNvSpPr/>
            <p:nvPr/>
          </p:nvSpPr>
          <p:spPr>
            <a:xfrm>
              <a:off x="351847" y="4792662"/>
              <a:ext cx="1318579" cy="1764248"/>
            </a:xfrm>
            <a:prstGeom prst="rect">
              <a:avLst/>
            </a:prstGeom>
            <a:grpFill/>
            <a:ln w="25400" cap="flat" cmpd="sng" algn="ctr">
              <a:noFill/>
              <a:prstDash val="solid"/>
            </a:ln>
            <a:effectLst/>
          </p:spPr>
          <p:txBody>
            <a:bodyPr bIns="0"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SHARED HOSTING</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endParaRPr>
            </a:p>
          </p:txBody>
        </p:sp>
        <p:pic>
          <p:nvPicPr>
            <p:cNvPr id="151" name="Picture 5" descr="\\MAGNUM\Projects\Microsoft\Cloud Power FY12\Design\ICONS_PNG\Multi_tenancy.png"/>
            <p:cNvPicPr>
              <a:picLocks noChangeAspect="1" noChangeArrowheads="1"/>
            </p:cNvPicPr>
            <p:nvPr/>
          </p:nvPicPr>
          <p:blipFill>
            <a:blip r:embed="rId9" cstate="email">
              <a:lum bright="100000"/>
              <a:extLst>
                <a:ext uri="{28A0092B-C50C-407E-A947-70E740481C1C}">
                  <a14:useLocalDpi xmlns:a14="http://schemas.microsoft.com/office/drawing/2010/main"/>
                </a:ext>
              </a:extLst>
            </a:blip>
            <a:srcRect/>
            <a:stretch>
              <a:fillRect/>
            </a:stretch>
          </p:blipFill>
          <p:spPr bwMode="auto">
            <a:xfrm>
              <a:off x="428174" y="4898253"/>
              <a:ext cx="1165924" cy="1165924"/>
            </a:xfrm>
            <a:prstGeom prst="rect">
              <a:avLst/>
            </a:prstGeom>
            <a:grpFill/>
            <a:ln>
              <a:noFill/>
            </a:ln>
          </p:spPr>
        </p:pic>
      </p:grpSp>
      <p:grpSp>
        <p:nvGrpSpPr>
          <p:cNvPr id="152" name="Group 151"/>
          <p:cNvGrpSpPr/>
          <p:nvPr/>
        </p:nvGrpSpPr>
        <p:grpSpPr>
          <a:xfrm>
            <a:off x="6246203" y="2028937"/>
            <a:ext cx="1292322" cy="1729116"/>
            <a:chOff x="5559396" y="1877602"/>
            <a:chExt cx="1318579" cy="1764248"/>
          </a:xfrm>
          <a:solidFill>
            <a:srgbClr val="0072C6"/>
          </a:solidFill>
        </p:grpSpPr>
        <p:sp>
          <p:nvSpPr>
            <p:cNvPr id="153" name="Rectangle 152"/>
            <p:cNvSpPr/>
            <p:nvPr/>
          </p:nvSpPr>
          <p:spPr>
            <a:xfrm>
              <a:off x="5559396" y="1877602"/>
              <a:ext cx="1318579" cy="1764248"/>
            </a:xfrm>
            <a:prstGeom prst="rect">
              <a:avLst/>
            </a:prstGeom>
            <a:grpFill/>
            <a:ln w="25400" cap="flat" cmpd="sng" algn="ctr">
              <a:noFill/>
              <a:prstDash val="solid"/>
            </a:ln>
            <a:effectLst/>
          </p:spPr>
          <p:txBody>
            <a:bodyPr bIns="0"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SECURE</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endParaRPr>
            </a:p>
          </p:txBody>
        </p:sp>
        <p:pic>
          <p:nvPicPr>
            <p:cNvPr id="154" name="Picture 7" descr="\\MAGNUM\Projects\Microsoft\Cloud Power FY12\Design\ICONS_PNG\Secure.png"/>
            <p:cNvPicPr>
              <a:picLocks noChangeAspect="1" noChangeArrowheads="1"/>
            </p:cNvPicPr>
            <p:nvPr/>
          </p:nvPicPr>
          <p:blipFill rotWithShape="1">
            <a:blip r:embed="rId10" cstate="email">
              <a:lum bright="100000"/>
              <a:extLst>
                <a:ext uri="{28A0092B-C50C-407E-A947-70E740481C1C}">
                  <a14:useLocalDpi xmlns:a14="http://schemas.microsoft.com/office/drawing/2010/main"/>
                </a:ext>
              </a:extLst>
            </a:blip>
            <a:srcRect/>
            <a:stretch/>
          </p:blipFill>
          <p:spPr bwMode="auto">
            <a:xfrm>
              <a:off x="5761485" y="2049461"/>
              <a:ext cx="914400" cy="1143001"/>
            </a:xfrm>
            <a:prstGeom prst="rect">
              <a:avLst/>
            </a:prstGeom>
            <a:grpFill/>
            <a:ln>
              <a:noFill/>
            </a:ln>
          </p:spPr>
        </p:pic>
      </p:grpSp>
      <p:grpSp>
        <p:nvGrpSpPr>
          <p:cNvPr id="155" name="Group 154"/>
          <p:cNvGrpSpPr/>
          <p:nvPr/>
        </p:nvGrpSpPr>
        <p:grpSpPr>
          <a:xfrm>
            <a:off x="6244016" y="4866875"/>
            <a:ext cx="1292322" cy="1729116"/>
            <a:chOff x="5559396" y="1877602"/>
            <a:chExt cx="1318579" cy="1764248"/>
          </a:xfrm>
          <a:solidFill>
            <a:srgbClr val="0072C6"/>
          </a:solidFill>
        </p:grpSpPr>
        <p:sp>
          <p:nvSpPr>
            <p:cNvPr id="156" name="Rectangle 155"/>
            <p:cNvSpPr/>
            <p:nvPr/>
          </p:nvSpPr>
          <p:spPr>
            <a:xfrm>
              <a:off x="5559396" y="1877602"/>
              <a:ext cx="1318579" cy="1764248"/>
            </a:xfrm>
            <a:prstGeom prst="rect">
              <a:avLst/>
            </a:prstGeom>
            <a:grpFill/>
            <a:ln w="25400" cap="flat" cmpd="sng" algn="ctr">
              <a:noFill/>
              <a:prstDash val="solid"/>
            </a:ln>
            <a:effectLst/>
          </p:spPr>
          <p:txBody>
            <a:bodyPr bIns="0" anchor="b"/>
            <a:lstStyle/>
            <a:p>
              <a:pPr marL="0" marR="0" lvl="0" indent="0" algn="ctr" defTabSz="623863"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rPr>
                <a:t>SECURE</a:t>
              </a:r>
            </a:p>
            <a:p>
              <a:pPr marL="0" marR="0" lvl="0" indent="0" algn="ctr" defTabSz="623863"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smtClean="0">
                <a:ln>
                  <a:noFill/>
                </a:ln>
                <a:solidFill>
                  <a:prstClr val="white"/>
                </a:solidFill>
                <a:effectLst/>
                <a:uLnTx/>
                <a:uFillTx/>
                <a:latin typeface="Segoe" pitchFamily="34" charset="0"/>
                <a:ea typeface="MS PGothic" pitchFamily="34" charset="-128"/>
                <a:cs typeface="+mn-cs"/>
              </a:endParaRPr>
            </a:p>
          </p:txBody>
        </p:sp>
        <p:pic>
          <p:nvPicPr>
            <p:cNvPr id="157" name="Picture 7" descr="\\MAGNUM\Projects\Microsoft\Cloud Power FY12\Design\ICONS_PNG\Secure.png"/>
            <p:cNvPicPr>
              <a:picLocks noChangeAspect="1" noChangeArrowheads="1"/>
            </p:cNvPicPr>
            <p:nvPr/>
          </p:nvPicPr>
          <p:blipFill rotWithShape="1">
            <a:blip r:embed="rId10" cstate="email">
              <a:lum bright="100000"/>
              <a:extLst>
                <a:ext uri="{28A0092B-C50C-407E-A947-70E740481C1C}">
                  <a14:useLocalDpi xmlns:a14="http://schemas.microsoft.com/office/drawing/2010/main"/>
                </a:ext>
              </a:extLst>
            </a:blip>
            <a:srcRect/>
            <a:stretch/>
          </p:blipFill>
          <p:spPr bwMode="auto">
            <a:xfrm>
              <a:off x="5761485" y="2049461"/>
              <a:ext cx="914400" cy="1143001"/>
            </a:xfrm>
            <a:prstGeom prst="rect">
              <a:avLst/>
            </a:prstGeom>
            <a:grpFill/>
            <a:ln>
              <a:noFill/>
            </a:ln>
          </p:spPr>
        </p:pic>
      </p:grpSp>
    </p:spTree>
    <p:extLst>
      <p:ext uri="{BB962C8B-B14F-4D97-AF65-F5344CB8AC3E}">
        <p14:creationId xmlns:p14="http://schemas.microsoft.com/office/powerpoint/2010/main" val="1545288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8278" y="1881389"/>
            <a:ext cx="5012267" cy="2536440"/>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 name="TextBox 2"/>
          <p:cNvSpPr txBox="1"/>
          <p:nvPr/>
        </p:nvSpPr>
        <p:spPr>
          <a:xfrm>
            <a:off x="3368496" y="2875797"/>
            <a:ext cx="5675878" cy="778252"/>
          </a:xfrm>
          <a:prstGeom prst="rect">
            <a:avLst/>
          </a:prstGeom>
          <a:no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fr-FR" sz="3528"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Application</a:t>
            </a:r>
          </a:p>
        </p:txBody>
      </p:sp>
    </p:spTree>
    <p:extLst>
      <p:ext uri="{BB962C8B-B14F-4D97-AF65-F5344CB8AC3E}">
        <p14:creationId xmlns:p14="http://schemas.microsoft.com/office/powerpoint/2010/main" val="3285565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994216" y="1165742"/>
            <a:ext cx="3363348" cy="2337835"/>
            <a:chOff x="1703899" y="4230948"/>
            <a:chExt cx="3363348" cy="2337835"/>
          </a:xfrm>
        </p:grpSpPr>
        <p:grpSp>
          <p:nvGrpSpPr>
            <p:cNvPr id="14" name="Group 13"/>
            <p:cNvGrpSpPr/>
            <p:nvPr/>
          </p:nvGrpSpPr>
          <p:grpSpPr>
            <a:xfrm>
              <a:off x="3161112" y="4230948"/>
              <a:ext cx="1203753" cy="1203753"/>
              <a:chOff x="2964059" y="2073996"/>
              <a:chExt cx="1258941" cy="1258941"/>
            </a:xfrm>
            <a:noFill/>
          </p:grpSpPr>
          <p:sp>
            <p:nvSpPr>
              <p:cNvPr id="5" name="Oval 4"/>
              <p:cNvSpPr/>
              <p:nvPr/>
            </p:nvSpPr>
            <p:spPr bwMode="auto">
              <a:xfrm>
                <a:off x="2964059" y="2073996"/>
                <a:ext cx="1258941" cy="1258941"/>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63848" tIns="131079" rIns="163848" bIns="131079" numCol="1" spcCol="0" rtlCol="0" fromWordArt="0" anchor="t" anchorCtr="0" forceAA="0" compatLnSpc="1">
                <a:prstTxWarp prst="textNoShape">
                  <a:avLst/>
                </a:prstTxWarp>
                <a:noAutofit/>
              </a:bodyPr>
              <a:lstStyle/>
              <a:p>
                <a:pPr algn="ctr" defTabSz="835401" fontAlgn="base">
                  <a:lnSpc>
                    <a:spcPct val="90000"/>
                  </a:lnSpc>
                  <a:spcBef>
                    <a:spcPct val="0"/>
                  </a:spcBef>
                  <a:spcAft>
                    <a:spcPct val="0"/>
                  </a:spcAft>
                  <a:defRPr/>
                </a:pPr>
                <a:endParaRPr lang="fr-FR" sz="1434" b="1" kern="0" dirty="0">
                  <a:solidFill>
                    <a:schemeClr val="accent6"/>
                  </a:solidFill>
                  <a:latin typeface="Segoe UI"/>
                  <a:ea typeface="Segoe UI" pitchFamily="34" charset="0"/>
                  <a:cs typeface="Segoe UI" pitchFamily="34" charset="0"/>
                </a:endParaRPr>
              </a:p>
            </p:txBody>
          </p:sp>
          <p:sp>
            <p:nvSpPr>
              <p:cNvPr id="6" name="Freeform 5"/>
              <p:cNvSpPr>
                <a:spLocks noChangeAspect="1" noEditPoints="1"/>
              </p:cNvSpPr>
              <p:nvPr/>
            </p:nvSpPr>
            <p:spPr bwMode="auto">
              <a:xfrm>
                <a:off x="3196962" y="2306671"/>
                <a:ext cx="793136" cy="656501"/>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81925" tIns="40962" rIns="81925" bIns="40962" numCol="1" anchor="t" anchorCtr="0" compatLnSpc="1">
                <a:prstTxWarp prst="textNoShape">
                  <a:avLst/>
                </a:prstTxWarp>
              </a:bodyPr>
              <a:lstStyle/>
              <a:p>
                <a:pPr defTabSz="835643">
                  <a:defRPr/>
                </a:pPr>
                <a:endParaRPr lang="fr-FR" sz="1076" b="1" kern="0" dirty="0">
                  <a:solidFill>
                    <a:schemeClr val="accent6"/>
                  </a:solidFill>
                  <a:latin typeface="Segoe UI"/>
                </a:endParaRPr>
              </a:p>
            </p:txBody>
          </p:sp>
        </p:grpSp>
        <p:sp>
          <p:nvSpPr>
            <p:cNvPr id="7" name="TextBox 6"/>
            <p:cNvSpPr txBox="1"/>
            <p:nvPr/>
          </p:nvSpPr>
          <p:spPr>
            <a:xfrm>
              <a:off x="1703899" y="4573438"/>
              <a:ext cx="1854643" cy="558995"/>
            </a:xfrm>
            <a:prstGeom prst="rect">
              <a:avLst/>
            </a:prstGeom>
            <a:noFill/>
          </p:spPr>
          <p:txBody>
            <a:bodyPr wrap="square" rtlCol="0">
              <a:spAutoFit/>
            </a:bodyPr>
            <a:lstStyle/>
            <a:p>
              <a:pPr algn="ctr"/>
              <a:r>
                <a:rPr lang="fr-FR" sz="3059" b="1" dirty="0"/>
                <a:t>Dev</a:t>
              </a:r>
            </a:p>
          </p:txBody>
        </p:sp>
        <p:sp>
          <p:nvSpPr>
            <p:cNvPr id="11" name="Rectangle 10"/>
            <p:cNvSpPr/>
            <p:nvPr/>
          </p:nvSpPr>
          <p:spPr>
            <a:xfrm>
              <a:off x="2246305" y="5501928"/>
              <a:ext cx="2820942" cy="1066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294" b="1" dirty="0">
                <a:solidFill>
                  <a:schemeClr val="tx1"/>
                </a:solidFill>
              </a:endParaRPr>
            </a:p>
            <a:p>
              <a:pPr algn="ctr"/>
              <a:r>
                <a:rPr lang="fr-FR" sz="2294" b="1" dirty="0">
                  <a:solidFill>
                    <a:schemeClr val="tx1"/>
                  </a:solidFill>
                </a:rPr>
                <a:t>« Write once, </a:t>
              </a:r>
              <a:r>
                <a:rPr lang="fr-FR" sz="2294" b="1" dirty="0" err="1">
                  <a:solidFill>
                    <a:schemeClr val="tx1"/>
                  </a:solidFill>
                </a:rPr>
                <a:t>run</a:t>
              </a:r>
              <a:r>
                <a:rPr lang="fr-FR" sz="2294" b="1" dirty="0">
                  <a:solidFill>
                    <a:schemeClr val="tx1"/>
                  </a:solidFill>
                </a:rPr>
                <a:t> </a:t>
              </a:r>
              <a:r>
                <a:rPr lang="fr-FR" sz="2294" b="1" dirty="0" err="1">
                  <a:solidFill>
                    <a:schemeClr val="tx1"/>
                  </a:solidFill>
                </a:rPr>
                <a:t>anywhere</a:t>
              </a:r>
              <a:r>
                <a:rPr lang="fr-FR" sz="2294" b="1" dirty="0">
                  <a:solidFill>
                    <a:schemeClr val="tx1"/>
                  </a:solidFill>
                </a:rPr>
                <a:t> »</a:t>
              </a:r>
            </a:p>
            <a:p>
              <a:pPr algn="ctr"/>
              <a:endParaRPr lang="fr-FR" sz="2294" b="1" dirty="0">
                <a:solidFill>
                  <a:schemeClr val="tx1"/>
                </a:solidFill>
              </a:endParaRPr>
            </a:p>
          </p:txBody>
        </p:sp>
      </p:grpSp>
      <p:grpSp>
        <p:nvGrpSpPr>
          <p:cNvPr id="2" name="Group 1"/>
          <p:cNvGrpSpPr/>
          <p:nvPr/>
        </p:nvGrpSpPr>
        <p:grpSpPr>
          <a:xfrm>
            <a:off x="6648144" y="1450667"/>
            <a:ext cx="3806041" cy="1930255"/>
            <a:chOff x="10906246" y="754631"/>
            <a:chExt cx="3806041" cy="1930255"/>
          </a:xfrm>
        </p:grpSpPr>
        <p:sp>
          <p:nvSpPr>
            <p:cNvPr id="9" name="Freeform 5"/>
            <p:cNvSpPr>
              <a:spLocks noEditPoints="1"/>
            </p:cNvSpPr>
            <p:nvPr/>
          </p:nvSpPr>
          <p:spPr bwMode="auto">
            <a:xfrm>
              <a:off x="12303543" y="754631"/>
              <a:ext cx="605268" cy="653362"/>
            </a:xfrm>
            <a:custGeom>
              <a:avLst/>
              <a:gdLst>
                <a:gd name="T0" fmla="*/ 384 w 1600"/>
                <a:gd name="T1" fmla="*/ 0 h 1728"/>
                <a:gd name="T2" fmla="*/ 384 w 1600"/>
                <a:gd name="T3" fmla="*/ 384 h 1728"/>
                <a:gd name="T4" fmla="*/ 1600 w 1600"/>
                <a:gd name="T5" fmla="*/ 896 h 1728"/>
                <a:gd name="T6" fmla="*/ 1562 w 1600"/>
                <a:gd name="T7" fmla="*/ 832 h 1728"/>
                <a:gd name="T8" fmla="*/ 1408 w 1600"/>
                <a:gd name="T9" fmla="*/ 768 h 1728"/>
                <a:gd name="T10" fmla="*/ 1408 w 1600"/>
                <a:gd name="T11" fmla="*/ 398 h 1728"/>
                <a:gd name="T12" fmla="*/ 1362 w 1600"/>
                <a:gd name="T13" fmla="*/ 274 h 1728"/>
                <a:gd name="T14" fmla="*/ 1405 w 1600"/>
                <a:gd name="T15" fmla="*/ 98 h 1728"/>
                <a:gd name="T16" fmla="*/ 1313 w 1600"/>
                <a:gd name="T17" fmla="*/ 65 h 1728"/>
                <a:gd name="T18" fmla="*/ 1121 w 1600"/>
                <a:gd name="T19" fmla="*/ 652 h 1728"/>
                <a:gd name="T20" fmla="*/ 1138 w 1600"/>
                <a:gd name="T21" fmla="*/ 682 h 1728"/>
                <a:gd name="T22" fmla="*/ 1246 w 1600"/>
                <a:gd name="T23" fmla="*/ 686 h 1728"/>
                <a:gd name="T24" fmla="*/ 1344 w 1600"/>
                <a:gd name="T25" fmla="*/ 528 h 1728"/>
                <a:gd name="T26" fmla="*/ 1248 w 1600"/>
                <a:gd name="T27" fmla="*/ 768 h 1728"/>
                <a:gd name="T28" fmla="*/ 1218 w 1600"/>
                <a:gd name="T29" fmla="*/ 804 h 1728"/>
                <a:gd name="T30" fmla="*/ 742 w 1600"/>
                <a:gd name="T31" fmla="*/ 832 h 1728"/>
                <a:gd name="T32" fmla="*/ 704 w 1600"/>
                <a:gd name="T33" fmla="*/ 922 h 1728"/>
                <a:gd name="T34" fmla="*/ 1344 w 1600"/>
                <a:gd name="T35" fmla="*/ 960 h 1728"/>
                <a:gd name="T36" fmla="*/ 1190 w 1600"/>
                <a:gd name="T37" fmla="*/ 1600 h 1728"/>
                <a:gd name="T38" fmla="*/ 1152 w 1600"/>
                <a:gd name="T39" fmla="*/ 1690 h 1728"/>
                <a:gd name="T40" fmla="*/ 1344 w 1600"/>
                <a:gd name="T41" fmla="*/ 1728 h 1728"/>
                <a:gd name="T42" fmla="*/ 1600 w 1600"/>
                <a:gd name="T43" fmla="*/ 1690 h 1728"/>
                <a:gd name="T44" fmla="*/ 576 w 1600"/>
                <a:gd name="T45" fmla="*/ 1280 h 1728"/>
                <a:gd name="T46" fmla="*/ 128 w 1600"/>
                <a:gd name="T47" fmla="*/ 576 h 1728"/>
                <a:gd name="T48" fmla="*/ 0 w 1600"/>
                <a:gd name="T49" fmla="*/ 576 h 1728"/>
                <a:gd name="T50" fmla="*/ 64 w 1600"/>
                <a:gd name="T51" fmla="*/ 1408 h 1728"/>
                <a:gd name="T52" fmla="*/ 256 w 1600"/>
                <a:gd name="T53" fmla="*/ 1600 h 1728"/>
                <a:gd name="T54" fmla="*/ 128 w 1600"/>
                <a:gd name="T55" fmla="*/ 1664 h 1728"/>
                <a:gd name="T56" fmla="*/ 256 w 1600"/>
                <a:gd name="T57" fmla="*/ 1664 h 1728"/>
                <a:gd name="T58" fmla="*/ 448 w 1600"/>
                <a:gd name="T59" fmla="*/ 1728 h 1728"/>
                <a:gd name="T60" fmla="*/ 448 w 1600"/>
                <a:gd name="T61" fmla="*/ 1600 h 1728"/>
                <a:gd name="T62" fmla="*/ 384 w 1600"/>
                <a:gd name="T63" fmla="*/ 1408 h 1728"/>
                <a:gd name="T64" fmla="*/ 640 w 1600"/>
                <a:gd name="T65" fmla="*/ 1344 h 1728"/>
                <a:gd name="T66" fmla="*/ 960 w 1600"/>
                <a:gd name="T67" fmla="*/ 1600 h 1728"/>
                <a:gd name="T68" fmla="*/ 896 w 1600"/>
                <a:gd name="T69" fmla="*/ 1216 h 1728"/>
                <a:gd name="T70" fmla="*/ 896 w 1600"/>
                <a:gd name="T71" fmla="*/ 1152 h 1728"/>
                <a:gd name="T72" fmla="*/ 512 w 1600"/>
                <a:gd name="T73" fmla="*/ 1024 h 1728"/>
                <a:gd name="T74" fmla="*/ 595 w 1600"/>
                <a:gd name="T75" fmla="*/ 753 h 1728"/>
                <a:gd name="T76" fmla="*/ 864 w 1600"/>
                <a:gd name="T77" fmla="*/ 768 h 1728"/>
                <a:gd name="T78" fmla="*/ 864 w 1600"/>
                <a:gd name="T79" fmla="*/ 576 h 1728"/>
                <a:gd name="T80" fmla="*/ 509 w 1600"/>
                <a:gd name="T81" fmla="*/ 477 h 1728"/>
                <a:gd name="T82" fmla="*/ 320 w 1600"/>
                <a:gd name="T83" fmla="*/ 448 h 1728"/>
                <a:gd name="T84" fmla="*/ 192 w 1600"/>
                <a:gd name="T85" fmla="*/ 1088 h 1728"/>
                <a:gd name="T86" fmla="*/ 384 w 1600"/>
                <a:gd name="T87" fmla="*/ 1216 h 1728"/>
                <a:gd name="T88" fmla="*/ 704 w 1600"/>
                <a:gd name="T89" fmla="*/ 1216 h 1728"/>
                <a:gd name="T90" fmla="*/ 768 w 1600"/>
                <a:gd name="T91" fmla="*/ 1728 h 1728"/>
                <a:gd name="T92" fmla="*/ 1024 w 1600"/>
                <a:gd name="T93" fmla="*/ 166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0" h="1728">
                  <a:moveTo>
                    <a:pt x="192" y="192"/>
                  </a:moveTo>
                  <a:cubicBezTo>
                    <a:pt x="192" y="86"/>
                    <a:pt x="278" y="0"/>
                    <a:pt x="384" y="0"/>
                  </a:cubicBezTo>
                  <a:cubicBezTo>
                    <a:pt x="490" y="0"/>
                    <a:pt x="576" y="86"/>
                    <a:pt x="576" y="192"/>
                  </a:cubicBezTo>
                  <a:cubicBezTo>
                    <a:pt x="576" y="298"/>
                    <a:pt x="490" y="384"/>
                    <a:pt x="384" y="384"/>
                  </a:cubicBezTo>
                  <a:cubicBezTo>
                    <a:pt x="278" y="384"/>
                    <a:pt x="192" y="298"/>
                    <a:pt x="192" y="192"/>
                  </a:cubicBezTo>
                  <a:close/>
                  <a:moveTo>
                    <a:pt x="1600" y="896"/>
                  </a:moveTo>
                  <a:cubicBezTo>
                    <a:pt x="1600" y="870"/>
                    <a:pt x="1600" y="870"/>
                    <a:pt x="1600" y="870"/>
                  </a:cubicBezTo>
                  <a:cubicBezTo>
                    <a:pt x="1600" y="849"/>
                    <a:pt x="1583" y="832"/>
                    <a:pt x="1562" y="832"/>
                  </a:cubicBezTo>
                  <a:cubicBezTo>
                    <a:pt x="1408" y="832"/>
                    <a:pt x="1408" y="832"/>
                    <a:pt x="1408" y="832"/>
                  </a:cubicBezTo>
                  <a:cubicBezTo>
                    <a:pt x="1408" y="768"/>
                    <a:pt x="1408" y="768"/>
                    <a:pt x="1408" y="768"/>
                  </a:cubicBezTo>
                  <a:cubicBezTo>
                    <a:pt x="1408" y="493"/>
                    <a:pt x="1408" y="493"/>
                    <a:pt x="1408" y="493"/>
                  </a:cubicBezTo>
                  <a:cubicBezTo>
                    <a:pt x="1408" y="398"/>
                    <a:pt x="1408" y="398"/>
                    <a:pt x="1408" y="398"/>
                  </a:cubicBezTo>
                  <a:cubicBezTo>
                    <a:pt x="1408" y="376"/>
                    <a:pt x="1403" y="355"/>
                    <a:pt x="1393" y="335"/>
                  </a:cubicBezTo>
                  <a:cubicBezTo>
                    <a:pt x="1362" y="274"/>
                    <a:pt x="1362" y="274"/>
                    <a:pt x="1362" y="274"/>
                  </a:cubicBezTo>
                  <a:cubicBezTo>
                    <a:pt x="1407" y="116"/>
                    <a:pt x="1407" y="116"/>
                    <a:pt x="1407" y="116"/>
                  </a:cubicBezTo>
                  <a:cubicBezTo>
                    <a:pt x="1409" y="110"/>
                    <a:pt x="1408" y="103"/>
                    <a:pt x="1405" y="98"/>
                  </a:cubicBezTo>
                  <a:cubicBezTo>
                    <a:pt x="1402" y="92"/>
                    <a:pt x="1396" y="88"/>
                    <a:pt x="1390" y="86"/>
                  </a:cubicBezTo>
                  <a:cubicBezTo>
                    <a:pt x="1313" y="65"/>
                    <a:pt x="1313" y="65"/>
                    <a:pt x="1313" y="65"/>
                  </a:cubicBezTo>
                  <a:cubicBezTo>
                    <a:pt x="1300" y="61"/>
                    <a:pt x="1286" y="69"/>
                    <a:pt x="1282" y="82"/>
                  </a:cubicBezTo>
                  <a:cubicBezTo>
                    <a:pt x="1121" y="652"/>
                    <a:pt x="1121" y="652"/>
                    <a:pt x="1121" y="652"/>
                  </a:cubicBezTo>
                  <a:cubicBezTo>
                    <a:pt x="1119" y="658"/>
                    <a:pt x="1120" y="665"/>
                    <a:pt x="1123" y="670"/>
                  </a:cubicBezTo>
                  <a:cubicBezTo>
                    <a:pt x="1126" y="676"/>
                    <a:pt x="1132" y="680"/>
                    <a:pt x="1138" y="682"/>
                  </a:cubicBezTo>
                  <a:cubicBezTo>
                    <a:pt x="1215" y="703"/>
                    <a:pt x="1215" y="703"/>
                    <a:pt x="1215" y="703"/>
                  </a:cubicBezTo>
                  <a:cubicBezTo>
                    <a:pt x="1228" y="707"/>
                    <a:pt x="1242" y="699"/>
                    <a:pt x="1246" y="686"/>
                  </a:cubicBezTo>
                  <a:cubicBezTo>
                    <a:pt x="1280" y="563"/>
                    <a:pt x="1280" y="563"/>
                    <a:pt x="1280" y="563"/>
                  </a:cubicBezTo>
                  <a:cubicBezTo>
                    <a:pt x="1344" y="528"/>
                    <a:pt x="1344" y="528"/>
                    <a:pt x="1344" y="528"/>
                  </a:cubicBezTo>
                  <a:cubicBezTo>
                    <a:pt x="1344" y="768"/>
                    <a:pt x="1344" y="768"/>
                    <a:pt x="1344" y="768"/>
                  </a:cubicBezTo>
                  <a:cubicBezTo>
                    <a:pt x="1248" y="768"/>
                    <a:pt x="1248" y="768"/>
                    <a:pt x="1248" y="768"/>
                  </a:cubicBezTo>
                  <a:cubicBezTo>
                    <a:pt x="1246" y="768"/>
                    <a:pt x="1244" y="768"/>
                    <a:pt x="1241" y="769"/>
                  </a:cubicBezTo>
                  <a:cubicBezTo>
                    <a:pt x="1225" y="773"/>
                    <a:pt x="1215" y="788"/>
                    <a:pt x="1218" y="804"/>
                  </a:cubicBezTo>
                  <a:cubicBezTo>
                    <a:pt x="1220" y="820"/>
                    <a:pt x="1233" y="832"/>
                    <a:pt x="1249" y="832"/>
                  </a:cubicBezTo>
                  <a:cubicBezTo>
                    <a:pt x="742" y="832"/>
                    <a:pt x="742" y="832"/>
                    <a:pt x="742" y="832"/>
                  </a:cubicBezTo>
                  <a:cubicBezTo>
                    <a:pt x="721" y="832"/>
                    <a:pt x="704" y="849"/>
                    <a:pt x="704" y="870"/>
                  </a:cubicBezTo>
                  <a:cubicBezTo>
                    <a:pt x="704" y="922"/>
                    <a:pt x="704" y="922"/>
                    <a:pt x="704" y="922"/>
                  </a:cubicBezTo>
                  <a:cubicBezTo>
                    <a:pt x="704" y="943"/>
                    <a:pt x="721" y="960"/>
                    <a:pt x="742" y="960"/>
                  </a:cubicBezTo>
                  <a:cubicBezTo>
                    <a:pt x="1344" y="960"/>
                    <a:pt x="1344" y="960"/>
                    <a:pt x="1344" y="960"/>
                  </a:cubicBezTo>
                  <a:cubicBezTo>
                    <a:pt x="1344" y="1600"/>
                    <a:pt x="1344" y="1600"/>
                    <a:pt x="1344" y="1600"/>
                  </a:cubicBezTo>
                  <a:cubicBezTo>
                    <a:pt x="1190" y="1600"/>
                    <a:pt x="1190" y="1600"/>
                    <a:pt x="1190" y="1600"/>
                  </a:cubicBezTo>
                  <a:cubicBezTo>
                    <a:pt x="1169" y="1600"/>
                    <a:pt x="1152" y="1617"/>
                    <a:pt x="1152" y="1638"/>
                  </a:cubicBezTo>
                  <a:cubicBezTo>
                    <a:pt x="1152" y="1690"/>
                    <a:pt x="1152" y="1690"/>
                    <a:pt x="1152" y="1690"/>
                  </a:cubicBezTo>
                  <a:cubicBezTo>
                    <a:pt x="1152" y="1711"/>
                    <a:pt x="1169" y="1728"/>
                    <a:pt x="1190" y="1728"/>
                  </a:cubicBezTo>
                  <a:cubicBezTo>
                    <a:pt x="1344" y="1728"/>
                    <a:pt x="1344" y="1728"/>
                    <a:pt x="1344" y="1728"/>
                  </a:cubicBezTo>
                  <a:cubicBezTo>
                    <a:pt x="1562" y="1728"/>
                    <a:pt x="1562" y="1728"/>
                    <a:pt x="1562" y="1728"/>
                  </a:cubicBezTo>
                  <a:cubicBezTo>
                    <a:pt x="1583" y="1728"/>
                    <a:pt x="1600" y="1711"/>
                    <a:pt x="1600" y="1690"/>
                  </a:cubicBezTo>
                  <a:cubicBezTo>
                    <a:pt x="1600" y="896"/>
                    <a:pt x="1600" y="896"/>
                    <a:pt x="1600" y="896"/>
                  </a:cubicBezTo>
                  <a:close/>
                  <a:moveTo>
                    <a:pt x="576" y="1280"/>
                  </a:moveTo>
                  <a:cubicBezTo>
                    <a:pt x="128" y="1280"/>
                    <a:pt x="128" y="1280"/>
                    <a:pt x="128" y="1280"/>
                  </a:cubicBezTo>
                  <a:cubicBezTo>
                    <a:pt x="128" y="576"/>
                    <a:pt x="128" y="576"/>
                    <a:pt x="128" y="576"/>
                  </a:cubicBezTo>
                  <a:cubicBezTo>
                    <a:pt x="128" y="541"/>
                    <a:pt x="99" y="512"/>
                    <a:pt x="64" y="512"/>
                  </a:cubicBezTo>
                  <a:cubicBezTo>
                    <a:pt x="29" y="512"/>
                    <a:pt x="0" y="541"/>
                    <a:pt x="0" y="576"/>
                  </a:cubicBezTo>
                  <a:cubicBezTo>
                    <a:pt x="0" y="1344"/>
                    <a:pt x="0" y="1344"/>
                    <a:pt x="0" y="1344"/>
                  </a:cubicBezTo>
                  <a:cubicBezTo>
                    <a:pt x="0" y="1379"/>
                    <a:pt x="29" y="1408"/>
                    <a:pt x="64" y="1408"/>
                  </a:cubicBezTo>
                  <a:cubicBezTo>
                    <a:pt x="256" y="1408"/>
                    <a:pt x="256" y="1408"/>
                    <a:pt x="256" y="1408"/>
                  </a:cubicBezTo>
                  <a:cubicBezTo>
                    <a:pt x="256" y="1600"/>
                    <a:pt x="256" y="1600"/>
                    <a:pt x="256" y="1600"/>
                  </a:cubicBezTo>
                  <a:cubicBezTo>
                    <a:pt x="192" y="1600"/>
                    <a:pt x="192" y="1600"/>
                    <a:pt x="192" y="1600"/>
                  </a:cubicBezTo>
                  <a:cubicBezTo>
                    <a:pt x="157" y="1600"/>
                    <a:pt x="128" y="1629"/>
                    <a:pt x="128" y="1664"/>
                  </a:cubicBezTo>
                  <a:cubicBezTo>
                    <a:pt x="128" y="1699"/>
                    <a:pt x="157" y="1728"/>
                    <a:pt x="192" y="1728"/>
                  </a:cubicBezTo>
                  <a:cubicBezTo>
                    <a:pt x="227" y="1728"/>
                    <a:pt x="256" y="1699"/>
                    <a:pt x="256" y="1664"/>
                  </a:cubicBezTo>
                  <a:cubicBezTo>
                    <a:pt x="384" y="1664"/>
                    <a:pt x="384" y="1664"/>
                    <a:pt x="384" y="1664"/>
                  </a:cubicBezTo>
                  <a:cubicBezTo>
                    <a:pt x="384" y="1699"/>
                    <a:pt x="413" y="1728"/>
                    <a:pt x="448" y="1728"/>
                  </a:cubicBezTo>
                  <a:cubicBezTo>
                    <a:pt x="483" y="1728"/>
                    <a:pt x="512" y="1699"/>
                    <a:pt x="512" y="1664"/>
                  </a:cubicBezTo>
                  <a:cubicBezTo>
                    <a:pt x="512" y="1629"/>
                    <a:pt x="483" y="1600"/>
                    <a:pt x="448" y="1600"/>
                  </a:cubicBezTo>
                  <a:cubicBezTo>
                    <a:pt x="384" y="1600"/>
                    <a:pt x="384" y="1600"/>
                    <a:pt x="384" y="1600"/>
                  </a:cubicBezTo>
                  <a:cubicBezTo>
                    <a:pt x="384" y="1408"/>
                    <a:pt x="384" y="1408"/>
                    <a:pt x="384" y="1408"/>
                  </a:cubicBezTo>
                  <a:cubicBezTo>
                    <a:pt x="576" y="1408"/>
                    <a:pt x="576" y="1408"/>
                    <a:pt x="576" y="1408"/>
                  </a:cubicBezTo>
                  <a:cubicBezTo>
                    <a:pt x="611" y="1408"/>
                    <a:pt x="640" y="1379"/>
                    <a:pt x="640" y="1344"/>
                  </a:cubicBezTo>
                  <a:cubicBezTo>
                    <a:pt x="640" y="1309"/>
                    <a:pt x="611" y="1280"/>
                    <a:pt x="576" y="1280"/>
                  </a:cubicBezTo>
                  <a:close/>
                  <a:moveTo>
                    <a:pt x="960" y="1600"/>
                  </a:moveTo>
                  <a:cubicBezTo>
                    <a:pt x="896" y="1600"/>
                    <a:pt x="896" y="1600"/>
                    <a:pt x="896" y="1600"/>
                  </a:cubicBezTo>
                  <a:cubicBezTo>
                    <a:pt x="896" y="1216"/>
                    <a:pt x="896" y="1216"/>
                    <a:pt x="896" y="1216"/>
                  </a:cubicBezTo>
                  <a:cubicBezTo>
                    <a:pt x="896" y="1184"/>
                    <a:pt x="896" y="1184"/>
                    <a:pt x="896" y="1184"/>
                  </a:cubicBezTo>
                  <a:cubicBezTo>
                    <a:pt x="896" y="1152"/>
                    <a:pt x="896" y="1152"/>
                    <a:pt x="896" y="1152"/>
                  </a:cubicBezTo>
                  <a:cubicBezTo>
                    <a:pt x="896" y="1081"/>
                    <a:pt x="839" y="1024"/>
                    <a:pt x="768" y="1024"/>
                  </a:cubicBezTo>
                  <a:cubicBezTo>
                    <a:pt x="512" y="1024"/>
                    <a:pt x="512" y="1024"/>
                    <a:pt x="512" y="1024"/>
                  </a:cubicBezTo>
                  <a:cubicBezTo>
                    <a:pt x="512" y="701"/>
                    <a:pt x="512" y="701"/>
                    <a:pt x="512" y="701"/>
                  </a:cubicBezTo>
                  <a:cubicBezTo>
                    <a:pt x="595" y="753"/>
                    <a:pt x="595" y="753"/>
                    <a:pt x="595" y="753"/>
                  </a:cubicBezTo>
                  <a:cubicBezTo>
                    <a:pt x="611" y="763"/>
                    <a:pt x="628" y="768"/>
                    <a:pt x="646" y="768"/>
                  </a:cubicBezTo>
                  <a:cubicBezTo>
                    <a:pt x="864" y="768"/>
                    <a:pt x="864" y="768"/>
                    <a:pt x="864" y="768"/>
                  </a:cubicBezTo>
                  <a:cubicBezTo>
                    <a:pt x="917" y="768"/>
                    <a:pt x="960" y="725"/>
                    <a:pt x="960" y="672"/>
                  </a:cubicBezTo>
                  <a:cubicBezTo>
                    <a:pt x="960" y="619"/>
                    <a:pt x="917" y="576"/>
                    <a:pt x="864" y="576"/>
                  </a:cubicBezTo>
                  <a:cubicBezTo>
                    <a:pt x="674" y="576"/>
                    <a:pt x="674" y="576"/>
                    <a:pt x="674" y="576"/>
                  </a:cubicBezTo>
                  <a:cubicBezTo>
                    <a:pt x="509" y="477"/>
                    <a:pt x="509" y="477"/>
                    <a:pt x="509" y="477"/>
                  </a:cubicBezTo>
                  <a:cubicBezTo>
                    <a:pt x="477" y="458"/>
                    <a:pt x="441" y="448"/>
                    <a:pt x="405" y="448"/>
                  </a:cubicBezTo>
                  <a:cubicBezTo>
                    <a:pt x="320" y="448"/>
                    <a:pt x="320" y="448"/>
                    <a:pt x="320" y="448"/>
                  </a:cubicBezTo>
                  <a:cubicBezTo>
                    <a:pt x="249" y="448"/>
                    <a:pt x="192" y="505"/>
                    <a:pt x="192" y="576"/>
                  </a:cubicBezTo>
                  <a:cubicBezTo>
                    <a:pt x="192" y="1088"/>
                    <a:pt x="192" y="1088"/>
                    <a:pt x="192" y="1088"/>
                  </a:cubicBezTo>
                  <a:cubicBezTo>
                    <a:pt x="192" y="1159"/>
                    <a:pt x="249" y="1216"/>
                    <a:pt x="320" y="1216"/>
                  </a:cubicBezTo>
                  <a:cubicBezTo>
                    <a:pt x="384" y="1216"/>
                    <a:pt x="384" y="1216"/>
                    <a:pt x="384" y="1216"/>
                  </a:cubicBezTo>
                  <a:cubicBezTo>
                    <a:pt x="512" y="1216"/>
                    <a:pt x="512" y="1216"/>
                    <a:pt x="512" y="1216"/>
                  </a:cubicBezTo>
                  <a:cubicBezTo>
                    <a:pt x="704" y="1216"/>
                    <a:pt x="704" y="1216"/>
                    <a:pt x="704" y="1216"/>
                  </a:cubicBezTo>
                  <a:cubicBezTo>
                    <a:pt x="704" y="1664"/>
                    <a:pt x="704" y="1664"/>
                    <a:pt x="704" y="1664"/>
                  </a:cubicBezTo>
                  <a:cubicBezTo>
                    <a:pt x="704" y="1699"/>
                    <a:pt x="733" y="1728"/>
                    <a:pt x="768" y="1728"/>
                  </a:cubicBezTo>
                  <a:cubicBezTo>
                    <a:pt x="960" y="1728"/>
                    <a:pt x="960" y="1728"/>
                    <a:pt x="960" y="1728"/>
                  </a:cubicBezTo>
                  <a:cubicBezTo>
                    <a:pt x="995" y="1728"/>
                    <a:pt x="1024" y="1699"/>
                    <a:pt x="1024" y="1664"/>
                  </a:cubicBezTo>
                  <a:cubicBezTo>
                    <a:pt x="1024" y="1629"/>
                    <a:pt x="995" y="1600"/>
                    <a:pt x="960" y="1600"/>
                  </a:cubicBezTo>
                  <a:close/>
                </a:path>
              </a:pathLst>
            </a:custGeom>
            <a:solidFill>
              <a:schemeClr val="tx1"/>
            </a:solidFill>
            <a:ln>
              <a:noFill/>
            </a:ln>
          </p:spPr>
          <p:txBody>
            <a:bodyPr vert="horz" wrap="square" lIns="81925" tIns="40962" rIns="81925" bIns="40962" numCol="1" anchor="t" anchorCtr="0" compatLnSpc="1">
              <a:prstTxWarp prst="textNoShape">
                <a:avLst/>
              </a:prstTxWarp>
            </a:bodyPr>
            <a:lstStyle/>
            <a:p>
              <a:endParaRPr lang="fr-FR" sz="1613" b="1" dirty="0">
                <a:solidFill>
                  <a:schemeClr val="accent1"/>
                </a:solidFill>
              </a:endParaRPr>
            </a:p>
          </p:txBody>
        </p:sp>
        <p:sp>
          <p:nvSpPr>
            <p:cNvPr id="10" name="TextBox 9"/>
            <p:cNvSpPr txBox="1"/>
            <p:nvPr/>
          </p:nvSpPr>
          <p:spPr>
            <a:xfrm>
              <a:off x="13310360" y="801816"/>
              <a:ext cx="953712" cy="558995"/>
            </a:xfrm>
            <a:prstGeom prst="rect">
              <a:avLst/>
            </a:prstGeom>
            <a:noFill/>
          </p:spPr>
          <p:txBody>
            <a:bodyPr wrap="square" rtlCol="0">
              <a:spAutoFit/>
            </a:bodyPr>
            <a:lstStyle/>
            <a:p>
              <a:r>
                <a:rPr lang="fr-FR" sz="3059" b="1" dirty="0" err="1"/>
                <a:t>Ops</a:t>
              </a:r>
              <a:endParaRPr lang="fr-FR" sz="3059" b="1" dirty="0"/>
            </a:p>
          </p:txBody>
        </p:sp>
        <p:sp>
          <p:nvSpPr>
            <p:cNvPr id="12" name="Rectangle 11"/>
            <p:cNvSpPr/>
            <p:nvPr/>
          </p:nvSpPr>
          <p:spPr>
            <a:xfrm>
              <a:off x="10906246" y="1863343"/>
              <a:ext cx="3806041" cy="8215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94" b="1" dirty="0">
                  <a:solidFill>
                    <a:schemeClr val="tx1"/>
                  </a:solidFill>
                </a:rPr>
                <a:t>Cohérence des modèles de déploiement</a:t>
              </a:r>
            </a:p>
          </p:txBody>
        </p:sp>
      </p:grpSp>
      <p:sp>
        <p:nvSpPr>
          <p:cNvPr id="20" name="Title 1"/>
          <p:cNvSpPr>
            <a:spLocks noGrp="1"/>
          </p:cNvSpPr>
          <p:nvPr>
            <p:ph type="title"/>
          </p:nvPr>
        </p:nvSpPr>
        <p:spPr/>
        <p:txBody>
          <a:bodyPr/>
          <a:lstStyle/>
          <a:p>
            <a:r>
              <a:rPr lang="fr-FR" dirty="0" smtClean="0"/>
              <a:t>Qu’est-ce que ça va changer ?</a:t>
            </a:r>
            <a:endParaRPr lang="fr-FR" dirty="0"/>
          </a:p>
        </p:txBody>
      </p:sp>
      <p:sp>
        <p:nvSpPr>
          <p:cNvPr id="3" name="Content Placeholder 2"/>
          <p:cNvSpPr>
            <a:spLocks noGrp="1"/>
          </p:cNvSpPr>
          <p:nvPr>
            <p:ph type="body" sz="quarter" idx="10"/>
          </p:nvPr>
        </p:nvSpPr>
        <p:spPr>
          <a:xfrm>
            <a:off x="269432" y="3542875"/>
            <a:ext cx="5355323" cy="2677108"/>
          </a:xfrm>
        </p:spPr>
        <p:txBody>
          <a:bodyPr>
            <a:normAutofit/>
          </a:bodyPr>
          <a:lstStyle/>
          <a:p>
            <a:pPr marL="256003" indent="-256003"/>
            <a:r>
              <a:rPr lang="fr-FR" sz="2295" dirty="0">
                <a:solidFill>
                  <a:schemeClr val="tx1"/>
                </a:solidFill>
              </a:rPr>
              <a:t>Réduction du cycle de </a:t>
            </a:r>
            <a:r>
              <a:rPr lang="fr-FR" sz="2295" dirty="0" err="1">
                <a:solidFill>
                  <a:schemeClr val="tx1"/>
                </a:solidFill>
              </a:rPr>
              <a:t>delivery</a:t>
            </a:r>
            <a:r>
              <a:rPr lang="fr-FR" sz="2295" dirty="0">
                <a:solidFill>
                  <a:schemeClr val="tx1"/>
                </a:solidFill>
              </a:rPr>
              <a:t> pour les applications multi-tiers distribuées </a:t>
            </a:r>
          </a:p>
          <a:p>
            <a:pPr marL="256003" indent="-256003"/>
            <a:r>
              <a:rPr lang="fr-FR" sz="2295" dirty="0">
                <a:solidFill>
                  <a:schemeClr val="tx1"/>
                </a:solidFill>
              </a:rPr>
              <a:t>Portabilité et résolution des dépendances pour les architectures fondées sur des micro-services </a:t>
            </a:r>
          </a:p>
          <a:p>
            <a:pPr marL="256003" indent="-256003"/>
            <a:r>
              <a:rPr lang="fr-FR" sz="2295" dirty="0">
                <a:solidFill>
                  <a:schemeClr val="tx1"/>
                </a:solidFill>
              </a:rPr>
              <a:t>Partage d’images et </a:t>
            </a:r>
            <a:r>
              <a:rPr lang="fr-FR" sz="2295" dirty="0" err="1">
                <a:solidFill>
                  <a:schemeClr val="tx1"/>
                </a:solidFill>
              </a:rPr>
              <a:t>layering</a:t>
            </a:r>
            <a:r>
              <a:rPr lang="fr-FR" sz="2295" dirty="0">
                <a:solidFill>
                  <a:schemeClr val="tx1"/>
                </a:solidFill>
              </a:rPr>
              <a:t> sur des containers existants</a:t>
            </a:r>
            <a:endParaRPr lang="fr-FR" sz="3825" dirty="0">
              <a:solidFill>
                <a:schemeClr val="tx1"/>
              </a:solidFill>
            </a:endParaRPr>
          </a:p>
          <a:p>
            <a:endParaRPr lang="fr-FR" dirty="0">
              <a:solidFill>
                <a:schemeClr val="tx1"/>
              </a:solidFill>
            </a:endParaRPr>
          </a:p>
        </p:txBody>
      </p:sp>
      <p:sp>
        <p:nvSpPr>
          <p:cNvPr id="4" name="Content Placeholder 3"/>
          <p:cNvSpPr>
            <a:spLocks noGrp="1"/>
          </p:cNvSpPr>
          <p:nvPr>
            <p:ph type="body" sz="quarter" idx="11"/>
          </p:nvPr>
        </p:nvSpPr>
        <p:spPr>
          <a:xfrm>
            <a:off x="6052576" y="3542875"/>
            <a:ext cx="5574736" cy="3054434"/>
          </a:xfrm>
        </p:spPr>
        <p:txBody>
          <a:bodyPr>
            <a:normAutofit/>
          </a:bodyPr>
          <a:lstStyle/>
          <a:p>
            <a:pPr marL="256003" indent="-256003"/>
            <a:r>
              <a:rPr lang="fr-FR" sz="2295" dirty="0" err="1">
                <a:solidFill>
                  <a:schemeClr val="tx1"/>
                </a:solidFill>
              </a:rPr>
              <a:t>Scalabilité</a:t>
            </a:r>
            <a:r>
              <a:rPr lang="fr-FR" sz="2295" dirty="0">
                <a:solidFill>
                  <a:schemeClr val="tx1"/>
                </a:solidFill>
              </a:rPr>
              <a:t> et déploiement simplifié </a:t>
            </a:r>
          </a:p>
          <a:p>
            <a:pPr marL="256003" indent="-256003"/>
            <a:r>
              <a:rPr lang="fr-FR" sz="2295" dirty="0">
                <a:solidFill>
                  <a:schemeClr val="tx1"/>
                </a:solidFill>
              </a:rPr>
              <a:t>Contrôle uniforme des opération de démarrage, arrêt et log des services </a:t>
            </a:r>
          </a:p>
          <a:p>
            <a:pPr marL="256003" indent="-256003"/>
            <a:r>
              <a:rPr lang="fr-FR" sz="2295" dirty="0">
                <a:solidFill>
                  <a:schemeClr val="tx1"/>
                </a:solidFill>
              </a:rPr>
              <a:t>Une meilleure utilisation des ressources et une plus grande densité d’applications</a:t>
            </a:r>
          </a:p>
          <a:p>
            <a:pPr marL="256003" indent="-256003"/>
            <a:r>
              <a:rPr lang="fr-FR" sz="2295" dirty="0">
                <a:solidFill>
                  <a:schemeClr val="tx1"/>
                </a:solidFill>
              </a:rPr>
              <a:t>Interopérabilité des écosystèmes Windows &amp; Linux</a:t>
            </a:r>
          </a:p>
          <a:p>
            <a:pPr marL="256003" indent="-256003"/>
            <a:endParaRPr lang="fr-FR" sz="2295"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1058168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err="1" smtClean="0"/>
              <a:t>Fabric</a:t>
            </a:r>
            <a:r>
              <a:rPr lang="fr-FR" dirty="0" smtClean="0"/>
              <a:t> Services</a:t>
            </a:r>
            <a:endParaRPr lang="fr-FR" dirty="0"/>
          </a:p>
        </p:txBody>
      </p:sp>
      <p:sp>
        <p:nvSpPr>
          <p:cNvPr id="4" name="Text Placeholder 3"/>
          <p:cNvSpPr>
            <a:spLocks noGrp="1"/>
          </p:cNvSpPr>
          <p:nvPr>
            <p:ph type="body" sz="quarter" idx="10"/>
          </p:nvPr>
        </p:nvSpPr>
        <p:spPr/>
        <p:txBody>
          <a:bodyPr/>
          <a:lstStyle/>
          <a:p>
            <a:r>
              <a:rPr lang="fr-FR" sz="4400" dirty="0" smtClean="0"/>
              <a:t>La référence</a:t>
            </a:r>
          </a:p>
          <a:p>
            <a:r>
              <a:rPr lang="fr-FR" sz="4400" dirty="0">
                <a:hlinkClick r:id="rId2"/>
              </a:rPr>
              <a:t>http://</a:t>
            </a:r>
            <a:r>
              <a:rPr lang="fr-FR" sz="4400" dirty="0" smtClean="0">
                <a:hlinkClick r:id="rId2"/>
              </a:rPr>
              <a:t>aka.ms/servicefabric</a:t>
            </a:r>
            <a:endParaRPr lang="fr-FR" sz="4400" dirty="0" smtClean="0"/>
          </a:p>
          <a:p>
            <a:r>
              <a:rPr lang="fr-FR" sz="4400" dirty="0" smtClean="0"/>
              <a:t>Les exemples</a:t>
            </a:r>
            <a:endParaRPr lang="fr-FR" sz="4400" dirty="0"/>
          </a:p>
          <a:p>
            <a:r>
              <a:rPr lang="fr-FR" sz="4400" dirty="0" smtClean="0">
                <a:hlinkClick r:id="rId3"/>
              </a:rPr>
              <a:t>https</a:t>
            </a:r>
            <a:r>
              <a:rPr lang="fr-FR" sz="4400" dirty="0">
                <a:hlinkClick r:id="rId3"/>
              </a:rPr>
              <a:t>://</a:t>
            </a:r>
            <a:r>
              <a:rPr lang="fr-FR" sz="4400" dirty="0" smtClean="0">
                <a:hlinkClick r:id="rId3"/>
              </a:rPr>
              <a:t>github.com/Azure/ServiceFabric-Samples</a:t>
            </a:r>
            <a:endParaRPr lang="fr-FR" sz="4400" dirty="0" smtClean="0"/>
          </a:p>
          <a:p>
            <a:r>
              <a:rPr lang="fr-FR" sz="4400" dirty="0" smtClean="0"/>
              <a:t>Et ce n’est que le début….</a:t>
            </a:r>
            <a:endParaRPr lang="fr-FR" sz="4400" dirty="0"/>
          </a:p>
          <a:p>
            <a:endParaRPr lang="fr-FR" dirty="0"/>
          </a:p>
        </p:txBody>
      </p:sp>
    </p:spTree>
    <p:extLst>
      <p:ext uri="{BB962C8B-B14F-4D97-AF65-F5344CB8AC3E}">
        <p14:creationId xmlns:p14="http://schemas.microsoft.com/office/powerpoint/2010/main" val="3430151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Pour aller plus loin avec Docker…</a:t>
            </a:r>
            <a:endParaRPr lang="fr-FR" dirty="0"/>
          </a:p>
        </p:txBody>
      </p:sp>
      <p:sp>
        <p:nvSpPr>
          <p:cNvPr id="3" name="Content Placeholder 2"/>
          <p:cNvSpPr>
            <a:spLocks noGrp="1"/>
          </p:cNvSpPr>
          <p:nvPr>
            <p:ph idx="10"/>
          </p:nvPr>
        </p:nvSpPr>
        <p:spPr/>
        <p:txBody>
          <a:bodyPr/>
          <a:lstStyle/>
          <a:p>
            <a:r>
              <a:rPr lang="fr-FR" sz="3600" dirty="0" smtClean="0"/>
              <a:t>La référence</a:t>
            </a:r>
          </a:p>
          <a:p>
            <a:r>
              <a:rPr lang="fr-FR" sz="3600" dirty="0" smtClean="0">
                <a:hlinkClick r:id="rId2"/>
              </a:rPr>
              <a:t>http://docs.docker.com/</a:t>
            </a:r>
            <a:endParaRPr lang="fr-FR" sz="3600" dirty="0" smtClean="0"/>
          </a:p>
          <a:p>
            <a:r>
              <a:rPr lang="fr-FR" sz="3600" dirty="0" smtClean="0"/>
              <a:t>Démonstration de Mark </a:t>
            </a:r>
            <a:r>
              <a:rPr lang="fr-FR" sz="3600" dirty="0" err="1" smtClean="0"/>
              <a:t>Russinovich</a:t>
            </a:r>
            <a:endParaRPr lang="fr-FR" sz="3600" dirty="0" smtClean="0"/>
          </a:p>
          <a:p>
            <a:r>
              <a:rPr lang="en-US" sz="3600" dirty="0" smtClean="0">
                <a:hlinkClick r:id="rId3"/>
              </a:rPr>
              <a:t>http://channel9.msdn.com/Events/Build/2015/KEY01</a:t>
            </a:r>
            <a:endParaRPr lang="en-US" sz="3600" dirty="0" smtClean="0"/>
          </a:p>
          <a:p>
            <a:r>
              <a:rPr lang="fr-FR" sz="3600" dirty="0" err="1" smtClean="0"/>
              <a:t>Serie</a:t>
            </a:r>
            <a:r>
              <a:rPr lang="fr-FR" sz="3600" dirty="0" smtClean="0"/>
              <a:t> d’articles sur Docker</a:t>
            </a:r>
          </a:p>
          <a:p>
            <a:r>
              <a:rPr lang="fr-FR" sz="3600" dirty="0" smtClean="0">
                <a:hlinkClick r:id="rId4"/>
              </a:rPr>
              <a:t>http://blogs.msdn.com/b/stephgou/archive/2015/04/23/avec-docker-le-cloud-computing-est-il-sur-le-point-de-franchir-un-nouveau-cap.aspx</a:t>
            </a:r>
            <a:endParaRPr lang="fr-FR" sz="3600" dirty="0" smtClean="0"/>
          </a:p>
          <a:p>
            <a:endParaRPr lang="fr-FR" sz="3600" dirty="0"/>
          </a:p>
        </p:txBody>
      </p:sp>
    </p:spTree>
    <p:extLst>
      <p:ext uri="{BB962C8B-B14F-4D97-AF65-F5344CB8AC3E}">
        <p14:creationId xmlns:p14="http://schemas.microsoft.com/office/powerpoint/2010/main" val="1169580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indows 10 - to shrink"/>
          <p:cNvSpPr>
            <a:spLocks noEditPoints="1"/>
          </p:cNvSpPr>
          <p:nvPr/>
        </p:nvSpPr>
        <p:spPr bwMode="auto">
          <a:xfrm>
            <a:off x="7845549" y="2403399"/>
            <a:ext cx="2384154" cy="445484"/>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3" rIns="91428" bIns="45713" numCol="1" anchor="t" anchorCtr="0" compatLnSpc="1">
            <a:prstTxWarp prst="textNoShape">
              <a:avLst/>
            </a:prstTxWarp>
          </a:bodyPr>
          <a:lstStyle/>
          <a:p>
            <a:pPr defTabSz="932539"/>
            <a:endParaRPr lang="en-US" sz="1800">
              <a:solidFill>
                <a:srgbClr val="FFFFFF"/>
              </a:solidFill>
            </a:endParaRPr>
          </a:p>
        </p:txBody>
      </p:sp>
      <p:sp>
        <p:nvSpPr>
          <p:cNvPr id="6" name="ZoneTexte 5"/>
          <p:cNvSpPr txBox="1"/>
          <p:nvPr/>
        </p:nvSpPr>
        <p:spPr>
          <a:xfrm>
            <a:off x="1583250" y="2178622"/>
            <a:ext cx="6352405" cy="1569126"/>
          </a:xfrm>
          <a:prstGeom prst="rect">
            <a:avLst/>
          </a:prstGeom>
          <a:noFill/>
        </p:spPr>
        <p:txBody>
          <a:bodyPr wrap="square" lIns="186521" tIns="149217" rIns="186521" bIns="149217" rtlCol="0">
            <a:spAutoFit/>
          </a:bodyPr>
          <a:lstStyle/>
          <a:p>
            <a:pPr defTabSz="932597">
              <a:lnSpc>
                <a:spcPct val="90000"/>
              </a:lnSpc>
              <a:spcAft>
                <a:spcPts val="612"/>
              </a:spcAft>
            </a:pPr>
            <a:r>
              <a:rPr lang="fr-FR" sz="8975" dirty="0">
                <a:gradFill>
                  <a:gsLst>
                    <a:gs pos="2917">
                      <a:srgbClr val="FFFFFF"/>
                    </a:gs>
                    <a:gs pos="30000">
                      <a:srgbClr val="FFFFFF"/>
                    </a:gs>
                  </a:gsLst>
                  <a:lin ang="5400000" scaled="0"/>
                </a:gradFill>
                <a:latin typeface="Segoe UI Light" panose="020B0502040204020203" pitchFamily="34" charset="0"/>
                <a:ea typeface="Segoe UI Black" panose="020B0A02040204020203" pitchFamily="34" charset="0"/>
                <a:cs typeface="Segoe UI Light" panose="020B0502040204020203" pitchFamily="34" charset="0"/>
              </a:rPr>
              <a:t>La Pépinière </a:t>
            </a:r>
          </a:p>
        </p:txBody>
      </p:sp>
      <p:cxnSp>
        <p:nvCxnSpPr>
          <p:cNvPr id="8" name="Connecteur droit 7"/>
          <p:cNvCxnSpPr/>
          <p:nvPr/>
        </p:nvCxnSpPr>
        <p:spPr>
          <a:xfrm>
            <a:off x="7813349" y="2965987"/>
            <a:ext cx="2615624" cy="67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36908" y="3010321"/>
            <a:ext cx="2736655" cy="629542"/>
          </a:xfrm>
          <a:prstGeom prst="rect">
            <a:avLst/>
          </a:prstGeom>
        </p:spPr>
      </p:pic>
      <p:sp>
        <p:nvSpPr>
          <p:cNvPr id="12" name="ZoneTexte 11"/>
          <p:cNvSpPr txBox="1"/>
          <p:nvPr/>
        </p:nvSpPr>
        <p:spPr>
          <a:xfrm>
            <a:off x="1590894" y="3687099"/>
            <a:ext cx="9280168" cy="1325981"/>
          </a:xfrm>
          <a:prstGeom prst="rect">
            <a:avLst/>
          </a:prstGeom>
          <a:noFill/>
        </p:spPr>
        <p:txBody>
          <a:bodyPr wrap="square" lIns="186521" tIns="149217" rIns="186521" bIns="149217" rtlCol="0">
            <a:spAutoFit/>
          </a:bodyPr>
          <a:lstStyle/>
          <a:p>
            <a:pPr defTabSz="932597">
              <a:spcAft>
                <a:spcPts val="612"/>
              </a:spcAft>
            </a:pPr>
            <a:r>
              <a:rPr lang="fr-FR" sz="3264" dirty="0">
                <a:gradFill>
                  <a:gsLst>
                    <a:gs pos="2917">
                      <a:srgbClr val="FFFFFF"/>
                    </a:gs>
                    <a:gs pos="30000">
                      <a:srgbClr val="FFFFFF"/>
                    </a:gs>
                  </a:gsLst>
                  <a:lin ang="5400000" scaled="0"/>
                </a:gradFill>
                <a:latin typeface="Segoe UI Light" panose="020B0502040204020203" pitchFamily="34" charset="0"/>
                <a:ea typeface="Segoe UI Black" panose="020B0A02040204020203" pitchFamily="34" charset="0"/>
                <a:cs typeface="Segoe UI Light" panose="020B0502040204020203" pitchFamily="34" charset="0"/>
              </a:rPr>
              <a:t>Programme d’accompagnement gratuit pour les projets d’applications mobiles &amp; cloud </a:t>
            </a:r>
          </a:p>
        </p:txBody>
      </p:sp>
    </p:spTree>
    <p:extLst>
      <p:ext uri="{BB962C8B-B14F-4D97-AF65-F5344CB8AC3E}">
        <p14:creationId xmlns:p14="http://schemas.microsoft.com/office/powerpoint/2010/main" val="119445015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74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794000" y="1490143"/>
            <a:ext cx="6739467" cy="3318933"/>
            <a:chOff x="2794000" y="1490143"/>
            <a:chExt cx="6739467" cy="3318933"/>
          </a:xfrm>
        </p:grpSpPr>
        <p:sp>
          <p:nvSpPr>
            <p:cNvPr id="10" name="Rectangle 9"/>
            <p:cNvSpPr/>
            <p:nvPr/>
          </p:nvSpPr>
          <p:spPr>
            <a:xfrm>
              <a:off x="2794000" y="1490143"/>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11" name="TextBox 10"/>
            <p:cNvSpPr txBox="1"/>
            <p:nvPr/>
          </p:nvSpPr>
          <p:spPr>
            <a:xfrm>
              <a:off x="3368496" y="2875795"/>
              <a:ext cx="5675879" cy="1343717"/>
            </a:xfrm>
            <a:prstGeom prst="rect">
              <a:avLst/>
            </a:prstGeom>
            <a:no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fr-FR" sz="3528" b="0"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Machine</a:t>
              </a:r>
            </a:p>
            <a:p>
              <a:pPr marL="0" marR="0" lvl="0" indent="0" algn="ctr" defTabSz="623863" eaLnBrk="1" fontAlgn="auto" latinLnBrk="0" hangingPunct="1">
                <a:lnSpc>
                  <a:spcPct val="90000"/>
                </a:lnSpc>
                <a:spcBef>
                  <a:spcPts val="0"/>
                </a:spcBef>
                <a:spcAft>
                  <a:spcPts val="588"/>
                </a:spcAft>
                <a:buClrTx/>
                <a:buSzTx/>
                <a:buFontTx/>
                <a:buNone/>
                <a:tabLst/>
                <a:defRPr/>
              </a:pPr>
              <a:r>
                <a:rPr kumimoji="0" lang="fr-FR" sz="3528" b="0"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(Virtuelle)</a:t>
              </a:r>
            </a:p>
          </p:txBody>
        </p:sp>
      </p:grpSp>
    </p:spTree>
    <p:extLst>
      <p:ext uri="{BB962C8B-B14F-4D97-AF65-F5344CB8AC3E}">
        <p14:creationId xmlns:p14="http://schemas.microsoft.com/office/powerpoint/2010/main" val="1670058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794000" y="1490143"/>
            <a:ext cx="6739467" cy="3318933"/>
            <a:chOff x="2794000" y="1490143"/>
            <a:chExt cx="6739467" cy="3318933"/>
          </a:xfrm>
        </p:grpSpPr>
        <p:sp>
          <p:nvSpPr>
            <p:cNvPr id="14" name="Rectangle 13"/>
            <p:cNvSpPr/>
            <p:nvPr/>
          </p:nvSpPr>
          <p:spPr>
            <a:xfrm>
              <a:off x="2794000" y="1490143"/>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15" name="Rectangle 14"/>
            <p:cNvSpPr/>
            <p:nvPr/>
          </p:nvSpPr>
          <p:spPr>
            <a:xfrm>
              <a:off x="3588278" y="1881389"/>
              <a:ext cx="5012267" cy="2536440"/>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16" name="TextBox 15"/>
            <p:cNvSpPr txBox="1"/>
            <p:nvPr/>
          </p:nvSpPr>
          <p:spPr>
            <a:xfrm>
              <a:off x="3368496" y="2875797"/>
              <a:ext cx="5675878" cy="778252"/>
            </a:xfrm>
            <a:prstGeom prst="rect">
              <a:avLst/>
            </a:prstGeom>
            <a:no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fr-FR" sz="3528"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Application</a:t>
              </a:r>
            </a:p>
          </p:txBody>
        </p:sp>
      </p:grpSp>
    </p:spTree>
    <p:extLst>
      <p:ext uri="{BB962C8B-B14F-4D97-AF65-F5344CB8AC3E}">
        <p14:creationId xmlns:p14="http://schemas.microsoft.com/office/powerpoint/2010/main" val="3601240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62505" y="1424820"/>
            <a:ext cx="6444030" cy="3173442"/>
          </a:xfrm>
          <a:prstGeom prst="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341" dirty="0"/>
          </a:p>
        </p:txBody>
      </p:sp>
      <p:sp>
        <p:nvSpPr>
          <p:cNvPr id="9" name="Rectangle 8"/>
          <p:cNvSpPr/>
          <p:nvPr/>
        </p:nvSpPr>
        <p:spPr>
          <a:xfrm>
            <a:off x="3821965" y="1798914"/>
            <a:ext cx="4792545" cy="242525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341" dirty="0"/>
          </a:p>
        </p:txBody>
      </p:sp>
      <p:sp>
        <p:nvSpPr>
          <p:cNvPr id="10" name="TextBox 9"/>
          <p:cNvSpPr txBox="1"/>
          <p:nvPr/>
        </p:nvSpPr>
        <p:spPr>
          <a:xfrm>
            <a:off x="3611816" y="2749731"/>
            <a:ext cx="5427066" cy="744136"/>
          </a:xfrm>
          <a:prstGeom prst="rect">
            <a:avLst/>
          </a:prstGeom>
          <a:noFill/>
        </p:spPr>
        <p:txBody>
          <a:bodyPr wrap="square" lIns="171381" tIns="137105" rIns="171381" bIns="137105" rtlCol="0">
            <a:spAutoFit/>
          </a:bodyPr>
          <a:lstStyle/>
          <a:p>
            <a:pPr algn="ctr">
              <a:lnSpc>
                <a:spcPct val="90000"/>
              </a:lnSpc>
              <a:spcAft>
                <a:spcPts val="562"/>
              </a:spcAft>
            </a:pPr>
            <a:r>
              <a:rPr lang="fr-FR" sz="3373" b="1" dirty="0">
                <a:gradFill>
                  <a:gsLst>
                    <a:gs pos="2917">
                      <a:schemeClr val="tx1"/>
                    </a:gs>
                    <a:gs pos="30000">
                      <a:schemeClr val="tx1"/>
                    </a:gs>
                  </a:gsLst>
                  <a:lin ang="5400000" scaled="0"/>
                </a:gradFill>
                <a:latin typeface="+mj-lt"/>
              </a:rPr>
              <a:t>Application</a:t>
            </a:r>
          </a:p>
        </p:txBody>
      </p:sp>
    </p:spTree>
    <p:extLst>
      <p:ext uri="{BB962C8B-B14F-4D97-AF65-F5344CB8AC3E}">
        <p14:creationId xmlns:p14="http://schemas.microsoft.com/office/powerpoint/2010/main" val="3948983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864101" y="1459147"/>
            <a:ext cx="8643749" cy="4740176"/>
            <a:chOff x="2794000" y="1490143"/>
            <a:chExt cx="6739467" cy="3318933"/>
          </a:xfrm>
        </p:grpSpPr>
        <p:sp>
          <p:nvSpPr>
            <p:cNvPr id="14" name="Rectangle 13"/>
            <p:cNvSpPr/>
            <p:nvPr/>
          </p:nvSpPr>
          <p:spPr>
            <a:xfrm>
              <a:off x="2794000" y="1490143"/>
              <a:ext cx="6739467" cy="3318933"/>
            </a:xfrm>
            <a:prstGeom prst="rect">
              <a:avLst/>
            </a:prstGeom>
            <a:solidFill>
              <a:srgbClr val="0072C6">
                <a:lumMod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15" name="Rectangle 14"/>
            <p:cNvSpPr/>
            <p:nvPr/>
          </p:nvSpPr>
          <p:spPr>
            <a:xfrm>
              <a:off x="3588278" y="1881389"/>
              <a:ext cx="5012267" cy="2536440"/>
            </a:xfrm>
            <a:prstGeom prst="rect">
              <a:avLst/>
            </a:prstGeom>
            <a:solidFill>
              <a:srgbClr val="0072C6">
                <a:lumMod val="60000"/>
                <a:lumOff val="4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623863" eaLnBrk="1" fontAlgn="auto" latinLnBrk="0" hangingPunct="1">
                <a:lnSpc>
                  <a:spcPct val="100000"/>
                </a:lnSpc>
                <a:spcBef>
                  <a:spcPts val="0"/>
                </a:spcBef>
                <a:spcAft>
                  <a:spcPts val="0"/>
                </a:spcAft>
                <a:buClrTx/>
                <a:buSzTx/>
                <a:buFontTx/>
                <a:buNone/>
                <a:tabLst/>
                <a:defRPr/>
              </a:pPr>
              <a:endParaRPr kumimoji="0" lang="fr-FR" sz="25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16" name="TextBox 15"/>
            <p:cNvSpPr txBox="1"/>
            <p:nvPr/>
          </p:nvSpPr>
          <p:spPr>
            <a:xfrm>
              <a:off x="3368496" y="2875797"/>
              <a:ext cx="5675878" cy="778252"/>
            </a:xfrm>
            <a:prstGeom prst="rect">
              <a:avLst/>
            </a:prstGeom>
            <a:noFill/>
          </p:spPr>
          <p:txBody>
            <a:bodyPr wrap="square" lIns="179238" tIns="143391" rIns="179238" bIns="143391" rtlCol="0">
              <a:spAutoFit/>
            </a:bodyPr>
            <a:lstStyle/>
            <a:p>
              <a:pPr marL="0" marR="0" lvl="0" indent="0" algn="ctr" defTabSz="623863" eaLnBrk="1" fontAlgn="auto" latinLnBrk="0" hangingPunct="1">
                <a:lnSpc>
                  <a:spcPct val="90000"/>
                </a:lnSpc>
                <a:spcBef>
                  <a:spcPts val="0"/>
                </a:spcBef>
                <a:spcAft>
                  <a:spcPts val="588"/>
                </a:spcAft>
                <a:buClrTx/>
                <a:buSzTx/>
                <a:buFontTx/>
                <a:buNone/>
                <a:tabLst/>
                <a:defRPr/>
              </a:pPr>
              <a:r>
                <a:rPr kumimoji="0" lang="fr-FR" sz="3528" b="1" i="0" u="none" strike="noStrike" kern="0" cap="none" spc="0" normalizeH="0" baseline="0" noProof="0" dirty="0" smtClean="0">
                  <a:ln>
                    <a:noFill/>
                  </a:ln>
                  <a:gradFill>
                    <a:gsLst>
                      <a:gs pos="2917">
                        <a:prstClr val="white"/>
                      </a:gs>
                      <a:gs pos="30000">
                        <a:prstClr val="white"/>
                      </a:gs>
                    </a:gsLst>
                    <a:lin ang="5400000" scaled="0"/>
                  </a:gradFill>
                  <a:effectLst/>
                  <a:uLnTx/>
                  <a:uFillTx/>
                  <a:latin typeface="Arial"/>
                </a:rPr>
                <a:t>Application</a:t>
              </a:r>
            </a:p>
          </p:txBody>
        </p:sp>
      </p:grpSp>
    </p:spTree>
    <p:extLst>
      <p:ext uri="{BB962C8B-B14F-4D97-AF65-F5344CB8AC3E}">
        <p14:creationId xmlns:p14="http://schemas.microsoft.com/office/powerpoint/2010/main" val="241396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62505" y="1424820"/>
            <a:ext cx="6444030" cy="3173442"/>
          </a:xfrm>
          <a:prstGeom prst="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341" dirty="0"/>
          </a:p>
        </p:txBody>
      </p:sp>
      <p:sp>
        <p:nvSpPr>
          <p:cNvPr id="9" name="Rectangle 8"/>
          <p:cNvSpPr/>
          <p:nvPr/>
        </p:nvSpPr>
        <p:spPr>
          <a:xfrm>
            <a:off x="3821965" y="1798914"/>
            <a:ext cx="4792545" cy="242525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341" dirty="0"/>
          </a:p>
        </p:txBody>
      </p:sp>
      <p:sp>
        <p:nvSpPr>
          <p:cNvPr id="10" name="TextBox 9"/>
          <p:cNvSpPr txBox="1"/>
          <p:nvPr/>
        </p:nvSpPr>
        <p:spPr>
          <a:xfrm>
            <a:off x="3611816" y="2749731"/>
            <a:ext cx="5427066" cy="744136"/>
          </a:xfrm>
          <a:prstGeom prst="rect">
            <a:avLst/>
          </a:prstGeom>
          <a:noFill/>
        </p:spPr>
        <p:txBody>
          <a:bodyPr wrap="square" lIns="171381" tIns="137105" rIns="171381" bIns="137105" rtlCol="0">
            <a:spAutoFit/>
          </a:bodyPr>
          <a:lstStyle/>
          <a:p>
            <a:pPr algn="ctr">
              <a:lnSpc>
                <a:spcPct val="90000"/>
              </a:lnSpc>
              <a:spcAft>
                <a:spcPts val="562"/>
              </a:spcAft>
            </a:pPr>
            <a:r>
              <a:rPr lang="fr-FR" sz="3373" b="1" dirty="0">
                <a:gradFill>
                  <a:gsLst>
                    <a:gs pos="2917">
                      <a:schemeClr val="tx1"/>
                    </a:gs>
                    <a:gs pos="30000">
                      <a:schemeClr val="tx1"/>
                    </a:gs>
                  </a:gsLst>
                  <a:lin ang="5400000" scaled="0"/>
                </a:gradFill>
                <a:latin typeface="+mj-lt"/>
              </a:rPr>
              <a:t>Application</a:t>
            </a:r>
          </a:p>
        </p:txBody>
      </p:sp>
    </p:spTree>
    <p:extLst>
      <p:ext uri="{BB962C8B-B14F-4D97-AF65-F5344CB8AC3E}">
        <p14:creationId xmlns:p14="http://schemas.microsoft.com/office/powerpoint/2010/main" val="155737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34.4|2.5|2|1.3|13.6|0.7|1.2|45.1|5.7|14.4|0.9"/>
</p:tagLst>
</file>

<file path=ppt/theme/theme1.xml><?xml version="1.0" encoding="utf-8"?>
<a:theme xmlns:a="http://schemas.openxmlformats.org/drawingml/2006/main" name="STB Conversations 2013">
  <a:themeElements>
    <a:clrScheme name="Custom 1">
      <a:dk1>
        <a:srgbClr val="000000"/>
      </a:dk1>
      <a:lt1>
        <a:srgbClr val="FFFFFF"/>
      </a:lt1>
      <a:dk2>
        <a:srgbClr val="505050"/>
      </a:dk2>
      <a:lt2>
        <a:srgbClr val="D2D2D2"/>
      </a:lt2>
      <a:accent1>
        <a:srgbClr val="0072C6"/>
      </a:accent1>
      <a:accent2>
        <a:srgbClr val="7FBA00"/>
      </a:accent2>
      <a:accent3>
        <a:srgbClr val="68217A"/>
      </a:accent3>
      <a:accent4>
        <a:srgbClr val="EB3C00"/>
      </a:accent4>
      <a:accent5>
        <a:srgbClr val="FF8C00"/>
      </a:accent5>
      <a:accent6>
        <a:srgbClr val="E81123"/>
      </a:accent6>
      <a:hlink>
        <a:srgbClr val="68217A"/>
      </a:hlink>
      <a:folHlink>
        <a:srgbClr val="FFFFFF"/>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WINDOWS_10_COLOR TEMPLATE">
  <a:themeElements>
    <a:clrScheme name="Custom 20">
      <a:dk1>
        <a:srgbClr val="505050"/>
      </a:dk1>
      <a:lt1>
        <a:srgbClr val="FFFFFF"/>
      </a:lt1>
      <a:dk2>
        <a:srgbClr val="0078D7"/>
      </a:dk2>
      <a:lt2>
        <a:srgbClr val="FFFFFF"/>
      </a:lt2>
      <a:accent1>
        <a:srgbClr val="002050"/>
      </a:accent1>
      <a:accent2>
        <a:srgbClr val="B4009E"/>
      </a:accent2>
      <a:accent3>
        <a:srgbClr val="107C10"/>
      </a:accent3>
      <a:accent4>
        <a:srgbClr val="5C2D91"/>
      </a:accent4>
      <a:accent5>
        <a:srgbClr val="004B50"/>
      </a:accent5>
      <a:accent6>
        <a:srgbClr val="E81123"/>
      </a:accent6>
      <a:hlink>
        <a:srgbClr val="CDF4FF"/>
      </a:hlink>
      <a:folHlink>
        <a:srgbClr val="CDF4FF"/>
      </a:folHlink>
    </a:clrScheme>
    <a:fontScheme name="Custom 26">
      <a:majorFont>
        <a:latin typeface="Segoe Pro"/>
        <a:ea typeface=""/>
        <a:cs typeface=""/>
      </a:majorFont>
      <a:minorFont>
        <a:latin typeface="Segoe Pro"/>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dows_10_Event_template 1.16" id="{B449C6BB-5C32-4916-B41F-AABDD1128088}" vid="{969FC569-B381-4718-8DBC-A8B7A4F688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085dc277a44095170efa6388c8b24aa3">
  <xsd:schema xmlns:xsd="http://www.w3.org/2001/XMLSchema" xmlns:xs="http://www.w3.org/2001/XMLSchema" xmlns:p="http://schemas.microsoft.com/office/2006/metadata/properties" xmlns:ns2="aa35d321-db2c-42ab-a621-b5e3f2de858c" targetNamespace="http://schemas.microsoft.com/office/2006/metadata/properties" ma:root="true" ma:fieldsID="d12cec3abe2c5c9d012a9e7c54dec37e"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593215-F627-4811-BF03-5A4466AF586F}"/>
</file>

<file path=customXml/itemProps2.xml><?xml version="1.0" encoding="utf-8"?>
<ds:datastoreItem xmlns:ds="http://schemas.openxmlformats.org/officeDocument/2006/customXml" ds:itemID="{AC451D63-7525-4959-B814-6C15D1D5052F}"/>
</file>

<file path=customXml/itemProps3.xml><?xml version="1.0" encoding="utf-8"?>
<ds:datastoreItem xmlns:ds="http://schemas.openxmlformats.org/officeDocument/2006/customXml" ds:itemID="{59948B09-8565-40B2-BFCB-31CB86CA8CE2}"/>
</file>

<file path=docProps/app.xml><?xml version="1.0" encoding="utf-8"?>
<Properties xmlns="http://schemas.openxmlformats.org/officeDocument/2006/extended-properties" xmlns:vt="http://schemas.openxmlformats.org/officeDocument/2006/docPropsVTypes">
  <Template/>
  <TotalTime>0</TotalTime>
  <Words>1547</Words>
  <Application>Microsoft Office PowerPoint</Application>
  <PresentationFormat>Custom</PresentationFormat>
  <Paragraphs>374</Paragraphs>
  <Slides>44</Slides>
  <Notes>38</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44</vt:i4>
      </vt:variant>
    </vt:vector>
  </HeadingPairs>
  <TitlesOfParts>
    <vt:vector size="61" baseType="lpstr">
      <vt:lpstr>MS PGothic</vt:lpstr>
      <vt:lpstr>Arial</vt:lpstr>
      <vt:lpstr>Calibri</vt:lpstr>
      <vt:lpstr>Consolas</vt:lpstr>
      <vt:lpstr>DIN Condensed Bold</vt:lpstr>
      <vt:lpstr>Gill Sans</vt:lpstr>
      <vt:lpstr>Lucida Console</vt:lpstr>
      <vt:lpstr>Segoe</vt:lpstr>
      <vt:lpstr>Segoe Pro</vt:lpstr>
      <vt:lpstr>Segoe UI</vt:lpstr>
      <vt:lpstr>Segoe UI Black</vt:lpstr>
      <vt:lpstr>Segoe UI Light</vt:lpstr>
      <vt:lpstr>Segoe UI Semibold</vt:lpstr>
      <vt:lpstr>Times New Roman</vt:lpstr>
      <vt:lpstr>Wingdings</vt:lpstr>
      <vt:lpstr>STB Conversations 2013</vt:lpstr>
      <vt:lpstr>1_WINDOWS_10_COLOR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Il nous faut donc repenser notre modèle….</vt:lpstr>
      <vt:lpstr>PowerPoint Presentation</vt:lpstr>
      <vt:lpstr>PowerPoint Presentation</vt:lpstr>
      <vt:lpstr>PowerPoint Presentation</vt:lpstr>
      <vt:lpstr>Haute disponibilité : Partitionnement, Réplicas</vt:lpstr>
      <vt:lpstr>PowerPoint Presentation</vt:lpstr>
      <vt:lpstr>PowerPoint Presentation</vt:lpstr>
      <vt:lpstr>PowerPoint Presentation</vt:lpstr>
      <vt:lpstr>Densité, Efficacité, “Build once, RunAnywhere”</vt:lpstr>
      <vt:lpstr>PowerPoint Presentation</vt:lpstr>
      <vt:lpstr>PowerPoint Presentation</vt:lpstr>
      <vt:lpstr>Processus de développement avec Docker</vt:lpstr>
      <vt:lpstr>PowerPoint Presentation</vt:lpstr>
      <vt:lpstr>PowerPoint Presentation</vt:lpstr>
      <vt:lpstr>PowerPoint Presentation</vt:lpstr>
      <vt:lpstr>PowerPoint Presentation</vt:lpstr>
      <vt:lpstr>Images utilisées pour la démo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Qu’est-ce que ça va changer ?</vt:lpstr>
      <vt:lpstr>Fabric Services</vt:lpstr>
      <vt:lpstr>Pour aller plus loin avec Docker…</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2015-05-29T10:51:23Z</dcterms:created>
  <dcterms:modified xsi:type="dcterms:W3CDTF">2015-05-29T11:30:06Z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ies>
</file>