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82" r:id="rId1"/>
  </p:sldMasterIdLst>
  <p:notesMasterIdLst>
    <p:notesMasterId r:id="rId20"/>
  </p:notesMasterIdLst>
  <p:handoutMasterIdLst>
    <p:handoutMasterId r:id="rId21"/>
  </p:handoutMasterIdLst>
  <p:sldIdLst>
    <p:sldId id="283" r:id="rId2"/>
    <p:sldId id="264" r:id="rId3"/>
    <p:sldId id="285" r:id="rId4"/>
    <p:sldId id="287" r:id="rId5"/>
    <p:sldId id="288" r:id="rId6"/>
    <p:sldId id="290" r:id="rId7"/>
    <p:sldId id="293" r:id="rId8"/>
    <p:sldId id="289" r:id="rId9"/>
    <p:sldId id="300" r:id="rId10"/>
    <p:sldId id="294" r:id="rId11"/>
    <p:sldId id="301" r:id="rId12"/>
    <p:sldId id="295" r:id="rId13"/>
    <p:sldId id="297" r:id="rId14"/>
    <p:sldId id="298" r:id="rId15"/>
    <p:sldId id="299" r:id="rId16"/>
    <p:sldId id="268" r:id="rId17"/>
    <p:sldId id="281" r:id="rId18"/>
    <p:sldId id="284" r:id="rId1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8ECC4-6DAC-46EB-A4D7-F444844EA491}">
          <p14:sldIdLst>
            <p14:sldId id="283"/>
            <p14:sldId id="264"/>
            <p14:sldId id="285"/>
            <p14:sldId id="287"/>
            <p14:sldId id="288"/>
            <p14:sldId id="290"/>
            <p14:sldId id="293"/>
            <p14:sldId id="289"/>
            <p14:sldId id="300"/>
            <p14:sldId id="294"/>
            <p14:sldId id="301"/>
            <p14:sldId id="295"/>
            <p14:sldId id="297"/>
            <p14:sldId id="298"/>
            <p14:sldId id="299"/>
            <p14:sldId id="268"/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B4F96"/>
    <a:srgbClr val="A5397D"/>
    <a:srgbClr val="505050"/>
    <a:srgbClr val="E0397F"/>
    <a:srgbClr val="4DAB88"/>
    <a:srgbClr val="417B6A"/>
    <a:srgbClr val="9F568D"/>
    <a:srgbClr val="4A304F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5501" autoAdjust="0"/>
  </p:normalViewPr>
  <p:slideViewPr>
    <p:cSldViewPr>
      <p:cViewPr varScale="1">
        <p:scale>
          <a:sx n="89" d="100"/>
          <a:sy n="89" d="100"/>
        </p:scale>
        <p:origin x="10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324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C0668-F1D3-4298-A05C-4A858F03D7BF}" type="datetime8">
              <a:rPr lang="en-US" smtClean="0">
                <a:latin typeface="Segoe UI" pitchFamily="34" charset="0"/>
              </a:rPr>
              <a:t>5/21/2015 1:43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28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46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7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15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2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3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8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5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9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EE4CA52-5E5C-4954-9A88-88781D912DF9}" type="datetime8">
              <a:rPr lang="en-US" smtClean="0"/>
              <a:t>5/21/2015 1:43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-1"/>
            <a:ext cx="12432549" cy="6994525"/>
          </a:xfrm>
          <a:prstGeom prst="rect">
            <a:avLst/>
          </a:prstGeom>
        </p:spPr>
      </p:pic>
      <p:sp>
        <p:nvSpPr>
          <p:cNvPr id="13" name="ZoneTexte 13"/>
          <p:cNvSpPr txBox="1"/>
          <p:nvPr userDrawn="1"/>
        </p:nvSpPr>
        <p:spPr>
          <a:xfrm>
            <a:off x="6317945" y="6377582"/>
            <a:ext cx="61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#</a:t>
            </a:r>
            <a:r>
              <a:rPr lang="fr-FR" sz="2800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mstechdays</a:t>
            </a:r>
            <a:r>
              <a:rPr lang="fr-FR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     </a:t>
            </a:r>
            <a:r>
              <a:rPr lang="fr-FR" sz="2800" dirty="0" smtClean="0">
                <a:solidFill>
                  <a:prstClr val="white"/>
                </a:solidFill>
                <a:cs typeface="Segoe UI" panose="020B0502040204020203" pitchFamily="34" charset="0"/>
              </a:rPr>
              <a:t>techdays.microsoft.fr </a:t>
            </a:r>
            <a:endParaRPr lang="fr-FR" sz="28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pic>
        <p:nvPicPr>
          <p:cNvPr id="14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61963" y="1117600"/>
            <a:ext cx="3786188" cy="1455738"/>
            <a:chOff x="461963" y="1117600"/>
            <a:chExt cx="3786188" cy="145573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rgbClr val="B4009E">
                      <a:lumMod val="60000"/>
                      <a:lumOff val="40000"/>
                    </a:srgb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rgbClr val="B4009E">
                    <a:lumMod val="60000"/>
                    <a:lumOff val="4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1539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9024" y="0"/>
            <a:ext cx="12455500" cy="6994525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© </a:t>
            </a:r>
            <a:r>
              <a:rPr lang="en-US" sz="700" dirty="0" smtClean="0">
                <a:solidFill>
                  <a:srgbClr val="FFFFFF"/>
                </a:solidFill>
                <a:cs typeface="Segoe UI" pitchFamily="34" charset="0"/>
              </a:rPr>
              <a:t>2015 </a:t>
            </a:r>
            <a:r>
              <a:rPr lang="en-US" sz="700" dirty="0">
                <a:solidFill>
                  <a:srgbClr val="FFFFFF"/>
                </a:soli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6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73" y="1120998"/>
            <a:ext cx="2160164" cy="794602"/>
          </a:xfrm>
          <a:prstGeom prst="rect">
            <a:avLst/>
          </a:prstGeom>
        </p:spPr>
      </p:pic>
      <p:sp>
        <p:nvSpPr>
          <p:cNvPr id="8" name="ZoneTexte 1"/>
          <p:cNvSpPr txBox="1"/>
          <p:nvPr userDrawn="1"/>
        </p:nvSpPr>
        <p:spPr>
          <a:xfrm>
            <a:off x="1681733" y="4186707"/>
            <a:ext cx="9577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fr-FR" sz="4000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mstechdays</a:t>
            </a:r>
            <a:r>
              <a:rPr lang="fr-FR" sz="4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4000" dirty="0" smtClean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techdays.microsoft.fr/tour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3697957" y="2201118"/>
            <a:ext cx="3786188" cy="1455738"/>
            <a:chOff x="461963" y="1117600"/>
            <a:chExt cx="3786188" cy="145573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1963" y="1292225"/>
              <a:ext cx="35242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prstClr val="black"/>
                </a:solidFill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61963" y="1125538"/>
              <a:ext cx="18256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tech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995488" y="1117600"/>
              <a:ext cx="191135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6200" dirty="0" err="1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days</a:t>
              </a:r>
              <a:endParaRPr lang="fr-FR" altLang="fr-FR" dirty="0" smtClean="0">
                <a:solidFill>
                  <a:prstClr val="black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851026" y="1525588"/>
              <a:ext cx="319088" cy="54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2700" smtClean="0">
                  <a:solidFill>
                    <a:srgbClr val="FFFFFF"/>
                  </a:solidFill>
                  <a:latin typeface="Segoe UI Light" panose="020B0502040204020203" pitchFamily="34" charset="0"/>
                </a:rPr>
                <a:t>•</a:t>
              </a:r>
              <a:endParaRPr lang="fr-FR" altLang="fr-FR" smtClean="0">
                <a:solidFill>
                  <a:prstClr val="black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030538" y="1895475"/>
              <a:ext cx="1217613" cy="677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00"/>
              <a:r>
                <a:rPr lang="fr-FR" altLang="fr-FR" sz="4400" dirty="0" smtClean="0">
                  <a:solidFill>
                    <a:srgbClr val="E31A86"/>
                  </a:solidFill>
                  <a:latin typeface="Segoe UI" panose="020B0502040204020203" pitchFamily="34" charset="0"/>
                </a:rPr>
                <a:t>2015</a:t>
              </a:r>
              <a:endParaRPr lang="fr-FR" altLang="fr-FR" sz="2800" dirty="0" smtClean="0">
                <a:solidFill>
                  <a:srgbClr val="E31A86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591226" y="1741487"/>
              <a:ext cx="981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/>
              <a:r>
                <a:rPr lang="fr-FR" altLang="fr-FR" sz="3600" dirty="0" smtClean="0">
                  <a:solidFill>
                    <a:srgbClr val="B4009E">
                      <a:lumMod val="60000"/>
                      <a:lumOff val="40000"/>
                    </a:srgbClr>
                  </a:solidFill>
                  <a:latin typeface="Segoe UI Light" panose="020B0502040204020203" pitchFamily="34" charset="0"/>
                </a:rPr>
                <a:t>tour</a:t>
              </a:r>
              <a:endParaRPr lang="fr-FR" altLang="fr-FR" sz="3600" dirty="0" smtClean="0">
                <a:solidFill>
                  <a:srgbClr val="B4009E">
                    <a:lumMod val="60000"/>
                    <a:lumOff val="4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82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Démo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4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19" y="-82"/>
            <a:ext cx="12463894" cy="700546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280987" y="2167979"/>
            <a:ext cx="6528223" cy="3921571"/>
          </a:xfrm>
          <a:prstGeom prst="rect">
            <a:avLst/>
          </a:prstGeom>
          <a:solidFill>
            <a:srgbClr val="5C2D91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80987" y="2273126"/>
            <a:ext cx="6528223" cy="16551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80987" y="3943857"/>
            <a:ext cx="6516649" cy="738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 smtClean="0"/>
              <a:t>Author</a:t>
            </a:r>
            <a:r>
              <a:rPr lang="fr-FR" dirty="0" smtClean="0"/>
              <a:t> Name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92561" y="4695158"/>
            <a:ext cx="6516649" cy="1203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Twitter</a:t>
            </a:r>
          </a:p>
          <a:p>
            <a:pPr lvl="0"/>
            <a:r>
              <a:rPr lang="fr-FR" dirty="0" smtClean="0"/>
              <a:t>Mail</a:t>
            </a:r>
          </a:p>
        </p:txBody>
      </p:sp>
      <p:pic>
        <p:nvPicPr>
          <p:cNvPr id="10" name="Imag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964" y="342911"/>
            <a:ext cx="2203167" cy="8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1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- Sous Titr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571500" indent="-5040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576000" indent="-504000">
              <a:buFont typeface="Wingdings" panose="05000000000000000000" pitchFamily="2" charset="2"/>
              <a:buChar char="§"/>
              <a:defRPr sz="2800"/>
            </a:lvl2pPr>
            <a:lvl3pPr marL="576000" indent="-504000">
              <a:buFont typeface="Wingdings" panose="05000000000000000000" pitchFamily="2" charset="2"/>
              <a:buChar char="§"/>
              <a:defRPr sz="2400"/>
            </a:lvl3pPr>
            <a:lvl4pPr marL="576000" indent="-504000">
              <a:buFont typeface="Wingdings" panose="05000000000000000000" pitchFamily="2" charset="2"/>
              <a:buChar char="§"/>
              <a:defRPr sz="2000"/>
            </a:lvl4pPr>
            <a:lvl5pPr marL="576000" indent="-504000"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7091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 Sous Titr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638" y="1554261"/>
            <a:ext cx="11807825" cy="4895329"/>
          </a:xfrm>
          <a:prstGeom prst="rect">
            <a:avLst/>
          </a:prstGeom>
        </p:spPr>
        <p:txBody>
          <a:bodyPr lIns="0"/>
          <a:lstStyle>
            <a:lvl1pPr marL="342900" indent="-342900">
              <a:buFontTx/>
              <a:buChar char="‪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42000" indent="-241300">
              <a:buFontTx/>
              <a:buChar char="‪"/>
              <a:defRPr sz="2800"/>
            </a:lvl2pPr>
            <a:lvl3pPr marL="342000" indent="-228600">
              <a:buFontTx/>
              <a:buChar char="‪"/>
              <a:defRPr sz="2400"/>
            </a:lvl3pPr>
            <a:lvl4pPr marL="342000" indent="-228600">
              <a:buFontTx/>
              <a:buChar char="‪"/>
              <a:defRPr sz="2000"/>
            </a:lvl4pPr>
            <a:lvl5pPr marL="342000" indent="-228600">
              <a:buFontTx/>
              <a:buChar char="‪"/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295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sous titre &amp; 2 listes cou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274638" y="1552575"/>
            <a:ext cx="5727700" cy="4968875"/>
          </a:xfrm>
          <a:prstGeom prst="rect">
            <a:avLst/>
          </a:prstGeom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/>
            </a:lvl2pPr>
            <a:lvl3pPr marL="324000" indent="-228600">
              <a:buFont typeface="Segoe UI" panose="020B0502040204020203" pitchFamily="34" charset="0"/>
              <a:buChar char=" "/>
              <a:defRPr/>
            </a:lvl3pPr>
            <a:lvl4pPr marL="324000" indent="-228600">
              <a:buFont typeface="Segoe UI" panose="020B0502040204020203" pitchFamily="34" charset="0"/>
              <a:buChar char=" "/>
              <a:defRPr/>
            </a:lvl4pPr>
            <a:lvl5pPr marL="324000" indent="-228600">
              <a:buFont typeface="Segoe UI" panose="020B0502040204020203" pitchFamily="34" charset="0"/>
              <a:buChar char=" "/>
              <a:defRPr/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74638" y="904974"/>
            <a:ext cx="11888787" cy="443365"/>
          </a:xfrm>
          <a:prstGeom prst="rect">
            <a:avLst/>
          </a:prstGeom>
        </p:spPr>
        <p:txBody>
          <a:bodyPr lIns="324000"/>
          <a:lstStyle>
            <a:lvl1pPr marL="0" indent="0">
              <a:buNone/>
              <a:defRPr sz="32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Sous titre</a:t>
            </a:r>
            <a:endParaRPr lang="fr-FR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400553" y="1552575"/>
            <a:ext cx="5727700" cy="4968875"/>
          </a:xfrm>
          <a:prstGeom prst="rect">
            <a:avLst/>
          </a:prstGeom>
          <a:solidFill>
            <a:srgbClr val="9B4F96"/>
          </a:solidFill>
        </p:spPr>
        <p:txBody>
          <a:bodyPr lIns="0"/>
          <a:lstStyle>
            <a:lvl1pPr marL="324000" indent="-324000">
              <a:buFont typeface="Segoe UI Light" panose="020B0502040204020203" pitchFamily="34" charset="0"/>
              <a:buChar char=" "/>
              <a:defRPr>
                <a:solidFill>
                  <a:schemeClr val="bg1"/>
                </a:solidFill>
              </a:defRPr>
            </a:lvl1pPr>
            <a:lvl2pPr marL="324000" indent="-2413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2pPr>
            <a:lvl3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3pPr>
            <a:lvl4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4pPr>
            <a:lvl5pPr marL="324000" indent="-228600">
              <a:buFont typeface="Segoe UI" panose="020B0502040204020203" pitchFamily="34" charset="0"/>
              <a:buChar char=" 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Paragraphe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481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pic>
        <p:nvPicPr>
          <p:cNvPr id="15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" y="1913084"/>
            <a:ext cx="5001322" cy="28102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 userDrawn="1"/>
        </p:nvSpPr>
        <p:spPr bwMode="auto">
          <a:xfrm>
            <a:off x="4994101" y="1913084"/>
            <a:ext cx="1595026" cy="280831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Freeform 25"/>
          <p:cNvSpPr>
            <a:spLocks noEditPoints="1"/>
          </p:cNvSpPr>
          <p:nvPr userDrawn="1"/>
        </p:nvSpPr>
        <p:spPr bwMode="black">
          <a:xfrm rot="10800000">
            <a:off x="5453340" y="3092405"/>
            <a:ext cx="692889" cy="692889"/>
          </a:xfrm>
          <a:custGeom>
            <a:avLst/>
            <a:gdLst>
              <a:gd name="T0" fmla="*/ 50 w 150"/>
              <a:gd name="T1" fmla="*/ 75 h 150"/>
              <a:gd name="T2" fmla="*/ 90 w 150"/>
              <a:gd name="T3" fmla="*/ 45 h 150"/>
              <a:gd name="T4" fmla="*/ 90 w 150"/>
              <a:gd name="T5" fmla="*/ 105 h 150"/>
              <a:gd name="T6" fmla="*/ 50 w 150"/>
              <a:gd name="T7" fmla="*/ 75 h 150"/>
              <a:gd name="T8" fmla="*/ 75 w 150"/>
              <a:gd name="T9" fmla="*/ 140 h 150"/>
              <a:gd name="T10" fmla="*/ 10 w 150"/>
              <a:gd name="T11" fmla="*/ 75 h 150"/>
              <a:gd name="T12" fmla="*/ 75 w 150"/>
              <a:gd name="T13" fmla="*/ 10 h 150"/>
              <a:gd name="T14" fmla="*/ 140 w 150"/>
              <a:gd name="T15" fmla="*/ 75 h 150"/>
              <a:gd name="T16" fmla="*/ 75 w 150"/>
              <a:gd name="T17" fmla="*/ 140 h 150"/>
              <a:gd name="T18" fmla="*/ 75 w 150"/>
              <a:gd name="T19" fmla="*/ 150 h 150"/>
              <a:gd name="T20" fmla="*/ 150 w 150"/>
              <a:gd name="T21" fmla="*/ 75 h 150"/>
              <a:gd name="T22" fmla="*/ 75 w 150"/>
              <a:gd name="T23" fmla="*/ 0 h 150"/>
              <a:gd name="T24" fmla="*/ 0 w 150"/>
              <a:gd name="T25" fmla="*/ 75 h 150"/>
              <a:gd name="T26" fmla="*/ 75 w 150"/>
              <a:gd name="T2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50">
                <a:moveTo>
                  <a:pt x="50" y="75"/>
                </a:moveTo>
                <a:cubicBezTo>
                  <a:pt x="90" y="45"/>
                  <a:pt x="90" y="45"/>
                  <a:pt x="90" y="45"/>
                </a:cubicBezTo>
                <a:cubicBezTo>
                  <a:pt x="90" y="105"/>
                  <a:pt x="90" y="105"/>
                  <a:pt x="90" y="105"/>
                </a:cubicBezTo>
                <a:lnTo>
                  <a:pt x="50" y="75"/>
                </a:lnTo>
                <a:close/>
                <a:moveTo>
                  <a:pt x="75" y="140"/>
                </a:moveTo>
                <a:cubicBezTo>
                  <a:pt x="39" y="140"/>
                  <a:pt x="10" y="111"/>
                  <a:pt x="10" y="75"/>
                </a:cubicBezTo>
                <a:cubicBezTo>
                  <a:pt x="10" y="39"/>
                  <a:pt x="39" y="10"/>
                  <a:pt x="75" y="10"/>
                </a:cubicBezTo>
                <a:cubicBezTo>
                  <a:pt x="111" y="10"/>
                  <a:pt x="140" y="39"/>
                  <a:pt x="140" y="75"/>
                </a:cubicBezTo>
                <a:cubicBezTo>
                  <a:pt x="140" y="111"/>
                  <a:pt x="111" y="140"/>
                  <a:pt x="75" y="140"/>
                </a:cubicBezTo>
                <a:moveTo>
                  <a:pt x="75" y="150"/>
                </a:moveTo>
                <a:cubicBezTo>
                  <a:pt x="116" y="150"/>
                  <a:pt x="150" y="116"/>
                  <a:pt x="150" y="75"/>
                </a:cubicBezTo>
                <a:cubicBezTo>
                  <a:pt x="150" y="34"/>
                  <a:pt x="116" y="0"/>
                  <a:pt x="75" y="0"/>
                </a:cubicBezTo>
                <a:cubicBezTo>
                  <a:pt x="34" y="0"/>
                  <a:pt x="0" y="34"/>
                  <a:pt x="0" y="75"/>
                </a:cubicBezTo>
                <a:cubicBezTo>
                  <a:pt x="0" y="116"/>
                  <a:pt x="34" y="150"/>
                  <a:pt x="75" y="15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3260" tIns="46630" rIns="93260" bIns="46630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8" name="Rectangle 17"/>
          <p:cNvSpPr/>
          <p:nvPr userDrawn="1"/>
        </p:nvSpPr>
        <p:spPr>
          <a:xfrm>
            <a:off x="6589127" y="1913085"/>
            <a:ext cx="5847348" cy="2808313"/>
          </a:xfrm>
          <a:prstGeom prst="rect">
            <a:avLst/>
          </a:prstGeom>
          <a:solidFill>
            <a:srgbClr val="9B4F9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154863" y="2417763"/>
            <a:ext cx="4679950" cy="155119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Main Video Title</a:t>
            </a:r>
          </a:p>
          <a:p>
            <a:pPr lvl="1"/>
            <a:r>
              <a:rPr lang="en-US" dirty="0" err="1" smtClean="0"/>
              <a:t>SubTitle</a:t>
            </a:r>
            <a:endParaRPr lang="en-US" dirty="0" smtClean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Vidéo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8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54013" y="1625600"/>
            <a:ext cx="11696700" cy="5040313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 sz="4000">
                <a:noFill/>
              </a:defRPr>
            </a:lvl1pPr>
            <a:lvl2pPr marL="342900" indent="0">
              <a:buNone/>
              <a:defRPr/>
            </a:lvl2pPr>
            <a:lvl3pPr marL="571500" indent="0">
              <a:buNone/>
              <a:defRPr/>
            </a:lvl3pPr>
            <a:lvl4pPr marL="800100" indent="0">
              <a:buNone/>
              <a:defRPr/>
            </a:lvl4pPr>
            <a:lvl5pPr marL="1028700" indent="0">
              <a:buNone/>
              <a:defRPr/>
            </a:lvl5pPr>
          </a:lstStyle>
          <a:p>
            <a:endParaRPr lang="en-US" sz="2800" dirty="0" smtClean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1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5453"/>
            <a:ext cx="353681" cy="353681"/>
          </a:xfrm>
          <a:prstGeom prst="rect">
            <a:avLst/>
          </a:prstGeom>
          <a:solidFill>
            <a:srgbClr val="F472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2588" y="6634306"/>
            <a:ext cx="6283887" cy="360219"/>
            <a:chOff x="6152588" y="6634306"/>
            <a:chExt cx="6283887" cy="360219"/>
          </a:xfrm>
        </p:grpSpPr>
        <p:sp>
          <p:nvSpPr>
            <p:cNvPr id="7" name="Rectangle 6"/>
            <p:cNvSpPr/>
            <p:nvPr userDrawn="1"/>
          </p:nvSpPr>
          <p:spPr>
            <a:xfrm>
              <a:off x="6589127" y="6634306"/>
              <a:ext cx="5847348" cy="360219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152588" y="6640844"/>
              <a:ext cx="353681" cy="353681"/>
            </a:xfrm>
            <a:prstGeom prst="rect">
              <a:avLst/>
            </a:prstGeom>
            <a:solidFill>
              <a:srgbClr val="F472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10"/>
            <p:cNvSpPr txBox="1"/>
            <p:nvPr userDrawn="1"/>
          </p:nvSpPr>
          <p:spPr>
            <a:xfrm>
              <a:off x="10829178" y="665296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tech.days</a:t>
              </a:r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 2015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  <p:sp>
          <p:nvSpPr>
            <p:cNvPr id="10" name="ZoneTexte 11"/>
            <p:cNvSpPr txBox="1"/>
            <p:nvPr userDrawn="1"/>
          </p:nvSpPr>
          <p:spPr>
            <a:xfrm>
              <a:off x="6650285" y="6652969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#</a:t>
              </a:r>
              <a:r>
                <a:rPr lang="fr-FR" sz="1400" dirty="0" err="1" smtClean="0">
                  <a:solidFill>
                    <a:schemeClr val="bg1"/>
                  </a:solidFill>
                  <a:latin typeface="Segoe Pro Display Light" panose="020B0302040504020203" pitchFamily="34" charset="0"/>
                </a:rPr>
                <a:t>mstechdays</a:t>
              </a:r>
              <a:endParaRPr lang="fr-FR" sz="1400" dirty="0">
                <a:solidFill>
                  <a:schemeClr val="bg1"/>
                </a:solidFill>
                <a:latin typeface="Segoe Pro Display Light" panose="020B0302040504020203" pitchFamily="34" charset="0"/>
              </a:endParaRPr>
            </a:p>
          </p:txBody>
        </p:sp>
      </p:grpSp>
      <p:sp>
        <p:nvSpPr>
          <p:cNvPr id="1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601613" y="6652968"/>
            <a:ext cx="5472113" cy="30821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lang="fr-FR" sz="1400" kern="1200" dirty="0">
                <a:solidFill>
                  <a:srgbClr val="EC008C"/>
                </a:solidFill>
                <a:latin typeface="Segoe Pro Display Light" panose="020B0302040504020203" pitchFamily="34" charset="0"/>
                <a:ea typeface="+mn-ea"/>
                <a:cs typeface="+mn-cs"/>
              </a:defRPr>
            </a:lvl1pPr>
          </a:lstStyle>
          <a:p>
            <a:r>
              <a:rPr lang="fr-FR" dirty="0" smtClean="0"/>
              <a:t>Titre session pied de page</a:t>
            </a:r>
            <a:endParaRPr lang="fr-FR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95274"/>
            <a:ext cx="11889564" cy="593860"/>
          </a:xfrm>
        </p:spPr>
        <p:txBody>
          <a:bodyPr lIns="324000" rIns="144000"/>
          <a:lstStyle>
            <a:lvl1pPr>
              <a:defRPr sz="4800"/>
            </a:lvl1pPr>
          </a:lstStyle>
          <a:p>
            <a:r>
              <a:rPr lang="en-US" dirty="0" err="1" smtClean="0"/>
              <a:t>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4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3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75600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61109" y="3177506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37" r:id="rId2"/>
    <p:sldLayoutId id="2147484154" r:id="rId3"/>
    <p:sldLayoutId id="2147484152" r:id="rId4"/>
    <p:sldLayoutId id="2147484147" r:id="rId5"/>
    <p:sldLayoutId id="2147484149" r:id="rId6"/>
    <p:sldLayoutId id="2147484172" r:id="rId7"/>
    <p:sldLayoutId id="2147484150" r:id="rId8"/>
    <p:sldLayoutId id="2147484132" r:id="rId9"/>
    <p:sldLayoutId id="2147484175" r:id="rId10"/>
    <p:sldLayoutId id="2147484177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em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hannel9.msdn.com/Events/Build/2015/2-633" TargetMode="External"/><Relationship Id="rId3" Type="http://schemas.openxmlformats.org/officeDocument/2006/relationships/hyperlink" Target="http://azure.microsoft.com/blog/2015/03/24/announcing-azure-app-service/" TargetMode="External"/><Relationship Id="rId7" Type="http://schemas.openxmlformats.org/officeDocument/2006/relationships/hyperlink" Target="http://channel9.msdn.com/Events/Build/2015/2-62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zure.microsoft.com/fr-fr/pricing/details/app-service/" TargetMode="External"/><Relationship Id="rId5" Type="http://schemas.openxmlformats.org/officeDocument/2006/relationships/hyperlink" Target="http://azure.microsoft.com/fr-fr/documentation/services/app-service/" TargetMode="External"/><Relationship Id="rId10" Type="http://schemas.openxmlformats.org/officeDocument/2006/relationships/hyperlink" Target="http://channel9.msdn.com/Events/Build/2015/2-707" TargetMode="External"/><Relationship Id="rId4" Type="http://schemas.openxmlformats.org/officeDocument/2006/relationships/hyperlink" Target="http://azure.microsoft.com/fr-fr/services/app-service/" TargetMode="External"/><Relationship Id="rId9" Type="http://schemas.openxmlformats.org/officeDocument/2006/relationships/hyperlink" Target="http://channel9.msdn.com/Events/Build/2015/2-760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crosoft.com/bizspark/" TargetMode="External"/><Relationship Id="rId3" Type="http://schemas.openxmlformats.org/officeDocument/2006/relationships/hyperlink" Target="http://azure.com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aka.ms/azurepourmsdn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8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565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API Apps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4292305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Apps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3941" y="1193006"/>
            <a:ext cx="8528522" cy="4895329"/>
          </a:xfrm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fr-FR" sz="2800" dirty="0" smtClean="0"/>
              <a:t>Processus métiers longs, avec conservation de l’état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Définition via .</a:t>
            </a:r>
            <a:r>
              <a:rPr lang="fr-FR" sz="2800" dirty="0" err="1" smtClean="0"/>
              <a:t>json</a:t>
            </a:r>
            <a:r>
              <a:rPr lang="fr-FR" sz="2800" dirty="0" smtClean="0"/>
              <a:t> grâce au designer graphique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Plusieurs dizaines de modèles existants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Notions de déclencheurs et d’actions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Passage des paramètres d’actions en actions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Monitoring sur l’exécution de chaque étape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0000">
                <a:tint val="45000"/>
                <a:satMod val="400000"/>
              </a:srgbClr>
            </a:duotone>
            <a:lum bright="-40000" contrast="-40000"/>
          </a:blip>
          <a:stretch>
            <a:fillRect/>
          </a:stretch>
        </p:blipFill>
        <p:spPr>
          <a:xfrm>
            <a:off x="745629" y="3065214"/>
            <a:ext cx="2097454" cy="209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75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err="1" smtClean="0"/>
              <a:t>Logic</a:t>
            </a:r>
            <a:r>
              <a:rPr lang="fr-FR" dirty="0" smtClean="0"/>
              <a:t> Apps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4109824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conceptuel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1837" y="1592262"/>
            <a:ext cx="4953000" cy="4343400"/>
            <a:chOff x="731837" y="1592262"/>
            <a:chExt cx="4953000" cy="43434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731837" y="1592262"/>
              <a:ext cx="4953000" cy="434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 Service Plan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60437" y="4487862"/>
              <a:ext cx="3885728" cy="9479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SKU:  Premium (# of sites, storage, slots…)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Compute Resource: cores, memory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Scale: number of instances 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51637" y="1592262"/>
            <a:ext cx="4953000" cy="4343400"/>
            <a:chOff x="6751637" y="1592262"/>
            <a:chExt cx="4953000" cy="43434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751637" y="1592262"/>
              <a:ext cx="4953000" cy="434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john-plan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8037" y="3092225"/>
              <a:ext cx="15240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johnprocess</a:t>
              </a:r>
              <a:endPara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21330" y="3092225"/>
              <a:ext cx="1537814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johncustomapi</a:t>
              </a:r>
              <a:endPara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7209309" y="2201863"/>
              <a:ext cx="871066" cy="89036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851649" y="3092224"/>
              <a:ext cx="1507095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 err="1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johnfront</a:t>
              </a:r>
              <a:endPara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80237" y="4487862"/>
              <a:ext cx="3885728" cy="94795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SKU : Standard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Compute </a:t>
              </a: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Resource :  S2 (2 </a:t>
              </a: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cores, </a:t>
              </a: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7 </a:t>
              </a:r>
              <a:r>
                <a:rPr lang="en-US" sz="12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GB memory)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i="1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Scale : 3</a:t>
              </a:r>
              <a:endParaRPr lang="en-US" sz="1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8719" y="2305524"/>
              <a:ext cx="683036" cy="683036"/>
            </a:xfrm>
            <a:prstGeom prst="flowChartOffpageConnector">
              <a:avLst/>
            </a:prstGeom>
            <a:noFill/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8900660" y="2201862"/>
              <a:ext cx="727774" cy="726962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831849" y="2201862"/>
            <a:ext cx="4707495" cy="1573625"/>
            <a:chOff x="831849" y="2201862"/>
            <a:chExt cx="4707495" cy="1573625"/>
          </a:xfrm>
        </p:grpSpPr>
        <p:grpSp>
          <p:nvGrpSpPr>
            <p:cNvPr id="18" name="Group 17"/>
            <p:cNvGrpSpPr/>
            <p:nvPr/>
          </p:nvGrpSpPr>
          <p:grpSpPr>
            <a:xfrm>
              <a:off x="1957933" y="2201862"/>
              <a:ext cx="1524000" cy="1573625"/>
              <a:chOff x="4608513" y="3354318"/>
              <a:chExt cx="1664043" cy="168099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4999038" y="3354318"/>
                <a:ext cx="951110" cy="95111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608513" y="4305428"/>
                <a:ext cx="1664043" cy="72988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 Service App 2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001530" y="2201862"/>
              <a:ext cx="1537814" cy="1573625"/>
              <a:chOff x="4608513" y="3354318"/>
              <a:chExt cx="1679127" cy="1680993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4999038" y="3354318"/>
                <a:ext cx="951110" cy="951110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4608513" y="4305428"/>
                <a:ext cx="1679127" cy="72988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 Service App n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31849" y="2201862"/>
              <a:ext cx="1507095" cy="1573625"/>
              <a:chOff x="4608512" y="3354318"/>
              <a:chExt cx="1645585" cy="1680993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4999038" y="3354318"/>
                <a:ext cx="951110" cy="951110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4608512" y="4305428"/>
                <a:ext cx="1645585" cy="729883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 Service App 1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558650" y="2522980"/>
              <a:ext cx="431648" cy="461665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r>
                <a:rPr lang="en-US" sz="2400" dirty="0">
                  <a:ea typeface="Segoe UI" pitchFamily="34" charset="0"/>
                  <a:cs typeface="Segoe UI" pitchFamily="34" charset="0"/>
                </a:rPr>
                <a:t>…</a:t>
              </a:r>
              <a:endParaRPr lang="fr-FR" sz="2400" dirty="0"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513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Tarification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5" y="1534523"/>
            <a:ext cx="5544616" cy="4933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725" y="1355776"/>
            <a:ext cx="6193184" cy="511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280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App Service </a:t>
            </a:r>
            <a:r>
              <a:rPr lang="fr-FR" dirty="0" err="1" smtClean="0"/>
              <a:t>Environment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109" y="1120998"/>
            <a:ext cx="2494549" cy="51858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391" y="956677"/>
            <a:ext cx="2838846" cy="52109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30" y="1348339"/>
            <a:ext cx="2838846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38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Annonce </a:t>
            </a:r>
            <a:r>
              <a:rPr lang="fr-FR" sz="2000" dirty="0"/>
              <a:t>du service:  </a:t>
            </a:r>
            <a:r>
              <a:rPr lang="fr-FR" sz="2000" dirty="0">
                <a:hlinkClick r:id="rId3"/>
              </a:rPr>
              <a:t>http://azure.microsoft.com/blog/2015/03/24/announcing-azure-app-service</a:t>
            </a:r>
            <a:r>
              <a:rPr lang="fr-FR" sz="2000" dirty="0" smtClean="0">
                <a:hlinkClick r:id="rId3"/>
              </a:rPr>
              <a:t>/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 smtClean="0"/>
              <a:t>Ressources officielles</a:t>
            </a:r>
            <a:endParaRPr lang="fr-FR" sz="3200" dirty="0" smtClean="0">
              <a:hlinkClick r:id="rId4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Présentation marketing : </a:t>
            </a:r>
            <a:r>
              <a:rPr lang="fr-FR" sz="2000" dirty="0" smtClean="0">
                <a:hlinkClick r:id="rId4"/>
              </a:rPr>
              <a:t>http://azure.microsoft.com/fr-fr/services/app-service/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Documentation : </a:t>
            </a:r>
            <a:r>
              <a:rPr lang="fr-FR" sz="2000" dirty="0" smtClean="0">
                <a:hlinkClick r:id="rId5"/>
              </a:rPr>
              <a:t>http://azure.microsoft.com/fr-fr/documentation/services/app-service/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Tarifs : </a:t>
            </a:r>
            <a:r>
              <a:rPr lang="fr-FR" sz="2000" dirty="0" smtClean="0">
                <a:hlinkClick r:id="rId6"/>
              </a:rPr>
              <a:t>http://azure.microsoft.com/fr-fr/pricing/details/app-service/</a:t>
            </a:r>
            <a:endParaRPr lang="fr-FR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 smtClean="0"/>
              <a:t>Sessions BUILD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Azure App Service : </a:t>
            </a:r>
            <a:r>
              <a:rPr lang="fr-FR" sz="2000" dirty="0" smtClean="0">
                <a:hlinkClick r:id="rId7"/>
              </a:rPr>
              <a:t>http://channel9.msdn.com/Events/Build/2015/2-628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Web Apps : </a:t>
            </a:r>
            <a:r>
              <a:rPr lang="fr-FR" sz="2000" dirty="0" smtClean="0">
                <a:hlinkClick r:id="rId8"/>
              </a:rPr>
              <a:t>http://channel9.msdn.com/Events/Build/2015/2-633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smtClean="0"/>
              <a:t>API Apps : </a:t>
            </a:r>
            <a:r>
              <a:rPr lang="fr-FR" sz="2000" dirty="0" smtClean="0">
                <a:hlinkClick r:id="rId9"/>
              </a:rPr>
              <a:t>http://channel9.msdn.com/Events/Build/2015/2-760</a:t>
            </a:r>
            <a:endParaRPr lang="fr-FR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 err="1" smtClean="0"/>
              <a:t>Logic</a:t>
            </a:r>
            <a:r>
              <a:rPr lang="fr-FR" sz="2000" dirty="0" smtClean="0"/>
              <a:t> Apps : </a:t>
            </a:r>
            <a:r>
              <a:rPr lang="fr-FR" sz="2000" dirty="0" smtClean="0">
                <a:hlinkClick r:id="rId10"/>
              </a:rPr>
              <a:t>http://channel9.msdn.com/Events/Build/2015/2-707</a:t>
            </a:r>
            <a:endParaRPr lang="fr-FR" sz="20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113681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4888420" y="1514426"/>
            <a:ext cx="2554223" cy="336266"/>
            <a:chOff x="444" y="201"/>
            <a:chExt cx="2180" cy="28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444" y="201"/>
              <a:ext cx="2180" cy="28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44" y="221"/>
              <a:ext cx="188" cy="201"/>
            </a:xfrm>
            <a:custGeom>
              <a:avLst/>
              <a:gdLst>
                <a:gd name="T0" fmla="*/ 0 w 375"/>
                <a:gd name="T1" fmla="*/ 0 h 402"/>
                <a:gd name="T2" fmla="*/ 26 w 375"/>
                <a:gd name="T3" fmla="*/ 0 h 402"/>
                <a:gd name="T4" fmla="*/ 176 w 375"/>
                <a:gd name="T5" fmla="*/ 323 h 402"/>
                <a:gd name="T6" fmla="*/ 180 w 375"/>
                <a:gd name="T7" fmla="*/ 331 h 402"/>
                <a:gd name="T8" fmla="*/ 189 w 375"/>
                <a:gd name="T9" fmla="*/ 357 h 402"/>
                <a:gd name="T10" fmla="*/ 190 w 375"/>
                <a:gd name="T11" fmla="*/ 357 h 402"/>
                <a:gd name="T12" fmla="*/ 203 w 375"/>
                <a:gd name="T13" fmla="*/ 322 h 402"/>
                <a:gd name="T14" fmla="*/ 351 w 375"/>
                <a:gd name="T15" fmla="*/ 0 h 402"/>
                <a:gd name="T16" fmla="*/ 375 w 375"/>
                <a:gd name="T17" fmla="*/ 0 h 402"/>
                <a:gd name="T18" fmla="*/ 375 w 375"/>
                <a:gd name="T19" fmla="*/ 402 h 402"/>
                <a:gd name="T20" fmla="*/ 349 w 375"/>
                <a:gd name="T21" fmla="*/ 402 h 402"/>
                <a:gd name="T22" fmla="*/ 349 w 375"/>
                <a:gd name="T23" fmla="*/ 116 h 402"/>
                <a:gd name="T24" fmla="*/ 351 w 375"/>
                <a:gd name="T25" fmla="*/ 56 h 402"/>
                <a:gd name="T26" fmla="*/ 351 w 375"/>
                <a:gd name="T27" fmla="*/ 56 h 402"/>
                <a:gd name="T28" fmla="*/ 337 w 375"/>
                <a:gd name="T29" fmla="*/ 92 h 402"/>
                <a:gd name="T30" fmla="*/ 193 w 375"/>
                <a:gd name="T31" fmla="*/ 402 h 402"/>
                <a:gd name="T32" fmla="*/ 184 w 375"/>
                <a:gd name="T33" fmla="*/ 402 h 402"/>
                <a:gd name="T34" fmla="*/ 41 w 375"/>
                <a:gd name="T35" fmla="*/ 93 h 402"/>
                <a:gd name="T36" fmla="*/ 33 w 375"/>
                <a:gd name="T37" fmla="*/ 76 h 402"/>
                <a:gd name="T38" fmla="*/ 28 w 375"/>
                <a:gd name="T39" fmla="*/ 56 h 402"/>
                <a:gd name="T40" fmla="*/ 26 w 375"/>
                <a:gd name="T41" fmla="*/ 56 h 402"/>
                <a:gd name="T42" fmla="*/ 28 w 375"/>
                <a:gd name="T43" fmla="*/ 81 h 402"/>
                <a:gd name="T44" fmla="*/ 28 w 375"/>
                <a:gd name="T45" fmla="*/ 109 h 402"/>
                <a:gd name="T46" fmla="*/ 28 w 375"/>
                <a:gd name="T47" fmla="*/ 402 h 402"/>
                <a:gd name="T48" fmla="*/ 0 w 375"/>
                <a:gd name="T49" fmla="*/ 402 h 402"/>
                <a:gd name="T50" fmla="*/ 0 w 375"/>
                <a:gd name="T51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402">
                  <a:moveTo>
                    <a:pt x="0" y="0"/>
                  </a:moveTo>
                  <a:lnTo>
                    <a:pt x="26" y="0"/>
                  </a:lnTo>
                  <a:lnTo>
                    <a:pt x="176" y="323"/>
                  </a:lnTo>
                  <a:lnTo>
                    <a:pt x="180" y="331"/>
                  </a:lnTo>
                  <a:lnTo>
                    <a:pt x="189" y="357"/>
                  </a:lnTo>
                  <a:lnTo>
                    <a:pt x="190" y="357"/>
                  </a:lnTo>
                  <a:lnTo>
                    <a:pt x="203" y="322"/>
                  </a:lnTo>
                  <a:lnTo>
                    <a:pt x="351" y="0"/>
                  </a:lnTo>
                  <a:lnTo>
                    <a:pt x="375" y="0"/>
                  </a:lnTo>
                  <a:lnTo>
                    <a:pt x="375" y="402"/>
                  </a:lnTo>
                  <a:lnTo>
                    <a:pt x="349" y="402"/>
                  </a:lnTo>
                  <a:lnTo>
                    <a:pt x="349" y="116"/>
                  </a:lnTo>
                  <a:lnTo>
                    <a:pt x="351" y="56"/>
                  </a:lnTo>
                  <a:lnTo>
                    <a:pt x="351" y="56"/>
                  </a:lnTo>
                  <a:lnTo>
                    <a:pt x="337" y="92"/>
                  </a:lnTo>
                  <a:lnTo>
                    <a:pt x="193" y="402"/>
                  </a:lnTo>
                  <a:lnTo>
                    <a:pt x="184" y="402"/>
                  </a:lnTo>
                  <a:lnTo>
                    <a:pt x="41" y="93"/>
                  </a:lnTo>
                  <a:lnTo>
                    <a:pt x="33" y="76"/>
                  </a:lnTo>
                  <a:lnTo>
                    <a:pt x="28" y="56"/>
                  </a:lnTo>
                  <a:lnTo>
                    <a:pt x="26" y="56"/>
                  </a:lnTo>
                  <a:lnTo>
                    <a:pt x="28" y="81"/>
                  </a:lnTo>
                  <a:lnTo>
                    <a:pt x="28" y="109"/>
                  </a:lnTo>
                  <a:lnTo>
                    <a:pt x="28" y="402"/>
                  </a:lnTo>
                  <a:lnTo>
                    <a:pt x="0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677" y="221"/>
              <a:ext cx="21" cy="201"/>
            </a:xfrm>
            <a:custGeom>
              <a:avLst/>
              <a:gdLst>
                <a:gd name="T0" fmla="*/ 8 w 42"/>
                <a:gd name="T1" fmla="*/ 114 h 402"/>
                <a:gd name="T2" fmla="*/ 34 w 42"/>
                <a:gd name="T3" fmla="*/ 114 h 402"/>
                <a:gd name="T4" fmla="*/ 34 w 42"/>
                <a:gd name="T5" fmla="*/ 402 h 402"/>
                <a:gd name="T6" fmla="*/ 8 w 42"/>
                <a:gd name="T7" fmla="*/ 402 h 402"/>
                <a:gd name="T8" fmla="*/ 8 w 42"/>
                <a:gd name="T9" fmla="*/ 114 h 402"/>
                <a:gd name="T10" fmla="*/ 21 w 42"/>
                <a:gd name="T11" fmla="*/ 0 h 402"/>
                <a:gd name="T12" fmla="*/ 26 w 42"/>
                <a:gd name="T13" fmla="*/ 0 h 402"/>
                <a:gd name="T14" fmla="*/ 32 w 42"/>
                <a:gd name="T15" fmla="*/ 2 h 402"/>
                <a:gd name="T16" fmla="*/ 36 w 42"/>
                <a:gd name="T17" fmla="*/ 5 h 402"/>
                <a:gd name="T18" fmla="*/ 40 w 42"/>
                <a:gd name="T19" fmla="*/ 9 h 402"/>
                <a:gd name="T20" fmla="*/ 42 w 42"/>
                <a:gd name="T21" fmla="*/ 14 h 402"/>
                <a:gd name="T22" fmla="*/ 42 w 42"/>
                <a:gd name="T23" fmla="*/ 21 h 402"/>
                <a:gd name="T24" fmla="*/ 42 w 42"/>
                <a:gd name="T25" fmla="*/ 26 h 402"/>
                <a:gd name="T26" fmla="*/ 40 w 42"/>
                <a:gd name="T27" fmla="*/ 31 h 402"/>
                <a:gd name="T28" fmla="*/ 36 w 42"/>
                <a:gd name="T29" fmla="*/ 35 h 402"/>
                <a:gd name="T30" fmla="*/ 32 w 42"/>
                <a:gd name="T31" fmla="*/ 39 h 402"/>
                <a:gd name="T32" fmla="*/ 26 w 42"/>
                <a:gd name="T33" fmla="*/ 42 h 402"/>
                <a:gd name="T34" fmla="*/ 21 w 42"/>
                <a:gd name="T35" fmla="*/ 42 h 402"/>
                <a:gd name="T36" fmla="*/ 16 w 42"/>
                <a:gd name="T37" fmla="*/ 42 h 402"/>
                <a:gd name="T38" fmla="*/ 11 w 42"/>
                <a:gd name="T39" fmla="*/ 39 h 402"/>
                <a:gd name="T40" fmla="*/ 7 w 42"/>
                <a:gd name="T41" fmla="*/ 35 h 402"/>
                <a:gd name="T42" fmla="*/ 3 w 42"/>
                <a:gd name="T43" fmla="*/ 31 h 402"/>
                <a:gd name="T44" fmla="*/ 0 w 42"/>
                <a:gd name="T45" fmla="*/ 26 h 402"/>
                <a:gd name="T46" fmla="*/ 0 w 42"/>
                <a:gd name="T47" fmla="*/ 21 h 402"/>
                <a:gd name="T48" fmla="*/ 0 w 42"/>
                <a:gd name="T49" fmla="*/ 14 h 402"/>
                <a:gd name="T50" fmla="*/ 3 w 42"/>
                <a:gd name="T51" fmla="*/ 9 h 402"/>
                <a:gd name="T52" fmla="*/ 7 w 42"/>
                <a:gd name="T53" fmla="*/ 5 h 402"/>
                <a:gd name="T54" fmla="*/ 11 w 42"/>
                <a:gd name="T55" fmla="*/ 2 h 402"/>
                <a:gd name="T56" fmla="*/ 16 w 42"/>
                <a:gd name="T57" fmla="*/ 0 h 402"/>
                <a:gd name="T58" fmla="*/ 21 w 42"/>
                <a:gd name="T5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" h="402">
                  <a:moveTo>
                    <a:pt x="8" y="114"/>
                  </a:moveTo>
                  <a:lnTo>
                    <a:pt x="34" y="114"/>
                  </a:lnTo>
                  <a:lnTo>
                    <a:pt x="34" y="402"/>
                  </a:lnTo>
                  <a:lnTo>
                    <a:pt x="8" y="402"/>
                  </a:lnTo>
                  <a:lnTo>
                    <a:pt x="8" y="114"/>
                  </a:lnTo>
                  <a:close/>
                  <a:moveTo>
                    <a:pt x="21" y="0"/>
                  </a:moveTo>
                  <a:lnTo>
                    <a:pt x="26" y="0"/>
                  </a:lnTo>
                  <a:lnTo>
                    <a:pt x="32" y="2"/>
                  </a:lnTo>
                  <a:lnTo>
                    <a:pt x="36" y="5"/>
                  </a:lnTo>
                  <a:lnTo>
                    <a:pt x="40" y="9"/>
                  </a:lnTo>
                  <a:lnTo>
                    <a:pt x="42" y="14"/>
                  </a:lnTo>
                  <a:lnTo>
                    <a:pt x="42" y="21"/>
                  </a:lnTo>
                  <a:lnTo>
                    <a:pt x="42" y="26"/>
                  </a:lnTo>
                  <a:lnTo>
                    <a:pt x="40" y="31"/>
                  </a:lnTo>
                  <a:lnTo>
                    <a:pt x="36" y="35"/>
                  </a:lnTo>
                  <a:lnTo>
                    <a:pt x="32" y="39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1" y="39"/>
                  </a:lnTo>
                  <a:lnTo>
                    <a:pt x="7" y="35"/>
                  </a:lnTo>
                  <a:lnTo>
                    <a:pt x="3" y="31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3" y="9"/>
                  </a:lnTo>
                  <a:lnTo>
                    <a:pt x="7" y="5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29" y="275"/>
              <a:ext cx="104" cy="150"/>
            </a:xfrm>
            <a:custGeom>
              <a:avLst/>
              <a:gdLst>
                <a:gd name="T0" fmla="*/ 144 w 207"/>
                <a:gd name="T1" fmla="*/ 0 h 301"/>
                <a:gd name="T2" fmla="*/ 175 w 207"/>
                <a:gd name="T3" fmla="*/ 2 h 301"/>
                <a:gd name="T4" fmla="*/ 207 w 207"/>
                <a:gd name="T5" fmla="*/ 13 h 301"/>
                <a:gd name="T6" fmla="*/ 207 w 207"/>
                <a:gd name="T7" fmla="*/ 42 h 301"/>
                <a:gd name="T8" fmla="*/ 186 w 207"/>
                <a:gd name="T9" fmla="*/ 31 h 301"/>
                <a:gd name="T10" fmla="*/ 164 w 207"/>
                <a:gd name="T11" fmla="*/ 25 h 301"/>
                <a:gd name="T12" fmla="*/ 140 w 207"/>
                <a:gd name="T13" fmla="*/ 22 h 301"/>
                <a:gd name="T14" fmla="*/ 119 w 207"/>
                <a:gd name="T15" fmla="*/ 25 h 301"/>
                <a:gd name="T16" fmla="*/ 99 w 207"/>
                <a:gd name="T17" fmla="*/ 30 h 301"/>
                <a:gd name="T18" fmla="*/ 80 w 207"/>
                <a:gd name="T19" fmla="*/ 39 h 301"/>
                <a:gd name="T20" fmla="*/ 65 w 207"/>
                <a:gd name="T21" fmla="*/ 53 h 301"/>
                <a:gd name="T22" fmla="*/ 51 w 207"/>
                <a:gd name="T23" fmla="*/ 67 h 301"/>
                <a:gd name="T24" fmla="*/ 41 w 207"/>
                <a:gd name="T25" fmla="*/ 86 h 301"/>
                <a:gd name="T26" fmla="*/ 33 w 207"/>
                <a:gd name="T27" fmla="*/ 107 h 301"/>
                <a:gd name="T28" fmla="*/ 28 w 207"/>
                <a:gd name="T29" fmla="*/ 129 h 301"/>
                <a:gd name="T30" fmla="*/ 26 w 207"/>
                <a:gd name="T31" fmla="*/ 153 h 301"/>
                <a:gd name="T32" fmla="*/ 29 w 207"/>
                <a:gd name="T33" fmla="*/ 179 h 301"/>
                <a:gd name="T34" fmla="*/ 34 w 207"/>
                <a:gd name="T35" fmla="*/ 203 h 301"/>
                <a:gd name="T36" fmla="*/ 42 w 207"/>
                <a:gd name="T37" fmla="*/ 224 h 301"/>
                <a:gd name="T38" fmla="*/ 55 w 207"/>
                <a:gd name="T39" fmla="*/ 243 h 301"/>
                <a:gd name="T40" fmla="*/ 71 w 207"/>
                <a:gd name="T41" fmla="*/ 257 h 301"/>
                <a:gd name="T42" fmla="*/ 88 w 207"/>
                <a:gd name="T43" fmla="*/ 268 h 301"/>
                <a:gd name="T44" fmla="*/ 108 w 207"/>
                <a:gd name="T45" fmla="*/ 274 h 301"/>
                <a:gd name="T46" fmla="*/ 131 w 207"/>
                <a:gd name="T47" fmla="*/ 277 h 301"/>
                <a:gd name="T48" fmla="*/ 158 w 207"/>
                <a:gd name="T49" fmla="*/ 274 h 301"/>
                <a:gd name="T50" fmla="*/ 183 w 207"/>
                <a:gd name="T51" fmla="*/ 266 h 301"/>
                <a:gd name="T52" fmla="*/ 206 w 207"/>
                <a:gd name="T53" fmla="*/ 254 h 301"/>
                <a:gd name="T54" fmla="*/ 206 w 207"/>
                <a:gd name="T55" fmla="*/ 281 h 301"/>
                <a:gd name="T56" fmla="*/ 183 w 207"/>
                <a:gd name="T57" fmla="*/ 291 h 301"/>
                <a:gd name="T58" fmla="*/ 158 w 207"/>
                <a:gd name="T59" fmla="*/ 298 h 301"/>
                <a:gd name="T60" fmla="*/ 131 w 207"/>
                <a:gd name="T61" fmla="*/ 301 h 301"/>
                <a:gd name="T62" fmla="*/ 105 w 207"/>
                <a:gd name="T63" fmla="*/ 298 h 301"/>
                <a:gd name="T64" fmla="*/ 83 w 207"/>
                <a:gd name="T65" fmla="*/ 293 h 301"/>
                <a:gd name="T66" fmla="*/ 62 w 207"/>
                <a:gd name="T67" fmla="*/ 282 h 301"/>
                <a:gd name="T68" fmla="*/ 43 w 207"/>
                <a:gd name="T69" fmla="*/ 268 h 301"/>
                <a:gd name="T70" fmla="*/ 28 w 207"/>
                <a:gd name="T71" fmla="*/ 251 h 301"/>
                <a:gd name="T72" fmla="*/ 16 w 207"/>
                <a:gd name="T73" fmla="*/ 231 h 301"/>
                <a:gd name="T74" fmla="*/ 6 w 207"/>
                <a:gd name="T75" fmla="*/ 207 h 301"/>
                <a:gd name="T76" fmla="*/ 1 w 207"/>
                <a:gd name="T77" fmla="*/ 182 h 301"/>
                <a:gd name="T78" fmla="*/ 0 w 207"/>
                <a:gd name="T79" fmla="*/ 155 h 301"/>
                <a:gd name="T80" fmla="*/ 1 w 207"/>
                <a:gd name="T81" fmla="*/ 126 h 301"/>
                <a:gd name="T82" fmla="*/ 8 w 207"/>
                <a:gd name="T83" fmla="*/ 100 h 301"/>
                <a:gd name="T84" fmla="*/ 18 w 207"/>
                <a:gd name="T85" fmla="*/ 75 h 301"/>
                <a:gd name="T86" fmla="*/ 33 w 207"/>
                <a:gd name="T87" fmla="*/ 53 h 301"/>
                <a:gd name="T88" fmla="*/ 50 w 207"/>
                <a:gd name="T89" fmla="*/ 34 h 301"/>
                <a:gd name="T90" fmla="*/ 70 w 207"/>
                <a:gd name="T91" fmla="*/ 20 h 301"/>
                <a:gd name="T92" fmla="*/ 92 w 207"/>
                <a:gd name="T93" fmla="*/ 8 h 301"/>
                <a:gd name="T94" fmla="*/ 117 w 207"/>
                <a:gd name="T95" fmla="*/ 1 h 301"/>
                <a:gd name="T96" fmla="*/ 144 w 207"/>
                <a:gd name="T97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7" h="301">
                  <a:moveTo>
                    <a:pt x="144" y="0"/>
                  </a:moveTo>
                  <a:lnTo>
                    <a:pt x="175" y="2"/>
                  </a:lnTo>
                  <a:lnTo>
                    <a:pt x="207" y="13"/>
                  </a:lnTo>
                  <a:lnTo>
                    <a:pt x="207" y="42"/>
                  </a:lnTo>
                  <a:lnTo>
                    <a:pt x="186" y="31"/>
                  </a:lnTo>
                  <a:lnTo>
                    <a:pt x="164" y="25"/>
                  </a:lnTo>
                  <a:lnTo>
                    <a:pt x="140" y="22"/>
                  </a:lnTo>
                  <a:lnTo>
                    <a:pt x="119" y="25"/>
                  </a:lnTo>
                  <a:lnTo>
                    <a:pt x="99" y="30"/>
                  </a:lnTo>
                  <a:lnTo>
                    <a:pt x="80" y="39"/>
                  </a:lnTo>
                  <a:lnTo>
                    <a:pt x="65" y="53"/>
                  </a:lnTo>
                  <a:lnTo>
                    <a:pt x="51" y="67"/>
                  </a:lnTo>
                  <a:lnTo>
                    <a:pt x="41" y="86"/>
                  </a:lnTo>
                  <a:lnTo>
                    <a:pt x="33" y="107"/>
                  </a:lnTo>
                  <a:lnTo>
                    <a:pt x="28" y="129"/>
                  </a:lnTo>
                  <a:lnTo>
                    <a:pt x="26" y="153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2" y="224"/>
                  </a:lnTo>
                  <a:lnTo>
                    <a:pt x="55" y="243"/>
                  </a:lnTo>
                  <a:lnTo>
                    <a:pt x="71" y="257"/>
                  </a:lnTo>
                  <a:lnTo>
                    <a:pt x="88" y="268"/>
                  </a:lnTo>
                  <a:lnTo>
                    <a:pt x="108" y="274"/>
                  </a:lnTo>
                  <a:lnTo>
                    <a:pt x="131" y="277"/>
                  </a:lnTo>
                  <a:lnTo>
                    <a:pt x="158" y="274"/>
                  </a:lnTo>
                  <a:lnTo>
                    <a:pt x="183" y="266"/>
                  </a:lnTo>
                  <a:lnTo>
                    <a:pt x="206" y="254"/>
                  </a:lnTo>
                  <a:lnTo>
                    <a:pt x="206" y="281"/>
                  </a:lnTo>
                  <a:lnTo>
                    <a:pt x="183" y="291"/>
                  </a:lnTo>
                  <a:lnTo>
                    <a:pt x="158" y="298"/>
                  </a:lnTo>
                  <a:lnTo>
                    <a:pt x="131" y="301"/>
                  </a:lnTo>
                  <a:lnTo>
                    <a:pt x="105" y="298"/>
                  </a:lnTo>
                  <a:lnTo>
                    <a:pt x="83" y="293"/>
                  </a:lnTo>
                  <a:lnTo>
                    <a:pt x="62" y="282"/>
                  </a:lnTo>
                  <a:lnTo>
                    <a:pt x="43" y="268"/>
                  </a:lnTo>
                  <a:lnTo>
                    <a:pt x="28" y="251"/>
                  </a:lnTo>
                  <a:lnTo>
                    <a:pt x="16" y="231"/>
                  </a:lnTo>
                  <a:lnTo>
                    <a:pt x="6" y="207"/>
                  </a:lnTo>
                  <a:lnTo>
                    <a:pt x="1" y="182"/>
                  </a:lnTo>
                  <a:lnTo>
                    <a:pt x="0" y="155"/>
                  </a:lnTo>
                  <a:lnTo>
                    <a:pt x="1" y="126"/>
                  </a:lnTo>
                  <a:lnTo>
                    <a:pt x="8" y="100"/>
                  </a:lnTo>
                  <a:lnTo>
                    <a:pt x="18" y="75"/>
                  </a:lnTo>
                  <a:lnTo>
                    <a:pt x="33" y="53"/>
                  </a:lnTo>
                  <a:lnTo>
                    <a:pt x="50" y="34"/>
                  </a:lnTo>
                  <a:lnTo>
                    <a:pt x="70" y="20"/>
                  </a:lnTo>
                  <a:lnTo>
                    <a:pt x="92" y="8"/>
                  </a:lnTo>
                  <a:lnTo>
                    <a:pt x="117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867" y="276"/>
              <a:ext cx="68" cy="146"/>
            </a:xfrm>
            <a:custGeom>
              <a:avLst/>
              <a:gdLst>
                <a:gd name="T0" fmla="*/ 107 w 135"/>
                <a:gd name="T1" fmla="*/ 0 h 293"/>
                <a:gd name="T2" fmla="*/ 121 w 135"/>
                <a:gd name="T3" fmla="*/ 1 h 293"/>
                <a:gd name="T4" fmla="*/ 135 w 135"/>
                <a:gd name="T5" fmla="*/ 4 h 293"/>
                <a:gd name="T6" fmla="*/ 135 w 135"/>
                <a:gd name="T7" fmla="*/ 32 h 293"/>
                <a:gd name="T8" fmla="*/ 121 w 135"/>
                <a:gd name="T9" fmla="*/ 25 h 293"/>
                <a:gd name="T10" fmla="*/ 104 w 135"/>
                <a:gd name="T11" fmla="*/ 23 h 293"/>
                <a:gd name="T12" fmla="*/ 83 w 135"/>
                <a:gd name="T13" fmla="*/ 26 h 293"/>
                <a:gd name="T14" fmla="*/ 63 w 135"/>
                <a:gd name="T15" fmla="*/ 40 h 293"/>
                <a:gd name="T16" fmla="*/ 53 w 135"/>
                <a:gd name="T17" fmla="*/ 52 h 293"/>
                <a:gd name="T18" fmla="*/ 42 w 135"/>
                <a:gd name="T19" fmla="*/ 67 h 293"/>
                <a:gd name="T20" fmla="*/ 36 w 135"/>
                <a:gd name="T21" fmla="*/ 86 h 293"/>
                <a:gd name="T22" fmla="*/ 28 w 135"/>
                <a:gd name="T23" fmla="*/ 120 h 293"/>
                <a:gd name="T24" fmla="*/ 25 w 135"/>
                <a:gd name="T25" fmla="*/ 157 h 293"/>
                <a:gd name="T26" fmla="*/ 25 w 135"/>
                <a:gd name="T27" fmla="*/ 293 h 293"/>
                <a:gd name="T28" fmla="*/ 0 w 135"/>
                <a:gd name="T29" fmla="*/ 293 h 293"/>
                <a:gd name="T30" fmla="*/ 0 w 135"/>
                <a:gd name="T31" fmla="*/ 5 h 293"/>
                <a:gd name="T32" fmla="*/ 25 w 135"/>
                <a:gd name="T33" fmla="*/ 5 h 293"/>
                <a:gd name="T34" fmla="*/ 25 w 135"/>
                <a:gd name="T35" fmla="*/ 69 h 293"/>
                <a:gd name="T36" fmla="*/ 26 w 135"/>
                <a:gd name="T37" fmla="*/ 69 h 293"/>
                <a:gd name="T38" fmla="*/ 34 w 135"/>
                <a:gd name="T39" fmla="*/ 49 h 293"/>
                <a:gd name="T40" fmla="*/ 43 w 135"/>
                <a:gd name="T41" fmla="*/ 32 h 293"/>
                <a:gd name="T42" fmla="*/ 57 w 135"/>
                <a:gd name="T43" fmla="*/ 17 h 293"/>
                <a:gd name="T44" fmla="*/ 73 w 135"/>
                <a:gd name="T45" fmla="*/ 8 h 293"/>
                <a:gd name="T46" fmla="*/ 88 w 135"/>
                <a:gd name="T47" fmla="*/ 1 h 293"/>
                <a:gd name="T48" fmla="*/ 107 w 135"/>
                <a:gd name="T4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293">
                  <a:moveTo>
                    <a:pt x="107" y="0"/>
                  </a:moveTo>
                  <a:lnTo>
                    <a:pt x="121" y="1"/>
                  </a:lnTo>
                  <a:lnTo>
                    <a:pt x="135" y="4"/>
                  </a:lnTo>
                  <a:lnTo>
                    <a:pt x="135" y="32"/>
                  </a:lnTo>
                  <a:lnTo>
                    <a:pt x="121" y="25"/>
                  </a:lnTo>
                  <a:lnTo>
                    <a:pt x="104" y="23"/>
                  </a:lnTo>
                  <a:lnTo>
                    <a:pt x="83" y="26"/>
                  </a:lnTo>
                  <a:lnTo>
                    <a:pt x="63" y="40"/>
                  </a:lnTo>
                  <a:lnTo>
                    <a:pt x="53" y="52"/>
                  </a:lnTo>
                  <a:lnTo>
                    <a:pt x="42" y="67"/>
                  </a:lnTo>
                  <a:lnTo>
                    <a:pt x="36" y="86"/>
                  </a:lnTo>
                  <a:lnTo>
                    <a:pt x="28" y="120"/>
                  </a:lnTo>
                  <a:lnTo>
                    <a:pt x="25" y="157"/>
                  </a:lnTo>
                  <a:lnTo>
                    <a:pt x="25" y="293"/>
                  </a:lnTo>
                  <a:lnTo>
                    <a:pt x="0" y="293"/>
                  </a:lnTo>
                  <a:lnTo>
                    <a:pt x="0" y="5"/>
                  </a:lnTo>
                  <a:lnTo>
                    <a:pt x="25" y="5"/>
                  </a:lnTo>
                  <a:lnTo>
                    <a:pt x="25" y="69"/>
                  </a:lnTo>
                  <a:lnTo>
                    <a:pt x="26" y="69"/>
                  </a:lnTo>
                  <a:lnTo>
                    <a:pt x="34" y="49"/>
                  </a:lnTo>
                  <a:lnTo>
                    <a:pt x="43" y="32"/>
                  </a:lnTo>
                  <a:lnTo>
                    <a:pt x="57" y="17"/>
                  </a:lnTo>
                  <a:lnTo>
                    <a:pt x="73" y="8"/>
                  </a:lnTo>
                  <a:lnTo>
                    <a:pt x="88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946" y="275"/>
              <a:ext cx="136" cy="150"/>
            </a:xfrm>
            <a:custGeom>
              <a:avLst/>
              <a:gdLst>
                <a:gd name="T0" fmla="*/ 114 w 272"/>
                <a:gd name="T1" fmla="*/ 25 h 301"/>
                <a:gd name="T2" fmla="*/ 73 w 272"/>
                <a:gd name="T3" fmla="*/ 42 h 301"/>
                <a:gd name="T4" fmla="*/ 44 w 272"/>
                <a:gd name="T5" fmla="*/ 76 h 301"/>
                <a:gd name="T6" fmla="*/ 29 w 272"/>
                <a:gd name="T7" fmla="*/ 124 h 301"/>
                <a:gd name="T8" fmla="*/ 29 w 272"/>
                <a:gd name="T9" fmla="*/ 179 h 301"/>
                <a:gd name="T10" fmla="*/ 44 w 272"/>
                <a:gd name="T11" fmla="*/ 224 h 301"/>
                <a:gd name="T12" fmla="*/ 73 w 272"/>
                <a:gd name="T13" fmla="*/ 258 h 301"/>
                <a:gd name="T14" fmla="*/ 112 w 272"/>
                <a:gd name="T15" fmla="*/ 274 h 301"/>
                <a:gd name="T16" fmla="*/ 161 w 272"/>
                <a:gd name="T17" fmla="*/ 274 h 301"/>
                <a:gd name="T18" fmla="*/ 201 w 272"/>
                <a:gd name="T19" fmla="*/ 258 h 301"/>
                <a:gd name="T20" fmla="*/ 229 w 272"/>
                <a:gd name="T21" fmla="*/ 224 h 301"/>
                <a:gd name="T22" fmla="*/ 243 w 272"/>
                <a:gd name="T23" fmla="*/ 178 h 301"/>
                <a:gd name="T24" fmla="*/ 243 w 272"/>
                <a:gd name="T25" fmla="*/ 121 h 301"/>
                <a:gd name="T26" fmla="*/ 230 w 272"/>
                <a:gd name="T27" fmla="*/ 74 h 301"/>
                <a:gd name="T28" fmla="*/ 202 w 272"/>
                <a:gd name="T29" fmla="*/ 41 h 301"/>
                <a:gd name="T30" fmla="*/ 163 w 272"/>
                <a:gd name="T31" fmla="*/ 25 h 301"/>
                <a:gd name="T32" fmla="*/ 139 w 272"/>
                <a:gd name="T33" fmla="*/ 0 h 301"/>
                <a:gd name="T34" fmla="*/ 194 w 272"/>
                <a:gd name="T35" fmla="*/ 9 h 301"/>
                <a:gd name="T36" fmla="*/ 237 w 272"/>
                <a:gd name="T37" fmla="*/ 39 h 301"/>
                <a:gd name="T38" fmla="*/ 263 w 272"/>
                <a:gd name="T39" fmla="*/ 87 h 301"/>
                <a:gd name="T40" fmla="*/ 272 w 272"/>
                <a:gd name="T41" fmla="*/ 150 h 301"/>
                <a:gd name="T42" fmla="*/ 263 w 272"/>
                <a:gd name="T43" fmla="*/ 211 h 301"/>
                <a:gd name="T44" fmla="*/ 235 w 272"/>
                <a:gd name="T45" fmla="*/ 258 h 301"/>
                <a:gd name="T46" fmla="*/ 192 w 272"/>
                <a:gd name="T47" fmla="*/ 290 h 301"/>
                <a:gd name="T48" fmla="*/ 136 w 272"/>
                <a:gd name="T49" fmla="*/ 301 h 301"/>
                <a:gd name="T50" fmla="*/ 81 w 272"/>
                <a:gd name="T51" fmla="*/ 290 h 301"/>
                <a:gd name="T52" fmla="*/ 37 w 272"/>
                <a:gd name="T53" fmla="*/ 260 h 301"/>
                <a:gd name="T54" fmla="*/ 9 w 272"/>
                <a:gd name="T55" fmla="*/ 212 h 301"/>
                <a:gd name="T56" fmla="*/ 0 w 272"/>
                <a:gd name="T57" fmla="*/ 152 h 301"/>
                <a:gd name="T58" fmla="*/ 9 w 272"/>
                <a:gd name="T59" fmla="*/ 88 h 301"/>
                <a:gd name="T60" fmla="*/ 37 w 272"/>
                <a:gd name="T61" fmla="*/ 41 h 301"/>
                <a:gd name="T62" fmla="*/ 82 w 272"/>
                <a:gd name="T63" fmla="*/ 9 h 301"/>
                <a:gd name="T64" fmla="*/ 139 w 272"/>
                <a:gd name="T6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301">
                  <a:moveTo>
                    <a:pt x="138" y="22"/>
                  </a:moveTo>
                  <a:lnTo>
                    <a:pt x="114" y="25"/>
                  </a:lnTo>
                  <a:lnTo>
                    <a:pt x="93" y="31"/>
                  </a:lnTo>
                  <a:lnTo>
                    <a:pt x="73" y="42"/>
                  </a:lnTo>
                  <a:lnTo>
                    <a:pt x="57" y="57"/>
                  </a:lnTo>
                  <a:lnTo>
                    <a:pt x="44" y="76"/>
                  </a:lnTo>
                  <a:lnTo>
                    <a:pt x="34" y="97"/>
                  </a:lnTo>
                  <a:lnTo>
                    <a:pt x="29" y="124"/>
                  </a:lnTo>
                  <a:lnTo>
                    <a:pt x="27" y="152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4" y="224"/>
                  </a:lnTo>
                  <a:lnTo>
                    <a:pt x="57" y="243"/>
                  </a:lnTo>
                  <a:lnTo>
                    <a:pt x="73" y="258"/>
                  </a:lnTo>
                  <a:lnTo>
                    <a:pt x="91" y="269"/>
                  </a:lnTo>
                  <a:lnTo>
                    <a:pt x="112" y="274"/>
                  </a:lnTo>
                  <a:lnTo>
                    <a:pt x="138" y="277"/>
                  </a:lnTo>
                  <a:lnTo>
                    <a:pt x="161" y="274"/>
                  </a:lnTo>
                  <a:lnTo>
                    <a:pt x="182" y="269"/>
                  </a:lnTo>
                  <a:lnTo>
                    <a:pt x="201" y="258"/>
                  </a:lnTo>
                  <a:lnTo>
                    <a:pt x="217" y="243"/>
                  </a:lnTo>
                  <a:lnTo>
                    <a:pt x="229" y="224"/>
                  </a:lnTo>
                  <a:lnTo>
                    <a:pt x="238" y="203"/>
                  </a:lnTo>
                  <a:lnTo>
                    <a:pt x="243" y="178"/>
                  </a:lnTo>
                  <a:lnTo>
                    <a:pt x="245" y="150"/>
                  </a:lnTo>
                  <a:lnTo>
                    <a:pt x="243" y="121"/>
                  </a:lnTo>
                  <a:lnTo>
                    <a:pt x="238" y="95"/>
                  </a:lnTo>
                  <a:lnTo>
                    <a:pt x="230" y="74"/>
                  </a:lnTo>
                  <a:lnTo>
                    <a:pt x="217" y="55"/>
                  </a:lnTo>
                  <a:lnTo>
                    <a:pt x="202" y="41"/>
                  </a:lnTo>
                  <a:lnTo>
                    <a:pt x="184" y="31"/>
                  </a:lnTo>
                  <a:lnTo>
                    <a:pt x="163" y="25"/>
                  </a:lnTo>
                  <a:lnTo>
                    <a:pt x="138" y="22"/>
                  </a:lnTo>
                  <a:close/>
                  <a:moveTo>
                    <a:pt x="139" y="0"/>
                  </a:moveTo>
                  <a:lnTo>
                    <a:pt x="168" y="2"/>
                  </a:lnTo>
                  <a:lnTo>
                    <a:pt x="194" y="9"/>
                  </a:lnTo>
                  <a:lnTo>
                    <a:pt x="217" y="22"/>
                  </a:lnTo>
                  <a:lnTo>
                    <a:pt x="237" y="39"/>
                  </a:lnTo>
                  <a:lnTo>
                    <a:pt x="252" y="62"/>
                  </a:lnTo>
                  <a:lnTo>
                    <a:pt x="263" y="87"/>
                  </a:lnTo>
                  <a:lnTo>
                    <a:pt x="270" y="117"/>
                  </a:lnTo>
                  <a:lnTo>
                    <a:pt x="272" y="150"/>
                  </a:lnTo>
                  <a:lnTo>
                    <a:pt x="270" y="182"/>
                  </a:lnTo>
                  <a:lnTo>
                    <a:pt x="263" y="211"/>
                  </a:lnTo>
                  <a:lnTo>
                    <a:pt x="251" y="237"/>
                  </a:lnTo>
                  <a:lnTo>
                    <a:pt x="235" y="258"/>
                  </a:lnTo>
                  <a:lnTo>
                    <a:pt x="214" y="277"/>
                  </a:lnTo>
                  <a:lnTo>
                    <a:pt x="192" y="290"/>
                  </a:lnTo>
                  <a:lnTo>
                    <a:pt x="165" y="298"/>
                  </a:lnTo>
                  <a:lnTo>
                    <a:pt x="136" y="301"/>
                  </a:lnTo>
                  <a:lnTo>
                    <a:pt x="107" y="298"/>
                  </a:lnTo>
                  <a:lnTo>
                    <a:pt x="81" y="290"/>
                  </a:lnTo>
                  <a:lnTo>
                    <a:pt x="57" y="277"/>
                  </a:lnTo>
                  <a:lnTo>
                    <a:pt x="37" y="260"/>
                  </a:lnTo>
                  <a:lnTo>
                    <a:pt x="21" y="237"/>
                  </a:lnTo>
                  <a:lnTo>
                    <a:pt x="9" y="212"/>
                  </a:lnTo>
                  <a:lnTo>
                    <a:pt x="3" y="183"/>
                  </a:lnTo>
                  <a:lnTo>
                    <a:pt x="0" y="152"/>
                  </a:lnTo>
                  <a:lnTo>
                    <a:pt x="3" y="119"/>
                  </a:lnTo>
                  <a:lnTo>
                    <a:pt x="9" y="88"/>
                  </a:lnTo>
                  <a:lnTo>
                    <a:pt x="21" y="63"/>
                  </a:lnTo>
                  <a:lnTo>
                    <a:pt x="37" y="41"/>
                  </a:lnTo>
                  <a:lnTo>
                    <a:pt x="58" y="22"/>
                  </a:lnTo>
                  <a:lnTo>
                    <a:pt x="82" y="9"/>
                  </a:lnTo>
                  <a:lnTo>
                    <a:pt x="108" y="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110" y="275"/>
              <a:ext cx="83" cy="150"/>
            </a:xfrm>
            <a:custGeom>
              <a:avLst/>
              <a:gdLst>
                <a:gd name="T0" fmla="*/ 95 w 166"/>
                <a:gd name="T1" fmla="*/ 0 h 301"/>
                <a:gd name="T2" fmla="*/ 117 w 166"/>
                <a:gd name="T3" fmla="*/ 1 h 301"/>
                <a:gd name="T4" fmla="*/ 139 w 166"/>
                <a:gd name="T5" fmla="*/ 6 h 301"/>
                <a:gd name="T6" fmla="*/ 158 w 166"/>
                <a:gd name="T7" fmla="*/ 14 h 301"/>
                <a:gd name="T8" fmla="*/ 158 w 166"/>
                <a:gd name="T9" fmla="*/ 43 h 301"/>
                <a:gd name="T10" fmla="*/ 136 w 166"/>
                <a:gd name="T11" fmla="*/ 31 h 301"/>
                <a:gd name="T12" fmla="*/ 113 w 166"/>
                <a:gd name="T13" fmla="*/ 25 h 301"/>
                <a:gd name="T14" fmla="*/ 92 w 166"/>
                <a:gd name="T15" fmla="*/ 22 h 301"/>
                <a:gd name="T16" fmla="*/ 74 w 166"/>
                <a:gd name="T17" fmla="*/ 25 h 301"/>
                <a:gd name="T18" fmla="*/ 59 w 166"/>
                <a:gd name="T19" fmla="*/ 29 h 301"/>
                <a:gd name="T20" fmla="*/ 46 w 166"/>
                <a:gd name="T21" fmla="*/ 38 h 301"/>
                <a:gd name="T22" fmla="*/ 37 w 166"/>
                <a:gd name="T23" fmla="*/ 49 h 301"/>
                <a:gd name="T24" fmla="*/ 30 w 166"/>
                <a:gd name="T25" fmla="*/ 62 h 301"/>
                <a:gd name="T26" fmla="*/ 29 w 166"/>
                <a:gd name="T27" fmla="*/ 76 h 301"/>
                <a:gd name="T28" fmla="*/ 30 w 166"/>
                <a:gd name="T29" fmla="*/ 91 h 301"/>
                <a:gd name="T30" fmla="*/ 34 w 166"/>
                <a:gd name="T31" fmla="*/ 101 h 301"/>
                <a:gd name="T32" fmla="*/ 38 w 166"/>
                <a:gd name="T33" fmla="*/ 108 h 301"/>
                <a:gd name="T34" fmla="*/ 43 w 166"/>
                <a:gd name="T35" fmla="*/ 113 h 301"/>
                <a:gd name="T36" fmla="*/ 51 w 166"/>
                <a:gd name="T37" fmla="*/ 120 h 301"/>
                <a:gd name="T38" fmla="*/ 67 w 166"/>
                <a:gd name="T39" fmla="*/ 128 h 301"/>
                <a:gd name="T40" fmla="*/ 88 w 166"/>
                <a:gd name="T41" fmla="*/ 138 h 301"/>
                <a:gd name="T42" fmla="*/ 115 w 166"/>
                <a:gd name="T43" fmla="*/ 152 h 301"/>
                <a:gd name="T44" fmla="*/ 136 w 166"/>
                <a:gd name="T45" fmla="*/ 165 h 301"/>
                <a:gd name="T46" fmla="*/ 150 w 166"/>
                <a:gd name="T47" fmla="*/ 177 h 301"/>
                <a:gd name="T48" fmla="*/ 160 w 166"/>
                <a:gd name="T49" fmla="*/ 188 h 301"/>
                <a:gd name="T50" fmla="*/ 165 w 166"/>
                <a:gd name="T51" fmla="*/ 204 h 301"/>
                <a:gd name="T52" fmla="*/ 166 w 166"/>
                <a:gd name="T53" fmla="*/ 221 h 301"/>
                <a:gd name="T54" fmla="*/ 164 w 166"/>
                <a:gd name="T55" fmla="*/ 244 h 301"/>
                <a:gd name="T56" fmla="*/ 154 w 166"/>
                <a:gd name="T57" fmla="*/ 262 h 301"/>
                <a:gd name="T58" fmla="*/ 140 w 166"/>
                <a:gd name="T59" fmla="*/ 278 h 301"/>
                <a:gd name="T60" fmla="*/ 120 w 166"/>
                <a:gd name="T61" fmla="*/ 290 h 301"/>
                <a:gd name="T62" fmla="*/ 98 w 166"/>
                <a:gd name="T63" fmla="*/ 298 h 301"/>
                <a:gd name="T64" fmla="*/ 70 w 166"/>
                <a:gd name="T65" fmla="*/ 301 h 301"/>
                <a:gd name="T66" fmla="*/ 43 w 166"/>
                <a:gd name="T67" fmla="*/ 298 h 301"/>
                <a:gd name="T68" fmla="*/ 21 w 166"/>
                <a:gd name="T69" fmla="*/ 291 h 301"/>
                <a:gd name="T70" fmla="*/ 0 w 166"/>
                <a:gd name="T71" fmla="*/ 281 h 301"/>
                <a:gd name="T72" fmla="*/ 0 w 166"/>
                <a:gd name="T73" fmla="*/ 249 h 301"/>
                <a:gd name="T74" fmla="*/ 16 w 166"/>
                <a:gd name="T75" fmla="*/ 260 h 301"/>
                <a:gd name="T76" fmla="*/ 34 w 166"/>
                <a:gd name="T77" fmla="*/ 269 h 301"/>
                <a:gd name="T78" fmla="*/ 54 w 166"/>
                <a:gd name="T79" fmla="*/ 274 h 301"/>
                <a:gd name="T80" fmla="*/ 71 w 166"/>
                <a:gd name="T81" fmla="*/ 277 h 301"/>
                <a:gd name="T82" fmla="*/ 96 w 166"/>
                <a:gd name="T83" fmla="*/ 274 h 301"/>
                <a:gd name="T84" fmla="*/ 115 w 166"/>
                <a:gd name="T85" fmla="*/ 268 h 301"/>
                <a:gd name="T86" fmla="*/ 128 w 166"/>
                <a:gd name="T87" fmla="*/ 257 h 301"/>
                <a:gd name="T88" fmla="*/ 137 w 166"/>
                <a:gd name="T89" fmla="*/ 241 h 301"/>
                <a:gd name="T90" fmla="*/ 140 w 166"/>
                <a:gd name="T91" fmla="*/ 221 h 301"/>
                <a:gd name="T92" fmla="*/ 136 w 166"/>
                <a:gd name="T93" fmla="*/ 204 h 301"/>
                <a:gd name="T94" fmla="*/ 125 w 166"/>
                <a:gd name="T95" fmla="*/ 190 h 301"/>
                <a:gd name="T96" fmla="*/ 115 w 166"/>
                <a:gd name="T97" fmla="*/ 181 h 301"/>
                <a:gd name="T98" fmla="*/ 98 w 166"/>
                <a:gd name="T99" fmla="*/ 171 h 301"/>
                <a:gd name="T100" fmla="*/ 76 w 166"/>
                <a:gd name="T101" fmla="*/ 161 h 301"/>
                <a:gd name="T102" fmla="*/ 53 w 166"/>
                <a:gd name="T103" fmla="*/ 150 h 301"/>
                <a:gd name="T104" fmla="*/ 34 w 166"/>
                <a:gd name="T105" fmla="*/ 137 h 301"/>
                <a:gd name="T106" fmla="*/ 20 w 166"/>
                <a:gd name="T107" fmla="*/ 126 h 301"/>
                <a:gd name="T108" fmla="*/ 9 w 166"/>
                <a:gd name="T109" fmla="*/ 112 h 301"/>
                <a:gd name="T110" fmla="*/ 4 w 166"/>
                <a:gd name="T111" fmla="*/ 96 h 301"/>
                <a:gd name="T112" fmla="*/ 1 w 166"/>
                <a:gd name="T113" fmla="*/ 78 h 301"/>
                <a:gd name="T114" fmla="*/ 5 w 166"/>
                <a:gd name="T115" fmla="*/ 57 h 301"/>
                <a:gd name="T116" fmla="*/ 13 w 166"/>
                <a:gd name="T117" fmla="*/ 37 h 301"/>
                <a:gd name="T118" fmla="*/ 28 w 166"/>
                <a:gd name="T119" fmla="*/ 21 h 301"/>
                <a:gd name="T120" fmla="*/ 47 w 166"/>
                <a:gd name="T121" fmla="*/ 9 h 301"/>
                <a:gd name="T122" fmla="*/ 70 w 166"/>
                <a:gd name="T123" fmla="*/ 1 h 301"/>
                <a:gd name="T124" fmla="*/ 95 w 166"/>
                <a:gd name="T12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6" h="301">
                  <a:moveTo>
                    <a:pt x="95" y="0"/>
                  </a:moveTo>
                  <a:lnTo>
                    <a:pt x="117" y="1"/>
                  </a:lnTo>
                  <a:lnTo>
                    <a:pt x="139" y="6"/>
                  </a:lnTo>
                  <a:lnTo>
                    <a:pt x="158" y="14"/>
                  </a:lnTo>
                  <a:lnTo>
                    <a:pt x="158" y="43"/>
                  </a:lnTo>
                  <a:lnTo>
                    <a:pt x="136" y="31"/>
                  </a:lnTo>
                  <a:lnTo>
                    <a:pt x="113" y="25"/>
                  </a:lnTo>
                  <a:lnTo>
                    <a:pt x="92" y="22"/>
                  </a:lnTo>
                  <a:lnTo>
                    <a:pt x="74" y="25"/>
                  </a:lnTo>
                  <a:lnTo>
                    <a:pt x="59" y="29"/>
                  </a:lnTo>
                  <a:lnTo>
                    <a:pt x="46" y="38"/>
                  </a:lnTo>
                  <a:lnTo>
                    <a:pt x="37" y="49"/>
                  </a:lnTo>
                  <a:lnTo>
                    <a:pt x="30" y="62"/>
                  </a:lnTo>
                  <a:lnTo>
                    <a:pt x="29" y="76"/>
                  </a:lnTo>
                  <a:lnTo>
                    <a:pt x="30" y="91"/>
                  </a:lnTo>
                  <a:lnTo>
                    <a:pt x="34" y="101"/>
                  </a:lnTo>
                  <a:lnTo>
                    <a:pt x="38" y="108"/>
                  </a:lnTo>
                  <a:lnTo>
                    <a:pt x="43" y="113"/>
                  </a:lnTo>
                  <a:lnTo>
                    <a:pt x="51" y="120"/>
                  </a:lnTo>
                  <a:lnTo>
                    <a:pt x="67" y="128"/>
                  </a:lnTo>
                  <a:lnTo>
                    <a:pt x="88" y="138"/>
                  </a:lnTo>
                  <a:lnTo>
                    <a:pt x="115" y="152"/>
                  </a:lnTo>
                  <a:lnTo>
                    <a:pt x="136" y="165"/>
                  </a:lnTo>
                  <a:lnTo>
                    <a:pt x="150" y="177"/>
                  </a:lnTo>
                  <a:lnTo>
                    <a:pt x="160" y="188"/>
                  </a:lnTo>
                  <a:lnTo>
                    <a:pt x="165" y="204"/>
                  </a:lnTo>
                  <a:lnTo>
                    <a:pt x="166" y="221"/>
                  </a:lnTo>
                  <a:lnTo>
                    <a:pt x="164" y="244"/>
                  </a:lnTo>
                  <a:lnTo>
                    <a:pt x="154" y="262"/>
                  </a:lnTo>
                  <a:lnTo>
                    <a:pt x="140" y="278"/>
                  </a:lnTo>
                  <a:lnTo>
                    <a:pt x="120" y="290"/>
                  </a:lnTo>
                  <a:lnTo>
                    <a:pt x="98" y="298"/>
                  </a:lnTo>
                  <a:lnTo>
                    <a:pt x="70" y="301"/>
                  </a:lnTo>
                  <a:lnTo>
                    <a:pt x="43" y="298"/>
                  </a:lnTo>
                  <a:lnTo>
                    <a:pt x="21" y="291"/>
                  </a:lnTo>
                  <a:lnTo>
                    <a:pt x="0" y="281"/>
                  </a:lnTo>
                  <a:lnTo>
                    <a:pt x="0" y="249"/>
                  </a:lnTo>
                  <a:lnTo>
                    <a:pt x="16" y="260"/>
                  </a:lnTo>
                  <a:lnTo>
                    <a:pt x="34" y="269"/>
                  </a:lnTo>
                  <a:lnTo>
                    <a:pt x="54" y="274"/>
                  </a:lnTo>
                  <a:lnTo>
                    <a:pt x="71" y="277"/>
                  </a:lnTo>
                  <a:lnTo>
                    <a:pt x="96" y="274"/>
                  </a:lnTo>
                  <a:lnTo>
                    <a:pt x="115" y="268"/>
                  </a:lnTo>
                  <a:lnTo>
                    <a:pt x="128" y="257"/>
                  </a:lnTo>
                  <a:lnTo>
                    <a:pt x="137" y="241"/>
                  </a:lnTo>
                  <a:lnTo>
                    <a:pt x="140" y="221"/>
                  </a:lnTo>
                  <a:lnTo>
                    <a:pt x="136" y="204"/>
                  </a:lnTo>
                  <a:lnTo>
                    <a:pt x="125" y="190"/>
                  </a:lnTo>
                  <a:lnTo>
                    <a:pt x="115" y="181"/>
                  </a:lnTo>
                  <a:lnTo>
                    <a:pt x="98" y="171"/>
                  </a:lnTo>
                  <a:lnTo>
                    <a:pt x="76" y="161"/>
                  </a:lnTo>
                  <a:lnTo>
                    <a:pt x="53" y="150"/>
                  </a:lnTo>
                  <a:lnTo>
                    <a:pt x="34" y="137"/>
                  </a:lnTo>
                  <a:lnTo>
                    <a:pt x="20" y="126"/>
                  </a:lnTo>
                  <a:lnTo>
                    <a:pt x="9" y="112"/>
                  </a:lnTo>
                  <a:lnTo>
                    <a:pt x="4" y="96"/>
                  </a:lnTo>
                  <a:lnTo>
                    <a:pt x="1" y="78"/>
                  </a:lnTo>
                  <a:lnTo>
                    <a:pt x="5" y="57"/>
                  </a:lnTo>
                  <a:lnTo>
                    <a:pt x="13" y="37"/>
                  </a:lnTo>
                  <a:lnTo>
                    <a:pt x="28" y="21"/>
                  </a:lnTo>
                  <a:lnTo>
                    <a:pt x="47" y="9"/>
                  </a:lnTo>
                  <a:lnTo>
                    <a:pt x="70" y="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1219" y="275"/>
              <a:ext cx="136" cy="150"/>
            </a:xfrm>
            <a:custGeom>
              <a:avLst/>
              <a:gdLst>
                <a:gd name="T0" fmla="*/ 113 w 272"/>
                <a:gd name="T1" fmla="*/ 25 h 301"/>
                <a:gd name="T2" fmla="*/ 74 w 272"/>
                <a:gd name="T3" fmla="*/ 42 h 301"/>
                <a:gd name="T4" fmla="*/ 43 w 272"/>
                <a:gd name="T5" fmla="*/ 76 h 301"/>
                <a:gd name="T6" fmla="*/ 29 w 272"/>
                <a:gd name="T7" fmla="*/ 124 h 301"/>
                <a:gd name="T8" fmla="*/ 29 w 272"/>
                <a:gd name="T9" fmla="*/ 179 h 301"/>
                <a:gd name="T10" fmla="*/ 43 w 272"/>
                <a:gd name="T11" fmla="*/ 224 h 301"/>
                <a:gd name="T12" fmla="*/ 72 w 272"/>
                <a:gd name="T13" fmla="*/ 258 h 301"/>
                <a:gd name="T14" fmla="*/ 113 w 272"/>
                <a:gd name="T15" fmla="*/ 274 h 301"/>
                <a:gd name="T16" fmla="*/ 161 w 272"/>
                <a:gd name="T17" fmla="*/ 274 h 301"/>
                <a:gd name="T18" fmla="*/ 201 w 272"/>
                <a:gd name="T19" fmla="*/ 258 h 301"/>
                <a:gd name="T20" fmla="*/ 228 w 272"/>
                <a:gd name="T21" fmla="*/ 224 h 301"/>
                <a:gd name="T22" fmla="*/ 243 w 272"/>
                <a:gd name="T23" fmla="*/ 178 h 301"/>
                <a:gd name="T24" fmla="*/ 243 w 272"/>
                <a:gd name="T25" fmla="*/ 121 h 301"/>
                <a:gd name="T26" fmla="*/ 230 w 272"/>
                <a:gd name="T27" fmla="*/ 74 h 301"/>
                <a:gd name="T28" fmla="*/ 202 w 272"/>
                <a:gd name="T29" fmla="*/ 41 h 301"/>
                <a:gd name="T30" fmla="*/ 162 w 272"/>
                <a:gd name="T31" fmla="*/ 25 h 301"/>
                <a:gd name="T32" fmla="*/ 139 w 272"/>
                <a:gd name="T33" fmla="*/ 0 h 301"/>
                <a:gd name="T34" fmla="*/ 194 w 272"/>
                <a:gd name="T35" fmla="*/ 9 h 301"/>
                <a:gd name="T36" fmla="*/ 236 w 272"/>
                <a:gd name="T37" fmla="*/ 39 h 301"/>
                <a:gd name="T38" fmla="*/ 263 w 272"/>
                <a:gd name="T39" fmla="*/ 87 h 301"/>
                <a:gd name="T40" fmla="*/ 272 w 272"/>
                <a:gd name="T41" fmla="*/ 150 h 301"/>
                <a:gd name="T42" fmla="*/ 263 w 272"/>
                <a:gd name="T43" fmla="*/ 211 h 301"/>
                <a:gd name="T44" fmla="*/ 235 w 272"/>
                <a:gd name="T45" fmla="*/ 258 h 301"/>
                <a:gd name="T46" fmla="*/ 191 w 272"/>
                <a:gd name="T47" fmla="*/ 290 h 301"/>
                <a:gd name="T48" fmla="*/ 136 w 272"/>
                <a:gd name="T49" fmla="*/ 301 h 301"/>
                <a:gd name="T50" fmla="*/ 80 w 272"/>
                <a:gd name="T51" fmla="*/ 290 h 301"/>
                <a:gd name="T52" fmla="*/ 37 w 272"/>
                <a:gd name="T53" fmla="*/ 260 h 301"/>
                <a:gd name="T54" fmla="*/ 9 w 272"/>
                <a:gd name="T55" fmla="*/ 212 h 301"/>
                <a:gd name="T56" fmla="*/ 0 w 272"/>
                <a:gd name="T57" fmla="*/ 152 h 301"/>
                <a:gd name="T58" fmla="*/ 9 w 272"/>
                <a:gd name="T59" fmla="*/ 88 h 301"/>
                <a:gd name="T60" fmla="*/ 37 w 272"/>
                <a:gd name="T61" fmla="*/ 41 h 301"/>
                <a:gd name="T62" fmla="*/ 82 w 272"/>
                <a:gd name="T63" fmla="*/ 9 h 301"/>
                <a:gd name="T64" fmla="*/ 139 w 272"/>
                <a:gd name="T6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2" h="301">
                  <a:moveTo>
                    <a:pt x="137" y="22"/>
                  </a:moveTo>
                  <a:lnTo>
                    <a:pt x="113" y="25"/>
                  </a:lnTo>
                  <a:lnTo>
                    <a:pt x="92" y="31"/>
                  </a:lnTo>
                  <a:lnTo>
                    <a:pt x="74" y="42"/>
                  </a:lnTo>
                  <a:lnTo>
                    <a:pt x="57" y="57"/>
                  </a:lnTo>
                  <a:lnTo>
                    <a:pt x="43" y="76"/>
                  </a:lnTo>
                  <a:lnTo>
                    <a:pt x="34" y="97"/>
                  </a:lnTo>
                  <a:lnTo>
                    <a:pt x="29" y="124"/>
                  </a:lnTo>
                  <a:lnTo>
                    <a:pt x="26" y="152"/>
                  </a:lnTo>
                  <a:lnTo>
                    <a:pt x="29" y="179"/>
                  </a:lnTo>
                  <a:lnTo>
                    <a:pt x="34" y="203"/>
                  </a:lnTo>
                  <a:lnTo>
                    <a:pt x="43" y="224"/>
                  </a:lnTo>
                  <a:lnTo>
                    <a:pt x="57" y="243"/>
                  </a:lnTo>
                  <a:lnTo>
                    <a:pt x="72" y="258"/>
                  </a:lnTo>
                  <a:lnTo>
                    <a:pt x="91" y="269"/>
                  </a:lnTo>
                  <a:lnTo>
                    <a:pt x="113" y="274"/>
                  </a:lnTo>
                  <a:lnTo>
                    <a:pt x="137" y="277"/>
                  </a:lnTo>
                  <a:lnTo>
                    <a:pt x="161" y="274"/>
                  </a:lnTo>
                  <a:lnTo>
                    <a:pt x="182" y="269"/>
                  </a:lnTo>
                  <a:lnTo>
                    <a:pt x="201" y="258"/>
                  </a:lnTo>
                  <a:lnTo>
                    <a:pt x="216" y="243"/>
                  </a:lnTo>
                  <a:lnTo>
                    <a:pt x="228" y="224"/>
                  </a:lnTo>
                  <a:lnTo>
                    <a:pt x="238" y="203"/>
                  </a:lnTo>
                  <a:lnTo>
                    <a:pt x="243" y="178"/>
                  </a:lnTo>
                  <a:lnTo>
                    <a:pt x="244" y="150"/>
                  </a:lnTo>
                  <a:lnTo>
                    <a:pt x="243" y="121"/>
                  </a:lnTo>
                  <a:lnTo>
                    <a:pt x="238" y="95"/>
                  </a:lnTo>
                  <a:lnTo>
                    <a:pt x="230" y="74"/>
                  </a:lnTo>
                  <a:lnTo>
                    <a:pt x="216" y="55"/>
                  </a:lnTo>
                  <a:lnTo>
                    <a:pt x="202" y="41"/>
                  </a:lnTo>
                  <a:lnTo>
                    <a:pt x="183" y="31"/>
                  </a:lnTo>
                  <a:lnTo>
                    <a:pt x="162" y="25"/>
                  </a:lnTo>
                  <a:lnTo>
                    <a:pt x="137" y="22"/>
                  </a:lnTo>
                  <a:close/>
                  <a:moveTo>
                    <a:pt x="139" y="0"/>
                  </a:moveTo>
                  <a:lnTo>
                    <a:pt x="168" y="2"/>
                  </a:lnTo>
                  <a:lnTo>
                    <a:pt x="194" y="9"/>
                  </a:lnTo>
                  <a:lnTo>
                    <a:pt x="216" y="22"/>
                  </a:lnTo>
                  <a:lnTo>
                    <a:pt x="236" y="39"/>
                  </a:lnTo>
                  <a:lnTo>
                    <a:pt x="252" y="62"/>
                  </a:lnTo>
                  <a:lnTo>
                    <a:pt x="263" y="87"/>
                  </a:lnTo>
                  <a:lnTo>
                    <a:pt x="269" y="117"/>
                  </a:lnTo>
                  <a:lnTo>
                    <a:pt x="272" y="150"/>
                  </a:lnTo>
                  <a:lnTo>
                    <a:pt x="269" y="182"/>
                  </a:lnTo>
                  <a:lnTo>
                    <a:pt x="263" y="211"/>
                  </a:lnTo>
                  <a:lnTo>
                    <a:pt x="251" y="237"/>
                  </a:lnTo>
                  <a:lnTo>
                    <a:pt x="235" y="258"/>
                  </a:lnTo>
                  <a:lnTo>
                    <a:pt x="215" y="277"/>
                  </a:lnTo>
                  <a:lnTo>
                    <a:pt x="191" y="290"/>
                  </a:lnTo>
                  <a:lnTo>
                    <a:pt x="165" y="298"/>
                  </a:lnTo>
                  <a:lnTo>
                    <a:pt x="136" y="301"/>
                  </a:lnTo>
                  <a:lnTo>
                    <a:pt x="107" y="298"/>
                  </a:lnTo>
                  <a:lnTo>
                    <a:pt x="80" y="290"/>
                  </a:lnTo>
                  <a:lnTo>
                    <a:pt x="57" y="277"/>
                  </a:lnTo>
                  <a:lnTo>
                    <a:pt x="37" y="260"/>
                  </a:lnTo>
                  <a:lnTo>
                    <a:pt x="21" y="237"/>
                  </a:lnTo>
                  <a:lnTo>
                    <a:pt x="9" y="212"/>
                  </a:lnTo>
                  <a:lnTo>
                    <a:pt x="2" y="183"/>
                  </a:lnTo>
                  <a:lnTo>
                    <a:pt x="0" y="152"/>
                  </a:lnTo>
                  <a:lnTo>
                    <a:pt x="2" y="119"/>
                  </a:lnTo>
                  <a:lnTo>
                    <a:pt x="9" y="88"/>
                  </a:lnTo>
                  <a:lnTo>
                    <a:pt x="21" y="63"/>
                  </a:lnTo>
                  <a:lnTo>
                    <a:pt x="37" y="41"/>
                  </a:lnTo>
                  <a:lnTo>
                    <a:pt x="58" y="22"/>
                  </a:lnTo>
                  <a:lnTo>
                    <a:pt x="82" y="9"/>
                  </a:lnTo>
                  <a:lnTo>
                    <a:pt x="108" y="2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365" y="207"/>
              <a:ext cx="80" cy="215"/>
            </a:xfrm>
            <a:custGeom>
              <a:avLst/>
              <a:gdLst>
                <a:gd name="T0" fmla="*/ 131 w 161"/>
                <a:gd name="T1" fmla="*/ 0 h 430"/>
                <a:gd name="T2" fmla="*/ 148 w 161"/>
                <a:gd name="T3" fmla="*/ 1 h 430"/>
                <a:gd name="T4" fmla="*/ 161 w 161"/>
                <a:gd name="T5" fmla="*/ 5 h 430"/>
                <a:gd name="T6" fmla="*/ 161 w 161"/>
                <a:gd name="T7" fmla="*/ 32 h 430"/>
                <a:gd name="T8" fmla="*/ 148 w 161"/>
                <a:gd name="T9" fmla="*/ 25 h 430"/>
                <a:gd name="T10" fmla="*/ 129 w 161"/>
                <a:gd name="T11" fmla="*/ 24 h 430"/>
                <a:gd name="T12" fmla="*/ 111 w 161"/>
                <a:gd name="T13" fmla="*/ 26 h 430"/>
                <a:gd name="T14" fmla="*/ 96 w 161"/>
                <a:gd name="T15" fmla="*/ 34 h 430"/>
                <a:gd name="T16" fmla="*/ 86 w 161"/>
                <a:gd name="T17" fmla="*/ 49 h 430"/>
                <a:gd name="T18" fmla="*/ 79 w 161"/>
                <a:gd name="T19" fmla="*/ 68 h 430"/>
                <a:gd name="T20" fmla="*/ 76 w 161"/>
                <a:gd name="T21" fmla="*/ 95 h 430"/>
                <a:gd name="T22" fmla="*/ 76 w 161"/>
                <a:gd name="T23" fmla="*/ 142 h 430"/>
                <a:gd name="T24" fmla="*/ 153 w 161"/>
                <a:gd name="T25" fmla="*/ 142 h 430"/>
                <a:gd name="T26" fmla="*/ 153 w 161"/>
                <a:gd name="T27" fmla="*/ 166 h 430"/>
                <a:gd name="T28" fmla="*/ 76 w 161"/>
                <a:gd name="T29" fmla="*/ 166 h 430"/>
                <a:gd name="T30" fmla="*/ 76 w 161"/>
                <a:gd name="T31" fmla="*/ 430 h 430"/>
                <a:gd name="T32" fmla="*/ 51 w 161"/>
                <a:gd name="T33" fmla="*/ 430 h 430"/>
                <a:gd name="T34" fmla="*/ 51 w 161"/>
                <a:gd name="T35" fmla="*/ 166 h 430"/>
                <a:gd name="T36" fmla="*/ 0 w 161"/>
                <a:gd name="T37" fmla="*/ 166 h 430"/>
                <a:gd name="T38" fmla="*/ 0 w 161"/>
                <a:gd name="T39" fmla="*/ 142 h 430"/>
                <a:gd name="T40" fmla="*/ 51 w 161"/>
                <a:gd name="T41" fmla="*/ 142 h 430"/>
                <a:gd name="T42" fmla="*/ 51 w 161"/>
                <a:gd name="T43" fmla="*/ 92 h 430"/>
                <a:gd name="T44" fmla="*/ 54 w 161"/>
                <a:gd name="T45" fmla="*/ 66 h 430"/>
                <a:gd name="T46" fmla="*/ 61 w 161"/>
                <a:gd name="T47" fmla="*/ 43 h 430"/>
                <a:gd name="T48" fmla="*/ 72 w 161"/>
                <a:gd name="T49" fmla="*/ 25 h 430"/>
                <a:gd name="T50" fmla="*/ 90 w 161"/>
                <a:gd name="T51" fmla="*/ 10 h 430"/>
                <a:gd name="T52" fmla="*/ 108 w 161"/>
                <a:gd name="T53" fmla="*/ 3 h 430"/>
                <a:gd name="T54" fmla="*/ 131 w 161"/>
                <a:gd name="T55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1" h="430">
                  <a:moveTo>
                    <a:pt x="131" y="0"/>
                  </a:moveTo>
                  <a:lnTo>
                    <a:pt x="148" y="1"/>
                  </a:lnTo>
                  <a:lnTo>
                    <a:pt x="161" y="5"/>
                  </a:lnTo>
                  <a:lnTo>
                    <a:pt x="161" y="32"/>
                  </a:lnTo>
                  <a:lnTo>
                    <a:pt x="148" y="25"/>
                  </a:lnTo>
                  <a:lnTo>
                    <a:pt x="129" y="24"/>
                  </a:lnTo>
                  <a:lnTo>
                    <a:pt x="111" y="26"/>
                  </a:lnTo>
                  <a:lnTo>
                    <a:pt x="96" y="34"/>
                  </a:lnTo>
                  <a:lnTo>
                    <a:pt x="86" y="49"/>
                  </a:lnTo>
                  <a:lnTo>
                    <a:pt x="79" y="68"/>
                  </a:lnTo>
                  <a:lnTo>
                    <a:pt x="76" y="95"/>
                  </a:lnTo>
                  <a:lnTo>
                    <a:pt x="76" y="142"/>
                  </a:lnTo>
                  <a:lnTo>
                    <a:pt x="153" y="142"/>
                  </a:lnTo>
                  <a:lnTo>
                    <a:pt x="153" y="166"/>
                  </a:lnTo>
                  <a:lnTo>
                    <a:pt x="76" y="166"/>
                  </a:lnTo>
                  <a:lnTo>
                    <a:pt x="76" y="430"/>
                  </a:lnTo>
                  <a:lnTo>
                    <a:pt x="51" y="430"/>
                  </a:lnTo>
                  <a:lnTo>
                    <a:pt x="51" y="166"/>
                  </a:lnTo>
                  <a:lnTo>
                    <a:pt x="0" y="166"/>
                  </a:lnTo>
                  <a:lnTo>
                    <a:pt x="0" y="142"/>
                  </a:lnTo>
                  <a:lnTo>
                    <a:pt x="51" y="142"/>
                  </a:lnTo>
                  <a:lnTo>
                    <a:pt x="51" y="92"/>
                  </a:lnTo>
                  <a:lnTo>
                    <a:pt x="54" y="66"/>
                  </a:lnTo>
                  <a:lnTo>
                    <a:pt x="61" y="43"/>
                  </a:lnTo>
                  <a:lnTo>
                    <a:pt x="72" y="25"/>
                  </a:lnTo>
                  <a:lnTo>
                    <a:pt x="90" y="10"/>
                  </a:lnTo>
                  <a:lnTo>
                    <a:pt x="108" y="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450" y="237"/>
              <a:ext cx="77" cy="188"/>
            </a:xfrm>
            <a:custGeom>
              <a:avLst/>
              <a:gdLst>
                <a:gd name="T0" fmla="*/ 78 w 153"/>
                <a:gd name="T1" fmla="*/ 0 h 376"/>
                <a:gd name="T2" fmla="*/ 78 w 153"/>
                <a:gd name="T3" fmla="*/ 83 h 376"/>
                <a:gd name="T4" fmla="*/ 153 w 153"/>
                <a:gd name="T5" fmla="*/ 83 h 376"/>
                <a:gd name="T6" fmla="*/ 153 w 153"/>
                <a:gd name="T7" fmla="*/ 107 h 376"/>
                <a:gd name="T8" fmla="*/ 78 w 153"/>
                <a:gd name="T9" fmla="*/ 107 h 376"/>
                <a:gd name="T10" fmla="*/ 78 w 153"/>
                <a:gd name="T11" fmla="*/ 296 h 376"/>
                <a:gd name="T12" fmla="*/ 78 w 153"/>
                <a:gd name="T13" fmla="*/ 314 h 376"/>
                <a:gd name="T14" fmla="*/ 82 w 153"/>
                <a:gd name="T15" fmla="*/ 329 h 376"/>
                <a:gd name="T16" fmla="*/ 87 w 153"/>
                <a:gd name="T17" fmla="*/ 339 h 376"/>
                <a:gd name="T18" fmla="*/ 94 w 153"/>
                <a:gd name="T19" fmla="*/ 347 h 376"/>
                <a:gd name="T20" fmla="*/ 106 w 153"/>
                <a:gd name="T21" fmla="*/ 351 h 376"/>
                <a:gd name="T22" fmla="*/ 119 w 153"/>
                <a:gd name="T23" fmla="*/ 353 h 376"/>
                <a:gd name="T24" fmla="*/ 135 w 153"/>
                <a:gd name="T25" fmla="*/ 350 h 376"/>
                <a:gd name="T26" fmla="*/ 153 w 153"/>
                <a:gd name="T27" fmla="*/ 342 h 376"/>
                <a:gd name="T28" fmla="*/ 153 w 153"/>
                <a:gd name="T29" fmla="*/ 367 h 376"/>
                <a:gd name="T30" fmla="*/ 134 w 153"/>
                <a:gd name="T31" fmla="*/ 374 h 376"/>
                <a:gd name="T32" fmla="*/ 115 w 153"/>
                <a:gd name="T33" fmla="*/ 376 h 376"/>
                <a:gd name="T34" fmla="*/ 95 w 153"/>
                <a:gd name="T35" fmla="*/ 374 h 376"/>
                <a:gd name="T36" fmla="*/ 79 w 153"/>
                <a:gd name="T37" fmla="*/ 367 h 376"/>
                <a:gd name="T38" fmla="*/ 68 w 153"/>
                <a:gd name="T39" fmla="*/ 357 h 376"/>
                <a:gd name="T40" fmla="*/ 58 w 153"/>
                <a:gd name="T41" fmla="*/ 342 h 376"/>
                <a:gd name="T42" fmla="*/ 53 w 153"/>
                <a:gd name="T43" fmla="*/ 324 h 376"/>
                <a:gd name="T44" fmla="*/ 52 w 153"/>
                <a:gd name="T45" fmla="*/ 300 h 376"/>
                <a:gd name="T46" fmla="*/ 52 w 153"/>
                <a:gd name="T47" fmla="*/ 107 h 376"/>
                <a:gd name="T48" fmla="*/ 0 w 153"/>
                <a:gd name="T49" fmla="*/ 107 h 376"/>
                <a:gd name="T50" fmla="*/ 0 w 153"/>
                <a:gd name="T51" fmla="*/ 83 h 376"/>
                <a:gd name="T52" fmla="*/ 52 w 153"/>
                <a:gd name="T53" fmla="*/ 83 h 376"/>
                <a:gd name="T54" fmla="*/ 52 w 153"/>
                <a:gd name="T55" fmla="*/ 8 h 376"/>
                <a:gd name="T56" fmla="*/ 78 w 153"/>
                <a:gd name="T5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3" h="376">
                  <a:moveTo>
                    <a:pt x="78" y="0"/>
                  </a:moveTo>
                  <a:lnTo>
                    <a:pt x="78" y="83"/>
                  </a:lnTo>
                  <a:lnTo>
                    <a:pt x="153" y="83"/>
                  </a:lnTo>
                  <a:lnTo>
                    <a:pt x="153" y="107"/>
                  </a:lnTo>
                  <a:lnTo>
                    <a:pt x="78" y="107"/>
                  </a:lnTo>
                  <a:lnTo>
                    <a:pt x="78" y="296"/>
                  </a:lnTo>
                  <a:lnTo>
                    <a:pt x="78" y="314"/>
                  </a:lnTo>
                  <a:lnTo>
                    <a:pt x="82" y="329"/>
                  </a:lnTo>
                  <a:lnTo>
                    <a:pt x="87" y="339"/>
                  </a:lnTo>
                  <a:lnTo>
                    <a:pt x="94" y="347"/>
                  </a:lnTo>
                  <a:lnTo>
                    <a:pt x="106" y="351"/>
                  </a:lnTo>
                  <a:lnTo>
                    <a:pt x="119" y="353"/>
                  </a:lnTo>
                  <a:lnTo>
                    <a:pt x="135" y="350"/>
                  </a:lnTo>
                  <a:lnTo>
                    <a:pt x="153" y="342"/>
                  </a:lnTo>
                  <a:lnTo>
                    <a:pt x="153" y="367"/>
                  </a:lnTo>
                  <a:lnTo>
                    <a:pt x="134" y="374"/>
                  </a:lnTo>
                  <a:lnTo>
                    <a:pt x="115" y="376"/>
                  </a:lnTo>
                  <a:lnTo>
                    <a:pt x="95" y="374"/>
                  </a:lnTo>
                  <a:lnTo>
                    <a:pt x="79" y="367"/>
                  </a:lnTo>
                  <a:lnTo>
                    <a:pt x="68" y="357"/>
                  </a:lnTo>
                  <a:lnTo>
                    <a:pt x="58" y="342"/>
                  </a:lnTo>
                  <a:lnTo>
                    <a:pt x="53" y="324"/>
                  </a:lnTo>
                  <a:lnTo>
                    <a:pt x="52" y="300"/>
                  </a:lnTo>
                  <a:lnTo>
                    <a:pt x="52" y="107"/>
                  </a:lnTo>
                  <a:lnTo>
                    <a:pt x="0" y="107"/>
                  </a:lnTo>
                  <a:lnTo>
                    <a:pt x="0" y="83"/>
                  </a:lnTo>
                  <a:lnTo>
                    <a:pt x="52" y="83"/>
                  </a:lnTo>
                  <a:lnTo>
                    <a:pt x="52" y="8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1625" y="221"/>
              <a:ext cx="114" cy="201"/>
            </a:xfrm>
            <a:custGeom>
              <a:avLst/>
              <a:gdLst>
                <a:gd name="T0" fmla="*/ 28 w 229"/>
                <a:gd name="T1" fmla="*/ 376 h 402"/>
                <a:gd name="T2" fmla="*/ 131 w 229"/>
                <a:gd name="T3" fmla="*/ 373 h 402"/>
                <a:gd name="T4" fmla="*/ 175 w 229"/>
                <a:gd name="T5" fmla="*/ 353 h 402"/>
                <a:gd name="T6" fmla="*/ 197 w 229"/>
                <a:gd name="T7" fmla="*/ 315 h 402"/>
                <a:gd name="T8" fmla="*/ 197 w 229"/>
                <a:gd name="T9" fmla="*/ 267 h 402"/>
                <a:gd name="T10" fmla="*/ 179 w 229"/>
                <a:gd name="T11" fmla="*/ 233 h 402"/>
                <a:gd name="T12" fmla="*/ 142 w 229"/>
                <a:gd name="T13" fmla="*/ 212 h 402"/>
                <a:gd name="T14" fmla="*/ 86 w 229"/>
                <a:gd name="T15" fmla="*/ 205 h 402"/>
                <a:gd name="T16" fmla="*/ 28 w 229"/>
                <a:gd name="T17" fmla="*/ 25 h 402"/>
                <a:gd name="T18" fmla="*/ 84 w 229"/>
                <a:gd name="T19" fmla="*/ 180 h 402"/>
                <a:gd name="T20" fmla="*/ 135 w 229"/>
                <a:gd name="T21" fmla="*/ 170 h 402"/>
                <a:gd name="T22" fmla="*/ 168 w 229"/>
                <a:gd name="T23" fmla="*/ 141 h 402"/>
                <a:gd name="T24" fmla="*/ 180 w 229"/>
                <a:gd name="T25" fmla="*/ 97 h 402"/>
                <a:gd name="T26" fmla="*/ 171 w 229"/>
                <a:gd name="T27" fmla="*/ 58 h 402"/>
                <a:gd name="T28" fmla="*/ 142 w 229"/>
                <a:gd name="T29" fmla="*/ 33 h 402"/>
                <a:gd name="T30" fmla="*/ 94 w 229"/>
                <a:gd name="T31" fmla="*/ 25 h 402"/>
                <a:gd name="T32" fmla="*/ 0 w 229"/>
                <a:gd name="T33" fmla="*/ 0 h 402"/>
                <a:gd name="T34" fmla="*/ 135 w 229"/>
                <a:gd name="T35" fmla="*/ 2 h 402"/>
                <a:gd name="T36" fmla="*/ 180 w 229"/>
                <a:gd name="T37" fmla="*/ 25 h 402"/>
                <a:gd name="T38" fmla="*/ 206 w 229"/>
                <a:gd name="T39" fmla="*/ 66 h 402"/>
                <a:gd name="T40" fmla="*/ 208 w 229"/>
                <a:gd name="T41" fmla="*/ 114 h 402"/>
                <a:gd name="T42" fmla="*/ 191 w 229"/>
                <a:gd name="T43" fmla="*/ 153 h 402"/>
                <a:gd name="T44" fmla="*/ 159 w 229"/>
                <a:gd name="T45" fmla="*/ 180 h 402"/>
                <a:gd name="T46" fmla="*/ 139 w 229"/>
                <a:gd name="T47" fmla="*/ 191 h 402"/>
                <a:gd name="T48" fmla="*/ 187 w 229"/>
                <a:gd name="T49" fmla="*/ 205 h 402"/>
                <a:gd name="T50" fmla="*/ 218 w 229"/>
                <a:gd name="T51" fmla="*/ 240 h 402"/>
                <a:gd name="T52" fmla="*/ 229 w 229"/>
                <a:gd name="T53" fmla="*/ 286 h 402"/>
                <a:gd name="T54" fmla="*/ 220 w 229"/>
                <a:gd name="T55" fmla="*/ 333 h 402"/>
                <a:gd name="T56" fmla="*/ 195 w 229"/>
                <a:gd name="T57" fmla="*/ 369 h 402"/>
                <a:gd name="T58" fmla="*/ 156 w 229"/>
                <a:gd name="T59" fmla="*/ 393 h 402"/>
                <a:gd name="T60" fmla="*/ 107 w 229"/>
                <a:gd name="T61" fmla="*/ 402 h 402"/>
                <a:gd name="T62" fmla="*/ 0 w 229"/>
                <a:gd name="T63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9" h="402">
                  <a:moveTo>
                    <a:pt x="28" y="205"/>
                  </a:moveTo>
                  <a:lnTo>
                    <a:pt x="28" y="376"/>
                  </a:lnTo>
                  <a:lnTo>
                    <a:pt x="102" y="376"/>
                  </a:lnTo>
                  <a:lnTo>
                    <a:pt x="131" y="373"/>
                  </a:lnTo>
                  <a:lnTo>
                    <a:pt x="156" y="366"/>
                  </a:lnTo>
                  <a:lnTo>
                    <a:pt x="175" y="353"/>
                  </a:lnTo>
                  <a:lnTo>
                    <a:pt x="189" y="336"/>
                  </a:lnTo>
                  <a:lnTo>
                    <a:pt x="197" y="315"/>
                  </a:lnTo>
                  <a:lnTo>
                    <a:pt x="200" y="289"/>
                  </a:lnTo>
                  <a:lnTo>
                    <a:pt x="197" y="267"/>
                  </a:lnTo>
                  <a:lnTo>
                    <a:pt x="191" y="248"/>
                  </a:lnTo>
                  <a:lnTo>
                    <a:pt x="179" y="233"/>
                  </a:lnTo>
                  <a:lnTo>
                    <a:pt x="163" y="221"/>
                  </a:lnTo>
                  <a:lnTo>
                    <a:pt x="142" y="212"/>
                  </a:lnTo>
                  <a:lnTo>
                    <a:pt x="117" y="207"/>
                  </a:lnTo>
                  <a:lnTo>
                    <a:pt x="86" y="205"/>
                  </a:lnTo>
                  <a:lnTo>
                    <a:pt x="28" y="205"/>
                  </a:lnTo>
                  <a:close/>
                  <a:moveTo>
                    <a:pt x="28" y="25"/>
                  </a:moveTo>
                  <a:lnTo>
                    <a:pt x="28" y="180"/>
                  </a:lnTo>
                  <a:lnTo>
                    <a:pt x="84" y="180"/>
                  </a:lnTo>
                  <a:lnTo>
                    <a:pt x="111" y="178"/>
                  </a:lnTo>
                  <a:lnTo>
                    <a:pt x="135" y="170"/>
                  </a:lnTo>
                  <a:lnTo>
                    <a:pt x="154" y="158"/>
                  </a:lnTo>
                  <a:lnTo>
                    <a:pt x="168" y="141"/>
                  </a:lnTo>
                  <a:lnTo>
                    <a:pt x="177" y="121"/>
                  </a:lnTo>
                  <a:lnTo>
                    <a:pt x="180" y="97"/>
                  </a:lnTo>
                  <a:lnTo>
                    <a:pt x="177" y="75"/>
                  </a:lnTo>
                  <a:lnTo>
                    <a:pt x="171" y="58"/>
                  </a:lnTo>
                  <a:lnTo>
                    <a:pt x="159" y="43"/>
                  </a:lnTo>
                  <a:lnTo>
                    <a:pt x="142" y="33"/>
                  </a:lnTo>
                  <a:lnTo>
                    <a:pt x="121" y="27"/>
                  </a:lnTo>
                  <a:lnTo>
                    <a:pt x="94" y="25"/>
                  </a:lnTo>
                  <a:lnTo>
                    <a:pt x="28" y="25"/>
                  </a:lnTo>
                  <a:close/>
                  <a:moveTo>
                    <a:pt x="0" y="0"/>
                  </a:moveTo>
                  <a:lnTo>
                    <a:pt x="106" y="0"/>
                  </a:lnTo>
                  <a:lnTo>
                    <a:pt x="135" y="2"/>
                  </a:lnTo>
                  <a:lnTo>
                    <a:pt x="160" y="10"/>
                  </a:lnTo>
                  <a:lnTo>
                    <a:pt x="180" y="25"/>
                  </a:lnTo>
                  <a:lnTo>
                    <a:pt x="197" y="43"/>
                  </a:lnTo>
                  <a:lnTo>
                    <a:pt x="206" y="66"/>
                  </a:lnTo>
                  <a:lnTo>
                    <a:pt x="209" y="92"/>
                  </a:lnTo>
                  <a:lnTo>
                    <a:pt x="208" y="114"/>
                  </a:lnTo>
                  <a:lnTo>
                    <a:pt x="201" y="135"/>
                  </a:lnTo>
                  <a:lnTo>
                    <a:pt x="191" y="153"/>
                  </a:lnTo>
                  <a:lnTo>
                    <a:pt x="176" y="168"/>
                  </a:lnTo>
                  <a:lnTo>
                    <a:pt x="159" y="180"/>
                  </a:lnTo>
                  <a:lnTo>
                    <a:pt x="139" y="190"/>
                  </a:lnTo>
                  <a:lnTo>
                    <a:pt x="139" y="191"/>
                  </a:lnTo>
                  <a:lnTo>
                    <a:pt x="164" y="196"/>
                  </a:lnTo>
                  <a:lnTo>
                    <a:pt x="187" y="205"/>
                  </a:lnTo>
                  <a:lnTo>
                    <a:pt x="204" y="220"/>
                  </a:lnTo>
                  <a:lnTo>
                    <a:pt x="218" y="240"/>
                  </a:lnTo>
                  <a:lnTo>
                    <a:pt x="226" y="261"/>
                  </a:lnTo>
                  <a:lnTo>
                    <a:pt x="229" y="286"/>
                  </a:lnTo>
                  <a:lnTo>
                    <a:pt x="226" y="311"/>
                  </a:lnTo>
                  <a:lnTo>
                    <a:pt x="220" y="333"/>
                  </a:lnTo>
                  <a:lnTo>
                    <a:pt x="210" y="353"/>
                  </a:lnTo>
                  <a:lnTo>
                    <a:pt x="195" y="369"/>
                  </a:lnTo>
                  <a:lnTo>
                    <a:pt x="177" y="384"/>
                  </a:lnTo>
                  <a:lnTo>
                    <a:pt x="156" y="393"/>
                  </a:lnTo>
                  <a:lnTo>
                    <a:pt x="134" y="399"/>
                  </a:lnTo>
                  <a:lnTo>
                    <a:pt x="107" y="402"/>
                  </a:lnTo>
                  <a:lnTo>
                    <a:pt x="0" y="4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1774" y="221"/>
              <a:ext cx="22" cy="201"/>
            </a:xfrm>
            <a:custGeom>
              <a:avLst/>
              <a:gdLst>
                <a:gd name="T0" fmla="*/ 9 w 43"/>
                <a:gd name="T1" fmla="*/ 114 h 402"/>
                <a:gd name="T2" fmla="*/ 35 w 43"/>
                <a:gd name="T3" fmla="*/ 114 h 402"/>
                <a:gd name="T4" fmla="*/ 35 w 43"/>
                <a:gd name="T5" fmla="*/ 402 h 402"/>
                <a:gd name="T6" fmla="*/ 9 w 43"/>
                <a:gd name="T7" fmla="*/ 402 h 402"/>
                <a:gd name="T8" fmla="*/ 9 w 43"/>
                <a:gd name="T9" fmla="*/ 114 h 402"/>
                <a:gd name="T10" fmla="*/ 22 w 43"/>
                <a:gd name="T11" fmla="*/ 0 h 402"/>
                <a:gd name="T12" fmla="*/ 27 w 43"/>
                <a:gd name="T13" fmla="*/ 0 h 402"/>
                <a:gd name="T14" fmla="*/ 33 w 43"/>
                <a:gd name="T15" fmla="*/ 2 h 402"/>
                <a:gd name="T16" fmla="*/ 37 w 43"/>
                <a:gd name="T17" fmla="*/ 5 h 402"/>
                <a:gd name="T18" fmla="*/ 41 w 43"/>
                <a:gd name="T19" fmla="*/ 9 h 402"/>
                <a:gd name="T20" fmla="*/ 43 w 43"/>
                <a:gd name="T21" fmla="*/ 14 h 402"/>
                <a:gd name="T22" fmla="*/ 43 w 43"/>
                <a:gd name="T23" fmla="*/ 21 h 402"/>
                <a:gd name="T24" fmla="*/ 43 w 43"/>
                <a:gd name="T25" fmla="*/ 26 h 402"/>
                <a:gd name="T26" fmla="*/ 41 w 43"/>
                <a:gd name="T27" fmla="*/ 31 h 402"/>
                <a:gd name="T28" fmla="*/ 37 w 43"/>
                <a:gd name="T29" fmla="*/ 35 h 402"/>
                <a:gd name="T30" fmla="*/ 33 w 43"/>
                <a:gd name="T31" fmla="*/ 39 h 402"/>
                <a:gd name="T32" fmla="*/ 27 w 43"/>
                <a:gd name="T33" fmla="*/ 42 h 402"/>
                <a:gd name="T34" fmla="*/ 22 w 43"/>
                <a:gd name="T35" fmla="*/ 42 h 402"/>
                <a:gd name="T36" fmla="*/ 17 w 43"/>
                <a:gd name="T37" fmla="*/ 42 h 402"/>
                <a:gd name="T38" fmla="*/ 11 w 43"/>
                <a:gd name="T39" fmla="*/ 39 h 402"/>
                <a:gd name="T40" fmla="*/ 6 w 43"/>
                <a:gd name="T41" fmla="*/ 35 h 402"/>
                <a:gd name="T42" fmla="*/ 4 w 43"/>
                <a:gd name="T43" fmla="*/ 31 h 402"/>
                <a:gd name="T44" fmla="*/ 1 w 43"/>
                <a:gd name="T45" fmla="*/ 26 h 402"/>
                <a:gd name="T46" fmla="*/ 0 w 43"/>
                <a:gd name="T47" fmla="*/ 21 h 402"/>
                <a:gd name="T48" fmla="*/ 1 w 43"/>
                <a:gd name="T49" fmla="*/ 14 h 402"/>
                <a:gd name="T50" fmla="*/ 4 w 43"/>
                <a:gd name="T51" fmla="*/ 9 h 402"/>
                <a:gd name="T52" fmla="*/ 6 w 43"/>
                <a:gd name="T53" fmla="*/ 5 h 402"/>
                <a:gd name="T54" fmla="*/ 11 w 43"/>
                <a:gd name="T55" fmla="*/ 2 h 402"/>
                <a:gd name="T56" fmla="*/ 17 w 43"/>
                <a:gd name="T57" fmla="*/ 0 h 402"/>
                <a:gd name="T58" fmla="*/ 22 w 43"/>
                <a:gd name="T5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" h="402">
                  <a:moveTo>
                    <a:pt x="9" y="114"/>
                  </a:moveTo>
                  <a:lnTo>
                    <a:pt x="35" y="114"/>
                  </a:lnTo>
                  <a:lnTo>
                    <a:pt x="35" y="402"/>
                  </a:lnTo>
                  <a:lnTo>
                    <a:pt x="9" y="402"/>
                  </a:lnTo>
                  <a:lnTo>
                    <a:pt x="9" y="114"/>
                  </a:lnTo>
                  <a:close/>
                  <a:moveTo>
                    <a:pt x="22" y="0"/>
                  </a:moveTo>
                  <a:lnTo>
                    <a:pt x="27" y="0"/>
                  </a:lnTo>
                  <a:lnTo>
                    <a:pt x="33" y="2"/>
                  </a:lnTo>
                  <a:lnTo>
                    <a:pt x="37" y="5"/>
                  </a:lnTo>
                  <a:lnTo>
                    <a:pt x="41" y="9"/>
                  </a:lnTo>
                  <a:lnTo>
                    <a:pt x="43" y="14"/>
                  </a:lnTo>
                  <a:lnTo>
                    <a:pt x="43" y="21"/>
                  </a:lnTo>
                  <a:lnTo>
                    <a:pt x="43" y="26"/>
                  </a:lnTo>
                  <a:lnTo>
                    <a:pt x="41" y="31"/>
                  </a:lnTo>
                  <a:lnTo>
                    <a:pt x="37" y="35"/>
                  </a:lnTo>
                  <a:lnTo>
                    <a:pt x="33" y="39"/>
                  </a:lnTo>
                  <a:lnTo>
                    <a:pt x="27" y="42"/>
                  </a:lnTo>
                  <a:lnTo>
                    <a:pt x="22" y="42"/>
                  </a:lnTo>
                  <a:lnTo>
                    <a:pt x="17" y="42"/>
                  </a:lnTo>
                  <a:lnTo>
                    <a:pt x="11" y="39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" y="26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4" y="9"/>
                  </a:lnTo>
                  <a:lnTo>
                    <a:pt x="6" y="5"/>
                  </a:lnTo>
                  <a:lnTo>
                    <a:pt x="11" y="2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823" y="278"/>
              <a:ext cx="117" cy="144"/>
            </a:xfrm>
            <a:custGeom>
              <a:avLst/>
              <a:gdLst>
                <a:gd name="T0" fmla="*/ 14 w 234"/>
                <a:gd name="T1" fmla="*/ 0 h 288"/>
                <a:gd name="T2" fmla="*/ 234 w 234"/>
                <a:gd name="T3" fmla="*/ 0 h 288"/>
                <a:gd name="T4" fmla="*/ 234 w 234"/>
                <a:gd name="T5" fmla="*/ 7 h 288"/>
                <a:gd name="T6" fmla="*/ 41 w 234"/>
                <a:gd name="T7" fmla="*/ 264 h 288"/>
                <a:gd name="T8" fmla="*/ 228 w 234"/>
                <a:gd name="T9" fmla="*/ 264 h 288"/>
                <a:gd name="T10" fmla="*/ 228 w 234"/>
                <a:gd name="T11" fmla="*/ 288 h 288"/>
                <a:gd name="T12" fmla="*/ 0 w 234"/>
                <a:gd name="T13" fmla="*/ 288 h 288"/>
                <a:gd name="T14" fmla="*/ 0 w 234"/>
                <a:gd name="T15" fmla="*/ 277 h 288"/>
                <a:gd name="T16" fmla="*/ 191 w 234"/>
                <a:gd name="T17" fmla="*/ 24 h 288"/>
                <a:gd name="T18" fmla="*/ 14 w 234"/>
                <a:gd name="T19" fmla="*/ 24 h 288"/>
                <a:gd name="T20" fmla="*/ 14 w 234"/>
                <a:gd name="T21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288">
                  <a:moveTo>
                    <a:pt x="14" y="0"/>
                  </a:moveTo>
                  <a:lnTo>
                    <a:pt x="234" y="0"/>
                  </a:lnTo>
                  <a:lnTo>
                    <a:pt x="234" y="7"/>
                  </a:lnTo>
                  <a:lnTo>
                    <a:pt x="41" y="264"/>
                  </a:lnTo>
                  <a:lnTo>
                    <a:pt x="228" y="264"/>
                  </a:lnTo>
                  <a:lnTo>
                    <a:pt x="228" y="288"/>
                  </a:lnTo>
                  <a:lnTo>
                    <a:pt x="0" y="288"/>
                  </a:lnTo>
                  <a:lnTo>
                    <a:pt x="0" y="277"/>
                  </a:lnTo>
                  <a:lnTo>
                    <a:pt x="191" y="24"/>
                  </a:lnTo>
                  <a:lnTo>
                    <a:pt x="14" y="2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1967" y="217"/>
              <a:ext cx="107" cy="208"/>
            </a:xfrm>
            <a:custGeom>
              <a:avLst/>
              <a:gdLst>
                <a:gd name="T0" fmla="*/ 160 w 212"/>
                <a:gd name="T1" fmla="*/ 3 h 416"/>
                <a:gd name="T2" fmla="*/ 195 w 212"/>
                <a:gd name="T3" fmla="*/ 41 h 416"/>
                <a:gd name="T4" fmla="*/ 120 w 212"/>
                <a:gd name="T5" fmla="*/ 25 h 416"/>
                <a:gd name="T6" fmla="*/ 74 w 212"/>
                <a:gd name="T7" fmla="*/ 34 h 416"/>
                <a:gd name="T8" fmla="*/ 42 w 212"/>
                <a:gd name="T9" fmla="*/ 59 h 416"/>
                <a:gd name="T10" fmla="*/ 30 w 212"/>
                <a:gd name="T11" fmla="*/ 98 h 416"/>
                <a:gd name="T12" fmla="*/ 37 w 212"/>
                <a:gd name="T13" fmla="*/ 133 h 416"/>
                <a:gd name="T14" fmla="*/ 59 w 212"/>
                <a:gd name="T15" fmla="*/ 158 h 416"/>
                <a:gd name="T16" fmla="*/ 92 w 212"/>
                <a:gd name="T17" fmla="*/ 181 h 416"/>
                <a:gd name="T18" fmla="*/ 150 w 212"/>
                <a:gd name="T19" fmla="*/ 216 h 416"/>
                <a:gd name="T20" fmla="*/ 191 w 212"/>
                <a:gd name="T21" fmla="*/ 251 h 416"/>
                <a:gd name="T22" fmla="*/ 210 w 212"/>
                <a:gd name="T23" fmla="*/ 288 h 416"/>
                <a:gd name="T24" fmla="*/ 210 w 212"/>
                <a:gd name="T25" fmla="*/ 334 h 416"/>
                <a:gd name="T26" fmla="*/ 193 w 212"/>
                <a:gd name="T27" fmla="*/ 372 h 416"/>
                <a:gd name="T28" fmla="*/ 161 w 212"/>
                <a:gd name="T29" fmla="*/ 400 h 416"/>
                <a:gd name="T30" fmla="*/ 116 w 212"/>
                <a:gd name="T31" fmla="*/ 413 h 416"/>
                <a:gd name="T32" fmla="*/ 67 w 212"/>
                <a:gd name="T33" fmla="*/ 414 h 416"/>
                <a:gd name="T34" fmla="*/ 17 w 212"/>
                <a:gd name="T35" fmla="*/ 402 h 416"/>
                <a:gd name="T36" fmla="*/ 0 w 212"/>
                <a:gd name="T37" fmla="*/ 363 h 416"/>
                <a:gd name="T38" fmla="*/ 58 w 212"/>
                <a:gd name="T39" fmla="*/ 387 h 416"/>
                <a:gd name="T40" fmla="*/ 116 w 212"/>
                <a:gd name="T41" fmla="*/ 388 h 416"/>
                <a:gd name="T42" fmla="*/ 158 w 212"/>
                <a:gd name="T43" fmla="*/ 371 h 416"/>
                <a:gd name="T44" fmla="*/ 181 w 212"/>
                <a:gd name="T45" fmla="*/ 338 h 416"/>
                <a:gd name="T46" fmla="*/ 181 w 212"/>
                <a:gd name="T47" fmla="*/ 297 h 416"/>
                <a:gd name="T48" fmla="*/ 166 w 212"/>
                <a:gd name="T49" fmla="*/ 267 h 416"/>
                <a:gd name="T50" fmla="*/ 140 w 212"/>
                <a:gd name="T51" fmla="*/ 244 h 416"/>
                <a:gd name="T52" fmla="*/ 96 w 212"/>
                <a:gd name="T53" fmla="*/ 216 h 416"/>
                <a:gd name="T54" fmla="*/ 47 w 212"/>
                <a:gd name="T55" fmla="*/ 185 h 416"/>
                <a:gd name="T56" fmla="*/ 20 w 212"/>
                <a:gd name="T57" fmla="*/ 158 h 416"/>
                <a:gd name="T58" fmla="*/ 4 w 212"/>
                <a:gd name="T59" fmla="*/ 123 h 416"/>
                <a:gd name="T60" fmla="*/ 6 w 212"/>
                <a:gd name="T61" fmla="*/ 74 h 416"/>
                <a:gd name="T62" fmla="*/ 29 w 212"/>
                <a:gd name="T63" fmla="*/ 36 h 416"/>
                <a:gd name="T64" fmla="*/ 60 w 212"/>
                <a:gd name="T65" fmla="*/ 13 h 416"/>
                <a:gd name="T66" fmla="*/ 124 w 212"/>
                <a:gd name="T6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2" h="416">
                  <a:moveTo>
                    <a:pt x="124" y="0"/>
                  </a:moveTo>
                  <a:lnTo>
                    <a:pt x="160" y="3"/>
                  </a:lnTo>
                  <a:lnTo>
                    <a:pt x="195" y="12"/>
                  </a:lnTo>
                  <a:lnTo>
                    <a:pt x="195" y="41"/>
                  </a:lnTo>
                  <a:lnTo>
                    <a:pt x="158" y="29"/>
                  </a:lnTo>
                  <a:lnTo>
                    <a:pt x="120" y="25"/>
                  </a:lnTo>
                  <a:lnTo>
                    <a:pt x="95" y="28"/>
                  </a:lnTo>
                  <a:lnTo>
                    <a:pt x="74" y="34"/>
                  </a:lnTo>
                  <a:lnTo>
                    <a:pt x="55" y="45"/>
                  </a:lnTo>
                  <a:lnTo>
                    <a:pt x="42" y="59"/>
                  </a:lnTo>
                  <a:lnTo>
                    <a:pt x="34" y="78"/>
                  </a:lnTo>
                  <a:lnTo>
                    <a:pt x="30" y="98"/>
                  </a:lnTo>
                  <a:lnTo>
                    <a:pt x="33" y="119"/>
                  </a:lnTo>
                  <a:lnTo>
                    <a:pt x="37" y="133"/>
                  </a:lnTo>
                  <a:lnTo>
                    <a:pt x="46" y="146"/>
                  </a:lnTo>
                  <a:lnTo>
                    <a:pt x="59" y="158"/>
                  </a:lnTo>
                  <a:lnTo>
                    <a:pt x="72" y="169"/>
                  </a:lnTo>
                  <a:lnTo>
                    <a:pt x="92" y="181"/>
                  </a:lnTo>
                  <a:lnTo>
                    <a:pt x="119" y="197"/>
                  </a:lnTo>
                  <a:lnTo>
                    <a:pt x="150" y="216"/>
                  </a:lnTo>
                  <a:lnTo>
                    <a:pt x="174" y="235"/>
                  </a:lnTo>
                  <a:lnTo>
                    <a:pt x="191" y="251"/>
                  </a:lnTo>
                  <a:lnTo>
                    <a:pt x="203" y="268"/>
                  </a:lnTo>
                  <a:lnTo>
                    <a:pt x="210" y="288"/>
                  </a:lnTo>
                  <a:lnTo>
                    <a:pt x="212" y="311"/>
                  </a:lnTo>
                  <a:lnTo>
                    <a:pt x="210" y="334"/>
                  </a:lnTo>
                  <a:lnTo>
                    <a:pt x="203" y="354"/>
                  </a:lnTo>
                  <a:lnTo>
                    <a:pt x="193" y="372"/>
                  </a:lnTo>
                  <a:lnTo>
                    <a:pt x="178" y="387"/>
                  </a:lnTo>
                  <a:lnTo>
                    <a:pt x="161" y="400"/>
                  </a:lnTo>
                  <a:lnTo>
                    <a:pt x="140" y="408"/>
                  </a:lnTo>
                  <a:lnTo>
                    <a:pt x="116" y="413"/>
                  </a:lnTo>
                  <a:lnTo>
                    <a:pt x="88" y="416"/>
                  </a:lnTo>
                  <a:lnTo>
                    <a:pt x="67" y="414"/>
                  </a:lnTo>
                  <a:lnTo>
                    <a:pt x="42" y="409"/>
                  </a:lnTo>
                  <a:lnTo>
                    <a:pt x="17" y="402"/>
                  </a:lnTo>
                  <a:lnTo>
                    <a:pt x="0" y="395"/>
                  </a:lnTo>
                  <a:lnTo>
                    <a:pt x="0" y="363"/>
                  </a:lnTo>
                  <a:lnTo>
                    <a:pt x="29" y="377"/>
                  </a:lnTo>
                  <a:lnTo>
                    <a:pt x="58" y="387"/>
                  </a:lnTo>
                  <a:lnTo>
                    <a:pt x="87" y="389"/>
                  </a:lnTo>
                  <a:lnTo>
                    <a:pt x="116" y="388"/>
                  </a:lnTo>
                  <a:lnTo>
                    <a:pt x="140" y="381"/>
                  </a:lnTo>
                  <a:lnTo>
                    <a:pt x="158" y="371"/>
                  </a:lnTo>
                  <a:lnTo>
                    <a:pt x="173" y="356"/>
                  </a:lnTo>
                  <a:lnTo>
                    <a:pt x="181" y="338"/>
                  </a:lnTo>
                  <a:lnTo>
                    <a:pt x="183" y="315"/>
                  </a:lnTo>
                  <a:lnTo>
                    <a:pt x="181" y="297"/>
                  </a:lnTo>
                  <a:lnTo>
                    <a:pt x="175" y="280"/>
                  </a:lnTo>
                  <a:lnTo>
                    <a:pt x="166" y="267"/>
                  </a:lnTo>
                  <a:lnTo>
                    <a:pt x="154" y="256"/>
                  </a:lnTo>
                  <a:lnTo>
                    <a:pt x="140" y="244"/>
                  </a:lnTo>
                  <a:lnTo>
                    <a:pt x="120" y="231"/>
                  </a:lnTo>
                  <a:lnTo>
                    <a:pt x="96" y="216"/>
                  </a:lnTo>
                  <a:lnTo>
                    <a:pt x="68" y="201"/>
                  </a:lnTo>
                  <a:lnTo>
                    <a:pt x="47" y="185"/>
                  </a:lnTo>
                  <a:lnTo>
                    <a:pt x="30" y="172"/>
                  </a:lnTo>
                  <a:lnTo>
                    <a:pt x="20" y="158"/>
                  </a:lnTo>
                  <a:lnTo>
                    <a:pt x="9" y="142"/>
                  </a:lnTo>
                  <a:lnTo>
                    <a:pt x="4" y="123"/>
                  </a:lnTo>
                  <a:lnTo>
                    <a:pt x="2" y="102"/>
                  </a:lnTo>
                  <a:lnTo>
                    <a:pt x="6" y="74"/>
                  </a:lnTo>
                  <a:lnTo>
                    <a:pt x="17" y="50"/>
                  </a:lnTo>
                  <a:lnTo>
                    <a:pt x="29" y="36"/>
                  </a:lnTo>
                  <a:lnTo>
                    <a:pt x="43" y="22"/>
                  </a:lnTo>
                  <a:lnTo>
                    <a:pt x="60" y="13"/>
                  </a:lnTo>
                  <a:lnTo>
                    <a:pt x="91" y="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2113" y="275"/>
              <a:ext cx="126" cy="213"/>
            </a:xfrm>
            <a:custGeom>
              <a:avLst/>
              <a:gdLst>
                <a:gd name="T0" fmla="*/ 112 w 251"/>
                <a:gd name="T1" fmla="*/ 25 h 426"/>
                <a:gd name="T2" fmla="*/ 76 w 251"/>
                <a:gd name="T3" fmla="*/ 38 h 426"/>
                <a:gd name="T4" fmla="*/ 50 w 251"/>
                <a:gd name="T5" fmla="*/ 62 h 426"/>
                <a:gd name="T6" fmla="*/ 30 w 251"/>
                <a:gd name="T7" fmla="*/ 105 h 426"/>
                <a:gd name="T8" fmla="*/ 26 w 251"/>
                <a:gd name="T9" fmla="*/ 171 h 426"/>
                <a:gd name="T10" fmla="*/ 38 w 251"/>
                <a:gd name="T11" fmla="*/ 225 h 426"/>
                <a:gd name="T12" fmla="*/ 75 w 251"/>
                <a:gd name="T13" fmla="*/ 264 h 426"/>
                <a:gd name="T14" fmla="*/ 125 w 251"/>
                <a:gd name="T15" fmla="*/ 277 h 426"/>
                <a:gd name="T16" fmla="*/ 165 w 251"/>
                <a:gd name="T17" fmla="*/ 268 h 426"/>
                <a:gd name="T18" fmla="*/ 197 w 251"/>
                <a:gd name="T19" fmla="*/ 239 h 426"/>
                <a:gd name="T20" fmla="*/ 218 w 251"/>
                <a:gd name="T21" fmla="*/ 195 h 426"/>
                <a:gd name="T22" fmla="*/ 224 w 251"/>
                <a:gd name="T23" fmla="*/ 140 h 426"/>
                <a:gd name="T24" fmla="*/ 212 w 251"/>
                <a:gd name="T25" fmla="*/ 79 h 426"/>
                <a:gd name="T26" fmla="*/ 185 w 251"/>
                <a:gd name="T27" fmla="*/ 41 h 426"/>
                <a:gd name="T28" fmla="*/ 152 w 251"/>
                <a:gd name="T29" fmla="*/ 25 h 426"/>
                <a:gd name="T30" fmla="*/ 134 w 251"/>
                <a:gd name="T31" fmla="*/ 0 h 426"/>
                <a:gd name="T32" fmla="*/ 183 w 251"/>
                <a:gd name="T33" fmla="*/ 9 h 426"/>
                <a:gd name="T34" fmla="*/ 220 w 251"/>
                <a:gd name="T35" fmla="*/ 37 h 426"/>
                <a:gd name="T36" fmla="*/ 243 w 251"/>
                <a:gd name="T37" fmla="*/ 82 h 426"/>
                <a:gd name="T38" fmla="*/ 251 w 251"/>
                <a:gd name="T39" fmla="*/ 140 h 426"/>
                <a:gd name="T40" fmla="*/ 244 w 251"/>
                <a:gd name="T41" fmla="*/ 198 h 426"/>
                <a:gd name="T42" fmla="*/ 223 w 251"/>
                <a:gd name="T43" fmla="*/ 245 h 426"/>
                <a:gd name="T44" fmla="*/ 190 w 251"/>
                <a:gd name="T45" fmla="*/ 281 h 426"/>
                <a:gd name="T46" fmla="*/ 146 w 251"/>
                <a:gd name="T47" fmla="*/ 298 h 426"/>
                <a:gd name="T48" fmla="*/ 99 w 251"/>
                <a:gd name="T49" fmla="*/ 298 h 426"/>
                <a:gd name="T50" fmla="*/ 58 w 251"/>
                <a:gd name="T51" fmla="*/ 280 h 426"/>
                <a:gd name="T52" fmla="*/ 27 w 251"/>
                <a:gd name="T53" fmla="*/ 243 h 426"/>
                <a:gd name="T54" fmla="*/ 26 w 251"/>
                <a:gd name="T55" fmla="*/ 426 h 426"/>
                <a:gd name="T56" fmla="*/ 0 w 251"/>
                <a:gd name="T57" fmla="*/ 6 h 426"/>
                <a:gd name="T58" fmla="*/ 26 w 251"/>
                <a:gd name="T59" fmla="*/ 66 h 426"/>
                <a:gd name="T60" fmla="*/ 39 w 251"/>
                <a:gd name="T61" fmla="*/ 46 h 426"/>
                <a:gd name="T62" fmla="*/ 71 w 251"/>
                <a:gd name="T63" fmla="*/ 17 h 426"/>
                <a:gd name="T64" fmla="*/ 112 w 251"/>
                <a:gd name="T65" fmla="*/ 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1" h="426">
                  <a:moveTo>
                    <a:pt x="132" y="22"/>
                  </a:moveTo>
                  <a:lnTo>
                    <a:pt x="112" y="25"/>
                  </a:lnTo>
                  <a:lnTo>
                    <a:pt x="94" y="29"/>
                  </a:lnTo>
                  <a:lnTo>
                    <a:pt x="76" y="38"/>
                  </a:lnTo>
                  <a:lnTo>
                    <a:pt x="62" y="49"/>
                  </a:lnTo>
                  <a:lnTo>
                    <a:pt x="50" y="62"/>
                  </a:lnTo>
                  <a:lnTo>
                    <a:pt x="39" y="78"/>
                  </a:lnTo>
                  <a:lnTo>
                    <a:pt x="30" y="105"/>
                  </a:lnTo>
                  <a:lnTo>
                    <a:pt x="26" y="136"/>
                  </a:lnTo>
                  <a:lnTo>
                    <a:pt x="26" y="171"/>
                  </a:lnTo>
                  <a:lnTo>
                    <a:pt x="29" y="200"/>
                  </a:lnTo>
                  <a:lnTo>
                    <a:pt x="38" y="225"/>
                  </a:lnTo>
                  <a:lnTo>
                    <a:pt x="54" y="247"/>
                  </a:lnTo>
                  <a:lnTo>
                    <a:pt x="75" y="264"/>
                  </a:lnTo>
                  <a:lnTo>
                    <a:pt x="99" y="273"/>
                  </a:lnTo>
                  <a:lnTo>
                    <a:pt x="125" y="277"/>
                  </a:lnTo>
                  <a:lnTo>
                    <a:pt x="146" y="274"/>
                  </a:lnTo>
                  <a:lnTo>
                    <a:pt x="165" y="268"/>
                  </a:lnTo>
                  <a:lnTo>
                    <a:pt x="182" y="256"/>
                  </a:lnTo>
                  <a:lnTo>
                    <a:pt x="197" y="239"/>
                  </a:lnTo>
                  <a:lnTo>
                    <a:pt x="208" y="219"/>
                  </a:lnTo>
                  <a:lnTo>
                    <a:pt x="218" y="195"/>
                  </a:lnTo>
                  <a:lnTo>
                    <a:pt x="223" y="169"/>
                  </a:lnTo>
                  <a:lnTo>
                    <a:pt x="224" y="140"/>
                  </a:lnTo>
                  <a:lnTo>
                    <a:pt x="222" y="107"/>
                  </a:lnTo>
                  <a:lnTo>
                    <a:pt x="212" y="79"/>
                  </a:lnTo>
                  <a:lnTo>
                    <a:pt x="199" y="55"/>
                  </a:lnTo>
                  <a:lnTo>
                    <a:pt x="185" y="41"/>
                  </a:lnTo>
                  <a:lnTo>
                    <a:pt x="169" y="31"/>
                  </a:lnTo>
                  <a:lnTo>
                    <a:pt x="152" y="25"/>
                  </a:lnTo>
                  <a:lnTo>
                    <a:pt x="132" y="22"/>
                  </a:lnTo>
                  <a:close/>
                  <a:moveTo>
                    <a:pt x="134" y="0"/>
                  </a:moveTo>
                  <a:lnTo>
                    <a:pt x="161" y="1"/>
                  </a:lnTo>
                  <a:lnTo>
                    <a:pt x="183" y="9"/>
                  </a:lnTo>
                  <a:lnTo>
                    <a:pt x="203" y="21"/>
                  </a:lnTo>
                  <a:lnTo>
                    <a:pt x="220" y="37"/>
                  </a:lnTo>
                  <a:lnTo>
                    <a:pt x="234" y="58"/>
                  </a:lnTo>
                  <a:lnTo>
                    <a:pt x="243" y="82"/>
                  </a:lnTo>
                  <a:lnTo>
                    <a:pt x="249" y="109"/>
                  </a:lnTo>
                  <a:lnTo>
                    <a:pt x="251" y="140"/>
                  </a:lnTo>
                  <a:lnTo>
                    <a:pt x="249" y="170"/>
                  </a:lnTo>
                  <a:lnTo>
                    <a:pt x="244" y="198"/>
                  </a:lnTo>
                  <a:lnTo>
                    <a:pt x="235" y="223"/>
                  </a:lnTo>
                  <a:lnTo>
                    <a:pt x="223" y="245"/>
                  </a:lnTo>
                  <a:lnTo>
                    <a:pt x="207" y="265"/>
                  </a:lnTo>
                  <a:lnTo>
                    <a:pt x="190" y="281"/>
                  </a:lnTo>
                  <a:lnTo>
                    <a:pt x="169" y="291"/>
                  </a:lnTo>
                  <a:lnTo>
                    <a:pt x="146" y="298"/>
                  </a:lnTo>
                  <a:lnTo>
                    <a:pt x="123" y="301"/>
                  </a:lnTo>
                  <a:lnTo>
                    <a:pt x="99" y="298"/>
                  </a:lnTo>
                  <a:lnTo>
                    <a:pt x="76" y="291"/>
                  </a:lnTo>
                  <a:lnTo>
                    <a:pt x="58" y="280"/>
                  </a:lnTo>
                  <a:lnTo>
                    <a:pt x="41" y="264"/>
                  </a:lnTo>
                  <a:lnTo>
                    <a:pt x="27" y="243"/>
                  </a:lnTo>
                  <a:lnTo>
                    <a:pt x="26" y="243"/>
                  </a:lnTo>
                  <a:lnTo>
                    <a:pt x="26" y="426"/>
                  </a:lnTo>
                  <a:lnTo>
                    <a:pt x="0" y="426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6" y="66"/>
                  </a:lnTo>
                  <a:lnTo>
                    <a:pt x="27" y="66"/>
                  </a:lnTo>
                  <a:lnTo>
                    <a:pt x="39" y="46"/>
                  </a:lnTo>
                  <a:lnTo>
                    <a:pt x="54" y="30"/>
                  </a:lnTo>
                  <a:lnTo>
                    <a:pt x="71" y="17"/>
                  </a:lnTo>
                  <a:lnTo>
                    <a:pt x="91" y="6"/>
                  </a:lnTo>
                  <a:lnTo>
                    <a:pt x="112" y="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2267" y="275"/>
              <a:ext cx="107" cy="150"/>
            </a:xfrm>
            <a:custGeom>
              <a:avLst/>
              <a:gdLst>
                <a:gd name="T0" fmla="*/ 109 w 214"/>
                <a:gd name="T1" fmla="*/ 150 h 301"/>
                <a:gd name="T2" fmla="*/ 58 w 214"/>
                <a:gd name="T3" fmla="*/ 163 h 301"/>
                <a:gd name="T4" fmla="*/ 35 w 214"/>
                <a:gd name="T5" fmla="*/ 185 h 301"/>
                <a:gd name="T6" fmla="*/ 27 w 214"/>
                <a:gd name="T7" fmla="*/ 219 h 301"/>
                <a:gd name="T8" fmla="*/ 35 w 214"/>
                <a:gd name="T9" fmla="*/ 249 h 301"/>
                <a:gd name="T10" fmla="*/ 57 w 214"/>
                <a:gd name="T11" fmla="*/ 270 h 301"/>
                <a:gd name="T12" fmla="*/ 91 w 214"/>
                <a:gd name="T13" fmla="*/ 277 h 301"/>
                <a:gd name="T14" fmla="*/ 142 w 214"/>
                <a:gd name="T15" fmla="*/ 264 h 301"/>
                <a:gd name="T16" fmla="*/ 176 w 214"/>
                <a:gd name="T17" fmla="*/ 223 h 301"/>
                <a:gd name="T18" fmla="*/ 188 w 214"/>
                <a:gd name="T19" fmla="*/ 167 h 301"/>
                <a:gd name="T20" fmla="*/ 120 w 214"/>
                <a:gd name="T21" fmla="*/ 0 h 301"/>
                <a:gd name="T22" fmla="*/ 160 w 214"/>
                <a:gd name="T23" fmla="*/ 6 h 301"/>
                <a:gd name="T24" fmla="*/ 190 w 214"/>
                <a:gd name="T25" fmla="*/ 26 h 301"/>
                <a:gd name="T26" fmla="*/ 208 w 214"/>
                <a:gd name="T27" fmla="*/ 60 h 301"/>
                <a:gd name="T28" fmla="*/ 214 w 214"/>
                <a:gd name="T29" fmla="*/ 107 h 301"/>
                <a:gd name="T30" fmla="*/ 188 w 214"/>
                <a:gd name="T31" fmla="*/ 294 h 301"/>
                <a:gd name="T32" fmla="*/ 187 w 214"/>
                <a:gd name="T33" fmla="*/ 236 h 301"/>
                <a:gd name="T34" fmla="*/ 163 w 214"/>
                <a:gd name="T35" fmla="*/ 270 h 301"/>
                <a:gd name="T36" fmla="*/ 128 w 214"/>
                <a:gd name="T37" fmla="*/ 293 h 301"/>
                <a:gd name="T38" fmla="*/ 89 w 214"/>
                <a:gd name="T39" fmla="*/ 301 h 301"/>
                <a:gd name="T40" fmla="*/ 43 w 214"/>
                <a:gd name="T41" fmla="*/ 290 h 301"/>
                <a:gd name="T42" fmla="*/ 11 w 214"/>
                <a:gd name="T43" fmla="*/ 261 h 301"/>
                <a:gd name="T44" fmla="*/ 0 w 214"/>
                <a:gd name="T45" fmla="*/ 219 h 301"/>
                <a:gd name="T46" fmla="*/ 11 w 214"/>
                <a:gd name="T47" fmla="*/ 175 h 301"/>
                <a:gd name="T48" fmla="*/ 44 w 214"/>
                <a:gd name="T49" fmla="*/ 145 h 301"/>
                <a:gd name="T50" fmla="*/ 99 w 214"/>
                <a:gd name="T51" fmla="*/ 129 h 301"/>
                <a:gd name="T52" fmla="*/ 187 w 214"/>
                <a:gd name="T53" fmla="*/ 87 h 301"/>
                <a:gd name="T54" fmla="*/ 171 w 214"/>
                <a:gd name="T55" fmla="*/ 46 h 301"/>
                <a:gd name="T56" fmla="*/ 140 w 214"/>
                <a:gd name="T57" fmla="*/ 25 h 301"/>
                <a:gd name="T58" fmla="*/ 87 w 214"/>
                <a:gd name="T59" fmla="*/ 27 h 301"/>
                <a:gd name="T60" fmla="*/ 27 w 214"/>
                <a:gd name="T61" fmla="*/ 60 h 301"/>
                <a:gd name="T62" fmla="*/ 45 w 214"/>
                <a:gd name="T63" fmla="*/ 18 h 301"/>
                <a:gd name="T64" fmla="*/ 97 w 214"/>
                <a:gd name="T65" fmla="*/ 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" h="301">
                  <a:moveTo>
                    <a:pt x="188" y="138"/>
                  </a:moveTo>
                  <a:lnTo>
                    <a:pt x="109" y="150"/>
                  </a:lnTo>
                  <a:lnTo>
                    <a:pt x="81" y="155"/>
                  </a:lnTo>
                  <a:lnTo>
                    <a:pt x="58" y="163"/>
                  </a:lnTo>
                  <a:lnTo>
                    <a:pt x="44" y="173"/>
                  </a:lnTo>
                  <a:lnTo>
                    <a:pt x="35" y="185"/>
                  </a:lnTo>
                  <a:lnTo>
                    <a:pt x="29" y="199"/>
                  </a:lnTo>
                  <a:lnTo>
                    <a:pt x="27" y="219"/>
                  </a:lnTo>
                  <a:lnTo>
                    <a:pt x="29" y="235"/>
                  </a:lnTo>
                  <a:lnTo>
                    <a:pt x="35" y="249"/>
                  </a:lnTo>
                  <a:lnTo>
                    <a:pt x="45" y="261"/>
                  </a:lnTo>
                  <a:lnTo>
                    <a:pt x="57" y="270"/>
                  </a:lnTo>
                  <a:lnTo>
                    <a:pt x="73" y="276"/>
                  </a:lnTo>
                  <a:lnTo>
                    <a:pt x="91" y="277"/>
                  </a:lnTo>
                  <a:lnTo>
                    <a:pt x="118" y="273"/>
                  </a:lnTo>
                  <a:lnTo>
                    <a:pt x="142" y="264"/>
                  </a:lnTo>
                  <a:lnTo>
                    <a:pt x="161" y="245"/>
                  </a:lnTo>
                  <a:lnTo>
                    <a:pt x="176" y="223"/>
                  </a:lnTo>
                  <a:lnTo>
                    <a:pt x="185" y="196"/>
                  </a:lnTo>
                  <a:lnTo>
                    <a:pt x="188" y="167"/>
                  </a:lnTo>
                  <a:lnTo>
                    <a:pt x="188" y="138"/>
                  </a:lnTo>
                  <a:close/>
                  <a:moveTo>
                    <a:pt x="120" y="0"/>
                  </a:moveTo>
                  <a:lnTo>
                    <a:pt x="142" y="1"/>
                  </a:lnTo>
                  <a:lnTo>
                    <a:pt x="160" y="6"/>
                  </a:lnTo>
                  <a:lnTo>
                    <a:pt x="176" y="14"/>
                  </a:lnTo>
                  <a:lnTo>
                    <a:pt x="190" y="26"/>
                  </a:lnTo>
                  <a:lnTo>
                    <a:pt x="201" y="42"/>
                  </a:lnTo>
                  <a:lnTo>
                    <a:pt x="208" y="60"/>
                  </a:lnTo>
                  <a:lnTo>
                    <a:pt x="213" y="82"/>
                  </a:lnTo>
                  <a:lnTo>
                    <a:pt x="214" y="107"/>
                  </a:lnTo>
                  <a:lnTo>
                    <a:pt x="214" y="294"/>
                  </a:lnTo>
                  <a:lnTo>
                    <a:pt x="188" y="294"/>
                  </a:lnTo>
                  <a:lnTo>
                    <a:pt x="188" y="236"/>
                  </a:lnTo>
                  <a:lnTo>
                    <a:pt x="187" y="236"/>
                  </a:lnTo>
                  <a:lnTo>
                    <a:pt x="176" y="254"/>
                  </a:lnTo>
                  <a:lnTo>
                    <a:pt x="163" y="270"/>
                  </a:lnTo>
                  <a:lnTo>
                    <a:pt x="147" y="283"/>
                  </a:lnTo>
                  <a:lnTo>
                    <a:pt x="128" y="293"/>
                  </a:lnTo>
                  <a:lnTo>
                    <a:pt x="109" y="298"/>
                  </a:lnTo>
                  <a:lnTo>
                    <a:pt x="89" y="301"/>
                  </a:lnTo>
                  <a:lnTo>
                    <a:pt x="64" y="298"/>
                  </a:lnTo>
                  <a:lnTo>
                    <a:pt x="43" y="290"/>
                  </a:lnTo>
                  <a:lnTo>
                    <a:pt x="24" y="278"/>
                  </a:lnTo>
                  <a:lnTo>
                    <a:pt x="11" y="261"/>
                  </a:lnTo>
                  <a:lnTo>
                    <a:pt x="3" y="243"/>
                  </a:lnTo>
                  <a:lnTo>
                    <a:pt x="0" y="219"/>
                  </a:lnTo>
                  <a:lnTo>
                    <a:pt x="3" y="196"/>
                  </a:lnTo>
                  <a:lnTo>
                    <a:pt x="11" y="175"/>
                  </a:lnTo>
                  <a:lnTo>
                    <a:pt x="25" y="159"/>
                  </a:lnTo>
                  <a:lnTo>
                    <a:pt x="44" y="145"/>
                  </a:lnTo>
                  <a:lnTo>
                    <a:pt x="69" y="136"/>
                  </a:lnTo>
                  <a:lnTo>
                    <a:pt x="99" y="129"/>
                  </a:lnTo>
                  <a:lnTo>
                    <a:pt x="188" y="116"/>
                  </a:lnTo>
                  <a:lnTo>
                    <a:pt x="187" y="87"/>
                  </a:lnTo>
                  <a:lnTo>
                    <a:pt x="180" y="64"/>
                  </a:lnTo>
                  <a:lnTo>
                    <a:pt x="171" y="46"/>
                  </a:lnTo>
                  <a:lnTo>
                    <a:pt x="157" y="33"/>
                  </a:lnTo>
                  <a:lnTo>
                    <a:pt x="140" y="25"/>
                  </a:lnTo>
                  <a:lnTo>
                    <a:pt x="119" y="22"/>
                  </a:lnTo>
                  <a:lnTo>
                    <a:pt x="87" y="27"/>
                  </a:lnTo>
                  <a:lnTo>
                    <a:pt x="57" y="39"/>
                  </a:lnTo>
                  <a:lnTo>
                    <a:pt x="27" y="60"/>
                  </a:lnTo>
                  <a:lnTo>
                    <a:pt x="27" y="30"/>
                  </a:lnTo>
                  <a:lnTo>
                    <a:pt x="45" y="18"/>
                  </a:lnTo>
                  <a:lnTo>
                    <a:pt x="70" y="9"/>
                  </a:lnTo>
                  <a:lnTo>
                    <a:pt x="97" y="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417" y="276"/>
              <a:ext cx="68" cy="146"/>
            </a:xfrm>
            <a:custGeom>
              <a:avLst/>
              <a:gdLst>
                <a:gd name="T0" fmla="*/ 107 w 136"/>
                <a:gd name="T1" fmla="*/ 0 h 293"/>
                <a:gd name="T2" fmla="*/ 123 w 136"/>
                <a:gd name="T3" fmla="*/ 1 h 293"/>
                <a:gd name="T4" fmla="*/ 136 w 136"/>
                <a:gd name="T5" fmla="*/ 4 h 293"/>
                <a:gd name="T6" fmla="*/ 136 w 136"/>
                <a:gd name="T7" fmla="*/ 32 h 293"/>
                <a:gd name="T8" fmla="*/ 122 w 136"/>
                <a:gd name="T9" fmla="*/ 25 h 293"/>
                <a:gd name="T10" fmla="*/ 106 w 136"/>
                <a:gd name="T11" fmla="*/ 23 h 293"/>
                <a:gd name="T12" fmla="*/ 91 w 136"/>
                <a:gd name="T13" fmla="*/ 25 h 293"/>
                <a:gd name="T14" fmla="*/ 77 w 136"/>
                <a:gd name="T15" fmla="*/ 30 h 293"/>
                <a:gd name="T16" fmla="*/ 65 w 136"/>
                <a:gd name="T17" fmla="*/ 40 h 293"/>
                <a:gd name="T18" fmla="*/ 53 w 136"/>
                <a:gd name="T19" fmla="*/ 52 h 293"/>
                <a:gd name="T20" fmla="*/ 44 w 136"/>
                <a:gd name="T21" fmla="*/ 67 h 293"/>
                <a:gd name="T22" fmla="*/ 36 w 136"/>
                <a:gd name="T23" fmla="*/ 86 h 293"/>
                <a:gd name="T24" fmla="*/ 28 w 136"/>
                <a:gd name="T25" fmla="*/ 120 h 293"/>
                <a:gd name="T26" fmla="*/ 25 w 136"/>
                <a:gd name="T27" fmla="*/ 157 h 293"/>
                <a:gd name="T28" fmla="*/ 25 w 136"/>
                <a:gd name="T29" fmla="*/ 293 h 293"/>
                <a:gd name="T30" fmla="*/ 0 w 136"/>
                <a:gd name="T31" fmla="*/ 293 h 293"/>
                <a:gd name="T32" fmla="*/ 0 w 136"/>
                <a:gd name="T33" fmla="*/ 5 h 293"/>
                <a:gd name="T34" fmla="*/ 25 w 136"/>
                <a:gd name="T35" fmla="*/ 5 h 293"/>
                <a:gd name="T36" fmla="*/ 25 w 136"/>
                <a:gd name="T37" fmla="*/ 69 h 293"/>
                <a:gd name="T38" fmla="*/ 27 w 136"/>
                <a:gd name="T39" fmla="*/ 69 h 293"/>
                <a:gd name="T40" fmla="*/ 34 w 136"/>
                <a:gd name="T41" fmla="*/ 49 h 293"/>
                <a:gd name="T42" fmla="*/ 45 w 136"/>
                <a:gd name="T43" fmla="*/ 32 h 293"/>
                <a:gd name="T44" fmla="*/ 58 w 136"/>
                <a:gd name="T45" fmla="*/ 17 h 293"/>
                <a:gd name="T46" fmla="*/ 73 w 136"/>
                <a:gd name="T47" fmla="*/ 8 h 293"/>
                <a:gd name="T48" fmla="*/ 90 w 136"/>
                <a:gd name="T49" fmla="*/ 1 h 293"/>
                <a:gd name="T50" fmla="*/ 107 w 136"/>
                <a:gd name="T5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" h="293">
                  <a:moveTo>
                    <a:pt x="107" y="0"/>
                  </a:moveTo>
                  <a:lnTo>
                    <a:pt x="123" y="1"/>
                  </a:lnTo>
                  <a:lnTo>
                    <a:pt x="136" y="4"/>
                  </a:lnTo>
                  <a:lnTo>
                    <a:pt x="136" y="32"/>
                  </a:lnTo>
                  <a:lnTo>
                    <a:pt x="122" y="25"/>
                  </a:lnTo>
                  <a:lnTo>
                    <a:pt x="106" y="23"/>
                  </a:lnTo>
                  <a:lnTo>
                    <a:pt x="91" y="25"/>
                  </a:lnTo>
                  <a:lnTo>
                    <a:pt x="77" y="30"/>
                  </a:lnTo>
                  <a:lnTo>
                    <a:pt x="65" y="40"/>
                  </a:lnTo>
                  <a:lnTo>
                    <a:pt x="53" y="52"/>
                  </a:lnTo>
                  <a:lnTo>
                    <a:pt x="44" y="67"/>
                  </a:lnTo>
                  <a:lnTo>
                    <a:pt x="36" y="86"/>
                  </a:lnTo>
                  <a:lnTo>
                    <a:pt x="28" y="120"/>
                  </a:lnTo>
                  <a:lnTo>
                    <a:pt x="25" y="157"/>
                  </a:lnTo>
                  <a:lnTo>
                    <a:pt x="25" y="293"/>
                  </a:lnTo>
                  <a:lnTo>
                    <a:pt x="0" y="293"/>
                  </a:lnTo>
                  <a:lnTo>
                    <a:pt x="0" y="5"/>
                  </a:lnTo>
                  <a:lnTo>
                    <a:pt x="25" y="5"/>
                  </a:lnTo>
                  <a:lnTo>
                    <a:pt x="25" y="69"/>
                  </a:lnTo>
                  <a:lnTo>
                    <a:pt x="27" y="69"/>
                  </a:lnTo>
                  <a:lnTo>
                    <a:pt x="34" y="49"/>
                  </a:lnTo>
                  <a:lnTo>
                    <a:pt x="45" y="32"/>
                  </a:lnTo>
                  <a:lnTo>
                    <a:pt x="58" y="17"/>
                  </a:lnTo>
                  <a:lnTo>
                    <a:pt x="73" y="8"/>
                  </a:lnTo>
                  <a:lnTo>
                    <a:pt x="90" y="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2512" y="209"/>
              <a:ext cx="101" cy="213"/>
            </a:xfrm>
            <a:custGeom>
              <a:avLst/>
              <a:gdLst>
                <a:gd name="T0" fmla="*/ 0 w 203"/>
                <a:gd name="T1" fmla="*/ 0 h 426"/>
                <a:gd name="T2" fmla="*/ 25 w 203"/>
                <a:gd name="T3" fmla="*/ 0 h 426"/>
                <a:gd name="T4" fmla="*/ 25 w 203"/>
                <a:gd name="T5" fmla="*/ 274 h 426"/>
                <a:gd name="T6" fmla="*/ 27 w 203"/>
                <a:gd name="T7" fmla="*/ 274 h 426"/>
                <a:gd name="T8" fmla="*/ 158 w 203"/>
                <a:gd name="T9" fmla="*/ 138 h 426"/>
                <a:gd name="T10" fmla="*/ 191 w 203"/>
                <a:gd name="T11" fmla="*/ 138 h 426"/>
                <a:gd name="T12" fmla="*/ 55 w 203"/>
                <a:gd name="T13" fmla="*/ 277 h 426"/>
                <a:gd name="T14" fmla="*/ 203 w 203"/>
                <a:gd name="T15" fmla="*/ 426 h 426"/>
                <a:gd name="T16" fmla="*/ 164 w 203"/>
                <a:gd name="T17" fmla="*/ 426 h 426"/>
                <a:gd name="T18" fmla="*/ 27 w 203"/>
                <a:gd name="T19" fmla="*/ 284 h 426"/>
                <a:gd name="T20" fmla="*/ 25 w 203"/>
                <a:gd name="T21" fmla="*/ 284 h 426"/>
                <a:gd name="T22" fmla="*/ 25 w 203"/>
                <a:gd name="T23" fmla="*/ 426 h 426"/>
                <a:gd name="T24" fmla="*/ 0 w 203"/>
                <a:gd name="T25" fmla="*/ 426 h 426"/>
                <a:gd name="T26" fmla="*/ 0 w 203"/>
                <a:gd name="T27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426">
                  <a:moveTo>
                    <a:pt x="0" y="0"/>
                  </a:moveTo>
                  <a:lnTo>
                    <a:pt x="25" y="0"/>
                  </a:lnTo>
                  <a:lnTo>
                    <a:pt x="25" y="274"/>
                  </a:lnTo>
                  <a:lnTo>
                    <a:pt x="27" y="274"/>
                  </a:lnTo>
                  <a:lnTo>
                    <a:pt x="158" y="138"/>
                  </a:lnTo>
                  <a:lnTo>
                    <a:pt x="191" y="138"/>
                  </a:lnTo>
                  <a:lnTo>
                    <a:pt x="55" y="277"/>
                  </a:lnTo>
                  <a:lnTo>
                    <a:pt x="203" y="426"/>
                  </a:lnTo>
                  <a:lnTo>
                    <a:pt x="164" y="426"/>
                  </a:lnTo>
                  <a:lnTo>
                    <a:pt x="27" y="284"/>
                  </a:lnTo>
                  <a:lnTo>
                    <a:pt x="25" y="284"/>
                  </a:lnTo>
                  <a:lnTo>
                    <a:pt x="25" y="426"/>
                  </a:lnTo>
                  <a:lnTo>
                    <a:pt x="0" y="4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Group 53"/>
          <p:cNvGrpSpPr>
            <a:grpSpLocks noChangeAspect="1"/>
          </p:cNvGrpSpPr>
          <p:nvPr/>
        </p:nvGrpSpPr>
        <p:grpSpPr bwMode="auto">
          <a:xfrm>
            <a:off x="5225614" y="1936137"/>
            <a:ext cx="375788" cy="394760"/>
            <a:chOff x="354" y="96"/>
            <a:chExt cx="515" cy="541"/>
          </a:xfrm>
        </p:grpSpPr>
        <p:sp>
          <p:nvSpPr>
            <p:cNvPr id="30" name="Freeform 55"/>
            <p:cNvSpPr>
              <a:spLocks/>
            </p:cNvSpPr>
            <p:nvPr/>
          </p:nvSpPr>
          <p:spPr bwMode="auto">
            <a:xfrm>
              <a:off x="517" y="390"/>
              <a:ext cx="70" cy="64"/>
            </a:xfrm>
            <a:custGeom>
              <a:avLst/>
              <a:gdLst>
                <a:gd name="T0" fmla="*/ 245 w 488"/>
                <a:gd name="T1" fmla="*/ 0 h 446"/>
                <a:gd name="T2" fmla="*/ 282 w 488"/>
                <a:gd name="T3" fmla="*/ 3 h 446"/>
                <a:gd name="T4" fmla="*/ 318 w 488"/>
                <a:gd name="T5" fmla="*/ 11 h 446"/>
                <a:gd name="T6" fmla="*/ 353 w 488"/>
                <a:gd name="T7" fmla="*/ 25 h 446"/>
                <a:gd name="T8" fmla="*/ 385 w 488"/>
                <a:gd name="T9" fmla="*/ 43 h 446"/>
                <a:gd name="T10" fmla="*/ 414 w 488"/>
                <a:gd name="T11" fmla="*/ 66 h 446"/>
                <a:gd name="T12" fmla="*/ 440 w 488"/>
                <a:gd name="T13" fmla="*/ 93 h 446"/>
                <a:gd name="T14" fmla="*/ 462 w 488"/>
                <a:gd name="T15" fmla="*/ 125 h 446"/>
                <a:gd name="T16" fmla="*/ 477 w 488"/>
                <a:gd name="T17" fmla="*/ 158 h 446"/>
                <a:gd name="T18" fmla="*/ 486 w 488"/>
                <a:gd name="T19" fmla="*/ 193 h 446"/>
                <a:gd name="T20" fmla="*/ 488 w 488"/>
                <a:gd name="T21" fmla="*/ 227 h 446"/>
                <a:gd name="T22" fmla="*/ 486 w 488"/>
                <a:gd name="T23" fmla="*/ 262 h 446"/>
                <a:gd name="T24" fmla="*/ 478 w 488"/>
                <a:gd name="T25" fmla="*/ 295 h 446"/>
                <a:gd name="T26" fmla="*/ 464 w 488"/>
                <a:gd name="T27" fmla="*/ 326 h 446"/>
                <a:gd name="T28" fmla="*/ 444 w 488"/>
                <a:gd name="T29" fmla="*/ 356 h 446"/>
                <a:gd name="T30" fmla="*/ 420 w 488"/>
                <a:gd name="T31" fmla="*/ 383 h 446"/>
                <a:gd name="T32" fmla="*/ 391 w 488"/>
                <a:gd name="T33" fmla="*/ 404 h 446"/>
                <a:gd name="T34" fmla="*/ 357 w 488"/>
                <a:gd name="T35" fmla="*/ 423 h 446"/>
                <a:gd name="T36" fmla="*/ 320 w 488"/>
                <a:gd name="T37" fmla="*/ 437 h 446"/>
                <a:gd name="T38" fmla="*/ 283 w 488"/>
                <a:gd name="T39" fmla="*/ 445 h 446"/>
                <a:gd name="T40" fmla="*/ 245 w 488"/>
                <a:gd name="T41" fmla="*/ 446 h 446"/>
                <a:gd name="T42" fmla="*/ 207 w 488"/>
                <a:gd name="T43" fmla="*/ 442 h 446"/>
                <a:gd name="T44" fmla="*/ 171 w 488"/>
                <a:gd name="T45" fmla="*/ 434 h 446"/>
                <a:gd name="T46" fmla="*/ 137 w 488"/>
                <a:gd name="T47" fmla="*/ 420 h 446"/>
                <a:gd name="T48" fmla="*/ 104 w 488"/>
                <a:gd name="T49" fmla="*/ 402 h 446"/>
                <a:gd name="T50" fmla="*/ 74 w 488"/>
                <a:gd name="T51" fmla="*/ 379 h 446"/>
                <a:gd name="T52" fmla="*/ 48 w 488"/>
                <a:gd name="T53" fmla="*/ 352 h 446"/>
                <a:gd name="T54" fmla="*/ 27 w 488"/>
                <a:gd name="T55" fmla="*/ 320 h 446"/>
                <a:gd name="T56" fmla="*/ 12 w 488"/>
                <a:gd name="T57" fmla="*/ 287 h 446"/>
                <a:gd name="T58" fmla="*/ 3 w 488"/>
                <a:gd name="T59" fmla="*/ 253 h 446"/>
                <a:gd name="T60" fmla="*/ 0 w 488"/>
                <a:gd name="T61" fmla="*/ 217 h 446"/>
                <a:gd name="T62" fmla="*/ 3 w 488"/>
                <a:gd name="T63" fmla="*/ 184 h 446"/>
                <a:gd name="T64" fmla="*/ 11 w 488"/>
                <a:gd name="T65" fmla="*/ 150 h 446"/>
                <a:gd name="T66" fmla="*/ 25 w 488"/>
                <a:gd name="T67" fmla="*/ 118 h 446"/>
                <a:gd name="T68" fmla="*/ 45 w 488"/>
                <a:gd name="T69" fmla="*/ 89 h 446"/>
                <a:gd name="T70" fmla="*/ 69 w 488"/>
                <a:gd name="T71" fmla="*/ 63 h 446"/>
                <a:gd name="T72" fmla="*/ 98 w 488"/>
                <a:gd name="T73" fmla="*/ 40 h 446"/>
                <a:gd name="T74" fmla="*/ 132 w 488"/>
                <a:gd name="T75" fmla="*/ 22 h 446"/>
                <a:gd name="T76" fmla="*/ 168 w 488"/>
                <a:gd name="T77" fmla="*/ 9 h 446"/>
                <a:gd name="T78" fmla="*/ 206 w 488"/>
                <a:gd name="T79" fmla="*/ 1 h 446"/>
                <a:gd name="T80" fmla="*/ 245 w 488"/>
                <a:gd name="T81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8" h="446">
                  <a:moveTo>
                    <a:pt x="245" y="0"/>
                  </a:moveTo>
                  <a:lnTo>
                    <a:pt x="282" y="3"/>
                  </a:lnTo>
                  <a:lnTo>
                    <a:pt x="318" y="11"/>
                  </a:lnTo>
                  <a:lnTo>
                    <a:pt x="353" y="25"/>
                  </a:lnTo>
                  <a:lnTo>
                    <a:pt x="385" y="43"/>
                  </a:lnTo>
                  <a:lnTo>
                    <a:pt x="414" y="66"/>
                  </a:lnTo>
                  <a:lnTo>
                    <a:pt x="440" y="93"/>
                  </a:lnTo>
                  <a:lnTo>
                    <a:pt x="462" y="125"/>
                  </a:lnTo>
                  <a:lnTo>
                    <a:pt x="477" y="158"/>
                  </a:lnTo>
                  <a:lnTo>
                    <a:pt x="486" y="193"/>
                  </a:lnTo>
                  <a:lnTo>
                    <a:pt x="488" y="227"/>
                  </a:lnTo>
                  <a:lnTo>
                    <a:pt x="486" y="262"/>
                  </a:lnTo>
                  <a:lnTo>
                    <a:pt x="478" y="295"/>
                  </a:lnTo>
                  <a:lnTo>
                    <a:pt x="464" y="326"/>
                  </a:lnTo>
                  <a:lnTo>
                    <a:pt x="444" y="356"/>
                  </a:lnTo>
                  <a:lnTo>
                    <a:pt x="420" y="383"/>
                  </a:lnTo>
                  <a:lnTo>
                    <a:pt x="391" y="404"/>
                  </a:lnTo>
                  <a:lnTo>
                    <a:pt x="357" y="423"/>
                  </a:lnTo>
                  <a:lnTo>
                    <a:pt x="320" y="437"/>
                  </a:lnTo>
                  <a:lnTo>
                    <a:pt x="283" y="445"/>
                  </a:lnTo>
                  <a:lnTo>
                    <a:pt x="245" y="446"/>
                  </a:lnTo>
                  <a:lnTo>
                    <a:pt x="207" y="442"/>
                  </a:lnTo>
                  <a:lnTo>
                    <a:pt x="171" y="434"/>
                  </a:lnTo>
                  <a:lnTo>
                    <a:pt x="137" y="420"/>
                  </a:lnTo>
                  <a:lnTo>
                    <a:pt x="104" y="402"/>
                  </a:lnTo>
                  <a:lnTo>
                    <a:pt x="74" y="379"/>
                  </a:lnTo>
                  <a:lnTo>
                    <a:pt x="48" y="352"/>
                  </a:lnTo>
                  <a:lnTo>
                    <a:pt x="27" y="320"/>
                  </a:lnTo>
                  <a:lnTo>
                    <a:pt x="12" y="287"/>
                  </a:lnTo>
                  <a:lnTo>
                    <a:pt x="3" y="253"/>
                  </a:lnTo>
                  <a:lnTo>
                    <a:pt x="0" y="217"/>
                  </a:lnTo>
                  <a:lnTo>
                    <a:pt x="3" y="184"/>
                  </a:lnTo>
                  <a:lnTo>
                    <a:pt x="11" y="150"/>
                  </a:lnTo>
                  <a:lnTo>
                    <a:pt x="25" y="118"/>
                  </a:lnTo>
                  <a:lnTo>
                    <a:pt x="45" y="89"/>
                  </a:lnTo>
                  <a:lnTo>
                    <a:pt x="69" y="63"/>
                  </a:lnTo>
                  <a:lnTo>
                    <a:pt x="98" y="40"/>
                  </a:lnTo>
                  <a:lnTo>
                    <a:pt x="132" y="22"/>
                  </a:lnTo>
                  <a:lnTo>
                    <a:pt x="168" y="9"/>
                  </a:lnTo>
                  <a:lnTo>
                    <a:pt x="206" y="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Freeform 56"/>
            <p:cNvSpPr>
              <a:spLocks/>
            </p:cNvSpPr>
            <p:nvPr/>
          </p:nvSpPr>
          <p:spPr bwMode="auto">
            <a:xfrm>
              <a:off x="452" y="429"/>
              <a:ext cx="55" cy="51"/>
            </a:xfrm>
            <a:custGeom>
              <a:avLst/>
              <a:gdLst>
                <a:gd name="T0" fmla="*/ 204 w 390"/>
                <a:gd name="T1" fmla="*/ 0 h 357"/>
                <a:gd name="T2" fmla="*/ 238 w 390"/>
                <a:gd name="T3" fmla="*/ 6 h 357"/>
                <a:gd name="T4" fmla="*/ 269 w 390"/>
                <a:gd name="T5" fmla="*/ 15 h 357"/>
                <a:gd name="T6" fmla="*/ 299 w 390"/>
                <a:gd name="T7" fmla="*/ 30 h 357"/>
                <a:gd name="T8" fmla="*/ 326 w 390"/>
                <a:gd name="T9" fmla="*/ 50 h 357"/>
                <a:gd name="T10" fmla="*/ 349 w 390"/>
                <a:gd name="T11" fmla="*/ 73 h 357"/>
                <a:gd name="T12" fmla="*/ 368 w 390"/>
                <a:gd name="T13" fmla="*/ 101 h 357"/>
                <a:gd name="T14" fmla="*/ 382 w 390"/>
                <a:gd name="T15" fmla="*/ 130 h 357"/>
                <a:gd name="T16" fmla="*/ 389 w 390"/>
                <a:gd name="T17" fmla="*/ 161 h 357"/>
                <a:gd name="T18" fmla="*/ 390 w 390"/>
                <a:gd name="T19" fmla="*/ 192 h 357"/>
                <a:gd name="T20" fmla="*/ 385 w 390"/>
                <a:gd name="T21" fmla="*/ 222 h 357"/>
                <a:gd name="T22" fmla="*/ 376 w 390"/>
                <a:gd name="T23" fmla="*/ 251 h 357"/>
                <a:gd name="T24" fmla="*/ 361 w 390"/>
                <a:gd name="T25" fmla="*/ 278 h 357"/>
                <a:gd name="T26" fmla="*/ 340 w 390"/>
                <a:gd name="T27" fmla="*/ 302 h 357"/>
                <a:gd name="T28" fmla="*/ 314 w 390"/>
                <a:gd name="T29" fmla="*/ 322 h 357"/>
                <a:gd name="T30" fmla="*/ 285 w 390"/>
                <a:gd name="T31" fmla="*/ 340 h 357"/>
                <a:gd name="T32" fmla="*/ 253 w 390"/>
                <a:gd name="T33" fmla="*/ 351 h 357"/>
                <a:gd name="T34" fmla="*/ 219 w 390"/>
                <a:gd name="T35" fmla="*/ 357 h 357"/>
                <a:gd name="T36" fmla="*/ 186 w 390"/>
                <a:gd name="T37" fmla="*/ 357 h 357"/>
                <a:gd name="T38" fmla="*/ 152 w 390"/>
                <a:gd name="T39" fmla="*/ 352 h 357"/>
                <a:gd name="T40" fmla="*/ 121 w 390"/>
                <a:gd name="T41" fmla="*/ 342 h 357"/>
                <a:gd name="T42" fmla="*/ 90 w 390"/>
                <a:gd name="T43" fmla="*/ 327 h 357"/>
                <a:gd name="T44" fmla="*/ 64 w 390"/>
                <a:gd name="T45" fmla="*/ 309 h 357"/>
                <a:gd name="T46" fmla="*/ 40 w 390"/>
                <a:gd name="T47" fmla="*/ 284 h 357"/>
                <a:gd name="T48" fmla="*/ 22 w 390"/>
                <a:gd name="T49" fmla="*/ 257 h 357"/>
                <a:gd name="T50" fmla="*/ 8 w 390"/>
                <a:gd name="T51" fmla="*/ 227 h 357"/>
                <a:gd name="T52" fmla="*/ 1 w 390"/>
                <a:gd name="T53" fmla="*/ 196 h 357"/>
                <a:gd name="T54" fmla="*/ 0 w 390"/>
                <a:gd name="T55" fmla="*/ 166 h 357"/>
                <a:gd name="T56" fmla="*/ 4 w 390"/>
                <a:gd name="T57" fmla="*/ 135 h 357"/>
                <a:gd name="T58" fmla="*/ 15 w 390"/>
                <a:gd name="T59" fmla="*/ 106 h 357"/>
                <a:gd name="T60" fmla="*/ 30 w 390"/>
                <a:gd name="T61" fmla="*/ 80 h 357"/>
                <a:gd name="T62" fmla="*/ 50 w 390"/>
                <a:gd name="T63" fmla="*/ 56 h 357"/>
                <a:gd name="T64" fmla="*/ 75 w 390"/>
                <a:gd name="T65" fmla="*/ 35 h 357"/>
                <a:gd name="T66" fmla="*/ 105 w 390"/>
                <a:gd name="T67" fmla="*/ 19 h 357"/>
                <a:gd name="T68" fmla="*/ 138 w 390"/>
                <a:gd name="T69" fmla="*/ 7 h 357"/>
                <a:gd name="T70" fmla="*/ 170 w 390"/>
                <a:gd name="T71" fmla="*/ 2 h 357"/>
                <a:gd name="T72" fmla="*/ 204 w 390"/>
                <a:gd name="T73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0" h="357">
                  <a:moveTo>
                    <a:pt x="204" y="0"/>
                  </a:moveTo>
                  <a:lnTo>
                    <a:pt x="238" y="6"/>
                  </a:lnTo>
                  <a:lnTo>
                    <a:pt x="269" y="15"/>
                  </a:lnTo>
                  <a:lnTo>
                    <a:pt x="299" y="30"/>
                  </a:lnTo>
                  <a:lnTo>
                    <a:pt x="326" y="50"/>
                  </a:lnTo>
                  <a:lnTo>
                    <a:pt x="349" y="73"/>
                  </a:lnTo>
                  <a:lnTo>
                    <a:pt x="368" y="101"/>
                  </a:lnTo>
                  <a:lnTo>
                    <a:pt x="382" y="130"/>
                  </a:lnTo>
                  <a:lnTo>
                    <a:pt x="389" y="161"/>
                  </a:lnTo>
                  <a:lnTo>
                    <a:pt x="390" y="192"/>
                  </a:lnTo>
                  <a:lnTo>
                    <a:pt x="385" y="222"/>
                  </a:lnTo>
                  <a:lnTo>
                    <a:pt x="376" y="251"/>
                  </a:lnTo>
                  <a:lnTo>
                    <a:pt x="361" y="278"/>
                  </a:lnTo>
                  <a:lnTo>
                    <a:pt x="340" y="302"/>
                  </a:lnTo>
                  <a:lnTo>
                    <a:pt x="314" y="322"/>
                  </a:lnTo>
                  <a:lnTo>
                    <a:pt x="285" y="340"/>
                  </a:lnTo>
                  <a:lnTo>
                    <a:pt x="253" y="351"/>
                  </a:lnTo>
                  <a:lnTo>
                    <a:pt x="219" y="357"/>
                  </a:lnTo>
                  <a:lnTo>
                    <a:pt x="186" y="357"/>
                  </a:lnTo>
                  <a:lnTo>
                    <a:pt x="152" y="352"/>
                  </a:lnTo>
                  <a:lnTo>
                    <a:pt x="121" y="342"/>
                  </a:lnTo>
                  <a:lnTo>
                    <a:pt x="90" y="327"/>
                  </a:lnTo>
                  <a:lnTo>
                    <a:pt x="64" y="309"/>
                  </a:lnTo>
                  <a:lnTo>
                    <a:pt x="40" y="284"/>
                  </a:lnTo>
                  <a:lnTo>
                    <a:pt x="22" y="257"/>
                  </a:lnTo>
                  <a:lnTo>
                    <a:pt x="8" y="227"/>
                  </a:lnTo>
                  <a:lnTo>
                    <a:pt x="1" y="196"/>
                  </a:lnTo>
                  <a:lnTo>
                    <a:pt x="0" y="166"/>
                  </a:lnTo>
                  <a:lnTo>
                    <a:pt x="4" y="135"/>
                  </a:lnTo>
                  <a:lnTo>
                    <a:pt x="15" y="106"/>
                  </a:lnTo>
                  <a:lnTo>
                    <a:pt x="30" y="80"/>
                  </a:lnTo>
                  <a:lnTo>
                    <a:pt x="50" y="56"/>
                  </a:lnTo>
                  <a:lnTo>
                    <a:pt x="75" y="35"/>
                  </a:lnTo>
                  <a:lnTo>
                    <a:pt x="105" y="19"/>
                  </a:lnTo>
                  <a:lnTo>
                    <a:pt x="138" y="7"/>
                  </a:lnTo>
                  <a:lnTo>
                    <a:pt x="170" y="2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Freeform 57"/>
            <p:cNvSpPr>
              <a:spLocks/>
            </p:cNvSpPr>
            <p:nvPr/>
          </p:nvSpPr>
          <p:spPr bwMode="auto">
            <a:xfrm>
              <a:off x="398" y="461"/>
              <a:ext cx="44" cy="41"/>
            </a:xfrm>
            <a:custGeom>
              <a:avLst/>
              <a:gdLst>
                <a:gd name="T0" fmla="*/ 144 w 311"/>
                <a:gd name="T1" fmla="*/ 0 h 285"/>
                <a:gd name="T2" fmla="*/ 174 w 311"/>
                <a:gd name="T3" fmla="*/ 1 h 285"/>
                <a:gd name="T4" fmla="*/ 203 w 311"/>
                <a:gd name="T5" fmla="*/ 6 h 285"/>
                <a:gd name="T6" fmla="*/ 231 w 311"/>
                <a:gd name="T7" fmla="*/ 18 h 285"/>
                <a:gd name="T8" fmla="*/ 255 w 311"/>
                <a:gd name="T9" fmla="*/ 34 h 285"/>
                <a:gd name="T10" fmla="*/ 277 w 311"/>
                <a:gd name="T11" fmla="*/ 55 h 285"/>
                <a:gd name="T12" fmla="*/ 295 w 311"/>
                <a:gd name="T13" fmla="*/ 80 h 285"/>
                <a:gd name="T14" fmla="*/ 306 w 311"/>
                <a:gd name="T15" fmla="*/ 106 h 285"/>
                <a:gd name="T16" fmla="*/ 311 w 311"/>
                <a:gd name="T17" fmla="*/ 134 h 285"/>
                <a:gd name="T18" fmla="*/ 311 w 311"/>
                <a:gd name="T19" fmla="*/ 162 h 285"/>
                <a:gd name="T20" fmla="*/ 305 w 311"/>
                <a:gd name="T21" fmla="*/ 189 h 285"/>
                <a:gd name="T22" fmla="*/ 293 w 311"/>
                <a:gd name="T23" fmla="*/ 213 h 285"/>
                <a:gd name="T24" fmla="*/ 276 w 311"/>
                <a:gd name="T25" fmla="*/ 236 h 285"/>
                <a:gd name="T26" fmla="*/ 254 w 311"/>
                <a:gd name="T27" fmla="*/ 255 h 285"/>
                <a:gd name="T28" fmla="*/ 227 w 311"/>
                <a:gd name="T29" fmla="*/ 271 h 285"/>
                <a:gd name="T30" fmla="*/ 198 w 311"/>
                <a:gd name="T31" fmla="*/ 280 h 285"/>
                <a:gd name="T32" fmla="*/ 168 w 311"/>
                <a:gd name="T33" fmla="*/ 285 h 285"/>
                <a:gd name="T34" fmla="*/ 138 w 311"/>
                <a:gd name="T35" fmla="*/ 284 h 285"/>
                <a:gd name="T36" fmla="*/ 109 w 311"/>
                <a:gd name="T37" fmla="*/ 278 h 285"/>
                <a:gd name="T38" fmla="*/ 81 w 311"/>
                <a:gd name="T39" fmla="*/ 266 h 285"/>
                <a:gd name="T40" fmla="*/ 55 w 311"/>
                <a:gd name="T41" fmla="*/ 250 h 285"/>
                <a:gd name="T42" fmla="*/ 35 w 311"/>
                <a:gd name="T43" fmla="*/ 229 h 285"/>
                <a:gd name="T44" fmla="*/ 17 w 311"/>
                <a:gd name="T45" fmla="*/ 204 h 285"/>
                <a:gd name="T46" fmla="*/ 6 w 311"/>
                <a:gd name="T47" fmla="*/ 178 h 285"/>
                <a:gd name="T48" fmla="*/ 0 w 311"/>
                <a:gd name="T49" fmla="*/ 150 h 285"/>
                <a:gd name="T50" fmla="*/ 0 w 311"/>
                <a:gd name="T51" fmla="*/ 123 h 285"/>
                <a:gd name="T52" fmla="*/ 7 w 311"/>
                <a:gd name="T53" fmla="*/ 96 h 285"/>
                <a:gd name="T54" fmla="*/ 18 w 311"/>
                <a:gd name="T55" fmla="*/ 71 h 285"/>
                <a:gd name="T56" fmla="*/ 36 w 311"/>
                <a:gd name="T57" fmla="*/ 48 h 285"/>
                <a:gd name="T58" fmla="*/ 57 w 311"/>
                <a:gd name="T59" fmla="*/ 29 h 285"/>
                <a:gd name="T60" fmla="*/ 83 w 311"/>
                <a:gd name="T61" fmla="*/ 13 h 285"/>
                <a:gd name="T62" fmla="*/ 114 w 311"/>
                <a:gd name="T63" fmla="*/ 4 h 285"/>
                <a:gd name="T64" fmla="*/ 144 w 311"/>
                <a:gd name="T6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1" h="285">
                  <a:moveTo>
                    <a:pt x="144" y="0"/>
                  </a:moveTo>
                  <a:lnTo>
                    <a:pt x="174" y="1"/>
                  </a:lnTo>
                  <a:lnTo>
                    <a:pt x="203" y="6"/>
                  </a:lnTo>
                  <a:lnTo>
                    <a:pt x="231" y="18"/>
                  </a:lnTo>
                  <a:lnTo>
                    <a:pt x="255" y="34"/>
                  </a:lnTo>
                  <a:lnTo>
                    <a:pt x="277" y="55"/>
                  </a:lnTo>
                  <a:lnTo>
                    <a:pt x="295" y="80"/>
                  </a:lnTo>
                  <a:lnTo>
                    <a:pt x="306" y="106"/>
                  </a:lnTo>
                  <a:lnTo>
                    <a:pt x="311" y="134"/>
                  </a:lnTo>
                  <a:lnTo>
                    <a:pt x="311" y="162"/>
                  </a:lnTo>
                  <a:lnTo>
                    <a:pt x="305" y="189"/>
                  </a:lnTo>
                  <a:lnTo>
                    <a:pt x="293" y="213"/>
                  </a:lnTo>
                  <a:lnTo>
                    <a:pt x="276" y="236"/>
                  </a:lnTo>
                  <a:lnTo>
                    <a:pt x="254" y="255"/>
                  </a:lnTo>
                  <a:lnTo>
                    <a:pt x="227" y="271"/>
                  </a:lnTo>
                  <a:lnTo>
                    <a:pt x="198" y="280"/>
                  </a:lnTo>
                  <a:lnTo>
                    <a:pt x="168" y="285"/>
                  </a:lnTo>
                  <a:lnTo>
                    <a:pt x="138" y="284"/>
                  </a:lnTo>
                  <a:lnTo>
                    <a:pt x="109" y="278"/>
                  </a:lnTo>
                  <a:lnTo>
                    <a:pt x="81" y="266"/>
                  </a:lnTo>
                  <a:lnTo>
                    <a:pt x="55" y="250"/>
                  </a:lnTo>
                  <a:lnTo>
                    <a:pt x="35" y="229"/>
                  </a:lnTo>
                  <a:lnTo>
                    <a:pt x="17" y="204"/>
                  </a:lnTo>
                  <a:lnTo>
                    <a:pt x="6" y="178"/>
                  </a:lnTo>
                  <a:lnTo>
                    <a:pt x="0" y="150"/>
                  </a:lnTo>
                  <a:lnTo>
                    <a:pt x="0" y="123"/>
                  </a:lnTo>
                  <a:lnTo>
                    <a:pt x="7" y="96"/>
                  </a:lnTo>
                  <a:lnTo>
                    <a:pt x="18" y="71"/>
                  </a:lnTo>
                  <a:lnTo>
                    <a:pt x="36" y="48"/>
                  </a:lnTo>
                  <a:lnTo>
                    <a:pt x="57" y="29"/>
                  </a:lnTo>
                  <a:lnTo>
                    <a:pt x="83" y="13"/>
                  </a:lnTo>
                  <a:lnTo>
                    <a:pt x="114" y="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354" y="487"/>
              <a:ext cx="35" cy="33"/>
            </a:xfrm>
            <a:custGeom>
              <a:avLst/>
              <a:gdLst>
                <a:gd name="T0" fmla="*/ 115 w 249"/>
                <a:gd name="T1" fmla="*/ 0 h 229"/>
                <a:gd name="T2" fmla="*/ 139 w 249"/>
                <a:gd name="T3" fmla="*/ 1 h 229"/>
                <a:gd name="T4" fmla="*/ 162 w 249"/>
                <a:gd name="T5" fmla="*/ 6 h 229"/>
                <a:gd name="T6" fmla="*/ 184 w 249"/>
                <a:gd name="T7" fmla="*/ 15 h 229"/>
                <a:gd name="T8" fmla="*/ 204 w 249"/>
                <a:gd name="T9" fmla="*/ 29 h 229"/>
                <a:gd name="T10" fmla="*/ 222 w 249"/>
                <a:gd name="T11" fmla="*/ 45 h 229"/>
                <a:gd name="T12" fmla="*/ 236 w 249"/>
                <a:gd name="T13" fmla="*/ 65 h 229"/>
                <a:gd name="T14" fmla="*/ 245 w 249"/>
                <a:gd name="T15" fmla="*/ 86 h 229"/>
                <a:gd name="T16" fmla="*/ 249 w 249"/>
                <a:gd name="T17" fmla="*/ 108 h 229"/>
                <a:gd name="T18" fmla="*/ 249 w 249"/>
                <a:gd name="T19" fmla="*/ 130 h 229"/>
                <a:gd name="T20" fmla="*/ 245 w 249"/>
                <a:gd name="T21" fmla="*/ 152 h 229"/>
                <a:gd name="T22" fmla="*/ 234 w 249"/>
                <a:gd name="T23" fmla="*/ 171 h 229"/>
                <a:gd name="T24" fmla="*/ 222 w 249"/>
                <a:gd name="T25" fmla="*/ 190 h 229"/>
                <a:gd name="T26" fmla="*/ 204 w 249"/>
                <a:gd name="T27" fmla="*/ 205 h 229"/>
                <a:gd name="T28" fmla="*/ 183 w 249"/>
                <a:gd name="T29" fmla="*/ 217 h 229"/>
                <a:gd name="T30" fmla="*/ 159 w 249"/>
                <a:gd name="T31" fmla="*/ 226 h 229"/>
                <a:gd name="T32" fmla="*/ 135 w 249"/>
                <a:gd name="T33" fmla="*/ 229 h 229"/>
                <a:gd name="T34" fmla="*/ 111 w 249"/>
                <a:gd name="T35" fmla="*/ 228 h 229"/>
                <a:gd name="T36" fmla="*/ 87 w 249"/>
                <a:gd name="T37" fmla="*/ 223 h 229"/>
                <a:gd name="T38" fmla="*/ 65 w 249"/>
                <a:gd name="T39" fmla="*/ 214 h 229"/>
                <a:gd name="T40" fmla="*/ 45 w 249"/>
                <a:gd name="T41" fmla="*/ 200 h 229"/>
                <a:gd name="T42" fmla="*/ 28 w 249"/>
                <a:gd name="T43" fmla="*/ 184 h 229"/>
                <a:gd name="T44" fmla="*/ 14 w 249"/>
                <a:gd name="T45" fmla="*/ 165 h 229"/>
                <a:gd name="T46" fmla="*/ 4 w 249"/>
                <a:gd name="T47" fmla="*/ 143 h 229"/>
                <a:gd name="T48" fmla="*/ 0 w 249"/>
                <a:gd name="T49" fmla="*/ 121 h 229"/>
                <a:gd name="T50" fmla="*/ 1 w 249"/>
                <a:gd name="T51" fmla="*/ 99 h 229"/>
                <a:gd name="T52" fmla="*/ 6 w 249"/>
                <a:gd name="T53" fmla="*/ 77 h 229"/>
                <a:gd name="T54" fmla="*/ 15 w 249"/>
                <a:gd name="T55" fmla="*/ 58 h 229"/>
                <a:gd name="T56" fmla="*/ 29 w 249"/>
                <a:gd name="T57" fmla="*/ 39 h 229"/>
                <a:gd name="T58" fmla="*/ 46 w 249"/>
                <a:gd name="T59" fmla="*/ 24 h 229"/>
                <a:gd name="T60" fmla="*/ 67 w 249"/>
                <a:gd name="T61" fmla="*/ 12 h 229"/>
                <a:gd name="T62" fmla="*/ 90 w 249"/>
                <a:gd name="T63" fmla="*/ 4 h 229"/>
                <a:gd name="T64" fmla="*/ 115 w 249"/>
                <a:gd name="T65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9" h="229">
                  <a:moveTo>
                    <a:pt x="115" y="0"/>
                  </a:moveTo>
                  <a:lnTo>
                    <a:pt x="139" y="1"/>
                  </a:lnTo>
                  <a:lnTo>
                    <a:pt x="162" y="6"/>
                  </a:lnTo>
                  <a:lnTo>
                    <a:pt x="184" y="15"/>
                  </a:lnTo>
                  <a:lnTo>
                    <a:pt x="204" y="29"/>
                  </a:lnTo>
                  <a:lnTo>
                    <a:pt x="222" y="45"/>
                  </a:lnTo>
                  <a:lnTo>
                    <a:pt x="236" y="65"/>
                  </a:lnTo>
                  <a:lnTo>
                    <a:pt x="245" y="86"/>
                  </a:lnTo>
                  <a:lnTo>
                    <a:pt x="249" y="108"/>
                  </a:lnTo>
                  <a:lnTo>
                    <a:pt x="249" y="130"/>
                  </a:lnTo>
                  <a:lnTo>
                    <a:pt x="245" y="152"/>
                  </a:lnTo>
                  <a:lnTo>
                    <a:pt x="234" y="171"/>
                  </a:lnTo>
                  <a:lnTo>
                    <a:pt x="222" y="190"/>
                  </a:lnTo>
                  <a:lnTo>
                    <a:pt x="204" y="205"/>
                  </a:lnTo>
                  <a:lnTo>
                    <a:pt x="183" y="217"/>
                  </a:lnTo>
                  <a:lnTo>
                    <a:pt x="159" y="226"/>
                  </a:lnTo>
                  <a:lnTo>
                    <a:pt x="135" y="229"/>
                  </a:lnTo>
                  <a:lnTo>
                    <a:pt x="111" y="228"/>
                  </a:lnTo>
                  <a:lnTo>
                    <a:pt x="87" y="223"/>
                  </a:lnTo>
                  <a:lnTo>
                    <a:pt x="65" y="214"/>
                  </a:lnTo>
                  <a:lnTo>
                    <a:pt x="45" y="200"/>
                  </a:lnTo>
                  <a:lnTo>
                    <a:pt x="28" y="184"/>
                  </a:lnTo>
                  <a:lnTo>
                    <a:pt x="14" y="165"/>
                  </a:lnTo>
                  <a:lnTo>
                    <a:pt x="4" y="143"/>
                  </a:lnTo>
                  <a:lnTo>
                    <a:pt x="0" y="121"/>
                  </a:lnTo>
                  <a:lnTo>
                    <a:pt x="1" y="99"/>
                  </a:lnTo>
                  <a:lnTo>
                    <a:pt x="6" y="77"/>
                  </a:lnTo>
                  <a:lnTo>
                    <a:pt x="15" y="58"/>
                  </a:lnTo>
                  <a:lnTo>
                    <a:pt x="29" y="39"/>
                  </a:lnTo>
                  <a:lnTo>
                    <a:pt x="46" y="24"/>
                  </a:lnTo>
                  <a:lnTo>
                    <a:pt x="67" y="12"/>
                  </a:lnTo>
                  <a:lnTo>
                    <a:pt x="90" y="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525" y="285"/>
              <a:ext cx="61" cy="67"/>
            </a:xfrm>
            <a:custGeom>
              <a:avLst/>
              <a:gdLst>
                <a:gd name="T0" fmla="*/ 233 w 427"/>
                <a:gd name="T1" fmla="*/ 0 h 467"/>
                <a:gd name="T2" fmla="*/ 266 w 427"/>
                <a:gd name="T3" fmla="*/ 6 h 467"/>
                <a:gd name="T4" fmla="*/ 298 w 427"/>
                <a:gd name="T5" fmla="*/ 18 h 467"/>
                <a:gd name="T6" fmla="*/ 328 w 427"/>
                <a:gd name="T7" fmla="*/ 35 h 467"/>
                <a:gd name="T8" fmla="*/ 356 w 427"/>
                <a:gd name="T9" fmla="*/ 58 h 467"/>
                <a:gd name="T10" fmla="*/ 379 w 427"/>
                <a:gd name="T11" fmla="*/ 84 h 467"/>
                <a:gd name="T12" fmla="*/ 399 w 427"/>
                <a:gd name="T13" fmla="*/ 114 h 467"/>
                <a:gd name="T14" fmla="*/ 413 w 427"/>
                <a:gd name="T15" fmla="*/ 146 h 467"/>
                <a:gd name="T16" fmla="*/ 422 w 427"/>
                <a:gd name="T17" fmla="*/ 181 h 467"/>
                <a:gd name="T18" fmla="*/ 427 w 427"/>
                <a:gd name="T19" fmla="*/ 215 h 467"/>
                <a:gd name="T20" fmla="*/ 426 w 427"/>
                <a:gd name="T21" fmla="*/ 252 h 467"/>
                <a:gd name="T22" fmla="*/ 421 w 427"/>
                <a:gd name="T23" fmla="*/ 288 h 467"/>
                <a:gd name="T24" fmla="*/ 410 w 427"/>
                <a:gd name="T25" fmla="*/ 323 h 467"/>
                <a:gd name="T26" fmla="*/ 393 w 427"/>
                <a:gd name="T27" fmla="*/ 357 h 467"/>
                <a:gd name="T28" fmla="*/ 372 w 427"/>
                <a:gd name="T29" fmla="*/ 388 h 467"/>
                <a:gd name="T30" fmla="*/ 348 w 427"/>
                <a:gd name="T31" fmla="*/ 414 h 467"/>
                <a:gd name="T32" fmla="*/ 320 w 427"/>
                <a:gd name="T33" fmla="*/ 435 h 467"/>
                <a:gd name="T34" fmla="*/ 290 w 427"/>
                <a:gd name="T35" fmla="*/ 451 h 467"/>
                <a:gd name="T36" fmla="*/ 259 w 427"/>
                <a:gd name="T37" fmla="*/ 461 h 467"/>
                <a:gd name="T38" fmla="*/ 226 w 427"/>
                <a:gd name="T39" fmla="*/ 467 h 467"/>
                <a:gd name="T40" fmla="*/ 192 w 427"/>
                <a:gd name="T41" fmla="*/ 467 h 467"/>
                <a:gd name="T42" fmla="*/ 160 w 427"/>
                <a:gd name="T43" fmla="*/ 463 h 467"/>
                <a:gd name="T44" fmla="*/ 127 w 427"/>
                <a:gd name="T45" fmla="*/ 451 h 467"/>
                <a:gd name="T46" fmla="*/ 97 w 427"/>
                <a:gd name="T47" fmla="*/ 434 h 467"/>
                <a:gd name="T48" fmla="*/ 69 w 427"/>
                <a:gd name="T49" fmla="*/ 411 h 467"/>
                <a:gd name="T50" fmla="*/ 46 w 427"/>
                <a:gd name="T51" fmla="*/ 384 h 467"/>
                <a:gd name="T52" fmla="*/ 28 w 427"/>
                <a:gd name="T53" fmla="*/ 354 h 467"/>
                <a:gd name="T54" fmla="*/ 14 w 427"/>
                <a:gd name="T55" fmla="*/ 322 h 467"/>
                <a:gd name="T56" fmla="*/ 3 w 427"/>
                <a:gd name="T57" fmla="*/ 288 h 467"/>
                <a:gd name="T58" fmla="*/ 0 w 427"/>
                <a:gd name="T59" fmla="*/ 252 h 467"/>
                <a:gd name="T60" fmla="*/ 0 w 427"/>
                <a:gd name="T61" fmla="*/ 216 h 467"/>
                <a:gd name="T62" fmla="*/ 5 w 427"/>
                <a:gd name="T63" fmla="*/ 181 h 467"/>
                <a:gd name="T64" fmla="*/ 16 w 427"/>
                <a:gd name="T65" fmla="*/ 145 h 467"/>
                <a:gd name="T66" fmla="*/ 33 w 427"/>
                <a:gd name="T67" fmla="*/ 112 h 467"/>
                <a:gd name="T68" fmla="*/ 54 w 427"/>
                <a:gd name="T69" fmla="*/ 81 h 467"/>
                <a:gd name="T70" fmla="*/ 79 w 427"/>
                <a:gd name="T71" fmla="*/ 54 h 467"/>
                <a:gd name="T72" fmla="*/ 106 w 427"/>
                <a:gd name="T73" fmla="*/ 34 h 467"/>
                <a:gd name="T74" fmla="*/ 136 w 427"/>
                <a:gd name="T75" fmla="*/ 18 h 467"/>
                <a:gd name="T76" fmla="*/ 167 w 427"/>
                <a:gd name="T77" fmla="*/ 6 h 467"/>
                <a:gd name="T78" fmla="*/ 199 w 427"/>
                <a:gd name="T79" fmla="*/ 0 h 467"/>
                <a:gd name="T80" fmla="*/ 233 w 427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7" h="467">
                  <a:moveTo>
                    <a:pt x="233" y="0"/>
                  </a:moveTo>
                  <a:lnTo>
                    <a:pt x="266" y="6"/>
                  </a:lnTo>
                  <a:lnTo>
                    <a:pt x="298" y="18"/>
                  </a:lnTo>
                  <a:lnTo>
                    <a:pt x="328" y="35"/>
                  </a:lnTo>
                  <a:lnTo>
                    <a:pt x="356" y="58"/>
                  </a:lnTo>
                  <a:lnTo>
                    <a:pt x="379" y="84"/>
                  </a:lnTo>
                  <a:lnTo>
                    <a:pt x="399" y="114"/>
                  </a:lnTo>
                  <a:lnTo>
                    <a:pt x="413" y="146"/>
                  </a:lnTo>
                  <a:lnTo>
                    <a:pt x="422" y="181"/>
                  </a:lnTo>
                  <a:lnTo>
                    <a:pt x="427" y="215"/>
                  </a:lnTo>
                  <a:lnTo>
                    <a:pt x="426" y="252"/>
                  </a:lnTo>
                  <a:lnTo>
                    <a:pt x="421" y="288"/>
                  </a:lnTo>
                  <a:lnTo>
                    <a:pt x="410" y="323"/>
                  </a:lnTo>
                  <a:lnTo>
                    <a:pt x="393" y="357"/>
                  </a:lnTo>
                  <a:lnTo>
                    <a:pt x="372" y="388"/>
                  </a:lnTo>
                  <a:lnTo>
                    <a:pt x="348" y="414"/>
                  </a:lnTo>
                  <a:lnTo>
                    <a:pt x="320" y="435"/>
                  </a:lnTo>
                  <a:lnTo>
                    <a:pt x="290" y="451"/>
                  </a:lnTo>
                  <a:lnTo>
                    <a:pt x="259" y="461"/>
                  </a:lnTo>
                  <a:lnTo>
                    <a:pt x="226" y="467"/>
                  </a:lnTo>
                  <a:lnTo>
                    <a:pt x="192" y="467"/>
                  </a:lnTo>
                  <a:lnTo>
                    <a:pt x="160" y="463"/>
                  </a:lnTo>
                  <a:lnTo>
                    <a:pt x="127" y="451"/>
                  </a:lnTo>
                  <a:lnTo>
                    <a:pt x="97" y="434"/>
                  </a:lnTo>
                  <a:lnTo>
                    <a:pt x="69" y="411"/>
                  </a:lnTo>
                  <a:lnTo>
                    <a:pt x="46" y="384"/>
                  </a:lnTo>
                  <a:lnTo>
                    <a:pt x="28" y="354"/>
                  </a:lnTo>
                  <a:lnTo>
                    <a:pt x="14" y="322"/>
                  </a:lnTo>
                  <a:lnTo>
                    <a:pt x="3" y="288"/>
                  </a:lnTo>
                  <a:lnTo>
                    <a:pt x="0" y="252"/>
                  </a:lnTo>
                  <a:lnTo>
                    <a:pt x="0" y="216"/>
                  </a:lnTo>
                  <a:lnTo>
                    <a:pt x="5" y="181"/>
                  </a:lnTo>
                  <a:lnTo>
                    <a:pt x="16" y="145"/>
                  </a:lnTo>
                  <a:lnTo>
                    <a:pt x="33" y="112"/>
                  </a:lnTo>
                  <a:lnTo>
                    <a:pt x="54" y="81"/>
                  </a:lnTo>
                  <a:lnTo>
                    <a:pt x="79" y="54"/>
                  </a:lnTo>
                  <a:lnTo>
                    <a:pt x="106" y="34"/>
                  </a:lnTo>
                  <a:lnTo>
                    <a:pt x="136" y="18"/>
                  </a:lnTo>
                  <a:lnTo>
                    <a:pt x="167" y="6"/>
                  </a:lnTo>
                  <a:lnTo>
                    <a:pt x="199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5" name="Freeform 60"/>
            <p:cNvSpPr>
              <a:spLocks/>
            </p:cNvSpPr>
            <p:nvPr/>
          </p:nvSpPr>
          <p:spPr bwMode="auto">
            <a:xfrm>
              <a:off x="470" y="251"/>
              <a:ext cx="49" cy="53"/>
            </a:xfrm>
            <a:custGeom>
              <a:avLst/>
              <a:gdLst>
                <a:gd name="T0" fmla="*/ 178 w 342"/>
                <a:gd name="T1" fmla="*/ 0 h 375"/>
                <a:gd name="T2" fmla="*/ 207 w 342"/>
                <a:gd name="T3" fmla="*/ 3 h 375"/>
                <a:gd name="T4" fmla="*/ 235 w 342"/>
                <a:gd name="T5" fmla="*/ 12 h 375"/>
                <a:gd name="T6" fmla="*/ 263 w 342"/>
                <a:gd name="T7" fmla="*/ 29 h 375"/>
                <a:gd name="T8" fmla="*/ 288 w 342"/>
                <a:gd name="T9" fmla="*/ 48 h 375"/>
                <a:gd name="T10" fmla="*/ 309 w 342"/>
                <a:gd name="T11" fmla="*/ 72 h 375"/>
                <a:gd name="T12" fmla="*/ 324 w 342"/>
                <a:gd name="T13" fmla="*/ 100 h 375"/>
                <a:gd name="T14" fmla="*/ 335 w 342"/>
                <a:gd name="T15" fmla="*/ 129 h 375"/>
                <a:gd name="T16" fmla="*/ 341 w 342"/>
                <a:gd name="T17" fmla="*/ 160 h 375"/>
                <a:gd name="T18" fmla="*/ 342 w 342"/>
                <a:gd name="T19" fmla="*/ 192 h 375"/>
                <a:gd name="T20" fmla="*/ 339 w 342"/>
                <a:gd name="T21" fmla="*/ 224 h 375"/>
                <a:gd name="T22" fmla="*/ 329 w 342"/>
                <a:gd name="T23" fmla="*/ 255 h 375"/>
                <a:gd name="T24" fmla="*/ 315 w 342"/>
                <a:gd name="T25" fmla="*/ 286 h 375"/>
                <a:gd name="T26" fmla="*/ 296 w 342"/>
                <a:gd name="T27" fmla="*/ 312 h 375"/>
                <a:gd name="T28" fmla="*/ 274 w 342"/>
                <a:gd name="T29" fmla="*/ 335 h 375"/>
                <a:gd name="T30" fmla="*/ 248 w 342"/>
                <a:gd name="T31" fmla="*/ 353 h 375"/>
                <a:gd name="T32" fmla="*/ 221 w 342"/>
                <a:gd name="T33" fmla="*/ 365 h 375"/>
                <a:gd name="T34" fmla="*/ 192 w 342"/>
                <a:gd name="T35" fmla="*/ 372 h 375"/>
                <a:gd name="T36" fmla="*/ 163 w 342"/>
                <a:gd name="T37" fmla="*/ 375 h 375"/>
                <a:gd name="T38" fmla="*/ 134 w 342"/>
                <a:gd name="T39" fmla="*/ 371 h 375"/>
                <a:gd name="T40" fmla="*/ 105 w 342"/>
                <a:gd name="T41" fmla="*/ 362 h 375"/>
                <a:gd name="T42" fmla="*/ 79 w 342"/>
                <a:gd name="T43" fmla="*/ 347 h 375"/>
                <a:gd name="T44" fmla="*/ 54 w 342"/>
                <a:gd name="T45" fmla="*/ 326 h 375"/>
                <a:gd name="T46" fmla="*/ 33 w 342"/>
                <a:gd name="T47" fmla="*/ 302 h 375"/>
                <a:gd name="T48" fmla="*/ 18 w 342"/>
                <a:gd name="T49" fmla="*/ 276 h 375"/>
                <a:gd name="T50" fmla="*/ 7 w 342"/>
                <a:gd name="T51" fmla="*/ 246 h 375"/>
                <a:gd name="T52" fmla="*/ 1 w 342"/>
                <a:gd name="T53" fmla="*/ 215 h 375"/>
                <a:gd name="T54" fmla="*/ 0 w 342"/>
                <a:gd name="T55" fmla="*/ 183 h 375"/>
                <a:gd name="T56" fmla="*/ 3 w 342"/>
                <a:gd name="T57" fmla="*/ 150 h 375"/>
                <a:gd name="T58" fmla="*/ 12 w 342"/>
                <a:gd name="T59" fmla="*/ 119 h 375"/>
                <a:gd name="T60" fmla="*/ 26 w 342"/>
                <a:gd name="T61" fmla="*/ 89 h 375"/>
                <a:gd name="T62" fmla="*/ 46 w 342"/>
                <a:gd name="T63" fmla="*/ 62 h 375"/>
                <a:gd name="T64" fmla="*/ 68 w 342"/>
                <a:gd name="T65" fmla="*/ 40 h 375"/>
                <a:gd name="T66" fmla="*/ 93 w 342"/>
                <a:gd name="T67" fmla="*/ 22 h 375"/>
                <a:gd name="T68" fmla="*/ 120 w 342"/>
                <a:gd name="T69" fmla="*/ 10 h 375"/>
                <a:gd name="T70" fmla="*/ 148 w 342"/>
                <a:gd name="T71" fmla="*/ 2 h 375"/>
                <a:gd name="T72" fmla="*/ 178 w 342"/>
                <a:gd name="T73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2" h="375">
                  <a:moveTo>
                    <a:pt x="178" y="0"/>
                  </a:moveTo>
                  <a:lnTo>
                    <a:pt x="207" y="3"/>
                  </a:lnTo>
                  <a:lnTo>
                    <a:pt x="235" y="12"/>
                  </a:lnTo>
                  <a:lnTo>
                    <a:pt x="263" y="29"/>
                  </a:lnTo>
                  <a:lnTo>
                    <a:pt x="288" y="48"/>
                  </a:lnTo>
                  <a:lnTo>
                    <a:pt x="309" y="72"/>
                  </a:lnTo>
                  <a:lnTo>
                    <a:pt x="324" y="100"/>
                  </a:lnTo>
                  <a:lnTo>
                    <a:pt x="335" y="129"/>
                  </a:lnTo>
                  <a:lnTo>
                    <a:pt x="341" y="160"/>
                  </a:lnTo>
                  <a:lnTo>
                    <a:pt x="342" y="192"/>
                  </a:lnTo>
                  <a:lnTo>
                    <a:pt x="339" y="224"/>
                  </a:lnTo>
                  <a:lnTo>
                    <a:pt x="329" y="255"/>
                  </a:lnTo>
                  <a:lnTo>
                    <a:pt x="315" y="286"/>
                  </a:lnTo>
                  <a:lnTo>
                    <a:pt x="296" y="312"/>
                  </a:lnTo>
                  <a:lnTo>
                    <a:pt x="274" y="335"/>
                  </a:lnTo>
                  <a:lnTo>
                    <a:pt x="248" y="353"/>
                  </a:lnTo>
                  <a:lnTo>
                    <a:pt x="221" y="365"/>
                  </a:lnTo>
                  <a:lnTo>
                    <a:pt x="192" y="372"/>
                  </a:lnTo>
                  <a:lnTo>
                    <a:pt x="163" y="375"/>
                  </a:lnTo>
                  <a:lnTo>
                    <a:pt x="134" y="371"/>
                  </a:lnTo>
                  <a:lnTo>
                    <a:pt x="105" y="362"/>
                  </a:lnTo>
                  <a:lnTo>
                    <a:pt x="79" y="347"/>
                  </a:lnTo>
                  <a:lnTo>
                    <a:pt x="54" y="326"/>
                  </a:lnTo>
                  <a:lnTo>
                    <a:pt x="33" y="302"/>
                  </a:lnTo>
                  <a:lnTo>
                    <a:pt x="18" y="276"/>
                  </a:lnTo>
                  <a:lnTo>
                    <a:pt x="7" y="246"/>
                  </a:lnTo>
                  <a:lnTo>
                    <a:pt x="1" y="215"/>
                  </a:lnTo>
                  <a:lnTo>
                    <a:pt x="0" y="183"/>
                  </a:lnTo>
                  <a:lnTo>
                    <a:pt x="3" y="150"/>
                  </a:lnTo>
                  <a:lnTo>
                    <a:pt x="12" y="119"/>
                  </a:lnTo>
                  <a:lnTo>
                    <a:pt x="26" y="89"/>
                  </a:lnTo>
                  <a:lnTo>
                    <a:pt x="46" y="62"/>
                  </a:lnTo>
                  <a:lnTo>
                    <a:pt x="68" y="40"/>
                  </a:lnTo>
                  <a:lnTo>
                    <a:pt x="93" y="22"/>
                  </a:lnTo>
                  <a:lnTo>
                    <a:pt x="120" y="10"/>
                  </a:lnTo>
                  <a:lnTo>
                    <a:pt x="148" y="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6" name="Freeform 61"/>
            <p:cNvSpPr>
              <a:spLocks/>
            </p:cNvSpPr>
            <p:nvPr/>
          </p:nvSpPr>
          <p:spPr bwMode="auto">
            <a:xfrm>
              <a:off x="425" y="223"/>
              <a:ext cx="40" cy="43"/>
            </a:xfrm>
            <a:custGeom>
              <a:avLst/>
              <a:gdLst>
                <a:gd name="T0" fmla="*/ 135 w 275"/>
                <a:gd name="T1" fmla="*/ 0 h 299"/>
                <a:gd name="T2" fmla="*/ 162 w 275"/>
                <a:gd name="T3" fmla="*/ 2 h 299"/>
                <a:gd name="T4" fmla="*/ 187 w 275"/>
                <a:gd name="T5" fmla="*/ 9 h 299"/>
                <a:gd name="T6" fmla="*/ 212 w 275"/>
                <a:gd name="T7" fmla="*/ 22 h 299"/>
                <a:gd name="T8" fmla="*/ 234 w 275"/>
                <a:gd name="T9" fmla="*/ 40 h 299"/>
                <a:gd name="T10" fmla="*/ 251 w 275"/>
                <a:gd name="T11" fmla="*/ 63 h 299"/>
                <a:gd name="T12" fmla="*/ 264 w 275"/>
                <a:gd name="T13" fmla="*/ 89 h 299"/>
                <a:gd name="T14" fmla="*/ 272 w 275"/>
                <a:gd name="T15" fmla="*/ 115 h 299"/>
                <a:gd name="T16" fmla="*/ 275 w 275"/>
                <a:gd name="T17" fmla="*/ 144 h 299"/>
                <a:gd name="T18" fmla="*/ 273 w 275"/>
                <a:gd name="T19" fmla="*/ 173 h 299"/>
                <a:gd name="T20" fmla="*/ 266 w 275"/>
                <a:gd name="T21" fmla="*/ 201 h 299"/>
                <a:gd name="T22" fmla="*/ 253 w 275"/>
                <a:gd name="T23" fmla="*/ 229 h 299"/>
                <a:gd name="T24" fmla="*/ 236 w 275"/>
                <a:gd name="T25" fmla="*/ 253 h 299"/>
                <a:gd name="T26" fmla="*/ 215 w 275"/>
                <a:gd name="T27" fmla="*/ 271 h 299"/>
                <a:gd name="T28" fmla="*/ 192 w 275"/>
                <a:gd name="T29" fmla="*/ 286 h 299"/>
                <a:gd name="T30" fmla="*/ 168 w 275"/>
                <a:gd name="T31" fmla="*/ 296 h 299"/>
                <a:gd name="T32" fmla="*/ 141 w 275"/>
                <a:gd name="T33" fmla="*/ 299 h 299"/>
                <a:gd name="T34" fmla="*/ 114 w 275"/>
                <a:gd name="T35" fmla="*/ 298 h 299"/>
                <a:gd name="T36" fmla="*/ 89 w 275"/>
                <a:gd name="T37" fmla="*/ 291 h 299"/>
                <a:gd name="T38" fmla="*/ 64 w 275"/>
                <a:gd name="T39" fmla="*/ 277 h 299"/>
                <a:gd name="T40" fmla="*/ 42 w 275"/>
                <a:gd name="T41" fmla="*/ 259 h 299"/>
                <a:gd name="T42" fmla="*/ 25 w 275"/>
                <a:gd name="T43" fmla="*/ 237 h 299"/>
                <a:gd name="T44" fmla="*/ 12 w 275"/>
                <a:gd name="T45" fmla="*/ 212 h 299"/>
                <a:gd name="T46" fmla="*/ 4 w 275"/>
                <a:gd name="T47" fmla="*/ 185 h 299"/>
                <a:gd name="T48" fmla="*/ 0 w 275"/>
                <a:gd name="T49" fmla="*/ 156 h 299"/>
                <a:gd name="T50" fmla="*/ 3 w 275"/>
                <a:gd name="T51" fmla="*/ 128 h 299"/>
                <a:gd name="T52" fmla="*/ 10 w 275"/>
                <a:gd name="T53" fmla="*/ 99 h 299"/>
                <a:gd name="T54" fmla="*/ 22 w 275"/>
                <a:gd name="T55" fmla="*/ 71 h 299"/>
                <a:gd name="T56" fmla="*/ 40 w 275"/>
                <a:gd name="T57" fmla="*/ 47 h 299"/>
                <a:gd name="T58" fmla="*/ 61 w 275"/>
                <a:gd name="T59" fmla="*/ 28 h 299"/>
                <a:gd name="T60" fmla="*/ 84 w 275"/>
                <a:gd name="T61" fmla="*/ 14 h 299"/>
                <a:gd name="T62" fmla="*/ 108 w 275"/>
                <a:gd name="T63" fmla="*/ 5 h 299"/>
                <a:gd name="T64" fmla="*/ 135 w 275"/>
                <a:gd name="T65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5" h="299">
                  <a:moveTo>
                    <a:pt x="135" y="0"/>
                  </a:moveTo>
                  <a:lnTo>
                    <a:pt x="162" y="2"/>
                  </a:lnTo>
                  <a:lnTo>
                    <a:pt x="187" y="9"/>
                  </a:lnTo>
                  <a:lnTo>
                    <a:pt x="212" y="22"/>
                  </a:lnTo>
                  <a:lnTo>
                    <a:pt x="234" y="40"/>
                  </a:lnTo>
                  <a:lnTo>
                    <a:pt x="251" y="63"/>
                  </a:lnTo>
                  <a:lnTo>
                    <a:pt x="264" y="89"/>
                  </a:lnTo>
                  <a:lnTo>
                    <a:pt x="272" y="115"/>
                  </a:lnTo>
                  <a:lnTo>
                    <a:pt x="275" y="144"/>
                  </a:lnTo>
                  <a:lnTo>
                    <a:pt x="273" y="173"/>
                  </a:lnTo>
                  <a:lnTo>
                    <a:pt x="266" y="201"/>
                  </a:lnTo>
                  <a:lnTo>
                    <a:pt x="253" y="229"/>
                  </a:lnTo>
                  <a:lnTo>
                    <a:pt x="236" y="253"/>
                  </a:lnTo>
                  <a:lnTo>
                    <a:pt x="215" y="271"/>
                  </a:lnTo>
                  <a:lnTo>
                    <a:pt x="192" y="286"/>
                  </a:lnTo>
                  <a:lnTo>
                    <a:pt x="168" y="296"/>
                  </a:lnTo>
                  <a:lnTo>
                    <a:pt x="141" y="299"/>
                  </a:lnTo>
                  <a:lnTo>
                    <a:pt x="114" y="298"/>
                  </a:lnTo>
                  <a:lnTo>
                    <a:pt x="89" y="291"/>
                  </a:lnTo>
                  <a:lnTo>
                    <a:pt x="64" y="277"/>
                  </a:lnTo>
                  <a:lnTo>
                    <a:pt x="42" y="259"/>
                  </a:lnTo>
                  <a:lnTo>
                    <a:pt x="25" y="237"/>
                  </a:lnTo>
                  <a:lnTo>
                    <a:pt x="12" y="212"/>
                  </a:lnTo>
                  <a:lnTo>
                    <a:pt x="4" y="185"/>
                  </a:lnTo>
                  <a:lnTo>
                    <a:pt x="0" y="156"/>
                  </a:lnTo>
                  <a:lnTo>
                    <a:pt x="3" y="128"/>
                  </a:lnTo>
                  <a:lnTo>
                    <a:pt x="10" y="99"/>
                  </a:lnTo>
                  <a:lnTo>
                    <a:pt x="22" y="71"/>
                  </a:lnTo>
                  <a:lnTo>
                    <a:pt x="40" y="47"/>
                  </a:lnTo>
                  <a:lnTo>
                    <a:pt x="61" y="28"/>
                  </a:lnTo>
                  <a:lnTo>
                    <a:pt x="84" y="14"/>
                  </a:lnTo>
                  <a:lnTo>
                    <a:pt x="108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7" name="Freeform 62"/>
            <p:cNvSpPr>
              <a:spLocks/>
            </p:cNvSpPr>
            <p:nvPr/>
          </p:nvSpPr>
          <p:spPr bwMode="auto">
            <a:xfrm>
              <a:off x="389" y="199"/>
              <a:ext cx="31" cy="34"/>
            </a:xfrm>
            <a:custGeom>
              <a:avLst/>
              <a:gdLst>
                <a:gd name="T0" fmla="*/ 122 w 218"/>
                <a:gd name="T1" fmla="*/ 0 h 238"/>
                <a:gd name="T2" fmla="*/ 145 w 218"/>
                <a:gd name="T3" fmla="*/ 6 h 238"/>
                <a:gd name="T4" fmla="*/ 169 w 218"/>
                <a:gd name="T5" fmla="*/ 17 h 238"/>
                <a:gd name="T6" fmla="*/ 188 w 218"/>
                <a:gd name="T7" fmla="*/ 35 h 238"/>
                <a:gd name="T8" fmla="*/ 203 w 218"/>
                <a:gd name="T9" fmla="*/ 55 h 238"/>
                <a:gd name="T10" fmla="*/ 214 w 218"/>
                <a:gd name="T11" fmla="*/ 79 h 238"/>
                <a:gd name="T12" fmla="*/ 218 w 218"/>
                <a:gd name="T13" fmla="*/ 105 h 238"/>
                <a:gd name="T14" fmla="*/ 218 w 218"/>
                <a:gd name="T15" fmla="*/ 131 h 238"/>
                <a:gd name="T16" fmla="*/ 213 w 218"/>
                <a:gd name="T17" fmla="*/ 158 h 238"/>
                <a:gd name="T18" fmla="*/ 202 w 218"/>
                <a:gd name="T19" fmla="*/ 182 h 238"/>
                <a:gd name="T20" fmla="*/ 186 w 218"/>
                <a:gd name="T21" fmla="*/ 204 h 238"/>
                <a:gd name="T22" fmla="*/ 166 w 218"/>
                <a:gd name="T23" fmla="*/ 221 h 238"/>
                <a:gd name="T24" fmla="*/ 144 w 218"/>
                <a:gd name="T25" fmla="*/ 232 h 238"/>
                <a:gd name="T26" fmla="*/ 121 w 218"/>
                <a:gd name="T27" fmla="*/ 238 h 238"/>
                <a:gd name="T28" fmla="*/ 97 w 218"/>
                <a:gd name="T29" fmla="*/ 238 h 238"/>
                <a:gd name="T30" fmla="*/ 73 w 218"/>
                <a:gd name="T31" fmla="*/ 233 h 238"/>
                <a:gd name="T32" fmla="*/ 50 w 218"/>
                <a:gd name="T33" fmla="*/ 222 h 238"/>
                <a:gd name="T34" fmla="*/ 30 w 218"/>
                <a:gd name="T35" fmla="*/ 205 h 238"/>
                <a:gd name="T36" fmla="*/ 15 w 218"/>
                <a:gd name="T37" fmla="*/ 183 h 238"/>
                <a:gd name="T38" fmla="*/ 5 w 218"/>
                <a:gd name="T39" fmla="*/ 160 h 238"/>
                <a:gd name="T40" fmla="*/ 0 w 218"/>
                <a:gd name="T41" fmla="*/ 133 h 238"/>
                <a:gd name="T42" fmla="*/ 0 w 218"/>
                <a:gd name="T43" fmla="*/ 107 h 238"/>
                <a:gd name="T44" fmla="*/ 6 w 218"/>
                <a:gd name="T45" fmla="*/ 82 h 238"/>
                <a:gd name="T46" fmla="*/ 16 w 218"/>
                <a:gd name="T47" fmla="*/ 56 h 238"/>
                <a:gd name="T48" fmla="*/ 33 w 218"/>
                <a:gd name="T49" fmla="*/ 35 h 238"/>
                <a:gd name="T50" fmla="*/ 52 w 218"/>
                <a:gd name="T51" fmla="*/ 18 h 238"/>
                <a:gd name="T52" fmla="*/ 74 w 218"/>
                <a:gd name="T53" fmla="*/ 6 h 238"/>
                <a:gd name="T54" fmla="*/ 98 w 218"/>
                <a:gd name="T55" fmla="*/ 0 h 238"/>
                <a:gd name="T56" fmla="*/ 122 w 218"/>
                <a:gd name="T5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8" h="238">
                  <a:moveTo>
                    <a:pt x="122" y="0"/>
                  </a:moveTo>
                  <a:lnTo>
                    <a:pt x="145" y="6"/>
                  </a:lnTo>
                  <a:lnTo>
                    <a:pt x="169" y="17"/>
                  </a:lnTo>
                  <a:lnTo>
                    <a:pt x="188" y="35"/>
                  </a:lnTo>
                  <a:lnTo>
                    <a:pt x="203" y="55"/>
                  </a:lnTo>
                  <a:lnTo>
                    <a:pt x="214" y="79"/>
                  </a:lnTo>
                  <a:lnTo>
                    <a:pt x="218" y="105"/>
                  </a:lnTo>
                  <a:lnTo>
                    <a:pt x="218" y="131"/>
                  </a:lnTo>
                  <a:lnTo>
                    <a:pt x="213" y="158"/>
                  </a:lnTo>
                  <a:lnTo>
                    <a:pt x="202" y="182"/>
                  </a:lnTo>
                  <a:lnTo>
                    <a:pt x="186" y="204"/>
                  </a:lnTo>
                  <a:lnTo>
                    <a:pt x="166" y="221"/>
                  </a:lnTo>
                  <a:lnTo>
                    <a:pt x="144" y="232"/>
                  </a:lnTo>
                  <a:lnTo>
                    <a:pt x="121" y="238"/>
                  </a:lnTo>
                  <a:lnTo>
                    <a:pt x="97" y="238"/>
                  </a:lnTo>
                  <a:lnTo>
                    <a:pt x="73" y="233"/>
                  </a:lnTo>
                  <a:lnTo>
                    <a:pt x="50" y="222"/>
                  </a:lnTo>
                  <a:lnTo>
                    <a:pt x="30" y="205"/>
                  </a:lnTo>
                  <a:lnTo>
                    <a:pt x="15" y="183"/>
                  </a:lnTo>
                  <a:lnTo>
                    <a:pt x="5" y="160"/>
                  </a:lnTo>
                  <a:lnTo>
                    <a:pt x="0" y="133"/>
                  </a:lnTo>
                  <a:lnTo>
                    <a:pt x="0" y="107"/>
                  </a:lnTo>
                  <a:lnTo>
                    <a:pt x="6" y="82"/>
                  </a:lnTo>
                  <a:lnTo>
                    <a:pt x="16" y="56"/>
                  </a:lnTo>
                  <a:lnTo>
                    <a:pt x="33" y="35"/>
                  </a:lnTo>
                  <a:lnTo>
                    <a:pt x="52" y="18"/>
                  </a:lnTo>
                  <a:lnTo>
                    <a:pt x="74" y="6"/>
                  </a:lnTo>
                  <a:lnTo>
                    <a:pt x="98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Freeform 63"/>
            <p:cNvSpPr>
              <a:spLocks/>
            </p:cNvSpPr>
            <p:nvPr/>
          </p:nvSpPr>
          <p:spPr bwMode="auto">
            <a:xfrm>
              <a:off x="618" y="256"/>
              <a:ext cx="61" cy="60"/>
            </a:xfrm>
            <a:custGeom>
              <a:avLst/>
              <a:gdLst>
                <a:gd name="T0" fmla="*/ 230 w 424"/>
                <a:gd name="T1" fmla="*/ 0 h 418"/>
                <a:gd name="T2" fmla="*/ 264 w 424"/>
                <a:gd name="T3" fmla="*/ 2 h 418"/>
                <a:gd name="T4" fmla="*/ 296 w 424"/>
                <a:gd name="T5" fmla="*/ 10 h 418"/>
                <a:gd name="T6" fmla="*/ 325 w 424"/>
                <a:gd name="T7" fmla="*/ 23 h 418"/>
                <a:gd name="T8" fmla="*/ 352 w 424"/>
                <a:gd name="T9" fmla="*/ 39 h 418"/>
                <a:gd name="T10" fmla="*/ 375 w 424"/>
                <a:gd name="T11" fmla="*/ 59 h 418"/>
                <a:gd name="T12" fmla="*/ 393 w 424"/>
                <a:gd name="T13" fmla="*/ 84 h 418"/>
                <a:gd name="T14" fmla="*/ 408 w 424"/>
                <a:gd name="T15" fmla="*/ 111 h 418"/>
                <a:gd name="T16" fmla="*/ 419 w 424"/>
                <a:gd name="T17" fmla="*/ 141 h 418"/>
                <a:gd name="T18" fmla="*/ 424 w 424"/>
                <a:gd name="T19" fmla="*/ 173 h 418"/>
                <a:gd name="T20" fmla="*/ 424 w 424"/>
                <a:gd name="T21" fmla="*/ 207 h 418"/>
                <a:gd name="T22" fmla="*/ 417 w 424"/>
                <a:gd name="T23" fmla="*/ 245 h 418"/>
                <a:gd name="T24" fmla="*/ 404 w 424"/>
                <a:gd name="T25" fmla="*/ 280 h 418"/>
                <a:gd name="T26" fmla="*/ 385 w 424"/>
                <a:gd name="T27" fmla="*/ 312 h 418"/>
                <a:gd name="T28" fmla="*/ 362 w 424"/>
                <a:gd name="T29" fmla="*/ 342 h 418"/>
                <a:gd name="T30" fmla="*/ 334 w 424"/>
                <a:gd name="T31" fmla="*/ 368 h 418"/>
                <a:gd name="T32" fmla="*/ 303 w 424"/>
                <a:gd name="T33" fmla="*/ 388 h 418"/>
                <a:gd name="T34" fmla="*/ 269 w 424"/>
                <a:gd name="T35" fmla="*/ 404 h 418"/>
                <a:gd name="T36" fmla="*/ 232 w 424"/>
                <a:gd name="T37" fmla="*/ 415 h 418"/>
                <a:gd name="T38" fmla="*/ 194 w 424"/>
                <a:gd name="T39" fmla="*/ 418 h 418"/>
                <a:gd name="T40" fmla="*/ 156 w 424"/>
                <a:gd name="T41" fmla="*/ 415 h 418"/>
                <a:gd name="T42" fmla="*/ 122 w 424"/>
                <a:gd name="T43" fmla="*/ 406 h 418"/>
                <a:gd name="T44" fmla="*/ 89 w 424"/>
                <a:gd name="T45" fmla="*/ 391 h 418"/>
                <a:gd name="T46" fmla="*/ 61 w 424"/>
                <a:gd name="T47" fmla="*/ 370 h 418"/>
                <a:gd name="T48" fmla="*/ 38 w 424"/>
                <a:gd name="T49" fmla="*/ 346 h 418"/>
                <a:gd name="T50" fmla="*/ 19 w 424"/>
                <a:gd name="T51" fmla="*/ 317 h 418"/>
                <a:gd name="T52" fmla="*/ 7 w 424"/>
                <a:gd name="T53" fmla="*/ 284 h 418"/>
                <a:gd name="T54" fmla="*/ 0 w 424"/>
                <a:gd name="T55" fmla="*/ 249 h 418"/>
                <a:gd name="T56" fmla="*/ 0 w 424"/>
                <a:gd name="T57" fmla="*/ 211 h 418"/>
                <a:gd name="T58" fmla="*/ 7 w 424"/>
                <a:gd name="T59" fmla="*/ 173 h 418"/>
                <a:gd name="T60" fmla="*/ 19 w 424"/>
                <a:gd name="T61" fmla="*/ 139 h 418"/>
                <a:gd name="T62" fmla="*/ 38 w 424"/>
                <a:gd name="T63" fmla="*/ 105 h 418"/>
                <a:gd name="T64" fmla="*/ 61 w 424"/>
                <a:gd name="T65" fmla="*/ 76 h 418"/>
                <a:gd name="T66" fmla="*/ 89 w 424"/>
                <a:gd name="T67" fmla="*/ 50 h 418"/>
                <a:gd name="T68" fmla="*/ 120 w 424"/>
                <a:gd name="T69" fmla="*/ 30 h 418"/>
                <a:gd name="T70" fmla="*/ 155 w 424"/>
                <a:gd name="T71" fmla="*/ 13 h 418"/>
                <a:gd name="T72" fmla="*/ 191 w 424"/>
                <a:gd name="T73" fmla="*/ 4 h 418"/>
                <a:gd name="T74" fmla="*/ 230 w 424"/>
                <a:gd name="T75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4" h="418">
                  <a:moveTo>
                    <a:pt x="230" y="0"/>
                  </a:moveTo>
                  <a:lnTo>
                    <a:pt x="264" y="2"/>
                  </a:lnTo>
                  <a:lnTo>
                    <a:pt x="296" y="10"/>
                  </a:lnTo>
                  <a:lnTo>
                    <a:pt x="325" y="23"/>
                  </a:lnTo>
                  <a:lnTo>
                    <a:pt x="352" y="39"/>
                  </a:lnTo>
                  <a:lnTo>
                    <a:pt x="375" y="59"/>
                  </a:lnTo>
                  <a:lnTo>
                    <a:pt x="393" y="84"/>
                  </a:lnTo>
                  <a:lnTo>
                    <a:pt x="408" y="111"/>
                  </a:lnTo>
                  <a:lnTo>
                    <a:pt x="419" y="141"/>
                  </a:lnTo>
                  <a:lnTo>
                    <a:pt x="424" y="173"/>
                  </a:lnTo>
                  <a:lnTo>
                    <a:pt x="424" y="207"/>
                  </a:lnTo>
                  <a:lnTo>
                    <a:pt x="417" y="245"/>
                  </a:lnTo>
                  <a:lnTo>
                    <a:pt x="404" y="280"/>
                  </a:lnTo>
                  <a:lnTo>
                    <a:pt x="385" y="312"/>
                  </a:lnTo>
                  <a:lnTo>
                    <a:pt x="362" y="342"/>
                  </a:lnTo>
                  <a:lnTo>
                    <a:pt x="334" y="368"/>
                  </a:lnTo>
                  <a:lnTo>
                    <a:pt x="303" y="388"/>
                  </a:lnTo>
                  <a:lnTo>
                    <a:pt x="269" y="404"/>
                  </a:lnTo>
                  <a:lnTo>
                    <a:pt x="232" y="415"/>
                  </a:lnTo>
                  <a:lnTo>
                    <a:pt x="194" y="418"/>
                  </a:lnTo>
                  <a:lnTo>
                    <a:pt x="156" y="415"/>
                  </a:lnTo>
                  <a:lnTo>
                    <a:pt x="122" y="406"/>
                  </a:lnTo>
                  <a:lnTo>
                    <a:pt x="89" y="391"/>
                  </a:lnTo>
                  <a:lnTo>
                    <a:pt x="61" y="370"/>
                  </a:lnTo>
                  <a:lnTo>
                    <a:pt x="38" y="346"/>
                  </a:lnTo>
                  <a:lnTo>
                    <a:pt x="19" y="317"/>
                  </a:lnTo>
                  <a:lnTo>
                    <a:pt x="7" y="284"/>
                  </a:lnTo>
                  <a:lnTo>
                    <a:pt x="0" y="249"/>
                  </a:lnTo>
                  <a:lnTo>
                    <a:pt x="0" y="211"/>
                  </a:lnTo>
                  <a:lnTo>
                    <a:pt x="7" y="173"/>
                  </a:lnTo>
                  <a:lnTo>
                    <a:pt x="19" y="139"/>
                  </a:lnTo>
                  <a:lnTo>
                    <a:pt x="38" y="105"/>
                  </a:lnTo>
                  <a:lnTo>
                    <a:pt x="61" y="76"/>
                  </a:lnTo>
                  <a:lnTo>
                    <a:pt x="89" y="50"/>
                  </a:lnTo>
                  <a:lnTo>
                    <a:pt x="120" y="30"/>
                  </a:lnTo>
                  <a:lnTo>
                    <a:pt x="155" y="13"/>
                  </a:lnTo>
                  <a:lnTo>
                    <a:pt x="191" y="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Freeform 64"/>
            <p:cNvSpPr>
              <a:spLocks/>
            </p:cNvSpPr>
            <p:nvPr/>
          </p:nvSpPr>
          <p:spPr bwMode="auto">
            <a:xfrm>
              <a:off x="630" y="192"/>
              <a:ext cx="49" cy="48"/>
            </a:xfrm>
            <a:custGeom>
              <a:avLst/>
              <a:gdLst>
                <a:gd name="T0" fmla="*/ 185 w 340"/>
                <a:gd name="T1" fmla="*/ 0 h 335"/>
                <a:gd name="T2" fmla="*/ 215 w 340"/>
                <a:gd name="T3" fmla="*/ 2 h 335"/>
                <a:gd name="T4" fmla="*/ 243 w 340"/>
                <a:gd name="T5" fmla="*/ 11 h 335"/>
                <a:gd name="T6" fmla="*/ 269 w 340"/>
                <a:gd name="T7" fmla="*/ 22 h 335"/>
                <a:gd name="T8" fmla="*/ 291 w 340"/>
                <a:gd name="T9" fmla="*/ 38 h 335"/>
                <a:gd name="T10" fmla="*/ 309 w 340"/>
                <a:gd name="T11" fmla="*/ 59 h 335"/>
                <a:gd name="T12" fmla="*/ 323 w 340"/>
                <a:gd name="T13" fmla="*/ 82 h 335"/>
                <a:gd name="T14" fmla="*/ 334 w 340"/>
                <a:gd name="T15" fmla="*/ 107 h 335"/>
                <a:gd name="T16" fmla="*/ 340 w 340"/>
                <a:gd name="T17" fmla="*/ 136 h 335"/>
                <a:gd name="T18" fmla="*/ 340 w 340"/>
                <a:gd name="T19" fmla="*/ 166 h 335"/>
                <a:gd name="T20" fmla="*/ 334 w 340"/>
                <a:gd name="T21" fmla="*/ 199 h 335"/>
                <a:gd name="T22" fmla="*/ 321 w 340"/>
                <a:gd name="T23" fmla="*/ 231 h 335"/>
                <a:gd name="T24" fmla="*/ 302 w 340"/>
                <a:gd name="T25" fmla="*/ 260 h 335"/>
                <a:gd name="T26" fmla="*/ 279 w 340"/>
                <a:gd name="T27" fmla="*/ 284 h 335"/>
                <a:gd name="T28" fmla="*/ 252 w 340"/>
                <a:gd name="T29" fmla="*/ 305 h 335"/>
                <a:gd name="T30" fmla="*/ 223 w 340"/>
                <a:gd name="T31" fmla="*/ 321 h 335"/>
                <a:gd name="T32" fmla="*/ 191 w 340"/>
                <a:gd name="T33" fmla="*/ 331 h 335"/>
                <a:gd name="T34" fmla="*/ 156 w 340"/>
                <a:gd name="T35" fmla="*/ 335 h 335"/>
                <a:gd name="T36" fmla="*/ 126 w 340"/>
                <a:gd name="T37" fmla="*/ 332 h 335"/>
                <a:gd name="T38" fmla="*/ 98 w 340"/>
                <a:gd name="T39" fmla="*/ 326 h 335"/>
                <a:gd name="T40" fmla="*/ 72 w 340"/>
                <a:gd name="T41" fmla="*/ 313 h 335"/>
                <a:gd name="T42" fmla="*/ 50 w 340"/>
                <a:gd name="T43" fmla="*/ 297 h 335"/>
                <a:gd name="T44" fmla="*/ 31 w 340"/>
                <a:gd name="T45" fmla="*/ 277 h 335"/>
                <a:gd name="T46" fmla="*/ 17 w 340"/>
                <a:gd name="T47" fmla="*/ 253 h 335"/>
                <a:gd name="T48" fmla="*/ 6 w 340"/>
                <a:gd name="T49" fmla="*/ 228 h 335"/>
                <a:gd name="T50" fmla="*/ 0 w 340"/>
                <a:gd name="T51" fmla="*/ 199 h 335"/>
                <a:gd name="T52" fmla="*/ 0 w 340"/>
                <a:gd name="T53" fmla="*/ 169 h 335"/>
                <a:gd name="T54" fmla="*/ 7 w 340"/>
                <a:gd name="T55" fmla="*/ 136 h 335"/>
                <a:gd name="T56" fmla="*/ 19 w 340"/>
                <a:gd name="T57" fmla="*/ 104 h 335"/>
                <a:gd name="T58" fmla="*/ 38 w 340"/>
                <a:gd name="T59" fmla="*/ 76 h 335"/>
                <a:gd name="T60" fmla="*/ 61 w 340"/>
                <a:gd name="T61" fmla="*/ 51 h 335"/>
                <a:gd name="T62" fmla="*/ 88 w 340"/>
                <a:gd name="T63" fmla="*/ 30 h 335"/>
                <a:gd name="T64" fmla="*/ 118 w 340"/>
                <a:gd name="T65" fmla="*/ 14 h 335"/>
                <a:gd name="T66" fmla="*/ 150 w 340"/>
                <a:gd name="T67" fmla="*/ 4 h 335"/>
                <a:gd name="T68" fmla="*/ 185 w 340"/>
                <a:gd name="T6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0" h="335">
                  <a:moveTo>
                    <a:pt x="185" y="0"/>
                  </a:moveTo>
                  <a:lnTo>
                    <a:pt x="215" y="2"/>
                  </a:lnTo>
                  <a:lnTo>
                    <a:pt x="243" y="11"/>
                  </a:lnTo>
                  <a:lnTo>
                    <a:pt x="269" y="22"/>
                  </a:lnTo>
                  <a:lnTo>
                    <a:pt x="291" y="38"/>
                  </a:lnTo>
                  <a:lnTo>
                    <a:pt x="309" y="59"/>
                  </a:lnTo>
                  <a:lnTo>
                    <a:pt x="323" y="82"/>
                  </a:lnTo>
                  <a:lnTo>
                    <a:pt x="334" y="107"/>
                  </a:lnTo>
                  <a:lnTo>
                    <a:pt x="340" y="136"/>
                  </a:lnTo>
                  <a:lnTo>
                    <a:pt x="340" y="166"/>
                  </a:lnTo>
                  <a:lnTo>
                    <a:pt x="334" y="199"/>
                  </a:lnTo>
                  <a:lnTo>
                    <a:pt x="321" y="231"/>
                  </a:lnTo>
                  <a:lnTo>
                    <a:pt x="302" y="260"/>
                  </a:lnTo>
                  <a:lnTo>
                    <a:pt x="279" y="284"/>
                  </a:lnTo>
                  <a:lnTo>
                    <a:pt x="252" y="305"/>
                  </a:lnTo>
                  <a:lnTo>
                    <a:pt x="223" y="321"/>
                  </a:lnTo>
                  <a:lnTo>
                    <a:pt x="191" y="331"/>
                  </a:lnTo>
                  <a:lnTo>
                    <a:pt x="156" y="335"/>
                  </a:lnTo>
                  <a:lnTo>
                    <a:pt x="126" y="332"/>
                  </a:lnTo>
                  <a:lnTo>
                    <a:pt x="98" y="326"/>
                  </a:lnTo>
                  <a:lnTo>
                    <a:pt x="72" y="313"/>
                  </a:lnTo>
                  <a:lnTo>
                    <a:pt x="50" y="297"/>
                  </a:lnTo>
                  <a:lnTo>
                    <a:pt x="31" y="277"/>
                  </a:lnTo>
                  <a:lnTo>
                    <a:pt x="17" y="253"/>
                  </a:lnTo>
                  <a:lnTo>
                    <a:pt x="6" y="228"/>
                  </a:lnTo>
                  <a:lnTo>
                    <a:pt x="0" y="199"/>
                  </a:lnTo>
                  <a:lnTo>
                    <a:pt x="0" y="169"/>
                  </a:lnTo>
                  <a:lnTo>
                    <a:pt x="7" y="136"/>
                  </a:lnTo>
                  <a:lnTo>
                    <a:pt x="19" y="104"/>
                  </a:lnTo>
                  <a:lnTo>
                    <a:pt x="38" y="76"/>
                  </a:lnTo>
                  <a:lnTo>
                    <a:pt x="61" y="51"/>
                  </a:lnTo>
                  <a:lnTo>
                    <a:pt x="88" y="30"/>
                  </a:lnTo>
                  <a:lnTo>
                    <a:pt x="118" y="14"/>
                  </a:lnTo>
                  <a:lnTo>
                    <a:pt x="150" y="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Freeform 65"/>
            <p:cNvSpPr>
              <a:spLocks/>
            </p:cNvSpPr>
            <p:nvPr/>
          </p:nvSpPr>
          <p:spPr bwMode="auto">
            <a:xfrm>
              <a:off x="640" y="140"/>
              <a:ext cx="39" cy="38"/>
            </a:xfrm>
            <a:custGeom>
              <a:avLst/>
              <a:gdLst>
                <a:gd name="T0" fmla="*/ 147 w 272"/>
                <a:gd name="T1" fmla="*/ 0 h 266"/>
                <a:gd name="T2" fmla="*/ 174 w 272"/>
                <a:gd name="T3" fmla="*/ 2 h 266"/>
                <a:gd name="T4" fmla="*/ 200 w 272"/>
                <a:gd name="T5" fmla="*/ 9 h 266"/>
                <a:gd name="T6" fmla="*/ 221 w 272"/>
                <a:gd name="T7" fmla="*/ 21 h 266"/>
                <a:gd name="T8" fmla="*/ 239 w 272"/>
                <a:gd name="T9" fmla="*/ 38 h 266"/>
                <a:gd name="T10" fmla="*/ 254 w 272"/>
                <a:gd name="T11" fmla="*/ 57 h 266"/>
                <a:gd name="T12" fmla="*/ 265 w 272"/>
                <a:gd name="T13" fmla="*/ 80 h 266"/>
                <a:gd name="T14" fmla="*/ 271 w 272"/>
                <a:gd name="T15" fmla="*/ 104 h 266"/>
                <a:gd name="T16" fmla="*/ 272 w 272"/>
                <a:gd name="T17" fmla="*/ 132 h 266"/>
                <a:gd name="T18" fmla="*/ 265 w 272"/>
                <a:gd name="T19" fmla="*/ 162 h 266"/>
                <a:gd name="T20" fmla="*/ 252 w 272"/>
                <a:gd name="T21" fmla="*/ 190 h 266"/>
                <a:gd name="T22" fmla="*/ 235 w 272"/>
                <a:gd name="T23" fmla="*/ 216 h 266"/>
                <a:gd name="T24" fmla="*/ 211 w 272"/>
                <a:gd name="T25" fmla="*/ 236 h 266"/>
                <a:gd name="T26" fmla="*/ 185 w 272"/>
                <a:gd name="T27" fmla="*/ 253 h 266"/>
                <a:gd name="T28" fmla="*/ 156 w 272"/>
                <a:gd name="T29" fmla="*/ 263 h 266"/>
                <a:gd name="T30" fmla="*/ 124 w 272"/>
                <a:gd name="T31" fmla="*/ 266 h 266"/>
                <a:gd name="T32" fmla="*/ 96 w 272"/>
                <a:gd name="T33" fmla="*/ 264 h 266"/>
                <a:gd name="T34" fmla="*/ 72 w 272"/>
                <a:gd name="T35" fmla="*/ 257 h 266"/>
                <a:gd name="T36" fmla="*/ 50 w 272"/>
                <a:gd name="T37" fmla="*/ 244 h 266"/>
                <a:gd name="T38" fmla="*/ 31 w 272"/>
                <a:gd name="T39" fmla="*/ 228 h 266"/>
                <a:gd name="T40" fmla="*/ 16 w 272"/>
                <a:gd name="T41" fmla="*/ 209 h 266"/>
                <a:gd name="T42" fmla="*/ 6 w 272"/>
                <a:gd name="T43" fmla="*/ 186 h 266"/>
                <a:gd name="T44" fmla="*/ 0 w 272"/>
                <a:gd name="T45" fmla="*/ 162 h 266"/>
                <a:gd name="T46" fmla="*/ 0 w 272"/>
                <a:gd name="T47" fmla="*/ 134 h 266"/>
                <a:gd name="T48" fmla="*/ 6 w 272"/>
                <a:gd name="T49" fmla="*/ 104 h 266"/>
                <a:gd name="T50" fmla="*/ 19 w 272"/>
                <a:gd name="T51" fmla="*/ 75 h 266"/>
                <a:gd name="T52" fmla="*/ 37 w 272"/>
                <a:gd name="T53" fmla="*/ 50 h 266"/>
                <a:gd name="T54" fmla="*/ 59 w 272"/>
                <a:gd name="T55" fmla="*/ 29 h 266"/>
                <a:gd name="T56" fmla="*/ 86 w 272"/>
                <a:gd name="T57" fmla="*/ 13 h 266"/>
                <a:gd name="T58" fmla="*/ 116 w 272"/>
                <a:gd name="T59" fmla="*/ 3 h 266"/>
                <a:gd name="T60" fmla="*/ 147 w 272"/>
                <a:gd name="T6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2" h="266">
                  <a:moveTo>
                    <a:pt x="147" y="0"/>
                  </a:moveTo>
                  <a:lnTo>
                    <a:pt x="174" y="2"/>
                  </a:lnTo>
                  <a:lnTo>
                    <a:pt x="200" y="9"/>
                  </a:lnTo>
                  <a:lnTo>
                    <a:pt x="221" y="21"/>
                  </a:lnTo>
                  <a:lnTo>
                    <a:pt x="239" y="38"/>
                  </a:lnTo>
                  <a:lnTo>
                    <a:pt x="254" y="57"/>
                  </a:lnTo>
                  <a:lnTo>
                    <a:pt x="265" y="80"/>
                  </a:lnTo>
                  <a:lnTo>
                    <a:pt x="271" y="104"/>
                  </a:lnTo>
                  <a:lnTo>
                    <a:pt x="272" y="132"/>
                  </a:lnTo>
                  <a:lnTo>
                    <a:pt x="265" y="162"/>
                  </a:lnTo>
                  <a:lnTo>
                    <a:pt x="252" y="190"/>
                  </a:lnTo>
                  <a:lnTo>
                    <a:pt x="235" y="216"/>
                  </a:lnTo>
                  <a:lnTo>
                    <a:pt x="211" y="236"/>
                  </a:lnTo>
                  <a:lnTo>
                    <a:pt x="185" y="253"/>
                  </a:lnTo>
                  <a:lnTo>
                    <a:pt x="156" y="263"/>
                  </a:lnTo>
                  <a:lnTo>
                    <a:pt x="124" y="266"/>
                  </a:lnTo>
                  <a:lnTo>
                    <a:pt x="96" y="264"/>
                  </a:lnTo>
                  <a:lnTo>
                    <a:pt x="72" y="257"/>
                  </a:lnTo>
                  <a:lnTo>
                    <a:pt x="50" y="244"/>
                  </a:lnTo>
                  <a:lnTo>
                    <a:pt x="31" y="228"/>
                  </a:lnTo>
                  <a:lnTo>
                    <a:pt x="16" y="209"/>
                  </a:lnTo>
                  <a:lnTo>
                    <a:pt x="6" y="186"/>
                  </a:lnTo>
                  <a:lnTo>
                    <a:pt x="0" y="162"/>
                  </a:lnTo>
                  <a:lnTo>
                    <a:pt x="0" y="134"/>
                  </a:lnTo>
                  <a:lnTo>
                    <a:pt x="6" y="104"/>
                  </a:lnTo>
                  <a:lnTo>
                    <a:pt x="19" y="75"/>
                  </a:lnTo>
                  <a:lnTo>
                    <a:pt x="37" y="50"/>
                  </a:lnTo>
                  <a:lnTo>
                    <a:pt x="59" y="29"/>
                  </a:lnTo>
                  <a:lnTo>
                    <a:pt x="86" y="13"/>
                  </a:lnTo>
                  <a:lnTo>
                    <a:pt x="116" y="3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1" name="Freeform 66"/>
            <p:cNvSpPr>
              <a:spLocks/>
            </p:cNvSpPr>
            <p:nvPr/>
          </p:nvSpPr>
          <p:spPr bwMode="auto">
            <a:xfrm>
              <a:off x="648" y="96"/>
              <a:ext cx="31" cy="31"/>
            </a:xfrm>
            <a:custGeom>
              <a:avLst/>
              <a:gdLst>
                <a:gd name="T0" fmla="*/ 118 w 217"/>
                <a:gd name="T1" fmla="*/ 0 h 214"/>
                <a:gd name="T2" fmla="*/ 142 w 217"/>
                <a:gd name="T3" fmla="*/ 3 h 214"/>
                <a:gd name="T4" fmla="*/ 164 w 217"/>
                <a:gd name="T5" fmla="*/ 11 h 214"/>
                <a:gd name="T6" fmla="*/ 184 w 217"/>
                <a:gd name="T7" fmla="*/ 23 h 214"/>
                <a:gd name="T8" fmla="*/ 199 w 217"/>
                <a:gd name="T9" fmla="*/ 39 h 214"/>
                <a:gd name="T10" fmla="*/ 210 w 217"/>
                <a:gd name="T11" fmla="*/ 59 h 214"/>
                <a:gd name="T12" fmla="*/ 217 w 217"/>
                <a:gd name="T13" fmla="*/ 82 h 214"/>
                <a:gd name="T14" fmla="*/ 217 w 217"/>
                <a:gd name="T15" fmla="*/ 106 h 214"/>
                <a:gd name="T16" fmla="*/ 212 w 217"/>
                <a:gd name="T17" fmla="*/ 130 h 214"/>
                <a:gd name="T18" fmla="*/ 202 w 217"/>
                <a:gd name="T19" fmla="*/ 153 h 214"/>
                <a:gd name="T20" fmla="*/ 188 w 217"/>
                <a:gd name="T21" fmla="*/ 174 h 214"/>
                <a:gd name="T22" fmla="*/ 169 w 217"/>
                <a:gd name="T23" fmla="*/ 190 h 214"/>
                <a:gd name="T24" fmla="*/ 148 w 217"/>
                <a:gd name="T25" fmla="*/ 203 h 214"/>
                <a:gd name="T26" fmla="*/ 125 w 217"/>
                <a:gd name="T27" fmla="*/ 212 h 214"/>
                <a:gd name="T28" fmla="*/ 99 w 217"/>
                <a:gd name="T29" fmla="*/ 214 h 214"/>
                <a:gd name="T30" fmla="*/ 75 w 217"/>
                <a:gd name="T31" fmla="*/ 212 h 214"/>
                <a:gd name="T32" fmla="*/ 53 w 217"/>
                <a:gd name="T33" fmla="*/ 204 h 214"/>
                <a:gd name="T34" fmla="*/ 33 w 217"/>
                <a:gd name="T35" fmla="*/ 191 h 214"/>
                <a:gd name="T36" fmla="*/ 18 w 217"/>
                <a:gd name="T37" fmla="*/ 175 h 214"/>
                <a:gd name="T38" fmla="*/ 8 w 217"/>
                <a:gd name="T39" fmla="*/ 156 h 214"/>
                <a:gd name="T40" fmla="*/ 1 w 217"/>
                <a:gd name="T41" fmla="*/ 134 h 214"/>
                <a:gd name="T42" fmla="*/ 0 w 217"/>
                <a:gd name="T43" fmla="*/ 108 h 214"/>
                <a:gd name="T44" fmla="*/ 5 w 217"/>
                <a:gd name="T45" fmla="*/ 84 h 214"/>
                <a:gd name="T46" fmla="*/ 16 w 217"/>
                <a:gd name="T47" fmla="*/ 61 h 214"/>
                <a:gd name="T48" fmla="*/ 30 w 217"/>
                <a:gd name="T49" fmla="*/ 42 h 214"/>
                <a:gd name="T50" fmla="*/ 48 w 217"/>
                <a:gd name="T51" fmla="*/ 24 h 214"/>
                <a:gd name="T52" fmla="*/ 69 w 217"/>
                <a:gd name="T53" fmla="*/ 12 h 214"/>
                <a:gd name="T54" fmla="*/ 94 w 217"/>
                <a:gd name="T55" fmla="*/ 4 h 214"/>
                <a:gd name="T56" fmla="*/ 118 w 217"/>
                <a:gd name="T5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7" h="214">
                  <a:moveTo>
                    <a:pt x="118" y="0"/>
                  </a:moveTo>
                  <a:lnTo>
                    <a:pt x="142" y="3"/>
                  </a:lnTo>
                  <a:lnTo>
                    <a:pt x="164" y="11"/>
                  </a:lnTo>
                  <a:lnTo>
                    <a:pt x="184" y="23"/>
                  </a:lnTo>
                  <a:lnTo>
                    <a:pt x="199" y="39"/>
                  </a:lnTo>
                  <a:lnTo>
                    <a:pt x="210" y="59"/>
                  </a:lnTo>
                  <a:lnTo>
                    <a:pt x="217" y="82"/>
                  </a:lnTo>
                  <a:lnTo>
                    <a:pt x="217" y="106"/>
                  </a:lnTo>
                  <a:lnTo>
                    <a:pt x="212" y="130"/>
                  </a:lnTo>
                  <a:lnTo>
                    <a:pt x="202" y="153"/>
                  </a:lnTo>
                  <a:lnTo>
                    <a:pt x="188" y="174"/>
                  </a:lnTo>
                  <a:lnTo>
                    <a:pt x="169" y="190"/>
                  </a:lnTo>
                  <a:lnTo>
                    <a:pt x="148" y="203"/>
                  </a:lnTo>
                  <a:lnTo>
                    <a:pt x="125" y="212"/>
                  </a:lnTo>
                  <a:lnTo>
                    <a:pt x="99" y="214"/>
                  </a:lnTo>
                  <a:lnTo>
                    <a:pt x="75" y="212"/>
                  </a:lnTo>
                  <a:lnTo>
                    <a:pt x="53" y="204"/>
                  </a:lnTo>
                  <a:lnTo>
                    <a:pt x="33" y="191"/>
                  </a:lnTo>
                  <a:lnTo>
                    <a:pt x="18" y="175"/>
                  </a:lnTo>
                  <a:lnTo>
                    <a:pt x="8" y="156"/>
                  </a:lnTo>
                  <a:lnTo>
                    <a:pt x="1" y="134"/>
                  </a:lnTo>
                  <a:lnTo>
                    <a:pt x="0" y="108"/>
                  </a:lnTo>
                  <a:lnTo>
                    <a:pt x="5" y="84"/>
                  </a:lnTo>
                  <a:lnTo>
                    <a:pt x="16" y="61"/>
                  </a:lnTo>
                  <a:lnTo>
                    <a:pt x="30" y="42"/>
                  </a:lnTo>
                  <a:lnTo>
                    <a:pt x="48" y="24"/>
                  </a:lnTo>
                  <a:lnTo>
                    <a:pt x="69" y="12"/>
                  </a:lnTo>
                  <a:lnTo>
                    <a:pt x="94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2" name="Freeform 67"/>
            <p:cNvSpPr>
              <a:spLocks/>
            </p:cNvSpPr>
            <p:nvPr/>
          </p:nvSpPr>
          <p:spPr bwMode="auto">
            <a:xfrm>
              <a:off x="694" y="307"/>
              <a:ext cx="55" cy="52"/>
            </a:xfrm>
            <a:custGeom>
              <a:avLst/>
              <a:gdLst>
                <a:gd name="T0" fmla="*/ 197 w 387"/>
                <a:gd name="T1" fmla="*/ 0 h 364"/>
                <a:gd name="T2" fmla="*/ 227 w 387"/>
                <a:gd name="T3" fmla="*/ 0 h 364"/>
                <a:gd name="T4" fmla="*/ 256 w 387"/>
                <a:gd name="T5" fmla="*/ 5 h 364"/>
                <a:gd name="T6" fmla="*/ 283 w 387"/>
                <a:gd name="T7" fmla="*/ 14 h 364"/>
                <a:gd name="T8" fmla="*/ 309 w 387"/>
                <a:gd name="T9" fmla="*/ 27 h 364"/>
                <a:gd name="T10" fmla="*/ 332 w 387"/>
                <a:gd name="T11" fmla="*/ 44 h 364"/>
                <a:gd name="T12" fmla="*/ 352 w 387"/>
                <a:gd name="T13" fmla="*/ 65 h 364"/>
                <a:gd name="T14" fmla="*/ 370 w 387"/>
                <a:gd name="T15" fmla="*/ 92 h 364"/>
                <a:gd name="T16" fmla="*/ 381 w 387"/>
                <a:gd name="T17" fmla="*/ 121 h 364"/>
                <a:gd name="T18" fmla="*/ 387 w 387"/>
                <a:gd name="T19" fmla="*/ 151 h 364"/>
                <a:gd name="T20" fmla="*/ 387 w 387"/>
                <a:gd name="T21" fmla="*/ 182 h 364"/>
                <a:gd name="T22" fmla="*/ 381 w 387"/>
                <a:gd name="T23" fmla="*/ 213 h 364"/>
                <a:gd name="T24" fmla="*/ 370 w 387"/>
                <a:gd name="T25" fmla="*/ 243 h 364"/>
                <a:gd name="T26" fmla="*/ 353 w 387"/>
                <a:gd name="T27" fmla="*/ 272 h 364"/>
                <a:gd name="T28" fmla="*/ 331 w 387"/>
                <a:gd name="T29" fmla="*/ 298 h 364"/>
                <a:gd name="T30" fmla="*/ 305 w 387"/>
                <a:gd name="T31" fmla="*/ 321 h 364"/>
                <a:gd name="T32" fmla="*/ 278 w 387"/>
                <a:gd name="T33" fmla="*/ 338 h 364"/>
                <a:gd name="T34" fmla="*/ 249 w 387"/>
                <a:gd name="T35" fmla="*/ 351 h 364"/>
                <a:gd name="T36" fmla="*/ 220 w 387"/>
                <a:gd name="T37" fmla="*/ 360 h 364"/>
                <a:gd name="T38" fmla="*/ 190 w 387"/>
                <a:gd name="T39" fmla="*/ 364 h 364"/>
                <a:gd name="T40" fmla="*/ 161 w 387"/>
                <a:gd name="T41" fmla="*/ 364 h 364"/>
                <a:gd name="T42" fmla="*/ 132 w 387"/>
                <a:gd name="T43" fmla="*/ 359 h 364"/>
                <a:gd name="T44" fmla="*/ 104 w 387"/>
                <a:gd name="T45" fmla="*/ 350 h 364"/>
                <a:gd name="T46" fmla="*/ 78 w 387"/>
                <a:gd name="T47" fmla="*/ 337 h 364"/>
                <a:gd name="T48" fmla="*/ 55 w 387"/>
                <a:gd name="T49" fmla="*/ 320 h 364"/>
                <a:gd name="T50" fmla="*/ 35 w 387"/>
                <a:gd name="T51" fmla="*/ 299 h 364"/>
                <a:gd name="T52" fmla="*/ 18 w 387"/>
                <a:gd name="T53" fmla="*/ 272 h 364"/>
                <a:gd name="T54" fmla="*/ 6 w 387"/>
                <a:gd name="T55" fmla="*/ 243 h 364"/>
                <a:gd name="T56" fmla="*/ 0 w 387"/>
                <a:gd name="T57" fmla="*/ 212 h 364"/>
                <a:gd name="T58" fmla="*/ 0 w 387"/>
                <a:gd name="T59" fmla="*/ 181 h 364"/>
                <a:gd name="T60" fmla="*/ 6 w 387"/>
                <a:gd name="T61" fmla="*/ 151 h 364"/>
                <a:gd name="T62" fmla="*/ 17 w 387"/>
                <a:gd name="T63" fmla="*/ 120 h 364"/>
                <a:gd name="T64" fmla="*/ 34 w 387"/>
                <a:gd name="T65" fmla="*/ 91 h 364"/>
                <a:gd name="T66" fmla="*/ 55 w 387"/>
                <a:gd name="T67" fmla="*/ 66 h 364"/>
                <a:gd name="T68" fmla="*/ 82 w 387"/>
                <a:gd name="T69" fmla="*/ 42 h 364"/>
                <a:gd name="T70" fmla="*/ 110 w 387"/>
                <a:gd name="T71" fmla="*/ 25 h 364"/>
                <a:gd name="T72" fmla="*/ 137 w 387"/>
                <a:gd name="T73" fmla="*/ 12 h 364"/>
                <a:gd name="T74" fmla="*/ 168 w 387"/>
                <a:gd name="T75" fmla="*/ 4 h 364"/>
                <a:gd name="T76" fmla="*/ 197 w 387"/>
                <a:gd name="T7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7" h="364">
                  <a:moveTo>
                    <a:pt x="197" y="0"/>
                  </a:moveTo>
                  <a:lnTo>
                    <a:pt x="227" y="0"/>
                  </a:lnTo>
                  <a:lnTo>
                    <a:pt x="256" y="5"/>
                  </a:lnTo>
                  <a:lnTo>
                    <a:pt x="283" y="14"/>
                  </a:lnTo>
                  <a:lnTo>
                    <a:pt x="309" y="27"/>
                  </a:lnTo>
                  <a:lnTo>
                    <a:pt x="332" y="44"/>
                  </a:lnTo>
                  <a:lnTo>
                    <a:pt x="352" y="65"/>
                  </a:lnTo>
                  <a:lnTo>
                    <a:pt x="370" y="92"/>
                  </a:lnTo>
                  <a:lnTo>
                    <a:pt x="381" y="121"/>
                  </a:lnTo>
                  <a:lnTo>
                    <a:pt x="387" y="151"/>
                  </a:lnTo>
                  <a:lnTo>
                    <a:pt x="387" y="182"/>
                  </a:lnTo>
                  <a:lnTo>
                    <a:pt x="381" y="213"/>
                  </a:lnTo>
                  <a:lnTo>
                    <a:pt x="370" y="243"/>
                  </a:lnTo>
                  <a:lnTo>
                    <a:pt x="353" y="272"/>
                  </a:lnTo>
                  <a:lnTo>
                    <a:pt x="331" y="298"/>
                  </a:lnTo>
                  <a:lnTo>
                    <a:pt x="305" y="321"/>
                  </a:lnTo>
                  <a:lnTo>
                    <a:pt x="278" y="338"/>
                  </a:lnTo>
                  <a:lnTo>
                    <a:pt x="249" y="351"/>
                  </a:lnTo>
                  <a:lnTo>
                    <a:pt x="220" y="360"/>
                  </a:lnTo>
                  <a:lnTo>
                    <a:pt x="190" y="364"/>
                  </a:lnTo>
                  <a:lnTo>
                    <a:pt x="161" y="364"/>
                  </a:lnTo>
                  <a:lnTo>
                    <a:pt x="132" y="359"/>
                  </a:lnTo>
                  <a:lnTo>
                    <a:pt x="104" y="350"/>
                  </a:lnTo>
                  <a:lnTo>
                    <a:pt x="78" y="337"/>
                  </a:lnTo>
                  <a:lnTo>
                    <a:pt x="55" y="320"/>
                  </a:lnTo>
                  <a:lnTo>
                    <a:pt x="35" y="299"/>
                  </a:lnTo>
                  <a:lnTo>
                    <a:pt x="18" y="272"/>
                  </a:lnTo>
                  <a:lnTo>
                    <a:pt x="6" y="243"/>
                  </a:lnTo>
                  <a:lnTo>
                    <a:pt x="0" y="212"/>
                  </a:lnTo>
                  <a:lnTo>
                    <a:pt x="0" y="181"/>
                  </a:lnTo>
                  <a:lnTo>
                    <a:pt x="6" y="151"/>
                  </a:lnTo>
                  <a:lnTo>
                    <a:pt x="17" y="120"/>
                  </a:lnTo>
                  <a:lnTo>
                    <a:pt x="34" y="91"/>
                  </a:lnTo>
                  <a:lnTo>
                    <a:pt x="55" y="66"/>
                  </a:lnTo>
                  <a:lnTo>
                    <a:pt x="82" y="42"/>
                  </a:lnTo>
                  <a:lnTo>
                    <a:pt x="110" y="25"/>
                  </a:lnTo>
                  <a:lnTo>
                    <a:pt x="137" y="12"/>
                  </a:lnTo>
                  <a:lnTo>
                    <a:pt x="168" y="4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" name="Freeform 68"/>
            <p:cNvSpPr>
              <a:spLocks/>
            </p:cNvSpPr>
            <p:nvPr/>
          </p:nvSpPr>
          <p:spPr bwMode="auto">
            <a:xfrm>
              <a:off x="753" y="273"/>
              <a:ext cx="44" cy="42"/>
            </a:xfrm>
            <a:custGeom>
              <a:avLst/>
              <a:gdLst>
                <a:gd name="T0" fmla="*/ 169 w 310"/>
                <a:gd name="T1" fmla="*/ 0 h 291"/>
                <a:gd name="T2" fmla="*/ 195 w 310"/>
                <a:gd name="T3" fmla="*/ 1 h 291"/>
                <a:gd name="T4" fmla="*/ 220 w 310"/>
                <a:gd name="T5" fmla="*/ 8 h 291"/>
                <a:gd name="T6" fmla="*/ 243 w 310"/>
                <a:gd name="T7" fmla="*/ 19 h 291"/>
                <a:gd name="T8" fmla="*/ 264 w 310"/>
                <a:gd name="T9" fmla="*/ 34 h 291"/>
                <a:gd name="T10" fmla="*/ 283 w 310"/>
                <a:gd name="T11" fmla="*/ 52 h 291"/>
                <a:gd name="T12" fmla="*/ 298 w 310"/>
                <a:gd name="T13" fmla="*/ 76 h 291"/>
                <a:gd name="T14" fmla="*/ 307 w 310"/>
                <a:gd name="T15" fmla="*/ 103 h 291"/>
                <a:gd name="T16" fmla="*/ 310 w 310"/>
                <a:gd name="T17" fmla="*/ 130 h 291"/>
                <a:gd name="T18" fmla="*/ 308 w 310"/>
                <a:gd name="T19" fmla="*/ 159 h 291"/>
                <a:gd name="T20" fmla="*/ 300 w 310"/>
                <a:gd name="T21" fmla="*/ 185 h 291"/>
                <a:gd name="T22" fmla="*/ 287 w 310"/>
                <a:gd name="T23" fmla="*/ 212 h 291"/>
                <a:gd name="T24" fmla="*/ 269 w 310"/>
                <a:gd name="T25" fmla="*/ 236 h 291"/>
                <a:gd name="T26" fmla="*/ 244 w 310"/>
                <a:gd name="T27" fmla="*/ 258 h 291"/>
                <a:gd name="T28" fmla="*/ 220 w 310"/>
                <a:gd name="T29" fmla="*/ 273 h 291"/>
                <a:gd name="T30" fmla="*/ 194 w 310"/>
                <a:gd name="T31" fmla="*/ 283 h 291"/>
                <a:gd name="T32" fmla="*/ 169 w 310"/>
                <a:gd name="T33" fmla="*/ 289 h 291"/>
                <a:gd name="T34" fmla="*/ 142 w 310"/>
                <a:gd name="T35" fmla="*/ 291 h 291"/>
                <a:gd name="T36" fmla="*/ 115 w 310"/>
                <a:gd name="T37" fmla="*/ 289 h 291"/>
                <a:gd name="T38" fmla="*/ 91 w 310"/>
                <a:gd name="T39" fmla="*/ 283 h 291"/>
                <a:gd name="T40" fmla="*/ 68 w 310"/>
                <a:gd name="T41" fmla="*/ 272 h 291"/>
                <a:gd name="T42" fmla="*/ 47 w 310"/>
                <a:gd name="T43" fmla="*/ 258 h 291"/>
                <a:gd name="T44" fmla="*/ 28 w 310"/>
                <a:gd name="T45" fmla="*/ 239 h 291"/>
                <a:gd name="T46" fmla="*/ 13 w 310"/>
                <a:gd name="T47" fmla="*/ 214 h 291"/>
                <a:gd name="T48" fmla="*/ 4 w 310"/>
                <a:gd name="T49" fmla="*/ 189 h 291"/>
                <a:gd name="T50" fmla="*/ 0 w 310"/>
                <a:gd name="T51" fmla="*/ 160 h 291"/>
                <a:gd name="T52" fmla="*/ 3 w 310"/>
                <a:gd name="T53" fmla="*/ 132 h 291"/>
                <a:gd name="T54" fmla="*/ 11 w 310"/>
                <a:gd name="T55" fmla="*/ 105 h 291"/>
                <a:gd name="T56" fmla="*/ 24 w 310"/>
                <a:gd name="T57" fmla="*/ 78 h 291"/>
                <a:gd name="T58" fmla="*/ 42 w 310"/>
                <a:gd name="T59" fmla="*/ 55 h 291"/>
                <a:gd name="T60" fmla="*/ 67 w 310"/>
                <a:gd name="T61" fmla="*/ 34 h 291"/>
                <a:gd name="T62" fmla="*/ 91 w 310"/>
                <a:gd name="T63" fmla="*/ 19 h 291"/>
                <a:gd name="T64" fmla="*/ 117 w 310"/>
                <a:gd name="T65" fmla="*/ 8 h 291"/>
                <a:gd name="T66" fmla="*/ 142 w 310"/>
                <a:gd name="T67" fmla="*/ 1 h 291"/>
                <a:gd name="T68" fmla="*/ 169 w 310"/>
                <a:gd name="T6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0" h="291">
                  <a:moveTo>
                    <a:pt x="169" y="0"/>
                  </a:moveTo>
                  <a:lnTo>
                    <a:pt x="195" y="1"/>
                  </a:lnTo>
                  <a:lnTo>
                    <a:pt x="220" y="8"/>
                  </a:lnTo>
                  <a:lnTo>
                    <a:pt x="243" y="19"/>
                  </a:lnTo>
                  <a:lnTo>
                    <a:pt x="264" y="34"/>
                  </a:lnTo>
                  <a:lnTo>
                    <a:pt x="283" y="52"/>
                  </a:lnTo>
                  <a:lnTo>
                    <a:pt x="298" y="76"/>
                  </a:lnTo>
                  <a:lnTo>
                    <a:pt x="307" y="103"/>
                  </a:lnTo>
                  <a:lnTo>
                    <a:pt x="310" y="130"/>
                  </a:lnTo>
                  <a:lnTo>
                    <a:pt x="308" y="159"/>
                  </a:lnTo>
                  <a:lnTo>
                    <a:pt x="300" y="185"/>
                  </a:lnTo>
                  <a:lnTo>
                    <a:pt x="287" y="212"/>
                  </a:lnTo>
                  <a:lnTo>
                    <a:pt x="269" y="236"/>
                  </a:lnTo>
                  <a:lnTo>
                    <a:pt x="244" y="258"/>
                  </a:lnTo>
                  <a:lnTo>
                    <a:pt x="220" y="273"/>
                  </a:lnTo>
                  <a:lnTo>
                    <a:pt x="194" y="283"/>
                  </a:lnTo>
                  <a:lnTo>
                    <a:pt x="169" y="289"/>
                  </a:lnTo>
                  <a:lnTo>
                    <a:pt x="142" y="291"/>
                  </a:lnTo>
                  <a:lnTo>
                    <a:pt x="115" y="289"/>
                  </a:lnTo>
                  <a:lnTo>
                    <a:pt x="91" y="283"/>
                  </a:lnTo>
                  <a:lnTo>
                    <a:pt x="68" y="272"/>
                  </a:lnTo>
                  <a:lnTo>
                    <a:pt x="47" y="258"/>
                  </a:lnTo>
                  <a:lnTo>
                    <a:pt x="28" y="239"/>
                  </a:lnTo>
                  <a:lnTo>
                    <a:pt x="13" y="214"/>
                  </a:lnTo>
                  <a:lnTo>
                    <a:pt x="4" y="189"/>
                  </a:lnTo>
                  <a:lnTo>
                    <a:pt x="0" y="160"/>
                  </a:lnTo>
                  <a:lnTo>
                    <a:pt x="3" y="132"/>
                  </a:lnTo>
                  <a:lnTo>
                    <a:pt x="11" y="105"/>
                  </a:lnTo>
                  <a:lnTo>
                    <a:pt x="24" y="78"/>
                  </a:lnTo>
                  <a:lnTo>
                    <a:pt x="42" y="55"/>
                  </a:lnTo>
                  <a:lnTo>
                    <a:pt x="67" y="34"/>
                  </a:lnTo>
                  <a:lnTo>
                    <a:pt x="91" y="19"/>
                  </a:lnTo>
                  <a:lnTo>
                    <a:pt x="117" y="8"/>
                  </a:lnTo>
                  <a:lnTo>
                    <a:pt x="142" y="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" name="Freeform 69"/>
            <p:cNvSpPr>
              <a:spLocks/>
            </p:cNvSpPr>
            <p:nvPr/>
          </p:nvSpPr>
          <p:spPr bwMode="auto">
            <a:xfrm>
              <a:off x="801" y="245"/>
              <a:ext cx="35" cy="33"/>
            </a:xfrm>
            <a:custGeom>
              <a:avLst/>
              <a:gdLst>
                <a:gd name="T0" fmla="*/ 145 w 247"/>
                <a:gd name="T1" fmla="*/ 0 h 232"/>
                <a:gd name="T2" fmla="*/ 167 w 247"/>
                <a:gd name="T3" fmla="*/ 3 h 232"/>
                <a:gd name="T4" fmla="*/ 189 w 247"/>
                <a:gd name="T5" fmla="*/ 11 h 232"/>
                <a:gd name="T6" fmla="*/ 209 w 247"/>
                <a:gd name="T7" fmla="*/ 24 h 232"/>
                <a:gd name="T8" fmla="*/ 225 w 247"/>
                <a:gd name="T9" fmla="*/ 41 h 232"/>
                <a:gd name="T10" fmla="*/ 237 w 247"/>
                <a:gd name="T11" fmla="*/ 60 h 232"/>
                <a:gd name="T12" fmla="*/ 245 w 247"/>
                <a:gd name="T13" fmla="*/ 82 h 232"/>
                <a:gd name="T14" fmla="*/ 247 w 247"/>
                <a:gd name="T15" fmla="*/ 103 h 232"/>
                <a:gd name="T16" fmla="*/ 246 w 247"/>
                <a:gd name="T17" fmla="*/ 126 h 232"/>
                <a:gd name="T18" fmla="*/ 239 w 247"/>
                <a:gd name="T19" fmla="*/ 148 h 232"/>
                <a:gd name="T20" fmla="*/ 229 w 247"/>
                <a:gd name="T21" fmla="*/ 169 h 232"/>
                <a:gd name="T22" fmla="*/ 213 w 247"/>
                <a:gd name="T23" fmla="*/ 189 h 232"/>
                <a:gd name="T24" fmla="*/ 195 w 247"/>
                <a:gd name="T25" fmla="*/ 205 h 232"/>
                <a:gd name="T26" fmla="*/ 173 w 247"/>
                <a:gd name="T27" fmla="*/ 218 h 232"/>
                <a:gd name="T28" fmla="*/ 150 w 247"/>
                <a:gd name="T29" fmla="*/ 228 h 232"/>
                <a:gd name="T30" fmla="*/ 125 w 247"/>
                <a:gd name="T31" fmla="*/ 232 h 232"/>
                <a:gd name="T32" fmla="*/ 102 w 247"/>
                <a:gd name="T33" fmla="*/ 232 h 232"/>
                <a:gd name="T34" fmla="*/ 79 w 247"/>
                <a:gd name="T35" fmla="*/ 228 h 232"/>
                <a:gd name="T36" fmla="*/ 58 w 247"/>
                <a:gd name="T37" fmla="*/ 220 h 232"/>
                <a:gd name="T38" fmla="*/ 38 w 247"/>
                <a:gd name="T39" fmla="*/ 207 h 232"/>
                <a:gd name="T40" fmla="*/ 22 w 247"/>
                <a:gd name="T41" fmla="*/ 191 h 232"/>
                <a:gd name="T42" fmla="*/ 10 w 247"/>
                <a:gd name="T43" fmla="*/ 171 h 232"/>
                <a:gd name="T44" fmla="*/ 2 w 247"/>
                <a:gd name="T45" fmla="*/ 149 h 232"/>
                <a:gd name="T46" fmla="*/ 0 w 247"/>
                <a:gd name="T47" fmla="*/ 128 h 232"/>
                <a:gd name="T48" fmla="*/ 1 w 247"/>
                <a:gd name="T49" fmla="*/ 106 h 232"/>
                <a:gd name="T50" fmla="*/ 7 w 247"/>
                <a:gd name="T51" fmla="*/ 84 h 232"/>
                <a:gd name="T52" fmla="*/ 18 w 247"/>
                <a:gd name="T53" fmla="*/ 62 h 232"/>
                <a:gd name="T54" fmla="*/ 34 w 247"/>
                <a:gd name="T55" fmla="*/ 44 h 232"/>
                <a:gd name="T56" fmla="*/ 52 w 247"/>
                <a:gd name="T57" fmla="*/ 26 h 232"/>
                <a:gd name="T58" fmla="*/ 74 w 247"/>
                <a:gd name="T59" fmla="*/ 13 h 232"/>
                <a:gd name="T60" fmla="*/ 97 w 247"/>
                <a:gd name="T61" fmla="*/ 5 h 232"/>
                <a:gd name="T62" fmla="*/ 121 w 247"/>
                <a:gd name="T63" fmla="*/ 0 h 232"/>
                <a:gd name="T64" fmla="*/ 145 w 247"/>
                <a:gd name="T65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232">
                  <a:moveTo>
                    <a:pt x="145" y="0"/>
                  </a:moveTo>
                  <a:lnTo>
                    <a:pt x="167" y="3"/>
                  </a:lnTo>
                  <a:lnTo>
                    <a:pt x="189" y="11"/>
                  </a:lnTo>
                  <a:lnTo>
                    <a:pt x="209" y="24"/>
                  </a:lnTo>
                  <a:lnTo>
                    <a:pt x="225" y="41"/>
                  </a:lnTo>
                  <a:lnTo>
                    <a:pt x="237" y="60"/>
                  </a:lnTo>
                  <a:lnTo>
                    <a:pt x="245" y="82"/>
                  </a:lnTo>
                  <a:lnTo>
                    <a:pt x="247" y="103"/>
                  </a:lnTo>
                  <a:lnTo>
                    <a:pt x="246" y="126"/>
                  </a:lnTo>
                  <a:lnTo>
                    <a:pt x="239" y="148"/>
                  </a:lnTo>
                  <a:lnTo>
                    <a:pt x="229" y="169"/>
                  </a:lnTo>
                  <a:lnTo>
                    <a:pt x="213" y="189"/>
                  </a:lnTo>
                  <a:lnTo>
                    <a:pt x="195" y="205"/>
                  </a:lnTo>
                  <a:lnTo>
                    <a:pt x="173" y="218"/>
                  </a:lnTo>
                  <a:lnTo>
                    <a:pt x="150" y="228"/>
                  </a:lnTo>
                  <a:lnTo>
                    <a:pt x="125" y="232"/>
                  </a:lnTo>
                  <a:lnTo>
                    <a:pt x="102" y="232"/>
                  </a:lnTo>
                  <a:lnTo>
                    <a:pt x="79" y="228"/>
                  </a:lnTo>
                  <a:lnTo>
                    <a:pt x="58" y="220"/>
                  </a:lnTo>
                  <a:lnTo>
                    <a:pt x="38" y="207"/>
                  </a:lnTo>
                  <a:lnTo>
                    <a:pt x="22" y="191"/>
                  </a:lnTo>
                  <a:lnTo>
                    <a:pt x="10" y="171"/>
                  </a:lnTo>
                  <a:lnTo>
                    <a:pt x="2" y="149"/>
                  </a:lnTo>
                  <a:lnTo>
                    <a:pt x="0" y="128"/>
                  </a:lnTo>
                  <a:lnTo>
                    <a:pt x="1" y="106"/>
                  </a:lnTo>
                  <a:lnTo>
                    <a:pt x="7" y="84"/>
                  </a:lnTo>
                  <a:lnTo>
                    <a:pt x="18" y="62"/>
                  </a:lnTo>
                  <a:lnTo>
                    <a:pt x="34" y="44"/>
                  </a:lnTo>
                  <a:lnTo>
                    <a:pt x="52" y="26"/>
                  </a:lnTo>
                  <a:lnTo>
                    <a:pt x="74" y="13"/>
                  </a:lnTo>
                  <a:lnTo>
                    <a:pt x="97" y="5"/>
                  </a:lnTo>
                  <a:lnTo>
                    <a:pt x="121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5" name="Freeform 70"/>
            <p:cNvSpPr>
              <a:spLocks/>
            </p:cNvSpPr>
            <p:nvPr/>
          </p:nvSpPr>
          <p:spPr bwMode="auto">
            <a:xfrm>
              <a:off x="840" y="222"/>
              <a:ext cx="28" cy="27"/>
            </a:xfrm>
            <a:custGeom>
              <a:avLst/>
              <a:gdLst>
                <a:gd name="T0" fmla="*/ 105 w 198"/>
                <a:gd name="T1" fmla="*/ 0 h 186"/>
                <a:gd name="T2" fmla="*/ 126 w 198"/>
                <a:gd name="T3" fmla="*/ 2 h 186"/>
                <a:gd name="T4" fmla="*/ 147 w 198"/>
                <a:gd name="T5" fmla="*/ 8 h 186"/>
                <a:gd name="T6" fmla="*/ 165 w 198"/>
                <a:gd name="T7" fmla="*/ 18 h 186"/>
                <a:gd name="T8" fmla="*/ 180 w 198"/>
                <a:gd name="T9" fmla="*/ 33 h 186"/>
                <a:gd name="T10" fmla="*/ 191 w 198"/>
                <a:gd name="T11" fmla="*/ 52 h 186"/>
                <a:gd name="T12" fmla="*/ 197 w 198"/>
                <a:gd name="T13" fmla="*/ 71 h 186"/>
                <a:gd name="T14" fmla="*/ 198 w 198"/>
                <a:gd name="T15" fmla="*/ 91 h 186"/>
                <a:gd name="T16" fmla="*/ 194 w 198"/>
                <a:gd name="T17" fmla="*/ 112 h 186"/>
                <a:gd name="T18" fmla="*/ 185 w 198"/>
                <a:gd name="T19" fmla="*/ 131 h 186"/>
                <a:gd name="T20" fmla="*/ 173 w 198"/>
                <a:gd name="T21" fmla="*/ 149 h 186"/>
                <a:gd name="T22" fmla="*/ 156 w 198"/>
                <a:gd name="T23" fmla="*/ 164 h 186"/>
                <a:gd name="T24" fmla="*/ 136 w 198"/>
                <a:gd name="T25" fmla="*/ 177 h 186"/>
                <a:gd name="T26" fmla="*/ 115 w 198"/>
                <a:gd name="T27" fmla="*/ 184 h 186"/>
                <a:gd name="T28" fmla="*/ 93 w 198"/>
                <a:gd name="T29" fmla="*/ 186 h 186"/>
                <a:gd name="T30" fmla="*/ 72 w 198"/>
                <a:gd name="T31" fmla="*/ 185 h 186"/>
                <a:gd name="T32" fmla="*/ 51 w 198"/>
                <a:gd name="T33" fmla="*/ 178 h 186"/>
                <a:gd name="T34" fmla="*/ 33 w 198"/>
                <a:gd name="T35" fmla="*/ 168 h 186"/>
                <a:gd name="T36" fmla="*/ 18 w 198"/>
                <a:gd name="T37" fmla="*/ 154 h 186"/>
                <a:gd name="T38" fmla="*/ 7 w 198"/>
                <a:gd name="T39" fmla="*/ 136 h 186"/>
                <a:gd name="T40" fmla="*/ 1 w 198"/>
                <a:gd name="T41" fmla="*/ 116 h 186"/>
                <a:gd name="T42" fmla="*/ 0 w 198"/>
                <a:gd name="T43" fmla="*/ 95 h 186"/>
                <a:gd name="T44" fmla="*/ 3 w 198"/>
                <a:gd name="T45" fmla="*/ 75 h 186"/>
                <a:gd name="T46" fmla="*/ 11 w 198"/>
                <a:gd name="T47" fmla="*/ 55 h 186"/>
                <a:gd name="T48" fmla="*/ 24 w 198"/>
                <a:gd name="T49" fmla="*/ 38 h 186"/>
                <a:gd name="T50" fmla="*/ 42 w 198"/>
                <a:gd name="T51" fmla="*/ 22 h 186"/>
                <a:gd name="T52" fmla="*/ 61 w 198"/>
                <a:gd name="T53" fmla="*/ 10 h 186"/>
                <a:gd name="T54" fmla="*/ 83 w 198"/>
                <a:gd name="T55" fmla="*/ 2 h 186"/>
                <a:gd name="T56" fmla="*/ 105 w 198"/>
                <a:gd name="T5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186">
                  <a:moveTo>
                    <a:pt x="105" y="0"/>
                  </a:moveTo>
                  <a:lnTo>
                    <a:pt x="126" y="2"/>
                  </a:lnTo>
                  <a:lnTo>
                    <a:pt x="147" y="8"/>
                  </a:lnTo>
                  <a:lnTo>
                    <a:pt x="165" y="18"/>
                  </a:lnTo>
                  <a:lnTo>
                    <a:pt x="180" y="33"/>
                  </a:lnTo>
                  <a:lnTo>
                    <a:pt x="191" y="52"/>
                  </a:lnTo>
                  <a:lnTo>
                    <a:pt x="197" y="71"/>
                  </a:lnTo>
                  <a:lnTo>
                    <a:pt x="198" y="91"/>
                  </a:lnTo>
                  <a:lnTo>
                    <a:pt x="194" y="112"/>
                  </a:lnTo>
                  <a:lnTo>
                    <a:pt x="185" y="131"/>
                  </a:lnTo>
                  <a:lnTo>
                    <a:pt x="173" y="149"/>
                  </a:lnTo>
                  <a:lnTo>
                    <a:pt x="156" y="164"/>
                  </a:lnTo>
                  <a:lnTo>
                    <a:pt x="136" y="177"/>
                  </a:lnTo>
                  <a:lnTo>
                    <a:pt x="115" y="184"/>
                  </a:lnTo>
                  <a:lnTo>
                    <a:pt x="93" y="186"/>
                  </a:lnTo>
                  <a:lnTo>
                    <a:pt x="72" y="185"/>
                  </a:lnTo>
                  <a:lnTo>
                    <a:pt x="51" y="178"/>
                  </a:lnTo>
                  <a:lnTo>
                    <a:pt x="33" y="168"/>
                  </a:lnTo>
                  <a:lnTo>
                    <a:pt x="18" y="154"/>
                  </a:lnTo>
                  <a:lnTo>
                    <a:pt x="7" y="136"/>
                  </a:lnTo>
                  <a:lnTo>
                    <a:pt x="1" y="116"/>
                  </a:lnTo>
                  <a:lnTo>
                    <a:pt x="0" y="95"/>
                  </a:lnTo>
                  <a:lnTo>
                    <a:pt x="3" y="75"/>
                  </a:lnTo>
                  <a:lnTo>
                    <a:pt x="11" y="55"/>
                  </a:lnTo>
                  <a:lnTo>
                    <a:pt x="24" y="38"/>
                  </a:lnTo>
                  <a:lnTo>
                    <a:pt x="42" y="22"/>
                  </a:lnTo>
                  <a:lnTo>
                    <a:pt x="61" y="10"/>
                  </a:lnTo>
                  <a:lnTo>
                    <a:pt x="83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6" name="Freeform 71"/>
            <p:cNvSpPr>
              <a:spLocks/>
            </p:cNvSpPr>
            <p:nvPr/>
          </p:nvSpPr>
          <p:spPr bwMode="auto">
            <a:xfrm>
              <a:off x="694" y="403"/>
              <a:ext cx="51" cy="53"/>
            </a:xfrm>
            <a:custGeom>
              <a:avLst/>
              <a:gdLst>
                <a:gd name="T0" fmla="*/ 189 w 357"/>
                <a:gd name="T1" fmla="*/ 0 h 368"/>
                <a:gd name="T2" fmla="*/ 220 w 357"/>
                <a:gd name="T3" fmla="*/ 5 h 368"/>
                <a:gd name="T4" fmla="*/ 251 w 357"/>
                <a:gd name="T5" fmla="*/ 15 h 368"/>
                <a:gd name="T6" fmla="*/ 280 w 357"/>
                <a:gd name="T7" fmla="*/ 31 h 368"/>
                <a:gd name="T8" fmla="*/ 303 w 357"/>
                <a:gd name="T9" fmla="*/ 52 h 368"/>
                <a:gd name="T10" fmla="*/ 324 w 357"/>
                <a:gd name="T11" fmla="*/ 76 h 368"/>
                <a:gd name="T12" fmla="*/ 339 w 357"/>
                <a:gd name="T13" fmla="*/ 103 h 368"/>
                <a:gd name="T14" fmla="*/ 350 w 357"/>
                <a:gd name="T15" fmla="*/ 132 h 368"/>
                <a:gd name="T16" fmla="*/ 356 w 357"/>
                <a:gd name="T17" fmla="*/ 163 h 368"/>
                <a:gd name="T18" fmla="*/ 357 w 357"/>
                <a:gd name="T19" fmla="*/ 195 h 368"/>
                <a:gd name="T20" fmla="*/ 353 w 357"/>
                <a:gd name="T21" fmla="*/ 228 h 368"/>
                <a:gd name="T22" fmla="*/ 342 w 357"/>
                <a:gd name="T23" fmla="*/ 259 h 368"/>
                <a:gd name="T24" fmla="*/ 326 w 357"/>
                <a:gd name="T25" fmla="*/ 287 h 368"/>
                <a:gd name="T26" fmla="*/ 306 w 357"/>
                <a:gd name="T27" fmla="*/ 313 h 368"/>
                <a:gd name="T28" fmla="*/ 283 w 357"/>
                <a:gd name="T29" fmla="*/ 333 h 368"/>
                <a:gd name="T30" fmla="*/ 256 w 357"/>
                <a:gd name="T31" fmla="*/ 349 h 368"/>
                <a:gd name="T32" fmla="*/ 228 w 357"/>
                <a:gd name="T33" fmla="*/ 361 h 368"/>
                <a:gd name="T34" fmla="*/ 198 w 357"/>
                <a:gd name="T35" fmla="*/ 367 h 368"/>
                <a:gd name="T36" fmla="*/ 168 w 357"/>
                <a:gd name="T37" fmla="*/ 368 h 368"/>
                <a:gd name="T38" fmla="*/ 137 w 357"/>
                <a:gd name="T39" fmla="*/ 363 h 368"/>
                <a:gd name="T40" fmla="*/ 105 w 357"/>
                <a:gd name="T41" fmla="*/ 353 h 368"/>
                <a:gd name="T42" fmla="*/ 77 w 357"/>
                <a:gd name="T43" fmla="*/ 337 h 368"/>
                <a:gd name="T44" fmla="*/ 53 w 357"/>
                <a:gd name="T45" fmla="*/ 316 h 368"/>
                <a:gd name="T46" fmla="*/ 33 w 357"/>
                <a:gd name="T47" fmla="*/ 292 h 368"/>
                <a:gd name="T48" fmla="*/ 18 w 357"/>
                <a:gd name="T49" fmla="*/ 266 h 368"/>
                <a:gd name="T50" fmla="*/ 7 w 357"/>
                <a:gd name="T51" fmla="*/ 237 h 368"/>
                <a:gd name="T52" fmla="*/ 1 w 357"/>
                <a:gd name="T53" fmla="*/ 206 h 368"/>
                <a:gd name="T54" fmla="*/ 0 w 357"/>
                <a:gd name="T55" fmla="*/ 174 h 368"/>
                <a:gd name="T56" fmla="*/ 4 w 357"/>
                <a:gd name="T57" fmla="*/ 141 h 368"/>
                <a:gd name="T58" fmla="*/ 15 w 357"/>
                <a:gd name="T59" fmla="*/ 110 h 368"/>
                <a:gd name="T60" fmla="*/ 31 w 357"/>
                <a:gd name="T61" fmla="*/ 80 h 368"/>
                <a:gd name="T62" fmla="*/ 51 w 357"/>
                <a:gd name="T63" fmla="*/ 56 h 368"/>
                <a:gd name="T64" fmla="*/ 74 w 357"/>
                <a:gd name="T65" fmla="*/ 36 h 368"/>
                <a:gd name="T66" fmla="*/ 100 w 357"/>
                <a:gd name="T67" fmla="*/ 18 h 368"/>
                <a:gd name="T68" fmla="*/ 129 w 357"/>
                <a:gd name="T69" fmla="*/ 8 h 368"/>
                <a:gd name="T70" fmla="*/ 159 w 357"/>
                <a:gd name="T71" fmla="*/ 1 h 368"/>
                <a:gd name="T72" fmla="*/ 189 w 357"/>
                <a:gd name="T7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7" h="368">
                  <a:moveTo>
                    <a:pt x="189" y="0"/>
                  </a:moveTo>
                  <a:lnTo>
                    <a:pt x="220" y="5"/>
                  </a:lnTo>
                  <a:lnTo>
                    <a:pt x="251" y="15"/>
                  </a:lnTo>
                  <a:lnTo>
                    <a:pt x="280" y="31"/>
                  </a:lnTo>
                  <a:lnTo>
                    <a:pt x="303" y="52"/>
                  </a:lnTo>
                  <a:lnTo>
                    <a:pt x="324" y="76"/>
                  </a:lnTo>
                  <a:lnTo>
                    <a:pt x="339" y="103"/>
                  </a:lnTo>
                  <a:lnTo>
                    <a:pt x="350" y="132"/>
                  </a:lnTo>
                  <a:lnTo>
                    <a:pt x="356" y="163"/>
                  </a:lnTo>
                  <a:lnTo>
                    <a:pt x="357" y="195"/>
                  </a:lnTo>
                  <a:lnTo>
                    <a:pt x="353" y="228"/>
                  </a:lnTo>
                  <a:lnTo>
                    <a:pt x="342" y="259"/>
                  </a:lnTo>
                  <a:lnTo>
                    <a:pt x="326" y="287"/>
                  </a:lnTo>
                  <a:lnTo>
                    <a:pt x="306" y="313"/>
                  </a:lnTo>
                  <a:lnTo>
                    <a:pt x="283" y="333"/>
                  </a:lnTo>
                  <a:lnTo>
                    <a:pt x="256" y="349"/>
                  </a:lnTo>
                  <a:lnTo>
                    <a:pt x="228" y="361"/>
                  </a:lnTo>
                  <a:lnTo>
                    <a:pt x="198" y="367"/>
                  </a:lnTo>
                  <a:lnTo>
                    <a:pt x="168" y="368"/>
                  </a:lnTo>
                  <a:lnTo>
                    <a:pt x="137" y="363"/>
                  </a:lnTo>
                  <a:lnTo>
                    <a:pt x="105" y="353"/>
                  </a:lnTo>
                  <a:lnTo>
                    <a:pt x="77" y="337"/>
                  </a:lnTo>
                  <a:lnTo>
                    <a:pt x="53" y="316"/>
                  </a:lnTo>
                  <a:lnTo>
                    <a:pt x="33" y="292"/>
                  </a:lnTo>
                  <a:lnTo>
                    <a:pt x="18" y="266"/>
                  </a:lnTo>
                  <a:lnTo>
                    <a:pt x="7" y="237"/>
                  </a:lnTo>
                  <a:lnTo>
                    <a:pt x="1" y="206"/>
                  </a:lnTo>
                  <a:lnTo>
                    <a:pt x="0" y="174"/>
                  </a:lnTo>
                  <a:lnTo>
                    <a:pt x="4" y="141"/>
                  </a:lnTo>
                  <a:lnTo>
                    <a:pt x="15" y="110"/>
                  </a:lnTo>
                  <a:lnTo>
                    <a:pt x="31" y="80"/>
                  </a:lnTo>
                  <a:lnTo>
                    <a:pt x="51" y="56"/>
                  </a:lnTo>
                  <a:lnTo>
                    <a:pt x="74" y="36"/>
                  </a:lnTo>
                  <a:lnTo>
                    <a:pt x="100" y="18"/>
                  </a:lnTo>
                  <a:lnTo>
                    <a:pt x="129" y="8"/>
                  </a:lnTo>
                  <a:lnTo>
                    <a:pt x="159" y="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7" name="Freeform 72"/>
            <p:cNvSpPr>
              <a:spLocks/>
            </p:cNvSpPr>
            <p:nvPr/>
          </p:nvSpPr>
          <p:spPr bwMode="auto">
            <a:xfrm>
              <a:off x="754" y="434"/>
              <a:ext cx="41" cy="42"/>
            </a:xfrm>
            <a:custGeom>
              <a:avLst/>
              <a:gdLst>
                <a:gd name="T0" fmla="*/ 145 w 286"/>
                <a:gd name="T1" fmla="*/ 0 h 294"/>
                <a:gd name="T2" fmla="*/ 173 w 286"/>
                <a:gd name="T3" fmla="*/ 3 h 294"/>
                <a:gd name="T4" fmla="*/ 201 w 286"/>
                <a:gd name="T5" fmla="*/ 12 h 294"/>
                <a:gd name="T6" fmla="*/ 226 w 286"/>
                <a:gd name="T7" fmla="*/ 26 h 294"/>
                <a:gd name="T8" fmla="*/ 247 w 286"/>
                <a:gd name="T9" fmla="*/ 46 h 294"/>
                <a:gd name="T10" fmla="*/ 264 w 286"/>
                <a:gd name="T11" fmla="*/ 67 h 294"/>
                <a:gd name="T12" fmla="*/ 276 w 286"/>
                <a:gd name="T13" fmla="*/ 93 h 294"/>
                <a:gd name="T14" fmla="*/ 283 w 286"/>
                <a:gd name="T15" fmla="*/ 120 h 294"/>
                <a:gd name="T16" fmla="*/ 286 w 286"/>
                <a:gd name="T17" fmla="*/ 149 h 294"/>
                <a:gd name="T18" fmla="*/ 282 w 286"/>
                <a:gd name="T19" fmla="*/ 178 h 294"/>
                <a:gd name="T20" fmla="*/ 274 w 286"/>
                <a:gd name="T21" fmla="*/ 205 h 294"/>
                <a:gd name="T22" fmla="*/ 259 w 286"/>
                <a:gd name="T23" fmla="*/ 232 h 294"/>
                <a:gd name="T24" fmla="*/ 240 w 286"/>
                <a:gd name="T25" fmla="*/ 254 h 294"/>
                <a:gd name="T26" fmla="*/ 218 w 286"/>
                <a:gd name="T27" fmla="*/ 271 h 294"/>
                <a:gd name="T28" fmla="*/ 194 w 286"/>
                <a:gd name="T29" fmla="*/ 284 h 294"/>
                <a:gd name="T30" fmla="*/ 168 w 286"/>
                <a:gd name="T31" fmla="*/ 292 h 294"/>
                <a:gd name="T32" fmla="*/ 141 w 286"/>
                <a:gd name="T33" fmla="*/ 294 h 294"/>
                <a:gd name="T34" fmla="*/ 113 w 286"/>
                <a:gd name="T35" fmla="*/ 290 h 294"/>
                <a:gd name="T36" fmla="*/ 85 w 286"/>
                <a:gd name="T37" fmla="*/ 281 h 294"/>
                <a:gd name="T38" fmla="*/ 59 w 286"/>
                <a:gd name="T39" fmla="*/ 267 h 294"/>
                <a:gd name="T40" fmla="*/ 38 w 286"/>
                <a:gd name="T41" fmla="*/ 248 h 294"/>
                <a:gd name="T42" fmla="*/ 21 w 286"/>
                <a:gd name="T43" fmla="*/ 225 h 294"/>
                <a:gd name="T44" fmla="*/ 9 w 286"/>
                <a:gd name="T45" fmla="*/ 200 h 294"/>
                <a:gd name="T46" fmla="*/ 2 w 286"/>
                <a:gd name="T47" fmla="*/ 173 h 294"/>
                <a:gd name="T48" fmla="*/ 0 w 286"/>
                <a:gd name="T49" fmla="*/ 144 h 294"/>
                <a:gd name="T50" fmla="*/ 2 w 286"/>
                <a:gd name="T51" fmla="*/ 116 h 294"/>
                <a:gd name="T52" fmla="*/ 12 w 286"/>
                <a:gd name="T53" fmla="*/ 87 h 294"/>
                <a:gd name="T54" fmla="*/ 27 w 286"/>
                <a:gd name="T55" fmla="*/ 62 h 294"/>
                <a:gd name="T56" fmla="*/ 45 w 286"/>
                <a:gd name="T57" fmla="*/ 40 h 294"/>
                <a:gd name="T58" fmla="*/ 67 w 286"/>
                <a:gd name="T59" fmla="*/ 21 h 294"/>
                <a:gd name="T60" fmla="*/ 92 w 286"/>
                <a:gd name="T61" fmla="*/ 9 h 294"/>
                <a:gd name="T62" fmla="*/ 117 w 286"/>
                <a:gd name="T63" fmla="*/ 2 h 294"/>
                <a:gd name="T64" fmla="*/ 145 w 286"/>
                <a:gd name="T6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294">
                  <a:moveTo>
                    <a:pt x="145" y="0"/>
                  </a:moveTo>
                  <a:lnTo>
                    <a:pt x="173" y="3"/>
                  </a:lnTo>
                  <a:lnTo>
                    <a:pt x="201" y="12"/>
                  </a:lnTo>
                  <a:lnTo>
                    <a:pt x="226" y="26"/>
                  </a:lnTo>
                  <a:lnTo>
                    <a:pt x="247" y="46"/>
                  </a:lnTo>
                  <a:lnTo>
                    <a:pt x="264" y="67"/>
                  </a:lnTo>
                  <a:lnTo>
                    <a:pt x="276" y="93"/>
                  </a:lnTo>
                  <a:lnTo>
                    <a:pt x="283" y="120"/>
                  </a:lnTo>
                  <a:lnTo>
                    <a:pt x="286" y="149"/>
                  </a:lnTo>
                  <a:lnTo>
                    <a:pt x="282" y="178"/>
                  </a:lnTo>
                  <a:lnTo>
                    <a:pt x="274" y="205"/>
                  </a:lnTo>
                  <a:lnTo>
                    <a:pt x="259" y="232"/>
                  </a:lnTo>
                  <a:lnTo>
                    <a:pt x="240" y="254"/>
                  </a:lnTo>
                  <a:lnTo>
                    <a:pt x="218" y="271"/>
                  </a:lnTo>
                  <a:lnTo>
                    <a:pt x="194" y="284"/>
                  </a:lnTo>
                  <a:lnTo>
                    <a:pt x="168" y="292"/>
                  </a:lnTo>
                  <a:lnTo>
                    <a:pt x="141" y="294"/>
                  </a:lnTo>
                  <a:lnTo>
                    <a:pt x="113" y="290"/>
                  </a:lnTo>
                  <a:lnTo>
                    <a:pt x="85" y="281"/>
                  </a:lnTo>
                  <a:lnTo>
                    <a:pt x="59" y="267"/>
                  </a:lnTo>
                  <a:lnTo>
                    <a:pt x="38" y="248"/>
                  </a:lnTo>
                  <a:lnTo>
                    <a:pt x="21" y="225"/>
                  </a:lnTo>
                  <a:lnTo>
                    <a:pt x="9" y="200"/>
                  </a:lnTo>
                  <a:lnTo>
                    <a:pt x="2" y="173"/>
                  </a:lnTo>
                  <a:lnTo>
                    <a:pt x="0" y="144"/>
                  </a:lnTo>
                  <a:lnTo>
                    <a:pt x="2" y="116"/>
                  </a:lnTo>
                  <a:lnTo>
                    <a:pt x="12" y="87"/>
                  </a:lnTo>
                  <a:lnTo>
                    <a:pt x="27" y="62"/>
                  </a:lnTo>
                  <a:lnTo>
                    <a:pt x="45" y="40"/>
                  </a:lnTo>
                  <a:lnTo>
                    <a:pt x="67" y="21"/>
                  </a:lnTo>
                  <a:lnTo>
                    <a:pt x="92" y="9"/>
                  </a:lnTo>
                  <a:lnTo>
                    <a:pt x="117" y="2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8" name="Freeform 73"/>
            <p:cNvSpPr>
              <a:spLocks/>
            </p:cNvSpPr>
            <p:nvPr/>
          </p:nvSpPr>
          <p:spPr bwMode="auto">
            <a:xfrm>
              <a:off x="803" y="458"/>
              <a:ext cx="33" cy="34"/>
            </a:xfrm>
            <a:custGeom>
              <a:avLst/>
              <a:gdLst>
                <a:gd name="T0" fmla="*/ 118 w 229"/>
                <a:gd name="T1" fmla="*/ 0 h 237"/>
                <a:gd name="T2" fmla="*/ 140 w 229"/>
                <a:gd name="T3" fmla="*/ 3 h 237"/>
                <a:gd name="T4" fmla="*/ 162 w 229"/>
                <a:gd name="T5" fmla="*/ 10 h 237"/>
                <a:gd name="T6" fmla="*/ 184 w 229"/>
                <a:gd name="T7" fmla="*/ 24 h 237"/>
                <a:gd name="T8" fmla="*/ 202 w 229"/>
                <a:gd name="T9" fmla="*/ 42 h 237"/>
                <a:gd name="T10" fmla="*/ 216 w 229"/>
                <a:gd name="T11" fmla="*/ 64 h 237"/>
                <a:gd name="T12" fmla="*/ 226 w 229"/>
                <a:gd name="T13" fmla="*/ 87 h 237"/>
                <a:gd name="T14" fmla="*/ 229 w 229"/>
                <a:gd name="T15" fmla="*/ 114 h 237"/>
                <a:gd name="T16" fmla="*/ 228 w 229"/>
                <a:gd name="T17" fmla="*/ 140 h 237"/>
                <a:gd name="T18" fmla="*/ 220 w 229"/>
                <a:gd name="T19" fmla="*/ 165 h 237"/>
                <a:gd name="T20" fmla="*/ 207 w 229"/>
                <a:gd name="T21" fmla="*/ 189 h 237"/>
                <a:gd name="T22" fmla="*/ 188 w 229"/>
                <a:gd name="T23" fmla="*/ 208 h 237"/>
                <a:gd name="T24" fmla="*/ 167 w 229"/>
                <a:gd name="T25" fmla="*/ 223 h 237"/>
                <a:gd name="T26" fmla="*/ 144 w 229"/>
                <a:gd name="T27" fmla="*/ 232 h 237"/>
                <a:gd name="T28" fmla="*/ 120 w 229"/>
                <a:gd name="T29" fmla="*/ 237 h 237"/>
                <a:gd name="T30" fmla="*/ 94 w 229"/>
                <a:gd name="T31" fmla="*/ 234 h 237"/>
                <a:gd name="T32" fmla="*/ 69 w 229"/>
                <a:gd name="T33" fmla="*/ 226 h 237"/>
                <a:gd name="T34" fmla="*/ 49 w 229"/>
                <a:gd name="T35" fmla="*/ 215 h 237"/>
                <a:gd name="T36" fmla="*/ 32 w 229"/>
                <a:gd name="T37" fmla="*/ 199 h 237"/>
                <a:gd name="T38" fmla="*/ 18 w 229"/>
                <a:gd name="T39" fmla="*/ 181 h 237"/>
                <a:gd name="T40" fmla="*/ 8 w 229"/>
                <a:gd name="T41" fmla="*/ 161 h 237"/>
                <a:gd name="T42" fmla="*/ 3 w 229"/>
                <a:gd name="T43" fmla="*/ 139 h 237"/>
                <a:gd name="T44" fmla="*/ 0 w 229"/>
                <a:gd name="T45" fmla="*/ 117 h 237"/>
                <a:gd name="T46" fmla="*/ 4 w 229"/>
                <a:gd name="T47" fmla="*/ 94 h 237"/>
                <a:gd name="T48" fmla="*/ 11 w 229"/>
                <a:gd name="T49" fmla="*/ 71 h 237"/>
                <a:gd name="T50" fmla="*/ 22 w 229"/>
                <a:gd name="T51" fmla="*/ 50 h 237"/>
                <a:gd name="T52" fmla="*/ 36 w 229"/>
                <a:gd name="T53" fmla="*/ 33 h 237"/>
                <a:gd name="T54" fmla="*/ 54 w 229"/>
                <a:gd name="T55" fmla="*/ 18 h 237"/>
                <a:gd name="T56" fmla="*/ 73 w 229"/>
                <a:gd name="T57" fmla="*/ 9 h 237"/>
                <a:gd name="T58" fmla="*/ 95 w 229"/>
                <a:gd name="T59" fmla="*/ 2 h 237"/>
                <a:gd name="T60" fmla="*/ 118 w 229"/>
                <a:gd name="T6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37">
                  <a:moveTo>
                    <a:pt x="118" y="0"/>
                  </a:moveTo>
                  <a:lnTo>
                    <a:pt x="140" y="3"/>
                  </a:lnTo>
                  <a:lnTo>
                    <a:pt x="162" y="10"/>
                  </a:lnTo>
                  <a:lnTo>
                    <a:pt x="184" y="24"/>
                  </a:lnTo>
                  <a:lnTo>
                    <a:pt x="202" y="42"/>
                  </a:lnTo>
                  <a:lnTo>
                    <a:pt x="216" y="64"/>
                  </a:lnTo>
                  <a:lnTo>
                    <a:pt x="226" y="87"/>
                  </a:lnTo>
                  <a:lnTo>
                    <a:pt x="229" y="114"/>
                  </a:lnTo>
                  <a:lnTo>
                    <a:pt x="228" y="140"/>
                  </a:lnTo>
                  <a:lnTo>
                    <a:pt x="220" y="165"/>
                  </a:lnTo>
                  <a:lnTo>
                    <a:pt x="207" y="189"/>
                  </a:lnTo>
                  <a:lnTo>
                    <a:pt x="188" y="208"/>
                  </a:lnTo>
                  <a:lnTo>
                    <a:pt x="167" y="223"/>
                  </a:lnTo>
                  <a:lnTo>
                    <a:pt x="144" y="232"/>
                  </a:lnTo>
                  <a:lnTo>
                    <a:pt x="120" y="237"/>
                  </a:lnTo>
                  <a:lnTo>
                    <a:pt x="94" y="234"/>
                  </a:lnTo>
                  <a:lnTo>
                    <a:pt x="69" y="226"/>
                  </a:lnTo>
                  <a:lnTo>
                    <a:pt x="49" y="215"/>
                  </a:lnTo>
                  <a:lnTo>
                    <a:pt x="32" y="199"/>
                  </a:lnTo>
                  <a:lnTo>
                    <a:pt x="18" y="181"/>
                  </a:lnTo>
                  <a:lnTo>
                    <a:pt x="8" y="161"/>
                  </a:lnTo>
                  <a:lnTo>
                    <a:pt x="3" y="139"/>
                  </a:lnTo>
                  <a:lnTo>
                    <a:pt x="0" y="117"/>
                  </a:lnTo>
                  <a:lnTo>
                    <a:pt x="4" y="94"/>
                  </a:lnTo>
                  <a:lnTo>
                    <a:pt x="11" y="71"/>
                  </a:lnTo>
                  <a:lnTo>
                    <a:pt x="22" y="50"/>
                  </a:lnTo>
                  <a:lnTo>
                    <a:pt x="36" y="33"/>
                  </a:lnTo>
                  <a:lnTo>
                    <a:pt x="54" y="18"/>
                  </a:lnTo>
                  <a:lnTo>
                    <a:pt x="73" y="9"/>
                  </a:lnTo>
                  <a:lnTo>
                    <a:pt x="95" y="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Freeform 74"/>
            <p:cNvSpPr>
              <a:spLocks/>
            </p:cNvSpPr>
            <p:nvPr/>
          </p:nvSpPr>
          <p:spPr bwMode="auto">
            <a:xfrm>
              <a:off x="843" y="478"/>
              <a:ext cx="26" cy="27"/>
            </a:xfrm>
            <a:custGeom>
              <a:avLst/>
              <a:gdLst>
                <a:gd name="T0" fmla="*/ 87 w 182"/>
                <a:gd name="T1" fmla="*/ 0 h 188"/>
                <a:gd name="T2" fmla="*/ 108 w 182"/>
                <a:gd name="T3" fmla="*/ 1 h 188"/>
                <a:gd name="T4" fmla="*/ 128 w 182"/>
                <a:gd name="T5" fmla="*/ 8 h 188"/>
                <a:gd name="T6" fmla="*/ 146 w 182"/>
                <a:gd name="T7" fmla="*/ 18 h 188"/>
                <a:gd name="T8" fmla="*/ 161 w 182"/>
                <a:gd name="T9" fmla="*/ 33 h 188"/>
                <a:gd name="T10" fmla="*/ 172 w 182"/>
                <a:gd name="T11" fmla="*/ 51 h 188"/>
                <a:gd name="T12" fmla="*/ 180 w 182"/>
                <a:gd name="T13" fmla="*/ 70 h 188"/>
                <a:gd name="T14" fmla="*/ 182 w 182"/>
                <a:gd name="T15" fmla="*/ 91 h 188"/>
                <a:gd name="T16" fmla="*/ 181 w 182"/>
                <a:gd name="T17" fmla="*/ 111 h 188"/>
                <a:gd name="T18" fmla="*/ 175 w 182"/>
                <a:gd name="T19" fmla="*/ 132 h 188"/>
                <a:gd name="T20" fmla="*/ 164 w 182"/>
                <a:gd name="T21" fmla="*/ 152 h 188"/>
                <a:gd name="T22" fmla="*/ 150 w 182"/>
                <a:gd name="T23" fmla="*/ 167 h 188"/>
                <a:gd name="T24" fmla="*/ 134 w 182"/>
                <a:gd name="T25" fmla="*/ 178 h 188"/>
                <a:gd name="T26" fmla="*/ 115 w 182"/>
                <a:gd name="T27" fmla="*/ 185 h 188"/>
                <a:gd name="T28" fmla="*/ 95 w 182"/>
                <a:gd name="T29" fmla="*/ 188 h 188"/>
                <a:gd name="T30" fmla="*/ 74 w 182"/>
                <a:gd name="T31" fmla="*/ 187 h 188"/>
                <a:gd name="T32" fmla="*/ 54 w 182"/>
                <a:gd name="T33" fmla="*/ 180 h 188"/>
                <a:gd name="T34" fmla="*/ 36 w 182"/>
                <a:gd name="T35" fmla="*/ 170 h 188"/>
                <a:gd name="T36" fmla="*/ 21 w 182"/>
                <a:gd name="T37" fmla="*/ 155 h 188"/>
                <a:gd name="T38" fmla="*/ 9 w 182"/>
                <a:gd name="T39" fmla="*/ 138 h 188"/>
                <a:gd name="T40" fmla="*/ 2 w 182"/>
                <a:gd name="T41" fmla="*/ 118 h 188"/>
                <a:gd name="T42" fmla="*/ 0 w 182"/>
                <a:gd name="T43" fmla="*/ 99 h 188"/>
                <a:gd name="T44" fmla="*/ 1 w 182"/>
                <a:gd name="T45" fmla="*/ 77 h 188"/>
                <a:gd name="T46" fmla="*/ 8 w 182"/>
                <a:gd name="T47" fmla="*/ 56 h 188"/>
                <a:gd name="T48" fmla="*/ 19 w 182"/>
                <a:gd name="T49" fmla="*/ 38 h 188"/>
                <a:gd name="T50" fmla="*/ 33 w 182"/>
                <a:gd name="T51" fmla="*/ 22 h 188"/>
                <a:gd name="T52" fmla="*/ 49 w 182"/>
                <a:gd name="T53" fmla="*/ 10 h 188"/>
                <a:gd name="T54" fmla="*/ 67 w 182"/>
                <a:gd name="T55" fmla="*/ 3 h 188"/>
                <a:gd name="T56" fmla="*/ 87 w 182"/>
                <a:gd name="T5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82" h="188">
                  <a:moveTo>
                    <a:pt x="87" y="0"/>
                  </a:moveTo>
                  <a:lnTo>
                    <a:pt x="108" y="1"/>
                  </a:lnTo>
                  <a:lnTo>
                    <a:pt x="128" y="8"/>
                  </a:lnTo>
                  <a:lnTo>
                    <a:pt x="146" y="18"/>
                  </a:lnTo>
                  <a:lnTo>
                    <a:pt x="161" y="33"/>
                  </a:lnTo>
                  <a:lnTo>
                    <a:pt x="172" y="51"/>
                  </a:lnTo>
                  <a:lnTo>
                    <a:pt x="180" y="70"/>
                  </a:lnTo>
                  <a:lnTo>
                    <a:pt x="182" y="91"/>
                  </a:lnTo>
                  <a:lnTo>
                    <a:pt x="181" y="111"/>
                  </a:lnTo>
                  <a:lnTo>
                    <a:pt x="175" y="132"/>
                  </a:lnTo>
                  <a:lnTo>
                    <a:pt x="164" y="152"/>
                  </a:lnTo>
                  <a:lnTo>
                    <a:pt x="150" y="167"/>
                  </a:lnTo>
                  <a:lnTo>
                    <a:pt x="134" y="178"/>
                  </a:lnTo>
                  <a:lnTo>
                    <a:pt x="115" y="185"/>
                  </a:lnTo>
                  <a:lnTo>
                    <a:pt x="95" y="188"/>
                  </a:lnTo>
                  <a:lnTo>
                    <a:pt x="74" y="187"/>
                  </a:lnTo>
                  <a:lnTo>
                    <a:pt x="54" y="180"/>
                  </a:lnTo>
                  <a:lnTo>
                    <a:pt x="36" y="170"/>
                  </a:lnTo>
                  <a:lnTo>
                    <a:pt x="21" y="155"/>
                  </a:lnTo>
                  <a:lnTo>
                    <a:pt x="9" y="138"/>
                  </a:lnTo>
                  <a:lnTo>
                    <a:pt x="2" y="118"/>
                  </a:lnTo>
                  <a:lnTo>
                    <a:pt x="0" y="99"/>
                  </a:lnTo>
                  <a:lnTo>
                    <a:pt x="1" y="77"/>
                  </a:lnTo>
                  <a:lnTo>
                    <a:pt x="8" y="56"/>
                  </a:lnTo>
                  <a:lnTo>
                    <a:pt x="19" y="38"/>
                  </a:lnTo>
                  <a:lnTo>
                    <a:pt x="33" y="22"/>
                  </a:lnTo>
                  <a:lnTo>
                    <a:pt x="49" y="10"/>
                  </a:lnTo>
                  <a:lnTo>
                    <a:pt x="67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Freeform 75"/>
            <p:cNvSpPr>
              <a:spLocks/>
            </p:cNvSpPr>
            <p:nvPr/>
          </p:nvSpPr>
          <p:spPr bwMode="auto">
            <a:xfrm>
              <a:off x="610" y="459"/>
              <a:ext cx="52" cy="49"/>
            </a:xfrm>
            <a:custGeom>
              <a:avLst/>
              <a:gdLst>
                <a:gd name="T0" fmla="*/ 170 w 368"/>
                <a:gd name="T1" fmla="*/ 0 h 341"/>
                <a:gd name="T2" fmla="*/ 204 w 368"/>
                <a:gd name="T3" fmla="*/ 1 h 341"/>
                <a:gd name="T4" fmla="*/ 236 w 368"/>
                <a:gd name="T5" fmla="*/ 6 h 341"/>
                <a:gd name="T6" fmla="*/ 267 w 368"/>
                <a:gd name="T7" fmla="*/ 17 h 341"/>
                <a:gd name="T8" fmla="*/ 293 w 368"/>
                <a:gd name="T9" fmla="*/ 33 h 341"/>
                <a:gd name="T10" fmla="*/ 318 w 368"/>
                <a:gd name="T11" fmla="*/ 51 h 341"/>
                <a:gd name="T12" fmla="*/ 337 w 368"/>
                <a:gd name="T13" fmla="*/ 74 h 341"/>
                <a:gd name="T14" fmla="*/ 352 w 368"/>
                <a:gd name="T15" fmla="*/ 100 h 341"/>
                <a:gd name="T16" fmla="*/ 363 w 368"/>
                <a:gd name="T17" fmla="*/ 128 h 341"/>
                <a:gd name="T18" fmla="*/ 368 w 368"/>
                <a:gd name="T19" fmla="*/ 157 h 341"/>
                <a:gd name="T20" fmla="*/ 368 w 368"/>
                <a:gd name="T21" fmla="*/ 188 h 341"/>
                <a:gd name="T22" fmla="*/ 361 w 368"/>
                <a:gd name="T23" fmla="*/ 218 h 341"/>
                <a:gd name="T24" fmla="*/ 349 w 368"/>
                <a:gd name="T25" fmla="*/ 247 h 341"/>
                <a:gd name="T26" fmla="*/ 333 w 368"/>
                <a:gd name="T27" fmla="*/ 272 h 341"/>
                <a:gd name="T28" fmla="*/ 312 w 368"/>
                <a:gd name="T29" fmla="*/ 294 h 341"/>
                <a:gd name="T30" fmla="*/ 287 w 368"/>
                <a:gd name="T31" fmla="*/ 312 h 341"/>
                <a:gd name="T32" fmla="*/ 260 w 368"/>
                <a:gd name="T33" fmla="*/ 326 h 341"/>
                <a:gd name="T34" fmla="*/ 229 w 368"/>
                <a:gd name="T35" fmla="*/ 335 h 341"/>
                <a:gd name="T36" fmla="*/ 197 w 368"/>
                <a:gd name="T37" fmla="*/ 341 h 341"/>
                <a:gd name="T38" fmla="*/ 164 w 368"/>
                <a:gd name="T39" fmla="*/ 340 h 341"/>
                <a:gd name="T40" fmla="*/ 131 w 368"/>
                <a:gd name="T41" fmla="*/ 334 h 341"/>
                <a:gd name="T42" fmla="*/ 101 w 368"/>
                <a:gd name="T43" fmla="*/ 323 h 341"/>
                <a:gd name="T44" fmla="*/ 74 w 368"/>
                <a:gd name="T45" fmla="*/ 308 h 341"/>
                <a:gd name="T46" fmla="*/ 51 w 368"/>
                <a:gd name="T47" fmla="*/ 288 h 341"/>
                <a:gd name="T48" fmla="*/ 31 w 368"/>
                <a:gd name="T49" fmla="*/ 265 h 341"/>
                <a:gd name="T50" fmla="*/ 15 w 368"/>
                <a:gd name="T51" fmla="*/ 240 h 341"/>
                <a:gd name="T52" fmla="*/ 4 w 368"/>
                <a:gd name="T53" fmla="*/ 212 h 341"/>
                <a:gd name="T54" fmla="*/ 0 w 368"/>
                <a:gd name="T55" fmla="*/ 182 h 341"/>
                <a:gd name="T56" fmla="*/ 0 w 368"/>
                <a:gd name="T57" fmla="*/ 152 h 341"/>
                <a:gd name="T58" fmla="*/ 6 w 368"/>
                <a:gd name="T59" fmla="*/ 121 h 341"/>
                <a:gd name="T60" fmla="*/ 18 w 368"/>
                <a:gd name="T61" fmla="*/ 94 h 341"/>
                <a:gd name="T62" fmla="*/ 36 w 368"/>
                <a:gd name="T63" fmla="*/ 69 h 341"/>
                <a:gd name="T64" fmla="*/ 56 w 368"/>
                <a:gd name="T65" fmla="*/ 47 h 341"/>
                <a:gd name="T66" fmla="*/ 81 w 368"/>
                <a:gd name="T67" fmla="*/ 28 h 341"/>
                <a:gd name="T68" fmla="*/ 107 w 368"/>
                <a:gd name="T69" fmla="*/ 15 h 341"/>
                <a:gd name="T70" fmla="*/ 138 w 368"/>
                <a:gd name="T71" fmla="*/ 4 h 341"/>
                <a:gd name="T72" fmla="*/ 170 w 368"/>
                <a:gd name="T73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8" h="341">
                  <a:moveTo>
                    <a:pt x="170" y="0"/>
                  </a:moveTo>
                  <a:lnTo>
                    <a:pt x="204" y="1"/>
                  </a:lnTo>
                  <a:lnTo>
                    <a:pt x="236" y="6"/>
                  </a:lnTo>
                  <a:lnTo>
                    <a:pt x="267" y="17"/>
                  </a:lnTo>
                  <a:lnTo>
                    <a:pt x="293" y="33"/>
                  </a:lnTo>
                  <a:lnTo>
                    <a:pt x="318" y="51"/>
                  </a:lnTo>
                  <a:lnTo>
                    <a:pt x="337" y="74"/>
                  </a:lnTo>
                  <a:lnTo>
                    <a:pt x="352" y="100"/>
                  </a:lnTo>
                  <a:lnTo>
                    <a:pt x="363" y="128"/>
                  </a:lnTo>
                  <a:lnTo>
                    <a:pt x="368" y="157"/>
                  </a:lnTo>
                  <a:lnTo>
                    <a:pt x="368" y="188"/>
                  </a:lnTo>
                  <a:lnTo>
                    <a:pt x="361" y="218"/>
                  </a:lnTo>
                  <a:lnTo>
                    <a:pt x="349" y="247"/>
                  </a:lnTo>
                  <a:lnTo>
                    <a:pt x="333" y="272"/>
                  </a:lnTo>
                  <a:lnTo>
                    <a:pt x="312" y="294"/>
                  </a:lnTo>
                  <a:lnTo>
                    <a:pt x="287" y="312"/>
                  </a:lnTo>
                  <a:lnTo>
                    <a:pt x="260" y="326"/>
                  </a:lnTo>
                  <a:lnTo>
                    <a:pt x="229" y="335"/>
                  </a:lnTo>
                  <a:lnTo>
                    <a:pt x="197" y="341"/>
                  </a:lnTo>
                  <a:lnTo>
                    <a:pt x="164" y="340"/>
                  </a:lnTo>
                  <a:lnTo>
                    <a:pt x="131" y="334"/>
                  </a:lnTo>
                  <a:lnTo>
                    <a:pt x="101" y="323"/>
                  </a:lnTo>
                  <a:lnTo>
                    <a:pt x="74" y="308"/>
                  </a:lnTo>
                  <a:lnTo>
                    <a:pt x="51" y="288"/>
                  </a:lnTo>
                  <a:lnTo>
                    <a:pt x="31" y="265"/>
                  </a:lnTo>
                  <a:lnTo>
                    <a:pt x="15" y="240"/>
                  </a:lnTo>
                  <a:lnTo>
                    <a:pt x="4" y="212"/>
                  </a:lnTo>
                  <a:lnTo>
                    <a:pt x="0" y="182"/>
                  </a:lnTo>
                  <a:lnTo>
                    <a:pt x="0" y="152"/>
                  </a:lnTo>
                  <a:lnTo>
                    <a:pt x="6" y="121"/>
                  </a:lnTo>
                  <a:lnTo>
                    <a:pt x="18" y="94"/>
                  </a:lnTo>
                  <a:lnTo>
                    <a:pt x="36" y="69"/>
                  </a:lnTo>
                  <a:lnTo>
                    <a:pt x="56" y="47"/>
                  </a:lnTo>
                  <a:lnTo>
                    <a:pt x="81" y="28"/>
                  </a:lnTo>
                  <a:lnTo>
                    <a:pt x="107" y="15"/>
                  </a:lnTo>
                  <a:lnTo>
                    <a:pt x="138" y="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1" name="Freeform 76"/>
            <p:cNvSpPr>
              <a:spLocks/>
            </p:cNvSpPr>
            <p:nvPr/>
          </p:nvSpPr>
          <p:spPr bwMode="auto">
            <a:xfrm>
              <a:off x="608" y="521"/>
              <a:ext cx="42" cy="39"/>
            </a:xfrm>
            <a:custGeom>
              <a:avLst/>
              <a:gdLst>
                <a:gd name="T0" fmla="*/ 134 w 295"/>
                <a:gd name="T1" fmla="*/ 0 h 272"/>
                <a:gd name="T2" fmla="*/ 164 w 295"/>
                <a:gd name="T3" fmla="*/ 0 h 272"/>
                <a:gd name="T4" fmla="*/ 193 w 295"/>
                <a:gd name="T5" fmla="*/ 6 h 272"/>
                <a:gd name="T6" fmla="*/ 220 w 295"/>
                <a:gd name="T7" fmla="*/ 17 h 272"/>
                <a:gd name="T8" fmla="*/ 244 w 295"/>
                <a:gd name="T9" fmla="*/ 32 h 272"/>
                <a:gd name="T10" fmla="*/ 264 w 295"/>
                <a:gd name="T11" fmla="*/ 51 h 272"/>
                <a:gd name="T12" fmla="*/ 279 w 295"/>
                <a:gd name="T13" fmla="*/ 72 h 272"/>
                <a:gd name="T14" fmla="*/ 289 w 295"/>
                <a:gd name="T15" fmla="*/ 97 h 272"/>
                <a:gd name="T16" fmla="*/ 295 w 295"/>
                <a:gd name="T17" fmla="*/ 123 h 272"/>
                <a:gd name="T18" fmla="*/ 295 w 295"/>
                <a:gd name="T19" fmla="*/ 151 h 272"/>
                <a:gd name="T20" fmla="*/ 289 w 295"/>
                <a:gd name="T21" fmla="*/ 178 h 272"/>
                <a:gd name="T22" fmla="*/ 278 w 295"/>
                <a:gd name="T23" fmla="*/ 202 h 272"/>
                <a:gd name="T24" fmla="*/ 261 w 295"/>
                <a:gd name="T25" fmla="*/ 224 h 272"/>
                <a:gd name="T26" fmla="*/ 240 w 295"/>
                <a:gd name="T27" fmla="*/ 243 h 272"/>
                <a:gd name="T28" fmla="*/ 217 w 295"/>
                <a:gd name="T29" fmla="*/ 256 h 272"/>
                <a:gd name="T30" fmla="*/ 190 w 295"/>
                <a:gd name="T31" fmla="*/ 267 h 272"/>
                <a:gd name="T32" fmla="*/ 161 w 295"/>
                <a:gd name="T33" fmla="*/ 272 h 272"/>
                <a:gd name="T34" fmla="*/ 132 w 295"/>
                <a:gd name="T35" fmla="*/ 272 h 272"/>
                <a:gd name="T36" fmla="*/ 102 w 295"/>
                <a:gd name="T37" fmla="*/ 267 h 272"/>
                <a:gd name="T38" fmla="*/ 76 w 295"/>
                <a:gd name="T39" fmla="*/ 255 h 272"/>
                <a:gd name="T40" fmla="*/ 52 w 295"/>
                <a:gd name="T41" fmla="*/ 240 h 272"/>
                <a:gd name="T42" fmla="*/ 33 w 295"/>
                <a:gd name="T43" fmla="*/ 222 h 272"/>
                <a:gd name="T44" fmla="*/ 17 w 295"/>
                <a:gd name="T45" fmla="*/ 200 h 272"/>
                <a:gd name="T46" fmla="*/ 6 w 295"/>
                <a:gd name="T47" fmla="*/ 176 h 272"/>
                <a:gd name="T48" fmla="*/ 0 w 295"/>
                <a:gd name="T49" fmla="*/ 149 h 272"/>
                <a:gd name="T50" fmla="*/ 1 w 295"/>
                <a:gd name="T51" fmla="*/ 122 h 272"/>
                <a:gd name="T52" fmla="*/ 7 w 295"/>
                <a:gd name="T53" fmla="*/ 94 h 272"/>
                <a:gd name="T54" fmla="*/ 19 w 295"/>
                <a:gd name="T55" fmla="*/ 70 h 272"/>
                <a:gd name="T56" fmla="*/ 35 w 295"/>
                <a:gd name="T57" fmla="*/ 48 h 272"/>
                <a:gd name="T58" fmla="*/ 55 w 295"/>
                <a:gd name="T59" fmla="*/ 30 h 272"/>
                <a:gd name="T60" fmla="*/ 79 w 295"/>
                <a:gd name="T61" fmla="*/ 15 h 272"/>
                <a:gd name="T62" fmla="*/ 106 w 295"/>
                <a:gd name="T63" fmla="*/ 6 h 272"/>
                <a:gd name="T64" fmla="*/ 134 w 295"/>
                <a:gd name="T6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5" h="272">
                  <a:moveTo>
                    <a:pt x="134" y="0"/>
                  </a:moveTo>
                  <a:lnTo>
                    <a:pt x="164" y="0"/>
                  </a:lnTo>
                  <a:lnTo>
                    <a:pt x="193" y="6"/>
                  </a:lnTo>
                  <a:lnTo>
                    <a:pt x="220" y="17"/>
                  </a:lnTo>
                  <a:lnTo>
                    <a:pt x="244" y="32"/>
                  </a:lnTo>
                  <a:lnTo>
                    <a:pt x="264" y="51"/>
                  </a:lnTo>
                  <a:lnTo>
                    <a:pt x="279" y="72"/>
                  </a:lnTo>
                  <a:lnTo>
                    <a:pt x="289" y="97"/>
                  </a:lnTo>
                  <a:lnTo>
                    <a:pt x="295" y="123"/>
                  </a:lnTo>
                  <a:lnTo>
                    <a:pt x="295" y="151"/>
                  </a:lnTo>
                  <a:lnTo>
                    <a:pt x="289" y="178"/>
                  </a:lnTo>
                  <a:lnTo>
                    <a:pt x="278" y="202"/>
                  </a:lnTo>
                  <a:lnTo>
                    <a:pt x="261" y="224"/>
                  </a:lnTo>
                  <a:lnTo>
                    <a:pt x="240" y="243"/>
                  </a:lnTo>
                  <a:lnTo>
                    <a:pt x="217" y="256"/>
                  </a:lnTo>
                  <a:lnTo>
                    <a:pt x="190" y="267"/>
                  </a:lnTo>
                  <a:lnTo>
                    <a:pt x="161" y="272"/>
                  </a:lnTo>
                  <a:lnTo>
                    <a:pt x="132" y="272"/>
                  </a:lnTo>
                  <a:lnTo>
                    <a:pt x="102" y="267"/>
                  </a:lnTo>
                  <a:lnTo>
                    <a:pt x="76" y="255"/>
                  </a:lnTo>
                  <a:lnTo>
                    <a:pt x="52" y="240"/>
                  </a:lnTo>
                  <a:lnTo>
                    <a:pt x="33" y="222"/>
                  </a:lnTo>
                  <a:lnTo>
                    <a:pt x="17" y="200"/>
                  </a:lnTo>
                  <a:lnTo>
                    <a:pt x="6" y="176"/>
                  </a:lnTo>
                  <a:lnTo>
                    <a:pt x="0" y="149"/>
                  </a:lnTo>
                  <a:lnTo>
                    <a:pt x="1" y="122"/>
                  </a:lnTo>
                  <a:lnTo>
                    <a:pt x="7" y="94"/>
                  </a:lnTo>
                  <a:lnTo>
                    <a:pt x="19" y="70"/>
                  </a:lnTo>
                  <a:lnTo>
                    <a:pt x="35" y="48"/>
                  </a:lnTo>
                  <a:lnTo>
                    <a:pt x="55" y="30"/>
                  </a:lnTo>
                  <a:lnTo>
                    <a:pt x="79" y="15"/>
                  </a:lnTo>
                  <a:lnTo>
                    <a:pt x="106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Freeform 77"/>
            <p:cNvSpPr>
              <a:spLocks/>
            </p:cNvSpPr>
            <p:nvPr/>
          </p:nvSpPr>
          <p:spPr bwMode="auto">
            <a:xfrm>
              <a:off x="607" y="571"/>
              <a:ext cx="34" cy="31"/>
            </a:xfrm>
            <a:custGeom>
              <a:avLst/>
              <a:gdLst>
                <a:gd name="T0" fmla="*/ 131 w 236"/>
                <a:gd name="T1" fmla="*/ 0 h 217"/>
                <a:gd name="T2" fmla="*/ 158 w 236"/>
                <a:gd name="T3" fmla="*/ 6 h 217"/>
                <a:gd name="T4" fmla="*/ 181 w 236"/>
                <a:gd name="T5" fmla="*/ 16 h 217"/>
                <a:gd name="T6" fmla="*/ 202 w 236"/>
                <a:gd name="T7" fmla="*/ 31 h 217"/>
                <a:gd name="T8" fmla="*/ 218 w 236"/>
                <a:gd name="T9" fmla="*/ 50 h 217"/>
                <a:gd name="T10" fmla="*/ 229 w 236"/>
                <a:gd name="T11" fmla="*/ 71 h 217"/>
                <a:gd name="T12" fmla="*/ 236 w 236"/>
                <a:gd name="T13" fmla="*/ 95 h 217"/>
                <a:gd name="T14" fmla="*/ 236 w 236"/>
                <a:gd name="T15" fmla="*/ 121 h 217"/>
                <a:gd name="T16" fmla="*/ 230 w 236"/>
                <a:gd name="T17" fmla="*/ 145 h 217"/>
                <a:gd name="T18" fmla="*/ 218 w 236"/>
                <a:gd name="T19" fmla="*/ 167 h 217"/>
                <a:gd name="T20" fmla="*/ 202 w 236"/>
                <a:gd name="T21" fmla="*/ 186 h 217"/>
                <a:gd name="T22" fmla="*/ 181 w 236"/>
                <a:gd name="T23" fmla="*/ 201 h 217"/>
                <a:gd name="T24" fmla="*/ 158 w 236"/>
                <a:gd name="T25" fmla="*/ 211 h 217"/>
                <a:gd name="T26" fmla="*/ 132 w 236"/>
                <a:gd name="T27" fmla="*/ 217 h 217"/>
                <a:gd name="T28" fmla="*/ 106 w 236"/>
                <a:gd name="T29" fmla="*/ 217 h 217"/>
                <a:gd name="T30" fmla="*/ 79 w 236"/>
                <a:gd name="T31" fmla="*/ 211 h 217"/>
                <a:gd name="T32" fmla="*/ 55 w 236"/>
                <a:gd name="T33" fmla="*/ 201 h 217"/>
                <a:gd name="T34" fmla="*/ 35 w 236"/>
                <a:gd name="T35" fmla="*/ 186 h 217"/>
                <a:gd name="T36" fmla="*/ 19 w 236"/>
                <a:gd name="T37" fmla="*/ 168 h 217"/>
                <a:gd name="T38" fmla="*/ 7 w 236"/>
                <a:gd name="T39" fmla="*/ 146 h 217"/>
                <a:gd name="T40" fmla="*/ 0 w 236"/>
                <a:gd name="T41" fmla="*/ 123 h 217"/>
                <a:gd name="T42" fmla="*/ 0 w 236"/>
                <a:gd name="T43" fmla="*/ 98 h 217"/>
                <a:gd name="T44" fmla="*/ 6 w 236"/>
                <a:gd name="T45" fmla="*/ 72 h 217"/>
                <a:gd name="T46" fmla="*/ 17 w 236"/>
                <a:gd name="T47" fmla="*/ 50 h 217"/>
                <a:gd name="T48" fmla="*/ 34 w 236"/>
                <a:gd name="T49" fmla="*/ 32 h 217"/>
                <a:gd name="T50" fmla="*/ 55 w 236"/>
                <a:gd name="T51" fmla="*/ 17 h 217"/>
                <a:gd name="T52" fmla="*/ 78 w 236"/>
                <a:gd name="T53" fmla="*/ 7 h 217"/>
                <a:gd name="T54" fmla="*/ 103 w 236"/>
                <a:gd name="T55" fmla="*/ 1 h 217"/>
                <a:gd name="T56" fmla="*/ 131 w 236"/>
                <a:gd name="T5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17">
                  <a:moveTo>
                    <a:pt x="131" y="0"/>
                  </a:moveTo>
                  <a:lnTo>
                    <a:pt x="158" y="6"/>
                  </a:lnTo>
                  <a:lnTo>
                    <a:pt x="181" y="16"/>
                  </a:lnTo>
                  <a:lnTo>
                    <a:pt x="202" y="31"/>
                  </a:lnTo>
                  <a:lnTo>
                    <a:pt x="218" y="50"/>
                  </a:lnTo>
                  <a:lnTo>
                    <a:pt x="229" y="71"/>
                  </a:lnTo>
                  <a:lnTo>
                    <a:pt x="236" y="95"/>
                  </a:lnTo>
                  <a:lnTo>
                    <a:pt x="236" y="121"/>
                  </a:lnTo>
                  <a:lnTo>
                    <a:pt x="230" y="145"/>
                  </a:lnTo>
                  <a:lnTo>
                    <a:pt x="218" y="167"/>
                  </a:lnTo>
                  <a:lnTo>
                    <a:pt x="202" y="186"/>
                  </a:lnTo>
                  <a:lnTo>
                    <a:pt x="181" y="201"/>
                  </a:lnTo>
                  <a:lnTo>
                    <a:pt x="158" y="211"/>
                  </a:lnTo>
                  <a:lnTo>
                    <a:pt x="132" y="217"/>
                  </a:lnTo>
                  <a:lnTo>
                    <a:pt x="106" y="217"/>
                  </a:lnTo>
                  <a:lnTo>
                    <a:pt x="79" y="211"/>
                  </a:lnTo>
                  <a:lnTo>
                    <a:pt x="55" y="201"/>
                  </a:lnTo>
                  <a:lnTo>
                    <a:pt x="35" y="186"/>
                  </a:lnTo>
                  <a:lnTo>
                    <a:pt x="19" y="168"/>
                  </a:lnTo>
                  <a:lnTo>
                    <a:pt x="7" y="146"/>
                  </a:lnTo>
                  <a:lnTo>
                    <a:pt x="0" y="123"/>
                  </a:lnTo>
                  <a:lnTo>
                    <a:pt x="0" y="98"/>
                  </a:lnTo>
                  <a:lnTo>
                    <a:pt x="6" y="72"/>
                  </a:lnTo>
                  <a:lnTo>
                    <a:pt x="17" y="50"/>
                  </a:lnTo>
                  <a:lnTo>
                    <a:pt x="34" y="32"/>
                  </a:lnTo>
                  <a:lnTo>
                    <a:pt x="55" y="17"/>
                  </a:lnTo>
                  <a:lnTo>
                    <a:pt x="78" y="7"/>
                  </a:lnTo>
                  <a:lnTo>
                    <a:pt x="103" y="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Freeform 78"/>
            <p:cNvSpPr>
              <a:spLocks/>
            </p:cNvSpPr>
            <p:nvPr/>
          </p:nvSpPr>
          <p:spPr bwMode="auto">
            <a:xfrm>
              <a:off x="606" y="612"/>
              <a:ext cx="27" cy="25"/>
            </a:xfrm>
            <a:custGeom>
              <a:avLst/>
              <a:gdLst>
                <a:gd name="T0" fmla="*/ 104 w 188"/>
                <a:gd name="T1" fmla="*/ 0 h 175"/>
                <a:gd name="T2" fmla="*/ 129 w 188"/>
                <a:gd name="T3" fmla="*/ 6 h 175"/>
                <a:gd name="T4" fmla="*/ 150 w 188"/>
                <a:gd name="T5" fmla="*/ 17 h 175"/>
                <a:gd name="T6" fmla="*/ 167 w 188"/>
                <a:gd name="T7" fmla="*/ 32 h 175"/>
                <a:gd name="T8" fmla="*/ 180 w 188"/>
                <a:gd name="T9" fmla="*/ 52 h 175"/>
                <a:gd name="T10" fmla="*/ 187 w 188"/>
                <a:gd name="T11" fmla="*/ 74 h 175"/>
                <a:gd name="T12" fmla="*/ 188 w 188"/>
                <a:gd name="T13" fmla="*/ 97 h 175"/>
                <a:gd name="T14" fmla="*/ 182 w 188"/>
                <a:gd name="T15" fmla="*/ 120 h 175"/>
                <a:gd name="T16" fmla="*/ 169 w 188"/>
                <a:gd name="T17" fmla="*/ 139 h 175"/>
                <a:gd name="T18" fmla="*/ 153 w 188"/>
                <a:gd name="T19" fmla="*/ 155 h 175"/>
                <a:gd name="T20" fmla="*/ 132 w 188"/>
                <a:gd name="T21" fmla="*/ 167 h 175"/>
                <a:gd name="T22" fmla="*/ 109 w 188"/>
                <a:gd name="T23" fmla="*/ 174 h 175"/>
                <a:gd name="T24" fmla="*/ 84 w 188"/>
                <a:gd name="T25" fmla="*/ 175 h 175"/>
                <a:gd name="T26" fmla="*/ 59 w 188"/>
                <a:gd name="T27" fmla="*/ 169 h 175"/>
                <a:gd name="T28" fmla="*/ 37 w 188"/>
                <a:gd name="T29" fmla="*/ 158 h 175"/>
                <a:gd name="T30" fmla="*/ 20 w 188"/>
                <a:gd name="T31" fmla="*/ 143 h 175"/>
                <a:gd name="T32" fmla="*/ 8 w 188"/>
                <a:gd name="T33" fmla="*/ 123 h 175"/>
                <a:gd name="T34" fmla="*/ 0 w 188"/>
                <a:gd name="T35" fmla="*/ 101 h 175"/>
                <a:gd name="T36" fmla="*/ 0 w 188"/>
                <a:gd name="T37" fmla="*/ 78 h 175"/>
                <a:gd name="T38" fmla="*/ 6 w 188"/>
                <a:gd name="T39" fmla="*/ 55 h 175"/>
                <a:gd name="T40" fmla="*/ 17 w 188"/>
                <a:gd name="T41" fmla="*/ 36 h 175"/>
                <a:gd name="T42" fmla="*/ 35 w 188"/>
                <a:gd name="T43" fmla="*/ 20 h 175"/>
                <a:gd name="T44" fmla="*/ 55 w 188"/>
                <a:gd name="T45" fmla="*/ 8 h 175"/>
                <a:gd name="T46" fmla="*/ 78 w 188"/>
                <a:gd name="T47" fmla="*/ 1 h 175"/>
                <a:gd name="T48" fmla="*/ 104 w 188"/>
                <a:gd name="T4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8" h="175">
                  <a:moveTo>
                    <a:pt x="104" y="0"/>
                  </a:moveTo>
                  <a:lnTo>
                    <a:pt x="129" y="6"/>
                  </a:lnTo>
                  <a:lnTo>
                    <a:pt x="150" y="17"/>
                  </a:lnTo>
                  <a:lnTo>
                    <a:pt x="167" y="32"/>
                  </a:lnTo>
                  <a:lnTo>
                    <a:pt x="180" y="52"/>
                  </a:lnTo>
                  <a:lnTo>
                    <a:pt x="187" y="74"/>
                  </a:lnTo>
                  <a:lnTo>
                    <a:pt x="188" y="97"/>
                  </a:lnTo>
                  <a:lnTo>
                    <a:pt x="182" y="120"/>
                  </a:lnTo>
                  <a:lnTo>
                    <a:pt x="169" y="139"/>
                  </a:lnTo>
                  <a:lnTo>
                    <a:pt x="153" y="155"/>
                  </a:lnTo>
                  <a:lnTo>
                    <a:pt x="132" y="167"/>
                  </a:lnTo>
                  <a:lnTo>
                    <a:pt x="109" y="174"/>
                  </a:lnTo>
                  <a:lnTo>
                    <a:pt x="84" y="175"/>
                  </a:lnTo>
                  <a:lnTo>
                    <a:pt x="59" y="169"/>
                  </a:lnTo>
                  <a:lnTo>
                    <a:pt x="37" y="158"/>
                  </a:lnTo>
                  <a:lnTo>
                    <a:pt x="20" y="143"/>
                  </a:lnTo>
                  <a:lnTo>
                    <a:pt x="8" y="123"/>
                  </a:lnTo>
                  <a:lnTo>
                    <a:pt x="0" y="101"/>
                  </a:lnTo>
                  <a:lnTo>
                    <a:pt x="0" y="78"/>
                  </a:lnTo>
                  <a:lnTo>
                    <a:pt x="6" y="55"/>
                  </a:lnTo>
                  <a:lnTo>
                    <a:pt x="17" y="36"/>
                  </a:lnTo>
                  <a:lnTo>
                    <a:pt x="35" y="20"/>
                  </a:lnTo>
                  <a:lnTo>
                    <a:pt x="55" y="8"/>
                  </a:lnTo>
                  <a:lnTo>
                    <a:pt x="78" y="1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EA500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8628859" y="3297519"/>
            <a:ext cx="3730506" cy="8771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</a:rPr>
              <a:t>Activez vos bénéfices Azure jusqu’à </a:t>
            </a:r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</a:rPr>
              <a:t>115€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</a:rPr>
              <a:t>de ressources mensuelles offertes</a:t>
            </a:r>
            <a:endParaRPr lang="fr-FR" sz="17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6" name="Connecteur droit 55"/>
          <p:cNvCxnSpPr/>
          <p:nvPr/>
        </p:nvCxnSpPr>
        <p:spPr>
          <a:xfrm>
            <a:off x="4259977" y="1525681"/>
            <a:ext cx="27413" cy="504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8390118" y="1525681"/>
            <a:ext cx="27413" cy="504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526843" y="3541651"/>
            <a:ext cx="3264695" cy="14311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115</a:t>
            </a:r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€ /mois</a:t>
            </a:r>
          </a:p>
          <a:p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x5 membres</a:t>
            </a:r>
          </a:p>
          <a:p>
            <a:r>
              <a:rPr lang="fr-FR" sz="14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x3 ans</a:t>
            </a:r>
          </a:p>
          <a:p>
            <a:r>
              <a:rPr lang="fr-FR" sz="1700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=</a:t>
            </a:r>
            <a:r>
              <a:rPr lang="fr-FR" sz="1700" b="1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4 175</a:t>
            </a:r>
            <a:r>
              <a:rPr lang="fr-FR" sz="1700" b="1" dirty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€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de ressources offertes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endParaRPr lang="fr-FR" sz="14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endParaRPr lang="fr-FR" sz="1400" dirty="0" smtClean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27359" y="2397978"/>
            <a:ext cx="1688796" cy="553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sz="1600" u="sng" dirty="0">
                <a:solidFill>
                  <a:schemeClr val="tx1">
                    <a:lumMod val="50000"/>
                  </a:schemeClr>
                </a:solidFill>
                <a:hlinkClick r:id="rId3"/>
              </a:rPr>
              <a:t>http://</a:t>
            </a:r>
            <a:r>
              <a:rPr lang="fr-FR" sz="1600" u="sng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azure.com</a:t>
            </a:r>
            <a:endParaRPr lang="fr-FR" sz="1600" u="sng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fr-FR" sz="1400" u="sng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 rotWithShape="1">
          <a:blip r:embed="rId4"/>
          <a:srcRect l="6694" b="11641"/>
          <a:stretch/>
        </p:blipFill>
        <p:spPr>
          <a:xfrm>
            <a:off x="5462153" y="5011953"/>
            <a:ext cx="1618221" cy="5400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61" name="Connecteur droit 60"/>
          <p:cNvCxnSpPr/>
          <p:nvPr/>
        </p:nvCxnSpPr>
        <p:spPr>
          <a:xfrm>
            <a:off x="4555342" y="4791590"/>
            <a:ext cx="360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5"/>
          <a:srcRect t="10665" r="640" b="3456"/>
          <a:stretch/>
        </p:blipFill>
        <p:spPr>
          <a:xfrm>
            <a:off x="5461263" y="2993206"/>
            <a:ext cx="1620000" cy="5760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3" name="Rectangle 62"/>
          <p:cNvSpPr/>
          <p:nvPr/>
        </p:nvSpPr>
        <p:spPr>
          <a:xfrm>
            <a:off x="9177875" y="2397978"/>
            <a:ext cx="2877839" cy="55399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</a:schemeClr>
                </a:solidFill>
                <a:hlinkClick r:id="rId6"/>
              </a:rPr>
              <a:t>http://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hlinkClick r:id="rId6"/>
              </a:rPr>
              <a:t>aka.ms/azurepourmsdn</a:t>
            </a:r>
            <a:endParaRPr lang="fr-FR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89" y="4127576"/>
            <a:ext cx="3094322" cy="245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Flèche droite 64"/>
          <p:cNvSpPr/>
          <p:nvPr/>
        </p:nvSpPr>
        <p:spPr>
          <a:xfrm>
            <a:off x="224812" y="5360466"/>
            <a:ext cx="1098006" cy="684127"/>
          </a:xfrm>
          <a:prstGeom prst="right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43177" y="3306329"/>
            <a:ext cx="3730506" cy="615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1700" b="1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150€  </a:t>
            </a:r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de ressources offertes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  <a:p>
            <a:r>
              <a:rPr lang="fr-FR" sz="1700" dirty="0" smtClean="0">
                <a:solidFill>
                  <a:schemeClr val="tx1">
                    <a:lumMod val="50000"/>
                  </a:schemeClr>
                </a:solidFill>
                <a:cs typeface="Segoe UI" panose="020B0502040204020203" pitchFamily="34" charset="0"/>
              </a:rPr>
              <a:t>Sans engagement</a:t>
            </a:r>
            <a:endParaRPr lang="fr-FR" sz="1700" dirty="0">
              <a:solidFill>
                <a:schemeClr val="tx1">
                  <a:lumMod val="50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4903" y="1409030"/>
            <a:ext cx="3620022" cy="904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tous</a:t>
            </a:r>
          </a:p>
          <a:p>
            <a:pPr algn="ctr"/>
            <a:r>
              <a:rPr lang="fr-FR" sz="2400" b="1" dirty="0" smtClean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Un mois d’essai offert</a:t>
            </a:r>
            <a:endParaRPr lang="fr-FR" sz="2400" b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80810" y="2407646"/>
            <a:ext cx="3515888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000" lvl="1" indent="-342000"/>
            <a:r>
              <a:rPr lang="fr-FR" sz="1600" dirty="0">
                <a:solidFill>
                  <a:schemeClr val="tx1">
                    <a:lumMod val="50000"/>
                  </a:schemeClr>
                </a:solidFill>
                <a:hlinkClick r:id="rId8"/>
              </a:rPr>
              <a:t>http://www.microsoft.com/bizspark</a:t>
            </a:r>
            <a:r>
              <a:rPr lang="fr-FR" sz="1600" dirty="0" smtClean="0">
                <a:solidFill>
                  <a:schemeClr val="tx1">
                    <a:lumMod val="50000"/>
                  </a:schemeClr>
                </a:solidFill>
                <a:hlinkClick r:id="rId8"/>
              </a:rPr>
              <a:t>/</a:t>
            </a:r>
            <a:endParaRPr lang="fr-FR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342000" lvl="1" indent="-342000"/>
            <a:r>
              <a:rPr lang="fr-FR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fr-FR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422700" y="1409030"/>
            <a:ext cx="3620022" cy="9048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les startups</a:t>
            </a:r>
            <a:endParaRPr lang="fr-FR" sz="32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fr-FR" sz="2400" b="1" dirty="0" err="1" smtClean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Bizspark</a:t>
            </a:r>
            <a:endParaRPr lang="fr-FR" sz="2400" b="1" dirty="0">
              <a:solidFill>
                <a:schemeClr val="tx1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4585316" y="5356782"/>
            <a:ext cx="35700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 smtClean="0">
              <a:cs typeface="Segoe UI" panose="020B0502040204020203" pitchFamily="34" charset="0"/>
            </a:endParaRPr>
          </a:p>
          <a:p>
            <a:r>
              <a:rPr lang="fr-FR" sz="1700" dirty="0" smtClean="0">
                <a:cs typeface="Segoe UI" panose="020B0502040204020203" pitchFamily="34" charset="0"/>
              </a:rPr>
              <a:t>=</a:t>
            </a:r>
            <a:r>
              <a:rPr lang="fr-FR" sz="1700" b="1" dirty="0" smtClean="0">
                <a:cs typeface="Segoe UI" panose="020B0502040204020203" pitchFamily="34" charset="0"/>
              </a:rPr>
              <a:t> 49 000€ </a:t>
            </a:r>
            <a:r>
              <a:rPr lang="fr-FR" sz="1700" dirty="0" smtClean="0">
                <a:cs typeface="Segoe UI" panose="020B0502040204020203" pitchFamily="34" charset="0"/>
              </a:rPr>
              <a:t>de ressources </a:t>
            </a:r>
            <a:r>
              <a:rPr lang="fr-FR" sz="1700" smtClean="0">
                <a:cs typeface="Segoe UI" panose="020B0502040204020203" pitchFamily="34" charset="0"/>
              </a:rPr>
              <a:t>offertes pendant un an</a:t>
            </a:r>
            <a:endParaRPr lang="fr-FR" sz="1700" dirty="0">
              <a:cs typeface="Segoe UI" panose="020B0502040204020203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8566913" y="1409030"/>
            <a:ext cx="3620022" cy="8679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fr-FR" sz="3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Pour </a:t>
            </a:r>
            <a:r>
              <a:rPr lang="fr-FR" sz="3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les abonnés </a:t>
            </a:r>
            <a:r>
              <a:rPr lang="fr-FR" sz="2400" b="1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</a:rPr>
              <a:t>MSDN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Démarrez avec votre </a:t>
            </a:r>
            <a:r>
              <a:rPr lang="fr-FR" dirty="0" smtClean="0"/>
              <a:t>Azure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189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608763"/>
            <a:ext cx="5727700" cy="36036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Titre session pied de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87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Azure App Service : déployez vos applications et services Web</a:t>
            </a:r>
            <a:endParaRPr lang="fr-FR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279335" y="4655804"/>
            <a:ext cx="6298942" cy="1091124"/>
          </a:xfrm>
          <a:prstGeom prst="rect">
            <a:avLst/>
          </a:prstGeom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Benjamin Talmard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Microsoft Azure Technical Evangelist | Microsoft</a:t>
            </a:r>
            <a:endParaRPr lang="en-US" sz="2400" dirty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2400" dirty="0" smtClean="0">
                <a:latin typeface="Segoe UI Light"/>
              </a:rPr>
              <a:t>    @</a:t>
            </a:r>
            <a:r>
              <a:rPr lang="en-US" sz="2400" dirty="0" err="1" smtClean="0">
                <a:latin typeface="Segoe UI Light"/>
              </a:rPr>
              <a:t>benjiiim</a:t>
            </a:r>
            <a:endParaRPr lang="en-US" sz="2400" dirty="0" smtClean="0"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72727">
                    <a:srgbClr val="FFFFFF"/>
                  </a:gs>
                  <a:gs pos="36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</a:endParaRPr>
          </a:p>
        </p:txBody>
      </p:sp>
      <p:pic>
        <p:nvPicPr>
          <p:cNvPr id="11" name="Picture 4" descr="https://g.twimg.com/Twitter_logo_white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52" y="5566514"/>
            <a:ext cx="289060" cy="23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027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Services applicatifs sur Azure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Hier / Aujourd’hui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Azure App Service</a:t>
            </a:r>
            <a:endParaRPr lang="fr-FR" dirty="0"/>
          </a:p>
        </p:txBody>
      </p:sp>
      <p:grpSp>
        <p:nvGrpSpPr>
          <p:cNvPr id="30" name="Group 29"/>
          <p:cNvGrpSpPr/>
          <p:nvPr/>
        </p:nvGrpSpPr>
        <p:grpSpPr>
          <a:xfrm>
            <a:off x="4917723" y="2056922"/>
            <a:ext cx="2453525" cy="2868367"/>
            <a:chOff x="2446422" y="1377469"/>
            <a:chExt cx="2453525" cy="2868367"/>
          </a:xfrm>
        </p:grpSpPr>
        <p:sp>
          <p:nvSpPr>
            <p:cNvPr id="38" name="Rectangle 37"/>
            <p:cNvSpPr/>
            <p:nvPr/>
          </p:nvSpPr>
          <p:spPr>
            <a:xfrm>
              <a:off x="2613947" y="3249242"/>
              <a:ext cx="2286000" cy="996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6521" tIns="186521" rIns="186521" bIns="186521"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r>
                <a:rPr lang="en-US" sz="2400" dirty="0">
                  <a:solidFill>
                    <a:schemeClr val="tx1"/>
                  </a:solidFill>
                  <a:latin typeface="Segoe UI Light"/>
                </a:rPr>
                <a:t>Mobile </a:t>
              </a:r>
              <a:r>
                <a:rPr lang="en-US" sz="2400" dirty="0" smtClean="0">
                  <a:solidFill>
                    <a:schemeClr val="tx1"/>
                  </a:solidFill>
                  <a:latin typeface="Segoe UI Light"/>
                </a:rPr>
                <a:t>Services</a:t>
              </a:r>
              <a:endParaRPr lang="en-US" sz="2400" dirty="0">
                <a:solidFill>
                  <a:schemeClr val="tx1"/>
                </a:solidFill>
                <a:latin typeface="Segoe UI Light"/>
              </a:endParaRP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3317791" y="1912227"/>
              <a:ext cx="838572" cy="1204104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>
              <a:off x="2446422" y="1377469"/>
              <a:ext cx="0" cy="265098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11702" y="2577910"/>
            <a:ext cx="2286000" cy="2359693"/>
            <a:chOff x="140401" y="1898457"/>
            <a:chExt cx="2286000" cy="2359693"/>
          </a:xfrm>
        </p:grpSpPr>
        <p:sp>
          <p:nvSpPr>
            <p:cNvPr id="36" name="Rectangle 35"/>
            <p:cNvSpPr/>
            <p:nvPr/>
          </p:nvSpPr>
          <p:spPr>
            <a:xfrm>
              <a:off x="140401" y="3261556"/>
              <a:ext cx="2286000" cy="996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6521" tIns="186521" rIns="186521" bIns="186521"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r>
                <a:rPr lang="en-US" sz="2400" dirty="0" smtClean="0">
                  <a:solidFill>
                    <a:schemeClr val="tx1"/>
                  </a:solidFill>
                  <a:latin typeface="Segoe UI Light"/>
                </a:rPr>
                <a:t>Azure Websites</a:t>
              </a:r>
              <a:endParaRPr lang="en-US" sz="2400" dirty="0">
                <a:solidFill>
                  <a:schemeClr val="tx1"/>
                </a:solidFill>
                <a:latin typeface="Segoe UI Light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696944" y="1898457"/>
              <a:ext cx="1226857" cy="1198255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7435291" y="2056922"/>
            <a:ext cx="2389482" cy="2879911"/>
            <a:chOff x="4963990" y="1687706"/>
            <a:chExt cx="2389482" cy="2879911"/>
          </a:xfrm>
        </p:grpSpPr>
        <p:sp>
          <p:nvSpPr>
            <p:cNvPr id="33" name="Rectangle 32"/>
            <p:cNvSpPr/>
            <p:nvPr/>
          </p:nvSpPr>
          <p:spPr>
            <a:xfrm>
              <a:off x="5067472" y="3571023"/>
              <a:ext cx="2286000" cy="9965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6521" tIns="186521" rIns="186521" bIns="186521" rtlCol="0" anchor="b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597"/>
              <a:r>
                <a:rPr lang="en-US" sz="2400" dirty="0" smtClean="0">
                  <a:solidFill>
                    <a:schemeClr val="tx1"/>
                  </a:solidFill>
                  <a:latin typeface="Segoe UI Light"/>
                </a:rPr>
                <a:t>BizTalk Services</a:t>
              </a:r>
              <a:endParaRPr lang="en-US" sz="2400" dirty="0">
                <a:solidFill>
                  <a:schemeClr val="tx1"/>
                </a:solidFill>
                <a:latin typeface="Segoe UI Light"/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5471472" y="2170934"/>
              <a:ext cx="1408397" cy="1380282"/>
            </a:xfrm>
            <a:prstGeom prst="rect">
              <a:avLst/>
            </a:prstGeom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4963990" y="1687706"/>
              <a:ext cx="0" cy="265098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212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Services </a:t>
            </a:r>
            <a:r>
              <a:rPr lang="fr-FR" dirty="0" smtClean="0"/>
              <a:t>applicatifs sur </a:t>
            </a:r>
            <a:r>
              <a:rPr lang="fr-FR" dirty="0"/>
              <a:t>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Demain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752852" y="3325991"/>
            <a:ext cx="462642" cy="272458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1" name="Freeform 30"/>
          <p:cNvSpPr>
            <a:spLocks/>
          </p:cNvSpPr>
          <p:nvPr/>
        </p:nvSpPr>
        <p:spPr bwMode="auto">
          <a:xfrm>
            <a:off x="2797814" y="3549106"/>
            <a:ext cx="1567014" cy="1567014"/>
          </a:xfrm>
          <a:custGeom>
            <a:avLst/>
            <a:gdLst>
              <a:gd name="T0" fmla="*/ 233 w 515"/>
              <a:gd name="T1" fmla="*/ 221 h 515"/>
              <a:gd name="T2" fmla="*/ 0 w 515"/>
              <a:gd name="T3" fmla="*/ 221 h 515"/>
              <a:gd name="T4" fmla="*/ 0 w 515"/>
              <a:gd name="T5" fmla="*/ 463 h 515"/>
              <a:gd name="T6" fmla="*/ 0 w 515"/>
              <a:gd name="T7" fmla="*/ 467 h 515"/>
              <a:gd name="T8" fmla="*/ 0 w 515"/>
              <a:gd name="T9" fmla="*/ 468 h 515"/>
              <a:gd name="T10" fmla="*/ 0 w 515"/>
              <a:gd name="T11" fmla="*/ 472 h 515"/>
              <a:gd name="T12" fmla="*/ 1 w 515"/>
              <a:gd name="T13" fmla="*/ 472 h 515"/>
              <a:gd name="T14" fmla="*/ 51 w 515"/>
              <a:gd name="T15" fmla="*/ 515 h 515"/>
              <a:gd name="T16" fmla="*/ 463 w 515"/>
              <a:gd name="T17" fmla="*/ 515 h 515"/>
              <a:gd name="T18" fmla="*/ 515 w 515"/>
              <a:gd name="T19" fmla="*/ 463 h 515"/>
              <a:gd name="T20" fmla="*/ 515 w 515"/>
              <a:gd name="T21" fmla="*/ 51 h 515"/>
              <a:gd name="T22" fmla="*/ 463 w 515"/>
              <a:gd name="T23" fmla="*/ 0 h 515"/>
              <a:gd name="T24" fmla="*/ 404 w 515"/>
              <a:gd name="T25" fmla="*/ 0 h 515"/>
              <a:gd name="T26" fmla="*/ 411 w 515"/>
              <a:gd name="T27" fmla="*/ 50 h 515"/>
              <a:gd name="T28" fmla="*/ 233 w 515"/>
              <a:gd name="T29" fmla="*/ 221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5" h="515">
                <a:moveTo>
                  <a:pt x="233" y="221"/>
                </a:moveTo>
                <a:cubicBezTo>
                  <a:pt x="196" y="221"/>
                  <a:pt x="101" y="221"/>
                  <a:pt x="0" y="22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5"/>
                  <a:pt x="0" y="466"/>
                  <a:pt x="0" y="467"/>
                </a:cubicBezTo>
                <a:cubicBezTo>
                  <a:pt x="0" y="468"/>
                  <a:pt x="0" y="468"/>
                  <a:pt x="0" y="468"/>
                </a:cubicBezTo>
                <a:cubicBezTo>
                  <a:pt x="0" y="469"/>
                  <a:pt x="0" y="471"/>
                  <a:pt x="0" y="472"/>
                </a:cubicBezTo>
                <a:cubicBezTo>
                  <a:pt x="1" y="472"/>
                  <a:pt x="1" y="472"/>
                  <a:pt x="1" y="472"/>
                </a:cubicBezTo>
                <a:cubicBezTo>
                  <a:pt x="5" y="496"/>
                  <a:pt x="26" y="515"/>
                  <a:pt x="51" y="515"/>
                </a:cubicBezTo>
                <a:cubicBezTo>
                  <a:pt x="463" y="515"/>
                  <a:pt x="463" y="515"/>
                  <a:pt x="463" y="515"/>
                </a:cubicBezTo>
                <a:cubicBezTo>
                  <a:pt x="492" y="515"/>
                  <a:pt x="515" y="492"/>
                  <a:pt x="515" y="463"/>
                </a:cubicBezTo>
                <a:cubicBezTo>
                  <a:pt x="515" y="51"/>
                  <a:pt x="515" y="51"/>
                  <a:pt x="515" y="51"/>
                </a:cubicBezTo>
                <a:cubicBezTo>
                  <a:pt x="515" y="23"/>
                  <a:pt x="492" y="0"/>
                  <a:pt x="463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09" y="15"/>
                  <a:pt x="411" y="32"/>
                  <a:pt x="411" y="50"/>
                </a:cubicBezTo>
                <a:cubicBezTo>
                  <a:pt x="411" y="148"/>
                  <a:pt x="332" y="221"/>
                  <a:pt x="233" y="2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1021773" y="3549106"/>
            <a:ext cx="1567014" cy="1567014"/>
          </a:xfrm>
          <a:custGeom>
            <a:avLst/>
            <a:gdLst>
              <a:gd name="T0" fmla="*/ 106 w 515"/>
              <a:gd name="T1" fmla="*/ 50 h 515"/>
              <a:gd name="T2" fmla="*/ 114 w 515"/>
              <a:gd name="T3" fmla="*/ 0 h 515"/>
              <a:gd name="T4" fmla="*/ 52 w 515"/>
              <a:gd name="T5" fmla="*/ 0 h 515"/>
              <a:gd name="T6" fmla="*/ 1 w 515"/>
              <a:gd name="T7" fmla="*/ 42 h 515"/>
              <a:gd name="T8" fmla="*/ 1 w 515"/>
              <a:gd name="T9" fmla="*/ 43 h 515"/>
              <a:gd name="T10" fmla="*/ 0 w 515"/>
              <a:gd name="T11" fmla="*/ 46 h 515"/>
              <a:gd name="T12" fmla="*/ 0 w 515"/>
              <a:gd name="T13" fmla="*/ 47 h 515"/>
              <a:gd name="T14" fmla="*/ 0 w 515"/>
              <a:gd name="T15" fmla="*/ 51 h 515"/>
              <a:gd name="T16" fmla="*/ 0 w 515"/>
              <a:gd name="T17" fmla="*/ 463 h 515"/>
              <a:gd name="T18" fmla="*/ 0 w 515"/>
              <a:gd name="T19" fmla="*/ 467 h 515"/>
              <a:gd name="T20" fmla="*/ 0 w 515"/>
              <a:gd name="T21" fmla="*/ 468 h 515"/>
              <a:gd name="T22" fmla="*/ 1 w 515"/>
              <a:gd name="T23" fmla="*/ 472 h 515"/>
              <a:gd name="T24" fmla="*/ 1 w 515"/>
              <a:gd name="T25" fmla="*/ 472 h 515"/>
              <a:gd name="T26" fmla="*/ 52 w 515"/>
              <a:gd name="T27" fmla="*/ 515 h 515"/>
              <a:gd name="T28" fmla="*/ 464 w 515"/>
              <a:gd name="T29" fmla="*/ 515 h 515"/>
              <a:gd name="T30" fmla="*/ 515 w 515"/>
              <a:gd name="T31" fmla="*/ 463 h 515"/>
              <a:gd name="T32" fmla="*/ 515 w 515"/>
              <a:gd name="T33" fmla="*/ 221 h 515"/>
              <a:gd name="T34" fmla="*/ 284 w 515"/>
              <a:gd name="T35" fmla="*/ 221 h 515"/>
              <a:gd name="T36" fmla="*/ 106 w 515"/>
              <a:gd name="T37" fmla="*/ 50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15" h="515">
                <a:moveTo>
                  <a:pt x="106" y="50"/>
                </a:moveTo>
                <a:cubicBezTo>
                  <a:pt x="106" y="32"/>
                  <a:pt x="109" y="15"/>
                  <a:pt x="11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26" y="0"/>
                  <a:pt x="5" y="18"/>
                  <a:pt x="1" y="42"/>
                </a:cubicBezTo>
                <a:cubicBezTo>
                  <a:pt x="1" y="42"/>
                  <a:pt x="1" y="42"/>
                  <a:pt x="1" y="43"/>
                </a:cubicBezTo>
                <a:cubicBezTo>
                  <a:pt x="1" y="44"/>
                  <a:pt x="1" y="45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5"/>
                  <a:pt x="0" y="466"/>
                  <a:pt x="0" y="467"/>
                </a:cubicBezTo>
                <a:cubicBezTo>
                  <a:pt x="0" y="468"/>
                  <a:pt x="0" y="468"/>
                  <a:pt x="0" y="468"/>
                </a:cubicBezTo>
                <a:cubicBezTo>
                  <a:pt x="1" y="469"/>
                  <a:pt x="1" y="471"/>
                  <a:pt x="1" y="472"/>
                </a:cubicBezTo>
                <a:cubicBezTo>
                  <a:pt x="1" y="472"/>
                  <a:pt x="1" y="472"/>
                  <a:pt x="1" y="472"/>
                </a:cubicBezTo>
                <a:cubicBezTo>
                  <a:pt x="5" y="496"/>
                  <a:pt x="26" y="515"/>
                  <a:pt x="52" y="515"/>
                </a:cubicBezTo>
                <a:cubicBezTo>
                  <a:pt x="464" y="515"/>
                  <a:pt x="464" y="515"/>
                  <a:pt x="464" y="515"/>
                </a:cubicBezTo>
                <a:cubicBezTo>
                  <a:pt x="492" y="515"/>
                  <a:pt x="515" y="492"/>
                  <a:pt x="515" y="463"/>
                </a:cubicBezTo>
                <a:cubicBezTo>
                  <a:pt x="515" y="221"/>
                  <a:pt x="515" y="221"/>
                  <a:pt x="515" y="221"/>
                </a:cubicBezTo>
                <a:cubicBezTo>
                  <a:pt x="419" y="221"/>
                  <a:pt x="327" y="221"/>
                  <a:pt x="284" y="221"/>
                </a:cubicBezTo>
                <a:cubicBezTo>
                  <a:pt x="186" y="221"/>
                  <a:pt x="106" y="148"/>
                  <a:pt x="106" y="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2797814" y="1788292"/>
            <a:ext cx="1567014" cy="1564245"/>
          </a:xfrm>
          <a:custGeom>
            <a:avLst/>
            <a:gdLst>
              <a:gd name="T0" fmla="*/ 515 w 515"/>
              <a:gd name="T1" fmla="*/ 463 h 514"/>
              <a:gd name="T2" fmla="*/ 515 w 515"/>
              <a:gd name="T3" fmla="*/ 51 h 514"/>
              <a:gd name="T4" fmla="*/ 463 w 515"/>
              <a:gd name="T5" fmla="*/ 0 h 514"/>
              <a:gd name="T6" fmla="*/ 51 w 515"/>
              <a:gd name="T7" fmla="*/ 0 h 514"/>
              <a:gd name="T8" fmla="*/ 1 w 515"/>
              <a:gd name="T9" fmla="*/ 42 h 514"/>
              <a:gd name="T10" fmla="*/ 0 w 515"/>
              <a:gd name="T11" fmla="*/ 42 h 514"/>
              <a:gd name="T12" fmla="*/ 0 w 515"/>
              <a:gd name="T13" fmla="*/ 46 h 514"/>
              <a:gd name="T14" fmla="*/ 0 w 515"/>
              <a:gd name="T15" fmla="*/ 47 h 514"/>
              <a:gd name="T16" fmla="*/ 0 w 515"/>
              <a:gd name="T17" fmla="*/ 51 h 514"/>
              <a:gd name="T18" fmla="*/ 0 w 515"/>
              <a:gd name="T19" fmla="*/ 238 h 514"/>
              <a:gd name="T20" fmla="*/ 56 w 515"/>
              <a:gd name="T21" fmla="*/ 231 h 514"/>
              <a:gd name="T22" fmla="*/ 283 w 515"/>
              <a:gd name="T23" fmla="*/ 458 h 514"/>
              <a:gd name="T24" fmla="*/ 282 w 515"/>
              <a:gd name="T25" fmla="*/ 465 h 514"/>
              <a:gd name="T26" fmla="*/ 365 w 515"/>
              <a:gd name="T27" fmla="*/ 514 h 514"/>
              <a:gd name="T28" fmla="*/ 463 w 515"/>
              <a:gd name="T29" fmla="*/ 514 h 514"/>
              <a:gd name="T30" fmla="*/ 515 w 515"/>
              <a:gd name="T31" fmla="*/ 46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5" h="514">
                <a:moveTo>
                  <a:pt x="515" y="463"/>
                </a:moveTo>
                <a:cubicBezTo>
                  <a:pt x="515" y="51"/>
                  <a:pt x="515" y="51"/>
                  <a:pt x="515" y="51"/>
                </a:cubicBezTo>
                <a:cubicBezTo>
                  <a:pt x="515" y="23"/>
                  <a:pt x="492" y="0"/>
                  <a:pt x="463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5" y="18"/>
                  <a:pt x="1" y="42"/>
                </a:cubicBezTo>
                <a:cubicBezTo>
                  <a:pt x="1" y="42"/>
                  <a:pt x="1" y="42"/>
                  <a:pt x="0" y="42"/>
                </a:cubicBezTo>
                <a:cubicBezTo>
                  <a:pt x="0" y="44"/>
                  <a:pt x="0" y="45"/>
                  <a:pt x="0" y="46"/>
                </a:cubicBezTo>
                <a:cubicBezTo>
                  <a:pt x="0" y="46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238"/>
                  <a:pt x="0" y="238"/>
                  <a:pt x="0" y="238"/>
                </a:cubicBezTo>
                <a:cubicBezTo>
                  <a:pt x="18" y="233"/>
                  <a:pt x="36" y="231"/>
                  <a:pt x="56" y="231"/>
                </a:cubicBezTo>
                <a:cubicBezTo>
                  <a:pt x="181" y="231"/>
                  <a:pt x="283" y="332"/>
                  <a:pt x="283" y="458"/>
                </a:cubicBezTo>
                <a:cubicBezTo>
                  <a:pt x="283" y="460"/>
                  <a:pt x="282" y="463"/>
                  <a:pt x="282" y="465"/>
                </a:cubicBezTo>
                <a:cubicBezTo>
                  <a:pt x="314" y="475"/>
                  <a:pt x="343" y="492"/>
                  <a:pt x="365" y="514"/>
                </a:cubicBezTo>
                <a:cubicBezTo>
                  <a:pt x="463" y="514"/>
                  <a:pt x="463" y="514"/>
                  <a:pt x="463" y="514"/>
                </a:cubicBezTo>
                <a:cubicBezTo>
                  <a:pt x="492" y="514"/>
                  <a:pt x="515" y="491"/>
                  <a:pt x="515" y="4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1021773" y="1788292"/>
            <a:ext cx="1567014" cy="1564245"/>
          </a:xfrm>
          <a:custGeom>
            <a:avLst/>
            <a:gdLst>
              <a:gd name="T0" fmla="*/ 247 w 515"/>
              <a:gd name="T1" fmla="*/ 462 h 514"/>
              <a:gd name="T2" fmla="*/ 245 w 515"/>
              <a:gd name="T3" fmla="*/ 438 h 514"/>
              <a:gd name="T4" fmla="*/ 383 w 515"/>
              <a:gd name="T5" fmla="*/ 300 h 514"/>
              <a:gd name="T6" fmla="*/ 458 w 515"/>
              <a:gd name="T7" fmla="*/ 322 h 514"/>
              <a:gd name="T8" fmla="*/ 515 w 515"/>
              <a:gd name="T9" fmla="*/ 268 h 514"/>
              <a:gd name="T10" fmla="*/ 515 w 515"/>
              <a:gd name="T11" fmla="*/ 51 h 514"/>
              <a:gd name="T12" fmla="*/ 464 w 515"/>
              <a:gd name="T13" fmla="*/ 0 h 514"/>
              <a:gd name="T14" fmla="*/ 52 w 515"/>
              <a:gd name="T15" fmla="*/ 0 h 514"/>
              <a:gd name="T16" fmla="*/ 1 w 515"/>
              <a:gd name="T17" fmla="*/ 42 h 514"/>
              <a:gd name="T18" fmla="*/ 1 w 515"/>
              <a:gd name="T19" fmla="*/ 42 h 514"/>
              <a:gd name="T20" fmla="*/ 0 w 515"/>
              <a:gd name="T21" fmla="*/ 46 h 514"/>
              <a:gd name="T22" fmla="*/ 0 w 515"/>
              <a:gd name="T23" fmla="*/ 47 h 514"/>
              <a:gd name="T24" fmla="*/ 0 w 515"/>
              <a:gd name="T25" fmla="*/ 51 h 514"/>
              <a:gd name="T26" fmla="*/ 0 w 515"/>
              <a:gd name="T27" fmla="*/ 463 h 514"/>
              <a:gd name="T28" fmla="*/ 0 w 515"/>
              <a:gd name="T29" fmla="*/ 467 h 514"/>
              <a:gd name="T30" fmla="*/ 0 w 515"/>
              <a:gd name="T31" fmla="*/ 468 h 514"/>
              <a:gd name="T32" fmla="*/ 1 w 515"/>
              <a:gd name="T33" fmla="*/ 472 h 514"/>
              <a:gd name="T34" fmla="*/ 1 w 515"/>
              <a:gd name="T35" fmla="*/ 472 h 514"/>
              <a:gd name="T36" fmla="*/ 52 w 515"/>
              <a:gd name="T37" fmla="*/ 514 h 514"/>
              <a:gd name="T38" fmla="*/ 151 w 515"/>
              <a:gd name="T39" fmla="*/ 514 h 514"/>
              <a:gd name="T40" fmla="*/ 247 w 515"/>
              <a:gd name="T41" fmla="*/ 46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5" h="514">
                <a:moveTo>
                  <a:pt x="247" y="462"/>
                </a:moveTo>
                <a:cubicBezTo>
                  <a:pt x="246" y="454"/>
                  <a:pt x="245" y="446"/>
                  <a:pt x="245" y="438"/>
                </a:cubicBezTo>
                <a:cubicBezTo>
                  <a:pt x="245" y="362"/>
                  <a:pt x="306" y="300"/>
                  <a:pt x="383" y="300"/>
                </a:cubicBezTo>
                <a:cubicBezTo>
                  <a:pt x="411" y="300"/>
                  <a:pt x="436" y="308"/>
                  <a:pt x="458" y="322"/>
                </a:cubicBezTo>
                <a:cubicBezTo>
                  <a:pt x="474" y="301"/>
                  <a:pt x="493" y="283"/>
                  <a:pt x="515" y="268"/>
                </a:cubicBezTo>
                <a:cubicBezTo>
                  <a:pt x="515" y="51"/>
                  <a:pt x="515" y="51"/>
                  <a:pt x="515" y="51"/>
                </a:cubicBezTo>
                <a:cubicBezTo>
                  <a:pt x="515" y="23"/>
                  <a:pt x="492" y="0"/>
                  <a:pt x="46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26" y="0"/>
                  <a:pt x="5" y="18"/>
                  <a:pt x="1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4"/>
                  <a:pt x="1" y="45"/>
                  <a:pt x="0" y="46"/>
                </a:cubicBezTo>
                <a:cubicBezTo>
                  <a:pt x="0" y="46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463"/>
                  <a:pt x="0" y="463"/>
                  <a:pt x="0" y="463"/>
                </a:cubicBezTo>
                <a:cubicBezTo>
                  <a:pt x="0" y="464"/>
                  <a:pt x="0" y="466"/>
                  <a:pt x="0" y="467"/>
                </a:cubicBezTo>
                <a:cubicBezTo>
                  <a:pt x="0" y="467"/>
                  <a:pt x="0" y="468"/>
                  <a:pt x="0" y="468"/>
                </a:cubicBezTo>
                <a:cubicBezTo>
                  <a:pt x="1" y="469"/>
                  <a:pt x="1" y="470"/>
                  <a:pt x="1" y="472"/>
                </a:cubicBezTo>
                <a:cubicBezTo>
                  <a:pt x="1" y="472"/>
                  <a:pt x="1" y="472"/>
                  <a:pt x="1" y="472"/>
                </a:cubicBezTo>
                <a:cubicBezTo>
                  <a:pt x="5" y="496"/>
                  <a:pt x="26" y="514"/>
                  <a:pt x="52" y="514"/>
                </a:cubicBezTo>
                <a:cubicBezTo>
                  <a:pt x="151" y="514"/>
                  <a:pt x="151" y="514"/>
                  <a:pt x="151" y="514"/>
                </a:cubicBezTo>
                <a:cubicBezTo>
                  <a:pt x="176" y="488"/>
                  <a:pt x="209" y="470"/>
                  <a:pt x="247" y="4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2797814" y="3549106"/>
            <a:ext cx="1250012" cy="672764"/>
          </a:xfrm>
          <a:custGeom>
            <a:avLst/>
            <a:gdLst>
              <a:gd name="T0" fmla="*/ 1 w 411"/>
              <a:gd name="T1" fmla="*/ 42 h 221"/>
              <a:gd name="T2" fmla="*/ 0 w 411"/>
              <a:gd name="T3" fmla="*/ 43 h 221"/>
              <a:gd name="T4" fmla="*/ 0 w 411"/>
              <a:gd name="T5" fmla="*/ 46 h 221"/>
              <a:gd name="T6" fmla="*/ 0 w 411"/>
              <a:gd name="T7" fmla="*/ 47 h 221"/>
              <a:gd name="T8" fmla="*/ 0 w 411"/>
              <a:gd name="T9" fmla="*/ 51 h 221"/>
              <a:gd name="T10" fmla="*/ 0 w 411"/>
              <a:gd name="T11" fmla="*/ 221 h 221"/>
              <a:gd name="T12" fmla="*/ 233 w 411"/>
              <a:gd name="T13" fmla="*/ 221 h 221"/>
              <a:gd name="T14" fmla="*/ 411 w 411"/>
              <a:gd name="T15" fmla="*/ 50 h 221"/>
              <a:gd name="T16" fmla="*/ 404 w 411"/>
              <a:gd name="T17" fmla="*/ 0 h 221"/>
              <a:gd name="T18" fmla="*/ 51 w 411"/>
              <a:gd name="T19" fmla="*/ 0 h 221"/>
              <a:gd name="T20" fmla="*/ 1 w 411"/>
              <a:gd name="T21" fmla="*/ 4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1" h="221">
                <a:moveTo>
                  <a:pt x="1" y="42"/>
                </a:moveTo>
                <a:cubicBezTo>
                  <a:pt x="1" y="42"/>
                  <a:pt x="1" y="42"/>
                  <a:pt x="0" y="43"/>
                </a:cubicBezTo>
                <a:cubicBezTo>
                  <a:pt x="0" y="44"/>
                  <a:pt x="0" y="45"/>
                  <a:pt x="0" y="46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48"/>
                  <a:pt x="0" y="50"/>
                  <a:pt x="0" y="51"/>
                </a:cubicBezTo>
                <a:cubicBezTo>
                  <a:pt x="0" y="221"/>
                  <a:pt x="0" y="221"/>
                  <a:pt x="0" y="221"/>
                </a:cubicBezTo>
                <a:cubicBezTo>
                  <a:pt x="101" y="221"/>
                  <a:pt x="196" y="221"/>
                  <a:pt x="233" y="221"/>
                </a:cubicBezTo>
                <a:cubicBezTo>
                  <a:pt x="332" y="221"/>
                  <a:pt x="411" y="148"/>
                  <a:pt x="411" y="50"/>
                </a:cubicBezTo>
                <a:cubicBezTo>
                  <a:pt x="411" y="32"/>
                  <a:pt x="409" y="15"/>
                  <a:pt x="404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5" y="18"/>
                  <a:pt x="1" y="4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481357" y="2603637"/>
            <a:ext cx="1107430" cy="748900"/>
          </a:xfrm>
          <a:custGeom>
            <a:avLst/>
            <a:gdLst>
              <a:gd name="T0" fmla="*/ 364 w 364"/>
              <a:gd name="T1" fmla="*/ 195 h 246"/>
              <a:gd name="T2" fmla="*/ 364 w 364"/>
              <a:gd name="T3" fmla="*/ 0 h 246"/>
              <a:gd name="T4" fmla="*/ 307 w 364"/>
              <a:gd name="T5" fmla="*/ 54 h 246"/>
              <a:gd name="T6" fmla="*/ 232 w 364"/>
              <a:gd name="T7" fmla="*/ 32 h 246"/>
              <a:gd name="T8" fmla="*/ 94 w 364"/>
              <a:gd name="T9" fmla="*/ 170 h 246"/>
              <a:gd name="T10" fmla="*/ 96 w 364"/>
              <a:gd name="T11" fmla="*/ 194 h 246"/>
              <a:gd name="T12" fmla="*/ 0 w 364"/>
              <a:gd name="T13" fmla="*/ 246 h 246"/>
              <a:gd name="T14" fmla="*/ 313 w 364"/>
              <a:gd name="T15" fmla="*/ 246 h 246"/>
              <a:gd name="T16" fmla="*/ 364 w 364"/>
              <a:gd name="T17" fmla="*/ 19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4" h="246">
                <a:moveTo>
                  <a:pt x="364" y="195"/>
                </a:moveTo>
                <a:cubicBezTo>
                  <a:pt x="364" y="0"/>
                  <a:pt x="364" y="0"/>
                  <a:pt x="364" y="0"/>
                </a:cubicBezTo>
                <a:cubicBezTo>
                  <a:pt x="342" y="15"/>
                  <a:pt x="323" y="33"/>
                  <a:pt x="307" y="54"/>
                </a:cubicBezTo>
                <a:cubicBezTo>
                  <a:pt x="285" y="40"/>
                  <a:pt x="260" y="32"/>
                  <a:pt x="232" y="32"/>
                </a:cubicBezTo>
                <a:cubicBezTo>
                  <a:pt x="155" y="32"/>
                  <a:pt x="94" y="94"/>
                  <a:pt x="94" y="170"/>
                </a:cubicBezTo>
                <a:cubicBezTo>
                  <a:pt x="94" y="178"/>
                  <a:pt x="95" y="186"/>
                  <a:pt x="96" y="194"/>
                </a:cubicBezTo>
                <a:cubicBezTo>
                  <a:pt x="58" y="202"/>
                  <a:pt x="25" y="220"/>
                  <a:pt x="0" y="246"/>
                </a:cubicBezTo>
                <a:cubicBezTo>
                  <a:pt x="313" y="246"/>
                  <a:pt x="313" y="246"/>
                  <a:pt x="313" y="246"/>
                </a:cubicBezTo>
                <a:cubicBezTo>
                  <a:pt x="341" y="246"/>
                  <a:pt x="364" y="223"/>
                  <a:pt x="364" y="19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79555" y="3902764"/>
            <a:ext cx="2635145" cy="1907465"/>
            <a:chOff x="8728103" y="4231511"/>
            <a:chExt cx="2635145" cy="190746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00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157" y="4231511"/>
              <a:ext cx="683036" cy="683036"/>
            </a:xfrm>
            <a:prstGeom prst="flowChartOffpageConnector">
              <a:avLst/>
            </a:prstGeom>
            <a:noFill/>
          </p:spPr>
        </p:pic>
        <p:sp>
          <p:nvSpPr>
            <p:cNvPr id="29" name="TextBox 48"/>
            <p:cNvSpPr txBox="1"/>
            <p:nvPr/>
          </p:nvSpPr>
          <p:spPr>
            <a:xfrm>
              <a:off x="8728103" y="5010007"/>
              <a:ext cx="2635145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API Apps</a:t>
              </a:r>
            </a:p>
          </p:txBody>
        </p:sp>
        <p:sp>
          <p:nvSpPr>
            <p:cNvPr id="30" name="TextBox 53"/>
            <p:cNvSpPr txBox="1"/>
            <p:nvPr/>
          </p:nvSpPr>
          <p:spPr>
            <a:xfrm>
              <a:off x="8728103" y="5554201"/>
              <a:ext cx="2635145" cy="584775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APIs customs et connecteurs vers </a:t>
              </a:r>
              <a:r>
                <a:rPr lang="fr-FR" sz="1600" kern="0" dirty="0" err="1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SaaS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04453" y="1449993"/>
            <a:ext cx="3380957" cy="1683890"/>
            <a:chOff x="5434663" y="1339128"/>
            <a:chExt cx="3380957" cy="1683890"/>
          </a:xfrm>
        </p:grpSpPr>
        <p:sp>
          <p:nvSpPr>
            <p:cNvPr id="25" name="TextBox 55"/>
            <p:cNvSpPr txBox="1"/>
            <p:nvPr/>
          </p:nvSpPr>
          <p:spPr>
            <a:xfrm>
              <a:off x="5648241" y="2147024"/>
              <a:ext cx="2929173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Web Apps</a:t>
              </a:r>
            </a:p>
          </p:txBody>
        </p:sp>
        <p:sp>
          <p:nvSpPr>
            <p:cNvPr id="26" name="TextBox 56"/>
            <p:cNvSpPr txBox="1"/>
            <p:nvPr/>
          </p:nvSpPr>
          <p:spPr>
            <a:xfrm>
              <a:off x="5434663" y="2738325"/>
              <a:ext cx="3380957" cy="284693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30"/>
                </a:lnSpc>
                <a:defRPr/>
              </a:pPr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Frontaux </a:t>
              </a:r>
              <a:r>
                <a:rPr lang="fr-FR" sz="1600" kern="0" dirty="0" err="1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webs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6781285" y="1339128"/>
              <a:ext cx="724282" cy="70739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779555" y="1402162"/>
            <a:ext cx="2635147" cy="1918061"/>
            <a:chOff x="8642020" y="1291297"/>
            <a:chExt cx="2635147" cy="1918061"/>
          </a:xfrm>
        </p:grpSpPr>
        <p:sp>
          <p:nvSpPr>
            <p:cNvPr id="22" name="TextBox 59"/>
            <p:cNvSpPr txBox="1"/>
            <p:nvPr/>
          </p:nvSpPr>
          <p:spPr>
            <a:xfrm>
              <a:off x="8642022" y="2147024"/>
              <a:ext cx="2635145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Mobile Apps</a:t>
              </a:r>
            </a:p>
          </p:txBody>
        </p:sp>
        <p:sp>
          <p:nvSpPr>
            <p:cNvPr id="23" name="TextBox 60"/>
            <p:cNvSpPr txBox="1"/>
            <p:nvPr/>
          </p:nvSpPr>
          <p:spPr>
            <a:xfrm>
              <a:off x="8642020" y="2732304"/>
              <a:ext cx="2635145" cy="477054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530"/>
                </a:lnSpc>
                <a:defRPr/>
              </a:pPr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Services mobiles </a:t>
              </a:r>
              <a:r>
                <a:rPr lang="fr-FR" sz="1600" kern="0" dirty="0" err="1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multi-plateformes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9633371" y="1291297"/>
              <a:ext cx="556237" cy="798699"/>
            </a:xfrm>
            <a:prstGeom prst="rect">
              <a:avLst/>
            </a:prstGeom>
          </p:spPr>
        </p:pic>
      </p:grpSp>
      <p:cxnSp>
        <p:nvCxnSpPr>
          <p:cNvPr id="16" name="Straight Connector 15"/>
          <p:cNvCxnSpPr/>
          <p:nvPr/>
        </p:nvCxnSpPr>
        <p:spPr>
          <a:xfrm>
            <a:off x="8717972" y="1445086"/>
            <a:ext cx="0" cy="428442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98573" y="3452206"/>
            <a:ext cx="551612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977360" y="3865842"/>
            <a:ext cx="2641021" cy="1659257"/>
            <a:chOff x="5839825" y="1775527"/>
            <a:chExt cx="2641021" cy="165925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0000">
                  <a:tint val="45000"/>
                  <a:satMod val="400000"/>
                </a:srgbClr>
              </a:duotone>
              <a:lum bright="-40000" contrast="-40000"/>
            </a:blip>
            <a:stretch>
              <a:fillRect/>
            </a:stretch>
          </p:blipFill>
          <p:spPr>
            <a:xfrm>
              <a:off x="6822364" y="1775527"/>
              <a:ext cx="727774" cy="726962"/>
            </a:xfrm>
            <a:prstGeom prst="rect">
              <a:avLst/>
            </a:prstGeom>
          </p:spPr>
        </p:pic>
        <p:sp>
          <p:nvSpPr>
            <p:cNvPr id="20" name="TextBox 66"/>
            <p:cNvSpPr txBox="1"/>
            <p:nvPr/>
          </p:nvSpPr>
          <p:spPr>
            <a:xfrm>
              <a:off x="5839825" y="2575724"/>
              <a:ext cx="2635145" cy="664797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Segoe UI Light"/>
                </a:rPr>
                <a:t>LOGIC Apps</a:t>
              </a:r>
            </a:p>
          </p:txBody>
        </p:sp>
        <p:sp>
          <p:nvSpPr>
            <p:cNvPr id="21" name="TextBox 67"/>
            <p:cNvSpPr txBox="1"/>
            <p:nvPr/>
          </p:nvSpPr>
          <p:spPr>
            <a:xfrm>
              <a:off x="5845701" y="3096230"/>
              <a:ext cx="2635145" cy="338554"/>
            </a:xfrm>
            <a:prstGeom prst="rect">
              <a:avLst/>
            </a:prstGeom>
            <a:noFill/>
          </p:spPr>
          <p:txBody>
            <a:bodyPr wrap="square" lIns="186494" rIns="18649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00" kern="0" dirty="0" smtClean="0">
                  <a:gradFill>
                    <a:gsLst>
                      <a:gs pos="0">
                        <a:schemeClr val="tx2">
                          <a:lumMod val="7500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5400000" scaled="0"/>
                  </a:gradFill>
                  <a:latin typeface="Segoe UI Light"/>
                </a:rPr>
                <a:t>Processus métiers</a:t>
              </a:r>
              <a:endParaRPr lang="fr-FR" sz="1600" kern="0" dirty="0">
                <a:gradFill>
                  <a:gsLst>
                    <a:gs pos="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</p:grpSp>
      <p:sp>
        <p:nvSpPr>
          <p:cNvPr id="37" name="Freeform 36"/>
          <p:cNvSpPr>
            <a:spLocks/>
          </p:cNvSpPr>
          <p:nvPr/>
        </p:nvSpPr>
        <p:spPr bwMode="auto">
          <a:xfrm>
            <a:off x="2797814" y="2491510"/>
            <a:ext cx="1110199" cy="861027"/>
          </a:xfrm>
          <a:custGeom>
            <a:avLst/>
            <a:gdLst>
              <a:gd name="T0" fmla="*/ 283 w 365"/>
              <a:gd name="T1" fmla="*/ 227 h 283"/>
              <a:gd name="T2" fmla="*/ 56 w 365"/>
              <a:gd name="T3" fmla="*/ 0 h 283"/>
              <a:gd name="T4" fmla="*/ 0 w 365"/>
              <a:gd name="T5" fmla="*/ 7 h 283"/>
              <a:gd name="T6" fmla="*/ 0 w 365"/>
              <a:gd name="T7" fmla="*/ 232 h 283"/>
              <a:gd name="T8" fmla="*/ 0 w 365"/>
              <a:gd name="T9" fmla="*/ 236 h 283"/>
              <a:gd name="T10" fmla="*/ 0 w 365"/>
              <a:gd name="T11" fmla="*/ 237 h 283"/>
              <a:gd name="T12" fmla="*/ 0 w 365"/>
              <a:gd name="T13" fmla="*/ 241 h 283"/>
              <a:gd name="T14" fmla="*/ 1 w 365"/>
              <a:gd name="T15" fmla="*/ 241 h 283"/>
              <a:gd name="T16" fmla="*/ 51 w 365"/>
              <a:gd name="T17" fmla="*/ 283 h 283"/>
              <a:gd name="T18" fmla="*/ 365 w 365"/>
              <a:gd name="T19" fmla="*/ 283 h 283"/>
              <a:gd name="T20" fmla="*/ 282 w 365"/>
              <a:gd name="T21" fmla="*/ 234 h 283"/>
              <a:gd name="T22" fmla="*/ 283 w 365"/>
              <a:gd name="T23" fmla="*/ 227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5" h="283">
                <a:moveTo>
                  <a:pt x="283" y="227"/>
                </a:moveTo>
                <a:cubicBezTo>
                  <a:pt x="283" y="101"/>
                  <a:pt x="181" y="0"/>
                  <a:pt x="56" y="0"/>
                </a:cubicBezTo>
                <a:cubicBezTo>
                  <a:pt x="36" y="0"/>
                  <a:pt x="18" y="2"/>
                  <a:pt x="0" y="7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5"/>
                  <a:pt x="0" y="236"/>
                </a:cubicBezTo>
                <a:cubicBezTo>
                  <a:pt x="0" y="236"/>
                  <a:pt x="0" y="237"/>
                  <a:pt x="0" y="237"/>
                </a:cubicBezTo>
                <a:cubicBezTo>
                  <a:pt x="0" y="238"/>
                  <a:pt x="0" y="239"/>
                  <a:pt x="0" y="241"/>
                </a:cubicBezTo>
                <a:cubicBezTo>
                  <a:pt x="1" y="241"/>
                  <a:pt x="1" y="241"/>
                  <a:pt x="1" y="241"/>
                </a:cubicBezTo>
                <a:cubicBezTo>
                  <a:pt x="5" y="265"/>
                  <a:pt x="26" y="283"/>
                  <a:pt x="51" y="283"/>
                </a:cubicBezTo>
                <a:cubicBezTo>
                  <a:pt x="365" y="283"/>
                  <a:pt x="365" y="283"/>
                  <a:pt x="365" y="283"/>
                </a:cubicBezTo>
                <a:cubicBezTo>
                  <a:pt x="343" y="261"/>
                  <a:pt x="314" y="244"/>
                  <a:pt x="282" y="234"/>
                </a:cubicBezTo>
                <a:cubicBezTo>
                  <a:pt x="282" y="232"/>
                  <a:pt x="283" y="229"/>
                  <a:pt x="283" y="22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1344312" y="3549106"/>
            <a:ext cx="1244474" cy="672764"/>
          </a:xfrm>
          <a:custGeom>
            <a:avLst/>
            <a:gdLst>
              <a:gd name="T0" fmla="*/ 358 w 409"/>
              <a:gd name="T1" fmla="*/ 0 h 221"/>
              <a:gd name="T2" fmla="*/ 8 w 409"/>
              <a:gd name="T3" fmla="*/ 0 h 221"/>
              <a:gd name="T4" fmla="*/ 0 w 409"/>
              <a:gd name="T5" fmla="*/ 50 h 221"/>
              <a:gd name="T6" fmla="*/ 178 w 409"/>
              <a:gd name="T7" fmla="*/ 221 h 221"/>
              <a:gd name="T8" fmla="*/ 409 w 409"/>
              <a:gd name="T9" fmla="*/ 221 h 221"/>
              <a:gd name="T10" fmla="*/ 409 w 409"/>
              <a:gd name="T11" fmla="*/ 51 h 221"/>
              <a:gd name="T12" fmla="*/ 358 w 409"/>
              <a:gd name="T13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9" h="221">
                <a:moveTo>
                  <a:pt x="358" y="0"/>
                </a:moveTo>
                <a:cubicBezTo>
                  <a:pt x="8" y="0"/>
                  <a:pt x="8" y="0"/>
                  <a:pt x="8" y="0"/>
                </a:cubicBezTo>
                <a:cubicBezTo>
                  <a:pt x="3" y="15"/>
                  <a:pt x="0" y="32"/>
                  <a:pt x="0" y="50"/>
                </a:cubicBezTo>
                <a:cubicBezTo>
                  <a:pt x="0" y="148"/>
                  <a:pt x="80" y="221"/>
                  <a:pt x="178" y="221"/>
                </a:cubicBezTo>
                <a:cubicBezTo>
                  <a:pt x="221" y="221"/>
                  <a:pt x="313" y="221"/>
                  <a:pt x="409" y="221"/>
                </a:cubicBezTo>
                <a:cubicBezTo>
                  <a:pt x="409" y="51"/>
                  <a:pt x="409" y="51"/>
                  <a:pt x="409" y="51"/>
                </a:cubicBezTo>
                <a:cubicBezTo>
                  <a:pt x="409" y="23"/>
                  <a:pt x="386" y="0"/>
                  <a:pt x="3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44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Composition des services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027237" y="1769070"/>
            <a:ext cx="8351054" cy="4392488"/>
            <a:chOff x="2150683" y="1769070"/>
            <a:chExt cx="8351054" cy="4392488"/>
          </a:xfrm>
        </p:grpSpPr>
        <p:grpSp>
          <p:nvGrpSpPr>
            <p:cNvPr id="42" name="Group 41"/>
            <p:cNvGrpSpPr/>
            <p:nvPr/>
          </p:nvGrpSpPr>
          <p:grpSpPr>
            <a:xfrm>
              <a:off x="2150683" y="2159630"/>
              <a:ext cx="2929173" cy="1435760"/>
              <a:chOff x="5648241" y="1339128"/>
              <a:chExt cx="2929173" cy="143576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5648241" y="2147024"/>
                <a:ext cx="2929173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Web Apps</a:t>
                </a: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6781285" y="1339128"/>
                <a:ext cx="724282" cy="70739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7866592" y="2111799"/>
              <a:ext cx="2635145" cy="1483591"/>
              <a:chOff x="7866592" y="1878244"/>
              <a:chExt cx="2635145" cy="148359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866592" y="2733971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Mobile Apps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8857941" y="1878244"/>
                <a:ext cx="556237" cy="798699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7805007" y="1769070"/>
              <a:ext cx="0" cy="2159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42408" y="3928288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5064395" y="2161482"/>
              <a:ext cx="2635145" cy="1428061"/>
              <a:chOff x="5839825" y="1775527"/>
              <a:chExt cx="2635145" cy="1428061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6822364" y="1775527"/>
                <a:ext cx="727774" cy="726962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5839825" y="2575724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LOGIC Apps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985608" y="1769070"/>
              <a:ext cx="0" cy="2159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42408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5054499" y="4612401"/>
              <a:ext cx="2635145" cy="1406360"/>
              <a:chOff x="8728103" y="4231511"/>
              <a:chExt cx="2635145" cy="1406360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04157" y="4231511"/>
                <a:ext cx="683036" cy="683036"/>
              </a:xfrm>
              <a:prstGeom prst="flowChartOffpageConnector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8728103" y="5010007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API Apps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10501736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242408" y="1769070"/>
              <a:ext cx="8259328" cy="0"/>
            </a:xfrm>
            <a:prstGeom prst="line">
              <a:avLst/>
            </a:prstGeom>
            <a:ln>
              <a:solidFill>
                <a:schemeClr val="accent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242408" y="6161558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634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 Apps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3941" y="1193006"/>
            <a:ext cx="8528522" cy="4895329"/>
          </a:xfrm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fr-FR" sz="2800" dirty="0" smtClean="0"/>
              <a:t>Pas de code spécifique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.NET, Node.js, Java, PHP, Python</a:t>
            </a:r>
          </a:p>
          <a:p>
            <a:pPr>
              <a:lnSpc>
                <a:spcPct val="125000"/>
              </a:lnSpc>
            </a:pPr>
            <a:r>
              <a:rPr lang="fr-FR" sz="2800" dirty="0" err="1" smtClean="0"/>
              <a:t>WebJobs</a:t>
            </a:r>
            <a:r>
              <a:rPr lang="fr-FR" sz="2800" dirty="0" smtClean="0"/>
              <a:t> pour les tâches longues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Outillage Visual Studio (publication, </a:t>
            </a:r>
            <a:r>
              <a:rPr lang="fr-FR" sz="2800" dirty="0" err="1" smtClean="0"/>
              <a:t>debug</a:t>
            </a:r>
            <a:r>
              <a:rPr lang="fr-FR" sz="2800" dirty="0" smtClean="0"/>
              <a:t>, …)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Intégration Continu avec VSO, </a:t>
            </a:r>
            <a:r>
              <a:rPr lang="fr-FR" sz="2800" dirty="0" err="1" smtClean="0"/>
              <a:t>GitHub</a:t>
            </a:r>
            <a:r>
              <a:rPr lang="fr-FR" sz="2800" dirty="0" smtClean="0"/>
              <a:t>, </a:t>
            </a:r>
            <a:r>
              <a:rPr lang="fr-FR" sz="2800" dirty="0" err="1" smtClean="0"/>
              <a:t>BitBucket</a:t>
            </a:r>
            <a:endParaRPr lang="fr-FR" sz="2800" dirty="0" smtClean="0"/>
          </a:p>
          <a:p>
            <a:pPr>
              <a:lnSpc>
                <a:spcPct val="125000"/>
              </a:lnSpc>
            </a:pPr>
            <a:r>
              <a:rPr lang="fr-FR" sz="2800" dirty="0"/>
              <a:t>Environnements de déploiement</a:t>
            </a:r>
          </a:p>
          <a:p>
            <a:pPr>
              <a:lnSpc>
                <a:spcPct val="125000"/>
              </a:lnSpc>
            </a:pPr>
            <a:r>
              <a:rPr lang="fr-FR" sz="2800" dirty="0" err="1" smtClean="0"/>
              <a:t>Load</a:t>
            </a:r>
            <a:r>
              <a:rPr lang="fr-FR" sz="2800" dirty="0" smtClean="0"/>
              <a:t> </a:t>
            </a:r>
            <a:r>
              <a:rPr lang="fr-FR" sz="2800" dirty="0" err="1" smtClean="0"/>
              <a:t>Balancing</a:t>
            </a:r>
            <a:r>
              <a:rPr lang="fr-FR" sz="2800" dirty="0" smtClean="0"/>
              <a:t>, </a:t>
            </a:r>
            <a:r>
              <a:rPr lang="fr-FR" sz="2800" dirty="0" err="1" smtClean="0"/>
              <a:t>Autoscale</a:t>
            </a:r>
            <a:r>
              <a:rPr lang="fr-FR" sz="2800" dirty="0" smtClean="0"/>
              <a:t>, </a:t>
            </a:r>
            <a:r>
              <a:rPr lang="fr-FR" sz="2800" dirty="0" err="1" smtClean="0"/>
              <a:t>Geo</a:t>
            </a:r>
            <a:r>
              <a:rPr lang="fr-FR" sz="2800" dirty="0" smtClean="0"/>
              <a:t> </a:t>
            </a:r>
            <a:r>
              <a:rPr lang="fr-FR" sz="2800" dirty="0" err="1" smtClean="0"/>
              <a:t>Disaster</a:t>
            </a:r>
            <a:r>
              <a:rPr lang="fr-FR" sz="2800" dirty="0" smtClean="0"/>
              <a:t> </a:t>
            </a:r>
            <a:r>
              <a:rPr lang="fr-FR" sz="2800" dirty="0" err="1" smtClean="0"/>
              <a:t>Recovery</a:t>
            </a:r>
            <a:endParaRPr lang="fr-FR" sz="2800" dirty="0" smtClean="0"/>
          </a:p>
          <a:p>
            <a:pPr>
              <a:lnSpc>
                <a:spcPct val="125000"/>
              </a:lnSpc>
            </a:pPr>
            <a:r>
              <a:rPr lang="fr-FR" sz="2800" dirty="0" smtClean="0"/>
              <a:t>Intégration Virtual Network et connexions hybrides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00">
                <a:tint val="45000"/>
                <a:satMod val="400000"/>
              </a:srgbClr>
            </a:duotone>
            <a:lum bright="-40000" contrast="-40000"/>
          </a:blip>
          <a:stretch>
            <a:fillRect/>
          </a:stretch>
        </p:blipFill>
        <p:spPr>
          <a:xfrm>
            <a:off x="554436" y="2777182"/>
            <a:ext cx="2567457" cy="250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92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593860"/>
          </a:xfrm>
        </p:spPr>
        <p:txBody>
          <a:bodyPr/>
          <a:lstStyle/>
          <a:p>
            <a:r>
              <a:rPr lang="fr-FR" dirty="0" smtClean="0"/>
              <a:t>Web Apps</a:t>
            </a:r>
            <a:endParaRPr lang="fr-F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Démo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98918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des services</a:t>
            </a:r>
            <a:endParaRPr lang="fr-F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Service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118962" y="1769070"/>
            <a:ext cx="8259328" cy="4392488"/>
            <a:chOff x="2242408" y="1769070"/>
            <a:chExt cx="8259328" cy="4392488"/>
          </a:xfrm>
        </p:grpSpPr>
        <p:grpSp>
          <p:nvGrpSpPr>
            <p:cNvPr id="42" name="Group 41"/>
            <p:cNvGrpSpPr/>
            <p:nvPr/>
          </p:nvGrpSpPr>
          <p:grpSpPr>
            <a:xfrm>
              <a:off x="3529188" y="4326942"/>
              <a:ext cx="2929173" cy="1435760"/>
              <a:chOff x="7026746" y="3506440"/>
              <a:chExt cx="2929173" cy="143576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026746" y="4314336"/>
                <a:ext cx="2929173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Web Apps</a:t>
                </a: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8159790" y="3506440"/>
                <a:ext cx="724282" cy="707395"/>
              </a:xfrm>
              <a:prstGeom prst="rect">
                <a:avLst/>
              </a:prstGeom>
            </p:spPr>
          </p:pic>
        </p:grpSp>
        <p:grpSp>
          <p:nvGrpSpPr>
            <p:cNvPr id="43" name="Group 42"/>
            <p:cNvGrpSpPr/>
            <p:nvPr/>
          </p:nvGrpSpPr>
          <p:grpSpPr>
            <a:xfrm>
              <a:off x="5081451" y="2111799"/>
              <a:ext cx="2635145" cy="1483591"/>
              <a:chOff x="5081451" y="1878244"/>
              <a:chExt cx="2635145" cy="1483591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5081451" y="2733971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Mobile Apps</a:t>
                </a: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6072800" y="1878244"/>
                <a:ext cx="556237" cy="798699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7805007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242408" y="3928288"/>
              <a:ext cx="556259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7838454" y="3137222"/>
              <a:ext cx="2635145" cy="1428061"/>
              <a:chOff x="8613884" y="2751267"/>
              <a:chExt cx="2635145" cy="1428061"/>
            </a:xfrm>
          </p:grpSpPr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lum bright="-40000" contrast="-40000"/>
              </a:blip>
              <a:stretch>
                <a:fillRect/>
              </a:stretch>
            </p:blipFill>
            <p:spPr>
              <a:xfrm>
                <a:off x="9596423" y="2751267"/>
                <a:ext cx="727774" cy="726962"/>
              </a:xfrm>
              <a:prstGeom prst="rect">
                <a:avLst/>
              </a:prstGeom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8613884" y="3551464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LOGIC Apps</a:t>
                </a: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>
              <a:off x="4985608" y="1769070"/>
              <a:ext cx="0" cy="215921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242408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295537" y="2145499"/>
              <a:ext cx="2635145" cy="1406360"/>
              <a:chOff x="5969141" y="1764609"/>
              <a:chExt cx="2635145" cy="1406360"/>
            </a:xfrm>
          </p:grpSpPr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prstClr val="black"/>
                  <a:srgbClr val="0000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5195" y="1764609"/>
                <a:ext cx="683036" cy="683036"/>
              </a:xfrm>
              <a:prstGeom prst="flowChartOffpageConnector">
                <a:avLst/>
              </a:prstGeom>
              <a:noFill/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5969141" y="2543105"/>
                <a:ext cx="2635145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90000"/>
                  </a:lnSpc>
                  <a:spcAft>
                    <a:spcPts val="600"/>
                  </a:spcAft>
                  <a:defRPr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1"/>
                    </a:gradFill>
                    <a:cs typeface="Segoe UI Semibold" panose="020B0702040204020203" pitchFamily="34" charset="0"/>
                  </a:defRPr>
                </a:lvl1pPr>
              </a:lstStyle>
              <a:p>
                <a:r>
                  <a:rPr lang="en-US" sz="2400" dirty="0">
                    <a:solidFill>
                      <a:schemeClr val="tx1"/>
                    </a:solidFill>
                    <a:latin typeface="Segoe UI Light"/>
                    <a:cs typeface="+mn-cs"/>
                  </a:rPr>
                  <a:t>API Apps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10501736" y="1769070"/>
              <a:ext cx="0" cy="43924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242408" y="1769070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242408" y="6161558"/>
              <a:ext cx="8259328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007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API Apps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53941" y="1193006"/>
            <a:ext cx="8528522" cy="4895329"/>
          </a:xfrm>
        </p:spPr>
        <p:txBody>
          <a:bodyPr anchor="ctr"/>
          <a:lstStyle/>
          <a:p>
            <a:pPr>
              <a:lnSpc>
                <a:spcPct val="125000"/>
              </a:lnSpc>
            </a:pPr>
            <a:r>
              <a:rPr lang="fr-FR" sz="2800" dirty="0" smtClean="0"/>
              <a:t>Même fonctionnalités que les Web Apps</a:t>
            </a:r>
          </a:p>
          <a:p>
            <a:pPr>
              <a:lnSpc>
                <a:spcPct val="125000"/>
              </a:lnSpc>
            </a:pPr>
            <a:r>
              <a:rPr lang="fr-FR" sz="2800" dirty="0" err="1" smtClean="0"/>
              <a:t>Metadata</a:t>
            </a:r>
            <a:r>
              <a:rPr lang="fr-FR" sz="2800" dirty="0" smtClean="0"/>
              <a:t> </a:t>
            </a:r>
            <a:r>
              <a:rPr lang="fr-FR" sz="2800" dirty="0" err="1" smtClean="0"/>
              <a:t>Swagger</a:t>
            </a:r>
            <a:r>
              <a:rPr lang="fr-FR" sz="2800" dirty="0" smtClean="0"/>
              <a:t> pour définition API</a:t>
            </a:r>
          </a:p>
          <a:p>
            <a:pPr>
              <a:lnSpc>
                <a:spcPct val="125000"/>
              </a:lnSpc>
            </a:pPr>
            <a:r>
              <a:rPr lang="fr-FR" sz="2800" dirty="0"/>
              <a:t>Génération de </a:t>
            </a:r>
            <a:r>
              <a:rPr lang="fr-FR" sz="2800" dirty="0" smtClean="0"/>
              <a:t>SDKs </a:t>
            </a:r>
            <a:r>
              <a:rPr lang="fr-FR" sz="2800" dirty="0"/>
              <a:t>clients pour plusieurs </a:t>
            </a:r>
            <a:r>
              <a:rPr lang="fr-FR" sz="2800" dirty="0" smtClean="0"/>
              <a:t>langages</a:t>
            </a:r>
            <a:endParaRPr lang="fr-FR" sz="2800" dirty="0"/>
          </a:p>
          <a:p>
            <a:pPr>
              <a:lnSpc>
                <a:spcPct val="125000"/>
              </a:lnSpc>
            </a:pPr>
            <a:r>
              <a:rPr lang="fr-FR" sz="2800" dirty="0" smtClean="0"/>
              <a:t>Plusieurs dizaines de connecteurs (</a:t>
            </a:r>
            <a:r>
              <a:rPr lang="fr-FR" sz="2800" dirty="0" err="1" smtClean="0"/>
              <a:t>SaaS</a:t>
            </a:r>
            <a:r>
              <a:rPr lang="fr-FR" sz="2800" dirty="0" smtClean="0"/>
              <a:t> &amp; BizTalk)</a:t>
            </a:r>
            <a:endParaRPr lang="fr-FR" sz="2800" dirty="0"/>
          </a:p>
          <a:p>
            <a:pPr>
              <a:lnSpc>
                <a:spcPct val="125000"/>
              </a:lnSpc>
            </a:pPr>
            <a:r>
              <a:rPr lang="fr-FR" sz="2800" dirty="0" smtClean="0"/>
              <a:t>Gestion d’accès simplifiée (Gateway)</a:t>
            </a:r>
          </a:p>
          <a:p>
            <a:pPr>
              <a:lnSpc>
                <a:spcPct val="125000"/>
              </a:lnSpc>
            </a:pPr>
            <a:r>
              <a:rPr lang="fr-FR" sz="2800" dirty="0" smtClean="0"/>
              <a:t>A venir : </a:t>
            </a:r>
            <a:r>
              <a:rPr lang="fr-FR" sz="2800" dirty="0"/>
              <a:t>M</a:t>
            </a:r>
            <a:r>
              <a:rPr lang="fr-FR" sz="2800" dirty="0" smtClean="0"/>
              <a:t>arketplace privée et publique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Azure App </a:t>
            </a:r>
            <a:r>
              <a:rPr lang="fr-FR" dirty="0" smtClean="0"/>
              <a:t>Service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3" y="2921198"/>
            <a:ext cx="2195204" cy="2195204"/>
          </a:xfrm>
          <a:prstGeom prst="flowChartOffpageConnector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5453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MSVID White and Purple">
      <a:dk1>
        <a:srgbClr val="505050"/>
      </a:dk1>
      <a:lt1>
        <a:srgbClr val="FFFFFF"/>
      </a:lt1>
      <a:dk2>
        <a:srgbClr val="5C2D91"/>
      </a:dk2>
      <a:lt2>
        <a:srgbClr val="E7DCF4"/>
      </a:lt2>
      <a:accent1>
        <a:srgbClr val="5C2D91"/>
      </a:accent1>
      <a:accent2>
        <a:srgbClr val="B4009E"/>
      </a:accent2>
      <a:accent3>
        <a:srgbClr val="32145A"/>
      </a:accent3>
      <a:accent4>
        <a:srgbClr val="0078D7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Techdays 2015.potx" id="{927978C5-0A74-4CF6-A016-C276384D08CB}" vid="{27EA675C-1438-40C5-892C-9271A9830D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pany Meeting 2011">
    <a:dk1>
      <a:srgbClr val="292929"/>
    </a:dk1>
    <a:lt1>
      <a:srgbClr val="FFFFFF"/>
    </a:lt1>
    <a:dk2>
      <a:srgbClr val="5F5F5F"/>
    </a:dk2>
    <a:lt2>
      <a:srgbClr val="DDDDDD"/>
    </a:lt2>
    <a:accent1>
      <a:srgbClr val="FFBE0E"/>
    </a:accent1>
    <a:accent2>
      <a:srgbClr val="000092"/>
    </a:accent2>
    <a:accent3>
      <a:srgbClr val="FF0097"/>
    </a:accent3>
    <a:accent4>
      <a:srgbClr val="8CC600"/>
    </a:accent4>
    <a:accent5>
      <a:srgbClr val="09AEEF"/>
    </a:accent5>
    <a:accent6>
      <a:srgbClr val="910091"/>
    </a:accent6>
    <a:hlink>
      <a:srgbClr val="3F3F9B"/>
    </a:hlink>
    <a:folHlink>
      <a:srgbClr val="3F3F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801</Words>
  <Application>Microsoft Office PowerPoint</Application>
  <PresentationFormat>Custom</PresentationFormat>
  <Paragraphs>163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Segoe Pro Display Light</vt:lpstr>
      <vt:lpstr>Segoe UI</vt:lpstr>
      <vt:lpstr>Segoe UI Light</vt:lpstr>
      <vt:lpstr>Segoe UI Semibold</vt:lpstr>
      <vt:lpstr>Wingdings</vt:lpstr>
      <vt:lpstr>WHITE TEMPLATE</vt:lpstr>
      <vt:lpstr>PowerPoint Presentation</vt:lpstr>
      <vt:lpstr>Azure App Service : déployez vos applications et services Web</vt:lpstr>
      <vt:lpstr>Services applicatifs sur Azure</vt:lpstr>
      <vt:lpstr>Services applicatifs sur Azure</vt:lpstr>
      <vt:lpstr>Composition des services</vt:lpstr>
      <vt:lpstr>Web Apps</vt:lpstr>
      <vt:lpstr>Web Apps</vt:lpstr>
      <vt:lpstr>Architecture des services</vt:lpstr>
      <vt:lpstr>API Apps</vt:lpstr>
      <vt:lpstr>API Apps</vt:lpstr>
      <vt:lpstr>Logic Apps</vt:lpstr>
      <vt:lpstr>Logic Apps</vt:lpstr>
      <vt:lpstr>Modèle conceptuel</vt:lpstr>
      <vt:lpstr>Tarification</vt:lpstr>
      <vt:lpstr>Azure App Service Environment</vt:lpstr>
      <vt:lpstr>Ressources</vt:lpstr>
      <vt:lpstr>Démarrez avec votre Azure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2015-05-20T23:43:15Z</dcterms:created>
  <dcterms:modified xsi:type="dcterms:W3CDTF">2015-05-20T23:43:23Z</dcterms:modified>
</cp:coreProperties>
</file>